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3.xml" ContentType="application/vnd.openxmlformats-officedocument.presentationml.notesSlide+xml"/>
  <Override PartName="/ppt/tags/tag8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82" r:id="rId3"/>
    <p:sldId id="283" r:id="rId4"/>
    <p:sldId id="284" r:id="rId5"/>
    <p:sldId id="285" r:id="rId6"/>
    <p:sldId id="288" r:id="rId7"/>
    <p:sldId id="289" r:id="rId8"/>
    <p:sldId id="292" r:id="rId9"/>
    <p:sldId id="293" r:id="rId10"/>
    <p:sldId id="294" r:id="rId11"/>
    <p:sldId id="295" r:id="rId12"/>
    <p:sldId id="296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298" r:id="rId45"/>
    <p:sldId id="257" r:id="rId46"/>
    <p:sldId id="258" r:id="rId47"/>
    <p:sldId id="259" r:id="rId48"/>
    <p:sldId id="260" r:id="rId49"/>
    <p:sldId id="263" r:id="rId50"/>
    <p:sldId id="264" r:id="rId51"/>
    <p:sldId id="265" r:id="rId52"/>
    <p:sldId id="266" r:id="rId53"/>
    <p:sldId id="267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277" r:id="rId64"/>
    <p:sldId id="278" r:id="rId65"/>
    <p:sldId id="279" r:id="rId66"/>
    <p:sldId id="280" r:id="rId67"/>
    <p:sldId id="331" r:id="rId68"/>
    <p:sldId id="281" r:id="rId69"/>
    <p:sldId id="33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2.wmf"/><Relationship Id="rId1" Type="http://schemas.openxmlformats.org/officeDocument/2006/relationships/image" Target="../media/image78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9.wmf"/><Relationship Id="rId1" Type="http://schemas.openxmlformats.org/officeDocument/2006/relationships/image" Target="../media/image78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92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69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6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69.wmf"/><Relationship Id="rId1" Type="http://schemas.openxmlformats.org/officeDocument/2006/relationships/image" Target="../media/image101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69.wmf"/><Relationship Id="rId1" Type="http://schemas.openxmlformats.org/officeDocument/2006/relationships/image" Target="../media/image10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C662E-DC9E-4B75-9309-2566959F6AF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9BFDA-1921-4166-8647-4D34CC6CC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4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FE47D8-281A-4BF8-A4AC-C84E60935EBC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5588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0B626C-BBFB-48B0-AA38-ACDD557C7C25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59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054A87-3056-4C3C-8998-4AD115E933A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74242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‘camera matrix’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9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63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38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E7B408-99E8-470A-AB85-36A3719E976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3995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204D203-477F-4710-9712-368A4E338107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99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412351-6129-47A2-AD55-47AA3EEBFC6A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717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https://drawingchamber.wordpress.com/about-me/about/camera-obscura-claude-glass-and-camera-lucida/</a:t>
            </a:r>
          </a:p>
          <a:p>
            <a:endParaRPr lang="en-US" dirty="0"/>
          </a:p>
          <a:p>
            <a:r>
              <a:rPr lang="en-US" dirty="0" err="1"/>
              <a:t>Obscura</a:t>
            </a:r>
            <a:r>
              <a:rPr lang="en-US" dirty="0"/>
              <a:t> = dark</a:t>
            </a:r>
          </a:p>
          <a:p>
            <a:r>
              <a:rPr lang="en-US" dirty="0"/>
              <a:t>Lucida =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7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4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4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2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32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732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11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dirty="0"/>
          </a:p>
          <a:p>
            <a:r>
              <a:rPr lang="en-US" dirty="0"/>
              <a:t>8 equations in 2D -&gt;</a:t>
            </a:r>
            <a:r>
              <a:rPr lang="en-US" baseline="0" dirty="0"/>
              <a:t> 16 parameters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  <a:p>
            <a:endParaRPr lang="en-US" baseline="0" dirty="0"/>
          </a:p>
          <a:p>
            <a:r>
              <a:rPr lang="en-US" baseline="0" dirty="0"/>
              <a:t>Actually only need 8 points to produce a valid (up to scale) projection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2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b="1" dirty="0" err="1"/>
              <a:t>Anamorphosis</a:t>
            </a:r>
            <a:r>
              <a:rPr lang="en-US" b="1" dirty="0"/>
              <a:t>” - </a:t>
            </a:r>
            <a:r>
              <a:rPr lang="en-US" dirty="0">
                <a:effectLst/>
              </a:rPr>
              <a:t>a distorted projection or perspective requiring the viewer to use special devices or occupy a specific vantage point (or both) to reconstitute the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273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1379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076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794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489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Various properties of vanishing points/lines.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0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0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7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4DA7-AED2-458B-B727-649C1C8E9010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6.png"/><Relationship Id="rId5" Type="http://schemas.openxmlformats.org/officeDocument/2006/relationships/tags" Target="../tags/tag9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2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9.png"/><Relationship Id="rId5" Type="http://schemas.openxmlformats.org/officeDocument/2006/relationships/tags" Target="../tags/tag17.xml"/><Relationship Id="rId10" Type="http://schemas.openxmlformats.org/officeDocument/2006/relationships/image" Target="../media/image18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22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1.png"/><Relationship Id="rId2" Type="http://schemas.openxmlformats.org/officeDocument/2006/relationships/tags" Target="../tags/tag21.xml"/><Relationship Id="rId16" Type="http://schemas.openxmlformats.org/officeDocument/2006/relationships/image" Target="../media/image20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9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26.png"/><Relationship Id="rId5" Type="http://schemas.openxmlformats.org/officeDocument/2006/relationships/tags" Target="../tags/tag35.xml"/><Relationship Id="rId10" Type="http://schemas.openxmlformats.org/officeDocument/2006/relationships/image" Target="../media/image25.png"/><Relationship Id="rId4" Type="http://schemas.openxmlformats.org/officeDocument/2006/relationships/tags" Target="../tags/tag34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image" Target="../media/image48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tags" Target="../tags/tag63.xml"/><Relationship Id="rId3" Type="http://schemas.openxmlformats.org/officeDocument/2006/relationships/tags" Target="../tags/tag40.xml"/><Relationship Id="rId21" Type="http://schemas.openxmlformats.org/officeDocument/2006/relationships/tags" Target="../tags/tag58.xml"/><Relationship Id="rId34" Type="http://schemas.openxmlformats.org/officeDocument/2006/relationships/image" Target="../media/image52.png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tags" Target="../tags/tag62.xml"/><Relationship Id="rId33" Type="http://schemas.openxmlformats.org/officeDocument/2006/relationships/image" Target="../media/image51.png"/><Relationship Id="rId2" Type="http://schemas.openxmlformats.org/officeDocument/2006/relationships/tags" Target="../tags/tag39.xml"/><Relationship Id="rId16" Type="http://schemas.openxmlformats.org/officeDocument/2006/relationships/tags" Target="../tags/tag53.xml"/><Relationship Id="rId20" Type="http://schemas.openxmlformats.org/officeDocument/2006/relationships/tags" Target="../tags/tag57.xml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image" Target="../media/image50.wmf"/><Relationship Id="rId37" Type="http://schemas.openxmlformats.org/officeDocument/2006/relationships/image" Target="../media/image55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notesSlide" Target="../notesSlides/notesSlide13.xml"/><Relationship Id="rId36" Type="http://schemas.openxmlformats.org/officeDocument/2006/relationships/image" Target="../media/image54.png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oleObject" Target="../embeddings/oleObject6.bin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49.wmf"/><Relationship Id="rId35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6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9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3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75.wmf"/><Relationship Id="rId2" Type="http://schemas.openxmlformats.org/officeDocument/2006/relationships/tags" Target="../tags/tag6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82.wmf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27.bin"/><Relationship Id="rId2" Type="http://schemas.openxmlformats.org/officeDocument/2006/relationships/tags" Target="../tags/tag66.xml"/><Relationship Id="rId16" Type="http://schemas.openxmlformats.org/officeDocument/2006/relationships/image" Target="../media/image81.wmf"/><Relationship Id="rId20" Type="http://schemas.openxmlformats.org/officeDocument/2006/relationships/image" Target="../media/image83.wmf"/><Relationship Id="rId1" Type="http://schemas.openxmlformats.org/officeDocument/2006/relationships/vmlDrawing" Target="../drawings/vmlDrawing15.vml"/><Relationship Id="rId6" Type="http://schemas.openxmlformats.org/officeDocument/2006/relationships/tags" Target="../tags/tag70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69.xml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8.wmf"/><Relationship Id="rId19" Type="http://schemas.openxmlformats.org/officeDocument/2006/relationships/oleObject" Target="../embeddings/oleObject28.bin"/><Relationship Id="rId4" Type="http://schemas.openxmlformats.org/officeDocument/2006/relationships/tags" Target="../tags/tag68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8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33.bin"/><Relationship Id="rId3" Type="http://schemas.openxmlformats.org/officeDocument/2006/relationships/tags" Target="../tags/tag73.xml"/><Relationship Id="rId21" Type="http://schemas.openxmlformats.org/officeDocument/2006/relationships/image" Target="../media/image87.wmf"/><Relationship Id="rId7" Type="http://schemas.openxmlformats.org/officeDocument/2006/relationships/tags" Target="../tags/tag77.xml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85.wmf"/><Relationship Id="rId2" Type="http://schemas.openxmlformats.org/officeDocument/2006/relationships/tags" Target="../tags/tag72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16.vml"/><Relationship Id="rId6" Type="http://schemas.openxmlformats.org/officeDocument/2006/relationships/tags" Target="../tags/tag76.xml"/><Relationship Id="rId11" Type="http://schemas.openxmlformats.org/officeDocument/2006/relationships/image" Target="../media/image78.wmf"/><Relationship Id="rId5" Type="http://schemas.openxmlformats.org/officeDocument/2006/relationships/tags" Target="../tags/tag75.xml"/><Relationship Id="rId15" Type="http://schemas.openxmlformats.org/officeDocument/2006/relationships/image" Target="../media/image84.wmf"/><Relationship Id="rId23" Type="http://schemas.openxmlformats.org/officeDocument/2006/relationships/image" Target="../media/image88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86.wmf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2.xml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88.wmf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91.wmf"/><Relationship Id="rId2" Type="http://schemas.openxmlformats.org/officeDocument/2006/relationships/tags" Target="../tags/tag79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7.vml"/><Relationship Id="rId6" Type="http://schemas.openxmlformats.org/officeDocument/2006/relationships/tags" Target="../tags/tag83.xml"/><Relationship Id="rId11" Type="http://schemas.openxmlformats.org/officeDocument/2006/relationships/image" Target="../media/image89.wmf"/><Relationship Id="rId5" Type="http://schemas.openxmlformats.org/officeDocument/2006/relationships/tags" Target="../tags/tag82.xml"/><Relationship Id="rId15" Type="http://schemas.openxmlformats.org/officeDocument/2006/relationships/image" Target="../media/image90.wmf"/><Relationship Id="rId10" Type="http://schemas.openxmlformats.org/officeDocument/2006/relationships/oleObject" Target="../embeddings/oleObject37.bin"/><Relationship Id="rId4" Type="http://schemas.openxmlformats.org/officeDocument/2006/relationships/tags" Target="../tags/tag81.xml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3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2.bin"/><Relationship Id="rId2" Type="http://schemas.openxmlformats.org/officeDocument/2006/relationships/tags" Target="../tags/tag8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4.bin"/><Relationship Id="rId2" Type="http://schemas.openxmlformats.org/officeDocument/2006/relationships/tags" Target="../tags/tag8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43.bin"/><Relationship Id="rId4" Type="http://schemas.openxmlformats.org/officeDocument/2006/relationships/notesSlide" Target="../notesSlides/notesSlide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40.png"/><Relationship Id="rId5" Type="http://schemas.openxmlformats.org/officeDocument/2006/relationships/image" Target="../media/image94.wmf"/><Relationship Id="rId4" Type="http://schemas.openxmlformats.org/officeDocument/2006/relationships/oleObject" Target="../embeddings/oleObject4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2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70.png"/><Relationship Id="rId5" Type="http://schemas.openxmlformats.org/officeDocument/2006/relationships/image" Target="../media/image95.wmf"/><Relationship Id="rId4" Type="http://schemas.openxmlformats.org/officeDocument/2006/relationships/oleObject" Target="../embeddings/oleObject4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9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8.wmf"/><Relationship Id="rId4" Type="http://schemas.openxmlformats.org/officeDocument/2006/relationships/oleObject" Target="../embeddings/oleObject5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8.wmf"/><Relationship Id="rId4" Type="http://schemas.openxmlformats.org/officeDocument/2006/relationships/oleObject" Target="../embeddings/oleObject5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wmf"/><Relationship Id="rId2" Type="http://schemas.openxmlformats.org/officeDocument/2006/relationships/tags" Target="../tags/tag8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53.bin"/><Relationship Id="rId9" Type="http://schemas.openxmlformats.org/officeDocument/2006/relationships/image" Target="../media/image96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wmf"/><Relationship Id="rId2" Type="http://schemas.openxmlformats.org/officeDocument/2006/relationships/tags" Target="../tags/tag8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96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Camera model and calibration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</a:t>
            </a:r>
            <a:r>
              <a:rPr lang="en-US" dirty="0"/>
              <a:t>James </a:t>
            </a:r>
            <a:r>
              <a:rPr lang="en-US" dirty="0" err="1"/>
              <a:t>Tompkin</a:t>
            </a:r>
            <a:r>
              <a:rPr lang="en-US" dirty="0"/>
              <a:t>, </a:t>
            </a:r>
            <a:r>
              <a:rPr lang="en-US" dirty="0" err="1"/>
              <a:t>Naoh</a:t>
            </a:r>
            <a:r>
              <a:rPr lang="en-US" dirty="0"/>
              <a:t> </a:t>
            </a:r>
            <a:r>
              <a:rPr lang="en-US" dirty="0" err="1"/>
              <a:t>Snavely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05470"/>
            <a:ext cx="7886700" cy="625474"/>
          </a:xfrm>
        </p:spPr>
        <p:txBody>
          <a:bodyPr>
            <a:normAutofit fontScale="90000"/>
          </a:bodyPr>
          <a:lstStyle/>
          <a:p>
            <a:r>
              <a:rPr lang="en-US" dirty="0"/>
              <a:t>Holbein’s The Ambassadors - 1533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44" y="990600"/>
            <a:ext cx="5216711" cy="5135563"/>
          </a:xfrm>
        </p:spPr>
      </p:pic>
    </p:spTree>
    <p:extLst>
      <p:ext uri="{BB962C8B-B14F-4D97-AF65-F5344CB8AC3E}">
        <p14:creationId xmlns:p14="http://schemas.microsoft.com/office/powerpoint/2010/main" val="3434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Holbein’s The Ambassadors – Memento Mori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45" y="990600"/>
            <a:ext cx="5211909" cy="5135563"/>
          </a:xfrm>
        </p:spPr>
      </p:pic>
    </p:spTree>
    <p:extLst>
      <p:ext uri="{BB962C8B-B14F-4D97-AF65-F5344CB8AC3E}">
        <p14:creationId xmlns:p14="http://schemas.microsoft.com/office/powerpoint/2010/main" val="3428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Pinhole camera model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123371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41651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 </a:t>
            </a:r>
            <a:r>
              <a:rPr lang="en-US" sz="2400" dirty="0"/>
              <a:t>= Focal </a:t>
            </a:r>
            <a:r>
              <a:rPr lang="en-US" sz="2400" dirty="0" smtClean="0"/>
              <a:t>length (or f)</a:t>
            </a:r>
            <a:endParaRPr lang="en-US" sz="2400" dirty="0"/>
          </a:p>
          <a:p>
            <a:r>
              <a:rPr lang="en-US" sz="2400" dirty="0"/>
              <a:t>c = Optical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7200" y="438330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 object</a:t>
            </a:r>
          </a:p>
        </p:txBody>
      </p:sp>
    </p:spTree>
    <p:extLst>
      <p:ext uri="{BB962C8B-B14F-4D97-AF65-F5344CB8AC3E}">
        <p14:creationId xmlns:p14="http://schemas.microsoft.com/office/powerpoint/2010/main" val="18767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71500" y="105684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Modeling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711469"/>
            <a:ext cx="7772400" cy="1219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Both (</a:t>
            </a:r>
            <a:r>
              <a:rPr lang="en-US" dirty="0" err="1" smtClean="0"/>
              <a:t>x’,y</a:t>
            </a:r>
            <a:r>
              <a:rPr lang="en-US" dirty="0" smtClean="0"/>
              <a:t>’,-d) and (</a:t>
            </a:r>
            <a:r>
              <a:rPr lang="en-US" dirty="0" err="1" smtClean="0"/>
              <a:t>x,y,z</a:t>
            </a:r>
            <a:r>
              <a:rPr lang="en-US" dirty="0" smtClean="0"/>
              <a:t>) project to the same point at PP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 -&gt; (</a:t>
            </a:r>
            <a:r>
              <a:rPr lang="en-US" dirty="0" err="1" smtClean="0"/>
              <a:t>x’,y</a:t>
            </a:r>
            <a:r>
              <a:rPr lang="en-US" dirty="0" smtClean="0"/>
              <a:t>’) where x’ = d (x/z)  and  y’ = d (y/z)</a:t>
            </a:r>
            <a:endParaRPr lang="en-US" sz="1800" dirty="0"/>
          </a:p>
        </p:txBody>
      </p:sp>
      <p:sp>
        <p:nvSpPr>
          <p:cNvPr id="143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360488"/>
            <a:ext cx="34798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9543" y="1179282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PP: projection plane</a:t>
            </a:r>
          </a:p>
          <a:p>
            <a:r>
              <a:rPr lang="en-US" dirty="0" smtClean="0"/>
              <a:t>COP: center of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84188" y="26987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219200"/>
            <a:ext cx="7772400" cy="533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Is the projection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025082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800" dirty="0"/>
          </a:p>
          <a:p>
            <a:pPr>
              <a:spcBef>
                <a:spcPct val="20000"/>
              </a:spcBef>
            </a:pPr>
            <a:r>
              <a:rPr lang="en-US" altLang="en-US" sz="2400" dirty="0"/>
              <a:t>Homogeneous coordinates to the rescue</a:t>
            </a:r>
            <a:r>
              <a:rPr lang="en-US" altLang="en-US" sz="2400" dirty="0" smtClean="0"/>
              <a:t>!</a:t>
            </a:r>
          </a:p>
          <a:p>
            <a:pPr>
              <a:spcBef>
                <a:spcPct val="20000"/>
              </a:spcBef>
            </a:pPr>
            <a:r>
              <a:rPr lang="en-US" altLang="en-US" sz="2400" dirty="0" smtClean="0"/>
              <a:t>Recall that: </a:t>
            </a:r>
          </a:p>
          <a:p>
            <a:pPr>
              <a:spcBef>
                <a:spcPct val="20000"/>
              </a:spcBef>
            </a:pPr>
            <a:endParaRPr lang="en-US" altLang="en-US" sz="2400" dirty="0"/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75" y="4757962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1963" y="4746850"/>
            <a:ext cx="2828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scene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60702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1676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3454625"/>
            <a:ext cx="21129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8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56017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Perspective Projection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 smtClean="0"/>
              <a:t>Projection is a matrix multiply using homogeneous coordinates:</a:t>
            </a:r>
          </a:p>
        </p:txBody>
      </p:sp>
      <p:sp>
        <p:nvSpPr>
          <p:cNvPr id="1639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38700" y="3808413"/>
            <a:ext cx="339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divide by third coordinate</a:t>
            </a:r>
          </a:p>
        </p:txBody>
      </p:sp>
      <p:pic>
        <p:nvPicPr>
          <p:cNvPr id="16393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855913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5161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7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26670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This is known as </a:t>
            </a:r>
            <a:r>
              <a:rPr lang="en-US" sz="2400" b="1" dirty="0">
                <a:latin typeface="+mn-lt"/>
                <a:cs typeface="+mn-cs"/>
              </a:rPr>
              <a:t>perspective projection</a:t>
            </a:r>
            <a:endParaRPr lang="en-US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The matrix is the </a:t>
            </a:r>
            <a:r>
              <a:rPr lang="en-US" sz="2000" b="1" dirty="0">
                <a:latin typeface="+mn-lt"/>
                <a:cs typeface="+mn-cs"/>
              </a:rPr>
              <a:t>projection </a:t>
            </a:r>
            <a:r>
              <a:rPr lang="en-US" sz="2000" b="1" dirty="0" smtClean="0">
                <a:latin typeface="+mn-lt"/>
                <a:cs typeface="+mn-cs"/>
              </a:rPr>
              <a:t>matrix</a:t>
            </a:r>
            <a:endParaRPr lang="en-US" sz="2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2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mtClean="0"/>
              <a:t>Perspective Projection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676400"/>
            <a:ext cx="77724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Note that scaling the projection matrix does not change the transform</a:t>
            </a:r>
          </a:p>
        </p:txBody>
      </p:sp>
      <p:grpSp>
        <p:nvGrpSpPr>
          <p:cNvPr id="1741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762500" y="2667000"/>
            <a:ext cx="3314700" cy="1349375"/>
            <a:chOff x="2832" y="1392"/>
            <a:chExt cx="2088" cy="850"/>
          </a:xfrm>
        </p:grpSpPr>
        <p:sp>
          <p:nvSpPr>
            <p:cNvPr id="17419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32" y="1992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2000">
                <a:latin typeface="Arial" panose="020B0604020202020204" pitchFamily="34" charset="0"/>
              </a:endParaRPr>
            </a:p>
          </p:txBody>
        </p:sp>
        <p:pic>
          <p:nvPicPr>
            <p:cNvPr id="17420" name="Picture 6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2875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384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62500" y="52419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564241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2894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0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39116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245" name="Picture 2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0640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111351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15998"/>
            <a:ext cx="7886700" cy="5262563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708273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155948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649536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838573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970086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287586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306636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628898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87667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173411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681286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233735"/>
              </p:ext>
            </p:extLst>
          </p:nvPr>
        </p:nvGraphicFramePr>
        <p:xfrm>
          <a:off x="5558631" y="3987798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631" y="3987798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2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28649" y="365126"/>
            <a:ext cx="8950779" cy="1325563"/>
          </a:xfrm>
        </p:spPr>
        <p:txBody>
          <a:bodyPr/>
          <a:lstStyle/>
          <a:p>
            <a:r>
              <a:rPr lang="en-US" altLang="en-US" dirty="0" smtClean="0"/>
              <a:t>Variants of orthographic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altLang="en-US" dirty="0" smtClean="0"/>
              <a:t>Scaled orthographic</a:t>
            </a:r>
          </a:p>
          <a:p>
            <a:pPr lvl="1"/>
            <a:r>
              <a:rPr lang="en-US" altLang="en-US" dirty="0" smtClean="0"/>
              <a:t>Also called “weak perspective”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r>
              <a:rPr lang="en-US" altLang="en-US" dirty="0" smtClean="0"/>
              <a:t>Affine projection</a:t>
            </a:r>
          </a:p>
          <a:p>
            <a:pPr lvl="1"/>
            <a:r>
              <a:rPr lang="en-US" altLang="en-US" dirty="0" smtClean="0"/>
              <a:t>Also called “</a:t>
            </a:r>
            <a:r>
              <a:rPr lang="en-US" altLang="en-US" dirty="0" err="1" smtClean="0"/>
              <a:t>paraperspective</a:t>
            </a:r>
            <a:r>
              <a:rPr lang="en-US" altLang="en-US" dirty="0" smtClean="0"/>
              <a:t>”</a:t>
            </a:r>
          </a:p>
          <a:p>
            <a:pPr lvl="1">
              <a:buFontTx/>
              <a:buNone/>
            </a:pPr>
            <a:endParaRPr lang="en-US" altLang="en-US" dirty="0" smtClean="0"/>
          </a:p>
        </p:txBody>
      </p:sp>
      <p:grpSp>
        <p:nvGrpSpPr>
          <p:cNvPr id="19460" name="Group 7"/>
          <p:cNvGrpSpPr>
            <a:grpSpLocks/>
          </p:cNvGrpSpPr>
          <p:nvPr/>
        </p:nvGrpSpPr>
        <p:grpSpPr bwMode="auto">
          <a:xfrm>
            <a:off x="1752600" y="2514600"/>
            <a:ext cx="5872163" cy="1319213"/>
            <a:chOff x="1808163" y="1906588"/>
            <a:chExt cx="5872162" cy="1319212"/>
          </a:xfrm>
        </p:grpSpPr>
        <p:pic>
          <p:nvPicPr>
            <p:cNvPr id="1946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5233988"/>
            <a:ext cx="25701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r>
              <a:rPr lang="en-US" altLang="en-US" dirty="0" smtClean="0"/>
              <a:t>Orthographic projection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590800"/>
            <a:ext cx="4419600" cy="1447800"/>
          </a:xfrm>
        </p:spPr>
        <p:txBody>
          <a:bodyPr>
            <a:noAutofit/>
          </a:bodyPr>
          <a:lstStyle/>
          <a:p>
            <a:r>
              <a:rPr lang="en-US" sz="4400" dirty="0"/>
              <a:t>What is a camera?</a:t>
            </a:r>
          </a:p>
        </p:txBody>
      </p:sp>
    </p:spTree>
    <p:extLst>
      <p:ext uri="{BB962C8B-B14F-4D97-AF65-F5344CB8AC3E}">
        <p14:creationId xmlns:p14="http://schemas.microsoft.com/office/powerpoint/2010/main" val="38142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projection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337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581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Perspective projection</a:t>
            </a:r>
            <a:endParaRPr lang="en-US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1664" y="1572420"/>
            <a:ext cx="7886700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/>
              <a:t>What is preserved?</a:t>
            </a:r>
          </a:p>
          <a:p>
            <a:pPr eaLnBrk="1" hangingPunct="1"/>
            <a:r>
              <a:rPr lang="en-US" dirty="0"/>
              <a:t>Straight lines are still straight.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2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2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39943" y="-116224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736005" y="1086732"/>
            <a:ext cx="3581400" cy="3200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Parallel lines in the world </a:t>
            </a:r>
          </a:p>
          <a:p>
            <a:pPr marL="0" indent="0">
              <a:buNone/>
            </a:pPr>
            <a:r>
              <a:rPr lang="en-US" sz="2400" dirty="0"/>
              <a:t>intersect in the projected  image at a “vanishing point”.</a:t>
            </a:r>
          </a:p>
          <a:p>
            <a:pPr eaLnBrk="1" hangingPunct="1">
              <a:buFont typeface="Arial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Parallel lines on the same plane in the world converge to vanishing points on a “vanishing line”.</a:t>
            </a:r>
          </a:p>
          <a:p>
            <a:pPr marL="0" indent="0">
              <a:buNone/>
            </a:pPr>
            <a:r>
              <a:rPr lang="en-US" sz="2400" dirty="0"/>
              <a:t>E.G., the horizon.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522" y="1086732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419100" y="4328161"/>
            <a:ext cx="4645056" cy="2225041"/>
            <a:chOff x="914400" y="2414750"/>
            <a:chExt cx="7823253" cy="34526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90600" y="2895600"/>
              <a:ext cx="7239000" cy="158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2438400" y="3581400"/>
              <a:ext cx="2895600" cy="1524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V="1">
              <a:off x="3771900" y="3771900"/>
              <a:ext cx="2895600" cy="1143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505201" y="2414752"/>
              <a:ext cx="2679032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Calibri" pitchFamily="34" charset="0"/>
                </a:rPr>
                <a:t>Vanishing Point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1600200" y="2895600"/>
              <a:ext cx="5029200" cy="2057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57400" y="2895600"/>
              <a:ext cx="4572000" cy="2971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6488184" y="2414750"/>
              <a:ext cx="2249469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pitchFamily="34" charset="0"/>
                </a:rPr>
                <a:t>Vanishing Point</a:t>
              </a:r>
            </a:p>
          </p:txBody>
        </p: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914400" y="2895600"/>
              <a:ext cx="2630905" cy="573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Vanishing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1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7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7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42177" y="4953004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452" y="4451352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81741" y="1676402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2" y="6629402"/>
            <a:ext cx="25256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  <p:extLst>
      <p:ext uri="{BB962C8B-B14F-4D97-AF65-F5344CB8AC3E}">
        <p14:creationId xmlns:p14="http://schemas.microsoft.com/office/powerpoint/2010/main" val="26834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altLang="en-US" dirty="0" smtClean="0"/>
              <a:t>Points → points</a:t>
            </a:r>
          </a:p>
          <a:p>
            <a:pPr>
              <a:buFontTx/>
              <a:buChar char="•"/>
            </a:pPr>
            <a:r>
              <a:rPr lang="en-US" altLang="en-US" dirty="0" smtClean="0"/>
              <a:t>Lines → lines </a:t>
            </a:r>
            <a:endParaRPr lang="en-US" altLang="en-US" dirty="0" smtClean="0"/>
          </a:p>
          <a:p>
            <a:pPr>
              <a:buFontTx/>
              <a:buChar char="•"/>
            </a:pPr>
            <a:r>
              <a:rPr lang="en-US" altLang="en-US" dirty="0" smtClean="0"/>
              <a:t>But </a:t>
            </a:r>
            <a:r>
              <a:rPr lang="en-US" altLang="en-US" dirty="0" smtClean="0"/>
              <a:t>line through focal point projects to a point</a:t>
            </a:r>
          </a:p>
          <a:p>
            <a:pPr>
              <a:buFontTx/>
              <a:buChar char="•"/>
            </a:pPr>
            <a:r>
              <a:rPr lang="en-US" altLang="en-US" dirty="0" smtClean="0"/>
              <a:t>Planes → planes (or half-planes)</a:t>
            </a:r>
          </a:p>
          <a:p>
            <a:pPr lvl="1"/>
            <a:r>
              <a:rPr lang="en-US" altLang="en-US" dirty="0" smtClean="0"/>
              <a:t>But plane through focal point projects to line</a:t>
            </a:r>
          </a:p>
        </p:txBody>
      </p:sp>
    </p:spTree>
    <p:extLst>
      <p:ext uri="{BB962C8B-B14F-4D97-AF65-F5344CB8AC3E}">
        <p14:creationId xmlns:p14="http://schemas.microsoft.com/office/powerpoint/2010/main" val="20295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How many numbers do we need to describe a camera?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We need to describe its </a:t>
            </a:r>
            <a:r>
              <a:rPr lang="en-US" altLang="en-US" i="1" dirty="0" smtClean="0"/>
              <a:t>pose </a:t>
            </a:r>
            <a:r>
              <a:rPr lang="en-US" altLang="en-US" dirty="0" smtClean="0"/>
              <a:t>in the world</a:t>
            </a:r>
          </a:p>
          <a:p>
            <a:r>
              <a:rPr lang="en-US" altLang="en-US" dirty="0" smtClean="0"/>
              <a:t>We need to describe its internal parameters</a:t>
            </a:r>
          </a:p>
        </p:txBody>
      </p:sp>
    </p:spTree>
    <p:extLst>
      <p:ext uri="{BB962C8B-B14F-4D97-AF65-F5344CB8AC3E}">
        <p14:creationId xmlns:p14="http://schemas.microsoft.com/office/powerpoint/2010/main" val="40242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“The World”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Two important coordinate systems:</a:t>
            </a:r>
          </a:p>
          <a:p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</p:spTree>
    <p:extLst>
      <p:ext uri="{BB962C8B-B14F-4D97-AF65-F5344CB8AC3E}">
        <p14:creationId xmlns:p14="http://schemas.microsoft.com/office/powerpoint/2010/main" val="32278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 smtClean="0"/>
              <a:t>To project a point (</a:t>
            </a:r>
            <a:r>
              <a:rPr lang="en-US" i="1" dirty="0" err="1" smtClean="0"/>
              <a:t>x</a:t>
            </a:r>
            <a:r>
              <a:rPr lang="en-US" dirty="0" err="1" smtClean="0"/>
              <a:t>,</a:t>
            </a:r>
            <a:r>
              <a:rPr lang="en-US" i="1" dirty="0" err="1" smtClean="0"/>
              <a:t>y</a:t>
            </a:r>
            <a:r>
              <a:rPr lang="en-US" dirty="0" err="1" smtClean="0"/>
              <a:t>,</a:t>
            </a:r>
            <a:r>
              <a:rPr lang="en-US" i="1" dirty="0" err="1" smtClean="0"/>
              <a:t>z</a:t>
            </a:r>
            <a:r>
              <a:rPr lang="en-US" dirty="0" smtClean="0"/>
              <a:t>) in </a:t>
            </a:r>
            <a:r>
              <a:rPr lang="en-US" i="1" dirty="0" smtClean="0"/>
              <a:t>world</a:t>
            </a:r>
            <a:r>
              <a:rPr lang="en-US" dirty="0" smtClean="0"/>
              <a:t> coordinates into a camera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First transform (</a:t>
            </a:r>
            <a:r>
              <a:rPr lang="en-US" i="1" dirty="0" err="1" smtClean="0"/>
              <a:t>x</a:t>
            </a:r>
            <a:r>
              <a:rPr lang="en-US" dirty="0" err="1" smtClean="0"/>
              <a:t>,</a:t>
            </a:r>
            <a:r>
              <a:rPr lang="en-US" i="1" dirty="0" err="1" smtClean="0"/>
              <a:t>y</a:t>
            </a:r>
            <a:r>
              <a:rPr lang="en-US" dirty="0" err="1" smtClean="0"/>
              <a:t>,</a:t>
            </a:r>
            <a:r>
              <a:rPr lang="en-US" i="1" dirty="0" err="1" smtClean="0"/>
              <a:t>z</a:t>
            </a:r>
            <a:r>
              <a:rPr lang="en-US" dirty="0" smtClean="0"/>
              <a:t>) into </a:t>
            </a:r>
            <a:r>
              <a:rPr lang="en-US" i="1" dirty="0" smtClean="0"/>
              <a:t>camera</a:t>
            </a:r>
            <a:r>
              <a:rPr lang="en-US" dirty="0" smtClean="0"/>
              <a:t> coordinates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Need to know </a:t>
            </a:r>
            <a:r>
              <a:rPr lang="en-US" i="1" dirty="0" err="1" smtClean="0">
                <a:solidFill>
                  <a:srgbClr val="FF0000"/>
                </a:solidFill>
              </a:rPr>
              <a:t>extrinsics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Camera position (in world coordinates)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Camera orientation (in world coordinates)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Then project into the image plane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Need to know camera </a:t>
            </a:r>
            <a:r>
              <a:rPr lang="en-US" i="1" dirty="0" err="1" smtClean="0">
                <a:solidFill>
                  <a:srgbClr val="FF0000"/>
                </a:solidFill>
              </a:rPr>
              <a:t>intrinsics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Coming soon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These can all be described with 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64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289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6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endParaRPr lang="en-US" altLang="en-US" sz="2400" b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5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42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12293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101557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3x3 rotation matrix</a:t>
            </a:r>
          </a:p>
        </p:txBody>
      </p:sp>
      <p:graphicFrame>
        <p:nvGraphicFramePr>
          <p:cNvPr id="2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10" imgW="850680" imgH="990360" progId="Equation.DSMT4">
                  <p:embed/>
                </p:oleObj>
              </mc:Choice>
              <mc:Fallback>
                <p:oleObj name="Equation" r:id="rId10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16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3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7" imgW="850680" imgH="990360" progId="Equation.DSMT4">
                  <p:embed/>
                </p:oleObj>
              </mc:Choice>
              <mc:Fallback>
                <p:oleObj name="Equation" r:id="rId7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85800" y="2589212"/>
            <a:ext cx="8153400" cy="3508375"/>
            <a:chOff x="432" y="1680"/>
            <a:chExt cx="5136" cy="2210"/>
          </a:xfrm>
        </p:grpSpPr>
        <p:sp>
          <p:nvSpPr>
            <p:cNvPr id="9234" name="Rectangle 103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2" y="1680"/>
              <a:ext cx="51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000" dirty="0"/>
                <a:t>Projection equation</a:t>
              </a:r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The projection matrix models the cumulative effect of all parameters</a:t>
              </a:r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Useful to decompose into a series of operations</a:t>
              </a:r>
              <a:endParaRPr lang="en-US" altLang="en-US" b="1" dirty="0"/>
            </a:p>
          </p:txBody>
        </p:sp>
        <p:graphicFrame>
          <p:nvGraphicFramePr>
            <p:cNvPr id="9235" name="Object 1028"/>
            <p:cNvGraphicFramePr>
              <a:graphicFrameLocks noChangeAspect="1"/>
            </p:cNvGraphicFramePr>
            <p:nvPr>
              <p:custDataLst>
                <p:tags r:id="rId19"/>
              </p:custDataLst>
              <p:extLst/>
            </p:nvPr>
          </p:nvGraphicFramePr>
          <p:xfrm>
            <a:off x="1646" y="1872"/>
            <a:ext cx="1789" cy="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6" name="Equation" r:id="rId29" imgW="2184120" imgH="914400" progId="Equation.DSMT4">
                    <p:embed/>
                  </p:oleObj>
                </mc:Choice>
                <mc:Fallback>
                  <p:oleObj name="Equation" r:id="rId29" imgW="2184120" imgH="914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6" y="1872"/>
                          <a:ext cx="1789" cy="7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6" name="Object 1032"/>
            <p:cNvGraphicFramePr>
              <a:graphicFrameLocks noChangeAspect="1"/>
            </p:cNvGraphicFramePr>
            <p:nvPr>
              <p:custDataLst>
                <p:tags r:id="rId20"/>
              </p:custDataLst>
              <p:extLst/>
            </p:nvPr>
          </p:nvGraphicFramePr>
          <p:xfrm>
            <a:off x="1318" y="3015"/>
            <a:ext cx="2902" cy="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7" name="Equation" r:id="rId31" imgW="3543120" imgH="901440" progId="Equation.DSMT4">
                    <p:embed/>
                  </p:oleObj>
                </mc:Choice>
                <mc:Fallback>
                  <p:oleObj name="Equation" r:id="rId31" imgW="3543120" imgH="901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3015"/>
                          <a:ext cx="2902" cy="7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7" name="Text Box 103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60" y="3696"/>
              <a:ext cx="6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/>
                <a:t>projection</a:t>
              </a:r>
            </a:p>
          </p:txBody>
        </p:sp>
        <p:sp>
          <p:nvSpPr>
            <p:cNvPr id="9238" name="Text Box 103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84" y="3696"/>
              <a:ext cx="5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 err="1">
                  <a:solidFill>
                    <a:srgbClr val="FF0000"/>
                  </a:solidFill>
                </a:rPr>
                <a:t>intrinsics</a:t>
              </a:r>
              <a:endParaRPr lang="en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239" name="Text Box 103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3696"/>
              <a:ext cx="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9240" name="Text Box 103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00" y="3696"/>
              <a:ext cx="6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9241" name="Text Box 104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272" y="2928"/>
              <a:ext cx="9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600"/>
                <a:t>identity matrix</a:t>
              </a:r>
            </a:p>
          </p:txBody>
        </p:sp>
        <p:sp>
          <p:nvSpPr>
            <p:cNvPr id="9242" name="Line 104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840" y="307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19" name="Picture 106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5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02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Camera parameters</a:t>
            </a:r>
          </a:p>
        </p:txBody>
      </p:sp>
      <p:sp>
        <p:nvSpPr>
          <p:cNvPr id="9222" name="Rectangle 103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/>
              <a:t>A camera is described by several parameters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Translation </a:t>
            </a:r>
            <a:r>
              <a:rPr lang="en-US" altLang="en-US" dirty="0">
                <a:solidFill>
                  <a:srgbClr val="3333FF"/>
                </a:solidFill>
              </a:rPr>
              <a:t>T</a:t>
            </a:r>
            <a:r>
              <a:rPr lang="en-US" altLang="en-US" dirty="0"/>
              <a:t> of the optical center from the origin of world </a:t>
            </a:r>
            <a:r>
              <a:rPr lang="en-US" altLang="en-US" dirty="0" err="1"/>
              <a:t>coords</a:t>
            </a:r>
            <a:endParaRPr lang="en-US" altLang="en-US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Rotation </a:t>
            </a:r>
            <a:r>
              <a:rPr lang="en-US" altLang="en-US" dirty="0">
                <a:solidFill>
                  <a:srgbClr val="3333FF"/>
                </a:solidFill>
              </a:rPr>
              <a:t>R</a:t>
            </a:r>
            <a:r>
              <a:rPr lang="en-US" altLang="en-US" dirty="0"/>
              <a:t> of the image plane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focal length </a:t>
            </a:r>
            <a:r>
              <a:rPr lang="en-US" altLang="en-US" dirty="0">
                <a:solidFill>
                  <a:srgbClr val="FF0000"/>
                </a:solidFill>
              </a:rPr>
              <a:t>f</a:t>
            </a:r>
            <a:r>
              <a:rPr lang="en-US" altLang="en-US" dirty="0"/>
              <a:t>, principle point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x’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y’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  <a:r>
              <a:rPr lang="en-US" altLang="en-US" dirty="0"/>
              <a:t>, pixel size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x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y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blue parameters are called “</a:t>
            </a:r>
            <a:r>
              <a:rPr lang="en-US" altLang="en-US" dirty="0" err="1">
                <a:solidFill>
                  <a:srgbClr val="3333FF"/>
                </a:solidFill>
              </a:rPr>
              <a:t>extrinsics</a:t>
            </a:r>
            <a:r>
              <a:rPr lang="en-US" altLang="en-US" dirty="0"/>
              <a:t>,”  red are “</a:t>
            </a:r>
            <a:r>
              <a:rPr lang="en-US" altLang="en-US" dirty="0" err="1">
                <a:solidFill>
                  <a:srgbClr val="FF0000"/>
                </a:solidFill>
              </a:rPr>
              <a:t>intrinsics</a:t>
            </a:r>
            <a:r>
              <a:rPr lang="en-US" alt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The definitions of these parameters are </a:t>
            </a:r>
            <a:r>
              <a:rPr lang="en-US" altLang="en-US" b="1" dirty="0"/>
              <a:t>not</a:t>
            </a:r>
            <a:r>
              <a:rPr lang="en-US" altLang="en-US" dirty="0"/>
              <a:t> completely standardized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especially </a:t>
            </a:r>
            <a:r>
              <a:rPr lang="en-US" altLang="en-US" sz="1600" dirty="0" err="1"/>
              <a:t>intrinsics</a:t>
            </a:r>
            <a:r>
              <a:rPr lang="en-US" altLang="en-US" sz="1600" dirty="0"/>
              <a:t>—varies from one book to another</a:t>
            </a:r>
          </a:p>
        </p:txBody>
      </p:sp>
      <p:sp>
        <p:nvSpPr>
          <p:cNvPr id="9224" name="Rectangle 104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5" name="Line 104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4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7" name="Picture 1049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050" descr="Editte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Line 105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05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31" name="Picture 1057" descr="Edittex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Oval 106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3" name="Freeform 1063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241300 h 1016"/>
              <a:gd name="T2" fmla="*/ 1447800 w 1976"/>
              <a:gd name="T3" fmla="*/ 12700 h 1016"/>
              <a:gd name="T4" fmla="*/ 2438400 w 1976"/>
              <a:gd name="T5" fmla="*/ 317500 h 1016"/>
              <a:gd name="T6" fmla="*/ 3124200 w 1976"/>
              <a:gd name="T7" fmla="*/ 1003300 h 1016"/>
              <a:gd name="T8" fmla="*/ 2514600 w 1976"/>
              <a:gd name="T9" fmla="*/ 1612900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Camera (projection)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/>
          </p:nvPr>
        </p:nvGraphicFramePr>
        <p:xfrm>
          <a:off x="1014413" y="4351338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Equation" r:id="rId4" imgW="1180800" imgH="533160" progId="Equation.DSMT4">
                  <p:embed/>
                </p:oleObj>
              </mc:Choice>
              <mc:Fallback>
                <p:oleObj name="Equation" r:id="rId4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4351338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668839" y="4771072"/>
            <a:ext cx="3022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</a:t>
            </a:r>
            <a:r>
              <a:rPr lang="en-US" dirty="0" smtClean="0">
                <a:solidFill>
                  <a:prstClr val="black"/>
                </a:solidFill>
              </a:rPr>
              <a:t>(U,V,1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062" y="1646874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713662" y="1570674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80262" y="2789872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713662" y="2789872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713662" y="3018474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37462" y="2850197"/>
            <a:ext cx="476412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51662" y="33232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18462" y="2408874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89862" y="14944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84662" y="1710372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99064" y="1342072"/>
            <a:ext cx="43947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3894" y="213264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827" y="3399472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3007360" y="5095875"/>
            <a:ext cx="381000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87600" y="59791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Extrinsic Matrix</a:t>
            </a: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>
            <p:extLst/>
          </p:nvPr>
        </p:nvGraphicFramePr>
        <p:xfrm>
          <a:off x="2655888" y="1981200"/>
          <a:ext cx="2873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1981200"/>
                        <a:ext cx="287337" cy="433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0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/>
          </p:nvPr>
        </p:nvGraphicFramePr>
        <p:xfrm>
          <a:off x="914402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2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373563" y="4724400"/>
          <a:ext cx="427513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6" imgW="2006280" imgH="914400" progId="Equation.DSMT4">
                  <p:embed/>
                </p:oleObj>
              </mc:Choice>
              <mc:Fallback>
                <p:oleObj name="Equation" r:id="rId6" imgW="20062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4724400"/>
                        <a:ext cx="4275137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38800" y="5045825"/>
            <a:ext cx="1828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matrix (ignore </a:t>
            </a:r>
            <a:r>
              <a:rPr lang="en-US" sz="3600" dirty="0" err="1" smtClean="0">
                <a:solidFill>
                  <a:prstClr val="black"/>
                </a:solidFill>
                <a:latin typeface="Calibri"/>
              </a:rPr>
              <a:t>extrinsics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5584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862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O’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67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/>
          </p:nvPr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 smtClean="0"/>
              <a:t>aligned </a:t>
            </a:r>
            <a:r>
              <a:rPr lang="en-US" sz="3600" dirty="0"/>
              <a:t>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3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distortion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Problem for architectural photography: converging verticals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1463"/>
            <a:ext cx="289401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739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distortion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Problem for architectural photography: converging verticals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>
              <a:buFontTx/>
              <a:buChar char="•"/>
            </a:pPr>
            <a:r>
              <a:rPr lang="en-US" altLang="en-US" smtClean="0"/>
              <a:t>Solution: view camera (lens shifted w.r.t. film)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904875" y="3162300"/>
            <a:ext cx="23717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Tilting the camera upwards results in converging verticals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3429000" y="3162300"/>
            <a:ext cx="25368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Keeping the camera level, with an ordinary lens, captures only the bottom portion of the building</a:t>
            </a:r>
          </a:p>
        </p:txBody>
      </p:sp>
      <p:pic>
        <p:nvPicPr>
          <p:cNvPr id="2048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92663"/>
            <a:ext cx="16764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4743450"/>
            <a:ext cx="16716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15"/>
          <p:cNvSpPr>
            <a:spLocks noChangeArrowheads="1"/>
          </p:cNvSpPr>
          <p:nvPr/>
        </p:nvSpPr>
        <p:spPr bwMode="auto">
          <a:xfrm>
            <a:off x="6553200" y="3163888"/>
            <a:ext cx="21336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/>
              <a:t>Shifting the lens upwards results in a picture of the entire subject</a:t>
            </a:r>
          </a:p>
        </p:txBody>
      </p:sp>
      <p:sp>
        <p:nvSpPr>
          <p:cNvPr id="20490" name="Rectangle 16"/>
          <p:cNvSpPr>
            <a:spLocks noChangeArrowheads="1"/>
          </p:cNvSpPr>
          <p:nvPr/>
        </p:nvSpPr>
        <p:spPr bwMode="auto">
          <a:xfrm>
            <a:off x="1530350" y="6491288"/>
            <a:ext cx="578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hlinkClick r:id="rId5"/>
              </a:rPr>
              <a:t>http://en.wikipedia.org/wiki/Perspective_correction_lens</a:t>
            </a:r>
            <a:endParaRPr lang="en-US" altLang="en-US" dirty="0"/>
          </a:p>
        </p:txBody>
      </p:sp>
      <p:pic>
        <p:nvPicPr>
          <p:cNvPr id="20491" name="Picture 17" descr="view_camera_w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09800"/>
            <a:ext cx="8286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altLang="en-US" smtClean="0"/>
              <a:t>Result: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60675"/>
            <a:ext cx="27955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4091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 smtClean="0"/>
              <a:t>aligned </a:t>
            </a:r>
            <a:r>
              <a:rPr lang="en-US" sz="3600" dirty="0"/>
              <a:t>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: dark room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(e.g.,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4578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4578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08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6550223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537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86399" y="5045825"/>
            <a:ext cx="2133601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>
                <a:solidFill>
                  <a:prstClr val="black"/>
                </a:solidFill>
              </a:rPr>
              <a:t>u</a:t>
            </a:r>
            <a:r>
              <a:rPr lang="en-US" sz="3600" dirty="0" smtClean="0">
                <a:solidFill>
                  <a:prstClr val="black"/>
                </a:solidFill>
              </a:rPr>
              <a:t>nit </a:t>
            </a:r>
            <a:r>
              <a:rPr lang="en-US" sz="3600" dirty="0">
                <a:solidFill>
                  <a:prstClr val="black"/>
                </a:solidFill>
              </a:rPr>
              <a:t>aspect ratio</a:t>
            </a:r>
          </a:p>
          <a:p>
            <a:pPr>
              <a:defRPr/>
            </a:pP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 Optical </a:t>
            </a:r>
            <a:r>
              <a:rPr lang="en-US" sz="2000" dirty="0">
                <a:solidFill>
                  <a:prstClr val="black"/>
                </a:solidFill>
              </a:rPr>
              <a:t>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6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685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10201" y="5045825"/>
            <a:ext cx="2209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 smtClean="0"/>
              <a:t>non-skewed pixels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smtClean="0">
                <a:solidFill>
                  <a:prstClr val="black"/>
                </a:solidFill>
              </a:rPr>
              <a:t> Optical </a:t>
            </a:r>
            <a:r>
              <a:rPr lang="en-US" sz="2000" dirty="0">
                <a:solidFill>
                  <a:prstClr val="black"/>
                </a:solidFill>
              </a:rPr>
              <a:t>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6575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8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2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2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/>
          </p:nvPr>
        </p:nvGraphicFramePr>
        <p:xfrm>
          <a:off x="1195388" y="3581400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Equation" r:id="rId5" imgW="3111480" imgH="914400" progId="Equation.DSMT4">
                  <p:embed/>
                </p:oleObj>
              </mc:Choice>
              <mc:Fallback>
                <p:oleObj name="Equation" r:id="rId5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3581400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5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4413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Matrix DEMO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85107" y="0"/>
            <a:ext cx="7886700" cy="972457"/>
          </a:xfrm>
        </p:spPr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438" y="3810981"/>
            <a:ext cx="5814744" cy="265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07" y="1029896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Radial distortion can be introduced due to the use of lens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841829" y="1778572"/>
            <a:ext cx="4328554" cy="1641784"/>
            <a:chOff x="457200" y="1752600"/>
            <a:chExt cx="6026725" cy="2532738"/>
          </a:xfrm>
        </p:grpSpPr>
        <p:sp>
          <p:nvSpPr>
            <p:cNvPr id="9" name="Rectangle 8"/>
            <p:cNvSpPr/>
            <p:nvPr/>
          </p:nvSpPr>
          <p:spPr>
            <a:xfrm>
              <a:off x="457200" y="1752600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0" name="Group 23"/>
            <p:cNvGrpSpPr>
              <a:grpSpLocks noChangeAspect="1"/>
            </p:cNvGrpSpPr>
            <p:nvPr/>
          </p:nvGrpSpPr>
          <p:grpSpPr>
            <a:xfrm rot="10800000">
              <a:off x="1905000" y="24671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0" name="Rectangle 2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stCxn id="30" idx="0"/>
                <a:endCxn id="3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rot="10800000" flipV="1">
              <a:off x="2057400" y="29243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4"/>
            <p:cNvGrpSpPr/>
            <p:nvPr/>
          </p:nvGrpSpPr>
          <p:grpSpPr>
            <a:xfrm>
              <a:off x="6019800" y="1857500"/>
              <a:ext cx="464125" cy="2336241"/>
              <a:chOff x="7162800" y="1914134"/>
              <a:chExt cx="464125" cy="2336241"/>
            </a:xfrm>
          </p:grpSpPr>
          <p:grpSp>
            <p:nvGrpSpPr>
              <p:cNvPr id="2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Freeform 2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88175" y="32696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2362200" y="29243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186050" y="22028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934095" y="24196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741225" y="24171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91000" y="29243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"/>
            <p:cNvSpPr txBox="1"/>
            <p:nvPr/>
          </p:nvSpPr>
          <p:spPr>
            <a:xfrm>
              <a:off x="3929145" y="22134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0800000">
              <a:off x="2133600" y="39911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1828800" y="34577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</p:cNvCxnSpPr>
            <p:nvPr/>
          </p:nvCxnSpPr>
          <p:spPr>
            <a:xfrm flipH="1">
              <a:off x="4114800" y="18656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distortion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Radial distortion can be reduced by the following correction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r </a:t>
            </a:r>
            <a:r>
              <a:rPr lang="en-US" dirty="0"/>
              <a:t> </a:t>
            </a:r>
            <a:r>
              <a:rPr lang="en-US" dirty="0" smtClean="0"/>
              <a:t>is the radial distance from the center of the scene</a:t>
            </a:r>
            <a:endParaRPr lang="en-US" i="1" dirty="0"/>
          </a:p>
          <a:p>
            <a:r>
              <a:rPr lang="en-US" dirty="0" smtClean="0"/>
              <a:t>The parameters can be estimated by shooting straight lines since a straight line is supposed to be preserved under perspective projection</a:t>
            </a:r>
            <a:endParaRPr lang="en-US" dirty="0"/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81305"/>
              </p:ext>
            </p:extLst>
          </p:nvPr>
        </p:nvGraphicFramePr>
        <p:xfrm>
          <a:off x="2394743" y="2810975"/>
          <a:ext cx="43545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Equation" r:id="rId3" imgW="2044440" imgH="482400" progId="Equation.DSMT4">
                  <p:embed/>
                </p:oleObj>
              </mc:Choice>
              <mc:Fallback>
                <p:oleObj name="Equation" r:id="rId3" imgW="2044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43" y="2810975"/>
                        <a:ext cx="4354513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2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81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2167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914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5486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508978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00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800600" y="1419368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8429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658"/>
            <a:ext cx="7886700" cy="1325563"/>
          </a:xfrm>
        </p:spPr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0157"/>
            <a:ext cx="7886700" cy="4351338"/>
          </a:xfrm>
        </p:spPr>
        <p:txBody>
          <a:bodyPr/>
          <a:lstStyle/>
          <a:p>
            <a:pPr>
              <a:buNone/>
            </a:pPr>
            <a:r>
              <a:rPr lang="en-US" dirty="0"/>
              <a:t>Use an scene with </a:t>
            </a:r>
            <a:r>
              <a:rPr lang="en-US" b="1" dirty="0"/>
              <a:t>known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4610100" y="4051300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4051300"/>
                        <a:ext cx="427037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399" y="2643194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Known 3d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world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3575" y="266033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7243" y="-12700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399" y="38666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46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  <p:bldP spid="11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108491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40212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9" imgW="2158920" imgH="914400" progId="Equation.3">
                  <p:embed/>
                </p:oleObj>
              </mc:Choice>
              <mc:Fallback>
                <p:oleObj name="Equation" r:id="rId9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640012" y="3124200"/>
          <a:ext cx="36417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11" imgW="1841400" imgH="228600" progId="Equation.3">
                  <p:embed/>
                </p:oleObj>
              </mc:Choice>
              <mc:Fallback>
                <p:oleObj name="Equation" r:id="rId11" imgW="1841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3124200"/>
                        <a:ext cx="36417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2637992" y="3657600"/>
          <a:ext cx="3690937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13" imgW="1866600" imgH="228600" progId="Equation.3">
                  <p:embed/>
                </p:oleObj>
              </mc:Choice>
              <mc:Fallback>
                <p:oleObj name="Equation" r:id="rId13" imgW="186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7992" y="3657600"/>
                        <a:ext cx="3690937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2741612" y="4191000"/>
          <a:ext cx="35401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15" imgW="1790640" imgH="228600" progId="Equation.3">
                  <p:embed/>
                </p:oleObj>
              </mc:Choice>
              <mc:Fallback>
                <p:oleObj name="Equation" r:id="rId15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2" y="4191000"/>
                        <a:ext cx="35401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2690811" y="495300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17" imgW="1841400" imgH="431640" progId="Equation.3">
                  <p:embed/>
                </p:oleObj>
              </mc:Choice>
              <mc:Fallback>
                <p:oleObj name="Equation" r:id="rId17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1" y="495300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2713036" y="5907088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19" imgW="1841400" imgH="431640" progId="Equation.3">
                  <p:embed/>
                </p:oleObj>
              </mc:Choice>
              <mc:Fallback>
                <p:oleObj name="Equation" r:id="rId19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6" y="5907088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257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equations per 3D point correspondence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124200"/>
            <a:ext cx="192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work out where X,Y,Z projects to under candidate </a:t>
            </a:r>
            <a:r>
              <a:rPr lang="en-US" b="1" dirty="0"/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1440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/ </a:t>
            </a:r>
            <a:r>
              <a:rPr lang="en-US" dirty="0" err="1"/>
              <a:t>lucida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-43542" y="1404413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5449" y="5660918"/>
            <a:ext cx="4842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Lens Based Camera </a:t>
            </a:r>
            <a:r>
              <a:rPr lang="en-US" sz="2400" dirty="0" err="1">
                <a:latin typeface="Palatino Linotype" pitchFamily="18" charset="0"/>
              </a:rPr>
              <a:t>Obscura</a:t>
            </a:r>
            <a:r>
              <a:rPr lang="en-US" sz="2400" dirty="0">
                <a:latin typeface="Palatino Linotype" pitchFamily="18" charset="0"/>
              </a:rPr>
              <a:t>, 1568</a:t>
            </a:r>
          </a:p>
        </p:txBody>
      </p:sp>
      <p:pic>
        <p:nvPicPr>
          <p:cNvPr id="120834" name="Picture 2" descr="https://drawingchamber.files.wordpress.com/2013/07/esquemacl2.jpg?w=750&amp;h=56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/>
          <a:stretch/>
        </p:blipFill>
        <p:spPr bwMode="auto">
          <a:xfrm>
            <a:off x="5054321" y="1828800"/>
            <a:ext cx="4089679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8993" y="645104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drawingchamber.wordpress.com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12965" y="5660917"/>
            <a:ext cx="2172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Camera </a:t>
            </a:r>
            <a:r>
              <a:rPr lang="en-US" sz="2400" dirty="0" err="1">
                <a:latin typeface="Palatino Linotype" pitchFamily="18" charset="0"/>
              </a:rPr>
              <a:t>lucida</a:t>
            </a:r>
            <a:endParaRPr lang="en-US" sz="2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Equation" r:id="rId10" imgW="2158920" imgH="914400" progId="Equation.3">
                  <p:embed/>
                </p:oleObj>
              </mc:Choice>
              <mc:Fallback>
                <p:oleObj name="Equation" r:id="rId10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3581400" y="2912482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Equation" r:id="rId12" imgW="1841400" imgH="431640" progId="Equation.3">
                  <p:embed/>
                </p:oleObj>
              </mc:Choice>
              <mc:Fallback>
                <p:oleObj name="Equation" r:id="rId12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12482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3603625" y="386657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Equation" r:id="rId14" imgW="1841400" imgH="431640" progId="Equation.3">
                  <p:embed/>
                </p:oleObj>
              </mc:Choice>
              <mc:Fallback>
                <p:oleObj name="Equation" r:id="rId14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25" y="386657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2109789" y="4817482"/>
          <a:ext cx="67818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Equation" r:id="rId16" imgW="3429000" imgH="228600" progId="Equation.3">
                  <p:embed/>
                </p:oleObj>
              </mc:Choice>
              <mc:Fallback>
                <p:oleObj name="Equation" r:id="rId16" imgW="342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817482"/>
                        <a:ext cx="67818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2116854" y="5269919"/>
          <a:ext cx="68326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Equation" r:id="rId18" imgW="3454200" imgH="228600" progId="Equation.3">
                  <p:embed/>
                </p:oleObj>
              </mc:Choice>
              <mc:Fallback>
                <p:oleObj name="Equation" r:id="rId18" imgW="345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854" y="5269919"/>
                        <a:ext cx="68326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2009777" y="5868407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Equation" r:id="rId20" imgW="3530520" imgH="228600" progId="Equation.3">
                  <p:embed/>
                </p:oleObj>
              </mc:Choice>
              <mc:Fallback>
                <p:oleObj name="Equation" r:id="rId2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7" y="5868407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2028827" y="6320845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Equation" r:id="rId22" imgW="3543120" imgH="228600" progId="Equation.3">
                  <p:embed/>
                </p:oleObj>
              </mc:Choice>
              <mc:Fallback>
                <p:oleObj name="Equation" r:id="rId2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7" y="6320845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26775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993155" y="448334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155" y="448334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2012205" y="493578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205" y="493578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1743917" y="568429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568429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743917" y="613514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613514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7465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598181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758" y="3657600"/>
          <a:ext cx="5516562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5" imgW="4660560" imgH="2539800" progId="Equation.3">
                  <p:embed/>
                </p:oleObj>
              </mc:Choice>
              <mc:Fallback>
                <p:oleObj name="Equation" r:id="rId5" imgW="4660560" imgH="25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8" y="3657600"/>
                        <a:ext cx="5516562" cy="300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075816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1200" y="4648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A\Y;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[M;1];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7" imgW="2158920" imgH="914400" progId="Equation.3">
                  <p:embed/>
                </p:oleObj>
              </mc:Choice>
              <mc:Fallback>
                <p:oleObj name="Equation" r:id="rId7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839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Or, solve for m’s entries using total linear least-squares.</a:t>
            </a:r>
          </a:p>
          <a:p>
            <a:r>
              <a:rPr lang="en-US" sz="2400" dirty="0"/>
              <a:t>Method 2 –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9050" y="3581400"/>
          <a:ext cx="5922963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7" imgW="5003640" imgH="2768400" progId="Equation.3">
                  <p:embed/>
                </p:oleObj>
              </mc:Choice>
              <mc:Fallback>
                <p:oleObj name="Equation" r:id="rId7" imgW="500364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3581400"/>
                        <a:ext cx="5922963" cy="327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10814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1120"/>
            <a:ext cx="7886700" cy="1004889"/>
          </a:xfrm>
        </p:spPr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1477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4862" y="2951686"/>
          <a:ext cx="9067800" cy="295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4" imgW="8508960" imgH="2768400" progId="Equation.3">
                  <p:embed/>
                </p:oleObj>
              </mc:Choice>
              <mc:Fallback>
                <p:oleObj name="Equation" r:id="rId4" imgW="85089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62" y="2951686"/>
                        <a:ext cx="9067800" cy="29501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58240" y="761999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6440" y="743338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47276" y="726621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</a:t>
            </a:r>
            <a:r>
              <a:rPr lang="en-US" baseline="30000" dirty="0">
                <a:solidFill>
                  <a:srgbClr val="00B050"/>
                </a:solidFill>
              </a:rPr>
              <a:t>st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981" t="-2174" r="-2641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4348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3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0488" y="3200400"/>
          <a:ext cx="9107487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4" imgW="8546760" imgH="2768400" progId="Equation.3">
                  <p:embed/>
                </p:oleObj>
              </mc:Choice>
              <mc:Fallback>
                <p:oleObj name="Equation" r:id="rId4" imgW="85467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3200400"/>
                        <a:ext cx="9107487" cy="29495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5938" y="922564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baseline="30000" dirty="0">
                <a:solidFill>
                  <a:srgbClr val="00B050"/>
                </a:solidFill>
              </a:rPr>
              <a:t>nd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8240" y="975606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822" t="-2174" r="-2523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806440" y="975606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2174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1836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232395"/>
            <a:ext cx="7886700" cy="637764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/>
          </p:nvPr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/>
          </p:nvPr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5131990" y="3452817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97535" y="4465638"/>
            <a:ext cx="23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3: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x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y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z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6061075" y="2503488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3" grpId="0" animBg="1"/>
      <p:bldP spid="4" grpId="0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158654"/>
            <a:ext cx="7886700" cy="726255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350729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dirty="0"/>
              <a:t> is 3x4, so 12 unknowns, but projective scale ambiguity – 11 deg. freedom.</a:t>
            </a:r>
          </a:p>
          <a:p>
            <a:r>
              <a:rPr lang="en-US" dirty="0"/>
              <a:t>One equation per unknown -&gt; 5 1/2 point correspondences determines a solution (e.g., either u or v).</a:t>
            </a:r>
          </a:p>
          <a:p>
            <a:endParaRPr lang="en-US" dirty="0"/>
          </a:p>
          <a:p>
            <a:r>
              <a:rPr lang="en-US" dirty="0"/>
              <a:t>More than 5 1/2 point correspondences -&gt; overdetermined, many solutions to </a:t>
            </a:r>
            <a:r>
              <a:rPr lang="en-US" b="1" dirty="0"/>
              <a:t>M</a:t>
            </a:r>
            <a:r>
              <a:rPr lang="en-US" dirty="0"/>
              <a:t>.</a:t>
            </a:r>
          </a:p>
          <a:p>
            <a:r>
              <a:rPr lang="en-US" dirty="0"/>
              <a:t>Least squares is finding the solution that best satisfies the overdetermined system.</a:t>
            </a:r>
          </a:p>
          <a:p>
            <a:endParaRPr lang="en-US" dirty="0"/>
          </a:p>
          <a:p>
            <a:r>
              <a:rPr lang="en-US" dirty="0"/>
              <a:t>Why use more than 6? Robustness to error in feature points.</a:t>
            </a:r>
          </a:p>
        </p:txBody>
      </p:sp>
    </p:spTree>
    <p:extLst>
      <p:ext uri="{BB962C8B-B14F-4D97-AF65-F5344CB8AC3E}">
        <p14:creationId xmlns:p14="http://schemas.microsoft.com/office/powerpoint/2010/main" val="13429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- why two methods?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/>
              <a:t>Any projection is inherently ambiguous</a:t>
            </a:r>
          </a:p>
          <a:p>
            <a:r>
              <a:rPr lang="en-US" dirty="0"/>
              <a:t>A space of possible solutions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Under projective model, this is our projective scale ambiguity.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1173035" flipV="1">
            <a:off x="1396501" y="1803857"/>
            <a:ext cx="5791200" cy="20574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173035" flipV="1">
            <a:off x="3037839" y="3189040"/>
            <a:ext cx="2789853" cy="121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173035">
            <a:off x="2935053" y="3332397"/>
            <a:ext cx="2968690" cy="32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75649" y="2827176"/>
            <a:ext cx="12650" cy="18890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32777" y="241818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0515" y="264789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861377" y="3494127"/>
            <a:ext cx="42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</a:t>
            </a:r>
            <a:r>
              <a:rPr lang="en-US" baseline="-250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5910" y="3903312"/>
            <a:ext cx="42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84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Niepce</a:t>
            </a:r>
            <a:r>
              <a:rPr lang="en-US" dirty="0"/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Niepce</a:t>
            </a:r>
            <a:r>
              <a:rPr lang="en-US" dirty="0"/>
              <a:t> later teamed up with Daguerre, who eventually created </a:t>
            </a:r>
            <a:r>
              <a:rPr lang="en-US" dirty="0" err="1"/>
              <a:t>Daguerrotypes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with linear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Advantages</a:t>
            </a:r>
          </a:p>
          <a:p>
            <a:pPr lvl="1"/>
            <a:r>
              <a:rPr lang="en-US" sz="1800" dirty="0"/>
              <a:t>Easy to formulate and solve</a:t>
            </a:r>
          </a:p>
          <a:p>
            <a:pPr lvl="1"/>
            <a:r>
              <a:rPr lang="en-US" sz="1800" dirty="0"/>
              <a:t>Provides initialization for non-linear methods</a:t>
            </a:r>
          </a:p>
          <a:p>
            <a:endParaRPr lang="en-US" sz="2000" dirty="0"/>
          </a:p>
          <a:p>
            <a:r>
              <a:rPr lang="en-US" sz="2000" dirty="0"/>
              <a:t>Disadvantages</a:t>
            </a:r>
          </a:p>
          <a:p>
            <a:pPr lvl="1"/>
            <a:r>
              <a:rPr lang="en-US" sz="1800" dirty="0"/>
              <a:t>Doesn’t directly give you camera parameters</a:t>
            </a:r>
          </a:p>
          <a:p>
            <a:pPr lvl="1"/>
            <a:r>
              <a:rPr lang="en-US" sz="1800" dirty="0"/>
              <a:t>Doesn’t model radial distortion</a:t>
            </a:r>
          </a:p>
          <a:p>
            <a:pPr lvl="1"/>
            <a:r>
              <a:rPr lang="en-US" sz="1800" dirty="0"/>
              <a:t>Can’t impose constraints, such as known focal length</a:t>
            </a:r>
          </a:p>
          <a:p>
            <a:endParaRPr lang="en-US" sz="2000" dirty="0"/>
          </a:p>
          <a:p>
            <a:r>
              <a:rPr lang="en-US" sz="2000" dirty="0"/>
              <a:t>Non-linear methods are preferred</a:t>
            </a:r>
          </a:p>
          <a:p>
            <a:pPr lvl="1"/>
            <a:r>
              <a:rPr lang="en-US" sz="1800" dirty="0"/>
              <a:t>Define error as difference between projected points and measured points</a:t>
            </a:r>
          </a:p>
          <a:p>
            <a:pPr lvl="1"/>
            <a:r>
              <a:rPr lang="en-US" sz="1800" dirty="0"/>
              <a:t>Minimize error using Newton’s method or other non-linear optimization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8767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We can directly solve for the individual entries of K [R | T].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064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56" t="8667" r="13888" b="6444"/>
          <a:stretch/>
        </p:blipFill>
        <p:spPr>
          <a:xfrm>
            <a:off x="175057" y="0"/>
            <a:ext cx="8862893" cy="6664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57" y="6488668"/>
            <a:ext cx="309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aseline="-25000" dirty="0"/>
              <a:t>n</a:t>
            </a:r>
            <a:r>
              <a:rPr lang="en-US" dirty="0"/>
              <a:t> = nth column of </a:t>
            </a:r>
            <a:r>
              <a:rPr lang="en-US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192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57" t="9111" r="14142" b="5556"/>
          <a:stretch/>
        </p:blipFill>
        <p:spPr>
          <a:xfrm>
            <a:off x="123717" y="38150"/>
            <a:ext cx="8951054" cy="6819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191375"/>
              </p:ext>
            </p:extLst>
          </p:nvPr>
        </p:nvGraphicFramePr>
        <p:xfrm>
          <a:off x="7139177" y="2462358"/>
          <a:ext cx="2004823" cy="11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9177" y="2462358"/>
                        <a:ext cx="2004823" cy="11994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73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03" t="9139" r="13563" b="6416"/>
          <a:stretch/>
        </p:blipFill>
        <p:spPr>
          <a:xfrm>
            <a:off x="257074" y="40425"/>
            <a:ext cx="8886926" cy="6621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585688"/>
              </p:ext>
            </p:extLst>
          </p:nvPr>
        </p:nvGraphicFramePr>
        <p:xfrm>
          <a:off x="7032626" y="2485696"/>
          <a:ext cx="2111374" cy="126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6" y="2485696"/>
                        <a:ext cx="2111374" cy="12632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Yes!</a:t>
            </a:r>
          </a:p>
          <a:p>
            <a:r>
              <a:rPr lang="en-US" dirty="0"/>
              <a:t>We can also use </a:t>
            </a:r>
            <a:r>
              <a:rPr lang="en-US" i="1" dirty="0"/>
              <a:t>RQ</a:t>
            </a:r>
            <a:r>
              <a:rPr lang="en-US" dirty="0"/>
              <a:t> factorization (not QR)</a:t>
            </a:r>
          </a:p>
          <a:p>
            <a:pPr lvl="1"/>
            <a:r>
              <a:rPr lang="en-US" dirty="0"/>
              <a:t>R in RQ is not rotation matrix R; crossed names! </a:t>
            </a:r>
          </a:p>
          <a:p>
            <a:r>
              <a:rPr lang="en-US" i="1" dirty="0"/>
              <a:t>R</a:t>
            </a:r>
            <a:r>
              <a:rPr lang="en-US" dirty="0"/>
              <a:t> (right diagonal) is K</a:t>
            </a:r>
          </a:p>
          <a:p>
            <a:r>
              <a:rPr lang="en-US" i="1" dirty="0"/>
              <a:t>Q</a:t>
            </a:r>
            <a:r>
              <a:rPr lang="en-US" dirty="0"/>
              <a:t> (orthogonal basis) is R.</a:t>
            </a:r>
          </a:p>
          <a:p>
            <a:r>
              <a:rPr lang="en-US" dirty="0"/>
              <a:t>T, the last column of [R | T], 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/>
              <a:t>But you need to do a bit of post-processing to make sure that the matrices are valid. See </a:t>
            </a:r>
            <a:r>
              <a:rPr lang="en-US" dirty="0">
                <a:hlinkClick r:id="rId2"/>
              </a:rPr>
              <a:t>http://ksimek.github.io/2012/08/14/decompose/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6687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486400" y="459118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C=-R</a:t>
            </a:r>
            <a:r>
              <a:rPr lang="en-US" sz="2800" baseline="30000" dirty="0" smtClean="0"/>
              <a:t>-1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</a:t>
            </a:r>
            <a:r>
              <a:rPr lang="en-US" sz="2800" dirty="0" smtClean="0"/>
              <a:t>m</a:t>
            </a:r>
            <a:r>
              <a:rPr lang="en-US" sz="2800" baseline="-25000" dirty="0" smtClean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63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/>
      <p:bldP spid="24" grpId="0" animBg="1"/>
      <p:bldP spid="2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28647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not the camera center C. </a:t>
            </a:r>
          </a:p>
          <a:p>
            <a:r>
              <a:rPr lang="en-US" sz="2000" dirty="0"/>
              <a:t>It is –RC, as the point is rotated before t</a:t>
            </a:r>
            <a:r>
              <a:rPr lang="en-US" sz="2000" baseline="-25000" dirty="0"/>
              <a:t>x</a:t>
            </a:r>
            <a:r>
              <a:rPr lang="en-US" sz="2000" dirty="0"/>
              <a:t>, t</a:t>
            </a:r>
            <a:r>
              <a:rPr lang="en-US" sz="2000" baseline="-25000" dirty="0"/>
              <a:t>y</a:t>
            </a:r>
            <a:r>
              <a:rPr lang="en-US" sz="2000" dirty="0"/>
              <a:t>, and t</a:t>
            </a:r>
            <a:r>
              <a:rPr lang="en-US" sz="2000" baseline="-25000" dirty="0"/>
              <a:t>z</a:t>
            </a:r>
            <a:r>
              <a:rPr lang="en-US" sz="2000" dirty="0"/>
              <a:t> are added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4953000" y="2102078"/>
            <a:ext cx="990600" cy="7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1" idx="1"/>
          </p:cNvCxnSpPr>
          <p:nvPr/>
        </p:nvCxnSpPr>
        <p:spPr>
          <a:xfrm flipH="1">
            <a:off x="4152900" y="4258073"/>
            <a:ext cx="1157682" cy="97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0582" y="405801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</a:t>
            </a:r>
            <a:r>
              <a:rPr lang="en-US" sz="2000" b="1" dirty="0"/>
              <a:t>t</a:t>
            </a:r>
            <a:r>
              <a:rPr lang="en-US" sz="2000" dirty="0"/>
              <a:t> × 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0582" y="445611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 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is </a:t>
            </a:r>
            <a:r>
              <a:rPr lang="en-US" sz="2000" b="1" dirty="0"/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3600" y="304899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we need </a:t>
            </a:r>
            <a:br>
              <a:rPr lang="en-US" sz="2000" dirty="0"/>
            </a:br>
            <a:r>
              <a:rPr lang="en-US" sz="2000" dirty="0"/>
              <a:t>-R</a:t>
            </a:r>
            <a:r>
              <a:rPr lang="en-US" sz="2000" baseline="30000" dirty="0"/>
              <a:t>-1 </a:t>
            </a:r>
            <a:r>
              <a:rPr lang="en-US" sz="2000" dirty="0"/>
              <a:t>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to get C.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10582" y="5317225"/>
            <a:ext cx="291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 is K × R. </a:t>
            </a:r>
          </a:p>
          <a:p>
            <a:r>
              <a:rPr lang="en-US" sz="2000" dirty="0"/>
              <a:t>So we just need -Q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</a:t>
            </a:r>
            <a:endParaRPr lang="en-US" sz="20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302090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1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2898"/>
            <a:ext cx="7886700" cy="773449"/>
          </a:xfrm>
        </p:spPr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3170505" y="3348375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1.5706   -0.1490    0.2598</a:t>
            </a:r>
          </a:p>
          <a:p>
            <a:r>
              <a:rPr lang="en-US" sz="1100" dirty="0"/>
              <a:t>   -1.5282    0.9695    0.3802</a:t>
            </a:r>
          </a:p>
          <a:p>
            <a:r>
              <a:rPr lang="en-US" sz="1100" dirty="0"/>
              <a:t>   -0.6821    1.2856    0.4078</a:t>
            </a:r>
          </a:p>
          <a:p>
            <a:r>
              <a:rPr lang="en-US" sz="1100" dirty="0"/>
              <a:t>    0.4124   -1.0201   -0.0915</a:t>
            </a:r>
          </a:p>
          <a:p>
            <a:r>
              <a:rPr lang="en-US" sz="1100" dirty="0"/>
              <a:t>    1.2095    0.2812   -0.1280</a:t>
            </a:r>
          </a:p>
          <a:p>
            <a:r>
              <a:rPr lang="en-US" sz="1100" dirty="0"/>
              <a:t>    0.8819   -0.8481    0.5255</a:t>
            </a:r>
          </a:p>
          <a:p>
            <a:r>
              <a:rPr lang="en-US" sz="1100" dirty="0"/>
              <a:t>   -0.9442   -1.1583   -0.3759</a:t>
            </a:r>
          </a:p>
          <a:p>
            <a:r>
              <a:rPr lang="en-US" sz="1100" dirty="0"/>
              <a:t>    0.0415    1.3445    0.3240</a:t>
            </a:r>
          </a:p>
          <a:p>
            <a:r>
              <a:rPr lang="en-US" sz="1100" dirty="0"/>
              <a:t>   -0.7975    0.3017   -0.0826</a:t>
            </a:r>
          </a:p>
          <a:p>
            <a:r>
              <a:rPr lang="en-US" sz="1100" dirty="0"/>
              <a:t>   -0.4329   -1.4151   -0.2774</a:t>
            </a:r>
          </a:p>
          <a:p>
            <a:r>
              <a:rPr lang="en-US" sz="1100" dirty="0"/>
              <a:t>   -1.1475   -0.0772   -0.2667</a:t>
            </a:r>
          </a:p>
          <a:p>
            <a:r>
              <a:rPr lang="en-US" sz="1100" dirty="0"/>
              <a:t>   -0.5149   -1.1784   -0.1401</a:t>
            </a:r>
          </a:p>
          <a:p>
            <a:r>
              <a:rPr lang="en-US" sz="1100" dirty="0"/>
              <a:t>    0.1993   -0.2854   -0.2114</a:t>
            </a:r>
          </a:p>
          <a:p>
            <a:r>
              <a:rPr lang="en-US" sz="1100" dirty="0"/>
              <a:t>   -0.4320    0.2143   -0.1053</a:t>
            </a:r>
          </a:p>
          <a:p>
            <a:r>
              <a:rPr lang="en-US" sz="1100" dirty="0"/>
              <a:t>   -0.7481   -0.3840   -0.2408</a:t>
            </a:r>
          </a:p>
          <a:p>
            <a:r>
              <a:rPr lang="en-US" sz="1100" dirty="0"/>
              <a:t>    0.8078   -0.1196   -0.2631</a:t>
            </a:r>
          </a:p>
          <a:p>
            <a:r>
              <a:rPr lang="en-US" sz="1100" dirty="0"/>
              <a:t>   -0.7605   -0.5792   -0.1936</a:t>
            </a:r>
          </a:p>
          <a:p>
            <a:r>
              <a:rPr lang="en-US" sz="1100" dirty="0"/>
              <a:t>    0.3237    0.7970    0.2170</a:t>
            </a:r>
          </a:p>
          <a:p>
            <a:r>
              <a:rPr lang="en-US" sz="1100" dirty="0"/>
              <a:t>    1.3089    0.5786   -0.1887</a:t>
            </a:r>
          </a:p>
          <a:p>
            <a:r>
              <a:rPr lang="en-US" sz="1100" dirty="0"/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403" y="3361075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1.0486   -0.3645</a:t>
            </a:r>
          </a:p>
          <a:p>
            <a:r>
              <a:rPr lang="en-US" sz="1100" dirty="0"/>
              <a:t>   -1.6851   -0.4004</a:t>
            </a:r>
          </a:p>
          <a:p>
            <a:r>
              <a:rPr lang="en-US" sz="1100" dirty="0"/>
              <a:t>   -0.9437   -0.4200</a:t>
            </a:r>
          </a:p>
          <a:p>
            <a:r>
              <a:rPr lang="en-US" sz="1100" dirty="0"/>
              <a:t>    1.0682    0.0699</a:t>
            </a:r>
          </a:p>
          <a:p>
            <a:r>
              <a:rPr lang="en-US" sz="1100" dirty="0"/>
              <a:t>    0.6077   -0.0771</a:t>
            </a:r>
          </a:p>
          <a:p>
            <a:r>
              <a:rPr lang="en-US" sz="1100" dirty="0"/>
              <a:t>    1.2543   -0.6454</a:t>
            </a:r>
          </a:p>
          <a:p>
            <a:r>
              <a:rPr lang="en-US" sz="1100" dirty="0"/>
              <a:t>   -0.2709    0.8635</a:t>
            </a:r>
          </a:p>
          <a:p>
            <a:r>
              <a:rPr lang="en-US" sz="1100" dirty="0"/>
              <a:t>   -0.4571   -0.3645</a:t>
            </a:r>
          </a:p>
          <a:p>
            <a:r>
              <a:rPr lang="en-US" sz="1100" dirty="0"/>
              <a:t>   -0.7902    0.0307</a:t>
            </a:r>
          </a:p>
          <a:p>
            <a:r>
              <a:rPr lang="en-US" sz="1100" dirty="0"/>
              <a:t>    0.7318    0.6382</a:t>
            </a:r>
          </a:p>
          <a:p>
            <a:r>
              <a:rPr lang="en-US" sz="1100" dirty="0"/>
              <a:t>   -1.0580    0.3312</a:t>
            </a:r>
          </a:p>
          <a:p>
            <a:r>
              <a:rPr lang="en-US" sz="1100" dirty="0"/>
              <a:t>    0.3464    0.3377</a:t>
            </a:r>
          </a:p>
          <a:p>
            <a:r>
              <a:rPr lang="en-US" sz="1100" dirty="0"/>
              <a:t>    0.3137    0.1189</a:t>
            </a:r>
          </a:p>
          <a:p>
            <a:r>
              <a:rPr lang="en-US" sz="1100" dirty="0"/>
              <a:t>   -0.4310    0.0242</a:t>
            </a:r>
          </a:p>
          <a:p>
            <a:r>
              <a:rPr lang="en-US" sz="1100" dirty="0"/>
              <a:t>   -0.4799    0.2920</a:t>
            </a:r>
          </a:p>
          <a:p>
            <a:r>
              <a:rPr lang="en-US" sz="1100" dirty="0"/>
              <a:t>    0.6109    0.0830</a:t>
            </a:r>
          </a:p>
          <a:p>
            <a:r>
              <a:rPr lang="en-US" sz="1100" dirty="0"/>
              <a:t>   -0.4081    0.2920</a:t>
            </a:r>
          </a:p>
          <a:p>
            <a:r>
              <a:rPr lang="en-US" sz="1100" dirty="0"/>
              <a:t>   -0.1109   -0.2992</a:t>
            </a:r>
          </a:p>
          <a:p>
            <a:r>
              <a:rPr lang="en-US" sz="1100" dirty="0"/>
              <a:t>    0.5129   -0.0575</a:t>
            </a:r>
          </a:p>
          <a:p>
            <a:r>
              <a:rPr lang="en-US" sz="1100" dirty="0"/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example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15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8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-d &amp; 0 &amp; 0 &amp; 0 \\&#10;0 &amp; -d &amp; 0 &amp; 0 \\&#10;0 &amp; 0 &amp; 1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87.5"/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-dx \\ -dy \\ z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4465</TotalTime>
  <Words>3072</Words>
  <Application>Microsoft Office PowerPoint</Application>
  <PresentationFormat>On-screen Show (4:3)</PresentationFormat>
  <Paragraphs>683</Paragraphs>
  <Slides>69</Slides>
  <Notes>26</Notes>
  <HiddenSlides>5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Courier New</vt:lpstr>
      <vt:lpstr>EngraversGothic BT Regular</vt:lpstr>
      <vt:lpstr>Helvetica</vt:lpstr>
      <vt:lpstr>Palatino Linotype</vt:lpstr>
      <vt:lpstr>Tahoma</vt:lpstr>
      <vt:lpstr>Times New Roman</vt:lpstr>
      <vt:lpstr>Office Theme</vt:lpstr>
      <vt:lpstr>Equation</vt:lpstr>
      <vt:lpstr>Photo Editor Photo</vt:lpstr>
      <vt:lpstr>Camera model and calibration</vt:lpstr>
      <vt:lpstr>What is a camera?</vt:lpstr>
      <vt:lpstr>PowerPoint Presentation</vt:lpstr>
      <vt:lpstr>Camera obscura: dark room</vt:lpstr>
      <vt:lpstr>Camera obscura / lucida used for tracing</vt:lpstr>
      <vt:lpstr>First Photograph</vt:lpstr>
      <vt:lpstr>Dimensionality Reduction Machine (3D to 2D)</vt:lpstr>
      <vt:lpstr>PowerPoint Presentation</vt:lpstr>
      <vt:lpstr>PowerPoint Presentation</vt:lpstr>
      <vt:lpstr>Holbein’s The Ambassadors - 1533</vt:lpstr>
      <vt:lpstr>Holbein’s The Ambassadors – Memento Mori</vt:lpstr>
      <vt:lpstr>Pinhole camera model</vt:lpstr>
      <vt:lpstr>Modeling projection</vt:lpstr>
      <vt:lpstr>Modeling projection</vt:lpstr>
      <vt:lpstr>Perspective Projection</vt:lpstr>
      <vt:lpstr>Perspective Projection</vt:lpstr>
      <vt:lpstr>Orthographic Projection</vt:lpstr>
      <vt:lpstr>Variants of orthographic projection</vt:lpstr>
      <vt:lpstr>Orthographic projection</vt:lpstr>
      <vt:lpstr>Perspective projection</vt:lpstr>
      <vt:lpstr>Perspective projection</vt:lpstr>
      <vt:lpstr>Vanishing points and lines</vt:lpstr>
      <vt:lpstr>Vanishing points and lines</vt:lpstr>
      <vt:lpstr>Projection properties</vt:lpstr>
      <vt:lpstr>Camera parameters</vt:lpstr>
      <vt:lpstr>A Tale of Two Coordinate Systems</vt:lpstr>
      <vt:lpstr>Camera parameters</vt:lpstr>
      <vt:lpstr>Extrinsics</vt:lpstr>
      <vt:lpstr>Extrinsics</vt:lpstr>
      <vt:lpstr>Extrinsics</vt:lpstr>
      <vt:lpstr>Extrinsics</vt:lpstr>
      <vt:lpstr>Camera parameters</vt:lpstr>
      <vt:lpstr>PowerPoint Presentation</vt:lpstr>
      <vt:lpstr>PowerPoint Presentation</vt:lpstr>
      <vt:lpstr>PowerPoint Presentation</vt:lpstr>
      <vt:lpstr>Perspective distortion</vt:lpstr>
      <vt:lpstr>Perspective distortion</vt:lpstr>
      <vt:lpstr>Perspective distortion</vt:lpstr>
      <vt:lpstr>PowerPoint Presentation</vt:lpstr>
      <vt:lpstr>PowerPoint Presentation</vt:lpstr>
      <vt:lpstr>PowerPoint Presentation</vt:lpstr>
      <vt:lpstr>Summary</vt:lpstr>
      <vt:lpstr>Camera Matrix DEMO</vt:lpstr>
      <vt:lpstr>Beyond Pinholes: Radial Distortion</vt:lpstr>
      <vt:lpstr>Radial distortion</vt:lpstr>
      <vt:lpstr>World vs Camera coordinates</vt:lpstr>
      <vt:lpstr>Calibrating the Camera</vt:lpstr>
      <vt:lpstr>How do we calibrate a camera?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calibrate a camera?</vt:lpstr>
      <vt:lpstr>PowerPoint Presentation</vt:lpstr>
      <vt:lpstr>PowerPoint Presentation</vt:lpstr>
      <vt:lpstr>How many points do I need to fit the model?</vt:lpstr>
      <vt:lpstr>How many points do I need to fit the model?</vt:lpstr>
      <vt:lpstr>Solving - why two methods?</vt:lpstr>
      <vt:lpstr>Calibration with linear method</vt:lpstr>
      <vt:lpstr>Can we factorize M back to K [R | T]?</vt:lpstr>
      <vt:lpstr>PowerPoint Presentation</vt:lpstr>
      <vt:lpstr>PowerPoint Presentation</vt:lpstr>
      <vt:lpstr>PowerPoint Presentation</vt:lpstr>
      <vt:lpstr>Can we factorize M back to K [R | T]?</vt:lpstr>
      <vt:lpstr>Recovering the camera center</vt:lpstr>
      <vt:lpstr>Recovering the camera center</vt:lpstr>
      <vt:lpstr>Estimate of camera center</vt:lpstr>
      <vt:lpstr>Calibration example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cheng</dc:creator>
  <cp:lastModifiedBy>Samuel cheng</cp:lastModifiedBy>
  <cp:revision>18</cp:revision>
  <dcterms:created xsi:type="dcterms:W3CDTF">2018-04-21T01:10:35Z</dcterms:created>
  <dcterms:modified xsi:type="dcterms:W3CDTF">2018-04-24T03:38:27Z</dcterms:modified>
</cp:coreProperties>
</file>