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jpeg" ContentType="image/jpeg"/>
  <Default Extension="wmf" ContentType="image/x-wmf"/>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1.xml" ContentType="application/vnd.openxmlformats-officedocument.presentationml.tags+xml"/>
  <Override PartName="/ppt/notesSlides/notesSlide10.xml" ContentType="application/vnd.openxmlformats-officedocument.presentationml.notesSlide+xml"/>
  <Override PartName="/ppt/tags/tag2.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3.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4.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5175" r:id="rId2"/>
    <p:sldMasterId id="2147485187" r:id="rId3"/>
    <p:sldMasterId id="2147485339" r:id="rId4"/>
  </p:sldMasterIdLst>
  <p:notesMasterIdLst>
    <p:notesMasterId r:id="rId114"/>
  </p:notesMasterIdLst>
  <p:sldIdLst>
    <p:sldId id="895" r:id="rId5"/>
    <p:sldId id="889" r:id="rId6"/>
    <p:sldId id="743" r:id="rId7"/>
    <p:sldId id="744" r:id="rId8"/>
    <p:sldId id="886" r:id="rId9"/>
    <p:sldId id="887" r:id="rId10"/>
    <p:sldId id="888" r:id="rId11"/>
    <p:sldId id="746" r:id="rId12"/>
    <p:sldId id="957" r:id="rId13"/>
    <p:sldId id="959" r:id="rId14"/>
    <p:sldId id="890" r:id="rId15"/>
    <p:sldId id="747" r:id="rId16"/>
    <p:sldId id="878" r:id="rId17"/>
    <p:sldId id="748" r:id="rId18"/>
    <p:sldId id="749" r:id="rId19"/>
    <p:sldId id="754" r:id="rId20"/>
    <p:sldId id="891" r:id="rId21"/>
    <p:sldId id="755" r:id="rId22"/>
    <p:sldId id="962" r:id="rId23"/>
    <p:sldId id="963" r:id="rId24"/>
    <p:sldId id="964" r:id="rId25"/>
    <p:sldId id="965" r:id="rId26"/>
    <p:sldId id="966" r:id="rId27"/>
    <p:sldId id="967" r:id="rId28"/>
    <p:sldId id="791" r:id="rId29"/>
    <p:sldId id="893" r:id="rId30"/>
    <p:sldId id="792" r:id="rId31"/>
    <p:sldId id="793" r:id="rId32"/>
    <p:sldId id="794" r:id="rId33"/>
    <p:sldId id="795" r:id="rId34"/>
    <p:sldId id="796" r:id="rId35"/>
    <p:sldId id="882" r:id="rId36"/>
    <p:sldId id="880" r:id="rId37"/>
    <p:sldId id="854" r:id="rId38"/>
    <p:sldId id="881" r:id="rId39"/>
    <p:sldId id="760" r:id="rId40"/>
    <p:sldId id="883" r:id="rId41"/>
    <p:sldId id="763" r:id="rId42"/>
    <p:sldId id="764" r:id="rId43"/>
    <p:sldId id="765" r:id="rId44"/>
    <p:sldId id="766" r:id="rId45"/>
    <p:sldId id="885" r:id="rId46"/>
    <p:sldId id="767" r:id="rId47"/>
    <p:sldId id="884" r:id="rId48"/>
    <p:sldId id="768" r:id="rId49"/>
    <p:sldId id="769" r:id="rId50"/>
    <p:sldId id="770" r:id="rId51"/>
    <p:sldId id="771" r:id="rId52"/>
    <p:sldId id="968" r:id="rId53"/>
    <p:sldId id="873" r:id="rId54"/>
    <p:sldId id="866" r:id="rId55"/>
    <p:sldId id="960" r:id="rId56"/>
    <p:sldId id="899" r:id="rId57"/>
    <p:sldId id="900" r:id="rId58"/>
    <p:sldId id="901" r:id="rId59"/>
    <p:sldId id="902" r:id="rId60"/>
    <p:sldId id="903" r:id="rId61"/>
    <p:sldId id="904" r:id="rId62"/>
    <p:sldId id="905" r:id="rId63"/>
    <p:sldId id="906" r:id="rId64"/>
    <p:sldId id="907" r:id="rId65"/>
    <p:sldId id="908" r:id="rId66"/>
    <p:sldId id="909" r:id="rId67"/>
    <p:sldId id="910" r:id="rId68"/>
    <p:sldId id="911" r:id="rId69"/>
    <p:sldId id="913" r:id="rId70"/>
    <p:sldId id="914" r:id="rId71"/>
    <p:sldId id="915" r:id="rId72"/>
    <p:sldId id="916" r:id="rId73"/>
    <p:sldId id="917" r:id="rId74"/>
    <p:sldId id="918" r:id="rId75"/>
    <p:sldId id="919" r:id="rId76"/>
    <p:sldId id="920" r:id="rId77"/>
    <p:sldId id="921" r:id="rId78"/>
    <p:sldId id="922" r:id="rId79"/>
    <p:sldId id="923" r:id="rId80"/>
    <p:sldId id="969" r:id="rId81"/>
    <p:sldId id="970" r:id="rId82"/>
    <p:sldId id="971" r:id="rId83"/>
    <p:sldId id="972" r:id="rId84"/>
    <p:sldId id="924" r:id="rId85"/>
    <p:sldId id="925" r:id="rId86"/>
    <p:sldId id="961" r:id="rId87"/>
    <p:sldId id="931" r:id="rId88"/>
    <p:sldId id="932" r:id="rId89"/>
    <p:sldId id="933" r:id="rId90"/>
    <p:sldId id="934" r:id="rId91"/>
    <p:sldId id="935" r:id="rId92"/>
    <p:sldId id="936" r:id="rId93"/>
    <p:sldId id="937" r:id="rId94"/>
    <p:sldId id="938" r:id="rId95"/>
    <p:sldId id="939" r:id="rId96"/>
    <p:sldId id="940" r:id="rId97"/>
    <p:sldId id="941" r:id="rId98"/>
    <p:sldId id="942" r:id="rId99"/>
    <p:sldId id="943" r:id="rId100"/>
    <p:sldId id="944" r:id="rId101"/>
    <p:sldId id="945" r:id="rId102"/>
    <p:sldId id="946" r:id="rId103"/>
    <p:sldId id="947" r:id="rId104"/>
    <p:sldId id="948" r:id="rId105"/>
    <p:sldId id="949" r:id="rId106"/>
    <p:sldId id="950" r:id="rId107"/>
    <p:sldId id="951" r:id="rId108"/>
    <p:sldId id="952" r:id="rId109"/>
    <p:sldId id="953" r:id="rId110"/>
    <p:sldId id="954" r:id="rId111"/>
    <p:sldId id="955" r:id="rId112"/>
    <p:sldId id="956" r:id="rId113"/>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8365A"/>
    <a:srgbClr val="FF2828"/>
    <a:srgbClr val="FFD7D7"/>
    <a:srgbClr val="08FF0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354" autoAdjust="0"/>
    <p:restoredTop sz="83798" autoAdjust="0"/>
  </p:normalViewPr>
  <p:slideViewPr>
    <p:cSldViewPr>
      <p:cViewPr varScale="1">
        <p:scale>
          <a:sx n="62" d="100"/>
          <a:sy n="62" d="100"/>
        </p:scale>
        <p:origin x="744" y="72"/>
      </p:cViewPr>
      <p:guideLst>
        <p:guide orient="horz" pos="2160"/>
        <p:guide pos="2880"/>
      </p:guideLst>
    </p:cSldViewPr>
  </p:slideViewPr>
  <p:notesTextViewPr>
    <p:cViewPr>
      <p:scale>
        <a:sx n="100" d="100"/>
        <a:sy n="100" d="100"/>
      </p:scale>
      <p:origin x="0" y="0"/>
    </p:cViewPr>
  </p:notesTextViewPr>
  <p:sorterViewPr>
    <p:cViewPr>
      <p:scale>
        <a:sx n="50" d="100"/>
        <a:sy n="50" d="100"/>
      </p:scale>
      <p:origin x="0" y="0"/>
    </p:cViewPr>
  </p:sorterViewPr>
  <p:gridSpacing cx="36004" cy="36004"/>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theme" Target="theme/theme1.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87" Type="http://schemas.openxmlformats.org/officeDocument/2006/relationships/slide" Target="slides/slide83.xml"/><Relationship Id="rId102" Type="http://schemas.openxmlformats.org/officeDocument/2006/relationships/slide" Target="slides/slide98.xml"/><Relationship Id="rId110" Type="http://schemas.openxmlformats.org/officeDocument/2006/relationships/slide" Target="slides/slide106.xml"/><Relationship Id="rId115"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90" Type="http://schemas.openxmlformats.org/officeDocument/2006/relationships/slide" Target="slides/slide86.xml"/><Relationship Id="rId95" Type="http://schemas.openxmlformats.org/officeDocument/2006/relationships/slide" Target="slides/slide9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13" Type="http://schemas.openxmlformats.org/officeDocument/2006/relationships/slide" Target="slides/slide109.xml"/><Relationship Id="rId118"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103" Type="http://schemas.openxmlformats.org/officeDocument/2006/relationships/slide" Target="slides/slide99.xml"/><Relationship Id="rId108" Type="http://schemas.openxmlformats.org/officeDocument/2006/relationships/slide" Target="slides/slide104.xml"/><Relationship Id="rId11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11" Type="http://schemas.openxmlformats.org/officeDocument/2006/relationships/slide" Target="slides/slide107.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slide" Target="slides/slide102.xml"/><Relationship Id="rId114" Type="http://schemas.openxmlformats.org/officeDocument/2006/relationships/notesMaster" Target="notesMasters/notesMaster1.xml"/><Relationship Id="rId119" Type="http://schemas.microsoft.com/office/2015/10/relationships/revisionInfo" Target="revisionInfo.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slideMaster" Target="slideMasters/slideMaster2.xml"/><Relationship Id="rId29" Type="http://schemas.openxmlformats.org/officeDocument/2006/relationships/slide" Target="slides/slide2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png"/></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136.wmf"/><Relationship Id="rId2" Type="http://schemas.openxmlformats.org/officeDocument/2006/relationships/image" Target="../media/image135.wmf"/><Relationship Id="rId1" Type="http://schemas.openxmlformats.org/officeDocument/2006/relationships/image" Target="../media/image134.wmf"/></Relationships>
</file>

<file path=ppt/drawings/_rels/vmlDrawing11.vml.rels><?xml version="1.0" encoding="UTF-8" standalone="yes"?>
<Relationships xmlns="http://schemas.openxmlformats.org/package/2006/relationships"><Relationship Id="rId3" Type="http://schemas.openxmlformats.org/officeDocument/2006/relationships/image" Target="../media/image141.wmf"/><Relationship Id="rId2" Type="http://schemas.openxmlformats.org/officeDocument/2006/relationships/image" Target="../media/image140.wmf"/><Relationship Id="rId1" Type="http://schemas.openxmlformats.org/officeDocument/2006/relationships/image" Target="../media/image139.wmf"/></Relationships>
</file>

<file path=ppt/drawings/_rels/vmlDrawing12.vml.rels><?xml version="1.0" encoding="UTF-8" standalone="yes"?>
<Relationships xmlns="http://schemas.openxmlformats.org/package/2006/relationships"><Relationship Id="rId3" Type="http://schemas.openxmlformats.org/officeDocument/2006/relationships/image" Target="../media/image144.wmf"/><Relationship Id="rId2" Type="http://schemas.openxmlformats.org/officeDocument/2006/relationships/image" Target="../media/image143.wmf"/><Relationship Id="rId1" Type="http://schemas.openxmlformats.org/officeDocument/2006/relationships/image" Target="../media/image142.wmf"/></Relationships>
</file>

<file path=ppt/drawings/_rels/vmlDrawing13.vml.rels><?xml version="1.0" encoding="UTF-8" standalone="yes"?>
<Relationships xmlns="http://schemas.openxmlformats.org/package/2006/relationships"><Relationship Id="rId2" Type="http://schemas.openxmlformats.org/officeDocument/2006/relationships/image" Target="../media/image146.wmf"/><Relationship Id="rId1" Type="http://schemas.openxmlformats.org/officeDocument/2006/relationships/image" Target="../media/image145.wmf"/></Relationships>
</file>

<file path=ppt/drawings/_rels/vmlDrawing14.vml.rels><?xml version="1.0" encoding="UTF-8" standalone="yes"?>
<Relationships xmlns="http://schemas.openxmlformats.org/package/2006/relationships"><Relationship Id="rId2" Type="http://schemas.openxmlformats.org/officeDocument/2006/relationships/image" Target="../media/image148.wmf"/><Relationship Id="rId1" Type="http://schemas.openxmlformats.org/officeDocument/2006/relationships/image" Target="../media/image147.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25.wmf"/><Relationship Id="rId1" Type="http://schemas.openxmlformats.org/officeDocument/2006/relationships/image" Target="../media/image24.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70.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70.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76.e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80.emf"/><Relationship Id="rId1" Type="http://schemas.openxmlformats.org/officeDocument/2006/relationships/image" Target="../media/image79.e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84.emf"/><Relationship Id="rId2" Type="http://schemas.openxmlformats.org/officeDocument/2006/relationships/image" Target="../media/image83.emf"/><Relationship Id="rId1" Type="http://schemas.openxmlformats.org/officeDocument/2006/relationships/image" Target="../media/image82.emf"/><Relationship Id="rId6" Type="http://schemas.openxmlformats.org/officeDocument/2006/relationships/image" Target="../media/image80.emf"/><Relationship Id="rId5" Type="http://schemas.openxmlformats.org/officeDocument/2006/relationships/image" Target="../media/image79.emf"/><Relationship Id="rId4" Type="http://schemas.openxmlformats.org/officeDocument/2006/relationships/image" Target="../media/image85.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02.e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121.wmf"/><Relationship Id="rId2" Type="http://schemas.openxmlformats.org/officeDocument/2006/relationships/image" Target="../media/image120.wmf"/><Relationship Id="rId1" Type="http://schemas.openxmlformats.org/officeDocument/2006/relationships/image" Target="../media/image119.wmf"/><Relationship Id="rId4" Type="http://schemas.openxmlformats.org/officeDocument/2006/relationships/image" Target="../media/image12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9BFA487B-45F2-4277-AF48-C24A4FE91BDE}" type="datetimeFigureOut">
              <a:rPr lang="en-US"/>
              <a:pPr>
                <a:defRPr/>
              </a:pPr>
              <a:t>4/10/2018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anose="020F0502020204030204" pitchFamily="34" charset="0"/>
              </a:defRPr>
            </a:lvl1pPr>
          </a:lstStyle>
          <a:p>
            <a:fld id="{E5724ECE-0D4B-4A97-975E-57C09180EF2A}" type="slidenum">
              <a:rPr lang="en-US" altLang="en-US"/>
              <a:pPr/>
              <a:t>‹#›</a:t>
            </a:fld>
            <a:endParaRPr lang="en-US" altLang="en-US"/>
          </a:p>
        </p:txBody>
      </p:sp>
    </p:spTree>
    <p:extLst>
      <p:ext uri="{BB962C8B-B14F-4D97-AF65-F5344CB8AC3E}">
        <p14:creationId xmlns:p14="http://schemas.microsoft.com/office/powerpoint/2010/main" val="403777764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
        <p:nvSpPr>
          <p:cNvPr id="47108"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E2ED328A-C8F4-481B-8DC4-52360005DFAE}" type="slidenum">
              <a:rPr lang="en-US" altLang="en-US">
                <a:solidFill>
                  <a:srgbClr val="000000"/>
                </a:solidFill>
                <a:latin typeface="Calibri" panose="020F0502020204030204" pitchFamily="34" charset="0"/>
              </a:rPr>
              <a:pPr eaLnBrk="1" hangingPunct="1"/>
              <a:t>3</a:t>
            </a:fld>
            <a:endParaRPr lang="en-US" altLang="en-US">
              <a:solidFill>
                <a:srgbClr val="000000"/>
              </a:solidFill>
              <a:latin typeface="Calibri" panose="020F0502020204030204" pitchFamily="34" charset="0"/>
            </a:endParaRPr>
          </a:p>
        </p:txBody>
      </p:sp>
    </p:spTree>
    <p:extLst>
      <p:ext uri="{BB962C8B-B14F-4D97-AF65-F5344CB8AC3E}">
        <p14:creationId xmlns:p14="http://schemas.microsoft.com/office/powerpoint/2010/main" val="37402690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499DF368-2E60-4CCB-BF69-8D5CC96F72A6}" type="slidenum">
              <a:rPr lang="en-US" altLang="en-US">
                <a:solidFill>
                  <a:srgbClr val="000000"/>
                </a:solidFill>
                <a:latin typeface="Calibri" panose="020F0502020204030204" pitchFamily="34" charset="0"/>
              </a:rPr>
              <a:pPr eaLnBrk="1" hangingPunct="1"/>
              <a:t>15</a:t>
            </a:fld>
            <a:endParaRPr lang="en-US" altLang="en-US">
              <a:solidFill>
                <a:srgbClr val="000000"/>
              </a:solidFill>
              <a:latin typeface="Calibri" panose="020F0502020204030204" pitchFamily="34" charset="0"/>
            </a:endParaRPr>
          </a:p>
        </p:txBody>
      </p:sp>
      <p:sp>
        <p:nvSpPr>
          <p:cNvPr id="10240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0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extLst>
      <p:ext uri="{BB962C8B-B14F-4D97-AF65-F5344CB8AC3E}">
        <p14:creationId xmlns:p14="http://schemas.microsoft.com/office/powerpoint/2010/main" val="4402898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65EA25E1-73A1-4829-87ED-5A85D848EAD6}" type="slidenum">
              <a:rPr lang="en-US" altLang="en-US">
                <a:solidFill>
                  <a:srgbClr val="000000"/>
                </a:solidFill>
                <a:latin typeface="Calibri" panose="020F0502020204030204" pitchFamily="34" charset="0"/>
              </a:rPr>
              <a:pPr eaLnBrk="1" hangingPunct="1"/>
              <a:t>16</a:t>
            </a:fld>
            <a:endParaRPr lang="en-US" altLang="en-US">
              <a:solidFill>
                <a:srgbClr val="000000"/>
              </a:solidFill>
              <a:latin typeface="Calibri" panose="020F0502020204030204" pitchFamily="34" charset="0"/>
            </a:endParaRPr>
          </a:p>
        </p:txBody>
      </p:sp>
      <p:sp>
        <p:nvSpPr>
          <p:cNvPr id="10752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752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extLst>
      <p:ext uri="{BB962C8B-B14F-4D97-AF65-F5344CB8AC3E}">
        <p14:creationId xmlns:p14="http://schemas.microsoft.com/office/powerpoint/2010/main" val="6059004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5724ECE-0D4B-4A97-975E-57C09180EF2A}"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2119137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7E729377-D729-454E-B081-26AF3EFFD61A}" type="slidenum">
              <a:rPr lang="en-US" altLang="en-US">
                <a:solidFill>
                  <a:srgbClr val="000000"/>
                </a:solidFill>
                <a:latin typeface="Calibri" panose="020F0502020204030204" pitchFamily="34" charset="0"/>
              </a:rPr>
              <a:pPr eaLnBrk="1" hangingPunct="1"/>
              <a:t>18</a:t>
            </a:fld>
            <a:endParaRPr lang="en-US" altLang="en-US">
              <a:solidFill>
                <a:srgbClr val="000000"/>
              </a:solidFill>
              <a:latin typeface="Calibri" panose="020F0502020204030204" pitchFamily="34" charset="0"/>
            </a:endParaRPr>
          </a:p>
        </p:txBody>
      </p:sp>
      <p:sp>
        <p:nvSpPr>
          <p:cNvPr id="10854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54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dirty="0"/>
              <a:t>So, how many can we get?</a:t>
            </a:r>
          </a:p>
        </p:txBody>
      </p:sp>
    </p:spTree>
    <p:extLst>
      <p:ext uri="{BB962C8B-B14F-4D97-AF65-F5344CB8AC3E}">
        <p14:creationId xmlns:p14="http://schemas.microsoft.com/office/powerpoint/2010/main" val="22958725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A5A699BD-9E9C-4FE1-9E2E-B54C5AF0001C}" type="slidenum">
              <a:rPr lang="en-US" altLang="en-US">
                <a:solidFill>
                  <a:srgbClr val="000000"/>
                </a:solidFill>
                <a:latin typeface="Calibri" panose="020F0502020204030204" pitchFamily="34" charset="0"/>
              </a:rPr>
              <a:pPr eaLnBrk="1" hangingPunct="1"/>
              <a:t>19</a:t>
            </a:fld>
            <a:endParaRPr lang="en-US" altLang="en-US">
              <a:solidFill>
                <a:srgbClr val="000000"/>
              </a:solidFill>
              <a:latin typeface="Calibri" panose="020F0502020204030204" pitchFamily="34" charset="0"/>
            </a:endParaRPr>
          </a:p>
        </p:txBody>
      </p:sp>
      <p:sp>
        <p:nvSpPr>
          <p:cNvPr id="10342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342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extLst>
      <p:ext uri="{BB962C8B-B14F-4D97-AF65-F5344CB8AC3E}">
        <p14:creationId xmlns:p14="http://schemas.microsoft.com/office/powerpoint/2010/main" val="2457622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44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55300"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0D655AC7-C199-49F2-B8A4-FA399B2C3547}" type="slidenum">
              <a:rPr lang="en-US" altLang="en-US">
                <a:solidFill>
                  <a:srgbClr val="000000"/>
                </a:solidFill>
                <a:latin typeface="Calibri" panose="020F0502020204030204" pitchFamily="34" charset="0"/>
              </a:rPr>
              <a:pPr eaLnBrk="1" hangingPunct="1"/>
              <a:t>20</a:t>
            </a:fld>
            <a:endParaRPr lang="en-US" altLang="en-US">
              <a:solidFill>
                <a:srgbClr val="000000"/>
              </a:solidFill>
              <a:latin typeface="Calibri" panose="020F0502020204030204" pitchFamily="34" charset="0"/>
            </a:endParaRPr>
          </a:p>
        </p:txBody>
      </p:sp>
    </p:spTree>
    <p:extLst>
      <p:ext uri="{BB962C8B-B14F-4D97-AF65-F5344CB8AC3E}">
        <p14:creationId xmlns:p14="http://schemas.microsoft.com/office/powerpoint/2010/main" val="11129851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54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5632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3E2CCC83-1E19-49F1-85B0-45BEB6E2EF06}" type="slidenum">
              <a:rPr lang="en-US" altLang="en-US">
                <a:solidFill>
                  <a:srgbClr val="000000"/>
                </a:solidFill>
                <a:latin typeface="Calibri" panose="020F0502020204030204" pitchFamily="34" charset="0"/>
              </a:rPr>
              <a:pPr eaLnBrk="1" hangingPunct="1"/>
              <a:t>21</a:t>
            </a:fld>
            <a:endParaRPr lang="en-US" altLang="en-US">
              <a:solidFill>
                <a:srgbClr val="000000"/>
              </a:solidFill>
              <a:latin typeface="Calibri" panose="020F0502020204030204" pitchFamily="34" charset="0"/>
            </a:endParaRPr>
          </a:p>
        </p:txBody>
      </p:sp>
    </p:spTree>
    <p:extLst>
      <p:ext uri="{BB962C8B-B14F-4D97-AF65-F5344CB8AC3E}">
        <p14:creationId xmlns:p14="http://schemas.microsoft.com/office/powerpoint/2010/main" val="41521338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3877B625-5FC3-4D20-ABDE-B930CAE03BD4}" type="slidenum">
              <a:rPr lang="en-US" altLang="en-US">
                <a:solidFill>
                  <a:srgbClr val="000000"/>
                </a:solidFill>
                <a:latin typeface="Calibri" panose="020F0502020204030204" pitchFamily="34" charset="0"/>
              </a:rPr>
              <a:pPr eaLnBrk="1" hangingPunct="1"/>
              <a:t>22</a:t>
            </a:fld>
            <a:endParaRPr lang="en-US" altLang="en-US">
              <a:solidFill>
                <a:srgbClr val="000000"/>
              </a:solidFill>
              <a:latin typeface="Calibri" panose="020F0502020204030204" pitchFamily="34" charset="0"/>
            </a:endParaRPr>
          </a:p>
        </p:txBody>
      </p:sp>
      <p:sp>
        <p:nvSpPr>
          <p:cNvPr id="10649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50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extLst>
      <p:ext uri="{BB962C8B-B14F-4D97-AF65-F5344CB8AC3E}">
        <p14:creationId xmlns:p14="http://schemas.microsoft.com/office/powerpoint/2010/main" val="5473319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F5B38A9F-8E33-4BFE-8870-EE3CF9A9E7AA}" type="slidenum">
              <a:rPr lang="en-US" altLang="en-US">
                <a:solidFill>
                  <a:srgbClr val="000000"/>
                </a:solidFill>
                <a:latin typeface="Calibri" panose="020F0502020204030204" pitchFamily="34" charset="0"/>
              </a:rPr>
              <a:pPr eaLnBrk="1" hangingPunct="1"/>
              <a:t>24</a:t>
            </a:fld>
            <a:endParaRPr lang="en-US" altLang="en-US">
              <a:solidFill>
                <a:srgbClr val="000000"/>
              </a:solidFill>
              <a:latin typeface="Calibri" panose="020F0502020204030204" pitchFamily="34" charset="0"/>
            </a:endParaRPr>
          </a:p>
        </p:txBody>
      </p:sp>
      <p:sp>
        <p:nvSpPr>
          <p:cNvPr id="10957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957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extLst>
      <p:ext uri="{BB962C8B-B14F-4D97-AF65-F5344CB8AC3E}">
        <p14:creationId xmlns:p14="http://schemas.microsoft.com/office/powerpoint/2010/main" val="39998200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254D62F1-F1AF-47E6-94F8-FE372D01BF54}" type="slidenum">
              <a:rPr lang="en-US" altLang="en-US">
                <a:solidFill>
                  <a:srgbClr val="000000"/>
                </a:solidFill>
                <a:latin typeface="Calibri" panose="020F0502020204030204" pitchFamily="34" charset="0"/>
              </a:rPr>
              <a:pPr eaLnBrk="1" hangingPunct="1"/>
              <a:t>25</a:t>
            </a:fld>
            <a:endParaRPr lang="en-US" altLang="en-US">
              <a:solidFill>
                <a:srgbClr val="000000"/>
              </a:solidFill>
              <a:latin typeface="Calibri" panose="020F0502020204030204" pitchFamily="34" charset="0"/>
            </a:endParaRPr>
          </a:p>
        </p:txBody>
      </p:sp>
      <p:sp>
        <p:nvSpPr>
          <p:cNvPr id="11264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4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506026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72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8132"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5D96E09C-0A48-4AAD-AD30-25B7B329C980}" type="slidenum">
              <a:rPr lang="en-US" altLang="en-US">
                <a:solidFill>
                  <a:srgbClr val="000000"/>
                </a:solidFill>
                <a:latin typeface="Calibri" panose="020F0502020204030204" pitchFamily="34" charset="0"/>
              </a:rPr>
              <a:pPr eaLnBrk="1" hangingPunct="1"/>
              <a:t>4</a:t>
            </a:fld>
            <a:endParaRPr lang="en-US" altLang="en-US">
              <a:solidFill>
                <a:srgbClr val="000000"/>
              </a:solidFill>
              <a:latin typeface="Calibri" panose="020F0502020204030204" pitchFamily="34" charset="0"/>
            </a:endParaRPr>
          </a:p>
        </p:txBody>
      </p:sp>
    </p:spTree>
    <p:extLst>
      <p:ext uri="{BB962C8B-B14F-4D97-AF65-F5344CB8AC3E}">
        <p14:creationId xmlns:p14="http://schemas.microsoft.com/office/powerpoint/2010/main" val="16559195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254D62F1-F1AF-47E6-94F8-FE372D01BF54}" type="slidenum">
              <a:rPr lang="en-US" altLang="en-US">
                <a:solidFill>
                  <a:srgbClr val="000000"/>
                </a:solidFill>
                <a:latin typeface="Calibri" panose="020F0502020204030204" pitchFamily="34" charset="0"/>
              </a:rPr>
              <a:pPr eaLnBrk="1" hangingPunct="1"/>
              <a:t>26</a:t>
            </a:fld>
            <a:endParaRPr lang="en-US" altLang="en-US">
              <a:solidFill>
                <a:srgbClr val="000000"/>
              </a:solidFill>
              <a:latin typeface="Calibri" panose="020F0502020204030204" pitchFamily="34" charset="0"/>
            </a:endParaRPr>
          </a:p>
        </p:txBody>
      </p:sp>
      <p:sp>
        <p:nvSpPr>
          <p:cNvPr id="11264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4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205634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2DBF7657-9D72-477F-8ECD-0A4029445387}" type="slidenum">
              <a:rPr lang="en-US" altLang="en-US">
                <a:solidFill>
                  <a:srgbClr val="000000"/>
                </a:solidFill>
                <a:latin typeface="Calibri" panose="020F0502020204030204" pitchFamily="34" charset="0"/>
              </a:rPr>
              <a:pPr eaLnBrk="1" hangingPunct="1"/>
              <a:t>27</a:t>
            </a:fld>
            <a:endParaRPr lang="en-US" altLang="en-US">
              <a:solidFill>
                <a:srgbClr val="000000"/>
              </a:solidFill>
              <a:latin typeface="Calibri" panose="020F0502020204030204" pitchFamily="34" charset="0"/>
            </a:endParaRPr>
          </a:p>
        </p:txBody>
      </p:sp>
      <p:sp>
        <p:nvSpPr>
          <p:cNvPr id="11366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366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882391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06B7363B-A443-4B3C-8BC5-6BFBE8030952}" type="slidenum">
              <a:rPr lang="en-US" altLang="en-US">
                <a:solidFill>
                  <a:srgbClr val="000000"/>
                </a:solidFill>
                <a:latin typeface="Calibri" panose="020F0502020204030204" pitchFamily="34" charset="0"/>
              </a:rPr>
              <a:pPr eaLnBrk="1" hangingPunct="1"/>
              <a:t>28</a:t>
            </a:fld>
            <a:endParaRPr lang="en-US" altLang="en-US">
              <a:solidFill>
                <a:srgbClr val="000000"/>
              </a:solidFill>
              <a:latin typeface="Calibri" panose="020F0502020204030204" pitchFamily="34" charset="0"/>
            </a:endParaRPr>
          </a:p>
        </p:txBody>
      </p:sp>
      <p:sp>
        <p:nvSpPr>
          <p:cNvPr id="11469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469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303569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C3304E25-9CCA-46A1-AE2D-2528BFAFB877}" type="slidenum">
              <a:rPr lang="en-US" altLang="en-US">
                <a:solidFill>
                  <a:srgbClr val="000000"/>
                </a:solidFill>
                <a:latin typeface="Calibri" panose="020F0502020204030204" pitchFamily="34" charset="0"/>
              </a:rPr>
              <a:pPr eaLnBrk="1" hangingPunct="1"/>
              <a:t>29</a:t>
            </a:fld>
            <a:endParaRPr lang="en-US" altLang="en-US">
              <a:solidFill>
                <a:srgbClr val="000000"/>
              </a:solidFill>
              <a:latin typeface="Calibri" panose="020F0502020204030204" pitchFamily="34" charset="0"/>
            </a:endParaRPr>
          </a:p>
        </p:txBody>
      </p:sp>
      <p:sp>
        <p:nvSpPr>
          <p:cNvPr id="11571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571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897300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98151157-201F-4DB9-95BA-1DE97FDB86C1}" type="slidenum">
              <a:rPr lang="en-US" altLang="en-US">
                <a:solidFill>
                  <a:srgbClr val="000000"/>
                </a:solidFill>
                <a:latin typeface="Calibri" panose="020F0502020204030204" pitchFamily="34" charset="0"/>
              </a:rPr>
              <a:pPr eaLnBrk="1" hangingPunct="1"/>
              <a:t>30</a:t>
            </a:fld>
            <a:endParaRPr lang="en-US" altLang="en-US">
              <a:solidFill>
                <a:srgbClr val="000000"/>
              </a:solidFill>
              <a:latin typeface="Calibri" panose="020F0502020204030204" pitchFamily="34" charset="0"/>
            </a:endParaRPr>
          </a:p>
        </p:txBody>
      </p:sp>
      <p:sp>
        <p:nvSpPr>
          <p:cNvPr id="11673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674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162146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4156C5CB-1DBC-468D-98F1-BF3454B101EA}" type="slidenum">
              <a:rPr lang="en-US" altLang="en-US">
                <a:solidFill>
                  <a:srgbClr val="000000"/>
                </a:solidFill>
                <a:latin typeface="Calibri" panose="020F0502020204030204" pitchFamily="34" charset="0"/>
              </a:rPr>
              <a:pPr eaLnBrk="1" hangingPunct="1"/>
              <a:t>31</a:t>
            </a:fld>
            <a:endParaRPr lang="en-US" altLang="en-US">
              <a:solidFill>
                <a:srgbClr val="000000"/>
              </a:solidFill>
              <a:latin typeface="Calibri" panose="020F0502020204030204" pitchFamily="34" charset="0"/>
            </a:endParaRPr>
          </a:p>
        </p:txBody>
      </p:sp>
      <p:sp>
        <p:nvSpPr>
          <p:cNvPr id="11776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776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334087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7FCC8F9A-5C09-4F61-BFD3-B1637B59A40F}" type="slidenum">
              <a:rPr lang="en-US" altLang="en-US">
                <a:solidFill>
                  <a:srgbClr val="000000"/>
                </a:solidFill>
                <a:latin typeface="Calibri" panose="020F0502020204030204" pitchFamily="34" charset="0"/>
              </a:rPr>
              <a:pPr eaLnBrk="1" hangingPunct="1"/>
              <a:t>32</a:t>
            </a:fld>
            <a:endParaRPr lang="en-US" altLang="en-US">
              <a:solidFill>
                <a:srgbClr val="000000"/>
              </a:solidFill>
              <a:latin typeface="Calibri" panose="020F0502020204030204" pitchFamily="34" charset="0"/>
            </a:endParaRPr>
          </a:p>
        </p:txBody>
      </p:sp>
      <p:sp>
        <p:nvSpPr>
          <p:cNvPr id="11878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878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extLst>
      <p:ext uri="{BB962C8B-B14F-4D97-AF65-F5344CB8AC3E}">
        <p14:creationId xmlns:p14="http://schemas.microsoft.com/office/powerpoint/2010/main" val="42007416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AC34A4AE-D655-42DA-B084-B977A6BED7B5}" type="slidenum">
              <a:rPr lang="en-US" altLang="en-US">
                <a:solidFill>
                  <a:srgbClr val="000000"/>
                </a:solidFill>
                <a:latin typeface="Calibri" panose="020F0502020204030204" pitchFamily="34" charset="0"/>
              </a:rPr>
              <a:pPr eaLnBrk="1" hangingPunct="1"/>
              <a:t>34</a:t>
            </a:fld>
            <a:endParaRPr lang="en-US" altLang="en-US">
              <a:solidFill>
                <a:srgbClr val="000000"/>
              </a:solidFill>
              <a:latin typeface="Calibri" panose="020F0502020204030204" pitchFamily="34" charset="0"/>
            </a:endParaRPr>
          </a:p>
        </p:txBody>
      </p:sp>
      <p:sp>
        <p:nvSpPr>
          <p:cNvPr id="11059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dirty="0"/>
              <a:t>What is the point of the parity </a:t>
            </a:r>
            <a:r>
              <a:rPr lang="en-US" altLang="en-US" i="1" dirty="0"/>
              <a:t>p</a:t>
            </a:r>
            <a:r>
              <a:rPr lang="en-US" altLang="en-US" dirty="0"/>
              <a:t> if we have </a:t>
            </a:r>
            <a:r>
              <a:rPr lang="en-US" altLang="en-US" i="1" dirty="0"/>
              <a:t>alpha </a:t>
            </a:r>
            <a:r>
              <a:rPr lang="en-US" altLang="en-US" dirty="0"/>
              <a:t>weights anyway?</a:t>
            </a:r>
          </a:p>
        </p:txBody>
      </p:sp>
    </p:spTree>
    <p:extLst>
      <p:ext uri="{BB962C8B-B14F-4D97-AF65-F5344CB8AC3E}">
        <p14:creationId xmlns:p14="http://schemas.microsoft.com/office/powerpoint/2010/main" val="28235580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D96D5B57-C9E6-47CC-A8B4-4BE8A3484A83}" type="slidenum">
              <a:rPr lang="en-US" altLang="en-US">
                <a:solidFill>
                  <a:srgbClr val="000000"/>
                </a:solidFill>
                <a:latin typeface="Calibri" panose="020F0502020204030204" pitchFamily="34" charset="0"/>
              </a:rPr>
              <a:pPr eaLnBrk="1" hangingPunct="1"/>
              <a:t>36</a:t>
            </a:fld>
            <a:endParaRPr lang="en-US" altLang="en-US">
              <a:solidFill>
                <a:srgbClr val="000000"/>
              </a:solidFill>
              <a:latin typeface="Calibri" panose="020F0502020204030204" pitchFamily="34" charset="0"/>
            </a:endParaRPr>
          </a:p>
        </p:txBody>
      </p:sp>
      <p:sp>
        <p:nvSpPr>
          <p:cNvPr id="11981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981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1" indent="0" algn="l" defTabSz="914400" rtl="0" eaLnBrk="1" fontAlgn="base" latinLnBrk="0" hangingPunct="1">
              <a:lnSpc>
                <a:spcPct val="100000"/>
              </a:lnSpc>
              <a:spcBef>
                <a:spcPct val="30000"/>
              </a:spcBef>
              <a:spcAft>
                <a:spcPct val="0"/>
              </a:spcAft>
              <a:buClrTx/>
              <a:buSzTx/>
              <a:buFontTx/>
              <a:buNone/>
              <a:tabLst/>
              <a:defRPr/>
            </a:pPr>
            <a:r>
              <a:rPr lang="en-US" altLang="en-US" dirty="0" smtClean="0"/>
              <a:t>Complexity of training for boosting</a:t>
            </a:r>
            <a:r>
              <a:rPr lang="en-US" altLang="en-US" baseline="0" dirty="0" smtClean="0"/>
              <a:t> i</a:t>
            </a:r>
            <a:r>
              <a:rPr lang="en-US" altLang="en-US" dirty="0" smtClean="0"/>
              <a:t>s linear instead of quadratic in the number of training examples</a:t>
            </a:r>
          </a:p>
          <a:p>
            <a:pPr eaLnBrk="1" hangingPunct="1"/>
            <a:endParaRPr lang="en-US" altLang="en-US" dirty="0"/>
          </a:p>
        </p:txBody>
      </p:sp>
    </p:spTree>
    <p:extLst>
      <p:ext uri="{BB962C8B-B14F-4D97-AF65-F5344CB8AC3E}">
        <p14:creationId xmlns:p14="http://schemas.microsoft.com/office/powerpoint/2010/main" val="15416761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noFill/>
          <a:ln>
            <a:solidFill>
              <a:srgbClr val="000000"/>
            </a:solidFill>
            <a:miter lim="800000"/>
            <a:headEnd/>
            <a:tailEnd/>
          </a:ln>
        </p:spPr>
      </p:sp>
      <p:sp>
        <p:nvSpPr>
          <p:cNvPr id="4505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
        <p:nvSpPr>
          <p:cNvPr id="4608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7AA44E7-DEDD-44A2-AA0D-DE093F8D122C}"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2220261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Slide Image Placeholder 1"/>
          <p:cNvSpPr>
            <a:spLocks noGrp="1" noRot="1" noChangeAspect="1" noTextEdit="1"/>
          </p:cNvSpPr>
          <p:nvPr>
            <p:ph type="sldImg"/>
          </p:nvPr>
        </p:nvSpPr>
        <p:spPr>
          <a:ln/>
        </p:spPr>
      </p:sp>
      <p:sp>
        <p:nvSpPr>
          <p:cNvPr id="2754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t>scary</a:t>
            </a:r>
            <a:endParaRPr lang="en-US" altLang="en-US" dirty="0"/>
          </a:p>
        </p:txBody>
      </p:sp>
      <p:sp>
        <p:nvSpPr>
          <p:cNvPr id="2754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800">
                <a:solidFill>
                  <a:schemeClr val="tx1"/>
                </a:solidFill>
                <a:latin typeface="Arial" panose="020B0604020202020204" pitchFamily="34" charset="0"/>
                <a:cs typeface="Arial" panose="020B0604020202020204" pitchFamily="34" charset="0"/>
              </a:defRPr>
            </a:lvl1pPr>
            <a:lvl2pPr marL="742950" indent="-285750" defTabSz="966788">
              <a:defRPr sz="2800">
                <a:solidFill>
                  <a:schemeClr val="tx1"/>
                </a:solidFill>
                <a:latin typeface="Arial" panose="020B0604020202020204" pitchFamily="34" charset="0"/>
                <a:cs typeface="Arial" panose="020B0604020202020204" pitchFamily="34" charset="0"/>
              </a:defRPr>
            </a:lvl2pPr>
            <a:lvl3pPr marL="1143000" indent="-228600" defTabSz="966788">
              <a:defRPr sz="2800">
                <a:solidFill>
                  <a:schemeClr val="tx1"/>
                </a:solidFill>
                <a:latin typeface="Arial" panose="020B0604020202020204" pitchFamily="34" charset="0"/>
                <a:cs typeface="Arial" panose="020B0604020202020204" pitchFamily="34" charset="0"/>
              </a:defRPr>
            </a:lvl3pPr>
            <a:lvl4pPr marL="1600200" indent="-228600" defTabSz="966788">
              <a:defRPr sz="2800">
                <a:solidFill>
                  <a:schemeClr val="tx1"/>
                </a:solidFill>
                <a:latin typeface="Arial" panose="020B0604020202020204" pitchFamily="34" charset="0"/>
                <a:cs typeface="Arial" panose="020B0604020202020204" pitchFamily="34" charset="0"/>
              </a:defRPr>
            </a:lvl4pPr>
            <a:lvl5pPr marL="2057400" indent="-228600" defTabSz="966788">
              <a:defRPr sz="2800">
                <a:solidFill>
                  <a:schemeClr val="tx1"/>
                </a:solidFill>
                <a:latin typeface="Arial" panose="020B0604020202020204" pitchFamily="34" charset="0"/>
                <a:cs typeface="Arial" panose="020B0604020202020204" pitchFamily="34" charset="0"/>
              </a:defRPr>
            </a:lvl5pPr>
            <a:lvl6pPr marL="2514600" indent="-228600" defTabSz="966788"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defTabSz="966788"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defTabSz="966788"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defTabSz="966788"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pPr marL="0" marR="0" lvl="0" indent="0" algn="r" defTabSz="966788" rtl="0" eaLnBrk="1" fontAlgn="auto" latinLnBrk="0" hangingPunct="1">
              <a:lnSpc>
                <a:spcPct val="100000"/>
              </a:lnSpc>
              <a:spcBef>
                <a:spcPts val="0"/>
              </a:spcBef>
              <a:spcAft>
                <a:spcPts val="0"/>
              </a:spcAft>
              <a:buClrTx/>
              <a:buSzTx/>
              <a:buFontTx/>
              <a:buNone/>
              <a:tabLst/>
              <a:defRPr/>
            </a:pPr>
            <a:fld id="{EBBD0E4E-7D79-4D0E-B273-C0558DD84CDE}" type="slidenum">
              <a:rPr kumimoji="0" lang="en-US" altLang="en-US" sz="1200" b="0" i="0" u="none" strike="noStrike" kern="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66788" rtl="0" eaLnBrk="1" fontAlgn="auto" latinLnBrk="0" hangingPunct="1">
                <a:lnSpc>
                  <a:spcPct val="100000"/>
                </a:lnSpc>
                <a:spcBef>
                  <a:spcPts val="0"/>
                </a:spcBef>
                <a:spcAft>
                  <a:spcPts val="0"/>
                </a:spcAft>
                <a:buClrTx/>
                <a:buSzTx/>
                <a:buFontTx/>
                <a:buNone/>
                <a:tabLst/>
                <a:defRPr/>
              </a:pPr>
              <a:t>6</a:t>
            </a:fld>
            <a:endParaRPr kumimoji="0" lang="en-US" altLang="en-US" sz="12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17019017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18A5659A-6E1C-4F96-8EDB-CC30A26FA56D}" type="slidenum">
              <a:rPr lang="en-US" altLang="en-US">
                <a:solidFill>
                  <a:srgbClr val="000000"/>
                </a:solidFill>
                <a:latin typeface="Calibri" panose="020F0502020204030204" pitchFamily="34" charset="0"/>
              </a:rPr>
              <a:pPr eaLnBrk="1" hangingPunct="1"/>
              <a:t>38</a:t>
            </a:fld>
            <a:endParaRPr lang="en-US" altLang="en-US">
              <a:solidFill>
                <a:srgbClr val="000000"/>
              </a:solidFill>
              <a:latin typeface="Calibri" panose="020F0502020204030204" pitchFamily="34" charset="0"/>
            </a:endParaRPr>
          </a:p>
        </p:txBody>
      </p:sp>
      <p:sp>
        <p:nvSpPr>
          <p:cNvPr id="122883" name="Rectangle 2"/>
          <p:cNvSpPr>
            <a:spLocks noGrp="1" noRot="1" noChangeAspect="1" noChangeArrowheads="1" noTextEdit="1"/>
          </p:cNvSpPr>
          <p:nvPr>
            <p:ph type="sldImg"/>
          </p:nvPr>
        </p:nvSpPr>
        <p:spPr bwMode="auto">
          <a:xfrm>
            <a:off x="1150938" y="690563"/>
            <a:ext cx="4556125" cy="34178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884"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a:t>In general simple classifiers, while they are more efficient,  they are also weaker.</a:t>
            </a:r>
          </a:p>
          <a:p>
            <a:pPr eaLnBrk="1" hangingPunct="1"/>
            <a:endParaRPr lang="en-US" altLang="en-US"/>
          </a:p>
          <a:p>
            <a:pPr eaLnBrk="1" hangingPunct="1"/>
            <a:r>
              <a:rPr lang="en-US" altLang="en-US"/>
              <a:t>We could define a computational risk hierarchy (in analogy with structural risk minimization)…</a:t>
            </a:r>
          </a:p>
          <a:p>
            <a:pPr eaLnBrk="1" hangingPunct="1"/>
            <a:r>
              <a:rPr lang="en-US" altLang="en-US"/>
              <a:t>  A nested set of  classifier classes</a:t>
            </a:r>
          </a:p>
          <a:p>
            <a:pPr eaLnBrk="1" hangingPunct="1"/>
            <a:endParaRPr lang="en-US" altLang="en-US"/>
          </a:p>
          <a:p>
            <a:pPr eaLnBrk="1" hangingPunct="1"/>
            <a:endParaRPr lang="en-US" altLang="en-US"/>
          </a:p>
          <a:p>
            <a:pPr eaLnBrk="1" hangingPunct="1"/>
            <a:endParaRPr lang="en-US" altLang="en-US"/>
          </a:p>
          <a:p>
            <a:pPr eaLnBrk="1" hangingPunct="1"/>
            <a:r>
              <a:rPr lang="en-US" altLang="en-US"/>
              <a:t>The training process is reminiscent of boosting…</a:t>
            </a:r>
          </a:p>
          <a:p>
            <a:pPr eaLnBrk="1" hangingPunct="1"/>
            <a:r>
              <a:rPr lang="en-US" altLang="en-US"/>
              <a:t>   - previous classifiers reweight the examples used to train subsequent classifiers</a:t>
            </a:r>
          </a:p>
          <a:p>
            <a:pPr eaLnBrk="1" hangingPunct="1"/>
            <a:endParaRPr lang="en-US" altLang="en-US"/>
          </a:p>
          <a:p>
            <a:pPr eaLnBrk="1" hangingPunct="1"/>
            <a:r>
              <a:rPr lang="en-US" altLang="en-US"/>
              <a:t>The goal of the training process is different</a:t>
            </a:r>
          </a:p>
          <a:p>
            <a:pPr eaLnBrk="1" hangingPunct="1"/>
            <a:r>
              <a:rPr lang="en-US" altLang="en-US"/>
              <a:t>   - instead of minimizing errors minimize false positives</a:t>
            </a:r>
          </a:p>
        </p:txBody>
      </p:sp>
    </p:spTree>
    <p:extLst>
      <p:ext uri="{BB962C8B-B14F-4D97-AF65-F5344CB8AC3E}">
        <p14:creationId xmlns:p14="http://schemas.microsoft.com/office/powerpoint/2010/main" val="408515706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70660"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5AEB0D18-7D87-438B-9B63-263D67EFE5FF}" type="slidenum">
              <a:rPr lang="en-US" altLang="en-US">
                <a:solidFill>
                  <a:srgbClr val="000000"/>
                </a:solidFill>
                <a:latin typeface="Calibri" panose="020F0502020204030204" pitchFamily="34" charset="0"/>
              </a:rPr>
              <a:pPr eaLnBrk="1" hangingPunct="1"/>
              <a:t>39</a:t>
            </a:fld>
            <a:endParaRPr lang="en-US" altLang="en-US">
              <a:solidFill>
                <a:srgbClr val="000000"/>
              </a:solidFill>
              <a:latin typeface="Calibri" panose="020F0502020204030204" pitchFamily="34" charset="0"/>
            </a:endParaRPr>
          </a:p>
        </p:txBody>
      </p:sp>
    </p:spTree>
    <p:extLst>
      <p:ext uri="{BB962C8B-B14F-4D97-AF65-F5344CB8AC3E}">
        <p14:creationId xmlns:p14="http://schemas.microsoft.com/office/powerpoint/2010/main" val="258008704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49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7168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80CD963A-DF34-4ED6-8F16-C24E203B893A}" type="slidenum">
              <a:rPr lang="en-US" altLang="en-US">
                <a:solidFill>
                  <a:srgbClr val="000000"/>
                </a:solidFill>
                <a:latin typeface="Calibri" panose="020F0502020204030204" pitchFamily="34" charset="0"/>
              </a:rPr>
              <a:pPr eaLnBrk="1" hangingPunct="1"/>
              <a:t>40</a:t>
            </a:fld>
            <a:endParaRPr lang="en-US" altLang="en-US">
              <a:solidFill>
                <a:srgbClr val="000000"/>
              </a:solidFill>
              <a:latin typeface="Calibri" panose="020F0502020204030204" pitchFamily="34" charset="0"/>
            </a:endParaRPr>
          </a:p>
        </p:txBody>
      </p:sp>
    </p:spTree>
    <p:extLst>
      <p:ext uri="{BB962C8B-B14F-4D97-AF65-F5344CB8AC3E}">
        <p14:creationId xmlns:p14="http://schemas.microsoft.com/office/powerpoint/2010/main" val="379095259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69CF31EE-9ED5-4B31-B4B5-2BA35F73557C}" type="slidenum">
              <a:rPr lang="en-US" altLang="en-US">
                <a:solidFill>
                  <a:srgbClr val="000000"/>
                </a:solidFill>
                <a:latin typeface="Calibri" panose="020F0502020204030204" pitchFamily="34" charset="0"/>
              </a:rPr>
              <a:pPr eaLnBrk="1" hangingPunct="1"/>
              <a:t>41</a:t>
            </a:fld>
            <a:endParaRPr lang="en-US" altLang="en-US">
              <a:solidFill>
                <a:srgbClr val="000000"/>
              </a:solidFill>
              <a:latin typeface="Calibri" panose="020F0502020204030204" pitchFamily="34" charset="0"/>
            </a:endParaRPr>
          </a:p>
        </p:txBody>
      </p:sp>
      <p:sp>
        <p:nvSpPr>
          <p:cNvPr id="125955" name="Rectangle 2"/>
          <p:cNvSpPr>
            <a:spLocks noGrp="1" noRot="1" noChangeAspect="1" noChangeArrowheads="1" noTextEdit="1"/>
          </p:cNvSpPr>
          <p:nvPr>
            <p:ph type="sldImg"/>
          </p:nvPr>
        </p:nvSpPr>
        <p:spPr bwMode="auto">
          <a:xfrm>
            <a:off x="1150938" y="690563"/>
            <a:ext cx="4556125" cy="34178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5956"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a:t>This situation with negative examples is actually quite common…  where negative examples are free.</a:t>
            </a:r>
          </a:p>
          <a:p>
            <a:pPr eaLnBrk="1" hangingPunct="1"/>
            <a:endParaRPr lang="en-US" altLang="en-US"/>
          </a:p>
          <a:p>
            <a:pPr eaLnBrk="1" hangingPunct="1"/>
            <a:endParaRPr lang="en-US" altLang="en-US"/>
          </a:p>
        </p:txBody>
      </p:sp>
    </p:spTree>
    <p:extLst>
      <p:ext uri="{BB962C8B-B14F-4D97-AF65-F5344CB8AC3E}">
        <p14:creationId xmlns:p14="http://schemas.microsoft.com/office/powerpoint/2010/main" val="278387899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67E88323-EEA1-4727-92EB-CE1F6FE4FE7E}" type="slidenum">
              <a:rPr lang="en-US" altLang="en-US">
                <a:solidFill>
                  <a:srgbClr val="000000"/>
                </a:solidFill>
                <a:latin typeface="Calibri" panose="020F0502020204030204" pitchFamily="34" charset="0"/>
              </a:rPr>
              <a:pPr eaLnBrk="1" hangingPunct="1"/>
              <a:t>43</a:t>
            </a:fld>
            <a:endParaRPr lang="en-US" altLang="en-US">
              <a:solidFill>
                <a:srgbClr val="000000"/>
              </a:solidFill>
              <a:latin typeface="Calibri" panose="020F0502020204030204" pitchFamily="34" charset="0"/>
            </a:endParaRPr>
          </a:p>
        </p:txBody>
      </p:sp>
      <p:sp>
        <p:nvSpPr>
          <p:cNvPr id="12697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698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extLst>
      <p:ext uri="{BB962C8B-B14F-4D97-AF65-F5344CB8AC3E}">
        <p14:creationId xmlns:p14="http://schemas.microsoft.com/office/powerpoint/2010/main" val="91396735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D41B64D5-8092-4BBA-A593-CF9847AB43BE}" type="slidenum">
              <a:rPr lang="en-US" altLang="en-US">
                <a:solidFill>
                  <a:srgbClr val="000000"/>
                </a:solidFill>
                <a:latin typeface="Calibri" panose="020F0502020204030204" pitchFamily="34" charset="0"/>
              </a:rPr>
              <a:pPr eaLnBrk="1" hangingPunct="1"/>
              <a:t>45</a:t>
            </a:fld>
            <a:endParaRPr lang="en-US" altLang="en-US">
              <a:solidFill>
                <a:srgbClr val="000000"/>
              </a:solidFill>
              <a:latin typeface="Calibri" panose="020F0502020204030204" pitchFamily="34" charset="0"/>
            </a:endParaRPr>
          </a:p>
        </p:txBody>
      </p:sp>
      <p:sp>
        <p:nvSpPr>
          <p:cNvPr id="12800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800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dirty="0"/>
              <a:t>Newsroom</a:t>
            </a:r>
          </a:p>
        </p:txBody>
      </p:sp>
    </p:spTree>
    <p:extLst>
      <p:ext uri="{BB962C8B-B14F-4D97-AF65-F5344CB8AC3E}">
        <p14:creationId xmlns:p14="http://schemas.microsoft.com/office/powerpoint/2010/main" val="287487643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383B6AAE-857C-4F5E-BEDD-483C5E03B686}" type="slidenum">
              <a:rPr lang="en-US" altLang="en-US">
                <a:solidFill>
                  <a:srgbClr val="000000"/>
                </a:solidFill>
                <a:latin typeface="Calibri" panose="020F0502020204030204" pitchFamily="34" charset="0"/>
              </a:rPr>
              <a:pPr eaLnBrk="1" hangingPunct="1"/>
              <a:t>46</a:t>
            </a:fld>
            <a:endParaRPr lang="en-US" altLang="en-US">
              <a:solidFill>
                <a:srgbClr val="000000"/>
              </a:solidFill>
              <a:latin typeface="Calibri" panose="020F0502020204030204" pitchFamily="34" charset="0"/>
            </a:endParaRPr>
          </a:p>
        </p:txBody>
      </p:sp>
      <p:sp>
        <p:nvSpPr>
          <p:cNvPr id="12902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902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extLst>
      <p:ext uri="{BB962C8B-B14F-4D97-AF65-F5344CB8AC3E}">
        <p14:creationId xmlns:p14="http://schemas.microsoft.com/office/powerpoint/2010/main" val="344983375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EBB320F8-D2B2-47E5-8089-5E352179644B}" type="slidenum">
              <a:rPr lang="en-US" altLang="en-US">
                <a:solidFill>
                  <a:srgbClr val="000000"/>
                </a:solidFill>
                <a:latin typeface="Calibri" panose="020F0502020204030204" pitchFamily="34" charset="0"/>
              </a:rPr>
              <a:pPr eaLnBrk="1" hangingPunct="1"/>
              <a:t>47</a:t>
            </a:fld>
            <a:endParaRPr lang="en-US" altLang="en-US">
              <a:solidFill>
                <a:srgbClr val="000000"/>
              </a:solidFill>
              <a:latin typeface="Calibri" panose="020F0502020204030204" pitchFamily="34" charset="0"/>
            </a:endParaRPr>
          </a:p>
        </p:txBody>
      </p:sp>
      <p:sp>
        <p:nvSpPr>
          <p:cNvPr id="13005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05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extLst>
      <p:ext uri="{BB962C8B-B14F-4D97-AF65-F5344CB8AC3E}">
        <p14:creationId xmlns:p14="http://schemas.microsoft.com/office/powerpoint/2010/main" val="106987204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9272B61C-005F-4CD1-96D8-01A6148F5F38}" type="slidenum">
              <a:rPr lang="en-US" altLang="en-US">
                <a:solidFill>
                  <a:srgbClr val="000000"/>
                </a:solidFill>
                <a:latin typeface="Calibri" panose="020F0502020204030204" pitchFamily="34" charset="0"/>
              </a:rPr>
              <a:pPr eaLnBrk="1" hangingPunct="1"/>
              <a:t>48</a:t>
            </a:fld>
            <a:endParaRPr lang="en-US" altLang="en-US">
              <a:solidFill>
                <a:srgbClr val="000000"/>
              </a:solidFill>
              <a:latin typeface="Calibri" panose="020F0502020204030204" pitchFamily="34" charset="0"/>
            </a:endParaRPr>
          </a:p>
        </p:txBody>
      </p:sp>
      <p:sp>
        <p:nvSpPr>
          <p:cNvPr id="13107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107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extLst>
      <p:ext uri="{BB962C8B-B14F-4D97-AF65-F5344CB8AC3E}">
        <p14:creationId xmlns:p14="http://schemas.microsoft.com/office/powerpoint/2010/main" val="17831809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67588"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0E38055-5039-4CE8-89F4-4FC4B28AA9E5}"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8376105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6E7DBD2C-CF3D-4372-851E-0A6C400708A0}" type="slidenum">
              <a:rPr lang="en-US" altLang="en-US">
                <a:solidFill>
                  <a:srgbClr val="000000"/>
                </a:solidFill>
                <a:latin typeface="Calibri" panose="020F0502020204030204" pitchFamily="34" charset="0"/>
              </a:rPr>
              <a:pPr eaLnBrk="1" hangingPunct="1"/>
              <a:t>7</a:t>
            </a:fld>
            <a:endParaRPr lang="en-US" altLang="en-US">
              <a:solidFill>
                <a:srgbClr val="000000"/>
              </a:solidFill>
              <a:latin typeface="Calibri" panose="020F0502020204030204" pitchFamily="34" charset="0"/>
            </a:endParaRPr>
          </a:p>
        </p:txBody>
      </p:sp>
      <p:sp>
        <p:nvSpPr>
          <p:cNvPr id="9318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p>
        </p:txBody>
      </p:sp>
    </p:spTree>
    <p:extLst>
      <p:ext uri="{BB962C8B-B14F-4D97-AF65-F5344CB8AC3E}">
        <p14:creationId xmlns:p14="http://schemas.microsoft.com/office/powerpoint/2010/main" val="231489832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724ECE-0D4B-4A97-975E-57C09180EF2A}" type="slidenum">
              <a:rPr lang="en-US" altLang="en-US" smtClean="0"/>
              <a:pPr/>
              <a:t>51</a:t>
            </a:fld>
            <a:endParaRPr lang="en-US" altLang="en-US"/>
          </a:p>
        </p:txBody>
      </p:sp>
    </p:spTree>
    <p:extLst>
      <p:ext uri="{BB962C8B-B14F-4D97-AF65-F5344CB8AC3E}">
        <p14:creationId xmlns:p14="http://schemas.microsoft.com/office/powerpoint/2010/main" val="144505950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p:spPr>
        <p:txBody>
          <a:bodyPr/>
          <a:lstStyle/>
          <a:p>
            <a:fld id="{38DAE1E9-E669-4E66-A854-D297FB676AFC}" type="slidenum">
              <a:rPr lang="en-US"/>
              <a:pPr/>
              <a:t>60</a:t>
            </a:fld>
            <a:endParaRPr lang="en-US"/>
          </a:p>
        </p:txBody>
      </p:sp>
      <p:sp>
        <p:nvSpPr>
          <p:cNvPr id="101379" name="Rectangle 2"/>
          <p:cNvSpPr>
            <a:spLocks noGrp="1" noRot="1" noChangeAspect="1" noChangeArrowheads="1" noTextEdit="1"/>
          </p:cNvSpPr>
          <p:nvPr>
            <p:ph type="sldImg"/>
          </p:nvPr>
        </p:nvSpPr>
        <p:spPr>
          <a:xfrm>
            <a:off x="1168400" y="690563"/>
            <a:ext cx="4621213" cy="3467100"/>
          </a:xfrm>
          <a:ln/>
        </p:spPr>
      </p:sp>
      <p:sp>
        <p:nvSpPr>
          <p:cNvPr id="101380" name="Rectangle 3"/>
          <p:cNvSpPr>
            <a:spLocks noGrp="1" noChangeArrowheads="1"/>
          </p:cNvSpPr>
          <p:nvPr>
            <p:ph type="body" idx="1"/>
          </p:nvPr>
        </p:nvSpPr>
        <p:spPr>
          <a:xfrm>
            <a:off x="907081" y="4390417"/>
            <a:ext cx="5140119" cy="4234077"/>
          </a:xfrm>
          <a:noFill/>
          <a:ln/>
        </p:spPr>
        <p:txBody>
          <a:bodyPr lIns="87916" tIns="43957" rIns="87916" bIns="43957"/>
          <a:lstStyle/>
          <a:p>
            <a:pPr eaLnBrk="1" hangingPunct="1"/>
            <a:endParaRPr lang="en-US" smtClean="0"/>
          </a:p>
        </p:txBody>
      </p:sp>
    </p:spTree>
    <p:extLst>
      <p:ext uri="{BB962C8B-B14F-4D97-AF65-F5344CB8AC3E}">
        <p14:creationId xmlns:p14="http://schemas.microsoft.com/office/powerpoint/2010/main" val="55174813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p:spPr>
        <p:txBody>
          <a:bodyPr/>
          <a:lstStyle/>
          <a:p>
            <a:fld id="{38DAE1E9-E669-4E66-A854-D297FB676AFC}" type="slidenum">
              <a:rPr lang="en-US"/>
              <a:pPr/>
              <a:t>62</a:t>
            </a:fld>
            <a:endParaRPr lang="en-US"/>
          </a:p>
        </p:txBody>
      </p:sp>
      <p:sp>
        <p:nvSpPr>
          <p:cNvPr id="101379" name="Rectangle 2"/>
          <p:cNvSpPr>
            <a:spLocks noGrp="1" noRot="1" noChangeAspect="1" noChangeArrowheads="1" noTextEdit="1"/>
          </p:cNvSpPr>
          <p:nvPr>
            <p:ph type="sldImg"/>
          </p:nvPr>
        </p:nvSpPr>
        <p:spPr>
          <a:xfrm>
            <a:off x="1168400" y="690563"/>
            <a:ext cx="4621213" cy="3467100"/>
          </a:xfrm>
          <a:ln/>
        </p:spPr>
      </p:sp>
      <p:sp>
        <p:nvSpPr>
          <p:cNvPr id="101380" name="Rectangle 3"/>
          <p:cNvSpPr>
            <a:spLocks noGrp="1" noChangeArrowheads="1"/>
          </p:cNvSpPr>
          <p:nvPr>
            <p:ph type="body" idx="1"/>
          </p:nvPr>
        </p:nvSpPr>
        <p:spPr>
          <a:xfrm>
            <a:off x="907081" y="4390417"/>
            <a:ext cx="5140119" cy="4234077"/>
          </a:xfrm>
          <a:noFill/>
          <a:ln/>
        </p:spPr>
        <p:txBody>
          <a:bodyPr lIns="87916" tIns="43957" rIns="87916" bIns="43957"/>
          <a:lstStyle/>
          <a:p>
            <a:pPr eaLnBrk="1" hangingPunct="1"/>
            <a:endParaRPr lang="en-US" smtClean="0"/>
          </a:p>
        </p:txBody>
      </p:sp>
    </p:spTree>
    <p:extLst>
      <p:ext uri="{BB962C8B-B14F-4D97-AF65-F5344CB8AC3E}">
        <p14:creationId xmlns:p14="http://schemas.microsoft.com/office/powerpoint/2010/main" val="59262804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p>
            <a:fld id="{4596AD8C-2EAE-45A9-B67D-75E997CFA09C}" type="slidenum">
              <a:rPr lang="en-US"/>
              <a:pPr/>
              <a:t>65</a:t>
            </a:fld>
            <a:endParaRPr lang="en-US"/>
          </a:p>
        </p:txBody>
      </p:sp>
      <p:sp>
        <p:nvSpPr>
          <p:cNvPr id="102403" name="Rectangle 2"/>
          <p:cNvSpPr>
            <a:spLocks noGrp="1" noRot="1" noChangeAspect="1" noChangeArrowheads="1" noTextEdit="1"/>
          </p:cNvSpPr>
          <p:nvPr>
            <p:ph type="sldImg"/>
          </p:nvPr>
        </p:nvSpPr>
        <p:spPr>
          <a:xfrm>
            <a:off x="1168400" y="690563"/>
            <a:ext cx="4621213" cy="3467100"/>
          </a:xfrm>
          <a:ln/>
        </p:spPr>
      </p:sp>
      <p:sp>
        <p:nvSpPr>
          <p:cNvPr id="102404" name="Rectangle 3"/>
          <p:cNvSpPr>
            <a:spLocks noGrp="1" noChangeArrowheads="1"/>
          </p:cNvSpPr>
          <p:nvPr>
            <p:ph type="body" idx="1"/>
          </p:nvPr>
        </p:nvSpPr>
        <p:spPr>
          <a:xfrm>
            <a:off x="907081" y="4390417"/>
            <a:ext cx="5140119" cy="4234077"/>
          </a:xfrm>
          <a:noFill/>
          <a:ln/>
        </p:spPr>
        <p:txBody>
          <a:bodyPr lIns="87916" tIns="43957" rIns="87916" bIns="43957"/>
          <a:lstStyle/>
          <a:p>
            <a:pPr eaLnBrk="1" hangingPunct="1"/>
            <a:endParaRPr lang="en-US" smtClean="0"/>
          </a:p>
        </p:txBody>
      </p:sp>
    </p:spTree>
    <p:extLst>
      <p:ext uri="{BB962C8B-B14F-4D97-AF65-F5344CB8AC3E}">
        <p14:creationId xmlns:p14="http://schemas.microsoft.com/office/powerpoint/2010/main" val="363220164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93549EC6-0D55-9040-814A-581EEC151FD3}" type="slidenum">
              <a:rPr lang="en-US" altLang="en-US">
                <a:ea typeface="Arial" charset="0"/>
                <a:cs typeface="Arial" charset="0"/>
              </a:rPr>
              <a:pPr eaLnBrk="1" hangingPunct="1"/>
              <a:t>67</a:t>
            </a:fld>
            <a:endParaRPr lang="en-US" altLang="en-US">
              <a:ea typeface="Arial" charset="0"/>
              <a:cs typeface="Arial" charset="0"/>
            </a:endParaRPr>
          </a:p>
        </p:txBody>
      </p:sp>
      <p:sp>
        <p:nvSpPr>
          <p:cNvPr id="7475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475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endParaRPr lang="en-US" altLang="en-US">
              <a:latin typeface="Arial" charset="0"/>
              <a:ea typeface="Arial" charset="0"/>
              <a:cs typeface="Arial" charset="0"/>
            </a:endParaRPr>
          </a:p>
        </p:txBody>
      </p:sp>
    </p:spTree>
    <p:extLst>
      <p:ext uri="{BB962C8B-B14F-4D97-AF65-F5344CB8AC3E}">
        <p14:creationId xmlns:p14="http://schemas.microsoft.com/office/powerpoint/2010/main" val="130145469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03771E1-4462-AA46-9F11-444CB7C23E9E}" type="slidenum">
              <a:rPr lang="en-US" altLang="en-US">
                <a:ea typeface="Arial" charset="0"/>
                <a:cs typeface="Arial" charset="0"/>
              </a:rPr>
              <a:pPr eaLnBrk="1" hangingPunct="1"/>
              <a:t>68</a:t>
            </a:fld>
            <a:endParaRPr lang="en-US" altLang="en-US">
              <a:ea typeface="Arial" charset="0"/>
              <a:cs typeface="Arial" charset="0"/>
            </a:endParaRPr>
          </a:p>
        </p:txBody>
      </p:sp>
      <p:sp>
        <p:nvSpPr>
          <p:cNvPr id="7577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578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endParaRPr lang="en-US" altLang="en-US">
              <a:latin typeface="Arial" charset="0"/>
              <a:ea typeface="Arial" charset="0"/>
              <a:cs typeface="Arial" charset="0"/>
            </a:endParaRPr>
          </a:p>
        </p:txBody>
      </p:sp>
    </p:spTree>
    <p:extLst>
      <p:ext uri="{BB962C8B-B14F-4D97-AF65-F5344CB8AC3E}">
        <p14:creationId xmlns:p14="http://schemas.microsoft.com/office/powerpoint/2010/main" val="268386602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68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endParaRPr lang="en-US" altLang="en-US">
              <a:latin typeface="Arial" charset="0"/>
              <a:ea typeface="Arial" charset="0"/>
              <a:cs typeface="Arial" charset="0"/>
            </a:endParaRPr>
          </a:p>
        </p:txBody>
      </p:sp>
      <p:sp>
        <p:nvSpPr>
          <p:cNvPr id="768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73C0BA6E-2EE1-854E-9D32-47E42A0A0973}" type="slidenum">
              <a:rPr lang="en-US" altLang="en-US">
                <a:ea typeface="Arial" charset="0"/>
                <a:cs typeface="Arial" charset="0"/>
              </a:rPr>
              <a:pPr eaLnBrk="1" hangingPunct="1"/>
              <a:t>69</a:t>
            </a:fld>
            <a:endParaRPr lang="en-US" altLang="en-US">
              <a:ea typeface="Arial" charset="0"/>
              <a:cs typeface="Arial" charset="0"/>
            </a:endParaRPr>
          </a:p>
        </p:txBody>
      </p:sp>
    </p:spTree>
    <p:extLst>
      <p:ext uri="{BB962C8B-B14F-4D97-AF65-F5344CB8AC3E}">
        <p14:creationId xmlns:p14="http://schemas.microsoft.com/office/powerpoint/2010/main" val="77444840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p>
            <a:fld id="{8207526F-F300-46F8-8D76-1ADAC7DD1786}" type="slidenum">
              <a:rPr lang="en-US"/>
              <a:pPr/>
              <a:t>72</a:t>
            </a:fld>
            <a:endParaRPr lang="en-US"/>
          </a:p>
        </p:txBody>
      </p:sp>
      <p:sp>
        <p:nvSpPr>
          <p:cNvPr id="104451" name="Rectangle 2"/>
          <p:cNvSpPr>
            <a:spLocks noGrp="1" noRot="1" noChangeAspect="1" noChangeArrowheads="1" noTextEdit="1"/>
          </p:cNvSpPr>
          <p:nvPr>
            <p:ph type="sldImg"/>
          </p:nvPr>
        </p:nvSpPr>
        <p:spPr>
          <a:xfrm>
            <a:off x="1168400" y="690563"/>
            <a:ext cx="4621213" cy="3467100"/>
          </a:xfrm>
          <a:ln/>
        </p:spPr>
      </p:sp>
      <p:sp>
        <p:nvSpPr>
          <p:cNvPr id="104452" name="Rectangle 3"/>
          <p:cNvSpPr>
            <a:spLocks noGrp="1" noChangeArrowheads="1"/>
          </p:cNvSpPr>
          <p:nvPr>
            <p:ph type="body" idx="1"/>
          </p:nvPr>
        </p:nvSpPr>
        <p:spPr>
          <a:xfrm>
            <a:off x="907081" y="4390417"/>
            <a:ext cx="5140119" cy="4234077"/>
          </a:xfrm>
          <a:noFill/>
          <a:ln/>
        </p:spPr>
        <p:txBody>
          <a:bodyPr lIns="87916" tIns="43957" rIns="87916" bIns="43957"/>
          <a:lstStyle/>
          <a:p>
            <a:pPr eaLnBrk="1" hangingPunct="1"/>
            <a:endParaRPr lang="en-US" smtClean="0"/>
          </a:p>
        </p:txBody>
      </p:sp>
    </p:spTree>
    <p:extLst>
      <p:ext uri="{BB962C8B-B14F-4D97-AF65-F5344CB8AC3E}">
        <p14:creationId xmlns:p14="http://schemas.microsoft.com/office/powerpoint/2010/main" val="158043137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68375" eaLnBrk="0" hangingPunct="0">
              <a:defRPr sz="2000">
                <a:solidFill>
                  <a:schemeClr val="tx1"/>
                </a:solidFill>
                <a:latin typeface="Tahoma" charset="0"/>
              </a:defRPr>
            </a:lvl1pPr>
            <a:lvl2pPr marL="742950" indent="-285750" defTabSz="968375" eaLnBrk="0" hangingPunct="0">
              <a:defRPr sz="2000">
                <a:solidFill>
                  <a:schemeClr val="tx1"/>
                </a:solidFill>
                <a:latin typeface="Tahoma" charset="0"/>
              </a:defRPr>
            </a:lvl2pPr>
            <a:lvl3pPr marL="1143000" indent="-228600" defTabSz="968375" eaLnBrk="0" hangingPunct="0">
              <a:defRPr sz="2000">
                <a:solidFill>
                  <a:schemeClr val="tx1"/>
                </a:solidFill>
                <a:latin typeface="Tahoma" charset="0"/>
              </a:defRPr>
            </a:lvl3pPr>
            <a:lvl4pPr marL="1600200" indent="-228600" defTabSz="968375" eaLnBrk="0" hangingPunct="0">
              <a:defRPr sz="2000">
                <a:solidFill>
                  <a:schemeClr val="tx1"/>
                </a:solidFill>
                <a:latin typeface="Tahoma" charset="0"/>
              </a:defRPr>
            </a:lvl4pPr>
            <a:lvl5pPr marL="2057400" indent="-228600" defTabSz="968375" eaLnBrk="0" hangingPunct="0">
              <a:defRPr sz="2000">
                <a:solidFill>
                  <a:schemeClr val="tx1"/>
                </a:solidFill>
                <a:latin typeface="Tahoma" charset="0"/>
              </a:defRPr>
            </a:lvl5pPr>
            <a:lvl6pPr marL="2514600" indent="-228600" defTabSz="968375" eaLnBrk="0" fontAlgn="base" hangingPunct="0">
              <a:spcBef>
                <a:spcPct val="50000"/>
              </a:spcBef>
              <a:spcAft>
                <a:spcPct val="0"/>
              </a:spcAft>
              <a:buClr>
                <a:schemeClr val="tx1"/>
              </a:buClr>
              <a:defRPr sz="2000">
                <a:solidFill>
                  <a:schemeClr val="tx1"/>
                </a:solidFill>
                <a:latin typeface="Tahoma" charset="0"/>
              </a:defRPr>
            </a:lvl6pPr>
            <a:lvl7pPr marL="2971800" indent="-228600" defTabSz="968375" eaLnBrk="0" fontAlgn="base" hangingPunct="0">
              <a:spcBef>
                <a:spcPct val="50000"/>
              </a:spcBef>
              <a:spcAft>
                <a:spcPct val="0"/>
              </a:spcAft>
              <a:buClr>
                <a:schemeClr val="tx1"/>
              </a:buClr>
              <a:defRPr sz="2000">
                <a:solidFill>
                  <a:schemeClr val="tx1"/>
                </a:solidFill>
                <a:latin typeface="Tahoma" charset="0"/>
              </a:defRPr>
            </a:lvl7pPr>
            <a:lvl8pPr marL="3429000" indent="-228600" defTabSz="968375" eaLnBrk="0" fontAlgn="base" hangingPunct="0">
              <a:spcBef>
                <a:spcPct val="50000"/>
              </a:spcBef>
              <a:spcAft>
                <a:spcPct val="0"/>
              </a:spcAft>
              <a:buClr>
                <a:schemeClr val="tx1"/>
              </a:buClr>
              <a:defRPr sz="2000">
                <a:solidFill>
                  <a:schemeClr val="tx1"/>
                </a:solidFill>
                <a:latin typeface="Tahoma" charset="0"/>
              </a:defRPr>
            </a:lvl8pPr>
            <a:lvl9pPr marL="3886200" indent="-228600" defTabSz="968375" eaLnBrk="0" fontAlgn="base" hangingPunct="0">
              <a:spcBef>
                <a:spcPct val="50000"/>
              </a:spcBef>
              <a:spcAft>
                <a:spcPct val="0"/>
              </a:spcAft>
              <a:buClr>
                <a:schemeClr val="tx1"/>
              </a:buClr>
              <a:defRPr sz="2000">
                <a:solidFill>
                  <a:schemeClr val="tx1"/>
                </a:solidFill>
                <a:latin typeface="Tahoma" charset="0"/>
              </a:defRPr>
            </a:lvl9pPr>
          </a:lstStyle>
          <a:p>
            <a:pPr eaLnBrk="1" hangingPunct="1"/>
            <a:fld id="{BD7FEF7A-835E-8E41-AEA8-7D29AD555427}" type="slidenum">
              <a:rPr lang="en-US" altLang="en-US" sz="1300"/>
              <a:pPr eaLnBrk="1" hangingPunct="1"/>
              <a:t>77</a:t>
            </a:fld>
            <a:endParaRPr lang="en-US" altLang="en-US" sz="1300"/>
          </a:p>
        </p:txBody>
      </p:sp>
      <p:sp>
        <p:nvSpPr>
          <p:cNvPr id="101379" name="Rectangle 2"/>
          <p:cNvSpPr>
            <a:spLocks noGrp="1" noRot="1" noChangeAspect="1" noChangeArrowheads="1" noTextEdit="1"/>
          </p:cNvSpPr>
          <p:nvPr>
            <p:ph type="sldImg"/>
          </p:nvPr>
        </p:nvSpPr>
        <p:spPr>
          <a:ln/>
        </p:spPr>
      </p:sp>
      <p:sp>
        <p:nvSpPr>
          <p:cNvPr id="101380"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endParaRPr lang="en-CA" altLang="en-US">
              <a:latin typeface="Tahoma" charset="0"/>
            </a:endParaRPr>
          </a:p>
        </p:txBody>
      </p:sp>
    </p:spTree>
    <p:extLst>
      <p:ext uri="{BB962C8B-B14F-4D97-AF65-F5344CB8AC3E}">
        <p14:creationId xmlns:p14="http://schemas.microsoft.com/office/powerpoint/2010/main" val="410960128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68375" eaLnBrk="0" hangingPunct="0">
              <a:defRPr sz="2000">
                <a:solidFill>
                  <a:schemeClr val="tx1"/>
                </a:solidFill>
                <a:latin typeface="Tahoma" charset="0"/>
              </a:defRPr>
            </a:lvl1pPr>
            <a:lvl2pPr marL="742950" indent="-285750" defTabSz="968375" eaLnBrk="0" hangingPunct="0">
              <a:defRPr sz="2000">
                <a:solidFill>
                  <a:schemeClr val="tx1"/>
                </a:solidFill>
                <a:latin typeface="Tahoma" charset="0"/>
              </a:defRPr>
            </a:lvl2pPr>
            <a:lvl3pPr marL="1143000" indent="-228600" defTabSz="968375" eaLnBrk="0" hangingPunct="0">
              <a:defRPr sz="2000">
                <a:solidFill>
                  <a:schemeClr val="tx1"/>
                </a:solidFill>
                <a:latin typeface="Tahoma" charset="0"/>
              </a:defRPr>
            </a:lvl3pPr>
            <a:lvl4pPr marL="1600200" indent="-228600" defTabSz="968375" eaLnBrk="0" hangingPunct="0">
              <a:defRPr sz="2000">
                <a:solidFill>
                  <a:schemeClr val="tx1"/>
                </a:solidFill>
                <a:latin typeface="Tahoma" charset="0"/>
              </a:defRPr>
            </a:lvl4pPr>
            <a:lvl5pPr marL="2057400" indent="-228600" defTabSz="968375" eaLnBrk="0" hangingPunct="0">
              <a:defRPr sz="2000">
                <a:solidFill>
                  <a:schemeClr val="tx1"/>
                </a:solidFill>
                <a:latin typeface="Tahoma" charset="0"/>
              </a:defRPr>
            </a:lvl5pPr>
            <a:lvl6pPr marL="2514600" indent="-228600" defTabSz="968375" eaLnBrk="0" fontAlgn="base" hangingPunct="0">
              <a:spcBef>
                <a:spcPct val="50000"/>
              </a:spcBef>
              <a:spcAft>
                <a:spcPct val="0"/>
              </a:spcAft>
              <a:buClr>
                <a:schemeClr val="tx1"/>
              </a:buClr>
              <a:defRPr sz="2000">
                <a:solidFill>
                  <a:schemeClr val="tx1"/>
                </a:solidFill>
                <a:latin typeface="Tahoma" charset="0"/>
              </a:defRPr>
            </a:lvl6pPr>
            <a:lvl7pPr marL="2971800" indent="-228600" defTabSz="968375" eaLnBrk="0" fontAlgn="base" hangingPunct="0">
              <a:spcBef>
                <a:spcPct val="50000"/>
              </a:spcBef>
              <a:spcAft>
                <a:spcPct val="0"/>
              </a:spcAft>
              <a:buClr>
                <a:schemeClr val="tx1"/>
              </a:buClr>
              <a:defRPr sz="2000">
                <a:solidFill>
                  <a:schemeClr val="tx1"/>
                </a:solidFill>
                <a:latin typeface="Tahoma" charset="0"/>
              </a:defRPr>
            </a:lvl7pPr>
            <a:lvl8pPr marL="3429000" indent="-228600" defTabSz="968375" eaLnBrk="0" fontAlgn="base" hangingPunct="0">
              <a:spcBef>
                <a:spcPct val="50000"/>
              </a:spcBef>
              <a:spcAft>
                <a:spcPct val="0"/>
              </a:spcAft>
              <a:buClr>
                <a:schemeClr val="tx1"/>
              </a:buClr>
              <a:defRPr sz="2000">
                <a:solidFill>
                  <a:schemeClr val="tx1"/>
                </a:solidFill>
                <a:latin typeface="Tahoma" charset="0"/>
              </a:defRPr>
            </a:lvl8pPr>
            <a:lvl9pPr marL="3886200" indent="-228600" defTabSz="968375" eaLnBrk="0" fontAlgn="base" hangingPunct="0">
              <a:spcBef>
                <a:spcPct val="50000"/>
              </a:spcBef>
              <a:spcAft>
                <a:spcPct val="0"/>
              </a:spcAft>
              <a:buClr>
                <a:schemeClr val="tx1"/>
              </a:buClr>
              <a:defRPr sz="2000">
                <a:solidFill>
                  <a:schemeClr val="tx1"/>
                </a:solidFill>
                <a:latin typeface="Tahoma" charset="0"/>
              </a:defRPr>
            </a:lvl9pPr>
          </a:lstStyle>
          <a:p>
            <a:pPr eaLnBrk="1" hangingPunct="1"/>
            <a:fld id="{87883142-FC69-5B49-A2D1-B6DCDC9F95B5}" type="slidenum">
              <a:rPr lang="en-US" altLang="en-US" sz="1300"/>
              <a:pPr eaLnBrk="1" hangingPunct="1"/>
              <a:t>78</a:t>
            </a:fld>
            <a:endParaRPr lang="en-US" altLang="en-US" sz="1300"/>
          </a:p>
        </p:txBody>
      </p:sp>
      <p:sp>
        <p:nvSpPr>
          <p:cNvPr id="102403" name="Rectangle 2"/>
          <p:cNvSpPr>
            <a:spLocks noGrp="1" noRot="1" noChangeAspect="1" noChangeArrowheads="1" noTextEdit="1"/>
          </p:cNvSpPr>
          <p:nvPr>
            <p:ph type="sldImg"/>
          </p:nvPr>
        </p:nvSpPr>
        <p:spPr>
          <a:ln/>
        </p:spPr>
      </p:sp>
      <p:sp>
        <p:nvSpPr>
          <p:cNvPr id="102404"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endParaRPr lang="en-CA" altLang="en-US">
              <a:latin typeface="Tahoma" charset="0"/>
            </a:endParaRPr>
          </a:p>
        </p:txBody>
      </p:sp>
    </p:spTree>
    <p:extLst>
      <p:ext uri="{BB962C8B-B14F-4D97-AF65-F5344CB8AC3E}">
        <p14:creationId xmlns:p14="http://schemas.microsoft.com/office/powerpoint/2010/main" val="33384476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79654B3F-8424-46AB-9A96-32DEEADEB147}" type="slidenum">
              <a:rPr lang="en-US" altLang="en-US">
                <a:solidFill>
                  <a:srgbClr val="000000"/>
                </a:solidFill>
                <a:latin typeface="Calibri" panose="020F0502020204030204" pitchFamily="34" charset="0"/>
              </a:rPr>
              <a:pPr eaLnBrk="1" hangingPunct="1"/>
              <a:t>8</a:t>
            </a:fld>
            <a:endParaRPr lang="en-US" altLang="en-US">
              <a:solidFill>
                <a:srgbClr val="000000"/>
              </a:solidFill>
              <a:latin typeface="Calibri" panose="020F0502020204030204" pitchFamily="34" charset="0"/>
            </a:endParaRPr>
          </a:p>
        </p:txBody>
      </p:sp>
      <p:sp>
        <p:nvSpPr>
          <p:cNvPr id="99331" name="Rectangle 2"/>
          <p:cNvSpPr>
            <a:spLocks noGrp="1" noRot="1" noChangeAspect="1" noChangeArrowheads="1" noTextEdit="1"/>
          </p:cNvSpPr>
          <p:nvPr>
            <p:ph type="sldImg"/>
          </p:nvPr>
        </p:nvSpPr>
        <p:spPr bwMode="auto">
          <a:xfrm>
            <a:off x="1150938" y="690563"/>
            <a:ext cx="4556125" cy="34178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9332"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extLst>
      <p:ext uri="{BB962C8B-B14F-4D97-AF65-F5344CB8AC3E}">
        <p14:creationId xmlns:p14="http://schemas.microsoft.com/office/powerpoint/2010/main" val="318743162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68375" eaLnBrk="0" hangingPunct="0">
              <a:defRPr sz="2000">
                <a:solidFill>
                  <a:schemeClr val="tx1"/>
                </a:solidFill>
                <a:latin typeface="Tahoma" charset="0"/>
              </a:defRPr>
            </a:lvl1pPr>
            <a:lvl2pPr marL="742950" indent="-285750" defTabSz="968375" eaLnBrk="0" hangingPunct="0">
              <a:defRPr sz="2000">
                <a:solidFill>
                  <a:schemeClr val="tx1"/>
                </a:solidFill>
                <a:latin typeface="Tahoma" charset="0"/>
              </a:defRPr>
            </a:lvl2pPr>
            <a:lvl3pPr marL="1143000" indent="-228600" defTabSz="968375" eaLnBrk="0" hangingPunct="0">
              <a:defRPr sz="2000">
                <a:solidFill>
                  <a:schemeClr val="tx1"/>
                </a:solidFill>
                <a:latin typeface="Tahoma" charset="0"/>
              </a:defRPr>
            </a:lvl3pPr>
            <a:lvl4pPr marL="1600200" indent="-228600" defTabSz="968375" eaLnBrk="0" hangingPunct="0">
              <a:defRPr sz="2000">
                <a:solidFill>
                  <a:schemeClr val="tx1"/>
                </a:solidFill>
                <a:latin typeface="Tahoma" charset="0"/>
              </a:defRPr>
            </a:lvl4pPr>
            <a:lvl5pPr marL="2057400" indent="-228600" defTabSz="968375" eaLnBrk="0" hangingPunct="0">
              <a:defRPr sz="2000">
                <a:solidFill>
                  <a:schemeClr val="tx1"/>
                </a:solidFill>
                <a:latin typeface="Tahoma" charset="0"/>
              </a:defRPr>
            </a:lvl5pPr>
            <a:lvl6pPr marL="2514600" indent="-228600" defTabSz="968375" eaLnBrk="0" fontAlgn="base" hangingPunct="0">
              <a:spcBef>
                <a:spcPct val="50000"/>
              </a:spcBef>
              <a:spcAft>
                <a:spcPct val="0"/>
              </a:spcAft>
              <a:buClr>
                <a:schemeClr val="tx1"/>
              </a:buClr>
              <a:defRPr sz="2000">
                <a:solidFill>
                  <a:schemeClr val="tx1"/>
                </a:solidFill>
                <a:latin typeface="Tahoma" charset="0"/>
              </a:defRPr>
            </a:lvl6pPr>
            <a:lvl7pPr marL="2971800" indent="-228600" defTabSz="968375" eaLnBrk="0" fontAlgn="base" hangingPunct="0">
              <a:spcBef>
                <a:spcPct val="50000"/>
              </a:spcBef>
              <a:spcAft>
                <a:spcPct val="0"/>
              </a:spcAft>
              <a:buClr>
                <a:schemeClr val="tx1"/>
              </a:buClr>
              <a:defRPr sz="2000">
                <a:solidFill>
                  <a:schemeClr val="tx1"/>
                </a:solidFill>
                <a:latin typeface="Tahoma" charset="0"/>
              </a:defRPr>
            </a:lvl7pPr>
            <a:lvl8pPr marL="3429000" indent="-228600" defTabSz="968375" eaLnBrk="0" fontAlgn="base" hangingPunct="0">
              <a:spcBef>
                <a:spcPct val="50000"/>
              </a:spcBef>
              <a:spcAft>
                <a:spcPct val="0"/>
              </a:spcAft>
              <a:buClr>
                <a:schemeClr val="tx1"/>
              </a:buClr>
              <a:defRPr sz="2000">
                <a:solidFill>
                  <a:schemeClr val="tx1"/>
                </a:solidFill>
                <a:latin typeface="Tahoma" charset="0"/>
              </a:defRPr>
            </a:lvl8pPr>
            <a:lvl9pPr marL="3886200" indent="-228600" defTabSz="968375" eaLnBrk="0" fontAlgn="base" hangingPunct="0">
              <a:spcBef>
                <a:spcPct val="50000"/>
              </a:spcBef>
              <a:spcAft>
                <a:spcPct val="0"/>
              </a:spcAft>
              <a:buClr>
                <a:schemeClr val="tx1"/>
              </a:buClr>
              <a:defRPr sz="2000">
                <a:solidFill>
                  <a:schemeClr val="tx1"/>
                </a:solidFill>
                <a:latin typeface="Tahoma" charset="0"/>
              </a:defRPr>
            </a:lvl9pPr>
          </a:lstStyle>
          <a:p>
            <a:pPr eaLnBrk="1" hangingPunct="1"/>
            <a:fld id="{A32DE3D7-6260-F446-A408-47C79EB50941}" type="slidenum">
              <a:rPr lang="en-US" altLang="en-US" sz="1300"/>
              <a:pPr eaLnBrk="1" hangingPunct="1"/>
              <a:t>79</a:t>
            </a:fld>
            <a:endParaRPr lang="en-US" altLang="en-US" sz="1300"/>
          </a:p>
        </p:txBody>
      </p:sp>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endParaRPr lang="en-CA" altLang="en-US">
              <a:latin typeface="Tahoma" charset="0"/>
            </a:endParaRPr>
          </a:p>
        </p:txBody>
      </p:sp>
    </p:spTree>
    <p:extLst>
      <p:ext uri="{BB962C8B-B14F-4D97-AF65-F5344CB8AC3E}">
        <p14:creationId xmlns:p14="http://schemas.microsoft.com/office/powerpoint/2010/main" val="149784156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68375" eaLnBrk="0" hangingPunct="0">
              <a:defRPr sz="2000">
                <a:solidFill>
                  <a:schemeClr val="tx1"/>
                </a:solidFill>
                <a:latin typeface="Tahoma" charset="0"/>
              </a:defRPr>
            </a:lvl1pPr>
            <a:lvl2pPr marL="742950" indent="-285750" defTabSz="968375" eaLnBrk="0" hangingPunct="0">
              <a:defRPr sz="2000">
                <a:solidFill>
                  <a:schemeClr val="tx1"/>
                </a:solidFill>
                <a:latin typeface="Tahoma" charset="0"/>
              </a:defRPr>
            </a:lvl2pPr>
            <a:lvl3pPr marL="1143000" indent="-228600" defTabSz="968375" eaLnBrk="0" hangingPunct="0">
              <a:defRPr sz="2000">
                <a:solidFill>
                  <a:schemeClr val="tx1"/>
                </a:solidFill>
                <a:latin typeface="Tahoma" charset="0"/>
              </a:defRPr>
            </a:lvl3pPr>
            <a:lvl4pPr marL="1600200" indent="-228600" defTabSz="968375" eaLnBrk="0" hangingPunct="0">
              <a:defRPr sz="2000">
                <a:solidFill>
                  <a:schemeClr val="tx1"/>
                </a:solidFill>
                <a:latin typeface="Tahoma" charset="0"/>
              </a:defRPr>
            </a:lvl4pPr>
            <a:lvl5pPr marL="2057400" indent="-228600" defTabSz="968375" eaLnBrk="0" hangingPunct="0">
              <a:defRPr sz="2000">
                <a:solidFill>
                  <a:schemeClr val="tx1"/>
                </a:solidFill>
                <a:latin typeface="Tahoma" charset="0"/>
              </a:defRPr>
            </a:lvl5pPr>
            <a:lvl6pPr marL="2514600" indent="-228600" defTabSz="968375" eaLnBrk="0" fontAlgn="base" hangingPunct="0">
              <a:spcBef>
                <a:spcPct val="50000"/>
              </a:spcBef>
              <a:spcAft>
                <a:spcPct val="0"/>
              </a:spcAft>
              <a:buClr>
                <a:schemeClr val="tx1"/>
              </a:buClr>
              <a:defRPr sz="2000">
                <a:solidFill>
                  <a:schemeClr val="tx1"/>
                </a:solidFill>
                <a:latin typeface="Tahoma" charset="0"/>
              </a:defRPr>
            </a:lvl6pPr>
            <a:lvl7pPr marL="2971800" indent="-228600" defTabSz="968375" eaLnBrk="0" fontAlgn="base" hangingPunct="0">
              <a:spcBef>
                <a:spcPct val="50000"/>
              </a:spcBef>
              <a:spcAft>
                <a:spcPct val="0"/>
              </a:spcAft>
              <a:buClr>
                <a:schemeClr val="tx1"/>
              </a:buClr>
              <a:defRPr sz="2000">
                <a:solidFill>
                  <a:schemeClr val="tx1"/>
                </a:solidFill>
                <a:latin typeface="Tahoma" charset="0"/>
              </a:defRPr>
            </a:lvl7pPr>
            <a:lvl8pPr marL="3429000" indent="-228600" defTabSz="968375" eaLnBrk="0" fontAlgn="base" hangingPunct="0">
              <a:spcBef>
                <a:spcPct val="50000"/>
              </a:spcBef>
              <a:spcAft>
                <a:spcPct val="0"/>
              </a:spcAft>
              <a:buClr>
                <a:schemeClr val="tx1"/>
              </a:buClr>
              <a:defRPr sz="2000">
                <a:solidFill>
                  <a:schemeClr val="tx1"/>
                </a:solidFill>
                <a:latin typeface="Tahoma" charset="0"/>
              </a:defRPr>
            </a:lvl8pPr>
            <a:lvl9pPr marL="3886200" indent="-228600" defTabSz="968375" eaLnBrk="0" fontAlgn="base" hangingPunct="0">
              <a:spcBef>
                <a:spcPct val="50000"/>
              </a:spcBef>
              <a:spcAft>
                <a:spcPct val="0"/>
              </a:spcAft>
              <a:buClr>
                <a:schemeClr val="tx1"/>
              </a:buClr>
              <a:defRPr sz="2000">
                <a:solidFill>
                  <a:schemeClr val="tx1"/>
                </a:solidFill>
                <a:latin typeface="Tahoma" charset="0"/>
              </a:defRPr>
            </a:lvl9pPr>
          </a:lstStyle>
          <a:p>
            <a:pPr eaLnBrk="1" hangingPunct="1"/>
            <a:fld id="{44F4B29B-3FE8-1F43-B4F7-20B94DE17999}" type="slidenum">
              <a:rPr lang="en-US" altLang="en-US" sz="1300"/>
              <a:pPr eaLnBrk="1" hangingPunct="1"/>
              <a:t>80</a:t>
            </a:fld>
            <a:endParaRPr lang="en-US" altLang="en-US" sz="1300"/>
          </a:p>
        </p:txBody>
      </p:sp>
      <p:sp>
        <p:nvSpPr>
          <p:cNvPr id="104451"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endParaRPr lang="en-CA" altLang="en-US">
              <a:latin typeface="Tahoma" charset="0"/>
            </a:endParaRPr>
          </a:p>
        </p:txBody>
      </p:sp>
    </p:spTree>
    <p:extLst>
      <p:ext uri="{BB962C8B-B14F-4D97-AF65-F5344CB8AC3E}">
        <p14:creationId xmlns:p14="http://schemas.microsoft.com/office/powerpoint/2010/main" val="105371477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68375" eaLnBrk="0" hangingPunct="0">
              <a:defRPr sz="2000">
                <a:solidFill>
                  <a:schemeClr val="tx1"/>
                </a:solidFill>
                <a:latin typeface="Tahoma" charset="0"/>
              </a:defRPr>
            </a:lvl1pPr>
            <a:lvl2pPr marL="742950" indent="-285750" defTabSz="968375" eaLnBrk="0" hangingPunct="0">
              <a:defRPr sz="2000">
                <a:solidFill>
                  <a:schemeClr val="tx1"/>
                </a:solidFill>
                <a:latin typeface="Tahoma" charset="0"/>
              </a:defRPr>
            </a:lvl2pPr>
            <a:lvl3pPr marL="1143000" indent="-228600" defTabSz="968375" eaLnBrk="0" hangingPunct="0">
              <a:defRPr sz="2000">
                <a:solidFill>
                  <a:schemeClr val="tx1"/>
                </a:solidFill>
                <a:latin typeface="Tahoma" charset="0"/>
              </a:defRPr>
            </a:lvl3pPr>
            <a:lvl4pPr marL="1600200" indent="-228600" defTabSz="968375" eaLnBrk="0" hangingPunct="0">
              <a:defRPr sz="2000">
                <a:solidFill>
                  <a:schemeClr val="tx1"/>
                </a:solidFill>
                <a:latin typeface="Tahoma" charset="0"/>
              </a:defRPr>
            </a:lvl4pPr>
            <a:lvl5pPr marL="2057400" indent="-228600" defTabSz="968375" eaLnBrk="0" hangingPunct="0">
              <a:defRPr sz="2000">
                <a:solidFill>
                  <a:schemeClr val="tx1"/>
                </a:solidFill>
                <a:latin typeface="Tahoma" charset="0"/>
              </a:defRPr>
            </a:lvl5pPr>
            <a:lvl6pPr marL="2514600" indent="-228600" defTabSz="968375" eaLnBrk="0" fontAlgn="base" hangingPunct="0">
              <a:spcBef>
                <a:spcPct val="50000"/>
              </a:spcBef>
              <a:spcAft>
                <a:spcPct val="0"/>
              </a:spcAft>
              <a:buClr>
                <a:schemeClr val="tx1"/>
              </a:buClr>
              <a:defRPr sz="2000">
                <a:solidFill>
                  <a:schemeClr val="tx1"/>
                </a:solidFill>
                <a:latin typeface="Tahoma" charset="0"/>
              </a:defRPr>
            </a:lvl6pPr>
            <a:lvl7pPr marL="2971800" indent="-228600" defTabSz="968375" eaLnBrk="0" fontAlgn="base" hangingPunct="0">
              <a:spcBef>
                <a:spcPct val="50000"/>
              </a:spcBef>
              <a:spcAft>
                <a:spcPct val="0"/>
              </a:spcAft>
              <a:buClr>
                <a:schemeClr val="tx1"/>
              </a:buClr>
              <a:defRPr sz="2000">
                <a:solidFill>
                  <a:schemeClr val="tx1"/>
                </a:solidFill>
                <a:latin typeface="Tahoma" charset="0"/>
              </a:defRPr>
            </a:lvl7pPr>
            <a:lvl8pPr marL="3429000" indent="-228600" defTabSz="968375" eaLnBrk="0" fontAlgn="base" hangingPunct="0">
              <a:spcBef>
                <a:spcPct val="50000"/>
              </a:spcBef>
              <a:spcAft>
                <a:spcPct val="0"/>
              </a:spcAft>
              <a:buClr>
                <a:schemeClr val="tx1"/>
              </a:buClr>
              <a:defRPr sz="2000">
                <a:solidFill>
                  <a:schemeClr val="tx1"/>
                </a:solidFill>
                <a:latin typeface="Tahoma" charset="0"/>
              </a:defRPr>
            </a:lvl8pPr>
            <a:lvl9pPr marL="3886200" indent="-228600" defTabSz="968375" eaLnBrk="0" fontAlgn="base" hangingPunct="0">
              <a:spcBef>
                <a:spcPct val="50000"/>
              </a:spcBef>
              <a:spcAft>
                <a:spcPct val="0"/>
              </a:spcAft>
              <a:buClr>
                <a:schemeClr val="tx1"/>
              </a:buClr>
              <a:defRPr sz="2000">
                <a:solidFill>
                  <a:schemeClr val="tx1"/>
                </a:solidFill>
                <a:latin typeface="Tahoma" charset="0"/>
              </a:defRPr>
            </a:lvl9pPr>
          </a:lstStyle>
          <a:p>
            <a:pPr eaLnBrk="1" hangingPunct="1"/>
            <a:fld id="{11157D2A-7F85-DD49-934D-FA15D9C62DBC}" type="slidenum">
              <a:rPr lang="en-US" altLang="en-US" sz="1300"/>
              <a:pPr eaLnBrk="1" hangingPunct="1"/>
              <a:t>81</a:t>
            </a:fld>
            <a:endParaRPr lang="en-US" altLang="en-US" sz="1300"/>
          </a:p>
        </p:txBody>
      </p:sp>
      <p:sp>
        <p:nvSpPr>
          <p:cNvPr id="100355" name="Rectangle 2"/>
          <p:cNvSpPr>
            <a:spLocks noGrp="1" noRot="1" noChangeAspect="1" noChangeArrowheads="1" noTextEdit="1"/>
          </p:cNvSpPr>
          <p:nvPr>
            <p:ph type="sldImg"/>
          </p:nvPr>
        </p:nvSpPr>
        <p:spPr>
          <a:xfrm>
            <a:off x="1257300" y="720725"/>
            <a:ext cx="4800600" cy="3600450"/>
          </a:xfrm>
          <a:ln/>
        </p:spPr>
      </p:sp>
      <p:sp>
        <p:nvSpPr>
          <p:cNvPr id="100356" name="Rectangle 3"/>
          <p:cNvSpPr>
            <a:spLocks noGrp="1" noChangeArrowheads="1"/>
          </p:cNvSpPr>
          <p:nvPr>
            <p:ph type="body" idx="1"/>
          </p:nvPr>
        </p:nvSpPr>
        <p:spPr>
          <a:xfrm>
            <a:off x="731838" y="4560888"/>
            <a:ext cx="5851525" cy="4319587"/>
          </a:xfrm>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altLang="en-US" sz="2400" dirty="0" smtClean="0"/>
              <a:t>Makes no effort to preserve class distinctions</a:t>
            </a:r>
          </a:p>
          <a:p>
            <a:endParaRPr lang="en-CA" altLang="en-US" dirty="0">
              <a:latin typeface="Tahoma" charset="0"/>
            </a:endParaRPr>
          </a:p>
        </p:txBody>
      </p:sp>
    </p:spTree>
    <p:extLst>
      <p:ext uri="{BB962C8B-B14F-4D97-AF65-F5344CB8AC3E}">
        <p14:creationId xmlns:p14="http://schemas.microsoft.com/office/powerpoint/2010/main" val="150769395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98F0FC35-1E7B-2141-8F61-41CFD590FBC6}" type="slidenum">
              <a:rPr lang="en-US" altLang="en-US">
                <a:ea typeface="Arial" charset="0"/>
                <a:cs typeface="Arial" charset="0"/>
              </a:rPr>
              <a:pPr eaLnBrk="1" hangingPunct="1"/>
              <a:t>84</a:t>
            </a:fld>
            <a:endParaRPr lang="en-US" altLang="en-US">
              <a:ea typeface="Arial" charset="0"/>
              <a:cs typeface="Arial" charset="0"/>
            </a:endParaRPr>
          </a:p>
        </p:txBody>
      </p:sp>
      <p:sp>
        <p:nvSpPr>
          <p:cNvPr id="8294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8294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endParaRPr lang="en-US" altLang="en-US">
              <a:latin typeface="Arial" charset="0"/>
              <a:ea typeface="Arial" charset="0"/>
              <a:cs typeface="Arial" charset="0"/>
            </a:endParaRPr>
          </a:p>
        </p:txBody>
      </p:sp>
    </p:spTree>
    <p:extLst>
      <p:ext uri="{BB962C8B-B14F-4D97-AF65-F5344CB8AC3E}">
        <p14:creationId xmlns:p14="http://schemas.microsoft.com/office/powerpoint/2010/main" val="130308905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explicitly</a:t>
            </a:r>
            <a:r>
              <a:rPr lang="en-US" baseline="0" dirty="0" smtClean="0"/>
              <a:t> would like to use the label information when doing the project. This is something that PCA does not do. PCA is an unsupervised dimensionality reduction. We want to use the labels to also do the projections.</a:t>
            </a:r>
            <a:endParaRPr lang="en-US" dirty="0"/>
          </a:p>
        </p:txBody>
      </p:sp>
      <p:sp>
        <p:nvSpPr>
          <p:cNvPr id="4" name="Slide Number Placeholder 3"/>
          <p:cNvSpPr>
            <a:spLocks noGrp="1"/>
          </p:cNvSpPr>
          <p:nvPr>
            <p:ph type="sldNum" sz="quarter" idx="10"/>
          </p:nvPr>
        </p:nvSpPr>
        <p:spPr/>
        <p:txBody>
          <a:bodyPr/>
          <a:lstStyle/>
          <a:p>
            <a:fld id="{2673916B-D2F7-E340-96C7-8D932FD23B54}" type="slidenum">
              <a:rPr lang="en-US" smtClean="0"/>
              <a:pPr/>
              <a:t>85</a:t>
            </a:fld>
            <a:endParaRPr lang="en-US"/>
          </a:p>
        </p:txBody>
      </p:sp>
    </p:spTree>
    <p:extLst>
      <p:ext uri="{BB962C8B-B14F-4D97-AF65-F5344CB8AC3E}">
        <p14:creationId xmlns:p14="http://schemas.microsoft.com/office/powerpoint/2010/main" val="72007082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673916B-D2F7-E340-96C7-8D932FD23B54}" type="slidenum">
              <a:rPr lang="en-US" smtClean="0"/>
              <a:pPr/>
              <a:t>89</a:t>
            </a:fld>
            <a:endParaRPr lang="en-US"/>
          </a:p>
        </p:txBody>
      </p:sp>
    </p:spTree>
    <p:extLst>
      <p:ext uri="{BB962C8B-B14F-4D97-AF65-F5344CB8AC3E}">
        <p14:creationId xmlns:p14="http://schemas.microsoft.com/office/powerpoint/2010/main" val="421392137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explicitly</a:t>
            </a:r>
            <a:r>
              <a:rPr lang="en-US" baseline="0" dirty="0" smtClean="0"/>
              <a:t> would like to use the label information when doing the project. This is something that PCA does not do. PCA is an unsupervised dimensionality reduction. We want to use the labels to also do the projections.</a:t>
            </a:r>
            <a:endParaRPr lang="en-US" dirty="0"/>
          </a:p>
        </p:txBody>
      </p:sp>
      <p:sp>
        <p:nvSpPr>
          <p:cNvPr id="4" name="Slide Number Placeholder 3"/>
          <p:cNvSpPr>
            <a:spLocks noGrp="1"/>
          </p:cNvSpPr>
          <p:nvPr>
            <p:ph type="sldNum" sz="quarter" idx="10"/>
          </p:nvPr>
        </p:nvSpPr>
        <p:spPr/>
        <p:txBody>
          <a:bodyPr/>
          <a:lstStyle/>
          <a:p>
            <a:fld id="{2673916B-D2F7-E340-96C7-8D932FD23B54}" type="slidenum">
              <a:rPr lang="en-US" smtClean="0"/>
              <a:pPr/>
              <a:t>90</a:t>
            </a:fld>
            <a:endParaRPr lang="en-US"/>
          </a:p>
        </p:txBody>
      </p:sp>
    </p:spTree>
    <p:extLst>
      <p:ext uri="{BB962C8B-B14F-4D97-AF65-F5344CB8AC3E}">
        <p14:creationId xmlns:p14="http://schemas.microsoft.com/office/powerpoint/2010/main" val="44607090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724ECE-0D4B-4A97-975E-57C09180EF2A}" type="slidenum">
              <a:rPr lang="en-US" altLang="en-US" smtClean="0"/>
              <a:pPr/>
              <a:t>103</a:t>
            </a:fld>
            <a:endParaRPr lang="en-US" altLang="en-US"/>
          </a:p>
        </p:txBody>
      </p:sp>
    </p:spTree>
    <p:extLst>
      <p:ext uri="{BB962C8B-B14F-4D97-AF65-F5344CB8AC3E}">
        <p14:creationId xmlns:p14="http://schemas.microsoft.com/office/powerpoint/2010/main" val="328592985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724ECE-0D4B-4A97-975E-57C09180EF2A}" type="slidenum">
              <a:rPr lang="en-US" altLang="en-US" smtClean="0"/>
              <a:pPr/>
              <a:t>109</a:t>
            </a:fld>
            <a:endParaRPr lang="en-US" altLang="en-US"/>
          </a:p>
        </p:txBody>
      </p:sp>
    </p:spTree>
    <p:extLst>
      <p:ext uri="{BB962C8B-B14F-4D97-AF65-F5344CB8AC3E}">
        <p14:creationId xmlns:p14="http://schemas.microsoft.com/office/powerpoint/2010/main" val="1108817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5724ECE-0D4B-4A97-975E-57C09180EF2A}"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7992523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E472E93C-E0D8-4DCC-8ADC-A51CA3C1D0C2}" type="slidenum">
              <a:rPr lang="en-US" altLang="en-US">
                <a:solidFill>
                  <a:srgbClr val="000000"/>
                </a:solidFill>
                <a:latin typeface="Calibri" panose="020F0502020204030204" pitchFamily="34" charset="0"/>
              </a:rPr>
              <a:pPr eaLnBrk="1" hangingPunct="1"/>
              <a:t>12</a:t>
            </a:fld>
            <a:endParaRPr lang="en-US" altLang="en-US">
              <a:solidFill>
                <a:srgbClr val="000000"/>
              </a:solidFill>
              <a:latin typeface="Calibri" panose="020F0502020204030204" pitchFamily="34" charset="0"/>
            </a:endParaRPr>
          </a:p>
        </p:txBody>
      </p:sp>
      <p:sp>
        <p:nvSpPr>
          <p:cNvPr id="10035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extLst>
      <p:ext uri="{BB962C8B-B14F-4D97-AF65-F5344CB8AC3E}">
        <p14:creationId xmlns:p14="http://schemas.microsoft.com/office/powerpoint/2010/main" val="30264433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5724ECE-0D4B-4A97-975E-57C09180EF2A}"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7069289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B82856D9-5679-4A0C-8FC4-C71A21A4DA16}" type="slidenum">
              <a:rPr lang="en-US" altLang="en-US">
                <a:solidFill>
                  <a:srgbClr val="000000"/>
                </a:solidFill>
                <a:latin typeface="Calibri" panose="020F0502020204030204" pitchFamily="34" charset="0"/>
              </a:rPr>
              <a:pPr eaLnBrk="1" hangingPunct="1"/>
              <a:t>14</a:t>
            </a:fld>
            <a:endParaRPr lang="en-US" altLang="en-US">
              <a:solidFill>
                <a:srgbClr val="000000"/>
              </a:solidFill>
              <a:latin typeface="Calibri" panose="020F0502020204030204" pitchFamily="34" charset="0"/>
            </a:endParaRPr>
          </a:p>
        </p:txBody>
      </p:sp>
      <p:sp>
        <p:nvSpPr>
          <p:cNvPr id="101379" name="Rectangle 2"/>
          <p:cNvSpPr>
            <a:spLocks noGrp="1" noRot="1" noChangeAspect="1" noChangeArrowheads="1" noTextEdit="1"/>
          </p:cNvSpPr>
          <p:nvPr>
            <p:ph type="sldImg"/>
          </p:nvPr>
        </p:nvSpPr>
        <p:spPr bwMode="auto">
          <a:xfrm>
            <a:off x="1150938" y="690563"/>
            <a:ext cx="4556125" cy="34178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1380"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dirty="0"/>
              <a:t>For real problems results are only as good as the features used...</a:t>
            </a:r>
          </a:p>
          <a:p>
            <a:pPr eaLnBrk="1" hangingPunct="1"/>
            <a:r>
              <a:rPr lang="en-US" altLang="en-US" dirty="0"/>
              <a:t>    This is the main piece of ad-hoc (or domain) knowledge</a:t>
            </a:r>
          </a:p>
          <a:p>
            <a:pPr eaLnBrk="1" hangingPunct="1"/>
            <a:endParaRPr lang="en-US" altLang="en-US" dirty="0"/>
          </a:p>
          <a:p>
            <a:pPr eaLnBrk="1" hangingPunct="1"/>
            <a:r>
              <a:rPr lang="en-US" altLang="en-US" dirty="0"/>
              <a:t>Rather than the pixels,  we have selected a very large set of simple functions </a:t>
            </a:r>
          </a:p>
          <a:p>
            <a:pPr eaLnBrk="1" hangingPunct="1"/>
            <a:r>
              <a:rPr lang="en-US" altLang="en-US" dirty="0"/>
              <a:t>   Sensitive to edges and other </a:t>
            </a:r>
            <a:r>
              <a:rPr lang="en-US" altLang="en-US" dirty="0" err="1"/>
              <a:t>critcal</a:t>
            </a:r>
            <a:r>
              <a:rPr lang="en-US" altLang="en-US" dirty="0"/>
              <a:t> features of the image</a:t>
            </a:r>
          </a:p>
          <a:p>
            <a:pPr eaLnBrk="1" hangingPunct="1"/>
            <a:r>
              <a:rPr lang="en-US" altLang="en-US" dirty="0"/>
              <a:t>   ** At multiple scales</a:t>
            </a:r>
          </a:p>
          <a:p>
            <a:pPr eaLnBrk="1" hangingPunct="1"/>
            <a:endParaRPr lang="en-US" altLang="en-US" dirty="0"/>
          </a:p>
          <a:p>
            <a:pPr eaLnBrk="1" hangingPunct="1"/>
            <a:r>
              <a:rPr lang="en-US" altLang="en-US" dirty="0"/>
              <a:t>Since the final classifier is a perceptron it is important that the features be non-linear…  otherwise the final classifier will be a simple perceptron.</a:t>
            </a:r>
          </a:p>
          <a:p>
            <a:pPr eaLnBrk="1" hangingPunct="1"/>
            <a:endParaRPr lang="en-US" altLang="en-US" dirty="0"/>
          </a:p>
          <a:p>
            <a:pPr eaLnBrk="1" hangingPunct="1"/>
            <a:r>
              <a:rPr lang="en-US" altLang="en-US" dirty="0"/>
              <a:t>We introduce a threshold to yield binary features </a:t>
            </a:r>
          </a:p>
          <a:p>
            <a:pPr eaLnBrk="1" hangingPunct="1"/>
            <a:endParaRPr lang="en-US" altLang="en-US" dirty="0"/>
          </a:p>
          <a:p>
            <a:pPr eaLnBrk="1" hangingPunct="1"/>
            <a:r>
              <a:rPr lang="en-US" altLang="en-US" dirty="0"/>
              <a:t>Image: Sadiq Khan; major of London</a:t>
            </a:r>
          </a:p>
          <a:p>
            <a:pPr eaLnBrk="1" hangingPunct="1"/>
            <a:r>
              <a:rPr lang="en-US" altLang="en-US" dirty="0"/>
              <a:t>    </a:t>
            </a:r>
          </a:p>
        </p:txBody>
      </p:sp>
    </p:spTree>
    <p:extLst>
      <p:ext uri="{BB962C8B-B14F-4D97-AF65-F5344CB8AC3E}">
        <p14:creationId xmlns:p14="http://schemas.microsoft.com/office/powerpoint/2010/main" val="24762121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58D7B8AD-ACAC-4A5B-B0A0-0FCA87732DFE}" type="datetimeFigureOut">
              <a:rPr lang="en-US"/>
              <a:pPr>
                <a:defRPr/>
              </a:pPr>
              <a:t>4/10/2018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3878D347-61DA-430E-BCF1-64DAB0D7E8F7}" type="slidenum">
              <a:rPr lang="en-US" altLang="en-US"/>
              <a:pPr/>
              <a:t>‹#›</a:t>
            </a:fld>
            <a:endParaRPr lang="en-US" altLang="en-US"/>
          </a:p>
        </p:txBody>
      </p:sp>
    </p:spTree>
    <p:extLst>
      <p:ext uri="{BB962C8B-B14F-4D97-AF65-F5344CB8AC3E}">
        <p14:creationId xmlns:p14="http://schemas.microsoft.com/office/powerpoint/2010/main" val="21708379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819A6B5C-FA79-45C1-9E97-E29E0CC426E8}" type="datetimeFigureOut">
              <a:rPr lang="en-US"/>
              <a:pPr>
                <a:defRPr/>
              </a:pPr>
              <a:t>4/10/2018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2B133A24-37F2-4A95-A8C1-BC771C04F124}" type="slidenum">
              <a:rPr lang="en-US" altLang="en-US"/>
              <a:pPr/>
              <a:t>‹#›</a:t>
            </a:fld>
            <a:endParaRPr lang="en-US" altLang="en-US"/>
          </a:p>
        </p:txBody>
      </p:sp>
    </p:spTree>
    <p:extLst>
      <p:ext uri="{BB962C8B-B14F-4D97-AF65-F5344CB8AC3E}">
        <p14:creationId xmlns:p14="http://schemas.microsoft.com/office/powerpoint/2010/main" val="10999649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CF1E2488-7457-426D-9EB7-0E97E81C1F9A}" type="datetimeFigureOut">
              <a:rPr lang="en-US"/>
              <a:pPr>
                <a:defRPr/>
              </a:pPr>
              <a:t>4/10/2018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3B49D9C2-3F84-473B-9F9B-C5733027BE0F}" type="slidenum">
              <a:rPr lang="en-US" altLang="en-US"/>
              <a:pPr/>
              <a:t>‹#›</a:t>
            </a:fld>
            <a:endParaRPr lang="en-US" altLang="en-US"/>
          </a:p>
        </p:txBody>
      </p:sp>
    </p:spTree>
    <p:extLst>
      <p:ext uri="{BB962C8B-B14F-4D97-AF65-F5344CB8AC3E}">
        <p14:creationId xmlns:p14="http://schemas.microsoft.com/office/powerpoint/2010/main" val="27032494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cs typeface="Arial"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cs typeface="Arial"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fld id="{30EACF2D-706D-4CF4-B09E-39D63ABAF994}" type="slidenum">
              <a:rPr lang="en-US" altLang="en-US"/>
              <a:pPr/>
              <a:t>‹#›</a:t>
            </a:fld>
            <a:endParaRPr lang="en-US" altLang="en-US"/>
          </a:p>
        </p:txBody>
      </p:sp>
    </p:spTree>
    <p:extLst>
      <p:ext uri="{BB962C8B-B14F-4D97-AF65-F5344CB8AC3E}">
        <p14:creationId xmlns:p14="http://schemas.microsoft.com/office/powerpoint/2010/main" val="9670674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cs typeface="Arial"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cs typeface="Arial"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fld id="{7D2CA2C0-7359-425B-95D6-00D4403DC68B}" type="slidenum">
              <a:rPr lang="en-US" altLang="en-US"/>
              <a:pPr/>
              <a:t>‹#›</a:t>
            </a:fld>
            <a:endParaRPr lang="en-US" altLang="en-US"/>
          </a:p>
        </p:txBody>
      </p:sp>
    </p:spTree>
    <p:extLst>
      <p:ext uri="{BB962C8B-B14F-4D97-AF65-F5344CB8AC3E}">
        <p14:creationId xmlns:p14="http://schemas.microsoft.com/office/powerpoint/2010/main" val="23091073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cs typeface="Arial"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cs typeface="Arial"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fld id="{D950EF96-62B8-4B72-A75E-EB005B506030}" type="slidenum">
              <a:rPr lang="en-US" altLang="en-US"/>
              <a:pPr/>
              <a:t>‹#›</a:t>
            </a:fld>
            <a:endParaRPr lang="en-US" altLang="en-US"/>
          </a:p>
        </p:txBody>
      </p:sp>
    </p:spTree>
    <p:extLst>
      <p:ext uri="{BB962C8B-B14F-4D97-AF65-F5344CB8AC3E}">
        <p14:creationId xmlns:p14="http://schemas.microsoft.com/office/powerpoint/2010/main" val="12033599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914400"/>
            <a:ext cx="381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14400"/>
            <a:ext cx="381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cs typeface="Arial" pitchFamily="34"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cs typeface="Arial" pitchFamily="34"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fld id="{AD214B04-B176-437B-A362-3E94C8393742}" type="slidenum">
              <a:rPr lang="en-US" altLang="en-US"/>
              <a:pPr/>
              <a:t>‹#›</a:t>
            </a:fld>
            <a:endParaRPr lang="en-US" altLang="en-US"/>
          </a:p>
        </p:txBody>
      </p:sp>
    </p:spTree>
    <p:extLst>
      <p:ext uri="{BB962C8B-B14F-4D97-AF65-F5344CB8AC3E}">
        <p14:creationId xmlns:p14="http://schemas.microsoft.com/office/powerpoint/2010/main" val="29666828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cs typeface="Arial" pitchFamily="34" charset="0"/>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cs typeface="Arial" pitchFamily="34" charset="0"/>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fld id="{36D2A7AC-FA4A-45DA-ACF9-D254A2DB8B7E}" type="slidenum">
              <a:rPr lang="en-US" altLang="en-US"/>
              <a:pPr/>
              <a:t>‹#›</a:t>
            </a:fld>
            <a:endParaRPr lang="en-US" altLang="en-US"/>
          </a:p>
        </p:txBody>
      </p:sp>
    </p:spTree>
    <p:extLst>
      <p:ext uri="{BB962C8B-B14F-4D97-AF65-F5344CB8AC3E}">
        <p14:creationId xmlns:p14="http://schemas.microsoft.com/office/powerpoint/2010/main" val="19473533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cs typeface="Arial" pitchFamily="34" charset="0"/>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cs typeface="Arial" pitchFamily="34" charset="0"/>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fld id="{0217A449-CD35-4C27-B329-4440C6A0CA4F}" type="slidenum">
              <a:rPr lang="en-US" altLang="en-US"/>
              <a:pPr/>
              <a:t>‹#›</a:t>
            </a:fld>
            <a:endParaRPr lang="en-US" altLang="en-US"/>
          </a:p>
        </p:txBody>
      </p:sp>
    </p:spTree>
    <p:extLst>
      <p:ext uri="{BB962C8B-B14F-4D97-AF65-F5344CB8AC3E}">
        <p14:creationId xmlns:p14="http://schemas.microsoft.com/office/powerpoint/2010/main" val="30993523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cs typeface="Arial" pitchFamily="34" charset="0"/>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cs typeface="Arial" pitchFamily="34" charset="0"/>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fld id="{7535C255-9C38-4B8D-9CF3-50971AA6798A}" type="slidenum">
              <a:rPr lang="en-US" altLang="en-US"/>
              <a:pPr/>
              <a:t>‹#›</a:t>
            </a:fld>
            <a:endParaRPr lang="en-US" altLang="en-US"/>
          </a:p>
        </p:txBody>
      </p:sp>
    </p:spTree>
    <p:extLst>
      <p:ext uri="{BB962C8B-B14F-4D97-AF65-F5344CB8AC3E}">
        <p14:creationId xmlns:p14="http://schemas.microsoft.com/office/powerpoint/2010/main" val="27730459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cs typeface="Arial" pitchFamily="34"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cs typeface="Arial" pitchFamily="34"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fld id="{73665E48-A86D-4D6B-B668-834007C231CD}" type="slidenum">
              <a:rPr lang="en-US" altLang="en-US"/>
              <a:pPr/>
              <a:t>‹#›</a:t>
            </a:fld>
            <a:endParaRPr lang="en-US" altLang="en-US"/>
          </a:p>
        </p:txBody>
      </p:sp>
    </p:spTree>
    <p:extLst>
      <p:ext uri="{BB962C8B-B14F-4D97-AF65-F5344CB8AC3E}">
        <p14:creationId xmlns:p14="http://schemas.microsoft.com/office/powerpoint/2010/main" val="30906702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6AD231B7-115C-4887-A365-849778839D77}" type="datetimeFigureOut">
              <a:rPr lang="en-US"/>
              <a:pPr>
                <a:defRPr/>
              </a:pPr>
              <a:t>4/10/2018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1E704F4C-69E7-4013-A34A-C3D981882FEB}" type="slidenum">
              <a:rPr lang="en-US" altLang="en-US"/>
              <a:pPr/>
              <a:t>‹#›</a:t>
            </a:fld>
            <a:endParaRPr lang="en-US" altLang="en-US"/>
          </a:p>
        </p:txBody>
      </p:sp>
    </p:spTree>
    <p:extLst>
      <p:ext uri="{BB962C8B-B14F-4D97-AF65-F5344CB8AC3E}">
        <p14:creationId xmlns:p14="http://schemas.microsoft.com/office/powerpoint/2010/main" val="4193011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cs typeface="Arial" pitchFamily="34"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cs typeface="Arial" pitchFamily="34"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fld id="{110C92E2-4CA3-4971-9F17-F211CE63E092}" type="slidenum">
              <a:rPr lang="en-US" altLang="en-US"/>
              <a:pPr/>
              <a:t>‹#›</a:t>
            </a:fld>
            <a:endParaRPr lang="en-US" altLang="en-US"/>
          </a:p>
        </p:txBody>
      </p:sp>
    </p:spTree>
    <p:extLst>
      <p:ext uri="{BB962C8B-B14F-4D97-AF65-F5344CB8AC3E}">
        <p14:creationId xmlns:p14="http://schemas.microsoft.com/office/powerpoint/2010/main" val="19961201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cs typeface="Arial"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cs typeface="Arial"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fld id="{5FA202A1-CD50-4A48-8D43-6C9CF9399812}" type="slidenum">
              <a:rPr lang="en-US" altLang="en-US"/>
              <a:pPr/>
              <a:t>‹#›</a:t>
            </a:fld>
            <a:endParaRPr lang="en-US" altLang="en-US"/>
          </a:p>
        </p:txBody>
      </p:sp>
    </p:spTree>
    <p:extLst>
      <p:ext uri="{BB962C8B-B14F-4D97-AF65-F5344CB8AC3E}">
        <p14:creationId xmlns:p14="http://schemas.microsoft.com/office/powerpoint/2010/main" val="13210960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76200"/>
            <a:ext cx="194310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76200"/>
            <a:ext cx="567690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cs typeface="Arial"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cs typeface="Arial"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fld id="{136F1B7D-200E-4C2D-9351-B914B56D553A}" type="slidenum">
              <a:rPr lang="en-US" altLang="en-US"/>
              <a:pPr/>
              <a:t>‹#›</a:t>
            </a:fld>
            <a:endParaRPr lang="en-US" altLang="en-US"/>
          </a:p>
        </p:txBody>
      </p:sp>
    </p:spTree>
    <p:extLst>
      <p:ext uri="{BB962C8B-B14F-4D97-AF65-F5344CB8AC3E}">
        <p14:creationId xmlns:p14="http://schemas.microsoft.com/office/powerpoint/2010/main" val="11195853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fld id="{AA9635D7-8205-4878-805A-7ABB4C89E6B7}" type="slidenum">
              <a:rPr lang="en-US" altLang="en-US"/>
              <a:pPr/>
              <a:t>‹#›</a:t>
            </a:fld>
            <a:endParaRPr lang="en-US" altLang="en-US"/>
          </a:p>
        </p:txBody>
      </p:sp>
    </p:spTree>
    <p:extLst>
      <p:ext uri="{BB962C8B-B14F-4D97-AF65-F5344CB8AC3E}">
        <p14:creationId xmlns:p14="http://schemas.microsoft.com/office/powerpoint/2010/main" val="2186283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fld id="{101A3C7D-4937-4525-8938-9AC4BC39D764}" type="slidenum">
              <a:rPr lang="en-US" altLang="en-US"/>
              <a:pPr/>
              <a:t>‹#›</a:t>
            </a:fld>
            <a:endParaRPr lang="en-US" altLang="en-US"/>
          </a:p>
        </p:txBody>
      </p:sp>
    </p:spTree>
    <p:extLst>
      <p:ext uri="{BB962C8B-B14F-4D97-AF65-F5344CB8AC3E}">
        <p14:creationId xmlns:p14="http://schemas.microsoft.com/office/powerpoint/2010/main" val="34304883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fld id="{8E1367A0-E7BC-4D5A-A5CA-BAAFF4DC4F87}" type="slidenum">
              <a:rPr lang="en-US" altLang="en-US"/>
              <a:pPr/>
              <a:t>‹#›</a:t>
            </a:fld>
            <a:endParaRPr lang="en-US" altLang="en-US"/>
          </a:p>
        </p:txBody>
      </p:sp>
    </p:spTree>
    <p:extLst>
      <p:ext uri="{BB962C8B-B14F-4D97-AF65-F5344CB8AC3E}">
        <p14:creationId xmlns:p14="http://schemas.microsoft.com/office/powerpoint/2010/main" val="127291754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914400"/>
            <a:ext cx="381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14400"/>
            <a:ext cx="381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fld id="{ACED12A9-FC6E-4BFB-A086-AED5E4958E9A}" type="slidenum">
              <a:rPr lang="en-US" altLang="en-US"/>
              <a:pPr/>
              <a:t>‹#›</a:t>
            </a:fld>
            <a:endParaRPr lang="en-US" altLang="en-US"/>
          </a:p>
        </p:txBody>
      </p:sp>
    </p:spTree>
    <p:extLst>
      <p:ext uri="{BB962C8B-B14F-4D97-AF65-F5344CB8AC3E}">
        <p14:creationId xmlns:p14="http://schemas.microsoft.com/office/powerpoint/2010/main" val="174721168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en-US"/>
          </a:p>
        </p:txBody>
      </p:sp>
      <p:sp>
        <p:nvSpPr>
          <p:cNvPr id="8" name="Rectangle 5"/>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fld id="{58C55B91-F459-439C-9F64-48DAAF3CCBBF}" type="slidenum">
              <a:rPr lang="en-US" altLang="en-US"/>
              <a:pPr/>
              <a:t>‹#›</a:t>
            </a:fld>
            <a:endParaRPr lang="en-US" altLang="en-US"/>
          </a:p>
        </p:txBody>
      </p:sp>
    </p:spTree>
    <p:extLst>
      <p:ext uri="{BB962C8B-B14F-4D97-AF65-F5344CB8AC3E}">
        <p14:creationId xmlns:p14="http://schemas.microsoft.com/office/powerpoint/2010/main" val="167804129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en-US"/>
          </a:p>
        </p:txBody>
      </p:sp>
      <p:sp>
        <p:nvSpPr>
          <p:cNvPr id="4" name="Rectangle 5"/>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fld id="{3791EC8E-73BC-4728-85CD-A3FCCB0E87A8}" type="slidenum">
              <a:rPr lang="en-US" altLang="en-US"/>
              <a:pPr/>
              <a:t>‹#›</a:t>
            </a:fld>
            <a:endParaRPr lang="en-US" altLang="en-US"/>
          </a:p>
        </p:txBody>
      </p:sp>
    </p:spTree>
    <p:extLst>
      <p:ext uri="{BB962C8B-B14F-4D97-AF65-F5344CB8AC3E}">
        <p14:creationId xmlns:p14="http://schemas.microsoft.com/office/powerpoint/2010/main" val="283750347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en-US"/>
          </a:p>
        </p:txBody>
      </p:sp>
      <p:sp>
        <p:nvSpPr>
          <p:cNvPr id="3" name="Rectangle 5"/>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fld id="{1CEA001C-FE93-4331-AB92-69E933F3AA3A}" type="slidenum">
              <a:rPr lang="en-US" altLang="en-US"/>
              <a:pPr/>
              <a:t>‹#›</a:t>
            </a:fld>
            <a:endParaRPr lang="en-US" altLang="en-US"/>
          </a:p>
        </p:txBody>
      </p:sp>
    </p:spTree>
    <p:extLst>
      <p:ext uri="{BB962C8B-B14F-4D97-AF65-F5344CB8AC3E}">
        <p14:creationId xmlns:p14="http://schemas.microsoft.com/office/powerpoint/2010/main" val="725914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C052FFC1-64DF-41AD-9605-489FD0C15782}" type="datetimeFigureOut">
              <a:rPr lang="en-US"/>
              <a:pPr>
                <a:defRPr/>
              </a:pPr>
              <a:t>4/10/2018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8A357F5C-6A48-4E4A-AF75-F77B935304FC}" type="slidenum">
              <a:rPr lang="en-US" altLang="en-US"/>
              <a:pPr/>
              <a:t>‹#›</a:t>
            </a:fld>
            <a:endParaRPr lang="en-US" altLang="en-US"/>
          </a:p>
        </p:txBody>
      </p:sp>
    </p:spTree>
    <p:extLst>
      <p:ext uri="{BB962C8B-B14F-4D97-AF65-F5344CB8AC3E}">
        <p14:creationId xmlns:p14="http://schemas.microsoft.com/office/powerpoint/2010/main" val="149692617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fld id="{264CCAD5-C006-4467-AD19-126384C24A13}" type="slidenum">
              <a:rPr lang="en-US" altLang="en-US"/>
              <a:pPr/>
              <a:t>‹#›</a:t>
            </a:fld>
            <a:endParaRPr lang="en-US" altLang="en-US"/>
          </a:p>
        </p:txBody>
      </p:sp>
    </p:spTree>
    <p:extLst>
      <p:ext uri="{BB962C8B-B14F-4D97-AF65-F5344CB8AC3E}">
        <p14:creationId xmlns:p14="http://schemas.microsoft.com/office/powerpoint/2010/main" val="357439306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fld id="{D0422DB2-43FF-4D7F-8FF7-0E274FF83DEE}" type="slidenum">
              <a:rPr lang="en-US" altLang="en-US"/>
              <a:pPr/>
              <a:t>‹#›</a:t>
            </a:fld>
            <a:endParaRPr lang="en-US" altLang="en-US"/>
          </a:p>
        </p:txBody>
      </p:sp>
    </p:spTree>
    <p:extLst>
      <p:ext uri="{BB962C8B-B14F-4D97-AF65-F5344CB8AC3E}">
        <p14:creationId xmlns:p14="http://schemas.microsoft.com/office/powerpoint/2010/main" val="141447751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fld id="{BD6DC06B-5F99-4D5B-8C5C-7365361AF5EC}" type="slidenum">
              <a:rPr lang="en-US" altLang="en-US"/>
              <a:pPr/>
              <a:t>‹#›</a:t>
            </a:fld>
            <a:endParaRPr lang="en-US" altLang="en-US"/>
          </a:p>
        </p:txBody>
      </p:sp>
    </p:spTree>
    <p:extLst>
      <p:ext uri="{BB962C8B-B14F-4D97-AF65-F5344CB8AC3E}">
        <p14:creationId xmlns:p14="http://schemas.microsoft.com/office/powerpoint/2010/main" val="171501391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76200"/>
            <a:ext cx="194310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76200"/>
            <a:ext cx="567690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fld id="{FE371006-DB27-444C-9256-75E954EB95F0}" type="slidenum">
              <a:rPr lang="en-US" altLang="en-US"/>
              <a:pPr/>
              <a:t>‹#›</a:t>
            </a:fld>
            <a:endParaRPr lang="en-US" altLang="en-US"/>
          </a:p>
        </p:txBody>
      </p:sp>
    </p:spTree>
    <p:extLst>
      <p:ext uri="{BB962C8B-B14F-4D97-AF65-F5344CB8AC3E}">
        <p14:creationId xmlns:p14="http://schemas.microsoft.com/office/powerpoint/2010/main" val="13746056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F0C0456-EC56-423A-B3FC-4CA51C8161A2}"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08492217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FC870A5-262F-4F3A-8273-242ED64DFD3F}"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50439979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0062377-0780-4609-8A80-F0843A74F560}"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11657619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914400"/>
            <a:ext cx="381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14400"/>
            <a:ext cx="381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C8CA453-17A8-4F58-B41D-34CF85A08AA6}"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63057737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56E4B74-2455-49DB-820C-3DD91062EBD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11319428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1B81405-F9D1-4F14-AA7A-63C0AAE0549F}"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8407630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3ACE76DC-F4BF-465E-A279-42EA7F54A2DF}" type="datetimeFigureOut">
              <a:rPr lang="en-US"/>
              <a:pPr>
                <a:defRPr/>
              </a:pPr>
              <a:t>4/10/2018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634680BA-A5E5-445C-8011-AA1EBDC579EC}" type="slidenum">
              <a:rPr lang="en-US" altLang="en-US"/>
              <a:pPr/>
              <a:t>‹#›</a:t>
            </a:fld>
            <a:endParaRPr lang="en-US" altLang="en-US"/>
          </a:p>
        </p:txBody>
      </p:sp>
    </p:spTree>
    <p:extLst>
      <p:ext uri="{BB962C8B-B14F-4D97-AF65-F5344CB8AC3E}">
        <p14:creationId xmlns:p14="http://schemas.microsoft.com/office/powerpoint/2010/main" val="406596087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F1B02FB-B09C-40CB-B473-14CB38B3F342}"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73437360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1C3B73E-A9E3-4D7A-9EBD-87B9E7960F06}"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04569400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4AE5D51-2F75-4210-9F7C-FA0B37D62BF3}"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97442572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B7AAC1C-7529-4A9A-9B10-00D8630CC387}"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86393105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76200"/>
            <a:ext cx="194310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76200"/>
            <a:ext cx="567690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3D2758C-C01A-4AA7-B6BD-91DDBA34BC76}"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06036873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7772400" cy="838200"/>
          </a:xfrm>
        </p:spPr>
        <p:txBody>
          <a:bodyPr/>
          <a:lstStyle/>
          <a:p>
            <a:r>
              <a:rPr lang="en-US"/>
              <a:t>Click to edit Master title style</a:t>
            </a:r>
          </a:p>
        </p:txBody>
      </p:sp>
      <p:sp>
        <p:nvSpPr>
          <p:cNvPr id="3" name="Text Placeholder 2"/>
          <p:cNvSpPr>
            <a:spLocks noGrp="1"/>
          </p:cNvSpPr>
          <p:nvPr>
            <p:ph type="body" sz="half" idx="1"/>
          </p:nvPr>
        </p:nvSpPr>
        <p:spPr>
          <a:xfrm>
            <a:off x="685800" y="914400"/>
            <a:ext cx="381000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14400"/>
            <a:ext cx="381000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9B6DD53-D84A-4B58-B4E3-DEB36C6708EF}"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6445244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21D818DD-CD8A-495E-B3C9-C4617E354AC6}" type="datetimeFigureOut">
              <a:rPr lang="en-US"/>
              <a:pPr>
                <a:defRPr/>
              </a:pPr>
              <a:t>4/10/2018</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E57A180D-0D44-44B2-BFE9-4610C91F971B}" type="slidenum">
              <a:rPr lang="en-US" altLang="en-US"/>
              <a:pPr/>
              <a:t>‹#›</a:t>
            </a:fld>
            <a:endParaRPr lang="en-US" altLang="en-US"/>
          </a:p>
        </p:txBody>
      </p:sp>
    </p:spTree>
    <p:extLst>
      <p:ext uri="{BB962C8B-B14F-4D97-AF65-F5344CB8AC3E}">
        <p14:creationId xmlns:p14="http://schemas.microsoft.com/office/powerpoint/2010/main" val="37415485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FD0AE67A-BE5E-4120-BCD8-3FBC7A6B47F2}" type="datetimeFigureOut">
              <a:rPr lang="en-US"/>
              <a:pPr>
                <a:defRPr/>
              </a:pPr>
              <a:t>4/10/2018</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CEC8733A-BAE0-480F-A1BB-7C7ADADE71EB}" type="slidenum">
              <a:rPr lang="en-US" altLang="en-US"/>
              <a:pPr/>
              <a:t>‹#›</a:t>
            </a:fld>
            <a:endParaRPr lang="en-US" altLang="en-US"/>
          </a:p>
        </p:txBody>
      </p:sp>
    </p:spTree>
    <p:extLst>
      <p:ext uri="{BB962C8B-B14F-4D97-AF65-F5344CB8AC3E}">
        <p14:creationId xmlns:p14="http://schemas.microsoft.com/office/powerpoint/2010/main" val="38862251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77E05050-F868-4D25-AEAF-E698F9E8CEE1}" type="datetimeFigureOut">
              <a:rPr lang="en-US"/>
              <a:pPr>
                <a:defRPr/>
              </a:pPr>
              <a:t>4/10/2018</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D2A9CFE1-78B9-4DAA-84A9-32FDAB7E91F5}" type="slidenum">
              <a:rPr lang="en-US" altLang="en-US"/>
              <a:pPr/>
              <a:t>‹#›</a:t>
            </a:fld>
            <a:endParaRPr lang="en-US" altLang="en-US"/>
          </a:p>
        </p:txBody>
      </p:sp>
    </p:spTree>
    <p:extLst>
      <p:ext uri="{BB962C8B-B14F-4D97-AF65-F5344CB8AC3E}">
        <p14:creationId xmlns:p14="http://schemas.microsoft.com/office/powerpoint/2010/main" val="29434697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FC87B1B-033D-431F-8D07-471ADA9F13CD}" type="datetimeFigureOut">
              <a:rPr lang="en-US"/>
              <a:pPr>
                <a:defRPr/>
              </a:pPr>
              <a:t>4/10/2018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D3503177-2AA3-46CE-AB58-49AF945BDACF}" type="slidenum">
              <a:rPr lang="en-US" altLang="en-US"/>
              <a:pPr/>
              <a:t>‹#›</a:t>
            </a:fld>
            <a:endParaRPr lang="en-US" altLang="en-US"/>
          </a:p>
        </p:txBody>
      </p:sp>
    </p:spTree>
    <p:extLst>
      <p:ext uri="{BB962C8B-B14F-4D97-AF65-F5344CB8AC3E}">
        <p14:creationId xmlns:p14="http://schemas.microsoft.com/office/powerpoint/2010/main" val="2996673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3774B510-30A4-491F-A8B0-82B7B37D6D07}" type="datetimeFigureOut">
              <a:rPr lang="en-US"/>
              <a:pPr>
                <a:defRPr/>
              </a:pPr>
              <a:t>4/10/2018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29104C7E-7E62-4218-AC49-6D1C16AB98F6}" type="slidenum">
              <a:rPr lang="en-US" altLang="en-US"/>
              <a:pPr/>
              <a:t>‹#›</a:t>
            </a:fld>
            <a:endParaRPr lang="en-US" altLang="en-US"/>
          </a:p>
        </p:txBody>
      </p:sp>
    </p:spTree>
    <p:extLst>
      <p:ext uri="{BB962C8B-B14F-4D97-AF65-F5344CB8AC3E}">
        <p14:creationId xmlns:p14="http://schemas.microsoft.com/office/powerpoint/2010/main" val="19038062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59E30A6C-2B5B-4A95-BA3C-58192ED5D5F2}" type="datetimeFigureOut">
              <a:rPr lang="en-US"/>
              <a:pPr>
                <a:defRPr/>
              </a:pPr>
              <a:t>4/10/2018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fld id="{6127C0E9-7A5E-4BE4-8EDC-D245F2A519B7}"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5221" r:id="rId1"/>
    <p:sldLayoutId id="2147485222" r:id="rId2"/>
    <p:sldLayoutId id="2147485223" r:id="rId3"/>
    <p:sldLayoutId id="2147485224" r:id="rId4"/>
    <p:sldLayoutId id="2147485225" r:id="rId5"/>
    <p:sldLayoutId id="2147485226" r:id="rId6"/>
    <p:sldLayoutId id="2147485227" r:id="rId7"/>
    <p:sldLayoutId id="2147485228" r:id="rId8"/>
    <p:sldLayoutId id="2147485229" r:id="rId9"/>
    <p:sldLayoutId id="2147485230" r:id="rId10"/>
    <p:sldLayoutId id="2147485231"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76200"/>
            <a:ext cx="7772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Rectangle 3"/>
          <p:cNvSpPr>
            <a:spLocks noGrp="1" noChangeArrowheads="1"/>
          </p:cNvSpPr>
          <p:nvPr>
            <p:ph type="body" idx="1"/>
          </p:nvPr>
        </p:nvSpPr>
        <p:spPr bwMode="auto">
          <a:xfrm>
            <a:off x="685800" y="914400"/>
            <a:ext cx="77724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922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solidFill>
                  <a:srgbClr val="000000"/>
                </a:solidFill>
                <a:latin typeface="Times New Roman" pitchFamily="18" charset="0"/>
                <a:cs typeface="Arial" charset="0"/>
              </a:defRPr>
            </a:lvl1pPr>
          </a:lstStyle>
          <a:p>
            <a:pPr>
              <a:defRPr/>
            </a:pPr>
            <a:endParaRPr lang="en-US"/>
          </a:p>
        </p:txBody>
      </p:sp>
      <p:sp>
        <p:nvSpPr>
          <p:cNvPr id="922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b="0">
                <a:solidFill>
                  <a:srgbClr val="000000"/>
                </a:solidFill>
                <a:latin typeface="Times New Roman" pitchFamily="18" charset="0"/>
                <a:cs typeface="Arial" charset="0"/>
              </a:defRPr>
            </a:lvl1pPr>
          </a:lstStyle>
          <a:p>
            <a:pPr>
              <a:defRPr/>
            </a:pPr>
            <a:endParaRPr lang="en-US"/>
          </a:p>
        </p:txBody>
      </p:sp>
      <p:sp>
        <p:nvSpPr>
          <p:cNvPr id="922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panose="02020603050405020304" pitchFamily="18" charset="0"/>
              </a:defRPr>
            </a:lvl1pPr>
          </a:lstStyle>
          <a:p>
            <a:fld id="{291A30B2-A022-4339-9C18-FED20E2AC286}" type="slidenum">
              <a:rPr lang="en-US" altLang="en-US"/>
              <a:pPr/>
              <a:t>‹#›</a:t>
            </a:fld>
            <a:endParaRPr lang="en-US" altLang="en-US"/>
          </a:p>
        </p:txBody>
      </p:sp>
      <p:sp>
        <p:nvSpPr>
          <p:cNvPr id="2055" name="Line 7"/>
          <p:cNvSpPr>
            <a:spLocks noChangeShapeType="1"/>
          </p:cNvSpPr>
          <p:nvPr/>
        </p:nvSpPr>
        <p:spPr bwMode="auto">
          <a:xfrm>
            <a:off x="685800" y="838200"/>
            <a:ext cx="77724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Tree>
  </p:cSld>
  <p:clrMap bg1="lt1" tx1="dk1" bg2="lt2" tx2="dk2" accent1="accent1" accent2="accent2" accent3="accent3" accent4="accent4" accent5="accent5" accent6="accent6" hlink="hlink" folHlink="folHlink"/>
  <p:sldLayoutIdLst>
    <p:sldLayoutId id="2147485232" r:id="rId1"/>
    <p:sldLayoutId id="2147485233" r:id="rId2"/>
    <p:sldLayoutId id="2147485234" r:id="rId3"/>
    <p:sldLayoutId id="2147485235" r:id="rId4"/>
    <p:sldLayoutId id="2147485236" r:id="rId5"/>
    <p:sldLayoutId id="2147485237" r:id="rId6"/>
    <p:sldLayoutId id="2147485238" r:id="rId7"/>
    <p:sldLayoutId id="2147485239" r:id="rId8"/>
    <p:sldLayoutId id="2147485240" r:id="rId9"/>
    <p:sldLayoutId id="2147485241" r:id="rId10"/>
    <p:sldLayoutId id="2147485242" r:id="rId11"/>
  </p:sldLayoutIdLst>
  <p:txStyles>
    <p:titleStyle>
      <a:lvl1pPr algn="l" rtl="0" eaLnBrk="0" fontAlgn="base" hangingPunct="0">
        <a:spcBef>
          <a:spcPct val="0"/>
        </a:spcBef>
        <a:spcAft>
          <a:spcPct val="0"/>
        </a:spcAft>
        <a:defRPr sz="3400">
          <a:solidFill>
            <a:schemeClr val="tx2"/>
          </a:solidFill>
          <a:latin typeface="+mj-lt"/>
          <a:ea typeface="+mj-ea"/>
          <a:cs typeface="+mj-cs"/>
        </a:defRPr>
      </a:lvl1pPr>
      <a:lvl2pPr algn="l" rtl="0" eaLnBrk="0" fontAlgn="base" hangingPunct="0">
        <a:spcBef>
          <a:spcPct val="0"/>
        </a:spcBef>
        <a:spcAft>
          <a:spcPct val="0"/>
        </a:spcAft>
        <a:defRPr sz="3400">
          <a:solidFill>
            <a:schemeClr val="tx2"/>
          </a:solidFill>
          <a:latin typeface="Arial" charset="0"/>
        </a:defRPr>
      </a:lvl2pPr>
      <a:lvl3pPr algn="l" rtl="0" eaLnBrk="0" fontAlgn="base" hangingPunct="0">
        <a:spcBef>
          <a:spcPct val="0"/>
        </a:spcBef>
        <a:spcAft>
          <a:spcPct val="0"/>
        </a:spcAft>
        <a:defRPr sz="3400">
          <a:solidFill>
            <a:schemeClr val="tx2"/>
          </a:solidFill>
          <a:latin typeface="Arial" charset="0"/>
        </a:defRPr>
      </a:lvl3pPr>
      <a:lvl4pPr algn="l" rtl="0" eaLnBrk="0" fontAlgn="base" hangingPunct="0">
        <a:spcBef>
          <a:spcPct val="0"/>
        </a:spcBef>
        <a:spcAft>
          <a:spcPct val="0"/>
        </a:spcAft>
        <a:defRPr sz="3400">
          <a:solidFill>
            <a:schemeClr val="tx2"/>
          </a:solidFill>
          <a:latin typeface="Arial" charset="0"/>
        </a:defRPr>
      </a:lvl4pPr>
      <a:lvl5pPr algn="l" rtl="0" eaLnBrk="0" fontAlgn="base" hangingPunct="0">
        <a:spcBef>
          <a:spcPct val="0"/>
        </a:spcBef>
        <a:spcAft>
          <a:spcPct val="0"/>
        </a:spcAft>
        <a:defRPr sz="3400">
          <a:solidFill>
            <a:schemeClr val="tx2"/>
          </a:solidFill>
          <a:latin typeface="Arial" charset="0"/>
        </a:defRPr>
      </a:lvl5pPr>
      <a:lvl6pPr marL="457200" algn="l" rtl="0" eaLnBrk="0" fontAlgn="base" hangingPunct="0">
        <a:spcBef>
          <a:spcPct val="0"/>
        </a:spcBef>
        <a:spcAft>
          <a:spcPct val="0"/>
        </a:spcAft>
        <a:defRPr sz="3400">
          <a:solidFill>
            <a:schemeClr val="tx2"/>
          </a:solidFill>
          <a:latin typeface="Arial" charset="0"/>
        </a:defRPr>
      </a:lvl6pPr>
      <a:lvl7pPr marL="914400" algn="l" rtl="0" eaLnBrk="0" fontAlgn="base" hangingPunct="0">
        <a:spcBef>
          <a:spcPct val="0"/>
        </a:spcBef>
        <a:spcAft>
          <a:spcPct val="0"/>
        </a:spcAft>
        <a:defRPr sz="3400">
          <a:solidFill>
            <a:schemeClr val="tx2"/>
          </a:solidFill>
          <a:latin typeface="Arial" charset="0"/>
        </a:defRPr>
      </a:lvl7pPr>
      <a:lvl8pPr marL="1371600" algn="l" rtl="0" eaLnBrk="0" fontAlgn="base" hangingPunct="0">
        <a:spcBef>
          <a:spcPct val="0"/>
        </a:spcBef>
        <a:spcAft>
          <a:spcPct val="0"/>
        </a:spcAft>
        <a:defRPr sz="3400">
          <a:solidFill>
            <a:schemeClr val="tx2"/>
          </a:solidFill>
          <a:latin typeface="Arial" charset="0"/>
        </a:defRPr>
      </a:lvl8pPr>
      <a:lvl9pPr marL="1828800" algn="l" rtl="0" eaLnBrk="0" fontAlgn="base" hangingPunct="0">
        <a:spcBef>
          <a:spcPct val="0"/>
        </a:spcBef>
        <a:spcAft>
          <a:spcPct val="0"/>
        </a:spcAft>
        <a:defRPr sz="3400">
          <a:solidFill>
            <a:schemeClr val="tx2"/>
          </a:solidFill>
          <a:latin typeface="Arial" charset="0"/>
        </a:defRPr>
      </a:lvl9pPr>
    </p:titleStyle>
    <p:bodyStyle>
      <a:lvl1pPr marL="342900" indent="-342900" algn="l" rtl="0" eaLnBrk="0" fontAlgn="base" hangingPunct="0">
        <a:spcBef>
          <a:spcPct val="20000"/>
        </a:spcBef>
        <a:spcAft>
          <a:spcPct val="0"/>
        </a:spcAft>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400">
          <a:solidFill>
            <a:schemeClr val="tx1"/>
          </a:solidFill>
          <a:latin typeface="+mn-lt"/>
        </a:defRPr>
      </a:lvl5pPr>
      <a:lvl6pPr marL="2514600" indent="-228600" algn="l" rtl="0" eaLnBrk="0" fontAlgn="base" hangingPunct="0">
        <a:spcBef>
          <a:spcPct val="20000"/>
        </a:spcBef>
        <a:spcAft>
          <a:spcPct val="0"/>
        </a:spcAft>
        <a:buChar char="»"/>
        <a:defRPr sz="1400">
          <a:solidFill>
            <a:schemeClr val="tx1"/>
          </a:solidFill>
          <a:latin typeface="+mn-lt"/>
        </a:defRPr>
      </a:lvl6pPr>
      <a:lvl7pPr marL="2971800" indent="-228600" algn="l" rtl="0" eaLnBrk="0" fontAlgn="base" hangingPunct="0">
        <a:spcBef>
          <a:spcPct val="20000"/>
        </a:spcBef>
        <a:spcAft>
          <a:spcPct val="0"/>
        </a:spcAft>
        <a:buChar char="»"/>
        <a:defRPr sz="1400">
          <a:solidFill>
            <a:schemeClr val="tx1"/>
          </a:solidFill>
          <a:latin typeface="+mn-lt"/>
        </a:defRPr>
      </a:lvl7pPr>
      <a:lvl8pPr marL="3429000" indent="-228600" algn="l" rtl="0" eaLnBrk="0" fontAlgn="base" hangingPunct="0">
        <a:spcBef>
          <a:spcPct val="20000"/>
        </a:spcBef>
        <a:spcAft>
          <a:spcPct val="0"/>
        </a:spcAft>
        <a:buChar char="»"/>
        <a:defRPr sz="1400">
          <a:solidFill>
            <a:schemeClr val="tx1"/>
          </a:solidFill>
          <a:latin typeface="+mn-lt"/>
        </a:defRPr>
      </a:lvl8pPr>
      <a:lvl9pPr marL="3886200" indent="-228600" algn="l" rtl="0" eaLnBrk="0" fontAlgn="base" hangingPunct="0">
        <a:spcBef>
          <a:spcPct val="20000"/>
        </a:spcBef>
        <a:spcAft>
          <a:spcPct val="0"/>
        </a:spcAft>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85800" y="76200"/>
            <a:ext cx="7772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075" name="Rectangle 3"/>
          <p:cNvSpPr>
            <a:spLocks noGrp="1" noChangeArrowheads="1"/>
          </p:cNvSpPr>
          <p:nvPr>
            <p:ph type="body" idx="1"/>
          </p:nvPr>
        </p:nvSpPr>
        <p:spPr bwMode="auto">
          <a:xfrm>
            <a:off x="685800" y="914400"/>
            <a:ext cx="77724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922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solidFill>
                  <a:srgbClr val="000000"/>
                </a:solidFill>
                <a:latin typeface="Times New Roman" pitchFamily="18" charset="0"/>
                <a:cs typeface="Arial" charset="0"/>
              </a:defRPr>
            </a:lvl1pPr>
          </a:lstStyle>
          <a:p>
            <a:pPr>
              <a:defRPr/>
            </a:pPr>
            <a:endParaRPr lang="en-US"/>
          </a:p>
        </p:txBody>
      </p:sp>
      <p:sp>
        <p:nvSpPr>
          <p:cNvPr id="922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b="0">
                <a:solidFill>
                  <a:srgbClr val="000000"/>
                </a:solidFill>
                <a:latin typeface="Times New Roman" pitchFamily="18" charset="0"/>
                <a:cs typeface="Arial" charset="0"/>
              </a:defRPr>
            </a:lvl1pPr>
          </a:lstStyle>
          <a:p>
            <a:pPr>
              <a:defRPr/>
            </a:pPr>
            <a:endParaRPr lang="en-US"/>
          </a:p>
        </p:txBody>
      </p:sp>
      <p:sp>
        <p:nvSpPr>
          <p:cNvPr id="922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panose="02020603050405020304" pitchFamily="18" charset="0"/>
              </a:defRPr>
            </a:lvl1pPr>
          </a:lstStyle>
          <a:p>
            <a:fld id="{D81DBF06-D32D-4581-95F1-9172F04D3A58}" type="slidenum">
              <a:rPr lang="en-US" altLang="en-US"/>
              <a:pPr/>
              <a:t>‹#›</a:t>
            </a:fld>
            <a:endParaRPr lang="en-US" altLang="en-US"/>
          </a:p>
        </p:txBody>
      </p:sp>
      <p:sp>
        <p:nvSpPr>
          <p:cNvPr id="3079" name="Line 7"/>
          <p:cNvSpPr>
            <a:spLocks noChangeShapeType="1"/>
          </p:cNvSpPr>
          <p:nvPr/>
        </p:nvSpPr>
        <p:spPr bwMode="auto">
          <a:xfrm>
            <a:off x="685800" y="838200"/>
            <a:ext cx="77724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Tree>
  </p:cSld>
  <p:clrMap bg1="lt1" tx1="dk1" bg2="lt2" tx2="dk2" accent1="accent1" accent2="accent2" accent3="accent3" accent4="accent4" accent5="accent5" accent6="accent6" hlink="hlink" folHlink="folHlink"/>
  <p:sldLayoutIdLst>
    <p:sldLayoutId id="2147485243" r:id="rId1"/>
    <p:sldLayoutId id="2147485244" r:id="rId2"/>
    <p:sldLayoutId id="2147485245" r:id="rId3"/>
    <p:sldLayoutId id="2147485246" r:id="rId4"/>
    <p:sldLayoutId id="2147485247" r:id="rId5"/>
    <p:sldLayoutId id="2147485248" r:id="rId6"/>
    <p:sldLayoutId id="2147485249" r:id="rId7"/>
    <p:sldLayoutId id="2147485250" r:id="rId8"/>
    <p:sldLayoutId id="2147485251" r:id="rId9"/>
    <p:sldLayoutId id="2147485252" r:id="rId10"/>
    <p:sldLayoutId id="2147485253" r:id="rId11"/>
  </p:sldLayoutIdLst>
  <p:txStyles>
    <p:titleStyle>
      <a:lvl1pPr algn="l" rtl="0" eaLnBrk="0" fontAlgn="base" hangingPunct="0">
        <a:spcBef>
          <a:spcPct val="0"/>
        </a:spcBef>
        <a:spcAft>
          <a:spcPct val="0"/>
        </a:spcAft>
        <a:defRPr sz="3400">
          <a:solidFill>
            <a:schemeClr val="tx2"/>
          </a:solidFill>
          <a:latin typeface="+mj-lt"/>
          <a:ea typeface="+mj-ea"/>
          <a:cs typeface="+mj-cs"/>
        </a:defRPr>
      </a:lvl1pPr>
      <a:lvl2pPr algn="l" rtl="0" eaLnBrk="0" fontAlgn="base" hangingPunct="0">
        <a:spcBef>
          <a:spcPct val="0"/>
        </a:spcBef>
        <a:spcAft>
          <a:spcPct val="0"/>
        </a:spcAft>
        <a:defRPr sz="3400">
          <a:solidFill>
            <a:schemeClr val="tx2"/>
          </a:solidFill>
          <a:latin typeface="Arial" charset="0"/>
        </a:defRPr>
      </a:lvl2pPr>
      <a:lvl3pPr algn="l" rtl="0" eaLnBrk="0" fontAlgn="base" hangingPunct="0">
        <a:spcBef>
          <a:spcPct val="0"/>
        </a:spcBef>
        <a:spcAft>
          <a:spcPct val="0"/>
        </a:spcAft>
        <a:defRPr sz="3400">
          <a:solidFill>
            <a:schemeClr val="tx2"/>
          </a:solidFill>
          <a:latin typeface="Arial" charset="0"/>
        </a:defRPr>
      </a:lvl3pPr>
      <a:lvl4pPr algn="l" rtl="0" eaLnBrk="0" fontAlgn="base" hangingPunct="0">
        <a:spcBef>
          <a:spcPct val="0"/>
        </a:spcBef>
        <a:spcAft>
          <a:spcPct val="0"/>
        </a:spcAft>
        <a:defRPr sz="3400">
          <a:solidFill>
            <a:schemeClr val="tx2"/>
          </a:solidFill>
          <a:latin typeface="Arial" charset="0"/>
        </a:defRPr>
      </a:lvl4pPr>
      <a:lvl5pPr algn="l" rtl="0" eaLnBrk="0" fontAlgn="base" hangingPunct="0">
        <a:spcBef>
          <a:spcPct val="0"/>
        </a:spcBef>
        <a:spcAft>
          <a:spcPct val="0"/>
        </a:spcAft>
        <a:defRPr sz="3400">
          <a:solidFill>
            <a:schemeClr val="tx2"/>
          </a:solidFill>
          <a:latin typeface="Arial" charset="0"/>
        </a:defRPr>
      </a:lvl5pPr>
      <a:lvl6pPr marL="457200" algn="l" rtl="0" eaLnBrk="0" fontAlgn="base" hangingPunct="0">
        <a:spcBef>
          <a:spcPct val="0"/>
        </a:spcBef>
        <a:spcAft>
          <a:spcPct val="0"/>
        </a:spcAft>
        <a:defRPr sz="3400">
          <a:solidFill>
            <a:schemeClr val="tx2"/>
          </a:solidFill>
          <a:latin typeface="Arial" charset="0"/>
        </a:defRPr>
      </a:lvl6pPr>
      <a:lvl7pPr marL="914400" algn="l" rtl="0" eaLnBrk="0" fontAlgn="base" hangingPunct="0">
        <a:spcBef>
          <a:spcPct val="0"/>
        </a:spcBef>
        <a:spcAft>
          <a:spcPct val="0"/>
        </a:spcAft>
        <a:defRPr sz="3400">
          <a:solidFill>
            <a:schemeClr val="tx2"/>
          </a:solidFill>
          <a:latin typeface="Arial" charset="0"/>
        </a:defRPr>
      </a:lvl7pPr>
      <a:lvl8pPr marL="1371600" algn="l" rtl="0" eaLnBrk="0" fontAlgn="base" hangingPunct="0">
        <a:spcBef>
          <a:spcPct val="0"/>
        </a:spcBef>
        <a:spcAft>
          <a:spcPct val="0"/>
        </a:spcAft>
        <a:defRPr sz="3400">
          <a:solidFill>
            <a:schemeClr val="tx2"/>
          </a:solidFill>
          <a:latin typeface="Arial" charset="0"/>
        </a:defRPr>
      </a:lvl8pPr>
      <a:lvl9pPr marL="1828800" algn="l" rtl="0" eaLnBrk="0" fontAlgn="base" hangingPunct="0">
        <a:spcBef>
          <a:spcPct val="0"/>
        </a:spcBef>
        <a:spcAft>
          <a:spcPct val="0"/>
        </a:spcAft>
        <a:defRPr sz="3400">
          <a:solidFill>
            <a:schemeClr val="tx2"/>
          </a:solidFill>
          <a:latin typeface="Arial" charset="0"/>
        </a:defRPr>
      </a:lvl9pPr>
    </p:titleStyle>
    <p:bodyStyle>
      <a:lvl1pPr marL="342900" indent="-342900" algn="l" rtl="0" eaLnBrk="0" fontAlgn="base" hangingPunct="0">
        <a:spcBef>
          <a:spcPct val="20000"/>
        </a:spcBef>
        <a:spcAft>
          <a:spcPct val="0"/>
        </a:spcAft>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400">
          <a:solidFill>
            <a:schemeClr val="tx1"/>
          </a:solidFill>
          <a:latin typeface="+mn-lt"/>
        </a:defRPr>
      </a:lvl5pPr>
      <a:lvl6pPr marL="2514600" indent="-228600" algn="l" rtl="0" eaLnBrk="0" fontAlgn="base" hangingPunct="0">
        <a:spcBef>
          <a:spcPct val="20000"/>
        </a:spcBef>
        <a:spcAft>
          <a:spcPct val="0"/>
        </a:spcAft>
        <a:buChar char="»"/>
        <a:defRPr sz="1400">
          <a:solidFill>
            <a:schemeClr val="tx1"/>
          </a:solidFill>
          <a:latin typeface="+mn-lt"/>
        </a:defRPr>
      </a:lvl6pPr>
      <a:lvl7pPr marL="2971800" indent="-228600" algn="l" rtl="0" eaLnBrk="0" fontAlgn="base" hangingPunct="0">
        <a:spcBef>
          <a:spcPct val="20000"/>
        </a:spcBef>
        <a:spcAft>
          <a:spcPct val="0"/>
        </a:spcAft>
        <a:buChar char="»"/>
        <a:defRPr sz="1400">
          <a:solidFill>
            <a:schemeClr val="tx1"/>
          </a:solidFill>
          <a:latin typeface="+mn-lt"/>
        </a:defRPr>
      </a:lvl7pPr>
      <a:lvl8pPr marL="3429000" indent="-228600" algn="l" rtl="0" eaLnBrk="0" fontAlgn="base" hangingPunct="0">
        <a:spcBef>
          <a:spcPct val="20000"/>
        </a:spcBef>
        <a:spcAft>
          <a:spcPct val="0"/>
        </a:spcAft>
        <a:buChar char="»"/>
        <a:defRPr sz="1400">
          <a:solidFill>
            <a:schemeClr val="tx1"/>
          </a:solidFill>
          <a:latin typeface="+mn-lt"/>
        </a:defRPr>
      </a:lvl8pPr>
      <a:lvl9pPr marL="3886200" indent="-228600" algn="l" rtl="0" eaLnBrk="0" fontAlgn="base" hangingPunct="0">
        <a:spcBef>
          <a:spcPct val="20000"/>
        </a:spcBef>
        <a:spcAft>
          <a:spcPct val="0"/>
        </a:spcAft>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76200"/>
            <a:ext cx="7772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85800" y="914400"/>
            <a:ext cx="77724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922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Times New Roman" pitchFamily="18" charset="0"/>
                <a:cs typeface="Arial" pitchFamily="34" charset="0"/>
              </a:defRPr>
            </a:lvl1pPr>
          </a:lstStyle>
          <a:p>
            <a:pPr>
              <a:defRPr/>
            </a:pPr>
            <a:endParaRPr lang="en-US">
              <a:solidFill>
                <a:srgbClr val="000000"/>
              </a:solidFill>
            </a:endParaRPr>
          </a:p>
        </p:txBody>
      </p:sp>
      <p:sp>
        <p:nvSpPr>
          <p:cNvPr id="922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Times New Roman" pitchFamily="18" charset="0"/>
                <a:cs typeface="Arial" pitchFamily="34" charset="0"/>
              </a:defRPr>
            </a:lvl1pPr>
          </a:lstStyle>
          <a:p>
            <a:pPr>
              <a:defRPr/>
            </a:pPr>
            <a:endParaRPr lang="en-US">
              <a:solidFill>
                <a:srgbClr val="000000"/>
              </a:solidFill>
            </a:endParaRPr>
          </a:p>
        </p:txBody>
      </p:sp>
      <p:sp>
        <p:nvSpPr>
          <p:cNvPr id="922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atin typeface="Times New Roman" panose="02020603050405020304" pitchFamily="18" charset="0"/>
              </a:defRPr>
            </a:lvl1pPr>
          </a:lstStyle>
          <a:p>
            <a:pPr>
              <a:defRPr/>
            </a:pPr>
            <a:fld id="{7323FF1A-9C67-4E98-A099-A9DA9D90FF1A}" type="slidenum">
              <a:rPr lang="en-US" altLang="en-US">
                <a:solidFill>
                  <a:srgbClr val="000000"/>
                </a:solidFill>
                <a:cs typeface="Arial" panose="020B0604020202020204" pitchFamily="34" charset="0"/>
              </a:rPr>
              <a:pPr>
                <a:defRPr/>
              </a:pPr>
              <a:t>‹#›</a:t>
            </a:fld>
            <a:endParaRPr lang="en-US" altLang="en-US">
              <a:solidFill>
                <a:srgbClr val="000000"/>
              </a:solidFill>
              <a:cs typeface="Arial" panose="020B0604020202020204" pitchFamily="34" charset="0"/>
            </a:endParaRPr>
          </a:p>
        </p:txBody>
      </p:sp>
      <p:sp>
        <p:nvSpPr>
          <p:cNvPr id="1031" name="Line 7"/>
          <p:cNvSpPr>
            <a:spLocks noChangeShapeType="1"/>
          </p:cNvSpPr>
          <p:nvPr/>
        </p:nvSpPr>
        <p:spPr bwMode="auto">
          <a:xfrm>
            <a:off x="685800" y="838200"/>
            <a:ext cx="77724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eaLnBrk="0" hangingPunct="0"/>
            <a:endParaRPr lang="en-US" sz="280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12680350"/>
      </p:ext>
    </p:extLst>
  </p:cSld>
  <p:clrMap bg1="lt1" tx1="dk1" bg2="lt2" tx2="dk2" accent1="accent1" accent2="accent2" accent3="accent3" accent4="accent4" accent5="accent5" accent6="accent6" hlink="hlink" folHlink="folHlink"/>
  <p:sldLayoutIdLst>
    <p:sldLayoutId id="2147485340" r:id="rId1"/>
    <p:sldLayoutId id="2147485341" r:id="rId2"/>
    <p:sldLayoutId id="2147485342" r:id="rId3"/>
    <p:sldLayoutId id="2147485343" r:id="rId4"/>
    <p:sldLayoutId id="2147485344" r:id="rId5"/>
    <p:sldLayoutId id="2147485345" r:id="rId6"/>
    <p:sldLayoutId id="2147485346" r:id="rId7"/>
    <p:sldLayoutId id="2147485347" r:id="rId8"/>
    <p:sldLayoutId id="2147485348" r:id="rId9"/>
    <p:sldLayoutId id="2147485349" r:id="rId10"/>
    <p:sldLayoutId id="2147485350" r:id="rId11"/>
    <p:sldLayoutId id="2147485351" r:id="rId12"/>
  </p:sldLayoutIdLst>
  <p:txStyles>
    <p:titleStyle>
      <a:lvl1pPr algn="l" rtl="0" eaLnBrk="0" fontAlgn="base" hangingPunct="0">
        <a:spcBef>
          <a:spcPct val="0"/>
        </a:spcBef>
        <a:spcAft>
          <a:spcPct val="0"/>
        </a:spcAft>
        <a:defRPr sz="3400">
          <a:solidFill>
            <a:schemeClr val="tx2"/>
          </a:solidFill>
          <a:latin typeface="+mj-lt"/>
          <a:ea typeface="+mj-ea"/>
          <a:cs typeface="+mj-cs"/>
        </a:defRPr>
      </a:lvl1pPr>
      <a:lvl2pPr algn="l" rtl="0" eaLnBrk="0" fontAlgn="base" hangingPunct="0">
        <a:spcBef>
          <a:spcPct val="0"/>
        </a:spcBef>
        <a:spcAft>
          <a:spcPct val="0"/>
        </a:spcAft>
        <a:defRPr sz="3400">
          <a:solidFill>
            <a:schemeClr val="tx2"/>
          </a:solidFill>
          <a:latin typeface="Arial" pitchFamily="34" charset="0"/>
        </a:defRPr>
      </a:lvl2pPr>
      <a:lvl3pPr algn="l" rtl="0" eaLnBrk="0" fontAlgn="base" hangingPunct="0">
        <a:spcBef>
          <a:spcPct val="0"/>
        </a:spcBef>
        <a:spcAft>
          <a:spcPct val="0"/>
        </a:spcAft>
        <a:defRPr sz="3400">
          <a:solidFill>
            <a:schemeClr val="tx2"/>
          </a:solidFill>
          <a:latin typeface="Arial" pitchFamily="34" charset="0"/>
        </a:defRPr>
      </a:lvl3pPr>
      <a:lvl4pPr algn="l" rtl="0" eaLnBrk="0" fontAlgn="base" hangingPunct="0">
        <a:spcBef>
          <a:spcPct val="0"/>
        </a:spcBef>
        <a:spcAft>
          <a:spcPct val="0"/>
        </a:spcAft>
        <a:defRPr sz="3400">
          <a:solidFill>
            <a:schemeClr val="tx2"/>
          </a:solidFill>
          <a:latin typeface="Arial" pitchFamily="34" charset="0"/>
        </a:defRPr>
      </a:lvl4pPr>
      <a:lvl5pPr algn="l" rtl="0" eaLnBrk="0" fontAlgn="base" hangingPunct="0">
        <a:spcBef>
          <a:spcPct val="0"/>
        </a:spcBef>
        <a:spcAft>
          <a:spcPct val="0"/>
        </a:spcAft>
        <a:defRPr sz="3400">
          <a:solidFill>
            <a:schemeClr val="tx2"/>
          </a:solidFill>
          <a:latin typeface="Arial" pitchFamily="34" charset="0"/>
        </a:defRPr>
      </a:lvl5pPr>
      <a:lvl6pPr marL="457200" algn="l" rtl="0" eaLnBrk="0" fontAlgn="base" hangingPunct="0">
        <a:spcBef>
          <a:spcPct val="0"/>
        </a:spcBef>
        <a:spcAft>
          <a:spcPct val="0"/>
        </a:spcAft>
        <a:defRPr sz="3400">
          <a:solidFill>
            <a:schemeClr val="tx2"/>
          </a:solidFill>
          <a:latin typeface="Arial" pitchFamily="34" charset="0"/>
        </a:defRPr>
      </a:lvl6pPr>
      <a:lvl7pPr marL="914400" algn="l" rtl="0" eaLnBrk="0" fontAlgn="base" hangingPunct="0">
        <a:spcBef>
          <a:spcPct val="0"/>
        </a:spcBef>
        <a:spcAft>
          <a:spcPct val="0"/>
        </a:spcAft>
        <a:defRPr sz="3400">
          <a:solidFill>
            <a:schemeClr val="tx2"/>
          </a:solidFill>
          <a:latin typeface="Arial" pitchFamily="34" charset="0"/>
        </a:defRPr>
      </a:lvl7pPr>
      <a:lvl8pPr marL="1371600" algn="l" rtl="0" eaLnBrk="0" fontAlgn="base" hangingPunct="0">
        <a:spcBef>
          <a:spcPct val="0"/>
        </a:spcBef>
        <a:spcAft>
          <a:spcPct val="0"/>
        </a:spcAft>
        <a:defRPr sz="3400">
          <a:solidFill>
            <a:schemeClr val="tx2"/>
          </a:solidFill>
          <a:latin typeface="Arial" pitchFamily="34" charset="0"/>
        </a:defRPr>
      </a:lvl8pPr>
      <a:lvl9pPr marL="1828800" algn="l" rtl="0" eaLnBrk="0" fontAlgn="base" hangingPunct="0">
        <a:spcBef>
          <a:spcPct val="0"/>
        </a:spcBef>
        <a:spcAft>
          <a:spcPct val="0"/>
        </a:spcAft>
        <a:defRPr sz="3400">
          <a:solidFill>
            <a:schemeClr val="tx2"/>
          </a:solidFill>
          <a:latin typeface="Arial" pitchFamily="34" charset="0"/>
        </a:defRPr>
      </a:lvl9pPr>
    </p:titleStyle>
    <p:bodyStyle>
      <a:lvl1pPr marL="342900" indent="-342900" algn="l" rtl="0" eaLnBrk="0" fontAlgn="base" hangingPunct="0">
        <a:spcBef>
          <a:spcPct val="20000"/>
        </a:spcBef>
        <a:spcAft>
          <a:spcPct val="0"/>
        </a:spcAft>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400">
          <a:solidFill>
            <a:schemeClr val="tx1"/>
          </a:solidFill>
          <a:latin typeface="+mn-lt"/>
        </a:defRPr>
      </a:lvl5pPr>
      <a:lvl6pPr marL="2514600" indent="-228600" algn="l" rtl="0" eaLnBrk="0" fontAlgn="base" hangingPunct="0">
        <a:spcBef>
          <a:spcPct val="20000"/>
        </a:spcBef>
        <a:spcAft>
          <a:spcPct val="0"/>
        </a:spcAft>
        <a:buChar char="»"/>
        <a:defRPr sz="1400">
          <a:solidFill>
            <a:schemeClr val="tx1"/>
          </a:solidFill>
          <a:latin typeface="+mn-lt"/>
        </a:defRPr>
      </a:lvl6pPr>
      <a:lvl7pPr marL="2971800" indent="-228600" algn="l" rtl="0" eaLnBrk="0" fontAlgn="base" hangingPunct="0">
        <a:spcBef>
          <a:spcPct val="20000"/>
        </a:spcBef>
        <a:spcAft>
          <a:spcPct val="0"/>
        </a:spcAft>
        <a:buChar char="»"/>
        <a:defRPr sz="1400">
          <a:solidFill>
            <a:schemeClr val="tx1"/>
          </a:solidFill>
          <a:latin typeface="+mn-lt"/>
        </a:defRPr>
      </a:lvl7pPr>
      <a:lvl8pPr marL="3429000" indent="-228600" algn="l" rtl="0" eaLnBrk="0" fontAlgn="base" hangingPunct="0">
        <a:spcBef>
          <a:spcPct val="20000"/>
        </a:spcBef>
        <a:spcAft>
          <a:spcPct val="0"/>
        </a:spcAft>
        <a:buChar char="»"/>
        <a:defRPr sz="1400">
          <a:solidFill>
            <a:schemeClr val="tx1"/>
          </a:solidFill>
          <a:latin typeface="+mn-lt"/>
        </a:defRPr>
      </a:lvl8pPr>
      <a:lvl9pPr marL="3886200" indent="-228600" algn="l" rtl="0" eaLnBrk="0" fontAlgn="base" hangingPunct="0">
        <a:spcBef>
          <a:spcPct val="20000"/>
        </a:spcBef>
        <a:spcAft>
          <a:spcPct val="0"/>
        </a:spcAft>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hyperlink" Target="http://research.microsoft.com/en-us/um/people/viola/pubs/detect/violajones_cvpr2001.pdf" TargetMode="External"/><Relationship Id="rId1" Type="http://schemas.openxmlformats.org/officeDocument/2006/relationships/slideLayout" Target="../slideLayouts/slideLayout13.xml"/></Relationships>
</file>

<file path=ppt/slides/_rels/slide100.xml.rels><?xml version="1.0" encoding="UTF-8" standalone="yes"?>
<Relationships xmlns="http://schemas.openxmlformats.org/package/2006/relationships"><Relationship Id="rId8" Type="http://schemas.openxmlformats.org/officeDocument/2006/relationships/oleObject" Target="../embeddings/oleObject22.bin"/><Relationship Id="rId3" Type="http://schemas.openxmlformats.org/officeDocument/2006/relationships/oleObject" Target="../embeddings/oleObject20.bin"/><Relationship Id="rId7" Type="http://schemas.openxmlformats.org/officeDocument/2006/relationships/image" Target="../media/image137.png"/><Relationship Id="rId2" Type="http://schemas.openxmlformats.org/officeDocument/2006/relationships/slideLayout" Target="../slideLayouts/slideLayout7.xml"/><Relationship Id="rId1" Type="http://schemas.openxmlformats.org/officeDocument/2006/relationships/vmlDrawing" Target="../drawings/vmlDrawing10.vml"/><Relationship Id="rId6" Type="http://schemas.openxmlformats.org/officeDocument/2006/relationships/image" Target="../media/image135.wmf"/><Relationship Id="rId5" Type="http://schemas.openxmlformats.org/officeDocument/2006/relationships/oleObject" Target="../embeddings/oleObject21.bin"/><Relationship Id="rId10" Type="http://schemas.openxmlformats.org/officeDocument/2006/relationships/image" Target="../media/image138.png"/><Relationship Id="rId4" Type="http://schemas.openxmlformats.org/officeDocument/2006/relationships/image" Target="../media/image134.wmf"/><Relationship Id="rId9" Type="http://schemas.openxmlformats.org/officeDocument/2006/relationships/image" Target="../media/image136.wmf"/></Relationships>
</file>

<file path=ppt/slides/_rels/slide101.xml.rels><?xml version="1.0" encoding="UTF-8" standalone="yes"?>
<Relationships xmlns="http://schemas.openxmlformats.org/package/2006/relationships"><Relationship Id="rId8" Type="http://schemas.openxmlformats.org/officeDocument/2006/relationships/image" Target="../media/image141.wmf"/><Relationship Id="rId3" Type="http://schemas.openxmlformats.org/officeDocument/2006/relationships/oleObject" Target="../embeddings/oleObject23.bin"/><Relationship Id="rId7" Type="http://schemas.openxmlformats.org/officeDocument/2006/relationships/oleObject" Target="../embeddings/oleObject25.bin"/><Relationship Id="rId2" Type="http://schemas.openxmlformats.org/officeDocument/2006/relationships/slideLayout" Target="../slideLayouts/slideLayout7.xml"/><Relationship Id="rId1" Type="http://schemas.openxmlformats.org/officeDocument/2006/relationships/vmlDrawing" Target="../drawings/vmlDrawing11.vml"/><Relationship Id="rId6" Type="http://schemas.openxmlformats.org/officeDocument/2006/relationships/image" Target="../media/image140.wmf"/><Relationship Id="rId5" Type="http://schemas.openxmlformats.org/officeDocument/2006/relationships/oleObject" Target="../embeddings/oleObject24.bin"/><Relationship Id="rId4" Type="http://schemas.openxmlformats.org/officeDocument/2006/relationships/image" Target="../media/image139.wmf"/></Relationships>
</file>

<file path=ppt/slides/_rels/slide102.xml.rels><?xml version="1.0" encoding="UTF-8" standalone="yes"?>
<Relationships xmlns="http://schemas.openxmlformats.org/package/2006/relationships"><Relationship Id="rId8" Type="http://schemas.openxmlformats.org/officeDocument/2006/relationships/image" Target="../media/image144.wmf"/><Relationship Id="rId3" Type="http://schemas.openxmlformats.org/officeDocument/2006/relationships/oleObject" Target="../embeddings/oleObject26.bin"/><Relationship Id="rId7" Type="http://schemas.openxmlformats.org/officeDocument/2006/relationships/oleObject" Target="../embeddings/oleObject28.bin"/><Relationship Id="rId2" Type="http://schemas.openxmlformats.org/officeDocument/2006/relationships/slideLayout" Target="../slideLayouts/slideLayout7.xml"/><Relationship Id="rId1" Type="http://schemas.openxmlformats.org/officeDocument/2006/relationships/vmlDrawing" Target="../drawings/vmlDrawing12.vml"/><Relationship Id="rId6" Type="http://schemas.openxmlformats.org/officeDocument/2006/relationships/image" Target="../media/image143.wmf"/><Relationship Id="rId5" Type="http://schemas.openxmlformats.org/officeDocument/2006/relationships/oleObject" Target="../embeddings/oleObject27.bin"/><Relationship Id="rId10" Type="http://schemas.openxmlformats.org/officeDocument/2006/relationships/image" Target="../media/image146.png"/><Relationship Id="rId4" Type="http://schemas.openxmlformats.org/officeDocument/2006/relationships/image" Target="../media/image142.wmf"/><Relationship Id="rId9" Type="http://schemas.openxmlformats.org/officeDocument/2006/relationships/image" Target="../media/image112.png"/></Relationships>
</file>

<file path=ppt/slides/_rels/slide103.xml.rels><?xml version="1.0" encoding="UTF-8" standalone="yes"?>
<Relationships xmlns="http://schemas.openxmlformats.org/package/2006/relationships"><Relationship Id="rId3" Type="http://schemas.openxmlformats.org/officeDocument/2006/relationships/notesSlide" Target="../notesSlides/notesSlide57.xml"/><Relationship Id="rId7" Type="http://schemas.openxmlformats.org/officeDocument/2006/relationships/image" Target="../media/image146.wmf"/><Relationship Id="rId2" Type="http://schemas.openxmlformats.org/officeDocument/2006/relationships/slideLayout" Target="../slideLayouts/slideLayout2.xml"/><Relationship Id="rId1" Type="http://schemas.openxmlformats.org/officeDocument/2006/relationships/vmlDrawing" Target="../drawings/vmlDrawing13.vml"/><Relationship Id="rId6" Type="http://schemas.openxmlformats.org/officeDocument/2006/relationships/oleObject" Target="../embeddings/oleObject30.bin"/><Relationship Id="rId5" Type="http://schemas.openxmlformats.org/officeDocument/2006/relationships/image" Target="../media/image145.wmf"/><Relationship Id="rId4" Type="http://schemas.openxmlformats.org/officeDocument/2006/relationships/oleObject" Target="../embeddings/oleObject29.bin"/></Relationships>
</file>

<file path=ppt/slides/_rels/slide104.xml.rels><?xml version="1.0" encoding="UTF-8" standalone="yes"?>
<Relationships xmlns="http://schemas.openxmlformats.org/package/2006/relationships"><Relationship Id="rId3" Type="http://schemas.openxmlformats.org/officeDocument/2006/relationships/oleObject" Target="../embeddings/oleObject31.bin"/><Relationship Id="rId2" Type="http://schemas.openxmlformats.org/officeDocument/2006/relationships/slideLayout" Target="../slideLayouts/slideLayout7.xml"/><Relationship Id="rId1" Type="http://schemas.openxmlformats.org/officeDocument/2006/relationships/vmlDrawing" Target="../drawings/vmlDrawing14.vml"/><Relationship Id="rId6" Type="http://schemas.openxmlformats.org/officeDocument/2006/relationships/image" Target="../media/image148.wmf"/><Relationship Id="rId5" Type="http://schemas.openxmlformats.org/officeDocument/2006/relationships/oleObject" Target="../embeddings/oleObject32.bin"/><Relationship Id="rId4" Type="http://schemas.openxmlformats.org/officeDocument/2006/relationships/image" Target="../media/image147.wmf"/></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110.wmf"/><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149.jpe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image" Target="../media/image150.jpe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research.microsoft.com/en-us/um/people/viola/pubs/detect/violajones_cvpr2001.pdf" TargetMode="External"/><Relationship Id="rId2" Type="http://schemas.openxmlformats.org/officeDocument/2006/relationships/image" Target="../media/image7.png"/><Relationship Id="rId1" Type="http://schemas.openxmlformats.org/officeDocument/2006/relationships/slideLayout" Target="../slideLayouts/slideLayout12.xml"/><Relationship Id="rId4" Type="http://schemas.openxmlformats.org/officeDocument/2006/relationships/hyperlink" Target="http://www.vision.caltech.edu/html-files/EE148-2005-Spring/pprs/viola04ijcv.pdf" TargetMode="Externa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7.xml"/><Relationship Id="rId4" Type="http://schemas.openxmlformats.org/officeDocument/2006/relationships/image" Target="../media/image10.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image" Target="../media/image14.jpeg"/><Relationship Id="rId2" Type="http://schemas.openxmlformats.org/officeDocument/2006/relationships/slideLayout" Target="../slideLayouts/slideLayout13.xml"/><Relationship Id="rId1" Type="http://schemas.openxmlformats.org/officeDocument/2006/relationships/tags" Target="../tags/tag1.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3.xml"/><Relationship Id="rId1" Type="http://schemas.openxmlformats.org/officeDocument/2006/relationships/tags" Target="../tags/tag2.xml"/><Relationship Id="rId5" Type="http://schemas.openxmlformats.org/officeDocument/2006/relationships/image" Target="../media/image16.jpg"/><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3.xml"/><Relationship Id="rId1" Type="http://schemas.openxmlformats.org/officeDocument/2006/relationships/tags" Target="../tags/tag3.xml"/><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21.sv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3.xml"/><Relationship Id="rId1" Type="http://schemas.openxmlformats.org/officeDocument/2006/relationships/tags" Target="../tags/tag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hyperlink" Target="http://www.flickr.com/groups/977532@N24/pool/" TargetMode="External"/><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3" Type="http://schemas.openxmlformats.org/officeDocument/2006/relationships/hyperlink" Target="http://www.cs.princeton.edu/~schapire/uncompress-papers.cgi/FreundSc99.ps" TargetMode="External"/><Relationship Id="rId2" Type="http://schemas.openxmlformats.org/officeDocument/2006/relationships/notesSlide" Target="../notesSlides/notesSlide25.xml"/><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6.xml"/><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3" Type="http://schemas.openxmlformats.org/officeDocument/2006/relationships/image" Target="../media/image35.svg"/><Relationship Id="rId7" Type="http://schemas.openxmlformats.org/officeDocument/2006/relationships/image" Target="../media/image39.sv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37.svg"/><Relationship Id="rId4" Type="http://schemas.openxmlformats.org/officeDocument/2006/relationships/image" Target="../media/image22.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7.xml"/><Relationship Id="rId7" Type="http://schemas.openxmlformats.org/officeDocument/2006/relationships/image" Target="../media/image25.wmf"/><Relationship Id="rId2" Type="http://schemas.openxmlformats.org/officeDocument/2006/relationships/slideLayout" Target="../slideLayouts/slideLayout13.xml"/><Relationship Id="rId1" Type="http://schemas.openxmlformats.org/officeDocument/2006/relationships/vmlDrawing" Target="../drawings/vmlDrawing2.vml"/><Relationship Id="rId6" Type="http://schemas.openxmlformats.org/officeDocument/2006/relationships/oleObject" Target="../embeddings/oleObject3.bin"/><Relationship Id="rId5" Type="http://schemas.openxmlformats.org/officeDocument/2006/relationships/image" Target="../media/image24.wmf"/><Relationship Id="rId4" Type="http://schemas.openxmlformats.org/officeDocument/2006/relationships/oleObject" Target="../embeddings/oleObject2.bin"/></Relationships>
</file>

<file path=ppt/slides/_rels/slide3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35.xml"/><Relationship Id="rId1" Type="http://schemas.openxmlformats.org/officeDocument/2006/relationships/slideLayout" Target="../slideLayouts/slideLayout1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4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6.xml"/><Relationship Id="rId1" Type="http://schemas.openxmlformats.org/officeDocument/2006/relationships/slideLayout" Target="../slideLayouts/slideLayout13.xml"/><Relationship Id="rId5" Type="http://schemas.openxmlformats.org/officeDocument/2006/relationships/image" Target="../media/image37.jpeg"/><Relationship Id="rId4" Type="http://schemas.openxmlformats.org/officeDocument/2006/relationships/image" Target="../media/image36.png"/></Relationships>
</file>

<file path=ppt/slides/_rels/slide4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7.xml"/><Relationship Id="rId1" Type="http://schemas.openxmlformats.org/officeDocument/2006/relationships/slideLayout" Target="../slideLayouts/slideLayout13.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4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8.xml"/><Relationship Id="rId1" Type="http://schemas.openxmlformats.org/officeDocument/2006/relationships/slideLayout" Target="../slideLayouts/slideLayout17.xml"/><Relationship Id="rId4" Type="http://schemas.openxmlformats.org/officeDocument/2006/relationships/image" Target="../media/image42.jpeg"/></Relationships>
</file>

<file path=ppt/slides/_rels/slide4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hyperlink" Target="https://en.wikipedia.org/wiki/Best_Illusion_of_the_Year_Contest" TargetMode="External"/><Relationship Id="rId2" Type="http://schemas.openxmlformats.org/officeDocument/2006/relationships/image" Target="../media/image3.gif"/><Relationship Id="rId1" Type="http://schemas.openxmlformats.org/officeDocument/2006/relationships/slideLayout" Target="../slideLayouts/slideLayout3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hyperlink" Target="http://research.microsoft.com/en-us/um/people/viola/pubs/detect/violajones_cvpr2001.pdf" TargetMode="Externa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6.tiff"/><Relationship Id="rId2" Type="http://schemas.openxmlformats.org/officeDocument/2006/relationships/image" Target="../media/image45.tiff"/><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48.tiff"/><Relationship Id="rId2" Type="http://schemas.openxmlformats.org/officeDocument/2006/relationships/image" Target="../media/image47.pn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image" Target="../media/image51.wmf"/><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3.xml"/><Relationship Id="rId1" Type="http://schemas.openxmlformats.org/officeDocument/2006/relationships/slideLayout" Target="../slideLayouts/slideLayout35.xml"/></Relationships>
</file>

<file path=ppt/slides/_rels/slide6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61.xml.rels><?xml version="1.0" encoding="UTF-8" standalone="yes"?>
<Relationships xmlns="http://schemas.openxmlformats.org/package/2006/relationships"><Relationship Id="rId8" Type="http://schemas.openxmlformats.org/officeDocument/2006/relationships/image" Target="../media/image61.tiff"/><Relationship Id="rId13" Type="http://schemas.openxmlformats.org/officeDocument/2006/relationships/image" Target="../media/image66.tiff"/><Relationship Id="rId3" Type="http://schemas.openxmlformats.org/officeDocument/2006/relationships/image" Target="../media/image56.tiff"/><Relationship Id="rId7" Type="http://schemas.openxmlformats.org/officeDocument/2006/relationships/image" Target="../media/image60.tiff"/><Relationship Id="rId12" Type="http://schemas.openxmlformats.org/officeDocument/2006/relationships/image" Target="../media/image65.tiff"/><Relationship Id="rId2" Type="http://schemas.openxmlformats.org/officeDocument/2006/relationships/image" Target="../media/image55.tiff"/><Relationship Id="rId16" Type="http://schemas.openxmlformats.org/officeDocument/2006/relationships/image" Target="../media/image69.tiff"/><Relationship Id="rId1" Type="http://schemas.openxmlformats.org/officeDocument/2006/relationships/slideLayout" Target="../slideLayouts/slideLayout2.xml"/><Relationship Id="rId6" Type="http://schemas.openxmlformats.org/officeDocument/2006/relationships/image" Target="../media/image59.tiff"/><Relationship Id="rId11" Type="http://schemas.openxmlformats.org/officeDocument/2006/relationships/image" Target="../media/image64.tiff"/><Relationship Id="rId5" Type="http://schemas.openxmlformats.org/officeDocument/2006/relationships/image" Target="../media/image58.tiff"/><Relationship Id="rId15" Type="http://schemas.openxmlformats.org/officeDocument/2006/relationships/image" Target="../media/image68.tiff"/><Relationship Id="rId10" Type="http://schemas.openxmlformats.org/officeDocument/2006/relationships/image" Target="../media/image63.tiff"/><Relationship Id="rId4" Type="http://schemas.openxmlformats.org/officeDocument/2006/relationships/image" Target="../media/image57.tiff"/><Relationship Id="rId9" Type="http://schemas.openxmlformats.org/officeDocument/2006/relationships/image" Target="../media/image62.tiff"/><Relationship Id="rId14" Type="http://schemas.openxmlformats.org/officeDocument/2006/relationships/image" Target="../media/image67.tiff"/></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image" Target="../media/image70.png"/><Relationship Id="rId4" Type="http://schemas.openxmlformats.org/officeDocument/2006/relationships/oleObject" Target="../embeddings/oleObject4.bin"/></Relationships>
</file>

<file path=ppt/slides/_rels/slide63.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4.vml"/><Relationship Id="rId4" Type="http://schemas.openxmlformats.org/officeDocument/2006/relationships/image" Target="../media/image70.png"/></Relationships>
</file>

<file path=ppt/slides/_rels/slide6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hyperlink" Target="http://www.cs.ucsb.edu/~mturk/Papers/mturk-CVPR91.pdf" TargetMode="Externa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6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6.jpg"/><Relationship Id="rId2" Type="http://schemas.openxmlformats.org/officeDocument/2006/relationships/slideLayout" Target="../slideLayouts/slideLayout35.xml"/><Relationship Id="rId1" Type="http://schemas.openxmlformats.org/officeDocument/2006/relationships/vmlDrawing" Target="../drawings/vmlDrawing1.vml"/><Relationship Id="rId6" Type="http://schemas.openxmlformats.org/officeDocument/2006/relationships/image" Target="../media/image4.png"/><Relationship Id="rId5" Type="http://schemas.openxmlformats.org/officeDocument/2006/relationships/oleObject" Target="../embeddings/oleObject1.bin"/><Relationship Id="rId4" Type="http://schemas.openxmlformats.org/officeDocument/2006/relationships/image" Target="../media/image5.png"/></Relationships>
</file>

<file path=ppt/slides/_rels/slide7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image" Target="../media/image78.png"/><Relationship Id="rId5" Type="http://schemas.openxmlformats.org/officeDocument/2006/relationships/image" Target="../media/image76.emf"/><Relationship Id="rId4" Type="http://schemas.openxmlformats.org/officeDocument/2006/relationships/oleObject" Target="../embeddings/oleObject6.bin"/></Relationships>
</file>

<file path=ppt/slides/_rels/slide71.xml.rels><?xml version="1.0" encoding="UTF-8" standalone="yes"?>
<Relationships xmlns="http://schemas.openxmlformats.org/package/2006/relationships"><Relationship Id="rId3" Type="http://schemas.openxmlformats.org/officeDocument/2006/relationships/image" Target="../media/image81.png"/><Relationship Id="rId7" Type="http://schemas.openxmlformats.org/officeDocument/2006/relationships/image" Target="../media/image80.emf"/><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oleObject" Target="../embeddings/oleObject8.bin"/><Relationship Id="rId5" Type="http://schemas.openxmlformats.org/officeDocument/2006/relationships/image" Target="../media/image79.emf"/><Relationship Id="rId4" Type="http://schemas.openxmlformats.org/officeDocument/2006/relationships/oleObject" Target="../embeddings/oleObject7.bin"/></Relationships>
</file>

<file path=ppt/slides/_rels/slide72.xml.rels><?xml version="1.0" encoding="UTF-8" standalone="yes"?>
<Relationships xmlns="http://schemas.openxmlformats.org/package/2006/relationships"><Relationship Id="rId8" Type="http://schemas.openxmlformats.org/officeDocument/2006/relationships/tags" Target="../tags/tag11.xml"/><Relationship Id="rId13" Type="http://schemas.openxmlformats.org/officeDocument/2006/relationships/image" Target="../media/image86.png"/><Relationship Id="rId18" Type="http://schemas.openxmlformats.org/officeDocument/2006/relationships/image" Target="../media/image91.png"/><Relationship Id="rId26" Type="http://schemas.openxmlformats.org/officeDocument/2006/relationships/image" Target="../media/image82.emf"/><Relationship Id="rId39" Type="http://schemas.openxmlformats.org/officeDocument/2006/relationships/image" Target="../media/image79.emf"/><Relationship Id="rId3" Type="http://schemas.openxmlformats.org/officeDocument/2006/relationships/tags" Target="../tags/tag6.xml"/><Relationship Id="rId21" Type="http://schemas.openxmlformats.org/officeDocument/2006/relationships/image" Target="../media/image94.png"/><Relationship Id="rId7" Type="http://schemas.openxmlformats.org/officeDocument/2006/relationships/tags" Target="../tags/tag10.xml"/><Relationship Id="rId12" Type="http://schemas.openxmlformats.org/officeDocument/2006/relationships/notesSlide" Target="../notesSlides/notesSlide47.xml"/><Relationship Id="rId17" Type="http://schemas.openxmlformats.org/officeDocument/2006/relationships/image" Target="../media/image90.png"/><Relationship Id="rId25" Type="http://schemas.openxmlformats.org/officeDocument/2006/relationships/oleObject" Target="../embeddings/oleObject9.bin"/><Relationship Id="rId38" Type="http://schemas.openxmlformats.org/officeDocument/2006/relationships/oleObject" Target="../embeddings/oleObject13.bin"/><Relationship Id="rId2" Type="http://schemas.openxmlformats.org/officeDocument/2006/relationships/tags" Target="../tags/tag5.xml"/><Relationship Id="rId16" Type="http://schemas.openxmlformats.org/officeDocument/2006/relationships/image" Target="../media/image89.png"/><Relationship Id="rId20" Type="http://schemas.openxmlformats.org/officeDocument/2006/relationships/image" Target="../media/image93.png"/><Relationship Id="rId29" Type="http://schemas.openxmlformats.org/officeDocument/2006/relationships/oleObject" Target="../embeddings/oleObject11.bin"/><Relationship Id="rId41" Type="http://schemas.openxmlformats.org/officeDocument/2006/relationships/image" Target="../media/image80.emf"/><Relationship Id="rId1" Type="http://schemas.openxmlformats.org/officeDocument/2006/relationships/vmlDrawing" Target="../drawings/vmlDrawing7.vml"/><Relationship Id="rId6" Type="http://schemas.openxmlformats.org/officeDocument/2006/relationships/tags" Target="../tags/tag9.xml"/><Relationship Id="rId11" Type="http://schemas.openxmlformats.org/officeDocument/2006/relationships/slideLayout" Target="../slideLayouts/slideLayout2.xml"/><Relationship Id="rId24" Type="http://schemas.openxmlformats.org/officeDocument/2006/relationships/image" Target="../media/image97.png"/><Relationship Id="rId32" Type="http://schemas.openxmlformats.org/officeDocument/2006/relationships/image" Target="../media/image85.emf"/><Relationship Id="rId37" Type="http://schemas.openxmlformats.org/officeDocument/2006/relationships/image" Target="../media/image98.png"/><Relationship Id="rId40" Type="http://schemas.openxmlformats.org/officeDocument/2006/relationships/oleObject" Target="../embeddings/oleObject14.bin"/><Relationship Id="rId5" Type="http://schemas.openxmlformats.org/officeDocument/2006/relationships/tags" Target="../tags/tag8.xml"/><Relationship Id="rId15" Type="http://schemas.openxmlformats.org/officeDocument/2006/relationships/image" Target="../media/image88.png"/><Relationship Id="rId23" Type="http://schemas.openxmlformats.org/officeDocument/2006/relationships/image" Target="../media/image96.png"/><Relationship Id="rId28" Type="http://schemas.openxmlformats.org/officeDocument/2006/relationships/image" Target="../media/image83.emf"/><Relationship Id="rId10" Type="http://schemas.openxmlformats.org/officeDocument/2006/relationships/tags" Target="../tags/tag13.xml"/><Relationship Id="rId19" Type="http://schemas.openxmlformats.org/officeDocument/2006/relationships/image" Target="../media/image92.png"/><Relationship Id="rId31" Type="http://schemas.openxmlformats.org/officeDocument/2006/relationships/oleObject" Target="../embeddings/oleObject12.bin"/><Relationship Id="rId4" Type="http://schemas.openxmlformats.org/officeDocument/2006/relationships/tags" Target="../tags/tag7.xml"/><Relationship Id="rId9" Type="http://schemas.openxmlformats.org/officeDocument/2006/relationships/tags" Target="../tags/tag12.xml"/><Relationship Id="rId14" Type="http://schemas.openxmlformats.org/officeDocument/2006/relationships/image" Target="../media/image87.png"/><Relationship Id="rId22" Type="http://schemas.openxmlformats.org/officeDocument/2006/relationships/image" Target="../media/image95.png"/><Relationship Id="rId27" Type="http://schemas.openxmlformats.org/officeDocument/2006/relationships/oleObject" Target="../embeddings/oleObject10.bin"/><Relationship Id="rId30" Type="http://schemas.openxmlformats.org/officeDocument/2006/relationships/image" Target="../media/image84.emf"/></Relationships>
</file>

<file path=ppt/slides/_rels/slide73.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7.xml"/><Relationship Id="rId4" Type="http://schemas.openxmlformats.org/officeDocument/2006/relationships/image" Target="../media/image101.jpeg"/></Relationships>
</file>

<file path=ppt/slides/_rels/slide75.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Layout" Target="../slideLayouts/slideLayout2.xml"/><Relationship Id="rId1" Type="http://schemas.openxmlformats.org/officeDocument/2006/relationships/vmlDrawing" Target="../drawings/vmlDrawing8.vml"/><Relationship Id="rId4" Type="http://schemas.openxmlformats.org/officeDocument/2006/relationships/image" Target="../media/image102.emf"/></Relationships>
</file>

<file path=ppt/slides/_rels/slide76.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51.xml"/><Relationship Id="rId1" Type="http://schemas.openxmlformats.org/officeDocument/2006/relationships/slideLayout" Target="../slideLayouts/slideLayout2.xml"/><Relationship Id="rId5" Type="http://schemas.openxmlformats.org/officeDocument/2006/relationships/image" Target="../media/image108.png"/><Relationship Id="rId4" Type="http://schemas.openxmlformats.org/officeDocument/2006/relationships/image" Target="../media/image107.png"/></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hyperlink" Target="http://research.microsoft.com/en-us/um/people/viola/pubs/detect/violajones_cvpr2001.pdf" TargetMode="Externa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110.wmf"/><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111.png"/><Relationship Id="rId7" Type="http://schemas.openxmlformats.org/officeDocument/2006/relationships/image" Target="../media/image116.png"/><Relationship Id="rId2" Type="http://schemas.openxmlformats.org/officeDocument/2006/relationships/notesSlide" Target="../notesSlides/notesSlide55.xml"/><Relationship Id="rId1" Type="http://schemas.openxmlformats.org/officeDocument/2006/relationships/slideLayout" Target="../slideLayouts/slideLayout7.xml"/><Relationship Id="rId6" Type="http://schemas.openxmlformats.org/officeDocument/2006/relationships/image" Target="../media/image114.png"/><Relationship Id="rId5" Type="http://schemas.openxmlformats.org/officeDocument/2006/relationships/image" Target="../media/image113.png"/><Relationship Id="rId4" Type="http://schemas.openxmlformats.org/officeDocument/2006/relationships/image" Target="../media/image112.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4.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8" Type="http://schemas.openxmlformats.org/officeDocument/2006/relationships/image" Target="../media/image121.wmf"/><Relationship Id="rId3" Type="http://schemas.openxmlformats.org/officeDocument/2006/relationships/oleObject" Target="../embeddings/oleObject16.bin"/><Relationship Id="rId7" Type="http://schemas.openxmlformats.org/officeDocument/2006/relationships/oleObject" Target="../embeddings/oleObject18.bin"/><Relationship Id="rId2" Type="http://schemas.openxmlformats.org/officeDocument/2006/relationships/slideLayout" Target="../slideLayouts/slideLayout7.xml"/><Relationship Id="rId1" Type="http://schemas.openxmlformats.org/officeDocument/2006/relationships/vmlDrawing" Target="../drawings/vmlDrawing9.vml"/><Relationship Id="rId6" Type="http://schemas.openxmlformats.org/officeDocument/2006/relationships/image" Target="../media/image120.wmf"/><Relationship Id="rId5" Type="http://schemas.openxmlformats.org/officeDocument/2006/relationships/oleObject" Target="../embeddings/oleObject17.bin"/><Relationship Id="rId10" Type="http://schemas.openxmlformats.org/officeDocument/2006/relationships/image" Target="../media/image122.wmf"/><Relationship Id="rId4" Type="http://schemas.openxmlformats.org/officeDocument/2006/relationships/image" Target="../media/image119.wmf"/><Relationship Id="rId9" Type="http://schemas.openxmlformats.org/officeDocument/2006/relationships/oleObject" Target="../embeddings/oleObject19.bin"/></Relationships>
</file>

<file path=ppt/slides/_rels/slide96.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2.xml"/><Relationship Id="rId4" Type="http://schemas.openxmlformats.org/officeDocument/2006/relationships/image" Target="../media/image125.png"/></Relationships>
</file>

<file path=ppt/slides/_rels/slide97.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2.xml"/><Relationship Id="rId5" Type="http://schemas.openxmlformats.org/officeDocument/2006/relationships/image" Target="../media/image129.png"/><Relationship Id="rId4" Type="http://schemas.openxmlformats.org/officeDocument/2006/relationships/image" Target="../media/image128.png"/></Relationships>
</file>

<file path=ppt/slides/_rels/slide98.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2.xml"/><Relationship Id="rId5" Type="http://schemas.openxmlformats.org/officeDocument/2006/relationships/image" Target="../media/image133.png"/><Relationship Id="rId4" Type="http://schemas.openxmlformats.org/officeDocument/2006/relationships/image" Target="../media/image132.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Viola-Jones detector and </a:t>
            </a:r>
            <a:r>
              <a:rPr lang="en-US" dirty="0" err="1"/>
              <a:t>E</a:t>
            </a:r>
            <a:r>
              <a:rPr lang="en-US" dirty="0" err="1" smtClean="0"/>
              <a:t>igenface</a:t>
            </a:r>
            <a:endParaRPr lang="en-US" dirty="0"/>
          </a:p>
        </p:txBody>
      </p:sp>
      <p:sp>
        <p:nvSpPr>
          <p:cNvPr id="3" name="Subtitle 2"/>
          <p:cNvSpPr>
            <a:spLocks noGrp="1"/>
          </p:cNvSpPr>
          <p:nvPr>
            <p:ph type="subTitle" idx="1"/>
          </p:nvPr>
        </p:nvSpPr>
        <p:spPr/>
        <p:txBody>
          <a:bodyPr/>
          <a:lstStyle/>
          <a:p>
            <a:r>
              <a:rPr lang="en-US" dirty="0" smtClean="0"/>
              <a:t>Samuel Cheng</a:t>
            </a:r>
          </a:p>
          <a:p>
            <a:r>
              <a:rPr lang="en-US" dirty="0" smtClean="0"/>
              <a:t>(Slide credits: James Thompkins, </a:t>
            </a:r>
            <a:r>
              <a:rPr lang="en-US" dirty="0"/>
              <a:t>Juan Carlos </a:t>
            </a:r>
            <a:r>
              <a:rPr lang="en-US" dirty="0" err="1"/>
              <a:t>Niebles</a:t>
            </a:r>
            <a:r>
              <a:rPr lang="en-US" dirty="0"/>
              <a:t> and </a:t>
            </a:r>
            <a:r>
              <a:rPr lang="en-US" dirty="0" err="1"/>
              <a:t>Ranjay</a:t>
            </a:r>
            <a:r>
              <a:rPr lang="en-US" dirty="0"/>
              <a:t> </a:t>
            </a:r>
            <a:r>
              <a:rPr lang="en-US" dirty="0" smtClean="0"/>
              <a:t>Krishna)</a:t>
            </a:r>
            <a:endParaRPr lang="en-US" dirty="0"/>
          </a:p>
          <a:p>
            <a:r>
              <a:rPr lang="en-US" dirty="0" smtClean="0"/>
              <a:t> </a:t>
            </a:r>
            <a:endParaRPr lang="en-US" dirty="0"/>
          </a:p>
        </p:txBody>
      </p:sp>
    </p:spTree>
    <p:extLst>
      <p:ext uri="{BB962C8B-B14F-4D97-AF65-F5344CB8AC3E}">
        <p14:creationId xmlns:p14="http://schemas.microsoft.com/office/powerpoint/2010/main" val="209574133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we will learn today</a:t>
            </a:r>
            <a:endParaRPr lang="en-US" dirty="0"/>
          </a:p>
        </p:txBody>
      </p:sp>
      <p:sp>
        <p:nvSpPr>
          <p:cNvPr id="3" name="Content Placeholder 2"/>
          <p:cNvSpPr>
            <a:spLocks noGrp="1"/>
          </p:cNvSpPr>
          <p:nvPr>
            <p:ph idx="1"/>
          </p:nvPr>
        </p:nvSpPr>
        <p:spPr>
          <a:xfrm>
            <a:off x="457200" y="1465688"/>
            <a:ext cx="8229600" cy="4525963"/>
          </a:xfrm>
        </p:spPr>
        <p:txBody>
          <a:bodyPr/>
          <a:lstStyle/>
          <a:p>
            <a:r>
              <a:rPr lang="en-US" dirty="0" smtClean="0"/>
              <a:t>Viola-Jones Face Detection</a:t>
            </a:r>
          </a:p>
          <a:p>
            <a:r>
              <a:rPr lang="en-US" dirty="0" smtClean="0">
                <a:solidFill>
                  <a:schemeClr val="bg1">
                    <a:lumMod val="65000"/>
                  </a:schemeClr>
                </a:solidFill>
              </a:rPr>
              <a:t>The </a:t>
            </a:r>
            <a:r>
              <a:rPr lang="en-US" dirty="0" err="1" smtClean="0">
                <a:solidFill>
                  <a:schemeClr val="bg1">
                    <a:lumMod val="65000"/>
                  </a:schemeClr>
                </a:solidFill>
              </a:rPr>
              <a:t>Eigenfaces</a:t>
            </a:r>
            <a:r>
              <a:rPr lang="en-US" dirty="0" smtClean="0">
                <a:solidFill>
                  <a:schemeClr val="bg1">
                    <a:lumMod val="65000"/>
                  </a:schemeClr>
                </a:solidFill>
              </a:rPr>
              <a:t> Algorithm</a:t>
            </a:r>
          </a:p>
          <a:p>
            <a:r>
              <a:rPr lang="en-US" dirty="0" smtClean="0">
                <a:solidFill>
                  <a:schemeClr val="bg1">
                    <a:lumMod val="65000"/>
                  </a:schemeClr>
                </a:solidFill>
              </a:rPr>
              <a:t>Linear Discriminant Analysis (LDA)</a:t>
            </a:r>
            <a:endParaRPr lang="en-US" dirty="0">
              <a:solidFill>
                <a:schemeClr val="bg1">
                  <a:lumMod val="65000"/>
                </a:schemeClr>
              </a:solidFill>
            </a:endParaRPr>
          </a:p>
        </p:txBody>
      </p:sp>
      <p:sp>
        <p:nvSpPr>
          <p:cNvPr id="4" name="Date Placeholder 3"/>
          <p:cNvSpPr>
            <a:spLocks noGrp="1"/>
          </p:cNvSpPr>
          <p:nvPr>
            <p:ph type="dt" sz="half" idx="10"/>
          </p:nvPr>
        </p:nvSpPr>
        <p:spPr/>
        <p:txBody>
          <a:bodyPr/>
          <a:lstStyle/>
          <a:p>
            <a:endParaRPr lang="en-US" dirty="0"/>
          </a:p>
        </p:txBody>
      </p:sp>
      <p:sp>
        <p:nvSpPr>
          <p:cNvPr id="5" name="Slide Number Placeholder 4"/>
          <p:cNvSpPr>
            <a:spLocks noGrp="1"/>
          </p:cNvSpPr>
          <p:nvPr>
            <p:ph type="sldNum" sz="quarter" idx="12"/>
          </p:nvPr>
        </p:nvSpPr>
        <p:spPr/>
        <p:txBody>
          <a:bodyPr/>
          <a:lstStyle/>
          <a:p>
            <a:fld id="{CF7DC490-98B8-074B-BB30-37775A2447EF}" type="slidenum">
              <a:rPr lang="en-US" smtClean="0"/>
              <a:pPr/>
              <a:t>10</a:t>
            </a:fld>
            <a:endParaRPr lang="en-US" dirty="0"/>
          </a:p>
        </p:txBody>
      </p:sp>
      <p:sp>
        <p:nvSpPr>
          <p:cNvPr id="7" name="TextBox 6"/>
          <p:cNvSpPr txBox="1"/>
          <p:nvPr/>
        </p:nvSpPr>
        <p:spPr>
          <a:xfrm>
            <a:off x="228600" y="4150982"/>
            <a:ext cx="8686800" cy="2308324"/>
          </a:xfrm>
          <a:prstGeom prst="rect">
            <a:avLst/>
          </a:prstGeom>
          <a:noFill/>
        </p:spPr>
        <p:txBody>
          <a:bodyPr wrap="square" rtlCol="0">
            <a:spAutoFit/>
          </a:bodyPr>
          <a:lstStyle/>
          <a:p>
            <a:r>
              <a:rPr lang="en-US" altLang="en-US" sz="1600" dirty="0">
                <a:solidFill>
                  <a:srgbClr val="000000"/>
                </a:solidFill>
              </a:rPr>
              <a:t>P. Viola and M. Jones. </a:t>
            </a:r>
            <a:r>
              <a:rPr lang="en-US" altLang="en-US" sz="1600" i="1" dirty="0">
                <a:solidFill>
                  <a:srgbClr val="000000"/>
                </a:solidFill>
                <a:hlinkClick r:id="rId2"/>
              </a:rPr>
              <a:t>Rapid object detection using a boosted cascade of simple features.</a:t>
            </a:r>
            <a:r>
              <a:rPr lang="en-US" altLang="en-US" sz="1600" dirty="0">
                <a:solidFill>
                  <a:srgbClr val="000000"/>
                </a:solidFill>
              </a:rPr>
              <a:t> CVPR 2001. </a:t>
            </a:r>
            <a:endParaRPr lang="en-US" altLang="en-US" sz="1600" dirty="0" smtClean="0">
              <a:solidFill>
                <a:srgbClr val="000000"/>
              </a:solidFill>
            </a:endParaRPr>
          </a:p>
          <a:p>
            <a:endParaRPr lang="en-US" altLang="en-US" sz="1600" dirty="0">
              <a:solidFill>
                <a:srgbClr val="000000"/>
              </a:solidFill>
            </a:endParaRPr>
          </a:p>
          <a:p>
            <a:r>
              <a:rPr lang="en-US" sz="1600" dirty="0" smtClean="0">
                <a:solidFill>
                  <a:schemeClr val="bg1">
                    <a:lumMod val="65000"/>
                  </a:schemeClr>
                </a:solidFill>
              </a:rPr>
              <a:t>Turk and </a:t>
            </a:r>
            <a:r>
              <a:rPr lang="en-US" sz="1600" dirty="0" err="1" smtClean="0">
                <a:solidFill>
                  <a:schemeClr val="bg1">
                    <a:lumMod val="65000"/>
                  </a:schemeClr>
                </a:solidFill>
              </a:rPr>
              <a:t>Pentland</a:t>
            </a:r>
            <a:r>
              <a:rPr lang="en-US" sz="1600" dirty="0" smtClean="0">
                <a:solidFill>
                  <a:schemeClr val="bg1">
                    <a:lumMod val="65000"/>
                  </a:schemeClr>
                </a:solidFill>
              </a:rPr>
              <a:t>, </a:t>
            </a:r>
            <a:r>
              <a:rPr lang="en-US" sz="1600" dirty="0" err="1" smtClean="0">
                <a:solidFill>
                  <a:schemeClr val="bg1">
                    <a:lumMod val="65000"/>
                  </a:schemeClr>
                </a:solidFill>
              </a:rPr>
              <a:t>Eigenfaces</a:t>
            </a:r>
            <a:r>
              <a:rPr lang="en-US" sz="1600" dirty="0" smtClean="0">
                <a:solidFill>
                  <a:schemeClr val="bg1">
                    <a:lumMod val="65000"/>
                  </a:schemeClr>
                </a:solidFill>
              </a:rPr>
              <a:t> for Recognition, </a:t>
            </a:r>
            <a:r>
              <a:rPr lang="en-US" sz="1600" i="1" dirty="0" smtClean="0">
                <a:solidFill>
                  <a:schemeClr val="bg1">
                    <a:lumMod val="65000"/>
                  </a:schemeClr>
                </a:solidFill>
              </a:rPr>
              <a:t>Journal of Cognitive Neuroscience</a:t>
            </a:r>
            <a:r>
              <a:rPr lang="en-US" sz="1600" dirty="0" smtClean="0">
                <a:solidFill>
                  <a:schemeClr val="bg1">
                    <a:lumMod val="65000"/>
                  </a:schemeClr>
                </a:solidFill>
              </a:rPr>
              <a:t> </a:t>
            </a:r>
            <a:r>
              <a:rPr lang="en-US" sz="1600" b="1" dirty="0" smtClean="0">
                <a:solidFill>
                  <a:schemeClr val="bg1">
                    <a:lumMod val="65000"/>
                  </a:schemeClr>
                </a:solidFill>
              </a:rPr>
              <a:t>3</a:t>
            </a:r>
            <a:r>
              <a:rPr lang="en-US" sz="1600" dirty="0" smtClean="0">
                <a:solidFill>
                  <a:schemeClr val="bg1">
                    <a:lumMod val="65000"/>
                  </a:schemeClr>
                </a:solidFill>
              </a:rPr>
              <a:t> (1): 71–86.</a:t>
            </a:r>
          </a:p>
          <a:p>
            <a:endParaRPr lang="en-US" sz="1600" dirty="0">
              <a:solidFill>
                <a:schemeClr val="bg1">
                  <a:lumMod val="65000"/>
                </a:schemeClr>
              </a:solidFill>
            </a:endParaRPr>
          </a:p>
          <a:p>
            <a:r>
              <a:rPr lang="en-US" sz="1600" dirty="0" smtClean="0">
                <a:solidFill>
                  <a:schemeClr val="bg1">
                    <a:lumMod val="65000"/>
                  </a:schemeClr>
                </a:solidFill>
              </a:rPr>
              <a:t>P</a:t>
            </a:r>
            <a:r>
              <a:rPr lang="en-US" sz="1600" dirty="0">
                <a:solidFill>
                  <a:schemeClr val="bg1">
                    <a:lumMod val="65000"/>
                  </a:schemeClr>
                </a:solidFill>
              </a:rPr>
              <a:t>. </a:t>
            </a:r>
            <a:r>
              <a:rPr lang="en-US" sz="1600" dirty="0" err="1">
                <a:solidFill>
                  <a:schemeClr val="bg1">
                    <a:lumMod val="65000"/>
                  </a:schemeClr>
                </a:solidFill>
              </a:rPr>
              <a:t>Belhumeur</a:t>
            </a:r>
            <a:r>
              <a:rPr lang="en-US" sz="1600" dirty="0">
                <a:solidFill>
                  <a:schemeClr val="bg1">
                    <a:lumMod val="65000"/>
                  </a:schemeClr>
                </a:solidFill>
              </a:rPr>
              <a:t>, J. </a:t>
            </a:r>
            <a:r>
              <a:rPr lang="en-US" sz="1600" dirty="0" err="1">
                <a:solidFill>
                  <a:schemeClr val="bg1">
                    <a:lumMod val="65000"/>
                  </a:schemeClr>
                </a:solidFill>
              </a:rPr>
              <a:t>Hespanha</a:t>
            </a:r>
            <a:r>
              <a:rPr lang="en-US" sz="1600" dirty="0">
                <a:solidFill>
                  <a:schemeClr val="bg1">
                    <a:lumMod val="65000"/>
                  </a:schemeClr>
                </a:solidFill>
              </a:rPr>
              <a:t>, and D. </a:t>
            </a:r>
            <a:r>
              <a:rPr lang="en-US" sz="1600" dirty="0" err="1" smtClean="0">
                <a:solidFill>
                  <a:schemeClr val="bg1">
                    <a:lumMod val="65000"/>
                  </a:schemeClr>
                </a:solidFill>
              </a:rPr>
              <a:t>Kriegman</a:t>
            </a:r>
            <a:r>
              <a:rPr lang="en-US" sz="1600" dirty="0" smtClean="0">
                <a:solidFill>
                  <a:schemeClr val="bg1">
                    <a:lumMod val="65000"/>
                  </a:schemeClr>
                </a:solidFill>
              </a:rPr>
              <a:t>. </a:t>
            </a:r>
            <a:r>
              <a:rPr lang="en-US" sz="1600" dirty="0">
                <a:solidFill>
                  <a:schemeClr val="bg1">
                    <a:lumMod val="65000"/>
                  </a:schemeClr>
                </a:solidFill>
              </a:rPr>
              <a:t>"</a:t>
            </a:r>
            <a:r>
              <a:rPr lang="en-US" sz="1600" dirty="0" err="1">
                <a:solidFill>
                  <a:schemeClr val="bg1">
                    <a:lumMod val="65000"/>
                  </a:schemeClr>
                </a:solidFill>
              </a:rPr>
              <a:t>Eigenfaces</a:t>
            </a:r>
            <a:r>
              <a:rPr lang="en-US" sz="1600" dirty="0">
                <a:solidFill>
                  <a:schemeClr val="bg1">
                    <a:lumMod val="65000"/>
                  </a:schemeClr>
                </a:solidFill>
              </a:rPr>
              <a:t> vs. </a:t>
            </a:r>
            <a:r>
              <a:rPr lang="en-US" sz="1600" dirty="0" err="1">
                <a:solidFill>
                  <a:schemeClr val="bg1">
                    <a:lumMod val="65000"/>
                  </a:schemeClr>
                </a:solidFill>
              </a:rPr>
              <a:t>Fisherfaces</a:t>
            </a:r>
            <a:r>
              <a:rPr lang="en-US" sz="1600" dirty="0">
                <a:solidFill>
                  <a:schemeClr val="bg1">
                    <a:lumMod val="65000"/>
                  </a:schemeClr>
                </a:solidFill>
              </a:rPr>
              <a:t>: Recognition </a:t>
            </a:r>
            <a:endParaRPr lang="en-US" sz="1600" dirty="0" smtClean="0">
              <a:solidFill>
                <a:schemeClr val="bg1">
                  <a:lumMod val="65000"/>
                </a:schemeClr>
              </a:solidFill>
            </a:endParaRPr>
          </a:p>
          <a:p>
            <a:r>
              <a:rPr lang="en-US" sz="1600" dirty="0" smtClean="0">
                <a:solidFill>
                  <a:schemeClr val="bg1">
                    <a:lumMod val="65000"/>
                  </a:schemeClr>
                </a:solidFill>
              </a:rPr>
              <a:t>Using </a:t>
            </a:r>
            <a:r>
              <a:rPr lang="en-US" sz="1600" dirty="0">
                <a:solidFill>
                  <a:schemeClr val="bg1">
                    <a:lumMod val="65000"/>
                  </a:schemeClr>
                </a:solidFill>
              </a:rPr>
              <a:t>Class Specific Linear Projection". </a:t>
            </a:r>
            <a:r>
              <a:rPr lang="en-US" sz="1600" i="1" dirty="0">
                <a:solidFill>
                  <a:schemeClr val="bg1">
                    <a:lumMod val="65000"/>
                  </a:schemeClr>
                </a:solidFill>
              </a:rPr>
              <a:t>IEEE Transactions on pattern analysis and machine </a:t>
            </a:r>
            <a:endParaRPr lang="en-US" sz="1600" i="1" dirty="0" smtClean="0">
              <a:solidFill>
                <a:schemeClr val="bg1">
                  <a:lumMod val="65000"/>
                </a:schemeClr>
              </a:solidFill>
            </a:endParaRPr>
          </a:p>
          <a:p>
            <a:r>
              <a:rPr lang="en-US" sz="1600" i="1" dirty="0" smtClean="0">
                <a:solidFill>
                  <a:schemeClr val="bg1">
                    <a:lumMod val="65000"/>
                  </a:schemeClr>
                </a:solidFill>
              </a:rPr>
              <a:t>intelligence</a:t>
            </a:r>
            <a:r>
              <a:rPr lang="en-US" sz="1600" dirty="0" smtClean="0">
                <a:solidFill>
                  <a:schemeClr val="bg1">
                    <a:lumMod val="65000"/>
                  </a:schemeClr>
                </a:solidFill>
              </a:rPr>
              <a:t> </a:t>
            </a:r>
            <a:r>
              <a:rPr lang="en-US" sz="1600" b="1" dirty="0">
                <a:solidFill>
                  <a:schemeClr val="bg1">
                    <a:lumMod val="65000"/>
                  </a:schemeClr>
                </a:solidFill>
              </a:rPr>
              <a:t>19</a:t>
            </a:r>
            <a:r>
              <a:rPr lang="en-US" sz="1600" dirty="0">
                <a:solidFill>
                  <a:schemeClr val="bg1">
                    <a:lumMod val="65000"/>
                  </a:schemeClr>
                </a:solidFill>
              </a:rPr>
              <a:t> (7): 711</a:t>
            </a:r>
            <a:r>
              <a:rPr lang="en-US" sz="1600" dirty="0" smtClean="0">
                <a:solidFill>
                  <a:schemeClr val="bg1">
                    <a:lumMod val="65000"/>
                  </a:schemeClr>
                </a:solidFill>
              </a:rPr>
              <a:t>. 1997.</a:t>
            </a:r>
          </a:p>
        </p:txBody>
      </p:sp>
    </p:spTree>
    <p:extLst>
      <p:ext uri="{BB962C8B-B14F-4D97-AF65-F5344CB8AC3E}">
        <p14:creationId xmlns:p14="http://schemas.microsoft.com/office/powerpoint/2010/main" val="1684001326"/>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2" name="Rectangle 2"/>
          <p:cNvSpPr>
            <a:spLocks noChangeArrowheads="1"/>
          </p:cNvSpPr>
          <p:nvPr/>
        </p:nvSpPr>
        <p:spPr bwMode="auto">
          <a:xfrm>
            <a:off x="609600" y="3048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zh-CN" sz="4400" dirty="0">
                <a:ea typeface="SimSun" charset="-122"/>
              </a:rPr>
              <a:t>Variables</a:t>
            </a:r>
          </a:p>
        </p:txBody>
      </p:sp>
      <p:sp>
        <p:nvSpPr>
          <p:cNvPr id="4103" name="Rectangle 3" descr="Rectangle: Click to edit Master text styles&#10;Second level&#10;Third level&#10;Fourth level&#10;Fifth level"/>
          <p:cNvSpPr>
            <a:spLocks noChangeArrowheads="1"/>
          </p:cNvSpPr>
          <p:nvPr/>
        </p:nvSpPr>
        <p:spPr bwMode="auto">
          <a:xfrm>
            <a:off x="838200" y="1524000"/>
            <a:ext cx="48006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20000"/>
              </a:spcBef>
              <a:buFontTx/>
              <a:buChar char="•"/>
            </a:pPr>
            <a:r>
              <a:rPr lang="en-US" altLang="zh-CN" sz="2800" dirty="0" smtClean="0">
                <a:ea typeface="SimSun" charset="-122"/>
              </a:rPr>
              <a:t>N </a:t>
            </a:r>
            <a:r>
              <a:rPr lang="en-US" altLang="zh-CN" sz="2800" dirty="0">
                <a:ea typeface="SimSun" charset="-122"/>
              </a:rPr>
              <a:t>Sample images: </a:t>
            </a:r>
          </a:p>
          <a:p>
            <a:pPr eaLnBrk="1" hangingPunct="1">
              <a:spcBef>
                <a:spcPct val="20000"/>
              </a:spcBef>
              <a:buFontTx/>
              <a:buChar char="•"/>
            </a:pPr>
            <a:endParaRPr lang="en-US" altLang="zh-CN" sz="2800" dirty="0" smtClean="0">
              <a:ea typeface="SimSun" charset="-122"/>
            </a:endParaRPr>
          </a:p>
          <a:p>
            <a:pPr eaLnBrk="1" hangingPunct="1">
              <a:spcBef>
                <a:spcPct val="20000"/>
              </a:spcBef>
              <a:buFontTx/>
              <a:buChar char="•"/>
            </a:pPr>
            <a:r>
              <a:rPr lang="en-US" altLang="zh-CN" sz="2800" dirty="0">
                <a:ea typeface="SimSun" charset="-122"/>
              </a:rPr>
              <a:t>C</a:t>
            </a:r>
            <a:r>
              <a:rPr lang="en-US" altLang="zh-CN" sz="2800" dirty="0" smtClean="0">
                <a:ea typeface="SimSun" charset="-122"/>
              </a:rPr>
              <a:t> </a:t>
            </a:r>
            <a:r>
              <a:rPr lang="en-US" altLang="zh-CN" sz="2800" dirty="0">
                <a:ea typeface="SimSun" charset="-122"/>
              </a:rPr>
              <a:t>classes:</a:t>
            </a:r>
          </a:p>
          <a:p>
            <a:pPr eaLnBrk="1" hangingPunct="1">
              <a:spcBef>
                <a:spcPct val="20000"/>
              </a:spcBef>
              <a:buFontTx/>
              <a:buChar char="•"/>
            </a:pPr>
            <a:endParaRPr lang="en-US" altLang="zh-CN" sz="2800" dirty="0">
              <a:ea typeface="SimSun" charset="-122"/>
            </a:endParaRPr>
          </a:p>
          <a:p>
            <a:pPr eaLnBrk="1" hangingPunct="1">
              <a:spcBef>
                <a:spcPct val="20000"/>
              </a:spcBef>
              <a:buFontTx/>
              <a:buChar char="•"/>
            </a:pPr>
            <a:r>
              <a:rPr lang="en-US" altLang="zh-CN" sz="2800" dirty="0">
                <a:ea typeface="SimSun" charset="-122"/>
              </a:rPr>
              <a:t>Average of each class: </a:t>
            </a:r>
          </a:p>
          <a:p>
            <a:pPr eaLnBrk="1" hangingPunct="1">
              <a:spcBef>
                <a:spcPct val="20000"/>
              </a:spcBef>
              <a:buFontTx/>
              <a:buChar char="•"/>
            </a:pPr>
            <a:endParaRPr lang="en-US" altLang="zh-CN" sz="2800" dirty="0" smtClean="0">
              <a:ea typeface="SimSun" charset="-122"/>
            </a:endParaRPr>
          </a:p>
          <a:p>
            <a:pPr eaLnBrk="1" hangingPunct="1">
              <a:spcBef>
                <a:spcPct val="20000"/>
              </a:spcBef>
              <a:buFontTx/>
              <a:buChar char="•"/>
            </a:pPr>
            <a:r>
              <a:rPr lang="en-US" altLang="zh-CN" sz="2800" dirty="0" smtClean="0">
                <a:ea typeface="SimSun" charset="-122"/>
              </a:rPr>
              <a:t>Average </a:t>
            </a:r>
            <a:r>
              <a:rPr lang="en-US" altLang="zh-CN" sz="2800" dirty="0">
                <a:ea typeface="SimSun" charset="-122"/>
              </a:rPr>
              <a:t>of all data:</a:t>
            </a:r>
            <a:r>
              <a:rPr lang="en-US" altLang="zh-CN" sz="4000" dirty="0">
                <a:ea typeface="SimSun" charset="-122"/>
              </a:rPr>
              <a:t>	</a:t>
            </a:r>
          </a:p>
        </p:txBody>
      </p:sp>
      <p:graphicFrame>
        <p:nvGraphicFramePr>
          <p:cNvPr id="4098" name="Object 4"/>
          <p:cNvGraphicFramePr>
            <a:graphicFrameLocks noChangeAspect="1"/>
          </p:cNvGraphicFramePr>
          <p:nvPr>
            <p:extLst/>
          </p:nvPr>
        </p:nvGraphicFramePr>
        <p:xfrm>
          <a:off x="5638800" y="1640847"/>
          <a:ext cx="1500188" cy="377825"/>
        </p:xfrm>
        <a:graphic>
          <a:graphicData uri="http://schemas.openxmlformats.org/presentationml/2006/ole">
            <mc:AlternateContent xmlns:mc="http://schemas.openxmlformats.org/markup-compatibility/2006">
              <mc:Choice xmlns:v="urn:schemas-microsoft-com:vml" Requires="v">
                <p:oleObj spid="_x0000_s69670" name="Equation" r:id="rId3" imgW="1460160" imgH="368280" progId="Equation.3">
                  <p:embed/>
                </p:oleObj>
              </mc:Choice>
              <mc:Fallback>
                <p:oleObj name="Equation" r:id="rId3" imgW="1460160" imgH="36828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8800" y="1640847"/>
                        <a:ext cx="1500188" cy="377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4101" name="Object 7"/>
          <p:cNvGraphicFramePr>
            <a:graphicFrameLocks noChangeAspect="1"/>
          </p:cNvGraphicFramePr>
          <p:nvPr>
            <p:extLst/>
          </p:nvPr>
        </p:nvGraphicFramePr>
        <p:xfrm>
          <a:off x="5562600" y="4630110"/>
          <a:ext cx="1919288" cy="918829"/>
        </p:xfrm>
        <a:graphic>
          <a:graphicData uri="http://schemas.openxmlformats.org/presentationml/2006/ole">
            <mc:AlternateContent xmlns:mc="http://schemas.openxmlformats.org/markup-compatibility/2006">
              <mc:Choice xmlns:v="urn:schemas-microsoft-com:vml" Requires="v">
                <p:oleObj spid="_x0000_s69671" name="Equation" r:id="rId5" imgW="1562040" imgH="749160" progId="Equation.3">
                  <p:embed/>
                </p:oleObj>
              </mc:Choice>
              <mc:Fallback>
                <p:oleObj name="Equation" r:id="rId5" imgW="1562040" imgH="74916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62600" y="4630110"/>
                        <a:ext cx="1919288" cy="918829"/>
                      </a:xfrm>
                      <a:prstGeom prst="rect">
                        <a:avLst/>
                      </a:prstGeom>
                      <a:noFill/>
                      <a:ln>
                        <a:noFill/>
                      </a:ln>
                      <a:effectLst/>
                    </p:spPr>
                  </p:pic>
                </p:oleObj>
              </mc:Fallback>
            </mc:AlternateContent>
          </a:graphicData>
        </a:graphic>
      </p:graphicFrame>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57447" y="2317916"/>
            <a:ext cx="2729593" cy="761039"/>
          </a:xfrm>
          <a:prstGeom prst="rect">
            <a:avLst/>
          </a:prstGeom>
        </p:spPr>
      </p:pic>
      <p:grpSp>
        <p:nvGrpSpPr>
          <p:cNvPr id="4" name="Group 3"/>
          <p:cNvGrpSpPr/>
          <p:nvPr/>
        </p:nvGrpSpPr>
        <p:grpSpPr>
          <a:xfrm>
            <a:off x="5562600" y="3429000"/>
            <a:ext cx="1919288" cy="838200"/>
            <a:chOff x="5562600" y="3429000"/>
            <a:chExt cx="1919288" cy="838200"/>
          </a:xfrm>
        </p:grpSpPr>
        <p:graphicFrame>
          <p:nvGraphicFramePr>
            <p:cNvPr id="4100" name="Object 6"/>
            <p:cNvGraphicFramePr>
              <a:graphicFrameLocks noChangeAspect="1"/>
            </p:cNvGraphicFramePr>
            <p:nvPr>
              <p:extLst/>
            </p:nvPr>
          </p:nvGraphicFramePr>
          <p:xfrm>
            <a:off x="5562600" y="3429000"/>
            <a:ext cx="1919288" cy="819150"/>
          </p:xfrm>
          <a:graphic>
            <a:graphicData uri="http://schemas.openxmlformats.org/presentationml/2006/ole">
              <mc:AlternateContent xmlns:mc="http://schemas.openxmlformats.org/markup-compatibility/2006">
                <mc:Choice xmlns:v="urn:schemas-microsoft-com:vml" Requires="v">
                  <p:oleObj spid="_x0000_s69672" name="Equation" r:id="rId8" imgW="1866600" imgH="799920" progId="Equation.3">
                    <p:embed/>
                  </p:oleObj>
                </mc:Choice>
                <mc:Fallback>
                  <p:oleObj name="Equation" r:id="rId8" imgW="1866600" imgH="79992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562600" y="3429000"/>
                          <a:ext cx="1919288" cy="819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pic>
          <p:nvPicPr>
            <p:cNvPr id="3" name="Picture 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010400" y="4032250"/>
              <a:ext cx="222250" cy="234950"/>
            </a:xfrm>
            <a:prstGeom prst="rect">
              <a:avLst/>
            </a:prstGeom>
          </p:spPr>
        </p:pic>
      </p:grpSp>
      <p:sp>
        <p:nvSpPr>
          <p:cNvPr id="5" name="Date Placeholder 4"/>
          <p:cNvSpPr>
            <a:spLocks noGrp="1"/>
          </p:cNvSpPr>
          <p:nvPr>
            <p:ph type="dt" sz="half" idx="10"/>
          </p:nvPr>
        </p:nvSpPr>
        <p:spPr/>
        <p:txBody>
          <a:bodyPr/>
          <a:lstStyle/>
          <a:p>
            <a:endParaRPr lang="en-US" dirty="0"/>
          </a:p>
        </p:txBody>
      </p:sp>
      <p:sp>
        <p:nvSpPr>
          <p:cNvPr id="6" name="Slide Number Placeholder 5"/>
          <p:cNvSpPr>
            <a:spLocks noGrp="1"/>
          </p:cNvSpPr>
          <p:nvPr>
            <p:ph type="sldNum" sz="quarter" idx="12"/>
          </p:nvPr>
        </p:nvSpPr>
        <p:spPr/>
        <p:txBody>
          <a:bodyPr/>
          <a:lstStyle/>
          <a:p>
            <a:fld id="{CF7DC490-98B8-074B-BB30-37775A2447EF}" type="slidenum">
              <a:rPr lang="en-US" smtClean="0"/>
              <a:pPr/>
              <a:t>100</a:t>
            </a:fld>
            <a:endParaRPr lang="en-US" dirty="0"/>
          </a:p>
        </p:txBody>
      </p:sp>
    </p:spTree>
    <p:extLst>
      <p:ext uri="{BB962C8B-B14F-4D97-AF65-F5344CB8AC3E}">
        <p14:creationId xmlns:p14="http://schemas.microsoft.com/office/powerpoint/2010/main" val="2700089469"/>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5" name="Rectangle 2"/>
          <p:cNvSpPr>
            <a:spLocks noChangeArrowheads="1"/>
          </p:cNvSpPr>
          <p:nvPr/>
        </p:nvSpPr>
        <p:spPr bwMode="auto">
          <a:xfrm>
            <a:off x="609600" y="3048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zh-CN" sz="4400" dirty="0">
                <a:latin typeface="+mj-lt"/>
                <a:ea typeface="SimSun" charset="-122"/>
              </a:rPr>
              <a:t>Scatter Matrices</a:t>
            </a:r>
          </a:p>
        </p:txBody>
      </p:sp>
      <p:sp>
        <p:nvSpPr>
          <p:cNvPr id="5126" name="Rectangle 3"/>
          <p:cNvSpPr>
            <a:spLocks noChangeArrowheads="1"/>
          </p:cNvSpPr>
          <p:nvPr/>
        </p:nvSpPr>
        <p:spPr bwMode="auto">
          <a:xfrm>
            <a:off x="685800" y="1981200"/>
            <a:ext cx="7772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marL="342900" indent="-3429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spcBef>
                <a:spcPct val="20000"/>
              </a:spcBef>
              <a:buFontTx/>
              <a:buChar char="•"/>
            </a:pPr>
            <a:r>
              <a:rPr lang="en-US" altLang="zh-CN" sz="3200" dirty="0">
                <a:ea typeface="SimSun" charset="-122"/>
              </a:rPr>
              <a:t>Scatter of class </a:t>
            </a:r>
            <a:r>
              <a:rPr lang="en-US" altLang="zh-CN" sz="3200" dirty="0" err="1">
                <a:ea typeface="SimSun" charset="-122"/>
              </a:rPr>
              <a:t>i</a:t>
            </a:r>
            <a:r>
              <a:rPr lang="en-US" altLang="zh-CN" sz="3200" dirty="0">
                <a:ea typeface="SimSun" charset="-122"/>
              </a:rPr>
              <a:t>:</a:t>
            </a:r>
          </a:p>
        </p:txBody>
      </p:sp>
      <p:graphicFrame>
        <p:nvGraphicFramePr>
          <p:cNvPr id="5123" name="Object 5"/>
          <p:cNvGraphicFramePr>
            <a:graphicFrameLocks noChangeAspect="1"/>
          </p:cNvGraphicFramePr>
          <p:nvPr>
            <p:extLst>
              <p:ext uri="{D42A27DB-BD31-4B8C-83A1-F6EECF244321}">
                <p14:modId xmlns:p14="http://schemas.microsoft.com/office/powerpoint/2010/main" val="1602185940"/>
              </p:ext>
            </p:extLst>
          </p:nvPr>
        </p:nvGraphicFramePr>
        <p:xfrm>
          <a:off x="5257800" y="2667000"/>
          <a:ext cx="1397000" cy="877888"/>
        </p:xfrm>
        <a:graphic>
          <a:graphicData uri="http://schemas.openxmlformats.org/presentationml/2006/ole">
            <mc:AlternateContent xmlns:mc="http://schemas.openxmlformats.org/markup-compatibility/2006">
              <mc:Choice xmlns:v="urn:schemas-microsoft-com:vml" Requires="v">
                <p:oleObj spid="_x0000_s70697" name="Equation" r:id="rId3" imgW="685800" imgH="431640" progId="Equation.DSMT4">
                  <p:embed/>
                </p:oleObj>
              </mc:Choice>
              <mc:Fallback>
                <p:oleObj name="Equation" r:id="rId3" imgW="685800" imgH="43164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7800" y="2667000"/>
                        <a:ext cx="1397000" cy="877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FF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5124" name="Object 6"/>
          <p:cNvGraphicFramePr>
            <a:graphicFrameLocks noChangeAspect="1"/>
          </p:cNvGraphicFramePr>
          <p:nvPr/>
        </p:nvGraphicFramePr>
        <p:xfrm>
          <a:off x="5280025" y="3886200"/>
          <a:ext cx="3602038" cy="912813"/>
        </p:xfrm>
        <a:graphic>
          <a:graphicData uri="http://schemas.openxmlformats.org/presentationml/2006/ole">
            <mc:AlternateContent xmlns:mc="http://schemas.openxmlformats.org/markup-compatibility/2006">
              <mc:Choice xmlns:v="urn:schemas-microsoft-com:vml" Requires="v">
                <p:oleObj spid="_x0000_s70698" name="Equation" r:id="rId5" imgW="1714320" imgH="431640" progId="Equation.3">
                  <p:embed/>
                </p:oleObj>
              </mc:Choice>
              <mc:Fallback>
                <p:oleObj name="Equation" r:id="rId5" imgW="1714320" imgH="43164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80025" y="3886200"/>
                        <a:ext cx="3602038" cy="9128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FF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5127" name="Rectangle 8"/>
          <p:cNvSpPr>
            <a:spLocks noChangeArrowheads="1"/>
          </p:cNvSpPr>
          <p:nvPr/>
        </p:nvSpPr>
        <p:spPr bwMode="auto">
          <a:xfrm>
            <a:off x="685800" y="2895600"/>
            <a:ext cx="7772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20000"/>
              </a:spcBef>
              <a:buFontTx/>
              <a:buChar char="•"/>
            </a:pPr>
            <a:r>
              <a:rPr lang="en-US" altLang="zh-CN" sz="3200" dirty="0">
                <a:ea typeface="SimSun" charset="-122"/>
              </a:rPr>
              <a:t>Within class scatter:</a:t>
            </a:r>
          </a:p>
        </p:txBody>
      </p:sp>
      <p:sp>
        <p:nvSpPr>
          <p:cNvPr id="5128" name="Rectangle 9"/>
          <p:cNvSpPr>
            <a:spLocks noChangeArrowheads="1"/>
          </p:cNvSpPr>
          <p:nvPr/>
        </p:nvSpPr>
        <p:spPr bwMode="auto">
          <a:xfrm>
            <a:off x="685800" y="4038600"/>
            <a:ext cx="7772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20000"/>
              </a:spcBef>
              <a:buFontTx/>
              <a:buChar char="•"/>
            </a:pPr>
            <a:r>
              <a:rPr lang="en-US" altLang="zh-CN" sz="3200" dirty="0">
                <a:ea typeface="SimSun" charset="-122"/>
              </a:rPr>
              <a:t>Between class scatter:</a:t>
            </a:r>
          </a:p>
        </p:txBody>
      </p:sp>
      <p:graphicFrame>
        <p:nvGraphicFramePr>
          <p:cNvPr id="5122" name="Object 4"/>
          <p:cNvGraphicFramePr>
            <a:graphicFrameLocks noChangeAspect="1"/>
          </p:cNvGraphicFramePr>
          <p:nvPr>
            <p:extLst>
              <p:ext uri="{D42A27DB-BD31-4B8C-83A1-F6EECF244321}">
                <p14:modId xmlns:p14="http://schemas.microsoft.com/office/powerpoint/2010/main" val="720777862"/>
              </p:ext>
            </p:extLst>
          </p:nvPr>
        </p:nvGraphicFramePr>
        <p:xfrm>
          <a:off x="5248275" y="1893888"/>
          <a:ext cx="3208338" cy="742950"/>
        </p:xfrm>
        <a:graphic>
          <a:graphicData uri="http://schemas.openxmlformats.org/presentationml/2006/ole">
            <mc:AlternateContent xmlns:mc="http://schemas.openxmlformats.org/markup-compatibility/2006">
              <mc:Choice xmlns:v="urn:schemas-microsoft-com:vml" Requires="v">
                <p:oleObj spid="_x0000_s70699" name="Equation" r:id="rId7" imgW="1701720" imgH="393480" progId="Equation.DSMT4">
                  <p:embed/>
                </p:oleObj>
              </mc:Choice>
              <mc:Fallback>
                <p:oleObj name="Equation" r:id="rId7" imgW="1701720" imgH="393480" progId="Equation.DSMT4">
                  <p:embed/>
                  <p:pic>
                    <p:nvPicPr>
                      <p:cNvPr id="0" name=""/>
                      <p:cNvPicPr>
                        <a:picLocks noChangeAspect="1" noChangeArrowheads="1"/>
                      </p:cNvPicPr>
                      <p:nvPr/>
                    </p:nvPicPr>
                    <p:blipFill>
                      <a:blip r:embed="rId8"/>
                      <a:srcRect/>
                      <a:stretch>
                        <a:fillRect/>
                      </a:stretch>
                    </p:blipFill>
                    <p:spPr bwMode="auto">
                      <a:xfrm>
                        <a:off x="5248275" y="1893888"/>
                        <a:ext cx="3208338" cy="742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FF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4" name="Date Placeholder 3"/>
          <p:cNvSpPr>
            <a:spLocks noGrp="1"/>
          </p:cNvSpPr>
          <p:nvPr>
            <p:ph type="dt" sz="half" idx="10"/>
          </p:nvPr>
        </p:nvSpPr>
        <p:spPr/>
        <p:txBody>
          <a:bodyPr/>
          <a:lstStyle/>
          <a:p>
            <a:endParaRPr lang="en-US" dirty="0"/>
          </a:p>
        </p:txBody>
      </p:sp>
      <p:sp>
        <p:nvSpPr>
          <p:cNvPr id="5" name="Slide Number Placeholder 4"/>
          <p:cNvSpPr>
            <a:spLocks noGrp="1"/>
          </p:cNvSpPr>
          <p:nvPr>
            <p:ph type="sldNum" sz="quarter" idx="12"/>
          </p:nvPr>
        </p:nvSpPr>
        <p:spPr/>
        <p:txBody>
          <a:bodyPr/>
          <a:lstStyle/>
          <a:p>
            <a:fld id="{CF7DC490-98B8-074B-BB30-37775A2447EF}" type="slidenum">
              <a:rPr lang="en-US" smtClean="0"/>
              <a:pPr/>
              <a:t>101</a:t>
            </a:fld>
            <a:endParaRPr lang="en-US" dirty="0"/>
          </a:p>
        </p:txBody>
      </p:sp>
    </p:spTree>
    <p:extLst>
      <p:ext uri="{BB962C8B-B14F-4D97-AF65-F5344CB8AC3E}">
        <p14:creationId xmlns:p14="http://schemas.microsoft.com/office/powerpoint/2010/main" val="2423639288"/>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5" name="Rectangle 2"/>
          <p:cNvSpPr>
            <a:spLocks noChangeArrowheads="1"/>
          </p:cNvSpPr>
          <p:nvPr/>
        </p:nvSpPr>
        <p:spPr bwMode="auto">
          <a:xfrm>
            <a:off x="609600" y="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zh-CN" sz="4400" dirty="0">
                <a:ea typeface="SimSun" charset="-122"/>
              </a:rPr>
              <a:t>Mathematical Formulation</a:t>
            </a:r>
          </a:p>
        </p:txBody>
      </p:sp>
      <p:sp>
        <p:nvSpPr>
          <p:cNvPr id="7176" name="Rectangle 3"/>
          <p:cNvSpPr>
            <a:spLocks noChangeArrowheads="1"/>
          </p:cNvSpPr>
          <p:nvPr/>
        </p:nvSpPr>
        <p:spPr bwMode="auto">
          <a:xfrm>
            <a:off x="685800" y="1066800"/>
            <a:ext cx="7772400"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marL="342900" indent="-342900" eaLnBrk="0" hangingPunct="0">
              <a:defRPr>
                <a:solidFill>
                  <a:schemeClr val="tx1"/>
                </a:solidFill>
                <a:latin typeface="Arial" charset="0"/>
              </a:defRPr>
            </a:lvl1pPr>
            <a:lvl2pPr marL="800100" indent="-34290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20000"/>
              </a:spcBef>
              <a:buClr>
                <a:schemeClr val="hlink"/>
              </a:buClr>
              <a:buSzPct val="110000"/>
              <a:buFontTx/>
              <a:buChar char="•"/>
            </a:pPr>
            <a:r>
              <a:rPr lang="en-US" altLang="zh-CN" sz="2800" dirty="0" smtClean="0">
                <a:ea typeface="SimSun" charset="-122"/>
                <a:cs typeface="Times New Roman" charset="0"/>
              </a:rPr>
              <a:t>Recall that we want to learn a projection W such that the projection converts all the points from x to a new space z:</a:t>
            </a:r>
          </a:p>
          <a:p>
            <a:pPr eaLnBrk="1" hangingPunct="1">
              <a:spcBef>
                <a:spcPct val="20000"/>
              </a:spcBef>
              <a:buClr>
                <a:schemeClr val="hlink"/>
              </a:buClr>
              <a:buSzPct val="110000"/>
              <a:buFontTx/>
              <a:buChar char="•"/>
            </a:pPr>
            <a:endParaRPr lang="en-US" altLang="zh-CN" sz="2800" dirty="0">
              <a:ea typeface="SimSun" charset="-122"/>
              <a:cs typeface="Times New Roman" charset="0"/>
            </a:endParaRPr>
          </a:p>
          <a:p>
            <a:pPr eaLnBrk="1" hangingPunct="1">
              <a:spcBef>
                <a:spcPct val="20000"/>
              </a:spcBef>
              <a:buClr>
                <a:schemeClr val="hlink"/>
              </a:buClr>
              <a:buSzPct val="110000"/>
              <a:buFontTx/>
              <a:buChar char="•"/>
            </a:pPr>
            <a:r>
              <a:rPr lang="en-US" altLang="zh-CN" sz="2800" dirty="0" smtClean="0">
                <a:ea typeface="SimSun" charset="-122"/>
                <a:cs typeface="Times New Roman" charset="0"/>
              </a:rPr>
              <a:t>After projection:</a:t>
            </a:r>
            <a:endParaRPr lang="en-US" altLang="zh-CN" sz="2800" dirty="0">
              <a:ea typeface="SimSun" charset="-122"/>
              <a:cs typeface="Times New Roman" charset="0"/>
            </a:endParaRPr>
          </a:p>
          <a:p>
            <a:pPr lvl="1" eaLnBrk="1" hangingPunct="1">
              <a:spcBef>
                <a:spcPct val="20000"/>
              </a:spcBef>
              <a:buClr>
                <a:schemeClr val="hlink"/>
              </a:buClr>
              <a:buSzPct val="110000"/>
              <a:buFont typeface="Arial" charset="0"/>
              <a:buChar char="–"/>
            </a:pPr>
            <a:r>
              <a:rPr lang="en-US" altLang="zh-CN" sz="2800" dirty="0">
                <a:ea typeface="SimSun" charset="-122"/>
                <a:cs typeface="Times New Roman" charset="0"/>
              </a:rPr>
              <a:t>Between class scatter</a:t>
            </a:r>
          </a:p>
          <a:p>
            <a:pPr lvl="1" eaLnBrk="1" hangingPunct="1">
              <a:spcBef>
                <a:spcPct val="20000"/>
              </a:spcBef>
              <a:buClr>
                <a:schemeClr val="hlink"/>
              </a:buClr>
              <a:buSzPct val="110000"/>
              <a:buFont typeface="Arial" charset="0"/>
              <a:buChar char="–"/>
            </a:pPr>
            <a:r>
              <a:rPr lang="en-US" altLang="zh-CN" sz="2800" dirty="0">
                <a:ea typeface="SimSun" charset="-122"/>
                <a:cs typeface="Times New Roman" charset="0"/>
              </a:rPr>
              <a:t>Within class scatter</a:t>
            </a:r>
          </a:p>
          <a:p>
            <a:pPr eaLnBrk="1" hangingPunct="1">
              <a:spcBef>
                <a:spcPct val="20000"/>
              </a:spcBef>
              <a:buClr>
                <a:schemeClr val="hlink"/>
              </a:buClr>
              <a:buSzPct val="110000"/>
              <a:buFontTx/>
              <a:buChar char="•"/>
            </a:pPr>
            <a:r>
              <a:rPr lang="en-US" altLang="zh-CN" sz="2800" dirty="0" smtClean="0">
                <a:ea typeface="SimSun" charset="-122"/>
                <a:cs typeface="Times New Roman" charset="0"/>
              </a:rPr>
              <a:t>So, the objective becomes:</a:t>
            </a:r>
            <a:endParaRPr lang="en-US" altLang="zh-CN" sz="2800" dirty="0">
              <a:ea typeface="SimSun" charset="-122"/>
              <a:cs typeface="Times New Roman" charset="0"/>
            </a:endParaRPr>
          </a:p>
          <a:p>
            <a:pPr eaLnBrk="1" hangingPunct="1">
              <a:spcBef>
                <a:spcPct val="20000"/>
              </a:spcBef>
              <a:buClr>
                <a:schemeClr val="hlink"/>
              </a:buClr>
              <a:buSzPct val="110000"/>
              <a:buFontTx/>
              <a:buChar char="•"/>
            </a:pPr>
            <a:endParaRPr lang="en-US" altLang="zh-CN" sz="2800" dirty="0">
              <a:ea typeface="SimSun" charset="-122"/>
              <a:cs typeface="Times New Roman" charset="0"/>
            </a:endParaRPr>
          </a:p>
        </p:txBody>
      </p:sp>
      <p:graphicFrame>
        <p:nvGraphicFramePr>
          <p:cNvPr id="7171" name="Object 5"/>
          <p:cNvGraphicFramePr>
            <a:graphicFrameLocks noChangeAspect="1"/>
          </p:cNvGraphicFramePr>
          <p:nvPr>
            <p:extLst/>
          </p:nvPr>
        </p:nvGraphicFramePr>
        <p:xfrm>
          <a:off x="5257800" y="3430587"/>
          <a:ext cx="1905000" cy="442913"/>
        </p:xfrm>
        <a:graphic>
          <a:graphicData uri="http://schemas.openxmlformats.org/presentationml/2006/ole">
            <mc:AlternateContent xmlns:mc="http://schemas.openxmlformats.org/markup-compatibility/2006">
              <mc:Choice xmlns:v="urn:schemas-microsoft-com:vml" Requires="v">
                <p:oleObj spid="_x0000_s71718" name="Equation" r:id="rId3" imgW="1854000" imgH="431640" progId="Equation.3">
                  <p:embed/>
                </p:oleObj>
              </mc:Choice>
              <mc:Fallback>
                <p:oleObj name="Equation" r:id="rId3" imgW="1854000" imgH="43164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7800" y="3430587"/>
                        <a:ext cx="1905000" cy="4429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FF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7172" name="Object 6"/>
          <p:cNvGraphicFramePr>
            <a:graphicFrameLocks noChangeAspect="1"/>
          </p:cNvGraphicFramePr>
          <p:nvPr>
            <p:extLst/>
          </p:nvPr>
        </p:nvGraphicFramePr>
        <p:xfrm>
          <a:off x="5257800" y="3887787"/>
          <a:ext cx="2008188" cy="455613"/>
        </p:xfrm>
        <a:graphic>
          <a:graphicData uri="http://schemas.openxmlformats.org/presentationml/2006/ole">
            <mc:AlternateContent xmlns:mc="http://schemas.openxmlformats.org/markup-compatibility/2006">
              <mc:Choice xmlns:v="urn:schemas-microsoft-com:vml" Requires="v">
                <p:oleObj spid="_x0000_s71719" name="Equation" r:id="rId5" imgW="1955520" imgH="444240" progId="Equation.3">
                  <p:embed/>
                </p:oleObj>
              </mc:Choice>
              <mc:Fallback>
                <p:oleObj name="Equation" r:id="rId5" imgW="1955520" imgH="44424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57800" y="3887787"/>
                        <a:ext cx="2008188"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FF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7173" name="Object 4"/>
          <p:cNvGraphicFramePr>
            <a:graphicFrameLocks noChangeAspect="1"/>
          </p:cNvGraphicFramePr>
          <p:nvPr>
            <p:extLst/>
          </p:nvPr>
        </p:nvGraphicFramePr>
        <p:xfrm>
          <a:off x="1939925" y="5049531"/>
          <a:ext cx="5326063" cy="1093788"/>
        </p:xfrm>
        <a:graphic>
          <a:graphicData uri="http://schemas.openxmlformats.org/presentationml/2006/ole">
            <mc:AlternateContent xmlns:mc="http://schemas.openxmlformats.org/markup-compatibility/2006">
              <mc:Choice xmlns:v="urn:schemas-microsoft-com:vml" Requires="v">
                <p:oleObj spid="_x0000_s71720" name="Equation" r:id="rId7" imgW="5181480" imgH="1066680" progId="Equation.3">
                  <p:embed/>
                </p:oleObj>
              </mc:Choice>
              <mc:Fallback>
                <p:oleObj name="Equation" r:id="rId7" imgW="5181480" imgH="106668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39925" y="5049531"/>
                        <a:ext cx="5326063" cy="10937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FF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pic>
        <p:nvPicPr>
          <p:cNvPr id="3" name="Picture 2"/>
          <p:cNvPicPr>
            <a:picLocks noChangeAspect="1"/>
          </p:cNvPicPr>
          <p:nvPr/>
        </p:nvPicPr>
        <p:blipFill rotWithShape="1">
          <a:blip r:embed="rId9">
            <a:extLst>
              <a:ext uri="{28A0092B-C50C-407E-A947-70E740481C1C}">
                <a14:useLocalDpi xmlns:a14="http://schemas.microsoft.com/office/drawing/2010/main" val="0"/>
              </a:ext>
            </a:extLst>
          </a:blip>
          <a:srcRect l="35531"/>
          <a:stretch/>
        </p:blipFill>
        <p:spPr>
          <a:xfrm>
            <a:off x="3733800" y="2398406"/>
            <a:ext cx="3872706" cy="546100"/>
          </a:xfrm>
          <a:prstGeom prst="rect">
            <a:avLst/>
          </a:prstGeom>
        </p:spPr>
      </p:pic>
      <p:sp>
        <p:nvSpPr>
          <p:cNvPr id="2" name="Date Placeholder 1"/>
          <p:cNvSpPr>
            <a:spLocks noGrp="1"/>
          </p:cNvSpPr>
          <p:nvPr>
            <p:ph type="dt" sz="half" idx="10"/>
          </p:nvPr>
        </p:nvSpPr>
        <p:spPr/>
        <p:txBody>
          <a:bodyPr/>
          <a:lstStyle/>
          <a:p>
            <a:endParaRPr lang="en-US" dirty="0"/>
          </a:p>
        </p:txBody>
      </p:sp>
      <p:sp>
        <p:nvSpPr>
          <p:cNvPr id="4" name="Slide Number Placeholder 3"/>
          <p:cNvSpPr>
            <a:spLocks noGrp="1"/>
          </p:cNvSpPr>
          <p:nvPr>
            <p:ph type="sldNum" sz="quarter" idx="12"/>
          </p:nvPr>
        </p:nvSpPr>
        <p:spPr/>
        <p:txBody>
          <a:bodyPr/>
          <a:lstStyle/>
          <a:p>
            <a:fld id="{CF7DC490-98B8-074B-BB30-37775A2447EF}" type="slidenum">
              <a:rPr lang="en-US" smtClean="0"/>
              <a:pPr/>
              <a:t>102</a:t>
            </a:fld>
            <a:endParaRPr lang="en-US" dirty="0"/>
          </a:p>
        </p:txBody>
      </p:sp>
      <mc:AlternateContent xmlns:mc="http://schemas.openxmlformats.org/markup-compatibility/2006" xmlns:a14="http://schemas.microsoft.com/office/drawing/2010/main">
        <mc:Choice Requires="a14">
          <p:sp>
            <p:nvSpPr>
              <p:cNvPr id="10" name="TextBox 9"/>
              <p:cNvSpPr txBox="1"/>
              <p:nvPr/>
            </p:nvSpPr>
            <p:spPr>
              <a:xfrm>
                <a:off x="1707325" y="2438400"/>
                <a:ext cx="1601849" cy="49244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3200" b="0" i="1" smtClean="0">
                          <a:latin typeface="Cambria Math" charset="0"/>
                        </a:rPr>
                        <m:t>𝑧</m:t>
                      </m:r>
                      <m:r>
                        <a:rPr lang="en-US" sz="3200" b="0" i="1" smtClean="0">
                          <a:latin typeface="Cambria Math" charset="0"/>
                        </a:rPr>
                        <m:t>=</m:t>
                      </m:r>
                      <m:sSup>
                        <m:sSupPr>
                          <m:ctrlPr>
                            <a:rPr lang="en-US" sz="3200" b="0" i="1" smtClean="0">
                              <a:latin typeface="Cambria Math" panose="02040503050406030204" pitchFamily="18" charset="0"/>
                            </a:rPr>
                          </m:ctrlPr>
                        </m:sSupPr>
                        <m:e>
                          <m:r>
                            <a:rPr lang="en-US" sz="3200" b="0" i="1" smtClean="0">
                              <a:latin typeface="Cambria Math" charset="0"/>
                            </a:rPr>
                            <m:t>𝑤</m:t>
                          </m:r>
                        </m:e>
                        <m:sup>
                          <m:r>
                            <a:rPr lang="en-US" sz="3200" b="0" i="1" smtClean="0">
                              <a:latin typeface="Cambria Math" charset="0"/>
                            </a:rPr>
                            <m:t>𝑇</m:t>
                          </m:r>
                        </m:sup>
                      </m:sSup>
                      <m:r>
                        <a:rPr lang="en-US" sz="3200" b="0" i="1" smtClean="0">
                          <a:latin typeface="Cambria Math" charset="0"/>
                        </a:rPr>
                        <m:t>𝑥</m:t>
                      </m:r>
                    </m:oMath>
                  </m:oMathPara>
                </a14:m>
                <a:endParaRPr lang="en-US" sz="3200" dirty="0"/>
              </a:p>
            </p:txBody>
          </p:sp>
        </mc:Choice>
        <mc:Fallback xmlns="">
          <p:sp>
            <p:nvSpPr>
              <p:cNvPr id="10" name="TextBox 9"/>
              <p:cNvSpPr txBox="1">
                <a:spLocks noRot="1" noChangeAspect="1" noMove="1" noResize="1" noEditPoints="1" noAdjustHandles="1" noChangeArrowheads="1" noChangeShapeType="1" noTextEdit="1"/>
              </p:cNvSpPr>
              <p:nvPr/>
            </p:nvSpPr>
            <p:spPr>
              <a:xfrm>
                <a:off x="1707325" y="2438400"/>
                <a:ext cx="1601849" cy="492443"/>
              </a:xfrm>
              <a:prstGeom prst="rect">
                <a:avLst/>
              </a:prstGeom>
              <a:blipFill rotWithShape="0">
                <a:blip r:embed="rId10"/>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66693991"/>
      </p:ext>
    </p:extLst>
  </p:cSld>
  <p:clrMapOvr>
    <a:masterClrMapping/>
  </p:clrMapOvr>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4" name="Title 1"/>
          <p:cNvSpPr>
            <a:spLocks noGrp="1"/>
          </p:cNvSpPr>
          <p:nvPr>
            <p:ph type="title"/>
          </p:nvPr>
        </p:nvSpPr>
        <p:spPr/>
        <p:txBody>
          <a:bodyPr/>
          <a:lstStyle/>
          <a:p>
            <a:r>
              <a:rPr lang="en-US" altLang="zh-CN" dirty="0">
                <a:ea typeface="SimSun" charset="-122"/>
              </a:rPr>
              <a:t>Mathematical Formulation</a:t>
            </a:r>
          </a:p>
        </p:txBody>
      </p:sp>
      <p:sp>
        <p:nvSpPr>
          <p:cNvPr id="3" name="Content Placeholder 2"/>
          <p:cNvSpPr>
            <a:spLocks noGrp="1"/>
          </p:cNvSpPr>
          <p:nvPr>
            <p:ph idx="1"/>
          </p:nvPr>
        </p:nvSpPr>
        <p:spPr/>
        <p:txBody>
          <a:bodyPr>
            <a:normAutofit/>
          </a:bodyPr>
          <a:lstStyle/>
          <a:p>
            <a:endParaRPr lang="en-US" altLang="en-US" dirty="0"/>
          </a:p>
          <a:p>
            <a:endParaRPr lang="en-US" altLang="en-US" dirty="0" smtClean="0"/>
          </a:p>
          <a:p>
            <a:endParaRPr lang="en-US" altLang="en-US" dirty="0"/>
          </a:p>
          <a:p>
            <a:r>
              <a:rPr lang="en-US" altLang="en-US" dirty="0" smtClean="0"/>
              <a:t>Solve </a:t>
            </a:r>
            <a:r>
              <a:rPr lang="en-US" altLang="en-US" dirty="0"/>
              <a:t>generalized eigenvector </a:t>
            </a:r>
            <a:r>
              <a:rPr lang="en-US" altLang="en-US" dirty="0" smtClean="0"/>
              <a:t>problem:</a:t>
            </a:r>
            <a:endParaRPr lang="en-US" altLang="en-US" b="1" i="1" dirty="0"/>
          </a:p>
          <a:p>
            <a:endParaRPr lang="en-US" altLang="en-US" dirty="0"/>
          </a:p>
          <a:p>
            <a:endParaRPr lang="en-US" altLang="en-US" dirty="0" smtClean="0"/>
          </a:p>
        </p:txBody>
      </p:sp>
      <p:graphicFrame>
        <p:nvGraphicFramePr>
          <p:cNvPr id="12" name="Object 4"/>
          <p:cNvGraphicFramePr>
            <a:graphicFrameLocks noChangeAspect="1"/>
          </p:cNvGraphicFramePr>
          <p:nvPr>
            <p:extLst/>
          </p:nvPr>
        </p:nvGraphicFramePr>
        <p:xfrm>
          <a:off x="2286000" y="1828800"/>
          <a:ext cx="3838395" cy="1364637"/>
        </p:xfrm>
        <a:graphic>
          <a:graphicData uri="http://schemas.openxmlformats.org/presentationml/2006/ole">
            <mc:AlternateContent xmlns:mc="http://schemas.openxmlformats.org/markup-compatibility/2006">
              <mc:Choice xmlns:v="urn:schemas-microsoft-com:vml" Requires="v">
                <p:oleObj spid="_x0000_s72730" name="Equation" r:id="rId4" imgW="1536480" imgH="533160" progId="Equation.3">
                  <p:embed/>
                </p:oleObj>
              </mc:Choice>
              <mc:Fallback>
                <p:oleObj name="Equation" r:id="rId4" imgW="1536480" imgH="53316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0" y="1828800"/>
                        <a:ext cx="3838395" cy="1364637"/>
                      </a:xfrm>
                      <a:prstGeom prst="rect">
                        <a:avLst/>
                      </a:prstGeom>
                      <a:noFill/>
                      <a:ln>
                        <a:noFill/>
                      </a:ln>
                      <a:effectLst/>
                    </p:spPr>
                  </p:pic>
                </p:oleObj>
              </mc:Fallback>
            </mc:AlternateContent>
          </a:graphicData>
        </a:graphic>
      </p:graphicFrame>
      <p:graphicFrame>
        <p:nvGraphicFramePr>
          <p:cNvPr id="13" name="Object 5"/>
          <p:cNvGraphicFramePr>
            <a:graphicFrameLocks noChangeAspect="1"/>
          </p:cNvGraphicFramePr>
          <p:nvPr>
            <p:extLst/>
          </p:nvPr>
        </p:nvGraphicFramePr>
        <p:xfrm>
          <a:off x="1752600" y="4110966"/>
          <a:ext cx="5353997" cy="686505"/>
        </p:xfrm>
        <a:graphic>
          <a:graphicData uri="http://schemas.openxmlformats.org/presentationml/2006/ole">
            <mc:AlternateContent xmlns:mc="http://schemas.openxmlformats.org/markup-compatibility/2006">
              <mc:Choice xmlns:v="urn:schemas-microsoft-com:vml" Requires="v">
                <p:oleObj spid="_x0000_s72731" name="Equation" r:id="rId6" imgW="1981080" imgH="228600" progId="Equation.3">
                  <p:embed/>
                </p:oleObj>
              </mc:Choice>
              <mc:Fallback>
                <p:oleObj name="Equation" r:id="rId6" imgW="1981080" imgH="2286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52600" y="4110966"/>
                        <a:ext cx="5353997" cy="686505"/>
                      </a:xfrm>
                      <a:prstGeom prst="rect">
                        <a:avLst/>
                      </a:prstGeom>
                      <a:noFill/>
                      <a:ln>
                        <a:noFill/>
                      </a:ln>
                      <a:effectLst/>
                    </p:spPr>
                  </p:pic>
                </p:oleObj>
              </mc:Fallback>
            </mc:AlternateContent>
          </a:graphicData>
        </a:graphic>
      </p:graphicFrame>
      <p:sp>
        <p:nvSpPr>
          <p:cNvPr id="2" name="Date Placeholder 1"/>
          <p:cNvSpPr>
            <a:spLocks noGrp="1"/>
          </p:cNvSpPr>
          <p:nvPr>
            <p:ph type="dt" sz="half" idx="10"/>
          </p:nvPr>
        </p:nvSpPr>
        <p:spPr/>
        <p:txBody>
          <a:bodyPr/>
          <a:lstStyle/>
          <a:p>
            <a:endParaRPr lang="en-US" dirty="0"/>
          </a:p>
        </p:txBody>
      </p:sp>
      <p:sp>
        <p:nvSpPr>
          <p:cNvPr id="4" name="Slide Number Placeholder 3"/>
          <p:cNvSpPr>
            <a:spLocks noGrp="1"/>
          </p:cNvSpPr>
          <p:nvPr>
            <p:ph type="sldNum" sz="quarter" idx="12"/>
          </p:nvPr>
        </p:nvSpPr>
        <p:spPr/>
        <p:txBody>
          <a:bodyPr/>
          <a:lstStyle/>
          <a:p>
            <a:fld id="{CF7DC490-98B8-074B-BB30-37775A2447EF}" type="slidenum">
              <a:rPr lang="en-US" smtClean="0"/>
              <a:pPr/>
              <a:t>103</a:t>
            </a:fld>
            <a:endParaRPr lang="en-US" dirty="0"/>
          </a:p>
        </p:txBody>
      </p:sp>
    </p:spTree>
    <p:extLst>
      <p:ext uri="{BB962C8B-B14F-4D97-AF65-F5344CB8AC3E}">
        <p14:creationId xmlns:p14="http://schemas.microsoft.com/office/powerpoint/2010/main" val="28477084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175" name="Rectangle 2"/>
          <p:cNvSpPr>
            <a:spLocks noChangeArrowheads="1"/>
          </p:cNvSpPr>
          <p:nvPr/>
        </p:nvSpPr>
        <p:spPr bwMode="auto">
          <a:xfrm>
            <a:off x="609600" y="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zh-CN" sz="4400" dirty="0">
                <a:ea typeface="SimSun" charset="-122"/>
              </a:rPr>
              <a:t>Mathematical Formulation</a:t>
            </a:r>
          </a:p>
        </p:txBody>
      </p:sp>
      <p:sp>
        <p:nvSpPr>
          <p:cNvPr id="7176" name="Rectangle 3"/>
          <p:cNvSpPr>
            <a:spLocks noChangeArrowheads="1"/>
          </p:cNvSpPr>
          <p:nvPr/>
        </p:nvSpPr>
        <p:spPr bwMode="auto">
          <a:xfrm>
            <a:off x="685800" y="1066800"/>
            <a:ext cx="7772400"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marL="342900" indent="-342900" eaLnBrk="0" hangingPunct="0">
              <a:defRPr>
                <a:solidFill>
                  <a:schemeClr val="tx1"/>
                </a:solidFill>
                <a:latin typeface="Arial" charset="0"/>
              </a:defRPr>
            </a:lvl1pPr>
            <a:lvl2pPr marL="800100" indent="-34290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20000"/>
              </a:spcBef>
              <a:buClr>
                <a:schemeClr val="tx1"/>
              </a:buClr>
              <a:buSzPct val="110000"/>
              <a:buFontTx/>
              <a:buChar char="•"/>
            </a:pPr>
            <a:endParaRPr lang="en-US" altLang="zh-CN" sz="2800" dirty="0">
              <a:ea typeface="SimSun" charset="-122"/>
              <a:cs typeface="Times New Roman" charset="0"/>
            </a:endParaRPr>
          </a:p>
          <a:p>
            <a:pPr eaLnBrk="1" hangingPunct="1">
              <a:spcBef>
                <a:spcPct val="20000"/>
              </a:spcBef>
              <a:buClr>
                <a:schemeClr val="tx1"/>
              </a:buClr>
              <a:buSzPct val="110000"/>
              <a:buFontTx/>
              <a:buChar char="•"/>
            </a:pPr>
            <a:endParaRPr lang="en-US" altLang="zh-CN" sz="2800" dirty="0">
              <a:ea typeface="SimSun" charset="-122"/>
              <a:cs typeface="Times New Roman" charset="0"/>
            </a:endParaRPr>
          </a:p>
          <a:p>
            <a:pPr eaLnBrk="1" hangingPunct="1">
              <a:spcBef>
                <a:spcPct val="20000"/>
              </a:spcBef>
              <a:buClr>
                <a:schemeClr val="tx1"/>
              </a:buClr>
              <a:buSzPct val="110000"/>
              <a:buFontTx/>
              <a:buChar char="•"/>
            </a:pPr>
            <a:r>
              <a:rPr lang="en-US" altLang="zh-CN" sz="2800" dirty="0">
                <a:ea typeface="SimSun" charset="-122"/>
                <a:cs typeface="Times New Roman" charset="0"/>
              </a:rPr>
              <a:t>Solution: Generalized Eigenvectors</a:t>
            </a:r>
          </a:p>
          <a:p>
            <a:pPr eaLnBrk="1" hangingPunct="1">
              <a:spcBef>
                <a:spcPct val="20000"/>
              </a:spcBef>
              <a:buClr>
                <a:schemeClr val="tx1"/>
              </a:buClr>
              <a:buSzPct val="110000"/>
              <a:buFontTx/>
              <a:buChar char="•"/>
            </a:pPr>
            <a:endParaRPr lang="en-US" altLang="zh-CN" sz="2800" dirty="0">
              <a:ea typeface="SimSun" charset="-122"/>
              <a:cs typeface="Times New Roman" charset="0"/>
            </a:endParaRPr>
          </a:p>
          <a:p>
            <a:pPr eaLnBrk="1" hangingPunct="1">
              <a:spcBef>
                <a:spcPct val="20000"/>
              </a:spcBef>
              <a:buClr>
                <a:schemeClr val="tx1"/>
              </a:buClr>
              <a:buSzPct val="110000"/>
              <a:buFontTx/>
              <a:buChar char="•"/>
            </a:pPr>
            <a:endParaRPr lang="en-US" altLang="zh-CN" sz="2800" dirty="0" smtClean="0">
              <a:ea typeface="SimSun" charset="-122"/>
              <a:cs typeface="Times New Roman" charset="0"/>
            </a:endParaRPr>
          </a:p>
          <a:p>
            <a:pPr eaLnBrk="1" hangingPunct="1">
              <a:spcBef>
                <a:spcPct val="20000"/>
              </a:spcBef>
              <a:buClr>
                <a:schemeClr val="tx1"/>
              </a:buClr>
              <a:buSzPct val="110000"/>
              <a:buFontTx/>
              <a:buChar char="•"/>
            </a:pPr>
            <a:r>
              <a:rPr lang="en-US" altLang="zh-CN" sz="2800" dirty="0" smtClean="0">
                <a:ea typeface="SimSun" charset="-122"/>
                <a:cs typeface="Times New Roman" charset="0"/>
              </a:rPr>
              <a:t>Rank </a:t>
            </a:r>
            <a:r>
              <a:rPr lang="en-US" altLang="zh-CN" sz="2800" dirty="0">
                <a:ea typeface="SimSun" charset="-122"/>
                <a:cs typeface="Times New Roman" charset="0"/>
              </a:rPr>
              <a:t>of </a:t>
            </a:r>
            <a:r>
              <a:rPr lang="en-US" altLang="zh-CN" sz="2800" b="1" i="1" dirty="0" err="1">
                <a:ea typeface="SimSun" charset="-122"/>
                <a:cs typeface="Times New Roman" charset="0"/>
              </a:rPr>
              <a:t>W</a:t>
            </a:r>
            <a:r>
              <a:rPr lang="en-US" altLang="zh-CN" sz="2800" b="1" i="1" baseline="-25000" dirty="0" err="1">
                <a:ea typeface="SimSun" charset="-122"/>
                <a:cs typeface="Times New Roman" charset="0"/>
              </a:rPr>
              <a:t>opt</a:t>
            </a:r>
            <a:r>
              <a:rPr lang="en-US" altLang="zh-CN" sz="2800" dirty="0">
                <a:ea typeface="SimSun" charset="-122"/>
                <a:cs typeface="Times New Roman" charset="0"/>
              </a:rPr>
              <a:t> is </a:t>
            </a:r>
            <a:r>
              <a:rPr lang="en-US" altLang="zh-CN" sz="2800" dirty="0" smtClean="0">
                <a:ea typeface="SimSun" charset="-122"/>
                <a:cs typeface="Times New Roman" charset="0"/>
              </a:rPr>
              <a:t>bounded by </a:t>
            </a:r>
            <a:endParaRPr lang="en-US" altLang="zh-CN" sz="2800" dirty="0">
              <a:ea typeface="SimSun" charset="-122"/>
              <a:cs typeface="Times New Roman" charset="0"/>
            </a:endParaRPr>
          </a:p>
          <a:p>
            <a:pPr lvl="1" eaLnBrk="1" hangingPunct="1">
              <a:spcBef>
                <a:spcPct val="20000"/>
              </a:spcBef>
              <a:buClr>
                <a:schemeClr val="tx1"/>
              </a:buClr>
              <a:buSzPct val="110000"/>
              <a:buFont typeface="Arial" charset="0"/>
              <a:buChar char="–"/>
            </a:pPr>
            <a:r>
              <a:rPr lang="en-US" altLang="zh-CN" sz="2800" dirty="0">
                <a:ea typeface="SimSun" charset="-122"/>
                <a:cs typeface="Times New Roman" charset="0"/>
              </a:rPr>
              <a:t>Rank(S</a:t>
            </a:r>
            <a:r>
              <a:rPr lang="en-US" altLang="zh-CN" sz="2800" baseline="-25000" dirty="0">
                <a:ea typeface="SimSun" charset="-122"/>
                <a:cs typeface="Times New Roman" charset="0"/>
              </a:rPr>
              <a:t>B</a:t>
            </a:r>
            <a:r>
              <a:rPr lang="en-US" altLang="zh-CN" sz="2800" dirty="0">
                <a:ea typeface="SimSun" charset="-122"/>
                <a:cs typeface="Times New Roman" charset="0"/>
              </a:rPr>
              <a:t>) &lt;= </a:t>
            </a:r>
            <a:r>
              <a:rPr lang="en-US" altLang="zh-CN" sz="2800" dirty="0" smtClean="0">
                <a:ea typeface="SimSun" charset="-122"/>
                <a:cs typeface="Times New Roman" charset="0"/>
              </a:rPr>
              <a:t>C-1</a:t>
            </a:r>
            <a:endParaRPr lang="en-US" altLang="zh-CN" sz="2800" dirty="0">
              <a:ea typeface="SimSun" charset="-122"/>
              <a:cs typeface="Times New Roman" charset="0"/>
            </a:endParaRPr>
          </a:p>
          <a:p>
            <a:pPr lvl="1" eaLnBrk="1" hangingPunct="1">
              <a:spcBef>
                <a:spcPct val="20000"/>
              </a:spcBef>
              <a:buClr>
                <a:schemeClr val="tx1"/>
              </a:buClr>
              <a:buSzPct val="110000"/>
              <a:buFont typeface="Arial" charset="0"/>
              <a:buChar char="–"/>
            </a:pPr>
            <a:r>
              <a:rPr lang="en-US" altLang="zh-CN" sz="2800" dirty="0">
                <a:ea typeface="SimSun" charset="-122"/>
                <a:cs typeface="Times New Roman" charset="0"/>
              </a:rPr>
              <a:t>Rank(S</a:t>
            </a:r>
            <a:r>
              <a:rPr lang="en-US" altLang="zh-CN" sz="2800" baseline="-25000" dirty="0">
                <a:ea typeface="SimSun" charset="-122"/>
                <a:cs typeface="Times New Roman" charset="0"/>
              </a:rPr>
              <a:t>W</a:t>
            </a:r>
            <a:r>
              <a:rPr lang="en-US" altLang="zh-CN" sz="2800" dirty="0">
                <a:ea typeface="SimSun" charset="-122"/>
                <a:cs typeface="Times New Roman" charset="0"/>
              </a:rPr>
              <a:t>) &lt;= N-C</a:t>
            </a:r>
          </a:p>
        </p:txBody>
      </p:sp>
      <p:graphicFrame>
        <p:nvGraphicFramePr>
          <p:cNvPr id="155653" name="Object 5"/>
          <p:cNvGraphicFramePr>
            <a:graphicFrameLocks noChangeAspect="1"/>
          </p:cNvGraphicFramePr>
          <p:nvPr>
            <p:extLst/>
          </p:nvPr>
        </p:nvGraphicFramePr>
        <p:xfrm>
          <a:off x="2362200" y="2884487"/>
          <a:ext cx="4335463" cy="392113"/>
        </p:xfrm>
        <a:graphic>
          <a:graphicData uri="http://schemas.openxmlformats.org/presentationml/2006/ole">
            <mc:AlternateContent xmlns:mc="http://schemas.openxmlformats.org/markup-compatibility/2006">
              <mc:Choice xmlns:v="urn:schemas-microsoft-com:vml" Requires="v">
                <p:oleObj spid="_x0000_s73752" name="Equation" r:id="rId3" imgW="4216320" imgH="380880" progId="Equation.3">
                  <p:embed/>
                </p:oleObj>
              </mc:Choice>
              <mc:Fallback>
                <p:oleObj name="Equation" r:id="rId3" imgW="4216320" imgH="38088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2200" y="2884487"/>
                        <a:ext cx="4335463" cy="392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FF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2" name="Date Placeholder 1"/>
          <p:cNvSpPr>
            <a:spLocks noGrp="1"/>
          </p:cNvSpPr>
          <p:nvPr>
            <p:ph type="dt" sz="half" idx="10"/>
          </p:nvPr>
        </p:nvSpPr>
        <p:spPr/>
        <p:txBody>
          <a:bodyPr/>
          <a:lstStyle/>
          <a:p>
            <a:endParaRPr lang="en-US" dirty="0"/>
          </a:p>
        </p:txBody>
      </p:sp>
      <p:sp>
        <p:nvSpPr>
          <p:cNvPr id="3" name="Slide Number Placeholder 2"/>
          <p:cNvSpPr>
            <a:spLocks noGrp="1"/>
          </p:cNvSpPr>
          <p:nvPr>
            <p:ph type="sldNum" sz="quarter" idx="12"/>
          </p:nvPr>
        </p:nvSpPr>
        <p:spPr/>
        <p:txBody>
          <a:bodyPr/>
          <a:lstStyle/>
          <a:p>
            <a:fld id="{CF7DC490-98B8-074B-BB30-37775A2447EF}" type="slidenum">
              <a:rPr lang="en-US" smtClean="0"/>
              <a:pPr/>
              <a:t>104</a:t>
            </a:fld>
            <a:endParaRPr lang="en-US" dirty="0"/>
          </a:p>
        </p:txBody>
      </p:sp>
      <p:graphicFrame>
        <p:nvGraphicFramePr>
          <p:cNvPr id="7" name="Object 5"/>
          <p:cNvGraphicFramePr>
            <a:graphicFrameLocks noChangeAspect="1"/>
          </p:cNvGraphicFramePr>
          <p:nvPr>
            <p:extLst>
              <p:ext uri="{D42A27DB-BD31-4B8C-83A1-F6EECF244321}">
                <p14:modId xmlns:p14="http://schemas.microsoft.com/office/powerpoint/2010/main" val="1187877583"/>
              </p:ext>
            </p:extLst>
          </p:nvPr>
        </p:nvGraphicFramePr>
        <p:xfrm>
          <a:off x="5562612" y="3653780"/>
          <a:ext cx="2717800" cy="495300"/>
        </p:xfrm>
        <a:graphic>
          <a:graphicData uri="http://schemas.openxmlformats.org/presentationml/2006/ole">
            <mc:AlternateContent xmlns:mc="http://schemas.openxmlformats.org/markup-compatibility/2006">
              <mc:Choice xmlns:v="urn:schemas-microsoft-com:vml" Requires="v">
                <p:oleObj spid="_x0000_s73753" name="Equation" r:id="rId5" imgW="1117440" imgH="203040" progId="Equation.DSMT4">
                  <p:embed/>
                </p:oleObj>
              </mc:Choice>
              <mc:Fallback>
                <p:oleObj name="Equation" r:id="rId5" imgW="1117440" imgH="203040" progId="Equation.DSMT4">
                  <p:embed/>
                  <p:pic>
                    <p:nvPicPr>
                      <p:cNvPr id="0" name=""/>
                      <p:cNvPicPr>
                        <a:picLocks noChangeAspect="1" noChangeArrowheads="1"/>
                      </p:cNvPicPr>
                      <p:nvPr/>
                    </p:nvPicPr>
                    <p:blipFill>
                      <a:blip r:embed="rId6"/>
                      <a:srcRect/>
                      <a:stretch>
                        <a:fillRect/>
                      </a:stretch>
                    </p:blipFill>
                    <p:spPr bwMode="auto">
                      <a:xfrm>
                        <a:off x="5562612" y="3653780"/>
                        <a:ext cx="2717800" cy="495300"/>
                      </a:xfrm>
                      <a:prstGeom prst="rect">
                        <a:avLst/>
                      </a:prstGeom>
                      <a:noFill/>
                      <a:ln>
                        <a:noFill/>
                      </a:ln>
                      <a:effectLst/>
                      <a:extLst/>
                    </p:spPr>
                  </p:pic>
                </p:oleObj>
              </mc:Fallback>
            </mc:AlternateContent>
          </a:graphicData>
        </a:graphic>
      </p:graphicFrame>
    </p:spTree>
    <p:extLst>
      <p:ext uri="{BB962C8B-B14F-4D97-AF65-F5344CB8AC3E}">
        <p14:creationId xmlns:p14="http://schemas.microsoft.com/office/powerpoint/2010/main" val="1662775704"/>
      </p:ext>
    </p:extLst>
  </p:cSld>
  <p:clrMapOvr>
    <a:masterClrMapping/>
  </p:clrMapOvr>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ChangeArrowheads="1"/>
          </p:cNvSpPr>
          <p:nvPr/>
        </p:nvSpPr>
        <p:spPr bwMode="auto">
          <a:xfrm>
            <a:off x="609600" y="152400"/>
            <a:ext cx="8001000" cy="990600"/>
          </a:xfrm>
          <a:prstGeom prst="rect">
            <a:avLst/>
          </a:prstGeom>
          <a:noFill/>
          <a:ln w="9525">
            <a:noFill/>
            <a:miter lim="800000"/>
            <a:headEnd/>
            <a:tailEnd/>
          </a:ln>
        </p:spPr>
        <p:txBody>
          <a:bodyPr anchor="b"/>
          <a:lstStyle/>
          <a:p>
            <a:pPr algn="ctr"/>
            <a:r>
              <a:rPr lang="en-US" altLang="zh-CN" sz="4000" dirty="0" smtClean="0">
                <a:ea typeface="SimSun" pitchFamily="2" charset="-122"/>
              </a:rPr>
              <a:t>PCA vs. LDA</a:t>
            </a:r>
            <a:endParaRPr lang="en-US" altLang="zh-CN" sz="4000" dirty="0">
              <a:solidFill>
                <a:srgbClr val="40458C"/>
              </a:solidFill>
              <a:ea typeface="SimSun" pitchFamily="2" charset="-122"/>
            </a:endParaRPr>
          </a:p>
        </p:txBody>
      </p:sp>
      <p:sp>
        <p:nvSpPr>
          <p:cNvPr id="53251" name="Rectangle 3" descr="Rectangle: Click to edit Master text styles&#10;Second level&#10;Third level&#10;Fourth level&#10;Fifth level"/>
          <p:cNvSpPr>
            <a:spLocks noChangeArrowheads="1"/>
          </p:cNvSpPr>
          <p:nvPr/>
        </p:nvSpPr>
        <p:spPr bwMode="auto">
          <a:xfrm>
            <a:off x="838200" y="1752600"/>
            <a:ext cx="7772400" cy="3886200"/>
          </a:xfrm>
          <a:prstGeom prst="rect">
            <a:avLst/>
          </a:prstGeom>
          <a:noFill/>
          <a:ln w="9525">
            <a:noFill/>
            <a:miter lim="800000"/>
            <a:headEnd/>
            <a:tailEnd/>
          </a:ln>
        </p:spPr>
        <p:txBody>
          <a:bodyPr/>
          <a:lstStyle/>
          <a:p>
            <a:pPr marL="342900" indent="-342900">
              <a:spcBef>
                <a:spcPct val="20000"/>
              </a:spcBef>
            </a:pPr>
            <a:endParaRPr lang="en-GB" sz="1000" dirty="0">
              <a:solidFill>
                <a:srgbClr val="000000"/>
              </a:solidFill>
            </a:endParaRPr>
          </a:p>
          <a:p>
            <a:pPr marL="342900" indent="-342900">
              <a:spcBef>
                <a:spcPct val="20000"/>
              </a:spcBef>
              <a:buFontTx/>
              <a:buChar char="•"/>
            </a:pPr>
            <a:r>
              <a:rPr lang="en-GB" sz="2800" dirty="0" err="1">
                <a:solidFill>
                  <a:srgbClr val="000000"/>
                </a:solidFill>
              </a:rPr>
              <a:t>Eigenfaces</a:t>
            </a:r>
            <a:r>
              <a:rPr lang="en-GB" sz="2800" dirty="0">
                <a:solidFill>
                  <a:srgbClr val="000000"/>
                </a:solidFill>
              </a:rPr>
              <a:t> exploit the max scatter of the training images in face space</a:t>
            </a:r>
          </a:p>
          <a:p>
            <a:pPr marL="342900" indent="-342900">
              <a:spcBef>
                <a:spcPct val="20000"/>
              </a:spcBef>
              <a:buFontTx/>
              <a:buChar char="•"/>
            </a:pPr>
            <a:r>
              <a:rPr lang="en-GB" sz="2800" dirty="0" err="1">
                <a:solidFill>
                  <a:srgbClr val="000000"/>
                </a:solidFill>
              </a:rPr>
              <a:t>Fisherfaces</a:t>
            </a:r>
            <a:r>
              <a:rPr lang="en-GB" sz="2800" dirty="0">
                <a:solidFill>
                  <a:srgbClr val="000000"/>
                </a:solidFill>
              </a:rPr>
              <a:t> attempt to maximise the </a:t>
            </a:r>
            <a:r>
              <a:rPr lang="en-GB" sz="2800" b="1" dirty="0">
                <a:solidFill>
                  <a:srgbClr val="000000"/>
                </a:solidFill>
              </a:rPr>
              <a:t>between class scatter</a:t>
            </a:r>
            <a:r>
              <a:rPr lang="en-GB" sz="2800" dirty="0">
                <a:solidFill>
                  <a:srgbClr val="000000"/>
                </a:solidFill>
              </a:rPr>
              <a:t>, while minimising the </a:t>
            </a:r>
            <a:r>
              <a:rPr lang="en-GB" sz="2800" b="1" dirty="0">
                <a:solidFill>
                  <a:srgbClr val="000000"/>
                </a:solidFill>
              </a:rPr>
              <a:t>within class scatter</a:t>
            </a:r>
            <a:r>
              <a:rPr lang="en-GB" sz="2800" dirty="0">
                <a:solidFill>
                  <a:srgbClr val="000000"/>
                </a:solidFill>
              </a:rPr>
              <a:t>.</a:t>
            </a:r>
          </a:p>
        </p:txBody>
      </p:sp>
      <p:sp>
        <p:nvSpPr>
          <p:cNvPr id="2" name="Date Placeholder 1"/>
          <p:cNvSpPr>
            <a:spLocks noGrp="1"/>
          </p:cNvSpPr>
          <p:nvPr>
            <p:ph type="dt" sz="half" idx="10"/>
          </p:nvPr>
        </p:nvSpPr>
        <p:spPr/>
        <p:txBody>
          <a:bodyPr/>
          <a:lstStyle/>
          <a:p>
            <a:endParaRPr lang="en-US" dirty="0"/>
          </a:p>
        </p:txBody>
      </p:sp>
      <p:sp>
        <p:nvSpPr>
          <p:cNvPr id="3" name="Slide Number Placeholder 2"/>
          <p:cNvSpPr>
            <a:spLocks noGrp="1"/>
          </p:cNvSpPr>
          <p:nvPr>
            <p:ph type="sldNum" sz="quarter" idx="12"/>
          </p:nvPr>
        </p:nvSpPr>
        <p:spPr/>
        <p:txBody>
          <a:bodyPr/>
          <a:lstStyle/>
          <a:p>
            <a:fld id="{CF7DC490-98B8-074B-BB30-37775A2447EF}" type="slidenum">
              <a:rPr lang="en-US" smtClean="0"/>
              <a:pPr/>
              <a:t>105</a:t>
            </a:fld>
            <a:endParaRPr lang="en-US" dirty="0"/>
          </a:p>
        </p:txBody>
      </p:sp>
    </p:spTree>
    <p:extLst>
      <p:ext uri="{BB962C8B-B14F-4D97-AF65-F5344CB8AC3E}">
        <p14:creationId xmlns:p14="http://schemas.microsoft.com/office/powerpoint/2010/main" val="3459301943"/>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9" name="Picture 3"/>
          <p:cNvPicPr>
            <a:picLocks noChangeAspect="1" noChangeArrowheads="1"/>
          </p:cNvPicPr>
          <p:nvPr/>
        </p:nvPicPr>
        <p:blipFill>
          <a:blip r:embed="rId2" cstate="print"/>
          <a:srcRect/>
          <a:stretch>
            <a:fillRect/>
          </a:stretch>
        </p:blipFill>
        <p:spPr bwMode="auto">
          <a:xfrm>
            <a:off x="1752600" y="1066800"/>
            <a:ext cx="5638800" cy="4948238"/>
          </a:xfrm>
          <a:prstGeom prst="rect">
            <a:avLst/>
          </a:prstGeom>
          <a:noFill/>
          <a:ln w="9525">
            <a:noFill/>
            <a:miter lim="800000"/>
            <a:headEnd/>
            <a:tailEnd/>
          </a:ln>
        </p:spPr>
      </p:pic>
      <p:sp>
        <p:nvSpPr>
          <p:cNvPr id="55300" name="Oval 4"/>
          <p:cNvSpPr>
            <a:spLocks noChangeArrowheads="1"/>
          </p:cNvSpPr>
          <p:nvPr/>
        </p:nvSpPr>
        <p:spPr bwMode="auto">
          <a:xfrm rot="-1559477">
            <a:off x="3492500" y="3835400"/>
            <a:ext cx="3429000" cy="990600"/>
          </a:xfrm>
          <a:prstGeom prst="ellipse">
            <a:avLst/>
          </a:prstGeom>
          <a:noFill/>
          <a:ln w="9525">
            <a:solidFill>
              <a:srgbClr val="FF0000"/>
            </a:solidFill>
            <a:round/>
            <a:headEnd/>
            <a:tailEnd/>
          </a:ln>
        </p:spPr>
        <p:txBody>
          <a:bodyPr wrap="none" anchor="ctr"/>
          <a:lstStyle/>
          <a:p>
            <a:endParaRPr lang="en-US"/>
          </a:p>
        </p:txBody>
      </p:sp>
      <p:sp>
        <p:nvSpPr>
          <p:cNvPr id="55301" name="Oval 5"/>
          <p:cNvSpPr>
            <a:spLocks noChangeArrowheads="1"/>
          </p:cNvSpPr>
          <p:nvPr/>
        </p:nvSpPr>
        <p:spPr bwMode="auto">
          <a:xfrm rot="-3483972">
            <a:off x="2362200" y="2895600"/>
            <a:ext cx="3429000" cy="990600"/>
          </a:xfrm>
          <a:prstGeom prst="ellipse">
            <a:avLst/>
          </a:prstGeom>
          <a:noFill/>
          <a:ln w="9525">
            <a:solidFill>
              <a:srgbClr val="0707C5"/>
            </a:solidFill>
            <a:round/>
            <a:headEnd/>
            <a:tailEnd/>
          </a:ln>
        </p:spPr>
        <p:txBody>
          <a:bodyPr wrap="none" anchor="ctr"/>
          <a:lstStyle/>
          <a:p>
            <a:endParaRPr lang="en-US"/>
          </a:p>
        </p:txBody>
      </p:sp>
      <p:sp>
        <p:nvSpPr>
          <p:cNvPr id="2" name="Date Placeholder 1"/>
          <p:cNvSpPr>
            <a:spLocks noGrp="1"/>
          </p:cNvSpPr>
          <p:nvPr>
            <p:ph type="dt" sz="half" idx="10"/>
          </p:nvPr>
        </p:nvSpPr>
        <p:spPr/>
        <p:txBody>
          <a:bodyPr/>
          <a:lstStyle/>
          <a:p>
            <a:endParaRPr lang="en-US" dirty="0"/>
          </a:p>
        </p:txBody>
      </p:sp>
      <p:sp>
        <p:nvSpPr>
          <p:cNvPr id="3" name="Slide Number Placeholder 2"/>
          <p:cNvSpPr>
            <a:spLocks noGrp="1"/>
          </p:cNvSpPr>
          <p:nvPr>
            <p:ph type="sldNum" sz="quarter" idx="12"/>
          </p:nvPr>
        </p:nvSpPr>
        <p:spPr/>
        <p:txBody>
          <a:bodyPr/>
          <a:lstStyle/>
          <a:p>
            <a:fld id="{CF7DC490-98B8-074B-BB30-37775A2447EF}" type="slidenum">
              <a:rPr lang="en-US" smtClean="0"/>
              <a:pPr/>
              <a:t>106</a:t>
            </a:fld>
            <a:endParaRPr lang="en-US" dirty="0"/>
          </a:p>
        </p:txBody>
      </p:sp>
      <p:sp>
        <p:nvSpPr>
          <p:cNvPr id="8" name="Title 1"/>
          <p:cNvSpPr txBox="1">
            <a:spLocks/>
          </p:cNvSpPr>
          <p:nvPr/>
        </p:nvSpPr>
        <p:spPr>
          <a:xfrm>
            <a:off x="457200" y="76200"/>
            <a:ext cx="8229600" cy="1143000"/>
          </a:xfrm>
          <a:prstGeom prst="rect">
            <a:avLst/>
          </a:prstGeom>
        </p:spPr>
        <p:txBody>
          <a:bodyP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t>Basic intuition: PCA vs. LDA</a:t>
            </a:r>
            <a:endParaRPr lang="en-US" dirty="0"/>
          </a:p>
        </p:txBody>
      </p:sp>
    </p:spTree>
    <p:extLst>
      <p:ext uri="{BB962C8B-B14F-4D97-AF65-F5344CB8AC3E}">
        <p14:creationId xmlns:p14="http://schemas.microsoft.com/office/powerpoint/2010/main" val="1894958007"/>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ChangeArrowheads="1"/>
          </p:cNvSpPr>
          <p:nvPr/>
        </p:nvSpPr>
        <p:spPr bwMode="auto">
          <a:xfrm>
            <a:off x="228600" y="76200"/>
            <a:ext cx="8686800" cy="914400"/>
          </a:xfrm>
          <a:prstGeom prst="rect">
            <a:avLst/>
          </a:prstGeom>
          <a:noFill/>
          <a:ln w="9525">
            <a:noFill/>
            <a:miter lim="800000"/>
            <a:headEnd/>
            <a:tailEnd/>
          </a:ln>
        </p:spPr>
        <p:txBody>
          <a:bodyPr anchor="b"/>
          <a:lstStyle/>
          <a:p>
            <a:pPr algn="ctr"/>
            <a:r>
              <a:rPr lang="en-US" altLang="zh-CN" sz="4000" dirty="0">
                <a:solidFill>
                  <a:srgbClr val="000000"/>
                </a:solidFill>
                <a:ea typeface="SimSun" pitchFamily="2" charset="-122"/>
              </a:rPr>
              <a:t>Results: </a:t>
            </a:r>
            <a:r>
              <a:rPr lang="en-US" altLang="zh-CN" sz="4000" dirty="0" err="1">
                <a:solidFill>
                  <a:srgbClr val="000000"/>
                </a:solidFill>
                <a:ea typeface="SimSun" pitchFamily="2" charset="-122"/>
              </a:rPr>
              <a:t>Eigenface</a:t>
            </a:r>
            <a:r>
              <a:rPr lang="en-US" altLang="zh-CN" sz="4000" dirty="0">
                <a:solidFill>
                  <a:srgbClr val="000000"/>
                </a:solidFill>
                <a:ea typeface="SimSun" pitchFamily="2" charset="-122"/>
              </a:rPr>
              <a:t> vs. </a:t>
            </a:r>
            <a:r>
              <a:rPr lang="en-US" altLang="zh-CN" sz="4000" dirty="0" err="1" smtClean="0">
                <a:solidFill>
                  <a:srgbClr val="000000"/>
                </a:solidFill>
                <a:ea typeface="SimSun" pitchFamily="2" charset="-122"/>
              </a:rPr>
              <a:t>Fisherface</a:t>
            </a:r>
            <a:endParaRPr lang="en-US" altLang="zh-CN" sz="4000" dirty="0">
              <a:solidFill>
                <a:srgbClr val="000000"/>
              </a:solidFill>
              <a:ea typeface="SimSun" pitchFamily="2" charset="-122"/>
            </a:endParaRPr>
          </a:p>
        </p:txBody>
      </p:sp>
      <p:sp>
        <p:nvSpPr>
          <p:cNvPr id="57347" name="Rectangle 3"/>
          <p:cNvSpPr>
            <a:spLocks noChangeArrowheads="1"/>
          </p:cNvSpPr>
          <p:nvPr/>
        </p:nvSpPr>
        <p:spPr bwMode="auto">
          <a:xfrm>
            <a:off x="304800" y="2971800"/>
            <a:ext cx="7772400" cy="685800"/>
          </a:xfrm>
          <a:prstGeom prst="rect">
            <a:avLst/>
          </a:prstGeom>
          <a:noFill/>
          <a:ln w="9525">
            <a:noFill/>
            <a:miter lim="800000"/>
            <a:headEnd/>
            <a:tailEnd/>
          </a:ln>
        </p:spPr>
        <p:txBody>
          <a:bodyPr lIns="92075" tIns="46038" rIns="92075" bIns="46038" anchor="ctr"/>
          <a:lstStyle/>
          <a:p>
            <a:pPr>
              <a:buFontTx/>
              <a:buChar char="•"/>
            </a:pPr>
            <a:r>
              <a:rPr lang="en-US" altLang="en-US" sz="2400">
                <a:solidFill>
                  <a:srgbClr val="000000"/>
                </a:solidFill>
                <a:latin typeface="Tahoma" pitchFamily="34" charset="0"/>
              </a:rPr>
              <a:t> Variation in Facial Expression, Eyewear, and Lighting</a:t>
            </a:r>
            <a:endParaRPr lang="en-US" altLang="zh-CN" sz="2400">
              <a:solidFill>
                <a:srgbClr val="000000"/>
              </a:solidFill>
              <a:latin typeface="Tahoma" pitchFamily="34" charset="0"/>
              <a:ea typeface="SimSun" pitchFamily="2" charset="-122"/>
            </a:endParaRPr>
          </a:p>
        </p:txBody>
      </p:sp>
      <p:sp>
        <p:nvSpPr>
          <p:cNvPr id="57348" name="Rectangle 4"/>
          <p:cNvSpPr>
            <a:spLocks noChangeArrowheads="1"/>
          </p:cNvSpPr>
          <p:nvPr/>
        </p:nvSpPr>
        <p:spPr bwMode="auto">
          <a:xfrm>
            <a:off x="685800" y="1524000"/>
            <a:ext cx="7772400" cy="1447800"/>
          </a:xfrm>
          <a:prstGeom prst="rect">
            <a:avLst/>
          </a:prstGeom>
          <a:noFill/>
          <a:ln w="9525">
            <a:noFill/>
            <a:miter lim="800000"/>
            <a:headEnd/>
            <a:tailEnd/>
          </a:ln>
        </p:spPr>
        <p:txBody>
          <a:bodyPr lIns="92075" tIns="46038" rIns="92075" bIns="46038"/>
          <a:lstStyle/>
          <a:p>
            <a:pPr marL="342900" indent="-342900">
              <a:lnSpc>
                <a:spcPct val="90000"/>
              </a:lnSpc>
              <a:spcBef>
                <a:spcPct val="20000"/>
              </a:spcBef>
              <a:buFontTx/>
              <a:buChar char="•"/>
            </a:pPr>
            <a:r>
              <a:rPr lang="en-US" altLang="zh-CN" sz="2800" dirty="0">
                <a:solidFill>
                  <a:srgbClr val="000000"/>
                </a:solidFill>
                <a:ea typeface="SimSun" pitchFamily="2" charset="-122"/>
              </a:rPr>
              <a:t>Input:	160 images of 16 people</a:t>
            </a:r>
          </a:p>
          <a:p>
            <a:pPr marL="342900" indent="-342900">
              <a:lnSpc>
                <a:spcPct val="90000"/>
              </a:lnSpc>
              <a:spcBef>
                <a:spcPct val="20000"/>
              </a:spcBef>
              <a:buFontTx/>
              <a:buChar char="•"/>
            </a:pPr>
            <a:r>
              <a:rPr lang="en-US" altLang="zh-CN" sz="2800" dirty="0">
                <a:solidFill>
                  <a:srgbClr val="000000"/>
                </a:solidFill>
                <a:ea typeface="SimSun" pitchFamily="2" charset="-122"/>
              </a:rPr>
              <a:t>Train:	159 images</a:t>
            </a:r>
          </a:p>
          <a:p>
            <a:pPr marL="342900" indent="-342900">
              <a:lnSpc>
                <a:spcPct val="90000"/>
              </a:lnSpc>
              <a:spcBef>
                <a:spcPct val="20000"/>
              </a:spcBef>
              <a:buFontTx/>
              <a:buChar char="•"/>
            </a:pPr>
            <a:r>
              <a:rPr lang="en-US" altLang="zh-CN" sz="2800" dirty="0">
                <a:solidFill>
                  <a:srgbClr val="000000"/>
                </a:solidFill>
                <a:ea typeface="SimSun" pitchFamily="2" charset="-122"/>
              </a:rPr>
              <a:t>Test:	1 image</a:t>
            </a:r>
          </a:p>
        </p:txBody>
      </p:sp>
      <p:pic>
        <p:nvPicPr>
          <p:cNvPr id="57349" name="Picture 5" descr="expressions"/>
          <p:cNvPicPr>
            <a:picLocks noChangeAspect="1" noChangeArrowheads="1"/>
          </p:cNvPicPr>
          <p:nvPr/>
        </p:nvPicPr>
        <p:blipFill>
          <a:blip r:embed="rId2" cstate="print"/>
          <a:srcRect/>
          <a:stretch>
            <a:fillRect/>
          </a:stretch>
        </p:blipFill>
        <p:spPr bwMode="auto">
          <a:xfrm>
            <a:off x="228600" y="4419600"/>
            <a:ext cx="8610600" cy="1371600"/>
          </a:xfrm>
          <a:prstGeom prst="rect">
            <a:avLst/>
          </a:prstGeom>
          <a:noFill/>
          <a:ln w="9525">
            <a:noFill/>
            <a:miter lim="800000"/>
            <a:headEnd/>
            <a:tailEnd/>
          </a:ln>
        </p:spPr>
      </p:pic>
      <p:sp>
        <p:nvSpPr>
          <p:cNvPr id="57350" name="AutoShape 6"/>
          <p:cNvSpPr>
            <a:spLocks/>
          </p:cNvSpPr>
          <p:nvPr/>
        </p:nvSpPr>
        <p:spPr bwMode="auto">
          <a:xfrm rot="-5400000">
            <a:off x="838200" y="4038600"/>
            <a:ext cx="76200" cy="533400"/>
          </a:xfrm>
          <a:prstGeom prst="rightBrace">
            <a:avLst>
              <a:gd name="adj1" fmla="val 58333"/>
              <a:gd name="adj2" fmla="val 50000"/>
            </a:avLst>
          </a:prstGeom>
          <a:noFill/>
          <a:ln w="28575">
            <a:solidFill>
              <a:schemeClr val="tx1"/>
            </a:solidFill>
            <a:round/>
            <a:headEnd/>
            <a:tailEnd/>
          </a:ln>
        </p:spPr>
        <p:txBody>
          <a:bodyPr wrap="none" anchor="ctr"/>
          <a:lstStyle/>
          <a:p>
            <a:endParaRPr lang="en-US"/>
          </a:p>
        </p:txBody>
      </p:sp>
      <p:sp>
        <p:nvSpPr>
          <p:cNvPr id="57351" name="AutoShape 7"/>
          <p:cNvSpPr>
            <a:spLocks/>
          </p:cNvSpPr>
          <p:nvPr/>
        </p:nvSpPr>
        <p:spPr bwMode="auto">
          <a:xfrm rot="-5400000">
            <a:off x="1676400" y="4038600"/>
            <a:ext cx="76200" cy="533400"/>
          </a:xfrm>
          <a:prstGeom prst="rightBrace">
            <a:avLst>
              <a:gd name="adj1" fmla="val 58333"/>
              <a:gd name="adj2" fmla="val 50000"/>
            </a:avLst>
          </a:prstGeom>
          <a:noFill/>
          <a:ln w="28575">
            <a:solidFill>
              <a:schemeClr val="tx1"/>
            </a:solidFill>
            <a:round/>
            <a:headEnd/>
            <a:tailEnd/>
          </a:ln>
        </p:spPr>
        <p:txBody>
          <a:bodyPr wrap="none" anchor="ctr"/>
          <a:lstStyle/>
          <a:p>
            <a:endParaRPr lang="en-US"/>
          </a:p>
        </p:txBody>
      </p:sp>
      <p:sp>
        <p:nvSpPr>
          <p:cNvPr id="57352" name="AutoShape 8"/>
          <p:cNvSpPr>
            <a:spLocks/>
          </p:cNvSpPr>
          <p:nvPr/>
        </p:nvSpPr>
        <p:spPr bwMode="auto">
          <a:xfrm rot="-5400000">
            <a:off x="3314700" y="3162300"/>
            <a:ext cx="76200" cy="2286000"/>
          </a:xfrm>
          <a:prstGeom prst="rightBrace">
            <a:avLst>
              <a:gd name="adj1" fmla="val 250000"/>
              <a:gd name="adj2" fmla="val 50000"/>
            </a:avLst>
          </a:prstGeom>
          <a:noFill/>
          <a:ln w="28575">
            <a:solidFill>
              <a:schemeClr val="tx1"/>
            </a:solidFill>
            <a:round/>
            <a:headEnd/>
            <a:tailEnd/>
          </a:ln>
        </p:spPr>
        <p:txBody>
          <a:bodyPr wrap="none" anchor="ctr"/>
          <a:lstStyle/>
          <a:p>
            <a:endParaRPr lang="en-US"/>
          </a:p>
        </p:txBody>
      </p:sp>
      <p:sp>
        <p:nvSpPr>
          <p:cNvPr id="57353" name="AutoShape 9"/>
          <p:cNvSpPr>
            <a:spLocks/>
          </p:cNvSpPr>
          <p:nvPr/>
        </p:nvSpPr>
        <p:spPr bwMode="auto">
          <a:xfrm rot="-5400000">
            <a:off x="6705600" y="2209800"/>
            <a:ext cx="76200" cy="4191000"/>
          </a:xfrm>
          <a:prstGeom prst="rightBrace">
            <a:avLst>
              <a:gd name="adj1" fmla="val 458333"/>
              <a:gd name="adj2" fmla="val 50000"/>
            </a:avLst>
          </a:prstGeom>
          <a:noFill/>
          <a:ln w="28575">
            <a:solidFill>
              <a:schemeClr val="tx1"/>
            </a:solidFill>
            <a:round/>
            <a:headEnd/>
            <a:tailEnd/>
          </a:ln>
        </p:spPr>
        <p:txBody>
          <a:bodyPr wrap="none" anchor="ctr"/>
          <a:lstStyle/>
          <a:p>
            <a:endParaRPr lang="en-US"/>
          </a:p>
        </p:txBody>
      </p:sp>
      <p:sp>
        <p:nvSpPr>
          <p:cNvPr id="57354" name="Text Box 10"/>
          <p:cNvSpPr txBox="1">
            <a:spLocks noChangeArrowheads="1"/>
          </p:cNvSpPr>
          <p:nvPr/>
        </p:nvSpPr>
        <p:spPr bwMode="auto">
          <a:xfrm>
            <a:off x="381000" y="3581400"/>
            <a:ext cx="914400" cy="581025"/>
          </a:xfrm>
          <a:prstGeom prst="rect">
            <a:avLst/>
          </a:prstGeom>
          <a:noFill/>
          <a:ln w="9525">
            <a:noFill/>
            <a:miter lim="800000"/>
            <a:headEnd/>
            <a:tailEnd/>
          </a:ln>
        </p:spPr>
        <p:txBody>
          <a:bodyPr>
            <a:spAutoFit/>
          </a:bodyPr>
          <a:lstStyle/>
          <a:p>
            <a:pPr eaLnBrk="0" hangingPunct="0">
              <a:spcBef>
                <a:spcPct val="50000"/>
              </a:spcBef>
            </a:pPr>
            <a:r>
              <a:rPr lang="en-US" altLang="en-US" sz="1600">
                <a:solidFill>
                  <a:srgbClr val="000000"/>
                </a:solidFill>
                <a:latin typeface="Comic Sans MS" pitchFamily="66" charset="0"/>
                <a:cs typeface="Times New Roman (Hebrew)" pitchFamily="26" charset="-79"/>
              </a:rPr>
              <a:t>With glasses</a:t>
            </a:r>
            <a:endParaRPr lang="en-US" altLang="zh-CN" sz="1600">
              <a:solidFill>
                <a:srgbClr val="000000"/>
              </a:solidFill>
              <a:ea typeface="SimSun" pitchFamily="2" charset="-122"/>
              <a:cs typeface="Times New Roman (Hebrew)" pitchFamily="26" charset="-79"/>
            </a:endParaRPr>
          </a:p>
        </p:txBody>
      </p:sp>
      <p:sp>
        <p:nvSpPr>
          <p:cNvPr id="57355" name="Text Box 11"/>
          <p:cNvSpPr txBox="1">
            <a:spLocks noChangeArrowheads="1"/>
          </p:cNvSpPr>
          <p:nvPr/>
        </p:nvSpPr>
        <p:spPr bwMode="auto">
          <a:xfrm>
            <a:off x="1371600" y="3581400"/>
            <a:ext cx="1066800" cy="581025"/>
          </a:xfrm>
          <a:prstGeom prst="rect">
            <a:avLst/>
          </a:prstGeom>
          <a:noFill/>
          <a:ln w="9525">
            <a:noFill/>
            <a:miter lim="800000"/>
            <a:headEnd/>
            <a:tailEnd/>
          </a:ln>
        </p:spPr>
        <p:txBody>
          <a:bodyPr>
            <a:spAutoFit/>
          </a:bodyPr>
          <a:lstStyle/>
          <a:p>
            <a:pPr eaLnBrk="0" hangingPunct="0">
              <a:spcBef>
                <a:spcPct val="50000"/>
              </a:spcBef>
            </a:pPr>
            <a:r>
              <a:rPr lang="en-US" altLang="en-US" sz="1600">
                <a:solidFill>
                  <a:srgbClr val="000000"/>
                </a:solidFill>
                <a:latin typeface="Comic Sans MS" pitchFamily="66" charset="0"/>
                <a:cs typeface="Times New Roman (Hebrew)" pitchFamily="26" charset="-79"/>
              </a:rPr>
              <a:t>Without glasses</a:t>
            </a:r>
            <a:endParaRPr lang="en-US" altLang="zh-CN" sz="2400">
              <a:solidFill>
                <a:srgbClr val="000000"/>
              </a:solidFill>
              <a:ea typeface="SimSun" pitchFamily="2" charset="-122"/>
              <a:cs typeface="Times New Roman (Hebrew)" pitchFamily="26" charset="-79"/>
            </a:endParaRPr>
          </a:p>
        </p:txBody>
      </p:sp>
      <p:sp>
        <p:nvSpPr>
          <p:cNvPr id="57356" name="Text Box 12"/>
          <p:cNvSpPr txBox="1">
            <a:spLocks noChangeArrowheads="1"/>
          </p:cNvSpPr>
          <p:nvPr/>
        </p:nvSpPr>
        <p:spPr bwMode="auto">
          <a:xfrm>
            <a:off x="2667000" y="3581400"/>
            <a:ext cx="1295400" cy="581025"/>
          </a:xfrm>
          <a:prstGeom prst="rect">
            <a:avLst/>
          </a:prstGeom>
          <a:noFill/>
          <a:ln w="9525">
            <a:noFill/>
            <a:miter lim="800000"/>
            <a:headEnd/>
            <a:tailEnd/>
          </a:ln>
        </p:spPr>
        <p:txBody>
          <a:bodyPr>
            <a:spAutoFit/>
          </a:bodyPr>
          <a:lstStyle/>
          <a:p>
            <a:pPr eaLnBrk="0" hangingPunct="0">
              <a:spcBef>
                <a:spcPct val="50000"/>
              </a:spcBef>
            </a:pPr>
            <a:r>
              <a:rPr lang="en-US" altLang="en-US" sz="1600">
                <a:solidFill>
                  <a:srgbClr val="000000"/>
                </a:solidFill>
                <a:latin typeface="Comic Sans MS" pitchFamily="66" charset="0"/>
                <a:cs typeface="Times New Roman (Hebrew)" pitchFamily="26" charset="-79"/>
              </a:rPr>
              <a:t>3 Lighting conditions</a:t>
            </a:r>
            <a:endParaRPr lang="en-US" altLang="zh-CN" sz="2400">
              <a:solidFill>
                <a:srgbClr val="000000"/>
              </a:solidFill>
              <a:ea typeface="SimSun" pitchFamily="2" charset="-122"/>
              <a:cs typeface="Times New Roman (Hebrew)" pitchFamily="26" charset="-79"/>
            </a:endParaRPr>
          </a:p>
        </p:txBody>
      </p:sp>
      <p:sp>
        <p:nvSpPr>
          <p:cNvPr id="57357" name="Text Box 13"/>
          <p:cNvSpPr txBox="1">
            <a:spLocks noChangeArrowheads="1"/>
          </p:cNvSpPr>
          <p:nvPr/>
        </p:nvSpPr>
        <p:spPr bwMode="auto">
          <a:xfrm>
            <a:off x="5943600" y="3657600"/>
            <a:ext cx="1524000" cy="336550"/>
          </a:xfrm>
          <a:prstGeom prst="rect">
            <a:avLst/>
          </a:prstGeom>
          <a:noFill/>
          <a:ln w="9525">
            <a:noFill/>
            <a:miter lim="800000"/>
            <a:headEnd/>
            <a:tailEnd/>
          </a:ln>
        </p:spPr>
        <p:txBody>
          <a:bodyPr>
            <a:spAutoFit/>
          </a:bodyPr>
          <a:lstStyle/>
          <a:p>
            <a:pPr eaLnBrk="0" hangingPunct="0">
              <a:spcBef>
                <a:spcPct val="50000"/>
              </a:spcBef>
            </a:pPr>
            <a:r>
              <a:rPr lang="en-US" altLang="en-US" sz="1600">
                <a:solidFill>
                  <a:srgbClr val="000000"/>
                </a:solidFill>
                <a:latin typeface="Comic Sans MS" pitchFamily="66" charset="0"/>
                <a:cs typeface="Times New Roman (Hebrew)" pitchFamily="26" charset="-79"/>
              </a:rPr>
              <a:t>5 expressions</a:t>
            </a:r>
            <a:endParaRPr lang="en-US" altLang="zh-CN" sz="2400">
              <a:solidFill>
                <a:srgbClr val="000000"/>
              </a:solidFill>
              <a:ea typeface="SimSun" pitchFamily="2" charset="-122"/>
              <a:cs typeface="Times New Roman (Hebrew)" pitchFamily="26" charset="-79"/>
            </a:endParaRPr>
          </a:p>
        </p:txBody>
      </p:sp>
      <p:sp>
        <p:nvSpPr>
          <p:cNvPr id="2" name="Date Placeholder 1"/>
          <p:cNvSpPr>
            <a:spLocks noGrp="1"/>
          </p:cNvSpPr>
          <p:nvPr>
            <p:ph type="dt" sz="half" idx="10"/>
          </p:nvPr>
        </p:nvSpPr>
        <p:spPr/>
        <p:txBody>
          <a:bodyPr/>
          <a:lstStyle/>
          <a:p>
            <a:endParaRPr lang="en-US" dirty="0"/>
          </a:p>
        </p:txBody>
      </p:sp>
      <p:sp>
        <p:nvSpPr>
          <p:cNvPr id="3" name="Slide Number Placeholder 2"/>
          <p:cNvSpPr>
            <a:spLocks noGrp="1"/>
          </p:cNvSpPr>
          <p:nvPr>
            <p:ph type="sldNum" sz="quarter" idx="12"/>
          </p:nvPr>
        </p:nvSpPr>
        <p:spPr/>
        <p:txBody>
          <a:bodyPr/>
          <a:lstStyle/>
          <a:p>
            <a:fld id="{CF7DC490-98B8-074B-BB30-37775A2447EF}" type="slidenum">
              <a:rPr lang="en-US" smtClean="0"/>
              <a:pPr/>
              <a:t>107</a:t>
            </a:fld>
            <a:endParaRPr lang="en-US" dirty="0"/>
          </a:p>
        </p:txBody>
      </p:sp>
    </p:spTree>
    <p:extLst>
      <p:ext uri="{BB962C8B-B14F-4D97-AF65-F5344CB8AC3E}">
        <p14:creationId xmlns:p14="http://schemas.microsoft.com/office/powerpoint/2010/main" val="2913393078"/>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ChangeArrowheads="1"/>
          </p:cNvSpPr>
          <p:nvPr/>
        </p:nvSpPr>
        <p:spPr bwMode="auto">
          <a:xfrm>
            <a:off x="609600" y="304800"/>
            <a:ext cx="7772400" cy="762000"/>
          </a:xfrm>
          <a:prstGeom prst="rect">
            <a:avLst/>
          </a:prstGeom>
          <a:noFill/>
          <a:ln w="9525">
            <a:noFill/>
            <a:miter lim="800000"/>
            <a:headEnd/>
            <a:tailEnd/>
          </a:ln>
        </p:spPr>
        <p:txBody>
          <a:bodyPr anchor="b"/>
          <a:lstStyle/>
          <a:p>
            <a:pPr algn="ctr"/>
            <a:r>
              <a:rPr lang="en-US" altLang="zh-CN" sz="4400" dirty="0" err="1">
                <a:solidFill>
                  <a:srgbClr val="000000"/>
                </a:solidFill>
                <a:ea typeface="SimSun" pitchFamily="2" charset="-122"/>
              </a:rPr>
              <a:t>Eigenface</a:t>
            </a:r>
            <a:r>
              <a:rPr lang="en-US" altLang="zh-CN" sz="4400" dirty="0">
                <a:solidFill>
                  <a:srgbClr val="000000"/>
                </a:solidFill>
                <a:ea typeface="SimSun" pitchFamily="2" charset="-122"/>
              </a:rPr>
              <a:t> vs. </a:t>
            </a:r>
            <a:r>
              <a:rPr lang="en-US" altLang="zh-CN" sz="4400" dirty="0" err="1" smtClean="0">
                <a:solidFill>
                  <a:srgbClr val="000000"/>
                </a:solidFill>
                <a:ea typeface="SimSun" pitchFamily="2" charset="-122"/>
              </a:rPr>
              <a:t>Fisherface</a:t>
            </a:r>
            <a:endParaRPr lang="en-US" altLang="zh-CN" sz="4400" dirty="0">
              <a:solidFill>
                <a:srgbClr val="000000"/>
              </a:solidFill>
              <a:ea typeface="SimSun" pitchFamily="2" charset="-122"/>
            </a:endParaRPr>
          </a:p>
        </p:txBody>
      </p:sp>
      <p:pic>
        <p:nvPicPr>
          <p:cNvPr id="58371" name="Picture 3" descr="expressionsgraph"/>
          <p:cNvPicPr>
            <a:picLocks noChangeAspect="1" noChangeArrowheads="1"/>
          </p:cNvPicPr>
          <p:nvPr/>
        </p:nvPicPr>
        <p:blipFill>
          <a:blip r:embed="rId2" cstate="print"/>
          <a:srcRect/>
          <a:stretch>
            <a:fillRect/>
          </a:stretch>
        </p:blipFill>
        <p:spPr bwMode="auto">
          <a:xfrm>
            <a:off x="1295400" y="1295400"/>
            <a:ext cx="7162800" cy="4673600"/>
          </a:xfrm>
          <a:prstGeom prst="rect">
            <a:avLst/>
          </a:prstGeom>
          <a:noFill/>
          <a:ln w="9525">
            <a:noFill/>
            <a:miter lim="800000"/>
            <a:headEnd/>
            <a:tailEnd/>
          </a:ln>
        </p:spPr>
      </p:pic>
      <p:sp>
        <p:nvSpPr>
          <p:cNvPr id="2" name="Date Placeholder 1"/>
          <p:cNvSpPr>
            <a:spLocks noGrp="1"/>
          </p:cNvSpPr>
          <p:nvPr>
            <p:ph type="dt" sz="half" idx="10"/>
          </p:nvPr>
        </p:nvSpPr>
        <p:spPr/>
        <p:txBody>
          <a:bodyPr/>
          <a:lstStyle/>
          <a:p>
            <a:endParaRPr lang="en-US" dirty="0"/>
          </a:p>
        </p:txBody>
      </p:sp>
      <p:sp>
        <p:nvSpPr>
          <p:cNvPr id="3" name="Slide Number Placeholder 2"/>
          <p:cNvSpPr>
            <a:spLocks noGrp="1"/>
          </p:cNvSpPr>
          <p:nvPr>
            <p:ph type="sldNum" sz="quarter" idx="12"/>
          </p:nvPr>
        </p:nvSpPr>
        <p:spPr/>
        <p:txBody>
          <a:bodyPr/>
          <a:lstStyle/>
          <a:p>
            <a:fld id="{CF7DC490-98B8-074B-BB30-37775A2447EF}" type="slidenum">
              <a:rPr lang="en-US" smtClean="0"/>
              <a:pPr/>
              <a:t>108</a:t>
            </a:fld>
            <a:endParaRPr lang="en-US" dirty="0"/>
          </a:p>
        </p:txBody>
      </p:sp>
    </p:spTree>
    <p:extLst>
      <p:ext uri="{BB962C8B-B14F-4D97-AF65-F5344CB8AC3E}">
        <p14:creationId xmlns:p14="http://schemas.microsoft.com/office/powerpoint/2010/main" val="2533177927"/>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we have learned today</a:t>
            </a:r>
            <a:endParaRPr lang="en-US" dirty="0"/>
          </a:p>
        </p:txBody>
      </p:sp>
      <p:sp>
        <p:nvSpPr>
          <p:cNvPr id="3" name="Content Placeholder 2"/>
          <p:cNvSpPr>
            <a:spLocks noGrp="1"/>
          </p:cNvSpPr>
          <p:nvPr>
            <p:ph idx="1"/>
          </p:nvPr>
        </p:nvSpPr>
        <p:spPr>
          <a:xfrm>
            <a:off x="457200" y="1465688"/>
            <a:ext cx="8229600" cy="4525963"/>
          </a:xfrm>
        </p:spPr>
        <p:txBody>
          <a:bodyPr/>
          <a:lstStyle/>
          <a:p>
            <a:r>
              <a:rPr lang="en-US" dirty="0" smtClean="0"/>
              <a:t>Introduction to face recognition</a:t>
            </a:r>
          </a:p>
          <a:p>
            <a:r>
              <a:rPr lang="en-US" dirty="0" smtClean="0"/>
              <a:t>The </a:t>
            </a:r>
            <a:r>
              <a:rPr lang="en-US" dirty="0" err="1" smtClean="0"/>
              <a:t>Eigenfaces</a:t>
            </a:r>
            <a:r>
              <a:rPr lang="en-US" dirty="0" smtClean="0"/>
              <a:t> Algorithm</a:t>
            </a:r>
          </a:p>
          <a:p>
            <a:r>
              <a:rPr lang="en-US" dirty="0" smtClean="0"/>
              <a:t>Linear Discriminant Analysis (LDA)</a:t>
            </a:r>
            <a:endParaRPr lang="en-US" dirty="0"/>
          </a:p>
        </p:txBody>
      </p:sp>
      <p:sp>
        <p:nvSpPr>
          <p:cNvPr id="4" name="Date Placeholder 3"/>
          <p:cNvSpPr>
            <a:spLocks noGrp="1"/>
          </p:cNvSpPr>
          <p:nvPr>
            <p:ph type="dt" sz="half" idx="10"/>
          </p:nvPr>
        </p:nvSpPr>
        <p:spPr/>
        <p:txBody>
          <a:bodyPr/>
          <a:lstStyle/>
          <a:p>
            <a:endParaRPr lang="en-US" dirty="0"/>
          </a:p>
        </p:txBody>
      </p:sp>
      <p:sp>
        <p:nvSpPr>
          <p:cNvPr id="5" name="Slide Number Placeholder 4"/>
          <p:cNvSpPr>
            <a:spLocks noGrp="1"/>
          </p:cNvSpPr>
          <p:nvPr>
            <p:ph type="sldNum" sz="quarter" idx="12"/>
          </p:nvPr>
        </p:nvSpPr>
        <p:spPr/>
        <p:txBody>
          <a:bodyPr/>
          <a:lstStyle/>
          <a:p>
            <a:fld id="{CF7DC490-98B8-074B-BB30-37775A2447EF}" type="slidenum">
              <a:rPr lang="en-US" smtClean="0"/>
              <a:pPr/>
              <a:t>109</a:t>
            </a:fld>
            <a:endParaRPr lang="en-US" dirty="0"/>
          </a:p>
        </p:txBody>
      </p:sp>
      <p:sp>
        <p:nvSpPr>
          <p:cNvPr id="7" name="TextBox 6"/>
          <p:cNvSpPr txBox="1"/>
          <p:nvPr/>
        </p:nvSpPr>
        <p:spPr>
          <a:xfrm>
            <a:off x="249688" y="5001161"/>
            <a:ext cx="8686800" cy="1323439"/>
          </a:xfrm>
          <a:prstGeom prst="rect">
            <a:avLst/>
          </a:prstGeom>
          <a:noFill/>
        </p:spPr>
        <p:txBody>
          <a:bodyPr wrap="square" rtlCol="0">
            <a:spAutoFit/>
          </a:bodyPr>
          <a:lstStyle/>
          <a:p>
            <a:r>
              <a:rPr lang="en-US" sz="1600" dirty="0" smtClean="0"/>
              <a:t>Turk and </a:t>
            </a:r>
            <a:r>
              <a:rPr lang="en-US" sz="1600" dirty="0" err="1" smtClean="0"/>
              <a:t>Pentland</a:t>
            </a:r>
            <a:r>
              <a:rPr lang="en-US" sz="1600" dirty="0" smtClean="0"/>
              <a:t>, </a:t>
            </a:r>
            <a:r>
              <a:rPr lang="en-US" sz="1600" dirty="0" err="1" smtClean="0"/>
              <a:t>Eigenfaces</a:t>
            </a:r>
            <a:r>
              <a:rPr lang="en-US" sz="1600" dirty="0" smtClean="0"/>
              <a:t> for Recognition, </a:t>
            </a:r>
            <a:r>
              <a:rPr lang="en-US" sz="1600" i="1" dirty="0"/>
              <a:t>Journal of Cognitive Neuroscience</a:t>
            </a:r>
            <a:r>
              <a:rPr lang="en-US" sz="1600" dirty="0"/>
              <a:t> </a:t>
            </a:r>
            <a:r>
              <a:rPr lang="en-US" sz="1600" b="1" dirty="0"/>
              <a:t>3</a:t>
            </a:r>
            <a:r>
              <a:rPr lang="en-US" sz="1600" dirty="0"/>
              <a:t> (1): 71–86</a:t>
            </a:r>
            <a:r>
              <a:rPr lang="en-US" sz="1600" dirty="0" smtClean="0"/>
              <a:t>.</a:t>
            </a:r>
          </a:p>
          <a:p>
            <a:endParaRPr lang="en-US" sz="1600" dirty="0"/>
          </a:p>
          <a:p>
            <a:r>
              <a:rPr lang="en-US" sz="1600" dirty="0" smtClean="0"/>
              <a:t>P</a:t>
            </a:r>
            <a:r>
              <a:rPr lang="en-US" sz="1600" dirty="0"/>
              <a:t>. </a:t>
            </a:r>
            <a:r>
              <a:rPr lang="en-US" sz="1600" dirty="0" err="1"/>
              <a:t>Belhumeur</a:t>
            </a:r>
            <a:r>
              <a:rPr lang="en-US" sz="1600" dirty="0"/>
              <a:t>, J. </a:t>
            </a:r>
            <a:r>
              <a:rPr lang="en-US" sz="1600" dirty="0" err="1"/>
              <a:t>Hespanha</a:t>
            </a:r>
            <a:r>
              <a:rPr lang="en-US" sz="1600" dirty="0"/>
              <a:t>, and D. </a:t>
            </a:r>
            <a:r>
              <a:rPr lang="en-US" sz="1600" dirty="0" err="1" smtClean="0"/>
              <a:t>Kriegman</a:t>
            </a:r>
            <a:r>
              <a:rPr lang="en-US" sz="1600" dirty="0" smtClean="0"/>
              <a:t>. </a:t>
            </a:r>
            <a:r>
              <a:rPr lang="en-US" sz="1600" dirty="0"/>
              <a:t>"</a:t>
            </a:r>
            <a:r>
              <a:rPr lang="en-US" sz="1600" dirty="0" err="1"/>
              <a:t>Eigenfaces</a:t>
            </a:r>
            <a:r>
              <a:rPr lang="en-US" sz="1600" dirty="0"/>
              <a:t> vs. </a:t>
            </a:r>
            <a:r>
              <a:rPr lang="en-US" sz="1600" dirty="0" err="1"/>
              <a:t>Fisherfaces</a:t>
            </a:r>
            <a:r>
              <a:rPr lang="en-US" sz="1600" dirty="0"/>
              <a:t>: Recognition </a:t>
            </a:r>
            <a:endParaRPr lang="en-US" sz="1600" dirty="0" smtClean="0"/>
          </a:p>
          <a:p>
            <a:r>
              <a:rPr lang="en-US" sz="1600" dirty="0" smtClean="0"/>
              <a:t>Using </a:t>
            </a:r>
            <a:r>
              <a:rPr lang="en-US" sz="1600" dirty="0"/>
              <a:t>Class Specific Linear Projection". </a:t>
            </a:r>
            <a:r>
              <a:rPr lang="en-US" sz="1600" i="1" dirty="0"/>
              <a:t>IEEE Transactions on pattern analysis and machine </a:t>
            </a:r>
            <a:endParaRPr lang="en-US" sz="1600" i="1" dirty="0" smtClean="0"/>
          </a:p>
          <a:p>
            <a:r>
              <a:rPr lang="en-US" sz="1600" i="1" dirty="0" smtClean="0"/>
              <a:t>intelligence</a:t>
            </a:r>
            <a:r>
              <a:rPr lang="en-US" sz="1600" dirty="0" smtClean="0"/>
              <a:t> </a:t>
            </a:r>
            <a:r>
              <a:rPr lang="en-US" sz="1600" b="1" dirty="0"/>
              <a:t>19</a:t>
            </a:r>
            <a:r>
              <a:rPr lang="en-US" sz="1600" dirty="0"/>
              <a:t> (7): 711</a:t>
            </a:r>
            <a:r>
              <a:rPr lang="en-US" sz="1600" dirty="0" smtClean="0"/>
              <a:t>. 1997.</a:t>
            </a:r>
          </a:p>
        </p:txBody>
      </p:sp>
    </p:spTree>
    <p:extLst>
      <p:ext uri="{BB962C8B-B14F-4D97-AF65-F5344CB8AC3E}">
        <p14:creationId xmlns:p14="http://schemas.microsoft.com/office/powerpoint/2010/main" val="60638632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p:cNvPicPr>
            <a:picLocks noChangeAspect="1" noChangeArrowheads="1"/>
          </p:cNvPicPr>
          <p:nvPr/>
        </p:nvPicPr>
        <p:blipFill>
          <a:blip r:embed="rId2">
            <a:lum bright="60000" contrast="-70000"/>
            <a:extLst>
              <a:ext uri="{28A0092B-C50C-407E-A947-70E740481C1C}">
                <a14:useLocalDpi xmlns:a14="http://schemas.microsoft.com/office/drawing/2010/main" val="0"/>
              </a:ext>
            </a:extLst>
          </a:blip>
          <a:srcRect b="50725"/>
          <a:stretch>
            <a:fillRect/>
          </a:stretch>
        </p:blipFill>
        <p:spPr bwMode="auto">
          <a:xfrm>
            <a:off x="0" y="4652963"/>
            <a:ext cx="9210675" cy="454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pic>
        <p:nvPicPr>
          <p:cNvPr id="40963" name="Picture 2"/>
          <p:cNvPicPr>
            <a:picLocks noChangeAspect="1" noChangeArrowheads="1"/>
          </p:cNvPicPr>
          <p:nvPr/>
        </p:nvPicPr>
        <p:blipFill>
          <a:blip r:embed="rId2">
            <a:lum bright="60000" contrast="-70000"/>
            <a:extLst>
              <a:ext uri="{28A0092B-C50C-407E-A947-70E740481C1C}">
                <a14:useLocalDpi xmlns:a14="http://schemas.microsoft.com/office/drawing/2010/main" val="0"/>
              </a:ext>
            </a:extLst>
          </a:blip>
          <a:srcRect t="49327"/>
          <a:stretch>
            <a:fillRect/>
          </a:stretch>
        </p:blipFill>
        <p:spPr bwMode="auto">
          <a:xfrm>
            <a:off x="0" y="0"/>
            <a:ext cx="9183688" cy="465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sp>
        <p:nvSpPr>
          <p:cNvPr id="40964" name="Title 1"/>
          <p:cNvSpPr>
            <a:spLocks noGrp="1"/>
          </p:cNvSpPr>
          <p:nvPr>
            <p:ph type="ctrTitle"/>
          </p:nvPr>
        </p:nvSpPr>
        <p:spPr>
          <a:xfrm>
            <a:off x="685800" y="2060575"/>
            <a:ext cx="7772400" cy="1470025"/>
          </a:xfrm>
        </p:spPr>
        <p:txBody>
          <a:bodyPr/>
          <a:lstStyle/>
          <a:p>
            <a:pPr eaLnBrk="1" hangingPunct="1"/>
            <a:r>
              <a:rPr lang="en-US" altLang="en-US"/>
              <a:t>Sliding Window Face Detection with Viola-Jones</a:t>
            </a:r>
          </a:p>
        </p:txBody>
      </p:sp>
      <p:sp>
        <p:nvSpPr>
          <p:cNvPr id="40966" name="TextBox 4"/>
          <p:cNvSpPr txBox="1">
            <a:spLocks noChangeArrowheads="1"/>
          </p:cNvSpPr>
          <p:nvPr/>
        </p:nvSpPr>
        <p:spPr bwMode="auto">
          <a:xfrm>
            <a:off x="5543550" y="6488113"/>
            <a:ext cx="36004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r>
              <a:rPr lang="en-US" altLang="en-US" sz="1800"/>
              <a:t>Many Slides from Lana Lazebnik</a:t>
            </a:r>
          </a:p>
        </p:txBody>
      </p:sp>
      <p:sp>
        <p:nvSpPr>
          <p:cNvPr id="6" name="Rectangle 7">
            <a:extLst>
              <a:ext uri="{FF2B5EF4-FFF2-40B4-BE49-F238E27FC236}">
                <a16:creationId xmlns:a16="http://schemas.microsoft.com/office/drawing/2014/main" xmlns="" id="{3FC40FA1-874B-41F1-BBC5-97326AF2F05D}"/>
              </a:ext>
            </a:extLst>
          </p:cNvPr>
          <p:cNvSpPr>
            <a:spLocks noChangeArrowheads="1"/>
          </p:cNvSpPr>
          <p:nvPr/>
        </p:nvSpPr>
        <p:spPr bwMode="auto">
          <a:xfrm>
            <a:off x="431540" y="5014912"/>
            <a:ext cx="85344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000" dirty="0">
                <a:solidFill>
                  <a:srgbClr val="000000"/>
                </a:solidFill>
              </a:rPr>
              <a:t>P. Viola and M. Jones. </a:t>
            </a:r>
            <a:r>
              <a:rPr lang="en-US" altLang="en-US" sz="2000" i="1" dirty="0">
                <a:solidFill>
                  <a:srgbClr val="000000"/>
                </a:solidFill>
                <a:hlinkClick r:id="rId3"/>
              </a:rPr>
              <a:t>Rapid object detection using a boosted cascade of simple features.</a:t>
            </a:r>
            <a:r>
              <a:rPr lang="en-US" altLang="en-US" sz="2000" dirty="0">
                <a:solidFill>
                  <a:srgbClr val="000000"/>
                </a:solidFill>
              </a:rPr>
              <a:t> CVPR 2001. </a:t>
            </a:r>
          </a:p>
        </p:txBody>
      </p:sp>
      <p:sp>
        <p:nvSpPr>
          <p:cNvPr id="7" name="Rectangle 7">
            <a:extLst>
              <a:ext uri="{FF2B5EF4-FFF2-40B4-BE49-F238E27FC236}">
                <a16:creationId xmlns:a16="http://schemas.microsoft.com/office/drawing/2014/main" xmlns="" id="{243D47FA-8FF2-4B04-9666-BCF0394AA2A5}"/>
              </a:ext>
            </a:extLst>
          </p:cNvPr>
          <p:cNvSpPr>
            <a:spLocks noChangeArrowheads="1"/>
          </p:cNvSpPr>
          <p:nvPr/>
        </p:nvSpPr>
        <p:spPr bwMode="auto">
          <a:xfrm>
            <a:off x="431540" y="5820507"/>
            <a:ext cx="8534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000" dirty="0">
                <a:solidFill>
                  <a:srgbClr val="000000"/>
                </a:solidFill>
              </a:rPr>
              <a:t>P. Viola and M. Jones. </a:t>
            </a:r>
            <a:r>
              <a:rPr lang="en-US" altLang="en-US" sz="2000" i="1" dirty="0">
                <a:solidFill>
                  <a:srgbClr val="000000"/>
                </a:solidFill>
                <a:hlinkClick r:id="rId4"/>
              </a:rPr>
              <a:t>Robust real-time face detection.</a:t>
            </a:r>
            <a:r>
              <a:rPr lang="en-US" altLang="en-US" sz="2000" dirty="0">
                <a:solidFill>
                  <a:srgbClr val="000000"/>
                </a:solidFill>
              </a:rPr>
              <a:t> IJCV 57(2), 2004. </a:t>
            </a:r>
          </a:p>
        </p:txBody>
      </p:sp>
    </p:spTree>
    <p:extLst>
      <p:ext uri="{BB962C8B-B14F-4D97-AF65-F5344CB8AC3E}">
        <p14:creationId xmlns:p14="http://schemas.microsoft.com/office/powerpoint/2010/main" val="402801177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lstStyle/>
          <a:p>
            <a:r>
              <a:rPr lang="en-US" altLang="en-US"/>
              <a:t>The Viola/Jones Face Detector</a:t>
            </a:r>
          </a:p>
        </p:txBody>
      </p:sp>
      <p:sp>
        <p:nvSpPr>
          <p:cNvPr id="49155" name="Rectangle 3"/>
          <p:cNvSpPr>
            <a:spLocks noGrp="1" noChangeArrowheads="1"/>
          </p:cNvSpPr>
          <p:nvPr>
            <p:ph type="body" idx="1"/>
          </p:nvPr>
        </p:nvSpPr>
        <p:spPr>
          <a:xfrm>
            <a:off x="431540" y="1484784"/>
            <a:ext cx="8929972" cy="4242792"/>
          </a:xfrm>
        </p:spPr>
        <p:txBody>
          <a:bodyPr/>
          <a:lstStyle/>
          <a:p>
            <a:pPr marL="0" indent="0"/>
            <a:r>
              <a:rPr lang="en-US" altLang="en-US" dirty="0"/>
              <a:t>A seminal approach to real-time object detection.</a:t>
            </a:r>
          </a:p>
          <a:p>
            <a:pPr marL="0" indent="0"/>
            <a:r>
              <a:rPr lang="en-US" altLang="en-US" dirty="0"/>
              <a:t>Training is slow, but detection is very fast</a:t>
            </a:r>
          </a:p>
          <a:p>
            <a:pPr>
              <a:buFontTx/>
              <a:buChar char="•"/>
            </a:pPr>
            <a:endParaRPr lang="en-US" altLang="en-US" dirty="0"/>
          </a:p>
          <a:p>
            <a:pPr marL="0" indent="0"/>
            <a:r>
              <a:rPr lang="en-US" altLang="en-US" dirty="0"/>
              <a:t>Key ideas:</a:t>
            </a:r>
          </a:p>
          <a:p>
            <a:r>
              <a:rPr lang="en-US" altLang="en-US" i="1" dirty="0"/>
              <a:t>1. Integral images</a:t>
            </a:r>
            <a:r>
              <a:rPr lang="en-US" altLang="en-US" dirty="0"/>
              <a:t> for fast feature evaluation</a:t>
            </a:r>
          </a:p>
          <a:p>
            <a:r>
              <a:rPr lang="en-US" altLang="en-US" i="1" dirty="0"/>
              <a:t>2. Boosting</a:t>
            </a:r>
            <a:r>
              <a:rPr lang="en-US" altLang="en-US" dirty="0"/>
              <a:t> for feature selection</a:t>
            </a:r>
          </a:p>
          <a:p>
            <a:r>
              <a:rPr lang="en-US" altLang="en-US" i="1" dirty="0"/>
              <a:t>3. Attentional cascade</a:t>
            </a:r>
            <a:r>
              <a:rPr lang="en-US" altLang="en-US" dirty="0"/>
              <a:t> for fast non-face window rejection</a:t>
            </a:r>
          </a:p>
          <a:p>
            <a:pPr>
              <a:buFontTx/>
              <a:buChar char="•"/>
            </a:pPr>
            <a:endParaRPr lang="en-US"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9155">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9155">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9155">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915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446856" y="8620"/>
            <a:ext cx="8229600" cy="1143000"/>
          </a:xfrm>
        </p:spPr>
        <p:txBody>
          <a:bodyPr/>
          <a:lstStyle/>
          <a:p>
            <a:r>
              <a:rPr lang="en-US" dirty="0"/>
              <a:t>Features that are fast to compute</a:t>
            </a:r>
          </a:p>
        </p:txBody>
      </p:sp>
      <p:sp>
        <p:nvSpPr>
          <p:cNvPr id="21507" name="Content Placeholder 2"/>
          <p:cNvSpPr>
            <a:spLocks noGrp="1"/>
          </p:cNvSpPr>
          <p:nvPr>
            <p:ph idx="1"/>
          </p:nvPr>
        </p:nvSpPr>
        <p:spPr/>
        <p:txBody>
          <a:bodyPr/>
          <a:lstStyle/>
          <a:p>
            <a:pPr marL="0" indent="0">
              <a:buNone/>
            </a:pPr>
            <a:r>
              <a:rPr lang="en-US" dirty="0"/>
              <a:t>“</a:t>
            </a:r>
            <a:r>
              <a:rPr lang="en-US" dirty="0" err="1"/>
              <a:t>Haar</a:t>
            </a:r>
            <a:r>
              <a:rPr lang="en-US" dirty="0"/>
              <a:t>-like features”</a:t>
            </a:r>
          </a:p>
          <a:p>
            <a:pPr lvl="1"/>
            <a:endParaRPr lang="en-US" dirty="0"/>
          </a:p>
          <a:p>
            <a:pPr marL="457200" lvl="1"/>
            <a:r>
              <a:rPr lang="en-US" dirty="0"/>
              <a:t>Differences of sums of intensity</a:t>
            </a:r>
          </a:p>
          <a:p>
            <a:pPr marL="457200" lvl="1"/>
            <a:r>
              <a:rPr lang="en-US" dirty="0"/>
              <a:t>Computed at different positions and scales </a:t>
            </a:r>
            <a:br>
              <a:rPr lang="en-US" dirty="0"/>
            </a:br>
            <a:r>
              <a:rPr lang="en-US" dirty="0"/>
              <a:t>within sliding window</a:t>
            </a:r>
          </a:p>
        </p:txBody>
      </p:sp>
      <p:sp>
        <p:nvSpPr>
          <p:cNvPr id="25" name="Rectangle 4"/>
          <p:cNvSpPr>
            <a:spLocks noChangeArrowheads="1"/>
          </p:cNvSpPr>
          <p:nvPr/>
        </p:nvSpPr>
        <p:spPr bwMode="auto">
          <a:xfrm>
            <a:off x="1210816" y="5041800"/>
            <a:ext cx="304800" cy="457200"/>
          </a:xfrm>
          <a:prstGeom prst="rect">
            <a:avLst/>
          </a:prstGeom>
          <a:solidFill>
            <a:srgbClr val="FFFFFF"/>
          </a:solidFill>
          <a:ln w="25400">
            <a:solidFill>
              <a:srgbClr val="000000"/>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endParaRPr>
          </a:p>
        </p:txBody>
      </p:sp>
      <p:sp>
        <p:nvSpPr>
          <p:cNvPr id="26" name="Rectangle 5"/>
          <p:cNvSpPr>
            <a:spLocks noChangeArrowheads="1"/>
          </p:cNvSpPr>
          <p:nvPr/>
        </p:nvSpPr>
        <p:spPr bwMode="auto">
          <a:xfrm>
            <a:off x="906016" y="5041800"/>
            <a:ext cx="304800" cy="457200"/>
          </a:xfrm>
          <a:prstGeom prst="rect">
            <a:avLst/>
          </a:prstGeom>
          <a:solidFill>
            <a:srgbClr val="808080"/>
          </a:solidFill>
          <a:ln w="25400">
            <a:solidFill>
              <a:srgbClr val="000000"/>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endParaRPr>
          </a:p>
        </p:txBody>
      </p:sp>
      <p:sp>
        <p:nvSpPr>
          <p:cNvPr id="27" name="Rectangle 10"/>
          <p:cNvSpPr>
            <a:spLocks noChangeArrowheads="1"/>
          </p:cNvSpPr>
          <p:nvPr/>
        </p:nvSpPr>
        <p:spPr bwMode="auto">
          <a:xfrm>
            <a:off x="1744216" y="5270400"/>
            <a:ext cx="1295400" cy="228600"/>
          </a:xfrm>
          <a:prstGeom prst="rect">
            <a:avLst/>
          </a:prstGeom>
          <a:solidFill>
            <a:srgbClr val="FFFFFF"/>
          </a:solidFill>
          <a:ln w="25400">
            <a:solidFill>
              <a:srgbClr val="000000"/>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endParaRPr>
          </a:p>
        </p:txBody>
      </p:sp>
      <p:sp>
        <p:nvSpPr>
          <p:cNvPr id="28" name="Rectangle 11"/>
          <p:cNvSpPr>
            <a:spLocks noChangeArrowheads="1"/>
          </p:cNvSpPr>
          <p:nvPr/>
        </p:nvSpPr>
        <p:spPr bwMode="auto">
          <a:xfrm>
            <a:off x="1744216" y="5041800"/>
            <a:ext cx="1295400" cy="228600"/>
          </a:xfrm>
          <a:prstGeom prst="rect">
            <a:avLst/>
          </a:prstGeom>
          <a:solidFill>
            <a:srgbClr val="808080"/>
          </a:solidFill>
          <a:ln w="25400">
            <a:solidFill>
              <a:srgbClr val="000000"/>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endParaRPr>
          </a:p>
        </p:txBody>
      </p:sp>
      <p:sp>
        <p:nvSpPr>
          <p:cNvPr id="29" name="Rectangle 12"/>
          <p:cNvSpPr>
            <a:spLocks noChangeArrowheads="1"/>
          </p:cNvSpPr>
          <p:nvPr/>
        </p:nvSpPr>
        <p:spPr bwMode="auto">
          <a:xfrm>
            <a:off x="4094584" y="4889400"/>
            <a:ext cx="457200" cy="304800"/>
          </a:xfrm>
          <a:prstGeom prst="rect">
            <a:avLst/>
          </a:prstGeom>
          <a:solidFill>
            <a:srgbClr val="FFFFFF"/>
          </a:solidFill>
          <a:ln w="25400">
            <a:solidFill>
              <a:srgbClr val="000000"/>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endParaRPr>
          </a:p>
        </p:txBody>
      </p:sp>
      <p:sp>
        <p:nvSpPr>
          <p:cNvPr id="30" name="Rectangle 13"/>
          <p:cNvSpPr>
            <a:spLocks noChangeArrowheads="1"/>
          </p:cNvSpPr>
          <p:nvPr/>
        </p:nvSpPr>
        <p:spPr bwMode="auto">
          <a:xfrm>
            <a:off x="4094584" y="5194200"/>
            <a:ext cx="457200" cy="304800"/>
          </a:xfrm>
          <a:prstGeom prst="rect">
            <a:avLst/>
          </a:prstGeom>
          <a:solidFill>
            <a:srgbClr val="808080"/>
          </a:solidFill>
          <a:ln w="25400">
            <a:solidFill>
              <a:srgbClr val="000000"/>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endParaRPr>
          </a:p>
        </p:txBody>
      </p:sp>
      <p:sp>
        <p:nvSpPr>
          <p:cNvPr id="31" name="Rectangle 14"/>
          <p:cNvSpPr>
            <a:spLocks noChangeArrowheads="1"/>
          </p:cNvSpPr>
          <p:nvPr/>
        </p:nvSpPr>
        <p:spPr bwMode="auto">
          <a:xfrm>
            <a:off x="5237584" y="4813200"/>
            <a:ext cx="228600" cy="685800"/>
          </a:xfrm>
          <a:prstGeom prst="rect">
            <a:avLst/>
          </a:prstGeom>
          <a:solidFill>
            <a:srgbClr val="FFFFFF"/>
          </a:solidFill>
          <a:ln w="25400">
            <a:solidFill>
              <a:srgbClr val="000000"/>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endParaRPr>
          </a:p>
        </p:txBody>
      </p:sp>
      <p:sp>
        <p:nvSpPr>
          <p:cNvPr id="32" name="Rectangle 15"/>
          <p:cNvSpPr>
            <a:spLocks noChangeArrowheads="1"/>
          </p:cNvSpPr>
          <p:nvPr/>
        </p:nvSpPr>
        <p:spPr bwMode="auto">
          <a:xfrm>
            <a:off x="5008984" y="4813200"/>
            <a:ext cx="228600" cy="685800"/>
          </a:xfrm>
          <a:prstGeom prst="rect">
            <a:avLst/>
          </a:prstGeom>
          <a:solidFill>
            <a:srgbClr val="808080"/>
          </a:solidFill>
          <a:ln w="25400">
            <a:solidFill>
              <a:srgbClr val="000000"/>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endParaRPr>
          </a:p>
        </p:txBody>
      </p:sp>
      <p:sp>
        <p:nvSpPr>
          <p:cNvPr id="33" name="Rectangle 16"/>
          <p:cNvSpPr>
            <a:spLocks noChangeArrowheads="1"/>
          </p:cNvSpPr>
          <p:nvPr/>
        </p:nvSpPr>
        <p:spPr bwMode="auto">
          <a:xfrm>
            <a:off x="4094584" y="4584600"/>
            <a:ext cx="457200" cy="304800"/>
          </a:xfrm>
          <a:prstGeom prst="rect">
            <a:avLst/>
          </a:prstGeom>
          <a:solidFill>
            <a:srgbClr val="808080"/>
          </a:solidFill>
          <a:ln w="25400">
            <a:solidFill>
              <a:srgbClr val="000000"/>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endParaRPr>
          </a:p>
        </p:txBody>
      </p:sp>
      <p:sp>
        <p:nvSpPr>
          <p:cNvPr id="34" name="Rectangle 17"/>
          <p:cNvSpPr>
            <a:spLocks noChangeArrowheads="1"/>
          </p:cNvSpPr>
          <p:nvPr/>
        </p:nvSpPr>
        <p:spPr bwMode="auto">
          <a:xfrm>
            <a:off x="4780384" y="4813200"/>
            <a:ext cx="228600" cy="685800"/>
          </a:xfrm>
          <a:prstGeom prst="rect">
            <a:avLst/>
          </a:prstGeom>
          <a:solidFill>
            <a:srgbClr val="FFFFFF"/>
          </a:solidFill>
          <a:ln w="25400">
            <a:solidFill>
              <a:srgbClr val="000000"/>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endParaRPr>
          </a:p>
        </p:txBody>
      </p:sp>
      <p:sp>
        <p:nvSpPr>
          <p:cNvPr id="35" name="Rectangle 18"/>
          <p:cNvSpPr>
            <a:spLocks noChangeArrowheads="1"/>
          </p:cNvSpPr>
          <p:nvPr/>
        </p:nvSpPr>
        <p:spPr bwMode="auto">
          <a:xfrm>
            <a:off x="6760604" y="4889400"/>
            <a:ext cx="381000" cy="304800"/>
          </a:xfrm>
          <a:prstGeom prst="rect">
            <a:avLst/>
          </a:prstGeom>
          <a:solidFill>
            <a:srgbClr val="808080"/>
          </a:solidFill>
          <a:ln w="25400">
            <a:solidFill>
              <a:srgbClr val="000000"/>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endParaRPr>
          </a:p>
        </p:txBody>
      </p:sp>
      <p:sp>
        <p:nvSpPr>
          <p:cNvPr id="36" name="Rectangle 19"/>
          <p:cNvSpPr>
            <a:spLocks noChangeArrowheads="1"/>
          </p:cNvSpPr>
          <p:nvPr/>
        </p:nvSpPr>
        <p:spPr bwMode="auto">
          <a:xfrm>
            <a:off x="6760604" y="5194200"/>
            <a:ext cx="381000" cy="304800"/>
          </a:xfrm>
          <a:prstGeom prst="rect">
            <a:avLst/>
          </a:prstGeom>
          <a:solidFill>
            <a:srgbClr val="FFFFFF"/>
          </a:solidFill>
          <a:ln w="25400">
            <a:solidFill>
              <a:srgbClr val="000000"/>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endParaRPr>
          </a:p>
        </p:txBody>
      </p:sp>
      <p:sp>
        <p:nvSpPr>
          <p:cNvPr id="37" name="Rectangle 21"/>
          <p:cNvSpPr>
            <a:spLocks noChangeArrowheads="1"/>
          </p:cNvSpPr>
          <p:nvPr/>
        </p:nvSpPr>
        <p:spPr bwMode="auto">
          <a:xfrm>
            <a:off x="7141604" y="4889400"/>
            <a:ext cx="381000" cy="304800"/>
          </a:xfrm>
          <a:prstGeom prst="rect">
            <a:avLst/>
          </a:prstGeom>
          <a:solidFill>
            <a:srgbClr val="FFFFFF"/>
          </a:solidFill>
          <a:ln w="25400">
            <a:solidFill>
              <a:srgbClr val="000000"/>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endParaRPr>
          </a:p>
        </p:txBody>
      </p:sp>
      <p:sp>
        <p:nvSpPr>
          <p:cNvPr id="38" name="Rectangle 22"/>
          <p:cNvSpPr>
            <a:spLocks noChangeArrowheads="1"/>
          </p:cNvSpPr>
          <p:nvPr/>
        </p:nvSpPr>
        <p:spPr bwMode="auto">
          <a:xfrm>
            <a:off x="7141604" y="5194200"/>
            <a:ext cx="381000" cy="304800"/>
          </a:xfrm>
          <a:prstGeom prst="rect">
            <a:avLst/>
          </a:prstGeom>
          <a:solidFill>
            <a:srgbClr val="808080"/>
          </a:solidFill>
          <a:ln w="25400">
            <a:solidFill>
              <a:srgbClr val="000000"/>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endParaRPr>
          </a:p>
        </p:txBody>
      </p:sp>
      <p:sp>
        <p:nvSpPr>
          <p:cNvPr id="39" name="Rectangle 23"/>
          <p:cNvSpPr>
            <a:spLocks noChangeArrowheads="1"/>
          </p:cNvSpPr>
          <p:nvPr/>
        </p:nvSpPr>
        <p:spPr bwMode="auto">
          <a:xfrm>
            <a:off x="7979804" y="4965600"/>
            <a:ext cx="228600" cy="533400"/>
          </a:xfrm>
          <a:prstGeom prst="rect">
            <a:avLst/>
          </a:prstGeom>
          <a:solidFill>
            <a:srgbClr val="FFFFFF"/>
          </a:solidFill>
          <a:ln w="25400">
            <a:solidFill>
              <a:srgbClr val="000000"/>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endParaRPr>
          </a:p>
        </p:txBody>
      </p:sp>
      <p:sp>
        <p:nvSpPr>
          <p:cNvPr id="40" name="Rectangle 24"/>
          <p:cNvSpPr>
            <a:spLocks noChangeArrowheads="1"/>
          </p:cNvSpPr>
          <p:nvPr/>
        </p:nvSpPr>
        <p:spPr bwMode="auto">
          <a:xfrm>
            <a:off x="7751204" y="4965600"/>
            <a:ext cx="228600" cy="533400"/>
          </a:xfrm>
          <a:prstGeom prst="rect">
            <a:avLst/>
          </a:prstGeom>
          <a:solidFill>
            <a:srgbClr val="808080"/>
          </a:solidFill>
          <a:ln w="25400">
            <a:solidFill>
              <a:srgbClr val="000000"/>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endParaRPr>
          </a:p>
        </p:txBody>
      </p:sp>
      <p:sp>
        <p:nvSpPr>
          <p:cNvPr id="41" name="Rectangle 25"/>
          <p:cNvSpPr>
            <a:spLocks noChangeArrowheads="1"/>
          </p:cNvSpPr>
          <p:nvPr/>
        </p:nvSpPr>
        <p:spPr bwMode="auto">
          <a:xfrm>
            <a:off x="7751204" y="4432200"/>
            <a:ext cx="228600" cy="533400"/>
          </a:xfrm>
          <a:prstGeom prst="rect">
            <a:avLst/>
          </a:prstGeom>
          <a:solidFill>
            <a:srgbClr val="FFFFFF"/>
          </a:solidFill>
          <a:ln w="25400">
            <a:solidFill>
              <a:srgbClr val="000000"/>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endParaRPr>
          </a:p>
        </p:txBody>
      </p:sp>
      <p:sp>
        <p:nvSpPr>
          <p:cNvPr id="42" name="Rectangle 26"/>
          <p:cNvSpPr>
            <a:spLocks noChangeArrowheads="1"/>
          </p:cNvSpPr>
          <p:nvPr/>
        </p:nvSpPr>
        <p:spPr bwMode="auto">
          <a:xfrm>
            <a:off x="7979804" y="4432200"/>
            <a:ext cx="228600" cy="533400"/>
          </a:xfrm>
          <a:prstGeom prst="rect">
            <a:avLst/>
          </a:prstGeom>
          <a:solidFill>
            <a:srgbClr val="808080"/>
          </a:solidFill>
          <a:ln w="25400">
            <a:solidFill>
              <a:srgbClr val="000000"/>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endParaRPr>
          </a:p>
        </p:txBody>
      </p:sp>
      <p:sp>
        <p:nvSpPr>
          <p:cNvPr id="43" name="Text Box 27"/>
          <p:cNvSpPr txBox="1">
            <a:spLocks noChangeArrowheads="1"/>
          </p:cNvSpPr>
          <p:nvPr/>
        </p:nvSpPr>
        <p:spPr bwMode="auto">
          <a:xfrm>
            <a:off x="601216" y="5651400"/>
            <a:ext cx="2667000" cy="366713"/>
          </a:xfrm>
          <a:prstGeom prst="rect">
            <a:avLst/>
          </a:prstGeom>
          <a:noFill/>
          <a:ln w="9525">
            <a:noFill/>
            <a:miter lim="800000"/>
            <a:headEnd/>
            <a:tailEnd/>
          </a:ln>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Two-rectangle features</a:t>
            </a:r>
          </a:p>
        </p:txBody>
      </p:sp>
      <p:sp>
        <p:nvSpPr>
          <p:cNvPr id="44" name="Text Box 28"/>
          <p:cNvSpPr txBox="1">
            <a:spLocks noChangeArrowheads="1"/>
          </p:cNvSpPr>
          <p:nvPr/>
        </p:nvSpPr>
        <p:spPr bwMode="auto">
          <a:xfrm>
            <a:off x="3484984" y="5651400"/>
            <a:ext cx="2819400" cy="366713"/>
          </a:xfrm>
          <a:prstGeom prst="rect">
            <a:avLst/>
          </a:prstGeom>
          <a:noFill/>
          <a:ln w="9525">
            <a:noFill/>
            <a:miter lim="800000"/>
            <a:headEnd/>
            <a:tailEnd/>
          </a:ln>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Three-rectangle features</a:t>
            </a:r>
          </a:p>
        </p:txBody>
      </p:sp>
      <p:sp>
        <p:nvSpPr>
          <p:cNvPr id="45" name="Text Box 29"/>
          <p:cNvSpPr txBox="1">
            <a:spLocks noChangeArrowheads="1"/>
          </p:cNvSpPr>
          <p:nvPr/>
        </p:nvSpPr>
        <p:spPr bwMode="auto">
          <a:xfrm>
            <a:off x="7141604" y="5651400"/>
            <a:ext cx="838200" cy="369888"/>
          </a:xfrm>
          <a:prstGeom prst="rect">
            <a:avLst/>
          </a:prstGeom>
          <a:noFill/>
          <a:ln w="9525">
            <a:noFill/>
            <a:miter lim="800000"/>
            <a:headEnd/>
            <a:tailEnd/>
          </a:ln>
          <a:effectLst/>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Etc.</a:t>
            </a:r>
          </a:p>
        </p:txBody>
      </p:sp>
      <p:sp>
        <p:nvSpPr>
          <p:cNvPr id="21529" name="TextBox 45"/>
          <p:cNvSpPr txBox="1">
            <a:spLocks noChangeArrowheads="1"/>
          </p:cNvSpPr>
          <p:nvPr/>
        </p:nvSpPr>
        <p:spPr bwMode="auto">
          <a:xfrm>
            <a:off x="829816" y="4660800"/>
            <a:ext cx="390525" cy="369888"/>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a:t>
            </a:r>
          </a:p>
        </p:txBody>
      </p:sp>
      <p:sp>
        <p:nvSpPr>
          <p:cNvPr id="21530" name="TextBox 46"/>
          <p:cNvSpPr txBox="1">
            <a:spLocks noChangeArrowheads="1"/>
          </p:cNvSpPr>
          <p:nvPr/>
        </p:nvSpPr>
        <p:spPr bwMode="auto">
          <a:xfrm>
            <a:off x="1134616" y="4660800"/>
            <a:ext cx="447675" cy="369888"/>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26200" y="1295400"/>
            <a:ext cx="2540000" cy="1905000"/>
          </a:xfrm>
          <a:prstGeom prst="rect">
            <a:avLst/>
          </a:prstGeom>
        </p:spPr>
      </p:pic>
      <p:sp>
        <p:nvSpPr>
          <p:cNvPr id="4" name="TextBox 3"/>
          <p:cNvSpPr txBox="1"/>
          <p:nvPr/>
        </p:nvSpPr>
        <p:spPr>
          <a:xfrm>
            <a:off x="7505700" y="994946"/>
            <a:ext cx="1583668" cy="33855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err="1">
                <a:ln>
                  <a:noFill/>
                </a:ln>
                <a:solidFill>
                  <a:prstClr val="white">
                    <a:lumMod val="50000"/>
                  </a:prstClr>
                </a:solidFill>
                <a:effectLst/>
                <a:uLnTx/>
                <a:uFillTx/>
                <a:latin typeface="Arial" panose="020B0604020202020204" pitchFamily="34" charset="0"/>
                <a:ea typeface="+mn-ea"/>
                <a:cs typeface="Arial" panose="020B0604020202020204" pitchFamily="34" charset="0"/>
              </a:rPr>
              <a:t>Haar</a:t>
            </a:r>
            <a:r>
              <a:rPr kumimoji="0" lang="en-US" sz="16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rPr>
              <a:t> wavelet</a:t>
            </a:r>
          </a:p>
        </p:txBody>
      </p:sp>
      <p:sp>
        <p:nvSpPr>
          <p:cNvPr id="5" name="Rectangle 4"/>
          <p:cNvSpPr/>
          <p:nvPr/>
        </p:nvSpPr>
        <p:spPr>
          <a:xfrm>
            <a:off x="5008984" y="6392863"/>
            <a:ext cx="4154066" cy="461665"/>
          </a:xfrm>
          <a:prstGeom prst="rect">
            <a:avLst/>
          </a:prstGeom>
        </p:spPr>
        <p:txBody>
          <a:bodyPr wrap="square">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rPr>
              <a:t>CC BY-SA 3.0, https://commons.wikimedia.org/w/index.php?curid=801361</a:t>
            </a:r>
          </a:p>
        </p:txBody>
      </p:sp>
    </p:spTree>
    <p:extLst>
      <p:ext uri="{BB962C8B-B14F-4D97-AF65-F5344CB8AC3E}">
        <p14:creationId xmlns:p14="http://schemas.microsoft.com/office/powerpoint/2010/main" val="75377186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3"/>
          <p:cNvSpPr>
            <a:spLocks noGrp="1" noChangeArrowheads="1"/>
          </p:cNvSpPr>
          <p:nvPr>
            <p:ph type="title"/>
          </p:nvPr>
        </p:nvSpPr>
        <p:spPr>
          <a:xfrm>
            <a:off x="533400" y="76200"/>
            <a:ext cx="8229600" cy="838200"/>
          </a:xfrm>
        </p:spPr>
        <p:txBody>
          <a:bodyPr/>
          <a:lstStyle/>
          <a:p>
            <a:r>
              <a:rPr lang="en-US" altLang="en-US"/>
              <a:t>Image Features</a:t>
            </a:r>
          </a:p>
        </p:txBody>
      </p:sp>
      <p:pic>
        <p:nvPicPr>
          <p:cNvPr id="50179" name="Picture 4" descr="featur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1447800"/>
            <a:ext cx="3429000" cy="301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0" name="Text Box 5"/>
          <p:cNvSpPr txBox="1">
            <a:spLocks noChangeArrowheads="1"/>
          </p:cNvSpPr>
          <p:nvPr/>
        </p:nvSpPr>
        <p:spPr bwMode="auto">
          <a:xfrm>
            <a:off x="517525" y="1600200"/>
            <a:ext cx="3521075"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800">
                <a:solidFill>
                  <a:srgbClr val="000000"/>
                </a:solidFill>
              </a:rPr>
              <a:t>“Rectangle filters”</a:t>
            </a:r>
          </a:p>
          <a:p>
            <a:endParaRPr lang="en-US" altLang="en-US" sz="2800">
              <a:solidFill>
                <a:srgbClr val="000000"/>
              </a:solidFill>
            </a:endParaRPr>
          </a:p>
        </p:txBody>
      </p:sp>
      <p:sp>
        <p:nvSpPr>
          <p:cNvPr id="1296393" name="Text Box 9"/>
          <p:cNvSpPr txBox="1">
            <a:spLocks noChangeArrowheads="1"/>
          </p:cNvSpPr>
          <p:nvPr/>
        </p:nvSpPr>
        <p:spPr bwMode="auto">
          <a:xfrm>
            <a:off x="1961963" y="5162198"/>
            <a:ext cx="5331819"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800" i="1" dirty="0">
                <a:solidFill>
                  <a:srgbClr val="000000"/>
                </a:solidFill>
              </a:rPr>
              <a:t>Value =  ∑(pixels in white area) </a:t>
            </a:r>
          </a:p>
          <a:p>
            <a:pPr eaLnBrk="1" hangingPunct="1">
              <a:spcBef>
                <a:spcPct val="50000"/>
              </a:spcBef>
            </a:pPr>
            <a:r>
              <a:rPr lang="en-US" altLang="en-US" sz="2800" i="1" dirty="0">
                <a:solidFill>
                  <a:srgbClr val="000000"/>
                </a:solidFill>
              </a:rPr>
              <a:t>           – ∑(pixels in black area)</a:t>
            </a:r>
          </a:p>
          <a:p>
            <a:pPr eaLnBrk="1" hangingPunct="1">
              <a:spcBef>
                <a:spcPct val="50000"/>
              </a:spcBef>
            </a:pPr>
            <a:endParaRPr lang="en-US" altLang="en-US" sz="2800" i="1" dirty="0">
              <a:solidFill>
                <a:srgbClr val="000000"/>
              </a:solidFill>
            </a:endParaRP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23928" y="1447800"/>
            <a:ext cx="1407891" cy="14099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963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639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15000" y="4192588"/>
            <a:ext cx="2181188" cy="2184400"/>
          </a:xfrm>
          <a:prstGeom prst="rect">
            <a:avLst/>
          </a:prstGeom>
        </p:spPr>
      </p:pic>
      <p:sp>
        <p:nvSpPr>
          <p:cNvPr id="51202" name="Rectangle 2"/>
          <p:cNvSpPr>
            <a:spLocks noGrp="1" noChangeArrowheads="1"/>
          </p:cNvSpPr>
          <p:nvPr>
            <p:ph type="title"/>
          </p:nvPr>
        </p:nvSpPr>
        <p:spPr/>
        <p:txBody>
          <a:bodyPr/>
          <a:lstStyle/>
          <a:p>
            <a:r>
              <a:rPr lang="en-US" altLang="en-US"/>
              <a:t>Example</a:t>
            </a:r>
          </a:p>
        </p:txBody>
      </p:sp>
      <p:pic>
        <p:nvPicPr>
          <p:cNvPr id="51203" name="Picture 3" descr="Rando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5588" y="1600200"/>
            <a:ext cx="2306637" cy="218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4" name="Text Box 4"/>
          <p:cNvSpPr txBox="1">
            <a:spLocks noChangeArrowheads="1"/>
          </p:cNvSpPr>
          <p:nvPr/>
        </p:nvSpPr>
        <p:spPr bwMode="auto">
          <a:xfrm>
            <a:off x="4191000" y="1447800"/>
            <a:ext cx="9080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a:solidFill>
                  <a:srgbClr val="000000"/>
                </a:solidFill>
              </a:rPr>
              <a:t>Source</a:t>
            </a:r>
          </a:p>
        </p:txBody>
      </p:sp>
      <p:sp>
        <p:nvSpPr>
          <p:cNvPr id="51205" name="Text Box 5"/>
          <p:cNvSpPr txBox="1">
            <a:spLocks noChangeArrowheads="1"/>
          </p:cNvSpPr>
          <p:nvPr/>
        </p:nvSpPr>
        <p:spPr bwMode="auto">
          <a:xfrm>
            <a:off x="4267200" y="3733800"/>
            <a:ext cx="8318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a:solidFill>
                  <a:srgbClr val="000000"/>
                </a:solidFill>
              </a:rPr>
              <a:t>Result</a:t>
            </a:r>
          </a:p>
        </p:txBody>
      </p:sp>
      <p:pic>
        <p:nvPicPr>
          <p:cNvPr id="51207" name="Picture 7" descr="Rando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4191000"/>
            <a:ext cx="2306638" cy="218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1209" name="Group 9"/>
          <p:cNvGrpSpPr>
            <a:grpSpLocks/>
          </p:cNvGrpSpPr>
          <p:nvPr/>
        </p:nvGrpSpPr>
        <p:grpSpPr bwMode="auto">
          <a:xfrm>
            <a:off x="6324600" y="5003800"/>
            <a:ext cx="1143000" cy="711200"/>
            <a:chOff x="144" y="1296"/>
            <a:chExt cx="864" cy="864"/>
          </a:xfrm>
        </p:grpSpPr>
        <p:sp>
          <p:nvSpPr>
            <p:cNvPr id="51215" name="Rectangle 10"/>
            <p:cNvSpPr>
              <a:spLocks noChangeArrowheads="1"/>
            </p:cNvSpPr>
            <p:nvPr/>
          </p:nvSpPr>
          <p:spPr bwMode="auto">
            <a:xfrm>
              <a:off x="144" y="1296"/>
              <a:ext cx="864" cy="432"/>
            </a:xfrm>
            <a:prstGeom prst="rect">
              <a:avLst/>
            </a:prstGeom>
            <a:solidFill>
              <a:srgbClr val="000000">
                <a:alpha val="67058"/>
              </a:srgbClr>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sz="2400" b="1">
                <a:solidFill>
                  <a:srgbClr val="000000"/>
                </a:solidFill>
              </a:endParaRPr>
            </a:p>
          </p:txBody>
        </p:sp>
        <p:sp>
          <p:nvSpPr>
            <p:cNvPr id="51216" name="Rectangle 11"/>
            <p:cNvSpPr>
              <a:spLocks noChangeArrowheads="1"/>
            </p:cNvSpPr>
            <p:nvPr/>
          </p:nvSpPr>
          <p:spPr bwMode="auto">
            <a:xfrm>
              <a:off x="144" y="1728"/>
              <a:ext cx="864" cy="432"/>
            </a:xfrm>
            <a:prstGeom prst="rect">
              <a:avLst/>
            </a:prstGeom>
            <a:solidFill>
              <a:srgbClr val="FFFFFF">
                <a:alpha val="67058"/>
              </a:srgbClr>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sz="2400" b="1">
                <a:solidFill>
                  <a:srgbClr val="000000"/>
                </a:solidFill>
              </a:endParaRPr>
            </a:p>
          </p:txBody>
        </p:sp>
      </p:grpSp>
      <p:grpSp>
        <p:nvGrpSpPr>
          <p:cNvPr id="51210" name="Group 12"/>
          <p:cNvGrpSpPr>
            <a:grpSpLocks/>
          </p:cNvGrpSpPr>
          <p:nvPr/>
        </p:nvGrpSpPr>
        <p:grpSpPr bwMode="auto">
          <a:xfrm>
            <a:off x="2209800" y="5080000"/>
            <a:ext cx="1143000" cy="711200"/>
            <a:chOff x="144" y="1296"/>
            <a:chExt cx="864" cy="864"/>
          </a:xfrm>
        </p:grpSpPr>
        <p:sp>
          <p:nvSpPr>
            <p:cNvPr id="51213" name="Rectangle 13"/>
            <p:cNvSpPr>
              <a:spLocks noChangeArrowheads="1"/>
            </p:cNvSpPr>
            <p:nvPr/>
          </p:nvSpPr>
          <p:spPr bwMode="auto">
            <a:xfrm>
              <a:off x="144" y="1296"/>
              <a:ext cx="864" cy="432"/>
            </a:xfrm>
            <a:prstGeom prst="rect">
              <a:avLst/>
            </a:prstGeom>
            <a:solidFill>
              <a:srgbClr val="000000">
                <a:alpha val="67058"/>
              </a:srgbClr>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sz="2400" b="1">
                <a:solidFill>
                  <a:srgbClr val="000000"/>
                </a:solidFill>
              </a:endParaRPr>
            </a:p>
          </p:txBody>
        </p:sp>
        <p:sp>
          <p:nvSpPr>
            <p:cNvPr id="51214" name="Rectangle 14"/>
            <p:cNvSpPr>
              <a:spLocks noChangeArrowheads="1"/>
            </p:cNvSpPr>
            <p:nvPr/>
          </p:nvSpPr>
          <p:spPr bwMode="auto">
            <a:xfrm>
              <a:off x="144" y="1728"/>
              <a:ext cx="864" cy="432"/>
            </a:xfrm>
            <a:prstGeom prst="rect">
              <a:avLst/>
            </a:prstGeom>
            <a:solidFill>
              <a:srgbClr val="FFFFFF">
                <a:alpha val="67058"/>
              </a:srgbClr>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sz="2400" b="1">
                <a:solidFill>
                  <a:srgbClr val="000000"/>
                </a:solidFill>
              </a:endParaRPr>
            </a:p>
          </p:txBody>
        </p:sp>
      </p:grpSp>
      <p:pic>
        <p:nvPicPr>
          <p:cNvPr id="51211" name="Picture 15" descr="ThreshLow"/>
          <p:cNvPicPr>
            <a:picLocks noChangeAspect="1" noChangeArrowheads="1"/>
          </p:cNvPicPr>
          <p:nvPr/>
        </p:nvPicPr>
        <p:blipFill>
          <a:blip r:embed="rId6">
            <a:clrChange>
              <a:clrFrom>
                <a:srgbClr val="F9FFFF"/>
              </a:clrFrom>
              <a:clrTo>
                <a:srgbClr val="F9FFFF">
                  <a:alpha val="0"/>
                </a:srgbClr>
              </a:clrTo>
            </a:clrChange>
            <a:extLst>
              <a:ext uri="{28A0092B-C50C-407E-A947-70E740481C1C}">
                <a14:useLocalDpi xmlns:a14="http://schemas.microsoft.com/office/drawing/2010/main" val="0"/>
              </a:ext>
            </a:extLst>
          </a:blip>
          <a:srcRect t="29091" r="64706" b="32121"/>
          <a:stretch>
            <a:fillRect/>
          </a:stretch>
        </p:blipFill>
        <p:spPr bwMode="auto">
          <a:xfrm>
            <a:off x="914400" y="5029200"/>
            <a:ext cx="457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12" name="Picture 16" descr="ThreshHigh"/>
          <p:cNvPicPr>
            <a:picLocks noChangeAspect="1" noChangeArrowheads="1"/>
          </p:cNvPicPr>
          <p:nvPr/>
        </p:nvPicPr>
        <p:blipFill>
          <a:blip r:embed="rId7">
            <a:clrChange>
              <a:clrFrom>
                <a:srgbClr val="FFFFFD"/>
              </a:clrFrom>
              <a:clrTo>
                <a:srgbClr val="FFFFFD">
                  <a:alpha val="0"/>
                </a:srgbClr>
              </a:clrTo>
            </a:clrChange>
            <a:extLst>
              <a:ext uri="{28A0092B-C50C-407E-A947-70E740481C1C}">
                <a14:useLocalDpi xmlns:a14="http://schemas.microsoft.com/office/drawing/2010/main" val="0"/>
              </a:ext>
            </a:extLst>
          </a:blip>
          <a:srcRect t="27272" r="60001" b="29091"/>
          <a:stretch>
            <a:fillRect/>
          </a:stretch>
        </p:blipFill>
        <p:spPr bwMode="auto">
          <a:xfrm>
            <a:off x="5105400" y="4953000"/>
            <a:ext cx="533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15000" y="1600200"/>
            <a:ext cx="2181188" cy="2184400"/>
          </a:xfrm>
          <a:prstGeom prst="rect">
            <a:avLst/>
          </a:prstGeom>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207"/>
                                        </p:tgtEl>
                                        <p:attrNameLst>
                                          <p:attrName>style.visibility</p:attrName>
                                        </p:attrNameLst>
                                      </p:cBhvr>
                                      <p:to>
                                        <p:strVal val="visible"/>
                                      </p:to>
                                    </p:set>
                                    <p:animEffect transition="in" filter="fade">
                                      <p:cBhvr>
                                        <p:cTn id="7" dur="500"/>
                                        <p:tgtEl>
                                          <p:spTgt spid="51207"/>
                                        </p:tgtEl>
                                      </p:cBhvr>
                                    </p:animEffect>
                                  </p:childTnLst>
                                </p:cTn>
                              </p:par>
                              <p:par>
                                <p:cTn id="8" presetID="10" presetClass="entr" presetSubtype="0" fill="hold" nodeType="withEffect">
                                  <p:stCondLst>
                                    <p:cond delay="0"/>
                                  </p:stCondLst>
                                  <p:childTnLst>
                                    <p:set>
                                      <p:cBhvr>
                                        <p:cTn id="9" dur="1" fill="hold">
                                          <p:stCondLst>
                                            <p:cond delay="0"/>
                                          </p:stCondLst>
                                        </p:cTn>
                                        <p:tgtEl>
                                          <p:spTgt spid="51209"/>
                                        </p:tgtEl>
                                        <p:attrNameLst>
                                          <p:attrName>style.visibility</p:attrName>
                                        </p:attrNameLst>
                                      </p:cBhvr>
                                      <p:to>
                                        <p:strVal val="visible"/>
                                      </p:to>
                                    </p:set>
                                    <p:animEffect transition="in" filter="fade">
                                      <p:cBhvr>
                                        <p:cTn id="10" dur="500"/>
                                        <p:tgtEl>
                                          <p:spTgt spid="51209"/>
                                        </p:tgtEl>
                                      </p:cBhvr>
                                    </p:animEffect>
                                  </p:childTnLst>
                                </p:cTn>
                              </p:par>
                              <p:par>
                                <p:cTn id="11" presetID="10" presetClass="entr" presetSubtype="0" fill="hold" nodeType="withEffect">
                                  <p:stCondLst>
                                    <p:cond delay="0"/>
                                  </p:stCondLst>
                                  <p:childTnLst>
                                    <p:set>
                                      <p:cBhvr>
                                        <p:cTn id="12" dur="1" fill="hold">
                                          <p:stCondLst>
                                            <p:cond delay="0"/>
                                          </p:stCondLst>
                                        </p:cTn>
                                        <p:tgtEl>
                                          <p:spTgt spid="51210"/>
                                        </p:tgtEl>
                                        <p:attrNameLst>
                                          <p:attrName>style.visibility</p:attrName>
                                        </p:attrNameLst>
                                      </p:cBhvr>
                                      <p:to>
                                        <p:strVal val="visible"/>
                                      </p:to>
                                    </p:set>
                                    <p:animEffect transition="in" filter="fade">
                                      <p:cBhvr>
                                        <p:cTn id="13" dur="500"/>
                                        <p:tgtEl>
                                          <p:spTgt spid="51210"/>
                                        </p:tgtEl>
                                      </p:cBhvr>
                                    </p:animEffect>
                                  </p:childTnLst>
                                </p:cTn>
                              </p:par>
                              <p:par>
                                <p:cTn id="14" presetID="10" presetClass="entr" presetSubtype="0" fill="hold" nodeType="withEffect">
                                  <p:stCondLst>
                                    <p:cond delay="0"/>
                                  </p:stCondLst>
                                  <p:childTnLst>
                                    <p:set>
                                      <p:cBhvr>
                                        <p:cTn id="15" dur="1" fill="hold">
                                          <p:stCondLst>
                                            <p:cond delay="0"/>
                                          </p:stCondLst>
                                        </p:cTn>
                                        <p:tgtEl>
                                          <p:spTgt spid="51211"/>
                                        </p:tgtEl>
                                        <p:attrNameLst>
                                          <p:attrName>style.visibility</p:attrName>
                                        </p:attrNameLst>
                                      </p:cBhvr>
                                      <p:to>
                                        <p:strVal val="visible"/>
                                      </p:to>
                                    </p:set>
                                    <p:animEffect transition="in" filter="fade">
                                      <p:cBhvr>
                                        <p:cTn id="16" dur="500"/>
                                        <p:tgtEl>
                                          <p:spTgt spid="51211"/>
                                        </p:tgtEl>
                                      </p:cBhvr>
                                    </p:animEffect>
                                  </p:childTnLst>
                                </p:cTn>
                              </p:par>
                              <p:par>
                                <p:cTn id="17" presetID="10" presetClass="entr" presetSubtype="0" fill="hold" nodeType="withEffect">
                                  <p:stCondLst>
                                    <p:cond delay="0"/>
                                  </p:stCondLst>
                                  <p:childTnLst>
                                    <p:set>
                                      <p:cBhvr>
                                        <p:cTn id="18" dur="1" fill="hold">
                                          <p:stCondLst>
                                            <p:cond delay="0"/>
                                          </p:stCondLst>
                                        </p:cTn>
                                        <p:tgtEl>
                                          <p:spTgt spid="51212"/>
                                        </p:tgtEl>
                                        <p:attrNameLst>
                                          <p:attrName>style.visibility</p:attrName>
                                        </p:attrNameLst>
                                      </p:cBhvr>
                                      <p:to>
                                        <p:strVal val="visible"/>
                                      </p:to>
                                    </p:set>
                                    <p:animEffect transition="in" filter="fade">
                                      <p:cBhvr>
                                        <p:cTn id="19" dur="500"/>
                                        <p:tgtEl>
                                          <p:spTgt spid="5121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1205"/>
                                        </p:tgtEl>
                                        <p:attrNameLst>
                                          <p:attrName>style.visibility</p:attrName>
                                        </p:attrNameLst>
                                      </p:cBhvr>
                                      <p:to>
                                        <p:strVal val="visible"/>
                                      </p:to>
                                    </p:set>
                                    <p:animEffect transition="in" filter="fade">
                                      <p:cBhvr>
                                        <p:cTn id="22" dur="500"/>
                                        <p:tgtEl>
                                          <p:spTgt spid="512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5153343" y="1634809"/>
            <a:ext cx="3118974" cy="3131181"/>
          </a:xfrm>
          <a:prstGeom prst="rect">
            <a:avLst/>
          </a:prstGeom>
        </p:spPr>
      </p:pic>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5800" y="1620043"/>
            <a:ext cx="3124200" cy="3128801"/>
          </a:xfrm>
          <a:prstGeom prst="rect">
            <a:avLst/>
          </a:prstGeom>
        </p:spPr>
      </p:pic>
      <p:sp>
        <p:nvSpPr>
          <p:cNvPr id="56323" name="Rectangle 2"/>
          <p:cNvSpPr>
            <a:spLocks noGrp="1" noChangeArrowheads="1"/>
          </p:cNvSpPr>
          <p:nvPr>
            <p:ph type="title"/>
          </p:nvPr>
        </p:nvSpPr>
        <p:spPr/>
        <p:txBody>
          <a:bodyPr/>
          <a:lstStyle/>
          <a:p>
            <a:r>
              <a:rPr lang="en-US" altLang="en-US"/>
              <a:t>Computing a rectangle feature</a:t>
            </a:r>
          </a:p>
        </p:txBody>
      </p:sp>
      <p:grpSp>
        <p:nvGrpSpPr>
          <p:cNvPr id="56325" name="Group 5"/>
          <p:cNvGrpSpPr>
            <a:grpSpLocks/>
          </p:cNvGrpSpPr>
          <p:nvPr/>
        </p:nvGrpSpPr>
        <p:grpSpPr bwMode="auto">
          <a:xfrm>
            <a:off x="1589088" y="2800350"/>
            <a:ext cx="1652587" cy="1028700"/>
            <a:chOff x="144" y="1296"/>
            <a:chExt cx="864" cy="864"/>
          </a:xfrm>
        </p:grpSpPr>
        <p:sp>
          <p:nvSpPr>
            <p:cNvPr id="56337" name="Rectangle 6"/>
            <p:cNvSpPr>
              <a:spLocks noChangeArrowheads="1"/>
            </p:cNvSpPr>
            <p:nvPr/>
          </p:nvSpPr>
          <p:spPr bwMode="auto">
            <a:xfrm>
              <a:off x="144" y="1296"/>
              <a:ext cx="864" cy="432"/>
            </a:xfrm>
            <a:prstGeom prst="rect">
              <a:avLst/>
            </a:prstGeom>
            <a:solidFill>
              <a:srgbClr val="000000">
                <a:alpha val="67058"/>
              </a:srgbClr>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sz="2400" b="1">
                <a:solidFill>
                  <a:srgbClr val="000000"/>
                </a:solidFill>
              </a:endParaRPr>
            </a:p>
          </p:txBody>
        </p:sp>
        <p:sp>
          <p:nvSpPr>
            <p:cNvPr id="56338" name="Rectangle 7"/>
            <p:cNvSpPr>
              <a:spLocks noChangeArrowheads="1"/>
            </p:cNvSpPr>
            <p:nvPr/>
          </p:nvSpPr>
          <p:spPr bwMode="auto">
            <a:xfrm>
              <a:off x="144" y="1728"/>
              <a:ext cx="864" cy="432"/>
            </a:xfrm>
            <a:prstGeom prst="rect">
              <a:avLst/>
            </a:prstGeom>
            <a:solidFill>
              <a:srgbClr val="FFFFFF">
                <a:alpha val="67058"/>
              </a:srgbClr>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sz="2400" b="1">
                <a:solidFill>
                  <a:srgbClr val="000000"/>
                </a:solidFill>
              </a:endParaRPr>
            </a:p>
          </p:txBody>
        </p:sp>
      </p:grpSp>
      <p:sp>
        <p:nvSpPr>
          <p:cNvPr id="56333" name="Text Box 22"/>
          <p:cNvSpPr txBox="1">
            <a:spLocks noChangeArrowheads="1"/>
          </p:cNvSpPr>
          <p:nvPr/>
        </p:nvSpPr>
        <p:spPr bwMode="auto">
          <a:xfrm>
            <a:off x="4891451" y="1689100"/>
            <a:ext cx="154146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dirty="0">
                <a:solidFill>
                  <a:srgbClr val="FFFFFF"/>
                </a:solidFill>
              </a:rPr>
              <a:t>Integral Image</a:t>
            </a:r>
          </a:p>
        </p:txBody>
      </p:sp>
      <p:sp>
        <p:nvSpPr>
          <p:cNvPr id="56334" name="AutoShape 34"/>
          <p:cNvSpPr>
            <a:spLocks noChangeArrowheads="1"/>
          </p:cNvSpPr>
          <p:nvPr/>
        </p:nvSpPr>
        <p:spPr bwMode="auto">
          <a:xfrm>
            <a:off x="3974792" y="2922587"/>
            <a:ext cx="1067426" cy="609600"/>
          </a:xfrm>
          <a:prstGeom prst="rightArrow">
            <a:avLst>
              <a:gd name="adj1" fmla="val 50000"/>
              <a:gd name="adj2" fmla="val 28125"/>
            </a:avLst>
          </a:prstGeom>
          <a:solidFill>
            <a:srgbClr val="FFCC00"/>
          </a:solidFill>
          <a:ln w="9525">
            <a:solidFill>
              <a:srgbClr val="FF0000"/>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sz="2400" b="1">
              <a:solidFill>
                <a:srgbClr val="000000"/>
              </a:solidFill>
            </a:endParaRPr>
          </a:p>
        </p:txBody>
      </p:sp>
      <p:sp>
        <p:nvSpPr>
          <p:cNvPr id="4" name="Rectangle 3">
            <a:extLst>
              <a:ext uri="{FF2B5EF4-FFF2-40B4-BE49-F238E27FC236}">
                <a16:creationId xmlns:a16="http://schemas.microsoft.com/office/drawing/2014/main" xmlns="" id="{3434EB37-7C40-44B6-B7E3-4CFADEB121A3}"/>
              </a:ext>
            </a:extLst>
          </p:cNvPr>
          <p:cNvSpPr/>
          <p:nvPr/>
        </p:nvSpPr>
        <p:spPr bwMode="auto">
          <a:xfrm>
            <a:off x="6075935" y="2735883"/>
            <a:ext cx="72008" cy="72008"/>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cs typeface="Arial" charset="0"/>
            </a:endParaRPr>
          </a:p>
        </p:txBody>
      </p:sp>
      <p:sp>
        <p:nvSpPr>
          <p:cNvPr id="21" name="Rectangle 20">
            <a:extLst>
              <a:ext uri="{FF2B5EF4-FFF2-40B4-BE49-F238E27FC236}">
                <a16:creationId xmlns:a16="http://schemas.microsoft.com/office/drawing/2014/main" xmlns="" id="{6CEFB508-B68E-403E-8CF1-F377A1ED2D35}"/>
              </a:ext>
            </a:extLst>
          </p:cNvPr>
          <p:cNvSpPr/>
          <p:nvPr/>
        </p:nvSpPr>
        <p:spPr bwMode="auto">
          <a:xfrm>
            <a:off x="7736997" y="2732693"/>
            <a:ext cx="72008" cy="72008"/>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cs typeface="Arial" charset="0"/>
            </a:endParaRPr>
          </a:p>
        </p:txBody>
      </p:sp>
      <p:sp>
        <p:nvSpPr>
          <p:cNvPr id="22" name="Rectangle 21">
            <a:extLst>
              <a:ext uri="{FF2B5EF4-FFF2-40B4-BE49-F238E27FC236}">
                <a16:creationId xmlns:a16="http://schemas.microsoft.com/office/drawing/2014/main" xmlns="" id="{E9BAEE1C-C764-4A22-9469-C2AAB52E5F0B}"/>
              </a:ext>
            </a:extLst>
          </p:cNvPr>
          <p:cNvSpPr/>
          <p:nvPr/>
        </p:nvSpPr>
        <p:spPr bwMode="auto">
          <a:xfrm>
            <a:off x="7736997" y="3208228"/>
            <a:ext cx="72008" cy="72008"/>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cs typeface="Arial" charset="0"/>
            </a:endParaRPr>
          </a:p>
        </p:txBody>
      </p:sp>
      <p:sp>
        <p:nvSpPr>
          <p:cNvPr id="23" name="Rectangle 22">
            <a:extLst>
              <a:ext uri="{FF2B5EF4-FFF2-40B4-BE49-F238E27FC236}">
                <a16:creationId xmlns:a16="http://schemas.microsoft.com/office/drawing/2014/main" xmlns="" id="{76F36E16-2677-4AC8-8003-16C1B6411125}"/>
              </a:ext>
            </a:extLst>
          </p:cNvPr>
          <p:cNvSpPr/>
          <p:nvPr/>
        </p:nvSpPr>
        <p:spPr bwMode="auto">
          <a:xfrm>
            <a:off x="6075494" y="3209373"/>
            <a:ext cx="72008" cy="72008"/>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cs typeface="Arial" charset="0"/>
            </a:endParaRPr>
          </a:p>
        </p:txBody>
      </p:sp>
      <p:sp>
        <p:nvSpPr>
          <p:cNvPr id="24" name="Rectangle 23">
            <a:extLst>
              <a:ext uri="{FF2B5EF4-FFF2-40B4-BE49-F238E27FC236}">
                <a16:creationId xmlns:a16="http://schemas.microsoft.com/office/drawing/2014/main" xmlns="" id="{72E66F6D-8C3A-4BEE-9D60-1128262926FD}"/>
              </a:ext>
            </a:extLst>
          </p:cNvPr>
          <p:cNvSpPr/>
          <p:nvPr/>
        </p:nvSpPr>
        <p:spPr bwMode="auto">
          <a:xfrm>
            <a:off x="6074640" y="3296459"/>
            <a:ext cx="72008" cy="72008"/>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cs typeface="Arial" charset="0"/>
            </a:endParaRPr>
          </a:p>
        </p:txBody>
      </p:sp>
      <p:sp>
        <p:nvSpPr>
          <p:cNvPr id="25" name="Rectangle 24">
            <a:extLst>
              <a:ext uri="{FF2B5EF4-FFF2-40B4-BE49-F238E27FC236}">
                <a16:creationId xmlns:a16="http://schemas.microsoft.com/office/drawing/2014/main" xmlns="" id="{53ADB130-2666-442C-848B-EE5849386BE7}"/>
              </a:ext>
            </a:extLst>
          </p:cNvPr>
          <p:cNvSpPr/>
          <p:nvPr/>
        </p:nvSpPr>
        <p:spPr bwMode="auto">
          <a:xfrm>
            <a:off x="7736997" y="3296459"/>
            <a:ext cx="72008" cy="72008"/>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cs typeface="Arial" charset="0"/>
            </a:endParaRPr>
          </a:p>
        </p:txBody>
      </p:sp>
      <p:sp>
        <p:nvSpPr>
          <p:cNvPr id="26" name="Rectangle 25">
            <a:extLst>
              <a:ext uri="{FF2B5EF4-FFF2-40B4-BE49-F238E27FC236}">
                <a16:creationId xmlns:a16="http://schemas.microsoft.com/office/drawing/2014/main" xmlns="" id="{32E5EBBB-9F7C-4C6F-99EF-78E06CA6BDDF}"/>
              </a:ext>
            </a:extLst>
          </p:cNvPr>
          <p:cNvSpPr/>
          <p:nvPr/>
        </p:nvSpPr>
        <p:spPr bwMode="auto">
          <a:xfrm>
            <a:off x="7736997" y="3783466"/>
            <a:ext cx="72008" cy="72008"/>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cs typeface="Arial" charset="0"/>
            </a:endParaRPr>
          </a:p>
        </p:txBody>
      </p:sp>
      <p:sp>
        <p:nvSpPr>
          <p:cNvPr id="27" name="Rectangle 26">
            <a:extLst>
              <a:ext uri="{FF2B5EF4-FFF2-40B4-BE49-F238E27FC236}">
                <a16:creationId xmlns:a16="http://schemas.microsoft.com/office/drawing/2014/main" xmlns="" id="{5D591FFA-B1F7-49A0-BE59-97AAE43B13CE}"/>
              </a:ext>
            </a:extLst>
          </p:cNvPr>
          <p:cNvSpPr/>
          <p:nvPr/>
        </p:nvSpPr>
        <p:spPr bwMode="auto">
          <a:xfrm>
            <a:off x="6083516" y="3788035"/>
            <a:ext cx="72008" cy="72008"/>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cs typeface="Arial" charset="0"/>
            </a:endParaRPr>
          </a:p>
        </p:txBody>
      </p:sp>
    </p:spTree>
    <p:custDataLst>
      <p:tags r:id="rId1"/>
    </p:custData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685800" y="8620"/>
            <a:ext cx="7990656" cy="1015847"/>
          </a:xfrm>
        </p:spPr>
        <p:txBody>
          <a:bodyPr/>
          <a:lstStyle/>
          <a:p>
            <a:r>
              <a:rPr lang="en-US" dirty="0"/>
              <a:t>But these features are rubbish…!</a:t>
            </a:r>
          </a:p>
        </p:txBody>
      </p:sp>
      <p:sp>
        <p:nvSpPr>
          <p:cNvPr id="21507" name="Content Placeholder 2"/>
          <p:cNvSpPr>
            <a:spLocks noGrp="1"/>
          </p:cNvSpPr>
          <p:nvPr>
            <p:ph idx="1"/>
          </p:nvPr>
        </p:nvSpPr>
        <p:spPr>
          <a:xfrm>
            <a:off x="685800" y="1333500"/>
            <a:ext cx="7772400" cy="4838700"/>
          </a:xfrm>
        </p:spPr>
        <p:txBody>
          <a:bodyPr/>
          <a:lstStyle/>
          <a:p>
            <a:pPr marL="0" indent="0">
              <a:buNone/>
            </a:pPr>
            <a:r>
              <a:rPr lang="en-US" dirty="0"/>
              <a:t>Yes, individually they are ‘weak classifiers’</a:t>
            </a:r>
          </a:p>
          <a:p>
            <a:pPr marL="0" indent="0"/>
            <a:r>
              <a:rPr lang="en-US" altLang="en-US" sz="2000" i="1" dirty="0"/>
              <a:t>Jargon: ‘feature’ and ‘classifier’ are used interchangeably here.</a:t>
            </a:r>
            <a:br>
              <a:rPr lang="en-US" altLang="en-US" sz="2000" i="1" dirty="0"/>
            </a:br>
            <a:r>
              <a:rPr lang="en-US" altLang="en-US" sz="2000" i="1" dirty="0"/>
              <a:t>             Also with ‘learner’.</a:t>
            </a:r>
          </a:p>
          <a:p>
            <a:pPr marL="0" indent="0">
              <a:buNone/>
            </a:pPr>
            <a:endParaRPr lang="en-US" dirty="0"/>
          </a:p>
          <a:p>
            <a:pPr marL="0" indent="0">
              <a:buNone/>
            </a:pPr>
            <a:r>
              <a:rPr lang="en-US" dirty="0"/>
              <a:t>But, what if we combine </a:t>
            </a:r>
            <a:r>
              <a:rPr lang="en-US" i="1" dirty="0"/>
              <a:t>thousands</a:t>
            </a:r>
            <a:r>
              <a:rPr lang="en-US" dirty="0"/>
              <a:t> of them…</a:t>
            </a:r>
          </a:p>
        </p:txBody>
      </p:sp>
      <p:sp>
        <p:nvSpPr>
          <p:cNvPr id="25" name="Rectangle 4"/>
          <p:cNvSpPr>
            <a:spLocks noChangeArrowheads="1"/>
          </p:cNvSpPr>
          <p:nvPr/>
        </p:nvSpPr>
        <p:spPr bwMode="auto">
          <a:xfrm>
            <a:off x="1210816" y="5041800"/>
            <a:ext cx="304800" cy="457200"/>
          </a:xfrm>
          <a:prstGeom prst="rect">
            <a:avLst/>
          </a:prstGeom>
          <a:solidFill>
            <a:srgbClr val="FFFFFF"/>
          </a:solidFill>
          <a:ln w="25400">
            <a:solidFill>
              <a:srgbClr val="000000"/>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endParaRPr>
          </a:p>
        </p:txBody>
      </p:sp>
      <p:sp>
        <p:nvSpPr>
          <p:cNvPr id="26" name="Rectangle 5"/>
          <p:cNvSpPr>
            <a:spLocks noChangeArrowheads="1"/>
          </p:cNvSpPr>
          <p:nvPr/>
        </p:nvSpPr>
        <p:spPr bwMode="auto">
          <a:xfrm>
            <a:off x="906016" y="5041800"/>
            <a:ext cx="304800" cy="457200"/>
          </a:xfrm>
          <a:prstGeom prst="rect">
            <a:avLst/>
          </a:prstGeom>
          <a:solidFill>
            <a:srgbClr val="808080"/>
          </a:solidFill>
          <a:ln w="25400">
            <a:solidFill>
              <a:srgbClr val="000000"/>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endParaRPr>
          </a:p>
        </p:txBody>
      </p:sp>
      <p:sp>
        <p:nvSpPr>
          <p:cNvPr id="27" name="Rectangle 10"/>
          <p:cNvSpPr>
            <a:spLocks noChangeArrowheads="1"/>
          </p:cNvSpPr>
          <p:nvPr/>
        </p:nvSpPr>
        <p:spPr bwMode="auto">
          <a:xfrm>
            <a:off x="1744216" y="5270400"/>
            <a:ext cx="1295400" cy="228600"/>
          </a:xfrm>
          <a:prstGeom prst="rect">
            <a:avLst/>
          </a:prstGeom>
          <a:solidFill>
            <a:srgbClr val="FFFFFF"/>
          </a:solidFill>
          <a:ln w="25400">
            <a:solidFill>
              <a:srgbClr val="000000"/>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endParaRPr>
          </a:p>
        </p:txBody>
      </p:sp>
      <p:sp>
        <p:nvSpPr>
          <p:cNvPr id="28" name="Rectangle 11"/>
          <p:cNvSpPr>
            <a:spLocks noChangeArrowheads="1"/>
          </p:cNvSpPr>
          <p:nvPr/>
        </p:nvSpPr>
        <p:spPr bwMode="auto">
          <a:xfrm>
            <a:off x="1744216" y="5041800"/>
            <a:ext cx="1295400" cy="228600"/>
          </a:xfrm>
          <a:prstGeom prst="rect">
            <a:avLst/>
          </a:prstGeom>
          <a:solidFill>
            <a:srgbClr val="808080"/>
          </a:solidFill>
          <a:ln w="25400">
            <a:solidFill>
              <a:srgbClr val="000000"/>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endParaRPr>
          </a:p>
        </p:txBody>
      </p:sp>
      <p:sp>
        <p:nvSpPr>
          <p:cNvPr id="29" name="Rectangle 12"/>
          <p:cNvSpPr>
            <a:spLocks noChangeArrowheads="1"/>
          </p:cNvSpPr>
          <p:nvPr/>
        </p:nvSpPr>
        <p:spPr bwMode="auto">
          <a:xfrm>
            <a:off x="4094584" y="4889400"/>
            <a:ext cx="457200" cy="304800"/>
          </a:xfrm>
          <a:prstGeom prst="rect">
            <a:avLst/>
          </a:prstGeom>
          <a:solidFill>
            <a:srgbClr val="FFFFFF"/>
          </a:solidFill>
          <a:ln w="25400">
            <a:solidFill>
              <a:srgbClr val="000000"/>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endParaRPr>
          </a:p>
        </p:txBody>
      </p:sp>
      <p:sp>
        <p:nvSpPr>
          <p:cNvPr id="30" name="Rectangle 13"/>
          <p:cNvSpPr>
            <a:spLocks noChangeArrowheads="1"/>
          </p:cNvSpPr>
          <p:nvPr/>
        </p:nvSpPr>
        <p:spPr bwMode="auto">
          <a:xfrm>
            <a:off x="4094584" y="5194200"/>
            <a:ext cx="457200" cy="304800"/>
          </a:xfrm>
          <a:prstGeom prst="rect">
            <a:avLst/>
          </a:prstGeom>
          <a:solidFill>
            <a:srgbClr val="808080"/>
          </a:solidFill>
          <a:ln w="25400">
            <a:solidFill>
              <a:srgbClr val="000000"/>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endParaRPr>
          </a:p>
        </p:txBody>
      </p:sp>
      <p:sp>
        <p:nvSpPr>
          <p:cNvPr id="31" name="Rectangle 14"/>
          <p:cNvSpPr>
            <a:spLocks noChangeArrowheads="1"/>
          </p:cNvSpPr>
          <p:nvPr/>
        </p:nvSpPr>
        <p:spPr bwMode="auto">
          <a:xfrm>
            <a:off x="5237584" y="4813200"/>
            <a:ext cx="228600" cy="685800"/>
          </a:xfrm>
          <a:prstGeom prst="rect">
            <a:avLst/>
          </a:prstGeom>
          <a:solidFill>
            <a:srgbClr val="FFFFFF"/>
          </a:solidFill>
          <a:ln w="25400">
            <a:solidFill>
              <a:srgbClr val="000000"/>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endParaRPr>
          </a:p>
        </p:txBody>
      </p:sp>
      <p:sp>
        <p:nvSpPr>
          <p:cNvPr id="32" name="Rectangle 15"/>
          <p:cNvSpPr>
            <a:spLocks noChangeArrowheads="1"/>
          </p:cNvSpPr>
          <p:nvPr/>
        </p:nvSpPr>
        <p:spPr bwMode="auto">
          <a:xfrm>
            <a:off x="5008984" y="4813200"/>
            <a:ext cx="228600" cy="685800"/>
          </a:xfrm>
          <a:prstGeom prst="rect">
            <a:avLst/>
          </a:prstGeom>
          <a:solidFill>
            <a:srgbClr val="808080"/>
          </a:solidFill>
          <a:ln w="25400">
            <a:solidFill>
              <a:srgbClr val="000000"/>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endParaRPr>
          </a:p>
        </p:txBody>
      </p:sp>
      <p:sp>
        <p:nvSpPr>
          <p:cNvPr id="33" name="Rectangle 16"/>
          <p:cNvSpPr>
            <a:spLocks noChangeArrowheads="1"/>
          </p:cNvSpPr>
          <p:nvPr/>
        </p:nvSpPr>
        <p:spPr bwMode="auto">
          <a:xfrm>
            <a:off x="4094584" y="4584600"/>
            <a:ext cx="457200" cy="304800"/>
          </a:xfrm>
          <a:prstGeom prst="rect">
            <a:avLst/>
          </a:prstGeom>
          <a:solidFill>
            <a:srgbClr val="808080"/>
          </a:solidFill>
          <a:ln w="25400">
            <a:solidFill>
              <a:srgbClr val="000000"/>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endParaRPr>
          </a:p>
        </p:txBody>
      </p:sp>
      <p:sp>
        <p:nvSpPr>
          <p:cNvPr id="34" name="Rectangle 17"/>
          <p:cNvSpPr>
            <a:spLocks noChangeArrowheads="1"/>
          </p:cNvSpPr>
          <p:nvPr/>
        </p:nvSpPr>
        <p:spPr bwMode="auto">
          <a:xfrm>
            <a:off x="4780384" y="4813200"/>
            <a:ext cx="228600" cy="685800"/>
          </a:xfrm>
          <a:prstGeom prst="rect">
            <a:avLst/>
          </a:prstGeom>
          <a:solidFill>
            <a:srgbClr val="FFFFFF"/>
          </a:solidFill>
          <a:ln w="25400">
            <a:solidFill>
              <a:srgbClr val="000000"/>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endParaRPr>
          </a:p>
        </p:txBody>
      </p:sp>
      <p:sp>
        <p:nvSpPr>
          <p:cNvPr id="35" name="Rectangle 18"/>
          <p:cNvSpPr>
            <a:spLocks noChangeArrowheads="1"/>
          </p:cNvSpPr>
          <p:nvPr/>
        </p:nvSpPr>
        <p:spPr bwMode="auto">
          <a:xfrm>
            <a:off x="6760604" y="4889400"/>
            <a:ext cx="381000" cy="304800"/>
          </a:xfrm>
          <a:prstGeom prst="rect">
            <a:avLst/>
          </a:prstGeom>
          <a:solidFill>
            <a:srgbClr val="808080"/>
          </a:solidFill>
          <a:ln w="25400">
            <a:solidFill>
              <a:srgbClr val="000000"/>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endParaRPr>
          </a:p>
        </p:txBody>
      </p:sp>
      <p:sp>
        <p:nvSpPr>
          <p:cNvPr id="36" name="Rectangle 19"/>
          <p:cNvSpPr>
            <a:spLocks noChangeArrowheads="1"/>
          </p:cNvSpPr>
          <p:nvPr/>
        </p:nvSpPr>
        <p:spPr bwMode="auto">
          <a:xfrm>
            <a:off x="6760604" y="5194200"/>
            <a:ext cx="381000" cy="304800"/>
          </a:xfrm>
          <a:prstGeom prst="rect">
            <a:avLst/>
          </a:prstGeom>
          <a:solidFill>
            <a:srgbClr val="FFFFFF"/>
          </a:solidFill>
          <a:ln w="25400">
            <a:solidFill>
              <a:srgbClr val="000000"/>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endParaRPr>
          </a:p>
        </p:txBody>
      </p:sp>
      <p:sp>
        <p:nvSpPr>
          <p:cNvPr id="37" name="Rectangle 21"/>
          <p:cNvSpPr>
            <a:spLocks noChangeArrowheads="1"/>
          </p:cNvSpPr>
          <p:nvPr/>
        </p:nvSpPr>
        <p:spPr bwMode="auto">
          <a:xfrm>
            <a:off x="7141604" y="4889400"/>
            <a:ext cx="381000" cy="304800"/>
          </a:xfrm>
          <a:prstGeom prst="rect">
            <a:avLst/>
          </a:prstGeom>
          <a:solidFill>
            <a:srgbClr val="FFFFFF"/>
          </a:solidFill>
          <a:ln w="25400">
            <a:solidFill>
              <a:srgbClr val="000000"/>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endParaRPr>
          </a:p>
        </p:txBody>
      </p:sp>
      <p:sp>
        <p:nvSpPr>
          <p:cNvPr id="38" name="Rectangle 22"/>
          <p:cNvSpPr>
            <a:spLocks noChangeArrowheads="1"/>
          </p:cNvSpPr>
          <p:nvPr/>
        </p:nvSpPr>
        <p:spPr bwMode="auto">
          <a:xfrm>
            <a:off x="7141604" y="5194200"/>
            <a:ext cx="381000" cy="304800"/>
          </a:xfrm>
          <a:prstGeom prst="rect">
            <a:avLst/>
          </a:prstGeom>
          <a:solidFill>
            <a:srgbClr val="808080"/>
          </a:solidFill>
          <a:ln w="25400">
            <a:solidFill>
              <a:srgbClr val="000000"/>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endParaRPr>
          </a:p>
        </p:txBody>
      </p:sp>
      <p:sp>
        <p:nvSpPr>
          <p:cNvPr id="39" name="Rectangle 23"/>
          <p:cNvSpPr>
            <a:spLocks noChangeArrowheads="1"/>
          </p:cNvSpPr>
          <p:nvPr/>
        </p:nvSpPr>
        <p:spPr bwMode="auto">
          <a:xfrm>
            <a:off x="7979804" y="4965600"/>
            <a:ext cx="228600" cy="533400"/>
          </a:xfrm>
          <a:prstGeom prst="rect">
            <a:avLst/>
          </a:prstGeom>
          <a:solidFill>
            <a:srgbClr val="FFFFFF"/>
          </a:solidFill>
          <a:ln w="25400">
            <a:solidFill>
              <a:srgbClr val="000000"/>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endParaRPr>
          </a:p>
        </p:txBody>
      </p:sp>
      <p:sp>
        <p:nvSpPr>
          <p:cNvPr id="40" name="Rectangle 24"/>
          <p:cNvSpPr>
            <a:spLocks noChangeArrowheads="1"/>
          </p:cNvSpPr>
          <p:nvPr/>
        </p:nvSpPr>
        <p:spPr bwMode="auto">
          <a:xfrm>
            <a:off x="7751204" y="4965600"/>
            <a:ext cx="228600" cy="533400"/>
          </a:xfrm>
          <a:prstGeom prst="rect">
            <a:avLst/>
          </a:prstGeom>
          <a:solidFill>
            <a:srgbClr val="808080"/>
          </a:solidFill>
          <a:ln w="25400">
            <a:solidFill>
              <a:srgbClr val="000000"/>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endParaRPr>
          </a:p>
        </p:txBody>
      </p:sp>
      <p:sp>
        <p:nvSpPr>
          <p:cNvPr id="41" name="Rectangle 25"/>
          <p:cNvSpPr>
            <a:spLocks noChangeArrowheads="1"/>
          </p:cNvSpPr>
          <p:nvPr/>
        </p:nvSpPr>
        <p:spPr bwMode="auto">
          <a:xfrm>
            <a:off x="7751204" y="4432200"/>
            <a:ext cx="228600" cy="533400"/>
          </a:xfrm>
          <a:prstGeom prst="rect">
            <a:avLst/>
          </a:prstGeom>
          <a:solidFill>
            <a:srgbClr val="FFFFFF"/>
          </a:solidFill>
          <a:ln w="25400">
            <a:solidFill>
              <a:srgbClr val="000000"/>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endParaRPr>
          </a:p>
        </p:txBody>
      </p:sp>
      <p:sp>
        <p:nvSpPr>
          <p:cNvPr id="42" name="Rectangle 26"/>
          <p:cNvSpPr>
            <a:spLocks noChangeArrowheads="1"/>
          </p:cNvSpPr>
          <p:nvPr/>
        </p:nvSpPr>
        <p:spPr bwMode="auto">
          <a:xfrm>
            <a:off x="7979804" y="4432200"/>
            <a:ext cx="228600" cy="533400"/>
          </a:xfrm>
          <a:prstGeom prst="rect">
            <a:avLst/>
          </a:prstGeom>
          <a:solidFill>
            <a:srgbClr val="808080"/>
          </a:solidFill>
          <a:ln w="25400">
            <a:solidFill>
              <a:srgbClr val="000000"/>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endParaRPr>
          </a:p>
        </p:txBody>
      </p:sp>
      <p:sp>
        <p:nvSpPr>
          <p:cNvPr id="43" name="Text Box 27"/>
          <p:cNvSpPr txBox="1">
            <a:spLocks noChangeArrowheads="1"/>
          </p:cNvSpPr>
          <p:nvPr/>
        </p:nvSpPr>
        <p:spPr bwMode="auto">
          <a:xfrm>
            <a:off x="601216" y="5651400"/>
            <a:ext cx="2667000" cy="366713"/>
          </a:xfrm>
          <a:prstGeom prst="rect">
            <a:avLst/>
          </a:prstGeom>
          <a:noFill/>
          <a:ln w="9525">
            <a:noFill/>
            <a:miter lim="800000"/>
            <a:headEnd/>
            <a:tailEnd/>
          </a:ln>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Two-rectangle features</a:t>
            </a:r>
          </a:p>
        </p:txBody>
      </p:sp>
      <p:sp>
        <p:nvSpPr>
          <p:cNvPr id="44" name="Text Box 28"/>
          <p:cNvSpPr txBox="1">
            <a:spLocks noChangeArrowheads="1"/>
          </p:cNvSpPr>
          <p:nvPr/>
        </p:nvSpPr>
        <p:spPr bwMode="auto">
          <a:xfrm>
            <a:off x="3484984" y="5651400"/>
            <a:ext cx="2819400" cy="366713"/>
          </a:xfrm>
          <a:prstGeom prst="rect">
            <a:avLst/>
          </a:prstGeom>
          <a:noFill/>
          <a:ln w="9525">
            <a:noFill/>
            <a:miter lim="800000"/>
            <a:headEnd/>
            <a:tailEnd/>
          </a:ln>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Three-rectangle features</a:t>
            </a:r>
          </a:p>
        </p:txBody>
      </p:sp>
      <p:sp>
        <p:nvSpPr>
          <p:cNvPr id="45" name="Text Box 29"/>
          <p:cNvSpPr txBox="1">
            <a:spLocks noChangeArrowheads="1"/>
          </p:cNvSpPr>
          <p:nvPr/>
        </p:nvSpPr>
        <p:spPr bwMode="auto">
          <a:xfrm>
            <a:off x="7141604" y="5651400"/>
            <a:ext cx="838200" cy="369888"/>
          </a:xfrm>
          <a:prstGeom prst="rect">
            <a:avLst/>
          </a:prstGeom>
          <a:noFill/>
          <a:ln w="9525">
            <a:noFill/>
            <a:miter lim="800000"/>
            <a:headEnd/>
            <a:tailEnd/>
          </a:ln>
          <a:effectLst/>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Etc.</a:t>
            </a:r>
          </a:p>
        </p:txBody>
      </p:sp>
      <p:sp>
        <p:nvSpPr>
          <p:cNvPr id="21529" name="TextBox 45"/>
          <p:cNvSpPr txBox="1">
            <a:spLocks noChangeArrowheads="1"/>
          </p:cNvSpPr>
          <p:nvPr/>
        </p:nvSpPr>
        <p:spPr bwMode="auto">
          <a:xfrm>
            <a:off x="829816" y="4660800"/>
            <a:ext cx="390525" cy="369888"/>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a:t>
            </a:r>
          </a:p>
        </p:txBody>
      </p:sp>
      <p:sp>
        <p:nvSpPr>
          <p:cNvPr id="21530" name="TextBox 46"/>
          <p:cNvSpPr txBox="1">
            <a:spLocks noChangeArrowheads="1"/>
          </p:cNvSpPr>
          <p:nvPr/>
        </p:nvSpPr>
        <p:spPr bwMode="auto">
          <a:xfrm>
            <a:off x="1134616" y="4660800"/>
            <a:ext cx="447675" cy="369888"/>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a:t>
            </a:r>
          </a:p>
        </p:txBody>
      </p:sp>
      <p:sp>
        <p:nvSpPr>
          <p:cNvPr id="5" name="Rectangle 4"/>
          <p:cNvSpPr/>
          <p:nvPr/>
        </p:nvSpPr>
        <p:spPr>
          <a:xfrm>
            <a:off x="5008984" y="6392863"/>
            <a:ext cx="4154066" cy="461665"/>
          </a:xfrm>
          <a:prstGeom prst="rect">
            <a:avLst/>
          </a:prstGeom>
        </p:spPr>
        <p:txBody>
          <a:bodyPr wrap="square">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rPr>
              <a:t>CC BY-SA 3.0, https://commons.wikimedia.org/w/index.php?curid=801361</a:t>
            </a:r>
          </a:p>
        </p:txBody>
      </p:sp>
    </p:spTree>
    <p:extLst>
      <p:ext uri="{BB962C8B-B14F-4D97-AF65-F5344CB8AC3E}">
        <p14:creationId xmlns:p14="http://schemas.microsoft.com/office/powerpoint/2010/main" val="3419789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507">
                                            <p:txEl>
                                              <p:pRg st="3" end="3"/>
                                            </p:txEl>
                                          </p:spTgt>
                                        </p:tgtEl>
                                        <p:attrNameLst>
                                          <p:attrName>style.visibility</p:attrName>
                                        </p:attrNameLst>
                                      </p:cBhvr>
                                      <p:to>
                                        <p:strVal val="visible"/>
                                      </p:to>
                                    </p:set>
                                    <p:animEffect transition="in" filter="fade">
                                      <p:cBhvr>
                                        <p:cTn id="7" dur="500"/>
                                        <p:tgtEl>
                                          <p:spTgt spid="2150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p:txBody>
          <a:bodyPr/>
          <a:lstStyle/>
          <a:p>
            <a:r>
              <a:rPr lang="en-US" altLang="en-US" dirty="0"/>
              <a:t>How many features are there?</a:t>
            </a:r>
          </a:p>
        </p:txBody>
      </p:sp>
      <p:sp>
        <p:nvSpPr>
          <p:cNvPr id="57347" name="Rectangle 3"/>
          <p:cNvSpPr>
            <a:spLocks noGrp="1" noChangeArrowheads="1"/>
          </p:cNvSpPr>
          <p:nvPr>
            <p:ph type="body" idx="1"/>
          </p:nvPr>
        </p:nvSpPr>
        <p:spPr>
          <a:xfrm>
            <a:off x="1079612" y="1268760"/>
            <a:ext cx="7308812" cy="4903440"/>
          </a:xfrm>
        </p:spPr>
        <p:txBody>
          <a:bodyPr/>
          <a:lstStyle/>
          <a:p>
            <a:pPr marL="0" indent="0"/>
            <a:r>
              <a:rPr lang="en-US" altLang="en-US" dirty="0"/>
              <a:t>For a 24x24 detection region, the number of possible rectangle features is ~160,000!</a:t>
            </a:r>
          </a:p>
        </p:txBody>
      </p:sp>
      <p:pic>
        <p:nvPicPr>
          <p:cNvPr id="57348" name="Picture 4"/>
          <p:cNvPicPr>
            <a:picLocks noChangeAspect="1" noChangeArrowheads="1"/>
          </p:cNvPicPr>
          <p:nvPr/>
        </p:nvPicPr>
        <p:blipFill>
          <a:blip r:embed="rId4">
            <a:lum contrast="30000"/>
            <a:extLst>
              <a:ext uri="{28A0092B-C50C-407E-A947-70E740481C1C}">
                <a14:useLocalDpi xmlns:a14="http://schemas.microsoft.com/office/drawing/2010/main" val="0"/>
              </a:ext>
            </a:extLst>
          </a:blip>
          <a:srcRect/>
          <a:stretch>
            <a:fillRect/>
          </a:stretch>
        </p:blipFill>
        <p:spPr bwMode="auto">
          <a:xfrm>
            <a:off x="609600" y="2292350"/>
            <a:ext cx="7086600" cy="448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215900" y="76200"/>
            <a:ext cx="8748588" cy="838200"/>
          </a:xfrm>
        </p:spPr>
        <p:txBody>
          <a:bodyPr/>
          <a:lstStyle/>
          <a:p>
            <a:r>
              <a:rPr lang="en-US" altLang="en-US" i="1" dirty="0"/>
              <a:t>1. Integral images</a:t>
            </a:r>
            <a:r>
              <a:rPr lang="en-US" altLang="en-US" dirty="0"/>
              <a:t> for fast feature evaluation</a:t>
            </a:r>
          </a:p>
        </p:txBody>
      </p:sp>
      <p:sp>
        <p:nvSpPr>
          <p:cNvPr id="52227" name="Rectangle 3"/>
          <p:cNvSpPr>
            <a:spLocks noGrp="1" noChangeArrowheads="1"/>
          </p:cNvSpPr>
          <p:nvPr>
            <p:ph type="body" idx="1"/>
          </p:nvPr>
        </p:nvSpPr>
        <p:spPr>
          <a:xfrm>
            <a:off x="215900" y="914400"/>
            <a:ext cx="4968168" cy="5257800"/>
          </a:xfrm>
        </p:spPr>
        <p:txBody>
          <a:bodyPr/>
          <a:lstStyle/>
          <a:p>
            <a:pPr>
              <a:buFontTx/>
              <a:buChar char="•"/>
            </a:pPr>
            <a:endParaRPr lang="en-US" altLang="en-US" dirty="0"/>
          </a:p>
          <a:p>
            <a:pPr>
              <a:buFontTx/>
              <a:buChar char="•"/>
            </a:pPr>
            <a:r>
              <a:rPr lang="en-US" altLang="en-US" dirty="0"/>
              <a:t>The </a:t>
            </a:r>
            <a:r>
              <a:rPr lang="en-US" altLang="en-US" i="1" dirty="0"/>
              <a:t>integral image </a:t>
            </a:r>
            <a:r>
              <a:rPr lang="en-US" altLang="en-US" dirty="0"/>
              <a:t>computes a value at each pixel (</a:t>
            </a:r>
            <a:r>
              <a:rPr lang="en-US" altLang="en-US" i="1" dirty="0" err="1"/>
              <a:t>x</a:t>
            </a:r>
            <a:r>
              <a:rPr lang="en-US" altLang="en-US" dirty="0" err="1"/>
              <a:t>,</a:t>
            </a:r>
            <a:r>
              <a:rPr lang="en-US" altLang="en-US" i="1" dirty="0" err="1"/>
              <a:t>y</a:t>
            </a:r>
            <a:r>
              <a:rPr lang="en-US" altLang="en-US" dirty="0"/>
              <a:t>) that is the sum of </a:t>
            </a:r>
            <a:r>
              <a:rPr lang="en-US" altLang="en-US" i="1" dirty="0"/>
              <a:t>all</a:t>
            </a:r>
            <a:r>
              <a:rPr lang="en-US" altLang="en-US" dirty="0"/>
              <a:t> pixel values above and to the left of (</a:t>
            </a:r>
            <a:r>
              <a:rPr lang="en-US" altLang="en-US" i="1" dirty="0" err="1"/>
              <a:t>x</a:t>
            </a:r>
            <a:r>
              <a:rPr lang="en-US" altLang="en-US" dirty="0" err="1"/>
              <a:t>,</a:t>
            </a:r>
            <a:r>
              <a:rPr lang="en-US" altLang="en-US" i="1" dirty="0" err="1"/>
              <a:t>y</a:t>
            </a:r>
            <a:r>
              <a:rPr lang="en-US" altLang="en-US" dirty="0"/>
              <a:t>), inclusive.</a:t>
            </a:r>
          </a:p>
          <a:p>
            <a:pPr>
              <a:buFontTx/>
              <a:buChar char="•"/>
            </a:pPr>
            <a:endParaRPr lang="en-US" altLang="en-US" dirty="0"/>
          </a:p>
          <a:p>
            <a:pPr>
              <a:buFontTx/>
              <a:buChar char="•"/>
            </a:pPr>
            <a:r>
              <a:rPr lang="en-US" altLang="en-US" dirty="0"/>
              <a:t>This can quickly be computed in one pass through the image.</a:t>
            </a:r>
          </a:p>
          <a:p>
            <a:pPr>
              <a:buFontTx/>
              <a:buChar char="•"/>
            </a:pPr>
            <a:endParaRPr lang="en-US" altLang="en-US" dirty="0"/>
          </a:p>
          <a:p>
            <a:pPr>
              <a:buFontTx/>
              <a:buChar char="•"/>
            </a:pPr>
            <a:r>
              <a:rPr lang="en-US" altLang="en-US" dirty="0"/>
              <a:t>‘</a:t>
            </a:r>
            <a:r>
              <a:rPr lang="en-US" dirty="0"/>
              <a:t>Summed area table’</a:t>
            </a:r>
            <a:endParaRPr lang="en-US" altLang="en-US" dirty="0"/>
          </a:p>
          <a:p>
            <a:pPr>
              <a:buFontTx/>
              <a:buChar char="•"/>
            </a:pPr>
            <a:endParaRPr lang="en-US" altLang="en-US" dirty="0"/>
          </a:p>
        </p:txBody>
      </p:sp>
      <p:sp>
        <p:nvSpPr>
          <p:cNvPr id="52228" name="Rectangle 4"/>
          <p:cNvSpPr>
            <a:spLocks noChangeArrowheads="1"/>
          </p:cNvSpPr>
          <p:nvPr/>
        </p:nvSpPr>
        <p:spPr bwMode="auto">
          <a:xfrm>
            <a:off x="5562600" y="1447800"/>
            <a:ext cx="2667000" cy="2743200"/>
          </a:xfrm>
          <a:prstGeom prst="rect">
            <a:avLst/>
          </a:prstGeom>
          <a:solidFill>
            <a:schemeClr val="bg1"/>
          </a:solidFill>
          <a:ln w="38100" algn="ctr">
            <a:solidFill>
              <a:schemeClr val="tx1"/>
            </a:solidFill>
            <a:miter lim="800000"/>
            <a:headEnd/>
            <a:tailEnd/>
          </a:ln>
        </p:spPr>
        <p:txBody>
          <a:bodyPr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en-US" altLang="en-US" sz="2400">
              <a:solidFill>
                <a:srgbClr val="000000"/>
              </a:solidFill>
              <a:latin typeface="Times New Roman" panose="02020603050405020304" pitchFamily="18" charset="0"/>
            </a:endParaRPr>
          </a:p>
        </p:txBody>
      </p:sp>
      <p:sp>
        <p:nvSpPr>
          <p:cNvPr id="52229" name="Text Box 5"/>
          <p:cNvSpPr txBox="1">
            <a:spLocks noChangeArrowheads="1"/>
          </p:cNvSpPr>
          <p:nvPr/>
        </p:nvSpPr>
        <p:spPr bwMode="auto">
          <a:xfrm>
            <a:off x="6456462" y="2505367"/>
            <a:ext cx="82426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2400" i="1" dirty="0" err="1">
                <a:solidFill>
                  <a:srgbClr val="000000"/>
                </a:solidFill>
                <a:latin typeface="Times New Roman" panose="02020603050405020304" pitchFamily="18" charset="0"/>
              </a:rPr>
              <a:t>i</a:t>
            </a:r>
            <a:r>
              <a:rPr lang="en-US" altLang="en-US" sz="2400" i="1" dirty="0">
                <a:solidFill>
                  <a:srgbClr val="000000"/>
                </a:solidFill>
                <a:latin typeface="Times New Roman" panose="02020603050405020304" pitchFamily="18" charset="0"/>
              </a:rPr>
              <a:t>(</a:t>
            </a:r>
            <a:r>
              <a:rPr lang="en-US" altLang="en-US" sz="2400" i="1" dirty="0" err="1">
                <a:solidFill>
                  <a:srgbClr val="000000"/>
                </a:solidFill>
                <a:latin typeface="Times New Roman" panose="02020603050405020304" pitchFamily="18" charset="0"/>
              </a:rPr>
              <a:t>x,y</a:t>
            </a:r>
            <a:r>
              <a:rPr lang="en-US" altLang="en-US" sz="2400" i="1" dirty="0">
                <a:solidFill>
                  <a:srgbClr val="000000"/>
                </a:solidFill>
                <a:latin typeface="Times New Roman" panose="02020603050405020304" pitchFamily="18" charset="0"/>
              </a:rPr>
              <a:t>)</a:t>
            </a:r>
          </a:p>
        </p:txBody>
      </p:sp>
      <p:sp>
        <p:nvSpPr>
          <p:cNvPr id="52230" name="Rectangle 6"/>
          <p:cNvSpPr>
            <a:spLocks noChangeArrowheads="1"/>
          </p:cNvSpPr>
          <p:nvPr/>
        </p:nvSpPr>
        <p:spPr bwMode="auto">
          <a:xfrm>
            <a:off x="5562600" y="1447800"/>
            <a:ext cx="914400" cy="1143000"/>
          </a:xfrm>
          <a:prstGeom prst="rect">
            <a:avLst/>
          </a:prstGeom>
          <a:solidFill>
            <a:schemeClr val="accent2"/>
          </a:solidFill>
          <a:ln w="19050" algn="ctr">
            <a:solidFill>
              <a:schemeClr val="tx1"/>
            </a:solidFill>
            <a:miter lim="800000"/>
            <a:headEnd/>
            <a:tailEnd/>
          </a:ln>
        </p:spPr>
        <p:txBody>
          <a:bodyPr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sz="2400" b="1">
              <a:solidFill>
                <a:srgbClr val="000000"/>
              </a:solidFill>
            </a:endParaRPr>
          </a:p>
        </p:txBody>
      </p:sp>
      <p:pic>
        <p:nvPicPr>
          <p:cNvPr id="2" name="Graphic 1"/>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5333999" y="5071915"/>
            <a:ext cx="3270449" cy="1112861"/>
          </a:xfrm>
          <a:prstGeom prst="rect">
            <a:avLst/>
          </a:prstGeom>
        </p:spPr>
      </p:pic>
    </p:spTree>
    <p:extLst>
      <p:ext uri="{BB962C8B-B14F-4D97-AF65-F5344CB8AC3E}">
        <p14:creationId xmlns:p14="http://schemas.microsoft.com/office/powerpoint/2010/main" val="270112178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4AA9542-50DD-4BE9-B64F-2C11FEB3F602}"/>
              </a:ext>
            </a:extLst>
          </p:cNvPr>
          <p:cNvSpPr>
            <a:spLocks noGrp="1"/>
          </p:cNvSpPr>
          <p:nvPr>
            <p:ph type="title"/>
          </p:nvPr>
        </p:nvSpPr>
        <p:spPr/>
        <p:txBody>
          <a:bodyPr/>
          <a:lstStyle/>
          <a:p>
            <a:r>
              <a:rPr lang="en-US" dirty="0"/>
              <a:t>Face detection</a:t>
            </a:r>
          </a:p>
        </p:txBody>
      </p:sp>
      <p:sp>
        <p:nvSpPr>
          <p:cNvPr id="3" name="Text Placeholder 2">
            <a:extLst>
              <a:ext uri="{FF2B5EF4-FFF2-40B4-BE49-F238E27FC236}">
                <a16:creationId xmlns:a16="http://schemas.microsoft.com/office/drawing/2014/main" xmlns="" id="{56D0B43B-F50F-4201-8BD7-068D5A8710DF}"/>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418367982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p:txBody>
          <a:bodyPr/>
          <a:lstStyle/>
          <a:p>
            <a:r>
              <a:rPr lang="en-US" altLang="en-US"/>
              <a:t>Computing the integral image</a:t>
            </a:r>
          </a:p>
        </p:txBody>
      </p:sp>
      <p:sp>
        <p:nvSpPr>
          <p:cNvPr id="53251" name="Rectangle 4"/>
          <p:cNvSpPr>
            <a:spLocks noChangeArrowheads="1"/>
          </p:cNvSpPr>
          <p:nvPr/>
        </p:nvSpPr>
        <p:spPr bwMode="auto">
          <a:xfrm>
            <a:off x="1371600" y="1143000"/>
            <a:ext cx="6172200" cy="3352800"/>
          </a:xfrm>
          <a:prstGeom prst="rect">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sz="2400" b="1">
              <a:solidFill>
                <a:srgbClr val="000000"/>
              </a:solidFill>
            </a:endParaRPr>
          </a:p>
        </p:txBody>
      </p:sp>
      <p:sp>
        <p:nvSpPr>
          <p:cNvPr id="53252" name="Rectangle 5"/>
          <p:cNvSpPr>
            <a:spLocks noChangeArrowheads="1"/>
          </p:cNvSpPr>
          <p:nvPr/>
        </p:nvSpPr>
        <p:spPr bwMode="auto">
          <a:xfrm>
            <a:off x="1371600" y="1143000"/>
            <a:ext cx="3200400" cy="2209800"/>
          </a:xfrm>
          <a:prstGeom prst="rect">
            <a:avLst/>
          </a:prstGeom>
          <a:solidFill>
            <a:srgbClr val="FF9900"/>
          </a:solidFill>
          <a:ln w="9525" algn="ctr">
            <a:solidFill>
              <a:schemeClr val="tx1"/>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sz="2400" b="1">
              <a:solidFill>
                <a:srgbClr val="000000"/>
              </a:solidFill>
            </a:endParaRPr>
          </a:p>
        </p:txBody>
      </p:sp>
      <p:sp>
        <p:nvSpPr>
          <p:cNvPr id="53253" name="Rectangle 7"/>
          <p:cNvSpPr>
            <a:spLocks noChangeArrowheads="1"/>
          </p:cNvSpPr>
          <p:nvPr/>
        </p:nvSpPr>
        <p:spPr bwMode="auto">
          <a:xfrm>
            <a:off x="4114800" y="2895600"/>
            <a:ext cx="457200" cy="457200"/>
          </a:xfrm>
          <a:prstGeom prst="rect">
            <a:avLst/>
          </a:prstGeom>
          <a:solidFill>
            <a:srgbClr val="FFFF00"/>
          </a:solidFill>
          <a:ln w="9525" algn="ctr">
            <a:solidFill>
              <a:schemeClr val="tx1"/>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sz="2400" b="1">
              <a:solidFill>
                <a:srgbClr val="000000"/>
              </a:solidFill>
            </a:endParaRPr>
          </a:p>
        </p:txBody>
      </p:sp>
      <p:sp>
        <p:nvSpPr>
          <p:cNvPr id="2" name="TextBox 1"/>
          <p:cNvSpPr txBox="1"/>
          <p:nvPr/>
        </p:nvSpPr>
        <p:spPr>
          <a:xfrm>
            <a:off x="7668344" y="1143000"/>
            <a:ext cx="1368152" cy="369332"/>
          </a:xfrm>
          <a:prstGeom prst="rect">
            <a:avLst/>
          </a:prstGeom>
          <a:noFill/>
        </p:spPr>
        <p:txBody>
          <a:bodyPr wrap="square" rtlCol="0">
            <a:spAutoFit/>
          </a:bodyPr>
          <a:lstStyle/>
          <a:p>
            <a:r>
              <a:rPr lang="en-US" dirty="0"/>
              <a:t>Image</a:t>
            </a:r>
          </a:p>
        </p:txBody>
      </p:sp>
      <p:sp>
        <p:nvSpPr>
          <p:cNvPr id="3" name="TextBox 2"/>
          <p:cNvSpPr txBox="1"/>
          <p:nvPr/>
        </p:nvSpPr>
        <p:spPr>
          <a:xfrm>
            <a:off x="4680012" y="2895600"/>
            <a:ext cx="1800200" cy="369332"/>
          </a:xfrm>
          <a:prstGeom prst="rect">
            <a:avLst/>
          </a:prstGeom>
          <a:noFill/>
        </p:spPr>
        <p:txBody>
          <a:bodyPr wrap="square" rtlCol="0">
            <a:spAutoFit/>
          </a:bodyPr>
          <a:lstStyle/>
          <a:p>
            <a:r>
              <a:rPr lang="en-US" dirty="0"/>
              <a:t>Current pixel</a:t>
            </a:r>
          </a:p>
        </p:txBody>
      </p:sp>
      <p:sp>
        <p:nvSpPr>
          <p:cNvPr id="4" name="TextBox 3"/>
          <p:cNvSpPr txBox="1"/>
          <p:nvPr/>
        </p:nvSpPr>
        <p:spPr>
          <a:xfrm>
            <a:off x="2087724" y="1628800"/>
            <a:ext cx="1728192" cy="646331"/>
          </a:xfrm>
          <a:prstGeom prst="rect">
            <a:avLst/>
          </a:prstGeom>
          <a:noFill/>
        </p:spPr>
        <p:txBody>
          <a:bodyPr wrap="square" rtlCol="0">
            <a:spAutoFit/>
          </a:bodyPr>
          <a:lstStyle/>
          <a:p>
            <a:pPr algn="ctr"/>
            <a:r>
              <a:rPr lang="en-US" dirty="0"/>
              <a:t>Region already computed</a:t>
            </a:r>
          </a:p>
        </p:txBody>
      </p:sp>
    </p:spTree>
    <p:extLst>
      <p:ext uri="{BB962C8B-B14F-4D97-AF65-F5344CB8AC3E}">
        <p14:creationId xmlns:p14="http://schemas.microsoft.com/office/powerpoint/2010/main" val="176941524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p:nvPr>
        </p:nvSpPr>
        <p:spPr/>
        <p:txBody>
          <a:bodyPr/>
          <a:lstStyle/>
          <a:p>
            <a:r>
              <a:rPr lang="en-US" altLang="en-US"/>
              <a:t>Computing the integral image</a:t>
            </a:r>
          </a:p>
        </p:txBody>
      </p:sp>
      <p:sp>
        <p:nvSpPr>
          <p:cNvPr id="3" name="Content Placeholder 2"/>
          <p:cNvSpPr>
            <a:spLocks noGrp="1"/>
          </p:cNvSpPr>
          <p:nvPr>
            <p:ph idx="1"/>
          </p:nvPr>
        </p:nvSpPr>
        <p:spPr>
          <a:xfrm>
            <a:off x="685800" y="4648200"/>
            <a:ext cx="7772400" cy="1371600"/>
          </a:xfrm>
        </p:spPr>
        <p:txBody>
          <a:bodyPr/>
          <a:lstStyle/>
          <a:p>
            <a:r>
              <a:rPr lang="es-ES" altLang="en-US"/>
              <a:t>Cumulative row sum: s(x, y) = s(x–1, y) + i(x, y) </a:t>
            </a:r>
          </a:p>
          <a:p>
            <a:r>
              <a:rPr lang="es-ES" altLang="en-US"/>
              <a:t>Integral image: ii(x, y) = ii(x, y−1) + s(x, y)</a:t>
            </a:r>
            <a:endParaRPr lang="en-US" altLang="en-US"/>
          </a:p>
        </p:txBody>
      </p:sp>
      <p:sp>
        <p:nvSpPr>
          <p:cNvPr id="54276" name="Rectangle 4"/>
          <p:cNvSpPr>
            <a:spLocks noChangeArrowheads="1"/>
          </p:cNvSpPr>
          <p:nvPr/>
        </p:nvSpPr>
        <p:spPr bwMode="auto">
          <a:xfrm>
            <a:off x="1371600" y="1143000"/>
            <a:ext cx="6172200" cy="3352800"/>
          </a:xfrm>
          <a:prstGeom prst="rect">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sz="2400" b="1">
              <a:solidFill>
                <a:srgbClr val="000000"/>
              </a:solidFill>
            </a:endParaRPr>
          </a:p>
        </p:txBody>
      </p:sp>
      <p:sp>
        <p:nvSpPr>
          <p:cNvPr id="54277" name="Rectangle 5"/>
          <p:cNvSpPr>
            <a:spLocks noChangeArrowheads="1"/>
          </p:cNvSpPr>
          <p:nvPr/>
        </p:nvSpPr>
        <p:spPr bwMode="auto">
          <a:xfrm>
            <a:off x="1371600" y="1143000"/>
            <a:ext cx="3200400" cy="1752600"/>
          </a:xfrm>
          <a:prstGeom prst="rect">
            <a:avLst/>
          </a:prstGeom>
          <a:solidFill>
            <a:srgbClr val="FF9900"/>
          </a:solidFill>
          <a:ln w="9525" algn="ctr">
            <a:solidFill>
              <a:schemeClr val="tx1"/>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sz="2400" b="1">
              <a:solidFill>
                <a:srgbClr val="000000"/>
              </a:solidFill>
            </a:endParaRPr>
          </a:p>
        </p:txBody>
      </p:sp>
      <p:sp>
        <p:nvSpPr>
          <p:cNvPr id="54278" name="Rectangle 6"/>
          <p:cNvSpPr>
            <a:spLocks noChangeArrowheads="1"/>
          </p:cNvSpPr>
          <p:nvPr/>
        </p:nvSpPr>
        <p:spPr bwMode="auto">
          <a:xfrm>
            <a:off x="1371600" y="2895600"/>
            <a:ext cx="2743200" cy="457200"/>
          </a:xfrm>
          <a:prstGeom prst="rect">
            <a:avLst/>
          </a:prstGeom>
          <a:solidFill>
            <a:srgbClr val="FFC000"/>
          </a:solidFill>
          <a:ln w="9525" algn="ctr">
            <a:solidFill>
              <a:schemeClr val="tx1"/>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sz="2400" b="1">
              <a:solidFill>
                <a:srgbClr val="000000"/>
              </a:solidFill>
            </a:endParaRPr>
          </a:p>
        </p:txBody>
      </p:sp>
      <p:sp>
        <p:nvSpPr>
          <p:cNvPr id="54279" name="Rectangle 7"/>
          <p:cNvSpPr>
            <a:spLocks noChangeArrowheads="1"/>
          </p:cNvSpPr>
          <p:nvPr/>
        </p:nvSpPr>
        <p:spPr bwMode="auto">
          <a:xfrm>
            <a:off x="4114800" y="2895600"/>
            <a:ext cx="457200" cy="457200"/>
          </a:xfrm>
          <a:prstGeom prst="rect">
            <a:avLst/>
          </a:prstGeom>
          <a:solidFill>
            <a:srgbClr val="FFFF00"/>
          </a:solidFill>
          <a:ln w="9525" algn="ctr">
            <a:solidFill>
              <a:schemeClr val="tx1"/>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sz="2400" b="1">
              <a:solidFill>
                <a:srgbClr val="000000"/>
              </a:solidFill>
            </a:endParaRPr>
          </a:p>
        </p:txBody>
      </p:sp>
      <p:sp>
        <p:nvSpPr>
          <p:cNvPr id="54280" name="TextBox 12"/>
          <p:cNvSpPr txBox="1">
            <a:spLocks noChangeArrowheads="1"/>
          </p:cNvSpPr>
          <p:nvPr/>
        </p:nvSpPr>
        <p:spPr bwMode="auto">
          <a:xfrm>
            <a:off x="3225800" y="2362200"/>
            <a:ext cx="1346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400" b="1">
                <a:solidFill>
                  <a:srgbClr val="000000"/>
                </a:solidFill>
              </a:rPr>
              <a:t>ii(x, y-1)</a:t>
            </a:r>
          </a:p>
        </p:txBody>
      </p:sp>
      <p:sp>
        <p:nvSpPr>
          <p:cNvPr id="54281" name="TextBox 13"/>
          <p:cNvSpPr txBox="1">
            <a:spLocks noChangeArrowheads="1"/>
          </p:cNvSpPr>
          <p:nvPr/>
        </p:nvSpPr>
        <p:spPr bwMode="auto">
          <a:xfrm>
            <a:off x="2767013" y="2890838"/>
            <a:ext cx="13477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400" b="1">
                <a:solidFill>
                  <a:srgbClr val="000000"/>
                </a:solidFill>
              </a:rPr>
              <a:t>s(x-1, y)</a:t>
            </a:r>
          </a:p>
        </p:txBody>
      </p:sp>
      <p:sp>
        <p:nvSpPr>
          <p:cNvPr id="54282" name="TextBox 16"/>
          <p:cNvSpPr txBox="1">
            <a:spLocks noChangeArrowheads="1"/>
          </p:cNvSpPr>
          <p:nvPr/>
        </p:nvSpPr>
        <p:spPr bwMode="auto">
          <a:xfrm>
            <a:off x="5257800" y="3500438"/>
            <a:ext cx="9874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400" b="1">
                <a:solidFill>
                  <a:srgbClr val="000000"/>
                </a:solidFill>
              </a:rPr>
              <a:t>i(x, y)</a:t>
            </a:r>
          </a:p>
        </p:txBody>
      </p:sp>
      <p:cxnSp>
        <p:nvCxnSpPr>
          <p:cNvPr id="54283" name="Straight Arrow Connector 17"/>
          <p:cNvCxnSpPr>
            <a:cxnSpLocks noChangeShapeType="1"/>
            <a:stCxn id="54282" idx="1"/>
          </p:cNvCxnSpPr>
          <p:nvPr/>
        </p:nvCxnSpPr>
        <p:spPr bwMode="auto">
          <a:xfrm rot="10800000">
            <a:off x="4343400" y="3124200"/>
            <a:ext cx="914400" cy="608013"/>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21" name="Rectangle 20"/>
          <p:cNvSpPr>
            <a:spLocks noChangeArrowheads="1"/>
          </p:cNvSpPr>
          <p:nvPr/>
        </p:nvSpPr>
        <p:spPr bwMode="auto">
          <a:xfrm>
            <a:off x="685800" y="5661025"/>
            <a:ext cx="7696200"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sz="2400" b="1">
              <a:solidFill>
                <a:srgbClr val="000000"/>
              </a:solidFill>
            </a:endParaRPr>
          </a:p>
          <a:p>
            <a:r>
              <a:rPr lang="en-US" altLang="en-US" sz="2800">
                <a:solidFill>
                  <a:srgbClr val="000000"/>
                </a:solidFill>
              </a:rPr>
              <a:t>MATLAB: </a:t>
            </a:r>
            <a:r>
              <a:rPr lang="en-US" altLang="en-US" sz="2800">
                <a:solidFill>
                  <a:srgbClr val="0000FF"/>
                </a:solidFill>
              </a:rPr>
              <a:t>ii = cumsum(cumsum(double(i)), 2);</a:t>
            </a:r>
          </a:p>
        </p:txBody>
      </p:sp>
    </p:spTree>
    <p:extLst>
      <p:ext uri="{BB962C8B-B14F-4D97-AF65-F5344CB8AC3E}">
        <p14:creationId xmlns:p14="http://schemas.microsoft.com/office/powerpoint/2010/main" val="26692421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lstStyle/>
          <a:p>
            <a:r>
              <a:rPr lang="en-US" altLang="en-US" sz="3000"/>
              <a:t>Computing sum within a rectangle</a:t>
            </a:r>
          </a:p>
        </p:txBody>
      </p:sp>
      <p:sp>
        <p:nvSpPr>
          <p:cNvPr id="1300483" name="Rectangle 3"/>
          <p:cNvSpPr>
            <a:spLocks noGrp="1" noChangeArrowheads="1"/>
          </p:cNvSpPr>
          <p:nvPr>
            <p:ph type="body" idx="1"/>
          </p:nvPr>
        </p:nvSpPr>
        <p:spPr>
          <a:xfrm>
            <a:off x="609600" y="990600"/>
            <a:ext cx="4572000" cy="4202596"/>
          </a:xfrm>
        </p:spPr>
        <p:txBody>
          <a:bodyPr/>
          <a:lstStyle/>
          <a:p>
            <a:pPr>
              <a:lnSpc>
                <a:spcPct val="90000"/>
              </a:lnSpc>
              <a:buFontTx/>
              <a:buChar char="•"/>
            </a:pPr>
            <a:r>
              <a:rPr lang="en-US" altLang="en-US" dirty="0"/>
              <a:t>Let A,B,C,D be the values of the integral image at the corners of a rectangle</a:t>
            </a:r>
          </a:p>
          <a:p>
            <a:pPr>
              <a:lnSpc>
                <a:spcPct val="90000"/>
              </a:lnSpc>
              <a:buFontTx/>
              <a:buChar char="•"/>
            </a:pPr>
            <a:endParaRPr lang="en-US" altLang="en-US" dirty="0"/>
          </a:p>
          <a:p>
            <a:pPr>
              <a:lnSpc>
                <a:spcPct val="90000"/>
              </a:lnSpc>
              <a:buFontTx/>
              <a:buChar char="•"/>
            </a:pPr>
            <a:r>
              <a:rPr lang="en-US" altLang="en-US" dirty="0"/>
              <a:t>The sum of original image values within the rectangle can be computed as:</a:t>
            </a:r>
          </a:p>
          <a:p>
            <a:pPr lvl="1">
              <a:lnSpc>
                <a:spcPct val="90000"/>
              </a:lnSpc>
              <a:buFontTx/>
              <a:buNone/>
            </a:pPr>
            <a:r>
              <a:rPr lang="en-US" altLang="en-US" sz="2400" dirty="0"/>
              <a:t>   </a:t>
            </a:r>
            <a:r>
              <a:rPr lang="en-US" altLang="en-US" sz="2400" dirty="0">
                <a:solidFill>
                  <a:srgbClr val="0000FF"/>
                </a:solidFill>
              </a:rPr>
              <a:t>sum = A – B – C + D</a:t>
            </a:r>
          </a:p>
        </p:txBody>
      </p:sp>
      <p:sp>
        <p:nvSpPr>
          <p:cNvPr id="55300" name="Rectangle 4"/>
          <p:cNvSpPr>
            <a:spLocks noChangeArrowheads="1"/>
          </p:cNvSpPr>
          <p:nvPr/>
        </p:nvSpPr>
        <p:spPr bwMode="auto">
          <a:xfrm>
            <a:off x="5334000" y="1524000"/>
            <a:ext cx="3429000" cy="3276600"/>
          </a:xfrm>
          <a:prstGeom prst="rect">
            <a:avLst/>
          </a:prstGeom>
          <a:solidFill>
            <a:schemeClr val="bg1"/>
          </a:solidFill>
          <a:ln w="38100" algn="ctr">
            <a:solidFill>
              <a:schemeClr val="tx1"/>
            </a:solidFill>
            <a:miter lim="800000"/>
            <a:headEnd/>
            <a:tailEnd/>
          </a:ln>
        </p:spPr>
        <p:txBody>
          <a:bodyPr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sz="2400" b="1">
              <a:solidFill>
                <a:srgbClr val="000000"/>
              </a:solidFill>
            </a:endParaRPr>
          </a:p>
        </p:txBody>
      </p:sp>
      <p:sp>
        <p:nvSpPr>
          <p:cNvPr id="55301" name="Rectangle 5"/>
          <p:cNvSpPr>
            <a:spLocks noChangeArrowheads="1"/>
          </p:cNvSpPr>
          <p:nvPr/>
        </p:nvSpPr>
        <p:spPr bwMode="auto">
          <a:xfrm>
            <a:off x="6096000" y="2286000"/>
            <a:ext cx="1828800" cy="1219200"/>
          </a:xfrm>
          <a:prstGeom prst="rect">
            <a:avLst/>
          </a:prstGeom>
          <a:solidFill>
            <a:schemeClr val="accent2"/>
          </a:solidFill>
          <a:ln w="19050" algn="ctr">
            <a:solidFill>
              <a:schemeClr val="tx1"/>
            </a:solidFill>
            <a:miter lim="800000"/>
            <a:headEnd/>
            <a:tailEnd/>
          </a:ln>
        </p:spPr>
        <p:txBody>
          <a:bodyPr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sz="2400" b="1">
              <a:solidFill>
                <a:srgbClr val="000000"/>
              </a:solidFill>
            </a:endParaRPr>
          </a:p>
        </p:txBody>
      </p:sp>
      <p:sp>
        <p:nvSpPr>
          <p:cNvPr id="55302" name="Text Box 6"/>
          <p:cNvSpPr txBox="1">
            <a:spLocks noChangeArrowheads="1"/>
          </p:cNvSpPr>
          <p:nvPr/>
        </p:nvSpPr>
        <p:spPr bwMode="auto">
          <a:xfrm>
            <a:off x="5715000" y="1981200"/>
            <a:ext cx="4048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2400" b="1">
                <a:solidFill>
                  <a:srgbClr val="000000"/>
                </a:solidFill>
                <a:latin typeface="Times New Roman" panose="02020603050405020304" pitchFamily="18" charset="0"/>
              </a:rPr>
              <a:t>D</a:t>
            </a:r>
          </a:p>
        </p:txBody>
      </p:sp>
      <p:sp>
        <p:nvSpPr>
          <p:cNvPr id="55303" name="Text Box 7"/>
          <p:cNvSpPr txBox="1">
            <a:spLocks noChangeArrowheads="1"/>
          </p:cNvSpPr>
          <p:nvPr/>
        </p:nvSpPr>
        <p:spPr bwMode="auto">
          <a:xfrm>
            <a:off x="7932738" y="1981200"/>
            <a:ext cx="387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2400" b="1">
                <a:solidFill>
                  <a:srgbClr val="000000"/>
                </a:solidFill>
                <a:latin typeface="Times New Roman" panose="02020603050405020304" pitchFamily="18" charset="0"/>
              </a:rPr>
              <a:t>B</a:t>
            </a:r>
          </a:p>
        </p:txBody>
      </p:sp>
      <p:sp>
        <p:nvSpPr>
          <p:cNvPr id="55304" name="Text Box 8"/>
          <p:cNvSpPr txBox="1">
            <a:spLocks noChangeArrowheads="1"/>
          </p:cNvSpPr>
          <p:nvPr/>
        </p:nvSpPr>
        <p:spPr bwMode="auto">
          <a:xfrm>
            <a:off x="5715000" y="3352800"/>
            <a:ext cx="4048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2400" b="1">
                <a:solidFill>
                  <a:srgbClr val="000000"/>
                </a:solidFill>
                <a:latin typeface="Times New Roman" panose="02020603050405020304" pitchFamily="18" charset="0"/>
              </a:rPr>
              <a:t>C</a:t>
            </a:r>
          </a:p>
        </p:txBody>
      </p:sp>
      <p:sp>
        <p:nvSpPr>
          <p:cNvPr id="55305" name="Text Box 9"/>
          <p:cNvSpPr txBox="1">
            <a:spLocks noChangeArrowheads="1"/>
          </p:cNvSpPr>
          <p:nvPr/>
        </p:nvSpPr>
        <p:spPr bwMode="auto">
          <a:xfrm>
            <a:off x="7993063" y="3276600"/>
            <a:ext cx="4048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2400" b="1">
                <a:solidFill>
                  <a:srgbClr val="000000"/>
                </a:solidFill>
                <a:latin typeface="Times New Roman" panose="02020603050405020304" pitchFamily="18" charset="0"/>
              </a:rPr>
              <a:t>A</a:t>
            </a:r>
          </a:p>
        </p:txBody>
      </p:sp>
      <p:sp>
        <p:nvSpPr>
          <p:cNvPr id="2" name="TextBox 1"/>
          <p:cNvSpPr txBox="1"/>
          <p:nvPr/>
        </p:nvSpPr>
        <p:spPr>
          <a:xfrm>
            <a:off x="2447764" y="5497996"/>
            <a:ext cx="4788532" cy="1384995"/>
          </a:xfrm>
          <a:prstGeom prst="rect">
            <a:avLst/>
          </a:prstGeom>
          <a:noFill/>
        </p:spPr>
        <p:txBody>
          <a:bodyPr wrap="square" rtlCol="0">
            <a:spAutoFit/>
          </a:bodyPr>
          <a:lstStyle/>
          <a:p>
            <a:r>
              <a:rPr lang="en-US" altLang="en-US" sz="2800" dirty="0"/>
              <a:t>Only 3 additions are required for any size of rectangle!</a:t>
            </a:r>
          </a:p>
          <a:p>
            <a:endParaRPr lang="en-US" sz="2800" dirty="0"/>
          </a:p>
        </p:txBody>
      </p:sp>
    </p:spTree>
    <p:extLst>
      <p:ext uri="{BB962C8B-B14F-4D97-AF65-F5344CB8AC3E}">
        <p14:creationId xmlns:p14="http://schemas.microsoft.com/office/powerpoint/2010/main" val="41520668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0048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0048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0048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0483" grpId="0" build="p"/>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r>
              <a:rPr lang="en-US"/>
              <a:t>Integral Images</a:t>
            </a:r>
          </a:p>
        </p:txBody>
      </p:sp>
      <p:sp>
        <p:nvSpPr>
          <p:cNvPr id="22531" name="Content Placeholder 2"/>
          <p:cNvSpPr>
            <a:spLocks noGrp="1"/>
          </p:cNvSpPr>
          <p:nvPr>
            <p:ph idx="1"/>
          </p:nvPr>
        </p:nvSpPr>
        <p:spPr>
          <a:xfrm>
            <a:off x="457200" y="1196752"/>
            <a:ext cx="8229600" cy="4929411"/>
          </a:xfrm>
        </p:spPr>
        <p:txBody>
          <a:bodyPr>
            <a:normAutofit/>
          </a:bodyPr>
          <a:lstStyle/>
          <a:p>
            <a:r>
              <a:rPr lang="en-US" sz="2400" dirty="0">
                <a:latin typeface="Courier New" pitchFamily="49" charset="0"/>
                <a:cs typeface="Courier New" pitchFamily="49" charset="0"/>
              </a:rPr>
              <a:t>ii = </a:t>
            </a:r>
            <a:r>
              <a:rPr lang="en-US" sz="2400" dirty="0" err="1">
                <a:latin typeface="Courier New" pitchFamily="49" charset="0"/>
                <a:cs typeface="Courier New" pitchFamily="49" charset="0"/>
              </a:rPr>
              <a:t>cumsum</a:t>
            </a:r>
            <a:r>
              <a:rPr lang="en-US" sz="2400" dirty="0">
                <a:latin typeface="Courier New" pitchFamily="49" charset="0"/>
                <a:cs typeface="Courier New" pitchFamily="49" charset="0"/>
              </a:rPr>
              <a:t>(</a:t>
            </a:r>
            <a:r>
              <a:rPr lang="en-US" sz="2400" dirty="0" err="1">
                <a:latin typeface="Courier New" pitchFamily="49" charset="0"/>
                <a:cs typeface="Courier New" pitchFamily="49" charset="0"/>
              </a:rPr>
              <a:t>cumsum</a:t>
            </a:r>
            <a:r>
              <a:rPr lang="en-US" sz="2400" dirty="0">
                <a:latin typeface="Courier New" pitchFamily="49" charset="0"/>
                <a:cs typeface="Courier New" pitchFamily="49" charset="0"/>
              </a:rPr>
              <a:t>(</a:t>
            </a:r>
            <a:r>
              <a:rPr lang="en-US" sz="2400" dirty="0" err="1">
                <a:latin typeface="Courier New" pitchFamily="49" charset="0"/>
                <a:cs typeface="Courier New" pitchFamily="49" charset="0"/>
              </a:rPr>
              <a:t>im</a:t>
            </a:r>
            <a:r>
              <a:rPr lang="en-US" sz="2400" dirty="0">
                <a:latin typeface="Courier New" pitchFamily="49" charset="0"/>
                <a:cs typeface="Courier New" pitchFamily="49" charset="0"/>
              </a:rPr>
              <a:t>, 1), 2)</a:t>
            </a:r>
          </a:p>
        </p:txBody>
      </p:sp>
      <p:sp>
        <p:nvSpPr>
          <p:cNvPr id="12" name="Rectangle 5"/>
          <p:cNvSpPr>
            <a:spLocks noChangeArrowheads="1"/>
          </p:cNvSpPr>
          <p:nvPr/>
        </p:nvSpPr>
        <p:spPr bwMode="auto">
          <a:xfrm>
            <a:off x="2895600" y="1828800"/>
            <a:ext cx="2286000" cy="1600200"/>
          </a:xfrm>
          <a:prstGeom prst="rect">
            <a:avLst/>
          </a:prstGeom>
          <a:solidFill>
            <a:srgbClr val="FFFFFF"/>
          </a:solidFill>
          <a:ln w="25400">
            <a:solidFill>
              <a:srgbClr val="000000"/>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endParaRPr>
          </a:p>
        </p:txBody>
      </p:sp>
      <p:sp>
        <p:nvSpPr>
          <p:cNvPr id="13" name="Rectangle 9"/>
          <p:cNvSpPr>
            <a:spLocks noChangeArrowheads="1"/>
          </p:cNvSpPr>
          <p:nvPr/>
        </p:nvSpPr>
        <p:spPr bwMode="auto">
          <a:xfrm>
            <a:off x="2895600" y="1828800"/>
            <a:ext cx="1066800" cy="838200"/>
          </a:xfrm>
          <a:prstGeom prst="rect">
            <a:avLst/>
          </a:prstGeom>
          <a:solidFill>
            <a:srgbClr val="808080"/>
          </a:solidFill>
          <a:ln w="9525">
            <a:solidFill>
              <a:srgbClr val="000000"/>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endParaRPr>
          </a:p>
        </p:txBody>
      </p:sp>
      <p:sp>
        <p:nvSpPr>
          <p:cNvPr id="14" name="Oval 6"/>
          <p:cNvSpPr>
            <a:spLocks noChangeArrowheads="1"/>
          </p:cNvSpPr>
          <p:nvPr/>
        </p:nvSpPr>
        <p:spPr bwMode="auto">
          <a:xfrm>
            <a:off x="3886200" y="2590800"/>
            <a:ext cx="152400" cy="152400"/>
          </a:xfrm>
          <a:prstGeom prst="ellipse">
            <a:avLst/>
          </a:prstGeom>
          <a:solidFill>
            <a:srgbClr val="000000"/>
          </a:solidFill>
          <a:ln w="9525">
            <a:solidFill>
              <a:srgbClr val="000000"/>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endParaRPr>
          </a:p>
        </p:txBody>
      </p:sp>
      <p:sp>
        <p:nvSpPr>
          <p:cNvPr id="15" name="Text Box 10"/>
          <p:cNvSpPr txBox="1">
            <a:spLocks noChangeArrowheads="1"/>
          </p:cNvSpPr>
          <p:nvPr/>
        </p:nvSpPr>
        <p:spPr bwMode="auto">
          <a:xfrm>
            <a:off x="4038600" y="2667000"/>
            <a:ext cx="685800" cy="366713"/>
          </a:xfrm>
          <a:prstGeom prst="rect">
            <a:avLst/>
          </a:prstGeom>
          <a:noFill/>
          <a:ln w="9525">
            <a:noFill/>
            <a:miter lim="800000"/>
            <a:headEnd/>
            <a:tailEnd/>
          </a:ln>
          <a:effec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x, y</a:t>
            </a:r>
          </a:p>
        </p:txBody>
      </p:sp>
      <p:sp>
        <p:nvSpPr>
          <p:cNvPr id="16" name="Text Box 12"/>
          <p:cNvSpPr txBox="1">
            <a:spLocks noChangeArrowheads="1"/>
          </p:cNvSpPr>
          <p:nvPr/>
        </p:nvSpPr>
        <p:spPr bwMode="auto">
          <a:xfrm>
            <a:off x="838200" y="3505200"/>
            <a:ext cx="5943600" cy="366713"/>
          </a:xfrm>
          <a:prstGeom prst="rect">
            <a:avLst/>
          </a:prstGeom>
          <a:noFill/>
          <a:ln w="9525">
            <a:noFill/>
            <a:miter lim="800000"/>
            <a:headEnd/>
            <a:tailEnd/>
          </a:ln>
          <a:effec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ii(</a:t>
            </a:r>
            <a:r>
              <a:rPr kumimoji="0" lang="en-US" sz="1800" b="0" i="0" u="none" strike="noStrike" kern="0" cap="none" spc="0" normalizeH="0" baseline="0" noProof="0" dirty="0" err="1">
                <a:ln>
                  <a:noFill/>
                </a:ln>
                <a:solidFill>
                  <a:sysClr val="windowText" lastClr="000000"/>
                </a:solidFill>
                <a:effectLst/>
                <a:uLnTx/>
                <a:uFillTx/>
                <a:latin typeface="Arial" panose="020B0604020202020204" pitchFamily="34" charset="0"/>
                <a:ea typeface="+mn-ea"/>
                <a:cs typeface="Arial" panose="020B0604020202020204" pitchFamily="34" charset="0"/>
              </a:rPr>
              <a:t>x,y</a:t>
            </a:r>
            <a:r>
              <a:rPr kumimoji="0" lang="en-US" sz="1800" b="0"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 Sum of the values in the grey region</a:t>
            </a:r>
          </a:p>
        </p:txBody>
      </p:sp>
      <p:pic>
        <p:nvPicPr>
          <p:cNvPr id="16388" name="Picture 4"/>
          <p:cNvPicPr>
            <a:picLocks noChangeAspect="1" noChangeArrowheads="1"/>
          </p:cNvPicPr>
          <p:nvPr/>
        </p:nvPicPr>
        <p:blipFill>
          <a:blip r:embed="rId2" cstate="print"/>
          <a:srcRect/>
          <a:stretch>
            <a:fillRect/>
          </a:stretch>
        </p:blipFill>
        <p:spPr bwMode="auto">
          <a:xfrm>
            <a:off x="609600" y="4114800"/>
            <a:ext cx="3132138" cy="2438400"/>
          </a:xfrm>
          <a:prstGeom prst="rect">
            <a:avLst/>
          </a:prstGeom>
          <a:noFill/>
          <a:ln w="9525">
            <a:noFill/>
            <a:miter lim="800000"/>
            <a:headEnd/>
            <a:tailEnd/>
          </a:ln>
        </p:spPr>
      </p:pic>
      <p:sp>
        <p:nvSpPr>
          <p:cNvPr id="18" name="TextBox 17"/>
          <p:cNvSpPr txBox="1">
            <a:spLocks noChangeArrowheads="1"/>
          </p:cNvSpPr>
          <p:nvPr/>
        </p:nvSpPr>
        <p:spPr bwMode="auto">
          <a:xfrm>
            <a:off x="4499992" y="4794588"/>
            <a:ext cx="4032448" cy="830997"/>
          </a:xfrm>
          <a:prstGeom prst="rect">
            <a:avLst/>
          </a:prstGeom>
          <a:noFill/>
          <a:ln w="9525">
            <a:noFill/>
            <a:miter lim="800000"/>
            <a:headEnd/>
            <a:tailEnd/>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SUM within Rectangle D is </a:t>
            </a:r>
            <a:b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ii(4) - ii(2) - ii(3) + ii(1)</a:t>
            </a:r>
          </a:p>
        </p:txBody>
      </p:sp>
    </p:spTree>
    <p:extLst>
      <p:ext uri="{BB962C8B-B14F-4D97-AF65-F5344CB8AC3E}">
        <p14:creationId xmlns:p14="http://schemas.microsoft.com/office/powerpoint/2010/main" val="1751222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38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lstStyle/>
          <a:p>
            <a:r>
              <a:rPr lang="en-US" altLang="en-US" dirty="0"/>
              <a:t>How many features are there?</a:t>
            </a:r>
          </a:p>
        </p:txBody>
      </p:sp>
      <p:sp>
        <p:nvSpPr>
          <p:cNvPr id="1352707" name="Rectangle 3"/>
          <p:cNvSpPr>
            <a:spLocks noGrp="1" noChangeArrowheads="1"/>
          </p:cNvSpPr>
          <p:nvPr>
            <p:ph type="body" idx="1"/>
          </p:nvPr>
        </p:nvSpPr>
        <p:spPr>
          <a:xfrm>
            <a:off x="685800" y="1448780"/>
            <a:ext cx="7772400" cy="4723420"/>
          </a:xfrm>
        </p:spPr>
        <p:txBody>
          <a:bodyPr/>
          <a:lstStyle/>
          <a:p>
            <a:pPr>
              <a:spcBef>
                <a:spcPct val="0"/>
              </a:spcBef>
              <a:buFontTx/>
              <a:buChar char="•"/>
            </a:pPr>
            <a:r>
              <a:rPr lang="en-US" altLang="en-US" dirty="0"/>
              <a:t>For a 24x24 detection region, the number of possible rectangle features is ~160,000! </a:t>
            </a:r>
          </a:p>
          <a:p>
            <a:pPr>
              <a:spcBef>
                <a:spcPct val="0"/>
              </a:spcBef>
              <a:buFontTx/>
              <a:buChar char="•"/>
            </a:pPr>
            <a:endParaRPr lang="en-US" altLang="en-US" dirty="0"/>
          </a:p>
          <a:p>
            <a:pPr>
              <a:spcBef>
                <a:spcPct val="0"/>
              </a:spcBef>
              <a:buFontTx/>
              <a:buChar char="•"/>
            </a:pPr>
            <a:r>
              <a:rPr lang="en-US" altLang="en-US" dirty="0"/>
              <a:t>At test time, it is impractical to evaluate the entire feature set.</a:t>
            </a:r>
          </a:p>
          <a:p>
            <a:pPr>
              <a:spcBef>
                <a:spcPct val="0"/>
              </a:spcBef>
              <a:buFontTx/>
              <a:buChar char="•"/>
            </a:pPr>
            <a:endParaRPr lang="en-US" altLang="en-US" dirty="0"/>
          </a:p>
          <a:p>
            <a:pPr>
              <a:spcBef>
                <a:spcPct val="0"/>
              </a:spcBef>
              <a:buFontTx/>
              <a:buChar char="•"/>
            </a:pPr>
            <a:r>
              <a:rPr lang="en-US" altLang="en-US" dirty="0"/>
              <a:t>Can we learn a ‘strong classifier’ using just a small subset of all possible features?</a:t>
            </a:r>
          </a:p>
          <a:p>
            <a:pPr>
              <a:spcBef>
                <a:spcPct val="0"/>
              </a:spcBef>
              <a:buFontTx/>
              <a:buChar char="•"/>
            </a:pPr>
            <a:endParaRPr lang="en-US" altLang="en-US" dirty="0"/>
          </a:p>
        </p:txBody>
      </p:sp>
    </p:spTree>
    <p:custDataLst>
      <p:tags r:id="rId1"/>
    </p:custDataLst>
    <p:extLst>
      <p:ext uri="{BB962C8B-B14F-4D97-AF65-F5344CB8AC3E}">
        <p14:creationId xmlns:p14="http://schemas.microsoft.com/office/powerpoint/2010/main" val="310967429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5270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2707"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52"/>
          <p:cNvSpPr>
            <a:spLocks noGrp="1" noChangeArrowheads="1"/>
          </p:cNvSpPr>
          <p:nvPr>
            <p:ph type="title"/>
          </p:nvPr>
        </p:nvSpPr>
        <p:spPr/>
        <p:txBody>
          <a:bodyPr/>
          <a:lstStyle/>
          <a:p>
            <a:r>
              <a:rPr lang="en-US" altLang="en-US" dirty="0"/>
              <a:t>2. </a:t>
            </a:r>
            <a:r>
              <a:rPr lang="en-US" altLang="en-US" i="1" dirty="0"/>
              <a:t>Boosting</a:t>
            </a:r>
            <a:r>
              <a:rPr lang="en-US" altLang="en-US" dirty="0"/>
              <a:t> for feature selection</a:t>
            </a:r>
          </a:p>
        </p:txBody>
      </p:sp>
      <p:sp>
        <p:nvSpPr>
          <p:cNvPr id="61443" name="Oval 3"/>
          <p:cNvSpPr>
            <a:spLocks noChangeArrowheads="1"/>
          </p:cNvSpPr>
          <p:nvPr/>
        </p:nvSpPr>
        <p:spPr bwMode="auto">
          <a:xfrm>
            <a:off x="5279529" y="2379663"/>
            <a:ext cx="377825" cy="381000"/>
          </a:xfrm>
          <a:prstGeom prst="ellipse">
            <a:avLst/>
          </a:prstGeom>
          <a:solidFill>
            <a:srgbClr val="FF0000"/>
          </a:solidFill>
          <a:ln w="25400">
            <a:solidFill>
              <a:schemeClr val="tx1"/>
            </a:solidFill>
            <a:round/>
            <a:headEnd/>
            <a:tailEnd/>
          </a:ln>
        </p:spPr>
        <p:txBody>
          <a:bodyPr wrap="none" anchor="ctr">
            <a:spAutoFit/>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endParaRPr lang="en-US" altLang="en-US" sz="2400" b="1">
              <a:solidFill>
                <a:srgbClr val="000000"/>
              </a:solidFill>
            </a:endParaRPr>
          </a:p>
        </p:txBody>
      </p:sp>
      <p:sp>
        <p:nvSpPr>
          <p:cNvPr id="61444" name="Oval 4"/>
          <p:cNvSpPr>
            <a:spLocks noChangeArrowheads="1"/>
          </p:cNvSpPr>
          <p:nvPr/>
        </p:nvSpPr>
        <p:spPr bwMode="auto">
          <a:xfrm>
            <a:off x="6865441" y="2192338"/>
            <a:ext cx="384175" cy="377825"/>
          </a:xfrm>
          <a:prstGeom prst="ellipse">
            <a:avLst/>
          </a:prstGeom>
          <a:solidFill>
            <a:srgbClr val="3366FF"/>
          </a:solidFill>
          <a:ln w="25400">
            <a:solidFill>
              <a:schemeClr val="tx1"/>
            </a:solidFill>
            <a:round/>
            <a:headEnd/>
            <a:tailEnd/>
          </a:ln>
        </p:spPr>
        <p:txBody>
          <a:bodyPr wrap="none" anchor="ctr">
            <a:spAutoFit/>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endParaRPr lang="en-US" altLang="en-US" sz="2400" b="1">
              <a:solidFill>
                <a:srgbClr val="000000"/>
              </a:solidFill>
            </a:endParaRPr>
          </a:p>
        </p:txBody>
      </p:sp>
      <p:sp>
        <p:nvSpPr>
          <p:cNvPr id="61445" name="Oval 5"/>
          <p:cNvSpPr>
            <a:spLocks noChangeArrowheads="1"/>
          </p:cNvSpPr>
          <p:nvPr/>
        </p:nvSpPr>
        <p:spPr bwMode="auto">
          <a:xfrm>
            <a:off x="7554416" y="2949575"/>
            <a:ext cx="384175" cy="381000"/>
          </a:xfrm>
          <a:prstGeom prst="ellipse">
            <a:avLst/>
          </a:prstGeom>
          <a:solidFill>
            <a:srgbClr val="3366FF"/>
          </a:solidFill>
          <a:ln w="25400">
            <a:solidFill>
              <a:schemeClr val="tx1"/>
            </a:solidFill>
            <a:round/>
            <a:headEnd/>
            <a:tailEnd/>
          </a:ln>
        </p:spPr>
        <p:txBody>
          <a:bodyPr wrap="none" anchor="ctr">
            <a:spAutoFit/>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endParaRPr lang="en-US" altLang="en-US" sz="2400" b="1">
              <a:solidFill>
                <a:srgbClr val="000000"/>
              </a:solidFill>
            </a:endParaRPr>
          </a:p>
        </p:txBody>
      </p:sp>
      <p:sp>
        <p:nvSpPr>
          <p:cNvPr id="61446" name="Oval 6"/>
          <p:cNvSpPr>
            <a:spLocks noChangeArrowheads="1"/>
          </p:cNvSpPr>
          <p:nvPr/>
        </p:nvSpPr>
        <p:spPr bwMode="auto">
          <a:xfrm>
            <a:off x="7178179" y="4010025"/>
            <a:ext cx="376237" cy="377825"/>
          </a:xfrm>
          <a:prstGeom prst="ellipse">
            <a:avLst/>
          </a:prstGeom>
          <a:solidFill>
            <a:srgbClr val="3366FF"/>
          </a:solidFill>
          <a:ln w="25400">
            <a:solidFill>
              <a:schemeClr val="tx1"/>
            </a:solidFill>
            <a:round/>
            <a:headEnd/>
            <a:tailEnd/>
          </a:ln>
        </p:spPr>
        <p:txBody>
          <a:bodyPr wrap="none" anchor="ctr">
            <a:spAutoFit/>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endParaRPr lang="en-US" altLang="en-US" sz="2400" b="1">
              <a:solidFill>
                <a:srgbClr val="000000"/>
              </a:solidFill>
            </a:endParaRPr>
          </a:p>
        </p:txBody>
      </p:sp>
      <p:sp>
        <p:nvSpPr>
          <p:cNvPr id="61447" name="Oval 7"/>
          <p:cNvSpPr>
            <a:spLocks noChangeArrowheads="1"/>
          </p:cNvSpPr>
          <p:nvPr/>
        </p:nvSpPr>
        <p:spPr bwMode="auto">
          <a:xfrm>
            <a:off x="6228854" y="3819525"/>
            <a:ext cx="377825" cy="381000"/>
          </a:xfrm>
          <a:prstGeom prst="ellipse">
            <a:avLst/>
          </a:prstGeom>
          <a:solidFill>
            <a:srgbClr val="3366FF"/>
          </a:solidFill>
          <a:ln w="25400">
            <a:solidFill>
              <a:schemeClr val="tx1"/>
            </a:solidFill>
            <a:round/>
            <a:headEnd/>
            <a:tailEnd/>
          </a:ln>
        </p:spPr>
        <p:txBody>
          <a:bodyPr wrap="none" anchor="ctr">
            <a:spAutoFit/>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endParaRPr lang="en-US" altLang="en-US" sz="2400" b="1">
              <a:solidFill>
                <a:srgbClr val="000000"/>
              </a:solidFill>
            </a:endParaRPr>
          </a:p>
        </p:txBody>
      </p:sp>
      <p:sp>
        <p:nvSpPr>
          <p:cNvPr id="61448" name="Oval 8"/>
          <p:cNvSpPr>
            <a:spLocks noChangeArrowheads="1"/>
          </p:cNvSpPr>
          <p:nvPr/>
        </p:nvSpPr>
        <p:spPr bwMode="auto">
          <a:xfrm>
            <a:off x="6286004" y="4659313"/>
            <a:ext cx="377825" cy="381000"/>
          </a:xfrm>
          <a:prstGeom prst="ellipse">
            <a:avLst/>
          </a:prstGeom>
          <a:solidFill>
            <a:srgbClr val="3366FF"/>
          </a:solidFill>
          <a:ln w="25400">
            <a:solidFill>
              <a:schemeClr val="tx1"/>
            </a:solidFill>
            <a:round/>
            <a:headEnd/>
            <a:tailEnd/>
          </a:ln>
        </p:spPr>
        <p:txBody>
          <a:bodyPr wrap="none" anchor="ctr">
            <a:spAutoFit/>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endParaRPr lang="en-US" altLang="en-US" sz="2400" b="1">
              <a:solidFill>
                <a:srgbClr val="000000"/>
              </a:solidFill>
            </a:endParaRPr>
          </a:p>
        </p:txBody>
      </p:sp>
      <p:sp>
        <p:nvSpPr>
          <p:cNvPr id="61449" name="Oval 9"/>
          <p:cNvSpPr>
            <a:spLocks noChangeArrowheads="1"/>
          </p:cNvSpPr>
          <p:nvPr/>
        </p:nvSpPr>
        <p:spPr bwMode="auto">
          <a:xfrm>
            <a:off x="6335216" y="2760663"/>
            <a:ext cx="381000" cy="379412"/>
          </a:xfrm>
          <a:prstGeom prst="ellipse">
            <a:avLst/>
          </a:prstGeom>
          <a:solidFill>
            <a:srgbClr val="FF0000"/>
          </a:solidFill>
          <a:ln w="25400">
            <a:solidFill>
              <a:schemeClr val="tx1"/>
            </a:solidFill>
            <a:round/>
            <a:headEnd/>
            <a:tailEnd/>
          </a:ln>
        </p:spPr>
        <p:txBody>
          <a:bodyPr wrap="none" anchor="ctr">
            <a:spAutoFit/>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endParaRPr lang="en-US" altLang="en-US" sz="2400" b="1">
              <a:solidFill>
                <a:srgbClr val="000000"/>
              </a:solidFill>
            </a:endParaRPr>
          </a:p>
        </p:txBody>
      </p:sp>
      <p:sp>
        <p:nvSpPr>
          <p:cNvPr id="61450" name="Oval 10"/>
          <p:cNvSpPr>
            <a:spLocks noChangeArrowheads="1"/>
          </p:cNvSpPr>
          <p:nvPr/>
        </p:nvSpPr>
        <p:spPr bwMode="auto">
          <a:xfrm>
            <a:off x="4806454" y="3155950"/>
            <a:ext cx="376237" cy="381000"/>
          </a:xfrm>
          <a:prstGeom prst="ellipse">
            <a:avLst/>
          </a:prstGeom>
          <a:solidFill>
            <a:srgbClr val="FF0000"/>
          </a:solidFill>
          <a:ln w="25400">
            <a:solidFill>
              <a:schemeClr val="tx1"/>
            </a:solidFill>
            <a:round/>
            <a:headEnd/>
            <a:tailEnd/>
          </a:ln>
        </p:spPr>
        <p:txBody>
          <a:bodyPr wrap="none" anchor="ctr">
            <a:spAutoFit/>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endParaRPr lang="en-US" altLang="en-US" sz="2400" b="1">
              <a:solidFill>
                <a:srgbClr val="000000"/>
              </a:solidFill>
            </a:endParaRPr>
          </a:p>
        </p:txBody>
      </p:sp>
      <p:sp>
        <p:nvSpPr>
          <p:cNvPr id="61451" name="Oval 11"/>
          <p:cNvSpPr>
            <a:spLocks noChangeArrowheads="1"/>
          </p:cNvSpPr>
          <p:nvPr/>
        </p:nvSpPr>
        <p:spPr bwMode="auto">
          <a:xfrm>
            <a:off x="5466854" y="4564063"/>
            <a:ext cx="381000" cy="376237"/>
          </a:xfrm>
          <a:prstGeom prst="ellipse">
            <a:avLst/>
          </a:prstGeom>
          <a:solidFill>
            <a:srgbClr val="FF0000"/>
          </a:solidFill>
          <a:ln w="25400">
            <a:solidFill>
              <a:schemeClr val="tx1"/>
            </a:solidFill>
            <a:round/>
            <a:headEnd/>
            <a:tailEnd/>
          </a:ln>
        </p:spPr>
        <p:txBody>
          <a:bodyPr wrap="none" anchor="ctr">
            <a:spAutoFit/>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endParaRPr lang="en-US" altLang="en-US" sz="2400" b="1">
              <a:solidFill>
                <a:srgbClr val="000000"/>
              </a:solidFill>
            </a:endParaRPr>
          </a:p>
        </p:txBody>
      </p:sp>
      <p:sp>
        <p:nvSpPr>
          <p:cNvPr id="61455" name="Rectangle 16"/>
          <p:cNvSpPr>
            <a:spLocks noChangeArrowheads="1"/>
          </p:cNvSpPr>
          <p:nvPr/>
        </p:nvSpPr>
        <p:spPr bwMode="auto">
          <a:xfrm>
            <a:off x="4519116" y="1905000"/>
            <a:ext cx="3797300" cy="36068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endParaRPr lang="en-US" altLang="en-US" sz="2400" b="1">
              <a:solidFill>
                <a:srgbClr val="000000"/>
              </a:solidFill>
            </a:endParaRPr>
          </a:p>
        </p:txBody>
      </p:sp>
      <p:sp>
        <p:nvSpPr>
          <p:cNvPr id="61456" name="TextBox 15"/>
          <p:cNvSpPr txBox="1">
            <a:spLocks noChangeArrowheads="1"/>
          </p:cNvSpPr>
          <p:nvPr/>
        </p:nvSpPr>
        <p:spPr bwMode="auto">
          <a:xfrm>
            <a:off x="7375525" y="6584950"/>
            <a:ext cx="31845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eaLnBrk="1" hangingPunct="1">
              <a:spcBef>
                <a:spcPct val="0"/>
              </a:spcBef>
            </a:pPr>
            <a:r>
              <a:rPr lang="en-US" altLang="en-US" sz="1200">
                <a:solidFill>
                  <a:srgbClr val="000000"/>
                </a:solidFill>
              </a:rPr>
              <a:t>Slide credit: Paul Viola</a:t>
            </a:r>
          </a:p>
        </p:txBody>
      </p:sp>
      <p:sp>
        <p:nvSpPr>
          <p:cNvPr id="2" name="Rectangle 1">
            <a:extLst>
              <a:ext uri="{FF2B5EF4-FFF2-40B4-BE49-F238E27FC236}">
                <a16:creationId xmlns:a16="http://schemas.microsoft.com/office/drawing/2014/main" xmlns="" id="{9FCAE4C6-92CB-4139-9603-198CBD93555B}"/>
              </a:ext>
            </a:extLst>
          </p:cNvPr>
          <p:cNvSpPr/>
          <p:nvPr/>
        </p:nvSpPr>
        <p:spPr>
          <a:xfrm>
            <a:off x="496577" y="1126934"/>
            <a:ext cx="6507163" cy="461665"/>
          </a:xfrm>
          <a:prstGeom prst="rect">
            <a:avLst/>
          </a:prstGeom>
        </p:spPr>
        <p:txBody>
          <a:bodyPr wrap="square">
            <a:spAutoFit/>
          </a:bodyPr>
          <a:lstStyle/>
          <a:p>
            <a:pPr marL="168275"/>
            <a:r>
              <a:rPr lang="en-US" altLang="en-US" sz="2400" dirty="0"/>
              <a:t>Initially, weight each training example equally.</a:t>
            </a:r>
          </a:p>
        </p:txBody>
      </p:sp>
      <p:sp>
        <p:nvSpPr>
          <p:cNvPr id="3" name="TextBox 2">
            <a:extLst>
              <a:ext uri="{FF2B5EF4-FFF2-40B4-BE49-F238E27FC236}">
                <a16:creationId xmlns:a16="http://schemas.microsoft.com/office/drawing/2014/main" xmlns="" id="{002079D8-97DA-4BD9-B143-EDAB5D9463AC}"/>
              </a:ext>
            </a:extLst>
          </p:cNvPr>
          <p:cNvSpPr txBox="1"/>
          <p:nvPr/>
        </p:nvSpPr>
        <p:spPr>
          <a:xfrm>
            <a:off x="685800" y="1657240"/>
            <a:ext cx="2694781" cy="369332"/>
          </a:xfrm>
          <a:prstGeom prst="rect">
            <a:avLst/>
          </a:prstGeom>
          <a:noFill/>
        </p:spPr>
        <p:txBody>
          <a:bodyPr wrap="square" rtlCol="0">
            <a:spAutoFit/>
          </a:bodyPr>
          <a:lstStyle/>
          <a:p>
            <a:r>
              <a:rPr lang="en-US" dirty="0"/>
              <a:t>Weight = size of point</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3204BC7A-BB31-43F0-986C-D4AAF798D885}"/>
              </a:ext>
            </a:extLst>
          </p:cNvPr>
          <p:cNvSpPr/>
          <p:nvPr/>
        </p:nvSpPr>
        <p:spPr>
          <a:xfrm>
            <a:off x="434974" y="1103899"/>
            <a:ext cx="3892055" cy="3785652"/>
          </a:xfrm>
          <a:prstGeom prst="rect">
            <a:avLst/>
          </a:prstGeom>
        </p:spPr>
        <p:txBody>
          <a:bodyPr wrap="square">
            <a:spAutoFit/>
          </a:bodyPr>
          <a:lstStyle/>
          <a:p>
            <a:pPr marL="168275"/>
            <a:r>
              <a:rPr lang="en-US" altLang="en-US" sz="2400" dirty="0"/>
              <a:t>In each boosting round:</a:t>
            </a:r>
          </a:p>
          <a:p>
            <a:pPr marL="168275"/>
            <a:endParaRPr lang="en-US" altLang="en-US" sz="2400" dirty="0"/>
          </a:p>
          <a:p>
            <a:pPr marL="168275"/>
            <a:r>
              <a:rPr lang="en-US" altLang="en-US" sz="2400" dirty="0"/>
              <a:t>Find the weak classifier</a:t>
            </a:r>
          </a:p>
          <a:p>
            <a:pPr marL="168275"/>
            <a:r>
              <a:rPr lang="en-US" altLang="en-US" sz="2400" dirty="0"/>
              <a:t>that achieves </a:t>
            </a:r>
            <a:r>
              <a:rPr lang="en-US" altLang="en-US" sz="2400"/>
              <a:t>the </a:t>
            </a:r>
            <a:r>
              <a:rPr lang="en-US" altLang="en-US" sz="2400" smtClean="0"/>
              <a:t>lowest </a:t>
            </a:r>
            <a:endParaRPr lang="en-US" altLang="en-US" sz="2400" dirty="0"/>
          </a:p>
          <a:p>
            <a:pPr marL="168275"/>
            <a:r>
              <a:rPr lang="en-US" altLang="en-US" sz="2400" i="1" dirty="0"/>
              <a:t>weighted</a:t>
            </a:r>
            <a:r>
              <a:rPr lang="en-US" altLang="en-US" sz="2400" dirty="0"/>
              <a:t> training error.</a:t>
            </a:r>
          </a:p>
          <a:p>
            <a:pPr marL="168275"/>
            <a:endParaRPr lang="en-US" altLang="en-US" sz="2400" dirty="0"/>
          </a:p>
          <a:p>
            <a:pPr marL="168275"/>
            <a:r>
              <a:rPr lang="en-US" altLang="en-US" sz="2400" dirty="0">
                <a:solidFill>
                  <a:schemeClr val="bg1">
                    <a:lumMod val="50000"/>
                  </a:schemeClr>
                </a:solidFill>
              </a:rPr>
              <a:t>Raise the weights of </a:t>
            </a:r>
          </a:p>
          <a:p>
            <a:pPr marL="168275"/>
            <a:r>
              <a:rPr lang="en-US" altLang="en-US" sz="2400" dirty="0">
                <a:solidFill>
                  <a:schemeClr val="bg1">
                    <a:lumMod val="50000"/>
                  </a:schemeClr>
                </a:solidFill>
              </a:rPr>
              <a:t>training examples </a:t>
            </a:r>
          </a:p>
          <a:p>
            <a:pPr marL="168275"/>
            <a:r>
              <a:rPr lang="en-US" altLang="en-US" sz="2400" dirty="0">
                <a:solidFill>
                  <a:schemeClr val="bg1">
                    <a:lumMod val="50000"/>
                  </a:schemeClr>
                </a:solidFill>
              </a:rPr>
              <a:t>misclassified by </a:t>
            </a:r>
          </a:p>
          <a:p>
            <a:pPr marL="168275"/>
            <a:r>
              <a:rPr lang="en-US" altLang="en-US" sz="2400" dirty="0">
                <a:solidFill>
                  <a:schemeClr val="bg1">
                    <a:lumMod val="50000"/>
                  </a:schemeClr>
                </a:solidFill>
              </a:rPr>
              <a:t>current weak classifier.</a:t>
            </a:r>
          </a:p>
        </p:txBody>
      </p:sp>
      <p:sp>
        <p:nvSpPr>
          <p:cNvPr id="61442" name="Rectangle 52"/>
          <p:cNvSpPr>
            <a:spLocks noGrp="1" noChangeArrowheads="1"/>
          </p:cNvSpPr>
          <p:nvPr>
            <p:ph type="title"/>
          </p:nvPr>
        </p:nvSpPr>
        <p:spPr/>
        <p:txBody>
          <a:bodyPr/>
          <a:lstStyle/>
          <a:p>
            <a:r>
              <a:rPr lang="en-US" altLang="en-US" dirty="0"/>
              <a:t>2. </a:t>
            </a:r>
            <a:r>
              <a:rPr lang="en-US" altLang="en-US" i="1" dirty="0"/>
              <a:t>Boosting</a:t>
            </a:r>
            <a:r>
              <a:rPr lang="en-US" altLang="en-US" dirty="0"/>
              <a:t> for feature selection</a:t>
            </a:r>
          </a:p>
        </p:txBody>
      </p:sp>
      <p:sp>
        <p:nvSpPr>
          <p:cNvPr id="61443" name="Oval 3"/>
          <p:cNvSpPr>
            <a:spLocks noChangeArrowheads="1"/>
          </p:cNvSpPr>
          <p:nvPr/>
        </p:nvSpPr>
        <p:spPr bwMode="auto">
          <a:xfrm>
            <a:off x="5279529" y="2379663"/>
            <a:ext cx="377825" cy="381000"/>
          </a:xfrm>
          <a:prstGeom prst="ellipse">
            <a:avLst/>
          </a:prstGeom>
          <a:solidFill>
            <a:srgbClr val="FF0000"/>
          </a:solidFill>
          <a:ln w="25400">
            <a:solidFill>
              <a:schemeClr val="tx1"/>
            </a:solidFill>
            <a:round/>
            <a:headEnd/>
            <a:tailEnd/>
          </a:ln>
        </p:spPr>
        <p:txBody>
          <a:bodyPr wrap="none" anchor="ctr">
            <a:spAutoFit/>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endParaRPr lang="en-US" altLang="en-US" sz="2400" b="1">
              <a:solidFill>
                <a:srgbClr val="000000"/>
              </a:solidFill>
            </a:endParaRPr>
          </a:p>
        </p:txBody>
      </p:sp>
      <p:sp>
        <p:nvSpPr>
          <p:cNvPr id="61444" name="Oval 4"/>
          <p:cNvSpPr>
            <a:spLocks noChangeArrowheads="1"/>
          </p:cNvSpPr>
          <p:nvPr/>
        </p:nvSpPr>
        <p:spPr bwMode="auto">
          <a:xfrm>
            <a:off x="6865441" y="2192338"/>
            <a:ext cx="384175" cy="377825"/>
          </a:xfrm>
          <a:prstGeom prst="ellipse">
            <a:avLst/>
          </a:prstGeom>
          <a:solidFill>
            <a:srgbClr val="3366FF"/>
          </a:solidFill>
          <a:ln w="25400">
            <a:solidFill>
              <a:schemeClr val="tx1"/>
            </a:solidFill>
            <a:round/>
            <a:headEnd/>
            <a:tailEnd/>
          </a:ln>
        </p:spPr>
        <p:txBody>
          <a:bodyPr wrap="none" anchor="ctr">
            <a:spAutoFit/>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endParaRPr lang="en-US" altLang="en-US" sz="2400" b="1">
              <a:solidFill>
                <a:srgbClr val="000000"/>
              </a:solidFill>
            </a:endParaRPr>
          </a:p>
        </p:txBody>
      </p:sp>
      <p:sp>
        <p:nvSpPr>
          <p:cNvPr id="61445" name="Oval 5"/>
          <p:cNvSpPr>
            <a:spLocks noChangeArrowheads="1"/>
          </p:cNvSpPr>
          <p:nvPr/>
        </p:nvSpPr>
        <p:spPr bwMode="auto">
          <a:xfrm>
            <a:off x="7554416" y="2949575"/>
            <a:ext cx="384175" cy="381000"/>
          </a:xfrm>
          <a:prstGeom prst="ellipse">
            <a:avLst/>
          </a:prstGeom>
          <a:solidFill>
            <a:srgbClr val="3366FF"/>
          </a:solidFill>
          <a:ln w="25400">
            <a:solidFill>
              <a:schemeClr val="tx1"/>
            </a:solidFill>
            <a:round/>
            <a:headEnd/>
            <a:tailEnd/>
          </a:ln>
        </p:spPr>
        <p:txBody>
          <a:bodyPr wrap="none" anchor="ctr">
            <a:spAutoFit/>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endParaRPr lang="en-US" altLang="en-US" sz="2400" b="1">
              <a:solidFill>
                <a:srgbClr val="000000"/>
              </a:solidFill>
            </a:endParaRPr>
          </a:p>
        </p:txBody>
      </p:sp>
      <p:sp>
        <p:nvSpPr>
          <p:cNvPr id="61446" name="Oval 6"/>
          <p:cNvSpPr>
            <a:spLocks noChangeArrowheads="1"/>
          </p:cNvSpPr>
          <p:nvPr/>
        </p:nvSpPr>
        <p:spPr bwMode="auto">
          <a:xfrm>
            <a:off x="7178179" y="4010025"/>
            <a:ext cx="376237" cy="377825"/>
          </a:xfrm>
          <a:prstGeom prst="ellipse">
            <a:avLst/>
          </a:prstGeom>
          <a:solidFill>
            <a:srgbClr val="3366FF"/>
          </a:solidFill>
          <a:ln w="25400">
            <a:solidFill>
              <a:schemeClr val="tx1"/>
            </a:solidFill>
            <a:round/>
            <a:headEnd/>
            <a:tailEnd/>
          </a:ln>
        </p:spPr>
        <p:txBody>
          <a:bodyPr wrap="none" anchor="ctr">
            <a:spAutoFit/>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endParaRPr lang="en-US" altLang="en-US" sz="2400" b="1">
              <a:solidFill>
                <a:srgbClr val="000000"/>
              </a:solidFill>
            </a:endParaRPr>
          </a:p>
        </p:txBody>
      </p:sp>
      <p:sp>
        <p:nvSpPr>
          <p:cNvPr id="61447" name="Oval 7"/>
          <p:cNvSpPr>
            <a:spLocks noChangeArrowheads="1"/>
          </p:cNvSpPr>
          <p:nvPr/>
        </p:nvSpPr>
        <p:spPr bwMode="auto">
          <a:xfrm>
            <a:off x="6228854" y="3819525"/>
            <a:ext cx="377825" cy="381000"/>
          </a:xfrm>
          <a:prstGeom prst="ellipse">
            <a:avLst/>
          </a:prstGeom>
          <a:solidFill>
            <a:srgbClr val="3366FF"/>
          </a:solidFill>
          <a:ln w="25400">
            <a:solidFill>
              <a:schemeClr val="tx1"/>
            </a:solidFill>
            <a:round/>
            <a:headEnd/>
            <a:tailEnd/>
          </a:ln>
        </p:spPr>
        <p:txBody>
          <a:bodyPr wrap="none" anchor="ctr">
            <a:spAutoFit/>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endParaRPr lang="en-US" altLang="en-US" sz="2400" b="1">
              <a:solidFill>
                <a:srgbClr val="000000"/>
              </a:solidFill>
            </a:endParaRPr>
          </a:p>
        </p:txBody>
      </p:sp>
      <p:sp>
        <p:nvSpPr>
          <p:cNvPr id="61448" name="Oval 8"/>
          <p:cNvSpPr>
            <a:spLocks noChangeArrowheads="1"/>
          </p:cNvSpPr>
          <p:nvPr/>
        </p:nvSpPr>
        <p:spPr bwMode="auto">
          <a:xfrm>
            <a:off x="6286004" y="4659313"/>
            <a:ext cx="377825" cy="381000"/>
          </a:xfrm>
          <a:prstGeom prst="ellipse">
            <a:avLst/>
          </a:prstGeom>
          <a:solidFill>
            <a:srgbClr val="3366FF"/>
          </a:solidFill>
          <a:ln w="25400">
            <a:solidFill>
              <a:schemeClr val="tx1"/>
            </a:solidFill>
            <a:round/>
            <a:headEnd/>
            <a:tailEnd/>
          </a:ln>
        </p:spPr>
        <p:txBody>
          <a:bodyPr wrap="none" anchor="ctr">
            <a:spAutoFit/>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endParaRPr lang="en-US" altLang="en-US" sz="2400" b="1">
              <a:solidFill>
                <a:srgbClr val="000000"/>
              </a:solidFill>
            </a:endParaRPr>
          </a:p>
        </p:txBody>
      </p:sp>
      <p:sp>
        <p:nvSpPr>
          <p:cNvPr id="61449" name="Oval 9"/>
          <p:cNvSpPr>
            <a:spLocks noChangeArrowheads="1"/>
          </p:cNvSpPr>
          <p:nvPr/>
        </p:nvSpPr>
        <p:spPr bwMode="auto">
          <a:xfrm>
            <a:off x="6335216" y="2760663"/>
            <a:ext cx="381000" cy="379412"/>
          </a:xfrm>
          <a:prstGeom prst="ellipse">
            <a:avLst/>
          </a:prstGeom>
          <a:solidFill>
            <a:srgbClr val="FF0000"/>
          </a:solidFill>
          <a:ln w="25400">
            <a:solidFill>
              <a:schemeClr val="tx1"/>
            </a:solidFill>
            <a:round/>
            <a:headEnd/>
            <a:tailEnd/>
          </a:ln>
        </p:spPr>
        <p:txBody>
          <a:bodyPr wrap="none" anchor="ctr">
            <a:spAutoFit/>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endParaRPr lang="en-US" altLang="en-US" sz="2400" b="1">
              <a:solidFill>
                <a:srgbClr val="000000"/>
              </a:solidFill>
            </a:endParaRPr>
          </a:p>
        </p:txBody>
      </p:sp>
      <p:sp>
        <p:nvSpPr>
          <p:cNvPr id="61450" name="Oval 10"/>
          <p:cNvSpPr>
            <a:spLocks noChangeArrowheads="1"/>
          </p:cNvSpPr>
          <p:nvPr/>
        </p:nvSpPr>
        <p:spPr bwMode="auto">
          <a:xfrm>
            <a:off x="4806454" y="3155950"/>
            <a:ext cx="376237" cy="381000"/>
          </a:xfrm>
          <a:prstGeom prst="ellipse">
            <a:avLst/>
          </a:prstGeom>
          <a:solidFill>
            <a:srgbClr val="FF0000"/>
          </a:solidFill>
          <a:ln w="25400">
            <a:solidFill>
              <a:schemeClr val="tx1"/>
            </a:solidFill>
            <a:round/>
            <a:headEnd/>
            <a:tailEnd/>
          </a:ln>
        </p:spPr>
        <p:txBody>
          <a:bodyPr wrap="none" anchor="ctr">
            <a:spAutoFit/>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endParaRPr lang="en-US" altLang="en-US" sz="2400" b="1">
              <a:solidFill>
                <a:srgbClr val="000000"/>
              </a:solidFill>
            </a:endParaRPr>
          </a:p>
        </p:txBody>
      </p:sp>
      <p:sp>
        <p:nvSpPr>
          <p:cNvPr id="61451" name="Oval 11"/>
          <p:cNvSpPr>
            <a:spLocks noChangeArrowheads="1"/>
          </p:cNvSpPr>
          <p:nvPr/>
        </p:nvSpPr>
        <p:spPr bwMode="auto">
          <a:xfrm>
            <a:off x="5466854" y="4564063"/>
            <a:ext cx="381000" cy="376237"/>
          </a:xfrm>
          <a:prstGeom prst="ellipse">
            <a:avLst/>
          </a:prstGeom>
          <a:solidFill>
            <a:srgbClr val="FF0000"/>
          </a:solidFill>
          <a:ln w="25400">
            <a:solidFill>
              <a:schemeClr val="tx1"/>
            </a:solidFill>
            <a:round/>
            <a:headEnd/>
            <a:tailEnd/>
          </a:ln>
        </p:spPr>
        <p:txBody>
          <a:bodyPr wrap="none" anchor="ctr">
            <a:spAutoFit/>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endParaRPr lang="en-US" altLang="en-US" sz="2400" b="1">
              <a:solidFill>
                <a:srgbClr val="000000"/>
              </a:solidFill>
            </a:endParaRPr>
          </a:p>
        </p:txBody>
      </p:sp>
      <p:sp>
        <p:nvSpPr>
          <p:cNvPr id="1330189" name="Line 13"/>
          <p:cNvSpPr>
            <a:spLocks noChangeShapeType="1"/>
          </p:cNvSpPr>
          <p:nvPr/>
        </p:nvSpPr>
        <p:spPr bwMode="auto">
          <a:xfrm flipV="1">
            <a:off x="4898529" y="3417888"/>
            <a:ext cx="3227387" cy="381000"/>
          </a:xfrm>
          <a:prstGeom prst="line">
            <a:avLst/>
          </a:prstGeom>
          <a:noFill/>
          <a:ln w="25400">
            <a:solidFill>
              <a:schemeClr val="tx1"/>
            </a:solidFill>
            <a:prstDash val="dash"/>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1330190" name="Text Box 14"/>
          <p:cNvSpPr txBox="1">
            <a:spLocks noChangeArrowheads="1"/>
          </p:cNvSpPr>
          <p:nvPr/>
        </p:nvSpPr>
        <p:spPr bwMode="auto">
          <a:xfrm>
            <a:off x="2807804" y="5191918"/>
            <a:ext cx="1281112"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a:spAutoFit/>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lgn="ctr">
              <a:spcBef>
                <a:spcPct val="0"/>
              </a:spcBef>
            </a:pPr>
            <a:r>
              <a:rPr lang="en-US" altLang="en-US" sz="1800" b="1" dirty="0">
                <a:solidFill>
                  <a:srgbClr val="000000"/>
                </a:solidFill>
                <a:latin typeface="Times New Roman" panose="02020603050405020304" pitchFamily="18" charset="0"/>
              </a:rPr>
              <a:t>Weak </a:t>
            </a:r>
          </a:p>
          <a:p>
            <a:pPr algn="ctr">
              <a:spcBef>
                <a:spcPct val="0"/>
              </a:spcBef>
            </a:pPr>
            <a:r>
              <a:rPr lang="en-US" altLang="en-US" sz="1800" b="1" dirty="0">
                <a:solidFill>
                  <a:srgbClr val="000000"/>
                </a:solidFill>
                <a:latin typeface="Times New Roman" panose="02020603050405020304" pitchFamily="18" charset="0"/>
              </a:rPr>
              <a:t>Classifier 1</a:t>
            </a:r>
          </a:p>
        </p:txBody>
      </p:sp>
      <p:cxnSp>
        <p:nvCxnSpPr>
          <p:cNvPr id="1330191" name="AutoShape 15"/>
          <p:cNvCxnSpPr>
            <a:cxnSpLocks noChangeShapeType="1"/>
            <a:stCxn id="1330190" idx="3"/>
            <a:endCxn id="1330189" idx="0"/>
          </p:cNvCxnSpPr>
          <p:nvPr/>
        </p:nvCxnSpPr>
        <p:spPr bwMode="auto">
          <a:xfrm flipV="1">
            <a:off x="4088916" y="3798888"/>
            <a:ext cx="809613" cy="1712912"/>
          </a:xfrm>
          <a:prstGeom prst="straightConnector1">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61455" name="Rectangle 16"/>
          <p:cNvSpPr>
            <a:spLocks noChangeArrowheads="1"/>
          </p:cNvSpPr>
          <p:nvPr/>
        </p:nvSpPr>
        <p:spPr bwMode="auto">
          <a:xfrm>
            <a:off x="4519116" y="1905000"/>
            <a:ext cx="3797300" cy="36068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endParaRPr lang="en-US" altLang="en-US" sz="2400" b="1">
              <a:solidFill>
                <a:srgbClr val="000000"/>
              </a:solidFill>
            </a:endParaRPr>
          </a:p>
        </p:txBody>
      </p:sp>
      <p:sp>
        <p:nvSpPr>
          <p:cNvPr id="61456" name="TextBox 15"/>
          <p:cNvSpPr txBox="1">
            <a:spLocks noChangeArrowheads="1"/>
          </p:cNvSpPr>
          <p:nvPr/>
        </p:nvSpPr>
        <p:spPr bwMode="auto">
          <a:xfrm>
            <a:off x="7375525" y="6584950"/>
            <a:ext cx="31845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eaLnBrk="1" hangingPunct="1">
              <a:spcBef>
                <a:spcPct val="0"/>
              </a:spcBef>
            </a:pPr>
            <a:r>
              <a:rPr lang="en-US" altLang="en-US" sz="1200">
                <a:solidFill>
                  <a:srgbClr val="000000"/>
                </a:solidFill>
              </a:rPr>
              <a:t>Slide credit: Paul Viola</a:t>
            </a:r>
          </a:p>
        </p:txBody>
      </p:sp>
      <p:sp>
        <p:nvSpPr>
          <p:cNvPr id="7" name="TextBox 6">
            <a:extLst>
              <a:ext uri="{FF2B5EF4-FFF2-40B4-BE49-F238E27FC236}">
                <a16:creationId xmlns:a16="http://schemas.microsoft.com/office/drawing/2014/main" xmlns="" id="{63EBCD12-1D2F-4915-83D0-51CAF268D90D}"/>
              </a:ext>
            </a:extLst>
          </p:cNvPr>
          <p:cNvSpPr txBox="1"/>
          <p:nvPr/>
        </p:nvSpPr>
        <p:spPr>
          <a:xfrm>
            <a:off x="4494494" y="1514459"/>
            <a:ext cx="1763712" cy="369332"/>
          </a:xfrm>
          <a:prstGeom prst="rect">
            <a:avLst/>
          </a:prstGeom>
          <a:noFill/>
        </p:spPr>
        <p:txBody>
          <a:bodyPr wrap="square" rtlCol="0">
            <a:spAutoFit/>
          </a:bodyPr>
          <a:lstStyle/>
          <a:p>
            <a:r>
              <a:rPr lang="en-US" dirty="0"/>
              <a:t>Round 1:</a:t>
            </a:r>
          </a:p>
        </p:txBody>
      </p:sp>
    </p:spTree>
    <p:extLst>
      <p:ext uri="{BB962C8B-B14F-4D97-AF65-F5344CB8AC3E}">
        <p14:creationId xmlns:p14="http://schemas.microsoft.com/office/powerpoint/2010/main" val="18789539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33019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3018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301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0189" grpId="0" animBg="1"/>
      <p:bldP spid="133019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xmlns="" id="{CB478400-80FE-411A-A826-371478F72AEA}"/>
              </a:ext>
            </a:extLst>
          </p:cNvPr>
          <p:cNvSpPr/>
          <p:nvPr/>
        </p:nvSpPr>
        <p:spPr>
          <a:xfrm>
            <a:off x="434974" y="1103899"/>
            <a:ext cx="3892055" cy="3785652"/>
          </a:xfrm>
          <a:prstGeom prst="rect">
            <a:avLst/>
          </a:prstGeom>
        </p:spPr>
        <p:txBody>
          <a:bodyPr wrap="square">
            <a:spAutoFit/>
          </a:bodyPr>
          <a:lstStyle/>
          <a:p>
            <a:pPr marL="168275"/>
            <a:r>
              <a:rPr lang="en-US" altLang="en-US" sz="2400" dirty="0"/>
              <a:t>In each boosting round:</a:t>
            </a:r>
          </a:p>
          <a:p>
            <a:pPr marL="168275"/>
            <a:endParaRPr lang="en-US" altLang="en-US" sz="2400" dirty="0"/>
          </a:p>
          <a:p>
            <a:pPr marL="168275"/>
            <a:r>
              <a:rPr lang="en-US" altLang="en-US" sz="2400" dirty="0">
                <a:solidFill>
                  <a:schemeClr val="bg1">
                    <a:lumMod val="50000"/>
                  </a:schemeClr>
                </a:solidFill>
              </a:rPr>
              <a:t>Find the weak classifier</a:t>
            </a:r>
          </a:p>
          <a:p>
            <a:pPr marL="168275"/>
            <a:r>
              <a:rPr lang="en-US" altLang="en-US" sz="2400" dirty="0">
                <a:solidFill>
                  <a:schemeClr val="bg1">
                    <a:lumMod val="50000"/>
                  </a:schemeClr>
                </a:solidFill>
              </a:rPr>
              <a:t>that achieves the lowest </a:t>
            </a:r>
          </a:p>
          <a:p>
            <a:pPr marL="168275"/>
            <a:r>
              <a:rPr lang="en-US" altLang="en-US" sz="2400" i="1" dirty="0">
                <a:solidFill>
                  <a:schemeClr val="bg1">
                    <a:lumMod val="50000"/>
                  </a:schemeClr>
                </a:solidFill>
              </a:rPr>
              <a:t>weighted</a:t>
            </a:r>
            <a:r>
              <a:rPr lang="en-US" altLang="en-US" sz="2400" dirty="0">
                <a:solidFill>
                  <a:schemeClr val="bg1">
                    <a:lumMod val="50000"/>
                  </a:schemeClr>
                </a:solidFill>
              </a:rPr>
              <a:t> training error.</a:t>
            </a:r>
          </a:p>
          <a:p>
            <a:pPr marL="168275"/>
            <a:endParaRPr lang="en-US" altLang="en-US" sz="2400" dirty="0"/>
          </a:p>
          <a:p>
            <a:pPr marL="168275"/>
            <a:r>
              <a:rPr lang="en-US" altLang="en-US" sz="2400" dirty="0"/>
              <a:t>Raise the weights of </a:t>
            </a:r>
          </a:p>
          <a:p>
            <a:pPr marL="168275"/>
            <a:r>
              <a:rPr lang="en-US" altLang="en-US" sz="2400" dirty="0"/>
              <a:t>training examples </a:t>
            </a:r>
          </a:p>
          <a:p>
            <a:pPr marL="168275"/>
            <a:r>
              <a:rPr lang="en-US" altLang="en-US" sz="2400" dirty="0"/>
              <a:t>misclassified by </a:t>
            </a:r>
          </a:p>
          <a:p>
            <a:pPr marL="168275"/>
            <a:r>
              <a:rPr lang="en-US" altLang="en-US" sz="2400" dirty="0"/>
              <a:t>current weak classifier.</a:t>
            </a:r>
          </a:p>
        </p:txBody>
      </p:sp>
      <p:sp>
        <p:nvSpPr>
          <p:cNvPr id="62466" name="Rectangle 2"/>
          <p:cNvSpPr>
            <a:spLocks noGrp="1" noChangeArrowheads="1"/>
          </p:cNvSpPr>
          <p:nvPr>
            <p:ph type="title"/>
          </p:nvPr>
        </p:nvSpPr>
        <p:spPr/>
        <p:txBody>
          <a:bodyPr/>
          <a:lstStyle/>
          <a:p>
            <a:r>
              <a:rPr lang="en-US" altLang="en-US"/>
              <a:t>Boosting  illustration</a:t>
            </a:r>
          </a:p>
        </p:txBody>
      </p:sp>
      <p:sp>
        <p:nvSpPr>
          <p:cNvPr id="62467" name="Oval 4"/>
          <p:cNvSpPr>
            <a:spLocks noChangeArrowheads="1"/>
          </p:cNvSpPr>
          <p:nvPr/>
        </p:nvSpPr>
        <p:spPr bwMode="auto">
          <a:xfrm>
            <a:off x="5279529" y="2379663"/>
            <a:ext cx="377825" cy="381000"/>
          </a:xfrm>
          <a:prstGeom prst="ellipse">
            <a:avLst/>
          </a:prstGeom>
          <a:solidFill>
            <a:srgbClr val="FF0000"/>
          </a:solidFill>
          <a:ln w="25400">
            <a:solidFill>
              <a:schemeClr val="tx1"/>
            </a:solidFill>
            <a:round/>
            <a:headEnd/>
            <a:tailEnd/>
          </a:ln>
        </p:spPr>
        <p:txBody>
          <a:bodyPr wrap="none" anchor="ctr">
            <a:spAutoFit/>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endParaRPr lang="en-US" altLang="en-US" sz="2400" b="1">
              <a:solidFill>
                <a:srgbClr val="000000"/>
              </a:solidFill>
            </a:endParaRPr>
          </a:p>
        </p:txBody>
      </p:sp>
      <p:sp>
        <p:nvSpPr>
          <p:cNvPr id="62468" name="Oval 5"/>
          <p:cNvSpPr>
            <a:spLocks noChangeArrowheads="1"/>
          </p:cNvSpPr>
          <p:nvPr/>
        </p:nvSpPr>
        <p:spPr bwMode="auto">
          <a:xfrm>
            <a:off x="6667004" y="1981200"/>
            <a:ext cx="762000" cy="749300"/>
          </a:xfrm>
          <a:prstGeom prst="ellipse">
            <a:avLst/>
          </a:prstGeom>
          <a:solidFill>
            <a:srgbClr val="3366FF"/>
          </a:solidFill>
          <a:ln w="25400">
            <a:solidFill>
              <a:schemeClr val="tx1"/>
            </a:solidFill>
            <a:round/>
            <a:headEnd/>
            <a:tailEnd/>
          </a:ln>
        </p:spPr>
        <p:txBody>
          <a:bodyPr anchor="ctr">
            <a:spAutoFit/>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endParaRPr lang="en-US" altLang="en-US" sz="2400" b="1">
              <a:solidFill>
                <a:srgbClr val="000000"/>
              </a:solidFill>
            </a:endParaRPr>
          </a:p>
        </p:txBody>
      </p:sp>
      <p:sp>
        <p:nvSpPr>
          <p:cNvPr id="62469" name="Oval 7"/>
          <p:cNvSpPr>
            <a:spLocks noChangeArrowheads="1"/>
          </p:cNvSpPr>
          <p:nvPr/>
        </p:nvSpPr>
        <p:spPr bwMode="auto">
          <a:xfrm>
            <a:off x="7178179" y="4010025"/>
            <a:ext cx="376237" cy="377825"/>
          </a:xfrm>
          <a:prstGeom prst="ellipse">
            <a:avLst/>
          </a:prstGeom>
          <a:solidFill>
            <a:srgbClr val="3366FF"/>
          </a:solidFill>
          <a:ln w="25400">
            <a:solidFill>
              <a:schemeClr val="tx1"/>
            </a:solidFill>
            <a:round/>
            <a:headEnd/>
            <a:tailEnd/>
          </a:ln>
        </p:spPr>
        <p:txBody>
          <a:bodyPr wrap="none" anchor="ctr">
            <a:spAutoFit/>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endParaRPr lang="en-US" altLang="en-US" sz="2400" b="1">
              <a:solidFill>
                <a:srgbClr val="000000"/>
              </a:solidFill>
            </a:endParaRPr>
          </a:p>
        </p:txBody>
      </p:sp>
      <p:sp>
        <p:nvSpPr>
          <p:cNvPr id="62470" name="Oval 8"/>
          <p:cNvSpPr>
            <a:spLocks noChangeArrowheads="1"/>
          </p:cNvSpPr>
          <p:nvPr/>
        </p:nvSpPr>
        <p:spPr bwMode="auto">
          <a:xfrm>
            <a:off x="6228854" y="3819525"/>
            <a:ext cx="377825" cy="381000"/>
          </a:xfrm>
          <a:prstGeom prst="ellipse">
            <a:avLst/>
          </a:prstGeom>
          <a:solidFill>
            <a:srgbClr val="3366FF"/>
          </a:solidFill>
          <a:ln w="25400">
            <a:solidFill>
              <a:schemeClr val="tx1"/>
            </a:solidFill>
            <a:round/>
            <a:headEnd/>
            <a:tailEnd/>
          </a:ln>
        </p:spPr>
        <p:txBody>
          <a:bodyPr wrap="none" anchor="ctr">
            <a:spAutoFit/>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endParaRPr lang="en-US" altLang="en-US" sz="2400" b="1">
              <a:solidFill>
                <a:srgbClr val="000000"/>
              </a:solidFill>
            </a:endParaRPr>
          </a:p>
        </p:txBody>
      </p:sp>
      <p:sp>
        <p:nvSpPr>
          <p:cNvPr id="62471" name="Oval 9"/>
          <p:cNvSpPr>
            <a:spLocks noChangeArrowheads="1"/>
          </p:cNvSpPr>
          <p:nvPr/>
        </p:nvSpPr>
        <p:spPr bwMode="auto">
          <a:xfrm>
            <a:off x="6286004" y="4659313"/>
            <a:ext cx="377825" cy="381000"/>
          </a:xfrm>
          <a:prstGeom prst="ellipse">
            <a:avLst/>
          </a:prstGeom>
          <a:solidFill>
            <a:srgbClr val="3366FF"/>
          </a:solidFill>
          <a:ln w="25400">
            <a:solidFill>
              <a:schemeClr val="tx1"/>
            </a:solidFill>
            <a:round/>
            <a:headEnd/>
            <a:tailEnd/>
          </a:ln>
        </p:spPr>
        <p:txBody>
          <a:bodyPr wrap="none" anchor="ctr">
            <a:spAutoFit/>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endParaRPr lang="en-US" altLang="en-US" sz="2400" b="1">
              <a:solidFill>
                <a:srgbClr val="000000"/>
              </a:solidFill>
            </a:endParaRPr>
          </a:p>
        </p:txBody>
      </p:sp>
      <p:sp>
        <p:nvSpPr>
          <p:cNvPr id="62472" name="Oval 10"/>
          <p:cNvSpPr>
            <a:spLocks noChangeArrowheads="1"/>
          </p:cNvSpPr>
          <p:nvPr/>
        </p:nvSpPr>
        <p:spPr bwMode="auto">
          <a:xfrm>
            <a:off x="6335216" y="2760663"/>
            <a:ext cx="381000" cy="379412"/>
          </a:xfrm>
          <a:prstGeom prst="ellipse">
            <a:avLst/>
          </a:prstGeom>
          <a:solidFill>
            <a:srgbClr val="FF0000"/>
          </a:solidFill>
          <a:ln w="25400">
            <a:solidFill>
              <a:schemeClr val="tx1"/>
            </a:solidFill>
            <a:round/>
            <a:headEnd/>
            <a:tailEnd/>
          </a:ln>
        </p:spPr>
        <p:txBody>
          <a:bodyPr wrap="none" anchor="ctr">
            <a:spAutoFit/>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endParaRPr lang="en-US" altLang="en-US" sz="2400" b="1">
              <a:solidFill>
                <a:srgbClr val="000000"/>
              </a:solidFill>
            </a:endParaRPr>
          </a:p>
        </p:txBody>
      </p:sp>
      <p:sp>
        <p:nvSpPr>
          <p:cNvPr id="62473" name="Oval 11"/>
          <p:cNvSpPr>
            <a:spLocks noChangeArrowheads="1"/>
          </p:cNvSpPr>
          <p:nvPr/>
        </p:nvSpPr>
        <p:spPr bwMode="auto">
          <a:xfrm>
            <a:off x="4806454" y="3155950"/>
            <a:ext cx="376237" cy="381000"/>
          </a:xfrm>
          <a:prstGeom prst="ellipse">
            <a:avLst/>
          </a:prstGeom>
          <a:solidFill>
            <a:srgbClr val="FF0000"/>
          </a:solidFill>
          <a:ln w="25400">
            <a:solidFill>
              <a:schemeClr val="tx1"/>
            </a:solidFill>
            <a:round/>
            <a:headEnd/>
            <a:tailEnd/>
          </a:ln>
        </p:spPr>
        <p:txBody>
          <a:bodyPr wrap="none" anchor="ctr">
            <a:spAutoFit/>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endParaRPr lang="en-US" altLang="en-US" sz="2400" b="1">
              <a:solidFill>
                <a:srgbClr val="000000"/>
              </a:solidFill>
            </a:endParaRPr>
          </a:p>
        </p:txBody>
      </p:sp>
      <p:sp>
        <p:nvSpPr>
          <p:cNvPr id="62474" name="Oval 12"/>
          <p:cNvSpPr>
            <a:spLocks noChangeArrowheads="1"/>
          </p:cNvSpPr>
          <p:nvPr/>
        </p:nvSpPr>
        <p:spPr bwMode="auto">
          <a:xfrm>
            <a:off x="5268416" y="4352925"/>
            <a:ext cx="755650" cy="746125"/>
          </a:xfrm>
          <a:prstGeom prst="ellipse">
            <a:avLst/>
          </a:prstGeom>
          <a:solidFill>
            <a:srgbClr val="FF0000"/>
          </a:solidFill>
          <a:ln w="25400">
            <a:solidFill>
              <a:schemeClr val="tx1"/>
            </a:solidFill>
            <a:round/>
            <a:headEnd/>
            <a:tailEnd/>
          </a:ln>
        </p:spPr>
        <p:txBody>
          <a:bodyPr anchor="ctr">
            <a:spAutoFit/>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endParaRPr lang="en-US" altLang="en-US" sz="2400" b="1">
              <a:solidFill>
                <a:srgbClr val="000000"/>
              </a:solidFill>
            </a:endParaRPr>
          </a:p>
        </p:txBody>
      </p:sp>
      <p:sp>
        <p:nvSpPr>
          <p:cNvPr id="62475" name="Rectangle 17"/>
          <p:cNvSpPr>
            <a:spLocks noChangeArrowheads="1"/>
          </p:cNvSpPr>
          <p:nvPr/>
        </p:nvSpPr>
        <p:spPr bwMode="auto">
          <a:xfrm>
            <a:off x="4519116" y="1905000"/>
            <a:ext cx="3797300" cy="36068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endParaRPr lang="en-US" altLang="en-US" sz="2400" b="1">
              <a:solidFill>
                <a:srgbClr val="000000"/>
              </a:solidFill>
            </a:endParaRPr>
          </a:p>
        </p:txBody>
      </p:sp>
      <p:sp>
        <p:nvSpPr>
          <p:cNvPr id="62476" name="Text Box 33"/>
          <p:cNvSpPr txBox="1">
            <a:spLocks noChangeArrowheads="1"/>
          </p:cNvSpPr>
          <p:nvPr/>
        </p:nvSpPr>
        <p:spPr bwMode="auto">
          <a:xfrm>
            <a:off x="2915816" y="5382508"/>
            <a:ext cx="11366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a:spAutoFit/>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r>
              <a:rPr lang="en-US" altLang="en-US" sz="1800" b="1">
                <a:solidFill>
                  <a:srgbClr val="000000"/>
                </a:solidFill>
                <a:latin typeface="Times New Roman" panose="02020603050405020304" pitchFamily="18" charset="0"/>
              </a:rPr>
              <a:t>Weights</a:t>
            </a:r>
          </a:p>
          <a:p>
            <a:pPr>
              <a:spcBef>
                <a:spcPct val="0"/>
              </a:spcBef>
            </a:pPr>
            <a:r>
              <a:rPr lang="en-US" altLang="en-US" sz="1800" b="1">
                <a:solidFill>
                  <a:srgbClr val="000000"/>
                </a:solidFill>
                <a:latin typeface="Times New Roman" panose="02020603050405020304" pitchFamily="18" charset="0"/>
              </a:rPr>
              <a:t>Increased</a:t>
            </a:r>
          </a:p>
        </p:txBody>
      </p:sp>
      <p:sp>
        <p:nvSpPr>
          <p:cNvPr id="62477" name="Line 38"/>
          <p:cNvSpPr>
            <a:spLocks noChangeShapeType="1"/>
          </p:cNvSpPr>
          <p:nvPr/>
        </p:nvSpPr>
        <p:spPr bwMode="auto">
          <a:xfrm flipV="1">
            <a:off x="4052465" y="2342578"/>
            <a:ext cx="3049513" cy="3308971"/>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2478" name="Line 40"/>
          <p:cNvSpPr>
            <a:spLocks noChangeShapeType="1"/>
          </p:cNvSpPr>
          <p:nvPr/>
        </p:nvSpPr>
        <p:spPr bwMode="auto">
          <a:xfrm flipV="1">
            <a:off x="4052466" y="4724399"/>
            <a:ext cx="1596950" cy="927151"/>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2479" name="Line 42"/>
          <p:cNvSpPr>
            <a:spLocks noChangeShapeType="1"/>
          </p:cNvSpPr>
          <p:nvPr/>
        </p:nvSpPr>
        <p:spPr bwMode="auto">
          <a:xfrm flipV="1">
            <a:off x="4898529" y="3417888"/>
            <a:ext cx="3227387" cy="381000"/>
          </a:xfrm>
          <a:prstGeom prst="line">
            <a:avLst/>
          </a:prstGeom>
          <a:noFill/>
          <a:ln w="25400">
            <a:solidFill>
              <a:schemeClr val="tx1"/>
            </a:solidFill>
            <a:prstDash val="dash"/>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62480" name="Oval 6"/>
          <p:cNvSpPr>
            <a:spLocks noChangeArrowheads="1"/>
          </p:cNvSpPr>
          <p:nvPr/>
        </p:nvSpPr>
        <p:spPr bwMode="auto">
          <a:xfrm>
            <a:off x="7355979" y="2738438"/>
            <a:ext cx="762000" cy="755650"/>
          </a:xfrm>
          <a:prstGeom prst="ellipse">
            <a:avLst/>
          </a:prstGeom>
          <a:solidFill>
            <a:srgbClr val="3366FF"/>
          </a:solidFill>
          <a:ln w="25400">
            <a:solidFill>
              <a:schemeClr val="tx1"/>
            </a:solidFill>
            <a:round/>
            <a:headEnd/>
            <a:tailEnd/>
          </a:ln>
        </p:spPr>
        <p:txBody>
          <a:bodyPr anchor="ctr">
            <a:spAutoFit/>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endParaRPr lang="en-US" altLang="en-US" sz="2400" b="1">
              <a:solidFill>
                <a:srgbClr val="000000"/>
              </a:solidFill>
            </a:endParaRPr>
          </a:p>
        </p:txBody>
      </p:sp>
      <p:sp>
        <p:nvSpPr>
          <p:cNvPr id="62481" name="Line 39"/>
          <p:cNvSpPr>
            <a:spLocks noChangeShapeType="1"/>
          </p:cNvSpPr>
          <p:nvPr/>
        </p:nvSpPr>
        <p:spPr bwMode="auto">
          <a:xfrm flipV="1">
            <a:off x="4052466" y="3124200"/>
            <a:ext cx="3654350" cy="2527350"/>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 name="TextBox 17">
            <a:extLst>
              <a:ext uri="{FF2B5EF4-FFF2-40B4-BE49-F238E27FC236}">
                <a16:creationId xmlns:a16="http://schemas.microsoft.com/office/drawing/2014/main" xmlns="" id="{C0786327-9BCB-40EC-9CD2-7B876B0E1297}"/>
              </a:ext>
            </a:extLst>
          </p:cNvPr>
          <p:cNvSpPr txBox="1"/>
          <p:nvPr/>
        </p:nvSpPr>
        <p:spPr>
          <a:xfrm>
            <a:off x="4494494" y="1514459"/>
            <a:ext cx="1763712" cy="369332"/>
          </a:xfrm>
          <a:prstGeom prst="rect">
            <a:avLst/>
          </a:prstGeom>
          <a:noFill/>
        </p:spPr>
        <p:txBody>
          <a:bodyPr wrap="square" rtlCol="0">
            <a:spAutoFit/>
          </a:bodyPr>
          <a:lstStyle/>
          <a:p>
            <a:r>
              <a:rPr lang="en-US" dirty="0"/>
              <a:t>Round 1:</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xmlns="" id="{EE14C02D-9649-4D64-A2E4-CE93A143EE60}"/>
              </a:ext>
            </a:extLst>
          </p:cNvPr>
          <p:cNvSpPr/>
          <p:nvPr/>
        </p:nvSpPr>
        <p:spPr>
          <a:xfrm>
            <a:off x="434974" y="1103899"/>
            <a:ext cx="3892055" cy="3785652"/>
          </a:xfrm>
          <a:prstGeom prst="rect">
            <a:avLst/>
          </a:prstGeom>
        </p:spPr>
        <p:txBody>
          <a:bodyPr wrap="square">
            <a:spAutoFit/>
          </a:bodyPr>
          <a:lstStyle/>
          <a:p>
            <a:pPr marL="168275"/>
            <a:r>
              <a:rPr lang="en-US" altLang="en-US" sz="2400" dirty="0"/>
              <a:t>In each boosting round:</a:t>
            </a:r>
          </a:p>
          <a:p>
            <a:pPr marL="168275"/>
            <a:endParaRPr lang="en-US" altLang="en-US" sz="2400" dirty="0"/>
          </a:p>
          <a:p>
            <a:pPr marL="168275"/>
            <a:r>
              <a:rPr lang="en-US" altLang="en-US" sz="2400" dirty="0"/>
              <a:t>Find the weak classifier</a:t>
            </a:r>
          </a:p>
          <a:p>
            <a:pPr marL="168275"/>
            <a:r>
              <a:rPr lang="en-US" altLang="en-US" sz="2400" dirty="0"/>
              <a:t>that achieves the lowest </a:t>
            </a:r>
          </a:p>
          <a:p>
            <a:pPr marL="168275"/>
            <a:r>
              <a:rPr lang="en-US" altLang="en-US" sz="2400" i="1" dirty="0"/>
              <a:t>weighted</a:t>
            </a:r>
            <a:r>
              <a:rPr lang="en-US" altLang="en-US" sz="2400" dirty="0"/>
              <a:t> training error.</a:t>
            </a:r>
          </a:p>
          <a:p>
            <a:pPr marL="168275"/>
            <a:endParaRPr lang="en-US" altLang="en-US" sz="2400" dirty="0"/>
          </a:p>
          <a:p>
            <a:pPr marL="168275"/>
            <a:r>
              <a:rPr lang="en-US" altLang="en-US" sz="2400" dirty="0">
                <a:solidFill>
                  <a:schemeClr val="bg1">
                    <a:lumMod val="50000"/>
                  </a:schemeClr>
                </a:solidFill>
              </a:rPr>
              <a:t>Raise the weights of </a:t>
            </a:r>
          </a:p>
          <a:p>
            <a:pPr marL="168275"/>
            <a:r>
              <a:rPr lang="en-US" altLang="en-US" sz="2400" dirty="0">
                <a:solidFill>
                  <a:schemeClr val="bg1">
                    <a:lumMod val="50000"/>
                  </a:schemeClr>
                </a:solidFill>
              </a:rPr>
              <a:t>training examples </a:t>
            </a:r>
          </a:p>
          <a:p>
            <a:pPr marL="168275"/>
            <a:r>
              <a:rPr lang="en-US" altLang="en-US" sz="2400" dirty="0">
                <a:solidFill>
                  <a:schemeClr val="bg1">
                    <a:lumMod val="50000"/>
                  </a:schemeClr>
                </a:solidFill>
              </a:rPr>
              <a:t>misclassified by </a:t>
            </a:r>
          </a:p>
          <a:p>
            <a:pPr marL="168275"/>
            <a:r>
              <a:rPr lang="en-US" altLang="en-US" sz="2400" dirty="0">
                <a:solidFill>
                  <a:schemeClr val="bg1">
                    <a:lumMod val="50000"/>
                  </a:schemeClr>
                </a:solidFill>
              </a:rPr>
              <a:t>current weak classifier.</a:t>
            </a:r>
          </a:p>
        </p:txBody>
      </p:sp>
      <p:sp>
        <p:nvSpPr>
          <p:cNvPr id="63490" name="Rectangle 2"/>
          <p:cNvSpPr>
            <a:spLocks noGrp="1" noChangeArrowheads="1"/>
          </p:cNvSpPr>
          <p:nvPr>
            <p:ph type="title"/>
          </p:nvPr>
        </p:nvSpPr>
        <p:spPr/>
        <p:txBody>
          <a:bodyPr/>
          <a:lstStyle/>
          <a:p>
            <a:r>
              <a:rPr lang="en-US" altLang="en-US"/>
              <a:t>Boosting  illustration</a:t>
            </a:r>
          </a:p>
        </p:txBody>
      </p:sp>
      <p:sp>
        <p:nvSpPr>
          <p:cNvPr id="63491" name="Oval 3"/>
          <p:cNvSpPr>
            <a:spLocks noChangeArrowheads="1"/>
          </p:cNvSpPr>
          <p:nvPr/>
        </p:nvSpPr>
        <p:spPr bwMode="auto">
          <a:xfrm>
            <a:off x="5279529" y="2379663"/>
            <a:ext cx="377825" cy="381000"/>
          </a:xfrm>
          <a:prstGeom prst="ellipse">
            <a:avLst/>
          </a:prstGeom>
          <a:solidFill>
            <a:srgbClr val="FF0000"/>
          </a:solidFill>
          <a:ln w="25400">
            <a:solidFill>
              <a:schemeClr val="tx1"/>
            </a:solidFill>
            <a:round/>
            <a:headEnd/>
            <a:tailEnd/>
          </a:ln>
        </p:spPr>
        <p:txBody>
          <a:bodyPr wrap="none" anchor="ctr">
            <a:spAutoFit/>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endParaRPr lang="en-US" altLang="en-US" sz="2400" b="1">
              <a:solidFill>
                <a:srgbClr val="000000"/>
              </a:solidFill>
            </a:endParaRPr>
          </a:p>
        </p:txBody>
      </p:sp>
      <p:sp>
        <p:nvSpPr>
          <p:cNvPr id="63492" name="Oval 4"/>
          <p:cNvSpPr>
            <a:spLocks noChangeArrowheads="1"/>
          </p:cNvSpPr>
          <p:nvPr/>
        </p:nvSpPr>
        <p:spPr bwMode="auto">
          <a:xfrm>
            <a:off x="6667004" y="1981200"/>
            <a:ext cx="762000" cy="749300"/>
          </a:xfrm>
          <a:prstGeom prst="ellipse">
            <a:avLst/>
          </a:prstGeom>
          <a:solidFill>
            <a:srgbClr val="3366FF"/>
          </a:solidFill>
          <a:ln w="25400">
            <a:solidFill>
              <a:schemeClr val="tx1"/>
            </a:solidFill>
            <a:round/>
            <a:headEnd/>
            <a:tailEnd/>
          </a:ln>
        </p:spPr>
        <p:txBody>
          <a:bodyPr anchor="ctr">
            <a:spAutoFit/>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endParaRPr lang="en-US" altLang="en-US" sz="2400" b="1">
              <a:solidFill>
                <a:srgbClr val="000000"/>
              </a:solidFill>
            </a:endParaRPr>
          </a:p>
        </p:txBody>
      </p:sp>
      <p:sp>
        <p:nvSpPr>
          <p:cNvPr id="63493" name="Oval 5"/>
          <p:cNvSpPr>
            <a:spLocks noChangeArrowheads="1"/>
          </p:cNvSpPr>
          <p:nvPr/>
        </p:nvSpPr>
        <p:spPr bwMode="auto">
          <a:xfrm>
            <a:off x="7355979" y="2738438"/>
            <a:ext cx="762000" cy="755650"/>
          </a:xfrm>
          <a:prstGeom prst="ellipse">
            <a:avLst/>
          </a:prstGeom>
          <a:solidFill>
            <a:srgbClr val="3366FF"/>
          </a:solidFill>
          <a:ln w="25400">
            <a:solidFill>
              <a:schemeClr val="tx1"/>
            </a:solidFill>
            <a:round/>
            <a:headEnd/>
            <a:tailEnd/>
          </a:ln>
        </p:spPr>
        <p:txBody>
          <a:bodyPr anchor="ctr">
            <a:spAutoFit/>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endParaRPr lang="en-US" altLang="en-US" sz="2400" b="1">
              <a:solidFill>
                <a:srgbClr val="000000"/>
              </a:solidFill>
            </a:endParaRPr>
          </a:p>
        </p:txBody>
      </p:sp>
      <p:sp>
        <p:nvSpPr>
          <p:cNvPr id="63494" name="Oval 6"/>
          <p:cNvSpPr>
            <a:spLocks noChangeArrowheads="1"/>
          </p:cNvSpPr>
          <p:nvPr/>
        </p:nvSpPr>
        <p:spPr bwMode="auto">
          <a:xfrm>
            <a:off x="7178179" y="4010025"/>
            <a:ext cx="376237" cy="377825"/>
          </a:xfrm>
          <a:prstGeom prst="ellipse">
            <a:avLst/>
          </a:prstGeom>
          <a:solidFill>
            <a:srgbClr val="3366FF"/>
          </a:solidFill>
          <a:ln w="25400">
            <a:solidFill>
              <a:schemeClr val="tx1"/>
            </a:solidFill>
            <a:round/>
            <a:headEnd/>
            <a:tailEnd/>
          </a:ln>
        </p:spPr>
        <p:txBody>
          <a:bodyPr wrap="none" anchor="ctr">
            <a:spAutoFit/>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endParaRPr lang="en-US" altLang="en-US" sz="2400" b="1">
              <a:solidFill>
                <a:srgbClr val="000000"/>
              </a:solidFill>
            </a:endParaRPr>
          </a:p>
        </p:txBody>
      </p:sp>
      <p:sp>
        <p:nvSpPr>
          <p:cNvPr id="63495" name="Oval 7"/>
          <p:cNvSpPr>
            <a:spLocks noChangeArrowheads="1"/>
          </p:cNvSpPr>
          <p:nvPr/>
        </p:nvSpPr>
        <p:spPr bwMode="auto">
          <a:xfrm>
            <a:off x="6228854" y="3819525"/>
            <a:ext cx="377825" cy="381000"/>
          </a:xfrm>
          <a:prstGeom prst="ellipse">
            <a:avLst/>
          </a:prstGeom>
          <a:solidFill>
            <a:srgbClr val="3366FF"/>
          </a:solidFill>
          <a:ln w="25400">
            <a:solidFill>
              <a:schemeClr val="tx1"/>
            </a:solidFill>
            <a:round/>
            <a:headEnd/>
            <a:tailEnd/>
          </a:ln>
        </p:spPr>
        <p:txBody>
          <a:bodyPr wrap="none" anchor="ctr">
            <a:spAutoFit/>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endParaRPr lang="en-US" altLang="en-US" sz="2400" b="1">
              <a:solidFill>
                <a:srgbClr val="000000"/>
              </a:solidFill>
            </a:endParaRPr>
          </a:p>
        </p:txBody>
      </p:sp>
      <p:sp>
        <p:nvSpPr>
          <p:cNvPr id="63496" name="Oval 8"/>
          <p:cNvSpPr>
            <a:spLocks noChangeArrowheads="1"/>
          </p:cNvSpPr>
          <p:nvPr/>
        </p:nvSpPr>
        <p:spPr bwMode="auto">
          <a:xfrm>
            <a:off x="6286004" y="4659313"/>
            <a:ext cx="377825" cy="381000"/>
          </a:xfrm>
          <a:prstGeom prst="ellipse">
            <a:avLst/>
          </a:prstGeom>
          <a:solidFill>
            <a:srgbClr val="3366FF"/>
          </a:solidFill>
          <a:ln w="25400">
            <a:solidFill>
              <a:schemeClr val="tx1"/>
            </a:solidFill>
            <a:round/>
            <a:headEnd/>
            <a:tailEnd/>
          </a:ln>
        </p:spPr>
        <p:txBody>
          <a:bodyPr wrap="none" anchor="ctr">
            <a:spAutoFit/>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endParaRPr lang="en-US" altLang="en-US" sz="2400" b="1">
              <a:solidFill>
                <a:srgbClr val="000000"/>
              </a:solidFill>
            </a:endParaRPr>
          </a:p>
        </p:txBody>
      </p:sp>
      <p:sp>
        <p:nvSpPr>
          <p:cNvPr id="63497" name="Oval 9"/>
          <p:cNvSpPr>
            <a:spLocks noChangeArrowheads="1"/>
          </p:cNvSpPr>
          <p:nvPr/>
        </p:nvSpPr>
        <p:spPr bwMode="auto">
          <a:xfrm>
            <a:off x="6335216" y="2760663"/>
            <a:ext cx="381000" cy="379412"/>
          </a:xfrm>
          <a:prstGeom prst="ellipse">
            <a:avLst/>
          </a:prstGeom>
          <a:solidFill>
            <a:srgbClr val="FF0000"/>
          </a:solidFill>
          <a:ln w="25400">
            <a:solidFill>
              <a:schemeClr val="tx1"/>
            </a:solidFill>
            <a:round/>
            <a:headEnd/>
            <a:tailEnd/>
          </a:ln>
        </p:spPr>
        <p:txBody>
          <a:bodyPr wrap="none" anchor="ctr">
            <a:spAutoFit/>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endParaRPr lang="en-US" altLang="en-US" sz="2400" b="1">
              <a:solidFill>
                <a:srgbClr val="000000"/>
              </a:solidFill>
            </a:endParaRPr>
          </a:p>
        </p:txBody>
      </p:sp>
      <p:sp>
        <p:nvSpPr>
          <p:cNvPr id="63498" name="Oval 10"/>
          <p:cNvSpPr>
            <a:spLocks noChangeArrowheads="1"/>
          </p:cNvSpPr>
          <p:nvPr/>
        </p:nvSpPr>
        <p:spPr bwMode="auto">
          <a:xfrm>
            <a:off x="4806454" y="3155950"/>
            <a:ext cx="376237" cy="381000"/>
          </a:xfrm>
          <a:prstGeom prst="ellipse">
            <a:avLst/>
          </a:prstGeom>
          <a:solidFill>
            <a:srgbClr val="FF0000"/>
          </a:solidFill>
          <a:ln w="25400">
            <a:solidFill>
              <a:schemeClr val="tx1"/>
            </a:solidFill>
            <a:round/>
            <a:headEnd/>
            <a:tailEnd/>
          </a:ln>
        </p:spPr>
        <p:txBody>
          <a:bodyPr wrap="none" anchor="ctr">
            <a:spAutoFit/>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endParaRPr lang="en-US" altLang="en-US" sz="2400" b="1">
              <a:solidFill>
                <a:srgbClr val="000000"/>
              </a:solidFill>
            </a:endParaRPr>
          </a:p>
        </p:txBody>
      </p:sp>
      <p:sp>
        <p:nvSpPr>
          <p:cNvPr id="63499" name="Oval 11"/>
          <p:cNvSpPr>
            <a:spLocks noChangeArrowheads="1"/>
          </p:cNvSpPr>
          <p:nvPr/>
        </p:nvSpPr>
        <p:spPr bwMode="auto">
          <a:xfrm>
            <a:off x="5268416" y="4352925"/>
            <a:ext cx="755650" cy="746125"/>
          </a:xfrm>
          <a:prstGeom prst="ellipse">
            <a:avLst/>
          </a:prstGeom>
          <a:solidFill>
            <a:srgbClr val="FF0000"/>
          </a:solidFill>
          <a:ln w="25400">
            <a:solidFill>
              <a:schemeClr val="tx1"/>
            </a:solidFill>
            <a:round/>
            <a:headEnd/>
            <a:tailEnd/>
          </a:ln>
        </p:spPr>
        <p:txBody>
          <a:bodyPr anchor="ctr">
            <a:spAutoFit/>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endParaRPr lang="en-US" altLang="en-US" sz="2400" b="1">
              <a:solidFill>
                <a:srgbClr val="000000"/>
              </a:solidFill>
            </a:endParaRPr>
          </a:p>
        </p:txBody>
      </p:sp>
      <p:sp>
        <p:nvSpPr>
          <p:cNvPr id="63500" name="Line 12"/>
          <p:cNvSpPr>
            <a:spLocks noChangeShapeType="1"/>
          </p:cNvSpPr>
          <p:nvPr/>
        </p:nvSpPr>
        <p:spPr bwMode="auto">
          <a:xfrm flipH="1" flipV="1">
            <a:off x="6487616" y="2057400"/>
            <a:ext cx="838200" cy="3048000"/>
          </a:xfrm>
          <a:prstGeom prst="line">
            <a:avLst/>
          </a:prstGeom>
          <a:noFill/>
          <a:ln w="25400">
            <a:solidFill>
              <a:schemeClr val="tx1"/>
            </a:solidFill>
            <a:prstDash val="dash"/>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63501" name="Text Box 13"/>
          <p:cNvSpPr txBox="1">
            <a:spLocks noChangeArrowheads="1"/>
          </p:cNvSpPr>
          <p:nvPr/>
        </p:nvSpPr>
        <p:spPr bwMode="auto">
          <a:xfrm>
            <a:off x="2735796" y="5191970"/>
            <a:ext cx="1281112"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a:spAutoFit/>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lgn="ctr">
              <a:spcBef>
                <a:spcPct val="0"/>
              </a:spcBef>
            </a:pPr>
            <a:r>
              <a:rPr lang="en-US" altLang="en-US" sz="1800" b="1" dirty="0">
                <a:solidFill>
                  <a:srgbClr val="000000"/>
                </a:solidFill>
                <a:latin typeface="Times New Roman" panose="02020603050405020304" pitchFamily="18" charset="0"/>
              </a:rPr>
              <a:t>Weak </a:t>
            </a:r>
          </a:p>
          <a:p>
            <a:pPr algn="ctr">
              <a:spcBef>
                <a:spcPct val="0"/>
              </a:spcBef>
            </a:pPr>
            <a:r>
              <a:rPr lang="en-US" altLang="en-US" sz="1800" b="1" dirty="0">
                <a:solidFill>
                  <a:srgbClr val="000000"/>
                </a:solidFill>
                <a:latin typeface="Times New Roman" panose="02020603050405020304" pitchFamily="18" charset="0"/>
              </a:rPr>
              <a:t>Classifier 2</a:t>
            </a:r>
          </a:p>
        </p:txBody>
      </p:sp>
      <p:sp>
        <p:nvSpPr>
          <p:cNvPr id="63502" name="Rectangle 14"/>
          <p:cNvSpPr>
            <a:spLocks noChangeArrowheads="1"/>
          </p:cNvSpPr>
          <p:nvPr/>
        </p:nvSpPr>
        <p:spPr bwMode="auto">
          <a:xfrm>
            <a:off x="4519116" y="1905000"/>
            <a:ext cx="3797300" cy="36068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endParaRPr lang="en-US" altLang="en-US" sz="2400" b="1">
              <a:solidFill>
                <a:srgbClr val="000000"/>
              </a:solidFill>
            </a:endParaRPr>
          </a:p>
        </p:txBody>
      </p:sp>
      <p:sp>
        <p:nvSpPr>
          <p:cNvPr id="63503" name="Line 19"/>
          <p:cNvSpPr>
            <a:spLocks noChangeShapeType="1"/>
          </p:cNvSpPr>
          <p:nvPr/>
        </p:nvSpPr>
        <p:spPr bwMode="auto">
          <a:xfrm flipV="1">
            <a:off x="4016908" y="3657600"/>
            <a:ext cx="2775508" cy="1854200"/>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7" name="TextBox 16">
            <a:extLst>
              <a:ext uri="{FF2B5EF4-FFF2-40B4-BE49-F238E27FC236}">
                <a16:creationId xmlns:a16="http://schemas.microsoft.com/office/drawing/2014/main" xmlns="" id="{0E03E5D3-D844-4779-8A2F-7C8DDD61BF71}"/>
              </a:ext>
            </a:extLst>
          </p:cNvPr>
          <p:cNvSpPr txBox="1"/>
          <p:nvPr/>
        </p:nvSpPr>
        <p:spPr>
          <a:xfrm>
            <a:off x="4494494" y="1514459"/>
            <a:ext cx="1763712" cy="369332"/>
          </a:xfrm>
          <a:prstGeom prst="rect">
            <a:avLst/>
          </a:prstGeom>
          <a:noFill/>
        </p:spPr>
        <p:txBody>
          <a:bodyPr wrap="square" rtlCol="0">
            <a:spAutoFit/>
          </a:bodyPr>
          <a:lstStyle/>
          <a:p>
            <a:r>
              <a:rPr lang="en-US" dirty="0"/>
              <a:t>Round 2:</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r>
              <a:rPr lang="en-US" altLang="en-US"/>
              <a:t>Boosting  illustration</a:t>
            </a:r>
          </a:p>
        </p:txBody>
      </p:sp>
      <p:sp>
        <p:nvSpPr>
          <p:cNvPr id="64515" name="Oval 3"/>
          <p:cNvSpPr>
            <a:spLocks noChangeArrowheads="1"/>
          </p:cNvSpPr>
          <p:nvPr/>
        </p:nvSpPr>
        <p:spPr bwMode="auto">
          <a:xfrm>
            <a:off x="5279529" y="2379663"/>
            <a:ext cx="377825" cy="381000"/>
          </a:xfrm>
          <a:prstGeom prst="ellipse">
            <a:avLst/>
          </a:prstGeom>
          <a:solidFill>
            <a:srgbClr val="FF0000"/>
          </a:solidFill>
          <a:ln w="25400">
            <a:solidFill>
              <a:schemeClr val="tx1"/>
            </a:solidFill>
            <a:round/>
            <a:headEnd/>
            <a:tailEnd/>
          </a:ln>
        </p:spPr>
        <p:txBody>
          <a:bodyPr wrap="none" anchor="ctr">
            <a:spAutoFit/>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endParaRPr lang="en-US" altLang="en-US" sz="2400" b="1">
              <a:solidFill>
                <a:srgbClr val="000000"/>
              </a:solidFill>
            </a:endParaRPr>
          </a:p>
        </p:txBody>
      </p:sp>
      <p:sp>
        <p:nvSpPr>
          <p:cNvPr id="64516" name="Oval 4"/>
          <p:cNvSpPr>
            <a:spLocks noChangeArrowheads="1"/>
          </p:cNvSpPr>
          <p:nvPr/>
        </p:nvSpPr>
        <p:spPr bwMode="auto">
          <a:xfrm>
            <a:off x="6667004" y="1981200"/>
            <a:ext cx="762000" cy="749300"/>
          </a:xfrm>
          <a:prstGeom prst="ellipse">
            <a:avLst/>
          </a:prstGeom>
          <a:solidFill>
            <a:srgbClr val="3366FF"/>
          </a:solidFill>
          <a:ln w="25400">
            <a:solidFill>
              <a:schemeClr val="tx1"/>
            </a:solidFill>
            <a:round/>
            <a:headEnd/>
            <a:tailEnd/>
          </a:ln>
        </p:spPr>
        <p:txBody>
          <a:bodyPr anchor="ctr">
            <a:spAutoFit/>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endParaRPr lang="en-US" altLang="en-US" sz="2400" b="1">
              <a:solidFill>
                <a:srgbClr val="000000"/>
              </a:solidFill>
            </a:endParaRPr>
          </a:p>
        </p:txBody>
      </p:sp>
      <p:sp>
        <p:nvSpPr>
          <p:cNvPr id="64517" name="Oval 5"/>
          <p:cNvSpPr>
            <a:spLocks noChangeArrowheads="1"/>
          </p:cNvSpPr>
          <p:nvPr/>
        </p:nvSpPr>
        <p:spPr bwMode="auto">
          <a:xfrm>
            <a:off x="7355979" y="2738438"/>
            <a:ext cx="762000" cy="755650"/>
          </a:xfrm>
          <a:prstGeom prst="ellipse">
            <a:avLst/>
          </a:prstGeom>
          <a:solidFill>
            <a:srgbClr val="3366FF"/>
          </a:solidFill>
          <a:ln w="25400">
            <a:solidFill>
              <a:schemeClr val="tx1"/>
            </a:solidFill>
            <a:round/>
            <a:headEnd/>
            <a:tailEnd/>
          </a:ln>
        </p:spPr>
        <p:txBody>
          <a:bodyPr anchor="ctr">
            <a:spAutoFit/>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endParaRPr lang="en-US" altLang="en-US" sz="2400" b="1">
              <a:solidFill>
                <a:srgbClr val="000000"/>
              </a:solidFill>
            </a:endParaRPr>
          </a:p>
        </p:txBody>
      </p:sp>
      <p:sp>
        <p:nvSpPr>
          <p:cNvPr id="64518" name="Oval 6"/>
          <p:cNvSpPr>
            <a:spLocks noChangeArrowheads="1"/>
          </p:cNvSpPr>
          <p:nvPr/>
        </p:nvSpPr>
        <p:spPr bwMode="auto">
          <a:xfrm>
            <a:off x="7178179" y="4010025"/>
            <a:ext cx="376237" cy="377825"/>
          </a:xfrm>
          <a:prstGeom prst="ellipse">
            <a:avLst/>
          </a:prstGeom>
          <a:solidFill>
            <a:srgbClr val="3366FF"/>
          </a:solidFill>
          <a:ln w="25400">
            <a:solidFill>
              <a:schemeClr val="tx1"/>
            </a:solidFill>
            <a:round/>
            <a:headEnd/>
            <a:tailEnd/>
          </a:ln>
        </p:spPr>
        <p:txBody>
          <a:bodyPr wrap="none" anchor="ctr">
            <a:spAutoFit/>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endParaRPr lang="en-US" altLang="en-US" sz="2400" b="1">
              <a:solidFill>
                <a:srgbClr val="000000"/>
              </a:solidFill>
            </a:endParaRPr>
          </a:p>
        </p:txBody>
      </p:sp>
      <p:sp>
        <p:nvSpPr>
          <p:cNvPr id="64519" name="Oval 7"/>
          <p:cNvSpPr>
            <a:spLocks noChangeArrowheads="1"/>
          </p:cNvSpPr>
          <p:nvPr/>
        </p:nvSpPr>
        <p:spPr bwMode="auto">
          <a:xfrm>
            <a:off x="6106616" y="3667125"/>
            <a:ext cx="735013" cy="750888"/>
          </a:xfrm>
          <a:prstGeom prst="ellipse">
            <a:avLst/>
          </a:prstGeom>
          <a:solidFill>
            <a:srgbClr val="3366FF"/>
          </a:solidFill>
          <a:ln w="25400">
            <a:solidFill>
              <a:schemeClr val="tx1"/>
            </a:solidFill>
            <a:round/>
            <a:headEnd/>
            <a:tailEnd/>
          </a:ln>
        </p:spPr>
        <p:txBody>
          <a:bodyPr anchor="ctr">
            <a:spAutoFit/>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endParaRPr lang="en-US" altLang="en-US" sz="2400" b="1">
              <a:solidFill>
                <a:srgbClr val="000000"/>
              </a:solidFill>
            </a:endParaRPr>
          </a:p>
        </p:txBody>
      </p:sp>
      <p:sp>
        <p:nvSpPr>
          <p:cNvPr id="64520" name="Oval 8"/>
          <p:cNvSpPr>
            <a:spLocks noChangeArrowheads="1"/>
          </p:cNvSpPr>
          <p:nvPr/>
        </p:nvSpPr>
        <p:spPr bwMode="auto">
          <a:xfrm>
            <a:off x="6163766" y="4506913"/>
            <a:ext cx="735013" cy="750887"/>
          </a:xfrm>
          <a:prstGeom prst="ellipse">
            <a:avLst/>
          </a:prstGeom>
          <a:solidFill>
            <a:srgbClr val="3366FF"/>
          </a:solidFill>
          <a:ln w="25400">
            <a:solidFill>
              <a:schemeClr val="tx1"/>
            </a:solidFill>
            <a:round/>
            <a:headEnd/>
            <a:tailEnd/>
          </a:ln>
        </p:spPr>
        <p:txBody>
          <a:bodyPr anchor="ctr">
            <a:spAutoFit/>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endParaRPr lang="en-US" altLang="en-US" sz="2400" b="1">
              <a:solidFill>
                <a:srgbClr val="000000"/>
              </a:solidFill>
            </a:endParaRPr>
          </a:p>
        </p:txBody>
      </p:sp>
      <p:sp>
        <p:nvSpPr>
          <p:cNvPr id="64521" name="Oval 9"/>
          <p:cNvSpPr>
            <a:spLocks noChangeArrowheads="1"/>
          </p:cNvSpPr>
          <p:nvPr/>
        </p:nvSpPr>
        <p:spPr bwMode="auto">
          <a:xfrm>
            <a:off x="6335216" y="2760663"/>
            <a:ext cx="381000" cy="379412"/>
          </a:xfrm>
          <a:prstGeom prst="ellipse">
            <a:avLst/>
          </a:prstGeom>
          <a:solidFill>
            <a:srgbClr val="FF0000"/>
          </a:solidFill>
          <a:ln w="25400">
            <a:solidFill>
              <a:schemeClr val="tx1"/>
            </a:solidFill>
            <a:round/>
            <a:headEnd/>
            <a:tailEnd/>
          </a:ln>
        </p:spPr>
        <p:txBody>
          <a:bodyPr wrap="none" anchor="ctr">
            <a:spAutoFit/>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endParaRPr lang="en-US" altLang="en-US" sz="2400" b="1">
              <a:solidFill>
                <a:srgbClr val="000000"/>
              </a:solidFill>
            </a:endParaRPr>
          </a:p>
        </p:txBody>
      </p:sp>
      <p:sp>
        <p:nvSpPr>
          <p:cNvPr id="64522" name="Oval 10"/>
          <p:cNvSpPr>
            <a:spLocks noChangeArrowheads="1"/>
          </p:cNvSpPr>
          <p:nvPr/>
        </p:nvSpPr>
        <p:spPr bwMode="auto">
          <a:xfrm>
            <a:off x="4806454" y="3155950"/>
            <a:ext cx="376237" cy="381000"/>
          </a:xfrm>
          <a:prstGeom prst="ellipse">
            <a:avLst/>
          </a:prstGeom>
          <a:solidFill>
            <a:srgbClr val="FF0000"/>
          </a:solidFill>
          <a:ln w="25400">
            <a:solidFill>
              <a:schemeClr val="tx1"/>
            </a:solidFill>
            <a:round/>
            <a:headEnd/>
            <a:tailEnd/>
          </a:ln>
        </p:spPr>
        <p:txBody>
          <a:bodyPr wrap="none" anchor="ctr">
            <a:spAutoFit/>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endParaRPr lang="en-US" altLang="en-US" sz="2400" b="1">
              <a:solidFill>
                <a:srgbClr val="000000"/>
              </a:solidFill>
            </a:endParaRPr>
          </a:p>
        </p:txBody>
      </p:sp>
      <p:sp>
        <p:nvSpPr>
          <p:cNvPr id="64523" name="Oval 11"/>
          <p:cNvSpPr>
            <a:spLocks noChangeArrowheads="1"/>
          </p:cNvSpPr>
          <p:nvPr/>
        </p:nvSpPr>
        <p:spPr bwMode="auto">
          <a:xfrm>
            <a:off x="5268416" y="4352925"/>
            <a:ext cx="755650" cy="746125"/>
          </a:xfrm>
          <a:prstGeom prst="ellipse">
            <a:avLst/>
          </a:prstGeom>
          <a:solidFill>
            <a:srgbClr val="FF0000"/>
          </a:solidFill>
          <a:ln w="25400">
            <a:solidFill>
              <a:schemeClr val="tx1"/>
            </a:solidFill>
            <a:round/>
            <a:headEnd/>
            <a:tailEnd/>
          </a:ln>
        </p:spPr>
        <p:txBody>
          <a:bodyPr anchor="ctr">
            <a:spAutoFit/>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endParaRPr lang="en-US" altLang="en-US" sz="2400" b="1">
              <a:solidFill>
                <a:srgbClr val="000000"/>
              </a:solidFill>
            </a:endParaRPr>
          </a:p>
        </p:txBody>
      </p:sp>
      <p:sp>
        <p:nvSpPr>
          <p:cNvPr id="64524" name="Rectangle 14"/>
          <p:cNvSpPr>
            <a:spLocks noChangeArrowheads="1"/>
          </p:cNvSpPr>
          <p:nvPr/>
        </p:nvSpPr>
        <p:spPr bwMode="auto">
          <a:xfrm>
            <a:off x="4519116" y="1905000"/>
            <a:ext cx="3797300" cy="36068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endParaRPr lang="en-US" altLang="en-US" sz="2400" b="1">
              <a:solidFill>
                <a:srgbClr val="000000"/>
              </a:solidFill>
            </a:endParaRPr>
          </a:p>
        </p:txBody>
      </p:sp>
      <p:sp>
        <p:nvSpPr>
          <p:cNvPr id="64525" name="Text Box 15"/>
          <p:cNvSpPr txBox="1">
            <a:spLocks noChangeArrowheads="1"/>
          </p:cNvSpPr>
          <p:nvPr/>
        </p:nvSpPr>
        <p:spPr bwMode="auto">
          <a:xfrm>
            <a:off x="2699792" y="5403540"/>
            <a:ext cx="11366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a:spAutoFit/>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r>
              <a:rPr lang="en-US" altLang="en-US" sz="1800" b="1" dirty="0">
                <a:solidFill>
                  <a:srgbClr val="000000"/>
                </a:solidFill>
                <a:latin typeface="Times New Roman" panose="02020603050405020304" pitchFamily="18" charset="0"/>
              </a:rPr>
              <a:t>Weights</a:t>
            </a:r>
          </a:p>
          <a:p>
            <a:pPr>
              <a:spcBef>
                <a:spcPct val="0"/>
              </a:spcBef>
            </a:pPr>
            <a:r>
              <a:rPr lang="en-US" altLang="en-US" sz="1800" b="1" dirty="0">
                <a:solidFill>
                  <a:srgbClr val="000000"/>
                </a:solidFill>
                <a:latin typeface="Times New Roman" panose="02020603050405020304" pitchFamily="18" charset="0"/>
              </a:rPr>
              <a:t>Increased</a:t>
            </a:r>
          </a:p>
        </p:txBody>
      </p:sp>
      <p:sp>
        <p:nvSpPr>
          <p:cNvPr id="64526" name="Line 17"/>
          <p:cNvSpPr>
            <a:spLocks noChangeShapeType="1"/>
          </p:cNvSpPr>
          <p:nvPr/>
        </p:nvSpPr>
        <p:spPr bwMode="auto">
          <a:xfrm flipV="1">
            <a:off x="3836442" y="4038600"/>
            <a:ext cx="2651174" cy="1744352"/>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4527" name="Line 18"/>
          <p:cNvSpPr>
            <a:spLocks noChangeShapeType="1"/>
          </p:cNvSpPr>
          <p:nvPr/>
        </p:nvSpPr>
        <p:spPr bwMode="auto">
          <a:xfrm flipV="1">
            <a:off x="3836442" y="4952999"/>
            <a:ext cx="2727374" cy="829953"/>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4528" name="Line 21"/>
          <p:cNvSpPr>
            <a:spLocks noChangeShapeType="1"/>
          </p:cNvSpPr>
          <p:nvPr/>
        </p:nvSpPr>
        <p:spPr bwMode="auto">
          <a:xfrm flipH="1" flipV="1">
            <a:off x="6487616" y="2057400"/>
            <a:ext cx="838200" cy="3048000"/>
          </a:xfrm>
          <a:prstGeom prst="line">
            <a:avLst/>
          </a:prstGeom>
          <a:noFill/>
          <a:ln w="25400">
            <a:solidFill>
              <a:schemeClr val="tx1"/>
            </a:solidFill>
            <a:prstDash val="dash"/>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17" name="Rectangle 16">
            <a:extLst>
              <a:ext uri="{FF2B5EF4-FFF2-40B4-BE49-F238E27FC236}">
                <a16:creationId xmlns:a16="http://schemas.microsoft.com/office/drawing/2014/main" xmlns="" id="{0032BCD0-2ADF-4FAC-96AB-DC3040A71A89}"/>
              </a:ext>
            </a:extLst>
          </p:cNvPr>
          <p:cNvSpPr/>
          <p:nvPr/>
        </p:nvSpPr>
        <p:spPr>
          <a:xfrm>
            <a:off x="434974" y="1103899"/>
            <a:ext cx="3892055" cy="3785652"/>
          </a:xfrm>
          <a:prstGeom prst="rect">
            <a:avLst/>
          </a:prstGeom>
        </p:spPr>
        <p:txBody>
          <a:bodyPr wrap="square">
            <a:spAutoFit/>
          </a:bodyPr>
          <a:lstStyle/>
          <a:p>
            <a:pPr marL="168275"/>
            <a:r>
              <a:rPr lang="en-US" altLang="en-US" sz="2400" dirty="0"/>
              <a:t>In each boosting round:</a:t>
            </a:r>
          </a:p>
          <a:p>
            <a:pPr marL="168275"/>
            <a:endParaRPr lang="en-US" altLang="en-US" sz="2400" dirty="0"/>
          </a:p>
          <a:p>
            <a:pPr marL="168275"/>
            <a:r>
              <a:rPr lang="en-US" altLang="en-US" sz="2400" dirty="0">
                <a:solidFill>
                  <a:schemeClr val="bg1">
                    <a:lumMod val="50000"/>
                  </a:schemeClr>
                </a:solidFill>
              </a:rPr>
              <a:t>Find the weak classifier</a:t>
            </a:r>
          </a:p>
          <a:p>
            <a:pPr marL="168275"/>
            <a:r>
              <a:rPr lang="en-US" altLang="en-US" sz="2400" dirty="0">
                <a:solidFill>
                  <a:schemeClr val="bg1">
                    <a:lumMod val="50000"/>
                  </a:schemeClr>
                </a:solidFill>
              </a:rPr>
              <a:t>that achieves the lowest </a:t>
            </a:r>
          </a:p>
          <a:p>
            <a:pPr marL="168275"/>
            <a:r>
              <a:rPr lang="en-US" altLang="en-US" sz="2400" i="1" dirty="0">
                <a:solidFill>
                  <a:schemeClr val="bg1">
                    <a:lumMod val="50000"/>
                  </a:schemeClr>
                </a:solidFill>
              </a:rPr>
              <a:t>weighted</a:t>
            </a:r>
            <a:r>
              <a:rPr lang="en-US" altLang="en-US" sz="2400" dirty="0">
                <a:solidFill>
                  <a:schemeClr val="bg1">
                    <a:lumMod val="50000"/>
                  </a:schemeClr>
                </a:solidFill>
              </a:rPr>
              <a:t> training error.</a:t>
            </a:r>
          </a:p>
          <a:p>
            <a:pPr marL="168275"/>
            <a:endParaRPr lang="en-US" altLang="en-US" sz="2400" dirty="0"/>
          </a:p>
          <a:p>
            <a:pPr marL="168275"/>
            <a:r>
              <a:rPr lang="en-US" altLang="en-US" sz="2400" dirty="0"/>
              <a:t>Raise the weights of </a:t>
            </a:r>
          </a:p>
          <a:p>
            <a:pPr marL="168275"/>
            <a:r>
              <a:rPr lang="en-US" altLang="en-US" sz="2400" dirty="0"/>
              <a:t>training examples </a:t>
            </a:r>
          </a:p>
          <a:p>
            <a:pPr marL="168275"/>
            <a:r>
              <a:rPr lang="en-US" altLang="en-US" sz="2400" dirty="0"/>
              <a:t>misclassified by </a:t>
            </a:r>
          </a:p>
          <a:p>
            <a:pPr marL="168275"/>
            <a:r>
              <a:rPr lang="en-US" altLang="en-US" sz="2400" dirty="0"/>
              <a:t>current weak classifier.</a:t>
            </a:r>
          </a:p>
        </p:txBody>
      </p:sp>
      <p:sp>
        <p:nvSpPr>
          <p:cNvPr id="18" name="TextBox 17">
            <a:extLst>
              <a:ext uri="{FF2B5EF4-FFF2-40B4-BE49-F238E27FC236}">
                <a16:creationId xmlns:a16="http://schemas.microsoft.com/office/drawing/2014/main" xmlns="" id="{51C8D8AF-211E-42F8-AEBE-E817B0453A58}"/>
              </a:ext>
            </a:extLst>
          </p:cNvPr>
          <p:cNvSpPr txBox="1"/>
          <p:nvPr/>
        </p:nvSpPr>
        <p:spPr>
          <a:xfrm>
            <a:off x="4494494" y="1514459"/>
            <a:ext cx="1763712" cy="369332"/>
          </a:xfrm>
          <a:prstGeom prst="rect">
            <a:avLst/>
          </a:prstGeom>
          <a:noFill/>
        </p:spPr>
        <p:txBody>
          <a:bodyPr wrap="square" rtlCol="0">
            <a:spAutoFit/>
          </a:bodyPr>
          <a:lstStyle/>
          <a:p>
            <a:r>
              <a:rPr lang="en-US" dirty="0"/>
              <a:t>Round 2:</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p:txBody>
          <a:bodyPr/>
          <a:lstStyle/>
          <a:p>
            <a:r>
              <a:rPr lang="en-US" altLang="en-US"/>
              <a:t>Consumer application: Apple iPhoto</a:t>
            </a:r>
          </a:p>
        </p:txBody>
      </p:sp>
      <p:sp>
        <p:nvSpPr>
          <p:cNvPr id="45059" name="Content Placeholder 2"/>
          <p:cNvSpPr>
            <a:spLocks noGrp="1"/>
          </p:cNvSpPr>
          <p:nvPr>
            <p:ph idx="1"/>
          </p:nvPr>
        </p:nvSpPr>
        <p:spPr/>
        <p:txBody>
          <a:bodyPr/>
          <a:lstStyle/>
          <a:p>
            <a:r>
              <a:rPr lang="en-US" altLang="en-US">
                <a:hlinkClick r:id="rId3"/>
              </a:rPr>
              <a:t>Things iPhoto thinks are faces</a:t>
            </a:r>
            <a:endParaRPr lang="en-US" altLang="en-US"/>
          </a:p>
        </p:txBody>
      </p:sp>
      <p:pic>
        <p:nvPicPr>
          <p:cNvPr id="4506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3438" y="1600200"/>
            <a:ext cx="7548562"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xmlns="" id="{79C57FD0-2AF8-4AD7-A909-7FE91D97409F}"/>
              </a:ext>
            </a:extLst>
          </p:cNvPr>
          <p:cNvSpPr/>
          <p:nvPr/>
        </p:nvSpPr>
        <p:spPr>
          <a:xfrm>
            <a:off x="434974" y="1103899"/>
            <a:ext cx="3892055" cy="3785652"/>
          </a:xfrm>
          <a:prstGeom prst="rect">
            <a:avLst/>
          </a:prstGeom>
        </p:spPr>
        <p:txBody>
          <a:bodyPr wrap="square">
            <a:spAutoFit/>
          </a:bodyPr>
          <a:lstStyle/>
          <a:p>
            <a:pPr marL="168275"/>
            <a:r>
              <a:rPr lang="en-US" altLang="en-US" sz="2400" dirty="0"/>
              <a:t>In each boosting round:</a:t>
            </a:r>
          </a:p>
          <a:p>
            <a:pPr marL="168275"/>
            <a:endParaRPr lang="en-US" altLang="en-US" sz="2400" dirty="0"/>
          </a:p>
          <a:p>
            <a:pPr marL="168275"/>
            <a:r>
              <a:rPr lang="en-US" altLang="en-US" sz="2400" dirty="0"/>
              <a:t>Find the weak classifier</a:t>
            </a:r>
          </a:p>
          <a:p>
            <a:pPr marL="168275"/>
            <a:r>
              <a:rPr lang="en-US" altLang="en-US" sz="2400" dirty="0"/>
              <a:t>that achieves the lowest </a:t>
            </a:r>
          </a:p>
          <a:p>
            <a:pPr marL="168275"/>
            <a:r>
              <a:rPr lang="en-US" altLang="en-US" sz="2400" i="1" dirty="0"/>
              <a:t>weighted</a:t>
            </a:r>
            <a:r>
              <a:rPr lang="en-US" altLang="en-US" sz="2400" dirty="0"/>
              <a:t> training error.</a:t>
            </a:r>
          </a:p>
          <a:p>
            <a:pPr marL="168275"/>
            <a:endParaRPr lang="en-US" altLang="en-US" sz="2400" dirty="0"/>
          </a:p>
          <a:p>
            <a:pPr marL="168275"/>
            <a:r>
              <a:rPr lang="en-US" altLang="en-US" sz="2400" dirty="0">
                <a:solidFill>
                  <a:schemeClr val="bg1">
                    <a:lumMod val="50000"/>
                  </a:schemeClr>
                </a:solidFill>
              </a:rPr>
              <a:t>Raise the weights of </a:t>
            </a:r>
          </a:p>
          <a:p>
            <a:pPr marL="168275"/>
            <a:r>
              <a:rPr lang="en-US" altLang="en-US" sz="2400" dirty="0">
                <a:solidFill>
                  <a:schemeClr val="bg1">
                    <a:lumMod val="50000"/>
                  </a:schemeClr>
                </a:solidFill>
              </a:rPr>
              <a:t>training examples </a:t>
            </a:r>
          </a:p>
          <a:p>
            <a:pPr marL="168275"/>
            <a:r>
              <a:rPr lang="en-US" altLang="en-US" sz="2400" dirty="0">
                <a:solidFill>
                  <a:schemeClr val="bg1">
                    <a:lumMod val="50000"/>
                  </a:schemeClr>
                </a:solidFill>
              </a:rPr>
              <a:t>misclassified by </a:t>
            </a:r>
          </a:p>
          <a:p>
            <a:pPr marL="168275"/>
            <a:r>
              <a:rPr lang="en-US" altLang="en-US" sz="2400" dirty="0">
                <a:solidFill>
                  <a:schemeClr val="bg1">
                    <a:lumMod val="50000"/>
                  </a:schemeClr>
                </a:solidFill>
              </a:rPr>
              <a:t>current weak classifier.</a:t>
            </a:r>
          </a:p>
        </p:txBody>
      </p:sp>
      <p:sp>
        <p:nvSpPr>
          <p:cNvPr id="65538" name="Rectangle 2"/>
          <p:cNvSpPr>
            <a:spLocks noGrp="1" noChangeArrowheads="1"/>
          </p:cNvSpPr>
          <p:nvPr>
            <p:ph type="title"/>
          </p:nvPr>
        </p:nvSpPr>
        <p:spPr/>
        <p:txBody>
          <a:bodyPr/>
          <a:lstStyle/>
          <a:p>
            <a:r>
              <a:rPr lang="en-US" altLang="en-US"/>
              <a:t>Boosting  illustration</a:t>
            </a:r>
          </a:p>
        </p:txBody>
      </p:sp>
      <p:sp>
        <p:nvSpPr>
          <p:cNvPr id="65539" name="Oval 3"/>
          <p:cNvSpPr>
            <a:spLocks noChangeArrowheads="1"/>
          </p:cNvSpPr>
          <p:nvPr/>
        </p:nvSpPr>
        <p:spPr bwMode="auto">
          <a:xfrm>
            <a:off x="5279529" y="2379663"/>
            <a:ext cx="377825" cy="381000"/>
          </a:xfrm>
          <a:prstGeom prst="ellipse">
            <a:avLst/>
          </a:prstGeom>
          <a:solidFill>
            <a:srgbClr val="FF0000"/>
          </a:solidFill>
          <a:ln w="25400">
            <a:solidFill>
              <a:schemeClr val="tx1"/>
            </a:solidFill>
            <a:round/>
            <a:headEnd/>
            <a:tailEnd/>
          </a:ln>
        </p:spPr>
        <p:txBody>
          <a:bodyPr wrap="none" anchor="ctr">
            <a:spAutoFit/>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endParaRPr lang="en-US" altLang="en-US" sz="2400" b="1">
              <a:solidFill>
                <a:srgbClr val="000000"/>
              </a:solidFill>
            </a:endParaRPr>
          </a:p>
        </p:txBody>
      </p:sp>
      <p:sp>
        <p:nvSpPr>
          <p:cNvPr id="65540" name="Oval 4"/>
          <p:cNvSpPr>
            <a:spLocks noChangeArrowheads="1"/>
          </p:cNvSpPr>
          <p:nvPr/>
        </p:nvSpPr>
        <p:spPr bwMode="auto">
          <a:xfrm>
            <a:off x="6667004" y="1981200"/>
            <a:ext cx="762000" cy="749300"/>
          </a:xfrm>
          <a:prstGeom prst="ellipse">
            <a:avLst/>
          </a:prstGeom>
          <a:solidFill>
            <a:srgbClr val="3366FF"/>
          </a:solidFill>
          <a:ln w="25400">
            <a:solidFill>
              <a:schemeClr val="tx1"/>
            </a:solidFill>
            <a:round/>
            <a:headEnd/>
            <a:tailEnd/>
          </a:ln>
        </p:spPr>
        <p:txBody>
          <a:bodyPr anchor="ctr">
            <a:spAutoFit/>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endParaRPr lang="en-US" altLang="en-US" sz="2400" b="1">
              <a:solidFill>
                <a:srgbClr val="000000"/>
              </a:solidFill>
            </a:endParaRPr>
          </a:p>
        </p:txBody>
      </p:sp>
      <p:sp>
        <p:nvSpPr>
          <p:cNvPr id="65541" name="Oval 5"/>
          <p:cNvSpPr>
            <a:spLocks noChangeArrowheads="1"/>
          </p:cNvSpPr>
          <p:nvPr/>
        </p:nvSpPr>
        <p:spPr bwMode="auto">
          <a:xfrm>
            <a:off x="7355979" y="2738438"/>
            <a:ext cx="762000" cy="755650"/>
          </a:xfrm>
          <a:prstGeom prst="ellipse">
            <a:avLst/>
          </a:prstGeom>
          <a:solidFill>
            <a:srgbClr val="3366FF"/>
          </a:solidFill>
          <a:ln w="25400">
            <a:solidFill>
              <a:schemeClr val="tx1"/>
            </a:solidFill>
            <a:round/>
            <a:headEnd/>
            <a:tailEnd/>
          </a:ln>
        </p:spPr>
        <p:txBody>
          <a:bodyPr anchor="ctr">
            <a:spAutoFit/>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endParaRPr lang="en-US" altLang="en-US" sz="2400" b="1">
              <a:solidFill>
                <a:srgbClr val="000000"/>
              </a:solidFill>
            </a:endParaRPr>
          </a:p>
        </p:txBody>
      </p:sp>
      <p:sp>
        <p:nvSpPr>
          <p:cNvPr id="65542" name="Oval 6"/>
          <p:cNvSpPr>
            <a:spLocks noChangeArrowheads="1"/>
          </p:cNvSpPr>
          <p:nvPr/>
        </p:nvSpPr>
        <p:spPr bwMode="auto">
          <a:xfrm>
            <a:off x="7178179" y="4010025"/>
            <a:ext cx="376237" cy="377825"/>
          </a:xfrm>
          <a:prstGeom prst="ellipse">
            <a:avLst/>
          </a:prstGeom>
          <a:solidFill>
            <a:srgbClr val="3366FF"/>
          </a:solidFill>
          <a:ln w="25400">
            <a:solidFill>
              <a:schemeClr val="tx1"/>
            </a:solidFill>
            <a:round/>
            <a:headEnd/>
            <a:tailEnd/>
          </a:ln>
        </p:spPr>
        <p:txBody>
          <a:bodyPr wrap="none" anchor="ctr">
            <a:spAutoFit/>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endParaRPr lang="en-US" altLang="en-US" sz="2400" b="1">
              <a:solidFill>
                <a:srgbClr val="000000"/>
              </a:solidFill>
            </a:endParaRPr>
          </a:p>
        </p:txBody>
      </p:sp>
      <p:sp>
        <p:nvSpPr>
          <p:cNvPr id="65543" name="Oval 7"/>
          <p:cNvSpPr>
            <a:spLocks noChangeArrowheads="1"/>
          </p:cNvSpPr>
          <p:nvPr/>
        </p:nvSpPr>
        <p:spPr bwMode="auto">
          <a:xfrm>
            <a:off x="6106616" y="3667125"/>
            <a:ext cx="735013" cy="750888"/>
          </a:xfrm>
          <a:prstGeom prst="ellipse">
            <a:avLst/>
          </a:prstGeom>
          <a:solidFill>
            <a:srgbClr val="3366FF"/>
          </a:solidFill>
          <a:ln w="25400">
            <a:solidFill>
              <a:schemeClr val="tx1"/>
            </a:solidFill>
            <a:round/>
            <a:headEnd/>
            <a:tailEnd/>
          </a:ln>
        </p:spPr>
        <p:txBody>
          <a:bodyPr anchor="ctr">
            <a:spAutoFit/>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endParaRPr lang="en-US" altLang="en-US" sz="2400" b="1">
              <a:solidFill>
                <a:srgbClr val="000000"/>
              </a:solidFill>
            </a:endParaRPr>
          </a:p>
        </p:txBody>
      </p:sp>
      <p:sp>
        <p:nvSpPr>
          <p:cNvPr id="65544" name="Oval 8"/>
          <p:cNvSpPr>
            <a:spLocks noChangeArrowheads="1"/>
          </p:cNvSpPr>
          <p:nvPr/>
        </p:nvSpPr>
        <p:spPr bwMode="auto">
          <a:xfrm>
            <a:off x="6163766" y="4506913"/>
            <a:ext cx="735013" cy="750887"/>
          </a:xfrm>
          <a:prstGeom prst="ellipse">
            <a:avLst/>
          </a:prstGeom>
          <a:solidFill>
            <a:srgbClr val="3366FF"/>
          </a:solidFill>
          <a:ln w="25400">
            <a:solidFill>
              <a:schemeClr val="tx1"/>
            </a:solidFill>
            <a:round/>
            <a:headEnd/>
            <a:tailEnd/>
          </a:ln>
        </p:spPr>
        <p:txBody>
          <a:bodyPr anchor="ctr">
            <a:spAutoFit/>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endParaRPr lang="en-US" altLang="en-US" sz="2400" b="1">
              <a:solidFill>
                <a:srgbClr val="000000"/>
              </a:solidFill>
            </a:endParaRPr>
          </a:p>
        </p:txBody>
      </p:sp>
      <p:sp>
        <p:nvSpPr>
          <p:cNvPr id="65545" name="Oval 9"/>
          <p:cNvSpPr>
            <a:spLocks noChangeArrowheads="1"/>
          </p:cNvSpPr>
          <p:nvPr/>
        </p:nvSpPr>
        <p:spPr bwMode="auto">
          <a:xfrm>
            <a:off x="6335216" y="2760663"/>
            <a:ext cx="381000" cy="379412"/>
          </a:xfrm>
          <a:prstGeom prst="ellipse">
            <a:avLst/>
          </a:prstGeom>
          <a:solidFill>
            <a:srgbClr val="FF0000"/>
          </a:solidFill>
          <a:ln w="25400">
            <a:solidFill>
              <a:schemeClr val="tx1"/>
            </a:solidFill>
            <a:round/>
            <a:headEnd/>
            <a:tailEnd/>
          </a:ln>
        </p:spPr>
        <p:txBody>
          <a:bodyPr wrap="none" anchor="ctr">
            <a:spAutoFit/>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endParaRPr lang="en-US" altLang="en-US" sz="2400" b="1">
              <a:solidFill>
                <a:srgbClr val="000000"/>
              </a:solidFill>
            </a:endParaRPr>
          </a:p>
        </p:txBody>
      </p:sp>
      <p:sp>
        <p:nvSpPr>
          <p:cNvPr id="65546" name="Oval 10"/>
          <p:cNvSpPr>
            <a:spLocks noChangeArrowheads="1"/>
          </p:cNvSpPr>
          <p:nvPr/>
        </p:nvSpPr>
        <p:spPr bwMode="auto">
          <a:xfrm>
            <a:off x="4806454" y="3155950"/>
            <a:ext cx="376237" cy="381000"/>
          </a:xfrm>
          <a:prstGeom prst="ellipse">
            <a:avLst/>
          </a:prstGeom>
          <a:solidFill>
            <a:srgbClr val="FF0000"/>
          </a:solidFill>
          <a:ln w="25400">
            <a:solidFill>
              <a:schemeClr val="tx1"/>
            </a:solidFill>
            <a:round/>
            <a:headEnd/>
            <a:tailEnd/>
          </a:ln>
        </p:spPr>
        <p:txBody>
          <a:bodyPr wrap="none" anchor="ctr">
            <a:spAutoFit/>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endParaRPr lang="en-US" altLang="en-US" sz="2400" b="1">
              <a:solidFill>
                <a:srgbClr val="000000"/>
              </a:solidFill>
            </a:endParaRPr>
          </a:p>
        </p:txBody>
      </p:sp>
      <p:sp>
        <p:nvSpPr>
          <p:cNvPr id="65547" name="Oval 11"/>
          <p:cNvSpPr>
            <a:spLocks noChangeArrowheads="1"/>
          </p:cNvSpPr>
          <p:nvPr/>
        </p:nvSpPr>
        <p:spPr bwMode="auto">
          <a:xfrm>
            <a:off x="5268416" y="4352925"/>
            <a:ext cx="755650" cy="746125"/>
          </a:xfrm>
          <a:prstGeom prst="ellipse">
            <a:avLst/>
          </a:prstGeom>
          <a:solidFill>
            <a:srgbClr val="FF0000"/>
          </a:solidFill>
          <a:ln w="25400">
            <a:solidFill>
              <a:schemeClr val="tx1"/>
            </a:solidFill>
            <a:round/>
            <a:headEnd/>
            <a:tailEnd/>
          </a:ln>
        </p:spPr>
        <p:txBody>
          <a:bodyPr anchor="ctr">
            <a:spAutoFit/>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endParaRPr lang="en-US" altLang="en-US" sz="2400" b="1">
              <a:solidFill>
                <a:srgbClr val="000000"/>
              </a:solidFill>
            </a:endParaRPr>
          </a:p>
        </p:txBody>
      </p:sp>
      <p:sp>
        <p:nvSpPr>
          <p:cNvPr id="65548" name="Line 12"/>
          <p:cNvSpPr>
            <a:spLocks noChangeShapeType="1"/>
          </p:cNvSpPr>
          <p:nvPr/>
        </p:nvSpPr>
        <p:spPr bwMode="auto">
          <a:xfrm flipH="1" flipV="1">
            <a:off x="5954216" y="2209800"/>
            <a:ext cx="152400" cy="3124200"/>
          </a:xfrm>
          <a:prstGeom prst="line">
            <a:avLst/>
          </a:prstGeom>
          <a:noFill/>
          <a:ln w="25400">
            <a:solidFill>
              <a:schemeClr val="tx1"/>
            </a:solidFill>
            <a:prstDash val="dash"/>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65549" name="Text Box 13"/>
          <p:cNvSpPr txBox="1">
            <a:spLocks noChangeArrowheads="1"/>
          </p:cNvSpPr>
          <p:nvPr/>
        </p:nvSpPr>
        <p:spPr bwMode="auto">
          <a:xfrm>
            <a:off x="2915816" y="5390092"/>
            <a:ext cx="1281112"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a:spAutoFit/>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lgn="ctr">
              <a:spcBef>
                <a:spcPct val="0"/>
              </a:spcBef>
            </a:pPr>
            <a:r>
              <a:rPr lang="en-US" altLang="en-US" sz="1800" b="1" dirty="0">
                <a:solidFill>
                  <a:srgbClr val="000000"/>
                </a:solidFill>
                <a:latin typeface="Times New Roman" panose="02020603050405020304" pitchFamily="18" charset="0"/>
              </a:rPr>
              <a:t>Weak </a:t>
            </a:r>
          </a:p>
          <a:p>
            <a:pPr algn="ctr">
              <a:spcBef>
                <a:spcPct val="0"/>
              </a:spcBef>
            </a:pPr>
            <a:r>
              <a:rPr lang="en-US" altLang="en-US" sz="1800" b="1" dirty="0">
                <a:solidFill>
                  <a:srgbClr val="000000"/>
                </a:solidFill>
                <a:latin typeface="Times New Roman" panose="02020603050405020304" pitchFamily="18" charset="0"/>
              </a:rPr>
              <a:t>Classifier 3</a:t>
            </a:r>
          </a:p>
        </p:txBody>
      </p:sp>
      <p:sp>
        <p:nvSpPr>
          <p:cNvPr id="65550" name="Rectangle 14"/>
          <p:cNvSpPr>
            <a:spLocks noChangeArrowheads="1"/>
          </p:cNvSpPr>
          <p:nvPr/>
        </p:nvSpPr>
        <p:spPr bwMode="auto">
          <a:xfrm>
            <a:off x="4519116" y="1905000"/>
            <a:ext cx="3797300" cy="36068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endParaRPr lang="en-US" altLang="en-US" sz="2400" b="1">
              <a:solidFill>
                <a:srgbClr val="000000"/>
              </a:solidFill>
            </a:endParaRPr>
          </a:p>
        </p:txBody>
      </p:sp>
      <p:sp>
        <p:nvSpPr>
          <p:cNvPr id="65551" name="Line 18"/>
          <p:cNvSpPr>
            <a:spLocks noChangeShapeType="1"/>
          </p:cNvSpPr>
          <p:nvPr/>
        </p:nvSpPr>
        <p:spPr bwMode="auto">
          <a:xfrm flipV="1">
            <a:off x="4196928" y="4114800"/>
            <a:ext cx="1757288" cy="1524000"/>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7" name="TextBox 16">
            <a:extLst>
              <a:ext uri="{FF2B5EF4-FFF2-40B4-BE49-F238E27FC236}">
                <a16:creationId xmlns:a16="http://schemas.microsoft.com/office/drawing/2014/main" xmlns="" id="{73919FB4-6962-43FD-B9B2-E52E2DFDE2C4}"/>
              </a:ext>
            </a:extLst>
          </p:cNvPr>
          <p:cNvSpPr txBox="1"/>
          <p:nvPr/>
        </p:nvSpPr>
        <p:spPr>
          <a:xfrm>
            <a:off x="4494494" y="1514459"/>
            <a:ext cx="1763712" cy="369332"/>
          </a:xfrm>
          <a:prstGeom prst="rect">
            <a:avLst/>
          </a:prstGeom>
          <a:noFill/>
        </p:spPr>
        <p:txBody>
          <a:bodyPr wrap="square" rtlCol="0">
            <a:spAutoFit/>
          </a:bodyPr>
          <a:lstStyle/>
          <a:p>
            <a:r>
              <a:rPr lang="en-US" dirty="0"/>
              <a:t>Round 3:</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8686060C-92BB-42C1-8F97-1FD74EF52109}"/>
              </a:ext>
            </a:extLst>
          </p:cNvPr>
          <p:cNvSpPr/>
          <p:nvPr/>
        </p:nvSpPr>
        <p:spPr>
          <a:xfrm>
            <a:off x="-36975" y="1883791"/>
            <a:ext cx="4572000" cy="3046988"/>
          </a:xfrm>
          <a:prstGeom prst="rect">
            <a:avLst/>
          </a:prstGeom>
        </p:spPr>
        <p:txBody>
          <a:bodyPr>
            <a:spAutoFit/>
          </a:bodyPr>
          <a:lstStyle/>
          <a:p>
            <a:pPr marL="168275"/>
            <a:r>
              <a:rPr lang="en-US" altLang="en-US" sz="2400" dirty="0"/>
              <a:t>Compute final classifier as linear combination of all weak classifier.</a:t>
            </a:r>
            <a:br>
              <a:rPr lang="en-US" altLang="en-US" sz="2400" dirty="0"/>
            </a:br>
            <a:r>
              <a:rPr lang="en-US" altLang="en-US" sz="2400" dirty="0"/>
              <a:t/>
            </a:r>
            <a:br>
              <a:rPr lang="en-US" altLang="en-US" sz="2400" dirty="0"/>
            </a:br>
            <a:r>
              <a:rPr lang="en-US" altLang="en-US" sz="2400" dirty="0"/>
              <a:t>Weight of each classifier is directly proportional to its accuracy.</a:t>
            </a:r>
          </a:p>
          <a:p>
            <a:pPr marL="168275"/>
            <a:endParaRPr lang="en-US" altLang="en-US" sz="2400" dirty="0"/>
          </a:p>
        </p:txBody>
      </p:sp>
      <p:sp>
        <p:nvSpPr>
          <p:cNvPr id="66562" name="Rectangle 2"/>
          <p:cNvSpPr>
            <a:spLocks noGrp="1" noChangeArrowheads="1"/>
          </p:cNvSpPr>
          <p:nvPr>
            <p:ph type="title"/>
          </p:nvPr>
        </p:nvSpPr>
        <p:spPr/>
        <p:txBody>
          <a:bodyPr/>
          <a:lstStyle/>
          <a:p>
            <a:r>
              <a:rPr lang="en-US" altLang="en-US" dirty="0"/>
              <a:t>Boosting  illustration</a:t>
            </a:r>
          </a:p>
        </p:txBody>
      </p:sp>
      <p:sp>
        <p:nvSpPr>
          <p:cNvPr id="66563" name="Oval 3"/>
          <p:cNvSpPr>
            <a:spLocks noChangeArrowheads="1"/>
          </p:cNvSpPr>
          <p:nvPr/>
        </p:nvSpPr>
        <p:spPr bwMode="auto">
          <a:xfrm>
            <a:off x="5279529" y="2379663"/>
            <a:ext cx="377825" cy="381000"/>
          </a:xfrm>
          <a:prstGeom prst="ellipse">
            <a:avLst/>
          </a:prstGeom>
          <a:solidFill>
            <a:srgbClr val="FF0000"/>
          </a:solidFill>
          <a:ln w="25400">
            <a:solidFill>
              <a:schemeClr val="tx1"/>
            </a:solidFill>
            <a:round/>
            <a:headEnd/>
            <a:tailEnd/>
          </a:ln>
        </p:spPr>
        <p:txBody>
          <a:bodyPr wrap="none" anchor="ctr">
            <a:spAutoFit/>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endParaRPr lang="en-US" altLang="en-US" sz="2400" b="1">
              <a:solidFill>
                <a:srgbClr val="000000"/>
              </a:solidFill>
            </a:endParaRPr>
          </a:p>
        </p:txBody>
      </p:sp>
      <p:sp>
        <p:nvSpPr>
          <p:cNvPr id="66564" name="Oval 4"/>
          <p:cNvSpPr>
            <a:spLocks noChangeArrowheads="1"/>
          </p:cNvSpPr>
          <p:nvPr/>
        </p:nvSpPr>
        <p:spPr bwMode="auto">
          <a:xfrm>
            <a:off x="6667004" y="1981200"/>
            <a:ext cx="762000" cy="749300"/>
          </a:xfrm>
          <a:prstGeom prst="ellipse">
            <a:avLst/>
          </a:prstGeom>
          <a:solidFill>
            <a:srgbClr val="3366FF"/>
          </a:solidFill>
          <a:ln w="25400">
            <a:solidFill>
              <a:schemeClr val="tx1"/>
            </a:solidFill>
            <a:round/>
            <a:headEnd/>
            <a:tailEnd/>
          </a:ln>
        </p:spPr>
        <p:txBody>
          <a:bodyPr anchor="ctr">
            <a:spAutoFit/>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endParaRPr lang="en-US" altLang="en-US" sz="2400" b="1">
              <a:solidFill>
                <a:srgbClr val="000000"/>
              </a:solidFill>
            </a:endParaRPr>
          </a:p>
        </p:txBody>
      </p:sp>
      <p:sp>
        <p:nvSpPr>
          <p:cNvPr id="66565" name="Oval 5"/>
          <p:cNvSpPr>
            <a:spLocks noChangeArrowheads="1"/>
          </p:cNvSpPr>
          <p:nvPr/>
        </p:nvSpPr>
        <p:spPr bwMode="auto">
          <a:xfrm>
            <a:off x="7355979" y="2738438"/>
            <a:ext cx="762000" cy="755650"/>
          </a:xfrm>
          <a:prstGeom prst="ellipse">
            <a:avLst/>
          </a:prstGeom>
          <a:solidFill>
            <a:srgbClr val="3366FF"/>
          </a:solidFill>
          <a:ln w="25400">
            <a:solidFill>
              <a:schemeClr val="tx1"/>
            </a:solidFill>
            <a:round/>
            <a:headEnd/>
            <a:tailEnd/>
          </a:ln>
        </p:spPr>
        <p:txBody>
          <a:bodyPr anchor="ctr">
            <a:spAutoFit/>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endParaRPr lang="en-US" altLang="en-US" sz="2400" b="1">
              <a:solidFill>
                <a:srgbClr val="000000"/>
              </a:solidFill>
            </a:endParaRPr>
          </a:p>
        </p:txBody>
      </p:sp>
      <p:sp>
        <p:nvSpPr>
          <p:cNvPr id="66566" name="Oval 6"/>
          <p:cNvSpPr>
            <a:spLocks noChangeArrowheads="1"/>
          </p:cNvSpPr>
          <p:nvPr/>
        </p:nvSpPr>
        <p:spPr bwMode="auto">
          <a:xfrm>
            <a:off x="7178179" y="4010025"/>
            <a:ext cx="376237" cy="377825"/>
          </a:xfrm>
          <a:prstGeom prst="ellipse">
            <a:avLst/>
          </a:prstGeom>
          <a:solidFill>
            <a:srgbClr val="3366FF"/>
          </a:solidFill>
          <a:ln w="25400">
            <a:solidFill>
              <a:schemeClr val="tx1"/>
            </a:solidFill>
            <a:round/>
            <a:headEnd/>
            <a:tailEnd/>
          </a:ln>
        </p:spPr>
        <p:txBody>
          <a:bodyPr wrap="none" anchor="ctr">
            <a:spAutoFit/>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endParaRPr lang="en-US" altLang="en-US" sz="2400" b="1">
              <a:solidFill>
                <a:srgbClr val="000000"/>
              </a:solidFill>
            </a:endParaRPr>
          </a:p>
        </p:txBody>
      </p:sp>
      <p:sp>
        <p:nvSpPr>
          <p:cNvPr id="66567" name="Oval 7"/>
          <p:cNvSpPr>
            <a:spLocks noChangeArrowheads="1"/>
          </p:cNvSpPr>
          <p:nvPr/>
        </p:nvSpPr>
        <p:spPr bwMode="auto">
          <a:xfrm>
            <a:off x="6106616" y="3667125"/>
            <a:ext cx="735013" cy="750888"/>
          </a:xfrm>
          <a:prstGeom prst="ellipse">
            <a:avLst/>
          </a:prstGeom>
          <a:solidFill>
            <a:srgbClr val="3366FF"/>
          </a:solidFill>
          <a:ln w="25400">
            <a:solidFill>
              <a:schemeClr val="tx1"/>
            </a:solidFill>
            <a:round/>
            <a:headEnd/>
            <a:tailEnd/>
          </a:ln>
        </p:spPr>
        <p:txBody>
          <a:bodyPr anchor="ctr">
            <a:spAutoFit/>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endParaRPr lang="en-US" altLang="en-US" sz="2400" b="1">
              <a:solidFill>
                <a:srgbClr val="000000"/>
              </a:solidFill>
            </a:endParaRPr>
          </a:p>
        </p:txBody>
      </p:sp>
      <p:sp>
        <p:nvSpPr>
          <p:cNvPr id="66568" name="Oval 8"/>
          <p:cNvSpPr>
            <a:spLocks noChangeArrowheads="1"/>
          </p:cNvSpPr>
          <p:nvPr/>
        </p:nvSpPr>
        <p:spPr bwMode="auto">
          <a:xfrm>
            <a:off x="6163766" y="4506913"/>
            <a:ext cx="735013" cy="750887"/>
          </a:xfrm>
          <a:prstGeom prst="ellipse">
            <a:avLst/>
          </a:prstGeom>
          <a:solidFill>
            <a:srgbClr val="3366FF"/>
          </a:solidFill>
          <a:ln w="25400">
            <a:solidFill>
              <a:schemeClr val="tx1"/>
            </a:solidFill>
            <a:round/>
            <a:headEnd/>
            <a:tailEnd/>
          </a:ln>
        </p:spPr>
        <p:txBody>
          <a:bodyPr anchor="ctr">
            <a:spAutoFit/>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endParaRPr lang="en-US" altLang="en-US" sz="2400" b="1">
              <a:solidFill>
                <a:srgbClr val="000000"/>
              </a:solidFill>
            </a:endParaRPr>
          </a:p>
        </p:txBody>
      </p:sp>
      <p:sp>
        <p:nvSpPr>
          <p:cNvPr id="66569" name="Oval 9"/>
          <p:cNvSpPr>
            <a:spLocks noChangeArrowheads="1"/>
          </p:cNvSpPr>
          <p:nvPr/>
        </p:nvSpPr>
        <p:spPr bwMode="auto">
          <a:xfrm>
            <a:off x="6335216" y="2760663"/>
            <a:ext cx="381000" cy="379412"/>
          </a:xfrm>
          <a:prstGeom prst="ellipse">
            <a:avLst/>
          </a:prstGeom>
          <a:solidFill>
            <a:srgbClr val="FF0000"/>
          </a:solidFill>
          <a:ln w="25400">
            <a:solidFill>
              <a:schemeClr val="tx1"/>
            </a:solidFill>
            <a:round/>
            <a:headEnd/>
            <a:tailEnd/>
          </a:ln>
        </p:spPr>
        <p:txBody>
          <a:bodyPr wrap="none" anchor="ctr">
            <a:spAutoFit/>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endParaRPr lang="en-US" altLang="en-US" sz="2400" b="1">
              <a:solidFill>
                <a:srgbClr val="000000"/>
              </a:solidFill>
            </a:endParaRPr>
          </a:p>
        </p:txBody>
      </p:sp>
      <p:sp>
        <p:nvSpPr>
          <p:cNvPr id="66570" name="Oval 10"/>
          <p:cNvSpPr>
            <a:spLocks noChangeArrowheads="1"/>
          </p:cNvSpPr>
          <p:nvPr/>
        </p:nvSpPr>
        <p:spPr bwMode="auto">
          <a:xfrm>
            <a:off x="4806454" y="3155950"/>
            <a:ext cx="376237" cy="381000"/>
          </a:xfrm>
          <a:prstGeom prst="ellipse">
            <a:avLst/>
          </a:prstGeom>
          <a:solidFill>
            <a:srgbClr val="FF0000"/>
          </a:solidFill>
          <a:ln w="25400">
            <a:solidFill>
              <a:schemeClr val="tx1"/>
            </a:solidFill>
            <a:round/>
            <a:headEnd/>
            <a:tailEnd/>
          </a:ln>
        </p:spPr>
        <p:txBody>
          <a:bodyPr wrap="none" anchor="ctr">
            <a:spAutoFit/>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endParaRPr lang="en-US" altLang="en-US" sz="2400" b="1">
              <a:solidFill>
                <a:srgbClr val="000000"/>
              </a:solidFill>
            </a:endParaRPr>
          </a:p>
        </p:txBody>
      </p:sp>
      <p:sp>
        <p:nvSpPr>
          <p:cNvPr id="66571" name="Oval 11"/>
          <p:cNvSpPr>
            <a:spLocks noChangeArrowheads="1"/>
          </p:cNvSpPr>
          <p:nvPr/>
        </p:nvSpPr>
        <p:spPr bwMode="auto">
          <a:xfrm>
            <a:off x="5268416" y="4352925"/>
            <a:ext cx="755650" cy="746125"/>
          </a:xfrm>
          <a:prstGeom prst="ellipse">
            <a:avLst/>
          </a:prstGeom>
          <a:solidFill>
            <a:srgbClr val="FF0000"/>
          </a:solidFill>
          <a:ln w="25400">
            <a:solidFill>
              <a:schemeClr val="tx1"/>
            </a:solidFill>
            <a:round/>
            <a:headEnd/>
            <a:tailEnd/>
          </a:ln>
        </p:spPr>
        <p:txBody>
          <a:bodyPr anchor="ctr">
            <a:spAutoFit/>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endParaRPr lang="en-US" altLang="en-US" sz="2400" b="1">
              <a:solidFill>
                <a:srgbClr val="000000"/>
              </a:solidFill>
            </a:endParaRPr>
          </a:p>
        </p:txBody>
      </p:sp>
      <p:sp>
        <p:nvSpPr>
          <p:cNvPr id="66572" name="Line 12"/>
          <p:cNvSpPr>
            <a:spLocks noChangeShapeType="1"/>
          </p:cNvSpPr>
          <p:nvPr/>
        </p:nvSpPr>
        <p:spPr bwMode="auto">
          <a:xfrm flipH="1" flipV="1">
            <a:off x="5954216" y="2209800"/>
            <a:ext cx="152400" cy="3124200"/>
          </a:xfrm>
          <a:prstGeom prst="line">
            <a:avLst/>
          </a:prstGeom>
          <a:noFill/>
          <a:ln w="25400">
            <a:solidFill>
              <a:schemeClr val="tx1"/>
            </a:solidFill>
            <a:prstDash val="dash"/>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66573" name="Rectangle 14"/>
          <p:cNvSpPr>
            <a:spLocks noChangeArrowheads="1"/>
          </p:cNvSpPr>
          <p:nvPr/>
        </p:nvSpPr>
        <p:spPr bwMode="auto">
          <a:xfrm>
            <a:off x="4519116" y="1905000"/>
            <a:ext cx="3797300" cy="36068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endParaRPr lang="en-US" altLang="en-US" sz="2400" b="1">
              <a:solidFill>
                <a:srgbClr val="000000"/>
              </a:solidFill>
            </a:endParaRPr>
          </a:p>
        </p:txBody>
      </p:sp>
      <p:sp>
        <p:nvSpPr>
          <p:cNvPr id="66575" name="Line 20"/>
          <p:cNvSpPr>
            <a:spLocks noChangeShapeType="1"/>
          </p:cNvSpPr>
          <p:nvPr/>
        </p:nvSpPr>
        <p:spPr bwMode="auto">
          <a:xfrm flipH="1" flipV="1">
            <a:off x="6487616" y="2057400"/>
            <a:ext cx="838200" cy="3048000"/>
          </a:xfrm>
          <a:prstGeom prst="line">
            <a:avLst/>
          </a:prstGeom>
          <a:noFill/>
          <a:ln w="25400">
            <a:solidFill>
              <a:schemeClr val="tx1"/>
            </a:solidFill>
            <a:prstDash val="dash"/>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66576" name="Line 21"/>
          <p:cNvSpPr>
            <a:spLocks noChangeShapeType="1"/>
          </p:cNvSpPr>
          <p:nvPr/>
        </p:nvSpPr>
        <p:spPr bwMode="auto">
          <a:xfrm flipV="1">
            <a:off x="4898529" y="3417888"/>
            <a:ext cx="3227387" cy="381000"/>
          </a:xfrm>
          <a:prstGeom prst="line">
            <a:avLst/>
          </a:prstGeom>
          <a:noFill/>
          <a:ln w="25400">
            <a:solidFill>
              <a:schemeClr val="tx1"/>
            </a:solidFill>
            <a:prstDash val="dash"/>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17" name="TextBox 16">
            <a:extLst>
              <a:ext uri="{FF2B5EF4-FFF2-40B4-BE49-F238E27FC236}">
                <a16:creationId xmlns:a16="http://schemas.microsoft.com/office/drawing/2014/main" xmlns="" id="{A45F9153-EBF4-4597-A520-D6A4F5E5BA4A}"/>
              </a:ext>
            </a:extLst>
          </p:cNvPr>
          <p:cNvSpPr txBox="1"/>
          <p:nvPr/>
        </p:nvSpPr>
        <p:spPr>
          <a:xfrm>
            <a:off x="4494494" y="1514459"/>
            <a:ext cx="1763712" cy="369332"/>
          </a:xfrm>
          <a:prstGeom prst="rect">
            <a:avLst/>
          </a:prstGeom>
          <a:noFill/>
        </p:spPr>
        <p:txBody>
          <a:bodyPr wrap="square" rtlCol="0">
            <a:spAutoFit/>
          </a:bodyPr>
          <a:lstStyle/>
          <a:p>
            <a:r>
              <a:rPr lang="en-US" dirty="0"/>
              <a:t>Round 3:</a:t>
            </a:r>
          </a:p>
        </p:txBody>
      </p:sp>
      <p:sp>
        <p:nvSpPr>
          <p:cNvPr id="3" name="Rectangle 2">
            <a:extLst>
              <a:ext uri="{FF2B5EF4-FFF2-40B4-BE49-F238E27FC236}">
                <a16:creationId xmlns:a16="http://schemas.microsoft.com/office/drawing/2014/main" xmlns="" id="{3F513CAB-7F4E-4AE1-BAED-753637605E2F}"/>
              </a:ext>
            </a:extLst>
          </p:cNvPr>
          <p:cNvSpPr/>
          <p:nvPr/>
        </p:nvSpPr>
        <p:spPr>
          <a:xfrm>
            <a:off x="-39121" y="5556141"/>
            <a:ext cx="6669708" cy="646331"/>
          </a:xfrm>
          <a:prstGeom prst="rect">
            <a:avLst/>
          </a:prstGeom>
        </p:spPr>
        <p:txBody>
          <a:bodyPr wrap="square">
            <a:spAutoFit/>
          </a:bodyPr>
          <a:lstStyle/>
          <a:p>
            <a:pPr marL="168275"/>
            <a:r>
              <a:rPr lang="en-US" altLang="en-US" dirty="0"/>
              <a:t>Exact formulas for re-weighting and combining weak learners depend on the particular boosting scheme (e.g., </a:t>
            </a:r>
            <a:r>
              <a:rPr lang="en-US" altLang="en-US" dirty="0" err="1"/>
              <a:t>AdaBoost</a:t>
            </a:r>
            <a:r>
              <a:rPr lang="en-US" altLang="en-US" dirty="0"/>
              <a:t>).</a:t>
            </a:r>
          </a:p>
        </p:txBody>
      </p:sp>
      <p:sp>
        <p:nvSpPr>
          <p:cNvPr id="20" name="Rectangle 54">
            <a:extLst>
              <a:ext uri="{FF2B5EF4-FFF2-40B4-BE49-F238E27FC236}">
                <a16:creationId xmlns:a16="http://schemas.microsoft.com/office/drawing/2014/main" xmlns="" id="{A1227AF0-5C21-4D5D-A890-521B8C614021}"/>
              </a:ext>
            </a:extLst>
          </p:cNvPr>
          <p:cNvSpPr>
            <a:spLocks noChangeArrowheads="1"/>
          </p:cNvSpPr>
          <p:nvPr/>
        </p:nvSpPr>
        <p:spPr bwMode="auto">
          <a:xfrm>
            <a:off x="152400" y="6180909"/>
            <a:ext cx="88392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1600" dirty="0">
                <a:solidFill>
                  <a:schemeClr val="bg1">
                    <a:lumMod val="50000"/>
                  </a:schemeClr>
                </a:solidFill>
              </a:rPr>
              <a:t>Y. Freund and R. </a:t>
            </a:r>
            <a:r>
              <a:rPr lang="en-US" altLang="en-US" sz="1600" dirty="0" err="1">
                <a:solidFill>
                  <a:schemeClr val="bg1">
                    <a:lumMod val="50000"/>
                  </a:schemeClr>
                </a:solidFill>
              </a:rPr>
              <a:t>Schapire</a:t>
            </a:r>
            <a:r>
              <a:rPr lang="en-US" altLang="en-US" sz="1600" dirty="0">
                <a:solidFill>
                  <a:schemeClr val="bg1">
                    <a:lumMod val="50000"/>
                  </a:schemeClr>
                </a:solidFill>
              </a:rPr>
              <a:t>, </a:t>
            </a:r>
            <a:r>
              <a:rPr lang="en-US" altLang="en-US" sz="1600" dirty="0">
                <a:solidFill>
                  <a:schemeClr val="bg1">
                    <a:lumMod val="50000"/>
                  </a:schemeClr>
                </a:solidFill>
                <a:hlinkClick r:id="rId3"/>
              </a:rPr>
              <a:t>A short introduction to boosting</a:t>
            </a:r>
            <a:r>
              <a:rPr lang="en-US" altLang="en-US" sz="1600" dirty="0">
                <a:solidFill>
                  <a:schemeClr val="bg1">
                    <a:lumMod val="50000"/>
                  </a:schemeClr>
                </a:solidFill>
              </a:rPr>
              <a:t>, </a:t>
            </a:r>
            <a:br>
              <a:rPr lang="en-US" altLang="en-US" sz="1600" dirty="0">
                <a:solidFill>
                  <a:schemeClr val="bg1">
                    <a:lumMod val="50000"/>
                  </a:schemeClr>
                </a:solidFill>
              </a:rPr>
            </a:br>
            <a:r>
              <a:rPr lang="en-US" altLang="en-US" sz="1600" i="1" dirty="0">
                <a:solidFill>
                  <a:schemeClr val="bg1">
                    <a:lumMod val="50000"/>
                  </a:schemeClr>
                </a:solidFill>
              </a:rPr>
              <a:t>Journal of Japanese Society for Artificial Intelligence</a:t>
            </a:r>
            <a:r>
              <a:rPr lang="en-US" altLang="en-US" sz="1600" dirty="0">
                <a:solidFill>
                  <a:schemeClr val="bg1">
                    <a:lumMod val="50000"/>
                  </a:schemeClr>
                </a:solidFill>
              </a:rPr>
              <a:t>, 14(5):771-780, September, 1999. </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p:txBody>
          <a:bodyPr/>
          <a:lstStyle/>
          <a:p>
            <a:r>
              <a:rPr lang="en-US" altLang="en-US"/>
              <a:t>Boosting for face detection</a:t>
            </a:r>
          </a:p>
        </p:txBody>
      </p:sp>
      <p:sp>
        <p:nvSpPr>
          <p:cNvPr id="67587" name="Rectangle 5"/>
          <p:cNvSpPr>
            <a:spLocks noGrp="1" noChangeArrowheads="1"/>
          </p:cNvSpPr>
          <p:nvPr>
            <p:ph idx="1"/>
          </p:nvPr>
        </p:nvSpPr>
        <p:spPr>
          <a:xfrm>
            <a:off x="685800" y="914400"/>
            <a:ext cx="7772400" cy="5638800"/>
          </a:xfrm>
        </p:spPr>
        <p:txBody>
          <a:bodyPr/>
          <a:lstStyle/>
          <a:p>
            <a:pPr>
              <a:buFontTx/>
              <a:buChar char="•"/>
            </a:pPr>
            <a:r>
              <a:rPr lang="en-US" altLang="en-US" dirty="0"/>
              <a:t>First two features selected by boosting:</a:t>
            </a:r>
            <a:br>
              <a:rPr lang="en-US" altLang="en-US" dirty="0"/>
            </a:br>
            <a:r>
              <a:rPr lang="en-US" altLang="en-US" dirty="0"/>
              <a:t/>
            </a:r>
            <a:br>
              <a:rPr lang="en-US" altLang="en-US" dirty="0"/>
            </a:br>
            <a:r>
              <a:rPr lang="en-US" altLang="en-US" dirty="0"/>
              <a:t/>
            </a:r>
            <a:br>
              <a:rPr lang="en-US" altLang="en-US" dirty="0"/>
            </a:br>
            <a:r>
              <a:rPr lang="en-US" altLang="en-US" dirty="0"/>
              <a:t/>
            </a:r>
            <a:br>
              <a:rPr lang="en-US" altLang="en-US" dirty="0"/>
            </a:br>
            <a:r>
              <a:rPr lang="en-US" altLang="en-US" dirty="0"/>
              <a:t/>
            </a:r>
            <a:br>
              <a:rPr lang="en-US" altLang="en-US" dirty="0"/>
            </a:br>
            <a:r>
              <a:rPr lang="en-US" altLang="en-US" dirty="0"/>
              <a:t/>
            </a:r>
            <a:br>
              <a:rPr lang="en-US" altLang="en-US" dirty="0"/>
            </a:br>
            <a:r>
              <a:rPr lang="en-US" altLang="en-US" dirty="0"/>
              <a:t/>
            </a:r>
            <a:br>
              <a:rPr lang="en-US" altLang="en-US" dirty="0"/>
            </a:br>
            <a:r>
              <a:rPr lang="en-US" altLang="en-US" dirty="0"/>
              <a:t/>
            </a:r>
            <a:br>
              <a:rPr lang="en-US" altLang="en-US" dirty="0"/>
            </a:br>
            <a:r>
              <a:rPr lang="en-US" altLang="en-US" dirty="0"/>
              <a:t/>
            </a:r>
            <a:br>
              <a:rPr lang="en-US" altLang="en-US" dirty="0"/>
            </a:br>
            <a:r>
              <a:rPr lang="en-US" altLang="en-US" dirty="0"/>
              <a:t/>
            </a:r>
            <a:br>
              <a:rPr lang="en-US" altLang="en-US" dirty="0"/>
            </a:br>
            <a:r>
              <a:rPr lang="en-US" altLang="en-US" dirty="0"/>
              <a:t/>
            </a:r>
            <a:br>
              <a:rPr lang="en-US" altLang="en-US" dirty="0"/>
            </a:br>
            <a:r>
              <a:rPr lang="en-US" altLang="en-US" dirty="0"/>
              <a:t>This feature combination can yield 100% recall and 50% </a:t>
            </a:r>
            <a:r>
              <a:rPr lang="en-US" altLang="en-US" dirty="0" smtClean="0"/>
              <a:t>precision</a:t>
            </a:r>
            <a:endParaRPr lang="en-US" altLang="en-US" dirty="0"/>
          </a:p>
        </p:txBody>
      </p:sp>
      <p:pic>
        <p:nvPicPr>
          <p:cNvPr id="6758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1524000"/>
            <a:ext cx="6477000" cy="398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8477749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r>
              <a:rPr lang="en-US" sz="3600" dirty="0"/>
              <a:t>Feature selection with boosting</a:t>
            </a:r>
          </a:p>
        </p:txBody>
      </p:sp>
      <p:sp>
        <p:nvSpPr>
          <p:cNvPr id="23555" name="Content Placeholder 2"/>
          <p:cNvSpPr>
            <a:spLocks noGrp="1"/>
          </p:cNvSpPr>
          <p:nvPr>
            <p:ph idx="1"/>
          </p:nvPr>
        </p:nvSpPr>
        <p:spPr>
          <a:xfrm>
            <a:off x="457200" y="1600200"/>
            <a:ext cx="8363272" cy="5177172"/>
          </a:xfrm>
        </p:spPr>
        <p:txBody>
          <a:bodyPr>
            <a:normAutofit/>
          </a:bodyPr>
          <a:lstStyle/>
          <a:p>
            <a:r>
              <a:rPr lang="en-US" sz="2800" dirty="0"/>
              <a:t>Create a large pool of features (180K)</a:t>
            </a:r>
          </a:p>
          <a:p>
            <a:r>
              <a:rPr lang="en-US" sz="2800" dirty="0"/>
              <a:t>Select discriminative features that work well together</a:t>
            </a:r>
          </a:p>
          <a:p>
            <a:pPr lvl="1"/>
            <a:endParaRPr lang="en-US" sz="2400" dirty="0"/>
          </a:p>
          <a:p>
            <a:pPr lvl="1"/>
            <a:endParaRPr lang="en-US" sz="2400" dirty="0"/>
          </a:p>
          <a:p>
            <a:pPr lvl="1"/>
            <a:endParaRPr lang="en-US" sz="2400" dirty="0"/>
          </a:p>
          <a:p>
            <a:pPr lvl="1"/>
            <a:r>
              <a:rPr lang="en-US" sz="2400" dirty="0"/>
              <a:t>“Weak learner” = feature + threshold + ‘polarity’</a:t>
            </a:r>
          </a:p>
          <a:p>
            <a:pPr lvl="1"/>
            <a:endParaRPr lang="en-US" sz="2400" dirty="0"/>
          </a:p>
          <a:p>
            <a:pPr lvl="1"/>
            <a:endParaRPr lang="en-US" sz="2400" dirty="0"/>
          </a:p>
          <a:p>
            <a:pPr lvl="1"/>
            <a:endParaRPr lang="en-US" sz="2400" dirty="0"/>
          </a:p>
          <a:p>
            <a:pPr lvl="1"/>
            <a:r>
              <a:rPr lang="en-US" sz="2400" dirty="0"/>
              <a:t>Choose weak learner that minimizes error on the weighted training set, then reweight</a:t>
            </a:r>
          </a:p>
        </p:txBody>
      </p:sp>
      <p:sp>
        <p:nvSpPr>
          <p:cNvPr id="6" name="Line 6"/>
          <p:cNvSpPr>
            <a:spLocks noChangeShapeType="1"/>
          </p:cNvSpPr>
          <p:nvPr/>
        </p:nvSpPr>
        <p:spPr bwMode="auto">
          <a:xfrm flipV="1">
            <a:off x="3173375" y="3300028"/>
            <a:ext cx="169394" cy="128972"/>
          </a:xfrm>
          <a:prstGeom prst="line">
            <a:avLst/>
          </a:prstGeom>
          <a:noFill/>
          <a:ln w="9525">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Text Box 7"/>
          <p:cNvSpPr txBox="1">
            <a:spLocks noChangeArrowheads="1"/>
          </p:cNvSpPr>
          <p:nvPr/>
        </p:nvSpPr>
        <p:spPr bwMode="auto">
          <a:xfrm>
            <a:off x="2227225" y="3243452"/>
            <a:ext cx="946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window</a:t>
            </a:r>
          </a:p>
        </p:txBody>
      </p:sp>
      <p:sp>
        <p:nvSpPr>
          <p:cNvPr id="8" name="Line 8"/>
          <p:cNvSpPr>
            <a:spLocks noChangeShapeType="1"/>
          </p:cNvSpPr>
          <p:nvPr/>
        </p:nvSpPr>
        <p:spPr bwMode="auto">
          <a:xfrm flipH="1">
            <a:off x="5437452" y="4509764"/>
            <a:ext cx="885190" cy="56501"/>
          </a:xfrm>
          <a:prstGeom prst="line">
            <a:avLst/>
          </a:prstGeom>
          <a:noFill/>
          <a:ln w="9525">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 name="Text Box 9"/>
          <p:cNvSpPr txBox="1">
            <a:spLocks noChangeArrowheads="1"/>
          </p:cNvSpPr>
          <p:nvPr/>
        </p:nvSpPr>
        <p:spPr bwMode="auto">
          <a:xfrm>
            <a:off x="6334472" y="4324820"/>
            <a:ext cx="2819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value of rectangle feature</a:t>
            </a:r>
          </a:p>
        </p:txBody>
      </p:sp>
      <p:sp>
        <p:nvSpPr>
          <p:cNvPr id="10" name="Line 10"/>
          <p:cNvSpPr>
            <a:spLocks noChangeShapeType="1"/>
          </p:cNvSpPr>
          <p:nvPr/>
        </p:nvSpPr>
        <p:spPr bwMode="auto">
          <a:xfrm flipH="1" flipV="1">
            <a:off x="5076055" y="3278174"/>
            <a:ext cx="833341" cy="221422"/>
          </a:xfrm>
          <a:prstGeom prst="line">
            <a:avLst/>
          </a:prstGeom>
          <a:noFill/>
          <a:ln w="9525">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 name="Text Box 11"/>
          <p:cNvSpPr txBox="1">
            <a:spLocks noChangeArrowheads="1"/>
          </p:cNvSpPr>
          <p:nvPr/>
        </p:nvSpPr>
        <p:spPr bwMode="auto">
          <a:xfrm>
            <a:off x="5889377" y="3278174"/>
            <a:ext cx="180055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Learner weight</a:t>
            </a:r>
          </a:p>
        </p:txBody>
      </p:sp>
      <p:sp>
        <p:nvSpPr>
          <p:cNvPr id="12" name="Line 12"/>
          <p:cNvSpPr>
            <a:spLocks noChangeShapeType="1"/>
          </p:cNvSpPr>
          <p:nvPr/>
        </p:nvSpPr>
        <p:spPr bwMode="auto">
          <a:xfrm flipH="1" flipV="1">
            <a:off x="6200456" y="4820336"/>
            <a:ext cx="381000" cy="328612"/>
          </a:xfrm>
          <a:prstGeom prst="line">
            <a:avLst/>
          </a:prstGeom>
          <a:noFill/>
          <a:ln w="9525">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 name="Text Box 13"/>
          <p:cNvSpPr txBox="1">
            <a:spLocks noChangeArrowheads="1"/>
          </p:cNvSpPr>
          <p:nvPr/>
        </p:nvSpPr>
        <p:spPr bwMode="auto">
          <a:xfrm>
            <a:off x="6276656" y="5148948"/>
            <a:ext cx="14795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threshold</a:t>
            </a:r>
          </a:p>
        </p:txBody>
      </p:sp>
      <p:sp>
        <p:nvSpPr>
          <p:cNvPr id="14" name="Line 6"/>
          <p:cNvSpPr>
            <a:spLocks noChangeShapeType="1"/>
          </p:cNvSpPr>
          <p:nvPr/>
        </p:nvSpPr>
        <p:spPr bwMode="auto">
          <a:xfrm flipH="1">
            <a:off x="5364088" y="2691558"/>
            <a:ext cx="628183" cy="233386"/>
          </a:xfrm>
          <a:prstGeom prst="line">
            <a:avLst/>
          </a:prstGeom>
          <a:noFill/>
          <a:ln w="9525">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5" name="Text Box 7"/>
          <p:cNvSpPr txBox="1">
            <a:spLocks noChangeArrowheads="1"/>
          </p:cNvSpPr>
          <p:nvPr/>
        </p:nvSpPr>
        <p:spPr bwMode="auto">
          <a:xfrm>
            <a:off x="5992271" y="2506892"/>
            <a:ext cx="155266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Weak learner</a:t>
            </a:r>
          </a:p>
        </p:txBody>
      </p:sp>
      <p:pic>
        <p:nvPicPr>
          <p:cNvPr id="2" name="Graphic 1"/>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3023828" y="2691558"/>
            <a:ext cx="2969222" cy="827783"/>
          </a:xfrm>
          <a:prstGeom prst="rect">
            <a:avLst/>
          </a:prstGeom>
        </p:spPr>
      </p:pic>
      <p:sp>
        <p:nvSpPr>
          <p:cNvPr id="17" name="Line 6"/>
          <p:cNvSpPr>
            <a:spLocks noChangeShapeType="1"/>
          </p:cNvSpPr>
          <p:nvPr/>
        </p:nvSpPr>
        <p:spPr bwMode="auto">
          <a:xfrm>
            <a:off x="2047974" y="3060891"/>
            <a:ext cx="867842" cy="68817"/>
          </a:xfrm>
          <a:prstGeom prst="line">
            <a:avLst/>
          </a:prstGeom>
          <a:noFill/>
          <a:ln w="9525">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8" name="Text Box 7"/>
          <p:cNvSpPr txBox="1">
            <a:spLocks noChangeArrowheads="1"/>
          </p:cNvSpPr>
          <p:nvPr/>
        </p:nvSpPr>
        <p:spPr bwMode="auto">
          <a:xfrm>
            <a:off x="853213" y="2681797"/>
            <a:ext cx="217239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Final strong learner</a:t>
            </a:r>
          </a:p>
        </p:txBody>
      </p:sp>
      <p:pic>
        <p:nvPicPr>
          <p:cNvPr id="3" name="Graphic 2"/>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3033803" y="4574235"/>
            <a:ext cx="3168351" cy="723635"/>
          </a:xfrm>
          <a:prstGeom prst="rect">
            <a:avLst/>
          </a:prstGeom>
        </p:spPr>
      </p:pic>
      <p:pic>
        <p:nvPicPr>
          <p:cNvPr id="4" name="Graphic 3"/>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5024010" y="5380793"/>
            <a:ext cx="826883" cy="299085"/>
          </a:xfrm>
          <a:prstGeom prst="rect">
            <a:avLst/>
          </a:prstGeom>
        </p:spPr>
      </p:pic>
      <p:sp>
        <p:nvSpPr>
          <p:cNvPr id="21" name="Line 12"/>
          <p:cNvSpPr>
            <a:spLocks noChangeShapeType="1"/>
          </p:cNvSpPr>
          <p:nvPr/>
        </p:nvSpPr>
        <p:spPr bwMode="auto">
          <a:xfrm flipV="1">
            <a:off x="4247964" y="5515659"/>
            <a:ext cx="684075" cy="1"/>
          </a:xfrm>
          <a:prstGeom prst="line">
            <a:avLst/>
          </a:prstGeom>
          <a:noFill/>
          <a:ln w="9525">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2" name="Text Box 13"/>
          <p:cNvSpPr txBox="1">
            <a:spLocks noChangeArrowheads="1"/>
          </p:cNvSpPr>
          <p:nvPr/>
        </p:nvSpPr>
        <p:spPr bwMode="auto">
          <a:xfrm>
            <a:off x="395536" y="5346978"/>
            <a:ext cx="395753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‘polarity’ = black or white region flip</a:t>
            </a:r>
          </a:p>
        </p:txBody>
      </p:sp>
    </p:spTree>
    <p:extLst>
      <p:ext uri="{BB962C8B-B14F-4D97-AF65-F5344CB8AC3E}">
        <p14:creationId xmlns:p14="http://schemas.microsoft.com/office/powerpoint/2010/main" val="3114620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animBg="1"/>
      <p:bldP spid="9" grpId="0"/>
      <p:bldP spid="10" grpId="0" animBg="1"/>
      <p:bldP spid="11" grpId="0"/>
      <p:bldP spid="12" grpId="0" animBg="1"/>
      <p:bldP spid="13" grpId="0"/>
      <p:bldP spid="14" grpId="0" animBg="1"/>
      <p:bldP spid="15" grpId="0"/>
      <p:bldP spid="17" grpId="0" animBg="1"/>
      <p:bldP spid="18" grpId="0"/>
      <p:bldP spid="21" grpId="0" animBg="1"/>
      <p:bldP spid="22" grpId="0"/>
    </p:bld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p:txBody>
          <a:bodyPr/>
          <a:lstStyle/>
          <a:p>
            <a:r>
              <a:rPr lang="en-US" altLang="en-US" dirty="0"/>
              <a:t>2. </a:t>
            </a:r>
            <a:r>
              <a:rPr lang="en-US" altLang="en-US" i="1" dirty="0"/>
              <a:t>Boosting</a:t>
            </a:r>
            <a:r>
              <a:rPr lang="en-US" altLang="en-US" dirty="0"/>
              <a:t> for feature selection</a:t>
            </a:r>
            <a:endParaRPr lang="en-US" altLang="en-US" i="1" dirty="0"/>
          </a:p>
        </p:txBody>
      </p:sp>
      <p:sp>
        <p:nvSpPr>
          <p:cNvPr id="1028" name="Rectangle 3"/>
          <p:cNvSpPr>
            <a:spLocks noGrp="1" noChangeArrowheads="1"/>
          </p:cNvSpPr>
          <p:nvPr>
            <p:ph type="body" idx="1"/>
          </p:nvPr>
        </p:nvSpPr>
        <p:spPr>
          <a:xfrm>
            <a:off x="381000" y="990600"/>
            <a:ext cx="8382000" cy="5257800"/>
          </a:xfrm>
        </p:spPr>
        <p:txBody>
          <a:bodyPr/>
          <a:lstStyle/>
          <a:p>
            <a:pPr>
              <a:buFontTx/>
              <a:buChar char="•"/>
              <a:defRPr/>
            </a:pPr>
            <a:r>
              <a:rPr lang="en-US" sz="2400" i="1" dirty="0"/>
              <a:t>Boosting</a:t>
            </a:r>
            <a:r>
              <a:rPr lang="en-US" sz="2400" dirty="0"/>
              <a:t> is a learning scheme that combines </a:t>
            </a:r>
            <a:r>
              <a:rPr lang="en-US" sz="2400" i="1" dirty="0"/>
              <a:t>weak learners </a:t>
            </a:r>
            <a:r>
              <a:rPr lang="en-US" sz="2400" dirty="0"/>
              <a:t>into a more accurate </a:t>
            </a:r>
            <a:r>
              <a:rPr lang="en-US" sz="2400" i="1" dirty="0"/>
              <a:t>ensemble classifier</a:t>
            </a:r>
            <a:endParaRPr lang="en-US" sz="2400" dirty="0"/>
          </a:p>
          <a:p>
            <a:pPr>
              <a:buFontTx/>
              <a:buChar char="•"/>
              <a:defRPr/>
            </a:pPr>
            <a:r>
              <a:rPr lang="en-US" sz="2400" dirty="0"/>
              <a:t>Weak learners based on rectangle filters:</a:t>
            </a:r>
          </a:p>
          <a:p>
            <a:pPr>
              <a:buFontTx/>
              <a:buChar char="•"/>
              <a:defRPr/>
            </a:pPr>
            <a:endParaRPr lang="en-US" sz="2400" dirty="0"/>
          </a:p>
          <a:p>
            <a:pPr>
              <a:buFontTx/>
              <a:buChar char="•"/>
              <a:defRPr/>
            </a:pPr>
            <a:endParaRPr lang="en-US" sz="2400" dirty="0"/>
          </a:p>
          <a:p>
            <a:pPr>
              <a:buFontTx/>
              <a:buChar char="•"/>
              <a:defRPr/>
            </a:pPr>
            <a:endParaRPr lang="en-US" sz="2400" dirty="0"/>
          </a:p>
          <a:p>
            <a:pPr>
              <a:buFontTx/>
              <a:buChar char="•"/>
              <a:defRPr/>
            </a:pPr>
            <a:endParaRPr lang="en-US" sz="2400" dirty="0"/>
          </a:p>
          <a:p>
            <a:pPr marL="0" indent="0">
              <a:defRPr/>
            </a:pPr>
            <a:endParaRPr lang="en-US" sz="2400" dirty="0"/>
          </a:p>
          <a:p>
            <a:pPr>
              <a:buFontTx/>
              <a:buChar char="•"/>
              <a:defRPr/>
            </a:pPr>
            <a:r>
              <a:rPr lang="en-US" sz="2400" dirty="0"/>
              <a:t>Ensemble classification function:</a:t>
            </a:r>
          </a:p>
          <a:p>
            <a:pPr>
              <a:buFontTx/>
              <a:buChar char="•"/>
              <a:defRPr/>
            </a:pPr>
            <a:endParaRPr lang="en-US" sz="2400" dirty="0"/>
          </a:p>
          <a:p>
            <a:pPr>
              <a:buFontTx/>
              <a:buChar char="•"/>
              <a:defRPr/>
            </a:pPr>
            <a:endParaRPr lang="en-US" sz="2400" dirty="0"/>
          </a:p>
          <a:p>
            <a:pPr>
              <a:buFontTx/>
              <a:buChar char="•"/>
              <a:defRPr/>
            </a:pPr>
            <a:endParaRPr lang="en-US" sz="2400" dirty="0"/>
          </a:p>
        </p:txBody>
      </p:sp>
      <p:graphicFrame>
        <p:nvGraphicFramePr>
          <p:cNvPr id="1026" name="Object 5"/>
          <p:cNvGraphicFramePr>
            <a:graphicFrameLocks noGrp="1" noChangeAspect="1"/>
          </p:cNvGraphicFramePr>
          <p:nvPr>
            <p:ph sz="half" idx="4294967295"/>
          </p:nvPr>
        </p:nvGraphicFramePr>
        <p:xfrm>
          <a:off x="1555750" y="2873375"/>
          <a:ext cx="4572000" cy="1219200"/>
        </p:xfrm>
        <a:graphic>
          <a:graphicData uri="http://schemas.openxmlformats.org/presentationml/2006/ole">
            <mc:AlternateContent xmlns:mc="http://schemas.openxmlformats.org/markup-compatibility/2006">
              <mc:Choice xmlns:v="urn:schemas-microsoft-com:vml" Requires="v">
                <p:oleObj spid="_x0000_s60464" name="Equation" r:id="rId4" imgW="1714320" imgH="457200" progId="Equation.3">
                  <p:embed/>
                </p:oleObj>
              </mc:Choice>
              <mc:Fallback>
                <p:oleObj name="Equation" r:id="rId4" imgW="1714320" imgH="457200" progId="Equation.3">
                  <p:embed/>
                  <p:pic>
                    <p:nvPicPr>
                      <p:cNvPr id="1026" name="Object 5"/>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55750" y="2873375"/>
                        <a:ext cx="45720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356806" name="Line 6"/>
          <p:cNvSpPr>
            <a:spLocks noChangeShapeType="1"/>
          </p:cNvSpPr>
          <p:nvPr/>
        </p:nvSpPr>
        <p:spPr bwMode="auto">
          <a:xfrm flipV="1">
            <a:off x="1936750" y="3711575"/>
            <a:ext cx="228600" cy="381000"/>
          </a:xfrm>
          <a:prstGeom prst="line">
            <a:avLst/>
          </a:prstGeom>
          <a:noFill/>
          <a:ln w="9525">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56807" name="Text Box 7"/>
          <p:cNvSpPr txBox="1">
            <a:spLocks noChangeArrowheads="1"/>
          </p:cNvSpPr>
          <p:nvPr/>
        </p:nvSpPr>
        <p:spPr bwMode="auto">
          <a:xfrm>
            <a:off x="1524000" y="4052888"/>
            <a:ext cx="946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a:solidFill>
                  <a:srgbClr val="0000FF"/>
                </a:solidFill>
              </a:rPr>
              <a:t>window</a:t>
            </a:r>
          </a:p>
        </p:txBody>
      </p:sp>
      <p:sp>
        <p:nvSpPr>
          <p:cNvPr id="1356808" name="Line 8"/>
          <p:cNvSpPr>
            <a:spLocks noChangeShapeType="1"/>
          </p:cNvSpPr>
          <p:nvPr/>
        </p:nvSpPr>
        <p:spPr bwMode="auto">
          <a:xfrm flipH="1">
            <a:off x="4451350" y="2590800"/>
            <a:ext cx="76200" cy="304800"/>
          </a:xfrm>
          <a:prstGeom prst="line">
            <a:avLst/>
          </a:prstGeom>
          <a:noFill/>
          <a:ln w="9525">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56809" name="Text Box 9"/>
          <p:cNvSpPr txBox="1">
            <a:spLocks noChangeArrowheads="1"/>
          </p:cNvSpPr>
          <p:nvPr/>
        </p:nvSpPr>
        <p:spPr bwMode="auto">
          <a:xfrm>
            <a:off x="4375150" y="2286000"/>
            <a:ext cx="2819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a:solidFill>
                  <a:srgbClr val="0000FF"/>
                </a:solidFill>
              </a:rPr>
              <a:t>value of rectangle feature</a:t>
            </a:r>
          </a:p>
        </p:txBody>
      </p:sp>
      <p:sp>
        <p:nvSpPr>
          <p:cNvPr id="1356810" name="Line 10"/>
          <p:cNvSpPr>
            <a:spLocks noChangeShapeType="1"/>
          </p:cNvSpPr>
          <p:nvPr/>
        </p:nvSpPr>
        <p:spPr bwMode="auto">
          <a:xfrm flipH="1" flipV="1">
            <a:off x="5670550" y="3481388"/>
            <a:ext cx="0" cy="328612"/>
          </a:xfrm>
          <a:prstGeom prst="line">
            <a:avLst/>
          </a:prstGeom>
          <a:noFill/>
          <a:ln w="9525">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56811" name="Text Box 11"/>
          <p:cNvSpPr txBox="1">
            <a:spLocks noChangeArrowheads="1"/>
          </p:cNvSpPr>
          <p:nvPr/>
        </p:nvSpPr>
        <p:spPr bwMode="auto">
          <a:xfrm>
            <a:off x="4908550" y="3802063"/>
            <a:ext cx="1479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a:solidFill>
                  <a:srgbClr val="0000FF"/>
                </a:solidFill>
              </a:rPr>
              <a:t>parity</a:t>
            </a:r>
          </a:p>
        </p:txBody>
      </p:sp>
      <p:sp>
        <p:nvSpPr>
          <p:cNvPr id="1356812" name="Line 12"/>
          <p:cNvSpPr>
            <a:spLocks noChangeShapeType="1"/>
          </p:cNvSpPr>
          <p:nvPr/>
        </p:nvSpPr>
        <p:spPr bwMode="auto">
          <a:xfrm flipH="1" flipV="1">
            <a:off x="6051550" y="3481388"/>
            <a:ext cx="381000" cy="328612"/>
          </a:xfrm>
          <a:prstGeom prst="line">
            <a:avLst/>
          </a:prstGeom>
          <a:noFill/>
          <a:ln w="9525">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56813" name="Text Box 13"/>
          <p:cNvSpPr txBox="1">
            <a:spLocks noChangeArrowheads="1"/>
          </p:cNvSpPr>
          <p:nvPr/>
        </p:nvSpPr>
        <p:spPr bwMode="auto">
          <a:xfrm>
            <a:off x="6127750" y="3810000"/>
            <a:ext cx="14795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a:solidFill>
                  <a:srgbClr val="0000FF"/>
                </a:solidFill>
              </a:rPr>
              <a:t>threshold</a:t>
            </a:r>
          </a:p>
        </p:txBody>
      </p:sp>
      <p:graphicFrame>
        <p:nvGraphicFramePr>
          <p:cNvPr id="2" name="Object 1"/>
          <p:cNvGraphicFramePr>
            <a:graphicFrameLocks noGrp="1" noChangeAspect="1"/>
          </p:cNvGraphicFramePr>
          <p:nvPr/>
        </p:nvGraphicFramePr>
        <p:xfrm>
          <a:off x="1533525" y="4953000"/>
          <a:ext cx="5621338" cy="1693863"/>
        </p:xfrm>
        <a:graphic>
          <a:graphicData uri="http://schemas.openxmlformats.org/presentationml/2006/ole">
            <mc:AlternateContent xmlns:mc="http://schemas.openxmlformats.org/markup-compatibility/2006">
              <mc:Choice xmlns:v="urn:schemas-microsoft-com:vml" Requires="v">
                <p:oleObj spid="_x0000_s60465" name="Equation" r:id="rId6" imgW="2108160" imgH="634680" progId="Equation.3">
                  <p:embed/>
                </p:oleObj>
              </mc:Choice>
              <mc:Fallback>
                <p:oleObj name="Equation" r:id="rId6" imgW="2108160" imgH="634680" progId="Equation.3">
                  <p:embed/>
                  <p:pic>
                    <p:nvPicPr>
                      <p:cNvPr id="2" name="Object 1"/>
                      <p:cNvPicPr>
                        <a:picLocks noGrp="1"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33525" y="4953000"/>
                        <a:ext cx="5621338" cy="169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4" name="Line 12"/>
          <p:cNvSpPr>
            <a:spLocks noChangeShapeType="1"/>
          </p:cNvSpPr>
          <p:nvPr/>
        </p:nvSpPr>
        <p:spPr bwMode="auto">
          <a:xfrm flipH="1" flipV="1">
            <a:off x="7086600" y="5562600"/>
            <a:ext cx="520700" cy="0"/>
          </a:xfrm>
          <a:prstGeom prst="line">
            <a:avLst/>
          </a:prstGeom>
          <a:noFill/>
          <a:ln w="9525">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5" name="Text Box 13"/>
          <p:cNvSpPr txBox="1">
            <a:spLocks noChangeArrowheads="1"/>
          </p:cNvSpPr>
          <p:nvPr/>
        </p:nvSpPr>
        <p:spPr bwMode="auto">
          <a:xfrm>
            <a:off x="7359650" y="5245100"/>
            <a:ext cx="14795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a:solidFill>
                  <a:srgbClr val="0000FF"/>
                </a:solidFill>
              </a:rPr>
              <a:t>learned weights</a:t>
            </a:r>
          </a:p>
        </p:txBody>
      </p:sp>
    </p:spTree>
    <p:extLst>
      <p:ext uri="{BB962C8B-B14F-4D97-AF65-F5344CB8AC3E}">
        <p14:creationId xmlns:p14="http://schemas.microsoft.com/office/powerpoint/2010/main" val="24672771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28">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28">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26"/>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5680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5680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5680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5680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5681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5681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35681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356813"/>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28">
                                            <p:txEl>
                                              <p:pRg st="7" end="7"/>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8" grpId="0" build="p"/>
      <p:bldP spid="1356806" grpId="0" animBg="1"/>
      <p:bldP spid="1356807" grpId="0"/>
      <p:bldP spid="1356808" grpId="0" animBg="1"/>
      <p:bldP spid="1356809" grpId="0"/>
      <p:bldP spid="1356810" grpId="0" animBg="1"/>
      <p:bldP spid="1356811" grpId="0"/>
      <p:bldP spid="1356812" grpId="0" animBg="1"/>
      <p:bldP spid="1356813" grpId="0"/>
      <p:bldP spid="14" grpId="0" animBg="1"/>
      <p:bldP spid="15" grpId="0"/>
    </p:bld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4578" name="Title 1"/>
          <p:cNvSpPr>
            <a:spLocks noGrp="1"/>
          </p:cNvSpPr>
          <p:nvPr>
            <p:ph type="title"/>
          </p:nvPr>
        </p:nvSpPr>
        <p:spPr>
          <a:xfrm>
            <a:off x="179512" y="152636"/>
            <a:ext cx="2988332" cy="2880320"/>
          </a:xfrm>
        </p:spPr>
        <p:txBody>
          <a:bodyPr/>
          <a:lstStyle/>
          <a:p>
            <a:pPr algn="l"/>
            <a:r>
              <a:rPr lang="en-US" dirty="0" err="1"/>
              <a:t>Adaboost</a:t>
            </a:r>
            <a:r>
              <a:rPr lang="en-US" dirty="0"/>
              <a:t/>
            </a:r>
            <a:br>
              <a:rPr lang="en-US" dirty="0"/>
            </a:br>
            <a:r>
              <a:rPr lang="en-US" dirty="0"/>
              <a:t>pseudocode</a:t>
            </a:r>
            <a:br>
              <a:rPr lang="en-US" dirty="0"/>
            </a:br>
            <a:r>
              <a:rPr lang="en-US" dirty="0" err="1"/>
              <a:t>Szeliski</a:t>
            </a:r>
            <a:r>
              <a:rPr lang="en-US" dirty="0"/>
              <a:t> p665</a:t>
            </a:r>
          </a:p>
        </p:txBody>
      </p:sp>
      <p:pic>
        <p:nvPicPr>
          <p:cNvPr id="4" name="Picture 3"/>
          <p:cNvPicPr>
            <a:picLocks noChangeAspect="1"/>
          </p:cNvPicPr>
          <p:nvPr/>
        </p:nvPicPr>
        <p:blipFill>
          <a:blip r:embed="rId2"/>
          <a:stretch>
            <a:fillRect/>
          </a:stretch>
        </p:blipFill>
        <p:spPr>
          <a:xfrm>
            <a:off x="3527884" y="296652"/>
            <a:ext cx="5038725" cy="6305550"/>
          </a:xfrm>
          <a:prstGeom prst="rect">
            <a:avLst/>
          </a:prstGeom>
        </p:spPr>
      </p:pic>
    </p:spTree>
    <p:extLst>
      <p:ext uri="{BB962C8B-B14F-4D97-AF65-F5344CB8AC3E}">
        <p14:creationId xmlns:p14="http://schemas.microsoft.com/office/powerpoint/2010/main" val="1469153964"/>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p:txBody>
          <a:bodyPr/>
          <a:lstStyle/>
          <a:p>
            <a:r>
              <a:rPr lang="en-US" altLang="en-US"/>
              <a:t>Boosting vs. SVM</a:t>
            </a:r>
          </a:p>
        </p:txBody>
      </p:sp>
      <p:sp>
        <p:nvSpPr>
          <p:cNvPr id="1387523" name="Rectangle 3"/>
          <p:cNvSpPr>
            <a:spLocks noGrp="1" noChangeArrowheads="1"/>
          </p:cNvSpPr>
          <p:nvPr>
            <p:ph type="body" idx="1"/>
          </p:nvPr>
        </p:nvSpPr>
        <p:spPr/>
        <p:txBody>
          <a:bodyPr/>
          <a:lstStyle/>
          <a:p>
            <a:pPr>
              <a:buFontTx/>
              <a:buChar char="•"/>
            </a:pPr>
            <a:r>
              <a:rPr lang="en-US" altLang="en-US" dirty="0"/>
              <a:t>Advantages of boosting</a:t>
            </a:r>
          </a:p>
          <a:p>
            <a:pPr lvl="1"/>
            <a:r>
              <a:rPr lang="en-US" altLang="en-US" dirty="0"/>
              <a:t>Integrates classifier training with feature selection</a:t>
            </a:r>
          </a:p>
          <a:p>
            <a:pPr lvl="1"/>
            <a:r>
              <a:rPr lang="en-US" altLang="en-US" dirty="0" smtClean="0"/>
              <a:t>Flexibility </a:t>
            </a:r>
            <a:r>
              <a:rPr lang="en-US" altLang="en-US" dirty="0"/>
              <a:t>in the choice of weak learners, boosting scheme</a:t>
            </a:r>
          </a:p>
          <a:p>
            <a:pPr lvl="1"/>
            <a:r>
              <a:rPr lang="en-US" altLang="en-US" dirty="0"/>
              <a:t>Testing is fast</a:t>
            </a:r>
          </a:p>
          <a:p>
            <a:pPr lvl="1"/>
            <a:endParaRPr lang="en-US" altLang="en-US" dirty="0"/>
          </a:p>
          <a:p>
            <a:pPr>
              <a:buFontTx/>
              <a:buChar char="•"/>
            </a:pPr>
            <a:r>
              <a:rPr lang="en-US" altLang="en-US" dirty="0"/>
              <a:t>Disadvantages</a:t>
            </a:r>
          </a:p>
          <a:p>
            <a:pPr lvl="1"/>
            <a:r>
              <a:rPr lang="en-US" altLang="en-US" dirty="0"/>
              <a:t>Needs many training examples</a:t>
            </a:r>
          </a:p>
          <a:p>
            <a:pPr lvl="1"/>
            <a:r>
              <a:rPr lang="en-US" altLang="en-US" dirty="0"/>
              <a:t>Training is slow</a:t>
            </a:r>
          </a:p>
          <a:p>
            <a:pPr lvl="1"/>
            <a:r>
              <a:rPr lang="en-US" altLang="en-US" dirty="0"/>
              <a:t>Often doesn’t work as well as SVM (especially for many-class problems)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8752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8752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8752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87523">
                                            <p:txEl>
                                              <p:pRg st="3" end="3"/>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8752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8752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87523">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8752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752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20" name="Content Placeholder 2"/>
          <p:cNvSpPr>
            <a:spLocks noGrp="1"/>
          </p:cNvSpPr>
          <p:nvPr>
            <p:ph idx="1"/>
          </p:nvPr>
        </p:nvSpPr>
        <p:spPr>
          <a:xfrm>
            <a:off x="457200" y="1600200"/>
            <a:ext cx="8229600" cy="4925144"/>
          </a:xfrm>
        </p:spPr>
        <p:txBody>
          <a:bodyPr>
            <a:normAutofit fontScale="92500" lnSpcReduction="20000"/>
          </a:bodyPr>
          <a:lstStyle/>
          <a:p>
            <a:pPr>
              <a:defRPr/>
            </a:pPr>
            <a:endParaRPr lang="en-US" dirty="0"/>
          </a:p>
          <a:p>
            <a:pPr>
              <a:defRPr/>
            </a:pPr>
            <a:endParaRPr lang="en-US" dirty="0"/>
          </a:p>
          <a:p>
            <a:pPr>
              <a:defRPr/>
            </a:pPr>
            <a:endParaRPr lang="en-US" dirty="0"/>
          </a:p>
          <a:p>
            <a:pPr>
              <a:defRPr/>
            </a:pPr>
            <a:endParaRPr lang="en-US" dirty="0"/>
          </a:p>
          <a:p>
            <a:pPr>
              <a:defRPr/>
            </a:pPr>
            <a:endParaRPr lang="en-US" dirty="0"/>
          </a:p>
          <a:p>
            <a:pPr>
              <a:defRPr/>
            </a:pPr>
            <a:endParaRPr lang="en-US" sz="2800" dirty="0"/>
          </a:p>
          <a:p>
            <a:pPr>
              <a:defRPr/>
            </a:pPr>
            <a:endParaRPr lang="en-US" sz="2800" dirty="0"/>
          </a:p>
          <a:p>
            <a:pPr marL="0" indent="0">
              <a:buNone/>
              <a:defRPr/>
            </a:pPr>
            <a:r>
              <a:rPr lang="en-US" sz="2800" dirty="0"/>
              <a:t>Fast classifiers early in cascade </a:t>
            </a:r>
            <a:r>
              <a:rPr lang="en-US" altLang="en-US" sz="2800" dirty="0"/>
              <a:t>which reject many negative examples but detect almost all positive examples.</a:t>
            </a:r>
          </a:p>
          <a:p>
            <a:pPr marL="0" indent="0">
              <a:buNone/>
              <a:defRPr/>
            </a:pPr>
            <a:endParaRPr lang="en-US" sz="2800" dirty="0"/>
          </a:p>
          <a:p>
            <a:pPr marL="0" indent="0">
              <a:buNone/>
              <a:defRPr/>
            </a:pPr>
            <a:r>
              <a:rPr lang="en-US" sz="2800" dirty="0"/>
              <a:t>Slow classifiers later, but most examples don’t get there.</a:t>
            </a:r>
          </a:p>
          <a:p>
            <a:pPr lvl="1">
              <a:buFont typeface="Arial" charset="0"/>
              <a:buNone/>
              <a:defRPr/>
            </a:pPr>
            <a:endParaRPr lang="en-US" sz="2400" dirty="0"/>
          </a:p>
        </p:txBody>
      </p:sp>
      <p:sp>
        <p:nvSpPr>
          <p:cNvPr id="32770" name="Title 1"/>
          <p:cNvSpPr>
            <a:spLocks noGrp="1"/>
          </p:cNvSpPr>
          <p:nvPr>
            <p:ph type="title"/>
          </p:nvPr>
        </p:nvSpPr>
        <p:spPr/>
        <p:txBody>
          <a:bodyPr/>
          <a:lstStyle/>
          <a:p>
            <a:r>
              <a:rPr lang="en-US" dirty="0"/>
              <a:t>Cascade for Fast Detection</a:t>
            </a:r>
          </a:p>
        </p:txBody>
      </p:sp>
      <p:grpSp>
        <p:nvGrpSpPr>
          <p:cNvPr id="2" name="Group 28"/>
          <p:cNvGrpSpPr>
            <a:grpSpLocks/>
          </p:cNvGrpSpPr>
          <p:nvPr/>
        </p:nvGrpSpPr>
        <p:grpSpPr bwMode="auto">
          <a:xfrm>
            <a:off x="381000" y="1447800"/>
            <a:ext cx="8773851" cy="2732088"/>
            <a:chOff x="381000" y="1447800"/>
            <a:chExt cx="8773851" cy="2732088"/>
          </a:xfrm>
        </p:grpSpPr>
        <p:sp>
          <p:nvSpPr>
            <p:cNvPr id="4" name="Rectangle 3"/>
            <p:cNvSpPr/>
            <p:nvPr/>
          </p:nvSpPr>
          <p:spPr>
            <a:xfrm>
              <a:off x="381000" y="1447800"/>
              <a:ext cx="838200" cy="76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Rectangle 4"/>
            <p:cNvSpPr/>
            <p:nvPr/>
          </p:nvSpPr>
          <p:spPr>
            <a:xfrm>
              <a:off x="533400" y="1600200"/>
              <a:ext cx="838200" cy="76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Rectangle 5"/>
            <p:cNvSpPr/>
            <p:nvPr/>
          </p:nvSpPr>
          <p:spPr>
            <a:xfrm>
              <a:off x="685800" y="1752600"/>
              <a:ext cx="838200" cy="76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Rectangle 6"/>
            <p:cNvSpPr/>
            <p:nvPr/>
          </p:nvSpPr>
          <p:spPr>
            <a:xfrm>
              <a:off x="838200" y="1905000"/>
              <a:ext cx="838200" cy="76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Rectangle 7"/>
            <p:cNvSpPr/>
            <p:nvPr/>
          </p:nvSpPr>
          <p:spPr>
            <a:xfrm>
              <a:off x="990600" y="2057400"/>
              <a:ext cx="838200" cy="76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2778" name="TextBox 10"/>
            <p:cNvSpPr txBox="1">
              <a:spLocks noChangeArrowheads="1"/>
            </p:cNvSpPr>
            <p:nvPr/>
          </p:nvSpPr>
          <p:spPr bwMode="auto">
            <a:xfrm>
              <a:off x="762000" y="3352800"/>
              <a:ext cx="1196975" cy="369888"/>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Examples</a:t>
              </a:r>
            </a:p>
          </p:txBody>
        </p:sp>
        <p:sp>
          <p:nvSpPr>
            <p:cNvPr id="12" name="Rounded Rectangle 11"/>
            <p:cNvSpPr/>
            <p:nvPr/>
          </p:nvSpPr>
          <p:spPr>
            <a:xfrm>
              <a:off x="2438400" y="1752600"/>
              <a:ext cx="1295400" cy="1066800"/>
            </a:xfrm>
            <a:prstGeom prst="roundRect">
              <a:avLst/>
            </a:prstGeom>
            <a:solidFill>
              <a:srgbClr val="97FFC6"/>
            </a:solidFill>
            <a:ln>
              <a:solidFill>
                <a:srgbClr val="00823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Stage 1</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dirty="0">
                  <a:solidFill>
                    <a:prstClr val="black"/>
                  </a:solidFill>
                  <a:latin typeface="Calibri"/>
                </a:rPr>
                <a:t>h</a:t>
              </a:r>
              <a:r>
                <a:rPr kumimoji="0" lang="en-US" sz="1800" b="0" i="0" u="none" strike="noStrike" kern="1200" cap="none" spc="0" normalizeH="0" baseline="-25000" noProof="0" dirty="0">
                  <a:ln>
                    <a:noFill/>
                  </a:ln>
                  <a:solidFill>
                    <a:prstClr val="black"/>
                  </a:solidFill>
                  <a:effectLst/>
                  <a:uLnTx/>
                  <a:uFillTx/>
                  <a:latin typeface="Calibri"/>
                  <a:ea typeface="+mn-ea"/>
                  <a:cs typeface="+mn-cs"/>
                </a:rPr>
                <a:t>1</a:t>
              </a:r>
              <a:r>
                <a:rPr kumimoji="0" lang="en-US" sz="1800" b="0" i="0" u="none" strike="noStrike" kern="1200" cap="none" spc="0" normalizeH="0" baseline="0" noProof="0" dirty="0">
                  <a:ln>
                    <a:noFill/>
                  </a:ln>
                  <a:solidFill>
                    <a:prstClr val="black"/>
                  </a:solidFill>
                  <a:effectLst/>
                  <a:uLnTx/>
                  <a:uFillTx/>
                  <a:latin typeface="Calibri"/>
                  <a:ea typeface="+mn-ea"/>
                  <a:cs typeface="+mn-cs"/>
                </a:rPr>
                <a:t>(x) &gt; t</a:t>
              </a:r>
              <a:r>
                <a:rPr kumimoji="0" lang="en-US" sz="1800" b="0" i="0" u="none" strike="noStrike" kern="1200" cap="none" spc="0" normalizeH="0" baseline="-25000" noProof="0" dirty="0">
                  <a:ln>
                    <a:noFill/>
                  </a:ln>
                  <a:solidFill>
                    <a:prstClr val="black"/>
                  </a:solidFill>
                  <a:effectLst/>
                  <a:uLnTx/>
                  <a:uFillTx/>
                  <a:latin typeface="Calibri"/>
                  <a:ea typeface="+mn-ea"/>
                  <a:cs typeface="+mn-cs"/>
                </a:rPr>
                <a:t>1</a:t>
              </a:r>
              <a:r>
                <a:rPr kumimoji="0" lang="en-US" sz="1800" b="0" i="0" u="none" strike="noStrike" kern="1200" cap="none" spc="0" normalizeH="0" baseline="0" noProof="0" dirty="0">
                  <a:ln>
                    <a:noFill/>
                  </a:ln>
                  <a:solidFill>
                    <a:prstClr val="black"/>
                  </a:solidFill>
                  <a:effectLst/>
                  <a:uLnTx/>
                  <a:uFillTx/>
                  <a:latin typeface="Calibri"/>
                  <a:ea typeface="+mn-ea"/>
                  <a:cs typeface="+mn-cs"/>
                </a:rPr>
                <a:t>?</a:t>
              </a:r>
            </a:p>
          </p:txBody>
        </p:sp>
        <p:sp>
          <p:nvSpPr>
            <p:cNvPr id="13" name="Right Arrow 12"/>
            <p:cNvSpPr/>
            <p:nvPr/>
          </p:nvSpPr>
          <p:spPr>
            <a:xfrm>
              <a:off x="3886200" y="2133600"/>
              <a:ext cx="533400" cy="381000"/>
            </a:xfrm>
            <a:prstGeom prst="rightArrow">
              <a:avLst/>
            </a:prstGeom>
            <a:solidFill>
              <a:srgbClr val="97FFC6"/>
            </a:solidFill>
            <a:ln>
              <a:solidFill>
                <a:srgbClr val="00823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Right Arrow 13"/>
            <p:cNvSpPr/>
            <p:nvPr/>
          </p:nvSpPr>
          <p:spPr>
            <a:xfrm rot="5400000">
              <a:off x="2781300" y="3162300"/>
              <a:ext cx="762000" cy="381000"/>
            </a:xfrm>
            <a:prstGeom prst="rightArrow">
              <a:avLst/>
            </a:prstGeom>
            <a:solidFill>
              <a:srgbClr val="97FFC6"/>
            </a:solidFill>
            <a:ln>
              <a:solidFill>
                <a:srgbClr val="00823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Right Arrow 14"/>
            <p:cNvSpPr/>
            <p:nvPr/>
          </p:nvSpPr>
          <p:spPr>
            <a:xfrm>
              <a:off x="1905000" y="2057400"/>
              <a:ext cx="381000" cy="457200"/>
            </a:xfrm>
            <a:prstGeom prst="rightArrow">
              <a:avLst/>
            </a:prstGeom>
            <a:solidFill>
              <a:srgbClr val="97FFC6"/>
            </a:solidFill>
            <a:ln>
              <a:solidFill>
                <a:srgbClr val="00823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2783" name="TextBox 15"/>
            <p:cNvSpPr txBox="1">
              <a:spLocks noChangeArrowheads="1"/>
            </p:cNvSpPr>
            <p:nvPr/>
          </p:nvSpPr>
          <p:spPr bwMode="auto">
            <a:xfrm>
              <a:off x="2743200" y="3810000"/>
              <a:ext cx="838200" cy="369888"/>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Reject</a:t>
              </a:r>
            </a:p>
          </p:txBody>
        </p:sp>
        <p:sp>
          <p:nvSpPr>
            <p:cNvPr id="32784" name="TextBox 16"/>
            <p:cNvSpPr txBox="1">
              <a:spLocks noChangeArrowheads="1"/>
            </p:cNvSpPr>
            <p:nvPr/>
          </p:nvSpPr>
          <p:spPr bwMode="auto">
            <a:xfrm>
              <a:off x="3352800" y="3048000"/>
              <a:ext cx="479425" cy="369888"/>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No</a:t>
              </a:r>
            </a:p>
          </p:txBody>
        </p:sp>
        <p:sp>
          <p:nvSpPr>
            <p:cNvPr id="32785" name="TextBox 17"/>
            <p:cNvSpPr txBox="1">
              <a:spLocks noChangeArrowheads="1"/>
            </p:cNvSpPr>
            <p:nvPr/>
          </p:nvSpPr>
          <p:spPr bwMode="auto">
            <a:xfrm>
              <a:off x="3810000" y="1676400"/>
              <a:ext cx="560388" cy="369888"/>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Yes</a:t>
              </a:r>
            </a:p>
          </p:txBody>
        </p:sp>
        <p:sp>
          <p:nvSpPr>
            <p:cNvPr id="19" name="Rounded Rectangle 18"/>
            <p:cNvSpPr/>
            <p:nvPr/>
          </p:nvSpPr>
          <p:spPr>
            <a:xfrm>
              <a:off x="4511675" y="1768475"/>
              <a:ext cx="1279525" cy="1066800"/>
            </a:xfrm>
            <a:prstGeom prst="roundRect">
              <a:avLst/>
            </a:prstGeom>
            <a:solidFill>
              <a:srgbClr val="97FFC6"/>
            </a:solidFill>
            <a:ln>
              <a:solidFill>
                <a:srgbClr val="00823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Stage 2</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dirty="0">
                  <a:solidFill>
                    <a:prstClr val="black"/>
                  </a:solidFill>
                  <a:latin typeface="Calibri"/>
                </a:rPr>
                <a:t>h</a:t>
              </a:r>
              <a:r>
                <a:rPr kumimoji="0" lang="en-US" sz="1800" b="0" i="0" u="none" strike="noStrike" kern="1200" cap="none" spc="0" normalizeH="0" baseline="-25000" noProof="0" dirty="0">
                  <a:ln>
                    <a:noFill/>
                  </a:ln>
                  <a:solidFill>
                    <a:prstClr val="black"/>
                  </a:solidFill>
                  <a:effectLst/>
                  <a:uLnTx/>
                  <a:uFillTx/>
                  <a:latin typeface="Calibri"/>
                  <a:ea typeface="+mn-ea"/>
                  <a:cs typeface="+mn-cs"/>
                </a:rPr>
                <a:t>2</a:t>
              </a:r>
              <a:r>
                <a:rPr kumimoji="0" lang="en-US" sz="1800" b="0" i="0" u="none" strike="noStrike" kern="1200" cap="none" spc="0" normalizeH="0" baseline="0" noProof="0" dirty="0">
                  <a:ln>
                    <a:noFill/>
                  </a:ln>
                  <a:solidFill>
                    <a:prstClr val="black"/>
                  </a:solidFill>
                  <a:effectLst/>
                  <a:uLnTx/>
                  <a:uFillTx/>
                  <a:latin typeface="Calibri"/>
                  <a:ea typeface="+mn-ea"/>
                  <a:cs typeface="+mn-cs"/>
                </a:rPr>
                <a:t>(x) &gt; t</a:t>
              </a:r>
              <a:r>
                <a:rPr kumimoji="0" lang="en-US" sz="1800" b="0" i="0" u="none" strike="noStrike" kern="1200" cap="none" spc="0" normalizeH="0" baseline="-25000" noProof="0" dirty="0">
                  <a:ln>
                    <a:noFill/>
                  </a:ln>
                  <a:solidFill>
                    <a:prstClr val="black"/>
                  </a:solidFill>
                  <a:effectLst/>
                  <a:uLnTx/>
                  <a:uFillTx/>
                  <a:latin typeface="Calibri"/>
                  <a:ea typeface="+mn-ea"/>
                  <a:cs typeface="+mn-cs"/>
                </a:rPr>
                <a:t>2</a:t>
              </a:r>
              <a:r>
                <a:rPr kumimoji="0" lang="en-US" sz="1800" b="0" i="0" u="none" strike="noStrike" kern="1200" cap="none" spc="0" normalizeH="0" baseline="0" noProof="0" dirty="0">
                  <a:ln>
                    <a:noFill/>
                  </a:ln>
                  <a:solidFill>
                    <a:prstClr val="black"/>
                  </a:solidFill>
                  <a:effectLst/>
                  <a:uLnTx/>
                  <a:uFillTx/>
                  <a:latin typeface="Calibri"/>
                  <a:ea typeface="+mn-ea"/>
                  <a:cs typeface="+mn-cs"/>
                </a:rPr>
                <a:t>?</a:t>
              </a:r>
            </a:p>
          </p:txBody>
        </p:sp>
        <p:sp>
          <p:nvSpPr>
            <p:cNvPr id="20" name="Rounded Rectangle 19"/>
            <p:cNvSpPr/>
            <p:nvPr/>
          </p:nvSpPr>
          <p:spPr>
            <a:xfrm>
              <a:off x="6553200" y="1752600"/>
              <a:ext cx="1295400" cy="1066800"/>
            </a:xfrm>
            <a:prstGeom prst="roundRect">
              <a:avLst/>
            </a:prstGeom>
            <a:solidFill>
              <a:srgbClr val="97FFC6"/>
            </a:solidFill>
            <a:ln>
              <a:solidFill>
                <a:srgbClr val="00823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Stage N</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dirty="0">
                  <a:solidFill>
                    <a:prstClr val="black"/>
                  </a:solidFill>
                  <a:latin typeface="Calibri"/>
                </a:rPr>
                <a:t>h</a:t>
              </a:r>
              <a:r>
                <a:rPr kumimoji="0" lang="en-US" sz="1800" b="0" i="0" u="none" strike="noStrike" kern="1200" cap="none" spc="0" normalizeH="0" baseline="-25000" noProof="0" dirty="0">
                  <a:ln>
                    <a:noFill/>
                  </a:ln>
                  <a:solidFill>
                    <a:prstClr val="black"/>
                  </a:solidFill>
                  <a:effectLst/>
                  <a:uLnTx/>
                  <a:uFillTx/>
                  <a:latin typeface="Calibri"/>
                  <a:ea typeface="+mn-ea"/>
                  <a:cs typeface="+mn-cs"/>
                </a:rPr>
                <a:t>n</a:t>
              </a:r>
              <a:r>
                <a:rPr kumimoji="0" lang="en-US" sz="1800" b="0" i="0" u="none" strike="noStrike" kern="1200" cap="none" spc="0" normalizeH="0" baseline="0" noProof="0" dirty="0">
                  <a:ln>
                    <a:noFill/>
                  </a:ln>
                  <a:solidFill>
                    <a:prstClr val="black"/>
                  </a:solidFill>
                  <a:effectLst/>
                  <a:uLnTx/>
                  <a:uFillTx/>
                  <a:latin typeface="Calibri"/>
                  <a:ea typeface="+mn-ea"/>
                  <a:cs typeface="+mn-cs"/>
                </a:rPr>
                <a:t>(x) &gt; </a:t>
              </a:r>
              <a:r>
                <a:rPr kumimoji="0" lang="en-US" sz="1800" b="0" i="0" u="none" strike="noStrike" kern="1200" cap="none" spc="0" normalizeH="0" baseline="0" noProof="0" dirty="0" err="1">
                  <a:ln>
                    <a:noFill/>
                  </a:ln>
                  <a:solidFill>
                    <a:prstClr val="black"/>
                  </a:solidFill>
                  <a:effectLst/>
                  <a:uLnTx/>
                  <a:uFillTx/>
                  <a:latin typeface="Calibri"/>
                  <a:ea typeface="+mn-ea"/>
                  <a:cs typeface="+mn-cs"/>
                </a:rPr>
                <a:t>t</a:t>
              </a:r>
              <a:r>
                <a:rPr kumimoji="0" lang="en-US" sz="1800" b="0" i="0" u="none" strike="noStrike" kern="1200" cap="none" spc="0" normalizeH="0" baseline="-25000" noProof="0" dirty="0" err="1">
                  <a:ln>
                    <a:noFill/>
                  </a:ln>
                  <a:solidFill>
                    <a:prstClr val="black"/>
                  </a:solidFill>
                  <a:effectLst/>
                  <a:uLnTx/>
                  <a:uFillTx/>
                  <a:latin typeface="Calibri"/>
                  <a:ea typeface="+mn-ea"/>
                  <a:cs typeface="+mn-cs"/>
                </a:rPr>
                <a:t>n</a:t>
              </a:r>
              <a:r>
                <a:rPr kumimoji="0" lang="en-US" sz="1800" b="0" i="0" u="none" strike="noStrike" kern="1200" cap="none" spc="0" normalizeH="0" baseline="0" noProof="0" dirty="0">
                  <a:ln>
                    <a:noFill/>
                  </a:ln>
                  <a:solidFill>
                    <a:prstClr val="black"/>
                  </a:solidFill>
                  <a:effectLst/>
                  <a:uLnTx/>
                  <a:uFillTx/>
                  <a:latin typeface="Calibri"/>
                  <a:ea typeface="+mn-ea"/>
                  <a:cs typeface="+mn-cs"/>
                </a:rPr>
                <a:t>?</a:t>
              </a:r>
            </a:p>
          </p:txBody>
        </p:sp>
        <p:sp>
          <p:nvSpPr>
            <p:cNvPr id="21" name="Right Arrow 20"/>
            <p:cNvSpPr/>
            <p:nvPr/>
          </p:nvSpPr>
          <p:spPr>
            <a:xfrm>
              <a:off x="7924800" y="2133600"/>
              <a:ext cx="533400" cy="381000"/>
            </a:xfrm>
            <a:prstGeom prst="rightArrow">
              <a:avLst/>
            </a:prstGeom>
            <a:solidFill>
              <a:srgbClr val="97FFC6"/>
            </a:solidFill>
            <a:ln>
              <a:solidFill>
                <a:srgbClr val="00823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2789" name="TextBox 21"/>
            <p:cNvSpPr txBox="1">
              <a:spLocks noChangeArrowheads="1"/>
            </p:cNvSpPr>
            <p:nvPr/>
          </p:nvSpPr>
          <p:spPr bwMode="auto">
            <a:xfrm>
              <a:off x="7848600" y="1676400"/>
              <a:ext cx="560388" cy="369888"/>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Yes</a:t>
              </a:r>
            </a:p>
          </p:txBody>
        </p:sp>
        <p:sp>
          <p:nvSpPr>
            <p:cNvPr id="32790" name="TextBox 22"/>
            <p:cNvSpPr txBox="1">
              <a:spLocks noChangeArrowheads="1"/>
            </p:cNvSpPr>
            <p:nvPr/>
          </p:nvSpPr>
          <p:spPr bwMode="auto">
            <a:xfrm>
              <a:off x="5883275" y="1981200"/>
              <a:ext cx="544513" cy="523875"/>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t>
              </a:r>
            </a:p>
          </p:txBody>
        </p:sp>
        <p:sp>
          <p:nvSpPr>
            <p:cNvPr id="32791" name="TextBox 23"/>
            <p:cNvSpPr txBox="1">
              <a:spLocks noChangeArrowheads="1"/>
            </p:cNvSpPr>
            <p:nvPr/>
          </p:nvSpPr>
          <p:spPr bwMode="auto">
            <a:xfrm>
              <a:off x="8457939" y="2139156"/>
              <a:ext cx="696912" cy="369888"/>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Pass</a:t>
              </a:r>
            </a:p>
          </p:txBody>
        </p:sp>
        <p:sp>
          <p:nvSpPr>
            <p:cNvPr id="25" name="Right Arrow 24"/>
            <p:cNvSpPr/>
            <p:nvPr/>
          </p:nvSpPr>
          <p:spPr>
            <a:xfrm rot="5400000">
              <a:off x="4686300" y="3162300"/>
              <a:ext cx="762000" cy="381000"/>
            </a:xfrm>
            <a:prstGeom prst="rightArrow">
              <a:avLst/>
            </a:prstGeom>
            <a:solidFill>
              <a:srgbClr val="97FFC6"/>
            </a:solidFill>
            <a:ln>
              <a:solidFill>
                <a:srgbClr val="00823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2793" name="TextBox 25"/>
            <p:cNvSpPr txBox="1">
              <a:spLocks noChangeArrowheads="1"/>
            </p:cNvSpPr>
            <p:nvPr/>
          </p:nvSpPr>
          <p:spPr bwMode="auto">
            <a:xfrm>
              <a:off x="4648200" y="3810000"/>
              <a:ext cx="838200" cy="369888"/>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Reject</a:t>
              </a:r>
            </a:p>
          </p:txBody>
        </p:sp>
        <p:sp>
          <p:nvSpPr>
            <p:cNvPr id="32794" name="TextBox 26"/>
            <p:cNvSpPr txBox="1">
              <a:spLocks noChangeArrowheads="1"/>
            </p:cNvSpPr>
            <p:nvPr/>
          </p:nvSpPr>
          <p:spPr bwMode="auto">
            <a:xfrm>
              <a:off x="5257800" y="3048000"/>
              <a:ext cx="479425" cy="369888"/>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No</a:t>
              </a:r>
            </a:p>
          </p:txBody>
        </p:sp>
        <p:sp>
          <p:nvSpPr>
            <p:cNvPr id="28" name="Right Arrow 27"/>
            <p:cNvSpPr/>
            <p:nvPr/>
          </p:nvSpPr>
          <p:spPr>
            <a:xfrm rot="5400000">
              <a:off x="6819900" y="3086100"/>
              <a:ext cx="762000" cy="381000"/>
            </a:xfrm>
            <a:prstGeom prst="rightArrow">
              <a:avLst/>
            </a:prstGeom>
            <a:solidFill>
              <a:srgbClr val="97FFC6"/>
            </a:solidFill>
            <a:ln>
              <a:solidFill>
                <a:srgbClr val="00823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2796" name="TextBox 28"/>
            <p:cNvSpPr txBox="1">
              <a:spLocks noChangeArrowheads="1"/>
            </p:cNvSpPr>
            <p:nvPr/>
          </p:nvSpPr>
          <p:spPr bwMode="auto">
            <a:xfrm>
              <a:off x="6781800" y="3733800"/>
              <a:ext cx="838200" cy="369888"/>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Reject</a:t>
              </a:r>
            </a:p>
          </p:txBody>
        </p:sp>
        <p:sp>
          <p:nvSpPr>
            <p:cNvPr id="32797" name="TextBox 29"/>
            <p:cNvSpPr txBox="1">
              <a:spLocks noChangeArrowheads="1"/>
            </p:cNvSpPr>
            <p:nvPr/>
          </p:nvSpPr>
          <p:spPr bwMode="auto">
            <a:xfrm>
              <a:off x="7391400" y="2971800"/>
              <a:ext cx="479425" cy="369888"/>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No</a:t>
              </a:r>
            </a:p>
          </p:txBody>
        </p:sp>
      </p:grpSp>
    </p:spTree>
    <p:extLst>
      <p:ext uri="{BB962C8B-B14F-4D97-AF65-F5344CB8AC3E}">
        <p14:creationId xmlns:p14="http://schemas.microsoft.com/office/powerpoint/2010/main" val="293117745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p:txBody>
          <a:bodyPr/>
          <a:lstStyle/>
          <a:p>
            <a:r>
              <a:rPr lang="en-US" altLang="en-US"/>
              <a:t>Attentional cascade</a:t>
            </a:r>
          </a:p>
        </p:txBody>
      </p:sp>
      <p:sp>
        <p:nvSpPr>
          <p:cNvPr id="71683" name="Rectangle 3"/>
          <p:cNvSpPr>
            <a:spLocks noGrp="1" noChangeArrowheads="1"/>
          </p:cNvSpPr>
          <p:nvPr>
            <p:ph type="body" idx="1"/>
          </p:nvPr>
        </p:nvSpPr>
        <p:spPr>
          <a:xfrm>
            <a:off x="289840" y="1249363"/>
            <a:ext cx="5562600" cy="2057400"/>
          </a:xfrm>
        </p:spPr>
        <p:txBody>
          <a:bodyPr/>
          <a:lstStyle/>
          <a:p>
            <a:pPr marL="0" indent="0"/>
            <a:r>
              <a:rPr lang="en-US" altLang="en-US" dirty="0"/>
              <a:t>Chain classifiers that are progressively more complex and have lower false positive rates:</a:t>
            </a:r>
          </a:p>
          <a:p>
            <a:pPr>
              <a:buFontTx/>
              <a:buChar char="•"/>
            </a:pPr>
            <a:endParaRPr lang="en-US" altLang="en-US" dirty="0"/>
          </a:p>
          <a:p>
            <a:pPr>
              <a:buFontTx/>
              <a:buChar char="•"/>
            </a:pPr>
            <a:endParaRPr lang="en-US" altLang="en-US" dirty="0"/>
          </a:p>
        </p:txBody>
      </p:sp>
      <p:grpSp>
        <p:nvGrpSpPr>
          <p:cNvPr id="71684" name="Group 4"/>
          <p:cNvGrpSpPr>
            <a:grpSpLocks/>
          </p:cNvGrpSpPr>
          <p:nvPr/>
        </p:nvGrpSpPr>
        <p:grpSpPr bwMode="auto">
          <a:xfrm>
            <a:off x="5943600" y="1981200"/>
            <a:ext cx="2984500" cy="2887663"/>
            <a:chOff x="3744" y="1248"/>
            <a:chExt cx="1880" cy="1819"/>
          </a:xfrm>
        </p:grpSpPr>
        <p:sp>
          <p:nvSpPr>
            <p:cNvPr id="71719" name="Rectangle 5"/>
            <p:cNvSpPr>
              <a:spLocks noChangeArrowheads="1"/>
            </p:cNvSpPr>
            <p:nvPr/>
          </p:nvSpPr>
          <p:spPr bwMode="auto">
            <a:xfrm>
              <a:off x="4056" y="1616"/>
              <a:ext cx="11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1600">
                  <a:solidFill>
                    <a:srgbClr val="000000"/>
                  </a:solidFill>
                  <a:latin typeface="Times New Roman" panose="02020603050405020304" pitchFamily="18" charset="0"/>
                </a:rPr>
                <a:t>vs</a:t>
              </a:r>
              <a:endParaRPr lang="en-US" altLang="en-US" sz="3200">
                <a:solidFill>
                  <a:srgbClr val="000000"/>
                </a:solidFill>
                <a:latin typeface="Times New Roman" panose="02020603050405020304" pitchFamily="18" charset="0"/>
              </a:endParaRPr>
            </a:p>
          </p:txBody>
        </p:sp>
        <p:sp>
          <p:nvSpPr>
            <p:cNvPr id="71720" name="Rectangle 6"/>
            <p:cNvSpPr>
              <a:spLocks noChangeArrowheads="1"/>
            </p:cNvSpPr>
            <p:nvPr/>
          </p:nvSpPr>
          <p:spPr bwMode="auto">
            <a:xfrm>
              <a:off x="4158" y="1616"/>
              <a:ext cx="307"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1600">
                  <a:solidFill>
                    <a:srgbClr val="000000"/>
                  </a:solidFill>
                  <a:latin typeface="Times New Roman" panose="02020603050405020304" pitchFamily="18" charset="0"/>
                </a:rPr>
                <a:t> false </a:t>
              </a:r>
              <a:endParaRPr lang="en-US" altLang="en-US" sz="3200">
                <a:solidFill>
                  <a:srgbClr val="000000"/>
                </a:solidFill>
                <a:latin typeface="Times New Roman" panose="02020603050405020304" pitchFamily="18" charset="0"/>
              </a:endParaRPr>
            </a:p>
          </p:txBody>
        </p:sp>
        <p:sp>
          <p:nvSpPr>
            <p:cNvPr id="71721" name="Rectangle 7"/>
            <p:cNvSpPr>
              <a:spLocks noChangeArrowheads="1"/>
            </p:cNvSpPr>
            <p:nvPr/>
          </p:nvSpPr>
          <p:spPr bwMode="auto">
            <a:xfrm>
              <a:off x="4454" y="1616"/>
              <a:ext cx="217"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1600">
                  <a:solidFill>
                    <a:srgbClr val="000000"/>
                  </a:solidFill>
                  <a:latin typeface="Times New Roman" panose="02020603050405020304" pitchFamily="18" charset="0"/>
                </a:rPr>
                <a:t>neg </a:t>
              </a:r>
              <a:endParaRPr lang="en-US" altLang="en-US" sz="3200">
                <a:solidFill>
                  <a:srgbClr val="000000"/>
                </a:solidFill>
                <a:latin typeface="Times New Roman" panose="02020603050405020304" pitchFamily="18" charset="0"/>
              </a:endParaRPr>
            </a:p>
          </p:txBody>
        </p:sp>
        <p:sp>
          <p:nvSpPr>
            <p:cNvPr id="71722" name="Rectangle 8"/>
            <p:cNvSpPr>
              <a:spLocks noChangeArrowheads="1"/>
            </p:cNvSpPr>
            <p:nvPr/>
          </p:nvSpPr>
          <p:spPr bwMode="auto">
            <a:xfrm>
              <a:off x="4649" y="1616"/>
              <a:ext cx="73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1600">
                  <a:solidFill>
                    <a:srgbClr val="000000"/>
                  </a:solidFill>
                  <a:latin typeface="Times New Roman" panose="02020603050405020304" pitchFamily="18" charset="0"/>
                </a:rPr>
                <a:t>determined by</a:t>
              </a:r>
              <a:endParaRPr lang="en-US" altLang="en-US" sz="3200">
                <a:solidFill>
                  <a:srgbClr val="000000"/>
                </a:solidFill>
                <a:latin typeface="Times New Roman" panose="02020603050405020304" pitchFamily="18" charset="0"/>
              </a:endParaRPr>
            </a:p>
          </p:txBody>
        </p:sp>
        <p:sp>
          <p:nvSpPr>
            <p:cNvPr id="71723" name="Rectangle 9"/>
            <p:cNvSpPr>
              <a:spLocks noChangeArrowheads="1"/>
            </p:cNvSpPr>
            <p:nvPr/>
          </p:nvSpPr>
          <p:spPr bwMode="auto">
            <a:xfrm>
              <a:off x="3775" y="1279"/>
              <a:ext cx="1849" cy="1788"/>
            </a:xfrm>
            <a:prstGeom prst="rect">
              <a:avLst/>
            </a:prstGeom>
            <a:solidFill>
              <a:srgbClr val="96969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sz="2400" b="1">
                <a:solidFill>
                  <a:srgbClr val="000000"/>
                </a:solidFill>
              </a:endParaRPr>
            </a:p>
          </p:txBody>
        </p:sp>
        <p:sp>
          <p:nvSpPr>
            <p:cNvPr id="71724" name="Rectangle 10"/>
            <p:cNvSpPr>
              <a:spLocks noChangeArrowheads="1"/>
            </p:cNvSpPr>
            <p:nvPr/>
          </p:nvSpPr>
          <p:spPr bwMode="auto">
            <a:xfrm>
              <a:off x="3744" y="1248"/>
              <a:ext cx="1842" cy="1781"/>
            </a:xfrm>
            <a:prstGeom prst="rect">
              <a:avLst/>
            </a:prstGeom>
            <a:solidFill>
              <a:srgbClr val="FFFFFF"/>
            </a:solidFill>
            <a:ln w="9525">
              <a:solidFill>
                <a:srgbClr val="0000CC"/>
              </a:solidFill>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sz="2400" b="1">
                <a:solidFill>
                  <a:srgbClr val="000000"/>
                </a:solidFill>
              </a:endParaRPr>
            </a:p>
          </p:txBody>
        </p:sp>
        <p:sp>
          <p:nvSpPr>
            <p:cNvPr id="71725" name="Rectangle 11"/>
            <p:cNvSpPr>
              <a:spLocks noChangeArrowheads="1"/>
            </p:cNvSpPr>
            <p:nvPr/>
          </p:nvSpPr>
          <p:spPr bwMode="auto">
            <a:xfrm>
              <a:off x="4143" y="1616"/>
              <a:ext cx="1412" cy="132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sz="2400" b="1">
                <a:solidFill>
                  <a:srgbClr val="000000"/>
                </a:solidFill>
              </a:endParaRPr>
            </a:p>
          </p:txBody>
        </p:sp>
        <p:sp>
          <p:nvSpPr>
            <p:cNvPr id="71726" name="Rectangle 12"/>
            <p:cNvSpPr>
              <a:spLocks noChangeArrowheads="1"/>
            </p:cNvSpPr>
            <p:nvPr/>
          </p:nvSpPr>
          <p:spPr bwMode="auto">
            <a:xfrm>
              <a:off x="4527" y="1279"/>
              <a:ext cx="522"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sz="2400" b="1">
                <a:solidFill>
                  <a:srgbClr val="000000"/>
                </a:solidFill>
              </a:endParaRPr>
            </a:p>
          </p:txBody>
        </p:sp>
        <p:sp>
          <p:nvSpPr>
            <p:cNvPr id="71727" name="Rectangle 13"/>
            <p:cNvSpPr>
              <a:spLocks noChangeArrowheads="1"/>
            </p:cNvSpPr>
            <p:nvPr/>
          </p:nvSpPr>
          <p:spPr bwMode="auto">
            <a:xfrm>
              <a:off x="4573" y="1302"/>
              <a:ext cx="469"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1200">
                  <a:solidFill>
                    <a:srgbClr val="000000"/>
                  </a:solidFill>
                  <a:latin typeface="Times New Roman" panose="02020603050405020304" pitchFamily="18" charset="0"/>
                </a:rPr>
                <a:t>% False Pos</a:t>
              </a:r>
              <a:endParaRPr lang="en-US" altLang="en-US" sz="3200">
                <a:solidFill>
                  <a:srgbClr val="000000"/>
                </a:solidFill>
                <a:latin typeface="Times New Roman" panose="02020603050405020304" pitchFamily="18" charset="0"/>
              </a:endParaRPr>
            </a:p>
          </p:txBody>
        </p:sp>
        <p:sp>
          <p:nvSpPr>
            <p:cNvPr id="71728" name="Rectangle 14"/>
            <p:cNvSpPr>
              <a:spLocks noChangeArrowheads="1"/>
            </p:cNvSpPr>
            <p:nvPr/>
          </p:nvSpPr>
          <p:spPr bwMode="auto">
            <a:xfrm rot="16200000">
              <a:off x="3531" y="2247"/>
              <a:ext cx="640"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1200" dirty="0">
                  <a:solidFill>
                    <a:srgbClr val="000000"/>
                  </a:solidFill>
                  <a:latin typeface="Times New Roman" panose="02020603050405020304" pitchFamily="18" charset="0"/>
                </a:rPr>
                <a:t>% True positive</a:t>
              </a:r>
              <a:endParaRPr lang="en-US" altLang="en-US" sz="3200" dirty="0">
                <a:solidFill>
                  <a:srgbClr val="000000"/>
                </a:solidFill>
                <a:latin typeface="Times New Roman" panose="02020603050405020304" pitchFamily="18" charset="0"/>
              </a:endParaRPr>
            </a:p>
          </p:txBody>
        </p:sp>
        <p:sp>
          <p:nvSpPr>
            <p:cNvPr id="71729" name="Rectangle 15"/>
            <p:cNvSpPr>
              <a:spLocks noChangeArrowheads="1"/>
            </p:cNvSpPr>
            <p:nvPr/>
          </p:nvSpPr>
          <p:spPr bwMode="auto">
            <a:xfrm>
              <a:off x="4673" y="2076"/>
              <a:ext cx="77" cy="18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sz="2400" b="1">
                <a:solidFill>
                  <a:srgbClr val="000000"/>
                </a:solidFill>
              </a:endParaRPr>
            </a:p>
          </p:txBody>
        </p:sp>
        <p:sp>
          <p:nvSpPr>
            <p:cNvPr id="71730" name="Rectangle 16"/>
            <p:cNvSpPr>
              <a:spLocks noChangeArrowheads="1"/>
            </p:cNvSpPr>
            <p:nvPr/>
          </p:nvSpPr>
          <p:spPr bwMode="auto">
            <a:xfrm>
              <a:off x="4143" y="1462"/>
              <a:ext cx="1389" cy="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sz="2400" b="1">
                <a:solidFill>
                  <a:srgbClr val="000000"/>
                </a:solidFill>
              </a:endParaRPr>
            </a:p>
          </p:txBody>
        </p:sp>
        <p:sp>
          <p:nvSpPr>
            <p:cNvPr id="71731" name="Rectangle 17"/>
            <p:cNvSpPr>
              <a:spLocks noChangeArrowheads="1"/>
            </p:cNvSpPr>
            <p:nvPr/>
          </p:nvSpPr>
          <p:spPr bwMode="auto">
            <a:xfrm>
              <a:off x="4226" y="1486"/>
              <a:ext cx="984"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1200">
                  <a:solidFill>
                    <a:srgbClr val="000000"/>
                  </a:solidFill>
                  <a:latin typeface="Times New Roman" panose="02020603050405020304" pitchFamily="18" charset="0"/>
                </a:rPr>
                <a:t>0                                       </a:t>
              </a:r>
              <a:endParaRPr lang="en-US" altLang="en-US" sz="3200">
                <a:solidFill>
                  <a:srgbClr val="000000"/>
                </a:solidFill>
                <a:latin typeface="Times New Roman" panose="02020603050405020304" pitchFamily="18" charset="0"/>
              </a:endParaRPr>
            </a:p>
          </p:txBody>
        </p:sp>
        <p:sp>
          <p:nvSpPr>
            <p:cNvPr id="71732" name="Rectangle 18"/>
            <p:cNvSpPr>
              <a:spLocks noChangeArrowheads="1"/>
            </p:cNvSpPr>
            <p:nvPr/>
          </p:nvSpPr>
          <p:spPr bwMode="auto">
            <a:xfrm>
              <a:off x="5234" y="1486"/>
              <a:ext cx="120"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1200">
                  <a:solidFill>
                    <a:srgbClr val="000000"/>
                  </a:solidFill>
                  <a:latin typeface="Times New Roman" panose="02020603050405020304" pitchFamily="18" charset="0"/>
                </a:rPr>
                <a:t>     </a:t>
              </a:r>
              <a:endParaRPr lang="en-US" altLang="en-US" sz="3200">
                <a:solidFill>
                  <a:srgbClr val="000000"/>
                </a:solidFill>
                <a:latin typeface="Times New Roman" panose="02020603050405020304" pitchFamily="18" charset="0"/>
              </a:endParaRPr>
            </a:p>
          </p:txBody>
        </p:sp>
        <p:sp>
          <p:nvSpPr>
            <p:cNvPr id="71733" name="Rectangle 19"/>
            <p:cNvSpPr>
              <a:spLocks noChangeArrowheads="1"/>
            </p:cNvSpPr>
            <p:nvPr/>
          </p:nvSpPr>
          <p:spPr bwMode="auto">
            <a:xfrm>
              <a:off x="5372" y="1486"/>
              <a:ext cx="121"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1200">
                  <a:solidFill>
                    <a:srgbClr val="000000"/>
                  </a:solidFill>
                  <a:latin typeface="Times New Roman" panose="02020603050405020304" pitchFamily="18" charset="0"/>
                </a:rPr>
                <a:t> 50</a:t>
              </a:r>
              <a:endParaRPr lang="en-US" altLang="en-US" sz="3200">
                <a:solidFill>
                  <a:srgbClr val="000000"/>
                </a:solidFill>
                <a:latin typeface="Times New Roman" panose="02020603050405020304" pitchFamily="18" charset="0"/>
              </a:endParaRPr>
            </a:p>
          </p:txBody>
        </p:sp>
        <p:sp>
          <p:nvSpPr>
            <p:cNvPr id="71734" name="Rectangle 20"/>
            <p:cNvSpPr>
              <a:spLocks noChangeArrowheads="1"/>
            </p:cNvSpPr>
            <p:nvPr/>
          </p:nvSpPr>
          <p:spPr bwMode="auto">
            <a:xfrm rot="-5400000">
              <a:off x="3462" y="2194"/>
              <a:ext cx="1163"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1200">
                  <a:solidFill>
                    <a:srgbClr val="000000"/>
                  </a:solidFill>
                  <a:latin typeface="Times New Roman" panose="02020603050405020304" pitchFamily="18" charset="0"/>
                </a:rPr>
                <a:t>0                                        100</a:t>
              </a:r>
              <a:endParaRPr lang="en-US" altLang="en-US" sz="3200">
                <a:solidFill>
                  <a:srgbClr val="000000"/>
                </a:solidFill>
                <a:latin typeface="Times New Roman" panose="02020603050405020304" pitchFamily="18" charset="0"/>
              </a:endParaRPr>
            </a:p>
          </p:txBody>
        </p:sp>
      </p:grpSp>
      <p:sp>
        <p:nvSpPr>
          <p:cNvPr id="71685" name="Text Box 23"/>
          <p:cNvSpPr txBox="1">
            <a:spLocks noChangeArrowheads="1"/>
          </p:cNvSpPr>
          <p:nvPr/>
        </p:nvSpPr>
        <p:spPr bwMode="auto">
          <a:xfrm>
            <a:off x="7162800" y="5424488"/>
            <a:ext cx="768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a:solidFill>
                  <a:srgbClr val="000000"/>
                </a:solidFill>
                <a:latin typeface="Times New Roman" panose="02020603050405020304" pitchFamily="18" charset="0"/>
              </a:rPr>
              <a:t>FACE</a:t>
            </a:r>
          </a:p>
        </p:txBody>
      </p:sp>
      <p:sp>
        <p:nvSpPr>
          <p:cNvPr id="71686" name="Text Box 24"/>
          <p:cNvSpPr txBox="1">
            <a:spLocks noChangeArrowheads="1"/>
          </p:cNvSpPr>
          <p:nvPr/>
        </p:nvSpPr>
        <p:spPr bwMode="auto">
          <a:xfrm>
            <a:off x="914400" y="5440363"/>
            <a:ext cx="1370013"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1400">
                <a:solidFill>
                  <a:srgbClr val="000000"/>
                </a:solidFill>
                <a:latin typeface="Times New Roman" panose="02020603050405020304" pitchFamily="18" charset="0"/>
              </a:rPr>
              <a:t>IMAGE</a:t>
            </a:r>
          </a:p>
          <a:p>
            <a:r>
              <a:rPr lang="en-US" altLang="en-US" sz="1400">
                <a:solidFill>
                  <a:srgbClr val="000000"/>
                </a:solidFill>
                <a:latin typeface="Times New Roman" panose="02020603050405020304" pitchFamily="18" charset="0"/>
              </a:rPr>
              <a:t>SUB-WINDOW</a:t>
            </a:r>
          </a:p>
        </p:txBody>
      </p:sp>
      <p:sp>
        <p:nvSpPr>
          <p:cNvPr id="71687" name="Line 25"/>
          <p:cNvSpPr>
            <a:spLocks noChangeShapeType="1"/>
          </p:cNvSpPr>
          <p:nvPr/>
        </p:nvSpPr>
        <p:spPr bwMode="auto">
          <a:xfrm>
            <a:off x="2057400" y="5668963"/>
            <a:ext cx="4572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1688" name="Text Box 28"/>
          <p:cNvSpPr txBox="1">
            <a:spLocks noChangeArrowheads="1"/>
          </p:cNvSpPr>
          <p:nvPr/>
        </p:nvSpPr>
        <p:spPr bwMode="auto">
          <a:xfrm>
            <a:off x="2590800" y="5549900"/>
            <a:ext cx="88423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1200">
                <a:solidFill>
                  <a:srgbClr val="000000"/>
                </a:solidFill>
                <a:latin typeface="Times New Roman" panose="02020603050405020304" pitchFamily="18" charset="0"/>
              </a:rPr>
              <a:t>Classifier 1</a:t>
            </a:r>
          </a:p>
        </p:txBody>
      </p:sp>
      <p:sp>
        <p:nvSpPr>
          <p:cNvPr id="71689" name="Line 29"/>
          <p:cNvSpPr>
            <a:spLocks noChangeShapeType="1"/>
          </p:cNvSpPr>
          <p:nvPr/>
        </p:nvSpPr>
        <p:spPr bwMode="auto">
          <a:xfrm>
            <a:off x="3605213" y="5668963"/>
            <a:ext cx="4572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1690" name="Line 30"/>
          <p:cNvSpPr>
            <a:spLocks noChangeShapeType="1"/>
          </p:cNvSpPr>
          <p:nvPr/>
        </p:nvSpPr>
        <p:spPr bwMode="auto">
          <a:xfrm>
            <a:off x="3038475" y="6049963"/>
            <a:ext cx="0" cy="304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1691" name="Text Box 32"/>
          <p:cNvSpPr txBox="1">
            <a:spLocks noChangeArrowheads="1"/>
          </p:cNvSpPr>
          <p:nvPr/>
        </p:nvSpPr>
        <p:spPr bwMode="auto">
          <a:xfrm>
            <a:off x="3686175" y="5364163"/>
            <a:ext cx="2857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1200" b="1">
                <a:solidFill>
                  <a:srgbClr val="000000"/>
                </a:solidFill>
                <a:latin typeface="Times New Roman" panose="02020603050405020304" pitchFamily="18" charset="0"/>
              </a:rPr>
              <a:t>T</a:t>
            </a:r>
          </a:p>
        </p:txBody>
      </p:sp>
      <p:sp>
        <p:nvSpPr>
          <p:cNvPr id="71692" name="Oval 34"/>
          <p:cNvSpPr>
            <a:spLocks noChangeArrowheads="1"/>
          </p:cNvSpPr>
          <p:nvPr/>
        </p:nvSpPr>
        <p:spPr bwMode="auto">
          <a:xfrm>
            <a:off x="5640388" y="5305425"/>
            <a:ext cx="1046162" cy="728663"/>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sz="2400" b="1">
              <a:solidFill>
                <a:srgbClr val="000000"/>
              </a:solidFill>
            </a:endParaRPr>
          </a:p>
        </p:txBody>
      </p:sp>
      <p:sp>
        <p:nvSpPr>
          <p:cNvPr id="71693" name="Text Box 35"/>
          <p:cNvSpPr txBox="1">
            <a:spLocks noChangeArrowheads="1"/>
          </p:cNvSpPr>
          <p:nvPr/>
        </p:nvSpPr>
        <p:spPr bwMode="auto">
          <a:xfrm>
            <a:off x="5726113" y="5514975"/>
            <a:ext cx="884237"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1200">
                <a:solidFill>
                  <a:srgbClr val="000000"/>
                </a:solidFill>
                <a:latin typeface="Times New Roman" panose="02020603050405020304" pitchFamily="18" charset="0"/>
              </a:rPr>
              <a:t>Classifier 3</a:t>
            </a:r>
          </a:p>
        </p:txBody>
      </p:sp>
      <p:sp>
        <p:nvSpPr>
          <p:cNvPr id="71694" name="Line 36"/>
          <p:cNvSpPr>
            <a:spLocks noChangeShapeType="1"/>
          </p:cNvSpPr>
          <p:nvPr/>
        </p:nvSpPr>
        <p:spPr bwMode="auto">
          <a:xfrm>
            <a:off x="6696075" y="5667375"/>
            <a:ext cx="4572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1695" name="Text Box 37"/>
          <p:cNvSpPr txBox="1">
            <a:spLocks noChangeArrowheads="1"/>
          </p:cNvSpPr>
          <p:nvPr/>
        </p:nvSpPr>
        <p:spPr bwMode="auto">
          <a:xfrm>
            <a:off x="6772275" y="5362575"/>
            <a:ext cx="2857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1200" b="1">
                <a:solidFill>
                  <a:srgbClr val="000000"/>
                </a:solidFill>
                <a:latin typeface="Times New Roman" panose="02020603050405020304" pitchFamily="18" charset="0"/>
              </a:rPr>
              <a:t>T</a:t>
            </a:r>
          </a:p>
        </p:txBody>
      </p:sp>
      <p:sp>
        <p:nvSpPr>
          <p:cNvPr id="71696" name="Line 38"/>
          <p:cNvSpPr>
            <a:spLocks noChangeShapeType="1"/>
          </p:cNvSpPr>
          <p:nvPr/>
        </p:nvSpPr>
        <p:spPr bwMode="auto">
          <a:xfrm>
            <a:off x="6148388" y="6049963"/>
            <a:ext cx="0" cy="304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1697" name="Text Box 39"/>
          <p:cNvSpPr txBox="1">
            <a:spLocks noChangeArrowheads="1"/>
          </p:cNvSpPr>
          <p:nvPr/>
        </p:nvSpPr>
        <p:spPr bwMode="auto">
          <a:xfrm>
            <a:off x="6132513" y="6007100"/>
            <a:ext cx="277812"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1200" b="1">
                <a:solidFill>
                  <a:srgbClr val="000000"/>
                </a:solidFill>
                <a:latin typeface="Times New Roman" panose="02020603050405020304" pitchFamily="18" charset="0"/>
              </a:rPr>
              <a:t>F</a:t>
            </a:r>
          </a:p>
        </p:txBody>
      </p:sp>
      <p:sp>
        <p:nvSpPr>
          <p:cNvPr id="71698" name="Text Box 40"/>
          <p:cNvSpPr txBox="1">
            <a:spLocks noChangeArrowheads="1"/>
          </p:cNvSpPr>
          <p:nvPr/>
        </p:nvSpPr>
        <p:spPr bwMode="auto">
          <a:xfrm>
            <a:off x="5702300" y="6354763"/>
            <a:ext cx="9525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1200">
                <a:solidFill>
                  <a:srgbClr val="000000"/>
                </a:solidFill>
                <a:latin typeface="Times New Roman" panose="02020603050405020304" pitchFamily="18" charset="0"/>
              </a:rPr>
              <a:t>NON-FACE</a:t>
            </a:r>
          </a:p>
        </p:txBody>
      </p:sp>
      <p:sp>
        <p:nvSpPr>
          <p:cNvPr id="71699" name="Line 41"/>
          <p:cNvSpPr>
            <a:spLocks noChangeShapeType="1"/>
          </p:cNvSpPr>
          <p:nvPr/>
        </p:nvSpPr>
        <p:spPr bwMode="auto">
          <a:xfrm>
            <a:off x="3602038" y="5667375"/>
            <a:ext cx="4572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1700" name="Text Box 44"/>
          <p:cNvSpPr txBox="1">
            <a:spLocks noChangeArrowheads="1"/>
          </p:cNvSpPr>
          <p:nvPr/>
        </p:nvSpPr>
        <p:spPr bwMode="auto">
          <a:xfrm>
            <a:off x="3683000" y="5362575"/>
            <a:ext cx="2857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1200" b="1">
                <a:solidFill>
                  <a:srgbClr val="000000"/>
                </a:solidFill>
                <a:latin typeface="Times New Roman" panose="02020603050405020304" pitchFamily="18" charset="0"/>
              </a:rPr>
              <a:t>T</a:t>
            </a:r>
          </a:p>
        </p:txBody>
      </p:sp>
      <p:sp>
        <p:nvSpPr>
          <p:cNvPr id="71701" name="Text Box 47"/>
          <p:cNvSpPr txBox="1">
            <a:spLocks noChangeArrowheads="1"/>
          </p:cNvSpPr>
          <p:nvPr/>
        </p:nvSpPr>
        <p:spPr bwMode="auto">
          <a:xfrm>
            <a:off x="4243388" y="5514975"/>
            <a:ext cx="884237"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1200">
                <a:solidFill>
                  <a:srgbClr val="000000"/>
                </a:solidFill>
                <a:latin typeface="Times New Roman" panose="02020603050405020304" pitchFamily="18" charset="0"/>
              </a:rPr>
              <a:t>Classifier 2</a:t>
            </a:r>
          </a:p>
        </p:txBody>
      </p:sp>
      <p:sp>
        <p:nvSpPr>
          <p:cNvPr id="71702" name="Line 48"/>
          <p:cNvSpPr>
            <a:spLocks noChangeShapeType="1"/>
          </p:cNvSpPr>
          <p:nvPr/>
        </p:nvSpPr>
        <p:spPr bwMode="auto">
          <a:xfrm>
            <a:off x="5157788" y="5667375"/>
            <a:ext cx="4572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1703" name="Text Box 49"/>
          <p:cNvSpPr txBox="1">
            <a:spLocks noChangeArrowheads="1"/>
          </p:cNvSpPr>
          <p:nvPr/>
        </p:nvSpPr>
        <p:spPr bwMode="auto">
          <a:xfrm>
            <a:off x="5257800" y="5362575"/>
            <a:ext cx="2857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1200" b="1">
                <a:solidFill>
                  <a:srgbClr val="000000"/>
                </a:solidFill>
                <a:latin typeface="Times New Roman" panose="02020603050405020304" pitchFamily="18" charset="0"/>
              </a:rPr>
              <a:t>T</a:t>
            </a:r>
          </a:p>
        </p:txBody>
      </p:sp>
      <p:sp>
        <p:nvSpPr>
          <p:cNvPr id="71704" name="Line 50"/>
          <p:cNvSpPr>
            <a:spLocks noChangeShapeType="1"/>
          </p:cNvSpPr>
          <p:nvPr/>
        </p:nvSpPr>
        <p:spPr bwMode="auto">
          <a:xfrm>
            <a:off x="4689475" y="6015038"/>
            <a:ext cx="0" cy="304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1705" name="Text Box 51"/>
          <p:cNvSpPr txBox="1">
            <a:spLocks noChangeArrowheads="1"/>
          </p:cNvSpPr>
          <p:nvPr/>
        </p:nvSpPr>
        <p:spPr bwMode="auto">
          <a:xfrm>
            <a:off x="4673600" y="5972175"/>
            <a:ext cx="27781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1200" b="1">
                <a:solidFill>
                  <a:srgbClr val="000000"/>
                </a:solidFill>
                <a:latin typeface="Times New Roman" panose="02020603050405020304" pitchFamily="18" charset="0"/>
              </a:rPr>
              <a:t>F</a:t>
            </a:r>
          </a:p>
        </p:txBody>
      </p:sp>
      <p:sp>
        <p:nvSpPr>
          <p:cNvPr id="71706" name="Text Box 52"/>
          <p:cNvSpPr txBox="1">
            <a:spLocks noChangeArrowheads="1"/>
          </p:cNvSpPr>
          <p:nvPr/>
        </p:nvSpPr>
        <p:spPr bwMode="auto">
          <a:xfrm>
            <a:off x="4243388" y="6319838"/>
            <a:ext cx="9525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1200">
                <a:solidFill>
                  <a:srgbClr val="000000"/>
                </a:solidFill>
                <a:latin typeface="Times New Roman" panose="02020603050405020304" pitchFamily="18" charset="0"/>
              </a:rPr>
              <a:t>NON-FACE</a:t>
            </a:r>
          </a:p>
        </p:txBody>
      </p:sp>
      <p:sp>
        <p:nvSpPr>
          <p:cNvPr id="71707" name="Freeform 53"/>
          <p:cNvSpPr>
            <a:spLocks/>
          </p:cNvSpPr>
          <p:nvPr/>
        </p:nvSpPr>
        <p:spPr bwMode="auto">
          <a:xfrm>
            <a:off x="6621463" y="2563813"/>
            <a:ext cx="2143125" cy="2044700"/>
          </a:xfrm>
          <a:custGeom>
            <a:avLst/>
            <a:gdLst>
              <a:gd name="T0" fmla="*/ 0 w 1056"/>
              <a:gd name="T1" fmla="*/ 2147483647 h 1008"/>
              <a:gd name="T2" fmla="*/ 2147483647 w 1056"/>
              <a:gd name="T3" fmla="*/ 2147483647 h 1008"/>
              <a:gd name="T4" fmla="*/ 2147483647 w 1056"/>
              <a:gd name="T5" fmla="*/ 2147483647 h 1008"/>
              <a:gd name="T6" fmla="*/ 2147483647 w 1056"/>
              <a:gd name="T7" fmla="*/ 2147483647 h 1008"/>
              <a:gd name="T8" fmla="*/ 2147483647 w 1056"/>
              <a:gd name="T9" fmla="*/ 0 h 1008"/>
              <a:gd name="T10" fmla="*/ 0 60000 65536"/>
              <a:gd name="T11" fmla="*/ 0 60000 65536"/>
              <a:gd name="T12" fmla="*/ 0 60000 65536"/>
              <a:gd name="T13" fmla="*/ 0 60000 65536"/>
              <a:gd name="T14" fmla="*/ 0 60000 65536"/>
              <a:gd name="T15" fmla="*/ 0 w 1056"/>
              <a:gd name="T16" fmla="*/ 0 h 1008"/>
              <a:gd name="T17" fmla="*/ 1056 w 1056"/>
              <a:gd name="T18" fmla="*/ 1008 h 1008"/>
            </a:gdLst>
            <a:ahLst/>
            <a:cxnLst>
              <a:cxn ang="T10">
                <a:pos x="T0" y="T1"/>
              </a:cxn>
              <a:cxn ang="T11">
                <a:pos x="T2" y="T3"/>
              </a:cxn>
              <a:cxn ang="T12">
                <a:pos x="T4" y="T5"/>
              </a:cxn>
              <a:cxn ang="T13">
                <a:pos x="T6" y="T7"/>
              </a:cxn>
              <a:cxn ang="T14">
                <a:pos x="T8" y="T9"/>
              </a:cxn>
            </a:cxnLst>
            <a:rect l="T15" t="T16" r="T17" b="T18"/>
            <a:pathLst>
              <a:path w="1056" h="1008">
                <a:moveTo>
                  <a:pt x="0" y="1008"/>
                </a:moveTo>
                <a:cubicBezTo>
                  <a:pt x="0" y="832"/>
                  <a:pt x="0" y="656"/>
                  <a:pt x="48" y="528"/>
                </a:cubicBezTo>
                <a:cubicBezTo>
                  <a:pt x="96" y="400"/>
                  <a:pt x="192" y="320"/>
                  <a:pt x="288" y="240"/>
                </a:cubicBezTo>
                <a:cubicBezTo>
                  <a:pt x="384" y="160"/>
                  <a:pt x="496" y="88"/>
                  <a:pt x="624" y="48"/>
                </a:cubicBezTo>
                <a:cubicBezTo>
                  <a:pt x="752" y="8"/>
                  <a:pt x="904" y="4"/>
                  <a:pt x="1056" y="0"/>
                </a:cubicBezTo>
              </a:path>
            </a:pathLst>
          </a:custGeom>
          <a:noFill/>
          <a:ln w="2857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71709" name="Freeform 55"/>
          <p:cNvSpPr>
            <a:spLocks/>
          </p:cNvSpPr>
          <p:nvPr/>
        </p:nvSpPr>
        <p:spPr bwMode="auto">
          <a:xfrm>
            <a:off x="6581775" y="2536825"/>
            <a:ext cx="2197100" cy="2128838"/>
          </a:xfrm>
          <a:custGeom>
            <a:avLst/>
            <a:gdLst>
              <a:gd name="T0" fmla="*/ 2147483647 w 1879"/>
              <a:gd name="T1" fmla="*/ 2147483647 h 1821"/>
              <a:gd name="T2" fmla="*/ 2147483647 w 1879"/>
              <a:gd name="T3" fmla="*/ 2147483647 h 1821"/>
              <a:gd name="T4" fmla="*/ 2147483647 w 1879"/>
              <a:gd name="T5" fmla="*/ 2147483647 h 1821"/>
              <a:gd name="T6" fmla="*/ 2147483647 w 1879"/>
              <a:gd name="T7" fmla="*/ 2147483647 h 1821"/>
              <a:gd name="T8" fmla="*/ 2147483647 w 1879"/>
              <a:gd name="T9" fmla="*/ 2147483647 h 1821"/>
              <a:gd name="T10" fmla="*/ 0 60000 65536"/>
              <a:gd name="T11" fmla="*/ 0 60000 65536"/>
              <a:gd name="T12" fmla="*/ 0 60000 65536"/>
              <a:gd name="T13" fmla="*/ 0 60000 65536"/>
              <a:gd name="T14" fmla="*/ 0 60000 65536"/>
              <a:gd name="T15" fmla="*/ 0 w 1879"/>
              <a:gd name="T16" fmla="*/ 0 h 1821"/>
              <a:gd name="T17" fmla="*/ 1879 w 1879"/>
              <a:gd name="T18" fmla="*/ 1821 h 1821"/>
            </a:gdLst>
            <a:ahLst/>
            <a:cxnLst>
              <a:cxn ang="T10">
                <a:pos x="T0" y="T1"/>
              </a:cxn>
              <a:cxn ang="T11">
                <a:pos x="T2" y="T3"/>
              </a:cxn>
              <a:cxn ang="T12">
                <a:pos x="T4" y="T5"/>
              </a:cxn>
              <a:cxn ang="T13">
                <a:pos x="T6" y="T7"/>
              </a:cxn>
              <a:cxn ang="T14">
                <a:pos x="T8" y="T9"/>
              </a:cxn>
            </a:cxnLst>
            <a:rect l="T15" t="T16" r="T17" b="T18"/>
            <a:pathLst>
              <a:path w="1879" h="1821">
                <a:moveTo>
                  <a:pt x="35" y="1821"/>
                </a:moveTo>
                <a:cubicBezTo>
                  <a:pt x="36" y="1682"/>
                  <a:pt x="0" y="1236"/>
                  <a:pt x="45" y="983"/>
                </a:cubicBezTo>
                <a:cubicBezTo>
                  <a:pt x="90" y="730"/>
                  <a:pt x="174" y="454"/>
                  <a:pt x="305" y="298"/>
                </a:cubicBezTo>
                <a:cubicBezTo>
                  <a:pt x="436" y="142"/>
                  <a:pt x="572" y="88"/>
                  <a:pt x="834" y="44"/>
                </a:cubicBezTo>
                <a:cubicBezTo>
                  <a:pt x="1096" y="0"/>
                  <a:pt x="1661" y="36"/>
                  <a:pt x="1879" y="34"/>
                </a:cubicBezTo>
              </a:path>
            </a:pathLst>
          </a:custGeom>
          <a:noFill/>
          <a:ln w="28575">
            <a:solidFill>
              <a:srgbClr val="33CC33"/>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71711" name="Freeform 57"/>
          <p:cNvSpPr>
            <a:spLocks/>
          </p:cNvSpPr>
          <p:nvPr/>
        </p:nvSpPr>
        <p:spPr bwMode="auto">
          <a:xfrm>
            <a:off x="6546850" y="2565400"/>
            <a:ext cx="2284413" cy="2108200"/>
          </a:xfrm>
          <a:custGeom>
            <a:avLst/>
            <a:gdLst>
              <a:gd name="T0" fmla="*/ 2147483647 w 1953"/>
              <a:gd name="T1" fmla="*/ 2147483647 h 1803"/>
              <a:gd name="T2" fmla="*/ 2147483647 w 1953"/>
              <a:gd name="T3" fmla="*/ 2147483647 h 1803"/>
              <a:gd name="T4" fmla="*/ 2147483647 w 1953"/>
              <a:gd name="T5" fmla="*/ 2147483647 h 1803"/>
              <a:gd name="T6" fmla="*/ 2147483647 w 1953"/>
              <a:gd name="T7" fmla="*/ 2147483647 h 1803"/>
              <a:gd name="T8" fmla="*/ 2147483647 w 1953"/>
              <a:gd name="T9" fmla="*/ 2147483647 h 1803"/>
              <a:gd name="T10" fmla="*/ 0 60000 65536"/>
              <a:gd name="T11" fmla="*/ 0 60000 65536"/>
              <a:gd name="T12" fmla="*/ 0 60000 65536"/>
              <a:gd name="T13" fmla="*/ 0 60000 65536"/>
              <a:gd name="T14" fmla="*/ 0 60000 65536"/>
              <a:gd name="T15" fmla="*/ 0 w 1953"/>
              <a:gd name="T16" fmla="*/ 0 h 1803"/>
              <a:gd name="T17" fmla="*/ 1953 w 1953"/>
              <a:gd name="T18" fmla="*/ 1803 h 1803"/>
            </a:gdLst>
            <a:ahLst/>
            <a:cxnLst>
              <a:cxn ang="T10">
                <a:pos x="T0" y="T1"/>
              </a:cxn>
              <a:cxn ang="T11">
                <a:pos x="T2" y="T3"/>
              </a:cxn>
              <a:cxn ang="T12">
                <a:pos x="T4" y="T5"/>
              </a:cxn>
              <a:cxn ang="T13">
                <a:pos x="T6" y="T7"/>
              </a:cxn>
              <a:cxn ang="T14">
                <a:pos x="T8" y="T9"/>
              </a:cxn>
            </a:cxnLst>
            <a:rect l="T15" t="T16" r="T17" b="T18"/>
            <a:pathLst>
              <a:path w="1953" h="1803">
                <a:moveTo>
                  <a:pt x="36" y="1803"/>
                </a:moveTo>
                <a:cubicBezTo>
                  <a:pt x="57" y="1408"/>
                  <a:pt x="14" y="1045"/>
                  <a:pt x="31" y="750"/>
                </a:cubicBezTo>
                <a:cubicBezTo>
                  <a:pt x="0" y="478"/>
                  <a:pt x="108" y="266"/>
                  <a:pt x="222" y="152"/>
                </a:cubicBezTo>
                <a:cubicBezTo>
                  <a:pt x="336" y="37"/>
                  <a:pt x="277" y="61"/>
                  <a:pt x="558" y="9"/>
                </a:cubicBezTo>
                <a:cubicBezTo>
                  <a:pt x="861" y="0"/>
                  <a:pt x="1755" y="22"/>
                  <a:pt x="1953" y="11"/>
                </a:cubicBezTo>
              </a:path>
            </a:pathLst>
          </a:custGeom>
          <a:noFill/>
          <a:ln w="28575">
            <a:solidFill>
              <a:srgbClr val="FF0F0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1712" name="Oval 58"/>
          <p:cNvSpPr>
            <a:spLocks noChangeArrowheads="1"/>
          </p:cNvSpPr>
          <p:nvPr/>
        </p:nvSpPr>
        <p:spPr bwMode="auto">
          <a:xfrm>
            <a:off x="1676400" y="2971800"/>
            <a:ext cx="2819400" cy="1905000"/>
          </a:xfrm>
          <a:prstGeom prst="ellipse">
            <a:avLst/>
          </a:prstGeom>
          <a:noFill/>
          <a:ln w="2857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sz="2400" b="1">
              <a:solidFill>
                <a:srgbClr val="000000"/>
              </a:solidFill>
            </a:endParaRPr>
          </a:p>
        </p:txBody>
      </p:sp>
      <p:sp>
        <p:nvSpPr>
          <p:cNvPr id="71713" name="Oval 60"/>
          <p:cNvSpPr>
            <a:spLocks noChangeArrowheads="1"/>
          </p:cNvSpPr>
          <p:nvPr/>
        </p:nvSpPr>
        <p:spPr bwMode="auto">
          <a:xfrm>
            <a:off x="4114800" y="5291138"/>
            <a:ext cx="1046163" cy="728662"/>
          </a:xfrm>
          <a:prstGeom prst="ellipse">
            <a:avLst/>
          </a:prstGeom>
          <a:noFill/>
          <a:ln w="28575">
            <a:solidFill>
              <a:srgbClr val="00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sz="2400" b="1">
              <a:solidFill>
                <a:srgbClr val="000000"/>
              </a:solidFill>
            </a:endParaRPr>
          </a:p>
        </p:txBody>
      </p:sp>
      <p:sp>
        <p:nvSpPr>
          <p:cNvPr id="71714" name="Oval 61"/>
          <p:cNvSpPr>
            <a:spLocks noChangeArrowheads="1"/>
          </p:cNvSpPr>
          <p:nvPr/>
        </p:nvSpPr>
        <p:spPr bwMode="auto">
          <a:xfrm>
            <a:off x="2514600" y="5291138"/>
            <a:ext cx="1046163" cy="728662"/>
          </a:xfrm>
          <a:prstGeom prst="ellipse">
            <a:avLst/>
          </a:prstGeom>
          <a:noFill/>
          <a:ln w="2857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sz="2400" b="1">
              <a:solidFill>
                <a:srgbClr val="000000"/>
              </a:solidFill>
            </a:endParaRPr>
          </a:p>
        </p:txBody>
      </p:sp>
      <p:sp>
        <p:nvSpPr>
          <p:cNvPr id="71715" name="Line 62"/>
          <p:cNvSpPr>
            <a:spLocks noChangeShapeType="1"/>
          </p:cNvSpPr>
          <p:nvPr/>
        </p:nvSpPr>
        <p:spPr bwMode="auto">
          <a:xfrm>
            <a:off x="3036888" y="6049963"/>
            <a:ext cx="0" cy="304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1716" name="Text Box 63"/>
          <p:cNvSpPr txBox="1">
            <a:spLocks noChangeArrowheads="1"/>
          </p:cNvSpPr>
          <p:nvPr/>
        </p:nvSpPr>
        <p:spPr bwMode="auto">
          <a:xfrm>
            <a:off x="3021013" y="6007100"/>
            <a:ext cx="277812"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1200" b="1">
                <a:solidFill>
                  <a:srgbClr val="000000"/>
                </a:solidFill>
                <a:latin typeface="Times New Roman" panose="02020603050405020304" pitchFamily="18" charset="0"/>
              </a:rPr>
              <a:t>F</a:t>
            </a:r>
          </a:p>
        </p:txBody>
      </p:sp>
      <p:sp>
        <p:nvSpPr>
          <p:cNvPr id="71717" name="Text Box 64"/>
          <p:cNvSpPr txBox="1">
            <a:spLocks noChangeArrowheads="1"/>
          </p:cNvSpPr>
          <p:nvPr/>
        </p:nvSpPr>
        <p:spPr bwMode="auto">
          <a:xfrm>
            <a:off x="2590800" y="6354763"/>
            <a:ext cx="9525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1200">
                <a:solidFill>
                  <a:srgbClr val="000000"/>
                </a:solidFill>
                <a:latin typeface="Times New Roman" panose="02020603050405020304" pitchFamily="18" charset="0"/>
              </a:rPr>
              <a:t>NON-FACE</a:t>
            </a:r>
          </a:p>
        </p:txBody>
      </p:sp>
      <p:sp>
        <p:nvSpPr>
          <p:cNvPr id="71718" name="Text Box 65"/>
          <p:cNvSpPr txBox="1">
            <a:spLocks noChangeArrowheads="1"/>
          </p:cNvSpPr>
          <p:nvPr/>
        </p:nvSpPr>
        <p:spPr bwMode="auto">
          <a:xfrm>
            <a:off x="5927725" y="1295400"/>
            <a:ext cx="291147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a:solidFill>
                  <a:srgbClr val="000000"/>
                </a:solidFill>
              </a:rPr>
              <a:t>Receiver operating characteristic</a:t>
            </a:r>
          </a:p>
        </p:txBody>
      </p:sp>
      <p:sp>
        <p:nvSpPr>
          <p:cNvPr id="2" name="Freeform 1"/>
          <p:cNvSpPr/>
          <p:nvPr/>
        </p:nvSpPr>
        <p:spPr bwMode="auto">
          <a:xfrm>
            <a:off x="2358164" y="3111885"/>
            <a:ext cx="1603510" cy="1424099"/>
          </a:xfrm>
          <a:custGeom>
            <a:avLst/>
            <a:gdLst>
              <a:gd name="connsiteX0" fmla="*/ 460268 w 1024864"/>
              <a:gd name="connsiteY0" fmla="*/ 368214 h 1202834"/>
              <a:gd name="connsiteX1" fmla="*/ 760977 w 1024864"/>
              <a:gd name="connsiteY1" fmla="*/ 110464 h 1202834"/>
              <a:gd name="connsiteX2" fmla="*/ 1024864 w 1024864"/>
              <a:gd name="connsiteY2" fmla="*/ 675060 h 1202834"/>
              <a:gd name="connsiteX3" fmla="*/ 540048 w 1024864"/>
              <a:gd name="connsiteY3" fmla="*/ 1202834 h 1202834"/>
              <a:gd name="connsiteX4" fmla="*/ 165697 w 1024864"/>
              <a:gd name="connsiteY4" fmla="*/ 1086233 h 1202834"/>
              <a:gd name="connsiteX5" fmla="*/ 251613 w 1024864"/>
              <a:gd name="connsiteY5" fmla="*/ 718018 h 1202834"/>
              <a:gd name="connsiteX6" fmla="*/ 0 w 1024864"/>
              <a:gd name="connsiteY6" fmla="*/ 300708 h 1202834"/>
              <a:gd name="connsiteX7" fmla="*/ 337530 w 1024864"/>
              <a:gd name="connsiteY7" fmla="*/ 0 h 1202834"/>
              <a:gd name="connsiteX8" fmla="*/ 490953 w 1024864"/>
              <a:gd name="connsiteY8" fmla="*/ 300708 h 1202834"/>
              <a:gd name="connsiteX9" fmla="*/ 276161 w 1024864"/>
              <a:gd name="connsiteY9" fmla="*/ 337530 h 1202834"/>
              <a:gd name="connsiteX10" fmla="*/ 398899 w 1024864"/>
              <a:gd name="connsiteY10" fmla="*/ 472542 h 1202834"/>
              <a:gd name="connsiteX11" fmla="*/ 613691 w 1024864"/>
              <a:gd name="connsiteY11" fmla="*/ 503226 h 1202834"/>
              <a:gd name="connsiteX12" fmla="*/ 460268 w 1024864"/>
              <a:gd name="connsiteY12" fmla="*/ 368214 h 1202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24864" h="1202834">
                <a:moveTo>
                  <a:pt x="460268" y="368214"/>
                </a:moveTo>
                <a:lnTo>
                  <a:pt x="760977" y="110464"/>
                </a:lnTo>
                <a:lnTo>
                  <a:pt x="1024864" y="675060"/>
                </a:lnTo>
                <a:lnTo>
                  <a:pt x="540048" y="1202834"/>
                </a:lnTo>
                <a:lnTo>
                  <a:pt x="165697" y="1086233"/>
                </a:lnTo>
                <a:lnTo>
                  <a:pt x="251613" y="718018"/>
                </a:lnTo>
                <a:lnTo>
                  <a:pt x="0" y="300708"/>
                </a:lnTo>
                <a:lnTo>
                  <a:pt x="337530" y="0"/>
                </a:lnTo>
                <a:lnTo>
                  <a:pt x="490953" y="300708"/>
                </a:lnTo>
                <a:lnTo>
                  <a:pt x="276161" y="337530"/>
                </a:lnTo>
                <a:lnTo>
                  <a:pt x="398899" y="472542"/>
                </a:lnTo>
                <a:lnTo>
                  <a:pt x="613691" y="503226"/>
                </a:lnTo>
                <a:lnTo>
                  <a:pt x="460268" y="368214"/>
                </a:lnTo>
                <a:close/>
              </a:path>
            </a:pathLst>
          </a:custGeom>
          <a:noFill/>
          <a:ln w="28575" cap="flat" cmpd="sng" algn="ctr">
            <a:solidFill>
              <a:srgbClr val="08FF08"/>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cs typeface="Arial" charset="0"/>
            </a:endParaRPr>
          </a:p>
        </p:txBody>
      </p:sp>
      <p:sp>
        <p:nvSpPr>
          <p:cNvPr id="4" name="Freeform 3"/>
          <p:cNvSpPr/>
          <p:nvPr/>
        </p:nvSpPr>
        <p:spPr bwMode="auto">
          <a:xfrm>
            <a:off x="2559093" y="3350754"/>
            <a:ext cx="1110781" cy="926674"/>
          </a:xfrm>
          <a:custGeom>
            <a:avLst/>
            <a:gdLst>
              <a:gd name="connsiteX0" fmla="*/ 319119 w 1110781"/>
              <a:gd name="connsiteY0" fmla="*/ 0 h 926674"/>
              <a:gd name="connsiteX1" fmla="*/ 196381 w 1110781"/>
              <a:gd name="connsiteY1" fmla="*/ 6137 h 926674"/>
              <a:gd name="connsiteX2" fmla="*/ 159559 w 1110781"/>
              <a:gd name="connsiteY2" fmla="*/ 116602 h 926674"/>
              <a:gd name="connsiteX3" fmla="*/ 67506 w 1110781"/>
              <a:gd name="connsiteY3" fmla="*/ 98191 h 926674"/>
              <a:gd name="connsiteX4" fmla="*/ 0 w 1110781"/>
              <a:gd name="connsiteY4" fmla="*/ 153423 h 926674"/>
              <a:gd name="connsiteX5" fmla="*/ 98190 w 1110781"/>
              <a:gd name="connsiteY5" fmla="*/ 233203 h 926674"/>
              <a:gd name="connsiteX6" fmla="*/ 49095 w 1110781"/>
              <a:gd name="connsiteY6" fmla="*/ 257751 h 926674"/>
              <a:gd name="connsiteX7" fmla="*/ 116601 w 1110781"/>
              <a:gd name="connsiteY7" fmla="*/ 325257 h 926674"/>
              <a:gd name="connsiteX8" fmla="*/ 190244 w 1110781"/>
              <a:gd name="connsiteY8" fmla="*/ 411174 h 926674"/>
              <a:gd name="connsiteX9" fmla="*/ 245476 w 1110781"/>
              <a:gd name="connsiteY9" fmla="*/ 546186 h 926674"/>
              <a:gd name="connsiteX10" fmla="*/ 220928 w 1110781"/>
              <a:gd name="connsiteY10" fmla="*/ 693472 h 926674"/>
              <a:gd name="connsiteX11" fmla="*/ 245476 w 1110781"/>
              <a:gd name="connsiteY11" fmla="*/ 711882 h 926674"/>
              <a:gd name="connsiteX12" fmla="*/ 368214 w 1110781"/>
              <a:gd name="connsiteY12" fmla="*/ 760978 h 926674"/>
              <a:gd name="connsiteX13" fmla="*/ 233202 w 1110781"/>
              <a:gd name="connsiteY13" fmla="*/ 859168 h 926674"/>
              <a:gd name="connsiteX14" fmla="*/ 337530 w 1110781"/>
              <a:gd name="connsiteY14" fmla="*/ 926674 h 926674"/>
              <a:gd name="connsiteX15" fmla="*/ 460268 w 1110781"/>
              <a:gd name="connsiteY15" fmla="*/ 871442 h 926674"/>
              <a:gd name="connsiteX16" fmla="*/ 484816 w 1110781"/>
              <a:gd name="connsiteY16" fmla="*/ 926674 h 926674"/>
              <a:gd name="connsiteX17" fmla="*/ 650512 w 1110781"/>
              <a:gd name="connsiteY17" fmla="*/ 834620 h 926674"/>
              <a:gd name="connsiteX18" fmla="*/ 515500 w 1110781"/>
              <a:gd name="connsiteY18" fmla="*/ 699608 h 926674"/>
              <a:gd name="connsiteX19" fmla="*/ 644375 w 1110781"/>
              <a:gd name="connsiteY19" fmla="*/ 668924 h 926674"/>
              <a:gd name="connsiteX20" fmla="*/ 699608 w 1110781"/>
              <a:gd name="connsiteY20" fmla="*/ 767114 h 926674"/>
              <a:gd name="connsiteX21" fmla="*/ 718018 w 1110781"/>
              <a:gd name="connsiteY21" fmla="*/ 834620 h 926674"/>
              <a:gd name="connsiteX22" fmla="*/ 1110781 w 1110781"/>
              <a:gd name="connsiteY22" fmla="*/ 625965 h 926674"/>
              <a:gd name="connsiteX23" fmla="*/ 969632 w 1110781"/>
              <a:gd name="connsiteY23" fmla="*/ 583007 h 926674"/>
              <a:gd name="connsiteX24" fmla="*/ 754840 w 1110781"/>
              <a:gd name="connsiteY24" fmla="*/ 675061 h 926674"/>
              <a:gd name="connsiteX25" fmla="*/ 846894 w 1110781"/>
              <a:gd name="connsiteY25" fmla="*/ 503227 h 926674"/>
              <a:gd name="connsiteX26" fmla="*/ 1067822 w 1110781"/>
              <a:gd name="connsiteY26" fmla="*/ 484816 h 926674"/>
              <a:gd name="connsiteX27" fmla="*/ 1006453 w 1110781"/>
              <a:gd name="connsiteY27" fmla="*/ 411174 h 926674"/>
              <a:gd name="connsiteX28" fmla="*/ 951221 w 1110781"/>
              <a:gd name="connsiteY28" fmla="*/ 239340 h 926674"/>
              <a:gd name="connsiteX29" fmla="*/ 828483 w 1110781"/>
              <a:gd name="connsiteY29" fmla="*/ 128876 h 926674"/>
              <a:gd name="connsiteX30" fmla="*/ 791661 w 1110781"/>
              <a:gd name="connsiteY30" fmla="*/ 196382 h 926674"/>
              <a:gd name="connsiteX31" fmla="*/ 810072 w 1110781"/>
              <a:gd name="connsiteY31" fmla="*/ 429584 h 926674"/>
              <a:gd name="connsiteX32" fmla="*/ 810072 w 1110781"/>
              <a:gd name="connsiteY32" fmla="*/ 447995 h 926674"/>
              <a:gd name="connsiteX33" fmla="*/ 681197 w 1110781"/>
              <a:gd name="connsiteY33" fmla="*/ 509364 h 926674"/>
              <a:gd name="connsiteX34" fmla="*/ 533911 w 1110781"/>
              <a:gd name="connsiteY34" fmla="*/ 570733 h 926674"/>
              <a:gd name="connsiteX35" fmla="*/ 423447 w 1110781"/>
              <a:gd name="connsiteY35" fmla="*/ 515501 h 926674"/>
              <a:gd name="connsiteX36" fmla="*/ 380488 w 1110781"/>
              <a:gd name="connsiteY36" fmla="*/ 466406 h 926674"/>
              <a:gd name="connsiteX37" fmla="*/ 294571 w 1110781"/>
              <a:gd name="connsiteY37" fmla="*/ 368215 h 926674"/>
              <a:gd name="connsiteX38" fmla="*/ 214792 w 1110781"/>
              <a:gd name="connsiteY38" fmla="*/ 294572 h 926674"/>
              <a:gd name="connsiteX39" fmla="*/ 147286 w 1110781"/>
              <a:gd name="connsiteY39" fmla="*/ 190245 h 926674"/>
              <a:gd name="connsiteX40" fmla="*/ 300708 w 1110781"/>
              <a:gd name="connsiteY40" fmla="*/ 85917 h 926674"/>
              <a:gd name="connsiteX41" fmla="*/ 319119 w 1110781"/>
              <a:gd name="connsiteY41" fmla="*/ 0 h 926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110781" h="926674">
                <a:moveTo>
                  <a:pt x="319119" y="0"/>
                </a:moveTo>
                <a:lnTo>
                  <a:pt x="196381" y="6137"/>
                </a:lnTo>
                <a:lnTo>
                  <a:pt x="159559" y="116602"/>
                </a:lnTo>
                <a:lnTo>
                  <a:pt x="67506" y="98191"/>
                </a:lnTo>
                <a:lnTo>
                  <a:pt x="0" y="153423"/>
                </a:lnTo>
                <a:lnTo>
                  <a:pt x="98190" y="233203"/>
                </a:lnTo>
                <a:lnTo>
                  <a:pt x="49095" y="257751"/>
                </a:lnTo>
                <a:lnTo>
                  <a:pt x="116601" y="325257"/>
                </a:lnTo>
                <a:lnTo>
                  <a:pt x="190244" y="411174"/>
                </a:lnTo>
                <a:lnTo>
                  <a:pt x="245476" y="546186"/>
                </a:lnTo>
                <a:lnTo>
                  <a:pt x="220928" y="693472"/>
                </a:lnTo>
                <a:lnTo>
                  <a:pt x="245476" y="711882"/>
                </a:lnTo>
                <a:lnTo>
                  <a:pt x="368214" y="760978"/>
                </a:lnTo>
                <a:lnTo>
                  <a:pt x="233202" y="859168"/>
                </a:lnTo>
                <a:lnTo>
                  <a:pt x="337530" y="926674"/>
                </a:lnTo>
                <a:lnTo>
                  <a:pt x="460268" y="871442"/>
                </a:lnTo>
                <a:lnTo>
                  <a:pt x="484816" y="926674"/>
                </a:lnTo>
                <a:lnTo>
                  <a:pt x="650512" y="834620"/>
                </a:lnTo>
                <a:lnTo>
                  <a:pt x="515500" y="699608"/>
                </a:lnTo>
                <a:lnTo>
                  <a:pt x="644375" y="668924"/>
                </a:lnTo>
                <a:lnTo>
                  <a:pt x="699608" y="767114"/>
                </a:lnTo>
                <a:lnTo>
                  <a:pt x="718018" y="834620"/>
                </a:lnTo>
                <a:lnTo>
                  <a:pt x="1110781" y="625965"/>
                </a:lnTo>
                <a:lnTo>
                  <a:pt x="969632" y="583007"/>
                </a:lnTo>
                <a:lnTo>
                  <a:pt x="754840" y="675061"/>
                </a:lnTo>
                <a:lnTo>
                  <a:pt x="846894" y="503227"/>
                </a:lnTo>
                <a:lnTo>
                  <a:pt x="1067822" y="484816"/>
                </a:lnTo>
                <a:lnTo>
                  <a:pt x="1006453" y="411174"/>
                </a:lnTo>
                <a:lnTo>
                  <a:pt x="951221" y="239340"/>
                </a:lnTo>
                <a:lnTo>
                  <a:pt x="828483" y="128876"/>
                </a:lnTo>
                <a:lnTo>
                  <a:pt x="791661" y="196382"/>
                </a:lnTo>
                <a:lnTo>
                  <a:pt x="810072" y="429584"/>
                </a:lnTo>
                <a:lnTo>
                  <a:pt x="810072" y="447995"/>
                </a:lnTo>
                <a:lnTo>
                  <a:pt x="681197" y="509364"/>
                </a:lnTo>
                <a:lnTo>
                  <a:pt x="533911" y="570733"/>
                </a:lnTo>
                <a:lnTo>
                  <a:pt x="423447" y="515501"/>
                </a:lnTo>
                <a:lnTo>
                  <a:pt x="380488" y="466406"/>
                </a:lnTo>
                <a:lnTo>
                  <a:pt x="294571" y="368215"/>
                </a:lnTo>
                <a:lnTo>
                  <a:pt x="214792" y="294572"/>
                </a:lnTo>
                <a:lnTo>
                  <a:pt x="147286" y="190245"/>
                </a:lnTo>
                <a:lnTo>
                  <a:pt x="300708" y="85917"/>
                </a:lnTo>
                <a:lnTo>
                  <a:pt x="319119" y="0"/>
                </a:lnTo>
                <a:close/>
              </a:path>
            </a:pathLst>
          </a:custGeom>
          <a:noFill/>
          <a:ln w="41275" cap="flat" cmpd="sng" algn="ctr">
            <a:solidFill>
              <a:srgbClr val="FF2828"/>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cs typeface="Arial" charset="0"/>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2706" name="Title 1"/>
          <p:cNvSpPr>
            <a:spLocks noGrp="1"/>
          </p:cNvSpPr>
          <p:nvPr>
            <p:ph type="title"/>
          </p:nvPr>
        </p:nvSpPr>
        <p:spPr/>
        <p:txBody>
          <a:bodyPr/>
          <a:lstStyle/>
          <a:p>
            <a:r>
              <a:rPr lang="en-US" altLang="en-US"/>
              <a:t>Attentional cascade</a:t>
            </a:r>
          </a:p>
        </p:txBody>
      </p:sp>
      <p:sp>
        <p:nvSpPr>
          <p:cNvPr id="3" name="Content Placeholder 2"/>
          <p:cNvSpPr>
            <a:spLocks noGrp="1"/>
          </p:cNvSpPr>
          <p:nvPr>
            <p:ph idx="1"/>
          </p:nvPr>
        </p:nvSpPr>
        <p:spPr>
          <a:xfrm>
            <a:off x="685800" y="914400"/>
            <a:ext cx="8077200" cy="5257800"/>
          </a:xfrm>
        </p:spPr>
        <p:txBody>
          <a:bodyPr/>
          <a:lstStyle/>
          <a:p>
            <a:pPr marL="0" indent="0"/>
            <a:r>
              <a:rPr lang="en-US" altLang="en-US" dirty="0"/>
              <a:t>The detection rate and the false positive rate of the cascade are found by multiplying the respective rates of the individual stages</a:t>
            </a:r>
          </a:p>
          <a:p>
            <a:pPr marL="0" indent="0"/>
            <a:endParaRPr lang="en-US" altLang="en-US" dirty="0"/>
          </a:p>
          <a:p>
            <a:pPr marL="0" indent="0"/>
            <a:r>
              <a:rPr lang="en-US" altLang="en-US" dirty="0"/>
              <a:t>A detection rate of 0.9 and a false positive rate on the order of 10</a:t>
            </a:r>
            <a:r>
              <a:rPr lang="en-US" altLang="en-US" baseline="30000" dirty="0"/>
              <a:t>-6</a:t>
            </a:r>
            <a:r>
              <a:rPr lang="en-US" altLang="en-US" dirty="0"/>
              <a:t> can be achieved by a </a:t>
            </a:r>
            <a:br>
              <a:rPr lang="en-US" altLang="en-US" dirty="0"/>
            </a:br>
            <a:r>
              <a:rPr lang="en-US" altLang="en-US" dirty="0"/>
              <a:t>10-stage cascade if each stage has a detection rate of 0.99 (0.99</a:t>
            </a:r>
            <a:r>
              <a:rPr lang="en-US" altLang="en-US" baseline="30000" dirty="0"/>
              <a:t>10</a:t>
            </a:r>
            <a:r>
              <a:rPr lang="en-US" altLang="en-US" dirty="0"/>
              <a:t> ≈ 0.9) and a false positive rate of about 0.30 (0.3</a:t>
            </a:r>
            <a:r>
              <a:rPr lang="en-US" altLang="en-US" baseline="30000" dirty="0"/>
              <a:t>10</a:t>
            </a:r>
            <a:r>
              <a:rPr lang="en-US" altLang="en-US" dirty="0"/>
              <a:t> ≈ 6×10</a:t>
            </a:r>
            <a:r>
              <a:rPr lang="en-US" altLang="en-US" baseline="30000" dirty="0"/>
              <a:t>-6</a:t>
            </a:r>
            <a:r>
              <a:rPr lang="en-US" altLang="en-US" dirty="0"/>
              <a:t>) </a:t>
            </a:r>
          </a:p>
          <a:p>
            <a:endParaRPr lang="en-US" altLang="en-US" dirty="0"/>
          </a:p>
        </p:txBody>
      </p:sp>
      <p:sp>
        <p:nvSpPr>
          <p:cNvPr id="72708" name="Text Box 23"/>
          <p:cNvSpPr txBox="1">
            <a:spLocks noChangeArrowheads="1"/>
          </p:cNvSpPr>
          <p:nvPr/>
        </p:nvSpPr>
        <p:spPr bwMode="auto">
          <a:xfrm>
            <a:off x="7162800" y="5424488"/>
            <a:ext cx="768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a:solidFill>
                  <a:srgbClr val="000000"/>
                </a:solidFill>
                <a:latin typeface="Times New Roman" panose="02020603050405020304" pitchFamily="18" charset="0"/>
              </a:rPr>
              <a:t>FACE</a:t>
            </a:r>
          </a:p>
        </p:txBody>
      </p:sp>
      <p:sp>
        <p:nvSpPr>
          <p:cNvPr id="72709" name="Text Box 24"/>
          <p:cNvSpPr txBox="1">
            <a:spLocks noChangeArrowheads="1"/>
          </p:cNvSpPr>
          <p:nvPr/>
        </p:nvSpPr>
        <p:spPr bwMode="auto">
          <a:xfrm>
            <a:off x="914400" y="5440363"/>
            <a:ext cx="1370013"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1400">
                <a:solidFill>
                  <a:srgbClr val="000000"/>
                </a:solidFill>
                <a:latin typeface="Times New Roman" panose="02020603050405020304" pitchFamily="18" charset="0"/>
              </a:rPr>
              <a:t>IMAGE</a:t>
            </a:r>
          </a:p>
          <a:p>
            <a:r>
              <a:rPr lang="en-US" altLang="en-US" sz="1400">
                <a:solidFill>
                  <a:srgbClr val="000000"/>
                </a:solidFill>
                <a:latin typeface="Times New Roman" panose="02020603050405020304" pitchFamily="18" charset="0"/>
              </a:rPr>
              <a:t>SUB-WINDOW</a:t>
            </a:r>
          </a:p>
        </p:txBody>
      </p:sp>
      <p:sp>
        <p:nvSpPr>
          <p:cNvPr id="72710" name="Line 25"/>
          <p:cNvSpPr>
            <a:spLocks noChangeShapeType="1"/>
          </p:cNvSpPr>
          <p:nvPr/>
        </p:nvSpPr>
        <p:spPr bwMode="auto">
          <a:xfrm>
            <a:off x="2057400" y="5668963"/>
            <a:ext cx="4572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2711" name="Text Box 28"/>
          <p:cNvSpPr txBox="1">
            <a:spLocks noChangeArrowheads="1"/>
          </p:cNvSpPr>
          <p:nvPr/>
        </p:nvSpPr>
        <p:spPr bwMode="auto">
          <a:xfrm>
            <a:off x="2590800" y="5549900"/>
            <a:ext cx="88423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1200">
                <a:solidFill>
                  <a:srgbClr val="000000"/>
                </a:solidFill>
                <a:latin typeface="Times New Roman" panose="02020603050405020304" pitchFamily="18" charset="0"/>
              </a:rPr>
              <a:t>Classifier 1</a:t>
            </a:r>
          </a:p>
        </p:txBody>
      </p:sp>
      <p:sp>
        <p:nvSpPr>
          <p:cNvPr id="72712" name="Line 29"/>
          <p:cNvSpPr>
            <a:spLocks noChangeShapeType="1"/>
          </p:cNvSpPr>
          <p:nvPr/>
        </p:nvSpPr>
        <p:spPr bwMode="auto">
          <a:xfrm>
            <a:off x="3605213" y="5668963"/>
            <a:ext cx="4572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2713" name="Line 30"/>
          <p:cNvSpPr>
            <a:spLocks noChangeShapeType="1"/>
          </p:cNvSpPr>
          <p:nvPr/>
        </p:nvSpPr>
        <p:spPr bwMode="auto">
          <a:xfrm>
            <a:off x="3038475" y="6049963"/>
            <a:ext cx="0" cy="304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2714" name="Text Box 32"/>
          <p:cNvSpPr txBox="1">
            <a:spLocks noChangeArrowheads="1"/>
          </p:cNvSpPr>
          <p:nvPr/>
        </p:nvSpPr>
        <p:spPr bwMode="auto">
          <a:xfrm>
            <a:off x="3686175" y="5364163"/>
            <a:ext cx="2857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1200" b="1">
                <a:solidFill>
                  <a:srgbClr val="000000"/>
                </a:solidFill>
                <a:latin typeface="Times New Roman" panose="02020603050405020304" pitchFamily="18" charset="0"/>
              </a:rPr>
              <a:t>T</a:t>
            </a:r>
          </a:p>
        </p:txBody>
      </p:sp>
      <p:sp>
        <p:nvSpPr>
          <p:cNvPr id="72715" name="Oval 34"/>
          <p:cNvSpPr>
            <a:spLocks noChangeArrowheads="1"/>
          </p:cNvSpPr>
          <p:nvPr/>
        </p:nvSpPr>
        <p:spPr bwMode="auto">
          <a:xfrm>
            <a:off x="5640388" y="5305425"/>
            <a:ext cx="1046162" cy="728663"/>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sz="2400" b="1">
              <a:solidFill>
                <a:srgbClr val="000000"/>
              </a:solidFill>
            </a:endParaRPr>
          </a:p>
        </p:txBody>
      </p:sp>
      <p:sp>
        <p:nvSpPr>
          <p:cNvPr id="72716" name="Text Box 35"/>
          <p:cNvSpPr txBox="1">
            <a:spLocks noChangeArrowheads="1"/>
          </p:cNvSpPr>
          <p:nvPr/>
        </p:nvSpPr>
        <p:spPr bwMode="auto">
          <a:xfrm>
            <a:off x="5726113" y="5514975"/>
            <a:ext cx="884237"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1200">
                <a:solidFill>
                  <a:srgbClr val="000000"/>
                </a:solidFill>
                <a:latin typeface="Times New Roman" panose="02020603050405020304" pitchFamily="18" charset="0"/>
              </a:rPr>
              <a:t>Classifier 3</a:t>
            </a:r>
          </a:p>
        </p:txBody>
      </p:sp>
      <p:sp>
        <p:nvSpPr>
          <p:cNvPr id="72717" name="Line 36"/>
          <p:cNvSpPr>
            <a:spLocks noChangeShapeType="1"/>
          </p:cNvSpPr>
          <p:nvPr/>
        </p:nvSpPr>
        <p:spPr bwMode="auto">
          <a:xfrm>
            <a:off x="6696075" y="5667375"/>
            <a:ext cx="4572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2718" name="Text Box 37"/>
          <p:cNvSpPr txBox="1">
            <a:spLocks noChangeArrowheads="1"/>
          </p:cNvSpPr>
          <p:nvPr/>
        </p:nvSpPr>
        <p:spPr bwMode="auto">
          <a:xfrm>
            <a:off x="6772275" y="5362575"/>
            <a:ext cx="2857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1200" b="1">
                <a:solidFill>
                  <a:srgbClr val="000000"/>
                </a:solidFill>
                <a:latin typeface="Times New Roman" panose="02020603050405020304" pitchFamily="18" charset="0"/>
              </a:rPr>
              <a:t>T</a:t>
            </a:r>
          </a:p>
        </p:txBody>
      </p:sp>
      <p:sp>
        <p:nvSpPr>
          <p:cNvPr id="72719" name="Line 38"/>
          <p:cNvSpPr>
            <a:spLocks noChangeShapeType="1"/>
          </p:cNvSpPr>
          <p:nvPr/>
        </p:nvSpPr>
        <p:spPr bwMode="auto">
          <a:xfrm>
            <a:off x="6148388" y="6049963"/>
            <a:ext cx="0" cy="304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2720" name="Text Box 39"/>
          <p:cNvSpPr txBox="1">
            <a:spLocks noChangeArrowheads="1"/>
          </p:cNvSpPr>
          <p:nvPr/>
        </p:nvSpPr>
        <p:spPr bwMode="auto">
          <a:xfrm>
            <a:off x="6132513" y="6007100"/>
            <a:ext cx="277812"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1200" b="1">
                <a:solidFill>
                  <a:srgbClr val="000000"/>
                </a:solidFill>
                <a:latin typeface="Times New Roman" panose="02020603050405020304" pitchFamily="18" charset="0"/>
              </a:rPr>
              <a:t>F</a:t>
            </a:r>
          </a:p>
        </p:txBody>
      </p:sp>
      <p:sp>
        <p:nvSpPr>
          <p:cNvPr id="72721" name="Text Box 40"/>
          <p:cNvSpPr txBox="1">
            <a:spLocks noChangeArrowheads="1"/>
          </p:cNvSpPr>
          <p:nvPr/>
        </p:nvSpPr>
        <p:spPr bwMode="auto">
          <a:xfrm>
            <a:off x="5702300" y="6354763"/>
            <a:ext cx="9525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1200">
                <a:solidFill>
                  <a:srgbClr val="000000"/>
                </a:solidFill>
                <a:latin typeface="Times New Roman" panose="02020603050405020304" pitchFamily="18" charset="0"/>
              </a:rPr>
              <a:t>NON-FACE</a:t>
            </a:r>
          </a:p>
        </p:txBody>
      </p:sp>
      <p:sp>
        <p:nvSpPr>
          <p:cNvPr id="72722" name="Line 41"/>
          <p:cNvSpPr>
            <a:spLocks noChangeShapeType="1"/>
          </p:cNvSpPr>
          <p:nvPr/>
        </p:nvSpPr>
        <p:spPr bwMode="auto">
          <a:xfrm>
            <a:off x="3602038" y="5667375"/>
            <a:ext cx="4572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2723" name="Text Box 44"/>
          <p:cNvSpPr txBox="1">
            <a:spLocks noChangeArrowheads="1"/>
          </p:cNvSpPr>
          <p:nvPr/>
        </p:nvSpPr>
        <p:spPr bwMode="auto">
          <a:xfrm>
            <a:off x="3683000" y="5362575"/>
            <a:ext cx="2857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1200" b="1">
                <a:solidFill>
                  <a:srgbClr val="000000"/>
                </a:solidFill>
                <a:latin typeface="Times New Roman" panose="02020603050405020304" pitchFamily="18" charset="0"/>
              </a:rPr>
              <a:t>T</a:t>
            </a:r>
          </a:p>
        </p:txBody>
      </p:sp>
      <p:sp>
        <p:nvSpPr>
          <p:cNvPr id="72724" name="Text Box 47"/>
          <p:cNvSpPr txBox="1">
            <a:spLocks noChangeArrowheads="1"/>
          </p:cNvSpPr>
          <p:nvPr/>
        </p:nvSpPr>
        <p:spPr bwMode="auto">
          <a:xfrm>
            <a:off x="4243388" y="5514975"/>
            <a:ext cx="884237"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1200">
                <a:solidFill>
                  <a:srgbClr val="000000"/>
                </a:solidFill>
                <a:latin typeface="Times New Roman" panose="02020603050405020304" pitchFamily="18" charset="0"/>
              </a:rPr>
              <a:t>Classifier 2</a:t>
            </a:r>
          </a:p>
        </p:txBody>
      </p:sp>
      <p:sp>
        <p:nvSpPr>
          <p:cNvPr id="72725" name="Line 48"/>
          <p:cNvSpPr>
            <a:spLocks noChangeShapeType="1"/>
          </p:cNvSpPr>
          <p:nvPr/>
        </p:nvSpPr>
        <p:spPr bwMode="auto">
          <a:xfrm>
            <a:off x="5157788" y="5667375"/>
            <a:ext cx="4572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2726" name="Text Box 49"/>
          <p:cNvSpPr txBox="1">
            <a:spLocks noChangeArrowheads="1"/>
          </p:cNvSpPr>
          <p:nvPr/>
        </p:nvSpPr>
        <p:spPr bwMode="auto">
          <a:xfrm>
            <a:off x="5257800" y="5362575"/>
            <a:ext cx="2857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1200" b="1">
                <a:solidFill>
                  <a:srgbClr val="000000"/>
                </a:solidFill>
                <a:latin typeface="Times New Roman" panose="02020603050405020304" pitchFamily="18" charset="0"/>
              </a:rPr>
              <a:t>T</a:t>
            </a:r>
          </a:p>
        </p:txBody>
      </p:sp>
      <p:sp>
        <p:nvSpPr>
          <p:cNvPr id="72727" name="Line 50"/>
          <p:cNvSpPr>
            <a:spLocks noChangeShapeType="1"/>
          </p:cNvSpPr>
          <p:nvPr/>
        </p:nvSpPr>
        <p:spPr bwMode="auto">
          <a:xfrm>
            <a:off x="4689475" y="6015038"/>
            <a:ext cx="0" cy="304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2728" name="Text Box 51"/>
          <p:cNvSpPr txBox="1">
            <a:spLocks noChangeArrowheads="1"/>
          </p:cNvSpPr>
          <p:nvPr/>
        </p:nvSpPr>
        <p:spPr bwMode="auto">
          <a:xfrm>
            <a:off x="4673600" y="5972175"/>
            <a:ext cx="27781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1200" b="1">
                <a:solidFill>
                  <a:srgbClr val="000000"/>
                </a:solidFill>
                <a:latin typeface="Times New Roman" panose="02020603050405020304" pitchFamily="18" charset="0"/>
              </a:rPr>
              <a:t>F</a:t>
            </a:r>
          </a:p>
        </p:txBody>
      </p:sp>
      <p:sp>
        <p:nvSpPr>
          <p:cNvPr id="72729" name="Text Box 52"/>
          <p:cNvSpPr txBox="1">
            <a:spLocks noChangeArrowheads="1"/>
          </p:cNvSpPr>
          <p:nvPr/>
        </p:nvSpPr>
        <p:spPr bwMode="auto">
          <a:xfrm>
            <a:off x="4243388" y="6319838"/>
            <a:ext cx="9525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1200">
                <a:solidFill>
                  <a:srgbClr val="000000"/>
                </a:solidFill>
                <a:latin typeface="Times New Roman" panose="02020603050405020304" pitchFamily="18" charset="0"/>
              </a:rPr>
              <a:t>NON-FACE</a:t>
            </a:r>
          </a:p>
        </p:txBody>
      </p:sp>
      <p:sp>
        <p:nvSpPr>
          <p:cNvPr id="72730" name="Oval 60"/>
          <p:cNvSpPr>
            <a:spLocks noChangeArrowheads="1"/>
          </p:cNvSpPr>
          <p:nvPr/>
        </p:nvSpPr>
        <p:spPr bwMode="auto">
          <a:xfrm>
            <a:off x="4114800" y="5291138"/>
            <a:ext cx="1046163" cy="728662"/>
          </a:xfrm>
          <a:prstGeom prst="ellipse">
            <a:avLst/>
          </a:prstGeom>
          <a:noFill/>
          <a:ln w="28575">
            <a:solidFill>
              <a:srgbClr val="00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sz="2400" b="1">
              <a:solidFill>
                <a:srgbClr val="000000"/>
              </a:solidFill>
            </a:endParaRPr>
          </a:p>
        </p:txBody>
      </p:sp>
      <p:sp>
        <p:nvSpPr>
          <p:cNvPr id="72731" name="Oval 61"/>
          <p:cNvSpPr>
            <a:spLocks noChangeArrowheads="1"/>
          </p:cNvSpPr>
          <p:nvPr/>
        </p:nvSpPr>
        <p:spPr bwMode="auto">
          <a:xfrm>
            <a:off x="2514600" y="5291138"/>
            <a:ext cx="1046163" cy="728662"/>
          </a:xfrm>
          <a:prstGeom prst="ellipse">
            <a:avLst/>
          </a:prstGeom>
          <a:noFill/>
          <a:ln w="2857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sz="2400" b="1">
              <a:solidFill>
                <a:srgbClr val="000000"/>
              </a:solidFill>
            </a:endParaRPr>
          </a:p>
        </p:txBody>
      </p:sp>
      <p:sp>
        <p:nvSpPr>
          <p:cNvPr id="72732" name="Line 62"/>
          <p:cNvSpPr>
            <a:spLocks noChangeShapeType="1"/>
          </p:cNvSpPr>
          <p:nvPr/>
        </p:nvSpPr>
        <p:spPr bwMode="auto">
          <a:xfrm>
            <a:off x="3036888" y="6049963"/>
            <a:ext cx="0" cy="304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2733" name="Text Box 63"/>
          <p:cNvSpPr txBox="1">
            <a:spLocks noChangeArrowheads="1"/>
          </p:cNvSpPr>
          <p:nvPr/>
        </p:nvSpPr>
        <p:spPr bwMode="auto">
          <a:xfrm>
            <a:off x="3021013" y="6007100"/>
            <a:ext cx="277812"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1200" b="1">
                <a:solidFill>
                  <a:srgbClr val="000000"/>
                </a:solidFill>
                <a:latin typeface="Times New Roman" panose="02020603050405020304" pitchFamily="18" charset="0"/>
              </a:rPr>
              <a:t>F</a:t>
            </a:r>
          </a:p>
        </p:txBody>
      </p:sp>
      <p:sp>
        <p:nvSpPr>
          <p:cNvPr id="72734" name="Text Box 64"/>
          <p:cNvSpPr txBox="1">
            <a:spLocks noChangeArrowheads="1"/>
          </p:cNvSpPr>
          <p:nvPr/>
        </p:nvSpPr>
        <p:spPr bwMode="auto">
          <a:xfrm>
            <a:off x="2590800" y="6354763"/>
            <a:ext cx="9525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1200">
                <a:solidFill>
                  <a:srgbClr val="000000"/>
                </a:solidFill>
                <a:latin typeface="Times New Roman" panose="02020603050405020304" pitchFamily="18" charset="0"/>
              </a:rPr>
              <a:t>NON-FACE</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3" name="Picture 3" descr="nikon_s60_3.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30275" y="1038758"/>
            <a:ext cx="7299325" cy="516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4" name="Rectangle 6"/>
          <p:cNvSpPr>
            <a:spLocks noChangeArrowheads="1"/>
          </p:cNvSpPr>
          <p:nvPr/>
        </p:nvSpPr>
        <p:spPr bwMode="auto">
          <a:xfrm>
            <a:off x="990600" y="562508"/>
            <a:ext cx="7162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2400" b="1" dirty="0">
                <a:solidFill>
                  <a:srgbClr val="000000"/>
                </a:solidFill>
              </a:rPr>
              <a:t>"The Nikon S60 detects up to 12 faces."</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le 1"/>
          <p:cNvSpPr>
            <a:spLocks noGrp="1"/>
          </p:cNvSpPr>
          <p:nvPr>
            <p:ph type="title"/>
          </p:nvPr>
        </p:nvSpPr>
        <p:spPr/>
        <p:txBody>
          <a:bodyPr/>
          <a:lstStyle/>
          <a:p>
            <a:r>
              <a:rPr lang="en-US" altLang="en-US"/>
              <a:t>Training the cascade</a:t>
            </a:r>
          </a:p>
        </p:txBody>
      </p:sp>
      <p:sp>
        <p:nvSpPr>
          <p:cNvPr id="3" name="Content Placeholder 2"/>
          <p:cNvSpPr>
            <a:spLocks noGrp="1"/>
          </p:cNvSpPr>
          <p:nvPr>
            <p:ph idx="1"/>
          </p:nvPr>
        </p:nvSpPr>
        <p:spPr>
          <a:xfrm>
            <a:off x="609600" y="914400"/>
            <a:ext cx="8001000" cy="5943600"/>
          </a:xfrm>
        </p:spPr>
        <p:txBody>
          <a:bodyPr/>
          <a:lstStyle/>
          <a:p>
            <a:pPr>
              <a:buFontTx/>
              <a:buChar char="•"/>
            </a:pPr>
            <a:r>
              <a:rPr lang="en-US" altLang="en-US" dirty="0"/>
              <a:t>Set target detection and false positive rates for each stage</a:t>
            </a:r>
          </a:p>
          <a:p>
            <a:pPr>
              <a:buFontTx/>
              <a:buChar char="•"/>
            </a:pPr>
            <a:r>
              <a:rPr lang="en-US" altLang="en-US" dirty="0" smtClean="0"/>
              <a:t>Add new features </a:t>
            </a:r>
            <a:r>
              <a:rPr lang="en-US" altLang="en-US" dirty="0"/>
              <a:t>to the current stage </a:t>
            </a:r>
          </a:p>
          <a:p>
            <a:pPr lvl="1"/>
            <a:r>
              <a:rPr lang="en-US" altLang="en-US" dirty="0"/>
              <a:t>Test on a </a:t>
            </a:r>
            <a:r>
              <a:rPr lang="en-US" altLang="en-US" i="1" dirty="0"/>
              <a:t>validation set </a:t>
            </a:r>
            <a:endParaRPr lang="en-US" altLang="en-US" i="1" dirty="0" smtClean="0"/>
          </a:p>
          <a:p>
            <a:pPr lvl="1"/>
            <a:r>
              <a:rPr lang="en-US" altLang="en-US" dirty="0"/>
              <a:t>Both detection and false positive rates should decrease</a:t>
            </a:r>
          </a:p>
          <a:p>
            <a:pPr lvl="1"/>
            <a:r>
              <a:rPr lang="en-US" altLang="en-US" dirty="0" smtClean="0"/>
              <a:t>May need </a:t>
            </a:r>
            <a:r>
              <a:rPr lang="en-US" altLang="en-US" dirty="0"/>
              <a:t>to lower boosting threshold to </a:t>
            </a:r>
            <a:r>
              <a:rPr lang="en-US" altLang="en-US" dirty="0" smtClean="0"/>
              <a:t>increase detection rate</a:t>
            </a:r>
          </a:p>
          <a:p>
            <a:pPr>
              <a:buFontTx/>
              <a:buChar char="•"/>
            </a:pPr>
            <a:r>
              <a:rPr lang="en-US" altLang="en-US" dirty="0" smtClean="0"/>
              <a:t>If </a:t>
            </a:r>
            <a:r>
              <a:rPr lang="en-US" altLang="en-US" dirty="0"/>
              <a:t>the overall false positive rate is not low enough, then add another stage</a:t>
            </a:r>
          </a:p>
          <a:p>
            <a:pPr>
              <a:buFontTx/>
              <a:buChar char="•"/>
            </a:pPr>
            <a:r>
              <a:rPr lang="en-US" altLang="en-US" dirty="0" smtClean="0"/>
              <a:t>Keep false </a:t>
            </a:r>
            <a:r>
              <a:rPr lang="en-US" altLang="en-US" dirty="0"/>
              <a:t>positives from current stage </a:t>
            </a:r>
            <a:r>
              <a:rPr lang="en-US" altLang="en-US" dirty="0" smtClean="0"/>
              <a:t>to train </a:t>
            </a:r>
            <a:r>
              <a:rPr lang="en-US" altLang="en-US" dirty="0"/>
              <a:t>the next stage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p:txBody>
          <a:bodyPr/>
          <a:lstStyle/>
          <a:p>
            <a:r>
              <a:rPr lang="en-US" altLang="en-US"/>
              <a:t>The implemented system</a:t>
            </a:r>
          </a:p>
        </p:txBody>
      </p:sp>
      <p:sp>
        <p:nvSpPr>
          <p:cNvPr id="74755" name="Rectangle 3"/>
          <p:cNvSpPr>
            <a:spLocks noGrp="1" noChangeArrowheads="1"/>
          </p:cNvSpPr>
          <p:nvPr>
            <p:ph type="body" idx="1"/>
          </p:nvPr>
        </p:nvSpPr>
        <p:spPr>
          <a:xfrm>
            <a:off x="533400" y="1066800"/>
            <a:ext cx="7772400" cy="4876800"/>
          </a:xfrm>
        </p:spPr>
        <p:txBody>
          <a:bodyPr/>
          <a:lstStyle/>
          <a:p>
            <a:pPr>
              <a:buFontTx/>
              <a:buChar char="•"/>
            </a:pPr>
            <a:r>
              <a:rPr lang="en-US" altLang="en-US"/>
              <a:t>Training Data</a:t>
            </a:r>
          </a:p>
          <a:p>
            <a:pPr lvl="1"/>
            <a:r>
              <a:rPr lang="en-US" altLang="en-US"/>
              <a:t>5000 faces</a:t>
            </a:r>
          </a:p>
          <a:p>
            <a:pPr lvl="2"/>
            <a:r>
              <a:rPr lang="en-US" altLang="en-US"/>
              <a:t>All frontal, rescaled to </a:t>
            </a:r>
            <a:br>
              <a:rPr lang="en-US" altLang="en-US"/>
            </a:br>
            <a:r>
              <a:rPr lang="en-US" altLang="en-US"/>
              <a:t>24x24 pixels</a:t>
            </a:r>
          </a:p>
          <a:p>
            <a:pPr lvl="1"/>
            <a:r>
              <a:rPr lang="en-US" altLang="en-US"/>
              <a:t>300 million non-faces</a:t>
            </a:r>
          </a:p>
          <a:p>
            <a:pPr lvl="2"/>
            <a:r>
              <a:rPr lang="en-US" altLang="en-US"/>
              <a:t>9500 non-face images</a:t>
            </a:r>
          </a:p>
          <a:p>
            <a:pPr lvl="1"/>
            <a:r>
              <a:rPr lang="en-US" altLang="en-US"/>
              <a:t>Faces are normalized</a:t>
            </a:r>
          </a:p>
          <a:p>
            <a:pPr lvl="2"/>
            <a:r>
              <a:rPr lang="en-US" altLang="en-US"/>
              <a:t>Scale, translation</a:t>
            </a:r>
          </a:p>
          <a:p>
            <a:pPr>
              <a:buFontTx/>
              <a:buChar char="•"/>
            </a:pPr>
            <a:r>
              <a:rPr lang="en-US" altLang="en-US"/>
              <a:t>Many variations</a:t>
            </a:r>
          </a:p>
          <a:p>
            <a:pPr lvl="1"/>
            <a:r>
              <a:rPr lang="en-US" altLang="en-US"/>
              <a:t>Across individuals</a:t>
            </a:r>
          </a:p>
          <a:p>
            <a:pPr lvl="1"/>
            <a:r>
              <a:rPr lang="en-US" altLang="en-US"/>
              <a:t>Illumination</a:t>
            </a:r>
          </a:p>
          <a:p>
            <a:pPr lvl="1"/>
            <a:r>
              <a:rPr lang="en-US" altLang="en-US"/>
              <a:t>Pose</a:t>
            </a:r>
          </a:p>
          <a:p>
            <a:pPr>
              <a:buFontTx/>
              <a:buChar char="•"/>
            </a:pPr>
            <a:endParaRPr lang="en-US" altLang="en-US"/>
          </a:p>
        </p:txBody>
      </p:sp>
      <p:pic>
        <p:nvPicPr>
          <p:cNvPr id="74756" name="Picture 4" descr="training_fac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219200"/>
            <a:ext cx="42672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p:txBody>
          <a:bodyPr/>
          <a:lstStyle/>
          <a:p>
            <a:r>
              <a:rPr lang="en-US"/>
              <a:t>Viola-Jones details</a:t>
            </a:r>
          </a:p>
        </p:txBody>
      </p:sp>
      <p:sp>
        <p:nvSpPr>
          <p:cNvPr id="3" name="Content Placeholder 2"/>
          <p:cNvSpPr>
            <a:spLocks noGrp="1"/>
          </p:cNvSpPr>
          <p:nvPr>
            <p:ph idx="1"/>
          </p:nvPr>
        </p:nvSpPr>
        <p:spPr/>
        <p:txBody>
          <a:bodyPr>
            <a:normAutofit fontScale="85000" lnSpcReduction="20000"/>
          </a:bodyPr>
          <a:lstStyle/>
          <a:p>
            <a:pPr>
              <a:defRPr/>
            </a:pPr>
            <a:r>
              <a:rPr lang="en-US" sz="2800" dirty="0"/>
              <a:t>38 stages with 1, 10, 25, 50 … features</a:t>
            </a:r>
          </a:p>
          <a:p>
            <a:pPr lvl="1">
              <a:defRPr/>
            </a:pPr>
            <a:r>
              <a:rPr lang="en-US" sz="2400" dirty="0"/>
              <a:t>6061 total used out of 180K candidates</a:t>
            </a:r>
          </a:p>
          <a:p>
            <a:pPr lvl="1">
              <a:defRPr/>
            </a:pPr>
            <a:r>
              <a:rPr lang="en-US" sz="2400" dirty="0"/>
              <a:t>10 features evaluated on average</a:t>
            </a:r>
          </a:p>
          <a:p>
            <a:pPr>
              <a:defRPr/>
            </a:pPr>
            <a:r>
              <a:rPr lang="en-US" sz="2800" dirty="0"/>
              <a:t>Training Examples</a:t>
            </a:r>
          </a:p>
          <a:p>
            <a:pPr lvl="1">
              <a:defRPr/>
            </a:pPr>
            <a:r>
              <a:rPr lang="en-US" sz="2400" dirty="0"/>
              <a:t>4916 positive examples</a:t>
            </a:r>
          </a:p>
          <a:p>
            <a:pPr lvl="1">
              <a:defRPr/>
            </a:pPr>
            <a:r>
              <a:rPr lang="en-US" sz="2400" dirty="0"/>
              <a:t>10000 negative examples </a:t>
            </a:r>
            <a:r>
              <a:rPr lang="en-US" sz="2400" dirty="0" smtClean="0"/>
              <a:t>per stage</a:t>
            </a:r>
            <a:endParaRPr lang="en-US" sz="2400" dirty="0"/>
          </a:p>
          <a:p>
            <a:pPr>
              <a:defRPr/>
            </a:pPr>
            <a:r>
              <a:rPr lang="en-US" sz="2800" dirty="0"/>
              <a:t>Scanning</a:t>
            </a:r>
          </a:p>
          <a:p>
            <a:pPr lvl="1">
              <a:defRPr/>
            </a:pPr>
            <a:r>
              <a:rPr lang="en-US" sz="2400" dirty="0"/>
              <a:t>Scale detector rather than image</a:t>
            </a:r>
          </a:p>
          <a:p>
            <a:pPr lvl="1">
              <a:defRPr/>
            </a:pPr>
            <a:r>
              <a:rPr lang="en-US" sz="2400" dirty="0"/>
              <a:t>Scale steps = 1.25  (factor between two consecutive scales)</a:t>
            </a:r>
          </a:p>
          <a:p>
            <a:pPr lvl="1">
              <a:defRPr/>
            </a:pPr>
            <a:r>
              <a:rPr lang="en-US" sz="2400" dirty="0" smtClean="0"/>
              <a:t>Translation step = 1*scale </a:t>
            </a:r>
            <a:r>
              <a:rPr lang="en-US" sz="2400" dirty="0"/>
              <a:t>(# pixels between two consecutive windows)</a:t>
            </a:r>
          </a:p>
          <a:p>
            <a:pPr>
              <a:defRPr/>
            </a:pPr>
            <a:r>
              <a:rPr lang="en-US" sz="2800" dirty="0"/>
              <a:t>Non-max suppression: average coordinates of overlapping boxes</a:t>
            </a:r>
          </a:p>
          <a:p>
            <a:pPr>
              <a:defRPr/>
            </a:pPr>
            <a:r>
              <a:rPr lang="en-US" sz="2800" dirty="0"/>
              <a:t>Train 3 classifiers and take vote</a:t>
            </a:r>
          </a:p>
          <a:p>
            <a:pPr lvl="1">
              <a:defRPr/>
            </a:pPr>
            <a:endParaRPr lang="en-US" sz="2400" dirty="0"/>
          </a:p>
          <a:p>
            <a:pPr>
              <a:defRPr/>
            </a:pPr>
            <a:endParaRPr lang="en-US" sz="2800" dirty="0"/>
          </a:p>
          <a:p>
            <a:pPr>
              <a:defRPr/>
            </a:pPr>
            <a:endParaRPr lang="en-US" sz="2800" dirty="0"/>
          </a:p>
          <a:p>
            <a:pPr>
              <a:defRPr/>
            </a:pPr>
            <a:endParaRPr lang="en-US" sz="2800" dirty="0"/>
          </a:p>
        </p:txBody>
      </p:sp>
    </p:spTree>
    <p:extLst>
      <p:ext uri="{BB962C8B-B14F-4D97-AF65-F5344CB8AC3E}">
        <p14:creationId xmlns:p14="http://schemas.microsoft.com/office/powerpoint/2010/main" val="547444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p:txBody>
          <a:bodyPr/>
          <a:lstStyle/>
          <a:p>
            <a:r>
              <a:rPr lang="en-US" altLang="en-US"/>
              <a:t>System performance</a:t>
            </a:r>
          </a:p>
        </p:txBody>
      </p:sp>
      <p:sp>
        <p:nvSpPr>
          <p:cNvPr id="1366019" name="Rectangle 3"/>
          <p:cNvSpPr>
            <a:spLocks noGrp="1" noChangeArrowheads="1"/>
          </p:cNvSpPr>
          <p:nvPr>
            <p:ph type="body" idx="1"/>
          </p:nvPr>
        </p:nvSpPr>
        <p:spPr/>
        <p:txBody>
          <a:bodyPr/>
          <a:lstStyle/>
          <a:p>
            <a:pPr>
              <a:buFontTx/>
              <a:buChar char="•"/>
            </a:pPr>
            <a:r>
              <a:rPr lang="en-US" altLang="en-US" dirty="0"/>
              <a:t>Training time: “weeks” on 466 MHz Sun workstation</a:t>
            </a:r>
          </a:p>
          <a:p>
            <a:pPr>
              <a:buFontTx/>
              <a:buChar char="•"/>
            </a:pPr>
            <a:r>
              <a:rPr lang="en-US" altLang="en-US" dirty="0"/>
              <a:t>38 cascade layers, total of 6061 features</a:t>
            </a:r>
          </a:p>
          <a:p>
            <a:pPr>
              <a:buFontTx/>
              <a:buChar char="•"/>
            </a:pPr>
            <a:r>
              <a:rPr lang="en-US" altLang="en-US" dirty="0"/>
              <a:t>Average of 10 features evaluated per window on test set</a:t>
            </a:r>
          </a:p>
          <a:p>
            <a:pPr>
              <a:buFontTx/>
              <a:buChar char="•"/>
            </a:pPr>
            <a:r>
              <a:rPr lang="en-US" altLang="en-US" dirty="0"/>
              <a:t>“On a 700 </a:t>
            </a:r>
            <a:r>
              <a:rPr lang="en-US" altLang="en-US" dirty="0" err="1"/>
              <a:t>Mhz</a:t>
            </a:r>
            <a:r>
              <a:rPr lang="en-US" altLang="en-US" dirty="0"/>
              <a:t> Pentium III processor, the face detector can process a 384 by 288 pixel image in about .067 seconds” </a:t>
            </a:r>
          </a:p>
          <a:p>
            <a:pPr lvl="1"/>
            <a:r>
              <a:rPr lang="en-US" altLang="en-US" dirty="0"/>
              <a:t>15 Hz</a:t>
            </a:r>
          </a:p>
          <a:p>
            <a:pPr lvl="1"/>
            <a:r>
              <a:rPr lang="en-US" altLang="en-US" dirty="0"/>
              <a:t>15 times faster than previous detector </a:t>
            </a:r>
            <a:br>
              <a:rPr lang="en-US" altLang="en-US" dirty="0"/>
            </a:br>
            <a:r>
              <a:rPr lang="en-US" altLang="en-US" dirty="0"/>
              <a:t>of comparable accuracy (Rowley et al., 1998)</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6601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66019">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66019">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66019">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66019">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6601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6019" grpId="0" build="p"/>
    </p:bld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4818" name="Title 1"/>
          <p:cNvSpPr>
            <a:spLocks noGrp="1"/>
          </p:cNvSpPr>
          <p:nvPr>
            <p:ph type="title"/>
          </p:nvPr>
        </p:nvSpPr>
        <p:spPr/>
        <p:txBody>
          <a:bodyPr/>
          <a:lstStyle/>
          <a:p>
            <a:r>
              <a:rPr lang="en-US"/>
              <a:t>Viola Jones Results</a:t>
            </a:r>
          </a:p>
        </p:txBody>
      </p:sp>
      <p:pic>
        <p:nvPicPr>
          <p:cNvPr id="34819" name="Picture 2"/>
          <p:cNvPicPr>
            <a:picLocks noChangeAspect="1" noChangeArrowheads="1"/>
          </p:cNvPicPr>
          <p:nvPr/>
        </p:nvPicPr>
        <p:blipFill>
          <a:blip r:embed="rId2" cstate="print"/>
          <a:srcRect/>
          <a:stretch>
            <a:fillRect/>
          </a:stretch>
        </p:blipFill>
        <p:spPr bwMode="auto">
          <a:xfrm>
            <a:off x="381000" y="3886200"/>
            <a:ext cx="8226425" cy="2209800"/>
          </a:xfrm>
          <a:prstGeom prst="rect">
            <a:avLst/>
          </a:prstGeom>
          <a:noFill/>
          <a:ln w="9525">
            <a:noFill/>
            <a:miter lim="800000"/>
            <a:headEnd/>
            <a:tailEnd/>
          </a:ln>
        </p:spPr>
      </p:pic>
      <p:pic>
        <p:nvPicPr>
          <p:cNvPr id="34820" name="Picture 3"/>
          <p:cNvPicPr>
            <a:picLocks noChangeAspect="1" noChangeArrowheads="1"/>
          </p:cNvPicPr>
          <p:nvPr/>
        </p:nvPicPr>
        <p:blipFill>
          <a:blip r:embed="rId3" cstate="print"/>
          <a:srcRect/>
          <a:stretch>
            <a:fillRect/>
          </a:stretch>
        </p:blipFill>
        <p:spPr bwMode="auto">
          <a:xfrm>
            <a:off x="533400" y="1524000"/>
            <a:ext cx="7667625" cy="2324100"/>
          </a:xfrm>
          <a:prstGeom prst="rect">
            <a:avLst/>
          </a:prstGeom>
          <a:noFill/>
          <a:ln w="9525">
            <a:noFill/>
            <a:miter lim="800000"/>
            <a:headEnd/>
            <a:tailEnd/>
          </a:ln>
        </p:spPr>
      </p:pic>
      <p:sp>
        <p:nvSpPr>
          <p:cNvPr id="34821" name="TextBox 6"/>
          <p:cNvSpPr txBox="1">
            <a:spLocks noChangeArrowheads="1"/>
          </p:cNvSpPr>
          <p:nvPr/>
        </p:nvSpPr>
        <p:spPr bwMode="auto">
          <a:xfrm>
            <a:off x="3124200" y="6248400"/>
            <a:ext cx="2687638" cy="369888"/>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MIT + CMU face dataset</a:t>
            </a:r>
          </a:p>
        </p:txBody>
      </p:sp>
      <p:sp>
        <p:nvSpPr>
          <p:cNvPr id="2" name="TextBox 1"/>
          <p:cNvSpPr txBox="1"/>
          <p:nvPr/>
        </p:nvSpPr>
        <p:spPr>
          <a:xfrm>
            <a:off x="2590800" y="1066800"/>
            <a:ext cx="2858475"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Speed = 15 FPS (in 2001)</a:t>
            </a:r>
          </a:p>
        </p:txBody>
      </p:sp>
    </p:spTree>
    <p:extLst>
      <p:ext uri="{BB962C8B-B14F-4D97-AF65-F5344CB8AC3E}">
        <p14:creationId xmlns:p14="http://schemas.microsoft.com/office/powerpoint/2010/main" val="219294895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a:xfrm>
            <a:off x="685800" y="76200"/>
            <a:ext cx="8458200" cy="838200"/>
          </a:xfrm>
        </p:spPr>
        <p:txBody>
          <a:bodyPr/>
          <a:lstStyle/>
          <a:p>
            <a:r>
              <a:rPr lang="en-US" altLang="en-US"/>
              <a:t>Output of Face Detector on Test Images</a:t>
            </a:r>
          </a:p>
        </p:txBody>
      </p:sp>
      <p:pic>
        <p:nvPicPr>
          <p:cNvPr id="76803" name="Picture 3" descr="oksana1-ou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371600"/>
            <a:ext cx="1579563"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4" name="Picture 4" descr="judybats-ou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6600" y="1371600"/>
            <a:ext cx="2286000" cy="218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5" name="Picture 5" descr="newsradio-ou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9200" y="3886200"/>
            <a:ext cx="25146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6" name="Picture 6" descr="me-ou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43600" y="1693863"/>
            <a:ext cx="2017713" cy="1506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7" name="Picture 7" descr="rehg-thanksgiving-ou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86200" y="3616325"/>
            <a:ext cx="4191000" cy="286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p:txBody>
          <a:bodyPr/>
          <a:lstStyle/>
          <a:p>
            <a:r>
              <a:rPr lang="en-US" altLang="en-US"/>
              <a:t>Other detection tasks </a:t>
            </a:r>
          </a:p>
        </p:txBody>
      </p:sp>
      <p:pic>
        <p:nvPicPr>
          <p:cNvPr id="77827" name="Picture 3" descr="debug000002"/>
          <p:cNvPicPr>
            <a:picLocks noChangeAspect="1" noChangeArrowheads="1"/>
          </p:cNvPicPr>
          <p:nvPr/>
        </p:nvPicPr>
        <p:blipFill>
          <a:blip r:embed="rId3">
            <a:extLst>
              <a:ext uri="{28A0092B-C50C-407E-A947-70E740481C1C}">
                <a14:useLocalDpi xmlns:a14="http://schemas.microsoft.com/office/drawing/2010/main" val="0"/>
              </a:ext>
            </a:extLst>
          </a:blip>
          <a:srcRect t="2579"/>
          <a:stretch>
            <a:fillRect/>
          </a:stretch>
        </p:blipFill>
        <p:spPr bwMode="auto">
          <a:xfrm>
            <a:off x="539750" y="990600"/>
            <a:ext cx="3252788" cy="237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28" name="Picture 4" descr="gend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3600" y="4343400"/>
            <a:ext cx="5848350" cy="223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9" name="Text Box 5"/>
          <p:cNvSpPr txBox="1">
            <a:spLocks noChangeArrowheads="1"/>
          </p:cNvSpPr>
          <p:nvPr/>
        </p:nvSpPr>
        <p:spPr bwMode="auto">
          <a:xfrm>
            <a:off x="457200" y="3429000"/>
            <a:ext cx="3511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400">
                <a:solidFill>
                  <a:srgbClr val="000000"/>
                </a:solidFill>
                <a:latin typeface="Times New Roman" panose="02020603050405020304" pitchFamily="18" charset="0"/>
              </a:rPr>
              <a:t>Facial Feature Localization</a:t>
            </a:r>
          </a:p>
        </p:txBody>
      </p:sp>
      <p:sp>
        <p:nvSpPr>
          <p:cNvPr id="77830" name="Text Box 6"/>
          <p:cNvSpPr txBox="1">
            <a:spLocks noChangeArrowheads="1"/>
          </p:cNvSpPr>
          <p:nvPr/>
        </p:nvSpPr>
        <p:spPr bwMode="auto">
          <a:xfrm>
            <a:off x="747713" y="5181600"/>
            <a:ext cx="1309687"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400">
                <a:solidFill>
                  <a:srgbClr val="000000"/>
                </a:solidFill>
                <a:latin typeface="Times New Roman" panose="02020603050405020304" pitchFamily="18" charset="0"/>
              </a:rPr>
              <a:t>Male vs. </a:t>
            </a:r>
            <a:br>
              <a:rPr lang="en-US" altLang="en-US" sz="2400">
                <a:solidFill>
                  <a:srgbClr val="000000"/>
                </a:solidFill>
                <a:latin typeface="Times New Roman" panose="02020603050405020304" pitchFamily="18" charset="0"/>
              </a:rPr>
            </a:br>
            <a:r>
              <a:rPr lang="en-US" altLang="en-US" sz="2400">
                <a:solidFill>
                  <a:srgbClr val="000000"/>
                </a:solidFill>
                <a:latin typeface="Times New Roman" panose="02020603050405020304" pitchFamily="18" charset="0"/>
              </a:rPr>
              <a:t>female</a:t>
            </a:r>
          </a:p>
        </p:txBody>
      </p:sp>
      <p:pic>
        <p:nvPicPr>
          <p:cNvPr id="77831" name="Picture 7" descr="four"/>
          <p:cNvPicPr>
            <a:picLocks noChangeAspect="1" noChangeArrowheads="1"/>
          </p:cNvPicPr>
          <p:nvPr/>
        </p:nvPicPr>
        <p:blipFill>
          <a:blip r:embed="rId5">
            <a:extLst>
              <a:ext uri="{28A0092B-C50C-407E-A947-70E740481C1C}">
                <a14:useLocalDpi xmlns:a14="http://schemas.microsoft.com/office/drawing/2010/main" val="0"/>
              </a:ext>
            </a:extLst>
          </a:blip>
          <a:srcRect b="27486"/>
          <a:stretch>
            <a:fillRect/>
          </a:stretch>
        </p:blipFill>
        <p:spPr bwMode="auto">
          <a:xfrm>
            <a:off x="4343400" y="990600"/>
            <a:ext cx="42291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32" name="Text Box 8"/>
          <p:cNvSpPr txBox="1">
            <a:spLocks noChangeArrowheads="1"/>
          </p:cNvSpPr>
          <p:nvPr/>
        </p:nvSpPr>
        <p:spPr bwMode="auto">
          <a:xfrm>
            <a:off x="5334000" y="3429000"/>
            <a:ext cx="23479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400" dirty="0">
                <a:solidFill>
                  <a:srgbClr val="000000"/>
                </a:solidFill>
                <a:latin typeface="Times New Roman" panose="02020603050405020304" pitchFamily="18" charset="0"/>
              </a:rPr>
              <a:t>Profile Detection </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p:txBody>
          <a:bodyPr/>
          <a:lstStyle/>
          <a:p>
            <a:r>
              <a:rPr lang="en-US" altLang="en-US" dirty="0" smtClean="0"/>
              <a:t>Profile (non-frontal) </a:t>
            </a:r>
            <a:r>
              <a:rPr lang="en-US" altLang="en-US" dirty="0"/>
              <a:t>Detection</a:t>
            </a:r>
          </a:p>
        </p:txBody>
      </p:sp>
      <p:pic>
        <p:nvPicPr>
          <p:cNvPr id="78851" name="Picture 3" descr="fdr-ou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3717925"/>
            <a:ext cx="4343400" cy="260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2" name="Picture 4" descr="fdr-right-out"/>
          <p:cNvPicPr>
            <a:picLocks noChangeAspect="1" noChangeArrowheads="1"/>
          </p:cNvPicPr>
          <p:nvPr/>
        </p:nvPicPr>
        <p:blipFill>
          <a:blip r:embed="rId4">
            <a:extLst>
              <a:ext uri="{28A0092B-C50C-407E-A947-70E740481C1C}">
                <a14:useLocalDpi xmlns:a14="http://schemas.microsoft.com/office/drawing/2010/main" val="0"/>
              </a:ext>
            </a:extLst>
          </a:blip>
          <a:srcRect r="63158"/>
          <a:stretch>
            <a:fillRect/>
          </a:stretch>
        </p:blipFill>
        <p:spPr bwMode="auto">
          <a:xfrm>
            <a:off x="304800" y="3717925"/>
            <a:ext cx="1600200" cy="260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3" name="Picture 5" descr="oly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05400" y="1722438"/>
            <a:ext cx="35433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4" name="Picture 6" descr="examples"/>
          <p:cNvPicPr>
            <a:picLocks noChangeAspect="1" noChangeArrowheads="1"/>
          </p:cNvPicPr>
          <p:nvPr/>
        </p:nvPicPr>
        <p:blipFill>
          <a:blip r:embed="rId6">
            <a:extLst>
              <a:ext uri="{28A0092B-C50C-407E-A947-70E740481C1C}">
                <a14:useLocalDpi xmlns:a14="http://schemas.microsoft.com/office/drawing/2010/main" val="0"/>
              </a:ext>
            </a:extLst>
          </a:blip>
          <a:srcRect r="45978" b="21851"/>
          <a:stretch>
            <a:fillRect/>
          </a:stretch>
        </p:blipFill>
        <p:spPr bwMode="auto">
          <a:xfrm>
            <a:off x="990600" y="1066800"/>
            <a:ext cx="2819400" cy="227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p:txBody>
          <a:bodyPr/>
          <a:lstStyle/>
          <a:p>
            <a:r>
              <a:rPr lang="en-US" altLang="en-US"/>
              <a:t>Profile Features </a:t>
            </a:r>
          </a:p>
        </p:txBody>
      </p:sp>
      <p:pic>
        <p:nvPicPr>
          <p:cNvPr id="79875" name="Picture 3" descr="examples"/>
          <p:cNvPicPr>
            <a:picLocks noChangeAspect="1" noChangeArrowheads="1"/>
          </p:cNvPicPr>
          <p:nvPr/>
        </p:nvPicPr>
        <p:blipFill>
          <a:blip r:embed="rId3">
            <a:extLst>
              <a:ext uri="{28A0092B-C50C-407E-A947-70E740481C1C}">
                <a14:useLocalDpi xmlns:a14="http://schemas.microsoft.com/office/drawing/2010/main" val="0"/>
              </a:ext>
            </a:extLst>
          </a:blip>
          <a:srcRect r="45978" b="3342"/>
          <a:stretch>
            <a:fillRect/>
          </a:stretch>
        </p:blipFill>
        <p:spPr bwMode="auto">
          <a:xfrm>
            <a:off x="609600" y="1447800"/>
            <a:ext cx="35814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6" name="Picture 4" descr="features"/>
          <p:cNvPicPr>
            <a:picLocks noChangeAspect="1" noChangeArrowheads="1"/>
          </p:cNvPicPr>
          <p:nvPr/>
        </p:nvPicPr>
        <p:blipFill>
          <a:blip r:embed="rId4">
            <a:extLst>
              <a:ext uri="{28A0092B-C50C-407E-A947-70E740481C1C}">
                <a14:useLocalDpi xmlns:a14="http://schemas.microsoft.com/office/drawing/2010/main" val="0"/>
              </a:ext>
            </a:extLst>
          </a:blip>
          <a:srcRect b="20667"/>
          <a:stretch>
            <a:fillRect/>
          </a:stretch>
        </p:blipFill>
        <p:spPr bwMode="auto">
          <a:xfrm>
            <a:off x="4419600" y="1447800"/>
            <a:ext cx="3733800" cy="284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p:cNvSpPr>
            <a:spLocks noGrp="1"/>
          </p:cNvSpPr>
          <p:nvPr>
            <p:ph type="title"/>
          </p:nvPr>
        </p:nvSpPr>
        <p:spPr/>
        <p:txBody>
          <a:bodyPr/>
          <a:lstStyle/>
          <a:p>
            <a:r>
              <a:rPr lang="en-US" altLang="en-US"/>
              <a:t>Boosting for face detection</a:t>
            </a:r>
          </a:p>
        </p:txBody>
      </p:sp>
      <p:sp>
        <p:nvSpPr>
          <p:cNvPr id="69635" name="Content Placeholder 2"/>
          <p:cNvSpPr>
            <a:spLocks noGrp="1"/>
          </p:cNvSpPr>
          <p:nvPr>
            <p:ph idx="1"/>
          </p:nvPr>
        </p:nvSpPr>
        <p:spPr>
          <a:xfrm>
            <a:off x="609600" y="914400"/>
            <a:ext cx="8458200" cy="5257800"/>
          </a:xfrm>
        </p:spPr>
        <p:txBody>
          <a:bodyPr/>
          <a:lstStyle/>
          <a:p>
            <a:pPr>
              <a:buFontTx/>
              <a:buChar char="•"/>
            </a:pPr>
            <a:r>
              <a:rPr lang="en-US" altLang="en-US"/>
              <a:t>A 200-feature classifier can yield 95% detection rate and a false positive rate of 1 in 14084</a:t>
            </a:r>
          </a:p>
        </p:txBody>
      </p:sp>
      <p:pic>
        <p:nvPicPr>
          <p:cNvPr id="6963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1989138"/>
            <a:ext cx="5257800" cy="429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a:spLocks noChangeArrowheads="1"/>
          </p:cNvSpPr>
          <p:nvPr/>
        </p:nvSpPr>
        <p:spPr bwMode="auto">
          <a:xfrm>
            <a:off x="2819400" y="3733800"/>
            <a:ext cx="37099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Not good enough!</a:t>
            </a:r>
          </a:p>
        </p:txBody>
      </p:sp>
      <p:sp>
        <p:nvSpPr>
          <p:cNvPr id="69638" name="Text Box 65"/>
          <p:cNvSpPr txBox="1">
            <a:spLocks noChangeArrowheads="1"/>
          </p:cNvSpPr>
          <p:nvPr/>
        </p:nvSpPr>
        <p:spPr bwMode="auto">
          <a:xfrm>
            <a:off x="2057400" y="6411913"/>
            <a:ext cx="48768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Receiver operating characteristic (ROC) curve</a:t>
            </a:r>
          </a:p>
        </p:txBody>
      </p:sp>
      <p:sp>
        <p:nvSpPr>
          <p:cNvPr id="2" name="TextBox 1">
            <a:extLst>
              <a:ext uri="{FF2B5EF4-FFF2-40B4-BE49-F238E27FC236}">
                <a16:creationId xmlns:a16="http://schemas.microsoft.com/office/drawing/2014/main" xmlns="" id="{3E340080-54BC-454A-8D58-33E4E9D7D475}"/>
              </a:ext>
            </a:extLst>
          </p:cNvPr>
          <p:cNvSpPr txBox="1"/>
          <p:nvPr/>
        </p:nvSpPr>
        <p:spPr>
          <a:xfrm>
            <a:off x="651933" y="3623733"/>
            <a:ext cx="974068" cy="923330"/>
          </a:xfrm>
          <a:prstGeom prst="rect">
            <a:avLst/>
          </a:prstGeom>
          <a:noFill/>
        </p:spPr>
        <p:txBody>
          <a:bodyPr wrap="square" rtlCol="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True positive rate</a:t>
            </a:r>
          </a:p>
        </p:txBody>
      </p:sp>
    </p:spTree>
    <p:extLst>
      <p:ext uri="{BB962C8B-B14F-4D97-AF65-F5344CB8AC3E}">
        <p14:creationId xmlns:p14="http://schemas.microsoft.com/office/powerpoint/2010/main" val="25162806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73410" name="Title 1"/>
          <p:cNvSpPr>
            <a:spLocks noGrp="1"/>
          </p:cNvSpPr>
          <p:nvPr>
            <p:ph type="title"/>
          </p:nvPr>
        </p:nvSpPr>
        <p:spPr/>
        <p:txBody>
          <a:bodyPr/>
          <a:lstStyle/>
          <a:p>
            <a:endParaRPr lang="en-US" altLang="en-US"/>
          </a:p>
        </p:txBody>
      </p:sp>
      <p:pic>
        <p:nvPicPr>
          <p:cNvPr id="273411"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990600" y="492125"/>
            <a:ext cx="6858000" cy="3857625"/>
          </a:xfrm>
        </p:spPr>
      </p:pic>
      <p:sp>
        <p:nvSpPr>
          <p:cNvPr id="273412" name="TextBox 2"/>
          <p:cNvSpPr txBox="1">
            <a:spLocks noChangeArrowheads="1"/>
          </p:cNvSpPr>
          <p:nvPr/>
        </p:nvSpPr>
        <p:spPr bwMode="auto">
          <a:xfrm>
            <a:off x="2514600" y="4419600"/>
            <a:ext cx="5181600"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marL="0" marR="0" lvl="0" indent="0" algn="l" defTabSz="914400" rtl="0" eaLnBrk="0" fontAlgn="auto" latinLnBrk="0" hangingPunct="0">
              <a:lnSpc>
                <a:spcPct val="100000"/>
              </a:lnSpc>
              <a:spcBef>
                <a:spcPct val="0"/>
              </a:spcBef>
              <a:spcAft>
                <a:spcPts val="0"/>
              </a:spcAft>
              <a:buClrTx/>
              <a:buSzTx/>
              <a:buFontTx/>
              <a:buNone/>
              <a:tabLst/>
              <a:defRPr/>
            </a:pPr>
            <a:r>
              <a:rPr kumimoji="0" lang="en-US" altLang="en-US" sz="2800" b="0"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“Flashed Face Distortion”</a:t>
            </a:r>
          </a:p>
          <a:p>
            <a:pPr marL="0" marR="0" lvl="0" indent="0" algn="l" defTabSz="914400" rtl="0" eaLnBrk="0" fontAlgn="auto" latinLnBrk="0" hangingPunct="0">
              <a:lnSpc>
                <a:spcPct val="100000"/>
              </a:lnSpc>
              <a:spcBef>
                <a:spcPct val="0"/>
              </a:spcBef>
              <a:spcAft>
                <a:spcPts val="0"/>
              </a:spcAft>
              <a:buClrTx/>
              <a:buSzTx/>
              <a:buFontTx/>
              <a:buNone/>
              <a:tabLst/>
              <a:defRPr/>
            </a:pPr>
            <a:r>
              <a:rPr kumimoji="0" lang="en-US" altLang="en-US" sz="2800" b="0"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2nd Place in the 8th Annual </a:t>
            </a:r>
            <a:r>
              <a:rPr kumimoji="0" lang="en-US" altLang="en-US" sz="2800" b="0"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hlinkClick r:id="rId3" tooltip="Best Illusion of the Year Contest"/>
              </a:rPr>
              <a:t>Best Illusion of the Year Contest</a:t>
            </a:r>
            <a:r>
              <a:rPr kumimoji="0" lang="en-US" altLang="en-US" sz="2800" b="0"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 VSS 2012</a:t>
            </a:r>
          </a:p>
          <a:p>
            <a:pPr marL="0" marR="0" lvl="0" indent="0" algn="l" defTabSz="914400" rtl="0" eaLnBrk="0" fontAlgn="auto" latinLnBrk="0" hangingPunct="0">
              <a:lnSpc>
                <a:spcPct val="100000"/>
              </a:lnSpc>
              <a:spcBef>
                <a:spcPct val="0"/>
              </a:spcBef>
              <a:spcAft>
                <a:spcPts val="0"/>
              </a:spcAft>
              <a:buClrTx/>
              <a:buSzTx/>
              <a:buFontTx/>
              <a:buNone/>
              <a:tabLst/>
              <a:defRPr/>
            </a:pPr>
            <a:endParaRPr kumimoji="0" lang="en-US" altLang="en-US" sz="2800" b="0"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73413" name="Rectangle 5"/>
          <p:cNvSpPr>
            <a:spLocks noChangeArrowheads="1"/>
          </p:cNvSpPr>
          <p:nvPr/>
        </p:nvSpPr>
        <p:spPr bwMode="auto">
          <a:xfrm>
            <a:off x="-1219200" y="76200"/>
            <a:ext cx="4724400" cy="4343400"/>
          </a:xfrm>
          <a:prstGeom prst="rect">
            <a:avLst/>
          </a:prstGeom>
          <a:solidFill>
            <a:schemeClr val="tx1"/>
          </a:solidFill>
          <a:ln w="9525" algn="ctr">
            <a:solidFill>
              <a:schemeClr val="tx1"/>
            </a:solidFill>
            <a:round/>
            <a:headEnd/>
            <a:tailEnd/>
          </a:ln>
        </p:spPr>
        <p:txBody>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marL="0" marR="0" lvl="0" indent="0" algn="l" defTabSz="914400" rtl="0" eaLnBrk="0" fontAlgn="auto" latinLnBrk="0" hangingPunct="0">
              <a:lnSpc>
                <a:spcPct val="100000"/>
              </a:lnSpc>
              <a:spcBef>
                <a:spcPct val="0"/>
              </a:spcBef>
              <a:spcAft>
                <a:spcPts val="0"/>
              </a:spcAft>
              <a:buClrTx/>
              <a:buSzTx/>
              <a:buFontTx/>
              <a:buNone/>
              <a:tabLst/>
              <a:defRPr/>
            </a:pPr>
            <a:endParaRPr kumimoji="0" lang="en-US" altLang="en-US" sz="28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325077017"/>
      </p:ext>
    </p:extLst>
  </p:cSld>
  <p:clrMapOvr>
    <a:masterClrMapping/>
  </p:clrMapOvr>
  <p:transition spd="slow"/>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8D1E622-E0C3-48AB-A719-76465E5F943D}"/>
              </a:ext>
            </a:extLst>
          </p:cNvPr>
          <p:cNvSpPr>
            <a:spLocks noGrp="1"/>
          </p:cNvSpPr>
          <p:nvPr>
            <p:ph type="title"/>
          </p:nvPr>
        </p:nvSpPr>
        <p:spPr/>
        <p:txBody>
          <a:bodyPr/>
          <a:lstStyle/>
          <a:p>
            <a:r>
              <a:rPr lang="en-US" dirty="0"/>
              <a:t>Live demo</a:t>
            </a:r>
          </a:p>
        </p:txBody>
      </p:sp>
    </p:spTree>
    <p:extLst>
      <p:ext uri="{BB962C8B-B14F-4D97-AF65-F5344CB8AC3E}">
        <p14:creationId xmlns:p14="http://schemas.microsoft.com/office/powerpoint/2010/main" val="68259489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6"/>
          <p:cNvSpPr>
            <a:spLocks noGrp="1"/>
          </p:cNvSpPr>
          <p:nvPr>
            <p:ph type="title"/>
          </p:nvPr>
        </p:nvSpPr>
        <p:spPr>
          <a:xfrm>
            <a:off x="457200" y="274638"/>
            <a:ext cx="8229600" cy="746809"/>
          </a:xfrm>
        </p:spPr>
        <p:txBody>
          <a:bodyPr/>
          <a:lstStyle/>
          <a:p>
            <a:r>
              <a:rPr lang="en-US" dirty="0" smtClean="0"/>
              <a:t>Summary: Viola Jones</a:t>
            </a:r>
            <a:endParaRPr lang="en-US" dirty="0"/>
          </a:p>
        </p:txBody>
      </p:sp>
      <p:sp>
        <p:nvSpPr>
          <p:cNvPr id="8" name="Content Placeholder 7"/>
          <p:cNvSpPr>
            <a:spLocks noGrp="1"/>
          </p:cNvSpPr>
          <p:nvPr>
            <p:ph idx="1"/>
          </p:nvPr>
        </p:nvSpPr>
        <p:spPr>
          <a:xfrm>
            <a:off x="228599" y="990600"/>
            <a:ext cx="5931207" cy="5498740"/>
          </a:xfrm>
        </p:spPr>
        <p:txBody>
          <a:bodyPr>
            <a:normAutofit fontScale="92500" lnSpcReduction="10000"/>
          </a:bodyPr>
          <a:lstStyle/>
          <a:p>
            <a:pPr>
              <a:defRPr/>
            </a:pPr>
            <a:endParaRPr lang="en-US" dirty="0"/>
          </a:p>
          <a:p>
            <a:pPr>
              <a:defRPr/>
            </a:pPr>
            <a:r>
              <a:rPr lang="en-US" dirty="0"/>
              <a:t>Sliding window for search</a:t>
            </a:r>
          </a:p>
          <a:p>
            <a:pPr>
              <a:defRPr/>
            </a:pPr>
            <a:endParaRPr lang="en-US" dirty="0"/>
          </a:p>
          <a:p>
            <a:pPr>
              <a:defRPr/>
            </a:pPr>
            <a:r>
              <a:rPr lang="en-US" dirty="0"/>
              <a:t>Features based on differences of intensity (gradient, wavelet, etc.)</a:t>
            </a:r>
          </a:p>
          <a:p>
            <a:pPr lvl="1">
              <a:defRPr/>
            </a:pPr>
            <a:r>
              <a:rPr lang="en-US" dirty="0"/>
              <a:t>Excellent results = careful feature design</a:t>
            </a:r>
          </a:p>
          <a:p>
            <a:pPr lvl="1">
              <a:defRPr/>
            </a:pPr>
            <a:endParaRPr lang="en-US" dirty="0"/>
          </a:p>
          <a:p>
            <a:pPr>
              <a:defRPr/>
            </a:pPr>
            <a:r>
              <a:rPr lang="en-US" dirty="0"/>
              <a:t>Boosting for feature selection</a:t>
            </a:r>
          </a:p>
          <a:p>
            <a:pPr>
              <a:defRPr/>
            </a:pPr>
            <a:endParaRPr lang="en-US" dirty="0"/>
          </a:p>
          <a:p>
            <a:pPr>
              <a:defRPr/>
            </a:pPr>
            <a:r>
              <a:rPr lang="en-US" dirty="0"/>
              <a:t>Integral images, cascade for speed</a:t>
            </a:r>
          </a:p>
          <a:p>
            <a:pPr>
              <a:defRPr/>
            </a:pPr>
            <a:endParaRPr lang="en-US" dirty="0"/>
          </a:p>
          <a:p>
            <a:pPr>
              <a:defRPr/>
            </a:pPr>
            <a:endParaRPr lang="en-US" dirty="0"/>
          </a:p>
        </p:txBody>
      </p:sp>
      <p:grpSp>
        <p:nvGrpSpPr>
          <p:cNvPr id="2" name="Group 14"/>
          <p:cNvGrpSpPr>
            <a:grpSpLocks/>
          </p:cNvGrpSpPr>
          <p:nvPr/>
        </p:nvGrpSpPr>
        <p:grpSpPr bwMode="auto">
          <a:xfrm>
            <a:off x="6477000" y="1143000"/>
            <a:ext cx="1981200" cy="1524000"/>
            <a:chOff x="533400" y="1676400"/>
            <a:chExt cx="2286000" cy="1714500"/>
          </a:xfrm>
        </p:grpSpPr>
        <p:pic>
          <p:nvPicPr>
            <p:cNvPr id="42016" name="Picture 13" descr="p1010172"/>
            <p:cNvPicPr>
              <a:picLocks noChangeAspect="1" noChangeArrowheads="1"/>
            </p:cNvPicPr>
            <p:nvPr/>
          </p:nvPicPr>
          <p:blipFill>
            <a:blip r:embed="rId3" cstate="print"/>
            <a:srcRect/>
            <a:stretch>
              <a:fillRect/>
            </a:stretch>
          </p:blipFill>
          <p:spPr bwMode="auto">
            <a:xfrm>
              <a:off x="533400" y="1676400"/>
              <a:ext cx="2286000" cy="1714500"/>
            </a:xfrm>
            <a:prstGeom prst="rect">
              <a:avLst/>
            </a:prstGeom>
            <a:noFill/>
            <a:ln w="9525">
              <a:noFill/>
              <a:miter lim="800000"/>
              <a:headEnd/>
              <a:tailEnd/>
            </a:ln>
          </p:spPr>
        </p:pic>
        <p:sp>
          <p:nvSpPr>
            <p:cNvPr id="42017" name="Rectangle 5"/>
            <p:cNvSpPr>
              <a:spLocks noChangeArrowheads="1"/>
            </p:cNvSpPr>
            <p:nvPr/>
          </p:nvSpPr>
          <p:spPr bwMode="auto">
            <a:xfrm>
              <a:off x="533400" y="1676400"/>
              <a:ext cx="251114" cy="660400"/>
            </a:xfrm>
            <a:prstGeom prst="rect">
              <a:avLst/>
            </a:prstGeom>
            <a:noFill/>
            <a:ln w="38100">
              <a:solidFill>
                <a:srgbClr val="FF0000"/>
              </a:solidFill>
              <a:miter lim="800000"/>
              <a:headEnd/>
              <a:tailEnd/>
            </a:ln>
          </p:spPr>
          <p:txBody>
            <a:bodyPr wrap="none" anchor="ctr"/>
            <a:lstStyle/>
            <a:p>
              <a:endParaRPr lang="en-US">
                <a:solidFill>
                  <a:prstClr val="black"/>
                </a:solidFill>
                <a:latin typeface="Arial" charset="0"/>
                <a:cs typeface="+mn-cs"/>
              </a:endParaRPr>
            </a:p>
          </p:txBody>
        </p:sp>
        <p:sp>
          <p:nvSpPr>
            <p:cNvPr id="42018" name="Rectangle 6"/>
            <p:cNvSpPr>
              <a:spLocks noChangeArrowheads="1"/>
            </p:cNvSpPr>
            <p:nvPr/>
          </p:nvSpPr>
          <p:spPr bwMode="auto">
            <a:xfrm>
              <a:off x="633845" y="1676400"/>
              <a:ext cx="251114" cy="660400"/>
            </a:xfrm>
            <a:prstGeom prst="rect">
              <a:avLst/>
            </a:prstGeom>
            <a:noFill/>
            <a:ln w="38100">
              <a:solidFill>
                <a:srgbClr val="FF0000"/>
              </a:solidFill>
              <a:miter lim="800000"/>
              <a:headEnd/>
              <a:tailEnd/>
            </a:ln>
          </p:spPr>
          <p:txBody>
            <a:bodyPr wrap="none" anchor="ctr"/>
            <a:lstStyle/>
            <a:p>
              <a:endParaRPr lang="en-US">
                <a:solidFill>
                  <a:prstClr val="black"/>
                </a:solidFill>
                <a:latin typeface="Arial" charset="0"/>
                <a:cs typeface="+mn-cs"/>
              </a:endParaRPr>
            </a:p>
          </p:txBody>
        </p:sp>
        <p:sp>
          <p:nvSpPr>
            <p:cNvPr id="42019" name="Rectangle 7"/>
            <p:cNvSpPr>
              <a:spLocks noChangeArrowheads="1"/>
            </p:cNvSpPr>
            <p:nvPr/>
          </p:nvSpPr>
          <p:spPr bwMode="auto">
            <a:xfrm>
              <a:off x="2514600" y="2667000"/>
              <a:ext cx="301336" cy="711200"/>
            </a:xfrm>
            <a:prstGeom prst="rect">
              <a:avLst/>
            </a:prstGeom>
            <a:noFill/>
            <a:ln w="38100">
              <a:solidFill>
                <a:srgbClr val="FF0000"/>
              </a:solidFill>
              <a:miter lim="800000"/>
              <a:headEnd/>
              <a:tailEnd/>
            </a:ln>
          </p:spPr>
          <p:txBody>
            <a:bodyPr wrap="none" anchor="ctr"/>
            <a:lstStyle/>
            <a:p>
              <a:endParaRPr lang="en-US">
                <a:solidFill>
                  <a:prstClr val="black"/>
                </a:solidFill>
                <a:latin typeface="Arial" charset="0"/>
                <a:cs typeface="+mn-cs"/>
              </a:endParaRPr>
            </a:p>
          </p:txBody>
        </p:sp>
        <p:sp>
          <p:nvSpPr>
            <p:cNvPr id="42020" name="Line 8"/>
            <p:cNvSpPr>
              <a:spLocks noChangeShapeType="1"/>
            </p:cNvSpPr>
            <p:nvPr/>
          </p:nvSpPr>
          <p:spPr bwMode="auto">
            <a:xfrm>
              <a:off x="1035627" y="2032000"/>
              <a:ext cx="301336" cy="0"/>
            </a:xfrm>
            <a:prstGeom prst="line">
              <a:avLst/>
            </a:prstGeom>
            <a:noFill/>
            <a:ln w="76200" cap="rnd">
              <a:solidFill>
                <a:srgbClr val="FF0000"/>
              </a:solidFill>
              <a:prstDash val="sysDot"/>
              <a:round/>
              <a:headEnd/>
              <a:tailEnd/>
            </a:ln>
          </p:spPr>
          <p:txBody>
            <a:bodyPr/>
            <a:lstStyle/>
            <a:p>
              <a:endParaRPr lang="en-US">
                <a:solidFill>
                  <a:prstClr val="black"/>
                </a:solidFill>
                <a:latin typeface="Arial" charset="0"/>
                <a:cs typeface="+mn-cs"/>
              </a:endParaRPr>
            </a:p>
          </p:txBody>
        </p:sp>
      </p:grpSp>
      <p:grpSp>
        <p:nvGrpSpPr>
          <p:cNvPr id="3" name="Group 15"/>
          <p:cNvGrpSpPr>
            <a:grpSpLocks noChangeAspect="1"/>
          </p:cNvGrpSpPr>
          <p:nvPr/>
        </p:nvGrpSpPr>
        <p:grpSpPr bwMode="auto">
          <a:xfrm>
            <a:off x="5924550" y="5003800"/>
            <a:ext cx="3219450" cy="1016000"/>
            <a:chOff x="381000" y="1447800"/>
            <a:chExt cx="8979120" cy="2834363"/>
          </a:xfrm>
        </p:grpSpPr>
        <p:sp>
          <p:nvSpPr>
            <p:cNvPr id="17" name="Rectangle 16"/>
            <p:cNvSpPr/>
            <p:nvPr/>
          </p:nvSpPr>
          <p:spPr>
            <a:xfrm>
              <a:off x="381000" y="1447800"/>
              <a:ext cx="836813" cy="7617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500">
                <a:solidFill>
                  <a:prstClr val="white"/>
                </a:solidFill>
              </a:endParaRPr>
            </a:p>
          </p:txBody>
        </p:sp>
        <p:sp>
          <p:nvSpPr>
            <p:cNvPr id="18" name="Rectangle 17"/>
            <p:cNvSpPr/>
            <p:nvPr/>
          </p:nvSpPr>
          <p:spPr>
            <a:xfrm>
              <a:off x="531538" y="1598376"/>
              <a:ext cx="841239" cy="7617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500">
                <a:solidFill>
                  <a:prstClr val="white"/>
                </a:solidFill>
              </a:endParaRPr>
            </a:p>
          </p:txBody>
        </p:sp>
        <p:sp>
          <p:nvSpPr>
            <p:cNvPr id="19" name="Rectangle 18"/>
            <p:cNvSpPr/>
            <p:nvPr/>
          </p:nvSpPr>
          <p:spPr>
            <a:xfrm>
              <a:off x="686504" y="1753381"/>
              <a:ext cx="836810" cy="7617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500">
                <a:solidFill>
                  <a:prstClr val="white"/>
                </a:solidFill>
              </a:endParaRPr>
            </a:p>
          </p:txBody>
        </p:sp>
        <p:sp>
          <p:nvSpPr>
            <p:cNvPr id="20" name="Rectangle 19"/>
            <p:cNvSpPr/>
            <p:nvPr/>
          </p:nvSpPr>
          <p:spPr>
            <a:xfrm>
              <a:off x="837042" y="1903957"/>
              <a:ext cx="841239" cy="7617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500">
                <a:solidFill>
                  <a:prstClr val="white"/>
                </a:solidFill>
              </a:endParaRPr>
            </a:p>
          </p:txBody>
        </p:sp>
        <p:sp>
          <p:nvSpPr>
            <p:cNvPr id="21" name="Rectangle 20"/>
            <p:cNvSpPr/>
            <p:nvPr/>
          </p:nvSpPr>
          <p:spPr>
            <a:xfrm>
              <a:off x="992005" y="2058960"/>
              <a:ext cx="836813" cy="7617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500">
                <a:solidFill>
                  <a:prstClr val="white"/>
                </a:solidFill>
              </a:endParaRPr>
            </a:p>
          </p:txBody>
        </p:sp>
        <p:sp>
          <p:nvSpPr>
            <p:cNvPr id="41996" name="TextBox 10"/>
            <p:cNvSpPr txBox="1">
              <a:spLocks noChangeArrowheads="1"/>
            </p:cNvSpPr>
            <p:nvPr/>
          </p:nvSpPr>
          <p:spPr bwMode="auto">
            <a:xfrm>
              <a:off x="761999" y="3352801"/>
              <a:ext cx="1297561" cy="472165"/>
            </a:xfrm>
            <a:prstGeom prst="rect">
              <a:avLst/>
            </a:prstGeom>
            <a:noFill/>
            <a:ln w="9525">
              <a:noFill/>
              <a:miter lim="800000"/>
              <a:headEnd/>
              <a:tailEnd/>
            </a:ln>
          </p:spPr>
          <p:txBody>
            <a:bodyPr wrap="none">
              <a:spAutoFit/>
            </a:bodyPr>
            <a:lstStyle/>
            <a:p>
              <a:r>
                <a:rPr lang="en-US" sz="500">
                  <a:solidFill>
                    <a:prstClr val="black"/>
                  </a:solidFill>
                  <a:latin typeface="Arial" charset="0"/>
                  <a:cs typeface="+mn-cs"/>
                </a:rPr>
                <a:t>Examples</a:t>
              </a:r>
            </a:p>
          </p:txBody>
        </p:sp>
        <p:sp>
          <p:nvSpPr>
            <p:cNvPr id="23" name="Rounded Rectangle 22"/>
            <p:cNvSpPr/>
            <p:nvPr/>
          </p:nvSpPr>
          <p:spPr>
            <a:xfrm>
              <a:off x="2439823" y="1753381"/>
              <a:ext cx="1292852" cy="1067313"/>
            </a:xfrm>
            <a:prstGeom prst="roundRect">
              <a:avLst/>
            </a:prstGeom>
            <a:solidFill>
              <a:srgbClr val="97FFC6"/>
            </a:solidFill>
            <a:ln>
              <a:solidFill>
                <a:srgbClr val="00823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500" dirty="0">
                  <a:solidFill>
                    <a:prstClr val="black"/>
                  </a:solidFill>
                </a:rPr>
                <a:t>Stage 1</a:t>
              </a:r>
            </a:p>
            <a:p>
              <a:pPr algn="ctr">
                <a:defRPr/>
              </a:pPr>
              <a:r>
                <a:rPr lang="en-US" sz="500" dirty="0">
                  <a:solidFill>
                    <a:prstClr val="black"/>
                  </a:solidFill>
                </a:rPr>
                <a:t>H</a:t>
              </a:r>
              <a:r>
                <a:rPr lang="en-US" sz="500" baseline="-25000" dirty="0">
                  <a:solidFill>
                    <a:prstClr val="black"/>
                  </a:solidFill>
                </a:rPr>
                <a:t>1</a:t>
              </a:r>
              <a:r>
                <a:rPr lang="en-US" sz="500" dirty="0">
                  <a:solidFill>
                    <a:prstClr val="black"/>
                  </a:solidFill>
                </a:rPr>
                <a:t>(x) &gt; t</a:t>
              </a:r>
              <a:r>
                <a:rPr lang="en-US" sz="500" baseline="-25000" dirty="0">
                  <a:solidFill>
                    <a:prstClr val="black"/>
                  </a:solidFill>
                </a:rPr>
                <a:t>1</a:t>
              </a:r>
              <a:r>
                <a:rPr lang="en-US" sz="500" dirty="0">
                  <a:solidFill>
                    <a:prstClr val="black"/>
                  </a:solidFill>
                </a:rPr>
                <a:t>?</a:t>
              </a:r>
            </a:p>
          </p:txBody>
        </p:sp>
        <p:sp>
          <p:nvSpPr>
            <p:cNvPr id="24" name="Right Arrow 23"/>
            <p:cNvSpPr/>
            <p:nvPr/>
          </p:nvSpPr>
          <p:spPr>
            <a:xfrm>
              <a:off x="3887639" y="2134249"/>
              <a:ext cx="531309" cy="380868"/>
            </a:xfrm>
            <a:prstGeom prst="rightArrow">
              <a:avLst/>
            </a:prstGeom>
            <a:solidFill>
              <a:srgbClr val="97FFC6"/>
            </a:solidFill>
            <a:ln>
              <a:solidFill>
                <a:srgbClr val="00823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500">
                <a:solidFill>
                  <a:prstClr val="white"/>
                </a:solidFill>
              </a:endParaRPr>
            </a:p>
          </p:txBody>
        </p:sp>
        <p:sp>
          <p:nvSpPr>
            <p:cNvPr id="25" name="Right Arrow 24"/>
            <p:cNvSpPr/>
            <p:nvPr/>
          </p:nvSpPr>
          <p:spPr>
            <a:xfrm rot="5400000">
              <a:off x="2780652" y="3161751"/>
              <a:ext cx="761735" cy="380771"/>
            </a:xfrm>
            <a:prstGeom prst="rightArrow">
              <a:avLst/>
            </a:prstGeom>
            <a:solidFill>
              <a:srgbClr val="97FFC6"/>
            </a:solidFill>
            <a:ln>
              <a:solidFill>
                <a:srgbClr val="00823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500">
                <a:solidFill>
                  <a:prstClr val="white"/>
                </a:solidFill>
              </a:endParaRPr>
            </a:p>
          </p:txBody>
        </p:sp>
        <p:sp>
          <p:nvSpPr>
            <p:cNvPr id="26" name="Right Arrow 25"/>
            <p:cNvSpPr/>
            <p:nvPr/>
          </p:nvSpPr>
          <p:spPr>
            <a:xfrm>
              <a:off x="1904085" y="2058960"/>
              <a:ext cx="380771" cy="456157"/>
            </a:xfrm>
            <a:prstGeom prst="rightArrow">
              <a:avLst/>
            </a:prstGeom>
            <a:solidFill>
              <a:srgbClr val="97FFC6"/>
            </a:solidFill>
            <a:ln>
              <a:solidFill>
                <a:srgbClr val="00823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500">
                <a:solidFill>
                  <a:prstClr val="white"/>
                </a:solidFill>
              </a:endParaRPr>
            </a:p>
          </p:txBody>
        </p:sp>
        <p:sp>
          <p:nvSpPr>
            <p:cNvPr id="42001" name="TextBox 15"/>
            <p:cNvSpPr txBox="1">
              <a:spLocks noChangeArrowheads="1"/>
            </p:cNvSpPr>
            <p:nvPr/>
          </p:nvSpPr>
          <p:spPr bwMode="auto">
            <a:xfrm>
              <a:off x="2743199" y="3809998"/>
              <a:ext cx="1020343" cy="472165"/>
            </a:xfrm>
            <a:prstGeom prst="rect">
              <a:avLst/>
            </a:prstGeom>
            <a:noFill/>
            <a:ln w="9525">
              <a:noFill/>
              <a:miter lim="800000"/>
              <a:headEnd/>
              <a:tailEnd/>
            </a:ln>
          </p:spPr>
          <p:txBody>
            <a:bodyPr wrap="none">
              <a:spAutoFit/>
            </a:bodyPr>
            <a:lstStyle/>
            <a:p>
              <a:r>
                <a:rPr lang="en-US" sz="500">
                  <a:solidFill>
                    <a:prstClr val="black"/>
                  </a:solidFill>
                  <a:latin typeface="Arial" charset="0"/>
                  <a:cs typeface="+mn-cs"/>
                </a:rPr>
                <a:t>Reject</a:t>
              </a:r>
            </a:p>
          </p:txBody>
        </p:sp>
        <p:sp>
          <p:nvSpPr>
            <p:cNvPr id="42002" name="TextBox 16"/>
            <p:cNvSpPr txBox="1">
              <a:spLocks noChangeArrowheads="1"/>
            </p:cNvSpPr>
            <p:nvPr/>
          </p:nvSpPr>
          <p:spPr bwMode="auto">
            <a:xfrm>
              <a:off x="3352801" y="3048000"/>
              <a:ext cx="743126" cy="472165"/>
            </a:xfrm>
            <a:prstGeom prst="rect">
              <a:avLst/>
            </a:prstGeom>
            <a:noFill/>
            <a:ln w="9525">
              <a:noFill/>
              <a:miter lim="800000"/>
              <a:headEnd/>
              <a:tailEnd/>
            </a:ln>
          </p:spPr>
          <p:txBody>
            <a:bodyPr wrap="none">
              <a:spAutoFit/>
            </a:bodyPr>
            <a:lstStyle/>
            <a:p>
              <a:r>
                <a:rPr lang="en-US" sz="500">
                  <a:solidFill>
                    <a:prstClr val="black"/>
                  </a:solidFill>
                  <a:latin typeface="Arial" charset="0"/>
                  <a:cs typeface="+mn-cs"/>
                </a:rPr>
                <a:t>No</a:t>
              </a:r>
            </a:p>
          </p:txBody>
        </p:sp>
        <p:sp>
          <p:nvSpPr>
            <p:cNvPr id="42003" name="TextBox 17"/>
            <p:cNvSpPr txBox="1">
              <a:spLocks noChangeArrowheads="1"/>
            </p:cNvSpPr>
            <p:nvPr/>
          </p:nvSpPr>
          <p:spPr bwMode="auto">
            <a:xfrm>
              <a:off x="3810001" y="1676400"/>
              <a:ext cx="823608" cy="472165"/>
            </a:xfrm>
            <a:prstGeom prst="rect">
              <a:avLst/>
            </a:prstGeom>
            <a:noFill/>
            <a:ln w="9525">
              <a:noFill/>
              <a:miter lim="800000"/>
              <a:headEnd/>
              <a:tailEnd/>
            </a:ln>
          </p:spPr>
          <p:txBody>
            <a:bodyPr wrap="none">
              <a:spAutoFit/>
            </a:bodyPr>
            <a:lstStyle/>
            <a:p>
              <a:r>
                <a:rPr lang="en-US" sz="500">
                  <a:solidFill>
                    <a:prstClr val="black"/>
                  </a:solidFill>
                  <a:latin typeface="Arial" charset="0"/>
                  <a:cs typeface="+mn-cs"/>
                </a:rPr>
                <a:t>Yes</a:t>
              </a:r>
            </a:p>
          </p:txBody>
        </p:sp>
        <p:sp>
          <p:nvSpPr>
            <p:cNvPr id="30" name="Rounded Rectangle 29"/>
            <p:cNvSpPr/>
            <p:nvPr/>
          </p:nvSpPr>
          <p:spPr>
            <a:xfrm>
              <a:off x="4511928" y="1766666"/>
              <a:ext cx="1279567" cy="1067316"/>
            </a:xfrm>
            <a:prstGeom prst="roundRect">
              <a:avLst/>
            </a:prstGeom>
            <a:solidFill>
              <a:srgbClr val="97FFC6"/>
            </a:solidFill>
            <a:ln>
              <a:solidFill>
                <a:srgbClr val="00823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500" dirty="0">
                  <a:solidFill>
                    <a:prstClr val="black"/>
                  </a:solidFill>
                </a:rPr>
                <a:t>Stage 2</a:t>
              </a:r>
            </a:p>
            <a:p>
              <a:pPr algn="ctr">
                <a:defRPr/>
              </a:pPr>
              <a:r>
                <a:rPr lang="en-US" sz="500" dirty="0">
                  <a:solidFill>
                    <a:prstClr val="black"/>
                  </a:solidFill>
                </a:rPr>
                <a:t>H</a:t>
              </a:r>
              <a:r>
                <a:rPr lang="en-US" sz="500" baseline="-25000" dirty="0">
                  <a:solidFill>
                    <a:prstClr val="black"/>
                  </a:solidFill>
                </a:rPr>
                <a:t>2</a:t>
              </a:r>
              <a:r>
                <a:rPr lang="en-US" sz="500" dirty="0">
                  <a:solidFill>
                    <a:prstClr val="black"/>
                  </a:solidFill>
                </a:rPr>
                <a:t>(x) &gt; t</a:t>
              </a:r>
              <a:r>
                <a:rPr lang="en-US" sz="500" baseline="-25000" dirty="0">
                  <a:solidFill>
                    <a:prstClr val="black"/>
                  </a:solidFill>
                </a:rPr>
                <a:t>2</a:t>
              </a:r>
              <a:r>
                <a:rPr lang="en-US" sz="500" dirty="0">
                  <a:solidFill>
                    <a:prstClr val="black"/>
                  </a:solidFill>
                </a:rPr>
                <a:t>?</a:t>
              </a:r>
            </a:p>
          </p:txBody>
        </p:sp>
        <p:sp>
          <p:nvSpPr>
            <p:cNvPr id="31" name="Rounded Rectangle 30"/>
            <p:cNvSpPr/>
            <p:nvPr/>
          </p:nvSpPr>
          <p:spPr>
            <a:xfrm>
              <a:off x="6553038" y="1753381"/>
              <a:ext cx="1297281" cy="1067313"/>
            </a:xfrm>
            <a:prstGeom prst="roundRect">
              <a:avLst/>
            </a:prstGeom>
            <a:solidFill>
              <a:srgbClr val="97FFC6"/>
            </a:solidFill>
            <a:ln>
              <a:solidFill>
                <a:srgbClr val="00823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500" dirty="0">
                  <a:solidFill>
                    <a:prstClr val="black"/>
                  </a:solidFill>
                </a:rPr>
                <a:t>Stage N</a:t>
              </a:r>
            </a:p>
            <a:p>
              <a:pPr algn="ctr">
                <a:defRPr/>
              </a:pPr>
              <a:r>
                <a:rPr lang="en-US" sz="500" dirty="0">
                  <a:solidFill>
                    <a:prstClr val="black"/>
                  </a:solidFill>
                </a:rPr>
                <a:t>H</a:t>
              </a:r>
              <a:r>
                <a:rPr lang="en-US" sz="500" baseline="-25000" dirty="0">
                  <a:solidFill>
                    <a:prstClr val="black"/>
                  </a:solidFill>
                </a:rPr>
                <a:t>N</a:t>
              </a:r>
              <a:r>
                <a:rPr lang="en-US" sz="500" dirty="0">
                  <a:solidFill>
                    <a:prstClr val="black"/>
                  </a:solidFill>
                </a:rPr>
                <a:t>(x) &gt; </a:t>
              </a:r>
              <a:r>
                <a:rPr lang="en-US" sz="500" dirty="0" err="1">
                  <a:solidFill>
                    <a:prstClr val="black"/>
                  </a:solidFill>
                </a:rPr>
                <a:t>t</a:t>
              </a:r>
              <a:r>
                <a:rPr lang="en-US" sz="500" baseline="-25000" dirty="0" err="1">
                  <a:solidFill>
                    <a:prstClr val="black"/>
                  </a:solidFill>
                </a:rPr>
                <a:t>N</a:t>
              </a:r>
              <a:r>
                <a:rPr lang="en-US" sz="500" dirty="0">
                  <a:solidFill>
                    <a:prstClr val="black"/>
                  </a:solidFill>
                </a:rPr>
                <a:t>?</a:t>
              </a:r>
            </a:p>
          </p:txBody>
        </p:sp>
        <p:sp>
          <p:nvSpPr>
            <p:cNvPr id="32" name="Right Arrow 31"/>
            <p:cNvSpPr/>
            <p:nvPr/>
          </p:nvSpPr>
          <p:spPr>
            <a:xfrm>
              <a:off x="7925586" y="2134249"/>
              <a:ext cx="531309" cy="380868"/>
            </a:xfrm>
            <a:prstGeom prst="rightArrow">
              <a:avLst/>
            </a:prstGeom>
            <a:solidFill>
              <a:srgbClr val="97FFC6"/>
            </a:solidFill>
            <a:ln>
              <a:solidFill>
                <a:srgbClr val="00823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500">
                <a:solidFill>
                  <a:prstClr val="white"/>
                </a:solidFill>
              </a:endParaRPr>
            </a:p>
          </p:txBody>
        </p:sp>
        <p:sp>
          <p:nvSpPr>
            <p:cNvPr id="42007" name="TextBox 21"/>
            <p:cNvSpPr txBox="1">
              <a:spLocks noChangeArrowheads="1"/>
            </p:cNvSpPr>
            <p:nvPr/>
          </p:nvSpPr>
          <p:spPr bwMode="auto">
            <a:xfrm>
              <a:off x="7848600" y="1676400"/>
              <a:ext cx="823608" cy="472165"/>
            </a:xfrm>
            <a:prstGeom prst="rect">
              <a:avLst/>
            </a:prstGeom>
            <a:noFill/>
            <a:ln w="9525">
              <a:noFill/>
              <a:miter lim="800000"/>
              <a:headEnd/>
              <a:tailEnd/>
            </a:ln>
          </p:spPr>
          <p:txBody>
            <a:bodyPr wrap="none">
              <a:spAutoFit/>
            </a:bodyPr>
            <a:lstStyle/>
            <a:p>
              <a:r>
                <a:rPr lang="en-US" sz="500">
                  <a:solidFill>
                    <a:prstClr val="black"/>
                  </a:solidFill>
                  <a:latin typeface="Arial" charset="0"/>
                  <a:cs typeface="+mn-cs"/>
                </a:rPr>
                <a:t>Yes</a:t>
              </a:r>
            </a:p>
          </p:txBody>
        </p:sp>
        <p:sp>
          <p:nvSpPr>
            <p:cNvPr id="42008" name="TextBox 22"/>
            <p:cNvSpPr txBox="1">
              <a:spLocks noChangeArrowheads="1"/>
            </p:cNvSpPr>
            <p:nvPr/>
          </p:nvSpPr>
          <p:spPr bwMode="auto">
            <a:xfrm>
              <a:off x="5883275" y="1981201"/>
              <a:ext cx="801249" cy="600938"/>
            </a:xfrm>
            <a:prstGeom prst="rect">
              <a:avLst/>
            </a:prstGeom>
            <a:noFill/>
            <a:ln w="9525">
              <a:noFill/>
              <a:miter lim="800000"/>
              <a:headEnd/>
              <a:tailEnd/>
            </a:ln>
          </p:spPr>
          <p:txBody>
            <a:bodyPr wrap="none">
              <a:spAutoFit/>
            </a:bodyPr>
            <a:lstStyle/>
            <a:p>
              <a:r>
                <a:rPr lang="en-US" sz="800">
                  <a:solidFill>
                    <a:prstClr val="black"/>
                  </a:solidFill>
                  <a:latin typeface="Arial" charset="0"/>
                  <a:cs typeface="+mn-cs"/>
                </a:rPr>
                <a:t>…</a:t>
              </a:r>
            </a:p>
          </p:txBody>
        </p:sp>
        <p:sp>
          <p:nvSpPr>
            <p:cNvPr id="42009" name="TextBox 23"/>
            <p:cNvSpPr txBox="1">
              <a:spLocks noChangeArrowheads="1"/>
            </p:cNvSpPr>
            <p:nvPr/>
          </p:nvSpPr>
          <p:spPr bwMode="auto">
            <a:xfrm>
              <a:off x="8447087" y="2209801"/>
              <a:ext cx="913033" cy="472165"/>
            </a:xfrm>
            <a:prstGeom prst="rect">
              <a:avLst/>
            </a:prstGeom>
            <a:noFill/>
            <a:ln w="9525">
              <a:noFill/>
              <a:miter lim="800000"/>
              <a:headEnd/>
              <a:tailEnd/>
            </a:ln>
          </p:spPr>
          <p:txBody>
            <a:bodyPr wrap="none">
              <a:spAutoFit/>
            </a:bodyPr>
            <a:lstStyle/>
            <a:p>
              <a:r>
                <a:rPr lang="en-US" sz="500">
                  <a:solidFill>
                    <a:prstClr val="black"/>
                  </a:solidFill>
                  <a:latin typeface="Arial" charset="0"/>
                  <a:cs typeface="+mn-cs"/>
                </a:rPr>
                <a:t>Pass</a:t>
              </a:r>
            </a:p>
          </p:txBody>
        </p:sp>
        <p:sp>
          <p:nvSpPr>
            <p:cNvPr id="36" name="Right Arrow 35"/>
            <p:cNvSpPr/>
            <p:nvPr/>
          </p:nvSpPr>
          <p:spPr>
            <a:xfrm rot="5400000">
              <a:off x="4684509" y="3161751"/>
              <a:ext cx="761735" cy="380771"/>
            </a:xfrm>
            <a:prstGeom prst="rightArrow">
              <a:avLst/>
            </a:prstGeom>
            <a:solidFill>
              <a:srgbClr val="97FFC6"/>
            </a:solidFill>
            <a:ln>
              <a:solidFill>
                <a:srgbClr val="00823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500">
                <a:solidFill>
                  <a:prstClr val="white"/>
                </a:solidFill>
              </a:endParaRPr>
            </a:p>
          </p:txBody>
        </p:sp>
        <p:sp>
          <p:nvSpPr>
            <p:cNvPr id="42011" name="TextBox 25"/>
            <p:cNvSpPr txBox="1">
              <a:spLocks noChangeArrowheads="1"/>
            </p:cNvSpPr>
            <p:nvPr/>
          </p:nvSpPr>
          <p:spPr bwMode="auto">
            <a:xfrm>
              <a:off x="4648200" y="3809998"/>
              <a:ext cx="1020343" cy="472165"/>
            </a:xfrm>
            <a:prstGeom prst="rect">
              <a:avLst/>
            </a:prstGeom>
            <a:noFill/>
            <a:ln w="9525">
              <a:noFill/>
              <a:miter lim="800000"/>
              <a:headEnd/>
              <a:tailEnd/>
            </a:ln>
          </p:spPr>
          <p:txBody>
            <a:bodyPr wrap="none">
              <a:spAutoFit/>
            </a:bodyPr>
            <a:lstStyle/>
            <a:p>
              <a:r>
                <a:rPr lang="en-US" sz="500">
                  <a:solidFill>
                    <a:prstClr val="black"/>
                  </a:solidFill>
                  <a:latin typeface="Arial" charset="0"/>
                  <a:cs typeface="+mn-cs"/>
                </a:rPr>
                <a:t>Reject</a:t>
              </a:r>
            </a:p>
          </p:txBody>
        </p:sp>
        <p:sp>
          <p:nvSpPr>
            <p:cNvPr id="42012" name="TextBox 26"/>
            <p:cNvSpPr txBox="1">
              <a:spLocks noChangeArrowheads="1"/>
            </p:cNvSpPr>
            <p:nvPr/>
          </p:nvSpPr>
          <p:spPr bwMode="auto">
            <a:xfrm>
              <a:off x="5257799" y="3048000"/>
              <a:ext cx="743126" cy="472165"/>
            </a:xfrm>
            <a:prstGeom prst="rect">
              <a:avLst/>
            </a:prstGeom>
            <a:noFill/>
            <a:ln w="9525">
              <a:noFill/>
              <a:miter lim="800000"/>
              <a:headEnd/>
              <a:tailEnd/>
            </a:ln>
          </p:spPr>
          <p:txBody>
            <a:bodyPr wrap="none">
              <a:spAutoFit/>
            </a:bodyPr>
            <a:lstStyle/>
            <a:p>
              <a:r>
                <a:rPr lang="en-US" sz="500">
                  <a:solidFill>
                    <a:prstClr val="black"/>
                  </a:solidFill>
                  <a:latin typeface="Arial" charset="0"/>
                  <a:cs typeface="+mn-cs"/>
                </a:rPr>
                <a:t>No</a:t>
              </a:r>
            </a:p>
          </p:txBody>
        </p:sp>
        <p:sp>
          <p:nvSpPr>
            <p:cNvPr id="39" name="Right Arrow 38"/>
            <p:cNvSpPr/>
            <p:nvPr/>
          </p:nvSpPr>
          <p:spPr>
            <a:xfrm rot="5400000">
              <a:off x="6818599" y="3086464"/>
              <a:ext cx="761735" cy="380771"/>
            </a:xfrm>
            <a:prstGeom prst="rightArrow">
              <a:avLst/>
            </a:prstGeom>
            <a:solidFill>
              <a:srgbClr val="97FFC6"/>
            </a:solidFill>
            <a:ln>
              <a:solidFill>
                <a:srgbClr val="00823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500">
                <a:solidFill>
                  <a:prstClr val="white"/>
                </a:solidFill>
              </a:endParaRPr>
            </a:p>
          </p:txBody>
        </p:sp>
        <p:sp>
          <p:nvSpPr>
            <p:cNvPr id="42014" name="TextBox 28"/>
            <p:cNvSpPr txBox="1">
              <a:spLocks noChangeArrowheads="1"/>
            </p:cNvSpPr>
            <p:nvPr/>
          </p:nvSpPr>
          <p:spPr bwMode="auto">
            <a:xfrm>
              <a:off x="6781801" y="3733800"/>
              <a:ext cx="1020343" cy="472165"/>
            </a:xfrm>
            <a:prstGeom prst="rect">
              <a:avLst/>
            </a:prstGeom>
            <a:noFill/>
            <a:ln w="9525">
              <a:noFill/>
              <a:miter lim="800000"/>
              <a:headEnd/>
              <a:tailEnd/>
            </a:ln>
          </p:spPr>
          <p:txBody>
            <a:bodyPr wrap="none">
              <a:spAutoFit/>
            </a:bodyPr>
            <a:lstStyle/>
            <a:p>
              <a:r>
                <a:rPr lang="en-US" sz="500">
                  <a:solidFill>
                    <a:prstClr val="black"/>
                  </a:solidFill>
                  <a:latin typeface="Arial" charset="0"/>
                  <a:cs typeface="+mn-cs"/>
                </a:rPr>
                <a:t>Reject</a:t>
              </a:r>
            </a:p>
          </p:txBody>
        </p:sp>
        <p:sp>
          <p:nvSpPr>
            <p:cNvPr id="42015" name="TextBox 29"/>
            <p:cNvSpPr txBox="1">
              <a:spLocks noChangeArrowheads="1"/>
            </p:cNvSpPr>
            <p:nvPr/>
          </p:nvSpPr>
          <p:spPr bwMode="auto">
            <a:xfrm>
              <a:off x="7391400" y="2971799"/>
              <a:ext cx="743126" cy="472165"/>
            </a:xfrm>
            <a:prstGeom prst="rect">
              <a:avLst/>
            </a:prstGeom>
            <a:noFill/>
            <a:ln w="9525">
              <a:noFill/>
              <a:miter lim="800000"/>
              <a:headEnd/>
              <a:tailEnd/>
            </a:ln>
          </p:spPr>
          <p:txBody>
            <a:bodyPr wrap="none">
              <a:spAutoFit/>
            </a:bodyPr>
            <a:lstStyle/>
            <a:p>
              <a:r>
                <a:rPr lang="en-US" sz="500">
                  <a:solidFill>
                    <a:prstClr val="black"/>
                  </a:solidFill>
                  <a:latin typeface="Arial" charset="0"/>
                  <a:cs typeface="+mn-cs"/>
                </a:rPr>
                <a:t>No</a:t>
              </a:r>
            </a:p>
          </p:txBody>
        </p:sp>
      </p:grpSp>
      <p:sp>
        <p:nvSpPr>
          <p:cNvPr id="37" name="Rectangle 18">
            <a:extLst>
              <a:ext uri="{FF2B5EF4-FFF2-40B4-BE49-F238E27FC236}">
                <a16:creationId xmlns:a16="http://schemas.microsoft.com/office/drawing/2014/main" xmlns="" id="{A19D8E02-2F69-4374-9435-EB94BB562FD3}"/>
              </a:ext>
            </a:extLst>
          </p:cNvPr>
          <p:cNvSpPr>
            <a:spLocks noChangeArrowheads="1"/>
          </p:cNvSpPr>
          <p:nvPr/>
        </p:nvSpPr>
        <p:spPr bwMode="auto">
          <a:xfrm>
            <a:off x="6746240" y="3578049"/>
            <a:ext cx="381000" cy="304800"/>
          </a:xfrm>
          <a:prstGeom prst="rect">
            <a:avLst/>
          </a:prstGeom>
          <a:solidFill>
            <a:srgbClr val="808080"/>
          </a:solidFill>
          <a:ln w="25400">
            <a:solidFill>
              <a:srgbClr val="000000"/>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endParaRPr>
          </a:p>
        </p:txBody>
      </p:sp>
      <p:sp>
        <p:nvSpPr>
          <p:cNvPr id="40" name="Rectangle 19">
            <a:extLst>
              <a:ext uri="{FF2B5EF4-FFF2-40B4-BE49-F238E27FC236}">
                <a16:creationId xmlns:a16="http://schemas.microsoft.com/office/drawing/2014/main" xmlns="" id="{D63EE934-A916-4A88-B0D8-6FCE029B6E45}"/>
              </a:ext>
            </a:extLst>
          </p:cNvPr>
          <p:cNvSpPr>
            <a:spLocks noChangeArrowheads="1"/>
          </p:cNvSpPr>
          <p:nvPr/>
        </p:nvSpPr>
        <p:spPr bwMode="auto">
          <a:xfrm>
            <a:off x="6746240" y="3882849"/>
            <a:ext cx="381000" cy="304800"/>
          </a:xfrm>
          <a:prstGeom prst="rect">
            <a:avLst/>
          </a:prstGeom>
          <a:solidFill>
            <a:srgbClr val="FFFFFF"/>
          </a:solidFill>
          <a:ln w="25400">
            <a:solidFill>
              <a:srgbClr val="000000"/>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endParaRPr>
          </a:p>
        </p:txBody>
      </p:sp>
      <p:sp>
        <p:nvSpPr>
          <p:cNvPr id="41" name="Rectangle 21">
            <a:extLst>
              <a:ext uri="{FF2B5EF4-FFF2-40B4-BE49-F238E27FC236}">
                <a16:creationId xmlns:a16="http://schemas.microsoft.com/office/drawing/2014/main" xmlns="" id="{399301A5-D1D8-47A4-AEE5-04CE43F9C1D1}"/>
              </a:ext>
            </a:extLst>
          </p:cNvPr>
          <p:cNvSpPr>
            <a:spLocks noChangeArrowheads="1"/>
          </p:cNvSpPr>
          <p:nvPr/>
        </p:nvSpPr>
        <p:spPr bwMode="auto">
          <a:xfrm>
            <a:off x="7127240" y="3578049"/>
            <a:ext cx="381000" cy="304800"/>
          </a:xfrm>
          <a:prstGeom prst="rect">
            <a:avLst/>
          </a:prstGeom>
          <a:solidFill>
            <a:srgbClr val="FFFFFF"/>
          </a:solidFill>
          <a:ln w="25400">
            <a:solidFill>
              <a:srgbClr val="000000"/>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endParaRPr>
          </a:p>
        </p:txBody>
      </p:sp>
      <p:sp>
        <p:nvSpPr>
          <p:cNvPr id="42" name="Rectangle 22">
            <a:extLst>
              <a:ext uri="{FF2B5EF4-FFF2-40B4-BE49-F238E27FC236}">
                <a16:creationId xmlns:a16="http://schemas.microsoft.com/office/drawing/2014/main" xmlns="" id="{B2B0DB8B-25F0-4883-8804-D1E357F488A0}"/>
              </a:ext>
            </a:extLst>
          </p:cNvPr>
          <p:cNvSpPr>
            <a:spLocks noChangeArrowheads="1"/>
          </p:cNvSpPr>
          <p:nvPr/>
        </p:nvSpPr>
        <p:spPr bwMode="auto">
          <a:xfrm>
            <a:off x="7127240" y="3882849"/>
            <a:ext cx="381000" cy="304800"/>
          </a:xfrm>
          <a:prstGeom prst="rect">
            <a:avLst/>
          </a:prstGeom>
          <a:solidFill>
            <a:srgbClr val="808080"/>
          </a:solidFill>
          <a:ln w="25400">
            <a:solidFill>
              <a:srgbClr val="000000"/>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endParaRPr>
          </a:p>
        </p:txBody>
      </p:sp>
      <p:sp>
        <p:nvSpPr>
          <p:cNvPr id="43" name="Rectangle 23">
            <a:extLst>
              <a:ext uri="{FF2B5EF4-FFF2-40B4-BE49-F238E27FC236}">
                <a16:creationId xmlns:a16="http://schemas.microsoft.com/office/drawing/2014/main" xmlns="" id="{676DF6B1-FEA8-4B89-9673-38D569C18265}"/>
              </a:ext>
            </a:extLst>
          </p:cNvPr>
          <p:cNvSpPr>
            <a:spLocks noChangeArrowheads="1"/>
          </p:cNvSpPr>
          <p:nvPr/>
        </p:nvSpPr>
        <p:spPr bwMode="auto">
          <a:xfrm>
            <a:off x="7965440" y="3654249"/>
            <a:ext cx="228600" cy="533400"/>
          </a:xfrm>
          <a:prstGeom prst="rect">
            <a:avLst/>
          </a:prstGeom>
          <a:solidFill>
            <a:srgbClr val="FFFFFF"/>
          </a:solidFill>
          <a:ln w="25400">
            <a:solidFill>
              <a:srgbClr val="000000"/>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endParaRPr>
          </a:p>
        </p:txBody>
      </p:sp>
      <p:sp>
        <p:nvSpPr>
          <p:cNvPr id="44" name="Rectangle 24">
            <a:extLst>
              <a:ext uri="{FF2B5EF4-FFF2-40B4-BE49-F238E27FC236}">
                <a16:creationId xmlns:a16="http://schemas.microsoft.com/office/drawing/2014/main" xmlns="" id="{4BD38B80-DFA0-4B6B-B806-EB6DCED74AF6}"/>
              </a:ext>
            </a:extLst>
          </p:cNvPr>
          <p:cNvSpPr>
            <a:spLocks noChangeArrowheads="1"/>
          </p:cNvSpPr>
          <p:nvPr/>
        </p:nvSpPr>
        <p:spPr bwMode="auto">
          <a:xfrm>
            <a:off x="7736840" y="3654249"/>
            <a:ext cx="228600" cy="533400"/>
          </a:xfrm>
          <a:prstGeom prst="rect">
            <a:avLst/>
          </a:prstGeom>
          <a:solidFill>
            <a:srgbClr val="808080"/>
          </a:solidFill>
          <a:ln w="25400">
            <a:solidFill>
              <a:srgbClr val="000000"/>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endParaRPr>
          </a:p>
        </p:txBody>
      </p:sp>
      <p:sp>
        <p:nvSpPr>
          <p:cNvPr id="45" name="Rectangle 25">
            <a:extLst>
              <a:ext uri="{FF2B5EF4-FFF2-40B4-BE49-F238E27FC236}">
                <a16:creationId xmlns:a16="http://schemas.microsoft.com/office/drawing/2014/main" xmlns="" id="{368417AB-4D73-40B8-A54E-A48858CFB315}"/>
              </a:ext>
            </a:extLst>
          </p:cNvPr>
          <p:cNvSpPr>
            <a:spLocks noChangeArrowheads="1"/>
          </p:cNvSpPr>
          <p:nvPr/>
        </p:nvSpPr>
        <p:spPr bwMode="auto">
          <a:xfrm>
            <a:off x="7736840" y="3120849"/>
            <a:ext cx="228600" cy="533400"/>
          </a:xfrm>
          <a:prstGeom prst="rect">
            <a:avLst/>
          </a:prstGeom>
          <a:solidFill>
            <a:srgbClr val="FFFFFF"/>
          </a:solidFill>
          <a:ln w="25400">
            <a:solidFill>
              <a:srgbClr val="000000"/>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endParaRPr>
          </a:p>
        </p:txBody>
      </p:sp>
      <p:sp>
        <p:nvSpPr>
          <p:cNvPr id="46" name="Rectangle 26">
            <a:extLst>
              <a:ext uri="{FF2B5EF4-FFF2-40B4-BE49-F238E27FC236}">
                <a16:creationId xmlns:a16="http://schemas.microsoft.com/office/drawing/2014/main" xmlns="" id="{88AC1CEC-EA19-4508-98BF-72C4BB9F14DF}"/>
              </a:ext>
            </a:extLst>
          </p:cNvPr>
          <p:cNvSpPr>
            <a:spLocks noChangeArrowheads="1"/>
          </p:cNvSpPr>
          <p:nvPr/>
        </p:nvSpPr>
        <p:spPr bwMode="auto">
          <a:xfrm>
            <a:off x="7965440" y="3120849"/>
            <a:ext cx="228600" cy="533400"/>
          </a:xfrm>
          <a:prstGeom prst="rect">
            <a:avLst/>
          </a:prstGeom>
          <a:solidFill>
            <a:srgbClr val="808080"/>
          </a:solidFill>
          <a:ln w="25400">
            <a:solidFill>
              <a:srgbClr val="000000"/>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581866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we will learn today</a:t>
            </a:r>
            <a:endParaRPr lang="en-US" dirty="0"/>
          </a:p>
        </p:txBody>
      </p:sp>
      <p:sp>
        <p:nvSpPr>
          <p:cNvPr id="3" name="Content Placeholder 2"/>
          <p:cNvSpPr>
            <a:spLocks noGrp="1"/>
          </p:cNvSpPr>
          <p:nvPr>
            <p:ph idx="1"/>
          </p:nvPr>
        </p:nvSpPr>
        <p:spPr>
          <a:xfrm>
            <a:off x="457200" y="1465688"/>
            <a:ext cx="8229600" cy="4525963"/>
          </a:xfrm>
        </p:spPr>
        <p:txBody>
          <a:bodyPr/>
          <a:lstStyle/>
          <a:p>
            <a:r>
              <a:rPr lang="en-US" dirty="0" smtClean="0">
                <a:solidFill>
                  <a:schemeClr val="bg1">
                    <a:lumMod val="65000"/>
                  </a:schemeClr>
                </a:solidFill>
              </a:rPr>
              <a:t>Viola-Jones Face Detection</a:t>
            </a:r>
          </a:p>
          <a:p>
            <a:r>
              <a:rPr lang="en-US" dirty="0" smtClean="0"/>
              <a:t>The </a:t>
            </a:r>
            <a:r>
              <a:rPr lang="en-US" dirty="0" err="1" smtClean="0"/>
              <a:t>Eigenfaces</a:t>
            </a:r>
            <a:r>
              <a:rPr lang="en-US" dirty="0" smtClean="0"/>
              <a:t> Algorithm</a:t>
            </a:r>
          </a:p>
          <a:p>
            <a:r>
              <a:rPr lang="en-US" dirty="0" smtClean="0">
                <a:solidFill>
                  <a:schemeClr val="bg1">
                    <a:lumMod val="65000"/>
                  </a:schemeClr>
                </a:solidFill>
              </a:rPr>
              <a:t>Linear Discriminant Analysis (LDA)</a:t>
            </a:r>
            <a:endParaRPr lang="en-US" dirty="0">
              <a:solidFill>
                <a:schemeClr val="bg1">
                  <a:lumMod val="65000"/>
                </a:schemeClr>
              </a:solidFill>
            </a:endParaRPr>
          </a:p>
        </p:txBody>
      </p:sp>
      <p:sp>
        <p:nvSpPr>
          <p:cNvPr id="4" name="Date Placeholder 3"/>
          <p:cNvSpPr>
            <a:spLocks noGrp="1"/>
          </p:cNvSpPr>
          <p:nvPr>
            <p:ph type="dt" sz="half" idx="10"/>
          </p:nvPr>
        </p:nvSpPr>
        <p:spPr/>
        <p:txBody>
          <a:bodyPr/>
          <a:lstStyle/>
          <a:p>
            <a:endParaRPr lang="en-US" dirty="0"/>
          </a:p>
        </p:txBody>
      </p:sp>
      <p:sp>
        <p:nvSpPr>
          <p:cNvPr id="5" name="Slide Number Placeholder 4"/>
          <p:cNvSpPr>
            <a:spLocks noGrp="1"/>
          </p:cNvSpPr>
          <p:nvPr>
            <p:ph type="sldNum" sz="quarter" idx="12"/>
          </p:nvPr>
        </p:nvSpPr>
        <p:spPr/>
        <p:txBody>
          <a:bodyPr/>
          <a:lstStyle/>
          <a:p>
            <a:fld id="{CF7DC490-98B8-074B-BB30-37775A2447EF}" type="slidenum">
              <a:rPr lang="en-US" smtClean="0"/>
              <a:pPr/>
              <a:t>52</a:t>
            </a:fld>
            <a:endParaRPr lang="en-US" dirty="0"/>
          </a:p>
        </p:txBody>
      </p:sp>
      <p:sp>
        <p:nvSpPr>
          <p:cNvPr id="7" name="TextBox 6"/>
          <p:cNvSpPr txBox="1"/>
          <p:nvPr/>
        </p:nvSpPr>
        <p:spPr>
          <a:xfrm>
            <a:off x="228600" y="4150982"/>
            <a:ext cx="8686800" cy="2308324"/>
          </a:xfrm>
          <a:prstGeom prst="rect">
            <a:avLst/>
          </a:prstGeom>
          <a:noFill/>
        </p:spPr>
        <p:txBody>
          <a:bodyPr wrap="square" rtlCol="0">
            <a:spAutoFit/>
          </a:bodyPr>
          <a:lstStyle/>
          <a:p>
            <a:r>
              <a:rPr lang="en-US" altLang="en-US" sz="1600" dirty="0">
                <a:solidFill>
                  <a:schemeClr val="bg1">
                    <a:lumMod val="65000"/>
                  </a:schemeClr>
                </a:solidFill>
              </a:rPr>
              <a:t>P. Viola and M. Jones. </a:t>
            </a:r>
            <a:r>
              <a:rPr lang="en-US" altLang="en-US" sz="1600" i="1" dirty="0">
                <a:solidFill>
                  <a:schemeClr val="bg1">
                    <a:lumMod val="65000"/>
                  </a:schemeClr>
                </a:solidFill>
                <a:hlinkClick r:id="rId2"/>
              </a:rPr>
              <a:t>Rapid object detection using a boosted cascade of simple features.</a:t>
            </a:r>
            <a:r>
              <a:rPr lang="en-US" altLang="en-US" sz="1600" dirty="0">
                <a:solidFill>
                  <a:schemeClr val="bg1">
                    <a:lumMod val="65000"/>
                  </a:schemeClr>
                </a:solidFill>
              </a:rPr>
              <a:t> CVPR 2001. </a:t>
            </a:r>
            <a:endParaRPr lang="en-US" altLang="en-US" sz="1600" dirty="0" smtClean="0">
              <a:solidFill>
                <a:schemeClr val="bg1">
                  <a:lumMod val="65000"/>
                </a:schemeClr>
              </a:solidFill>
            </a:endParaRPr>
          </a:p>
          <a:p>
            <a:endParaRPr lang="en-US" altLang="en-US" sz="1600" dirty="0">
              <a:solidFill>
                <a:srgbClr val="000000"/>
              </a:solidFill>
            </a:endParaRPr>
          </a:p>
          <a:p>
            <a:r>
              <a:rPr lang="en-US" sz="1600" dirty="0" smtClean="0"/>
              <a:t>Turk and </a:t>
            </a:r>
            <a:r>
              <a:rPr lang="en-US" sz="1600" dirty="0" err="1" smtClean="0"/>
              <a:t>Pentland</a:t>
            </a:r>
            <a:r>
              <a:rPr lang="en-US" sz="1600" dirty="0" smtClean="0"/>
              <a:t>, </a:t>
            </a:r>
            <a:r>
              <a:rPr lang="en-US" sz="1600" dirty="0" err="1" smtClean="0"/>
              <a:t>Eigenfaces</a:t>
            </a:r>
            <a:r>
              <a:rPr lang="en-US" sz="1600" dirty="0" smtClean="0"/>
              <a:t> for Recognition, </a:t>
            </a:r>
            <a:r>
              <a:rPr lang="en-US" sz="1600" i="1" dirty="0" smtClean="0"/>
              <a:t>Journal of Cognitive Neuroscience</a:t>
            </a:r>
            <a:r>
              <a:rPr lang="en-US" sz="1600" dirty="0" smtClean="0"/>
              <a:t> </a:t>
            </a:r>
            <a:r>
              <a:rPr lang="en-US" sz="1600" b="1" dirty="0" smtClean="0"/>
              <a:t>3</a:t>
            </a:r>
            <a:r>
              <a:rPr lang="en-US" sz="1600" dirty="0" smtClean="0"/>
              <a:t> (1): 71–86.</a:t>
            </a:r>
          </a:p>
          <a:p>
            <a:endParaRPr lang="en-US" sz="1600" dirty="0">
              <a:solidFill>
                <a:schemeClr val="bg1">
                  <a:lumMod val="65000"/>
                </a:schemeClr>
              </a:solidFill>
            </a:endParaRPr>
          </a:p>
          <a:p>
            <a:r>
              <a:rPr lang="en-US" sz="1600" dirty="0" smtClean="0">
                <a:solidFill>
                  <a:schemeClr val="bg1">
                    <a:lumMod val="65000"/>
                  </a:schemeClr>
                </a:solidFill>
              </a:rPr>
              <a:t>P</a:t>
            </a:r>
            <a:r>
              <a:rPr lang="en-US" sz="1600" dirty="0">
                <a:solidFill>
                  <a:schemeClr val="bg1">
                    <a:lumMod val="65000"/>
                  </a:schemeClr>
                </a:solidFill>
              </a:rPr>
              <a:t>. </a:t>
            </a:r>
            <a:r>
              <a:rPr lang="en-US" sz="1600" dirty="0" err="1">
                <a:solidFill>
                  <a:schemeClr val="bg1">
                    <a:lumMod val="65000"/>
                  </a:schemeClr>
                </a:solidFill>
              </a:rPr>
              <a:t>Belhumeur</a:t>
            </a:r>
            <a:r>
              <a:rPr lang="en-US" sz="1600" dirty="0">
                <a:solidFill>
                  <a:schemeClr val="bg1">
                    <a:lumMod val="65000"/>
                  </a:schemeClr>
                </a:solidFill>
              </a:rPr>
              <a:t>, J. </a:t>
            </a:r>
            <a:r>
              <a:rPr lang="en-US" sz="1600" dirty="0" err="1">
                <a:solidFill>
                  <a:schemeClr val="bg1">
                    <a:lumMod val="65000"/>
                  </a:schemeClr>
                </a:solidFill>
              </a:rPr>
              <a:t>Hespanha</a:t>
            </a:r>
            <a:r>
              <a:rPr lang="en-US" sz="1600" dirty="0">
                <a:solidFill>
                  <a:schemeClr val="bg1">
                    <a:lumMod val="65000"/>
                  </a:schemeClr>
                </a:solidFill>
              </a:rPr>
              <a:t>, and D. </a:t>
            </a:r>
            <a:r>
              <a:rPr lang="en-US" sz="1600" dirty="0" err="1" smtClean="0">
                <a:solidFill>
                  <a:schemeClr val="bg1">
                    <a:lumMod val="65000"/>
                  </a:schemeClr>
                </a:solidFill>
              </a:rPr>
              <a:t>Kriegman</a:t>
            </a:r>
            <a:r>
              <a:rPr lang="en-US" sz="1600" dirty="0" smtClean="0">
                <a:solidFill>
                  <a:schemeClr val="bg1">
                    <a:lumMod val="65000"/>
                  </a:schemeClr>
                </a:solidFill>
              </a:rPr>
              <a:t>. </a:t>
            </a:r>
            <a:r>
              <a:rPr lang="en-US" sz="1600" dirty="0">
                <a:solidFill>
                  <a:schemeClr val="bg1">
                    <a:lumMod val="65000"/>
                  </a:schemeClr>
                </a:solidFill>
              </a:rPr>
              <a:t>"</a:t>
            </a:r>
            <a:r>
              <a:rPr lang="en-US" sz="1600" dirty="0" err="1">
                <a:solidFill>
                  <a:schemeClr val="bg1">
                    <a:lumMod val="65000"/>
                  </a:schemeClr>
                </a:solidFill>
              </a:rPr>
              <a:t>Eigenfaces</a:t>
            </a:r>
            <a:r>
              <a:rPr lang="en-US" sz="1600" dirty="0">
                <a:solidFill>
                  <a:schemeClr val="bg1">
                    <a:lumMod val="65000"/>
                  </a:schemeClr>
                </a:solidFill>
              </a:rPr>
              <a:t> vs. </a:t>
            </a:r>
            <a:r>
              <a:rPr lang="en-US" sz="1600" dirty="0" err="1">
                <a:solidFill>
                  <a:schemeClr val="bg1">
                    <a:lumMod val="65000"/>
                  </a:schemeClr>
                </a:solidFill>
              </a:rPr>
              <a:t>Fisherfaces</a:t>
            </a:r>
            <a:r>
              <a:rPr lang="en-US" sz="1600" dirty="0">
                <a:solidFill>
                  <a:schemeClr val="bg1">
                    <a:lumMod val="65000"/>
                  </a:schemeClr>
                </a:solidFill>
              </a:rPr>
              <a:t>: Recognition </a:t>
            </a:r>
            <a:endParaRPr lang="en-US" sz="1600" dirty="0" smtClean="0">
              <a:solidFill>
                <a:schemeClr val="bg1">
                  <a:lumMod val="65000"/>
                </a:schemeClr>
              </a:solidFill>
            </a:endParaRPr>
          </a:p>
          <a:p>
            <a:r>
              <a:rPr lang="en-US" sz="1600" dirty="0" smtClean="0">
                <a:solidFill>
                  <a:schemeClr val="bg1">
                    <a:lumMod val="65000"/>
                  </a:schemeClr>
                </a:solidFill>
              </a:rPr>
              <a:t>Using </a:t>
            </a:r>
            <a:r>
              <a:rPr lang="en-US" sz="1600" dirty="0">
                <a:solidFill>
                  <a:schemeClr val="bg1">
                    <a:lumMod val="65000"/>
                  </a:schemeClr>
                </a:solidFill>
              </a:rPr>
              <a:t>Class Specific Linear Projection". </a:t>
            </a:r>
            <a:r>
              <a:rPr lang="en-US" sz="1600" i="1" dirty="0">
                <a:solidFill>
                  <a:schemeClr val="bg1">
                    <a:lumMod val="65000"/>
                  </a:schemeClr>
                </a:solidFill>
              </a:rPr>
              <a:t>IEEE Transactions on pattern analysis and machine </a:t>
            </a:r>
            <a:endParaRPr lang="en-US" sz="1600" i="1" dirty="0" smtClean="0">
              <a:solidFill>
                <a:schemeClr val="bg1">
                  <a:lumMod val="65000"/>
                </a:schemeClr>
              </a:solidFill>
            </a:endParaRPr>
          </a:p>
          <a:p>
            <a:r>
              <a:rPr lang="en-US" sz="1600" i="1" dirty="0" smtClean="0">
                <a:solidFill>
                  <a:schemeClr val="bg1">
                    <a:lumMod val="65000"/>
                  </a:schemeClr>
                </a:solidFill>
              </a:rPr>
              <a:t>intelligence</a:t>
            </a:r>
            <a:r>
              <a:rPr lang="en-US" sz="1600" dirty="0" smtClean="0">
                <a:solidFill>
                  <a:schemeClr val="bg1">
                    <a:lumMod val="65000"/>
                  </a:schemeClr>
                </a:solidFill>
              </a:rPr>
              <a:t> </a:t>
            </a:r>
            <a:r>
              <a:rPr lang="en-US" sz="1600" b="1" dirty="0">
                <a:solidFill>
                  <a:schemeClr val="bg1">
                    <a:lumMod val="65000"/>
                  </a:schemeClr>
                </a:solidFill>
              </a:rPr>
              <a:t>19</a:t>
            </a:r>
            <a:r>
              <a:rPr lang="en-US" sz="1600" dirty="0">
                <a:solidFill>
                  <a:schemeClr val="bg1">
                    <a:lumMod val="65000"/>
                  </a:schemeClr>
                </a:solidFill>
              </a:rPr>
              <a:t> (7): 711</a:t>
            </a:r>
            <a:r>
              <a:rPr lang="en-US" sz="1600" dirty="0" smtClean="0">
                <a:solidFill>
                  <a:schemeClr val="bg1">
                    <a:lumMod val="65000"/>
                  </a:schemeClr>
                </a:solidFill>
              </a:rPr>
              <a:t>. 1997.</a:t>
            </a:r>
          </a:p>
        </p:txBody>
      </p:sp>
    </p:spTree>
    <p:extLst>
      <p:ext uri="{BB962C8B-B14F-4D97-AF65-F5344CB8AC3E}">
        <p14:creationId xmlns:p14="http://schemas.microsoft.com/office/powerpoint/2010/main" val="339042011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Detection versus Recognition</a:t>
            </a:r>
            <a:endParaRPr lang="en-US" dirty="0"/>
          </a:p>
        </p:txBody>
      </p:sp>
      <p:sp>
        <p:nvSpPr>
          <p:cNvPr id="3" name="Date Placeholder 2"/>
          <p:cNvSpPr>
            <a:spLocks noGrp="1"/>
          </p:cNvSpPr>
          <p:nvPr>
            <p:ph type="dt" sz="half" idx="10"/>
          </p:nvPr>
        </p:nvSpPr>
        <p:spPr/>
        <p:txBody>
          <a:bodyPr/>
          <a:lstStyle/>
          <a:p>
            <a:endParaRPr lang="en-US" dirty="0"/>
          </a:p>
        </p:txBody>
      </p:sp>
      <p:sp>
        <p:nvSpPr>
          <p:cNvPr id="4" name="Slide Number Placeholder 3"/>
          <p:cNvSpPr>
            <a:spLocks noGrp="1"/>
          </p:cNvSpPr>
          <p:nvPr>
            <p:ph type="sldNum" sz="quarter" idx="12"/>
          </p:nvPr>
        </p:nvSpPr>
        <p:spPr/>
        <p:txBody>
          <a:bodyPr/>
          <a:lstStyle/>
          <a:p>
            <a:fld id="{CF7DC490-98B8-074B-BB30-37775A2447EF}" type="slidenum">
              <a:rPr lang="en-US" smtClean="0"/>
              <a:pPr/>
              <a:t>53</a:t>
            </a:fld>
            <a:endParaRPr lang="en-US" dirty="0"/>
          </a:p>
        </p:txBody>
      </p:sp>
      <p:pic>
        <p:nvPicPr>
          <p:cNvPr id="5" name="Picture 4"/>
          <p:cNvPicPr>
            <a:picLocks noChangeAspect="1"/>
          </p:cNvPicPr>
          <p:nvPr/>
        </p:nvPicPr>
        <p:blipFill>
          <a:blip r:embed="rId2"/>
          <a:stretch>
            <a:fillRect/>
          </a:stretch>
        </p:blipFill>
        <p:spPr>
          <a:xfrm>
            <a:off x="609600" y="2084150"/>
            <a:ext cx="3110712" cy="2330450"/>
          </a:xfrm>
          <a:prstGeom prst="rect">
            <a:avLst/>
          </a:prstGeom>
        </p:spPr>
      </p:pic>
      <p:sp>
        <p:nvSpPr>
          <p:cNvPr id="6" name="TextBox 5"/>
          <p:cNvSpPr txBox="1"/>
          <p:nvPr/>
        </p:nvSpPr>
        <p:spPr>
          <a:xfrm>
            <a:off x="438393" y="4583668"/>
            <a:ext cx="3453125" cy="369332"/>
          </a:xfrm>
          <a:prstGeom prst="rect">
            <a:avLst/>
          </a:prstGeom>
          <a:noFill/>
        </p:spPr>
        <p:txBody>
          <a:bodyPr wrap="none" rtlCol="0">
            <a:spAutoFit/>
          </a:bodyPr>
          <a:lstStyle/>
          <a:p>
            <a:r>
              <a:rPr lang="en-US" smtClean="0"/>
              <a:t>Detection finds the faces in images</a:t>
            </a:r>
            <a:endParaRPr lang="en-US" dirty="0"/>
          </a:p>
        </p:txBody>
      </p:sp>
      <p:pic>
        <p:nvPicPr>
          <p:cNvPr id="7" name="Picture 6"/>
          <p:cNvPicPr>
            <a:picLocks noChangeAspect="1"/>
          </p:cNvPicPr>
          <p:nvPr/>
        </p:nvPicPr>
        <p:blipFill>
          <a:blip r:embed="rId3"/>
          <a:stretch>
            <a:fillRect/>
          </a:stretch>
        </p:blipFill>
        <p:spPr>
          <a:xfrm>
            <a:off x="4564097" y="2084150"/>
            <a:ext cx="4409317" cy="2330450"/>
          </a:xfrm>
          <a:prstGeom prst="rect">
            <a:avLst/>
          </a:prstGeom>
        </p:spPr>
      </p:pic>
      <p:sp>
        <p:nvSpPr>
          <p:cNvPr id="8" name="TextBox 7"/>
          <p:cNvSpPr txBox="1"/>
          <p:nvPr/>
        </p:nvSpPr>
        <p:spPr>
          <a:xfrm>
            <a:off x="5099786" y="4583668"/>
            <a:ext cx="3587014" cy="646331"/>
          </a:xfrm>
          <a:prstGeom prst="rect">
            <a:avLst/>
          </a:prstGeom>
          <a:noFill/>
        </p:spPr>
        <p:txBody>
          <a:bodyPr wrap="square" rtlCol="0">
            <a:spAutoFit/>
          </a:bodyPr>
          <a:lstStyle/>
          <a:p>
            <a:pPr algn="ctr"/>
            <a:r>
              <a:rPr lang="en-US" dirty="0" smtClean="0"/>
              <a:t>Recognition recognizes WHO the person is</a:t>
            </a:r>
            <a:endParaRPr lang="en-US" dirty="0"/>
          </a:p>
        </p:txBody>
      </p:sp>
    </p:spTree>
    <p:extLst>
      <p:ext uri="{BB962C8B-B14F-4D97-AF65-F5344CB8AC3E}">
        <p14:creationId xmlns:p14="http://schemas.microsoft.com/office/powerpoint/2010/main" val="322730463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3"/>
          <p:cNvSpPr>
            <a:spLocks noGrp="1" noChangeArrowheads="1"/>
          </p:cNvSpPr>
          <p:nvPr>
            <p:ph type="body" sz="half" idx="1"/>
          </p:nvPr>
        </p:nvSpPr>
        <p:spPr>
          <a:xfrm>
            <a:off x="609600" y="1371600"/>
            <a:ext cx="3810000" cy="4419600"/>
          </a:xfrm>
        </p:spPr>
        <p:txBody>
          <a:bodyPr/>
          <a:lstStyle/>
          <a:p>
            <a:pPr eaLnBrk="1" hangingPunct="1"/>
            <a:r>
              <a:rPr lang="en-US" dirty="0" smtClean="0"/>
              <a:t>Digital photography</a:t>
            </a:r>
          </a:p>
        </p:txBody>
      </p:sp>
      <p:pic>
        <p:nvPicPr>
          <p:cNvPr id="20484" name="Picture 4"/>
          <p:cNvPicPr>
            <a:picLocks noChangeAspect="1" noChangeArrowheads="1"/>
          </p:cNvPicPr>
          <p:nvPr/>
        </p:nvPicPr>
        <p:blipFill>
          <a:blip r:embed="rId2" cstate="print"/>
          <a:srcRect/>
          <a:stretch>
            <a:fillRect/>
          </a:stretch>
        </p:blipFill>
        <p:spPr bwMode="auto">
          <a:xfrm>
            <a:off x="1066800" y="1981200"/>
            <a:ext cx="5867400" cy="4044950"/>
          </a:xfrm>
          <a:prstGeom prst="rect">
            <a:avLst/>
          </a:prstGeom>
          <a:noFill/>
          <a:ln w="9525">
            <a:noFill/>
            <a:miter lim="800000"/>
            <a:headEnd/>
            <a:tailEnd/>
          </a:ln>
        </p:spPr>
      </p:pic>
      <p:sp>
        <p:nvSpPr>
          <p:cNvPr id="7" name="Rectangle 2"/>
          <p:cNvSpPr>
            <a:spLocks noGrp="1" noChangeArrowheads="1"/>
          </p:cNvSpPr>
          <p:nvPr>
            <p:ph type="title"/>
          </p:nvPr>
        </p:nvSpPr>
        <p:spPr>
          <a:xfrm>
            <a:off x="685800" y="0"/>
            <a:ext cx="7772400" cy="1143000"/>
          </a:xfrm>
        </p:spPr>
        <p:txBody>
          <a:bodyPr/>
          <a:lstStyle/>
          <a:p>
            <a:pPr eaLnBrk="1" hangingPunct="1"/>
            <a:r>
              <a:rPr lang="en-US" dirty="0" smtClean="0"/>
              <a:t>Face Recognition</a:t>
            </a:r>
          </a:p>
        </p:txBody>
      </p:sp>
      <p:sp>
        <p:nvSpPr>
          <p:cNvPr id="2" name="Date Placeholder 1"/>
          <p:cNvSpPr>
            <a:spLocks noGrp="1"/>
          </p:cNvSpPr>
          <p:nvPr>
            <p:ph type="dt" sz="half" idx="10"/>
          </p:nvPr>
        </p:nvSpPr>
        <p:spPr/>
        <p:txBody>
          <a:bodyPr/>
          <a:lstStyle/>
          <a:p>
            <a:endParaRPr lang="en-US" dirty="0"/>
          </a:p>
        </p:txBody>
      </p:sp>
      <p:sp>
        <p:nvSpPr>
          <p:cNvPr id="3" name="Slide Number Placeholder 2"/>
          <p:cNvSpPr>
            <a:spLocks noGrp="1"/>
          </p:cNvSpPr>
          <p:nvPr>
            <p:ph type="sldNum" sz="quarter" idx="12"/>
          </p:nvPr>
        </p:nvSpPr>
        <p:spPr/>
        <p:txBody>
          <a:bodyPr/>
          <a:lstStyle/>
          <a:p>
            <a:fld id="{CF7DC490-98B8-074B-BB30-37775A2447EF}" type="slidenum">
              <a:rPr lang="en-US" smtClean="0"/>
              <a:pPr/>
              <a:t>54</a:t>
            </a:fld>
            <a:endParaRPr lang="en-US" dirty="0"/>
          </a:p>
        </p:txBody>
      </p:sp>
      <p:pic>
        <p:nvPicPr>
          <p:cNvPr id="4" name="Picture 3"/>
          <p:cNvPicPr>
            <a:picLocks noChangeAspect="1"/>
          </p:cNvPicPr>
          <p:nvPr/>
        </p:nvPicPr>
        <p:blipFill>
          <a:blip r:embed="rId3"/>
          <a:stretch>
            <a:fillRect/>
          </a:stretch>
        </p:blipFill>
        <p:spPr>
          <a:xfrm>
            <a:off x="6019800" y="997267"/>
            <a:ext cx="2921000" cy="2092167"/>
          </a:xfrm>
          <a:prstGeom prst="rect">
            <a:avLst/>
          </a:prstGeom>
        </p:spPr>
      </p:pic>
    </p:spTree>
    <p:extLst>
      <p:ext uri="{BB962C8B-B14F-4D97-AF65-F5344CB8AC3E}">
        <p14:creationId xmlns:p14="http://schemas.microsoft.com/office/powerpoint/2010/main" val="424372867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685800" y="0"/>
            <a:ext cx="7772400" cy="1143000"/>
          </a:xfrm>
        </p:spPr>
        <p:txBody>
          <a:bodyPr/>
          <a:lstStyle/>
          <a:p>
            <a:pPr eaLnBrk="1" hangingPunct="1"/>
            <a:r>
              <a:rPr lang="en-US" dirty="0" smtClean="0"/>
              <a:t>Face Recognition</a:t>
            </a:r>
          </a:p>
        </p:txBody>
      </p:sp>
      <p:sp>
        <p:nvSpPr>
          <p:cNvPr id="21507" name="Rectangle 3"/>
          <p:cNvSpPr>
            <a:spLocks noGrp="1" noChangeArrowheads="1"/>
          </p:cNvSpPr>
          <p:nvPr>
            <p:ph type="body" sz="half" idx="1"/>
          </p:nvPr>
        </p:nvSpPr>
        <p:spPr>
          <a:xfrm>
            <a:off x="609600" y="1219200"/>
            <a:ext cx="3810000" cy="4724400"/>
          </a:xfrm>
        </p:spPr>
        <p:txBody>
          <a:bodyPr/>
          <a:lstStyle/>
          <a:p>
            <a:pPr eaLnBrk="1" hangingPunct="1"/>
            <a:r>
              <a:rPr lang="en-US" dirty="0" smtClean="0"/>
              <a:t>Digital photography</a:t>
            </a:r>
          </a:p>
          <a:p>
            <a:pPr eaLnBrk="1" hangingPunct="1"/>
            <a:r>
              <a:rPr lang="en-US" dirty="0" smtClean="0"/>
              <a:t>Surveillance</a:t>
            </a:r>
          </a:p>
        </p:txBody>
      </p:sp>
      <p:pic>
        <p:nvPicPr>
          <p:cNvPr id="21508" name="Picture 4"/>
          <p:cNvPicPr>
            <a:picLocks noChangeAspect="1" noChangeArrowheads="1"/>
          </p:cNvPicPr>
          <p:nvPr/>
        </p:nvPicPr>
        <p:blipFill>
          <a:blip r:embed="rId2" cstate="print"/>
          <a:srcRect/>
          <a:stretch>
            <a:fillRect/>
          </a:stretch>
        </p:blipFill>
        <p:spPr bwMode="auto">
          <a:xfrm>
            <a:off x="3276600" y="1798369"/>
            <a:ext cx="5562600" cy="4183063"/>
          </a:xfrm>
          <a:prstGeom prst="rect">
            <a:avLst/>
          </a:prstGeom>
          <a:noFill/>
          <a:ln w="9525">
            <a:noFill/>
            <a:miter lim="800000"/>
            <a:headEnd/>
            <a:tailEnd/>
          </a:ln>
        </p:spPr>
      </p:pic>
      <p:sp>
        <p:nvSpPr>
          <p:cNvPr id="2" name="Date Placeholder 1"/>
          <p:cNvSpPr>
            <a:spLocks noGrp="1"/>
          </p:cNvSpPr>
          <p:nvPr>
            <p:ph type="dt" sz="half" idx="10"/>
          </p:nvPr>
        </p:nvSpPr>
        <p:spPr/>
        <p:txBody>
          <a:bodyPr/>
          <a:lstStyle/>
          <a:p>
            <a:endParaRPr lang="en-US" dirty="0"/>
          </a:p>
        </p:txBody>
      </p:sp>
      <p:sp>
        <p:nvSpPr>
          <p:cNvPr id="3" name="Slide Number Placeholder 2"/>
          <p:cNvSpPr>
            <a:spLocks noGrp="1"/>
          </p:cNvSpPr>
          <p:nvPr>
            <p:ph type="sldNum" sz="quarter" idx="12"/>
          </p:nvPr>
        </p:nvSpPr>
        <p:spPr/>
        <p:txBody>
          <a:bodyPr/>
          <a:lstStyle/>
          <a:p>
            <a:fld id="{CF7DC490-98B8-074B-BB30-37775A2447EF}" type="slidenum">
              <a:rPr lang="en-US" smtClean="0"/>
              <a:pPr/>
              <a:t>55</a:t>
            </a:fld>
            <a:endParaRPr lang="en-US" dirty="0"/>
          </a:p>
        </p:txBody>
      </p:sp>
    </p:spTree>
    <p:extLst>
      <p:ext uri="{BB962C8B-B14F-4D97-AF65-F5344CB8AC3E}">
        <p14:creationId xmlns:p14="http://schemas.microsoft.com/office/powerpoint/2010/main" val="148981035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3"/>
          <p:cNvSpPr>
            <a:spLocks noGrp="1" noChangeArrowheads="1"/>
          </p:cNvSpPr>
          <p:nvPr>
            <p:ph type="body" sz="half" idx="1"/>
          </p:nvPr>
        </p:nvSpPr>
        <p:spPr>
          <a:xfrm>
            <a:off x="609600" y="1447800"/>
            <a:ext cx="3810000" cy="4724400"/>
          </a:xfrm>
        </p:spPr>
        <p:txBody>
          <a:bodyPr/>
          <a:lstStyle/>
          <a:p>
            <a:pPr eaLnBrk="1" hangingPunct="1"/>
            <a:r>
              <a:rPr lang="en-US" smtClean="0"/>
              <a:t>Digital photography</a:t>
            </a:r>
          </a:p>
          <a:p>
            <a:pPr eaLnBrk="1" hangingPunct="1"/>
            <a:r>
              <a:rPr lang="en-US" smtClean="0"/>
              <a:t>Surveillance</a:t>
            </a:r>
          </a:p>
          <a:p>
            <a:pPr eaLnBrk="1" hangingPunct="1"/>
            <a:r>
              <a:rPr lang="en-US" smtClean="0"/>
              <a:t>Album organization</a:t>
            </a:r>
          </a:p>
        </p:txBody>
      </p:sp>
      <p:pic>
        <p:nvPicPr>
          <p:cNvPr id="22532" name="Picture 4"/>
          <p:cNvPicPr>
            <a:picLocks noChangeAspect="1" noChangeArrowheads="1"/>
          </p:cNvPicPr>
          <p:nvPr/>
        </p:nvPicPr>
        <p:blipFill>
          <a:blip r:embed="rId2" cstate="print"/>
          <a:srcRect/>
          <a:stretch>
            <a:fillRect/>
          </a:stretch>
        </p:blipFill>
        <p:spPr bwMode="auto">
          <a:xfrm>
            <a:off x="4343400" y="1143000"/>
            <a:ext cx="4333875" cy="5486400"/>
          </a:xfrm>
          <a:prstGeom prst="rect">
            <a:avLst/>
          </a:prstGeom>
          <a:noFill/>
          <a:ln w="9525">
            <a:noFill/>
            <a:miter lim="800000"/>
            <a:headEnd/>
            <a:tailEnd/>
          </a:ln>
        </p:spPr>
      </p:pic>
      <p:sp>
        <p:nvSpPr>
          <p:cNvPr id="6" name="Rectangle 2"/>
          <p:cNvSpPr>
            <a:spLocks noGrp="1" noChangeArrowheads="1"/>
          </p:cNvSpPr>
          <p:nvPr>
            <p:ph type="title"/>
          </p:nvPr>
        </p:nvSpPr>
        <p:spPr>
          <a:xfrm>
            <a:off x="685800" y="0"/>
            <a:ext cx="7772400" cy="1143000"/>
          </a:xfrm>
        </p:spPr>
        <p:txBody>
          <a:bodyPr/>
          <a:lstStyle/>
          <a:p>
            <a:pPr eaLnBrk="1" hangingPunct="1"/>
            <a:r>
              <a:rPr lang="en-US" dirty="0" smtClean="0"/>
              <a:t>Face Recognition</a:t>
            </a:r>
          </a:p>
        </p:txBody>
      </p:sp>
      <p:sp>
        <p:nvSpPr>
          <p:cNvPr id="2" name="Date Placeholder 1"/>
          <p:cNvSpPr>
            <a:spLocks noGrp="1"/>
          </p:cNvSpPr>
          <p:nvPr>
            <p:ph type="dt" sz="half" idx="10"/>
          </p:nvPr>
        </p:nvSpPr>
        <p:spPr/>
        <p:txBody>
          <a:bodyPr/>
          <a:lstStyle/>
          <a:p>
            <a:endParaRPr lang="en-US" dirty="0"/>
          </a:p>
        </p:txBody>
      </p:sp>
      <p:sp>
        <p:nvSpPr>
          <p:cNvPr id="3" name="Slide Number Placeholder 2"/>
          <p:cNvSpPr>
            <a:spLocks noGrp="1"/>
          </p:cNvSpPr>
          <p:nvPr>
            <p:ph type="sldNum" sz="quarter" idx="12"/>
          </p:nvPr>
        </p:nvSpPr>
        <p:spPr/>
        <p:txBody>
          <a:bodyPr/>
          <a:lstStyle/>
          <a:p>
            <a:fld id="{CF7DC490-98B8-074B-BB30-37775A2447EF}" type="slidenum">
              <a:rPr lang="en-US" smtClean="0"/>
              <a:pPr/>
              <a:t>56</a:t>
            </a:fld>
            <a:endParaRPr lang="en-US" dirty="0"/>
          </a:p>
        </p:txBody>
      </p:sp>
    </p:spTree>
    <p:extLst>
      <p:ext uri="{BB962C8B-B14F-4D97-AF65-F5344CB8AC3E}">
        <p14:creationId xmlns:p14="http://schemas.microsoft.com/office/powerpoint/2010/main" val="224248320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685800" y="228600"/>
            <a:ext cx="7772400" cy="1143000"/>
          </a:xfrm>
        </p:spPr>
        <p:txBody>
          <a:bodyPr/>
          <a:lstStyle/>
          <a:p>
            <a:pPr eaLnBrk="1" hangingPunct="1"/>
            <a:r>
              <a:rPr lang="en-US" smtClean="0"/>
              <a:t>Face Recognition</a:t>
            </a:r>
          </a:p>
        </p:txBody>
      </p:sp>
      <p:sp>
        <p:nvSpPr>
          <p:cNvPr id="23555" name="Rectangle 3"/>
          <p:cNvSpPr>
            <a:spLocks noGrp="1" noChangeArrowheads="1"/>
          </p:cNvSpPr>
          <p:nvPr>
            <p:ph type="body" sz="half" idx="1"/>
          </p:nvPr>
        </p:nvSpPr>
        <p:spPr>
          <a:xfrm>
            <a:off x="609600" y="1447800"/>
            <a:ext cx="3810000" cy="4724400"/>
          </a:xfrm>
        </p:spPr>
        <p:txBody>
          <a:bodyPr/>
          <a:lstStyle/>
          <a:p>
            <a:pPr eaLnBrk="1" hangingPunct="1"/>
            <a:r>
              <a:rPr lang="en-US" smtClean="0"/>
              <a:t>Digital photography</a:t>
            </a:r>
          </a:p>
          <a:p>
            <a:pPr eaLnBrk="1" hangingPunct="1"/>
            <a:r>
              <a:rPr lang="en-US" smtClean="0"/>
              <a:t>Surveillance</a:t>
            </a:r>
          </a:p>
          <a:p>
            <a:pPr eaLnBrk="1" hangingPunct="1"/>
            <a:r>
              <a:rPr lang="en-US" smtClean="0"/>
              <a:t>Album organization</a:t>
            </a:r>
          </a:p>
          <a:p>
            <a:pPr eaLnBrk="1" hangingPunct="1"/>
            <a:r>
              <a:rPr lang="en-US" smtClean="0"/>
              <a:t>Person tracking/id.</a:t>
            </a:r>
          </a:p>
        </p:txBody>
      </p:sp>
      <p:pic>
        <p:nvPicPr>
          <p:cNvPr id="23556" name="Picture 4"/>
          <p:cNvPicPr>
            <a:picLocks noChangeAspect="1" noChangeArrowheads="1"/>
          </p:cNvPicPr>
          <p:nvPr/>
        </p:nvPicPr>
        <p:blipFill>
          <a:blip r:embed="rId2" cstate="print"/>
          <a:srcRect/>
          <a:stretch>
            <a:fillRect/>
          </a:stretch>
        </p:blipFill>
        <p:spPr bwMode="auto">
          <a:xfrm>
            <a:off x="3962400" y="3124200"/>
            <a:ext cx="5181600" cy="2927350"/>
          </a:xfrm>
          <a:prstGeom prst="rect">
            <a:avLst/>
          </a:prstGeom>
          <a:noFill/>
          <a:ln w="9525">
            <a:noFill/>
            <a:miter lim="800000"/>
            <a:headEnd/>
            <a:tailEnd/>
          </a:ln>
        </p:spPr>
      </p:pic>
      <p:sp>
        <p:nvSpPr>
          <p:cNvPr id="2" name="Date Placeholder 1"/>
          <p:cNvSpPr>
            <a:spLocks noGrp="1"/>
          </p:cNvSpPr>
          <p:nvPr>
            <p:ph type="dt" sz="half" idx="10"/>
          </p:nvPr>
        </p:nvSpPr>
        <p:spPr/>
        <p:txBody>
          <a:bodyPr/>
          <a:lstStyle/>
          <a:p>
            <a:endParaRPr lang="en-US" dirty="0"/>
          </a:p>
        </p:txBody>
      </p:sp>
      <p:sp>
        <p:nvSpPr>
          <p:cNvPr id="3" name="Slide Number Placeholder 2"/>
          <p:cNvSpPr>
            <a:spLocks noGrp="1"/>
          </p:cNvSpPr>
          <p:nvPr>
            <p:ph type="sldNum" sz="quarter" idx="12"/>
          </p:nvPr>
        </p:nvSpPr>
        <p:spPr/>
        <p:txBody>
          <a:bodyPr/>
          <a:lstStyle/>
          <a:p>
            <a:fld id="{CF7DC490-98B8-074B-BB30-37775A2447EF}" type="slidenum">
              <a:rPr lang="en-US" smtClean="0"/>
              <a:pPr/>
              <a:t>57</a:t>
            </a:fld>
            <a:endParaRPr lang="en-US" dirty="0"/>
          </a:p>
        </p:txBody>
      </p:sp>
    </p:spTree>
    <p:extLst>
      <p:ext uri="{BB962C8B-B14F-4D97-AF65-F5344CB8AC3E}">
        <p14:creationId xmlns:p14="http://schemas.microsoft.com/office/powerpoint/2010/main" val="183818923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3"/>
          <p:cNvSpPr>
            <a:spLocks noGrp="1" noChangeArrowheads="1"/>
          </p:cNvSpPr>
          <p:nvPr>
            <p:ph type="body" sz="half" idx="1"/>
          </p:nvPr>
        </p:nvSpPr>
        <p:spPr>
          <a:xfrm>
            <a:off x="609600" y="1447800"/>
            <a:ext cx="3810000" cy="4724400"/>
          </a:xfrm>
        </p:spPr>
        <p:txBody>
          <a:bodyPr/>
          <a:lstStyle/>
          <a:p>
            <a:pPr eaLnBrk="1" hangingPunct="1"/>
            <a:r>
              <a:rPr lang="en-US" smtClean="0"/>
              <a:t>Digital photography</a:t>
            </a:r>
          </a:p>
          <a:p>
            <a:pPr eaLnBrk="1" hangingPunct="1"/>
            <a:r>
              <a:rPr lang="en-US" smtClean="0"/>
              <a:t>Surveillance</a:t>
            </a:r>
          </a:p>
          <a:p>
            <a:pPr eaLnBrk="1" hangingPunct="1"/>
            <a:r>
              <a:rPr lang="en-US" smtClean="0"/>
              <a:t>Album organization</a:t>
            </a:r>
          </a:p>
          <a:p>
            <a:pPr eaLnBrk="1" hangingPunct="1"/>
            <a:r>
              <a:rPr lang="en-US" smtClean="0"/>
              <a:t>Person tracking/id.</a:t>
            </a:r>
          </a:p>
          <a:p>
            <a:pPr eaLnBrk="1" hangingPunct="1"/>
            <a:r>
              <a:rPr lang="en-US" smtClean="0"/>
              <a:t>Emotions and expressions</a:t>
            </a:r>
          </a:p>
        </p:txBody>
      </p:sp>
      <p:pic>
        <p:nvPicPr>
          <p:cNvPr id="24580" name="Picture 4"/>
          <p:cNvPicPr>
            <a:picLocks noChangeAspect="1" noChangeArrowheads="1"/>
          </p:cNvPicPr>
          <p:nvPr/>
        </p:nvPicPr>
        <p:blipFill>
          <a:blip r:embed="rId2" cstate="print"/>
          <a:srcRect/>
          <a:stretch>
            <a:fillRect/>
          </a:stretch>
        </p:blipFill>
        <p:spPr bwMode="auto">
          <a:xfrm>
            <a:off x="3899306" y="1447800"/>
            <a:ext cx="5016093" cy="4279900"/>
          </a:xfrm>
          <a:prstGeom prst="rect">
            <a:avLst/>
          </a:prstGeom>
          <a:noFill/>
          <a:ln w="9525">
            <a:noFill/>
            <a:miter lim="800000"/>
            <a:headEnd/>
            <a:tailEnd/>
          </a:ln>
        </p:spPr>
      </p:pic>
      <p:sp>
        <p:nvSpPr>
          <p:cNvPr id="6" name="Rectangle 2"/>
          <p:cNvSpPr>
            <a:spLocks noGrp="1" noChangeArrowheads="1"/>
          </p:cNvSpPr>
          <p:nvPr>
            <p:ph type="title"/>
          </p:nvPr>
        </p:nvSpPr>
        <p:spPr>
          <a:xfrm>
            <a:off x="685800" y="0"/>
            <a:ext cx="7772400" cy="1143000"/>
          </a:xfrm>
        </p:spPr>
        <p:txBody>
          <a:bodyPr/>
          <a:lstStyle/>
          <a:p>
            <a:pPr eaLnBrk="1" hangingPunct="1"/>
            <a:r>
              <a:rPr lang="en-US" dirty="0" smtClean="0"/>
              <a:t>Face Recognition</a:t>
            </a:r>
          </a:p>
        </p:txBody>
      </p:sp>
      <p:sp>
        <p:nvSpPr>
          <p:cNvPr id="2" name="Date Placeholder 1"/>
          <p:cNvSpPr>
            <a:spLocks noGrp="1"/>
          </p:cNvSpPr>
          <p:nvPr>
            <p:ph type="dt" sz="half" idx="10"/>
          </p:nvPr>
        </p:nvSpPr>
        <p:spPr/>
        <p:txBody>
          <a:bodyPr/>
          <a:lstStyle/>
          <a:p>
            <a:endParaRPr lang="en-US" dirty="0"/>
          </a:p>
        </p:txBody>
      </p:sp>
      <p:sp>
        <p:nvSpPr>
          <p:cNvPr id="3" name="Slide Number Placeholder 2"/>
          <p:cNvSpPr>
            <a:spLocks noGrp="1"/>
          </p:cNvSpPr>
          <p:nvPr>
            <p:ph type="sldNum" sz="quarter" idx="12"/>
          </p:nvPr>
        </p:nvSpPr>
        <p:spPr/>
        <p:txBody>
          <a:bodyPr/>
          <a:lstStyle/>
          <a:p>
            <a:fld id="{CF7DC490-98B8-074B-BB30-37775A2447EF}" type="slidenum">
              <a:rPr lang="en-US" smtClean="0"/>
              <a:pPr/>
              <a:t>58</a:t>
            </a:fld>
            <a:endParaRPr lang="en-US" dirty="0"/>
          </a:p>
        </p:txBody>
      </p:sp>
    </p:spTree>
    <p:extLst>
      <p:ext uri="{BB962C8B-B14F-4D97-AF65-F5344CB8AC3E}">
        <p14:creationId xmlns:p14="http://schemas.microsoft.com/office/powerpoint/2010/main" val="236094941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Rectangle 3"/>
          <p:cNvSpPr>
            <a:spLocks noGrp="1" noChangeArrowheads="1"/>
          </p:cNvSpPr>
          <p:nvPr>
            <p:ph type="body" sz="half" idx="1"/>
          </p:nvPr>
        </p:nvSpPr>
        <p:spPr>
          <a:xfrm>
            <a:off x="609600" y="1447800"/>
            <a:ext cx="3810000" cy="4724400"/>
          </a:xfrm>
        </p:spPr>
        <p:txBody>
          <a:bodyPr/>
          <a:lstStyle/>
          <a:p>
            <a:pPr eaLnBrk="1" hangingPunct="1"/>
            <a:r>
              <a:rPr lang="en-US" dirty="0" smtClean="0"/>
              <a:t>Digital photography</a:t>
            </a:r>
          </a:p>
          <a:p>
            <a:pPr eaLnBrk="1" hangingPunct="1"/>
            <a:r>
              <a:rPr lang="en-US" dirty="0" smtClean="0"/>
              <a:t>Surveillance</a:t>
            </a:r>
          </a:p>
          <a:p>
            <a:pPr eaLnBrk="1" hangingPunct="1"/>
            <a:r>
              <a:rPr lang="en-US" dirty="0" smtClean="0"/>
              <a:t>Album organization</a:t>
            </a:r>
          </a:p>
          <a:p>
            <a:pPr eaLnBrk="1" hangingPunct="1"/>
            <a:r>
              <a:rPr lang="en-US" dirty="0" smtClean="0"/>
              <a:t>Person tracking/id.</a:t>
            </a:r>
          </a:p>
          <a:p>
            <a:pPr eaLnBrk="1" hangingPunct="1"/>
            <a:r>
              <a:rPr lang="en-US" dirty="0" smtClean="0"/>
              <a:t>Emotions and expressions</a:t>
            </a:r>
          </a:p>
          <a:p>
            <a:pPr eaLnBrk="1" hangingPunct="1"/>
            <a:r>
              <a:rPr lang="en-US" dirty="0" smtClean="0"/>
              <a:t>Security/warfare</a:t>
            </a:r>
          </a:p>
          <a:p>
            <a:pPr eaLnBrk="1" hangingPunct="1"/>
            <a:r>
              <a:rPr lang="en-US" dirty="0" smtClean="0"/>
              <a:t>Tele-conferencing</a:t>
            </a:r>
          </a:p>
          <a:p>
            <a:pPr eaLnBrk="1" hangingPunct="1"/>
            <a:r>
              <a:rPr lang="en-US" dirty="0" smtClean="0"/>
              <a:t>Etc.</a:t>
            </a:r>
          </a:p>
        </p:txBody>
      </p:sp>
      <p:sp>
        <p:nvSpPr>
          <p:cNvPr id="5" name="Rectangle 2"/>
          <p:cNvSpPr>
            <a:spLocks noGrp="1" noChangeArrowheads="1"/>
          </p:cNvSpPr>
          <p:nvPr>
            <p:ph type="title"/>
          </p:nvPr>
        </p:nvSpPr>
        <p:spPr>
          <a:xfrm>
            <a:off x="685800" y="0"/>
            <a:ext cx="7772400" cy="1143000"/>
          </a:xfrm>
        </p:spPr>
        <p:txBody>
          <a:bodyPr/>
          <a:lstStyle/>
          <a:p>
            <a:pPr eaLnBrk="1" hangingPunct="1"/>
            <a:r>
              <a:rPr lang="en-US" dirty="0" smtClean="0"/>
              <a:t>Face Recognition</a:t>
            </a:r>
          </a:p>
        </p:txBody>
      </p:sp>
      <p:sp>
        <p:nvSpPr>
          <p:cNvPr id="2" name="Date Placeholder 1"/>
          <p:cNvSpPr>
            <a:spLocks noGrp="1"/>
          </p:cNvSpPr>
          <p:nvPr>
            <p:ph type="dt" sz="half" idx="10"/>
          </p:nvPr>
        </p:nvSpPr>
        <p:spPr/>
        <p:txBody>
          <a:bodyPr/>
          <a:lstStyle/>
          <a:p>
            <a:endParaRPr lang="en-US" dirty="0"/>
          </a:p>
        </p:txBody>
      </p:sp>
      <p:sp>
        <p:nvSpPr>
          <p:cNvPr id="3" name="Slide Number Placeholder 2"/>
          <p:cNvSpPr>
            <a:spLocks noGrp="1"/>
          </p:cNvSpPr>
          <p:nvPr>
            <p:ph type="sldNum" sz="quarter" idx="12"/>
          </p:nvPr>
        </p:nvSpPr>
        <p:spPr/>
        <p:txBody>
          <a:bodyPr/>
          <a:lstStyle/>
          <a:p>
            <a:fld id="{CF7DC490-98B8-074B-BB30-37775A2447EF}" type="slidenum">
              <a:rPr lang="en-US" smtClean="0"/>
              <a:pPr/>
              <a:t>59</a:t>
            </a:fld>
            <a:endParaRPr lang="en-US" dirty="0"/>
          </a:p>
        </p:txBody>
      </p:sp>
    </p:spTree>
    <p:extLst>
      <p:ext uri="{BB962C8B-B14F-4D97-AF65-F5344CB8AC3E}">
        <p14:creationId xmlns:p14="http://schemas.microsoft.com/office/powerpoint/2010/main" val="346676401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74434" name="Title 1"/>
          <p:cNvSpPr>
            <a:spLocks noGrp="1"/>
          </p:cNvSpPr>
          <p:nvPr>
            <p:ph type="title"/>
          </p:nvPr>
        </p:nvSpPr>
        <p:spPr/>
        <p:txBody>
          <a:bodyPr/>
          <a:lstStyle/>
          <a:p>
            <a:endParaRPr lang="en-US" altLang="en-US"/>
          </a:p>
        </p:txBody>
      </p:sp>
      <p:pic>
        <p:nvPicPr>
          <p:cNvPr id="274435"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520700" y="1219200"/>
            <a:ext cx="8102600" cy="4557713"/>
          </a:xfrm>
        </p:spPr>
      </p:pic>
    </p:spTree>
    <p:extLst>
      <p:ext uri="{BB962C8B-B14F-4D97-AF65-F5344CB8AC3E}">
        <p14:creationId xmlns:p14="http://schemas.microsoft.com/office/powerpoint/2010/main" val="3659638953"/>
      </p:ext>
    </p:extLst>
  </p:cSld>
  <p:clrMapOvr>
    <a:masterClrMapping/>
  </p:clrMapOvr>
  <p:transition spd="slow"/>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Rectangle 2"/>
          <p:cNvSpPr>
            <a:spLocks noGrp="1" noChangeArrowheads="1"/>
          </p:cNvSpPr>
          <p:nvPr>
            <p:ph type="title"/>
          </p:nvPr>
        </p:nvSpPr>
        <p:spPr>
          <a:xfrm>
            <a:off x="457200" y="0"/>
            <a:ext cx="8229600" cy="914400"/>
          </a:xfrm>
        </p:spPr>
        <p:txBody>
          <a:bodyPr/>
          <a:lstStyle/>
          <a:p>
            <a:pPr eaLnBrk="1" hangingPunct="1"/>
            <a:r>
              <a:rPr lang="en-US" sz="3600" dirty="0" smtClean="0"/>
              <a:t>The Space of Faces</a:t>
            </a:r>
          </a:p>
        </p:txBody>
      </p:sp>
      <p:sp>
        <p:nvSpPr>
          <p:cNvPr id="35844" name="Rectangle 3"/>
          <p:cNvSpPr>
            <a:spLocks noGrp="1" noChangeArrowheads="1"/>
          </p:cNvSpPr>
          <p:nvPr>
            <p:ph idx="1"/>
          </p:nvPr>
        </p:nvSpPr>
        <p:spPr>
          <a:xfrm>
            <a:off x="4038600" y="1066800"/>
            <a:ext cx="4648200" cy="5059363"/>
          </a:xfrm>
        </p:spPr>
        <p:txBody>
          <a:bodyPr>
            <a:normAutofit/>
          </a:bodyPr>
          <a:lstStyle/>
          <a:p>
            <a:pPr eaLnBrk="1" hangingPunct="1"/>
            <a:r>
              <a:rPr lang="en-US" sz="2400" dirty="0" smtClean="0"/>
              <a:t>An image is a point in a high dimensional space</a:t>
            </a:r>
          </a:p>
          <a:p>
            <a:pPr lvl="1"/>
            <a:r>
              <a:rPr lang="en-US" sz="2000" dirty="0" smtClean="0"/>
              <a:t>If represented in </a:t>
            </a:r>
            <a:r>
              <a:rPr lang="en-US" sz="2000" dirty="0" err="1" smtClean="0"/>
              <a:t>grayscale</a:t>
            </a:r>
            <a:r>
              <a:rPr lang="en-US" sz="2000" dirty="0" smtClean="0"/>
              <a:t> intensity, an N x M image is a point in </a:t>
            </a:r>
            <a:r>
              <a:rPr lang="en-US" sz="2000" dirty="0"/>
              <a:t>R</a:t>
            </a:r>
            <a:r>
              <a:rPr lang="en-US" sz="2000" baseline="30000" dirty="0"/>
              <a:t>NM</a:t>
            </a:r>
            <a:endParaRPr lang="en-US" sz="2000" dirty="0" smtClean="0"/>
          </a:p>
          <a:p>
            <a:pPr lvl="1" eaLnBrk="1" hangingPunct="1"/>
            <a:r>
              <a:rPr lang="en-US" sz="2000" dirty="0" smtClean="0"/>
              <a:t>E.g. 100x100 image = 10,000 dim</a:t>
            </a:r>
          </a:p>
        </p:txBody>
      </p:sp>
      <p:sp>
        <p:nvSpPr>
          <p:cNvPr id="2" name="Date Placeholder 1"/>
          <p:cNvSpPr>
            <a:spLocks noGrp="1"/>
          </p:cNvSpPr>
          <p:nvPr>
            <p:ph type="dt" sz="half" idx="10"/>
          </p:nvPr>
        </p:nvSpPr>
        <p:spPr/>
        <p:txBody>
          <a:bodyPr/>
          <a:lstStyle/>
          <a:p>
            <a:endParaRPr lang="en-US" dirty="0"/>
          </a:p>
        </p:txBody>
      </p:sp>
      <p:sp>
        <p:nvSpPr>
          <p:cNvPr id="3" name="Slide Number Placeholder 2"/>
          <p:cNvSpPr>
            <a:spLocks noGrp="1"/>
          </p:cNvSpPr>
          <p:nvPr>
            <p:ph type="sldNum" sz="quarter" idx="12"/>
          </p:nvPr>
        </p:nvSpPr>
        <p:spPr/>
        <p:txBody>
          <a:bodyPr/>
          <a:lstStyle/>
          <a:p>
            <a:fld id="{CF7DC490-98B8-074B-BB30-37775A2447EF}" type="slidenum">
              <a:rPr lang="en-US" smtClean="0"/>
              <a:pPr/>
              <a:t>60</a:t>
            </a:fld>
            <a:endParaRPr lang="en-US" dirty="0"/>
          </a:p>
        </p:txBody>
      </p:sp>
      <p:sp>
        <p:nvSpPr>
          <p:cNvPr id="35850" name="Text Box 19"/>
          <p:cNvSpPr txBox="1">
            <a:spLocks noChangeArrowheads="1"/>
          </p:cNvSpPr>
          <p:nvPr/>
        </p:nvSpPr>
        <p:spPr bwMode="auto">
          <a:xfrm>
            <a:off x="5853473" y="6102487"/>
            <a:ext cx="3006502" cy="276999"/>
          </a:xfrm>
          <a:prstGeom prst="rect">
            <a:avLst/>
          </a:prstGeom>
          <a:noFill/>
          <a:ln w="9525">
            <a:noFill/>
            <a:miter lim="800000"/>
            <a:headEnd/>
            <a:tailEnd/>
          </a:ln>
        </p:spPr>
        <p:txBody>
          <a:bodyPr wrap="none">
            <a:spAutoFit/>
          </a:bodyPr>
          <a:lstStyle/>
          <a:p>
            <a:pPr eaLnBrk="0" hangingPunct="0"/>
            <a:r>
              <a:rPr lang="en-US" sz="1200" dirty="0" smtClean="0"/>
              <a:t>Slide credit: Chuck </a:t>
            </a:r>
            <a:r>
              <a:rPr lang="en-US" sz="1200" dirty="0"/>
              <a:t>Dyer, Steve Seitz, </a:t>
            </a:r>
            <a:r>
              <a:rPr lang="en-US" sz="1200" dirty="0" smtClean="0"/>
              <a:t>Nishino</a:t>
            </a:r>
            <a:endParaRPr lang="en-US" sz="1200" dirty="0"/>
          </a:p>
        </p:txBody>
      </p:sp>
      <p:grpSp>
        <p:nvGrpSpPr>
          <p:cNvPr id="4" name="Group 3"/>
          <p:cNvGrpSpPr/>
          <p:nvPr/>
        </p:nvGrpSpPr>
        <p:grpSpPr>
          <a:xfrm>
            <a:off x="495300" y="1943100"/>
            <a:ext cx="3390900" cy="3124200"/>
            <a:chOff x="1752600" y="1295400"/>
            <a:chExt cx="3390900" cy="3124200"/>
          </a:xfrm>
        </p:grpSpPr>
        <p:sp>
          <p:nvSpPr>
            <p:cNvPr id="126997" name="Oval 21"/>
            <p:cNvSpPr>
              <a:spLocks noChangeArrowheads="1"/>
            </p:cNvSpPr>
            <p:nvPr/>
          </p:nvSpPr>
          <p:spPr bwMode="auto">
            <a:xfrm>
              <a:off x="2133600" y="1295400"/>
              <a:ext cx="2667000" cy="2209800"/>
            </a:xfrm>
            <a:prstGeom prst="ellipse">
              <a:avLst/>
            </a:prstGeom>
            <a:noFill/>
            <a:ln w="50800">
              <a:solidFill>
                <a:srgbClr val="800000"/>
              </a:solidFill>
              <a:prstDash val="sysDot"/>
              <a:round/>
              <a:headEnd/>
              <a:tailEnd/>
            </a:ln>
          </p:spPr>
          <p:txBody>
            <a:bodyPr wrap="none" anchor="ctr"/>
            <a:lstStyle/>
            <a:p>
              <a:endParaRPr lang="en-US"/>
            </a:p>
          </p:txBody>
        </p:sp>
        <p:sp>
          <p:nvSpPr>
            <p:cNvPr id="126980" name="Line 4"/>
            <p:cNvSpPr>
              <a:spLocks noChangeShapeType="1"/>
            </p:cNvSpPr>
            <p:nvPr/>
          </p:nvSpPr>
          <p:spPr bwMode="auto">
            <a:xfrm flipV="1">
              <a:off x="1752600" y="3886200"/>
              <a:ext cx="1371600" cy="519113"/>
            </a:xfrm>
            <a:prstGeom prst="line">
              <a:avLst/>
            </a:prstGeom>
            <a:noFill/>
            <a:ln w="38100">
              <a:solidFill>
                <a:schemeClr val="tx1"/>
              </a:solidFill>
              <a:round/>
              <a:headEnd/>
              <a:tailEnd type="triangle" w="med" len="med"/>
            </a:ln>
          </p:spPr>
          <p:txBody>
            <a:bodyPr wrap="none" anchor="ctr"/>
            <a:lstStyle/>
            <a:p>
              <a:endParaRPr lang="en-US"/>
            </a:p>
          </p:txBody>
        </p:sp>
        <p:sp>
          <p:nvSpPr>
            <p:cNvPr id="35846" name="Line 5"/>
            <p:cNvSpPr>
              <a:spLocks noChangeShapeType="1"/>
            </p:cNvSpPr>
            <p:nvPr/>
          </p:nvSpPr>
          <p:spPr bwMode="auto">
            <a:xfrm flipV="1">
              <a:off x="1752600" y="1357313"/>
              <a:ext cx="0" cy="3048000"/>
            </a:xfrm>
            <a:prstGeom prst="line">
              <a:avLst/>
            </a:prstGeom>
            <a:noFill/>
            <a:ln w="38100">
              <a:solidFill>
                <a:schemeClr val="tx1"/>
              </a:solidFill>
              <a:round/>
              <a:headEnd/>
              <a:tailEnd type="triangle" w="med" len="med"/>
            </a:ln>
          </p:spPr>
          <p:txBody>
            <a:bodyPr wrap="none" anchor="ctr"/>
            <a:lstStyle/>
            <a:p>
              <a:endParaRPr lang="en-US"/>
            </a:p>
          </p:txBody>
        </p:sp>
        <p:sp>
          <p:nvSpPr>
            <p:cNvPr id="35847" name="Line 6"/>
            <p:cNvSpPr>
              <a:spLocks noChangeShapeType="1"/>
            </p:cNvSpPr>
            <p:nvPr/>
          </p:nvSpPr>
          <p:spPr bwMode="auto">
            <a:xfrm flipV="1">
              <a:off x="1752600" y="4405313"/>
              <a:ext cx="3390900" cy="0"/>
            </a:xfrm>
            <a:prstGeom prst="line">
              <a:avLst/>
            </a:prstGeom>
            <a:noFill/>
            <a:ln w="38100">
              <a:solidFill>
                <a:schemeClr val="tx1"/>
              </a:solidFill>
              <a:round/>
              <a:headEnd/>
              <a:tailEnd type="triangle" w="med" len="med"/>
            </a:ln>
          </p:spPr>
          <p:txBody>
            <a:bodyPr wrap="none" anchor="ctr"/>
            <a:lstStyle/>
            <a:p>
              <a:endParaRPr lang="en-US"/>
            </a:p>
          </p:txBody>
        </p:sp>
        <p:sp>
          <p:nvSpPr>
            <p:cNvPr id="126985" name="Line 9"/>
            <p:cNvSpPr>
              <a:spLocks noChangeShapeType="1"/>
            </p:cNvSpPr>
            <p:nvPr/>
          </p:nvSpPr>
          <p:spPr bwMode="auto">
            <a:xfrm>
              <a:off x="2514600" y="2119313"/>
              <a:ext cx="1143000" cy="1143000"/>
            </a:xfrm>
            <a:prstGeom prst="line">
              <a:avLst/>
            </a:prstGeom>
            <a:noFill/>
            <a:ln w="28575">
              <a:solidFill>
                <a:schemeClr val="accent2"/>
              </a:solidFill>
              <a:round/>
              <a:headEnd type="triangle" w="med" len="med"/>
              <a:tailEnd type="triangle" w="med" len="med"/>
            </a:ln>
          </p:spPr>
          <p:txBody>
            <a:bodyPr wrap="none" anchor="ctr"/>
            <a:lstStyle/>
            <a:p>
              <a:endParaRPr lang="en-US"/>
            </a:p>
          </p:txBody>
        </p:sp>
        <p:pic>
          <p:nvPicPr>
            <p:cNvPr id="35849" name="Picture 10" descr="bush"/>
            <p:cNvPicPr>
              <a:picLocks noChangeAspect="1" noChangeArrowheads="1"/>
            </p:cNvPicPr>
            <p:nvPr/>
          </p:nvPicPr>
          <p:blipFill>
            <a:blip r:embed="rId3" cstate="print"/>
            <a:srcRect/>
            <a:stretch>
              <a:fillRect/>
            </a:stretch>
          </p:blipFill>
          <p:spPr bwMode="auto">
            <a:xfrm>
              <a:off x="2133600" y="1466850"/>
              <a:ext cx="712788" cy="576263"/>
            </a:xfrm>
            <a:prstGeom prst="rect">
              <a:avLst/>
            </a:prstGeom>
            <a:noFill/>
            <a:ln w="9525">
              <a:noFill/>
              <a:miter lim="800000"/>
              <a:headEnd/>
              <a:tailEnd/>
            </a:ln>
          </p:spPr>
        </p:pic>
        <p:sp>
          <p:nvSpPr>
            <p:cNvPr id="126996" name="Line 20"/>
            <p:cNvSpPr>
              <a:spLocks noChangeShapeType="1"/>
            </p:cNvSpPr>
            <p:nvPr/>
          </p:nvSpPr>
          <p:spPr bwMode="auto">
            <a:xfrm flipV="1">
              <a:off x="1752600" y="3505200"/>
              <a:ext cx="838200" cy="914400"/>
            </a:xfrm>
            <a:prstGeom prst="line">
              <a:avLst/>
            </a:prstGeom>
            <a:noFill/>
            <a:ln w="38100">
              <a:solidFill>
                <a:schemeClr val="tx1"/>
              </a:solidFill>
              <a:round/>
              <a:headEnd/>
              <a:tailEnd type="triangle" w="med" len="med"/>
            </a:ln>
          </p:spPr>
          <p:txBody>
            <a:bodyPr wrap="none" anchor="ctr"/>
            <a:lstStyle/>
            <a:p>
              <a:endParaRPr lang="en-US"/>
            </a:p>
          </p:txBody>
        </p:sp>
        <p:pic>
          <p:nvPicPr>
            <p:cNvPr id="126998" name="Picture 22"/>
            <p:cNvPicPr>
              <a:picLocks noChangeAspect="1" noChangeArrowheads="1"/>
            </p:cNvPicPr>
            <p:nvPr/>
          </p:nvPicPr>
          <p:blipFill>
            <a:blip r:embed="rId4" cstate="print">
              <a:lum bright="48000" contrast="54000"/>
              <a:grayscl/>
            </a:blip>
            <a:srcRect l="66000" t="16667" b="31334"/>
            <a:stretch>
              <a:fillRect/>
            </a:stretch>
          </p:blipFill>
          <p:spPr bwMode="auto">
            <a:xfrm>
              <a:off x="3810000" y="2971800"/>
              <a:ext cx="730250" cy="838200"/>
            </a:xfrm>
            <a:prstGeom prst="rect">
              <a:avLst/>
            </a:prstGeom>
            <a:noFill/>
            <a:ln w="9525">
              <a:noFill/>
              <a:miter lim="800000"/>
              <a:headEnd/>
              <a:tailEnd/>
            </a:ln>
          </p:spPr>
        </p:pic>
      </p:grpSp>
    </p:spTree>
    <p:extLst>
      <p:ext uri="{BB962C8B-B14F-4D97-AF65-F5344CB8AC3E}">
        <p14:creationId xmlns:p14="http://schemas.microsoft.com/office/powerpoint/2010/main" val="2045748265"/>
      </p:ext>
    </p:extLst>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100x100 images can contain many things other than faces!</a:t>
            </a:r>
            <a:endParaRPr lang="en-US" dirty="0"/>
          </a:p>
        </p:txBody>
      </p:sp>
      <p:sp>
        <p:nvSpPr>
          <p:cNvPr id="4" name="Date Placeholder 3"/>
          <p:cNvSpPr>
            <a:spLocks noGrp="1"/>
          </p:cNvSpPr>
          <p:nvPr>
            <p:ph type="dt" sz="half" idx="10"/>
          </p:nvPr>
        </p:nvSpPr>
        <p:spPr/>
        <p:txBody>
          <a:bodyPr/>
          <a:lstStyle/>
          <a:p>
            <a:endParaRPr lang="en-US" dirty="0"/>
          </a:p>
        </p:txBody>
      </p:sp>
      <p:sp>
        <p:nvSpPr>
          <p:cNvPr id="5" name="Slide Number Placeholder 4"/>
          <p:cNvSpPr>
            <a:spLocks noGrp="1"/>
          </p:cNvSpPr>
          <p:nvPr>
            <p:ph type="sldNum" sz="quarter" idx="12"/>
          </p:nvPr>
        </p:nvSpPr>
        <p:spPr/>
        <p:txBody>
          <a:bodyPr/>
          <a:lstStyle/>
          <a:p>
            <a:fld id="{CF7DC490-98B8-074B-BB30-37775A2447EF}" type="slidenum">
              <a:rPr lang="en-US" smtClean="0"/>
              <a:pPr/>
              <a:t>61</a:t>
            </a:fld>
            <a:endParaRPr lang="en-US" dirty="0"/>
          </a:p>
        </p:txBody>
      </p:sp>
      <p:pic>
        <p:nvPicPr>
          <p:cNvPr id="7" name="Picture 6"/>
          <p:cNvPicPr>
            <a:picLocks noChangeAspect="1"/>
          </p:cNvPicPr>
          <p:nvPr/>
        </p:nvPicPr>
        <p:blipFill>
          <a:blip r:embed="rId2"/>
          <a:stretch>
            <a:fillRect/>
          </a:stretch>
        </p:blipFill>
        <p:spPr>
          <a:xfrm>
            <a:off x="4423391" y="1712842"/>
            <a:ext cx="1270000" cy="1270000"/>
          </a:xfrm>
          <a:prstGeom prst="rect">
            <a:avLst/>
          </a:prstGeom>
        </p:spPr>
      </p:pic>
      <p:pic>
        <p:nvPicPr>
          <p:cNvPr id="8" name="Picture 7"/>
          <p:cNvPicPr>
            <a:picLocks noChangeAspect="1"/>
          </p:cNvPicPr>
          <p:nvPr/>
        </p:nvPicPr>
        <p:blipFill>
          <a:blip r:embed="rId3"/>
          <a:stretch>
            <a:fillRect/>
          </a:stretch>
        </p:blipFill>
        <p:spPr>
          <a:xfrm>
            <a:off x="685800" y="1712842"/>
            <a:ext cx="1270000" cy="1270000"/>
          </a:xfrm>
          <a:prstGeom prst="rect">
            <a:avLst/>
          </a:prstGeom>
        </p:spPr>
      </p:pic>
      <p:pic>
        <p:nvPicPr>
          <p:cNvPr id="9" name="Picture 8"/>
          <p:cNvPicPr>
            <a:picLocks noChangeAspect="1"/>
          </p:cNvPicPr>
          <p:nvPr/>
        </p:nvPicPr>
        <p:blipFill>
          <a:blip r:embed="rId4"/>
          <a:stretch>
            <a:fillRect/>
          </a:stretch>
        </p:blipFill>
        <p:spPr>
          <a:xfrm>
            <a:off x="685800" y="3045122"/>
            <a:ext cx="1270000" cy="1270000"/>
          </a:xfrm>
          <a:prstGeom prst="rect">
            <a:avLst/>
          </a:prstGeom>
        </p:spPr>
      </p:pic>
      <p:pic>
        <p:nvPicPr>
          <p:cNvPr id="10" name="Picture 9"/>
          <p:cNvPicPr>
            <a:picLocks noChangeAspect="1"/>
          </p:cNvPicPr>
          <p:nvPr/>
        </p:nvPicPr>
        <p:blipFill>
          <a:blip r:embed="rId5"/>
          <a:stretch>
            <a:fillRect/>
          </a:stretch>
        </p:blipFill>
        <p:spPr>
          <a:xfrm>
            <a:off x="4425666" y="3041526"/>
            <a:ext cx="1270000" cy="1270000"/>
          </a:xfrm>
          <a:prstGeom prst="rect">
            <a:avLst/>
          </a:prstGeom>
        </p:spPr>
      </p:pic>
      <p:pic>
        <p:nvPicPr>
          <p:cNvPr id="11" name="Picture 10"/>
          <p:cNvPicPr>
            <a:picLocks noChangeAspect="1"/>
          </p:cNvPicPr>
          <p:nvPr/>
        </p:nvPicPr>
        <p:blipFill>
          <a:blip r:embed="rId6"/>
          <a:stretch>
            <a:fillRect/>
          </a:stretch>
        </p:blipFill>
        <p:spPr>
          <a:xfrm>
            <a:off x="4440451" y="4432490"/>
            <a:ext cx="1270000" cy="1270000"/>
          </a:xfrm>
          <a:prstGeom prst="rect">
            <a:avLst/>
          </a:prstGeom>
        </p:spPr>
      </p:pic>
      <p:pic>
        <p:nvPicPr>
          <p:cNvPr id="12" name="Picture 11"/>
          <p:cNvPicPr>
            <a:picLocks noChangeAspect="1"/>
          </p:cNvPicPr>
          <p:nvPr/>
        </p:nvPicPr>
        <p:blipFill>
          <a:blip r:embed="rId7"/>
          <a:stretch>
            <a:fillRect/>
          </a:stretch>
        </p:blipFill>
        <p:spPr>
          <a:xfrm>
            <a:off x="5765042" y="1711044"/>
            <a:ext cx="1270000" cy="1270000"/>
          </a:xfrm>
          <a:prstGeom prst="rect">
            <a:avLst/>
          </a:prstGeom>
        </p:spPr>
      </p:pic>
      <p:pic>
        <p:nvPicPr>
          <p:cNvPr id="13" name="Picture 12"/>
          <p:cNvPicPr>
            <a:picLocks noChangeAspect="1"/>
          </p:cNvPicPr>
          <p:nvPr/>
        </p:nvPicPr>
        <p:blipFill>
          <a:blip r:embed="rId8"/>
          <a:stretch>
            <a:fillRect/>
          </a:stretch>
        </p:blipFill>
        <p:spPr>
          <a:xfrm>
            <a:off x="5765042" y="3041526"/>
            <a:ext cx="1270000" cy="1270000"/>
          </a:xfrm>
          <a:prstGeom prst="rect">
            <a:avLst/>
          </a:prstGeom>
        </p:spPr>
      </p:pic>
      <p:pic>
        <p:nvPicPr>
          <p:cNvPr id="14" name="Picture 13"/>
          <p:cNvPicPr>
            <a:picLocks noChangeAspect="1"/>
          </p:cNvPicPr>
          <p:nvPr/>
        </p:nvPicPr>
        <p:blipFill>
          <a:blip r:embed="rId9"/>
          <a:stretch>
            <a:fillRect/>
          </a:stretch>
        </p:blipFill>
        <p:spPr>
          <a:xfrm>
            <a:off x="685800" y="4377402"/>
            <a:ext cx="1270000" cy="1270000"/>
          </a:xfrm>
          <a:prstGeom prst="rect">
            <a:avLst/>
          </a:prstGeom>
        </p:spPr>
      </p:pic>
      <p:pic>
        <p:nvPicPr>
          <p:cNvPr id="15" name="Picture 14"/>
          <p:cNvPicPr>
            <a:picLocks noChangeAspect="1"/>
          </p:cNvPicPr>
          <p:nvPr/>
        </p:nvPicPr>
        <p:blipFill>
          <a:blip r:embed="rId10"/>
          <a:stretch>
            <a:fillRect/>
          </a:stretch>
        </p:blipFill>
        <p:spPr>
          <a:xfrm>
            <a:off x="5796319" y="4432490"/>
            <a:ext cx="1270000" cy="1270000"/>
          </a:xfrm>
          <a:prstGeom prst="rect">
            <a:avLst/>
          </a:prstGeom>
        </p:spPr>
      </p:pic>
      <p:pic>
        <p:nvPicPr>
          <p:cNvPr id="16" name="Picture 15"/>
          <p:cNvPicPr>
            <a:picLocks noChangeAspect="1"/>
          </p:cNvPicPr>
          <p:nvPr/>
        </p:nvPicPr>
        <p:blipFill>
          <a:blip r:embed="rId11"/>
          <a:stretch>
            <a:fillRect/>
          </a:stretch>
        </p:blipFill>
        <p:spPr>
          <a:xfrm>
            <a:off x="3086290" y="3041526"/>
            <a:ext cx="1270000" cy="1270000"/>
          </a:xfrm>
          <a:prstGeom prst="rect">
            <a:avLst/>
          </a:prstGeom>
        </p:spPr>
      </p:pic>
      <p:pic>
        <p:nvPicPr>
          <p:cNvPr id="17" name="Picture 16"/>
          <p:cNvPicPr>
            <a:picLocks noChangeAspect="1"/>
          </p:cNvPicPr>
          <p:nvPr/>
        </p:nvPicPr>
        <p:blipFill>
          <a:blip r:embed="rId12"/>
          <a:stretch>
            <a:fillRect/>
          </a:stretch>
        </p:blipFill>
        <p:spPr>
          <a:xfrm>
            <a:off x="7114275" y="4409414"/>
            <a:ext cx="1270000" cy="1270000"/>
          </a:xfrm>
          <a:prstGeom prst="rect">
            <a:avLst/>
          </a:prstGeom>
        </p:spPr>
      </p:pic>
      <p:pic>
        <p:nvPicPr>
          <p:cNvPr id="18" name="Picture 17"/>
          <p:cNvPicPr>
            <a:picLocks noChangeAspect="1"/>
          </p:cNvPicPr>
          <p:nvPr/>
        </p:nvPicPr>
        <p:blipFill>
          <a:blip r:embed="rId13"/>
          <a:stretch>
            <a:fillRect/>
          </a:stretch>
        </p:blipFill>
        <p:spPr>
          <a:xfrm>
            <a:off x="3048000" y="1712842"/>
            <a:ext cx="1270000" cy="1270000"/>
          </a:xfrm>
          <a:prstGeom prst="rect">
            <a:avLst/>
          </a:prstGeom>
        </p:spPr>
      </p:pic>
      <p:pic>
        <p:nvPicPr>
          <p:cNvPr id="19" name="Picture 18"/>
          <p:cNvPicPr>
            <a:picLocks noChangeAspect="1"/>
          </p:cNvPicPr>
          <p:nvPr/>
        </p:nvPicPr>
        <p:blipFill>
          <a:blip r:embed="rId14"/>
          <a:stretch>
            <a:fillRect/>
          </a:stretch>
        </p:blipFill>
        <p:spPr>
          <a:xfrm>
            <a:off x="7114275" y="1711044"/>
            <a:ext cx="1270000" cy="1270000"/>
          </a:xfrm>
          <a:prstGeom prst="rect">
            <a:avLst/>
          </a:prstGeom>
        </p:spPr>
      </p:pic>
      <p:pic>
        <p:nvPicPr>
          <p:cNvPr id="20" name="Picture 19"/>
          <p:cNvPicPr>
            <a:picLocks noChangeAspect="1"/>
          </p:cNvPicPr>
          <p:nvPr/>
        </p:nvPicPr>
        <p:blipFill>
          <a:blip r:embed="rId15"/>
          <a:stretch>
            <a:fillRect/>
          </a:stretch>
        </p:blipFill>
        <p:spPr>
          <a:xfrm>
            <a:off x="7114275" y="3060229"/>
            <a:ext cx="1270000" cy="1270000"/>
          </a:xfrm>
          <a:prstGeom prst="rect">
            <a:avLst/>
          </a:prstGeom>
        </p:spPr>
      </p:pic>
      <p:pic>
        <p:nvPicPr>
          <p:cNvPr id="21" name="Picture 20"/>
          <p:cNvPicPr>
            <a:picLocks noChangeAspect="1"/>
          </p:cNvPicPr>
          <p:nvPr/>
        </p:nvPicPr>
        <p:blipFill>
          <a:blip r:embed="rId16"/>
          <a:stretch>
            <a:fillRect/>
          </a:stretch>
        </p:blipFill>
        <p:spPr>
          <a:xfrm>
            <a:off x="3084583" y="4432490"/>
            <a:ext cx="1270000" cy="1270000"/>
          </a:xfrm>
          <a:prstGeom prst="rect">
            <a:avLst/>
          </a:prstGeom>
        </p:spPr>
      </p:pic>
    </p:spTree>
    <p:extLst>
      <p:ext uri="{BB962C8B-B14F-4D97-AF65-F5344CB8AC3E}">
        <p14:creationId xmlns:p14="http://schemas.microsoft.com/office/powerpoint/2010/main" val="107457505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Rectangle 2"/>
          <p:cNvSpPr>
            <a:spLocks noGrp="1" noChangeArrowheads="1"/>
          </p:cNvSpPr>
          <p:nvPr>
            <p:ph type="title"/>
          </p:nvPr>
        </p:nvSpPr>
        <p:spPr>
          <a:xfrm>
            <a:off x="457200" y="0"/>
            <a:ext cx="8229600" cy="914400"/>
          </a:xfrm>
        </p:spPr>
        <p:txBody>
          <a:bodyPr/>
          <a:lstStyle/>
          <a:p>
            <a:pPr eaLnBrk="1" hangingPunct="1"/>
            <a:r>
              <a:rPr lang="en-US" sz="3600" dirty="0" smtClean="0"/>
              <a:t>The Space of Faces</a:t>
            </a:r>
          </a:p>
        </p:txBody>
      </p:sp>
      <p:sp>
        <p:nvSpPr>
          <p:cNvPr id="35844" name="Rectangle 3"/>
          <p:cNvSpPr>
            <a:spLocks noGrp="1" noChangeArrowheads="1"/>
          </p:cNvSpPr>
          <p:nvPr>
            <p:ph idx="1"/>
          </p:nvPr>
        </p:nvSpPr>
        <p:spPr>
          <a:xfrm>
            <a:off x="4038600" y="1066800"/>
            <a:ext cx="4648200" cy="5059363"/>
          </a:xfrm>
        </p:spPr>
        <p:txBody>
          <a:bodyPr>
            <a:normAutofit/>
          </a:bodyPr>
          <a:lstStyle/>
          <a:p>
            <a:pPr eaLnBrk="1" hangingPunct="1"/>
            <a:r>
              <a:rPr lang="en-US" sz="2400" dirty="0" smtClean="0"/>
              <a:t>An image is a point in a high dimensional space</a:t>
            </a:r>
          </a:p>
          <a:p>
            <a:pPr lvl="1"/>
            <a:r>
              <a:rPr lang="en-US" sz="2000" dirty="0" smtClean="0"/>
              <a:t>If represented in </a:t>
            </a:r>
            <a:r>
              <a:rPr lang="en-US" sz="2000" dirty="0" err="1" smtClean="0"/>
              <a:t>grayscale</a:t>
            </a:r>
            <a:r>
              <a:rPr lang="en-US" sz="2000" dirty="0" smtClean="0"/>
              <a:t> intensity, an N x M image is a point in </a:t>
            </a:r>
            <a:r>
              <a:rPr lang="en-US" sz="2000" dirty="0"/>
              <a:t>R</a:t>
            </a:r>
            <a:r>
              <a:rPr lang="en-US" sz="2000" baseline="30000" dirty="0"/>
              <a:t>NM</a:t>
            </a:r>
            <a:endParaRPr lang="en-US" sz="2000" dirty="0" smtClean="0"/>
          </a:p>
          <a:p>
            <a:pPr lvl="1" eaLnBrk="1" hangingPunct="1"/>
            <a:r>
              <a:rPr lang="en-US" sz="2000" dirty="0" smtClean="0"/>
              <a:t>E.g. 100x100 image = 10,000 dim</a:t>
            </a:r>
          </a:p>
          <a:p>
            <a:r>
              <a:rPr lang="en-US" sz="2400" dirty="0" smtClean="0"/>
              <a:t>However, relatively few high dimensional vectors correspond to valid face images</a:t>
            </a:r>
          </a:p>
          <a:p>
            <a:r>
              <a:rPr lang="en-US" sz="2400" dirty="0" smtClean="0"/>
              <a:t>We want to effectively model the subspace of face images</a:t>
            </a:r>
          </a:p>
        </p:txBody>
      </p:sp>
      <p:sp>
        <p:nvSpPr>
          <p:cNvPr id="2" name="Date Placeholder 1"/>
          <p:cNvSpPr>
            <a:spLocks noGrp="1"/>
          </p:cNvSpPr>
          <p:nvPr>
            <p:ph type="dt" sz="half" idx="10"/>
          </p:nvPr>
        </p:nvSpPr>
        <p:spPr/>
        <p:txBody>
          <a:bodyPr/>
          <a:lstStyle/>
          <a:p>
            <a:endParaRPr lang="en-US" dirty="0"/>
          </a:p>
        </p:txBody>
      </p:sp>
      <p:sp>
        <p:nvSpPr>
          <p:cNvPr id="3" name="Slide Number Placeholder 2"/>
          <p:cNvSpPr>
            <a:spLocks noGrp="1"/>
          </p:cNvSpPr>
          <p:nvPr>
            <p:ph type="sldNum" sz="quarter" idx="12"/>
          </p:nvPr>
        </p:nvSpPr>
        <p:spPr/>
        <p:txBody>
          <a:bodyPr/>
          <a:lstStyle/>
          <a:p>
            <a:fld id="{CF7DC490-98B8-074B-BB30-37775A2447EF}" type="slidenum">
              <a:rPr lang="en-US" smtClean="0"/>
              <a:pPr/>
              <a:t>62</a:t>
            </a:fld>
            <a:endParaRPr lang="en-US" dirty="0"/>
          </a:p>
        </p:txBody>
      </p:sp>
      <p:sp>
        <p:nvSpPr>
          <p:cNvPr id="35850" name="Text Box 19"/>
          <p:cNvSpPr txBox="1">
            <a:spLocks noChangeArrowheads="1"/>
          </p:cNvSpPr>
          <p:nvPr/>
        </p:nvSpPr>
        <p:spPr bwMode="auto">
          <a:xfrm>
            <a:off x="5853473" y="6102487"/>
            <a:ext cx="3006502" cy="276999"/>
          </a:xfrm>
          <a:prstGeom prst="rect">
            <a:avLst/>
          </a:prstGeom>
          <a:noFill/>
          <a:ln w="9525">
            <a:noFill/>
            <a:miter lim="800000"/>
            <a:headEnd/>
            <a:tailEnd/>
          </a:ln>
        </p:spPr>
        <p:txBody>
          <a:bodyPr wrap="none">
            <a:spAutoFit/>
          </a:bodyPr>
          <a:lstStyle/>
          <a:p>
            <a:pPr eaLnBrk="0" hangingPunct="0"/>
            <a:r>
              <a:rPr lang="en-US" sz="1200" dirty="0" smtClean="0"/>
              <a:t>Slide credit: Chuck </a:t>
            </a:r>
            <a:r>
              <a:rPr lang="en-US" sz="1200" dirty="0"/>
              <a:t>Dyer, Steve Seitz, </a:t>
            </a:r>
            <a:r>
              <a:rPr lang="en-US" sz="1200" dirty="0" smtClean="0"/>
              <a:t>Nishino</a:t>
            </a:r>
            <a:endParaRPr lang="en-US" sz="1200" dirty="0"/>
          </a:p>
        </p:txBody>
      </p:sp>
      <p:graphicFrame>
        <p:nvGraphicFramePr>
          <p:cNvPr id="16" name="Object 4"/>
          <p:cNvGraphicFramePr>
            <a:graphicFrameLocks noChangeAspect="1"/>
          </p:cNvGraphicFramePr>
          <p:nvPr>
            <p:extLst/>
          </p:nvPr>
        </p:nvGraphicFramePr>
        <p:xfrm>
          <a:off x="21383" y="1371600"/>
          <a:ext cx="3810000" cy="4364038"/>
        </p:xfrm>
        <a:graphic>
          <a:graphicData uri="http://schemas.openxmlformats.org/presentationml/2006/ole">
            <mc:AlternateContent xmlns:mc="http://schemas.openxmlformats.org/markup-compatibility/2006">
              <mc:Choice xmlns:v="urn:schemas-microsoft-com:vml" Requires="v">
                <p:oleObj spid="_x0000_s62478" name="Image" r:id="rId4" imgW="6374603" imgH="7301587" progId="Photoshop.Image.10">
                  <p:embed/>
                </p:oleObj>
              </mc:Choice>
              <mc:Fallback>
                <p:oleObj name="Image" r:id="rId4" imgW="6374603" imgH="7301587" progId="Photoshop.Image.10">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383" y="1371600"/>
                        <a:ext cx="3810000" cy="43640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4" name="Rectangle 3"/>
          <p:cNvSpPr/>
          <p:nvPr/>
        </p:nvSpPr>
        <p:spPr>
          <a:xfrm>
            <a:off x="3276600" y="1123720"/>
            <a:ext cx="762000" cy="83820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altLang="en-US" sz="3200" dirty="0" smtClean="0"/>
              <a:t>ɸ</a:t>
            </a:r>
            <a:r>
              <a:rPr lang="en-US" altLang="en-US" sz="3200" baseline="-25000" dirty="0" smtClean="0"/>
              <a:t>1</a:t>
            </a:r>
            <a:endParaRPr lang="en-US" sz="3200" baseline="-25000" dirty="0"/>
          </a:p>
        </p:txBody>
      </p:sp>
    </p:spTree>
    <p:extLst>
      <p:ext uri="{BB962C8B-B14F-4D97-AF65-F5344CB8AC3E}">
        <p14:creationId xmlns:p14="http://schemas.microsoft.com/office/powerpoint/2010/main" val="230384412"/>
      </p:ext>
    </p:extLst>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Where have we seen something like this before?</a:t>
            </a:r>
            <a:endParaRPr lang="en-US" dirty="0"/>
          </a:p>
        </p:txBody>
      </p:sp>
      <p:sp>
        <p:nvSpPr>
          <p:cNvPr id="4" name="Date Placeholder 3"/>
          <p:cNvSpPr>
            <a:spLocks noGrp="1"/>
          </p:cNvSpPr>
          <p:nvPr>
            <p:ph type="dt" sz="half" idx="10"/>
          </p:nvPr>
        </p:nvSpPr>
        <p:spPr/>
        <p:txBody>
          <a:bodyPr/>
          <a:lstStyle/>
          <a:p>
            <a:endParaRPr lang="en-US" dirty="0"/>
          </a:p>
        </p:txBody>
      </p:sp>
      <p:sp>
        <p:nvSpPr>
          <p:cNvPr id="5" name="Slide Number Placeholder 4"/>
          <p:cNvSpPr>
            <a:spLocks noGrp="1"/>
          </p:cNvSpPr>
          <p:nvPr>
            <p:ph type="sldNum" sz="quarter" idx="12"/>
          </p:nvPr>
        </p:nvSpPr>
        <p:spPr/>
        <p:txBody>
          <a:bodyPr/>
          <a:lstStyle/>
          <a:p>
            <a:fld id="{CF7DC490-98B8-074B-BB30-37775A2447EF}" type="slidenum">
              <a:rPr lang="en-US" smtClean="0"/>
              <a:pPr/>
              <a:t>63</a:t>
            </a:fld>
            <a:endParaRPr lang="en-US" dirty="0"/>
          </a:p>
        </p:txBody>
      </p:sp>
      <p:graphicFrame>
        <p:nvGraphicFramePr>
          <p:cNvPr id="6" name="Object 4"/>
          <p:cNvGraphicFramePr>
            <a:graphicFrameLocks noChangeAspect="1"/>
          </p:cNvGraphicFramePr>
          <p:nvPr>
            <p:extLst/>
          </p:nvPr>
        </p:nvGraphicFramePr>
        <p:xfrm>
          <a:off x="2667000" y="1417638"/>
          <a:ext cx="3810000" cy="4364038"/>
        </p:xfrm>
        <a:graphic>
          <a:graphicData uri="http://schemas.openxmlformats.org/presentationml/2006/ole">
            <mc:AlternateContent xmlns:mc="http://schemas.openxmlformats.org/markup-compatibility/2006">
              <mc:Choice xmlns:v="urn:schemas-microsoft-com:vml" Requires="v">
                <p:oleObj spid="_x0000_s63502" name="Image" r:id="rId3" imgW="6374603" imgH="7301587" progId="Photoshop.Image.10">
                  <p:embed/>
                </p:oleObj>
              </mc:Choice>
              <mc:Fallback>
                <p:oleObj name="Image" r:id="rId3" imgW="6374603" imgH="7301587" progId="Photoshop.Image.10">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7000" y="1417638"/>
                        <a:ext cx="3810000" cy="43640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7" name="Rectangle 6"/>
          <p:cNvSpPr/>
          <p:nvPr/>
        </p:nvSpPr>
        <p:spPr>
          <a:xfrm>
            <a:off x="5943600" y="1214437"/>
            <a:ext cx="762000" cy="83820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altLang="en-US" sz="3200" dirty="0" smtClean="0"/>
              <a:t>ɸ</a:t>
            </a:r>
            <a:r>
              <a:rPr lang="en-US" altLang="en-US" sz="3200" baseline="-25000" dirty="0" smtClean="0"/>
              <a:t>1</a:t>
            </a:r>
            <a:endParaRPr lang="en-US" sz="3200" baseline="-25000" dirty="0"/>
          </a:p>
        </p:txBody>
      </p:sp>
    </p:spTree>
    <p:extLst>
      <p:ext uri="{BB962C8B-B14F-4D97-AF65-F5344CB8AC3E}">
        <p14:creationId xmlns:p14="http://schemas.microsoft.com/office/powerpoint/2010/main" val="4084859418"/>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Line 4"/>
          <p:cNvSpPr>
            <a:spLocks noChangeShapeType="1"/>
          </p:cNvSpPr>
          <p:nvPr/>
        </p:nvSpPr>
        <p:spPr bwMode="auto">
          <a:xfrm>
            <a:off x="2643188" y="4114800"/>
            <a:ext cx="5486400" cy="1447800"/>
          </a:xfrm>
          <a:prstGeom prst="line">
            <a:avLst/>
          </a:prstGeom>
          <a:noFill/>
          <a:ln w="63500">
            <a:solidFill>
              <a:schemeClr val="tx1"/>
            </a:solidFill>
            <a:round/>
            <a:headEnd/>
            <a:tailEnd type="triangle" w="med" len="med"/>
          </a:ln>
        </p:spPr>
        <p:txBody>
          <a:bodyPr/>
          <a:lstStyle/>
          <a:p>
            <a:endParaRPr lang="en-US"/>
          </a:p>
        </p:txBody>
      </p:sp>
      <p:sp>
        <p:nvSpPr>
          <p:cNvPr id="36867" name="Line 5"/>
          <p:cNvSpPr>
            <a:spLocks noChangeShapeType="1"/>
          </p:cNvSpPr>
          <p:nvPr/>
        </p:nvSpPr>
        <p:spPr bwMode="auto">
          <a:xfrm>
            <a:off x="2643188" y="4114800"/>
            <a:ext cx="1828800" cy="1371600"/>
          </a:xfrm>
          <a:prstGeom prst="line">
            <a:avLst/>
          </a:prstGeom>
          <a:noFill/>
          <a:ln w="63500">
            <a:solidFill>
              <a:schemeClr val="tx1"/>
            </a:solidFill>
            <a:round/>
            <a:headEnd/>
            <a:tailEnd type="triangle" w="med" len="med"/>
          </a:ln>
        </p:spPr>
        <p:txBody>
          <a:bodyPr/>
          <a:lstStyle/>
          <a:p>
            <a:endParaRPr lang="en-US"/>
          </a:p>
        </p:txBody>
      </p:sp>
      <p:sp>
        <p:nvSpPr>
          <p:cNvPr id="36868" name="Line 6"/>
          <p:cNvSpPr>
            <a:spLocks noChangeShapeType="1"/>
          </p:cNvSpPr>
          <p:nvPr/>
        </p:nvSpPr>
        <p:spPr bwMode="auto">
          <a:xfrm flipV="1">
            <a:off x="2643188" y="3200400"/>
            <a:ext cx="5562600" cy="914400"/>
          </a:xfrm>
          <a:prstGeom prst="line">
            <a:avLst/>
          </a:prstGeom>
          <a:noFill/>
          <a:ln w="63500">
            <a:solidFill>
              <a:schemeClr val="tx1"/>
            </a:solidFill>
            <a:round/>
            <a:headEnd/>
            <a:tailEnd type="triangle" w="med" len="med"/>
          </a:ln>
        </p:spPr>
        <p:txBody>
          <a:bodyPr/>
          <a:lstStyle/>
          <a:p>
            <a:endParaRPr lang="en-US"/>
          </a:p>
        </p:txBody>
      </p:sp>
      <p:sp>
        <p:nvSpPr>
          <p:cNvPr id="36869" name="Line 7"/>
          <p:cNvSpPr>
            <a:spLocks noChangeShapeType="1"/>
          </p:cNvSpPr>
          <p:nvPr/>
        </p:nvSpPr>
        <p:spPr bwMode="auto">
          <a:xfrm flipH="1" flipV="1">
            <a:off x="2185988" y="685800"/>
            <a:ext cx="457200" cy="3429000"/>
          </a:xfrm>
          <a:prstGeom prst="line">
            <a:avLst/>
          </a:prstGeom>
          <a:noFill/>
          <a:ln w="63500">
            <a:solidFill>
              <a:schemeClr val="tx1"/>
            </a:solidFill>
            <a:round/>
            <a:headEnd/>
            <a:tailEnd type="triangle" w="med" len="med"/>
          </a:ln>
        </p:spPr>
        <p:txBody>
          <a:bodyPr/>
          <a:lstStyle/>
          <a:p>
            <a:endParaRPr lang="en-US"/>
          </a:p>
        </p:txBody>
      </p:sp>
      <p:sp>
        <p:nvSpPr>
          <p:cNvPr id="36870" name="Rectangle 9"/>
          <p:cNvSpPr>
            <a:spLocks noChangeArrowheads="1"/>
          </p:cNvSpPr>
          <p:nvPr/>
        </p:nvSpPr>
        <p:spPr bwMode="auto">
          <a:xfrm>
            <a:off x="304800" y="304800"/>
            <a:ext cx="1639888" cy="1190625"/>
          </a:xfrm>
          <a:prstGeom prst="rect">
            <a:avLst/>
          </a:prstGeom>
          <a:noFill/>
          <a:ln w="9525">
            <a:noFill/>
            <a:miter lim="800000"/>
            <a:headEnd/>
            <a:tailEnd/>
          </a:ln>
        </p:spPr>
        <p:txBody>
          <a:bodyPr wrap="none">
            <a:spAutoFit/>
          </a:bodyPr>
          <a:lstStyle/>
          <a:p>
            <a:r>
              <a:rPr lang="en-US" sz="3600"/>
              <a:t>Image </a:t>
            </a:r>
          </a:p>
          <a:p>
            <a:r>
              <a:rPr lang="en-US" sz="3600"/>
              <a:t>space</a:t>
            </a:r>
          </a:p>
        </p:txBody>
      </p:sp>
      <p:sp>
        <p:nvSpPr>
          <p:cNvPr id="36872" name="Line 11"/>
          <p:cNvSpPr>
            <a:spLocks noChangeShapeType="1"/>
          </p:cNvSpPr>
          <p:nvPr/>
        </p:nvSpPr>
        <p:spPr bwMode="auto">
          <a:xfrm>
            <a:off x="2643188" y="4114800"/>
            <a:ext cx="228600" cy="1143000"/>
          </a:xfrm>
          <a:prstGeom prst="line">
            <a:avLst/>
          </a:prstGeom>
          <a:noFill/>
          <a:ln w="63500">
            <a:solidFill>
              <a:schemeClr val="tx1"/>
            </a:solidFill>
            <a:round/>
            <a:headEnd/>
            <a:tailEnd type="triangle" w="med" len="med"/>
          </a:ln>
        </p:spPr>
        <p:txBody>
          <a:bodyPr/>
          <a:lstStyle/>
          <a:p>
            <a:endParaRPr lang="en-US"/>
          </a:p>
        </p:txBody>
      </p:sp>
      <p:sp>
        <p:nvSpPr>
          <p:cNvPr id="36873" name="Line 12"/>
          <p:cNvSpPr>
            <a:spLocks noChangeShapeType="1"/>
          </p:cNvSpPr>
          <p:nvPr/>
        </p:nvSpPr>
        <p:spPr bwMode="auto">
          <a:xfrm flipH="1">
            <a:off x="1804988" y="4114800"/>
            <a:ext cx="838200" cy="990600"/>
          </a:xfrm>
          <a:prstGeom prst="line">
            <a:avLst/>
          </a:prstGeom>
          <a:noFill/>
          <a:ln w="63500">
            <a:solidFill>
              <a:schemeClr val="tx1"/>
            </a:solidFill>
            <a:round/>
            <a:headEnd/>
            <a:tailEnd type="triangle" w="med" len="med"/>
          </a:ln>
        </p:spPr>
        <p:txBody>
          <a:bodyPr/>
          <a:lstStyle/>
          <a:p>
            <a:endParaRPr lang="en-US"/>
          </a:p>
        </p:txBody>
      </p:sp>
      <p:sp>
        <p:nvSpPr>
          <p:cNvPr id="36874" name="Line 13"/>
          <p:cNvSpPr>
            <a:spLocks noChangeShapeType="1"/>
          </p:cNvSpPr>
          <p:nvPr/>
        </p:nvSpPr>
        <p:spPr bwMode="auto">
          <a:xfrm flipV="1">
            <a:off x="2643188" y="990600"/>
            <a:ext cx="838200" cy="3124200"/>
          </a:xfrm>
          <a:prstGeom prst="line">
            <a:avLst/>
          </a:prstGeom>
          <a:noFill/>
          <a:ln w="63500">
            <a:solidFill>
              <a:schemeClr val="tx1"/>
            </a:solidFill>
            <a:round/>
            <a:headEnd/>
            <a:tailEnd type="triangle" w="med" len="med"/>
          </a:ln>
        </p:spPr>
        <p:txBody>
          <a:bodyPr/>
          <a:lstStyle/>
          <a:p>
            <a:endParaRPr lang="en-US"/>
          </a:p>
        </p:txBody>
      </p:sp>
      <p:sp>
        <p:nvSpPr>
          <p:cNvPr id="36875" name="Line 14"/>
          <p:cNvSpPr>
            <a:spLocks noChangeShapeType="1"/>
          </p:cNvSpPr>
          <p:nvPr/>
        </p:nvSpPr>
        <p:spPr bwMode="auto">
          <a:xfrm flipH="1" flipV="1">
            <a:off x="1500188" y="1524000"/>
            <a:ext cx="1143000" cy="2590800"/>
          </a:xfrm>
          <a:prstGeom prst="line">
            <a:avLst/>
          </a:prstGeom>
          <a:noFill/>
          <a:ln w="63500">
            <a:solidFill>
              <a:schemeClr val="tx1"/>
            </a:solidFill>
            <a:round/>
            <a:headEnd/>
            <a:tailEnd type="triangle" w="med" len="med"/>
          </a:ln>
        </p:spPr>
        <p:txBody>
          <a:bodyPr/>
          <a:lstStyle/>
          <a:p>
            <a:endParaRPr lang="en-US"/>
          </a:p>
        </p:txBody>
      </p:sp>
      <p:sp>
        <p:nvSpPr>
          <p:cNvPr id="206863" name="Line 15"/>
          <p:cNvSpPr>
            <a:spLocks noChangeShapeType="1"/>
          </p:cNvSpPr>
          <p:nvPr/>
        </p:nvSpPr>
        <p:spPr bwMode="auto">
          <a:xfrm>
            <a:off x="2643188" y="4114800"/>
            <a:ext cx="5486400" cy="1447800"/>
          </a:xfrm>
          <a:prstGeom prst="line">
            <a:avLst/>
          </a:prstGeom>
          <a:noFill/>
          <a:ln w="63500">
            <a:solidFill>
              <a:srgbClr val="FF9900"/>
            </a:solidFill>
            <a:round/>
            <a:headEnd/>
            <a:tailEnd type="triangle" w="med" len="med"/>
          </a:ln>
        </p:spPr>
        <p:txBody>
          <a:bodyPr/>
          <a:lstStyle/>
          <a:p>
            <a:endParaRPr lang="en-US"/>
          </a:p>
        </p:txBody>
      </p:sp>
      <p:sp>
        <p:nvSpPr>
          <p:cNvPr id="206864" name="Line 16"/>
          <p:cNvSpPr>
            <a:spLocks noChangeShapeType="1"/>
          </p:cNvSpPr>
          <p:nvPr/>
        </p:nvSpPr>
        <p:spPr bwMode="auto">
          <a:xfrm>
            <a:off x="2643188" y="4114800"/>
            <a:ext cx="1828800" cy="1371600"/>
          </a:xfrm>
          <a:prstGeom prst="line">
            <a:avLst/>
          </a:prstGeom>
          <a:noFill/>
          <a:ln w="63500">
            <a:solidFill>
              <a:srgbClr val="FF9900"/>
            </a:solidFill>
            <a:round/>
            <a:headEnd/>
            <a:tailEnd type="triangle" w="med" len="med"/>
          </a:ln>
        </p:spPr>
        <p:txBody>
          <a:bodyPr/>
          <a:lstStyle/>
          <a:p>
            <a:endParaRPr lang="en-US"/>
          </a:p>
        </p:txBody>
      </p:sp>
      <p:sp>
        <p:nvSpPr>
          <p:cNvPr id="206865" name="Line 17"/>
          <p:cNvSpPr>
            <a:spLocks noChangeShapeType="1"/>
          </p:cNvSpPr>
          <p:nvPr/>
        </p:nvSpPr>
        <p:spPr bwMode="auto">
          <a:xfrm>
            <a:off x="2643188" y="4114800"/>
            <a:ext cx="228600" cy="1143000"/>
          </a:xfrm>
          <a:prstGeom prst="line">
            <a:avLst/>
          </a:prstGeom>
          <a:noFill/>
          <a:ln w="63500">
            <a:solidFill>
              <a:srgbClr val="FF9900"/>
            </a:solidFill>
            <a:round/>
            <a:headEnd/>
            <a:tailEnd type="triangle" w="med" len="med"/>
          </a:ln>
        </p:spPr>
        <p:txBody>
          <a:bodyPr/>
          <a:lstStyle/>
          <a:p>
            <a:endParaRPr lang="en-US"/>
          </a:p>
        </p:txBody>
      </p:sp>
      <p:sp>
        <p:nvSpPr>
          <p:cNvPr id="206866" name="Line 18"/>
          <p:cNvSpPr>
            <a:spLocks noChangeShapeType="1"/>
          </p:cNvSpPr>
          <p:nvPr/>
        </p:nvSpPr>
        <p:spPr bwMode="auto">
          <a:xfrm flipV="1">
            <a:off x="2643188" y="990600"/>
            <a:ext cx="838200" cy="3124200"/>
          </a:xfrm>
          <a:prstGeom prst="line">
            <a:avLst/>
          </a:prstGeom>
          <a:noFill/>
          <a:ln w="63500">
            <a:solidFill>
              <a:srgbClr val="FF9900"/>
            </a:solidFill>
            <a:round/>
            <a:headEnd/>
            <a:tailEnd type="triangle" w="med" len="med"/>
          </a:ln>
        </p:spPr>
        <p:txBody>
          <a:bodyPr/>
          <a:lstStyle/>
          <a:p>
            <a:endParaRPr lang="en-US"/>
          </a:p>
        </p:txBody>
      </p:sp>
      <p:pic>
        <p:nvPicPr>
          <p:cNvPr id="36880" name="Picture 8"/>
          <p:cNvPicPr>
            <a:picLocks noChangeAspect="1" noChangeArrowheads="1"/>
          </p:cNvPicPr>
          <p:nvPr/>
        </p:nvPicPr>
        <p:blipFill>
          <a:blip r:embed="rId2" cstate="print"/>
          <a:srcRect/>
          <a:stretch>
            <a:fillRect/>
          </a:stretch>
        </p:blipFill>
        <p:spPr bwMode="auto">
          <a:xfrm>
            <a:off x="3633788" y="1524000"/>
            <a:ext cx="3810000" cy="3181350"/>
          </a:xfrm>
          <a:prstGeom prst="rect">
            <a:avLst/>
          </a:prstGeom>
          <a:noFill/>
          <a:ln w="9525">
            <a:noFill/>
            <a:miter lim="800000"/>
            <a:headEnd/>
            <a:tailEnd/>
          </a:ln>
        </p:spPr>
      </p:pic>
      <p:sp>
        <p:nvSpPr>
          <p:cNvPr id="206867" name="Rectangle 19"/>
          <p:cNvSpPr>
            <a:spLocks noChangeArrowheads="1"/>
          </p:cNvSpPr>
          <p:nvPr/>
        </p:nvSpPr>
        <p:spPr bwMode="auto">
          <a:xfrm>
            <a:off x="3657600" y="533400"/>
            <a:ext cx="3276600" cy="641350"/>
          </a:xfrm>
          <a:prstGeom prst="rect">
            <a:avLst/>
          </a:prstGeom>
          <a:noFill/>
          <a:ln w="9525">
            <a:noFill/>
            <a:miter lim="800000"/>
            <a:headEnd/>
            <a:tailEnd/>
          </a:ln>
        </p:spPr>
        <p:txBody>
          <a:bodyPr>
            <a:spAutoFit/>
          </a:bodyPr>
          <a:lstStyle/>
          <a:p>
            <a:r>
              <a:rPr lang="en-US" sz="3600">
                <a:solidFill>
                  <a:srgbClr val="FF9900"/>
                </a:solidFill>
              </a:rPr>
              <a:t>Face space</a:t>
            </a:r>
          </a:p>
        </p:txBody>
      </p:sp>
      <p:sp>
        <p:nvSpPr>
          <p:cNvPr id="36882" name="Rectangle 20"/>
          <p:cNvSpPr>
            <a:spLocks noChangeArrowheads="1"/>
          </p:cNvSpPr>
          <p:nvPr/>
        </p:nvSpPr>
        <p:spPr bwMode="auto">
          <a:xfrm>
            <a:off x="471258" y="5851525"/>
            <a:ext cx="7005638" cy="396875"/>
          </a:xfrm>
          <a:prstGeom prst="rect">
            <a:avLst/>
          </a:prstGeom>
          <a:noFill/>
          <a:ln w="9525">
            <a:noFill/>
            <a:miter lim="800000"/>
            <a:headEnd/>
            <a:tailEnd/>
          </a:ln>
        </p:spPr>
        <p:txBody>
          <a:bodyPr wrap="none">
            <a:spAutoFit/>
          </a:bodyPr>
          <a:lstStyle/>
          <a:p>
            <a:pPr>
              <a:buFontTx/>
              <a:buChar char="•"/>
            </a:pPr>
            <a:r>
              <a:rPr lang="en-GB" sz="2000" dirty="0">
                <a:solidFill>
                  <a:srgbClr val="40458C"/>
                </a:solidFill>
              </a:rPr>
              <a:t> </a:t>
            </a:r>
            <a:r>
              <a:rPr lang="en-GB" sz="2000" dirty="0">
                <a:solidFill>
                  <a:srgbClr val="CC3300"/>
                </a:solidFill>
              </a:rPr>
              <a:t>Maximize the scatter</a:t>
            </a:r>
            <a:r>
              <a:rPr lang="en-GB" sz="2000" dirty="0">
                <a:solidFill>
                  <a:srgbClr val="40458C"/>
                </a:solidFill>
              </a:rPr>
              <a:t> of the training images in face space</a:t>
            </a:r>
            <a:endParaRPr lang="en-US" sz="2000" dirty="0">
              <a:solidFill>
                <a:srgbClr val="40458C"/>
              </a:solidFill>
            </a:endParaRPr>
          </a:p>
        </p:txBody>
      </p:sp>
      <p:sp>
        <p:nvSpPr>
          <p:cNvPr id="21" name="Rectangle 20"/>
          <p:cNvSpPr/>
          <p:nvPr/>
        </p:nvSpPr>
        <p:spPr>
          <a:xfrm>
            <a:off x="3581400" y="2819400"/>
            <a:ext cx="457200" cy="533400"/>
          </a:xfrm>
          <a:prstGeom prst="rect">
            <a:avLst/>
          </a:prstGeom>
          <a:noFill/>
          <a:ln w="73025">
            <a:solidFill>
              <a:srgbClr val="FFC000"/>
            </a:solidFill>
          </a:ln>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p>
        </p:txBody>
      </p:sp>
      <p:sp>
        <p:nvSpPr>
          <p:cNvPr id="22" name="Rectangle 21"/>
          <p:cNvSpPr/>
          <p:nvPr/>
        </p:nvSpPr>
        <p:spPr>
          <a:xfrm>
            <a:off x="4419600" y="4114800"/>
            <a:ext cx="457200" cy="533400"/>
          </a:xfrm>
          <a:prstGeom prst="rect">
            <a:avLst/>
          </a:prstGeom>
          <a:noFill/>
          <a:ln w="73025">
            <a:solidFill>
              <a:srgbClr val="FFC000"/>
            </a:solidFill>
          </a:ln>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p>
        </p:txBody>
      </p:sp>
      <p:sp>
        <p:nvSpPr>
          <p:cNvPr id="23" name="Rectangle 22"/>
          <p:cNvSpPr/>
          <p:nvPr/>
        </p:nvSpPr>
        <p:spPr>
          <a:xfrm>
            <a:off x="6934200" y="2819400"/>
            <a:ext cx="457200" cy="533400"/>
          </a:xfrm>
          <a:prstGeom prst="rect">
            <a:avLst/>
          </a:prstGeom>
          <a:noFill/>
          <a:ln w="73025">
            <a:solidFill>
              <a:srgbClr val="FFC000"/>
            </a:solidFill>
          </a:ln>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p>
        </p:txBody>
      </p:sp>
      <p:sp>
        <p:nvSpPr>
          <p:cNvPr id="24" name="Rectangle 23"/>
          <p:cNvSpPr/>
          <p:nvPr/>
        </p:nvSpPr>
        <p:spPr>
          <a:xfrm>
            <a:off x="6934200" y="4191000"/>
            <a:ext cx="457200" cy="533400"/>
          </a:xfrm>
          <a:prstGeom prst="rect">
            <a:avLst/>
          </a:prstGeom>
          <a:noFill/>
          <a:ln w="73025">
            <a:solidFill>
              <a:srgbClr val="FFC000"/>
            </a:solidFill>
          </a:ln>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p>
        </p:txBody>
      </p:sp>
      <p:sp>
        <p:nvSpPr>
          <p:cNvPr id="25" name="Rectangle 24"/>
          <p:cNvSpPr/>
          <p:nvPr/>
        </p:nvSpPr>
        <p:spPr>
          <a:xfrm>
            <a:off x="5257800" y="1524000"/>
            <a:ext cx="457200" cy="533400"/>
          </a:xfrm>
          <a:prstGeom prst="rect">
            <a:avLst/>
          </a:prstGeom>
          <a:noFill/>
          <a:ln w="73025">
            <a:solidFill>
              <a:srgbClr val="FFC000"/>
            </a:solidFill>
          </a:ln>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p>
        </p:txBody>
      </p:sp>
      <p:sp>
        <p:nvSpPr>
          <p:cNvPr id="36871" name="Rectangle 10"/>
          <p:cNvSpPr>
            <a:spLocks noChangeArrowheads="1"/>
          </p:cNvSpPr>
          <p:nvPr/>
        </p:nvSpPr>
        <p:spPr bwMode="auto">
          <a:xfrm>
            <a:off x="0" y="5180491"/>
            <a:ext cx="8991600" cy="701675"/>
          </a:xfrm>
          <a:prstGeom prst="rect">
            <a:avLst/>
          </a:prstGeom>
          <a:noFill/>
          <a:ln w="9525">
            <a:noFill/>
            <a:miter lim="800000"/>
            <a:headEnd/>
            <a:tailEnd/>
          </a:ln>
        </p:spPr>
        <p:txBody>
          <a:bodyPr>
            <a:spAutoFit/>
          </a:bodyPr>
          <a:lstStyle/>
          <a:p>
            <a:pPr lvl="1">
              <a:spcBef>
                <a:spcPct val="20000"/>
              </a:spcBef>
              <a:buFontTx/>
              <a:buChar char="•"/>
            </a:pPr>
            <a:r>
              <a:rPr lang="en-GB" sz="2000" dirty="0">
                <a:solidFill>
                  <a:srgbClr val="40458C"/>
                </a:solidFill>
              </a:rPr>
              <a:t> </a:t>
            </a:r>
            <a:r>
              <a:rPr lang="en-GB" sz="2000" dirty="0" smtClean="0">
                <a:solidFill>
                  <a:srgbClr val="40458C"/>
                </a:solidFill>
              </a:rPr>
              <a:t>Compute n-dim </a:t>
            </a:r>
            <a:r>
              <a:rPr lang="en-GB" sz="2000" dirty="0">
                <a:solidFill>
                  <a:srgbClr val="40458C"/>
                </a:solidFill>
              </a:rPr>
              <a:t>subspace such that the projection of the data points onto the subspace has </a:t>
            </a:r>
            <a:r>
              <a:rPr lang="en-GB" sz="2000" dirty="0">
                <a:solidFill>
                  <a:srgbClr val="CC3300"/>
                </a:solidFill>
              </a:rPr>
              <a:t>the largest variance</a:t>
            </a:r>
            <a:r>
              <a:rPr lang="en-GB" sz="2000" dirty="0">
                <a:solidFill>
                  <a:srgbClr val="40458C"/>
                </a:solidFill>
              </a:rPr>
              <a:t> among all </a:t>
            </a:r>
            <a:r>
              <a:rPr lang="en-GB" sz="2000" dirty="0" smtClean="0">
                <a:solidFill>
                  <a:srgbClr val="40458C"/>
                </a:solidFill>
              </a:rPr>
              <a:t>n-dim </a:t>
            </a:r>
            <a:r>
              <a:rPr lang="en-GB" sz="2000" dirty="0">
                <a:solidFill>
                  <a:srgbClr val="40458C"/>
                </a:solidFill>
              </a:rPr>
              <a:t>subspaces.</a:t>
            </a:r>
            <a:r>
              <a:rPr lang="en-GB" sz="2000" dirty="0"/>
              <a:t>    </a:t>
            </a:r>
          </a:p>
        </p:txBody>
      </p:sp>
      <p:sp>
        <p:nvSpPr>
          <p:cNvPr id="2" name="Date Placeholder 1"/>
          <p:cNvSpPr>
            <a:spLocks noGrp="1"/>
          </p:cNvSpPr>
          <p:nvPr>
            <p:ph type="dt" sz="half" idx="10"/>
          </p:nvPr>
        </p:nvSpPr>
        <p:spPr/>
        <p:txBody>
          <a:bodyPr/>
          <a:lstStyle/>
          <a:p>
            <a:endParaRPr lang="en-US" dirty="0"/>
          </a:p>
        </p:txBody>
      </p:sp>
      <p:sp>
        <p:nvSpPr>
          <p:cNvPr id="3" name="Slide Number Placeholder 2"/>
          <p:cNvSpPr>
            <a:spLocks noGrp="1"/>
          </p:cNvSpPr>
          <p:nvPr>
            <p:ph type="sldNum" sz="quarter" idx="12"/>
          </p:nvPr>
        </p:nvSpPr>
        <p:spPr/>
        <p:txBody>
          <a:bodyPr/>
          <a:lstStyle/>
          <a:p>
            <a:fld id="{CF7DC490-98B8-074B-BB30-37775A2447EF}" type="slidenum">
              <a:rPr lang="en-US" smtClean="0"/>
              <a:pPr/>
              <a:t>64</a:t>
            </a:fld>
            <a:endParaRPr lang="en-US" dirty="0"/>
          </a:p>
        </p:txBody>
      </p:sp>
    </p:spTree>
    <p:extLst>
      <p:ext uri="{BB962C8B-B14F-4D97-AF65-F5344CB8AC3E}">
        <p14:creationId xmlns:p14="http://schemas.microsoft.com/office/powerpoint/2010/main" val="2160653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686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686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686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686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686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6863" grpId="0" animBg="1"/>
      <p:bldP spid="206864" grpId="0" animBg="1"/>
      <p:bldP spid="206865" grpId="0" animBg="1"/>
      <p:bldP spid="206866" grpId="0" animBg="1"/>
      <p:bldP spid="206867" grpId="0"/>
      <p:bldP spid="21" grpId="0" animBg="1"/>
      <p:bldP spid="22" grpId="0" animBg="1"/>
      <p:bldP spid="23" grpId="0" animBg="1"/>
      <p:bldP spid="24" grpId="0" animBg="1"/>
      <p:bldP spid="25"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Text Box 5"/>
          <p:cNvSpPr txBox="1">
            <a:spLocks noChangeArrowheads="1"/>
          </p:cNvSpPr>
          <p:nvPr/>
        </p:nvSpPr>
        <p:spPr bwMode="auto">
          <a:xfrm>
            <a:off x="381000" y="1647825"/>
            <a:ext cx="7716475" cy="2369880"/>
          </a:xfrm>
          <a:prstGeom prst="rect">
            <a:avLst/>
          </a:prstGeom>
          <a:noFill/>
          <a:ln w="9525">
            <a:noFill/>
            <a:miter lim="800000"/>
            <a:headEnd/>
            <a:tailEnd/>
          </a:ln>
        </p:spPr>
        <p:txBody>
          <a:bodyPr wrap="none">
            <a:spAutoFit/>
          </a:bodyPr>
          <a:lstStyle/>
          <a:p>
            <a:pPr eaLnBrk="0" hangingPunct="0"/>
            <a:endParaRPr lang="en-US" sz="800" dirty="0"/>
          </a:p>
          <a:p>
            <a:pPr eaLnBrk="0" hangingPunct="0">
              <a:buFontTx/>
              <a:buChar char="•"/>
            </a:pPr>
            <a:r>
              <a:rPr lang="en-US" sz="2400" dirty="0"/>
              <a:t> So, compress them to a low-dimensional subspace that</a:t>
            </a:r>
          </a:p>
          <a:p>
            <a:pPr eaLnBrk="0" hangingPunct="0"/>
            <a:r>
              <a:rPr lang="en-US" sz="2400" dirty="0"/>
              <a:t>  captures key appearance characteristics of the visual DOFs.</a:t>
            </a:r>
          </a:p>
          <a:p>
            <a:pPr eaLnBrk="0" hangingPunct="0"/>
            <a:endParaRPr lang="en-US" sz="2400" dirty="0"/>
          </a:p>
          <a:p>
            <a:pPr eaLnBrk="0" hangingPunct="0"/>
            <a:endParaRPr lang="en-US" sz="2400" dirty="0"/>
          </a:p>
          <a:p>
            <a:pPr eaLnBrk="0" hangingPunct="0"/>
            <a:endParaRPr lang="en-US" sz="2400" dirty="0"/>
          </a:p>
          <a:p>
            <a:pPr eaLnBrk="0" hangingPunct="0">
              <a:buFontTx/>
              <a:buChar char="•"/>
            </a:pPr>
            <a:endParaRPr lang="en-US" sz="2000" dirty="0"/>
          </a:p>
        </p:txBody>
      </p:sp>
      <p:sp>
        <p:nvSpPr>
          <p:cNvPr id="1028" name="Rectangle 2"/>
          <p:cNvSpPr>
            <a:spLocks noGrp="1" noChangeArrowheads="1"/>
          </p:cNvSpPr>
          <p:nvPr>
            <p:ph type="title"/>
          </p:nvPr>
        </p:nvSpPr>
        <p:spPr>
          <a:xfrm>
            <a:off x="457200" y="152400"/>
            <a:ext cx="8229600" cy="1143000"/>
          </a:xfrm>
        </p:spPr>
        <p:txBody>
          <a:bodyPr/>
          <a:lstStyle/>
          <a:p>
            <a:pPr eaLnBrk="1" hangingPunct="1"/>
            <a:r>
              <a:rPr lang="en-US" sz="3600" smtClean="0"/>
              <a:t>Key Idea</a:t>
            </a:r>
          </a:p>
        </p:txBody>
      </p:sp>
      <p:sp>
        <p:nvSpPr>
          <p:cNvPr id="129030" name="Text Box 6"/>
          <p:cNvSpPr txBox="1">
            <a:spLocks noChangeArrowheads="1"/>
          </p:cNvSpPr>
          <p:nvPr/>
        </p:nvSpPr>
        <p:spPr bwMode="auto">
          <a:xfrm>
            <a:off x="304800" y="3200400"/>
            <a:ext cx="7699375" cy="944563"/>
          </a:xfrm>
          <a:prstGeom prst="rect">
            <a:avLst/>
          </a:prstGeom>
          <a:noFill/>
          <a:ln w="9525">
            <a:noFill/>
            <a:miter lim="800000"/>
            <a:headEnd/>
            <a:tailEnd/>
          </a:ln>
        </p:spPr>
        <p:txBody>
          <a:bodyPr wrap="none">
            <a:spAutoFit/>
          </a:bodyPr>
          <a:lstStyle/>
          <a:p>
            <a:pPr eaLnBrk="0" hangingPunct="0">
              <a:buFontTx/>
              <a:buChar char="•"/>
            </a:pPr>
            <a:r>
              <a:rPr lang="en-US" sz="3200" dirty="0">
                <a:solidFill>
                  <a:srgbClr val="CC3300"/>
                </a:solidFill>
              </a:rPr>
              <a:t> USE PCA for estimating the sub-space </a:t>
            </a:r>
          </a:p>
          <a:p>
            <a:pPr eaLnBrk="0" hangingPunct="0"/>
            <a:r>
              <a:rPr lang="en-US" sz="2400" dirty="0">
                <a:solidFill>
                  <a:srgbClr val="CC3300"/>
                </a:solidFill>
              </a:rPr>
              <a:t>   (dimensionality reduction)</a:t>
            </a:r>
            <a:endParaRPr lang="en-US" dirty="0"/>
          </a:p>
        </p:txBody>
      </p:sp>
      <p:sp>
        <p:nvSpPr>
          <p:cNvPr id="129032" name="Rectangle 8"/>
          <p:cNvSpPr>
            <a:spLocks noChangeArrowheads="1"/>
          </p:cNvSpPr>
          <p:nvPr/>
        </p:nvSpPr>
        <p:spPr bwMode="auto">
          <a:xfrm>
            <a:off x="304800" y="4869627"/>
            <a:ext cx="8305800" cy="1187450"/>
          </a:xfrm>
          <a:prstGeom prst="rect">
            <a:avLst/>
          </a:prstGeom>
          <a:noFill/>
          <a:ln w="9525">
            <a:noFill/>
            <a:miter lim="800000"/>
            <a:headEnd/>
            <a:tailEnd/>
          </a:ln>
        </p:spPr>
        <p:txBody>
          <a:bodyPr>
            <a:spAutoFit/>
          </a:bodyPr>
          <a:lstStyle/>
          <a:p>
            <a:pPr>
              <a:spcBef>
                <a:spcPct val="20000"/>
              </a:spcBef>
              <a:buFontTx/>
              <a:buChar char="•"/>
            </a:pPr>
            <a:r>
              <a:rPr lang="en-GB" sz="2400" dirty="0">
                <a:solidFill>
                  <a:srgbClr val="40458C"/>
                </a:solidFill>
              </a:rPr>
              <a:t>Compare two faces by projecting the images into the subspace and measuring the EUCLIDEAN distance between them.</a:t>
            </a:r>
          </a:p>
        </p:txBody>
      </p:sp>
      <p:sp>
        <p:nvSpPr>
          <p:cNvPr id="2" name="Date Placeholder 1"/>
          <p:cNvSpPr>
            <a:spLocks noGrp="1"/>
          </p:cNvSpPr>
          <p:nvPr>
            <p:ph type="dt" sz="half" idx="10"/>
          </p:nvPr>
        </p:nvSpPr>
        <p:spPr/>
        <p:txBody>
          <a:bodyPr/>
          <a:lstStyle/>
          <a:p>
            <a:endParaRPr lang="en-US" dirty="0"/>
          </a:p>
        </p:txBody>
      </p:sp>
      <p:sp>
        <p:nvSpPr>
          <p:cNvPr id="3" name="Slide Number Placeholder 2"/>
          <p:cNvSpPr>
            <a:spLocks noGrp="1"/>
          </p:cNvSpPr>
          <p:nvPr>
            <p:ph type="sldNum" sz="quarter" idx="12"/>
          </p:nvPr>
        </p:nvSpPr>
        <p:spPr/>
        <p:txBody>
          <a:bodyPr/>
          <a:lstStyle/>
          <a:p>
            <a:fld id="{CF7DC490-98B8-074B-BB30-37775A2447EF}" type="slidenum">
              <a:rPr lang="en-US" smtClean="0"/>
              <a:pPr/>
              <a:t>65</a:t>
            </a:fld>
            <a:endParaRPr lang="en-US" dirty="0"/>
          </a:p>
        </p:txBody>
      </p:sp>
    </p:spTree>
    <p:extLst>
      <p:ext uri="{BB962C8B-B14F-4D97-AF65-F5344CB8AC3E}">
        <p14:creationId xmlns:p14="http://schemas.microsoft.com/office/powerpoint/2010/main" val="135976681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90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90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030" grpId="0"/>
      <p:bldP spid="129032"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Eigenfaces</a:t>
            </a:r>
            <a:r>
              <a:rPr lang="en-US" dirty="0" smtClean="0"/>
              <a:t>: key idea</a:t>
            </a:r>
            <a:endParaRPr lang="en-US" dirty="0"/>
          </a:p>
        </p:txBody>
      </p:sp>
      <p:sp>
        <p:nvSpPr>
          <p:cNvPr id="3" name="Content Placeholder 2"/>
          <p:cNvSpPr>
            <a:spLocks noGrp="1"/>
          </p:cNvSpPr>
          <p:nvPr>
            <p:ph idx="1"/>
          </p:nvPr>
        </p:nvSpPr>
        <p:spPr/>
        <p:txBody>
          <a:bodyPr/>
          <a:lstStyle/>
          <a:p>
            <a:r>
              <a:rPr lang="en-US" dirty="0" smtClean="0"/>
              <a:t>Assume that most face images lie on a low-dimensional subspace determined by the first k (k&lt;&lt;d) directions of maximum variance</a:t>
            </a:r>
          </a:p>
          <a:p>
            <a:r>
              <a:rPr lang="en-US" dirty="0" smtClean="0"/>
              <a:t>Use PCA to determine the vectors or “</a:t>
            </a:r>
            <a:r>
              <a:rPr lang="en-US" dirty="0" err="1" smtClean="0"/>
              <a:t>eigenfaces</a:t>
            </a:r>
            <a:r>
              <a:rPr lang="en-US" dirty="0" smtClean="0"/>
              <a:t>” that span that subspace</a:t>
            </a:r>
          </a:p>
          <a:p>
            <a:r>
              <a:rPr lang="en-US" dirty="0" smtClean="0"/>
              <a:t>Represent all face images in the dataset as linear combinations of </a:t>
            </a:r>
            <a:r>
              <a:rPr lang="en-US" dirty="0" err="1" smtClean="0"/>
              <a:t>eigenfaces</a:t>
            </a:r>
            <a:endParaRPr lang="en-US" dirty="0"/>
          </a:p>
        </p:txBody>
      </p:sp>
      <p:sp>
        <p:nvSpPr>
          <p:cNvPr id="4" name="Date Placeholder 3"/>
          <p:cNvSpPr>
            <a:spLocks noGrp="1"/>
          </p:cNvSpPr>
          <p:nvPr>
            <p:ph type="dt" sz="half" idx="10"/>
          </p:nvPr>
        </p:nvSpPr>
        <p:spPr/>
        <p:txBody>
          <a:bodyPr/>
          <a:lstStyle/>
          <a:p>
            <a:endParaRPr lang="en-US" dirty="0"/>
          </a:p>
        </p:txBody>
      </p:sp>
      <p:sp>
        <p:nvSpPr>
          <p:cNvPr id="5" name="Slide Number Placeholder 4"/>
          <p:cNvSpPr>
            <a:spLocks noGrp="1"/>
          </p:cNvSpPr>
          <p:nvPr>
            <p:ph type="sldNum" sz="quarter" idx="12"/>
          </p:nvPr>
        </p:nvSpPr>
        <p:spPr/>
        <p:txBody>
          <a:bodyPr/>
          <a:lstStyle/>
          <a:p>
            <a:fld id="{CF7DC490-98B8-074B-BB30-37775A2447EF}" type="slidenum">
              <a:rPr lang="en-US" smtClean="0"/>
              <a:pPr/>
              <a:t>66</a:t>
            </a:fld>
            <a:endParaRPr lang="en-US" dirty="0"/>
          </a:p>
        </p:txBody>
      </p:sp>
      <p:sp>
        <p:nvSpPr>
          <p:cNvPr id="6" name="Text Box 4"/>
          <p:cNvSpPr txBox="1">
            <a:spLocks noChangeArrowheads="1"/>
          </p:cNvSpPr>
          <p:nvPr/>
        </p:nvSpPr>
        <p:spPr bwMode="auto">
          <a:xfrm>
            <a:off x="768350" y="5867400"/>
            <a:ext cx="768985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b="1">
                <a:solidFill>
                  <a:schemeClr val="tx1"/>
                </a:solidFill>
                <a:latin typeface="Arial" charset="0"/>
                <a:ea typeface="ＭＳ Ｐゴシック" charset="0"/>
                <a:cs typeface="Arial" charset="0"/>
              </a:defRPr>
            </a:lvl1pPr>
            <a:lvl2pPr marL="742950" indent="-285750">
              <a:defRPr sz="2400" b="1">
                <a:solidFill>
                  <a:schemeClr val="tx1"/>
                </a:solidFill>
                <a:latin typeface="Arial" charset="0"/>
                <a:ea typeface="Arial" charset="0"/>
                <a:cs typeface="Arial" charset="0"/>
              </a:defRPr>
            </a:lvl2pPr>
            <a:lvl3pPr marL="1143000" indent="-228600">
              <a:defRPr sz="2400" b="1">
                <a:solidFill>
                  <a:schemeClr val="tx1"/>
                </a:solidFill>
                <a:latin typeface="Arial" charset="0"/>
                <a:ea typeface="Arial" charset="0"/>
                <a:cs typeface="Arial" charset="0"/>
              </a:defRPr>
            </a:lvl3pPr>
            <a:lvl4pPr marL="1600200" indent="-228600">
              <a:defRPr sz="2400" b="1">
                <a:solidFill>
                  <a:schemeClr val="tx1"/>
                </a:solidFill>
                <a:latin typeface="Arial" charset="0"/>
                <a:ea typeface="Arial" charset="0"/>
                <a:cs typeface="Arial" charset="0"/>
              </a:defRPr>
            </a:lvl4pPr>
            <a:lvl5pPr marL="2057400" indent="-228600">
              <a:defRPr sz="2400" b="1">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ea typeface="Arial" charset="0"/>
                <a:cs typeface="Arial" charset="0"/>
              </a:defRPr>
            </a:lvl9pPr>
          </a:lstStyle>
          <a:p>
            <a:r>
              <a:rPr lang="en-US" sz="1800" b="0" dirty="0"/>
              <a:t>M. Turk and A. </a:t>
            </a:r>
            <a:r>
              <a:rPr lang="en-US" sz="1800" b="0" dirty="0" err="1"/>
              <a:t>Pentland</a:t>
            </a:r>
            <a:r>
              <a:rPr lang="en-US" sz="1800" b="0" dirty="0"/>
              <a:t>, </a:t>
            </a:r>
            <a:r>
              <a:rPr lang="en-US" sz="1800" b="0" dirty="0">
                <a:hlinkClick r:id="rId2"/>
              </a:rPr>
              <a:t>Face Recognition using Eigenfaces</a:t>
            </a:r>
            <a:r>
              <a:rPr lang="en-US" sz="1800" b="0" dirty="0"/>
              <a:t>, CVPR 1991</a:t>
            </a:r>
          </a:p>
        </p:txBody>
      </p:sp>
    </p:spTree>
    <p:extLst>
      <p:ext uri="{BB962C8B-B14F-4D97-AF65-F5344CB8AC3E}">
        <p14:creationId xmlns:p14="http://schemas.microsoft.com/office/powerpoint/2010/main" val="1640415077"/>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normAutofit/>
          </a:bodyPr>
          <a:lstStyle/>
          <a:p>
            <a:r>
              <a:rPr lang="en-US" altLang="en-US" dirty="0"/>
              <a:t>Training </a:t>
            </a:r>
            <a:r>
              <a:rPr lang="en-US" altLang="en-US" dirty="0" smtClean="0"/>
              <a:t>images: </a:t>
            </a:r>
            <a:r>
              <a:rPr lang="en-US" altLang="en-US" b="1" dirty="0" smtClean="0"/>
              <a:t>x</a:t>
            </a:r>
            <a:r>
              <a:rPr lang="en-US" altLang="en-US" baseline="-25000" dirty="0" smtClean="0"/>
              <a:t>1</a:t>
            </a:r>
            <a:r>
              <a:rPr lang="en-US" altLang="en-US" dirty="0"/>
              <a:t>,…,</a:t>
            </a:r>
            <a:r>
              <a:rPr lang="en-US" altLang="en-US" b="1" dirty="0" err="1"/>
              <a:t>x</a:t>
            </a:r>
            <a:r>
              <a:rPr lang="en-US" altLang="en-US" baseline="-25000" dirty="0" err="1"/>
              <a:t>N</a:t>
            </a:r>
            <a:endParaRPr lang="en-US" altLang="en-US" baseline="-25000" dirty="0"/>
          </a:p>
        </p:txBody>
      </p:sp>
      <p:pic>
        <p:nvPicPr>
          <p:cNvPr id="2458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71700" y="1417638"/>
            <a:ext cx="48006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e Placeholder 1"/>
          <p:cNvSpPr>
            <a:spLocks noGrp="1"/>
          </p:cNvSpPr>
          <p:nvPr>
            <p:ph type="dt" sz="half" idx="10"/>
          </p:nvPr>
        </p:nvSpPr>
        <p:spPr/>
        <p:txBody>
          <a:bodyPr/>
          <a:lstStyle/>
          <a:p>
            <a:endParaRPr lang="en-US" dirty="0"/>
          </a:p>
        </p:txBody>
      </p:sp>
      <p:sp>
        <p:nvSpPr>
          <p:cNvPr id="3" name="Slide Number Placeholder 2"/>
          <p:cNvSpPr>
            <a:spLocks noGrp="1"/>
          </p:cNvSpPr>
          <p:nvPr>
            <p:ph type="sldNum" sz="quarter" idx="12"/>
          </p:nvPr>
        </p:nvSpPr>
        <p:spPr/>
        <p:txBody>
          <a:bodyPr/>
          <a:lstStyle/>
          <a:p>
            <a:fld id="{CF7DC490-98B8-074B-BB30-37775A2447EF}" type="slidenum">
              <a:rPr lang="en-US" smtClean="0"/>
              <a:pPr/>
              <a:t>67</a:t>
            </a:fld>
            <a:endParaRPr lang="en-US" dirty="0"/>
          </a:p>
        </p:txBody>
      </p:sp>
    </p:spTree>
    <p:extLst>
      <p:ext uri="{BB962C8B-B14F-4D97-AF65-F5344CB8AC3E}">
        <p14:creationId xmlns:p14="http://schemas.microsoft.com/office/powerpoint/2010/main" val="4030901454"/>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normAutofit/>
          </a:bodyPr>
          <a:lstStyle/>
          <a:p>
            <a:r>
              <a:rPr lang="en-US" altLang="en-US" dirty="0"/>
              <a:t>Top eigenvectors: </a:t>
            </a:r>
            <a:r>
              <a:rPr lang="en-US" altLang="en-US" dirty="0" smtClean="0"/>
              <a:t>ɸ</a:t>
            </a:r>
            <a:r>
              <a:rPr lang="en-US" altLang="en-US" baseline="-25000" dirty="0" smtClean="0"/>
              <a:t>1</a:t>
            </a:r>
            <a:r>
              <a:rPr lang="en-US" altLang="en-US" dirty="0" smtClean="0"/>
              <a:t>,…,</a:t>
            </a:r>
            <a:r>
              <a:rPr lang="en-US" altLang="en-US" dirty="0" err="1" smtClean="0"/>
              <a:t>ɸ</a:t>
            </a:r>
            <a:r>
              <a:rPr lang="en-US" altLang="en-US" baseline="-25000" dirty="0" err="1" smtClean="0"/>
              <a:t>k</a:t>
            </a:r>
            <a:endParaRPr lang="en-US" altLang="en-US" baseline="-25000" dirty="0"/>
          </a:p>
        </p:txBody>
      </p:sp>
      <p:sp>
        <p:nvSpPr>
          <p:cNvPr id="25605" name="Rectangle 7"/>
          <p:cNvSpPr>
            <a:spLocks noChangeArrowheads="1"/>
          </p:cNvSpPr>
          <p:nvPr/>
        </p:nvSpPr>
        <p:spPr bwMode="auto">
          <a:xfrm>
            <a:off x="1603375" y="2209800"/>
            <a:ext cx="1301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a:t>Mean: μ</a:t>
            </a:r>
          </a:p>
        </p:txBody>
      </p:sp>
      <p:pic>
        <p:nvPicPr>
          <p:cNvPr id="25606"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2667000"/>
            <a:ext cx="2120900" cy="212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7"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86200" y="1447800"/>
            <a:ext cx="48006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e Placeholder 1"/>
          <p:cNvSpPr>
            <a:spLocks noGrp="1"/>
          </p:cNvSpPr>
          <p:nvPr>
            <p:ph type="dt" sz="half" idx="10"/>
          </p:nvPr>
        </p:nvSpPr>
        <p:spPr/>
        <p:txBody>
          <a:bodyPr/>
          <a:lstStyle/>
          <a:p>
            <a:endParaRPr lang="en-US" dirty="0"/>
          </a:p>
        </p:txBody>
      </p:sp>
      <p:sp>
        <p:nvSpPr>
          <p:cNvPr id="3" name="Slide Number Placeholder 2"/>
          <p:cNvSpPr>
            <a:spLocks noGrp="1"/>
          </p:cNvSpPr>
          <p:nvPr>
            <p:ph type="sldNum" sz="quarter" idx="12"/>
          </p:nvPr>
        </p:nvSpPr>
        <p:spPr/>
        <p:txBody>
          <a:bodyPr/>
          <a:lstStyle/>
          <a:p>
            <a:fld id="{CF7DC490-98B8-074B-BB30-37775A2447EF}" type="slidenum">
              <a:rPr lang="en-US" smtClean="0"/>
              <a:pPr/>
              <a:t>68</a:t>
            </a:fld>
            <a:endParaRPr lang="en-US" dirty="0"/>
          </a:p>
        </p:txBody>
      </p:sp>
    </p:spTree>
    <p:extLst>
      <p:ext uri="{BB962C8B-B14F-4D97-AF65-F5344CB8AC3E}">
        <p14:creationId xmlns:p14="http://schemas.microsoft.com/office/powerpoint/2010/main" val="177915558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a:xfrm>
            <a:off x="457200" y="-76200"/>
            <a:ext cx="8229600" cy="1143000"/>
          </a:xfrm>
        </p:spPr>
        <p:txBody>
          <a:bodyPr/>
          <a:lstStyle/>
          <a:p>
            <a:r>
              <a:rPr lang="en-US" altLang="en-US"/>
              <a:t>Visualization of </a:t>
            </a:r>
            <a:r>
              <a:rPr lang="en-US" altLang="en-US" dirty="0" err="1"/>
              <a:t>eigenfaces</a:t>
            </a:r>
            <a:endParaRPr lang="en-US" altLang="en-US" dirty="0"/>
          </a:p>
        </p:txBody>
      </p:sp>
      <p:pic>
        <p:nvPicPr>
          <p:cNvPr id="2662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838200"/>
            <a:ext cx="7820025" cy="532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8" name="TextBox 4"/>
          <p:cNvSpPr txBox="1">
            <a:spLocks noChangeArrowheads="1"/>
          </p:cNvSpPr>
          <p:nvPr/>
        </p:nvSpPr>
        <p:spPr bwMode="auto">
          <a:xfrm>
            <a:off x="1981200" y="838200"/>
            <a:ext cx="521969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dirty="0"/>
              <a:t>Principal component (eigenvector) </a:t>
            </a:r>
            <a:r>
              <a:rPr lang="en-US" altLang="en-US" sz="2400" dirty="0" err="1"/>
              <a:t>ɸ</a:t>
            </a:r>
            <a:r>
              <a:rPr lang="en-US" altLang="en-US" sz="2400" baseline="-14000" dirty="0" err="1" smtClean="0"/>
              <a:t>k</a:t>
            </a:r>
            <a:endParaRPr lang="en-US" altLang="en-US" sz="2400" dirty="0"/>
          </a:p>
        </p:txBody>
      </p:sp>
      <p:sp>
        <p:nvSpPr>
          <p:cNvPr id="26629" name="TextBox 6"/>
          <p:cNvSpPr txBox="1">
            <a:spLocks noChangeArrowheads="1"/>
          </p:cNvSpPr>
          <p:nvPr/>
        </p:nvSpPr>
        <p:spPr bwMode="auto">
          <a:xfrm>
            <a:off x="3795712" y="2814638"/>
            <a:ext cx="145103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dirty="0" err="1"/>
              <a:t>μ</a:t>
            </a:r>
            <a:r>
              <a:rPr lang="en-US" altLang="en-US" sz="2400" dirty="0"/>
              <a:t> + 3</a:t>
            </a:r>
            <a:r>
              <a:rPr lang="el-GR" altLang="en-US" sz="2400" dirty="0"/>
              <a:t>σ</a:t>
            </a:r>
            <a:r>
              <a:rPr lang="en-US" altLang="en-US" sz="2400" baseline="-14000" dirty="0" err="1" smtClean="0"/>
              <a:t>k</a:t>
            </a:r>
            <a:r>
              <a:rPr lang="en-US" altLang="en-US" sz="2400" dirty="0" err="1"/>
              <a:t>ɸ</a:t>
            </a:r>
            <a:r>
              <a:rPr lang="en-US" altLang="en-US" sz="2400" baseline="-14000" dirty="0" err="1" smtClean="0"/>
              <a:t>k</a:t>
            </a:r>
            <a:endParaRPr lang="en-US" altLang="en-US" sz="2400" baseline="-14000" dirty="0"/>
          </a:p>
        </p:txBody>
      </p:sp>
      <p:sp>
        <p:nvSpPr>
          <p:cNvPr id="26630" name="TextBox 7"/>
          <p:cNvSpPr txBox="1">
            <a:spLocks noChangeArrowheads="1"/>
          </p:cNvSpPr>
          <p:nvPr/>
        </p:nvSpPr>
        <p:spPr bwMode="auto">
          <a:xfrm>
            <a:off x="3795712" y="4795838"/>
            <a:ext cx="144142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dirty="0" err="1"/>
              <a:t>μ</a:t>
            </a:r>
            <a:r>
              <a:rPr lang="en-US" altLang="en-US" sz="2400" dirty="0"/>
              <a:t> – 3</a:t>
            </a:r>
            <a:r>
              <a:rPr lang="el-GR" altLang="en-US" sz="2400" dirty="0"/>
              <a:t>σ</a:t>
            </a:r>
            <a:r>
              <a:rPr lang="en-US" altLang="en-US" sz="2400" baseline="-14000" dirty="0" err="1" smtClean="0"/>
              <a:t>k</a:t>
            </a:r>
            <a:r>
              <a:rPr lang="en-US" altLang="en-US" sz="2400" dirty="0" err="1"/>
              <a:t>ɸ</a:t>
            </a:r>
            <a:r>
              <a:rPr lang="en-US" altLang="en-US" sz="2400" baseline="-14000" dirty="0" err="1" smtClean="0"/>
              <a:t>k</a:t>
            </a:r>
            <a:endParaRPr lang="en-US" altLang="en-US" sz="2400" baseline="-14000" dirty="0"/>
          </a:p>
        </p:txBody>
      </p:sp>
      <p:sp>
        <p:nvSpPr>
          <p:cNvPr id="2" name="Date Placeholder 1"/>
          <p:cNvSpPr>
            <a:spLocks noGrp="1"/>
          </p:cNvSpPr>
          <p:nvPr>
            <p:ph type="dt" sz="half" idx="10"/>
          </p:nvPr>
        </p:nvSpPr>
        <p:spPr/>
        <p:txBody>
          <a:bodyPr/>
          <a:lstStyle/>
          <a:p>
            <a:endParaRPr lang="en-US" dirty="0"/>
          </a:p>
        </p:txBody>
      </p:sp>
      <p:sp>
        <p:nvSpPr>
          <p:cNvPr id="3" name="Slide Number Placeholder 2"/>
          <p:cNvSpPr>
            <a:spLocks noGrp="1"/>
          </p:cNvSpPr>
          <p:nvPr>
            <p:ph type="sldNum" sz="quarter" idx="12"/>
          </p:nvPr>
        </p:nvSpPr>
        <p:spPr/>
        <p:txBody>
          <a:bodyPr/>
          <a:lstStyle/>
          <a:p>
            <a:fld id="{CF7DC490-98B8-074B-BB30-37775A2447EF}" type="slidenum">
              <a:rPr lang="en-US" smtClean="0"/>
              <a:pPr/>
              <a:t>69</a:t>
            </a:fld>
            <a:endParaRPr lang="en-US" dirty="0"/>
          </a:p>
        </p:txBody>
      </p:sp>
    </p:spTree>
    <p:extLst>
      <p:ext uri="{BB962C8B-B14F-4D97-AF65-F5344CB8AC3E}">
        <p14:creationId xmlns:p14="http://schemas.microsoft.com/office/powerpoint/2010/main" val="217619576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1304764"/>
            <a:ext cx="3944938"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4165" name="AutoShape 5"/>
          <p:cNvSpPr>
            <a:spLocks noChangeArrowheads="1"/>
          </p:cNvSpPr>
          <p:nvPr/>
        </p:nvSpPr>
        <p:spPr bwMode="auto">
          <a:xfrm>
            <a:off x="457200" y="1380964"/>
            <a:ext cx="623888" cy="685800"/>
          </a:xfrm>
          <a:prstGeom prst="roundRect">
            <a:avLst>
              <a:gd name="adj" fmla="val 16667"/>
            </a:avLst>
          </a:pr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sz="2400" b="1">
              <a:solidFill>
                <a:srgbClr val="000000"/>
              </a:solidFill>
            </a:endParaRPr>
          </a:p>
        </p:txBody>
      </p:sp>
      <p:sp>
        <p:nvSpPr>
          <p:cNvPr id="41988" name="Rectangle 7"/>
          <p:cNvSpPr>
            <a:spLocks noGrp="1" noChangeArrowheads="1"/>
          </p:cNvSpPr>
          <p:nvPr>
            <p:ph type="title"/>
          </p:nvPr>
        </p:nvSpPr>
        <p:spPr/>
        <p:txBody>
          <a:bodyPr/>
          <a:lstStyle/>
          <a:p>
            <a:r>
              <a:rPr lang="en-US" altLang="en-US" dirty="0"/>
              <a:t>Face detection and recognition</a:t>
            </a:r>
          </a:p>
        </p:txBody>
      </p:sp>
      <p:sp>
        <p:nvSpPr>
          <p:cNvPr id="6" name="AutoShape 5"/>
          <p:cNvSpPr>
            <a:spLocks noChangeArrowheads="1"/>
          </p:cNvSpPr>
          <p:nvPr/>
        </p:nvSpPr>
        <p:spPr bwMode="auto">
          <a:xfrm>
            <a:off x="935596" y="4689140"/>
            <a:ext cx="1451792" cy="838200"/>
          </a:xfrm>
          <a:prstGeom prst="rightArrow">
            <a:avLst>
              <a:gd name="adj1" fmla="val 50000"/>
              <a:gd name="adj2" fmla="val 38636"/>
            </a:avLst>
          </a:prstGeom>
          <a:solidFill>
            <a:srgbClr val="FF9900"/>
          </a:solidFill>
          <a:ln w="9525">
            <a:solidFill>
              <a:srgbClr val="FF0000"/>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dirty="0">
                <a:solidFill>
                  <a:srgbClr val="000000"/>
                </a:solidFill>
              </a:rPr>
              <a:t>Detection</a:t>
            </a:r>
          </a:p>
        </p:txBody>
      </p:sp>
      <p:graphicFrame>
        <p:nvGraphicFramePr>
          <p:cNvPr id="7" name="Object 7"/>
          <p:cNvGraphicFramePr>
            <a:graphicFrameLocks noChangeAspect="1"/>
          </p:cNvGraphicFramePr>
          <p:nvPr>
            <p:extLst/>
          </p:nvPr>
        </p:nvGraphicFramePr>
        <p:xfrm>
          <a:off x="2663788" y="4606590"/>
          <a:ext cx="977900" cy="1003300"/>
        </p:xfrm>
        <a:graphic>
          <a:graphicData uri="http://schemas.openxmlformats.org/presentationml/2006/ole">
            <mc:AlternateContent xmlns:mc="http://schemas.openxmlformats.org/markup-compatibility/2006">
              <mc:Choice xmlns:v="urn:schemas-microsoft-com:vml" Requires="v">
                <p:oleObj spid="_x0000_s61457" name="Image" r:id="rId5" imgW="977778" imgH="1002821" progId="Photoshop.Image.10">
                  <p:embed/>
                </p:oleObj>
              </mc:Choice>
              <mc:Fallback>
                <p:oleObj name="Image" r:id="rId5" imgW="977778" imgH="1002821" progId="Photoshop.Image.10">
                  <p:embed/>
                  <p:pic>
                    <p:nvPicPr>
                      <p:cNvPr id="7" name="Object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63788" y="4606590"/>
                        <a:ext cx="977900" cy="1003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 name="AutoShape 9"/>
          <p:cNvSpPr>
            <a:spLocks noChangeArrowheads="1"/>
          </p:cNvSpPr>
          <p:nvPr/>
        </p:nvSpPr>
        <p:spPr bwMode="auto">
          <a:xfrm>
            <a:off x="939588" y="5865874"/>
            <a:ext cx="1447800" cy="838200"/>
          </a:xfrm>
          <a:prstGeom prst="rightArrow">
            <a:avLst>
              <a:gd name="adj1" fmla="val 50000"/>
              <a:gd name="adj2" fmla="val 43182"/>
            </a:avLst>
          </a:prstGeom>
          <a:solidFill>
            <a:srgbClr val="FF9900"/>
          </a:solidFill>
          <a:ln w="9525">
            <a:solidFill>
              <a:srgbClr val="FF0000"/>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dirty="0">
                <a:solidFill>
                  <a:srgbClr val="000000"/>
                </a:solidFill>
              </a:rPr>
              <a:t>Recognition</a:t>
            </a:r>
          </a:p>
        </p:txBody>
      </p:sp>
      <p:sp>
        <p:nvSpPr>
          <p:cNvPr id="9" name="Text Box 10"/>
          <p:cNvSpPr txBox="1">
            <a:spLocks noChangeArrowheads="1"/>
          </p:cNvSpPr>
          <p:nvPr/>
        </p:nvSpPr>
        <p:spPr bwMode="auto">
          <a:xfrm>
            <a:off x="2663788" y="6057292"/>
            <a:ext cx="10493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400" dirty="0">
                <a:solidFill>
                  <a:srgbClr val="000000"/>
                </a:solidFill>
              </a:rPr>
              <a:t>“Sally”</a:t>
            </a:r>
          </a:p>
        </p:txBody>
      </p:sp>
      <p:pic>
        <p:nvPicPr>
          <p:cNvPr id="10" name="Content Placeholder 4"/>
          <p:cNvPicPr>
            <a:picLocks noGrp="1" noChangeAspect="1"/>
          </p:cNvPicPr>
          <p:nvPr>
            <p:ph idx="1"/>
          </p:nvPr>
        </p:nvPicPr>
        <p:blipFill>
          <a:blip r:embed="rId7">
            <a:extLst>
              <a:ext uri="{28A0092B-C50C-407E-A947-70E740481C1C}">
                <a14:useLocalDpi xmlns:a14="http://schemas.microsoft.com/office/drawing/2010/main" val="0"/>
              </a:ext>
            </a:extLst>
          </a:blip>
          <a:stretch>
            <a:fillRect/>
          </a:stretch>
        </p:blipFill>
        <p:spPr>
          <a:xfrm>
            <a:off x="4402138" y="1304764"/>
            <a:ext cx="4741862" cy="4043860"/>
          </a:xfrm>
        </p:spPr>
      </p:pic>
    </p:spTree>
    <p:extLst>
      <p:ext uri="{BB962C8B-B14F-4D97-AF65-F5344CB8AC3E}">
        <p14:creationId xmlns:p14="http://schemas.microsoft.com/office/powerpoint/2010/main" val="9613087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44165"/>
                                        </p:tgtEl>
                                        <p:attrNameLst>
                                          <p:attrName>style.visibility</p:attrName>
                                        </p:attrNameLst>
                                      </p:cBhvr>
                                      <p:to>
                                        <p:strVal val="visible"/>
                                      </p:to>
                                    </p:set>
                                  </p:childTnLst>
                                </p:cTn>
                              </p:par>
                            </p:childTnLst>
                          </p:cTn>
                        </p:par>
                        <p:par>
                          <p:cTn id="7" fill="hold" nodeType="afterGroup">
                            <p:stCondLst>
                              <p:cond delay="0"/>
                            </p:stCondLst>
                            <p:childTnLst>
                              <p:par>
                                <p:cTn id="8" presetID="0" presetClass="path" presetSubtype="0" accel="50000" decel="50000" fill="hold" grpId="1" nodeType="afterEffect">
                                  <p:stCondLst>
                                    <p:cond delay="0"/>
                                  </p:stCondLst>
                                  <p:childTnLst>
                                    <p:animMotion origin="layout" path="M -0.01007 -0.01204 L 0.36424 -0.01204 L 0.36337 0.03958 L -0.00504 0.03958 L -0.00504 0.0956 L 0.18073 0.09537 " pathEditMode="relative" rAng="0" ptsTypes="AAAAAA">
                                      <p:cBhvr>
                                        <p:cTn id="9" dur="2000" fill="hold"/>
                                        <p:tgtEl>
                                          <p:spTgt spid="1244165"/>
                                        </p:tgtEl>
                                        <p:attrNameLst>
                                          <p:attrName>ppt_x</p:attrName>
                                          <p:attrName>ppt_y</p:attrName>
                                        </p:attrNameLst>
                                      </p:cBhvr>
                                      <p:rCtr x="18700" y="5400"/>
                                    </p:animMotion>
                                  </p:childTnLst>
                                </p:cTn>
                              </p:par>
                            </p:childTnLst>
                          </p:cTn>
                        </p:par>
                      </p:childTnLst>
                    </p:cTn>
                  </p:par>
                  <p:par>
                    <p:cTn id="10" fill="hold" nodeType="clickPar">
                      <p:stCondLst>
                        <p:cond delay="indefinite"/>
                      </p:stCondLst>
                      <p:childTnLst>
                        <p:par>
                          <p:cTn id="11" fill="hold" nodeType="withGroup">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4165" grpId="0" animBg="1"/>
      <p:bldP spid="1244165" grpId="1" animBg="1"/>
      <p:bldP spid="6" grpId="0" animBg="1"/>
      <p:bldP spid="8" grpId="0" animBg="1"/>
      <p:bldP spid="9"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dirty="0" err="1" smtClean="0"/>
              <a:t>Eigenface</a:t>
            </a:r>
            <a:r>
              <a:rPr lang="en-US" dirty="0" smtClean="0"/>
              <a:t> algorithm</a:t>
            </a:r>
            <a:endParaRPr lang="en-US" dirty="0"/>
          </a:p>
        </p:txBody>
      </p:sp>
      <p:sp>
        <p:nvSpPr>
          <p:cNvPr id="10" name="Content Placeholder 9"/>
          <p:cNvSpPr>
            <a:spLocks noGrp="1"/>
          </p:cNvSpPr>
          <p:nvPr>
            <p:ph idx="1"/>
          </p:nvPr>
        </p:nvSpPr>
        <p:spPr>
          <a:xfrm>
            <a:off x="433600" y="1143000"/>
            <a:ext cx="8229600" cy="4525963"/>
          </a:xfrm>
        </p:spPr>
        <p:txBody>
          <a:bodyPr>
            <a:normAutofit/>
          </a:bodyPr>
          <a:lstStyle/>
          <a:p>
            <a:r>
              <a:rPr lang="en-US" sz="2800" dirty="0" smtClean="0"/>
              <a:t>Training</a:t>
            </a:r>
          </a:p>
          <a:p>
            <a:pPr marL="800100" lvl="1" indent="-342900">
              <a:buFont typeface="+mj-lt"/>
              <a:buAutoNum type="arabicPeriod"/>
            </a:pPr>
            <a:r>
              <a:rPr lang="en-US" sz="2000" dirty="0" smtClean="0"/>
              <a:t>Align training images x</a:t>
            </a:r>
            <a:r>
              <a:rPr lang="en-US" sz="2000" baseline="-25000" dirty="0" smtClean="0"/>
              <a:t>1</a:t>
            </a:r>
            <a:r>
              <a:rPr lang="en-US" sz="2000" dirty="0" smtClean="0"/>
              <a:t>, x</a:t>
            </a:r>
            <a:r>
              <a:rPr lang="en-US" sz="2000" baseline="-25000" dirty="0" smtClean="0"/>
              <a:t>2</a:t>
            </a:r>
            <a:r>
              <a:rPr lang="en-US" sz="2000" dirty="0" smtClean="0"/>
              <a:t>, …, </a:t>
            </a:r>
            <a:r>
              <a:rPr lang="en-US" sz="2000" dirty="0" err="1" smtClean="0"/>
              <a:t>x</a:t>
            </a:r>
            <a:r>
              <a:rPr lang="en-US" sz="2000" baseline="-25000" dirty="0" err="1" smtClean="0"/>
              <a:t>N</a:t>
            </a:r>
            <a:endParaRPr lang="en-US" sz="2000" baseline="-25000" dirty="0" smtClean="0"/>
          </a:p>
          <a:p>
            <a:pPr marL="800100" lvl="1" indent="-342900">
              <a:buFont typeface="+mj-lt"/>
              <a:buAutoNum type="arabicPeriod"/>
            </a:pPr>
            <a:endParaRPr lang="en-US" sz="2000" baseline="-25000" dirty="0"/>
          </a:p>
          <a:p>
            <a:pPr marL="800100" lvl="1" indent="-342900">
              <a:buFont typeface="+mj-lt"/>
              <a:buAutoNum type="arabicPeriod"/>
            </a:pPr>
            <a:endParaRPr lang="en-US" sz="2000" baseline="-25000" dirty="0" smtClean="0"/>
          </a:p>
          <a:p>
            <a:pPr marL="800100" lvl="1" indent="-342900">
              <a:buFont typeface="+mj-lt"/>
              <a:buAutoNum type="arabicPeriod"/>
            </a:pPr>
            <a:endParaRPr lang="en-US" sz="2000" baseline="-25000" dirty="0"/>
          </a:p>
          <a:p>
            <a:pPr marL="800100" lvl="1" indent="-342900">
              <a:buFont typeface="+mj-lt"/>
              <a:buAutoNum type="arabicPeriod"/>
            </a:pPr>
            <a:endParaRPr lang="en-US" sz="2000" baseline="-25000" dirty="0" smtClean="0"/>
          </a:p>
          <a:p>
            <a:pPr marL="800100" lvl="1" indent="-342900">
              <a:buFont typeface="+mj-lt"/>
              <a:buAutoNum type="arabicPeriod"/>
            </a:pPr>
            <a:endParaRPr lang="en-US" sz="2000" baseline="-25000" dirty="0"/>
          </a:p>
          <a:p>
            <a:pPr marL="800100" lvl="1" indent="-342900">
              <a:buFont typeface="+mj-lt"/>
              <a:buAutoNum type="arabicPeriod"/>
            </a:pPr>
            <a:endParaRPr lang="en-US" sz="2000" baseline="-25000" dirty="0" smtClean="0"/>
          </a:p>
          <a:p>
            <a:pPr marL="800100" lvl="1" indent="-342900">
              <a:buFont typeface="+mj-lt"/>
              <a:buAutoNum type="arabicPeriod"/>
            </a:pPr>
            <a:endParaRPr lang="en-US" sz="2000" baseline="-25000" dirty="0"/>
          </a:p>
          <a:p>
            <a:pPr marL="800100" lvl="1" indent="-342900">
              <a:buFont typeface="+mj-lt"/>
              <a:buAutoNum type="arabicPeriod"/>
            </a:pPr>
            <a:r>
              <a:rPr lang="en-US" sz="2000" dirty="0" smtClean="0"/>
              <a:t>Compute average face</a:t>
            </a:r>
          </a:p>
          <a:p>
            <a:pPr marL="800100" lvl="1" indent="-342900">
              <a:buFont typeface="+mj-lt"/>
              <a:buAutoNum type="arabicPeriod"/>
            </a:pPr>
            <a:endParaRPr lang="en-US" sz="2000" dirty="0"/>
          </a:p>
          <a:p>
            <a:pPr marL="800100" lvl="1" indent="-342900">
              <a:buFont typeface="+mj-lt"/>
              <a:buAutoNum type="arabicPeriod"/>
            </a:pPr>
            <a:r>
              <a:rPr lang="en-US" sz="2000" dirty="0" smtClean="0"/>
              <a:t>Compute the difference image (the </a:t>
            </a:r>
            <a:r>
              <a:rPr lang="en-US" sz="2000" u="sng" dirty="0" smtClean="0"/>
              <a:t>centered data matrix</a:t>
            </a:r>
            <a:r>
              <a:rPr lang="en-US" sz="2000" dirty="0" smtClean="0"/>
              <a:t>)</a:t>
            </a:r>
          </a:p>
        </p:txBody>
      </p:sp>
      <p:sp>
        <p:nvSpPr>
          <p:cNvPr id="4" name="Date Placeholder 3"/>
          <p:cNvSpPr>
            <a:spLocks noGrp="1"/>
          </p:cNvSpPr>
          <p:nvPr>
            <p:ph type="dt" sz="half" idx="10"/>
          </p:nvPr>
        </p:nvSpPr>
        <p:spPr/>
        <p:txBody>
          <a:bodyPr/>
          <a:lstStyle/>
          <a:p>
            <a:endParaRPr lang="en-US" dirty="0"/>
          </a:p>
        </p:txBody>
      </p:sp>
      <p:sp>
        <p:nvSpPr>
          <p:cNvPr id="5" name="Slide Number Placeholder 4"/>
          <p:cNvSpPr>
            <a:spLocks noGrp="1"/>
          </p:cNvSpPr>
          <p:nvPr>
            <p:ph type="sldNum" sz="quarter" idx="12"/>
          </p:nvPr>
        </p:nvSpPr>
        <p:spPr/>
        <p:txBody>
          <a:bodyPr/>
          <a:lstStyle/>
          <a:p>
            <a:fld id="{CF7DC490-98B8-074B-BB30-37775A2447EF}" type="slidenum">
              <a:rPr lang="en-US" smtClean="0"/>
              <a:pPr/>
              <a:t>70</a:t>
            </a:fld>
            <a:endParaRPr lang="en-US" dirty="0"/>
          </a:p>
        </p:txBody>
      </p:sp>
      <p:pic>
        <p:nvPicPr>
          <p:cNvPr id="14" name="Picture 3"/>
          <p:cNvPicPr>
            <a:picLocks noChangeAspect="1" noChangeArrowheads="1"/>
          </p:cNvPicPr>
          <p:nvPr/>
        </p:nvPicPr>
        <p:blipFill>
          <a:blip r:embed="rId3" cstate="print"/>
          <a:srcRect/>
          <a:stretch>
            <a:fillRect/>
          </a:stretch>
        </p:blipFill>
        <p:spPr bwMode="auto">
          <a:xfrm>
            <a:off x="1577849" y="2133600"/>
            <a:ext cx="6248400" cy="1216025"/>
          </a:xfrm>
          <a:prstGeom prst="rect">
            <a:avLst/>
          </a:prstGeom>
          <a:noFill/>
          <a:ln w="9525">
            <a:noFill/>
            <a:miter lim="800000"/>
            <a:headEnd/>
            <a:tailEnd/>
          </a:ln>
        </p:spPr>
      </p:pic>
      <p:sp>
        <p:nvSpPr>
          <p:cNvPr id="15" name="Rectangle 10" descr="Rectangle: Click to edit Master text styles&#10;Second level&#10;Third level&#10;Fourth level&#10;Fifth level"/>
          <p:cNvSpPr>
            <a:spLocks noChangeArrowheads="1"/>
          </p:cNvSpPr>
          <p:nvPr/>
        </p:nvSpPr>
        <p:spPr bwMode="auto">
          <a:xfrm>
            <a:off x="2286000" y="3276600"/>
            <a:ext cx="5105400" cy="533400"/>
          </a:xfrm>
          <a:prstGeom prst="rect">
            <a:avLst/>
          </a:prstGeom>
          <a:noFill/>
          <a:ln w="9525">
            <a:noFill/>
            <a:miter lim="800000"/>
            <a:headEnd/>
            <a:tailEnd/>
          </a:ln>
        </p:spPr>
        <p:txBody>
          <a:bodyPr/>
          <a:lstStyle/>
          <a:p>
            <a:pPr marL="457200" indent="-457200">
              <a:lnSpc>
                <a:spcPct val="90000"/>
              </a:lnSpc>
              <a:spcBef>
                <a:spcPct val="20000"/>
              </a:spcBef>
              <a:buClr>
                <a:schemeClr val="hlink"/>
              </a:buClr>
              <a:buFont typeface="Wingdings" pitchFamily="2" charset="2"/>
              <a:buNone/>
            </a:pPr>
            <a:r>
              <a:rPr lang="en-GB" sz="1600" dirty="0">
                <a:solidFill>
                  <a:srgbClr val="000000"/>
                </a:solidFill>
              </a:rPr>
              <a:t>Note that each image is formulated into a long vector!</a:t>
            </a:r>
          </a:p>
        </p:txBody>
      </p:sp>
      <p:graphicFrame>
        <p:nvGraphicFramePr>
          <p:cNvPr id="11" name="Object 10"/>
          <p:cNvGraphicFramePr>
            <a:graphicFrameLocks noChangeAspect="1"/>
          </p:cNvGraphicFramePr>
          <p:nvPr>
            <p:extLst/>
          </p:nvPr>
        </p:nvGraphicFramePr>
        <p:xfrm>
          <a:off x="3724275" y="3581400"/>
          <a:ext cx="1425575" cy="762000"/>
        </p:xfrm>
        <a:graphic>
          <a:graphicData uri="http://schemas.openxmlformats.org/presentationml/2006/ole">
            <mc:AlternateContent xmlns:mc="http://schemas.openxmlformats.org/markup-compatibility/2006">
              <mc:Choice xmlns:v="urn:schemas-microsoft-com:vml" Requires="v">
                <p:oleObj spid="_x0000_s64526" name="Equation" r:id="rId4" imgW="736600" imgH="393700" progId="Equation.3">
                  <p:embed/>
                </p:oleObj>
              </mc:Choice>
              <mc:Fallback>
                <p:oleObj name="Equation" r:id="rId4" imgW="736600" imgH="393700" progId="Equation.3">
                  <p:embed/>
                  <p:pic>
                    <p:nvPicPr>
                      <p:cNvPr id="0" name=""/>
                      <p:cNvPicPr/>
                      <p:nvPr/>
                    </p:nvPicPr>
                    <p:blipFill>
                      <a:blip r:embed="rId5"/>
                      <a:stretch>
                        <a:fillRect/>
                      </a:stretch>
                    </p:blipFill>
                    <p:spPr>
                      <a:xfrm>
                        <a:off x="3724275" y="3581400"/>
                        <a:ext cx="1425575" cy="762000"/>
                      </a:xfrm>
                      <a:prstGeom prst="rect">
                        <a:avLst/>
                      </a:prstGeom>
                    </p:spPr>
                  </p:pic>
                </p:oleObj>
              </mc:Fallback>
            </mc:AlternateContent>
          </a:graphicData>
        </a:graphic>
      </p:graphicFrame>
      <p:pic>
        <p:nvPicPr>
          <p:cNvPr id="16" name="Picture 15"/>
          <p:cNvPicPr>
            <a:picLocks noChangeAspect="1"/>
          </p:cNvPicPr>
          <p:nvPr/>
        </p:nvPicPr>
        <p:blipFill>
          <a:blip r:embed="rId6"/>
          <a:stretch>
            <a:fillRect/>
          </a:stretch>
        </p:blipFill>
        <p:spPr>
          <a:xfrm>
            <a:off x="2743200" y="4876800"/>
            <a:ext cx="3429000" cy="1405795"/>
          </a:xfrm>
          <a:prstGeom prst="rect">
            <a:avLst/>
          </a:prstGeom>
        </p:spPr>
      </p:pic>
    </p:spTree>
    <p:extLst>
      <p:ext uri="{BB962C8B-B14F-4D97-AF65-F5344CB8AC3E}">
        <p14:creationId xmlns:p14="http://schemas.microsoft.com/office/powerpoint/2010/main" val="332247415"/>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dirty="0" err="1" smtClean="0"/>
              <a:t>Eigenface</a:t>
            </a:r>
            <a:r>
              <a:rPr lang="en-US" dirty="0" smtClean="0"/>
              <a:t> </a:t>
            </a:r>
            <a:r>
              <a:rPr lang="en-US" dirty="0"/>
              <a:t>algorithm</a:t>
            </a:r>
          </a:p>
        </p:txBody>
      </p:sp>
      <p:sp>
        <p:nvSpPr>
          <p:cNvPr id="10" name="Content Placeholder 9"/>
          <p:cNvSpPr>
            <a:spLocks noGrp="1"/>
          </p:cNvSpPr>
          <p:nvPr>
            <p:ph idx="1"/>
          </p:nvPr>
        </p:nvSpPr>
        <p:spPr>
          <a:xfrm>
            <a:off x="433600" y="884237"/>
            <a:ext cx="8229600" cy="4975225"/>
          </a:xfrm>
        </p:spPr>
        <p:txBody>
          <a:bodyPr>
            <a:normAutofit/>
          </a:bodyPr>
          <a:lstStyle/>
          <a:p>
            <a:pPr marL="0" indent="0">
              <a:buNone/>
            </a:pPr>
            <a:endParaRPr lang="en-US" sz="2800" dirty="0" smtClean="0">
              <a:solidFill>
                <a:schemeClr val="bg1"/>
              </a:solidFill>
            </a:endParaRPr>
          </a:p>
          <a:p>
            <a:pPr marL="914400" lvl="1" indent="-457200">
              <a:buFont typeface="+mj-lt"/>
              <a:buAutoNum type="arabicPeriod" startAt="4"/>
            </a:pPr>
            <a:r>
              <a:rPr lang="en-US" sz="2000" dirty="0" smtClean="0"/>
              <a:t>Compute the covariance matrix</a:t>
            </a:r>
          </a:p>
          <a:p>
            <a:pPr marL="914400" lvl="1" indent="-457200">
              <a:buFont typeface="+mj-lt"/>
              <a:buAutoNum type="arabicPeriod" startAt="4"/>
            </a:pPr>
            <a:endParaRPr lang="en-US" sz="2000" dirty="0"/>
          </a:p>
          <a:p>
            <a:pPr marL="914400" lvl="1" indent="-457200">
              <a:buFont typeface="+mj-lt"/>
              <a:buAutoNum type="arabicPeriod" startAt="4"/>
            </a:pPr>
            <a:endParaRPr lang="en-US" sz="2000" dirty="0" smtClean="0"/>
          </a:p>
          <a:p>
            <a:pPr marL="914400" lvl="1" indent="-457200">
              <a:buFont typeface="+mj-lt"/>
              <a:buAutoNum type="arabicPeriod" startAt="4"/>
            </a:pPr>
            <a:endParaRPr lang="en-US" sz="2000" dirty="0"/>
          </a:p>
          <a:p>
            <a:pPr marL="914400" lvl="1" indent="-457200">
              <a:buFont typeface="+mj-lt"/>
              <a:buAutoNum type="arabicPeriod" startAt="4"/>
            </a:pPr>
            <a:endParaRPr lang="en-US" sz="2000" dirty="0" smtClean="0"/>
          </a:p>
          <a:p>
            <a:pPr marL="914400" lvl="1" indent="-457200">
              <a:buFont typeface="+mj-lt"/>
              <a:buAutoNum type="arabicPeriod" startAt="4"/>
            </a:pPr>
            <a:r>
              <a:rPr lang="en-US" sz="2000" dirty="0" smtClean="0"/>
              <a:t>Compute the eigenvectors of the covariance matrix </a:t>
            </a:r>
            <a:r>
              <a:rPr lang="en-US" sz="2000" dirty="0" err="1" smtClean="0"/>
              <a:t>Σ</a:t>
            </a:r>
            <a:endParaRPr lang="en-US" sz="2000" dirty="0"/>
          </a:p>
          <a:p>
            <a:pPr marL="914400" lvl="1" indent="-457200">
              <a:buFont typeface="+mj-lt"/>
              <a:buAutoNum type="arabicPeriod" startAt="4"/>
            </a:pPr>
            <a:r>
              <a:rPr lang="en-US" sz="2000" dirty="0" smtClean="0"/>
              <a:t>Compute each training image x</a:t>
            </a:r>
            <a:r>
              <a:rPr lang="en-US" sz="2000" baseline="-25000" dirty="0" smtClean="0"/>
              <a:t>i</a:t>
            </a:r>
            <a:r>
              <a:rPr lang="en-US" sz="2000" dirty="0"/>
              <a:t> </a:t>
            </a:r>
            <a:r>
              <a:rPr lang="en-US" sz="2000" dirty="0" smtClean="0"/>
              <a:t>‘s projections as</a:t>
            </a:r>
          </a:p>
          <a:p>
            <a:pPr marL="914400" lvl="1" indent="-457200">
              <a:buFont typeface="+mj-lt"/>
              <a:buAutoNum type="arabicPeriod" startAt="4"/>
            </a:pPr>
            <a:endParaRPr lang="en-US" sz="2000" dirty="0"/>
          </a:p>
          <a:p>
            <a:pPr marL="914400" lvl="1" indent="-457200">
              <a:buFont typeface="+mj-lt"/>
              <a:buAutoNum type="arabicPeriod" startAt="4"/>
            </a:pPr>
            <a:endParaRPr lang="en-US" sz="2000" dirty="0" smtClean="0"/>
          </a:p>
          <a:p>
            <a:pPr marL="914400" lvl="1" indent="-457200">
              <a:buFont typeface="+mj-lt"/>
              <a:buAutoNum type="arabicPeriod" startAt="4"/>
            </a:pPr>
            <a:endParaRPr lang="en-US" sz="2000" dirty="0"/>
          </a:p>
          <a:p>
            <a:pPr marL="914400" lvl="1" indent="-457200">
              <a:buFont typeface="+mj-lt"/>
              <a:buAutoNum type="arabicPeriod" startAt="4"/>
            </a:pPr>
            <a:r>
              <a:rPr lang="en-US" sz="2000" dirty="0" smtClean="0"/>
              <a:t>Visualize the estimated training face x</a:t>
            </a:r>
            <a:r>
              <a:rPr lang="en-US" sz="2000" baseline="-25000" dirty="0" smtClean="0"/>
              <a:t>i</a:t>
            </a:r>
            <a:r>
              <a:rPr lang="en-US" sz="2000" dirty="0" smtClean="0"/>
              <a:t> </a:t>
            </a:r>
          </a:p>
        </p:txBody>
      </p:sp>
      <p:sp>
        <p:nvSpPr>
          <p:cNvPr id="4" name="Date Placeholder 3"/>
          <p:cNvSpPr>
            <a:spLocks noGrp="1"/>
          </p:cNvSpPr>
          <p:nvPr>
            <p:ph type="dt" sz="half" idx="10"/>
          </p:nvPr>
        </p:nvSpPr>
        <p:spPr/>
        <p:txBody>
          <a:bodyPr/>
          <a:lstStyle/>
          <a:p>
            <a:endParaRPr lang="en-US" dirty="0"/>
          </a:p>
        </p:txBody>
      </p:sp>
      <p:sp>
        <p:nvSpPr>
          <p:cNvPr id="5" name="Slide Number Placeholder 4"/>
          <p:cNvSpPr>
            <a:spLocks noGrp="1"/>
          </p:cNvSpPr>
          <p:nvPr>
            <p:ph type="sldNum" sz="quarter" idx="12"/>
          </p:nvPr>
        </p:nvSpPr>
        <p:spPr/>
        <p:txBody>
          <a:bodyPr/>
          <a:lstStyle/>
          <a:p>
            <a:fld id="{CF7DC490-98B8-074B-BB30-37775A2447EF}" type="slidenum">
              <a:rPr lang="en-US" smtClean="0"/>
              <a:pPr/>
              <a:t>71</a:t>
            </a:fld>
            <a:endParaRPr lang="en-US" dirty="0"/>
          </a:p>
        </p:txBody>
      </p:sp>
      <p:pic>
        <p:nvPicPr>
          <p:cNvPr id="13" name="Picture 12"/>
          <p:cNvPicPr>
            <a:picLocks noChangeAspect="1"/>
          </p:cNvPicPr>
          <p:nvPr/>
        </p:nvPicPr>
        <p:blipFill>
          <a:blip r:embed="rId3"/>
          <a:stretch>
            <a:fillRect/>
          </a:stretch>
        </p:blipFill>
        <p:spPr>
          <a:xfrm>
            <a:off x="2356515" y="1760348"/>
            <a:ext cx="4817241" cy="1433702"/>
          </a:xfrm>
          <a:prstGeom prst="rect">
            <a:avLst/>
          </a:prstGeom>
        </p:spPr>
      </p:pic>
      <p:graphicFrame>
        <p:nvGraphicFramePr>
          <p:cNvPr id="3" name="Object 2"/>
          <p:cNvGraphicFramePr>
            <a:graphicFrameLocks noChangeAspect="1"/>
          </p:cNvGraphicFramePr>
          <p:nvPr>
            <p:extLst/>
          </p:nvPr>
        </p:nvGraphicFramePr>
        <p:xfrm>
          <a:off x="1674813" y="4078288"/>
          <a:ext cx="6207125" cy="646112"/>
        </p:xfrm>
        <a:graphic>
          <a:graphicData uri="http://schemas.openxmlformats.org/presentationml/2006/ole">
            <mc:AlternateContent xmlns:mc="http://schemas.openxmlformats.org/markup-compatibility/2006">
              <mc:Choice xmlns:v="urn:schemas-microsoft-com:vml" Requires="v">
                <p:oleObj spid="_x0000_s65562" name="Equation" r:id="rId4" imgW="2806700" imgH="292100" progId="Equation.3">
                  <p:embed/>
                </p:oleObj>
              </mc:Choice>
              <mc:Fallback>
                <p:oleObj name="Equation" r:id="rId4" imgW="2806700" imgH="292100" progId="Equation.3">
                  <p:embed/>
                  <p:pic>
                    <p:nvPicPr>
                      <p:cNvPr id="0" name=""/>
                      <p:cNvPicPr/>
                      <p:nvPr/>
                    </p:nvPicPr>
                    <p:blipFill>
                      <a:blip r:embed="rId5"/>
                      <a:stretch>
                        <a:fillRect/>
                      </a:stretch>
                    </p:blipFill>
                    <p:spPr>
                      <a:xfrm>
                        <a:off x="1674813" y="4078288"/>
                        <a:ext cx="6207125" cy="646112"/>
                      </a:xfrm>
                      <a:prstGeom prst="rect">
                        <a:avLst/>
                      </a:prstGeom>
                    </p:spPr>
                  </p:pic>
                </p:oleObj>
              </mc:Fallback>
            </mc:AlternateContent>
          </a:graphicData>
        </a:graphic>
      </p:graphicFrame>
      <p:graphicFrame>
        <p:nvGraphicFramePr>
          <p:cNvPr id="22" name="Object 21"/>
          <p:cNvGraphicFramePr>
            <a:graphicFrameLocks noChangeAspect="1"/>
          </p:cNvGraphicFramePr>
          <p:nvPr>
            <p:extLst/>
          </p:nvPr>
        </p:nvGraphicFramePr>
        <p:xfrm>
          <a:off x="2300288" y="5389563"/>
          <a:ext cx="4016375" cy="477837"/>
        </p:xfrm>
        <a:graphic>
          <a:graphicData uri="http://schemas.openxmlformats.org/presentationml/2006/ole">
            <mc:AlternateContent xmlns:mc="http://schemas.openxmlformats.org/markup-compatibility/2006">
              <mc:Choice xmlns:v="urn:schemas-microsoft-com:vml" Requires="v">
                <p:oleObj spid="_x0000_s65563" name="Equation" r:id="rId6" imgW="1816100" imgH="215900" progId="Equation.3">
                  <p:embed/>
                </p:oleObj>
              </mc:Choice>
              <mc:Fallback>
                <p:oleObj name="Equation" r:id="rId6" imgW="1816100" imgH="215900" progId="Equation.3">
                  <p:embed/>
                  <p:pic>
                    <p:nvPicPr>
                      <p:cNvPr id="0" name=""/>
                      <p:cNvPicPr/>
                      <p:nvPr/>
                    </p:nvPicPr>
                    <p:blipFill>
                      <a:blip r:embed="rId7"/>
                      <a:stretch>
                        <a:fillRect/>
                      </a:stretch>
                    </p:blipFill>
                    <p:spPr>
                      <a:xfrm>
                        <a:off x="2300288" y="5389563"/>
                        <a:ext cx="4016375" cy="477837"/>
                      </a:xfrm>
                      <a:prstGeom prst="rect">
                        <a:avLst/>
                      </a:prstGeom>
                    </p:spPr>
                  </p:pic>
                </p:oleObj>
              </mc:Fallback>
            </mc:AlternateContent>
          </a:graphicData>
        </a:graphic>
      </p:graphicFrame>
    </p:spTree>
    <p:extLst>
      <p:ext uri="{BB962C8B-B14F-4D97-AF65-F5344CB8AC3E}">
        <p14:creationId xmlns:p14="http://schemas.microsoft.com/office/powerpoint/2010/main" val="2099456121"/>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endParaRPr lang="en-US" dirty="0"/>
          </a:p>
        </p:txBody>
      </p:sp>
      <p:sp>
        <p:nvSpPr>
          <p:cNvPr id="5" name="Slide Number Placeholder 4"/>
          <p:cNvSpPr>
            <a:spLocks noGrp="1"/>
          </p:cNvSpPr>
          <p:nvPr>
            <p:ph type="sldNum" sz="quarter" idx="12"/>
          </p:nvPr>
        </p:nvSpPr>
        <p:spPr/>
        <p:txBody>
          <a:bodyPr/>
          <a:lstStyle/>
          <a:p>
            <a:fld id="{CF7DC490-98B8-074B-BB30-37775A2447EF}" type="slidenum">
              <a:rPr lang="en-US" smtClean="0"/>
              <a:pPr/>
              <a:t>72</a:t>
            </a:fld>
            <a:endParaRPr lang="en-US" dirty="0"/>
          </a:p>
        </p:txBody>
      </p:sp>
      <p:sp>
        <p:nvSpPr>
          <p:cNvPr id="46" name="Title 1"/>
          <p:cNvSpPr>
            <a:spLocks noGrp="1"/>
          </p:cNvSpPr>
          <p:nvPr>
            <p:ph type="title"/>
          </p:nvPr>
        </p:nvSpPr>
        <p:spPr>
          <a:xfrm>
            <a:off x="457200" y="76200"/>
            <a:ext cx="8229600" cy="1143000"/>
          </a:xfrm>
        </p:spPr>
        <p:txBody>
          <a:bodyPr/>
          <a:lstStyle/>
          <a:p>
            <a:r>
              <a:rPr lang="en-US" dirty="0" err="1" smtClean="0"/>
              <a:t>Eigenface</a:t>
            </a:r>
            <a:r>
              <a:rPr lang="en-US" dirty="0" smtClean="0"/>
              <a:t> </a:t>
            </a:r>
            <a:r>
              <a:rPr lang="en-US" dirty="0"/>
              <a:t>algorithm</a:t>
            </a:r>
          </a:p>
        </p:txBody>
      </p:sp>
      <p:grpSp>
        <p:nvGrpSpPr>
          <p:cNvPr id="12" name="Group 11"/>
          <p:cNvGrpSpPr/>
          <p:nvPr/>
        </p:nvGrpSpPr>
        <p:grpSpPr>
          <a:xfrm>
            <a:off x="333800" y="1328738"/>
            <a:ext cx="8868938" cy="2263993"/>
            <a:chOff x="333800" y="1328738"/>
            <a:chExt cx="8868938" cy="2263993"/>
          </a:xfrm>
        </p:grpSpPr>
        <p:grpSp>
          <p:nvGrpSpPr>
            <p:cNvPr id="3" name="Group 24"/>
            <p:cNvGrpSpPr>
              <a:grpSpLocks/>
            </p:cNvGrpSpPr>
            <p:nvPr/>
          </p:nvGrpSpPr>
          <p:grpSpPr bwMode="auto">
            <a:xfrm>
              <a:off x="7383462" y="1343025"/>
              <a:ext cx="1379538" cy="1587500"/>
              <a:chOff x="4793" y="2208"/>
              <a:chExt cx="869" cy="1000"/>
            </a:xfrm>
          </p:grpSpPr>
          <p:pic>
            <p:nvPicPr>
              <p:cNvPr id="41998" name="Picture 25"/>
              <p:cNvPicPr>
                <a:picLocks noChangeAspect="1" noChangeArrowheads="1"/>
              </p:cNvPicPr>
              <p:nvPr/>
            </p:nvPicPr>
            <p:blipFill>
              <a:blip r:embed="rId13" cstate="print"/>
              <a:srcRect l="92639" t="19998" r="2151" b="52223"/>
              <a:stretch>
                <a:fillRect/>
              </a:stretch>
            </p:blipFill>
            <p:spPr bwMode="auto">
              <a:xfrm>
                <a:off x="5167" y="2208"/>
                <a:ext cx="495" cy="1000"/>
              </a:xfrm>
              <a:prstGeom prst="rect">
                <a:avLst/>
              </a:prstGeom>
              <a:noFill/>
              <a:ln w="9525">
                <a:noFill/>
                <a:miter lim="800000"/>
                <a:headEnd/>
                <a:tailEnd/>
              </a:ln>
            </p:spPr>
          </p:pic>
          <p:sp>
            <p:nvSpPr>
              <p:cNvPr id="41999" name="Line 26"/>
              <p:cNvSpPr>
                <a:spLocks noChangeShapeType="1"/>
              </p:cNvSpPr>
              <p:nvPr/>
            </p:nvSpPr>
            <p:spPr bwMode="auto">
              <a:xfrm>
                <a:off x="4793" y="2751"/>
                <a:ext cx="295" cy="0"/>
              </a:xfrm>
              <a:prstGeom prst="line">
                <a:avLst/>
              </a:prstGeom>
              <a:noFill/>
              <a:ln w="19050">
                <a:solidFill>
                  <a:schemeClr val="tx1"/>
                </a:solidFill>
                <a:round/>
                <a:headEnd/>
                <a:tailEnd type="triangle" w="med" len="med"/>
              </a:ln>
            </p:spPr>
            <p:txBody>
              <a:bodyPr wrap="none" anchor="ctr"/>
              <a:lstStyle/>
              <a:p>
                <a:endParaRPr lang="en-US"/>
              </a:p>
            </p:txBody>
          </p:sp>
        </p:grpSp>
        <p:grpSp>
          <p:nvGrpSpPr>
            <p:cNvPr id="10" name="Group 9"/>
            <p:cNvGrpSpPr/>
            <p:nvPr/>
          </p:nvGrpSpPr>
          <p:grpSpPr>
            <a:xfrm>
              <a:off x="333800" y="1328738"/>
              <a:ext cx="6932188" cy="1871662"/>
              <a:chOff x="223044" y="1328738"/>
              <a:chExt cx="7189788" cy="1871662"/>
            </a:xfrm>
          </p:grpSpPr>
          <p:grpSp>
            <p:nvGrpSpPr>
              <p:cNvPr id="9" name="Group 8"/>
              <p:cNvGrpSpPr/>
              <p:nvPr/>
            </p:nvGrpSpPr>
            <p:grpSpPr>
              <a:xfrm>
                <a:off x="223044" y="1328738"/>
                <a:ext cx="7189788" cy="1871662"/>
                <a:chOff x="223044" y="3666836"/>
                <a:chExt cx="7189788" cy="1871662"/>
              </a:xfrm>
            </p:grpSpPr>
            <p:grpSp>
              <p:nvGrpSpPr>
                <p:cNvPr id="2" name="Group 5"/>
                <p:cNvGrpSpPr>
                  <a:grpSpLocks/>
                </p:cNvGrpSpPr>
                <p:nvPr/>
              </p:nvGrpSpPr>
              <p:grpSpPr bwMode="auto">
                <a:xfrm>
                  <a:off x="223044" y="3666836"/>
                  <a:ext cx="7189788" cy="1871662"/>
                  <a:chOff x="144" y="2208"/>
                  <a:chExt cx="4529" cy="1179"/>
                </a:xfrm>
              </p:grpSpPr>
              <p:pic>
                <p:nvPicPr>
                  <p:cNvPr id="42001" name="Picture 6"/>
                  <p:cNvPicPr>
                    <a:picLocks noChangeAspect="1" noChangeArrowheads="1"/>
                  </p:cNvPicPr>
                  <p:nvPr/>
                </p:nvPicPr>
                <p:blipFill>
                  <a:blip r:embed="rId14" cstate="print"/>
                  <a:srcRect/>
                  <a:stretch>
                    <a:fillRect/>
                  </a:stretch>
                </p:blipFill>
                <p:spPr bwMode="auto">
                  <a:xfrm>
                    <a:off x="1152" y="2324"/>
                    <a:ext cx="3521" cy="852"/>
                  </a:xfrm>
                  <a:prstGeom prst="rect">
                    <a:avLst/>
                  </a:prstGeom>
                  <a:noFill/>
                  <a:ln w="9525">
                    <a:noFill/>
                    <a:miter lim="800000"/>
                    <a:headEnd/>
                    <a:tailEnd/>
                  </a:ln>
                </p:spPr>
              </p:pic>
              <p:sp>
                <p:nvSpPr>
                  <p:cNvPr id="42002" name="Line 7"/>
                  <p:cNvSpPr>
                    <a:spLocks noChangeShapeType="1"/>
                  </p:cNvSpPr>
                  <p:nvPr/>
                </p:nvSpPr>
                <p:spPr bwMode="auto">
                  <a:xfrm>
                    <a:off x="768" y="2727"/>
                    <a:ext cx="295" cy="0"/>
                  </a:xfrm>
                  <a:prstGeom prst="line">
                    <a:avLst/>
                  </a:prstGeom>
                  <a:noFill/>
                  <a:ln w="19050">
                    <a:solidFill>
                      <a:schemeClr val="tx1"/>
                    </a:solidFill>
                    <a:round/>
                    <a:headEnd/>
                    <a:tailEnd type="triangle" w="med" len="med"/>
                  </a:ln>
                </p:spPr>
                <p:txBody>
                  <a:bodyPr wrap="none" anchor="ctr"/>
                  <a:lstStyle/>
                  <a:p>
                    <a:endParaRPr lang="en-US"/>
                  </a:p>
                </p:txBody>
              </p:sp>
              <p:pic>
                <p:nvPicPr>
                  <p:cNvPr id="42003" name="Picture 8"/>
                  <p:cNvPicPr preferRelativeResize="0">
                    <a:picLocks noChangeArrowheads="1"/>
                  </p:cNvPicPr>
                  <p:nvPr/>
                </p:nvPicPr>
                <p:blipFill>
                  <a:blip r:embed="rId15" cstate="print"/>
                  <a:srcRect l="37048" t="16777" r="27962" b="20271"/>
                  <a:stretch>
                    <a:fillRect/>
                  </a:stretch>
                </p:blipFill>
                <p:spPr bwMode="auto">
                  <a:xfrm>
                    <a:off x="144" y="2208"/>
                    <a:ext cx="527" cy="1001"/>
                  </a:xfrm>
                  <a:prstGeom prst="rect">
                    <a:avLst/>
                  </a:prstGeom>
                  <a:noFill/>
                  <a:ln w="9525">
                    <a:noFill/>
                    <a:miter lim="800000"/>
                    <a:headEnd/>
                    <a:tailEnd/>
                  </a:ln>
                </p:spPr>
              </p:pic>
              <p:pic>
                <p:nvPicPr>
                  <p:cNvPr id="42004" name="Picture 9" descr="Edittex"/>
                  <p:cNvPicPr>
                    <a:picLocks noChangeAspect="1" noChangeArrowheads="1"/>
                  </p:cNvPicPr>
                  <p:nvPr>
                    <p:custDataLst>
                      <p:tags r:id="rId2"/>
                    </p:custDataLst>
                  </p:nvPr>
                </p:nvPicPr>
                <p:blipFill>
                  <a:blip r:embed="rId16" cstate="print"/>
                  <a:srcRect/>
                  <a:stretch>
                    <a:fillRect/>
                  </a:stretch>
                </p:blipFill>
                <p:spPr bwMode="auto">
                  <a:xfrm>
                    <a:off x="336" y="3278"/>
                    <a:ext cx="121" cy="109"/>
                  </a:xfrm>
                  <a:prstGeom prst="rect">
                    <a:avLst/>
                  </a:prstGeom>
                  <a:noFill/>
                  <a:ln w="9525">
                    <a:noFill/>
                    <a:miter lim="800000"/>
                    <a:headEnd/>
                    <a:tailEnd/>
                  </a:ln>
                </p:spPr>
              </p:pic>
              <p:pic>
                <p:nvPicPr>
                  <p:cNvPr id="42005" name="Picture 10" descr="Edittex"/>
                  <p:cNvPicPr>
                    <a:picLocks noChangeAspect="1" noChangeArrowheads="1"/>
                  </p:cNvPicPr>
                  <p:nvPr>
                    <p:custDataLst>
                      <p:tags r:id="rId3"/>
                    </p:custDataLst>
                  </p:nvPr>
                </p:nvPicPr>
                <p:blipFill>
                  <a:blip r:embed="rId17" cstate="print"/>
                  <a:srcRect/>
                  <a:stretch>
                    <a:fillRect/>
                  </a:stretch>
                </p:blipFill>
                <p:spPr bwMode="auto">
                  <a:xfrm>
                    <a:off x="1210" y="3249"/>
                    <a:ext cx="326" cy="106"/>
                  </a:xfrm>
                  <a:prstGeom prst="rect">
                    <a:avLst/>
                  </a:prstGeom>
                  <a:noFill/>
                  <a:ln w="9525">
                    <a:noFill/>
                    <a:miter lim="800000"/>
                    <a:headEnd/>
                    <a:tailEnd/>
                  </a:ln>
                </p:spPr>
              </p:pic>
              <p:pic>
                <p:nvPicPr>
                  <p:cNvPr id="42006" name="Picture 11" descr="Edittex"/>
                  <p:cNvPicPr>
                    <a:picLocks noChangeAspect="1" noChangeArrowheads="1"/>
                  </p:cNvPicPr>
                  <p:nvPr>
                    <p:custDataLst>
                      <p:tags r:id="rId4"/>
                    </p:custDataLst>
                  </p:nvPr>
                </p:nvPicPr>
                <p:blipFill>
                  <a:blip r:embed="rId18" cstate="print"/>
                  <a:srcRect/>
                  <a:stretch>
                    <a:fillRect/>
                  </a:stretch>
                </p:blipFill>
                <p:spPr bwMode="auto">
                  <a:xfrm>
                    <a:off x="1680" y="3249"/>
                    <a:ext cx="326" cy="106"/>
                  </a:xfrm>
                  <a:prstGeom prst="rect">
                    <a:avLst/>
                  </a:prstGeom>
                  <a:noFill/>
                  <a:ln w="9525">
                    <a:noFill/>
                    <a:miter lim="800000"/>
                    <a:headEnd/>
                    <a:tailEnd/>
                  </a:ln>
                </p:spPr>
              </p:pic>
              <p:pic>
                <p:nvPicPr>
                  <p:cNvPr id="42007" name="Picture 12" descr="Edittex"/>
                  <p:cNvPicPr>
                    <a:picLocks noChangeAspect="1" noChangeArrowheads="1"/>
                  </p:cNvPicPr>
                  <p:nvPr>
                    <p:custDataLst>
                      <p:tags r:id="rId5"/>
                    </p:custDataLst>
                  </p:nvPr>
                </p:nvPicPr>
                <p:blipFill>
                  <a:blip r:embed="rId19" cstate="print"/>
                  <a:srcRect/>
                  <a:stretch>
                    <a:fillRect/>
                  </a:stretch>
                </p:blipFill>
                <p:spPr bwMode="auto">
                  <a:xfrm>
                    <a:off x="2109" y="3249"/>
                    <a:ext cx="326" cy="106"/>
                  </a:xfrm>
                  <a:prstGeom prst="rect">
                    <a:avLst/>
                  </a:prstGeom>
                  <a:noFill/>
                  <a:ln w="9525">
                    <a:noFill/>
                    <a:miter lim="800000"/>
                    <a:headEnd/>
                    <a:tailEnd/>
                  </a:ln>
                </p:spPr>
              </p:pic>
              <p:pic>
                <p:nvPicPr>
                  <p:cNvPr id="42008" name="Picture 13" descr="Edittex"/>
                  <p:cNvPicPr>
                    <a:picLocks noChangeAspect="1" noChangeArrowheads="1"/>
                  </p:cNvPicPr>
                  <p:nvPr>
                    <p:custDataLst>
                      <p:tags r:id="rId6"/>
                    </p:custDataLst>
                  </p:nvPr>
                </p:nvPicPr>
                <p:blipFill>
                  <a:blip r:embed="rId20" cstate="print"/>
                  <a:srcRect/>
                  <a:stretch>
                    <a:fillRect/>
                  </a:stretch>
                </p:blipFill>
                <p:spPr bwMode="auto">
                  <a:xfrm>
                    <a:off x="2541" y="3249"/>
                    <a:ext cx="326" cy="106"/>
                  </a:xfrm>
                  <a:prstGeom prst="rect">
                    <a:avLst/>
                  </a:prstGeom>
                  <a:noFill/>
                  <a:ln w="9525">
                    <a:noFill/>
                    <a:miter lim="800000"/>
                    <a:headEnd/>
                    <a:tailEnd/>
                  </a:ln>
                </p:spPr>
              </p:pic>
              <p:pic>
                <p:nvPicPr>
                  <p:cNvPr id="42009" name="Picture 14" descr="Edittex"/>
                  <p:cNvPicPr>
                    <a:picLocks noChangeAspect="1" noChangeArrowheads="1"/>
                  </p:cNvPicPr>
                  <p:nvPr>
                    <p:custDataLst>
                      <p:tags r:id="rId7"/>
                    </p:custDataLst>
                  </p:nvPr>
                </p:nvPicPr>
                <p:blipFill>
                  <a:blip r:embed="rId21" cstate="print"/>
                  <a:srcRect/>
                  <a:stretch>
                    <a:fillRect/>
                  </a:stretch>
                </p:blipFill>
                <p:spPr bwMode="auto">
                  <a:xfrm>
                    <a:off x="2973" y="3249"/>
                    <a:ext cx="326" cy="106"/>
                  </a:xfrm>
                  <a:prstGeom prst="rect">
                    <a:avLst/>
                  </a:prstGeom>
                  <a:noFill/>
                  <a:ln w="9525">
                    <a:noFill/>
                    <a:miter lim="800000"/>
                    <a:headEnd/>
                    <a:tailEnd/>
                  </a:ln>
                </p:spPr>
              </p:pic>
              <p:pic>
                <p:nvPicPr>
                  <p:cNvPr id="42010" name="Picture 15" descr="Edittex"/>
                  <p:cNvPicPr>
                    <a:picLocks noChangeAspect="1" noChangeArrowheads="1"/>
                  </p:cNvPicPr>
                  <p:nvPr>
                    <p:custDataLst>
                      <p:tags r:id="rId8"/>
                    </p:custDataLst>
                  </p:nvPr>
                </p:nvPicPr>
                <p:blipFill>
                  <a:blip r:embed="rId22" cstate="print"/>
                  <a:srcRect/>
                  <a:stretch>
                    <a:fillRect/>
                  </a:stretch>
                </p:blipFill>
                <p:spPr bwMode="auto">
                  <a:xfrm>
                    <a:off x="3415" y="3249"/>
                    <a:ext cx="326" cy="106"/>
                  </a:xfrm>
                  <a:prstGeom prst="rect">
                    <a:avLst/>
                  </a:prstGeom>
                  <a:noFill/>
                  <a:ln w="9525">
                    <a:noFill/>
                    <a:miter lim="800000"/>
                    <a:headEnd/>
                    <a:tailEnd/>
                  </a:ln>
                </p:spPr>
              </p:pic>
              <p:pic>
                <p:nvPicPr>
                  <p:cNvPr id="42011" name="Picture 16" descr="Edittex"/>
                  <p:cNvPicPr>
                    <a:picLocks noChangeAspect="1" noChangeArrowheads="1"/>
                  </p:cNvPicPr>
                  <p:nvPr>
                    <p:custDataLst>
                      <p:tags r:id="rId9"/>
                    </p:custDataLst>
                  </p:nvPr>
                </p:nvPicPr>
                <p:blipFill>
                  <a:blip r:embed="rId23" cstate="print"/>
                  <a:srcRect/>
                  <a:stretch>
                    <a:fillRect/>
                  </a:stretch>
                </p:blipFill>
                <p:spPr bwMode="auto">
                  <a:xfrm>
                    <a:off x="3892" y="3249"/>
                    <a:ext cx="333" cy="106"/>
                  </a:xfrm>
                  <a:prstGeom prst="rect">
                    <a:avLst/>
                  </a:prstGeom>
                  <a:noFill/>
                  <a:ln w="9525">
                    <a:noFill/>
                    <a:miter lim="800000"/>
                    <a:headEnd/>
                    <a:tailEnd/>
                  </a:ln>
                </p:spPr>
              </p:pic>
              <p:pic>
                <p:nvPicPr>
                  <p:cNvPr id="42012" name="Picture 17" descr="Edittex"/>
                  <p:cNvPicPr>
                    <a:picLocks noChangeAspect="1" noChangeArrowheads="1"/>
                  </p:cNvPicPr>
                  <p:nvPr>
                    <p:custDataLst>
                      <p:tags r:id="rId10"/>
                    </p:custDataLst>
                  </p:nvPr>
                </p:nvPicPr>
                <p:blipFill>
                  <a:blip r:embed="rId24" cstate="print"/>
                  <a:srcRect/>
                  <a:stretch>
                    <a:fillRect/>
                  </a:stretch>
                </p:blipFill>
                <p:spPr bwMode="auto">
                  <a:xfrm>
                    <a:off x="4317" y="3249"/>
                    <a:ext cx="326" cy="106"/>
                  </a:xfrm>
                  <a:prstGeom prst="rect">
                    <a:avLst/>
                  </a:prstGeom>
                  <a:noFill/>
                  <a:ln w="9525">
                    <a:noFill/>
                    <a:miter lim="800000"/>
                    <a:headEnd/>
                    <a:tailEnd/>
                  </a:ln>
                </p:spPr>
              </p:pic>
            </p:grpSp>
            <p:sp>
              <p:nvSpPr>
                <p:cNvPr id="8" name="Rectangle 7"/>
                <p:cNvSpPr/>
                <p:nvPr/>
              </p:nvSpPr>
              <p:spPr>
                <a:xfrm>
                  <a:off x="1823244" y="5255923"/>
                  <a:ext cx="5589588" cy="282575"/>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aphicFrame>
            <p:nvGraphicFramePr>
              <p:cNvPr id="37" name="Object 36"/>
              <p:cNvGraphicFramePr>
                <a:graphicFrameLocks noChangeAspect="1"/>
              </p:cNvGraphicFramePr>
              <p:nvPr>
                <p:extLst/>
              </p:nvPr>
            </p:nvGraphicFramePr>
            <p:xfrm>
              <a:off x="1905000" y="2816225"/>
              <a:ext cx="502975" cy="383671"/>
            </p:xfrm>
            <a:graphic>
              <a:graphicData uri="http://schemas.openxmlformats.org/presentationml/2006/ole">
                <mc:AlternateContent xmlns:mc="http://schemas.openxmlformats.org/markup-compatibility/2006">
                  <mc:Choice xmlns:v="urn:schemas-microsoft-com:vml" Requires="v">
                    <p:oleObj spid="_x0000_s66634" name="Equation" r:id="rId25" imgW="266700" imgH="203200" progId="Equation.3">
                      <p:embed/>
                    </p:oleObj>
                  </mc:Choice>
                  <mc:Fallback>
                    <p:oleObj name="Equation" r:id="rId25" imgW="266700" imgH="203200" progId="Equation.3">
                      <p:embed/>
                      <p:pic>
                        <p:nvPicPr>
                          <p:cNvPr id="0" name=""/>
                          <p:cNvPicPr/>
                          <p:nvPr/>
                        </p:nvPicPr>
                        <p:blipFill>
                          <a:blip r:embed="rId26"/>
                          <a:stretch>
                            <a:fillRect/>
                          </a:stretch>
                        </p:blipFill>
                        <p:spPr>
                          <a:xfrm>
                            <a:off x="1905000" y="2816225"/>
                            <a:ext cx="502975" cy="383671"/>
                          </a:xfrm>
                          <a:prstGeom prst="rect">
                            <a:avLst/>
                          </a:prstGeom>
                        </p:spPr>
                      </p:pic>
                    </p:oleObj>
                  </mc:Fallback>
                </mc:AlternateContent>
              </a:graphicData>
            </a:graphic>
          </p:graphicFrame>
          <p:graphicFrame>
            <p:nvGraphicFramePr>
              <p:cNvPr id="38" name="Object 37"/>
              <p:cNvGraphicFramePr>
                <a:graphicFrameLocks noChangeAspect="1"/>
              </p:cNvGraphicFramePr>
              <p:nvPr>
                <p:extLst/>
              </p:nvPr>
            </p:nvGraphicFramePr>
            <p:xfrm>
              <a:off x="2586038" y="2816225"/>
              <a:ext cx="574675" cy="384175"/>
            </p:xfrm>
            <a:graphic>
              <a:graphicData uri="http://schemas.openxmlformats.org/presentationml/2006/ole">
                <mc:AlternateContent xmlns:mc="http://schemas.openxmlformats.org/markup-compatibility/2006">
                  <mc:Choice xmlns:v="urn:schemas-microsoft-com:vml" Requires="v">
                    <p:oleObj spid="_x0000_s66635" name="Equation" r:id="rId27" imgW="304800" imgH="203200" progId="Equation.3">
                      <p:embed/>
                    </p:oleObj>
                  </mc:Choice>
                  <mc:Fallback>
                    <p:oleObj name="Equation" r:id="rId27" imgW="304800" imgH="203200" progId="Equation.3">
                      <p:embed/>
                      <p:pic>
                        <p:nvPicPr>
                          <p:cNvPr id="0" name=""/>
                          <p:cNvPicPr/>
                          <p:nvPr/>
                        </p:nvPicPr>
                        <p:blipFill>
                          <a:blip r:embed="rId28"/>
                          <a:stretch>
                            <a:fillRect/>
                          </a:stretch>
                        </p:blipFill>
                        <p:spPr>
                          <a:xfrm>
                            <a:off x="2586038" y="2816225"/>
                            <a:ext cx="574675" cy="384175"/>
                          </a:xfrm>
                          <a:prstGeom prst="rect">
                            <a:avLst/>
                          </a:prstGeom>
                        </p:spPr>
                      </p:pic>
                    </p:oleObj>
                  </mc:Fallback>
                </mc:AlternateContent>
              </a:graphicData>
            </a:graphic>
          </p:graphicFrame>
          <p:graphicFrame>
            <p:nvGraphicFramePr>
              <p:cNvPr id="39" name="Object 38"/>
              <p:cNvGraphicFramePr>
                <a:graphicFrameLocks noChangeAspect="1"/>
              </p:cNvGraphicFramePr>
              <p:nvPr>
                <p:extLst/>
              </p:nvPr>
            </p:nvGraphicFramePr>
            <p:xfrm>
              <a:off x="6740525" y="2816225"/>
              <a:ext cx="647700" cy="384175"/>
            </p:xfrm>
            <a:graphic>
              <a:graphicData uri="http://schemas.openxmlformats.org/presentationml/2006/ole">
                <mc:AlternateContent xmlns:mc="http://schemas.openxmlformats.org/markup-compatibility/2006">
                  <mc:Choice xmlns:v="urn:schemas-microsoft-com:vml" Requires="v">
                    <p:oleObj spid="_x0000_s66636" name="Equation" r:id="rId29" imgW="342900" imgH="203200" progId="Equation.3">
                      <p:embed/>
                    </p:oleObj>
                  </mc:Choice>
                  <mc:Fallback>
                    <p:oleObj name="Equation" r:id="rId29" imgW="342900" imgH="203200" progId="Equation.3">
                      <p:embed/>
                      <p:pic>
                        <p:nvPicPr>
                          <p:cNvPr id="0" name=""/>
                          <p:cNvPicPr/>
                          <p:nvPr/>
                        </p:nvPicPr>
                        <p:blipFill>
                          <a:blip r:embed="rId30"/>
                          <a:stretch>
                            <a:fillRect/>
                          </a:stretch>
                        </p:blipFill>
                        <p:spPr>
                          <a:xfrm>
                            <a:off x="6740525" y="2816225"/>
                            <a:ext cx="647700" cy="384175"/>
                          </a:xfrm>
                          <a:prstGeom prst="rect">
                            <a:avLst/>
                          </a:prstGeom>
                        </p:spPr>
                      </p:pic>
                    </p:oleObj>
                  </mc:Fallback>
                </mc:AlternateContent>
              </a:graphicData>
            </a:graphic>
          </p:graphicFrame>
          <p:graphicFrame>
            <p:nvGraphicFramePr>
              <p:cNvPr id="40" name="Object 39"/>
              <p:cNvGraphicFramePr>
                <a:graphicFrameLocks noChangeAspect="1"/>
              </p:cNvGraphicFramePr>
              <p:nvPr>
                <p:extLst/>
              </p:nvPr>
            </p:nvGraphicFramePr>
            <p:xfrm>
              <a:off x="4821238" y="2946400"/>
              <a:ext cx="287337" cy="168275"/>
            </p:xfrm>
            <a:graphic>
              <a:graphicData uri="http://schemas.openxmlformats.org/presentationml/2006/ole">
                <mc:AlternateContent xmlns:mc="http://schemas.openxmlformats.org/markup-compatibility/2006">
                  <mc:Choice xmlns:v="urn:schemas-microsoft-com:vml" Requires="v">
                    <p:oleObj spid="_x0000_s66637" name="Equation" r:id="rId31" imgW="152400" imgH="88900" progId="Equation.3">
                      <p:embed/>
                    </p:oleObj>
                  </mc:Choice>
                  <mc:Fallback>
                    <p:oleObj name="Equation" r:id="rId31" imgW="152400" imgH="88900" progId="Equation.3">
                      <p:embed/>
                      <p:pic>
                        <p:nvPicPr>
                          <p:cNvPr id="0" name=""/>
                          <p:cNvPicPr/>
                          <p:nvPr/>
                        </p:nvPicPr>
                        <p:blipFill>
                          <a:blip r:embed="rId32"/>
                          <a:stretch>
                            <a:fillRect/>
                          </a:stretch>
                        </p:blipFill>
                        <p:spPr>
                          <a:xfrm>
                            <a:off x="4821238" y="2946400"/>
                            <a:ext cx="287337" cy="168275"/>
                          </a:xfrm>
                          <a:prstGeom prst="rect">
                            <a:avLst/>
                          </a:prstGeom>
                        </p:spPr>
                      </p:pic>
                    </p:oleObj>
                  </mc:Fallback>
                </mc:AlternateContent>
              </a:graphicData>
            </a:graphic>
          </p:graphicFrame>
        </p:grpSp>
        <p:sp>
          <p:nvSpPr>
            <p:cNvPr id="6" name="TextBox 5"/>
            <p:cNvSpPr txBox="1"/>
            <p:nvPr/>
          </p:nvSpPr>
          <p:spPr>
            <a:xfrm>
              <a:off x="7565232" y="2946400"/>
              <a:ext cx="1637506" cy="646331"/>
            </a:xfrm>
            <a:prstGeom prst="rect">
              <a:avLst/>
            </a:prstGeom>
            <a:noFill/>
          </p:spPr>
          <p:txBody>
            <a:bodyPr wrap="square" rtlCol="0">
              <a:spAutoFit/>
            </a:bodyPr>
            <a:lstStyle/>
            <a:p>
              <a:pPr algn="ctr"/>
              <a:r>
                <a:rPr lang="en-US" smtClean="0"/>
                <a:t>Reconstructed training </a:t>
              </a:r>
              <a:r>
                <a:rPr lang="en-US" dirty="0" smtClean="0"/>
                <a:t>face</a:t>
              </a:r>
              <a:endParaRPr lang="en-US" dirty="0"/>
            </a:p>
          </p:txBody>
        </p:sp>
      </p:grpSp>
      <p:sp>
        <p:nvSpPr>
          <p:cNvPr id="7" name="Rectangle 6"/>
          <p:cNvSpPr/>
          <p:nvPr/>
        </p:nvSpPr>
        <p:spPr>
          <a:xfrm>
            <a:off x="416430" y="2946400"/>
            <a:ext cx="497970" cy="46166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1" name="TextBox 10"/>
              <p:cNvSpPr txBox="1"/>
              <p:nvPr/>
            </p:nvSpPr>
            <p:spPr>
              <a:xfrm>
                <a:off x="381000" y="2895600"/>
                <a:ext cx="582954" cy="36933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mr-IN" sz="2400" b="0" i="1" smtClean="0">
                              <a:latin typeface="Cambria Math" panose="02040503050406030204" pitchFamily="18" charset="0"/>
                            </a:rPr>
                          </m:ctrlPr>
                        </m:sSubPr>
                        <m:e>
                          <m:r>
                            <a:rPr lang="mr-IN" sz="2400" b="0" i="1" smtClean="0">
                              <a:latin typeface="Cambria Math" charset="0"/>
                            </a:rPr>
                            <m:t>𝑥</m:t>
                          </m:r>
                        </m:e>
                        <m:sub>
                          <m:r>
                            <a:rPr lang="en-US" sz="2400" b="0" i="1" smtClean="0">
                              <a:latin typeface="Cambria Math" charset="0"/>
                            </a:rPr>
                            <m:t>𝑖</m:t>
                          </m:r>
                        </m:sub>
                      </m:sSub>
                    </m:oMath>
                  </m:oMathPara>
                </a14:m>
                <a:endParaRPr lang="en-US" sz="2400" dirty="0"/>
              </a:p>
            </p:txBody>
          </p:sp>
        </mc:Choice>
        <mc:Fallback xmlns="">
          <p:sp>
            <p:nvSpPr>
              <p:cNvPr id="11" name="TextBox 10"/>
              <p:cNvSpPr txBox="1">
                <a:spLocks noRot="1" noChangeAspect="1" noMove="1" noResize="1" noEditPoints="1" noAdjustHandles="1" noChangeArrowheads="1" noChangeShapeType="1" noTextEdit="1"/>
              </p:cNvSpPr>
              <p:nvPr/>
            </p:nvSpPr>
            <p:spPr>
              <a:xfrm>
                <a:off x="381000" y="2895600"/>
                <a:ext cx="582954" cy="369332"/>
              </a:xfrm>
              <a:prstGeom prst="rect">
                <a:avLst/>
              </a:prstGeom>
              <a:blipFill rotWithShape="0">
                <a:blip r:embed="rId37"/>
                <a:stretch>
                  <a:fillRect b="-18033"/>
                </a:stretch>
              </a:blipFill>
            </p:spPr>
            <p:txBody>
              <a:bodyPr/>
              <a:lstStyle/>
              <a:p>
                <a:r>
                  <a:rPr lang="en-US">
                    <a:noFill/>
                  </a:rPr>
                  <a:t> </a:t>
                </a:r>
              </a:p>
            </p:txBody>
          </p:sp>
        </mc:Fallback>
      </mc:AlternateContent>
      <p:sp>
        <p:nvSpPr>
          <p:cNvPr id="36" name="Content Placeholder 9"/>
          <p:cNvSpPr>
            <a:spLocks noGrp="1"/>
          </p:cNvSpPr>
          <p:nvPr>
            <p:ph idx="1"/>
          </p:nvPr>
        </p:nvSpPr>
        <p:spPr>
          <a:xfrm>
            <a:off x="433600" y="1016732"/>
            <a:ext cx="8229600" cy="4975225"/>
          </a:xfrm>
        </p:spPr>
        <p:txBody>
          <a:bodyPr>
            <a:normAutofit/>
          </a:bodyPr>
          <a:lstStyle/>
          <a:p>
            <a:pPr marL="914400" lvl="1" indent="-457200">
              <a:buFont typeface="+mj-lt"/>
              <a:buAutoNum type="arabicPeriod" startAt="4"/>
            </a:pPr>
            <a:endParaRPr lang="en-US" sz="2000" dirty="0" smtClean="0"/>
          </a:p>
          <a:p>
            <a:pPr marL="914400" lvl="1" indent="-457200">
              <a:buFont typeface="+mj-lt"/>
              <a:buAutoNum type="arabicPeriod" startAt="4"/>
            </a:pPr>
            <a:endParaRPr lang="en-US" sz="2000" dirty="0"/>
          </a:p>
          <a:p>
            <a:pPr marL="914400" lvl="1" indent="-457200">
              <a:buFont typeface="+mj-lt"/>
              <a:buAutoNum type="arabicPeriod" startAt="4"/>
            </a:pPr>
            <a:endParaRPr lang="en-US" sz="2000" dirty="0" smtClean="0"/>
          </a:p>
          <a:p>
            <a:pPr marL="914400" lvl="1" indent="-457200">
              <a:buFont typeface="+mj-lt"/>
              <a:buAutoNum type="arabicPeriod" startAt="4"/>
            </a:pPr>
            <a:endParaRPr lang="en-US" sz="2000" dirty="0"/>
          </a:p>
          <a:p>
            <a:pPr marL="914400" lvl="1" indent="-457200">
              <a:buFont typeface="+mj-lt"/>
              <a:buAutoNum type="arabicPeriod" startAt="4"/>
            </a:pPr>
            <a:endParaRPr lang="en-US" sz="2000" dirty="0" smtClean="0"/>
          </a:p>
          <a:p>
            <a:pPr marL="914400" lvl="1" indent="-457200">
              <a:buFont typeface="+mj-lt"/>
              <a:buAutoNum type="arabicPeriod" startAt="4"/>
            </a:pPr>
            <a:endParaRPr lang="en-US" sz="2000" dirty="0"/>
          </a:p>
          <a:p>
            <a:pPr marL="914400" lvl="1" indent="-457200">
              <a:buFont typeface="+mj-lt"/>
              <a:buAutoNum type="arabicPeriod" startAt="4"/>
            </a:pPr>
            <a:endParaRPr lang="en-US" sz="2000" dirty="0" smtClean="0"/>
          </a:p>
          <a:p>
            <a:pPr marL="914400" lvl="1" indent="-457200">
              <a:buFont typeface="+mj-lt"/>
              <a:buAutoNum type="arabicPeriod" startAt="6"/>
            </a:pPr>
            <a:r>
              <a:rPr lang="en-US" sz="2000" dirty="0" smtClean="0"/>
              <a:t>Compute </a:t>
            </a:r>
            <a:r>
              <a:rPr lang="en-US" sz="2000" dirty="0" smtClean="0"/>
              <a:t>each training image x</a:t>
            </a:r>
            <a:r>
              <a:rPr lang="en-US" sz="2000" baseline="-25000" dirty="0" smtClean="0"/>
              <a:t>i</a:t>
            </a:r>
            <a:r>
              <a:rPr lang="en-US" sz="2000" dirty="0"/>
              <a:t> </a:t>
            </a:r>
            <a:r>
              <a:rPr lang="en-US" sz="2000" dirty="0" smtClean="0"/>
              <a:t>‘s projections as</a:t>
            </a:r>
          </a:p>
          <a:p>
            <a:pPr marL="914400" lvl="1" indent="-457200">
              <a:buFont typeface="+mj-lt"/>
              <a:buAutoNum type="arabicPeriod" startAt="6"/>
            </a:pPr>
            <a:endParaRPr lang="en-US" sz="2000" dirty="0"/>
          </a:p>
          <a:p>
            <a:pPr marL="914400" lvl="1" indent="-457200">
              <a:buFont typeface="+mj-lt"/>
              <a:buAutoNum type="arabicPeriod" startAt="6"/>
            </a:pPr>
            <a:endParaRPr lang="en-US" sz="2000" dirty="0" smtClean="0"/>
          </a:p>
          <a:p>
            <a:pPr marL="914400" lvl="1" indent="-457200">
              <a:buFont typeface="+mj-lt"/>
              <a:buAutoNum type="arabicPeriod" startAt="6"/>
            </a:pPr>
            <a:endParaRPr lang="en-US" sz="2000" dirty="0"/>
          </a:p>
          <a:p>
            <a:pPr marL="914400" lvl="1" indent="-457200">
              <a:buFont typeface="+mj-lt"/>
              <a:buAutoNum type="arabicPeriod" startAt="6"/>
            </a:pPr>
            <a:r>
              <a:rPr lang="en-US" sz="2000" dirty="0" smtClean="0"/>
              <a:t>Visualize the estimated training face x</a:t>
            </a:r>
            <a:r>
              <a:rPr lang="en-US" sz="2000" baseline="-25000" dirty="0" smtClean="0"/>
              <a:t>i</a:t>
            </a:r>
            <a:r>
              <a:rPr lang="en-US" sz="2000" dirty="0" smtClean="0"/>
              <a:t> </a:t>
            </a:r>
          </a:p>
        </p:txBody>
      </p:sp>
      <p:graphicFrame>
        <p:nvGraphicFramePr>
          <p:cNvPr id="42" name="Object 41"/>
          <p:cNvGraphicFramePr>
            <a:graphicFrameLocks noChangeAspect="1"/>
          </p:cNvGraphicFramePr>
          <p:nvPr>
            <p:extLst/>
          </p:nvPr>
        </p:nvGraphicFramePr>
        <p:xfrm>
          <a:off x="1674813" y="4078288"/>
          <a:ext cx="6207125" cy="646112"/>
        </p:xfrm>
        <a:graphic>
          <a:graphicData uri="http://schemas.openxmlformats.org/presentationml/2006/ole">
            <mc:AlternateContent xmlns:mc="http://schemas.openxmlformats.org/markup-compatibility/2006">
              <mc:Choice xmlns:v="urn:schemas-microsoft-com:vml" Requires="v">
                <p:oleObj spid="_x0000_s66638" name="Equation" r:id="rId38" imgW="2806700" imgH="292100" progId="Equation.3">
                  <p:embed/>
                </p:oleObj>
              </mc:Choice>
              <mc:Fallback>
                <p:oleObj name="Equation" r:id="rId38" imgW="2806700" imgH="292100" progId="Equation.3">
                  <p:embed/>
                  <p:pic>
                    <p:nvPicPr>
                      <p:cNvPr id="0" name=""/>
                      <p:cNvPicPr/>
                      <p:nvPr/>
                    </p:nvPicPr>
                    <p:blipFill>
                      <a:blip r:embed="rId39"/>
                      <a:stretch>
                        <a:fillRect/>
                      </a:stretch>
                    </p:blipFill>
                    <p:spPr>
                      <a:xfrm>
                        <a:off x="1674813" y="4078288"/>
                        <a:ext cx="6207125" cy="646112"/>
                      </a:xfrm>
                      <a:prstGeom prst="rect">
                        <a:avLst/>
                      </a:prstGeom>
                    </p:spPr>
                  </p:pic>
                </p:oleObj>
              </mc:Fallback>
            </mc:AlternateContent>
          </a:graphicData>
        </a:graphic>
      </p:graphicFrame>
      <p:graphicFrame>
        <p:nvGraphicFramePr>
          <p:cNvPr id="45" name="Object 44"/>
          <p:cNvGraphicFramePr>
            <a:graphicFrameLocks noChangeAspect="1"/>
          </p:cNvGraphicFramePr>
          <p:nvPr>
            <p:extLst/>
          </p:nvPr>
        </p:nvGraphicFramePr>
        <p:xfrm>
          <a:off x="2300288" y="5389563"/>
          <a:ext cx="4016375" cy="477837"/>
        </p:xfrm>
        <a:graphic>
          <a:graphicData uri="http://schemas.openxmlformats.org/presentationml/2006/ole">
            <mc:AlternateContent xmlns:mc="http://schemas.openxmlformats.org/markup-compatibility/2006">
              <mc:Choice xmlns:v="urn:schemas-microsoft-com:vml" Requires="v">
                <p:oleObj spid="_x0000_s66639" name="Equation" r:id="rId40" imgW="1816100" imgH="215900" progId="Equation.3">
                  <p:embed/>
                </p:oleObj>
              </mc:Choice>
              <mc:Fallback>
                <p:oleObj name="Equation" r:id="rId40" imgW="1816100" imgH="215900" progId="Equation.3">
                  <p:embed/>
                  <p:pic>
                    <p:nvPicPr>
                      <p:cNvPr id="0" name=""/>
                      <p:cNvPicPr/>
                      <p:nvPr/>
                    </p:nvPicPr>
                    <p:blipFill>
                      <a:blip r:embed="rId41"/>
                      <a:stretch>
                        <a:fillRect/>
                      </a:stretch>
                    </p:blipFill>
                    <p:spPr>
                      <a:xfrm>
                        <a:off x="2300288" y="5389563"/>
                        <a:ext cx="4016375" cy="477837"/>
                      </a:xfrm>
                      <a:prstGeom prst="rect">
                        <a:avLst/>
                      </a:prstGeom>
                    </p:spPr>
                  </p:pic>
                </p:oleObj>
              </mc:Fallback>
            </mc:AlternateContent>
          </a:graphicData>
        </a:graphic>
      </p:graphicFrame>
    </p:spTree>
    <p:extLst>
      <p:ext uri="{BB962C8B-B14F-4D97-AF65-F5344CB8AC3E}">
        <p14:creationId xmlns:p14="http://schemas.microsoft.com/office/powerpoint/2010/main" val="3013593018"/>
      </p:ext>
    </p:extLst>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9"/>
          <p:cNvSpPr txBox="1">
            <a:spLocks/>
          </p:cNvSpPr>
          <p:nvPr/>
        </p:nvSpPr>
        <p:spPr>
          <a:xfrm>
            <a:off x="457200" y="0"/>
            <a:ext cx="8229600" cy="914400"/>
          </a:xfrm>
          <a:prstGeom prst="rect">
            <a:avLst/>
          </a:prstGeom>
        </p:spPr>
        <p:txBody>
          <a:bodyPr/>
          <a:lstStyle/>
          <a:p>
            <a:pPr eaLnBrk="0" hangingPunct="0">
              <a:defRPr/>
            </a:pPr>
            <a:r>
              <a:rPr lang="en-US" sz="3600" dirty="0" err="1">
                <a:latin typeface="+mj-lt"/>
                <a:ea typeface="+mj-ea"/>
                <a:cs typeface="+mj-cs"/>
              </a:rPr>
              <a:t>Eigenvalues</a:t>
            </a:r>
            <a:r>
              <a:rPr lang="en-US" sz="3600" dirty="0">
                <a:latin typeface="+mj-lt"/>
                <a:ea typeface="+mj-ea"/>
                <a:cs typeface="+mj-cs"/>
              </a:rPr>
              <a:t> (variance along eigenvectors)</a:t>
            </a:r>
          </a:p>
        </p:txBody>
      </p:sp>
      <p:grpSp>
        <p:nvGrpSpPr>
          <p:cNvPr id="32771" name="Group 8"/>
          <p:cNvGrpSpPr>
            <a:grpSpLocks/>
          </p:cNvGrpSpPr>
          <p:nvPr/>
        </p:nvGrpSpPr>
        <p:grpSpPr bwMode="auto">
          <a:xfrm>
            <a:off x="990600" y="762000"/>
            <a:ext cx="6858000" cy="5143500"/>
            <a:chOff x="990600" y="1458913"/>
            <a:chExt cx="6858000" cy="5143500"/>
          </a:xfrm>
        </p:grpSpPr>
        <p:pic>
          <p:nvPicPr>
            <p:cNvPr id="32772" name="Picture 3" descr="eigenvalu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458913"/>
              <a:ext cx="6858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Connector 7"/>
            <p:cNvCxnSpPr/>
            <p:nvPr/>
          </p:nvCxnSpPr>
          <p:spPr>
            <a:xfrm>
              <a:off x="1889125" y="5426075"/>
              <a:ext cx="5181600" cy="1588"/>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grpSp>
      <p:sp>
        <p:nvSpPr>
          <p:cNvPr id="2" name="Date Placeholder 1"/>
          <p:cNvSpPr>
            <a:spLocks noGrp="1"/>
          </p:cNvSpPr>
          <p:nvPr>
            <p:ph type="dt" sz="half" idx="10"/>
          </p:nvPr>
        </p:nvSpPr>
        <p:spPr/>
        <p:txBody>
          <a:bodyPr/>
          <a:lstStyle/>
          <a:p>
            <a:endParaRPr lang="en-US" dirty="0"/>
          </a:p>
        </p:txBody>
      </p:sp>
      <p:sp>
        <p:nvSpPr>
          <p:cNvPr id="3" name="Slide Number Placeholder 2"/>
          <p:cNvSpPr>
            <a:spLocks noGrp="1"/>
          </p:cNvSpPr>
          <p:nvPr>
            <p:ph type="sldNum" sz="quarter" idx="12"/>
          </p:nvPr>
        </p:nvSpPr>
        <p:spPr/>
        <p:txBody>
          <a:bodyPr/>
          <a:lstStyle/>
          <a:p>
            <a:fld id="{CF7DC490-98B8-074B-BB30-37775A2447EF}" type="slidenum">
              <a:rPr lang="en-US" smtClean="0"/>
              <a:pPr/>
              <a:t>73</a:t>
            </a:fld>
            <a:endParaRPr lang="en-US" dirty="0"/>
          </a:p>
        </p:txBody>
      </p:sp>
    </p:spTree>
    <p:extLst>
      <p:ext uri="{BB962C8B-B14F-4D97-AF65-F5344CB8AC3E}">
        <p14:creationId xmlns:p14="http://schemas.microsoft.com/office/powerpoint/2010/main" val="1789834332"/>
      </p:ext>
    </p:extLst>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descr="Rectangle: Click to edit Master text styles&#10;Second level&#10;Third level&#10;Fourth level&#10;Fifth level"/>
          <p:cNvSpPr>
            <a:spLocks noChangeArrowheads="1"/>
          </p:cNvSpPr>
          <p:nvPr/>
        </p:nvSpPr>
        <p:spPr bwMode="auto">
          <a:xfrm>
            <a:off x="228600" y="4724400"/>
            <a:ext cx="8915400" cy="1371600"/>
          </a:xfrm>
          <a:prstGeom prst="rect">
            <a:avLst/>
          </a:prstGeom>
          <a:noFill/>
          <a:ln w="9525">
            <a:noFill/>
            <a:miter lim="800000"/>
            <a:headEnd/>
            <a:tailEnd/>
          </a:ln>
        </p:spPr>
        <p:txBody>
          <a:bodyPr/>
          <a:lstStyle/>
          <a:p>
            <a:pPr marL="342900" indent="-342900">
              <a:spcBef>
                <a:spcPct val="20000"/>
              </a:spcBef>
              <a:buClr>
                <a:schemeClr val="hlink"/>
              </a:buClr>
              <a:buSzPct val="110000"/>
              <a:buFontTx/>
              <a:buChar char="•"/>
            </a:pPr>
            <a:r>
              <a:rPr lang="en-GB" sz="2400" dirty="0">
                <a:solidFill>
                  <a:srgbClr val="000000"/>
                </a:solidFill>
                <a:cs typeface="Times New Roman" pitchFamily="18" charset="0"/>
              </a:rPr>
              <a:t>Only selecting the top </a:t>
            </a:r>
            <a:r>
              <a:rPr lang="en-GB" sz="2400" dirty="0" smtClean="0">
                <a:solidFill>
                  <a:srgbClr val="000000"/>
                </a:solidFill>
                <a:cs typeface="Times New Roman" pitchFamily="18" charset="0"/>
              </a:rPr>
              <a:t>K </a:t>
            </a:r>
            <a:r>
              <a:rPr lang="en-GB" sz="2400" dirty="0" err="1">
                <a:solidFill>
                  <a:srgbClr val="000000"/>
                </a:solidFill>
                <a:cs typeface="Times New Roman" pitchFamily="18" charset="0"/>
              </a:rPr>
              <a:t>eigenfaces</a:t>
            </a:r>
            <a:r>
              <a:rPr lang="en-GB" sz="2400" dirty="0">
                <a:solidFill>
                  <a:srgbClr val="000000"/>
                </a:solidFill>
                <a:cs typeface="Times New Roman" pitchFamily="18" charset="0"/>
              </a:rPr>
              <a:t> </a:t>
            </a:r>
            <a:r>
              <a:rPr lang="en-GB" sz="2400" dirty="0">
                <a:solidFill>
                  <a:srgbClr val="000000"/>
                </a:solidFill>
                <a:cs typeface="Times New Roman" pitchFamily="18" charset="0"/>
                <a:sym typeface="Wingdings" pitchFamily="2" charset="2"/>
              </a:rPr>
              <a:t> </a:t>
            </a:r>
            <a:r>
              <a:rPr lang="en-GB" sz="2400" dirty="0">
                <a:solidFill>
                  <a:srgbClr val="000000"/>
                </a:solidFill>
                <a:cs typeface="Times New Roman" pitchFamily="18" charset="0"/>
              </a:rPr>
              <a:t>reduces the dimensionality.</a:t>
            </a:r>
            <a:r>
              <a:rPr lang="en-GB" sz="2400" dirty="0">
                <a:solidFill>
                  <a:srgbClr val="000000"/>
                </a:solidFill>
              </a:rPr>
              <a:t> </a:t>
            </a:r>
          </a:p>
          <a:p>
            <a:pPr marL="342900" indent="-342900">
              <a:spcBef>
                <a:spcPct val="20000"/>
              </a:spcBef>
              <a:buClr>
                <a:schemeClr val="hlink"/>
              </a:buClr>
              <a:buSzPct val="110000"/>
              <a:buFontTx/>
              <a:buChar char="•"/>
            </a:pPr>
            <a:r>
              <a:rPr lang="en-GB" sz="2400" dirty="0">
                <a:solidFill>
                  <a:srgbClr val="000000"/>
                </a:solidFill>
                <a:cs typeface="Times New Roman" pitchFamily="18" charset="0"/>
              </a:rPr>
              <a:t>Fewer </a:t>
            </a:r>
            <a:r>
              <a:rPr lang="en-GB" sz="2400" dirty="0" err="1">
                <a:solidFill>
                  <a:srgbClr val="000000"/>
                </a:solidFill>
                <a:cs typeface="Times New Roman" pitchFamily="18" charset="0"/>
              </a:rPr>
              <a:t>eigenfaces</a:t>
            </a:r>
            <a:r>
              <a:rPr lang="en-GB" sz="2400" dirty="0">
                <a:solidFill>
                  <a:srgbClr val="000000"/>
                </a:solidFill>
                <a:cs typeface="Times New Roman" pitchFamily="18" charset="0"/>
              </a:rPr>
              <a:t> result in more information loss, and hence less discrimination between faces.</a:t>
            </a:r>
          </a:p>
        </p:txBody>
      </p:sp>
      <p:sp>
        <p:nvSpPr>
          <p:cNvPr id="146435" name="Rectangle 3"/>
          <p:cNvSpPr>
            <a:spLocks noChangeArrowheads="1"/>
          </p:cNvSpPr>
          <p:nvPr/>
        </p:nvSpPr>
        <p:spPr bwMode="auto">
          <a:xfrm>
            <a:off x="609600" y="152400"/>
            <a:ext cx="7772400" cy="762000"/>
          </a:xfrm>
          <a:prstGeom prst="rect">
            <a:avLst/>
          </a:prstGeom>
          <a:noFill/>
          <a:ln w="9525">
            <a:noFill/>
            <a:miter lim="800000"/>
            <a:headEnd/>
            <a:tailEnd/>
          </a:ln>
          <a:effectLst/>
        </p:spPr>
        <p:txBody>
          <a:bodyPr anchor="b"/>
          <a:lstStyle/>
          <a:p>
            <a:pPr algn="ctr">
              <a:defRPr/>
            </a:pPr>
            <a:r>
              <a:rPr lang="en-US" altLang="zh-CN" sz="4000" dirty="0">
                <a:solidFill>
                  <a:srgbClr val="000000"/>
                </a:solidFill>
                <a:latin typeface="+mj-lt"/>
                <a:ea typeface="SimSun" pitchFamily="2" charset="-122"/>
              </a:rPr>
              <a:t>Reconstruction and Errors</a:t>
            </a:r>
          </a:p>
        </p:txBody>
      </p:sp>
      <p:pic>
        <p:nvPicPr>
          <p:cNvPr id="47108" name="Picture 4" descr="recon_4"/>
          <p:cNvPicPr>
            <a:picLocks noChangeAspect="1" noChangeArrowheads="1"/>
          </p:cNvPicPr>
          <p:nvPr/>
        </p:nvPicPr>
        <p:blipFill>
          <a:blip r:embed="rId2" cstate="print"/>
          <a:srcRect/>
          <a:stretch>
            <a:fillRect/>
          </a:stretch>
        </p:blipFill>
        <p:spPr bwMode="auto">
          <a:xfrm>
            <a:off x="1828800" y="914400"/>
            <a:ext cx="7010400" cy="1295400"/>
          </a:xfrm>
          <a:prstGeom prst="rect">
            <a:avLst/>
          </a:prstGeom>
          <a:noFill/>
          <a:ln w="9525">
            <a:noFill/>
            <a:miter lim="800000"/>
            <a:headEnd/>
            <a:tailEnd/>
          </a:ln>
        </p:spPr>
      </p:pic>
      <p:sp>
        <p:nvSpPr>
          <p:cNvPr id="47109" name="Rectangle 5"/>
          <p:cNvSpPr>
            <a:spLocks noChangeArrowheads="1"/>
          </p:cNvSpPr>
          <p:nvPr/>
        </p:nvSpPr>
        <p:spPr bwMode="auto">
          <a:xfrm>
            <a:off x="990600" y="1143000"/>
            <a:ext cx="1143000" cy="762000"/>
          </a:xfrm>
          <a:prstGeom prst="rect">
            <a:avLst/>
          </a:prstGeom>
          <a:noFill/>
          <a:ln w="9525">
            <a:noFill/>
            <a:miter lim="800000"/>
            <a:headEnd/>
            <a:tailEnd/>
          </a:ln>
        </p:spPr>
        <p:txBody>
          <a:bodyPr wrap="none" anchor="ctr"/>
          <a:lstStyle/>
          <a:p>
            <a:pPr algn="ctr"/>
            <a:r>
              <a:rPr lang="en-US" altLang="zh-CN" sz="2000" dirty="0">
                <a:solidFill>
                  <a:srgbClr val="000000"/>
                </a:solidFill>
                <a:ea typeface="SimSun" pitchFamily="2" charset="-122"/>
              </a:rPr>
              <a:t>K</a:t>
            </a:r>
            <a:r>
              <a:rPr lang="en-US" altLang="zh-CN" sz="2000" dirty="0" smtClean="0">
                <a:solidFill>
                  <a:srgbClr val="000000"/>
                </a:solidFill>
                <a:ea typeface="SimSun" pitchFamily="2" charset="-122"/>
              </a:rPr>
              <a:t> </a:t>
            </a:r>
            <a:r>
              <a:rPr lang="en-US" altLang="zh-CN" sz="2000" dirty="0">
                <a:solidFill>
                  <a:srgbClr val="000000"/>
                </a:solidFill>
                <a:ea typeface="SimSun" pitchFamily="2" charset="-122"/>
              </a:rPr>
              <a:t>= 4</a:t>
            </a:r>
          </a:p>
        </p:txBody>
      </p:sp>
      <p:pic>
        <p:nvPicPr>
          <p:cNvPr id="47110" name="Picture 6" descr="reon_200"/>
          <p:cNvPicPr>
            <a:picLocks noChangeAspect="1" noChangeArrowheads="1"/>
          </p:cNvPicPr>
          <p:nvPr/>
        </p:nvPicPr>
        <p:blipFill>
          <a:blip r:embed="rId3" cstate="print"/>
          <a:srcRect/>
          <a:stretch>
            <a:fillRect/>
          </a:stretch>
        </p:blipFill>
        <p:spPr bwMode="auto">
          <a:xfrm>
            <a:off x="1828800" y="2133600"/>
            <a:ext cx="7010400" cy="1276350"/>
          </a:xfrm>
          <a:prstGeom prst="rect">
            <a:avLst/>
          </a:prstGeom>
          <a:noFill/>
          <a:ln w="9525">
            <a:noFill/>
            <a:miter lim="800000"/>
            <a:headEnd/>
            <a:tailEnd/>
          </a:ln>
        </p:spPr>
      </p:pic>
      <p:pic>
        <p:nvPicPr>
          <p:cNvPr id="47111" name="Picture 7" descr="recon_400"/>
          <p:cNvPicPr>
            <a:picLocks noChangeAspect="1" noChangeArrowheads="1"/>
          </p:cNvPicPr>
          <p:nvPr/>
        </p:nvPicPr>
        <p:blipFill>
          <a:blip r:embed="rId4" cstate="print"/>
          <a:srcRect/>
          <a:stretch>
            <a:fillRect/>
          </a:stretch>
        </p:blipFill>
        <p:spPr bwMode="auto">
          <a:xfrm>
            <a:off x="1828800" y="3276600"/>
            <a:ext cx="7023100" cy="1371600"/>
          </a:xfrm>
          <a:prstGeom prst="rect">
            <a:avLst/>
          </a:prstGeom>
          <a:noFill/>
          <a:ln w="9525">
            <a:noFill/>
            <a:miter lim="800000"/>
            <a:headEnd/>
            <a:tailEnd/>
          </a:ln>
        </p:spPr>
      </p:pic>
      <p:sp>
        <p:nvSpPr>
          <p:cNvPr id="47112" name="Rectangle 8"/>
          <p:cNvSpPr>
            <a:spLocks noChangeArrowheads="1"/>
          </p:cNvSpPr>
          <p:nvPr/>
        </p:nvSpPr>
        <p:spPr bwMode="auto">
          <a:xfrm>
            <a:off x="1066800" y="2286000"/>
            <a:ext cx="1143000" cy="762000"/>
          </a:xfrm>
          <a:prstGeom prst="rect">
            <a:avLst/>
          </a:prstGeom>
          <a:noFill/>
          <a:ln w="9525">
            <a:noFill/>
            <a:miter lim="800000"/>
            <a:headEnd/>
            <a:tailEnd/>
          </a:ln>
        </p:spPr>
        <p:txBody>
          <a:bodyPr wrap="none" anchor="ctr"/>
          <a:lstStyle/>
          <a:p>
            <a:pPr algn="ctr"/>
            <a:r>
              <a:rPr lang="en-US" altLang="zh-CN" sz="2000" dirty="0">
                <a:solidFill>
                  <a:srgbClr val="000000"/>
                </a:solidFill>
                <a:ea typeface="SimSun" pitchFamily="2" charset="-122"/>
              </a:rPr>
              <a:t>K</a:t>
            </a:r>
            <a:r>
              <a:rPr lang="en-US" altLang="zh-CN" sz="2000" dirty="0" smtClean="0">
                <a:solidFill>
                  <a:srgbClr val="000000"/>
                </a:solidFill>
                <a:ea typeface="SimSun" pitchFamily="2" charset="-122"/>
              </a:rPr>
              <a:t> </a:t>
            </a:r>
            <a:r>
              <a:rPr lang="en-US" altLang="zh-CN" sz="2000" dirty="0">
                <a:solidFill>
                  <a:srgbClr val="000000"/>
                </a:solidFill>
                <a:ea typeface="SimSun" pitchFamily="2" charset="-122"/>
              </a:rPr>
              <a:t>= 200</a:t>
            </a:r>
          </a:p>
        </p:txBody>
      </p:sp>
      <p:sp>
        <p:nvSpPr>
          <p:cNvPr id="47113" name="Rectangle 9"/>
          <p:cNvSpPr>
            <a:spLocks noChangeArrowheads="1"/>
          </p:cNvSpPr>
          <p:nvPr/>
        </p:nvSpPr>
        <p:spPr bwMode="auto">
          <a:xfrm>
            <a:off x="1066800" y="3505200"/>
            <a:ext cx="1143000" cy="762000"/>
          </a:xfrm>
          <a:prstGeom prst="rect">
            <a:avLst/>
          </a:prstGeom>
          <a:noFill/>
          <a:ln w="9525">
            <a:noFill/>
            <a:miter lim="800000"/>
            <a:headEnd/>
            <a:tailEnd/>
          </a:ln>
        </p:spPr>
        <p:txBody>
          <a:bodyPr wrap="none" anchor="ctr"/>
          <a:lstStyle/>
          <a:p>
            <a:pPr algn="ctr"/>
            <a:r>
              <a:rPr lang="en-US" altLang="zh-CN" sz="2000" dirty="0">
                <a:solidFill>
                  <a:srgbClr val="000000"/>
                </a:solidFill>
                <a:ea typeface="SimSun" pitchFamily="2" charset="-122"/>
              </a:rPr>
              <a:t>K</a:t>
            </a:r>
            <a:r>
              <a:rPr lang="en-US" altLang="zh-CN" sz="2000" dirty="0" smtClean="0">
                <a:solidFill>
                  <a:srgbClr val="000000"/>
                </a:solidFill>
                <a:ea typeface="SimSun" pitchFamily="2" charset="-122"/>
              </a:rPr>
              <a:t> </a:t>
            </a:r>
            <a:r>
              <a:rPr lang="en-US" altLang="zh-CN" sz="2000" dirty="0">
                <a:solidFill>
                  <a:srgbClr val="000000"/>
                </a:solidFill>
                <a:ea typeface="SimSun" pitchFamily="2" charset="-122"/>
              </a:rPr>
              <a:t>= 400</a:t>
            </a:r>
          </a:p>
        </p:txBody>
      </p:sp>
      <p:sp>
        <p:nvSpPr>
          <p:cNvPr id="2" name="Date Placeholder 1"/>
          <p:cNvSpPr>
            <a:spLocks noGrp="1"/>
          </p:cNvSpPr>
          <p:nvPr>
            <p:ph type="dt" sz="half" idx="10"/>
          </p:nvPr>
        </p:nvSpPr>
        <p:spPr/>
        <p:txBody>
          <a:bodyPr/>
          <a:lstStyle/>
          <a:p>
            <a:endParaRPr lang="en-US" dirty="0"/>
          </a:p>
        </p:txBody>
      </p:sp>
      <p:sp>
        <p:nvSpPr>
          <p:cNvPr id="3" name="Slide Number Placeholder 2"/>
          <p:cNvSpPr>
            <a:spLocks noGrp="1"/>
          </p:cNvSpPr>
          <p:nvPr>
            <p:ph type="sldNum" sz="quarter" idx="12"/>
          </p:nvPr>
        </p:nvSpPr>
        <p:spPr/>
        <p:txBody>
          <a:bodyPr/>
          <a:lstStyle/>
          <a:p>
            <a:fld id="{CF7DC490-98B8-074B-BB30-37775A2447EF}" type="slidenum">
              <a:rPr lang="en-US" smtClean="0"/>
              <a:pPr/>
              <a:t>74</a:t>
            </a:fld>
            <a:endParaRPr lang="en-US" dirty="0"/>
          </a:p>
        </p:txBody>
      </p:sp>
    </p:spTree>
    <p:extLst>
      <p:ext uri="{BB962C8B-B14F-4D97-AF65-F5344CB8AC3E}">
        <p14:creationId xmlns:p14="http://schemas.microsoft.com/office/powerpoint/2010/main" val="175747497"/>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dirty="0" err="1" smtClean="0"/>
              <a:t>Eigenface</a:t>
            </a:r>
            <a:r>
              <a:rPr lang="en-US" dirty="0" smtClean="0"/>
              <a:t> </a:t>
            </a:r>
            <a:r>
              <a:rPr lang="en-US" dirty="0"/>
              <a:t>algorithm</a:t>
            </a:r>
          </a:p>
        </p:txBody>
      </p:sp>
      <p:sp>
        <p:nvSpPr>
          <p:cNvPr id="10" name="Content Placeholder 9"/>
          <p:cNvSpPr>
            <a:spLocks noGrp="1"/>
          </p:cNvSpPr>
          <p:nvPr>
            <p:ph idx="1"/>
          </p:nvPr>
        </p:nvSpPr>
        <p:spPr>
          <a:xfrm>
            <a:off x="433600" y="1447800"/>
            <a:ext cx="8229600" cy="4221163"/>
          </a:xfrm>
        </p:spPr>
        <p:txBody>
          <a:bodyPr>
            <a:normAutofit/>
          </a:bodyPr>
          <a:lstStyle/>
          <a:p>
            <a:r>
              <a:rPr lang="en-US" sz="2800" dirty="0" smtClean="0"/>
              <a:t>Testing</a:t>
            </a:r>
          </a:p>
          <a:p>
            <a:pPr marL="914400" lvl="1" indent="-457200">
              <a:buFont typeface="+mj-lt"/>
              <a:buAutoNum type="arabicPeriod"/>
            </a:pPr>
            <a:r>
              <a:rPr lang="en-US" sz="2000" dirty="0" smtClean="0"/>
              <a:t>Take query image t</a:t>
            </a:r>
          </a:p>
          <a:p>
            <a:pPr marL="914400" lvl="1" indent="-457200">
              <a:buFont typeface="+mj-lt"/>
              <a:buAutoNum type="arabicPeriod"/>
            </a:pPr>
            <a:r>
              <a:rPr lang="en-US" sz="2000" dirty="0" smtClean="0"/>
              <a:t>Project into </a:t>
            </a:r>
            <a:r>
              <a:rPr lang="en-US" sz="2000" dirty="0" err="1" smtClean="0"/>
              <a:t>eigenface</a:t>
            </a:r>
            <a:r>
              <a:rPr lang="en-US" sz="2000" dirty="0" smtClean="0"/>
              <a:t> space</a:t>
            </a:r>
            <a:r>
              <a:rPr lang="en-US" sz="2000" dirty="0"/>
              <a:t> </a:t>
            </a:r>
            <a:r>
              <a:rPr lang="en-US" sz="2000" dirty="0" smtClean="0"/>
              <a:t>and compute projection</a:t>
            </a:r>
          </a:p>
          <a:p>
            <a:pPr marL="914400" lvl="1" indent="-457200">
              <a:buFont typeface="+mj-lt"/>
              <a:buAutoNum type="arabicPeriod"/>
            </a:pPr>
            <a:endParaRPr lang="en-US" sz="2000" dirty="0"/>
          </a:p>
          <a:p>
            <a:pPr marL="914400" lvl="1" indent="-457200">
              <a:buFont typeface="+mj-lt"/>
              <a:buAutoNum type="arabicPeriod"/>
            </a:pPr>
            <a:endParaRPr lang="en-US" sz="2000" dirty="0" smtClean="0"/>
          </a:p>
          <a:p>
            <a:pPr marL="914400" lvl="1" indent="-457200">
              <a:buFont typeface="+mj-lt"/>
              <a:buAutoNum type="arabicPeriod"/>
            </a:pPr>
            <a:r>
              <a:rPr lang="en-US" sz="2000" dirty="0" smtClean="0"/>
              <a:t>Compare projection w with all N training projections</a:t>
            </a:r>
          </a:p>
          <a:p>
            <a:pPr marL="1314450" lvl="2" indent="-457200"/>
            <a:r>
              <a:rPr lang="en-US" sz="1600" dirty="0" smtClean="0"/>
              <a:t>Simple comparison metric: Euclidean (</a:t>
            </a:r>
            <a:r>
              <a:rPr lang="en-US" sz="1600" dirty="0" err="1" smtClean="0"/>
              <a:t>Mahalanlobis</a:t>
            </a:r>
            <a:r>
              <a:rPr lang="en-US" sz="1600" dirty="0" smtClean="0"/>
              <a:t> distance will help)</a:t>
            </a:r>
          </a:p>
          <a:p>
            <a:pPr marL="1314450" lvl="2" indent="-457200"/>
            <a:r>
              <a:rPr lang="en-US" sz="1600" dirty="0" smtClean="0"/>
              <a:t>Simple decision: K-Nearest Neighbor</a:t>
            </a:r>
          </a:p>
          <a:p>
            <a:pPr marL="857250" lvl="2" indent="0">
              <a:buNone/>
            </a:pPr>
            <a:r>
              <a:rPr lang="en-US" sz="1600" dirty="0"/>
              <a:t>	</a:t>
            </a:r>
            <a:r>
              <a:rPr lang="en-US" sz="1600" dirty="0" smtClean="0"/>
              <a:t>	(note: this “K” refers to the k-NN algorithm, is different from the previous 		K’s referring to the # of principal components)</a:t>
            </a:r>
          </a:p>
        </p:txBody>
      </p:sp>
      <p:sp>
        <p:nvSpPr>
          <p:cNvPr id="4" name="Date Placeholder 3"/>
          <p:cNvSpPr>
            <a:spLocks noGrp="1"/>
          </p:cNvSpPr>
          <p:nvPr>
            <p:ph type="dt" sz="half" idx="10"/>
          </p:nvPr>
        </p:nvSpPr>
        <p:spPr/>
        <p:txBody>
          <a:bodyPr/>
          <a:lstStyle/>
          <a:p>
            <a:endParaRPr lang="en-US" dirty="0"/>
          </a:p>
        </p:txBody>
      </p:sp>
      <p:sp>
        <p:nvSpPr>
          <p:cNvPr id="5" name="Slide Number Placeholder 4"/>
          <p:cNvSpPr>
            <a:spLocks noGrp="1"/>
          </p:cNvSpPr>
          <p:nvPr>
            <p:ph type="sldNum" sz="quarter" idx="12"/>
          </p:nvPr>
        </p:nvSpPr>
        <p:spPr/>
        <p:txBody>
          <a:bodyPr/>
          <a:lstStyle/>
          <a:p>
            <a:fld id="{CF7DC490-98B8-074B-BB30-37775A2447EF}" type="slidenum">
              <a:rPr lang="en-US" smtClean="0"/>
              <a:pPr/>
              <a:t>75</a:t>
            </a:fld>
            <a:endParaRPr lang="en-US" dirty="0"/>
          </a:p>
        </p:txBody>
      </p:sp>
      <p:graphicFrame>
        <p:nvGraphicFramePr>
          <p:cNvPr id="13" name="Object 12"/>
          <p:cNvGraphicFramePr>
            <a:graphicFrameLocks noChangeAspect="1"/>
          </p:cNvGraphicFramePr>
          <p:nvPr>
            <p:extLst/>
          </p:nvPr>
        </p:nvGraphicFramePr>
        <p:xfrm>
          <a:off x="917575" y="2798763"/>
          <a:ext cx="7693025" cy="534987"/>
        </p:xfrm>
        <a:graphic>
          <a:graphicData uri="http://schemas.openxmlformats.org/presentationml/2006/ole">
            <mc:AlternateContent xmlns:mc="http://schemas.openxmlformats.org/markup-compatibility/2006">
              <mc:Choice xmlns:v="urn:schemas-microsoft-com:vml" Requires="v">
                <p:oleObj spid="_x0000_s67600" name="Equation" r:id="rId3" imgW="3479800" imgH="241300" progId="Equation.3">
                  <p:embed/>
                </p:oleObj>
              </mc:Choice>
              <mc:Fallback>
                <p:oleObj name="Equation" r:id="rId3" imgW="3479800" imgH="241300" progId="Equation.3">
                  <p:embed/>
                  <p:pic>
                    <p:nvPicPr>
                      <p:cNvPr id="0" name=""/>
                      <p:cNvPicPr/>
                      <p:nvPr/>
                    </p:nvPicPr>
                    <p:blipFill>
                      <a:blip r:embed="rId4"/>
                      <a:stretch>
                        <a:fillRect/>
                      </a:stretch>
                    </p:blipFill>
                    <p:spPr>
                      <a:xfrm>
                        <a:off x="917575" y="2798763"/>
                        <a:ext cx="7693025" cy="534987"/>
                      </a:xfrm>
                      <a:prstGeom prst="rect">
                        <a:avLst/>
                      </a:prstGeom>
                    </p:spPr>
                  </p:pic>
                </p:oleObj>
              </mc:Fallback>
            </mc:AlternateContent>
          </a:graphicData>
        </a:graphic>
      </p:graphicFrame>
    </p:spTree>
    <p:extLst>
      <p:ext uri="{BB962C8B-B14F-4D97-AF65-F5344CB8AC3E}">
        <p14:creationId xmlns:p14="http://schemas.microsoft.com/office/powerpoint/2010/main" val="2749686670"/>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a:blip r:embed="rId2" cstate="print"/>
          <a:srcRect/>
          <a:stretch>
            <a:fillRect/>
          </a:stretch>
        </p:blipFill>
        <p:spPr bwMode="auto">
          <a:xfrm>
            <a:off x="152400" y="1828800"/>
            <a:ext cx="8763000" cy="3171825"/>
          </a:xfrm>
          <a:prstGeom prst="rect">
            <a:avLst/>
          </a:prstGeom>
          <a:noFill/>
          <a:ln w="9525">
            <a:noFill/>
            <a:miter lim="800000"/>
            <a:headEnd/>
            <a:tailEnd/>
          </a:ln>
        </p:spPr>
      </p:pic>
      <p:sp>
        <p:nvSpPr>
          <p:cNvPr id="46083" name="Text Box 3"/>
          <p:cNvSpPr txBox="1">
            <a:spLocks noChangeArrowheads="1"/>
          </p:cNvSpPr>
          <p:nvPr/>
        </p:nvSpPr>
        <p:spPr bwMode="auto">
          <a:xfrm>
            <a:off x="1524000" y="5334000"/>
            <a:ext cx="6338888" cy="457200"/>
          </a:xfrm>
          <a:prstGeom prst="rect">
            <a:avLst/>
          </a:prstGeom>
          <a:noFill/>
          <a:ln w="9525">
            <a:noFill/>
            <a:miter lim="800000"/>
            <a:headEnd/>
            <a:tailEnd/>
          </a:ln>
        </p:spPr>
        <p:txBody>
          <a:bodyPr wrap="none">
            <a:spAutoFit/>
          </a:bodyPr>
          <a:lstStyle/>
          <a:p>
            <a:pPr eaLnBrk="0" hangingPunct="0"/>
            <a:r>
              <a:rPr lang="en-US" sz="2400" dirty="0" err="1"/>
              <a:t>Eigenfaces</a:t>
            </a:r>
            <a:r>
              <a:rPr lang="en-US" sz="2400" dirty="0"/>
              <a:t> look somewhat like generic faces.</a:t>
            </a:r>
          </a:p>
        </p:txBody>
      </p:sp>
      <p:sp>
        <p:nvSpPr>
          <p:cNvPr id="2" name="Date Placeholder 1"/>
          <p:cNvSpPr>
            <a:spLocks noGrp="1"/>
          </p:cNvSpPr>
          <p:nvPr>
            <p:ph type="dt" sz="half" idx="10"/>
          </p:nvPr>
        </p:nvSpPr>
        <p:spPr/>
        <p:txBody>
          <a:bodyPr/>
          <a:lstStyle/>
          <a:p>
            <a:endParaRPr lang="en-US" dirty="0"/>
          </a:p>
        </p:txBody>
      </p:sp>
      <p:sp>
        <p:nvSpPr>
          <p:cNvPr id="3" name="Slide Number Placeholder 2"/>
          <p:cNvSpPr>
            <a:spLocks noGrp="1"/>
          </p:cNvSpPr>
          <p:nvPr>
            <p:ph type="sldNum" sz="quarter" idx="12"/>
          </p:nvPr>
        </p:nvSpPr>
        <p:spPr/>
        <p:txBody>
          <a:bodyPr/>
          <a:lstStyle/>
          <a:p>
            <a:fld id="{CF7DC490-98B8-074B-BB30-37775A2447EF}" type="slidenum">
              <a:rPr lang="en-US" smtClean="0"/>
              <a:pPr/>
              <a:t>76</a:t>
            </a:fld>
            <a:endParaRPr lang="en-US" dirty="0"/>
          </a:p>
        </p:txBody>
      </p:sp>
      <p:sp>
        <p:nvSpPr>
          <p:cNvPr id="6" name="Rectangle 3"/>
          <p:cNvSpPr>
            <a:spLocks noChangeArrowheads="1"/>
          </p:cNvSpPr>
          <p:nvPr/>
        </p:nvSpPr>
        <p:spPr bwMode="auto">
          <a:xfrm>
            <a:off x="609600" y="152400"/>
            <a:ext cx="7772400" cy="762000"/>
          </a:xfrm>
          <a:prstGeom prst="rect">
            <a:avLst/>
          </a:prstGeom>
          <a:noFill/>
          <a:ln w="9525">
            <a:noFill/>
            <a:miter lim="800000"/>
            <a:headEnd/>
            <a:tailEnd/>
          </a:ln>
          <a:effectLst/>
        </p:spPr>
        <p:txBody>
          <a:bodyPr anchor="b"/>
          <a:lstStyle/>
          <a:p>
            <a:pPr algn="ctr">
              <a:defRPr/>
            </a:pPr>
            <a:r>
              <a:rPr lang="en-US" altLang="zh-CN" sz="4000" dirty="0" smtClean="0">
                <a:solidFill>
                  <a:srgbClr val="000000"/>
                </a:solidFill>
                <a:latin typeface="+mj-lt"/>
                <a:ea typeface="SimSun" pitchFamily="2" charset="-122"/>
              </a:rPr>
              <a:t>Visualization of </a:t>
            </a:r>
            <a:r>
              <a:rPr lang="en-US" altLang="zh-CN" sz="4000" dirty="0" err="1" smtClean="0">
                <a:solidFill>
                  <a:srgbClr val="000000"/>
                </a:solidFill>
                <a:latin typeface="+mj-lt"/>
                <a:ea typeface="SimSun" pitchFamily="2" charset="-122"/>
              </a:rPr>
              <a:t>eigenfaces</a:t>
            </a:r>
            <a:endParaRPr lang="en-US" altLang="zh-CN" sz="4000" dirty="0">
              <a:solidFill>
                <a:srgbClr val="000000"/>
              </a:solidFill>
              <a:latin typeface="+mj-lt"/>
              <a:ea typeface="SimSun" pitchFamily="2" charset="-122"/>
            </a:endParaRPr>
          </a:p>
        </p:txBody>
      </p:sp>
    </p:spTree>
    <p:extLst>
      <p:ext uri="{BB962C8B-B14F-4D97-AF65-F5344CB8AC3E}">
        <p14:creationId xmlns:p14="http://schemas.microsoft.com/office/powerpoint/2010/main" val="4135783430"/>
      </p:ext>
    </p:extLst>
  </p:cSld>
  <p:clrMapOvr>
    <a:masterClrMapping/>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ctrTitle"/>
          </p:nvPr>
        </p:nvSpPr>
        <p:spPr>
          <a:xfrm>
            <a:off x="609600" y="1517650"/>
            <a:ext cx="8382000" cy="2901950"/>
          </a:xfrm>
        </p:spPr>
        <p:txBody>
          <a:bodyPr/>
          <a:lstStyle/>
          <a:p>
            <a:pPr algn="l" eaLnBrk="1" hangingPunct="1"/>
            <a:r>
              <a:rPr lang="en-US" altLang="en-US" dirty="0" smtClean="0"/>
              <a:t>Besides face recognitions</a:t>
            </a:r>
            <a:r>
              <a:rPr lang="en-US" altLang="en-US" smtClean="0"/>
              <a:t>, </a:t>
            </a:r>
            <a:br>
              <a:rPr lang="en-US" altLang="en-US" smtClean="0"/>
            </a:br>
            <a:r>
              <a:rPr lang="en-US" altLang="en-US" smtClean="0"/>
              <a:t>we can also do</a:t>
            </a:r>
            <a:br>
              <a:rPr lang="en-US" altLang="en-US" smtClean="0"/>
            </a:br>
            <a:r>
              <a:rPr lang="en-US" altLang="en-US" smtClean="0"/>
              <a:t>Facial </a:t>
            </a:r>
            <a:r>
              <a:rPr lang="en-US" altLang="en-US" dirty="0"/>
              <a:t>expression recognition</a:t>
            </a:r>
          </a:p>
        </p:txBody>
      </p:sp>
      <p:sp>
        <p:nvSpPr>
          <p:cNvPr id="31747" name="Rectangle 3"/>
          <p:cNvSpPr>
            <a:spLocks noChangeArrowheads="1"/>
          </p:cNvSpPr>
          <p:nvPr/>
        </p:nvSpPr>
        <p:spPr bwMode="auto">
          <a:xfrm>
            <a:off x="4419600" y="4419600"/>
            <a:ext cx="184150"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marL="342900" indent="-342900" eaLnBrk="0" hangingPunct="0">
              <a:defRPr sz="2000">
                <a:solidFill>
                  <a:schemeClr val="tx1"/>
                </a:solidFill>
                <a:latin typeface="Tahoma" charset="0"/>
              </a:defRPr>
            </a:lvl1pPr>
            <a:lvl2pPr marL="742950" indent="-285750" eaLnBrk="0" hangingPunct="0">
              <a:defRPr sz="2000">
                <a:solidFill>
                  <a:schemeClr val="tx1"/>
                </a:solidFill>
                <a:latin typeface="Tahoma" charset="0"/>
              </a:defRPr>
            </a:lvl2pPr>
            <a:lvl3pPr marL="1143000" indent="-228600" eaLnBrk="0" hangingPunct="0">
              <a:defRPr sz="2000">
                <a:solidFill>
                  <a:schemeClr val="tx1"/>
                </a:solidFill>
                <a:latin typeface="Tahoma" charset="0"/>
              </a:defRPr>
            </a:lvl3pPr>
            <a:lvl4pPr marL="1600200" indent="-228600" eaLnBrk="0" hangingPunct="0">
              <a:defRPr sz="2000">
                <a:solidFill>
                  <a:schemeClr val="tx1"/>
                </a:solidFill>
                <a:latin typeface="Tahoma" charset="0"/>
              </a:defRPr>
            </a:lvl4pPr>
            <a:lvl5pPr marL="2057400" indent="-228600" eaLnBrk="0" hangingPunct="0">
              <a:defRPr sz="2000">
                <a:solidFill>
                  <a:schemeClr val="tx1"/>
                </a:solidFill>
                <a:latin typeface="Tahoma" charset="0"/>
              </a:defRPr>
            </a:lvl5pPr>
            <a:lvl6pPr marL="2514600" indent="-228600" eaLnBrk="0" fontAlgn="base" hangingPunct="0">
              <a:spcBef>
                <a:spcPct val="50000"/>
              </a:spcBef>
              <a:spcAft>
                <a:spcPct val="0"/>
              </a:spcAft>
              <a:buClr>
                <a:schemeClr val="tx1"/>
              </a:buClr>
              <a:defRPr sz="2000">
                <a:solidFill>
                  <a:schemeClr val="tx1"/>
                </a:solidFill>
                <a:latin typeface="Tahoma" charset="0"/>
              </a:defRPr>
            </a:lvl6pPr>
            <a:lvl7pPr marL="2971800" indent="-228600" eaLnBrk="0" fontAlgn="base" hangingPunct="0">
              <a:spcBef>
                <a:spcPct val="50000"/>
              </a:spcBef>
              <a:spcAft>
                <a:spcPct val="0"/>
              </a:spcAft>
              <a:buClr>
                <a:schemeClr val="tx1"/>
              </a:buClr>
              <a:defRPr sz="2000">
                <a:solidFill>
                  <a:schemeClr val="tx1"/>
                </a:solidFill>
                <a:latin typeface="Tahoma" charset="0"/>
              </a:defRPr>
            </a:lvl7pPr>
            <a:lvl8pPr marL="3429000" indent="-228600" eaLnBrk="0" fontAlgn="base" hangingPunct="0">
              <a:spcBef>
                <a:spcPct val="50000"/>
              </a:spcBef>
              <a:spcAft>
                <a:spcPct val="0"/>
              </a:spcAft>
              <a:buClr>
                <a:schemeClr val="tx1"/>
              </a:buClr>
              <a:defRPr sz="2000">
                <a:solidFill>
                  <a:schemeClr val="tx1"/>
                </a:solidFill>
                <a:latin typeface="Tahoma" charset="0"/>
              </a:defRPr>
            </a:lvl8pPr>
            <a:lvl9pPr marL="3886200" indent="-228600" eaLnBrk="0" fontAlgn="base" hangingPunct="0">
              <a:spcBef>
                <a:spcPct val="50000"/>
              </a:spcBef>
              <a:spcAft>
                <a:spcPct val="0"/>
              </a:spcAft>
              <a:buClr>
                <a:schemeClr val="tx1"/>
              </a:buClr>
              <a:defRPr sz="2000">
                <a:solidFill>
                  <a:schemeClr val="tx1"/>
                </a:solidFill>
                <a:latin typeface="Tahoma" charset="0"/>
              </a:defRPr>
            </a:lvl9pPr>
          </a:lstStyle>
          <a:p>
            <a:pPr eaLnBrk="1" hangingPunct="1"/>
            <a:endParaRPr lang="en-CA" altLang="en-US">
              <a:latin typeface="TTE26B6D08t00" charset="0"/>
            </a:endParaRPr>
          </a:p>
        </p:txBody>
      </p:sp>
      <p:sp>
        <p:nvSpPr>
          <p:cNvPr id="2" name="Date Placeholder 1"/>
          <p:cNvSpPr>
            <a:spLocks noGrp="1"/>
          </p:cNvSpPr>
          <p:nvPr>
            <p:ph type="dt" sz="half" idx="10"/>
          </p:nvPr>
        </p:nvSpPr>
        <p:spPr/>
        <p:txBody>
          <a:bodyPr/>
          <a:lstStyle/>
          <a:p>
            <a:endParaRPr lang="en-US" dirty="0"/>
          </a:p>
        </p:txBody>
      </p:sp>
      <p:sp>
        <p:nvSpPr>
          <p:cNvPr id="3" name="Slide Number Placeholder 2"/>
          <p:cNvSpPr>
            <a:spLocks noGrp="1"/>
          </p:cNvSpPr>
          <p:nvPr>
            <p:ph type="sldNum" sz="quarter" idx="12"/>
          </p:nvPr>
        </p:nvSpPr>
        <p:spPr/>
        <p:txBody>
          <a:bodyPr/>
          <a:lstStyle/>
          <a:p>
            <a:fld id="{CF7DC490-98B8-074B-BB30-37775A2447EF}" type="slidenum">
              <a:rPr lang="en-US" smtClean="0"/>
              <a:pPr/>
              <a:t>77</a:t>
            </a:fld>
            <a:endParaRPr lang="en-US" dirty="0"/>
          </a:p>
        </p:txBody>
      </p:sp>
    </p:spTree>
    <p:extLst>
      <p:ext uri="{BB962C8B-B14F-4D97-AF65-F5344CB8AC3E}">
        <p14:creationId xmlns:p14="http://schemas.microsoft.com/office/powerpoint/2010/main" val="103574613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5"/>
          <p:cNvSpPr>
            <a:spLocks noGrp="1" noChangeArrowheads="1"/>
          </p:cNvSpPr>
          <p:nvPr>
            <p:ph type="title"/>
          </p:nvPr>
        </p:nvSpPr>
        <p:spPr/>
        <p:txBody>
          <a:bodyPr/>
          <a:lstStyle/>
          <a:p>
            <a:pPr eaLnBrk="1" hangingPunct="1"/>
            <a:r>
              <a:rPr lang="en-CA" altLang="en-US"/>
              <a:t>Happiness subspace (method A)</a:t>
            </a:r>
          </a:p>
        </p:txBody>
      </p:sp>
      <p:pic>
        <p:nvPicPr>
          <p:cNvPr id="3" name="Content Placeholder 2"/>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98250" y="1417638"/>
            <a:ext cx="6547500" cy="4398169"/>
          </a:xfrm>
        </p:spPr>
      </p:pic>
      <p:sp>
        <p:nvSpPr>
          <p:cNvPr id="2" name="Date Placeholder 1"/>
          <p:cNvSpPr>
            <a:spLocks noGrp="1"/>
          </p:cNvSpPr>
          <p:nvPr>
            <p:ph type="dt" sz="half" idx="10"/>
          </p:nvPr>
        </p:nvSpPr>
        <p:spPr/>
        <p:txBody>
          <a:bodyPr/>
          <a:lstStyle/>
          <a:p>
            <a:endParaRPr lang="en-US" dirty="0"/>
          </a:p>
        </p:txBody>
      </p:sp>
      <p:sp>
        <p:nvSpPr>
          <p:cNvPr id="4" name="Slide Number Placeholder 3"/>
          <p:cNvSpPr>
            <a:spLocks noGrp="1"/>
          </p:cNvSpPr>
          <p:nvPr>
            <p:ph type="sldNum" sz="quarter" idx="12"/>
          </p:nvPr>
        </p:nvSpPr>
        <p:spPr/>
        <p:txBody>
          <a:bodyPr/>
          <a:lstStyle/>
          <a:p>
            <a:fld id="{CF7DC490-98B8-074B-BB30-37775A2447EF}" type="slidenum">
              <a:rPr lang="en-US" smtClean="0"/>
              <a:pPr/>
              <a:t>78</a:t>
            </a:fld>
            <a:endParaRPr lang="en-US" dirty="0"/>
          </a:p>
        </p:txBody>
      </p:sp>
    </p:spTree>
    <p:extLst>
      <p:ext uri="{BB962C8B-B14F-4D97-AF65-F5344CB8AC3E}">
        <p14:creationId xmlns:p14="http://schemas.microsoft.com/office/powerpoint/2010/main" val="407646649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5"/>
          <p:cNvSpPr>
            <a:spLocks noGrp="1" noChangeArrowheads="1"/>
          </p:cNvSpPr>
          <p:nvPr>
            <p:ph type="title"/>
          </p:nvPr>
        </p:nvSpPr>
        <p:spPr/>
        <p:txBody>
          <a:bodyPr/>
          <a:lstStyle/>
          <a:p>
            <a:pPr eaLnBrk="1" hangingPunct="1"/>
            <a:r>
              <a:rPr lang="en-CA" altLang="en-US"/>
              <a:t>Disgust subspace (method A)</a:t>
            </a:r>
          </a:p>
        </p:txBody>
      </p:sp>
      <p:pic>
        <p:nvPicPr>
          <p:cNvPr id="3" name="Content Placeholder 2"/>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422400" y="1600200"/>
            <a:ext cx="6299200" cy="4322665"/>
          </a:xfrm>
        </p:spPr>
      </p:pic>
      <p:sp>
        <p:nvSpPr>
          <p:cNvPr id="2" name="Date Placeholder 1"/>
          <p:cNvSpPr>
            <a:spLocks noGrp="1"/>
          </p:cNvSpPr>
          <p:nvPr>
            <p:ph type="dt" sz="half" idx="10"/>
          </p:nvPr>
        </p:nvSpPr>
        <p:spPr/>
        <p:txBody>
          <a:bodyPr/>
          <a:lstStyle/>
          <a:p>
            <a:endParaRPr lang="en-US" dirty="0"/>
          </a:p>
        </p:txBody>
      </p:sp>
      <p:sp>
        <p:nvSpPr>
          <p:cNvPr id="4" name="Slide Number Placeholder 3"/>
          <p:cNvSpPr>
            <a:spLocks noGrp="1"/>
          </p:cNvSpPr>
          <p:nvPr>
            <p:ph type="sldNum" sz="quarter" idx="12"/>
          </p:nvPr>
        </p:nvSpPr>
        <p:spPr/>
        <p:txBody>
          <a:bodyPr/>
          <a:lstStyle/>
          <a:p>
            <a:fld id="{CF7DC490-98B8-074B-BB30-37775A2447EF}" type="slidenum">
              <a:rPr lang="en-US" smtClean="0"/>
              <a:pPr/>
              <a:t>79</a:t>
            </a:fld>
            <a:endParaRPr lang="en-US" dirty="0"/>
          </a:p>
        </p:txBody>
      </p:sp>
    </p:spTree>
    <p:extLst>
      <p:ext uri="{BB962C8B-B14F-4D97-AF65-F5344CB8AC3E}">
        <p14:creationId xmlns:p14="http://schemas.microsoft.com/office/powerpoint/2010/main" val="244950938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r>
              <a:rPr lang="en-US" altLang="en-US"/>
              <a:t>Challenges of face detection</a:t>
            </a:r>
          </a:p>
        </p:txBody>
      </p:sp>
      <p:sp>
        <p:nvSpPr>
          <p:cNvPr id="1288195" name="Rectangle 3"/>
          <p:cNvSpPr>
            <a:spLocks noGrp="1" noChangeArrowheads="1"/>
          </p:cNvSpPr>
          <p:nvPr>
            <p:ph type="body" idx="1"/>
          </p:nvPr>
        </p:nvSpPr>
        <p:spPr>
          <a:xfrm>
            <a:off x="503548" y="1267647"/>
            <a:ext cx="8305800" cy="5257800"/>
          </a:xfrm>
        </p:spPr>
        <p:txBody>
          <a:bodyPr/>
          <a:lstStyle/>
          <a:p>
            <a:pPr marL="0" indent="0"/>
            <a:r>
              <a:rPr lang="en-US" altLang="en-US" dirty="0"/>
              <a:t>Sliding window = tens of thousands of location/scale evaluations</a:t>
            </a:r>
          </a:p>
          <a:p>
            <a:pPr lvl="1"/>
            <a:r>
              <a:rPr lang="en-US" altLang="en-US" dirty="0"/>
              <a:t>One megapixel image has ~10</a:t>
            </a:r>
            <a:r>
              <a:rPr lang="en-US" altLang="en-US" baseline="30000" dirty="0"/>
              <a:t>6</a:t>
            </a:r>
            <a:r>
              <a:rPr lang="en-US" altLang="en-US" dirty="0"/>
              <a:t> pixels, and a comparable number of candidate face locations</a:t>
            </a:r>
          </a:p>
          <a:p>
            <a:pPr marL="0" indent="0"/>
            <a:endParaRPr lang="en-US" altLang="en-US" dirty="0"/>
          </a:p>
          <a:p>
            <a:pPr marL="0" indent="0"/>
            <a:r>
              <a:rPr lang="en-US" altLang="en-US" dirty="0"/>
              <a:t>Faces are rare:  0–10 per image</a:t>
            </a:r>
          </a:p>
          <a:p>
            <a:pPr lvl="1"/>
            <a:r>
              <a:rPr lang="en-US" altLang="en-US" dirty="0"/>
              <a:t>For computational efficiency, spend as little time as possible on the non-face windows.</a:t>
            </a:r>
            <a:endParaRPr lang="en-US" altLang="en-US" baseline="30000" dirty="0"/>
          </a:p>
          <a:p>
            <a:pPr lvl="1"/>
            <a:endParaRPr lang="en-US" altLang="en-US" i="1" dirty="0"/>
          </a:p>
          <a:p>
            <a:pPr lvl="1"/>
            <a:r>
              <a:rPr lang="en-US" altLang="en-US" dirty="0"/>
              <a:t>For 1 </a:t>
            </a:r>
            <a:r>
              <a:rPr lang="en-US" altLang="en-US" dirty="0" err="1"/>
              <a:t>Mpix</a:t>
            </a:r>
            <a:r>
              <a:rPr lang="en-US" altLang="en-US" dirty="0"/>
              <a:t>, to avoid having a false positive in every image, our false positive rate has to be less than 10</a:t>
            </a:r>
            <a:r>
              <a:rPr lang="en-US" altLang="en-US" baseline="30000" dirty="0"/>
              <a:t>-6</a:t>
            </a:r>
          </a:p>
        </p:txBody>
      </p:sp>
      <p:sp>
        <p:nvSpPr>
          <p:cNvPr id="4" name="TextBox 3"/>
          <p:cNvSpPr txBox="1"/>
          <p:nvPr/>
        </p:nvSpPr>
        <p:spPr>
          <a:xfrm>
            <a:off x="7848364" y="6511697"/>
            <a:ext cx="1404156" cy="338554"/>
          </a:xfrm>
          <a:prstGeom prst="rect">
            <a:avLst/>
          </a:prstGeom>
          <a:noFill/>
        </p:spPr>
        <p:txBody>
          <a:bodyPr wrap="square" rtlCol="0">
            <a:spAutoFit/>
          </a:bodyPr>
          <a:lstStyle/>
          <a:p>
            <a:r>
              <a:rPr lang="en-US" sz="1600" dirty="0">
                <a:solidFill>
                  <a:schemeClr val="bg1">
                    <a:lumMod val="50000"/>
                  </a:schemeClr>
                </a:solidFill>
              </a:rPr>
              <a:t>James Hays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8819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8819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88195">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8819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8819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8195" grpId="0" build="p" bldLvl="2"/>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5"/>
          <p:cNvSpPr>
            <a:spLocks noGrp="1" noChangeArrowheads="1"/>
          </p:cNvSpPr>
          <p:nvPr>
            <p:ph type="title"/>
          </p:nvPr>
        </p:nvSpPr>
        <p:spPr>
          <a:xfrm>
            <a:off x="304800" y="228600"/>
            <a:ext cx="8534400" cy="1295400"/>
          </a:xfrm>
        </p:spPr>
        <p:txBody>
          <a:bodyPr>
            <a:normAutofit fontScale="90000"/>
          </a:bodyPr>
          <a:lstStyle/>
          <a:p>
            <a:pPr eaLnBrk="1" hangingPunct="1"/>
            <a:r>
              <a:rPr lang="en-CA" altLang="en-US"/>
              <a:t>Facial Expression Recognition</a:t>
            </a:r>
            <a:br>
              <a:rPr lang="en-CA" altLang="en-US"/>
            </a:br>
            <a:r>
              <a:rPr lang="en-CA" altLang="en-US"/>
              <a:t>Movies (method A)</a:t>
            </a:r>
          </a:p>
        </p:txBody>
      </p:sp>
      <p:pic>
        <p:nvPicPr>
          <p:cNvPr id="3" name="Content Placeholder 2"/>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429000" y="1831181"/>
            <a:ext cx="2286000" cy="4064000"/>
          </a:xfr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00" y="1716881"/>
            <a:ext cx="2209800" cy="4292600"/>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24600" y="1875631"/>
            <a:ext cx="2171700" cy="3975100"/>
          </a:xfrm>
          <a:prstGeom prst="rect">
            <a:avLst/>
          </a:prstGeom>
        </p:spPr>
      </p:pic>
      <p:sp>
        <p:nvSpPr>
          <p:cNvPr id="2" name="Date Placeholder 1"/>
          <p:cNvSpPr>
            <a:spLocks noGrp="1"/>
          </p:cNvSpPr>
          <p:nvPr>
            <p:ph type="dt" sz="half" idx="10"/>
          </p:nvPr>
        </p:nvSpPr>
        <p:spPr/>
        <p:txBody>
          <a:bodyPr/>
          <a:lstStyle/>
          <a:p>
            <a:endParaRPr lang="en-US" dirty="0"/>
          </a:p>
        </p:txBody>
      </p:sp>
      <p:sp>
        <p:nvSpPr>
          <p:cNvPr id="6" name="Slide Number Placeholder 5"/>
          <p:cNvSpPr>
            <a:spLocks noGrp="1"/>
          </p:cNvSpPr>
          <p:nvPr>
            <p:ph type="sldNum" sz="quarter" idx="12"/>
          </p:nvPr>
        </p:nvSpPr>
        <p:spPr/>
        <p:txBody>
          <a:bodyPr/>
          <a:lstStyle/>
          <a:p>
            <a:fld id="{CF7DC490-98B8-074B-BB30-37775A2447EF}" type="slidenum">
              <a:rPr lang="en-US" smtClean="0"/>
              <a:pPr/>
              <a:t>80</a:t>
            </a:fld>
            <a:endParaRPr lang="en-US" dirty="0"/>
          </a:p>
        </p:txBody>
      </p:sp>
    </p:spTree>
    <p:extLst>
      <p:ext uri="{BB962C8B-B14F-4D97-AF65-F5344CB8AC3E}">
        <p14:creationId xmlns:p14="http://schemas.microsoft.com/office/powerpoint/2010/main" val="104456117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idx="4294967295"/>
          </p:nvPr>
        </p:nvSpPr>
        <p:spPr/>
        <p:txBody>
          <a:bodyPr anchor="ctr"/>
          <a:lstStyle/>
          <a:p>
            <a:pPr eaLnBrk="1" hangingPunct="1"/>
            <a:r>
              <a:rPr lang="en-US" altLang="en-US" dirty="0"/>
              <a:t>Shortcomings</a:t>
            </a:r>
          </a:p>
        </p:txBody>
      </p:sp>
      <p:sp>
        <p:nvSpPr>
          <p:cNvPr id="30723" name="Rectangle 3"/>
          <p:cNvSpPr>
            <a:spLocks noGrp="1" noChangeArrowheads="1"/>
          </p:cNvSpPr>
          <p:nvPr>
            <p:ph type="body" idx="4294967295"/>
          </p:nvPr>
        </p:nvSpPr>
        <p:spPr>
          <a:xfrm>
            <a:off x="228600" y="1219200"/>
            <a:ext cx="8726488" cy="5257800"/>
          </a:xfrm>
        </p:spPr>
        <p:txBody>
          <a:bodyPr>
            <a:noAutofit/>
          </a:bodyPr>
          <a:lstStyle/>
          <a:p>
            <a:pPr eaLnBrk="1" hangingPunct="1">
              <a:lnSpc>
                <a:spcPct val="90000"/>
              </a:lnSpc>
            </a:pPr>
            <a:r>
              <a:rPr lang="en-US" altLang="en-US" sz="2400" dirty="0"/>
              <a:t>Requires carefully controlled data:</a:t>
            </a:r>
          </a:p>
          <a:p>
            <a:pPr lvl="1" eaLnBrk="1" hangingPunct="1">
              <a:lnSpc>
                <a:spcPct val="90000"/>
              </a:lnSpc>
            </a:pPr>
            <a:r>
              <a:rPr lang="en-US" altLang="en-US" sz="2400" dirty="0"/>
              <a:t>All faces centered in frame</a:t>
            </a:r>
          </a:p>
          <a:p>
            <a:pPr lvl="1" eaLnBrk="1" hangingPunct="1">
              <a:lnSpc>
                <a:spcPct val="90000"/>
              </a:lnSpc>
            </a:pPr>
            <a:r>
              <a:rPr lang="en-US" altLang="en-US" sz="2400" dirty="0"/>
              <a:t>Same size</a:t>
            </a:r>
          </a:p>
          <a:p>
            <a:pPr lvl="1" eaLnBrk="1" hangingPunct="1">
              <a:lnSpc>
                <a:spcPct val="90000"/>
              </a:lnSpc>
            </a:pPr>
            <a:r>
              <a:rPr lang="en-US" altLang="en-US" sz="2400" dirty="0"/>
              <a:t>Some sensitivity to angle</a:t>
            </a:r>
          </a:p>
          <a:p>
            <a:pPr eaLnBrk="1" hangingPunct="1">
              <a:lnSpc>
                <a:spcPct val="90000"/>
              </a:lnSpc>
            </a:pPr>
            <a:r>
              <a:rPr lang="en-US" altLang="en-US" sz="2400" dirty="0"/>
              <a:t>Alternative:</a:t>
            </a:r>
          </a:p>
          <a:p>
            <a:pPr lvl="1" eaLnBrk="1" hangingPunct="1">
              <a:lnSpc>
                <a:spcPct val="90000"/>
              </a:lnSpc>
            </a:pPr>
            <a:r>
              <a:rPr lang="en-US" altLang="en-US" sz="2400" dirty="0"/>
              <a:t>“Learn” one set of PCA vectors for each angle</a:t>
            </a:r>
          </a:p>
          <a:p>
            <a:pPr lvl="1" eaLnBrk="1" hangingPunct="1">
              <a:lnSpc>
                <a:spcPct val="90000"/>
              </a:lnSpc>
            </a:pPr>
            <a:r>
              <a:rPr lang="en-US" altLang="en-US" sz="2400" dirty="0"/>
              <a:t>Use the one with lowest </a:t>
            </a:r>
            <a:r>
              <a:rPr lang="en-US" altLang="en-US" sz="2400" dirty="0" smtClean="0"/>
              <a:t>error</a:t>
            </a:r>
            <a:endParaRPr lang="en-US" altLang="en-US" sz="2400" dirty="0"/>
          </a:p>
          <a:p>
            <a:pPr eaLnBrk="1" hangingPunct="1">
              <a:lnSpc>
                <a:spcPct val="90000"/>
              </a:lnSpc>
            </a:pPr>
            <a:r>
              <a:rPr lang="en-US" altLang="en-US" sz="2400" dirty="0"/>
              <a:t>Method is completely knowledge free</a:t>
            </a:r>
          </a:p>
          <a:p>
            <a:pPr lvl="1" eaLnBrk="1" hangingPunct="1">
              <a:lnSpc>
                <a:spcPct val="90000"/>
              </a:lnSpc>
            </a:pPr>
            <a:r>
              <a:rPr lang="en-US" altLang="en-US" sz="2400" dirty="0"/>
              <a:t>(sometimes this is good!)</a:t>
            </a:r>
          </a:p>
          <a:p>
            <a:pPr lvl="1" eaLnBrk="1" hangingPunct="1">
              <a:lnSpc>
                <a:spcPct val="90000"/>
              </a:lnSpc>
            </a:pPr>
            <a:r>
              <a:rPr lang="en-US" altLang="en-US" sz="2400" dirty="0"/>
              <a:t>Doesn’t know that faces are wrapped around 3D objects (heads</a:t>
            </a:r>
            <a:r>
              <a:rPr lang="en-US" altLang="en-US" sz="2400" dirty="0" smtClean="0"/>
              <a:t>)</a:t>
            </a:r>
            <a:endParaRPr lang="en-US" altLang="en-US" sz="2400" dirty="0"/>
          </a:p>
        </p:txBody>
      </p:sp>
      <p:sp>
        <p:nvSpPr>
          <p:cNvPr id="2" name="Date Placeholder 1"/>
          <p:cNvSpPr>
            <a:spLocks noGrp="1"/>
          </p:cNvSpPr>
          <p:nvPr>
            <p:ph type="dt" sz="half" idx="10"/>
          </p:nvPr>
        </p:nvSpPr>
        <p:spPr/>
        <p:txBody>
          <a:bodyPr/>
          <a:lstStyle/>
          <a:p>
            <a:endParaRPr lang="en-US" dirty="0"/>
          </a:p>
        </p:txBody>
      </p:sp>
      <p:sp>
        <p:nvSpPr>
          <p:cNvPr id="3" name="Slide Number Placeholder 2"/>
          <p:cNvSpPr>
            <a:spLocks noGrp="1"/>
          </p:cNvSpPr>
          <p:nvPr>
            <p:ph type="sldNum" sz="quarter" idx="12"/>
          </p:nvPr>
        </p:nvSpPr>
        <p:spPr/>
        <p:txBody>
          <a:bodyPr/>
          <a:lstStyle/>
          <a:p>
            <a:fld id="{CF7DC490-98B8-074B-BB30-37775A2447EF}" type="slidenum">
              <a:rPr lang="en-US" smtClean="0"/>
              <a:pPr/>
              <a:t>81</a:t>
            </a:fld>
            <a:endParaRPr lang="en-US" dirty="0"/>
          </a:p>
        </p:txBody>
      </p:sp>
    </p:spTree>
    <p:extLst>
      <p:ext uri="{BB962C8B-B14F-4D97-AF65-F5344CB8AC3E}">
        <p14:creationId xmlns:p14="http://schemas.microsoft.com/office/powerpoint/2010/main" val="3535044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72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072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072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072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072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072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072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0723">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0723">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072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3" grpId="0" build="p"/>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2"/>
          <p:cNvSpPr>
            <a:spLocks noChangeArrowheads="1"/>
          </p:cNvSpPr>
          <p:nvPr/>
        </p:nvSpPr>
        <p:spPr bwMode="auto">
          <a:xfrm>
            <a:off x="609600" y="222921"/>
            <a:ext cx="7772400" cy="843879"/>
          </a:xfrm>
          <a:prstGeom prst="rect">
            <a:avLst/>
          </a:prstGeom>
          <a:noFill/>
          <a:ln w="9525">
            <a:noFill/>
            <a:miter lim="800000"/>
            <a:headEnd/>
            <a:tailEnd/>
          </a:ln>
          <a:effectLst/>
        </p:spPr>
        <p:txBody>
          <a:bodyPr anchor="b"/>
          <a:lstStyle/>
          <a:p>
            <a:pPr algn="ctr">
              <a:defRPr/>
            </a:pPr>
            <a:r>
              <a:rPr lang="en-US" altLang="zh-CN" sz="4400" dirty="0">
                <a:ea typeface="SimSun" pitchFamily="2" charset="-122"/>
              </a:rPr>
              <a:t>Summary for </a:t>
            </a:r>
            <a:r>
              <a:rPr lang="en-US" altLang="zh-CN" sz="4400" dirty="0" err="1" smtClean="0">
                <a:ea typeface="SimSun" pitchFamily="2" charset="-122"/>
              </a:rPr>
              <a:t>Eigenface</a:t>
            </a:r>
            <a:endParaRPr lang="en-US" altLang="zh-CN" sz="3600" dirty="0">
              <a:effectLst>
                <a:outerShdw blurRad="38100" dist="38100" dir="2700000" algn="tl">
                  <a:srgbClr val="C0C0C0"/>
                </a:outerShdw>
              </a:effectLst>
              <a:ea typeface="SimSun" pitchFamily="2" charset="-122"/>
            </a:endParaRPr>
          </a:p>
        </p:txBody>
      </p:sp>
      <p:sp>
        <p:nvSpPr>
          <p:cNvPr id="49155" name="Rectangle 3" descr="Rectangle: Click to edit Master text styles&#10;Second level&#10;Third level&#10;Fourth level&#10;Fifth level"/>
          <p:cNvSpPr>
            <a:spLocks noChangeArrowheads="1"/>
          </p:cNvSpPr>
          <p:nvPr/>
        </p:nvSpPr>
        <p:spPr bwMode="auto">
          <a:xfrm>
            <a:off x="582386" y="1447800"/>
            <a:ext cx="7848600" cy="1371600"/>
          </a:xfrm>
          <a:prstGeom prst="rect">
            <a:avLst/>
          </a:prstGeom>
          <a:noFill/>
          <a:ln w="9525">
            <a:noFill/>
            <a:miter lim="800000"/>
            <a:headEnd/>
            <a:tailEnd/>
          </a:ln>
        </p:spPr>
        <p:txBody>
          <a:bodyPr/>
          <a:lstStyle/>
          <a:p>
            <a:pPr>
              <a:spcBef>
                <a:spcPct val="20000"/>
              </a:spcBef>
            </a:pPr>
            <a:r>
              <a:rPr lang="en-US" altLang="zh-TW" sz="3600" dirty="0" smtClean="0">
                <a:ea typeface="PMingLiU" pitchFamily="18" charset="-120"/>
              </a:rPr>
              <a:t>Pros</a:t>
            </a:r>
          </a:p>
          <a:p>
            <a:pPr marL="342900" indent="-342900">
              <a:spcBef>
                <a:spcPct val="20000"/>
              </a:spcBef>
              <a:buFontTx/>
              <a:buChar char="•"/>
            </a:pPr>
            <a:r>
              <a:rPr lang="en-US" altLang="zh-TW" sz="2800" dirty="0" smtClean="0">
                <a:ea typeface="PMingLiU" pitchFamily="18" charset="-120"/>
              </a:rPr>
              <a:t>Non</a:t>
            </a:r>
            <a:r>
              <a:rPr lang="en-US" altLang="zh-TW" sz="2800" dirty="0">
                <a:ea typeface="PMingLiU" pitchFamily="18" charset="-120"/>
              </a:rPr>
              <a:t>-iterative, globally optimal solution</a:t>
            </a:r>
          </a:p>
          <a:p>
            <a:pPr marL="342900" indent="-342900">
              <a:spcBef>
                <a:spcPct val="20000"/>
              </a:spcBef>
              <a:buFontTx/>
              <a:buChar char="•"/>
            </a:pPr>
            <a:endParaRPr lang="en-US" altLang="zh-TW" sz="2800" dirty="0">
              <a:ea typeface="PMingLiU" pitchFamily="18" charset="-120"/>
            </a:endParaRPr>
          </a:p>
        </p:txBody>
      </p:sp>
      <p:sp>
        <p:nvSpPr>
          <p:cNvPr id="222213" name="Rectangle 5"/>
          <p:cNvSpPr>
            <a:spLocks noChangeArrowheads="1"/>
          </p:cNvSpPr>
          <p:nvPr/>
        </p:nvSpPr>
        <p:spPr bwMode="auto">
          <a:xfrm>
            <a:off x="609600" y="2743200"/>
            <a:ext cx="7924800" cy="2246769"/>
          </a:xfrm>
          <a:prstGeom prst="rect">
            <a:avLst/>
          </a:prstGeom>
          <a:noFill/>
          <a:ln w="9525">
            <a:noFill/>
            <a:miter lim="800000"/>
            <a:headEnd/>
            <a:tailEnd/>
          </a:ln>
        </p:spPr>
        <p:txBody>
          <a:bodyPr>
            <a:spAutoFit/>
          </a:bodyPr>
          <a:lstStyle/>
          <a:p>
            <a:pPr>
              <a:spcBef>
                <a:spcPct val="20000"/>
              </a:spcBef>
            </a:pPr>
            <a:r>
              <a:rPr lang="en-US" altLang="zh-TW" sz="3600" dirty="0">
                <a:ea typeface="PMingLiU" pitchFamily="18" charset="-120"/>
              </a:rPr>
              <a:t>Limitations</a:t>
            </a:r>
          </a:p>
          <a:p>
            <a:pPr>
              <a:spcBef>
                <a:spcPct val="20000"/>
              </a:spcBef>
              <a:buFontTx/>
              <a:buChar char="•"/>
            </a:pPr>
            <a:endParaRPr lang="en-US" altLang="zh-TW" sz="1200" dirty="0">
              <a:ea typeface="PMingLiU" pitchFamily="18" charset="-120"/>
            </a:endParaRPr>
          </a:p>
          <a:p>
            <a:pPr>
              <a:spcBef>
                <a:spcPct val="20000"/>
              </a:spcBef>
              <a:buFontTx/>
              <a:buChar char="•"/>
            </a:pPr>
            <a:r>
              <a:rPr lang="en-GB" sz="2800" dirty="0" smtClean="0"/>
              <a:t> PCA </a:t>
            </a:r>
            <a:r>
              <a:rPr lang="en-GB" sz="2800" dirty="0"/>
              <a:t>projection is </a:t>
            </a:r>
            <a:r>
              <a:rPr lang="en-GB" sz="2800" b="1" dirty="0"/>
              <a:t>optimal for reconstruction</a:t>
            </a:r>
            <a:r>
              <a:rPr lang="en-GB" sz="2800" dirty="0"/>
              <a:t> from a low dimensional basis, but </a:t>
            </a:r>
            <a:r>
              <a:rPr lang="en-GB" sz="2800" b="1" dirty="0"/>
              <a:t>may NOT be optimal for discrimination… </a:t>
            </a:r>
            <a:endParaRPr lang="en-GB" sz="2800" b="1" dirty="0" smtClean="0"/>
          </a:p>
        </p:txBody>
      </p:sp>
      <p:sp>
        <p:nvSpPr>
          <p:cNvPr id="2" name="Date Placeholder 1"/>
          <p:cNvSpPr>
            <a:spLocks noGrp="1"/>
          </p:cNvSpPr>
          <p:nvPr>
            <p:ph type="dt" sz="half" idx="10"/>
          </p:nvPr>
        </p:nvSpPr>
        <p:spPr/>
        <p:txBody>
          <a:bodyPr/>
          <a:lstStyle/>
          <a:p>
            <a:endParaRPr lang="en-US" dirty="0"/>
          </a:p>
        </p:txBody>
      </p:sp>
      <p:sp>
        <p:nvSpPr>
          <p:cNvPr id="3" name="Slide Number Placeholder 2"/>
          <p:cNvSpPr>
            <a:spLocks noGrp="1"/>
          </p:cNvSpPr>
          <p:nvPr>
            <p:ph type="sldNum" sz="quarter" idx="12"/>
          </p:nvPr>
        </p:nvSpPr>
        <p:spPr/>
        <p:txBody>
          <a:bodyPr/>
          <a:lstStyle/>
          <a:p>
            <a:fld id="{CF7DC490-98B8-074B-BB30-37775A2447EF}" type="slidenum">
              <a:rPr lang="en-US" smtClean="0"/>
              <a:pPr/>
              <a:t>82</a:t>
            </a:fld>
            <a:endParaRPr lang="en-US" dirty="0"/>
          </a:p>
        </p:txBody>
      </p:sp>
    </p:spTree>
    <p:extLst>
      <p:ext uri="{BB962C8B-B14F-4D97-AF65-F5344CB8AC3E}">
        <p14:creationId xmlns:p14="http://schemas.microsoft.com/office/powerpoint/2010/main" val="259238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22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2213"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we will learn today</a:t>
            </a:r>
            <a:endParaRPr lang="en-US" dirty="0"/>
          </a:p>
        </p:txBody>
      </p:sp>
      <p:sp>
        <p:nvSpPr>
          <p:cNvPr id="3" name="Content Placeholder 2"/>
          <p:cNvSpPr>
            <a:spLocks noGrp="1"/>
          </p:cNvSpPr>
          <p:nvPr>
            <p:ph idx="1"/>
          </p:nvPr>
        </p:nvSpPr>
        <p:spPr>
          <a:xfrm>
            <a:off x="457200" y="1465688"/>
            <a:ext cx="8229600" cy="4525963"/>
          </a:xfrm>
        </p:spPr>
        <p:txBody>
          <a:bodyPr/>
          <a:lstStyle/>
          <a:p>
            <a:r>
              <a:rPr lang="en-US" dirty="0" smtClean="0">
                <a:solidFill>
                  <a:schemeClr val="bg1">
                    <a:lumMod val="65000"/>
                  </a:schemeClr>
                </a:solidFill>
              </a:rPr>
              <a:t>Viola-Jones Face Detection</a:t>
            </a:r>
          </a:p>
          <a:p>
            <a:r>
              <a:rPr lang="en-US" dirty="0" smtClean="0">
                <a:solidFill>
                  <a:schemeClr val="bg1">
                    <a:lumMod val="65000"/>
                  </a:schemeClr>
                </a:solidFill>
              </a:rPr>
              <a:t>The </a:t>
            </a:r>
            <a:r>
              <a:rPr lang="en-US" dirty="0" err="1" smtClean="0">
                <a:solidFill>
                  <a:schemeClr val="bg1">
                    <a:lumMod val="65000"/>
                  </a:schemeClr>
                </a:solidFill>
              </a:rPr>
              <a:t>Eigenfaces</a:t>
            </a:r>
            <a:r>
              <a:rPr lang="en-US" dirty="0" smtClean="0">
                <a:solidFill>
                  <a:schemeClr val="bg1">
                    <a:lumMod val="65000"/>
                  </a:schemeClr>
                </a:solidFill>
              </a:rPr>
              <a:t> Algorithm</a:t>
            </a:r>
          </a:p>
          <a:p>
            <a:r>
              <a:rPr lang="en-US" dirty="0" smtClean="0"/>
              <a:t>Linear Discriminant Analysis (LDA)</a:t>
            </a:r>
            <a:endParaRPr lang="en-US" dirty="0"/>
          </a:p>
        </p:txBody>
      </p:sp>
      <p:sp>
        <p:nvSpPr>
          <p:cNvPr id="4" name="Date Placeholder 3"/>
          <p:cNvSpPr>
            <a:spLocks noGrp="1"/>
          </p:cNvSpPr>
          <p:nvPr>
            <p:ph type="dt" sz="half" idx="10"/>
          </p:nvPr>
        </p:nvSpPr>
        <p:spPr/>
        <p:txBody>
          <a:bodyPr/>
          <a:lstStyle/>
          <a:p>
            <a:endParaRPr lang="en-US" dirty="0"/>
          </a:p>
        </p:txBody>
      </p:sp>
      <p:sp>
        <p:nvSpPr>
          <p:cNvPr id="5" name="Slide Number Placeholder 4"/>
          <p:cNvSpPr>
            <a:spLocks noGrp="1"/>
          </p:cNvSpPr>
          <p:nvPr>
            <p:ph type="sldNum" sz="quarter" idx="12"/>
          </p:nvPr>
        </p:nvSpPr>
        <p:spPr/>
        <p:txBody>
          <a:bodyPr/>
          <a:lstStyle/>
          <a:p>
            <a:fld id="{CF7DC490-98B8-074B-BB30-37775A2447EF}" type="slidenum">
              <a:rPr lang="en-US" smtClean="0"/>
              <a:pPr/>
              <a:t>83</a:t>
            </a:fld>
            <a:endParaRPr lang="en-US" dirty="0"/>
          </a:p>
        </p:txBody>
      </p:sp>
      <p:sp>
        <p:nvSpPr>
          <p:cNvPr id="7" name="TextBox 6"/>
          <p:cNvSpPr txBox="1"/>
          <p:nvPr/>
        </p:nvSpPr>
        <p:spPr>
          <a:xfrm>
            <a:off x="228600" y="4150982"/>
            <a:ext cx="8686800" cy="2308324"/>
          </a:xfrm>
          <a:prstGeom prst="rect">
            <a:avLst/>
          </a:prstGeom>
          <a:noFill/>
        </p:spPr>
        <p:txBody>
          <a:bodyPr wrap="square" rtlCol="0">
            <a:spAutoFit/>
          </a:bodyPr>
          <a:lstStyle/>
          <a:p>
            <a:r>
              <a:rPr lang="en-US" altLang="en-US" sz="1600" dirty="0">
                <a:solidFill>
                  <a:schemeClr val="bg1">
                    <a:lumMod val="65000"/>
                  </a:schemeClr>
                </a:solidFill>
              </a:rPr>
              <a:t>P. Viola and M. Jones. </a:t>
            </a:r>
            <a:r>
              <a:rPr lang="en-US" altLang="en-US" sz="1600" i="1" dirty="0">
                <a:solidFill>
                  <a:schemeClr val="bg1">
                    <a:lumMod val="65000"/>
                  </a:schemeClr>
                </a:solidFill>
                <a:hlinkClick r:id="rId2"/>
              </a:rPr>
              <a:t>Rapid object detection using a boosted cascade of simple features.</a:t>
            </a:r>
            <a:r>
              <a:rPr lang="en-US" altLang="en-US" sz="1600" dirty="0">
                <a:solidFill>
                  <a:schemeClr val="bg1">
                    <a:lumMod val="65000"/>
                  </a:schemeClr>
                </a:solidFill>
              </a:rPr>
              <a:t> CVPR 2001. </a:t>
            </a:r>
            <a:endParaRPr lang="en-US" altLang="en-US" sz="1600" dirty="0" smtClean="0">
              <a:solidFill>
                <a:schemeClr val="bg1">
                  <a:lumMod val="65000"/>
                </a:schemeClr>
              </a:solidFill>
            </a:endParaRPr>
          </a:p>
          <a:p>
            <a:endParaRPr lang="en-US" altLang="en-US" sz="1600" dirty="0">
              <a:solidFill>
                <a:srgbClr val="000000"/>
              </a:solidFill>
            </a:endParaRPr>
          </a:p>
          <a:p>
            <a:r>
              <a:rPr lang="en-US" sz="1600" dirty="0" smtClean="0">
                <a:solidFill>
                  <a:schemeClr val="bg1">
                    <a:lumMod val="65000"/>
                  </a:schemeClr>
                </a:solidFill>
              </a:rPr>
              <a:t>Turk and </a:t>
            </a:r>
            <a:r>
              <a:rPr lang="en-US" sz="1600" dirty="0" err="1" smtClean="0">
                <a:solidFill>
                  <a:schemeClr val="bg1">
                    <a:lumMod val="65000"/>
                  </a:schemeClr>
                </a:solidFill>
              </a:rPr>
              <a:t>Pentland</a:t>
            </a:r>
            <a:r>
              <a:rPr lang="en-US" sz="1600" dirty="0" smtClean="0">
                <a:solidFill>
                  <a:schemeClr val="bg1">
                    <a:lumMod val="65000"/>
                  </a:schemeClr>
                </a:solidFill>
              </a:rPr>
              <a:t>, </a:t>
            </a:r>
            <a:r>
              <a:rPr lang="en-US" sz="1600" dirty="0" err="1" smtClean="0">
                <a:solidFill>
                  <a:schemeClr val="bg1">
                    <a:lumMod val="65000"/>
                  </a:schemeClr>
                </a:solidFill>
              </a:rPr>
              <a:t>Eigenfaces</a:t>
            </a:r>
            <a:r>
              <a:rPr lang="en-US" sz="1600" dirty="0" smtClean="0">
                <a:solidFill>
                  <a:schemeClr val="bg1">
                    <a:lumMod val="65000"/>
                  </a:schemeClr>
                </a:solidFill>
              </a:rPr>
              <a:t> for Recognition, </a:t>
            </a:r>
            <a:r>
              <a:rPr lang="en-US" sz="1600" i="1" dirty="0" smtClean="0">
                <a:solidFill>
                  <a:schemeClr val="bg1">
                    <a:lumMod val="65000"/>
                  </a:schemeClr>
                </a:solidFill>
              </a:rPr>
              <a:t>Journal of Cognitive Neuroscience</a:t>
            </a:r>
            <a:r>
              <a:rPr lang="en-US" sz="1600" dirty="0" smtClean="0">
                <a:solidFill>
                  <a:schemeClr val="bg1">
                    <a:lumMod val="65000"/>
                  </a:schemeClr>
                </a:solidFill>
              </a:rPr>
              <a:t> </a:t>
            </a:r>
            <a:r>
              <a:rPr lang="en-US" sz="1600" b="1" dirty="0" smtClean="0">
                <a:solidFill>
                  <a:schemeClr val="bg1">
                    <a:lumMod val="65000"/>
                  </a:schemeClr>
                </a:solidFill>
              </a:rPr>
              <a:t>3</a:t>
            </a:r>
            <a:r>
              <a:rPr lang="en-US" sz="1600" dirty="0" smtClean="0">
                <a:solidFill>
                  <a:schemeClr val="bg1">
                    <a:lumMod val="65000"/>
                  </a:schemeClr>
                </a:solidFill>
              </a:rPr>
              <a:t> (1): 71–86.</a:t>
            </a:r>
          </a:p>
          <a:p>
            <a:endParaRPr lang="en-US" sz="1600" dirty="0"/>
          </a:p>
          <a:p>
            <a:r>
              <a:rPr lang="en-US" sz="1600" dirty="0" smtClean="0"/>
              <a:t>P</a:t>
            </a:r>
            <a:r>
              <a:rPr lang="en-US" sz="1600" dirty="0"/>
              <a:t>. </a:t>
            </a:r>
            <a:r>
              <a:rPr lang="en-US" sz="1600" dirty="0" err="1"/>
              <a:t>Belhumeur</a:t>
            </a:r>
            <a:r>
              <a:rPr lang="en-US" sz="1600" dirty="0"/>
              <a:t>, J. </a:t>
            </a:r>
            <a:r>
              <a:rPr lang="en-US" sz="1600" dirty="0" err="1"/>
              <a:t>Hespanha</a:t>
            </a:r>
            <a:r>
              <a:rPr lang="en-US" sz="1600" dirty="0"/>
              <a:t>, and D. </a:t>
            </a:r>
            <a:r>
              <a:rPr lang="en-US" sz="1600" dirty="0" err="1" smtClean="0"/>
              <a:t>Kriegman</a:t>
            </a:r>
            <a:r>
              <a:rPr lang="en-US" sz="1600" dirty="0" smtClean="0"/>
              <a:t>. </a:t>
            </a:r>
            <a:r>
              <a:rPr lang="en-US" sz="1600" dirty="0"/>
              <a:t>"</a:t>
            </a:r>
            <a:r>
              <a:rPr lang="en-US" sz="1600" dirty="0" err="1"/>
              <a:t>Eigenfaces</a:t>
            </a:r>
            <a:r>
              <a:rPr lang="en-US" sz="1600" dirty="0"/>
              <a:t> vs. </a:t>
            </a:r>
            <a:r>
              <a:rPr lang="en-US" sz="1600" dirty="0" err="1"/>
              <a:t>Fisherfaces</a:t>
            </a:r>
            <a:r>
              <a:rPr lang="en-US" sz="1600" dirty="0"/>
              <a:t>: Recognition </a:t>
            </a:r>
            <a:endParaRPr lang="en-US" sz="1600" dirty="0" smtClean="0"/>
          </a:p>
          <a:p>
            <a:r>
              <a:rPr lang="en-US" sz="1600" dirty="0" smtClean="0"/>
              <a:t>Using </a:t>
            </a:r>
            <a:r>
              <a:rPr lang="en-US" sz="1600" dirty="0"/>
              <a:t>Class Specific Linear Projection". </a:t>
            </a:r>
            <a:r>
              <a:rPr lang="en-US" sz="1600" i="1" dirty="0"/>
              <a:t>IEEE Transactions on pattern analysis and machine </a:t>
            </a:r>
            <a:endParaRPr lang="en-US" sz="1600" i="1" dirty="0" smtClean="0"/>
          </a:p>
          <a:p>
            <a:r>
              <a:rPr lang="en-US" sz="1600" i="1" dirty="0" smtClean="0"/>
              <a:t>intelligence</a:t>
            </a:r>
            <a:r>
              <a:rPr lang="en-US" sz="1600" dirty="0" smtClean="0"/>
              <a:t> </a:t>
            </a:r>
            <a:r>
              <a:rPr lang="en-US" sz="1600" b="1" dirty="0"/>
              <a:t>19</a:t>
            </a:r>
            <a:r>
              <a:rPr lang="en-US" sz="1600" dirty="0"/>
              <a:t> (7): 711</a:t>
            </a:r>
            <a:r>
              <a:rPr lang="en-US" sz="1600" dirty="0" smtClean="0"/>
              <a:t>. 1997.</a:t>
            </a:r>
          </a:p>
        </p:txBody>
      </p:sp>
    </p:spTree>
    <p:extLst>
      <p:ext uri="{BB962C8B-B14F-4D97-AF65-F5344CB8AC3E}">
        <p14:creationId xmlns:p14="http://schemas.microsoft.com/office/powerpoint/2010/main" val="3927947200"/>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457200" y="762000"/>
            <a:ext cx="8229600" cy="1143000"/>
          </a:xfrm>
        </p:spPr>
        <p:txBody>
          <a:bodyPr>
            <a:normAutofit fontScale="90000"/>
          </a:bodyPr>
          <a:lstStyle/>
          <a:p>
            <a:r>
              <a:rPr lang="en-US" altLang="en-US" dirty="0" smtClean="0"/>
              <a:t>Which direction will is the </a:t>
            </a:r>
            <a:r>
              <a:rPr lang="en-US" altLang="en-US" smtClean="0"/>
              <a:t>first principle component?</a:t>
            </a:r>
            <a:endParaRPr lang="en-US" altLang="en-US" dirty="0"/>
          </a:p>
        </p:txBody>
      </p:sp>
      <p:sp>
        <p:nvSpPr>
          <p:cNvPr id="38916" name="Oval 4"/>
          <p:cNvSpPr>
            <a:spLocks noChangeArrowheads="1"/>
          </p:cNvSpPr>
          <p:nvPr/>
        </p:nvSpPr>
        <p:spPr bwMode="auto">
          <a:xfrm rot="2407822">
            <a:off x="4663316" y="2393375"/>
            <a:ext cx="152400" cy="152400"/>
          </a:xfrm>
          <a:prstGeom prst="ellipse">
            <a:avLst/>
          </a:prstGeom>
          <a:solidFill>
            <a:srgbClr val="FF0000"/>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38917" name="Oval 5"/>
          <p:cNvSpPr>
            <a:spLocks noChangeArrowheads="1"/>
          </p:cNvSpPr>
          <p:nvPr/>
        </p:nvSpPr>
        <p:spPr bwMode="auto">
          <a:xfrm rot="2407822">
            <a:off x="4337820" y="3015950"/>
            <a:ext cx="152400" cy="152400"/>
          </a:xfrm>
          <a:prstGeom prst="ellipse">
            <a:avLst/>
          </a:prstGeom>
          <a:solidFill>
            <a:srgbClr val="FF0000"/>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38918" name="Oval 6"/>
          <p:cNvSpPr>
            <a:spLocks noChangeArrowheads="1"/>
          </p:cNvSpPr>
          <p:nvPr/>
        </p:nvSpPr>
        <p:spPr bwMode="auto">
          <a:xfrm rot="2407822">
            <a:off x="4359490" y="2635567"/>
            <a:ext cx="152400" cy="152400"/>
          </a:xfrm>
          <a:prstGeom prst="ellipse">
            <a:avLst/>
          </a:prstGeom>
          <a:solidFill>
            <a:srgbClr val="FF0000"/>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38919" name="Oval 7"/>
          <p:cNvSpPr>
            <a:spLocks noChangeArrowheads="1"/>
          </p:cNvSpPr>
          <p:nvPr/>
        </p:nvSpPr>
        <p:spPr bwMode="auto">
          <a:xfrm rot="2407822">
            <a:off x="3997402" y="2828646"/>
            <a:ext cx="152400" cy="152400"/>
          </a:xfrm>
          <a:prstGeom prst="ellipse">
            <a:avLst/>
          </a:prstGeom>
          <a:solidFill>
            <a:srgbClr val="FF0000"/>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38920" name="Oval 8"/>
          <p:cNvSpPr>
            <a:spLocks noChangeArrowheads="1"/>
          </p:cNvSpPr>
          <p:nvPr/>
        </p:nvSpPr>
        <p:spPr bwMode="auto">
          <a:xfrm rot="2407822">
            <a:off x="3975733" y="3209029"/>
            <a:ext cx="152400" cy="152400"/>
          </a:xfrm>
          <a:prstGeom prst="ellipse">
            <a:avLst/>
          </a:prstGeom>
          <a:solidFill>
            <a:srgbClr val="FF0000"/>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38921" name="Oval 9"/>
          <p:cNvSpPr>
            <a:spLocks noChangeArrowheads="1"/>
          </p:cNvSpPr>
          <p:nvPr/>
        </p:nvSpPr>
        <p:spPr bwMode="auto">
          <a:xfrm rot="2407822">
            <a:off x="3659384" y="3938978"/>
            <a:ext cx="152400" cy="152400"/>
          </a:xfrm>
          <a:prstGeom prst="ellipse">
            <a:avLst/>
          </a:prstGeom>
          <a:solidFill>
            <a:srgbClr val="FF0000"/>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38922" name="Oval 10"/>
          <p:cNvSpPr>
            <a:spLocks noChangeArrowheads="1"/>
          </p:cNvSpPr>
          <p:nvPr/>
        </p:nvSpPr>
        <p:spPr bwMode="auto">
          <a:xfrm rot="2407822">
            <a:off x="4168811" y="3571117"/>
            <a:ext cx="152400" cy="152400"/>
          </a:xfrm>
          <a:prstGeom prst="ellipse">
            <a:avLst/>
          </a:prstGeom>
          <a:solidFill>
            <a:srgbClr val="FF0000"/>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38923" name="Oval 11"/>
          <p:cNvSpPr>
            <a:spLocks noChangeArrowheads="1"/>
          </p:cNvSpPr>
          <p:nvPr/>
        </p:nvSpPr>
        <p:spPr bwMode="auto">
          <a:xfrm rot="2407822">
            <a:off x="3398897" y="3420404"/>
            <a:ext cx="152400" cy="152400"/>
          </a:xfrm>
          <a:prstGeom prst="ellipse">
            <a:avLst/>
          </a:prstGeom>
          <a:solidFill>
            <a:srgbClr val="FF0000"/>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38924" name="Oval 12"/>
          <p:cNvSpPr>
            <a:spLocks noChangeArrowheads="1"/>
          </p:cNvSpPr>
          <p:nvPr/>
        </p:nvSpPr>
        <p:spPr bwMode="auto">
          <a:xfrm rot="2407822">
            <a:off x="3944915" y="3482038"/>
            <a:ext cx="152400" cy="152400"/>
          </a:xfrm>
          <a:prstGeom prst="ellipse">
            <a:avLst/>
          </a:prstGeom>
          <a:solidFill>
            <a:srgbClr val="FF0000"/>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38925" name="Oval 13"/>
          <p:cNvSpPr>
            <a:spLocks noChangeArrowheads="1"/>
          </p:cNvSpPr>
          <p:nvPr/>
        </p:nvSpPr>
        <p:spPr bwMode="auto">
          <a:xfrm rot="2407822">
            <a:off x="3082549" y="4164260"/>
            <a:ext cx="152400" cy="152400"/>
          </a:xfrm>
          <a:prstGeom prst="ellipse">
            <a:avLst/>
          </a:prstGeom>
          <a:solidFill>
            <a:srgbClr val="FF0000"/>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38926" name="Oval 14"/>
          <p:cNvSpPr>
            <a:spLocks noChangeArrowheads="1"/>
          </p:cNvSpPr>
          <p:nvPr/>
        </p:nvSpPr>
        <p:spPr bwMode="auto">
          <a:xfrm rot="2407822">
            <a:off x="4807282" y="2813724"/>
            <a:ext cx="152400" cy="152400"/>
          </a:xfrm>
          <a:prstGeom prst="ellipse">
            <a:avLst/>
          </a:prstGeom>
          <a:solidFill>
            <a:srgbClr val="FF0000"/>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38927" name="Oval 15"/>
          <p:cNvSpPr>
            <a:spLocks noChangeArrowheads="1"/>
          </p:cNvSpPr>
          <p:nvPr/>
        </p:nvSpPr>
        <p:spPr bwMode="auto">
          <a:xfrm rot="2407822">
            <a:off x="4745647" y="3359742"/>
            <a:ext cx="152400" cy="152400"/>
          </a:xfrm>
          <a:prstGeom prst="ellipse">
            <a:avLst/>
          </a:prstGeom>
          <a:solidFill>
            <a:srgbClr val="FF0000"/>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38928" name="Oval 16"/>
          <p:cNvSpPr>
            <a:spLocks noChangeArrowheads="1"/>
          </p:cNvSpPr>
          <p:nvPr/>
        </p:nvSpPr>
        <p:spPr bwMode="auto">
          <a:xfrm rot="2407822">
            <a:off x="4205403" y="4000613"/>
            <a:ext cx="152400" cy="152400"/>
          </a:xfrm>
          <a:prstGeom prst="ellipse">
            <a:avLst/>
          </a:prstGeom>
          <a:solidFill>
            <a:srgbClr val="FF0000"/>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38929" name="Oval 17"/>
          <p:cNvSpPr>
            <a:spLocks noChangeArrowheads="1"/>
          </p:cNvSpPr>
          <p:nvPr/>
        </p:nvSpPr>
        <p:spPr bwMode="auto">
          <a:xfrm rot="2407822">
            <a:off x="3754237" y="4431495"/>
            <a:ext cx="152400" cy="152400"/>
          </a:xfrm>
          <a:prstGeom prst="ellipse">
            <a:avLst/>
          </a:prstGeom>
          <a:solidFill>
            <a:srgbClr val="FF0000"/>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38930" name="Oval 18"/>
          <p:cNvSpPr>
            <a:spLocks noChangeArrowheads="1"/>
          </p:cNvSpPr>
          <p:nvPr/>
        </p:nvSpPr>
        <p:spPr bwMode="auto">
          <a:xfrm rot="2407822">
            <a:off x="3079175" y="4759391"/>
            <a:ext cx="152400" cy="152400"/>
          </a:xfrm>
          <a:prstGeom prst="ellipse">
            <a:avLst/>
          </a:prstGeom>
          <a:solidFill>
            <a:srgbClr val="FF0000"/>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38931" name="Oval 19"/>
          <p:cNvSpPr>
            <a:spLocks noChangeArrowheads="1"/>
          </p:cNvSpPr>
          <p:nvPr/>
        </p:nvSpPr>
        <p:spPr bwMode="auto">
          <a:xfrm rot="2407822">
            <a:off x="6279575" y="3002975"/>
            <a:ext cx="152400" cy="152400"/>
          </a:xfrm>
          <a:prstGeom prst="ellipse">
            <a:avLst/>
          </a:prstGeom>
          <a:solidFill>
            <a:schemeClr val="folHlink"/>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38932" name="Oval 20"/>
          <p:cNvSpPr>
            <a:spLocks noChangeArrowheads="1"/>
          </p:cNvSpPr>
          <p:nvPr/>
        </p:nvSpPr>
        <p:spPr bwMode="auto">
          <a:xfrm rot="2407822">
            <a:off x="5222684" y="3986065"/>
            <a:ext cx="152400" cy="152400"/>
          </a:xfrm>
          <a:prstGeom prst="ellipse">
            <a:avLst/>
          </a:prstGeom>
          <a:solidFill>
            <a:schemeClr val="folHlink"/>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38933" name="Oval 21"/>
          <p:cNvSpPr>
            <a:spLocks noChangeArrowheads="1"/>
          </p:cNvSpPr>
          <p:nvPr/>
        </p:nvSpPr>
        <p:spPr bwMode="auto">
          <a:xfrm rot="2407822">
            <a:off x="5244353" y="3605681"/>
            <a:ext cx="152400" cy="152400"/>
          </a:xfrm>
          <a:prstGeom prst="ellipse">
            <a:avLst/>
          </a:prstGeom>
          <a:solidFill>
            <a:schemeClr val="folHlink"/>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38934" name="Oval 22"/>
          <p:cNvSpPr>
            <a:spLocks noChangeArrowheads="1"/>
          </p:cNvSpPr>
          <p:nvPr/>
        </p:nvSpPr>
        <p:spPr bwMode="auto">
          <a:xfrm rot="2407822">
            <a:off x="4921825" y="4007425"/>
            <a:ext cx="152400" cy="152400"/>
          </a:xfrm>
          <a:prstGeom prst="ellipse">
            <a:avLst/>
          </a:prstGeom>
          <a:solidFill>
            <a:schemeClr val="folHlink"/>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38935" name="Oval 23"/>
          <p:cNvSpPr>
            <a:spLocks noChangeArrowheads="1"/>
          </p:cNvSpPr>
          <p:nvPr/>
        </p:nvSpPr>
        <p:spPr bwMode="auto">
          <a:xfrm rot="2407822">
            <a:off x="5250127" y="4308187"/>
            <a:ext cx="152400" cy="152400"/>
          </a:xfrm>
          <a:prstGeom prst="ellipse">
            <a:avLst/>
          </a:prstGeom>
          <a:solidFill>
            <a:schemeClr val="folHlink"/>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38936" name="Oval 24"/>
          <p:cNvSpPr>
            <a:spLocks noChangeArrowheads="1"/>
          </p:cNvSpPr>
          <p:nvPr/>
        </p:nvSpPr>
        <p:spPr bwMode="auto">
          <a:xfrm rot="2407822">
            <a:off x="4544248" y="4909093"/>
            <a:ext cx="152400" cy="152400"/>
          </a:xfrm>
          <a:prstGeom prst="ellipse">
            <a:avLst/>
          </a:prstGeom>
          <a:solidFill>
            <a:schemeClr val="folHlink"/>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38937" name="Oval 25"/>
          <p:cNvSpPr>
            <a:spLocks noChangeArrowheads="1"/>
          </p:cNvSpPr>
          <p:nvPr/>
        </p:nvSpPr>
        <p:spPr bwMode="auto">
          <a:xfrm rot="2407822">
            <a:off x="5906894" y="3765542"/>
            <a:ext cx="152400" cy="152400"/>
          </a:xfrm>
          <a:prstGeom prst="ellipse">
            <a:avLst/>
          </a:prstGeom>
          <a:solidFill>
            <a:schemeClr val="folHlink"/>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38938" name="Oval 26"/>
          <p:cNvSpPr>
            <a:spLocks noChangeArrowheads="1"/>
          </p:cNvSpPr>
          <p:nvPr/>
        </p:nvSpPr>
        <p:spPr bwMode="auto">
          <a:xfrm rot="2407822">
            <a:off x="4808109" y="4832536"/>
            <a:ext cx="152400" cy="152400"/>
          </a:xfrm>
          <a:prstGeom prst="ellipse">
            <a:avLst/>
          </a:prstGeom>
          <a:solidFill>
            <a:schemeClr val="folHlink"/>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38939" name="Oval 27"/>
          <p:cNvSpPr>
            <a:spLocks noChangeArrowheads="1"/>
          </p:cNvSpPr>
          <p:nvPr/>
        </p:nvSpPr>
        <p:spPr bwMode="auto">
          <a:xfrm rot="2407822">
            <a:off x="4829779" y="4452153"/>
            <a:ext cx="152400" cy="152400"/>
          </a:xfrm>
          <a:prstGeom prst="ellipse">
            <a:avLst/>
          </a:prstGeom>
          <a:solidFill>
            <a:schemeClr val="folHlink"/>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38940" name="Oval 28"/>
          <p:cNvSpPr>
            <a:spLocks noChangeArrowheads="1"/>
          </p:cNvSpPr>
          <p:nvPr/>
        </p:nvSpPr>
        <p:spPr bwMode="auto">
          <a:xfrm rot="2407822">
            <a:off x="3967412" y="5120467"/>
            <a:ext cx="152400" cy="152400"/>
          </a:xfrm>
          <a:prstGeom prst="ellipse">
            <a:avLst/>
          </a:prstGeom>
          <a:solidFill>
            <a:schemeClr val="folHlink"/>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38941" name="Oval 29"/>
          <p:cNvSpPr>
            <a:spLocks noChangeArrowheads="1"/>
          </p:cNvSpPr>
          <p:nvPr/>
        </p:nvSpPr>
        <p:spPr bwMode="auto">
          <a:xfrm rot="2407822">
            <a:off x="5606441" y="3412603"/>
            <a:ext cx="152400" cy="152400"/>
          </a:xfrm>
          <a:prstGeom prst="ellipse">
            <a:avLst/>
          </a:prstGeom>
          <a:solidFill>
            <a:schemeClr val="folHlink"/>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38942" name="Oval 30"/>
          <p:cNvSpPr>
            <a:spLocks noChangeArrowheads="1"/>
          </p:cNvSpPr>
          <p:nvPr/>
        </p:nvSpPr>
        <p:spPr bwMode="auto">
          <a:xfrm rot="2407822">
            <a:off x="5630511" y="4329856"/>
            <a:ext cx="152400" cy="152400"/>
          </a:xfrm>
          <a:prstGeom prst="ellipse">
            <a:avLst/>
          </a:prstGeom>
          <a:solidFill>
            <a:schemeClr val="folHlink"/>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38943" name="Oval 31"/>
          <p:cNvSpPr>
            <a:spLocks noChangeArrowheads="1"/>
          </p:cNvSpPr>
          <p:nvPr/>
        </p:nvSpPr>
        <p:spPr bwMode="auto">
          <a:xfrm rot="2407822">
            <a:off x="5090266" y="4970727"/>
            <a:ext cx="152400" cy="152400"/>
          </a:xfrm>
          <a:prstGeom prst="ellipse">
            <a:avLst/>
          </a:prstGeom>
          <a:solidFill>
            <a:schemeClr val="folHlink"/>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38944" name="Oval 32"/>
          <p:cNvSpPr>
            <a:spLocks noChangeArrowheads="1"/>
          </p:cNvSpPr>
          <p:nvPr/>
        </p:nvSpPr>
        <p:spPr bwMode="auto">
          <a:xfrm rot="2407822">
            <a:off x="4464318" y="5240363"/>
            <a:ext cx="152400" cy="152400"/>
          </a:xfrm>
          <a:prstGeom prst="ellipse">
            <a:avLst/>
          </a:prstGeom>
          <a:solidFill>
            <a:schemeClr val="folHlink"/>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38945" name="Oval 33"/>
          <p:cNvSpPr>
            <a:spLocks noChangeArrowheads="1"/>
          </p:cNvSpPr>
          <p:nvPr/>
        </p:nvSpPr>
        <p:spPr bwMode="auto">
          <a:xfrm rot="2407822">
            <a:off x="4138822" y="5862938"/>
            <a:ext cx="152400" cy="152400"/>
          </a:xfrm>
          <a:prstGeom prst="ellipse">
            <a:avLst/>
          </a:prstGeom>
          <a:solidFill>
            <a:schemeClr val="folHlink"/>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38946" name="Oval 34"/>
          <p:cNvSpPr>
            <a:spLocks noChangeArrowheads="1"/>
          </p:cNvSpPr>
          <p:nvPr/>
        </p:nvSpPr>
        <p:spPr bwMode="auto">
          <a:xfrm rot="2407822">
            <a:off x="3749291" y="5733894"/>
            <a:ext cx="152400" cy="152400"/>
          </a:xfrm>
          <a:prstGeom prst="ellipse">
            <a:avLst/>
          </a:prstGeom>
          <a:solidFill>
            <a:schemeClr val="folHlink"/>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2" name="Date Placeholder 1"/>
          <p:cNvSpPr>
            <a:spLocks noGrp="1"/>
          </p:cNvSpPr>
          <p:nvPr>
            <p:ph type="dt" sz="half" idx="10"/>
          </p:nvPr>
        </p:nvSpPr>
        <p:spPr/>
        <p:txBody>
          <a:bodyPr/>
          <a:lstStyle/>
          <a:p>
            <a:endParaRPr lang="en-US" dirty="0"/>
          </a:p>
        </p:txBody>
      </p:sp>
      <p:sp>
        <p:nvSpPr>
          <p:cNvPr id="3" name="Slide Number Placeholder 2"/>
          <p:cNvSpPr>
            <a:spLocks noGrp="1"/>
          </p:cNvSpPr>
          <p:nvPr>
            <p:ph type="sldNum" sz="quarter" idx="12"/>
          </p:nvPr>
        </p:nvSpPr>
        <p:spPr/>
        <p:txBody>
          <a:bodyPr/>
          <a:lstStyle/>
          <a:p>
            <a:fld id="{CF7DC490-98B8-074B-BB30-37775A2447EF}" type="slidenum">
              <a:rPr lang="en-US" smtClean="0"/>
              <a:pPr/>
              <a:t>84</a:t>
            </a:fld>
            <a:endParaRPr lang="en-US" dirty="0"/>
          </a:p>
        </p:txBody>
      </p:sp>
      <p:sp>
        <p:nvSpPr>
          <p:cNvPr id="42" name="TextBox 41"/>
          <p:cNvSpPr txBox="1"/>
          <p:nvPr/>
        </p:nvSpPr>
        <p:spPr>
          <a:xfrm>
            <a:off x="6504214" y="4561114"/>
            <a:ext cx="184731" cy="369332"/>
          </a:xfrm>
          <a:prstGeom prst="rect">
            <a:avLst/>
          </a:prstGeom>
          <a:noFill/>
        </p:spPr>
        <p:txBody>
          <a:bodyPr wrap="none" rtlCol="0">
            <a:spAutoFit/>
          </a:bodyPr>
          <a:lstStyle/>
          <a:p>
            <a:endParaRPr lang="en-US" dirty="0"/>
          </a:p>
        </p:txBody>
      </p:sp>
      <p:sp>
        <p:nvSpPr>
          <p:cNvPr id="43" name="Oval 19"/>
          <p:cNvSpPr>
            <a:spLocks noChangeArrowheads="1"/>
          </p:cNvSpPr>
          <p:nvPr/>
        </p:nvSpPr>
        <p:spPr bwMode="auto">
          <a:xfrm rot="2407822">
            <a:off x="6058792" y="2691493"/>
            <a:ext cx="152400" cy="152400"/>
          </a:xfrm>
          <a:prstGeom prst="ellipse">
            <a:avLst/>
          </a:prstGeom>
          <a:solidFill>
            <a:schemeClr val="folHlink"/>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44" name="Oval 25"/>
          <p:cNvSpPr>
            <a:spLocks noChangeArrowheads="1"/>
          </p:cNvSpPr>
          <p:nvPr/>
        </p:nvSpPr>
        <p:spPr bwMode="auto">
          <a:xfrm rot="2407822">
            <a:off x="6122828" y="3443111"/>
            <a:ext cx="152400" cy="152400"/>
          </a:xfrm>
          <a:prstGeom prst="ellipse">
            <a:avLst/>
          </a:prstGeom>
          <a:solidFill>
            <a:schemeClr val="folHlink"/>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45" name="Oval 29"/>
          <p:cNvSpPr>
            <a:spLocks noChangeArrowheads="1"/>
          </p:cNvSpPr>
          <p:nvPr/>
        </p:nvSpPr>
        <p:spPr bwMode="auto">
          <a:xfrm rot="2407822">
            <a:off x="5822375" y="3090172"/>
            <a:ext cx="152400" cy="152400"/>
          </a:xfrm>
          <a:prstGeom prst="ellipse">
            <a:avLst/>
          </a:prstGeom>
          <a:solidFill>
            <a:schemeClr val="folHlink"/>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46" name="Oval 30"/>
          <p:cNvSpPr>
            <a:spLocks noChangeArrowheads="1"/>
          </p:cNvSpPr>
          <p:nvPr/>
        </p:nvSpPr>
        <p:spPr bwMode="auto">
          <a:xfrm rot="2407822">
            <a:off x="5846445" y="4007425"/>
            <a:ext cx="152400" cy="152400"/>
          </a:xfrm>
          <a:prstGeom prst="ellipse">
            <a:avLst/>
          </a:prstGeom>
          <a:solidFill>
            <a:schemeClr val="folHlink"/>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47" name="Oval 19"/>
          <p:cNvSpPr>
            <a:spLocks noChangeArrowheads="1"/>
          </p:cNvSpPr>
          <p:nvPr/>
        </p:nvSpPr>
        <p:spPr bwMode="auto">
          <a:xfrm rot="2407822">
            <a:off x="4255887" y="5224356"/>
            <a:ext cx="152400" cy="152400"/>
          </a:xfrm>
          <a:prstGeom prst="ellipse">
            <a:avLst/>
          </a:prstGeom>
          <a:solidFill>
            <a:schemeClr val="folHlink"/>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48" name="Oval 25"/>
          <p:cNvSpPr>
            <a:spLocks noChangeArrowheads="1"/>
          </p:cNvSpPr>
          <p:nvPr/>
        </p:nvSpPr>
        <p:spPr bwMode="auto">
          <a:xfrm rot="2407822">
            <a:off x="4319923" y="5975974"/>
            <a:ext cx="152400" cy="152400"/>
          </a:xfrm>
          <a:prstGeom prst="ellipse">
            <a:avLst/>
          </a:prstGeom>
          <a:solidFill>
            <a:schemeClr val="folHlink"/>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49" name="Oval 29"/>
          <p:cNvSpPr>
            <a:spLocks noChangeArrowheads="1"/>
          </p:cNvSpPr>
          <p:nvPr/>
        </p:nvSpPr>
        <p:spPr bwMode="auto">
          <a:xfrm rot="2407822">
            <a:off x="4019470" y="5623035"/>
            <a:ext cx="152400" cy="152400"/>
          </a:xfrm>
          <a:prstGeom prst="ellipse">
            <a:avLst/>
          </a:prstGeom>
          <a:solidFill>
            <a:schemeClr val="folHlink"/>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50" name="Oval 30"/>
          <p:cNvSpPr>
            <a:spLocks noChangeArrowheads="1"/>
          </p:cNvSpPr>
          <p:nvPr/>
        </p:nvSpPr>
        <p:spPr bwMode="auto">
          <a:xfrm rot="2407822">
            <a:off x="3667059" y="6105128"/>
            <a:ext cx="152400" cy="152400"/>
          </a:xfrm>
          <a:prstGeom prst="ellipse">
            <a:avLst/>
          </a:prstGeom>
          <a:solidFill>
            <a:schemeClr val="folHlink"/>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51" name="Oval 13"/>
          <p:cNvSpPr>
            <a:spLocks noChangeArrowheads="1"/>
          </p:cNvSpPr>
          <p:nvPr/>
        </p:nvSpPr>
        <p:spPr bwMode="auto">
          <a:xfrm rot="2407822">
            <a:off x="3262108" y="3877358"/>
            <a:ext cx="152400" cy="152400"/>
          </a:xfrm>
          <a:prstGeom prst="ellipse">
            <a:avLst/>
          </a:prstGeom>
          <a:solidFill>
            <a:srgbClr val="FF0000"/>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52" name="Oval 17"/>
          <p:cNvSpPr>
            <a:spLocks noChangeArrowheads="1"/>
          </p:cNvSpPr>
          <p:nvPr/>
        </p:nvSpPr>
        <p:spPr bwMode="auto">
          <a:xfrm rot="2407822">
            <a:off x="3933796" y="4144593"/>
            <a:ext cx="152400" cy="152400"/>
          </a:xfrm>
          <a:prstGeom prst="ellipse">
            <a:avLst/>
          </a:prstGeom>
          <a:solidFill>
            <a:srgbClr val="FF0000"/>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53" name="Oval 18"/>
          <p:cNvSpPr>
            <a:spLocks noChangeArrowheads="1"/>
          </p:cNvSpPr>
          <p:nvPr/>
        </p:nvSpPr>
        <p:spPr bwMode="auto">
          <a:xfrm rot="2407822">
            <a:off x="3258734" y="4472489"/>
            <a:ext cx="152400" cy="152400"/>
          </a:xfrm>
          <a:prstGeom prst="ellipse">
            <a:avLst/>
          </a:prstGeom>
          <a:solidFill>
            <a:srgbClr val="FF0000"/>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54" name="Oval 13"/>
          <p:cNvSpPr>
            <a:spLocks noChangeArrowheads="1"/>
          </p:cNvSpPr>
          <p:nvPr/>
        </p:nvSpPr>
        <p:spPr bwMode="auto">
          <a:xfrm rot="2407822">
            <a:off x="2891871" y="4484914"/>
            <a:ext cx="152400" cy="152400"/>
          </a:xfrm>
          <a:prstGeom prst="ellipse">
            <a:avLst/>
          </a:prstGeom>
          <a:solidFill>
            <a:srgbClr val="FF0000"/>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55" name="Oval 17"/>
          <p:cNvSpPr>
            <a:spLocks noChangeArrowheads="1"/>
          </p:cNvSpPr>
          <p:nvPr/>
        </p:nvSpPr>
        <p:spPr bwMode="auto">
          <a:xfrm rot="2407822">
            <a:off x="3563559" y="4752149"/>
            <a:ext cx="152400" cy="152400"/>
          </a:xfrm>
          <a:prstGeom prst="ellipse">
            <a:avLst/>
          </a:prstGeom>
          <a:solidFill>
            <a:srgbClr val="FF0000"/>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56" name="Oval 18"/>
          <p:cNvSpPr>
            <a:spLocks noChangeArrowheads="1"/>
          </p:cNvSpPr>
          <p:nvPr/>
        </p:nvSpPr>
        <p:spPr bwMode="auto">
          <a:xfrm rot="2407822">
            <a:off x="2888497" y="5080045"/>
            <a:ext cx="152400" cy="152400"/>
          </a:xfrm>
          <a:prstGeom prst="ellipse">
            <a:avLst/>
          </a:prstGeom>
          <a:solidFill>
            <a:srgbClr val="FF0000"/>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57" name="Oval 13"/>
          <p:cNvSpPr>
            <a:spLocks noChangeArrowheads="1"/>
          </p:cNvSpPr>
          <p:nvPr/>
        </p:nvSpPr>
        <p:spPr bwMode="auto">
          <a:xfrm rot="2407822">
            <a:off x="2669702" y="4851412"/>
            <a:ext cx="152400" cy="152400"/>
          </a:xfrm>
          <a:prstGeom prst="ellipse">
            <a:avLst/>
          </a:prstGeom>
          <a:solidFill>
            <a:srgbClr val="FF0000"/>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58" name="Oval 17"/>
          <p:cNvSpPr>
            <a:spLocks noChangeArrowheads="1"/>
          </p:cNvSpPr>
          <p:nvPr/>
        </p:nvSpPr>
        <p:spPr bwMode="auto">
          <a:xfrm rot="2407822">
            <a:off x="3341390" y="5118647"/>
            <a:ext cx="152400" cy="152400"/>
          </a:xfrm>
          <a:prstGeom prst="ellipse">
            <a:avLst/>
          </a:prstGeom>
          <a:solidFill>
            <a:srgbClr val="FF0000"/>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59" name="Oval 18"/>
          <p:cNvSpPr>
            <a:spLocks noChangeArrowheads="1"/>
          </p:cNvSpPr>
          <p:nvPr/>
        </p:nvSpPr>
        <p:spPr bwMode="auto">
          <a:xfrm rot="2407822">
            <a:off x="2666328" y="5446543"/>
            <a:ext cx="152400" cy="152400"/>
          </a:xfrm>
          <a:prstGeom prst="ellipse">
            <a:avLst/>
          </a:prstGeom>
          <a:solidFill>
            <a:srgbClr val="FF0000"/>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cxnSp>
        <p:nvCxnSpPr>
          <p:cNvPr id="7" name="Straight Arrow Connector 6"/>
          <p:cNvCxnSpPr/>
          <p:nvPr/>
        </p:nvCxnSpPr>
        <p:spPr>
          <a:xfrm flipV="1">
            <a:off x="2971800" y="2133600"/>
            <a:ext cx="3118669" cy="4155103"/>
          </a:xfrm>
          <a:prstGeom prst="straightConnector1">
            <a:avLst/>
          </a:prstGeom>
          <a:ln w="57150">
            <a:solidFill>
              <a:schemeClr val="tx1"/>
            </a:solidFill>
            <a:headEnd type="triangle" w="lg" len="med"/>
            <a:tailEnd type="triangle" w="lg" len="med"/>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40597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fontScale="90000"/>
          </a:bodyPr>
          <a:lstStyle/>
          <a:p>
            <a:r>
              <a:rPr lang="en-US" dirty="0" smtClean="0"/>
              <a:t>Fischer’s Linear Discriminant Analysis</a:t>
            </a:r>
            <a:endParaRPr lang="en-US" dirty="0"/>
          </a:p>
        </p:txBody>
      </p:sp>
      <p:sp>
        <p:nvSpPr>
          <p:cNvPr id="3" name="Content Placeholder 2"/>
          <p:cNvSpPr>
            <a:spLocks noGrp="1"/>
          </p:cNvSpPr>
          <p:nvPr>
            <p:ph idx="1"/>
          </p:nvPr>
        </p:nvSpPr>
        <p:spPr>
          <a:xfrm>
            <a:off x="457200" y="1267250"/>
            <a:ext cx="8229600" cy="4752141"/>
          </a:xfrm>
        </p:spPr>
        <p:txBody>
          <a:bodyPr/>
          <a:lstStyle/>
          <a:p>
            <a:r>
              <a:rPr lang="en-US" dirty="0" smtClean="0"/>
              <a:t>Goal: find the best separation between two classes</a:t>
            </a:r>
          </a:p>
        </p:txBody>
      </p:sp>
      <p:sp>
        <p:nvSpPr>
          <p:cNvPr id="4" name="Date Placeholder 3"/>
          <p:cNvSpPr>
            <a:spLocks noGrp="1"/>
          </p:cNvSpPr>
          <p:nvPr>
            <p:ph type="dt" sz="half" idx="10"/>
          </p:nvPr>
        </p:nvSpPr>
        <p:spPr/>
        <p:txBody>
          <a:bodyPr/>
          <a:lstStyle/>
          <a:p>
            <a:endParaRPr lang="en-US" dirty="0"/>
          </a:p>
        </p:txBody>
      </p:sp>
      <p:sp>
        <p:nvSpPr>
          <p:cNvPr id="5" name="Slide Number Placeholder 4"/>
          <p:cNvSpPr>
            <a:spLocks noGrp="1"/>
          </p:cNvSpPr>
          <p:nvPr>
            <p:ph type="sldNum" sz="quarter" idx="12"/>
          </p:nvPr>
        </p:nvSpPr>
        <p:spPr/>
        <p:txBody>
          <a:bodyPr/>
          <a:lstStyle/>
          <a:p>
            <a:fld id="{CF7DC490-98B8-074B-BB30-37775A2447EF}" type="slidenum">
              <a:rPr lang="en-US" smtClean="0"/>
              <a:pPr/>
              <a:t>85</a:t>
            </a:fld>
            <a:endParaRPr lang="en-US" dirty="0"/>
          </a:p>
        </p:txBody>
      </p:sp>
      <p:sp>
        <p:nvSpPr>
          <p:cNvPr id="9" name="TextBox 8"/>
          <p:cNvSpPr txBox="1"/>
          <p:nvPr/>
        </p:nvSpPr>
        <p:spPr>
          <a:xfrm>
            <a:off x="6248400" y="6019391"/>
            <a:ext cx="2847053" cy="338554"/>
          </a:xfrm>
          <a:prstGeom prst="rect">
            <a:avLst/>
          </a:prstGeom>
          <a:noFill/>
        </p:spPr>
        <p:txBody>
          <a:bodyPr wrap="none" rtlCol="0">
            <a:spAutoFit/>
          </a:bodyPr>
          <a:lstStyle/>
          <a:p>
            <a:r>
              <a:rPr lang="en-US" sz="1600" dirty="0" smtClean="0"/>
              <a:t>Slide inspired by N. </a:t>
            </a:r>
            <a:r>
              <a:rPr lang="en-US" sz="1600" dirty="0" err="1" smtClean="0"/>
              <a:t>Vasconcelos</a:t>
            </a:r>
            <a:endParaRPr lang="en-US" sz="1600" dirty="0"/>
          </a:p>
        </p:txBody>
      </p:sp>
      <p:pic>
        <p:nvPicPr>
          <p:cNvPr id="10" name="Picture 9"/>
          <p:cNvPicPr>
            <a:picLocks noChangeAspect="1"/>
          </p:cNvPicPr>
          <p:nvPr/>
        </p:nvPicPr>
        <p:blipFill>
          <a:blip r:embed="rId3"/>
          <a:stretch>
            <a:fillRect/>
          </a:stretch>
        </p:blipFill>
        <p:spPr>
          <a:xfrm>
            <a:off x="990600" y="2362200"/>
            <a:ext cx="7772400" cy="3423163"/>
          </a:xfrm>
          <a:prstGeom prst="rect">
            <a:avLst/>
          </a:prstGeom>
        </p:spPr>
      </p:pic>
      <p:sp>
        <p:nvSpPr>
          <p:cNvPr id="8" name="Oval 17"/>
          <p:cNvSpPr>
            <a:spLocks noChangeArrowheads="1"/>
          </p:cNvSpPr>
          <p:nvPr/>
        </p:nvSpPr>
        <p:spPr bwMode="auto">
          <a:xfrm rot="2407822">
            <a:off x="2698175" y="3764975"/>
            <a:ext cx="152400" cy="152400"/>
          </a:xfrm>
          <a:prstGeom prst="ellipse">
            <a:avLst/>
          </a:prstGeom>
          <a:solidFill>
            <a:srgbClr val="FF0000"/>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1" name="Oval 24"/>
          <p:cNvSpPr>
            <a:spLocks noChangeArrowheads="1"/>
          </p:cNvSpPr>
          <p:nvPr/>
        </p:nvSpPr>
        <p:spPr bwMode="auto">
          <a:xfrm rot="2407822">
            <a:off x="4544248" y="4298375"/>
            <a:ext cx="152400" cy="152400"/>
          </a:xfrm>
          <a:prstGeom prst="ellipse">
            <a:avLst/>
          </a:prstGeom>
          <a:solidFill>
            <a:schemeClr val="folHlink"/>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2" name="Oval 24"/>
          <p:cNvSpPr>
            <a:spLocks noChangeArrowheads="1"/>
          </p:cNvSpPr>
          <p:nvPr/>
        </p:nvSpPr>
        <p:spPr bwMode="auto">
          <a:xfrm rot="2407822">
            <a:off x="4845625" y="4069775"/>
            <a:ext cx="152400" cy="152400"/>
          </a:xfrm>
          <a:prstGeom prst="ellipse">
            <a:avLst/>
          </a:prstGeom>
          <a:solidFill>
            <a:schemeClr val="folHlink"/>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3" name="Oval 24"/>
          <p:cNvSpPr>
            <a:spLocks noChangeArrowheads="1"/>
          </p:cNvSpPr>
          <p:nvPr/>
        </p:nvSpPr>
        <p:spPr bwMode="auto">
          <a:xfrm rot="2407822">
            <a:off x="4374575" y="4069775"/>
            <a:ext cx="152400" cy="152400"/>
          </a:xfrm>
          <a:prstGeom prst="ellipse">
            <a:avLst/>
          </a:prstGeom>
          <a:solidFill>
            <a:schemeClr val="folHlink"/>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 name="Oval 24"/>
          <p:cNvSpPr>
            <a:spLocks noChangeArrowheads="1"/>
          </p:cNvSpPr>
          <p:nvPr/>
        </p:nvSpPr>
        <p:spPr bwMode="auto">
          <a:xfrm rot="2407822">
            <a:off x="4526975" y="3764975"/>
            <a:ext cx="152400" cy="152400"/>
          </a:xfrm>
          <a:prstGeom prst="ellipse">
            <a:avLst/>
          </a:prstGeom>
          <a:solidFill>
            <a:schemeClr val="folHlink"/>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5" name="Oval 24"/>
          <p:cNvSpPr>
            <a:spLocks noChangeArrowheads="1"/>
          </p:cNvSpPr>
          <p:nvPr/>
        </p:nvSpPr>
        <p:spPr bwMode="auto">
          <a:xfrm rot="2407822">
            <a:off x="4696648" y="3460175"/>
            <a:ext cx="152400" cy="152400"/>
          </a:xfrm>
          <a:prstGeom prst="ellipse">
            <a:avLst/>
          </a:prstGeom>
          <a:solidFill>
            <a:schemeClr val="folHlink"/>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6" name="Oval 24"/>
          <p:cNvSpPr>
            <a:spLocks noChangeArrowheads="1"/>
          </p:cNvSpPr>
          <p:nvPr/>
        </p:nvSpPr>
        <p:spPr bwMode="auto">
          <a:xfrm rot="2407822">
            <a:off x="4603175" y="3993575"/>
            <a:ext cx="152400" cy="152400"/>
          </a:xfrm>
          <a:prstGeom prst="ellipse">
            <a:avLst/>
          </a:prstGeom>
          <a:solidFill>
            <a:schemeClr val="folHlink"/>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7" name="Oval 24"/>
          <p:cNvSpPr>
            <a:spLocks noChangeArrowheads="1"/>
          </p:cNvSpPr>
          <p:nvPr/>
        </p:nvSpPr>
        <p:spPr bwMode="auto">
          <a:xfrm rot="2407822">
            <a:off x="4921825" y="3688775"/>
            <a:ext cx="152400" cy="152400"/>
          </a:xfrm>
          <a:prstGeom prst="ellipse">
            <a:avLst/>
          </a:prstGeom>
          <a:solidFill>
            <a:schemeClr val="folHlink"/>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8" name="Oval 24"/>
          <p:cNvSpPr>
            <a:spLocks noChangeArrowheads="1"/>
          </p:cNvSpPr>
          <p:nvPr/>
        </p:nvSpPr>
        <p:spPr bwMode="auto">
          <a:xfrm rot="2407822">
            <a:off x="4374575" y="4464625"/>
            <a:ext cx="152400" cy="152400"/>
          </a:xfrm>
          <a:prstGeom prst="ellipse">
            <a:avLst/>
          </a:prstGeom>
          <a:solidFill>
            <a:schemeClr val="folHlink"/>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9" name="Oval 24"/>
          <p:cNvSpPr>
            <a:spLocks noChangeArrowheads="1"/>
          </p:cNvSpPr>
          <p:nvPr/>
        </p:nvSpPr>
        <p:spPr bwMode="auto">
          <a:xfrm rot="2407822">
            <a:off x="4769425" y="4374575"/>
            <a:ext cx="152400" cy="152400"/>
          </a:xfrm>
          <a:prstGeom prst="ellipse">
            <a:avLst/>
          </a:prstGeom>
          <a:solidFill>
            <a:schemeClr val="folHlink"/>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20" name="Oval 24"/>
          <p:cNvSpPr>
            <a:spLocks noChangeArrowheads="1"/>
          </p:cNvSpPr>
          <p:nvPr/>
        </p:nvSpPr>
        <p:spPr bwMode="auto">
          <a:xfrm rot="2407822">
            <a:off x="4921825" y="3231575"/>
            <a:ext cx="152400" cy="152400"/>
          </a:xfrm>
          <a:prstGeom prst="ellipse">
            <a:avLst/>
          </a:prstGeom>
          <a:solidFill>
            <a:schemeClr val="folHlink"/>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21" name="Oval 24"/>
          <p:cNvSpPr>
            <a:spLocks noChangeArrowheads="1"/>
          </p:cNvSpPr>
          <p:nvPr/>
        </p:nvSpPr>
        <p:spPr bwMode="auto">
          <a:xfrm rot="2407822">
            <a:off x="5150425" y="3460175"/>
            <a:ext cx="152400" cy="152400"/>
          </a:xfrm>
          <a:prstGeom prst="ellipse">
            <a:avLst/>
          </a:prstGeom>
          <a:solidFill>
            <a:schemeClr val="folHlink"/>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22" name="Oval 24"/>
          <p:cNvSpPr>
            <a:spLocks noChangeArrowheads="1"/>
          </p:cNvSpPr>
          <p:nvPr/>
        </p:nvSpPr>
        <p:spPr bwMode="auto">
          <a:xfrm rot="2407822">
            <a:off x="5074225" y="3917375"/>
            <a:ext cx="152400" cy="152400"/>
          </a:xfrm>
          <a:prstGeom prst="ellipse">
            <a:avLst/>
          </a:prstGeom>
          <a:solidFill>
            <a:schemeClr val="folHlink"/>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24" name="Oval 17"/>
          <p:cNvSpPr>
            <a:spLocks noChangeArrowheads="1"/>
          </p:cNvSpPr>
          <p:nvPr/>
        </p:nvSpPr>
        <p:spPr bwMode="auto">
          <a:xfrm rot="2407822">
            <a:off x="2469575" y="3460175"/>
            <a:ext cx="152400" cy="152400"/>
          </a:xfrm>
          <a:prstGeom prst="ellipse">
            <a:avLst/>
          </a:prstGeom>
          <a:solidFill>
            <a:srgbClr val="FF0000"/>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25" name="Oval 17"/>
          <p:cNvSpPr>
            <a:spLocks noChangeArrowheads="1"/>
          </p:cNvSpPr>
          <p:nvPr/>
        </p:nvSpPr>
        <p:spPr bwMode="auto">
          <a:xfrm rot="2407822">
            <a:off x="2393375" y="3702625"/>
            <a:ext cx="152400" cy="152400"/>
          </a:xfrm>
          <a:prstGeom prst="ellipse">
            <a:avLst/>
          </a:prstGeom>
          <a:solidFill>
            <a:srgbClr val="FF0000"/>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26" name="Oval 17"/>
          <p:cNvSpPr>
            <a:spLocks noChangeArrowheads="1"/>
          </p:cNvSpPr>
          <p:nvPr/>
        </p:nvSpPr>
        <p:spPr bwMode="auto">
          <a:xfrm rot="2407822">
            <a:off x="2788225" y="3460175"/>
            <a:ext cx="152400" cy="152400"/>
          </a:xfrm>
          <a:prstGeom prst="ellipse">
            <a:avLst/>
          </a:prstGeom>
          <a:solidFill>
            <a:srgbClr val="FF0000"/>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27" name="Oval 17"/>
          <p:cNvSpPr>
            <a:spLocks noChangeArrowheads="1"/>
          </p:cNvSpPr>
          <p:nvPr/>
        </p:nvSpPr>
        <p:spPr bwMode="auto">
          <a:xfrm rot="2407822">
            <a:off x="2926775" y="3612575"/>
            <a:ext cx="152400" cy="152400"/>
          </a:xfrm>
          <a:prstGeom prst="ellipse">
            <a:avLst/>
          </a:prstGeom>
          <a:solidFill>
            <a:srgbClr val="FF0000"/>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28" name="Oval 17"/>
          <p:cNvSpPr>
            <a:spLocks noChangeArrowheads="1"/>
          </p:cNvSpPr>
          <p:nvPr/>
        </p:nvSpPr>
        <p:spPr bwMode="auto">
          <a:xfrm rot="2407822">
            <a:off x="2648050" y="3227110"/>
            <a:ext cx="138545" cy="152400"/>
          </a:xfrm>
          <a:prstGeom prst="ellipse">
            <a:avLst/>
          </a:prstGeom>
          <a:solidFill>
            <a:srgbClr val="FF0000"/>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29" name="Oval 17"/>
          <p:cNvSpPr>
            <a:spLocks noChangeArrowheads="1"/>
          </p:cNvSpPr>
          <p:nvPr/>
        </p:nvSpPr>
        <p:spPr bwMode="auto">
          <a:xfrm rot="2407822">
            <a:off x="2559625" y="2926775"/>
            <a:ext cx="152400" cy="152400"/>
          </a:xfrm>
          <a:prstGeom prst="ellipse">
            <a:avLst/>
          </a:prstGeom>
          <a:solidFill>
            <a:srgbClr val="FF0000"/>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30" name="Oval 17"/>
          <p:cNvSpPr>
            <a:spLocks noChangeArrowheads="1"/>
          </p:cNvSpPr>
          <p:nvPr/>
        </p:nvSpPr>
        <p:spPr bwMode="auto">
          <a:xfrm rot="2407822">
            <a:off x="2864425" y="3002975"/>
            <a:ext cx="152400" cy="152400"/>
          </a:xfrm>
          <a:prstGeom prst="ellipse">
            <a:avLst/>
          </a:prstGeom>
          <a:solidFill>
            <a:srgbClr val="FF0000"/>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31" name="Oval 17"/>
          <p:cNvSpPr>
            <a:spLocks noChangeArrowheads="1"/>
          </p:cNvSpPr>
          <p:nvPr/>
        </p:nvSpPr>
        <p:spPr bwMode="auto">
          <a:xfrm rot="2407822">
            <a:off x="2926775" y="2621975"/>
            <a:ext cx="152400" cy="152400"/>
          </a:xfrm>
          <a:prstGeom prst="ellipse">
            <a:avLst/>
          </a:prstGeom>
          <a:solidFill>
            <a:srgbClr val="FF0000"/>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32" name="Oval 17"/>
          <p:cNvSpPr>
            <a:spLocks noChangeArrowheads="1"/>
          </p:cNvSpPr>
          <p:nvPr/>
        </p:nvSpPr>
        <p:spPr bwMode="auto">
          <a:xfrm rot="2407822">
            <a:off x="3169225" y="3093025"/>
            <a:ext cx="152400" cy="152400"/>
          </a:xfrm>
          <a:prstGeom prst="ellipse">
            <a:avLst/>
          </a:prstGeom>
          <a:solidFill>
            <a:srgbClr val="FF0000"/>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33" name="Oval 17"/>
          <p:cNvSpPr>
            <a:spLocks noChangeArrowheads="1"/>
          </p:cNvSpPr>
          <p:nvPr/>
        </p:nvSpPr>
        <p:spPr bwMode="auto">
          <a:xfrm rot="2407822">
            <a:off x="3016825" y="3321625"/>
            <a:ext cx="152400" cy="152400"/>
          </a:xfrm>
          <a:prstGeom prst="ellipse">
            <a:avLst/>
          </a:prstGeom>
          <a:solidFill>
            <a:srgbClr val="FF0000"/>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34" name="Oval 17"/>
          <p:cNvSpPr>
            <a:spLocks noChangeArrowheads="1"/>
          </p:cNvSpPr>
          <p:nvPr/>
        </p:nvSpPr>
        <p:spPr bwMode="auto">
          <a:xfrm rot="2407822">
            <a:off x="3093025" y="2698175"/>
            <a:ext cx="152400" cy="152400"/>
          </a:xfrm>
          <a:prstGeom prst="ellipse">
            <a:avLst/>
          </a:prstGeom>
          <a:solidFill>
            <a:srgbClr val="FF0000"/>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Tree>
    <p:extLst>
      <p:ext uri="{BB962C8B-B14F-4D97-AF65-F5344CB8AC3E}">
        <p14:creationId xmlns:p14="http://schemas.microsoft.com/office/powerpoint/2010/main" val="2461230165"/>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Difference between PCA and LDA</a:t>
            </a:r>
            <a:endParaRPr lang="en-US" dirty="0"/>
          </a:p>
        </p:txBody>
      </p:sp>
      <p:sp>
        <p:nvSpPr>
          <p:cNvPr id="3" name="Content Placeholder 2"/>
          <p:cNvSpPr>
            <a:spLocks noGrp="1"/>
          </p:cNvSpPr>
          <p:nvPr>
            <p:ph idx="1"/>
          </p:nvPr>
        </p:nvSpPr>
        <p:spPr/>
        <p:txBody>
          <a:bodyPr/>
          <a:lstStyle/>
          <a:p>
            <a:r>
              <a:rPr lang="en-US" altLang="en-US" dirty="0">
                <a:sym typeface="Wingdings" charset="2"/>
              </a:rPr>
              <a:t>PCA preserves maximum variance</a:t>
            </a:r>
          </a:p>
          <a:p>
            <a:endParaRPr lang="en-US" altLang="en-US" dirty="0">
              <a:sym typeface="Wingdings" charset="2"/>
            </a:endParaRPr>
          </a:p>
          <a:p>
            <a:r>
              <a:rPr lang="en-US" altLang="en-US" dirty="0" smtClean="0">
                <a:sym typeface="Wingdings" charset="2"/>
              </a:rPr>
              <a:t>LDA </a:t>
            </a:r>
            <a:r>
              <a:rPr lang="en-US" altLang="en-US" dirty="0">
                <a:sym typeface="Wingdings" charset="2"/>
              </a:rPr>
              <a:t>preserves discrimination</a:t>
            </a:r>
          </a:p>
          <a:p>
            <a:pPr lvl="1"/>
            <a:r>
              <a:rPr lang="en-US" altLang="en-US" dirty="0">
                <a:sym typeface="Wingdings" charset="2"/>
              </a:rPr>
              <a:t>Find projection that maximizes scatter between classes and minimizes scatter within classes</a:t>
            </a:r>
            <a:endParaRPr lang="en-US" dirty="0"/>
          </a:p>
        </p:txBody>
      </p:sp>
      <p:sp>
        <p:nvSpPr>
          <p:cNvPr id="4" name="Date Placeholder 3"/>
          <p:cNvSpPr>
            <a:spLocks noGrp="1"/>
          </p:cNvSpPr>
          <p:nvPr>
            <p:ph type="dt" sz="half" idx="10"/>
          </p:nvPr>
        </p:nvSpPr>
        <p:spPr/>
        <p:txBody>
          <a:bodyPr/>
          <a:lstStyle/>
          <a:p>
            <a:endParaRPr lang="en-US" dirty="0"/>
          </a:p>
        </p:txBody>
      </p:sp>
      <p:sp>
        <p:nvSpPr>
          <p:cNvPr id="5" name="Slide Number Placeholder 4"/>
          <p:cNvSpPr>
            <a:spLocks noGrp="1"/>
          </p:cNvSpPr>
          <p:nvPr>
            <p:ph type="sldNum" sz="quarter" idx="12"/>
          </p:nvPr>
        </p:nvSpPr>
        <p:spPr/>
        <p:txBody>
          <a:bodyPr/>
          <a:lstStyle/>
          <a:p>
            <a:fld id="{CF7DC490-98B8-074B-BB30-37775A2447EF}" type="slidenum">
              <a:rPr lang="en-US" smtClean="0"/>
              <a:pPr/>
              <a:t>86</a:t>
            </a:fld>
            <a:endParaRPr lang="en-US" dirty="0"/>
          </a:p>
        </p:txBody>
      </p:sp>
    </p:spTree>
    <p:extLst>
      <p:ext uri="{BB962C8B-B14F-4D97-AF65-F5344CB8AC3E}">
        <p14:creationId xmlns:p14="http://schemas.microsoft.com/office/powerpoint/2010/main" val="87824218"/>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ChangeArrowheads="1"/>
          </p:cNvSpPr>
          <p:nvPr/>
        </p:nvSpPr>
        <p:spPr bwMode="auto">
          <a:xfrm>
            <a:off x="609600" y="609600"/>
            <a:ext cx="7772400" cy="1143000"/>
          </a:xfrm>
          <a:prstGeom prst="rect">
            <a:avLst/>
          </a:prstGeom>
        </p:spPr>
        <p:txBody>
          <a:bodyPr>
            <a:normAutofit fontScale="97500"/>
          </a:bodyPr>
          <a:lstStyle/>
          <a:p>
            <a:pPr algn="ctr">
              <a:spcBef>
                <a:spcPct val="0"/>
              </a:spcBef>
            </a:pPr>
            <a:r>
              <a:rPr lang="en-US" altLang="zh-CN" sz="4400" dirty="0">
                <a:latin typeface="+mj-lt"/>
                <a:ea typeface="+mj-ea"/>
                <a:cs typeface="+mj-cs"/>
              </a:rPr>
              <a:t>Illustration of the Projection</a:t>
            </a:r>
          </a:p>
        </p:txBody>
      </p:sp>
      <p:sp>
        <p:nvSpPr>
          <p:cNvPr id="40963" name="Rectangle 3" descr="Rectangle: Click to edit Master text styles&#10;Second level&#10;Third level&#10;Fourth level&#10;Fifth level"/>
          <p:cNvSpPr>
            <a:spLocks noChangeArrowheads="1"/>
          </p:cNvSpPr>
          <p:nvPr/>
        </p:nvSpPr>
        <p:spPr bwMode="auto">
          <a:xfrm>
            <a:off x="838200" y="5257800"/>
            <a:ext cx="7772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20000"/>
              </a:spcBef>
            </a:pPr>
            <a:r>
              <a:rPr lang="en-GB" altLang="en-US" sz="2800">
                <a:solidFill>
                  <a:srgbClr val="40458C"/>
                </a:solidFill>
              </a:rPr>
              <a:t>        Poor Projection</a:t>
            </a:r>
          </a:p>
        </p:txBody>
      </p:sp>
      <p:sp>
        <p:nvSpPr>
          <p:cNvPr id="40964" name="Line 4"/>
          <p:cNvSpPr>
            <a:spLocks noChangeShapeType="1"/>
          </p:cNvSpPr>
          <p:nvPr/>
        </p:nvSpPr>
        <p:spPr bwMode="auto">
          <a:xfrm>
            <a:off x="1752600" y="4800600"/>
            <a:ext cx="2667000" cy="0"/>
          </a:xfrm>
          <a:prstGeom prst="line">
            <a:avLst/>
          </a:prstGeom>
          <a:noFill/>
          <a:ln w="9525">
            <a:solidFill>
              <a:srgbClr val="40458C"/>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40965" name="Line 5"/>
          <p:cNvSpPr>
            <a:spLocks noChangeShapeType="1"/>
          </p:cNvSpPr>
          <p:nvPr/>
        </p:nvSpPr>
        <p:spPr bwMode="auto">
          <a:xfrm flipV="1">
            <a:off x="1752600" y="2286000"/>
            <a:ext cx="0" cy="2514600"/>
          </a:xfrm>
          <a:prstGeom prst="line">
            <a:avLst/>
          </a:prstGeom>
          <a:noFill/>
          <a:ln w="9525">
            <a:solidFill>
              <a:srgbClr val="40458C"/>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40966" name="Rectangle 6"/>
          <p:cNvSpPr>
            <a:spLocks noChangeArrowheads="1"/>
          </p:cNvSpPr>
          <p:nvPr/>
        </p:nvSpPr>
        <p:spPr bwMode="auto">
          <a:xfrm>
            <a:off x="4343400" y="4419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zh-CN" sz="1400" b="1">
                <a:solidFill>
                  <a:srgbClr val="40458C"/>
                </a:solidFill>
                <a:latin typeface="Tahoma" charset="0"/>
                <a:ea typeface="SimSun" charset="-122"/>
              </a:rPr>
              <a:t>x1</a:t>
            </a:r>
          </a:p>
        </p:txBody>
      </p:sp>
      <p:sp>
        <p:nvSpPr>
          <p:cNvPr id="40967" name="Rectangle 7"/>
          <p:cNvSpPr>
            <a:spLocks noChangeArrowheads="1"/>
          </p:cNvSpPr>
          <p:nvPr/>
        </p:nvSpPr>
        <p:spPr bwMode="auto">
          <a:xfrm>
            <a:off x="1371600" y="2133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zh-CN" sz="1400" b="1">
                <a:solidFill>
                  <a:srgbClr val="40458C"/>
                </a:solidFill>
                <a:latin typeface="Tahoma" charset="0"/>
                <a:ea typeface="SimSun" charset="-122"/>
              </a:rPr>
              <a:t>x2</a:t>
            </a:r>
          </a:p>
        </p:txBody>
      </p:sp>
      <p:sp>
        <p:nvSpPr>
          <p:cNvPr id="40968" name="Oval 8"/>
          <p:cNvSpPr>
            <a:spLocks noChangeArrowheads="1"/>
          </p:cNvSpPr>
          <p:nvPr/>
        </p:nvSpPr>
        <p:spPr bwMode="auto">
          <a:xfrm>
            <a:off x="2222500" y="2705100"/>
            <a:ext cx="76200" cy="76200"/>
          </a:xfrm>
          <a:prstGeom prst="ellipse">
            <a:avLst/>
          </a:prstGeom>
          <a:solidFill>
            <a:srgbClr val="ECD882"/>
          </a:solidFill>
          <a:ln w="9525">
            <a:solidFill>
              <a:srgbClr val="40458C"/>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40969" name="Oval 9"/>
          <p:cNvSpPr>
            <a:spLocks noChangeArrowheads="1"/>
          </p:cNvSpPr>
          <p:nvPr/>
        </p:nvSpPr>
        <p:spPr bwMode="auto">
          <a:xfrm>
            <a:off x="2362200" y="2590800"/>
            <a:ext cx="76200" cy="76200"/>
          </a:xfrm>
          <a:prstGeom prst="ellipse">
            <a:avLst/>
          </a:prstGeom>
          <a:solidFill>
            <a:srgbClr val="ECD882"/>
          </a:solidFill>
          <a:ln w="9525">
            <a:solidFill>
              <a:srgbClr val="40458C"/>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40970" name="Oval 10"/>
          <p:cNvSpPr>
            <a:spLocks noChangeArrowheads="1"/>
          </p:cNvSpPr>
          <p:nvPr/>
        </p:nvSpPr>
        <p:spPr bwMode="auto">
          <a:xfrm>
            <a:off x="2133600" y="3048000"/>
            <a:ext cx="76200" cy="76200"/>
          </a:xfrm>
          <a:prstGeom prst="ellipse">
            <a:avLst/>
          </a:prstGeom>
          <a:solidFill>
            <a:srgbClr val="ECD882"/>
          </a:solidFill>
          <a:ln w="9525">
            <a:solidFill>
              <a:srgbClr val="40458C"/>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40971" name="Oval 11"/>
          <p:cNvSpPr>
            <a:spLocks noChangeArrowheads="1"/>
          </p:cNvSpPr>
          <p:nvPr/>
        </p:nvSpPr>
        <p:spPr bwMode="auto">
          <a:xfrm>
            <a:off x="2667000" y="2743200"/>
            <a:ext cx="76200" cy="76200"/>
          </a:xfrm>
          <a:prstGeom prst="ellipse">
            <a:avLst/>
          </a:prstGeom>
          <a:solidFill>
            <a:srgbClr val="ECD882"/>
          </a:solidFill>
          <a:ln w="9525">
            <a:solidFill>
              <a:srgbClr val="40458C"/>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40972" name="Rectangle 12"/>
          <p:cNvSpPr>
            <a:spLocks noChangeArrowheads="1"/>
          </p:cNvSpPr>
          <p:nvPr/>
        </p:nvSpPr>
        <p:spPr bwMode="auto">
          <a:xfrm>
            <a:off x="2847975" y="2971800"/>
            <a:ext cx="76200" cy="76200"/>
          </a:xfrm>
          <a:prstGeom prst="rect">
            <a:avLst/>
          </a:prstGeom>
          <a:solidFill>
            <a:srgbClr val="26A632"/>
          </a:solidFill>
          <a:ln w="9525">
            <a:solidFill>
              <a:srgbClr val="26A632"/>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40973" name="Rectangle 13"/>
          <p:cNvSpPr>
            <a:spLocks noChangeArrowheads="1"/>
          </p:cNvSpPr>
          <p:nvPr/>
        </p:nvSpPr>
        <p:spPr bwMode="auto">
          <a:xfrm>
            <a:off x="3048000" y="2971800"/>
            <a:ext cx="76200" cy="76200"/>
          </a:xfrm>
          <a:prstGeom prst="rect">
            <a:avLst/>
          </a:prstGeom>
          <a:solidFill>
            <a:srgbClr val="26A632"/>
          </a:solidFill>
          <a:ln w="9525">
            <a:solidFill>
              <a:srgbClr val="26A632"/>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40974" name="Rectangle 14"/>
          <p:cNvSpPr>
            <a:spLocks noChangeArrowheads="1"/>
          </p:cNvSpPr>
          <p:nvPr/>
        </p:nvSpPr>
        <p:spPr bwMode="auto">
          <a:xfrm>
            <a:off x="2971800" y="3276600"/>
            <a:ext cx="76200" cy="76200"/>
          </a:xfrm>
          <a:prstGeom prst="rect">
            <a:avLst/>
          </a:prstGeom>
          <a:solidFill>
            <a:srgbClr val="26A632"/>
          </a:solidFill>
          <a:ln w="9525">
            <a:solidFill>
              <a:srgbClr val="26A632"/>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40975" name="Rectangle 15"/>
          <p:cNvSpPr>
            <a:spLocks noChangeArrowheads="1"/>
          </p:cNvSpPr>
          <p:nvPr/>
        </p:nvSpPr>
        <p:spPr bwMode="auto">
          <a:xfrm>
            <a:off x="2514600" y="3276600"/>
            <a:ext cx="76200" cy="76200"/>
          </a:xfrm>
          <a:prstGeom prst="rect">
            <a:avLst/>
          </a:prstGeom>
          <a:solidFill>
            <a:srgbClr val="26A632"/>
          </a:solidFill>
          <a:ln w="9525">
            <a:solidFill>
              <a:srgbClr val="26A632"/>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40976" name="Rectangle 16"/>
          <p:cNvSpPr>
            <a:spLocks noChangeArrowheads="1"/>
          </p:cNvSpPr>
          <p:nvPr/>
        </p:nvSpPr>
        <p:spPr bwMode="auto">
          <a:xfrm>
            <a:off x="2743200" y="3124200"/>
            <a:ext cx="76200" cy="76200"/>
          </a:xfrm>
          <a:prstGeom prst="rect">
            <a:avLst/>
          </a:prstGeom>
          <a:solidFill>
            <a:srgbClr val="26A632"/>
          </a:solidFill>
          <a:ln w="9525">
            <a:solidFill>
              <a:srgbClr val="26A632"/>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40977" name="Line 17"/>
          <p:cNvSpPr>
            <a:spLocks noChangeShapeType="1"/>
          </p:cNvSpPr>
          <p:nvPr/>
        </p:nvSpPr>
        <p:spPr bwMode="auto">
          <a:xfrm>
            <a:off x="2171700" y="3048000"/>
            <a:ext cx="0" cy="1752600"/>
          </a:xfrm>
          <a:prstGeom prst="line">
            <a:avLst/>
          </a:prstGeom>
          <a:noFill/>
          <a:ln w="9525">
            <a:solidFill>
              <a:srgbClr val="ECD882"/>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40978" name="Line 18"/>
          <p:cNvSpPr>
            <a:spLocks noChangeShapeType="1"/>
          </p:cNvSpPr>
          <p:nvPr/>
        </p:nvSpPr>
        <p:spPr bwMode="auto">
          <a:xfrm>
            <a:off x="2247900" y="2743200"/>
            <a:ext cx="0" cy="2057400"/>
          </a:xfrm>
          <a:prstGeom prst="line">
            <a:avLst/>
          </a:prstGeom>
          <a:noFill/>
          <a:ln w="9525">
            <a:solidFill>
              <a:srgbClr val="ECD882"/>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40979" name="Line 19"/>
          <p:cNvSpPr>
            <a:spLocks noChangeShapeType="1"/>
          </p:cNvSpPr>
          <p:nvPr/>
        </p:nvSpPr>
        <p:spPr bwMode="auto">
          <a:xfrm>
            <a:off x="2400300" y="2667000"/>
            <a:ext cx="0" cy="2133600"/>
          </a:xfrm>
          <a:prstGeom prst="line">
            <a:avLst/>
          </a:prstGeom>
          <a:noFill/>
          <a:ln w="9525">
            <a:solidFill>
              <a:srgbClr val="ECD882"/>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40980" name="Line 20"/>
          <p:cNvSpPr>
            <a:spLocks noChangeShapeType="1"/>
          </p:cNvSpPr>
          <p:nvPr/>
        </p:nvSpPr>
        <p:spPr bwMode="auto">
          <a:xfrm>
            <a:off x="2705100" y="2819400"/>
            <a:ext cx="0" cy="1981200"/>
          </a:xfrm>
          <a:prstGeom prst="line">
            <a:avLst/>
          </a:prstGeom>
          <a:noFill/>
          <a:ln w="9525">
            <a:solidFill>
              <a:srgbClr val="ECD882"/>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40981" name="Oval 21"/>
          <p:cNvSpPr>
            <a:spLocks noChangeArrowheads="1"/>
          </p:cNvSpPr>
          <p:nvPr/>
        </p:nvSpPr>
        <p:spPr bwMode="auto">
          <a:xfrm>
            <a:off x="2133600" y="4775200"/>
            <a:ext cx="76200" cy="76200"/>
          </a:xfrm>
          <a:prstGeom prst="ellipse">
            <a:avLst/>
          </a:prstGeom>
          <a:solidFill>
            <a:srgbClr val="ECD882"/>
          </a:solidFill>
          <a:ln w="9525">
            <a:solidFill>
              <a:srgbClr val="40458C"/>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40982" name="Oval 22"/>
          <p:cNvSpPr>
            <a:spLocks noChangeArrowheads="1"/>
          </p:cNvSpPr>
          <p:nvPr/>
        </p:nvSpPr>
        <p:spPr bwMode="auto">
          <a:xfrm>
            <a:off x="2235200" y="4762500"/>
            <a:ext cx="76200" cy="76200"/>
          </a:xfrm>
          <a:prstGeom prst="ellipse">
            <a:avLst/>
          </a:prstGeom>
          <a:solidFill>
            <a:srgbClr val="ECD882"/>
          </a:solidFill>
          <a:ln w="9525">
            <a:solidFill>
              <a:srgbClr val="40458C"/>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40983" name="Oval 23"/>
          <p:cNvSpPr>
            <a:spLocks noChangeArrowheads="1"/>
          </p:cNvSpPr>
          <p:nvPr/>
        </p:nvSpPr>
        <p:spPr bwMode="auto">
          <a:xfrm>
            <a:off x="2679700" y="4762500"/>
            <a:ext cx="76200" cy="76200"/>
          </a:xfrm>
          <a:prstGeom prst="ellipse">
            <a:avLst/>
          </a:prstGeom>
          <a:solidFill>
            <a:srgbClr val="ECD882"/>
          </a:solidFill>
          <a:ln w="9525">
            <a:solidFill>
              <a:srgbClr val="40458C"/>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40984" name="Oval 24"/>
          <p:cNvSpPr>
            <a:spLocks noChangeArrowheads="1"/>
          </p:cNvSpPr>
          <p:nvPr/>
        </p:nvSpPr>
        <p:spPr bwMode="auto">
          <a:xfrm>
            <a:off x="2387600" y="4762500"/>
            <a:ext cx="76200" cy="76200"/>
          </a:xfrm>
          <a:prstGeom prst="ellipse">
            <a:avLst/>
          </a:prstGeom>
          <a:solidFill>
            <a:srgbClr val="ECD882"/>
          </a:solidFill>
          <a:ln w="9525">
            <a:solidFill>
              <a:srgbClr val="40458C"/>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40985" name="Line 25"/>
          <p:cNvSpPr>
            <a:spLocks noChangeShapeType="1"/>
          </p:cNvSpPr>
          <p:nvPr/>
        </p:nvSpPr>
        <p:spPr bwMode="auto">
          <a:xfrm>
            <a:off x="2578100" y="3352800"/>
            <a:ext cx="0" cy="1447800"/>
          </a:xfrm>
          <a:prstGeom prst="line">
            <a:avLst/>
          </a:prstGeom>
          <a:noFill/>
          <a:ln w="9525">
            <a:solidFill>
              <a:srgbClr val="26A632"/>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40986" name="Line 26"/>
          <p:cNvSpPr>
            <a:spLocks noChangeShapeType="1"/>
          </p:cNvSpPr>
          <p:nvPr/>
        </p:nvSpPr>
        <p:spPr bwMode="auto">
          <a:xfrm flipH="1">
            <a:off x="2870200" y="3048000"/>
            <a:ext cx="25400" cy="1752600"/>
          </a:xfrm>
          <a:prstGeom prst="line">
            <a:avLst/>
          </a:prstGeom>
          <a:noFill/>
          <a:ln w="9525">
            <a:solidFill>
              <a:srgbClr val="22962D"/>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40987" name="Line 27"/>
          <p:cNvSpPr>
            <a:spLocks noChangeShapeType="1"/>
          </p:cNvSpPr>
          <p:nvPr/>
        </p:nvSpPr>
        <p:spPr bwMode="auto">
          <a:xfrm>
            <a:off x="2781300" y="3200400"/>
            <a:ext cx="0" cy="1600200"/>
          </a:xfrm>
          <a:prstGeom prst="line">
            <a:avLst/>
          </a:prstGeom>
          <a:noFill/>
          <a:ln w="9525">
            <a:solidFill>
              <a:srgbClr val="22962D"/>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40988" name="Line 28"/>
          <p:cNvSpPr>
            <a:spLocks noChangeShapeType="1"/>
          </p:cNvSpPr>
          <p:nvPr/>
        </p:nvSpPr>
        <p:spPr bwMode="auto">
          <a:xfrm>
            <a:off x="3048000" y="3352800"/>
            <a:ext cx="0" cy="1447800"/>
          </a:xfrm>
          <a:prstGeom prst="line">
            <a:avLst/>
          </a:prstGeom>
          <a:noFill/>
          <a:ln w="9525">
            <a:solidFill>
              <a:srgbClr val="22962D"/>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40989" name="Line 29"/>
          <p:cNvSpPr>
            <a:spLocks noChangeShapeType="1"/>
          </p:cNvSpPr>
          <p:nvPr/>
        </p:nvSpPr>
        <p:spPr bwMode="auto">
          <a:xfrm>
            <a:off x="3124200" y="3048000"/>
            <a:ext cx="0" cy="1752600"/>
          </a:xfrm>
          <a:prstGeom prst="line">
            <a:avLst/>
          </a:prstGeom>
          <a:noFill/>
          <a:ln w="9525">
            <a:solidFill>
              <a:srgbClr val="22962D"/>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40990" name="Rectangle 30"/>
          <p:cNvSpPr>
            <a:spLocks noChangeArrowheads="1"/>
          </p:cNvSpPr>
          <p:nvPr/>
        </p:nvSpPr>
        <p:spPr bwMode="auto">
          <a:xfrm>
            <a:off x="2527300" y="4724400"/>
            <a:ext cx="76200" cy="76200"/>
          </a:xfrm>
          <a:prstGeom prst="rect">
            <a:avLst/>
          </a:prstGeom>
          <a:solidFill>
            <a:srgbClr val="26A632"/>
          </a:solidFill>
          <a:ln w="9525">
            <a:solidFill>
              <a:srgbClr val="26A632"/>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40991" name="Rectangle 31"/>
          <p:cNvSpPr>
            <a:spLocks noChangeArrowheads="1"/>
          </p:cNvSpPr>
          <p:nvPr/>
        </p:nvSpPr>
        <p:spPr bwMode="auto">
          <a:xfrm>
            <a:off x="2819400" y="4724400"/>
            <a:ext cx="76200" cy="76200"/>
          </a:xfrm>
          <a:prstGeom prst="rect">
            <a:avLst/>
          </a:prstGeom>
          <a:solidFill>
            <a:srgbClr val="26A632"/>
          </a:solidFill>
          <a:ln w="9525">
            <a:solidFill>
              <a:srgbClr val="26A632"/>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40992" name="Rectangle 32"/>
          <p:cNvSpPr>
            <a:spLocks noChangeArrowheads="1"/>
          </p:cNvSpPr>
          <p:nvPr/>
        </p:nvSpPr>
        <p:spPr bwMode="auto">
          <a:xfrm>
            <a:off x="3009900" y="4724400"/>
            <a:ext cx="76200" cy="76200"/>
          </a:xfrm>
          <a:prstGeom prst="rect">
            <a:avLst/>
          </a:prstGeom>
          <a:solidFill>
            <a:srgbClr val="26A632"/>
          </a:solidFill>
          <a:ln w="9525">
            <a:solidFill>
              <a:srgbClr val="26A632"/>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40993" name="Rectangle 33"/>
          <p:cNvSpPr>
            <a:spLocks noChangeArrowheads="1"/>
          </p:cNvSpPr>
          <p:nvPr/>
        </p:nvSpPr>
        <p:spPr bwMode="auto">
          <a:xfrm>
            <a:off x="3111500" y="4724400"/>
            <a:ext cx="76200" cy="76200"/>
          </a:xfrm>
          <a:prstGeom prst="rect">
            <a:avLst/>
          </a:prstGeom>
          <a:solidFill>
            <a:srgbClr val="26A632"/>
          </a:solidFill>
          <a:ln w="9525">
            <a:solidFill>
              <a:srgbClr val="26A632"/>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40994" name="Rectangle 34"/>
          <p:cNvSpPr>
            <a:spLocks noChangeArrowheads="1"/>
          </p:cNvSpPr>
          <p:nvPr/>
        </p:nvSpPr>
        <p:spPr bwMode="auto">
          <a:xfrm>
            <a:off x="2743200" y="4724400"/>
            <a:ext cx="76200" cy="76200"/>
          </a:xfrm>
          <a:prstGeom prst="rect">
            <a:avLst/>
          </a:prstGeom>
          <a:solidFill>
            <a:srgbClr val="26A632"/>
          </a:solidFill>
          <a:ln w="9525">
            <a:solidFill>
              <a:srgbClr val="26A632"/>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40995" name="Oval 35"/>
          <p:cNvSpPr>
            <a:spLocks noChangeArrowheads="1"/>
          </p:cNvSpPr>
          <p:nvPr/>
        </p:nvSpPr>
        <p:spPr bwMode="auto">
          <a:xfrm>
            <a:off x="1981200" y="4648200"/>
            <a:ext cx="838200" cy="381000"/>
          </a:xfrm>
          <a:prstGeom prst="ellipse">
            <a:avLst/>
          </a:prstGeom>
          <a:noFill/>
          <a:ln w="19050">
            <a:solidFill>
              <a:srgbClr val="ECD88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40996" name="Oval 36"/>
          <p:cNvSpPr>
            <a:spLocks noChangeArrowheads="1"/>
          </p:cNvSpPr>
          <p:nvPr/>
        </p:nvSpPr>
        <p:spPr bwMode="auto">
          <a:xfrm>
            <a:off x="2438400" y="4572000"/>
            <a:ext cx="990600" cy="533400"/>
          </a:xfrm>
          <a:prstGeom prst="ellipse">
            <a:avLst/>
          </a:prstGeom>
          <a:noFill/>
          <a:ln w="19050">
            <a:solidFill>
              <a:srgbClr val="008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9541" name="Line 37"/>
          <p:cNvSpPr>
            <a:spLocks noChangeShapeType="1"/>
          </p:cNvSpPr>
          <p:nvPr/>
        </p:nvSpPr>
        <p:spPr bwMode="auto">
          <a:xfrm>
            <a:off x="5638800" y="4876800"/>
            <a:ext cx="2667000" cy="0"/>
          </a:xfrm>
          <a:prstGeom prst="line">
            <a:avLst/>
          </a:prstGeom>
          <a:noFill/>
          <a:ln w="9525">
            <a:solidFill>
              <a:srgbClr val="40458C"/>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149542" name="Line 38"/>
          <p:cNvSpPr>
            <a:spLocks noChangeShapeType="1"/>
          </p:cNvSpPr>
          <p:nvPr/>
        </p:nvSpPr>
        <p:spPr bwMode="auto">
          <a:xfrm flipV="1">
            <a:off x="5638800" y="2362200"/>
            <a:ext cx="0" cy="2514600"/>
          </a:xfrm>
          <a:prstGeom prst="line">
            <a:avLst/>
          </a:prstGeom>
          <a:noFill/>
          <a:ln w="9525">
            <a:solidFill>
              <a:srgbClr val="40458C"/>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149543" name="Rectangle 39"/>
          <p:cNvSpPr>
            <a:spLocks noChangeArrowheads="1"/>
          </p:cNvSpPr>
          <p:nvPr/>
        </p:nvSpPr>
        <p:spPr bwMode="auto">
          <a:xfrm>
            <a:off x="8229600" y="44958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zh-CN" sz="1400" b="1">
                <a:solidFill>
                  <a:srgbClr val="40458C"/>
                </a:solidFill>
                <a:latin typeface="Tahoma" charset="0"/>
                <a:ea typeface="SimSun" charset="-122"/>
              </a:rPr>
              <a:t>x1</a:t>
            </a:r>
          </a:p>
        </p:txBody>
      </p:sp>
      <p:sp>
        <p:nvSpPr>
          <p:cNvPr id="149544" name="Rectangle 40"/>
          <p:cNvSpPr>
            <a:spLocks noChangeArrowheads="1"/>
          </p:cNvSpPr>
          <p:nvPr/>
        </p:nvSpPr>
        <p:spPr bwMode="auto">
          <a:xfrm>
            <a:off x="5257800" y="22098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zh-CN" sz="1400" b="1">
                <a:solidFill>
                  <a:srgbClr val="40458C"/>
                </a:solidFill>
                <a:latin typeface="Tahoma" charset="0"/>
                <a:ea typeface="SimSun" charset="-122"/>
              </a:rPr>
              <a:t>x2</a:t>
            </a:r>
          </a:p>
        </p:txBody>
      </p:sp>
      <p:sp>
        <p:nvSpPr>
          <p:cNvPr id="149545" name="Oval 41"/>
          <p:cNvSpPr>
            <a:spLocks noChangeArrowheads="1"/>
          </p:cNvSpPr>
          <p:nvPr/>
        </p:nvSpPr>
        <p:spPr bwMode="auto">
          <a:xfrm>
            <a:off x="6108700" y="2781300"/>
            <a:ext cx="76200" cy="76200"/>
          </a:xfrm>
          <a:prstGeom prst="ellipse">
            <a:avLst/>
          </a:prstGeom>
          <a:solidFill>
            <a:srgbClr val="ECD882"/>
          </a:solidFill>
          <a:ln w="9525">
            <a:solidFill>
              <a:srgbClr val="40458C"/>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9546" name="Oval 42"/>
          <p:cNvSpPr>
            <a:spLocks noChangeArrowheads="1"/>
          </p:cNvSpPr>
          <p:nvPr/>
        </p:nvSpPr>
        <p:spPr bwMode="auto">
          <a:xfrm>
            <a:off x="6248400" y="2667000"/>
            <a:ext cx="76200" cy="76200"/>
          </a:xfrm>
          <a:prstGeom prst="ellipse">
            <a:avLst/>
          </a:prstGeom>
          <a:solidFill>
            <a:srgbClr val="ECD882"/>
          </a:solidFill>
          <a:ln w="9525">
            <a:solidFill>
              <a:srgbClr val="40458C"/>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9547" name="Oval 43"/>
          <p:cNvSpPr>
            <a:spLocks noChangeArrowheads="1"/>
          </p:cNvSpPr>
          <p:nvPr/>
        </p:nvSpPr>
        <p:spPr bwMode="auto">
          <a:xfrm>
            <a:off x="6019800" y="3124200"/>
            <a:ext cx="76200" cy="76200"/>
          </a:xfrm>
          <a:prstGeom prst="ellipse">
            <a:avLst/>
          </a:prstGeom>
          <a:solidFill>
            <a:srgbClr val="ECD882"/>
          </a:solidFill>
          <a:ln w="9525">
            <a:solidFill>
              <a:srgbClr val="40458C"/>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9548" name="Oval 44"/>
          <p:cNvSpPr>
            <a:spLocks noChangeArrowheads="1"/>
          </p:cNvSpPr>
          <p:nvPr/>
        </p:nvSpPr>
        <p:spPr bwMode="auto">
          <a:xfrm>
            <a:off x="6553200" y="2819400"/>
            <a:ext cx="76200" cy="76200"/>
          </a:xfrm>
          <a:prstGeom prst="ellipse">
            <a:avLst/>
          </a:prstGeom>
          <a:solidFill>
            <a:srgbClr val="ECD882"/>
          </a:solidFill>
          <a:ln w="9525">
            <a:solidFill>
              <a:srgbClr val="40458C"/>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9549" name="Rectangle 45"/>
          <p:cNvSpPr>
            <a:spLocks noChangeArrowheads="1"/>
          </p:cNvSpPr>
          <p:nvPr/>
        </p:nvSpPr>
        <p:spPr bwMode="auto">
          <a:xfrm>
            <a:off x="6677025" y="3048000"/>
            <a:ext cx="76200" cy="76200"/>
          </a:xfrm>
          <a:prstGeom prst="rect">
            <a:avLst/>
          </a:prstGeom>
          <a:solidFill>
            <a:srgbClr val="26A632"/>
          </a:solidFill>
          <a:ln w="9525">
            <a:solidFill>
              <a:srgbClr val="26A632"/>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9550" name="Rectangle 46"/>
          <p:cNvSpPr>
            <a:spLocks noChangeArrowheads="1"/>
          </p:cNvSpPr>
          <p:nvPr/>
        </p:nvSpPr>
        <p:spPr bwMode="auto">
          <a:xfrm>
            <a:off x="6934200" y="3048000"/>
            <a:ext cx="76200" cy="76200"/>
          </a:xfrm>
          <a:prstGeom prst="rect">
            <a:avLst/>
          </a:prstGeom>
          <a:solidFill>
            <a:srgbClr val="26A632"/>
          </a:solidFill>
          <a:ln w="9525">
            <a:solidFill>
              <a:srgbClr val="26A632"/>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9551" name="Rectangle 47"/>
          <p:cNvSpPr>
            <a:spLocks noChangeArrowheads="1"/>
          </p:cNvSpPr>
          <p:nvPr/>
        </p:nvSpPr>
        <p:spPr bwMode="auto">
          <a:xfrm>
            <a:off x="6858000" y="3352800"/>
            <a:ext cx="76200" cy="76200"/>
          </a:xfrm>
          <a:prstGeom prst="rect">
            <a:avLst/>
          </a:prstGeom>
          <a:solidFill>
            <a:srgbClr val="26A632"/>
          </a:solidFill>
          <a:ln w="9525">
            <a:solidFill>
              <a:srgbClr val="26A632"/>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9552" name="Rectangle 48"/>
          <p:cNvSpPr>
            <a:spLocks noChangeArrowheads="1"/>
          </p:cNvSpPr>
          <p:nvPr/>
        </p:nvSpPr>
        <p:spPr bwMode="auto">
          <a:xfrm>
            <a:off x="6400800" y="3352800"/>
            <a:ext cx="76200" cy="76200"/>
          </a:xfrm>
          <a:prstGeom prst="rect">
            <a:avLst/>
          </a:prstGeom>
          <a:solidFill>
            <a:srgbClr val="26A632"/>
          </a:solidFill>
          <a:ln w="9525">
            <a:solidFill>
              <a:srgbClr val="26A632"/>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9553" name="Rectangle 49"/>
          <p:cNvSpPr>
            <a:spLocks noChangeArrowheads="1"/>
          </p:cNvSpPr>
          <p:nvPr/>
        </p:nvSpPr>
        <p:spPr bwMode="auto">
          <a:xfrm>
            <a:off x="6629400" y="3200400"/>
            <a:ext cx="76200" cy="76200"/>
          </a:xfrm>
          <a:prstGeom prst="rect">
            <a:avLst/>
          </a:prstGeom>
          <a:solidFill>
            <a:srgbClr val="26A632"/>
          </a:solidFill>
          <a:ln w="9525">
            <a:solidFill>
              <a:srgbClr val="26A632"/>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9554" name="Line 50"/>
          <p:cNvSpPr>
            <a:spLocks noChangeShapeType="1"/>
          </p:cNvSpPr>
          <p:nvPr/>
        </p:nvSpPr>
        <p:spPr bwMode="auto">
          <a:xfrm flipH="1">
            <a:off x="5880100" y="3124200"/>
            <a:ext cx="177800" cy="265113"/>
          </a:xfrm>
          <a:prstGeom prst="line">
            <a:avLst/>
          </a:prstGeom>
          <a:noFill/>
          <a:ln w="9525">
            <a:solidFill>
              <a:srgbClr val="ECD882"/>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149555" name="Line 51"/>
          <p:cNvSpPr>
            <a:spLocks noChangeShapeType="1"/>
          </p:cNvSpPr>
          <p:nvPr/>
        </p:nvSpPr>
        <p:spPr bwMode="auto">
          <a:xfrm flipH="1">
            <a:off x="5791200" y="2819400"/>
            <a:ext cx="342900" cy="457200"/>
          </a:xfrm>
          <a:prstGeom prst="line">
            <a:avLst/>
          </a:prstGeom>
          <a:noFill/>
          <a:ln w="9525">
            <a:solidFill>
              <a:srgbClr val="ECD882"/>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149556" name="Line 52"/>
          <p:cNvSpPr>
            <a:spLocks noChangeShapeType="1"/>
          </p:cNvSpPr>
          <p:nvPr/>
        </p:nvSpPr>
        <p:spPr bwMode="auto">
          <a:xfrm flipH="1">
            <a:off x="5867400" y="2743200"/>
            <a:ext cx="419100" cy="609600"/>
          </a:xfrm>
          <a:prstGeom prst="line">
            <a:avLst/>
          </a:prstGeom>
          <a:noFill/>
          <a:ln w="9525">
            <a:solidFill>
              <a:srgbClr val="ECD882"/>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149557" name="Line 53"/>
          <p:cNvSpPr>
            <a:spLocks noChangeShapeType="1"/>
          </p:cNvSpPr>
          <p:nvPr/>
        </p:nvSpPr>
        <p:spPr bwMode="auto">
          <a:xfrm flipH="1">
            <a:off x="6096000" y="2895600"/>
            <a:ext cx="495300" cy="609600"/>
          </a:xfrm>
          <a:prstGeom prst="line">
            <a:avLst/>
          </a:prstGeom>
          <a:noFill/>
          <a:ln w="9525">
            <a:solidFill>
              <a:srgbClr val="ECD882"/>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149558" name="Oval 54"/>
          <p:cNvSpPr>
            <a:spLocks noChangeArrowheads="1"/>
          </p:cNvSpPr>
          <p:nvPr/>
        </p:nvSpPr>
        <p:spPr bwMode="auto">
          <a:xfrm>
            <a:off x="5727700" y="3238500"/>
            <a:ext cx="76200" cy="76200"/>
          </a:xfrm>
          <a:prstGeom prst="ellipse">
            <a:avLst/>
          </a:prstGeom>
          <a:solidFill>
            <a:srgbClr val="ECD882"/>
          </a:solidFill>
          <a:ln w="9525">
            <a:solidFill>
              <a:srgbClr val="40458C"/>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9559" name="Oval 55"/>
          <p:cNvSpPr>
            <a:spLocks noChangeArrowheads="1"/>
          </p:cNvSpPr>
          <p:nvPr/>
        </p:nvSpPr>
        <p:spPr bwMode="auto">
          <a:xfrm>
            <a:off x="5867400" y="3352800"/>
            <a:ext cx="76200" cy="76200"/>
          </a:xfrm>
          <a:prstGeom prst="ellipse">
            <a:avLst/>
          </a:prstGeom>
          <a:solidFill>
            <a:srgbClr val="ECD882"/>
          </a:solidFill>
          <a:ln w="9525">
            <a:solidFill>
              <a:srgbClr val="40458C"/>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9560" name="Oval 56"/>
          <p:cNvSpPr>
            <a:spLocks noChangeArrowheads="1"/>
          </p:cNvSpPr>
          <p:nvPr/>
        </p:nvSpPr>
        <p:spPr bwMode="auto">
          <a:xfrm>
            <a:off x="6019800" y="3505200"/>
            <a:ext cx="76200" cy="76200"/>
          </a:xfrm>
          <a:prstGeom prst="ellipse">
            <a:avLst/>
          </a:prstGeom>
          <a:solidFill>
            <a:srgbClr val="ECD882"/>
          </a:solidFill>
          <a:ln w="9525">
            <a:solidFill>
              <a:srgbClr val="40458C"/>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9561" name="Oval 57"/>
          <p:cNvSpPr>
            <a:spLocks noChangeArrowheads="1"/>
          </p:cNvSpPr>
          <p:nvPr/>
        </p:nvSpPr>
        <p:spPr bwMode="auto">
          <a:xfrm>
            <a:off x="5803900" y="3314700"/>
            <a:ext cx="76200" cy="76200"/>
          </a:xfrm>
          <a:prstGeom prst="ellipse">
            <a:avLst/>
          </a:prstGeom>
          <a:solidFill>
            <a:srgbClr val="ECD882"/>
          </a:solidFill>
          <a:ln w="9525">
            <a:solidFill>
              <a:srgbClr val="40458C"/>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9562" name="Line 58"/>
          <p:cNvSpPr>
            <a:spLocks noChangeShapeType="1"/>
          </p:cNvSpPr>
          <p:nvPr/>
        </p:nvSpPr>
        <p:spPr bwMode="auto">
          <a:xfrm flipH="1">
            <a:off x="6248400" y="3403600"/>
            <a:ext cx="179388" cy="254000"/>
          </a:xfrm>
          <a:prstGeom prst="line">
            <a:avLst/>
          </a:prstGeom>
          <a:noFill/>
          <a:ln w="9525">
            <a:solidFill>
              <a:srgbClr val="26A632"/>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149563" name="Line 59"/>
          <p:cNvSpPr>
            <a:spLocks noChangeShapeType="1"/>
          </p:cNvSpPr>
          <p:nvPr/>
        </p:nvSpPr>
        <p:spPr bwMode="auto">
          <a:xfrm flipH="1">
            <a:off x="6248400" y="3124200"/>
            <a:ext cx="431800" cy="533400"/>
          </a:xfrm>
          <a:prstGeom prst="line">
            <a:avLst/>
          </a:prstGeom>
          <a:noFill/>
          <a:ln w="9525">
            <a:solidFill>
              <a:srgbClr val="22962D"/>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149564" name="Line 60"/>
          <p:cNvSpPr>
            <a:spLocks noChangeShapeType="1"/>
          </p:cNvSpPr>
          <p:nvPr/>
        </p:nvSpPr>
        <p:spPr bwMode="auto">
          <a:xfrm flipH="1">
            <a:off x="6324600" y="3276600"/>
            <a:ext cx="342900" cy="457200"/>
          </a:xfrm>
          <a:prstGeom prst="line">
            <a:avLst/>
          </a:prstGeom>
          <a:noFill/>
          <a:ln w="9525">
            <a:solidFill>
              <a:srgbClr val="22962D"/>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149565" name="Line 61"/>
          <p:cNvSpPr>
            <a:spLocks noChangeShapeType="1"/>
          </p:cNvSpPr>
          <p:nvPr/>
        </p:nvSpPr>
        <p:spPr bwMode="auto">
          <a:xfrm flipH="1">
            <a:off x="6477000" y="3417888"/>
            <a:ext cx="420688" cy="468312"/>
          </a:xfrm>
          <a:prstGeom prst="line">
            <a:avLst/>
          </a:prstGeom>
          <a:noFill/>
          <a:ln w="9525">
            <a:solidFill>
              <a:srgbClr val="22962D"/>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149566" name="Line 62"/>
          <p:cNvSpPr>
            <a:spLocks noChangeShapeType="1"/>
          </p:cNvSpPr>
          <p:nvPr/>
        </p:nvSpPr>
        <p:spPr bwMode="auto">
          <a:xfrm flipH="1">
            <a:off x="6450013" y="3124200"/>
            <a:ext cx="560387" cy="698500"/>
          </a:xfrm>
          <a:prstGeom prst="line">
            <a:avLst/>
          </a:prstGeom>
          <a:noFill/>
          <a:ln w="9525">
            <a:solidFill>
              <a:srgbClr val="22962D"/>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149567" name="Rectangle 63"/>
          <p:cNvSpPr>
            <a:spLocks noChangeArrowheads="1"/>
          </p:cNvSpPr>
          <p:nvPr/>
        </p:nvSpPr>
        <p:spPr bwMode="auto">
          <a:xfrm>
            <a:off x="6223000" y="3619500"/>
            <a:ext cx="76200" cy="76200"/>
          </a:xfrm>
          <a:prstGeom prst="rect">
            <a:avLst/>
          </a:prstGeom>
          <a:solidFill>
            <a:srgbClr val="26A632"/>
          </a:solidFill>
          <a:ln w="9525">
            <a:solidFill>
              <a:srgbClr val="26A632"/>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9568" name="Rectangle 64"/>
          <p:cNvSpPr>
            <a:spLocks noChangeArrowheads="1"/>
          </p:cNvSpPr>
          <p:nvPr/>
        </p:nvSpPr>
        <p:spPr bwMode="auto">
          <a:xfrm>
            <a:off x="6311900" y="3670300"/>
            <a:ext cx="76200" cy="76200"/>
          </a:xfrm>
          <a:prstGeom prst="rect">
            <a:avLst/>
          </a:prstGeom>
          <a:solidFill>
            <a:srgbClr val="26A632"/>
          </a:solidFill>
          <a:ln w="9525">
            <a:solidFill>
              <a:srgbClr val="26A632"/>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9569" name="Rectangle 65"/>
          <p:cNvSpPr>
            <a:spLocks noChangeArrowheads="1"/>
          </p:cNvSpPr>
          <p:nvPr/>
        </p:nvSpPr>
        <p:spPr bwMode="auto">
          <a:xfrm>
            <a:off x="6477000" y="3810000"/>
            <a:ext cx="76200" cy="76200"/>
          </a:xfrm>
          <a:prstGeom prst="rect">
            <a:avLst/>
          </a:prstGeom>
          <a:solidFill>
            <a:srgbClr val="26A632"/>
          </a:solidFill>
          <a:ln w="9525">
            <a:solidFill>
              <a:srgbClr val="26A632"/>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9570" name="Rectangle 66"/>
          <p:cNvSpPr>
            <a:spLocks noChangeArrowheads="1"/>
          </p:cNvSpPr>
          <p:nvPr/>
        </p:nvSpPr>
        <p:spPr bwMode="auto">
          <a:xfrm>
            <a:off x="6248400" y="3657600"/>
            <a:ext cx="76200" cy="76200"/>
          </a:xfrm>
          <a:prstGeom prst="rect">
            <a:avLst/>
          </a:prstGeom>
          <a:solidFill>
            <a:srgbClr val="26A632"/>
          </a:solidFill>
          <a:ln w="9525">
            <a:solidFill>
              <a:srgbClr val="26A632"/>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9571" name="Rectangle 67"/>
          <p:cNvSpPr>
            <a:spLocks noChangeArrowheads="1"/>
          </p:cNvSpPr>
          <p:nvPr/>
        </p:nvSpPr>
        <p:spPr bwMode="auto">
          <a:xfrm>
            <a:off x="6400800" y="3733800"/>
            <a:ext cx="76200" cy="76200"/>
          </a:xfrm>
          <a:prstGeom prst="rect">
            <a:avLst/>
          </a:prstGeom>
          <a:solidFill>
            <a:srgbClr val="26A632"/>
          </a:solidFill>
          <a:ln w="9525">
            <a:solidFill>
              <a:srgbClr val="26A632"/>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9572" name="Oval 68"/>
          <p:cNvSpPr>
            <a:spLocks noChangeArrowheads="1"/>
          </p:cNvSpPr>
          <p:nvPr/>
        </p:nvSpPr>
        <p:spPr bwMode="auto">
          <a:xfrm rot="2592405">
            <a:off x="5514975" y="3138488"/>
            <a:ext cx="685800" cy="381000"/>
          </a:xfrm>
          <a:prstGeom prst="ellipse">
            <a:avLst/>
          </a:prstGeom>
          <a:noFill/>
          <a:ln w="19050">
            <a:solidFill>
              <a:srgbClr val="ECD88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9573" name="Oval 69"/>
          <p:cNvSpPr>
            <a:spLocks noChangeArrowheads="1"/>
          </p:cNvSpPr>
          <p:nvPr/>
        </p:nvSpPr>
        <p:spPr bwMode="auto">
          <a:xfrm rot="2304131">
            <a:off x="6096000" y="3581400"/>
            <a:ext cx="685800" cy="381000"/>
          </a:xfrm>
          <a:prstGeom prst="ellipse">
            <a:avLst/>
          </a:prstGeom>
          <a:noFill/>
          <a:ln w="19050">
            <a:solidFill>
              <a:srgbClr val="008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9574" name="Line 70"/>
          <p:cNvSpPr>
            <a:spLocks noChangeShapeType="1"/>
          </p:cNvSpPr>
          <p:nvPr/>
        </p:nvSpPr>
        <p:spPr bwMode="auto">
          <a:xfrm>
            <a:off x="5181600" y="2819400"/>
            <a:ext cx="2667000" cy="2133600"/>
          </a:xfrm>
          <a:prstGeom prst="line">
            <a:avLst/>
          </a:prstGeom>
          <a:noFill/>
          <a:ln w="19050">
            <a:solidFill>
              <a:srgbClr val="CA0223"/>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41031" name="Rectangle 71" descr="Rectangle: Click to edit Master text styles&#10;Second level&#10;Third level&#10;Fourth level&#10;Fifth level"/>
          <p:cNvSpPr>
            <a:spLocks noChangeArrowheads="1"/>
          </p:cNvSpPr>
          <p:nvPr/>
        </p:nvSpPr>
        <p:spPr bwMode="auto">
          <a:xfrm>
            <a:off x="838200" y="1676400"/>
            <a:ext cx="7772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20000"/>
              </a:spcBef>
              <a:buClr>
                <a:schemeClr val="tx1"/>
              </a:buClr>
              <a:buSzPct val="110000"/>
              <a:buFont typeface="Arial" charset="0"/>
              <a:buChar char="•"/>
            </a:pPr>
            <a:r>
              <a:rPr lang="en-GB" altLang="en-US" sz="2400" dirty="0"/>
              <a:t>Using two classes as example:</a:t>
            </a:r>
          </a:p>
        </p:txBody>
      </p:sp>
      <p:sp>
        <p:nvSpPr>
          <p:cNvPr id="149577" name="Rectangle 73"/>
          <p:cNvSpPr>
            <a:spLocks noChangeArrowheads="1"/>
          </p:cNvSpPr>
          <p:nvPr/>
        </p:nvSpPr>
        <p:spPr bwMode="auto">
          <a:xfrm>
            <a:off x="6248400" y="5334000"/>
            <a:ext cx="10953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GB" altLang="en-US" sz="2800">
                <a:solidFill>
                  <a:srgbClr val="40458C"/>
                </a:solidFill>
              </a:rPr>
              <a:t>Good</a:t>
            </a:r>
            <a:endParaRPr lang="en-US" altLang="en-US" sz="2800">
              <a:solidFill>
                <a:srgbClr val="40458C"/>
              </a:solidFill>
            </a:endParaRPr>
          </a:p>
        </p:txBody>
      </p:sp>
      <p:sp>
        <p:nvSpPr>
          <p:cNvPr id="2" name="Date Placeholder 1"/>
          <p:cNvSpPr>
            <a:spLocks noGrp="1"/>
          </p:cNvSpPr>
          <p:nvPr>
            <p:ph type="dt" sz="half" idx="10"/>
          </p:nvPr>
        </p:nvSpPr>
        <p:spPr/>
        <p:txBody>
          <a:bodyPr/>
          <a:lstStyle/>
          <a:p>
            <a:endParaRPr lang="en-US" dirty="0"/>
          </a:p>
        </p:txBody>
      </p:sp>
      <p:sp>
        <p:nvSpPr>
          <p:cNvPr id="3" name="Slide Number Placeholder 2"/>
          <p:cNvSpPr>
            <a:spLocks noGrp="1"/>
          </p:cNvSpPr>
          <p:nvPr>
            <p:ph type="sldNum" sz="quarter" idx="12"/>
          </p:nvPr>
        </p:nvSpPr>
        <p:spPr/>
        <p:txBody>
          <a:bodyPr/>
          <a:lstStyle/>
          <a:p>
            <a:fld id="{CF7DC490-98B8-074B-BB30-37775A2447EF}" type="slidenum">
              <a:rPr lang="en-US" smtClean="0"/>
              <a:pPr/>
              <a:t>87</a:t>
            </a:fld>
            <a:endParaRPr lang="en-US" dirty="0"/>
          </a:p>
        </p:txBody>
      </p:sp>
    </p:spTree>
    <p:extLst>
      <p:ext uri="{BB962C8B-B14F-4D97-AF65-F5344CB8AC3E}">
        <p14:creationId xmlns:p14="http://schemas.microsoft.com/office/powerpoint/2010/main" val="341293073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954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954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954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954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954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954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954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954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954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955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4955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4955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4955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4955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4955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4955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4955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4955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4955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49560"/>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49561"/>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49562"/>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49563"/>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49564"/>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49565"/>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49566"/>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49567"/>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149568"/>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49569"/>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149570"/>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149571"/>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149572"/>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149573"/>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149574"/>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1495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541" grpId="0" animBg="1"/>
      <p:bldP spid="149542" grpId="0" animBg="1"/>
      <p:bldP spid="149543" grpId="0"/>
      <p:bldP spid="149544" grpId="0"/>
      <p:bldP spid="149545" grpId="0" animBg="1"/>
      <p:bldP spid="149546" grpId="0" animBg="1"/>
      <p:bldP spid="149547" grpId="0" animBg="1"/>
      <p:bldP spid="149548" grpId="0" animBg="1"/>
      <p:bldP spid="149549" grpId="0" animBg="1"/>
      <p:bldP spid="149550" grpId="0" animBg="1"/>
      <p:bldP spid="149551" grpId="0" animBg="1"/>
      <p:bldP spid="149552" grpId="0" animBg="1"/>
      <p:bldP spid="149553" grpId="0" animBg="1"/>
      <p:bldP spid="149554" grpId="0" animBg="1"/>
      <p:bldP spid="149555" grpId="0" animBg="1"/>
      <p:bldP spid="149556" grpId="0" animBg="1"/>
      <p:bldP spid="149557" grpId="0" animBg="1"/>
      <p:bldP spid="149558" grpId="0" animBg="1"/>
      <p:bldP spid="149559" grpId="0" animBg="1"/>
      <p:bldP spid="149560" grpId="0" animBg="1"/>
      <p:bldP spid="149561" grpId="0" animBg="1"/>
      <p:bldP spid="149562" grpId="0" animBg="1"/>
      <p:bldP spid="149563" grpId="0" animBg="1"/>
      <p:bldP spid="149564" grpId="0" animBg="1"/>
      <p:bldP spid="149565" grpId="0" animBg="1"/>
      <p:bldP spid="149566" grpId="0" animBg="1"/>
      <p:bldP spid="149567" grpId="0" animBg="1"/>
      <p:bldP spid="149568" grpId="0" animBg="1"/>
      <p:bldP spid="149569" grpId="0" animBg="1"/>
      <p:bldP spid="149570" grpId="0" animBg="1"/>
      <p:bldP spid="149571" grpId="0" animBg="1"/>
      <p:bldP spid="149572" grpId="0" animBg="1"/>
      <p:bldP spid="149573" grpId="0" animBg="1"/>
      <p:bldP spid="149574" grpId="0" animBg="1"/>
      <p:bldP spid="149577"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9" name="Picture 3"/>
          <p:cNvPicPr>
            <a:picLocks noChangeAspect="1" noChangeArrowheads="1"/>
          </p:cNvPicPr>
          <p:nvPr/>
        </p:nvPicPr>
        <p:blipFill>
          <a:blip r:embed="rId2" cstate="print"/>
          <a:srcRect/>
          <a:stretch>
            <a:fillRect/>
          </a:stretch>
        </p:blipFill>
        <p:spPr bwMode="auto">
          <a:xfrm>
            <a:off x="1752600" y="1066800"/>
            <a:ext cx="5638800" cy="4948238"/>
          </a:xfrm>
          <a:prstGeom prst="rect">
            <a:avLst/>
          </a:prstGeom>
          <a:noFill/>
          <a:ln w="9525">
            <a:noFill/>
            <a:miter lim="800000"/>
            <a:headEnd/>
            <a:tailEnd/>
          </a:ln>
        </p:spPr>
      </p:pic>
      <p:sp>
        <p:nvSpPr>
          <p:cNvPr id="55300" name="Oval 4"/>
          <p:cNvSpPr>
            <a:spLocks noChangeArrowheads="1"/>
          </p:cNvSpPr>
          <p:nvPr/>
        </p:nvSpPr>
        <p:spPr bwMode="auto">
          <a:xfrm rot="-1559477">
            <a:off x="3492500" y="3835400"/>
            <a:ext cx="3429000" cy="990600"/>
          </a:xfrm>
          <a:prstGeom prst="ellipse">
            <a:avLst/>
          </a:prstGeom>
          <a:noFill/>
          <a:ln w="9525">
            <a:solidFill>
              <a:srgbClr val="FF0000"/>
            </a:solidFill>
            <a:round/>
            <a:headEnd/>
            <a:tailEnd/>
          </a:ln>
        </p:spPr>
        <p:txBody>
          <a:bodyPr wrap="none" anchor="ctr"/>
          <a:lstStyle/>
          <a:p>
            <a:endParaRPr lang="en-US"/>
          </a:p>
        </p:txBody>
      </p:sp>
      <p:sp>
        <p:nvSpPr>
          <p:cNvPr id="55301" name="Oval 5"/>
          <p:cNvSpPr>
            <a:spLocks noChangeArrowheads="1"/>
          </p:cNvSpPr>
          <p:nvPr/>
        </p:nvSpPr>
        <p:spPr bwMode="auto">
          <a:xfrm rot="-3483972">
            <a:off x="2362200" y="2895600"/>
            <a:ext cx="3429000" cy="990600"/>
          </a:xfrm>
          <a:prstGeom prst="ellipse">
            <a:avLst/>
          </a:prstGeom>
          <a:noFill/>
          <a:ln w="9525">
            <a:solidFill>
              <a:srgbClr val="0707C5"/>
            </a:solidFill>
            <a:round/>
            <a:headEnd/>
            <a:tailEnd/>
          </a:ln>
        </p:spPr>
        <p:txBody>
          <a:bodyPr wrap="none" anchor="ctr"/>
          <a:lstStyle/>
          <a:p>
            <a:endParaRPr lang="en-US"/>
          </a:p>
        </p:txBody>
      </p:sp>
      <p:sp>
        <p:nvSpPr>
          <p:cNvPr id="2" name="Date Placeholder 1"/>
          <p:cNvSpPr>
            <a:spLocks noGrp="1"/>
          </p:cNvSpPr>
          <p:nvPr>
            <p:ph type="dt" sz="half" idx="10"/>
          </p:nvPr>
        </p:nvSpPr>
        <p:spPr/>
        <p:txBody>
          <a:bodyPr/>
          <a:lstStyle/>
          <a:p>
            <a:endParaRPr lang="en-US" dirty="0"/>
          </a:p>
        </p:txBody>
      </p:sp>
      <p:sp>
        <p:nvSpPr>
          <p:cNvPr id="3" name="Slide Number Placeholder 2"/>
          <p:cNvSpPr>
            <a:spLocks noGrp="1"/>
          </p:cNvSpPr>
          <p:nvPr>
            <p:ph type="sldNum" sz="quarter" idx="12"/>
          </p:nvPr>
        </p:nvSpPr>
        <p:spPr/>
        <p:txBody>
          <a:bodyPr/>
          <a:lstStyle/>
          <a:p>
            <a:fld id="{CF7DC490-98B8-074B-BB30-37775A2447EF}" type="slidenum">
              <a:rPr lang="en-US" smtClean="0"/>
              <a:pPr/>
              <a:t>88</a:t>
            </a:fld>
            <a:endParaRPr lang="en-US" dirty="0"/>
          </a:p>
        </p:txBody>
      </p:sp>
      <p:sp>
        <p:nvSpPr>
          <p:cNvPr id="8" name="Title 1"/>
          <p:cNvSpPr txBox="1">
            <a:spLocks/>
          </p:cNvSpPr>
          <p:nvPr/>
        </p:nvSpPr>
        <p:spPr>
          <a:xfrm>
            <a:off x="457200" y="76200"/>
            <a:ext cx="8229600" cy="1143000"/>
          </a:xfrm>
          <a:prstGeom prst="rect">
            <a:avLst/>
          </a:prstGeom>
        </p:spPr>
        <p:txBody>
          <a:bodyP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t>Basic intuition: PCA vs. LDA</a:t>
            </a:r>
            <a:endParaRPr lang="en-US" dirty="0"/>
          </a:p>
        </p:txBody>
      </p:sp>
    </p:spTree>
    <p:extLst>
      <p:ext uri="{BB962C8B-B14F-4D97-AF65-F5344CB8AC3E}">
        <p14:creationId xmlns:p14="http://schemas.microsoft.com/office/powerpoint/2010/main" val="3984178943"/>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7328098" y="6035675"/>
            <a:ext cx="1587302" cy="365125"/>
          </a:xfrm>
        </p:spPr>
        <p:txBody>
          <a:bodyPr/>
          <a:lstStyle/>
          <a:p>
            <a:endParaRPr lang="en-US" dirty="0"/>
          </a:p>
        </p:txBody>
      </p:sp>
      <p:sp>
        <p:nvSpPr>
          <p:cNvPr id="3" name="Slide Number Placeholder 2"/>
          <p:cNvSpPr>
            <a:spLocks noGrp="1"/>
          </p:cNvSpPr>
          <p:nvPr>
            <p:ph type="sldNum" sz="quarter" idx="12"/>
          </p:nvPr>
        </p:nvSpPr>
        <p:spPr>
          <a:xfrm>
            <a:off x="6324600" y="6416675"/>
            <a:ext cx="1003498" cy="365125"/>
          </a:xfrm>
        </p:spPr>
        <p:txBody>
          <a:bodyPr/>
          <a:lstStyle/>
          <a:p>
            <a:fld id="{CF7DC490-98B8-074B-BB30-37775A2447EF}" type="slidenum">
              <a:rPr lang="en-US" smtClean="0"/>
              <a:pPr/>
              <a:t>89</a:t>
            </a:fld>
            <a:endParaRPr lang="en-US" dirty="0"/>
          </a:p>
        </p:txBody>
      </p:sp>
      <p:sp>
        <p:nvSpPr>
          <p:cNvPr id="4" name="Rectangle 2"/>
          <p:cNvSpPr>
            <a:spLocks noChangeArrowheads="1"/>
          </p:cNvSpPr>
          <p:nvPr/>
        </p:nvSpPr>
        <p:spPr bwMode="auto">
          <a:xfrm>
            <a:off x="609600" y="228600"/>
            <a:ext cx="7772400" cy="1143000"/>
          </a:xfrm>
          <a:prstGeom prst="rect">
            <a:avLst/>
          </a:prstGeom>
        </p:spPr>
        <p:txBody>
          <a:bodyPr>
            <a:normAutofit fontScale="97500"/>
          </a:bodyPr>
          <a:lstStyle/>
          <a:p>
            <a:pPr algn="ctr">
              <a:spcBef>
                <a:spcPct val="0"/>
              </a:spcBef>
            </a:pPr>
            <a:r>
              <a:rPr lang="en-US" altLang="zh-CN" sz="4400" dirty="0" smtClean="0">
                <a:latin typeface="+mj-lt"/>
                <a:ea typeface="+mj-ea"/>
                <a:cs typeface="+mj-cs"/>
              </a:rPr>
              <a:t>LDA with 2 variables</a:t>
            </a:r>
            <a:endParaRPr lang="en-US" altLang="zh-CN" sz="4400" dirty="0">
              <a:latin typeface="+mj-lt"/>
              <a:ea typeface="+mj-ea"/>
              <a:cs typeface="+mj-cs"/>
            </a:endParaRPr>
          </a:p>
        </p:txBody>
      </p:sp>
      <p:sp>
        <p:nvSpPr>
          <p:cNvPr id="6" name="TextBox 5"/>
          <p:cNvSpPr txBox="1"/>
          <p:nvPr/>
        </p:nvSpPr>
        <p:spPr>
          <a:xfrm>
            <a:off x="762000" y="1295400"/>
            <a:ext cx="7620000" cy="3970318"/>
          </a:xfrm>
          <a:prstGeom prst="rect">
            <a:avLst/>
          </a:prstGeom>
          <a:noFill/>
        </p:spPr>
        <p:txBody>
          <a:bodyPr wrap="square" rtlCol="0">
            <a:spAutoFit/>
          </a:bodyPr>
          <a:lstStyle/>
          <a:p>
            <a:pPr marL="285750" indent="-285750">
              <a:buFont typeface="Arial" charset="0"/>
              <a:buChar char="•"/>
            </a:pPr>
            <a:r>
              <a:rPr lang="en-US" altLang="zh-CN" dirty="0">
                <a:ea typeface="SimSun" charset="-122"/>
                <a:cs typeface="Times New Roman" charset="0"/>
              </a:rPr>
              <a:t>We want to learn a projection W such that the projection converts all the points from x to a new </a:t>
            </a:r>
            <a:r>
              <a:rPr lang="en-US" altLang="zh-CN" dirty="0" smtClean="0">
                <a:ea typeface="SimSun" charset="-122"/>
                <a:cs typeface="Times New Roman" charset="0"/>
              </a:rPr>
              <a:t>space (For this example, assume m == 1):</a:t>
            </a:r>
          </a:p>
          <a:p>
            <a:pPr marL="285750" indent="-285750">
              <a:buFont typeface="Arial" charset="0"/>
              <a:buChar char="•"/>
            </a:pPr>
            <a:endParaRPr lang="en-US" altLang="zh-CN" dirty="0">
              <a:ea typeface="SimSun" charset="-122"/>
              <a:cs typeface="Times New Roman" charset="0"/>
            </a:endParaRPr>
          </a:p>
          <a:p>
            <a:pPr marL="285750" indent="-285750">
              <a:buFont typeface="Arial" charset="0"/>
              <a:buChar char="•"/>
            </a:pPr>
            <a:endParaRPr lang="en-US" altLang="zh-CN" dirty="0" smtClean="0">
              <a:ea typeface="SimSun" charset="-122"/>
              <a:cs typeface="Times New Roman" charset="0"/>
            </a:endParaRPr>
          </a:p>
          <a:p>
            <a:pPr marL="285750" indent="-285750">
              <a:buFont typeface="Arial" charset="0"/>
              <a:buChar char="•"/>
            </a:pPr>
            <a:endParaRPr lang="en-US" altLang="zh-CN" dirty="0">
              <a:ea typeface="SimSun" charset="-122"/>
              <a:cs typeface="Times New Roman" charset="0"/>
            </a:endParaRPr>
          </a:p>
          <a:p>
            <a:pPr marL="285750" indent="-285750">
              <a:buFont typeface="Arial" charset="0"/>
              <a:buChar char="•"/>
            </a:pPr>
            <a:r>
              <a:rPr lang="en-US" altLang="zh-CN" dirty="0" smtClean="0">
                <a:ea typeface="SimSun" charset="-122"/>
                <a:cs typeface="Times New Roman" charset="0"/>
              </a:rPr>
              <a:t>Let the </a:t>
            </a:r>
            <a:r>
              <a:rPr lang="en-US" altLang="zh-CN" b="1" dirty="0" smtClean="0">
                <a:ea typeface="SimSun" charset="-122"/>
                <a:cs typeface="Times New Roman" charset="0"/>
              </a:rPr>
              <a:t>per class </a:t>
            </a:r>
            <a:r>
              <a:rPr lang="en-US" altLang="zh-CN" dirty="0" smtClean="0">
                <a:ea typeface="SimSun" charset="-122"/>
                <a:cs typeface="Times New Roman" charset="0"/>
              </a:rPr>
              <a:t>means be:</a:t>
            </a:r>
          </a:p>
          <a:p>
            <a:pPr marL="285750" indent="-285750">
              <a:buFont typeface="Arial" charset="0"/>
              <a:buChar char="•"/>
            </a:pPr>
            <a:endParaRPr lang="en-US" altLang="zh-CN" dirty="0">
              <a:ea typeface="SimSun" charset="-122"/>
              <a:cs typeface="Times New Roman" charset="0"/>
            </a:endParaRPr>
          </a:p>
          <a:p>
            <a:pPr marL="285750" indent="-285750">
              <a:buFont typeface="Arial" charset="0"/>
              <a:buChar char="•"/>
            </a:pPr>
            <a:endParaRPr lang="en-US" altLang="zh-CN" dirty="0">
              <a:ea typeface="SimSun" charset="-122"/>
              <a:cs typeface="Times New Roman" charset="0"/>
            </a:endParaRPr>
          </a:p>
          <a:p>
            <a:pPr marL="285750" indent="-285750">
              <a:buFont typeface="Arial" charset="0"/>
              <a:buChar char="•"/>
            </a:pPr>
            <a:endParaRPr lang="en-US" altLang="zh-CN" dirty="0" smtClean="0">
              <a:ea typeface="SimSun" charset="-122"/>
              <a:cs typeface="Times New Roman" charset="0"/>
            </a:endParaRPr>
          </a:p>
          <a:p>
            <a:pPr marL="285750" indent="-285750">
              <a:buFont typeface="Arial" charset="0"/>
              <a:buChar char="•"/>
            </a:pPr>
            <a:r>
              <a:rPr lang="en-US" altLang="zh-CN" dirty="0" smtClean="0">
                <a:ea typeface="SimSun" charset="-122"/>
                <a:cs typeface="Times New Roman" charset="0"/>
              </a:rPr>
              <a:t>And the </a:t>
            </a:r>
            <a:r>
              <a:rPr lang="en-US" altLang="zh-CN" b="1" dirty="0" smtClean="0">
                <a:ea typeface="SimSun" charset="-122"/>
                <a:cs typeface="Times New Roman" charset="0"/>
              </a:rPr>
              <a:t>per class </a:t>
            </a:r>
            <a:r>
              <a:rPr lang="en-US" altLang="zh-CN" dirty="0" smtClean="0">
                <a:ea typeface="SimSun" charset="-122"/>
                <a:cs typeface="Times New Roman" charset="0"/>
              </a:rPr>
              <a:t>covariance matrices be:</a:t>
            </a:r>
          </a:p>
          <a:p>
            <a:pPr marL="285750" indent="-285750">
              <a:buFont typeface="Arial" charset="0"/>
              <a:buChar char="•"/>
            </a:pPr>
            <a:endParaRPr lang="en-US" altLang="zh-CN" dirty="0">
              <a:ea typeface="SimSun" charset="-122"/>
              <a:cs typeface="Times New Roman" charset="0"/>
            </a:endParaRPr>
          </a:p>
          <a:p>
            <a:pPr marL="285750" indent="-285750">
              <a:buFont typeface="Arial" charset="0"/>
              <a:buChar char="•"/>
            </a:pPr>
            <a:endParaRPr lang="en-US" dirty="0" smtClean="0"/>
          </a:p>
          <a:p>
            <a:pPr marL="285750" indent="-285750">
              <a:buFont typeface="Arial" charset="0"/>
              <a:buChar char="•"/>
            </a:pPr>
            <a:endParaRPr lang="en-US" dirty="0"/>
          </a:p>
          <a:p>
            <a:pPr marL="285750" indent="-285750">
              <a:buFont typeface="Arial" charset="0"/>
              <a:buChar char="•"/>
            </a:pPr>
            <a:r>
              <a:rPr lang="en-US" dirty="0" smtClean="0"/>
              <a:t>We want a projection that maximizes</a:t>
            </a:r>
            <a:r>
              <a:rPr lang="en-US" dirty="0" smtClean="0">
                <a:ea typeface="SimSun" charset="-122"/>
                <a:cs typeface="Times New Roman" charset="0"/>
              </a:rPr>
              <a:t>:</a:t>
            </a:r>
            <a:endParaRPr lang="en-US" dirty="0"/>
          </a:p>
        </p:txBody>
      </p:sp>
      <p:pic>
        <p:nvPicPr>
          <p:cNvPr id="8" name="Picture 7"/>
          <p:cNvPicPr>
            <a:picLocks noChangeAspect="1"/>
          </p:cNvPicPr>
          <p:nvPr/>
        </p:nvPicPr>
        <p:blipFill rotWithShape="1">
          <a:blip r:embed="rId3"/>
          <a:srcRect l="1455" r="42778" b="54465"/>
          <a:stretch/>
        </p:blipFill>
        <p:spPr>
          <a:xfrm>
            <a:off x="3229411" y="3092072"/>
            <a:ext cx="2673454" cy="609114"/>
          </a:xfrm>
          <a:prstGeom prst="rect">
            <a:avLst/>
          </a:prstGeom>
        </p:spPr>
      </p:pic>
      <p:pic>
        <p:nvPicPr>
          <p:cNvPr id="9" name="Picture 8"/>
          <p:cNvPicPr>
            <a:picLocks noChangeAspect="1"/>
          </p:cNvPicPr>
          <p:nvPr/>
        </p:nvPicPr>
        <p:blipFill rotWithShape="1">
          <a:blip r:embed="rId3"/>
          <a:srcRect l="1573" t="48358" r="-1" b="1"/>
          <a:stretch/>
        </p:blipFill>
        <p:spPr>
          <a:xfrm>
            <a:off x="2107811" y="4102747"/>
            <a:ext cx="4718538" cy="690787"/>
          </a:xfrm>
          <a:prstGeom prst="rect">
            <a:avLst/>
          </a:prstGeom>
        </p:spPr>
      </p:pic>
      <p:pic>
        <p:nvPicPr>
          <p:cNvPr id="12" name="Picture 11"/>
          <p:cNvPicPr>
            <a:picLocks noChangeAspect="1"/>
          </p:cNvPicPr>
          <p:nvPr/>
        </p:nvPicPr>
        <p:blipFill rotWithShape="1">
          <a:blip r:embed="rId4">
            <a:extLst>
              <a:ext uri="{28A0092B-C50C-407E-A947-70E740481C1C}">
                <a14:useLocalDpi xmlns:a14="http://schemas.microsoft.com/office/drawing/2010/main" val="0"/>
              </a:ext>
            </a:extLst>
          </a:blip>
          <a:srcRect l="37412" t="1" b="-14259"/>
          <a:stretch/>
        </p:blipFill>
        <p:spPr>
          <a:xfrm>
            <a:off x="3810000" y="1995029"/>
            <a:ext cx="3759688" cy="623968"/>
          </a:xfrm>
          <a:prstGeom prst="rect">
            <a:avLst/>
          </a:prstGeom>
        </p:spPr>
      </p:pic>
      <p:grpSp>
        <p:nvGrpSpPr>
          <p:cNvPr id="15" name="Group 14"/>
          <p:cNvGrpSpPr/>
          <p:nvPr/>
        </p:nvGrpSpPr>
        <p:grpSpPr>
          <a:xfrm>
            <a:off x="2508249" y="5289333"/>
            <a:ext cx="4057256" cy="838200"/>
            <a:chOff x="2508250" y="5146865"/>
            <a:chExt cx="4057256" cy="838200"/>
          </a:xfrm>
        </p:grpSpPr>
        <p:pic>
          <p:nvPicPr>
            <p:cNvPr id="10" name="Picture 9"/>
            <p:cNvPicPr>
              <a:picLocks noChangeAspect="1"/>
            </p:cNvPicPr>
            <p:nvPr/>
          </p:nvPicPr>
          <p:blipFill rotWithShape="1">
            <a:blip r:embed="rId5"/>
            <a:srcRect l="2854" t="6487" r="26984" b="55161"/>
            <a:stretch/>
          </p:blipFill>
          <p:spPr>
            <a:xfrm>
              <a:off x="3429000" y="5257800"/>
              <a:ext cx="3136506" cy="685800"/>
            </a:xfrm>
            <a:prstGeom prst="rect">
              <a:avLst/>
            </a:prstGeom>
          </p:spPr>
        </p:pic>
        <p:pic>
          <p:nvPicPr>
            <p:cNvPr id="14" name="Picture 13"/>
            <p:cNvPicPr>
              <a:picLocks noChangeAspect="1"/>
            </p:cNvPicPr>
            <p:nvPr/>
          </p:nvPicPr>
          <p:blipFill rotWithShape="1">
            <a:blip r:embed="rId6"/>
            <a:srcRect r="80563" b="53056"/>
            <a:stretch/>
          </p:blipFill>
          <p:spPr>
            <a:xfrm>
              <a:off x="2508250" y="5146865"/>
              <a:ext cx="920750" cy="838200"/>
            </a:xfrm>
            <a:prstGeom prst="rect">
              <a:avLst/>
            </a:prstGeom>
          </p:spPr>
        </p:pic>
      </p:grpSp>
      <mc:AlternateContent xmlns:mc="http://schemas.openxmlformats.org/markup-compatibility/2006" xmlns:a14="http://schemas.microsoft.com/office/drawing/2010/main">
        <mc:Choice Requires="a14">
          <p:sp>
            <p:nvSpPr>
              <p:cNvPr id="5" name="TextBox 4"/>
              <p:cNvSpPr txBox="1"/>
              <p:nvPr/>
            </p:nvSpPr>
            <p:spPr>
              <a:xfrm>
                <a:off x="1707325" y="2022157"/>
                <a:ext cx="1601849" cy="49244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3200" b="0" i="1" smtClean="0">
                          <a:latin typeface="Cambria Math" charset="0"/>
                        </a:rPr>
                        <m:t>𝑧</m:t>
                      </m:r>
                      <m:r>
                        <a:rPr lang="en-US" sz="3200" b="0" i="1" smtClean="0">
                          <a:latin typeface="Cambria Math" charset="0"/>
                        </a:rPr>
                        <m:t>=</m:t>
                      </m:r>
                      <m:sSup>
                        <m:sSupPr>
                          <m:ctrlPr>
                            <a:rPr lang="en-US" sz="3200" b="0" i="1" smtClean="0">
                              <a:latin typeface="Cambria Math" panose="02040503050406030204" pitchFamily="18" charset="0"/>
                            </a:rPr>
                          </m:ctrlPr>
                        </m:sSupPr>
                        <m:e>
                          <m:r>
                            <a:rPr lang="en-US" sz="3200" b="0" i="1" smtClean="0">
                              <a:latin typeface="Cambria Math" charset="0"/>
                            </a:rPr>
                            <m:t>𝑤</m:t>
                          </m:r>
                        </m:e>
                        <m:sup>
                          <m:r>
                            <a:rPr lang="en-US" sz="3200" b="0" i="1" smtClean="0">
                              <a:latin typeface="Cambria Math" charset="0"/>
                            </a:rPr>
                            <m:t>𝑇</m:t>
                          </m:r>
                        </m:sup>
                      </m:sSup>
                      <m:r>
                        <a:rPr lang="en-US" sz="3200" b="0" i="1" smtClean="0">
                          <a:latin typeface="Cambria Math" charset="0"/>
                        </a:rPr>
                        <m:t>𝑥</m:t>
                      </m:r>
                    </m:oMath>
                  </m:oMathPara>
                </a14:m>
                <a:endParaRPr lang="en-US" sz="3200" dirty="0"/>
              </a:p>
            </p:txBody>
          </p:sp>
        </mc:Choice>
        <mc:Fallback xmlns="">
          <p:sp>
            <p:nvSpPr>
              <p:cNvPr id="5" name="TextBox 4"/>
              <p:cNvSpPr txBox="1">
                <a:spLocks noRot="1" noChangeAspect="1" noMove="1" noResize="1" noEditPoints="1" noAdjustHandles="1" noChangeArrowheads="1" noChangeShapeType="1" noTextEdit="1"/>
              </p:cNvSpPr>
              <p:nvPr/>
            </p:nvSpPr>
            <p:spPr>
              <a:xfrm>
                <a:off x="1707325" y="2022157"/>
                <a:ext cx="1601849" cy="492443"/>
              </a:xfrm>
              <a:prstGeom prst="rect">
                <a:avLst/>
              </a:prstGeom>
              <a:blipFill rotWithShape="0">
                <a:blip r:embed="rId7"/>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91940817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338844" y="166626"/>
            <a:ext cx="8229600" cy="490066"/>
          </a:xfrm>
        </p:spPr>
        <p:txBody>
          <a:bodyPr/>
          <a:lstStyle/>
          <a:p>
            <a:r>
              <a:rPr lang="en-US" dirty="0"/>
              <a:t>Influential Works in Detection</a:t>
            </a:r>
          </a:p>
        </p:txBody>
      </p:sp>
      <p:sp>
        <p:nvSpPr>
          <p:cNvPr id="6147" name="Content Placeholder 2"/>
          <p:cNvSpPr>
            <a:spLocks noGrp="1"/>
          </p:cNvSpPr>
          <p:nvPr>
            <p:ph idx="1"/>
          </p:nvPr>
        </p:nvSpPr>
        <p:spPr>
          <a:xfrm>
            <a:off x="251520" y="944724"/>
            <a:ext cx="8676964" cy="5760640"/>
          </a:xfrm>
        </p:spPr>
        <p:txBody>
          <a:bodyPr>
            <a:normAutofit/>
          </a:bodyPr>
          <a:lstStyle/>
          <a:p>
            <a:r>
              <a:rPr lang="en-US" sz="2000" dirty="0"/>
              <a:t>Sung-</a:t>
            </a:r>
            <a:r>
              <a:rPr lang="en-US" sz="2000" dirty="0" err="1"/>
              <a:t>Poggio</a:t>
            </a:r>
            <a:r>
              <a:rPr lang="en-US" sz="2000" dirty="0"/>
              <a:t> (1994, 1998) : ~2000 citations</a:t>
            </a:r>
          </a:p>
          <a:p>
            <a:pPr lvl="1"/>
            <a:r>
              <a:rPr lang="en-US" sz="1800" dirty="0"/>
              <a:t>Basic idea of statistical template detection, bootstrapping to get “face-like” negative examples, multiple whole-face prototypes (in 1994)</a:t>
            </a:r>
          </a:p>
          <a:p>
            <a:r>
              <a:rPr lang="en-US" sz="2000" dirty="0"/>
              <a:t>Rowley-</a:t>
            </a:r>
            <a:r>
              <a:rPr lang="en-US" sz="2000" dirty="0" err="1"/>
              <a:t>Baluja</a:t>
            </a:r>
            <a:r>
              <a:rPr lang="en-US" sz="2000" dirty="0"/>
              <a:t>-Kanade (1996-1998) : ~3600</a:t>
            </a:r>
          </a:p>
          <a:p>
            <a:pPr lvl="1"/>
            <a:r>
              <a:rPr lang="en-US" sz="1800" dirty="0"/>
              <a:t>“Parts” at fixed position, non-maxima suppression, simple cascade, rotation, pretty good accuracy, fast</a:t>
            </a:r>
          </a:p>
          <a:p>
            <a:r>
              <a:rPr lang="en-US" sz="2000" dirty="0" err="1"/>
              <a:t>Schneiderman</a:t>
            </a:r>
            <a:r>
              <a:rPr lang="en-US" sz="2000" dirty="0"/>
              <a:t>-Kanade (1998-2000,2004) : ~1700</a:t>
            </a:r>
          </a:p>
          <a:p>
            <a:pPr lvl="1"/>
            <a:r>
              <a:rPr lang="en-US" sz="1800" dirty="0"/>
              <a:t>Careful feature engineering, excellent results, cascade</a:t>
            </a:r>
          </a:p>
          <a:p>
            <a:r>
              <a:rPr lang="en-US" sz="2000" b="1" dirty="0">
                <a:solidFill>
                  <a:srgbClr val="00B050"/>
                </a:solidFill>
              </a:rPr>
              <a:t>Viola-Jones</a:t>
            </a:r>
            <a:r>
              <a:rPr lang="en-US" sz="2000" b="1" dirty="0"/>
              <a:t> (2001, 2004) : ~13,000</a:t>
            </a:r>
          </a:p>
          <a:p>
            <a:pPr lvl="1"/>
            <a:r>
              <a:rPr lang="en-US" sz="1800" dirty="0" err="1"/>
              <a:t>Haar</a:t>
            </a:r>
            <a:r>
              <a:rPr lang="en-US" sz="1800" dirty="0"/>
              <a:t>-like features, </a:t>
            </a:r>
            <a:r>
              <a:rPr lang="en-US" sz="1800" dirty="0" err="1"/>
              <a:t>Adaboost</a:t>
            </a:r>
            <a:r>
              <a:rPr lang="en-US" sz="1800" dirty="0"/>
              <a:t> as feature selection, hyper-cascade, very fast</a:t>
            </a:r>
          </a:p>
          <a:p>
            <a:r>
              <a:rPr lang="en-US" sz="2000" dirty="0" err="1">
                <a:solidFill>
                  <a:srgbClr val="00B050"/>
                </a:solidFill>
              </a:rPr>
              <a:t>Dalal-Triggs</a:t>
            </a:r>
            <a:r>
              <a:rPr lang="en-US" sz="2000" dirty="0"/>
              <a:t> (2005) : </a:t>
            </a:r>
            <a:r>
              <a:rPr lang="en-US" sz="2000" dirty="0">
                <a:sym typeface="Wingdings" pitchFamily="2" charset="2"/>
              </a:rPr>
              <a:t>~16,000 citations</a:t>
            </a:r>
            <a:endParaRPr lang="en-US" sz="2000" dirty="0"/>
          </a:p>
          <a:p>
            <a:pPr lvl="1"/>
            <a:r>
              <a:rPr lang="en-US" sz="1800" dirty="0"/>
              <a:t>Careful feature engineering, excellent results, HOG feature, online code</a:t>
            </a:r>
          </a:p>
          <a:p>
            <a:r>
              <a:rPr lang="en-US" sz="2000" dirty="0" err="1">
                <a:solidFill>
                  <a:srgbClr val="00B050"/>
                </a:solidFill>
              </a:rPr>
              <a:t>Felzenszwalb-McAllester-Ramanan</a:t>
            </a:r>
            <a:r>
              <a:rPr lang="en-US" sz="2000" dirty="0"/>
              <a:t> (2008):  ~</a:t>
            </a:r>
            <a:r>
              <a:rPr lang="en-US" sz="2000" dirty="0">
                <a:sym typeface="Wingdings" pitchFamily="2" charset="2"/>
              </a:rPr>
              <a:t>4,600 citations</a:t>
            </a:r>
            <a:endParaRPr lang="en-US" sz="2000" dirty="0"/>
          </a:p>
          <a:p>
            <a:pPr lvl="1"/>
            <a:r>
              <a:rPr lang="en-US" sz="1800" dirty="0"/>
              <a:t>Template/parts-based blend </a:t>
            </a:r>
          </a:p>
          <a:p>
            <a:r>
              <a:rPr lang="en-US" sz="2200" dirty="0" err="1">
                <a:solidFill>
                  <a:srgbClr val="00B050"/>
                </a:solidFill>
              </a:rPr>
              <a:t>Girshick</a:t>
            </a:r>
            <a:r>
              <a:rPr lang="en-US" sz="2200" dirty="0">
                <a:solidFill>
                  <a:srgbClr val="00B050"/>
                </a:solidFill>
              </a:rPr>
              <a:t> </a:t>
            </a:r>
            <a:r>
              <a:rPr lang="en-US" sz="2200" dirty="0"/>
              <a:t>et al. (2013): ~2000 citations</a:t>
            </a:r>
          </a:p>
          <a:p>
            <a:pPr lvl="1"/>
            <a:r>
              <a:rPr lang="en-US" sz="1800" dirty="0"/>
              <a:t>R-CNN / Fast R-CNN / Faster R-CNN. Deep learned models on object proposals.</a:t>
            </a:r>
          </a:p>
        </p:txBody>
      </p:sp>
      <p:sp>
        <p:nvSpPr>
          <p:cNvPr id="4" name="TextBox 3"/>
          <p:cNvSpPr txBox="1"/>
          <p:nvPr/>
        </p:nvSpPr>
        <p:spPr>
          <a:xfrm>
            <a:off x="7848364" y="6511697"/>
            <a:ext cx="1404156" cy="33855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rPr>
              <a:t>James Hays</a:t>
            </a:r>
          </a:p>
        </p:txBody>
      </p:sp>
    </p:spTree>
    <p:extLst>
      <p:ext uri="{BB962C8B-B14F-4D97-AF65-F5344CB8AC3E}">
        <p14:creationId xmlns:p14="http://schemas.microsoft.com/office/powerpoint/2010/main" val="27895145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fontScale="90000"/>
          </a:bodyPr>
          <a:lstStyle/>
          <a:p>
            <a:r>
              <a:rPr lang="en-US" dirty="0" smtClean="0"/>
              <a:t>Fischer’s Linear Discriminant Analysis</a:t>
            </a:r>
            <a:endParaRPr lang="en-US" dirty="0"/>
          </a:p>
        </p:txBody>
      </p:sp>
      <p:sp>
        <p:nvSpPr>
          <p:cNvPr id="3" name="Content Placeholder 2"/>
          <p:cNvSpPr>
            <a:spLocks noGrp="1"/>
          </p:cNvSpPr>
          <p:nvPr>
            <p:ph idx="1"/>
          </p:nvPr>
        </p:nvSpPr>
        <p:spPr>
          <a:xfrm>
            <a:off x="457200" y="1267250"/>
            <a:ext cx="8229600" cy="4752141"/>
          </a:xfrm>
        </p:spPr>
        <p:txBody>
          <a:bodyPr/>
          <a:lstStyle/>
          <a:p>
            <a:endParaRPr lang="en-US" dirty="0" smtClean="0"/>
          </a:p>
        </p:txBody>
      </p:sp>
      <p:sp>
        <p:nvSpPr>
          <p:cNvPr id="4" name="Date Placeholder 3"/>
          <p:cNvSpPr>
            <a:spLocks noGrp="1"/>
          </p:cNvSpPr>
          <p:nvPr>
            <p:ph type="dt" sz="half" idx="10"/>
          </p:nvPr>
        </p:nvSpPr>
        <p:spPr/>
        <p:txBody>
          <a:bodyPr/>
          <a:lstStyle/>
          <a:p>
            <a:endParaRPr lang="en-US" dirty="0"/>
          </a:p>
        </p:txBody>
      </p:sp>
      <p:sp>
        <p:nvSpPr>
          <p:cNvPr id="5" name="Slide Number Placeholder 4"/>
          <p:cNvSpPr>
            <a:spLocks noGrp="1"/>
          </p:cNvSpPr>
          <p:nvPr>
            <p:ph type="sldNum" sz="quarter" idx="12"/>
          </p:nvPr>
        </p:nvSpPr>
        <p:spPr/>
        <p:txBody>
          <a:bodyPr/>
          <a:lstStyle/>
          <a:p>
            <a:fld id="{CF7DC490-98B8-074B-BB30-37775A2447EF}" type="slidenum">
              <a:rPr lang="en-US" smtClean="0"/>
              <a:pPr/>
              <a:t>90</a:t>
            </a:fld>
            <a:endParaRPr lang="en-US" dirty="0"/>
          </a:p>
        </p:txBody>
      </p:sp>
      <p:sp>
        <p:nvSpPr>
          <p:cNvPr id="9" name="TextBox 8"/>
          <p:cNvSpPr txBox="1"/>
          <p:nvPr/>
        </p:nvSpPr>
        <p:spPr>
          <a:xfrm>
            <a:off x="6248400" y="6019391"/>
            <a:ext cx="2847053" cy="338554"/>
          </a:xfrm>
          <a:prstGeom prst="rect">
            <a:avLst/>
          </a:prstGeom>
          <a:noFill/>
        </p:spPr>
        <p:txBody>
          <a:bodyPr wrap="none" rtlCol="0">
            <a:spAutoFit/>
          </a:bodyPr>
          <a:lstStyle/>
          <a:p>
            <a:r>
              <a:rPr lang="en-US" sz="1600" dirty="0" smtClean="0"/>
              <a:t>Slide inspired by N. </a:t>
            </a:r>
            <a:r>
              <a:rPr lang="en-US" sz="1600" dirty="0" err="1" smtClean="0"/>
              <a:t>Vasconcelos</a:t>
            </a:r>
            <a:endParaRPr lang="en-US" sz="1600" dirty="0"/>
          </a:p>
        </p:txBody>
      </p:sp>
      <p:pic>
        <p:nvPicPr>
          <p:cNvPr id="10" name="Picture 9"/>
          <p:cNvPicPr>
            <a:picLocks noChangeAspect="1"/>
          </p:cNvPicPr>
          <p:nvPr/>
        </p:nvPicPr>
        <p:blipFill>
          <a:blip r:embed="rId3"/>
          <a:stretch>
            <a:fillRect/>
          </a:stretch>
        </p:blipFill>
        <p:spPr>
          <a:xfrm>
            <a:off x="990600" y="2362200"/>
            <a:ext cx="7772400" cy="3423163"/>
          </a:xfrm>
          <a:prstGeom prst="rect">
            <a:avLst/>
          </a:prstGeom>
        </p:spPr>
      </p:pic>
      <p:sp>
        <p:nvSpPr>
          <p:cNvPr id="8" name="Oval 17"/>
          <p:cNvSpPr>
            <a:spLocks noChangeArrowheads="1"/>
          </p:cNvSpPr>
          <p:nvPr/>
        </p:nvSpPr>
        <p:spPr bwMode="auto">
          <a:xfrm rot="2407822">
            <a:off x="2698175" y="3764975"/>
            <a:ext cx="152400" cy="152400"/>
          </a:xfrm>
          <a:prstGeom prst="ellipse">
            <a:avLst/>
          </a:prstGeom>
          <a:solidFill>
            <a:srgbClr val="FF0000"/>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1" name="Oval 24"/>
          <p:cNvSpPr>
            <a:spLocks noChangeArrowheads="1"/>
          </p:cNvSpPr>
          <p:nvPr/>
        </p:nvSpPr>
        <p:spPr bwMode="auto">
          <a:xfrm rot="2407822">
            <a:off x="4544248" y="4298375"/>
            <a:ext cx="152400" cy="152400"/>
          </a:xfrm>
          <a:prstGeom prst="ellipse">
            <a:avLst/>
          </a:prstGeom>
          <a:solidFill>
            <a:schemeClr val="folHlink"/>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2" name="Oval 24"/>
          <p:cNvSpPr>
            <a:spLocks noChangeArrowheads="1"/>
          </p:cNvSpPr>
          <p:nvPr/>
        </p:nvSpPr>
        <p:spPr bwMode="auto">
          <a:xfrm rot="2407822">
            <a:off x="4845625" y="4069775"/>
            <a:ext cx="152400" cy="152400"/>
          </a:xfrm>
          <a:prstGeom prst="ellipse">
            <a:avLst/>
          </a:prstGeom>
          <a:solidFill>
            <a:schemeClr val="folHlink"/>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3" name="Oval 24"/>
          <p:cNvSpPr>
            <a:spLocks noChangeArrowheads="1"/>
          </p:cNvSpPr>
          <p:nvPr/>
        </p:nvSpPr>
        <p:spPr bwMode="auto">
          <a:xfrm rot="2407822">
            <a:off x="4374575" y="4069775"/>
            <a:ext cx="152400" cy="152400"/>
          </a:xfrm>
          <a:prstGeom prst="ellipse">
            <a:avLst/>
          </a:prstGeom>
          <a:solidFill>
            <a:schemeClr val="folHlink"/>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 name="Oval 24"/>
          <p:cNvSpPr>
            <a:spLocks noChangeArrowheads="1"/>
          </p:cNvSpPr>
          <p:nvPr/>
        </p:nvSpPr>
        <p:spPr bwMode="auto">
          <a:xfrm rot="2407822">
            <a:off x="4526975" y="3764975"/>
            <a:ext cx="152400" cy="152400"/>
          </a:xfrm>
          <a:prstGeom prst="ellipse">
            <a:avLst/>
          </a:prstGeom>
          <a:solidFill>
            <a:schemeClr val="folHlink"/>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5" name="Oval 24"/>
          <p:cNvSpPr>
            <a:spLocks noChangeArrowheads="1"/>
          </p:cNvSpPr>
          <p:nvPr/>
        </p:nvSpPr>
        <p:spPr bwMode="auto">
          <a:xfrm rot="2407822">
            <a:off x="4696648" y="3460175"/>
            <a:ext cx="152400" cy="152400"/>
          </a:xfrm>
          <a:prstGeom prst="ellipse">
            <a:avLst/>
          </a:prstGeom>
          <a:solidFill>
            <a:schemeClr val="folHlink"/>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6" name="Oval 24"/>
          <p:cNvSpPr>
            <a:spLocks noChangeArrowheads="1"/>
          </p:cNvSpPr>
          <p:nvPr/>
        </p:nvSpPr>
        <p:spPr bwMode="auto">
          <a:xfrm rot="2407822">
            <a:off x="4603175" y="3993575"/>
            <a:ext cx="152400" cy="152400"/>
          </a:xfrm>
          <a:prstGeom prst="ellipse">
            <a:avLst/>
          </a:prstGeom>
          <a:solidFill>
            <a:schemeClr val="folHlink"/>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7" name="Oval 24"/>
          <p:cNvSpPr>
            <a:spLocks noChangeArrowheads="1"/>
          </p:cNvSpPr>
          <p:nvPr/>
        </p:nvSpPr>
        <p:spPr bwMode="auto">
          <a:xfrm rot="2407822">
            <a:off x="4921825" y="3688775"/>
            <a:ext cx="152400" cy="152400"/>
          </a:xfrm>
          <a:prstGeom prst="ellipse">
            <a:avLst/>
          </a:prstGeom>
          <a:solidFill>
            <a:schemeClr val="folHlink"/>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8" name="Oval 24"/>
          <p:cNvSpPr>
            <a:spLocks noChangeArrowheads="1"/>
          </p:cNvSpPr>
          <p:nvPr/>
        </p:nvSpPr>
        <p:spPr bwMode="auto">
          <a:xfrm rot="2407822">
            <a:off x="4374575" y="4464625"/>
            <a:ext cx="152400" cy="152400"/>
          </a:xfrm>
          <a:prstGeom prst="ellipse">
            <a:avLst/>
          </a:prstGeom>
          <a:solidFill>
            <a:schemeClr val="folHlink"/>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9" name="Oval 24"/>
          <p:cNvSpPr>
            <a:spLocks noChangeArrowheads="1"/>
          </p:cNvSpPr>
          <p:nvPr/>
        </p:nvSpPr>
        <p:spPr bwMode="auto">
          <a:xfrm rot="2407822">
            <a:off x="4769425" y="4374575"/>
            <a:ext cx="152400" cy="152400"/>
          </a:xfrm>
          <a:prstGeom prst="ellipse">
            <a:avLst/>
          </a:prstGeom>
          <a:solidFill>
            <a:schemeClr val="folHlink"/>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20" name="Oval 24"/>
          <p:cNvSpPr>
            <a:spLocks noChangeArrowheads="1"/>
          </p:cNvSpPr>
          <p:nvPr/>
        </p:nvSpPr>
        <p:spPr bwMode="auto">
          <a:xfrm rot="2407822">
            <a:off x="4921825" y="3231575"/>
            <a:ext cx="152400" cy="152400"/>
          </a:xfrm>
          <a:prstGeom prst="ellipse">
            <a:avLst/>
          </a:prstGeom>
          <a:solidFill>
            <a:schemeClr val="folHlink"/>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21" name="Oval 24"/>
          <p:cNvSpPr>
            <a:spLocks noChangeArrowheads="1"/>
          </p:cNvSpPr>
          <p:nvPr/>
        </p:nvSpPr>
        <p:spPr bwMode="auto">
          <a:xfrm rot="2407822">
            <a:off x="5150425" y="3460175"/>
            <a:ext cx="152400" cy="152400"/>
          </a:xfrm>
          <a:prstGeom prst="ellipse">
            <a:avLst/>
          </a:prstGeom>
          <a:solidFill>
            <a:schemeClr val="folHlink"/>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22" name="Oval 24"/>
          <p:cNvSpPr>
            <a:spLocks noChangeArrowheads="1"/>
          </p:cNvSpPr>
          <p:nvPr/>
        </p:nvSpPr>
        <p:spPr bwMode="auto">
          <a:xfrm rot="2407822">
            <a:off x="5074225" y="3917375"/>
            <a:ext cx="152400" cy="152400"/>
          </a:xfrm>
          <a:prstGeom prst="ellipse">
            <a:avLst/>
          </a:prstGeom>
          <a:solidFill>
            <a:schemeClr val="folHlink"/>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24" name="Oval 17"/>
          <p:cNvSpPr>
            <a:spLocks noChangeArrowheads="1"/>
          </p:cNvSpPr>
          <p:nvPr/>
        </p:nvSpPr>
        <p:spPr bwMode="auto">
          <a:xfrm rot="2407822">
            <a:off x="2469575" y="3460175"/>
            <a:ext cx="152400" cy="152400"/>
          </a:xfrm>
          <a:prstGeom prst="ellipse">
            <a:avLst/>
          </a:prstGeom>
          <a:solidFill>
            <a:srgbClr val="FF0000"/>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25" name="Oval 17"/>
          <p:cNvSpPr>
            <a:spLocks noChangeArrowheads="1"/>
          </p:cNvSpPr>
          <p:nvPr/>
        </p:nvSpPr>
        <p:spPr bwMode="auto">
          <a:xfrm rot="2407822">
            <a:off x="2393375" y="3702625"/>
            <a:ext cx="152400" cy="152400"/>
          </a:xfrm>
          <a:prstGeom prst="ellipse">
            <a:avLst/>
          </a:prstGeom>
          <a:solidFill>
            <a:srgbClr val="FF0000"/>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26" name="Oval 17"/>
          <p:cNvSpPr>
            <a:spLocks noChangeArrowheads="1"/>
          </p:cNvSpPr>
          <p:nvPr/>
        </p:nvSpPr>
        <p:spPr bwMode="auto">
          <a:xfrm rot="2407822">
            <a:off x="2788225" y="3460175"/>
            <a:ext cx="152400" cy="152400"/>
          </a:xfrm>
          <a:prstGeom prst="ellipse">
            <a:avLst/>
          </a:prstGeom>
          <a:solidFill>
            <a:srgbClr val="FF0000"/>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27" name="Oval 17"/>
          <p:cNvSpPr>
            <a:spLocks noChangeArrowheads="1"/>
          </p:cNvSpPr>
          <p:nvPr/>
        </p:nvSpPr>
        <p:spPr bwMode="auto">
          <a:xfrm rot="2407822">
            <a:off x="2926775" y="3612575"/>
            <a:ext cx="152400" cy="152400"/>
          </a:xfrm>
          <a:prstGeom prst="ellipse">
            <a:avLst/>
          </a:prstGeom>
          <a:solidFill>
            <a:srgbClr val="FF0000"/>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28" name="Oval 17"/>
          <p:cNvSpPr>
            <a:spLocks noChangeArrowheads="1"/>
          </p:cNvSpPr>
          <p:nvPr/>
        </p:nvSpPr>
        <p:spPr bwMode="auto">
          <a:xfrm rot="2407822">
            <a:off x="2648050" y="3227110"/>
            <a:ext cx="138545" cy="152400"/>
          </a:xfrm>
          <a:prstGeom prst="ellipse">
            <a:avLst/>
          </a:prstGeom>
          <a:solidFill>
            <a:srgbClr val="FF0000"/>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29" name="Oval 17"/>
          <p:cNvSpPr>
            <a:spLocks noChangeArrowheads="1"/>
          </p:cNvSpPr>
          <p:nvPr/>
        </p:nvSpPr>
        <p:spPr bwMode="auto">
          <a:xfrm rot="2407822">
            <a:off x="2559625" y="2926775"/>
            <a:ext cx="152400" cy="152400"/>
          </a:xfrm>
          <a:prstGeom prst="ellipse">
            <a:avLst/>
          </a:prstGeom>
          <a:solidFill>
            <a:srgbClr val="FF0000"/>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30" name="Oval 17"/>
          <p:cNvSpPr>
            <a:spLocks noChangeArrowheads="1"/>
          </p:cNvSpPr>
          <p:nvPr/>
        </p:nvSpPr>
        <p:spPr bwMode="auto">
          <a:xfrm rot="2407822">
            <a:off x="2864425" y="3002975"/>
            <a:ext cx="152400" cy="152400"/>
          </a:xfrm>
          <a:prstGeom prst="ellipse">
            <a:avLst/>
          </a:prstGeom>
          <a:solidFill>
            <a:srgbClr val="FF0000"/>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31" name="Oval 17"/>
          <p:cNvSpPr>
            <a:spLocks noChangeArrowheads="1"/>
          </p:cNvSpPr>
          <p:nvPr/>
        </p:nvSpPr>
        <p:spPr bwMode="auto">
          <a:xfrm rot="2407822">
            <a:off x="2926775" y="2621975"/>
            <a:ext cx="152400" cy="152400"/>
          </a:xfrm>
          <a:prstGeom prst="ellipse">
            <a:avLst/>
          </a:prstGeom>
          <a:solidFill>
            <a:srgbClr val="FF0000"/>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32" name="Oval 17"/>
          <p:cNvSpPr>
            <a:spLocks noChangeArrowheads="1"/>
          </p:cNvSpPr>
          <p:nvPr/>
        </p:nvSpPr>
        <p:spPr bwMode="auto">
          <a:xfrm rot="2407822">
            <a:off x="3169225" y="3093025"/>
            <a:ext cx="152400" cy="152400"/>
          </a:xfrm>
          <a:prstGeom prst="ellipse">
            <a:avLst/>
          </a:prstGeom>
          <a:solidFill>
            <a:srgbClr val="FF0000"/>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33" name="Oval 17"/>
          <p:cNvSpPr>
            <a:spLocks noChangeArrowheads="1"/>
          </p:cNvSpPr>
          <p:nvPr/>
        </p:nvSpPr>
        <p:spPr bwMode="auto">
          <a:xfrm rot="2407822">
            <a:off x="3016825" y="3321625"/>
            <a:ext cx="152400" cy="152400"/>
          </a:xfrm>
          <a:prstGeom prst="ellipse">
            <a:avLst/>
          </a:prstGeom>
          <a:solidFill>
            <a:srgbClr val="FF0000"/>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34" name="Oval 17"/>
          <p:cNvSpPr>
            <a:spLocks noChangeArrowheads="1"/>
          </p:cNvSpPr>
          <p:nvPr/>
        </p:nvSpPr>
        <p:spPr bwMode="auto">
          <a:xfrm rot="2407822">
            <a:off x="3093025" y="2698175"/>
            <a:ext cx="152400" cy="152400"/>
          </a:xfrm>
          <a:prstGeom prst="ellipse">
            <a:avLst/>
          </a:prstGeom>
          <a:solidFill>
            <a:srgbClr val="FF0000"/>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grpSp>
        <p:nvGrpSpPr>
          <p:cNvPr id="38" name="Group 37"/>
          <p:cNvGrpSpPr/>
          <p:nvPr/>
        </p:nvGrpSpPr>
        <p:grpSpPr>
          <a:xfrm>
            <a:off x="2252619" y="4253350"/>
            <a:ext cx="2181068" cy="730179"/>
            <a:chOff x="2252619" y="4253350"/>
            <a:chExt cx="2181068" cy="730179"/>
          </a:xfrm>
        </p:grpSpPr>
        <p:cxnSp>
          <p:nvCxnSpPr>
            <p:cNvPr id="23" name="Straight Connector 22"/>
            <p:cNvCxnSpPr/>
            <p:nvPr/>
          </p:nvCxnSpPr>
          <p:spPr>
            <a:xfrm>
              <a:off x="2362200" y="4253350"/>
              <a:ext cx="1828800" cy="699650"/>
            </a:xfrm>
            <a:prstGeom prst="line">
              <a:avLst/>
            </a:prstGeom>
            <a:ln w="38100">
              <a:solidFill>
                <a:schemeClr val="tx1"/>
              </a:solidFill>
              <a:headEnd type="triangl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37" name="TextBox 36"/>
            <p:cNvSpPr txBox="1"/>
            <p:nvPr/>
          </p:nvSpPr>
          <p:spPr>
            <a:xfrm rot="1280814">
              <a:off x="2252619" y="4337198"/>
              <a:ext cx="2181068" cy="646331"/>
            </a:xfrm>
            <a:prstGeom prst="rect">
              <a:avLst/>
            </a:prstGeom>
            <a:noFill/>
          </p:spPr>
          <p:txBody>
            <a:bodyPr wrap="square" rtlCol="0">
              <a:spAutoFit/>
            </a:bodyPr>
            <a:lstStyle/>
            <a:p>
              <a:pPr algn="ctr"/>
              <a:r>
                <a:rPr lang="en-US" smtClean="0"/>
                <a:t>Between class scatter</a:t>
              </a:r>
              <a:endParaRPr lang="en-US"/>
            </a:p>
          </p:txBody>
        </p:sp>
      </p:grpSp>
      <p:cxnSp>
        <p:nvCxnSpPr>
          <p:cNvPr id="40" name="Straight Connector 39"/>
          <p:cNvCxnSpPr/>
          <p:nvPr/>
        </p:nvCxnSpPr>
        <p:spPr>
          <a:xfrm>
            <a:off x="3945601" y="5156450"/>
            <a:ext cx="397799" cy="163700"/>
          </a:xfrm>
          <a:prstGeom prst="line">
            <a:avLst/>
          </a:prstGeom>
          <a:ln w="38100">
            <a:solidFill>
              <a:schemeClr val="tx1"/>
            </a:solidFill>
            <a:headEnd type="triangl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41" name="TextBox 40"/>
          <p:cNvSpPr txBox="1"/>
          <p:nvPr/>
        </p:nvSpPr>
        <p:spPr>
          <a:xfrm rot="1280814">
            <a:off x="2907962" y="5542308"/>
            <a:ext cx="2911776" cy="369332"/>
          </a:xfrm>
          <a:prstGeom prst="rect">
            <a:avLst/>
          </a:prstGeom>
          <a:noFill/>
        </p:spPr>
        <p:txBody>
          <a:bodyPr wrap="square" rtlCol="0">
            <a:spAutoFit/>
          </a:bodyPr>
          <a:lstStyle/>
          <a:p>
            <a:pPr algn="ctr"/>
            <a:r>
              <a:rPr lang="en-US" smtClean="0"/>
              <a:t>Within class </a:t>
            </a:r>
            <a:r>
              <a:rPr lang="en-US" dirty="0" smtClean="0"/>
              <a:t>scatter</a:t>
            </a:r>
            <a:endParaRPr lang="en-US" dirty="0"/>
          </a:p>
        </p:txBody>
      </p:sp>
    </p:spTree>
    <p:extLst>
      <p:ext uri="{BB962C8B-B14F-4D97-AF65-F5344CB8AC3E}">
        <p14:creationId xmlns:p14="http://schemas.microsoft.com/office/powerpoint/2010/main" val="588700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7328098" y="6035675"/>
            <a:ext cx="1587302" cy="365125"/>
          </a:xfrm>
        </p:spPr>
        <p:txBody>
          <a:bodyPr/>
          <a:lstStyle/>
          <a:p>
            <a:endParaRPr lang="en-US" dirty="0"/>
          </a:p>
        </p:txBody>
      </p:sp>
      <p:sp>
        <p:nvSpPr>
          <p:cNvPr id="3" name="Slide Number Placeholder 2"/>
          <p:cNvSpPr>
            <a:spLocks noGrp="1"/>
          </p:cNvSpPr>
          <p:nvPr>
            <p:ph type="sldNum" sz="quarter" idx="12"/>
          </p:nvPr>
        </p:nvSpPr>
        <p:spPr>
          <a:xfrm>
            <a:off x="6324600" y="6416675"/>
            <a:ext cx="1003498" cy="365125"/>
          </a:xfrm>
        </p:spPr>
        <p:txBody>
          <a:bodyPr/>
          <a:lstStyle/>
          <a:p>
            <a:fld id="{CF7DC490-98B8-074B-BB30-37775A2447EF}" type="slidenum">
              <a:rPr lang="en-US" smtClean="0"/>
              <a:pPr/>
              <a:t>91</a:t>
            </a:fld>
            <a:endParaRPr lang="en-US" dirty="0"/>
          </a:p>
        </p:txBody>
      </p:sp>
      <p:sp>
        <p:nvSpPr>
          <p:cNvPr id="11" name="Rectangle 2"/>
          <p:cNvSpPr>
            <a:spLocks noChangeArrowheads="1"/>
          </p:cNvSpPr>
          <p:nvPr/>
        </p:nvSpPr>
        <p:spPr bwMode="auto">
          <a:xfrm>
            <a:off x="609600" y="228600"/>
            <a:ext cx="7772400" cy="1143000"/>
          </a:xfrm>
          <a:prstGeom prst="rect">
            <a:avLst/>
          </a:prstGeom>
        </p:spPr>
        <p:txBody>
          <a:bodyPr>
            <a:normAutofit fontScale="97500"/>
          </a:bodyPr>
          <a:lstStyle/>
          <a:p>
            <a:pPr algn="ctr">
              <a:spcBef>
                <a:spcPct val="0"/>
              </a:spcBef>
            </a:pPr>
            <a:r>
              <a:rPr lang="en-US" altLang="zh-CN" sz="4400" dirty="0" smtClean="0">
                <a:latin typeface="+mj-lt"/>
                <a:ea typeface="+mj-ea"/>
                <a:cs typeface="+mj-cs"/>
              </a:rPr>
              <a:t>LDA with 2 variables</a:t>
            </a:r>
            <a:endParaRPr lang="en-US" altLang="zh-CN" sz="4400" dirty="0">
              <a:latin typeface="+mj-lt"/>
              <a:ea typeface="+mj-ea"/>
              <a:cs typeface="+mj-cs"/>
            </a:endParaRPr>
          </a:p>
        </p:txBody>
      </p:sp>
      <p:pic>
        <p:nvPicPr>
          <p:cNvPr id="13" name="Picture 12"/>
          <p:cNvPicPr>
            <a:picLocks noChangeAspect="1"/>
          </p:cNvPicPr>
          <p:nvPr/>
        </p:nvPicPr>
        <p:blipFill rotWithShape="1">
          <a:blip r:embed="rId2"/>
          <a:srcRect b="48967"/>
          <a:stretch/>
        </p:blipFill>
        <p:spPr>
          <a:xfrm>
            <a:off x="2127250" y="3584583"/>
            <a:ext cx="4737100" cy="911217"/>
          </a:xfrm>
          <a:prstGeom prst="rect">
            <a:avLst/>
          </a:prstGeom>
        </p:spPr>
      </p:pic>
      <p:sp>
        <p:nvSpPr>
          <p:cNvPr id="17" name="TextBox 16"/>
          <p:cNvSpPr txBox="1"/>
          <p:nvPr/>
        </p:nvSpPr>
        <p:spPr>
          <a:xfrm>
            <a:off x="762000" y="1295400"/>
            <a:ext cx="7620000" cy="2308324"/>
          </a:xfrm>
          <a:prstGeom prst="rect">
            <a:avLst/>
          </a:prstGeom>
          <a:noFill/>
        </p:spPr>
        <p:txBody>
          <a:bodyPr wrap="square" rtlCol="0">
            <a:spAutoFit/>
          </a:bodyPr>
          <a:lstStyle/>
          <a:p>
            <a:r>
              <a:rPr lang="en-US" altLang="zh-CN" dirty="0" smtClean="0">
                <a:ea typeface="SimSun" charset="-122"/>
                <a:cs typeface="Times New Roman" charset="0"/>
              </a:rPr>
              <a:t>The following objective function:</a:t>
            </a:r>
          </a:p>
          <a:p>
            <a:endParaRPr lang="en-US" altLang="zh-CN" dirty="0">
              <a:ea typeface="SimSun" charset="-122"/>
              <a:cs typeface="Times New Roman" charset="0"/>
            </a:endParaRPr>
          </a:p>
          <a:p>
            <a:endParaRPr lang="en-US" altLang="zh-CN" dirty="0" smtClean="0">
              <a:ea typeface="SimSun" charset="-122"/>
              <a:cs typeface="Times New Roman" charset="0"/>
            </a:endParaRPr>
          </a:p>
          <a:p>
            <a:endParaRPr lang="en-US" altLang="zh-CN" dirty="0">
              <a:ea typeface="SimSun" charset="-122"/>
              <a:cs typeface="Times New Roman" charset="0"/>
            </a:endParaRPr>
          </a:p>
          <a:p>
            <a:endParaRPr lang="en-US" altLang="zh-CN" dirty="0">
              <a:ea typeface="SimSun" charset="-122"/>
              <a:cs typeface="Times New Roman" charset="0"/>
            </a:endParaRPr>
          </a:p>
          <a:p>
            <a:endParaRPr lang="en-US" altLang="zh-CN" dirty="0" smtClean="0">
              <a:ea typeface="SimSun" charset="-122"/>
              <a:cs typeface="Times New Roman" charset="0"/>
            </a:endParaRPr>
          </a:p>
          <a:p>
            <a:r>
              <a:rPr lang="en-US" altLang="zh-CN" dirty="0" smtClean="0">
                <a:ea typeface="SimSun" charset="-122"/>
                <a:cs typeface="Times New Roman" charset="0"/>
              </a:rPr>
              <a:t>Can be written as</a:t>
            </a:r>
            <a:endParaRPr lang="en-US" altLang="zh-CN" dirty="0">
              <a:ea typeface="SimSun" charset="-122"/>
              <a:cs typeface="Times New Roman" charset="0"/>
            </a:endParaRPr>
          </a:p>
          <a:p>
            <a:pPr marL="285750" indent="-285750">
              <a:buFont typeface="Arial" charset="0"/>
              <a:buChar char="•"/>
            </a:pPr>
            <a:endParaRPr lang="en-US" altLang="zh-CN" dirty="0">
              <a:ea typeface="SimSun" charset="-122"/>
              <a:cs typeface="Times New Roman" charset="0"/>
            </a:endParaRPr>
          </a:p>
        </p:txBody>
      </p:sp>
      <p:grpSp>
        <p:nvGrpSpPr>
          <p:cNvPr id="14" name="Group 13"/>
          <p:cNvGrpSpPr/>
          <p:nvPr/>
        </p:nvGrpSpPr>
        <p:grpSpPr>
          <a:xfrm>
            <a:off x="2467172" y="1828800"/>
            <a:ext cx="4057256" cy="838200"/>
            <a:chOff x="2508250" y="5146865"/>
            <a:chExt cx="4057256" cy="838200"/>
          </a:xfrm>
        </p:grpSpPr>
        <p:pic>
          <p:nvPicPr>
            <p:cNvPr id="15" name="Picture 14"/>
            <p:cNvPicPr>
              <a:picLocks noChangeAspect="1"/>
            </p:cNvPicPr>
            <p:nvPr/>
          </p:nvPicPr>
          <p:blipFill rotWithShape="1">
            <a:blip r:embed="rId3"/>
            <a:srcRect l="2854" t="6487" r="26984" b="55161"/>
            <a:stretch/>
          </p:blipFill>
          <p:spPr>
            <a:xfrm>
              <a:off x="3429000" y="5257800"/>
              <a:ext cx="3136506" cy="685800"/>
            </a:xfrm>
            <a:prstGeom prst="rect">
              <a:avLst/>
            </a:prstGeom>
          </p:spPr>
        </p:pic>
        <p:pic>
          <p:nvPicPr>
            <p:cNvPr id="16" name="Picture 15"/>
            <p:cNvPicPr>
              <a:picLocks noChangeAspect="1"/>
            </p:cNvPicPr>
            <p:nvPr/>
          </p:nvPicPr>
          <p:blipFill rotWithShape="1">
            <a:blip r:embed="rId2"/>
            <a:srcRect r="80563" b="53056"/>
            <a:stretch/>
          </p:blipFill>
          <p:spPr>
            <a:xfrm>
              <a:off x="2508250" y="5146865"/>
              <a:ext cx="920750" cy="838200"/>
            </a:xfrm>
            <a:prstGeom prst="rect">
              <a:avLst/>
            </a:prstGeom>
          </p:spPr>
        </p:pic>
      </p:grpSp>
    </p:spTree>
    <p:extLst>
      <p:ext uri="{BB962C8B-B14F-4D97-AF65-F5344CB8AC3E}">
        <p14:creationId xmlns:p14="http://schemas.microsoft.com/office/powerpoint/2010/main" val="2912080654"/>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76200"/>
            <a:ext cx="7162800" cy="1143000"/>
          </a:xfrm>
        </p:spPr>
        <p:txBody>
          <a:bodyPr>
            <a:normAutofit/>
          </a:bodyPr>
          <a:lstStyle/>
          <a:p>
            <a:r>
              <a:rPr lang="en-US" altLang="zh-CN" sz="3600" dirty="0"/>
              <a:t>LDA with 2 variables</a:t>
            </a:r>
          </a:p>
        </p:txBody>
      </p:sp>
      <p:sp>
        <p:nvSpPr>
          <p:cNvPr id="3" name="Content Placeholder 2"/>
          <p:cNvSpPr>
            <a:spLocks noGrp="1"/>
          </p:cNvSpPr>
          <p:nvPr>
            <p:ph idx="1"/>
          </p:nvPr>
        </p:nvSpPr>
        <p:spPr>
          <a:xfrm>
            <a:off x="457200" y="1267250"/>
            <a:ext cx="8229600" cy="4752141"/>
          </a:xfrm>
        </p:spPr>
        <p:txBody>
          <a:bodyPr>
            <a:normAutofit/>
          </a:bodyPr>
          <a:lstStyle/>
          <a:p>
            <a:r>
              <a:rPr lang="en-US" sz="2400" dirty="0" smtClean="0"/>
              <a:t>We can write the between class scatter as:</a:t>
            </a:r>
          </a:p>
          <a:p>
            <a:endParaRPr lang="en-US" sz="2400" dirty="0"/>
          </a:p>
          <a:p>
            <a:endParaRPr lang="en-US" sz="2400" dirty="0" smtClean="0"/>
          </a:p>
          <a:p>
            <a:endParaRPr lang="en-US" sz="2400" dirty="0"/>
          </a:p>
          <a:p>
            <a:endParaRPr lang="en-US" sz="2400" dirty="0" smtClean="0"/>
          </a:p>
          <a:p>
            <a:r>
              <a:rPr lang="en-US" sz="2400" dirty="0" smtClean="0"/>
              <a:t>Also, the within class scatter becomes:</a:t>
            </a:r>
          </a:p>
        </p:txBody>
      </p:sp>
      <p:sp>
        <p:nvSpPr>
          <p:cNvPr id="4" name="Date Placeholder 3"/>
          <p:cNvSpPr>
            <a:spLocks noGrp="1"/>
          </p:cNvSpPr>
          <p:nvPr>
            <p:ph type="dt" sz="half" idx="10"/>
          </p:nvPr>
        </p:nvSpPr>
        <p:spPr/>
        <p:txBody>
          <a:bodyPr/>
          <a:lstStyle/>
          <a:p>
            <a:endParaRPr lang="en-US" dirty="0"/>
          </a:p>
        </p:txBody>
      </p:sp>
      <p:sp>
        <p:nvSpPr>
          <p:cNvPr id="5" name="Slide Number Placeholder 4"/>
          <p:cNvSpPr>
            <a:spLocks noGrp="1"/>
          </p:cNvSpPr>
          <p:nvPr>
            <p:ph type="sldNum" sz="quarter" idx="12"/>
          </p:nvPr>
        </p:nvSpPr>
        <p:spPr/>
        <p:txBody>
          <a:bodyPr/>
          <a:lstStyle/>
          <a:p>
            <a:fld id="{CF7DC490-98B8-074B-BB30-37775A2447EF}" type="slidenum">
              <a:rPr lang="en-US" smtClean="0"/>
              <a:pPr/>
              <a:t>92</a:t>
            </a:fld>
            <a:endParaRPr lang="en-US" dirty="0"/>
          </a:p>
        </p:txBody>
      </p:sp>
      <p:pic>
        <p:nvPicPr>
          <p:cNvPr id="6" name="Picture 5"/>
          <p:cNvPicPr>
            <a:picLocks noChangeAspect="1"/>
          </p:cNvPicPr>
          <p:nvPr/>
        </p:nvPicPr>
        <p:blipFill>
          <a:blip r:embed="rId2"/>
          <a:stretch>
            <a:fillRect/>
          </a:stretch>
        </p:blipFill>
        <p:spPr>
          <a:xfrm>
            <a:off x="1524000" y="1882301"/>
            <a:ext cx="6570204" cy="1216704"/>
          </a:xfrm>
          <a:prstGeom prst="rect">
            <a:avLst/>
          </a:prstGeom>
        </p:spPr>
      </p:pic>
      <p:pic>
        <p:nvPicPr>
          <p:cNvPr id="7" name="Picture 6"/>
          <p:cNvPicPr>
            <a:picLocks noChangeAspect="1"/>
          </p:cNvPicPr>
          <p:nvPr/>
        </p:nvPicPr>
        <p:blipFill>
          <a:blip r:embed="rId3"/>
          <a:stretch>
            <a:fillRect/>
          </a:stretch>
        </p:blipFill>
        <p:spPr>
          <a:xfrm>
            <a:off x="1676400" y="3875836"/>
            <a:ext cx="6217753" cy="2372564"/>
          </a:xfrm>
          <a:prstGeom prst="rect">
            <a:avLst/>
          </a:prstGeom>
        </p:spPr>
      </p:pic>
    </p:spTree>
    <p:extLst>
      <p:ext uri="{BB962C8B-B14F-4D97-AF65-F5344CB8AC3E}">
        <p14:creationId xmlns:p14="http://schemas.microsoft.com/office/powerpoint/2010/main" val="1540140142"/>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67250"/>
            <a:ext cx="8229600" cy="4752141"/>
          </a:xfrm>
        </p:spPr>
        <p:txBody>
          <a:bodyPr>
            <a:normAutofit/>
          </a:bodyPr>
          <a:lstStyle/>
          <a:p>
            <a:r>
              <a:rPr lang="en-US" sz="2400" dirty="0" smtClean="0"/>
              <a:t>We can plug in these scatter values to our objective function:</a:t>
            </a:r>
          </a:p>
          <a:p>
            <a:endParaRPr lang="en-US" sz="2400" dirty="0"/>
          </a:p>
          <a:p>
            <a:endParaRPr lang="en-US" sz="2400" dirty="0" smtClean="0"/>
          </a:p>
          <a:p>
            <a:endParaRPr lang="en-US" sz="2400" dirty="0"/>
          </a:p>
          <a:p>
            <a:endParaRPr lang="en-US" sz="2400" dirty="0" smtClean="0"/>
          </a:p>
          <a:p>
            <a:endParaRPr lang="en-US" sz="2400" dirty="0"/>
          </a:p>
          <a:p>
            <a:r>
              <a:rPr lang="en-US" sz="2400" dirty="0" smtClean="0"/>
              <a:t>And our objective becomes:</a:t>
            </a:r>
          </a:p>
          <a:p>
            <a:endParaRPr lang="en-US" sz="2400" dirty="0"/>
          </a:p>
          <a:p>
            <a:endParaRPr lang="en-US" sz="2400" dirty="0" smtClean="0"/>
          </a:p>
          <a:p>
            <a:endParaRPr lang="en-US" sz="2400" dirty="0"/>
          </a:p>
        </p:txBody>
      </p:sp>
      <p:grpSp>
        <p:nvGrpSpPr>
          <p:cNvPr id="15" name="Group 14"/>
          <p:cNvGrpSpPr/>
          <p:nvPr/>
        </p:nvGrpSpPr>
        <p:grpSpPr>
          <a:xfrm>
            <a:off x="1241459" y="1676074"/>
            <a:ext cx="6880290" cy="2394448"/>
            <a:chOff x="1524000" y="3657600"/>
            <a:chExt cx="6880290" cy="2394448"/>
          </a:xfrm>
        </p:grpSpPr>
        <p:pic>
          <p:nvPicPr>
            <p:cNvPr id="13" name="Picture 12"/>
            <p:cNvPicPr>
              <a:picLocks noChangeAspect="1"/>
            </p:cNvPicPr>
            <p:nvPr/>
          </p:nvPicPr>
          <p:blipFill>
            <a:blip r:embed="rId2"/>
            <a:stretch>
              <a:fillRect/>
            </a:stretch>
          </p:blipFill>
          <p:spPr>
            <a:xfrm>
              <a:off x="1752600" y="3817893"/>
              <a:ext cx="6651690" cy="2234155"/>
            </a:xfrm>
            <a:prstGeom prst="rect">
              <a:avLst/>
            </a:prstGeom>
          </p:spPr>
        </p:pic>
        <p:sp>
          <p:nvSpPr>
            <p:cNvPr id="14" name="Rectangle 13"/>
            <p:cNvSpPr/>
            <p:nvPr/>
          </p:nvSpPr>
          <p:spPr>
            <a:xfrm>
              <a:off x="1524000" y="3657600"/>
              <a:ext cx="3200400" cy="4572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1524000" y="76200"/>
            <a:ext cx="7162800" cy="1143000"/>
          </a:xfrm>
        </p:spPr>
        <p:txBody>
          <a:bodyPr>
            <a:normAutofit/>
          </a:bodyPr>
          <a:lstStyle/>
          <a:p>
            <a:r>
              <a:rPr lang="en-US" altLang="zh-CN" sz="3600" dirty="0"/>
              <a:t>LDA with 2 variables</a:t>
            </a:r>
          </a:p>
        </p:txBody>
      </p:sp>
      <p:sp>
        <p:nvSpPr>
          <p:cNvPr id="4" name="Date Placeholder 3"/>
          <p:cNvSpPr>
            <a:spLocks noGrp="1"/>
          </p:cNvSpPr>
          <p:nvPr>
            <p:ph type="dt" sz="half" idx="10"/>
          </p:nvPr>
        </p:nvSpPr>
        <p:spPr/>
        <p:txBody>
          <a:bodyPr/>
          <a:lstStyle/>
          <a:p>
            <a:endParaRPr lang="en-US" dirty="0"/>
          </a:p>
        </p:txBody>
      </p:sp>
      <p:sp>
        <p:nvSpPr>
          <p:cNvPr id="5" name="Slide Number Placeholder 4"/>
          <p:cNvSpPr>
            <a:spLocks noGrp="1"/>
          </p:cNvSpPr>
          <p:nvPr>
            <p:ph type="sldNum" sz="quarter" idx="12"/>
          </p:nvPr>
        </p:nvSpPr>
        <p:spPr/>
        <p:txBody>
          <a:bodyPr/>
          <a:lstStyle/>
          <a:p>
            <a:fld id="{CF7DC490-98B8-074B-BB30-37775A2447EF}" type="slidenum">
              <a:rPr lang="en-US" smtClean="0"/>
              <a:pPr/>
              <a:t>93</a:t>
            </a:fld>
            <a:endParaRPr lang="en-US" dirty="0"/>
          </a:p>
        </p:txBody>
      </p:sp>
      <p:sp>
        <p:nvSpPr>
          <p:cNvPr id="9" name="TextBox 8"/>
          <p:cNvSpPr txBox="1"/>
          <p:nvPr/>
        </p:nvSpPr>
        <p:spPr>
          <a:xfrm>
            <a:off x="6248400" y="6019391"/>
            <a:ext cx="2847053" cy="338554"/>
          </a:xfrm>
          <a:prstGeom prst="rect">
            <a:avLst/>
          </a:prstGeom>
          <a:noFill/>
        </p:spPr>
        <p:txBody>
          <a:bodyPr wrap="none" rtlCol="0">
            <a:spAutoFit/>
          </a:bodyPr>
          <a:lstStyle/>
          <a:p>
            <a:r>
              <a:rPr lang="en-US" sz="1600" dirty="0" smtClean="0"/>
              <a:t>Slide inspired by N. </a:t>
            </a:r>
            <a:r>
              <a:rPr lang="en-US" sz="1600" dirty="0" err="1" smtClean="0"/>
              <a:t>Vasconcelos</a:t>
            </a:r>
            <a:endParaRPr lang="en-US" sz="1600" dirty="0"/>
          </a:p>
        </p:txBody>
      </p:sp>
      <p:pic>
        <p:nvPicPr>
          <p:cNvPr id="10" name="Picture 9"/>
          <p:cNvPicPr>
            <a:picLocks noChangeAspect="1"/>
          </p:cNvPicPr>
          <p:nvPr/>
        </p:nvPicPr>
        <p:blipFill>
          <a:blip r:embed="rId3"/>
          <a:stretch>
            <a:fillRect/>
          </a:stretch>
        </p:blipFill>
        <p:spPr>
          <a:xfrm>
            <a:off x="2203450" y="4403146"/>
            <a:ext cx="4737100" cy="1785522"/>
          </a:xfrm>
          <a:prstGeom prst="rect">
            <a:avLst/>
          </a:prstGeom>
        </p:spPr>
      </p:pic>
    </p:spTree>
    <p:extLst>
      <p:ext uri="{BB962C8B-B14F-4D97-AF65-F5344CB8AC3E}">
        <p14:creationId xmlns:p14="http://schemas.microsoft.com/office/powerpoint/2010/main" val="2366652156"/>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2460659" y="2286000"/>
            <a:ext cx="4365690" cy="2394448"/>
            <a:chOff x="3810000" y="3625352"/>
            <a:chExt cx="4365690" cy="2394448"/>
          </a:xfrm>
        </p:grpSpPr>
        <p:pic>
          <p:nvPicPr>
            <p:cNvPr id="13" name="Picture 12"/>
            <p:cNvPicPr>
              <a:picLocks noChangeAspect="1"/>
            </p:cNvPicPr>
            <p:nvPr/>
          </p:nvPicPr>
          <p:blipFill rotWithShape="1">
            <a:blip r:embed="rId2"/>
            <a:srcRect l="38949"/>
            <a:stretch/>
          </p:blipFill>
          <p:spPr>
            <a:xfrm>
              <a:off x="4114800" y="3785645"/>
              <a:ext cx="4060890" cy="2234155"/>
            </a:xfrm>
            <a:prstGeom prst="rect">
              <a:avLst/>
            </a:prstGeom>
          </p:spPr>
        </p:pic>
        <p:sp>
          <p:nvSpPr>
            <p:cNvPr id="14" name="Rectangle 13"/>
            <p:cNvSpPr/>
            <p:nvPr/>
          </p:nvSpPr>
          <p:spPr>
            <a:xfrm>
              <a:off x="3810000" y="3625352"/>
              <a:ext cx="685800" cy="4572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1524000" y="76200"/>
            <a:ext cx="7162800" cy="1143000"/>
          </a:xfrm>
        </p:spPr>
        <p:txBody>
          <a:bodyPr>
            <a:normAutofit/>
          </a:bodyPr>
          <a:lstStyle/>
          <a:p>
            <a:r>
              <a:rPr lang="en-US" altLang="zh-CN" sz="3600" dirty="0"/>
              <a:t>LDA with 2 variables</a:t>
            </a:r>
          </a:p>
        </p:txBody>
      </p:sp>
      <p:sp>
        <p:nvSpPr>
          <p:cNvPr id="3" name="Content Placeholder 2"/>
          <p:cNvSpPr>
            <a:spLocks noGrp="1"/>
          </p:cNvSpPr>
          <p:nvPr>
            <p:ph idx="1"/>
          </p:nvPr>
        </p:nvSpPr>
        <p:spPr>
          <a:xfrm>
            <a:off x="457200" y="1267251"/>
            <a:ext cx="8229600" cy="713950"/>
          </a:xfrm>
        </p:spPr>
        <p:txBody>
          <a:bodyPr>
            <a:normAutofit/>
          </a:bodyPr>
          <a:lstStyle/>
          <a:p>
            <a:r>
              <a:rPr lang="en-US" sz="2400" dirty="0" smtClean="0"/>
              <a:t>The scatter variables </a:t>
            </a:r>
          </a:p>
        </p:txBody>
      </p:sp>
      <p:sp>
        <p:nvSpPr>
          <p:cNvPr id="4" name="Date Placeholder 3"/>
          <p:cNvSpPr>
            <a:spLocks noGrp="1"/>
          </p:cNvSpPr>
          <p:nvPr>
            <p:ph type="dt" sz="half" idx="10"/>
          </p:nvPr>
        </p:nvSpPr>
        <p:spPr/>
        <p:txBody>
          <a:bodyPr/>
          <a:lstStyle/>
          <a:p>
            <a:endParaRPr lang="en-US" dirty="0"/>
          </a:p>
        </p:txBody>
      </p:sp>
      <p:sp>
        <p:nvSpPr>
          <p:cNvPr id="5" name="Slide Number Placeholder 4"/>
          <p:cNvSpPr>
            <a:spLocks noGrp="1"/>
          </p:cNvSpPr>
          <p:nvPr>
            <p:ph type="sldNum" sz="quarter" idx="12"/>
          </p:nvPr>
        </p:nvSpPr>
        <p:spPr/>
        <p:txBody>
          <a:bodyPr/>
          <a:lstStyle/>
          <a:p>
            <a:fld id="{CF7DC490-98B8-074B-BB30-37775A2447EF}" type="slidenum">
              <a:rPr lang="en-US" smtClean="0"/>
              <a:pPr/>
              <a:t>94</a:t>
            </a:fld>
            <a:endParaRPr lang="en-US" dirty="0"/>
          </a:p>
        </p:txBody>
      </p:sp>
      <p:sp>
        <p:nvSpPr>
          <p:cNvPr id="9" name="TextBox 8"/>
          <p:cNvSpPr txBox="1"/>
          <p:nvPr/>
        </p:nvSpPr>
        <p:spPr>
          <a:xfrm>
            <a:off x="6248400" y="6019391"/>
            <a:ext cx="2847053" cy="338554"/>
          </a:xfrm>
          <a:prstGeom prst="rect">
            <a:avLst/>
          </a:prstGeom>
          <a:noFill/>
        </p:spPr>
        <p:txBody>
          <a:bodyPr wrap="none" rtlCol="0">
            <a:spAutoFit/>
          </a:bodyPr>
          <a:lstStyle/>
          <a:p>
            <a:r>
              <a:rPr lang="en-US" sz="1600" dirty="0" smtClean="0"/>
              <a:t>Slide inspired by N. </a:t>
            </a:r>
            <a:r>
              <a:rPr lang="en-US" sz="1600" dirty="0" err="1" smtClean="0"/>
              <a:t>Vasconcelos</a:t>
            </a:r>
            <a:endParaRPr lang="en-US" sz="1600" dirty="0"/>
          </a:p>
        </p:txBody>
      </p:sp>
    </p:spTree>
    <p:extLst>
      <p:ext uri="{BB962C8B-B14F-4D97-AF65-F5344CB8AC3E}">
        <p14:creationId xmlns:p14="http://schemas.microsoft.com/office/powerpoint/2010/main" val="1227184113"/>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5" name="Oval 45"/>
          <p:cNvSpPr>
            <a:spLocks noChangeArrowheads="1"/>
          </p:cNvSpPr>
          <p:nvPr/>
        </p:nvSpPr>
        <p:spPr bwMode="auto">
          <a:xfrm rot="2304131">
            <a:off x="4227513" y="2670175"/>
            <a:ext cx="685800" cy="990600"/>
          </a:xfrm>
          <a:prstGeom prst="ellipse">
            <a:avLst/>
          </a:prstGeom>
          <a:noFill/>
          <a:ln w="19050">
            <a:solidFill>
              <a:srgbClr val="008000"/>
            </a:solidFill>
            <a:round/>
            <a:headEnd/>
            <a:tailEnd/>
          </a:ln>
        </p:spPr>
        <p:txBody>
          <a:bodyPr wrap="none" anchor="ctr"/>
          <a:lstStyle/>
          <a:p>
            <a:endParaRPr lang="en-US"/>
          </a:p>
        </p:txBody>
      </p:sp>
      <p:graphicFrame>
        <p:nvGraphicFramePr>
          <p:cNvPr id="153603" name="Object 3"/>
          <p:cNvGraphicFramePr>
            <a:graphicFrameLocks noChangeAspect="1"/>
          </p:cNvGraphicFramePr>
          <p:nvPr>
            <p:extLst/>
          </p:nvPr>
        </p:nvGraphicFramePr>
        <p:xfrm>
          <a:off x="5029200" y="3824287"/>
          <a:ext cx="350838" cy="379413"/>
        </p:xfrm>
        <a:graphic>
          <a:graphicData uri="http://schemas.openxmlformats.org/presentationml/2006/ole">
            <mc:AlternateContent xmlns:mc="http://schemas.openxmlformats.org/markup-compatibility/2006">
              <mc:Choice xmlns:v="urn:schemas-microsoft-com:vml" Requires="v">
                <p:oleObj spid="_x0000_s68658" name="Equation" r:id="rId3" imgW="342720" imgH="368280" progId="Equation.3">
                  <p:embed/>
                </p:oleObj>
              </mc:Choice>
              <mc:Fallback>
                <p:oleObj name="Equation" r:id="rId3" imgW="342720" imgH="36828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3824287"/>
                        <a:ext cx="350838" cy="379413"/>
                      </a:xfrm>
                      <a:prstGeom prst="rect">
                        <a:avLst/>
                      </a:prstGeom>
                      <a:noFill/>
                      <a:ln w="28575">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53604" name="Line 4"/>
          <p:cNvSpPr>
            <a:spLocks noChangeShapeType="1"/>
          </p:cNvSpPr>
          <p:nvPr/>
        </p:nvSpPr>
        <p:spPr bwMode="auto">
          <a:xfrm flipH="1" flipV="1">
            <a:off x="4800600" y="3443287"/>
            <a:ext cx="228600" cy="381000"/>
          </a:xfrm>
          <a:prstGeom prst="line">
            <a:avLst/>
          </a:prstGeom>
          <a:noFill/>
          <a:ln w="28575">
            <a:solidFill>
              <a:srgbClr val="B2B2B2"/>
            </a:solidFill>
            <a:round/>
            <a:headEnd/>
            <a:tailEnd/>
          </a:ln>
        </p:spPr>
        <p:txBody>
          <a:bodyPr wrap="none" anchor="ctr"/>
          <a:lstStyle/>
          <a:p>
            <a:endParaRPr lang="en-US"/>
          </a:p>
        </p:txBody>
      </p:sp>
      <p:graphicFrame>
        <p:nvGraphicFramePr>
          <p:cNvPr id="153605" name="Object 5"/>
          <p:cNvGraphicFramePr>
            <a:graphicFrameLocks noChangeAspect="1"/>
          </p:cNvGraphicFramePr>
          <p:nvPr>
            <p:extLst/>
          </p:nvPr>
        </p:nvGraphicFramePr>
        <p:xfrm>
          <a:off x="2590800" y="2757487"/>
          <a:ext cx="360363" cy="379413"/>
        </p:xfrm>
        <a:graphic>
          <a:graphicData uri="http://schemas.openxmlformats.org/presentationml/2006/ole">
            <mc:AlternateContent xmlns:mc="http://schemas.openxmlformats.org/markup-compatibility/2006">
              <mc:Choice xmlns:v="urn:schemas-microsoft-com:vml" Requires="v">
                <p:oleObj spid="_x0000_s68659" name="Equation" r:id="rId5" imgW="317160" imgH="368280" progId="Equation.3">
                  <p:embed/>
                </p:oleObj>
              </mc:Choice>
              <mc:Fallback>
                <p:oleObj name="Equation" r:id="rId5" imgW="317160" imgH="36828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90800" y="2757487"/>
                        <a:ext cx="360363" cy="379413"/>
                      </a:xfrm>
                      <a:prstGeom prst="rect">
                        <a:avLst/>
                      </a:prstGeom>
                      <a:noFill/>
                      <a:ln w="28575">
                        <a:solidFill>
                          <a:schemeClr val="accent1"/>
                        </a:solidFill>
                        <a:miter lim="800000"/>
                        <a:headEnd/>
                        <a:tailEnd/>
                      </a:ln>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53606" name="Line 6"/>
          <p:cNvSpPr>
            <a:spLocks noChangeShapeType="1"/>
          </p:cNvSpPr>
          <p:nvPr/>
        </p:nvSpPr>
        <p:spPr bwMode="auto">
          <a:xfrm flipV="1">
            <a:off x="2971800" y="2909887"/>
            <a:ext cx="685800" cy="76200"/>
          </a:xfrm>
          <a:prstGeom prst="line">
            <a:avLst/>
          </a:prstGeom>
          <a:noFill/>
          <a:ln w="28575">
            <a:solidFill>
              <a:srgbClr val="ECD882"/>
            </a:solidFill>
            <a:round/>
            <a:headEnd/>
            <a:tailEnd/>
          </a:ln>
        </p:spPr>
        <p:txBody>
          <a:bodyPr wrap="none" anchor="ctr"/>
          <a:lstStyle/>
          <a:p>
            <a:endParaRPr lang="en-US"/>
          </a:p>
        </p:txBody>
      </p:sp>
      <p:sp>
        <p:nvSpPr>
          <p:cNvPr id="153607" name="Line 7"/>
          <p:cNvSpPr>
            <a:spLocks noChangeShapeType="1"/>
          </p:cNvSpPr>
          <p:nvPr/>
        </p:nvSpPr>
        <p:spPr bwMode="auto">
          <a:xfrm flipH="1">
            <a:off x="2590800" y="2681287"/>
            <a:ext cx="1524000" cy="1676400"/>
          </a:xfrm>
          <a:prstGeom prst="line">
            <a:avLst/>
          </a:prstGeom>
          <a:noFill/>
          <a:ln w="38100">
            <a:solidFill>
              <a:srgbClr val="FF0000"/>
            </a:solidFill>
            <a:round/>
            <a:headEnd type="diamond" w="med" len="med"/>
            <a:tailEnd/>
          </a:ln>
        </p:spPr>
        <p:txBody>
          <a:bodyPr wrap="none" anchor="ctr"/>
          <a:lstStyle/>
          <a:p>
            <a:endParaRPr lang="en-US"/>
          </a:p>
        </p:txBody>
      </p:sp>
      <p:sp>
        <p:nvSpPr>
          <p:cNvPr id="153608" name="Line 8"/>
          <p:cNvSpPr>
            <a:spLocks noChangeShapeType="1"/>
          </p:cNvSpPr>
          <p:nvPr/>
        </p:nvSpPr>
        <p:spPr bwMode="auto">
          <a:xfrm flipV="1">
            <a:off x="2743200" y="3138487"/>
            <a:ext cx="1828800" cy="1371600"/>
          </a:xfrm>
          <a:prstGeom prst="line">
            <a:avLst/>
          </a:prstGeom>
          <a:noFill/>
          <a:ln w="38100">
            <a:solidFill>
              <a:srgbClr val="FF0000"/>
            </a:solidFill>
            <a:round/>
            <a:headEnd/>
            <a:tailEnd type="diamond" w="med" len="med"/>
          </a:ln>
        </p:spPr>
        <p:txBody>
          <a:bodyPr wrap="none" anchor="ctr"/>
          <a:lstStyle/>
          <a:p>
            <a:endParaRPr lang="en-US"/>
          </a:p>
        </p:txBody>
      </p:sp>
      <p:graphicFrame>
        <p:nvGraphicFramePr>
          <p:cNvPr id="153609" name="Object 9"/>
          <p:cNvGraphicFramePr>
            <a:graphicFrameLocks noChangeAspect="1"/>
          </p:cNvGraphicFramePr>
          <p:nvPr>
            <p:extLst/>
          </p:nvPr>
        </p:nvGraphicFramePr>
        <p:xfrm>
          <a:off x="2336800" y="4383087"/>
          <a:ext cx="401638" cy="379413"/>
        </p:xfrm>
        <a:graphic>
          <a:graphicData uri="http://schemas.openxmlformats.org/presentationml/2006/ole">
            <mc:AlternateContent xmlns:mc="http://schemas.openxmlformats.org/markup-compatibility/2006">
              <mc:Choice xmlns:v="urn:schemas-microsoft-com:vml" Requires="v">
                <p:oleObj spid="_x0000_s68660" name="Equation" r:id="rId7" imgW="393480" imgH="368280" progId="Equation.3">
                  <p:embed/>
                </p:oleObj>
              </mc:Choice>
              <mc:Fallback>
                <p:oleObj name="Equation" r:id="rId7" imgW="393480" imgH="36828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36800" y="4383087"/>
                        <a:ext cx="401638" cy="379413"/>
                      </a:xfrm>
                      <a:prstGeom prst="rect">
                        <a:avLst/>
                      </a:prstGeom>
                      <a:noFill/>
                      <a:ln w="28575">
                        <a:solidFill>
                          <a:srgbClr val="FF0000"/>
                        </a:solidFill>
                        <a:miter lim="800000"/>
                        <a:headEnd/>
                        <a:tailEnd/>
                      </a:ln>
                      <a:extLst>
                        <a:ext uri="{909E8E84-426E-40dd-AFC4-6F175D3DCCD1}">
                          <a14:hiddenFill xmlns:a14="http://schemas.microsoft.com/office/drawing/2010/main" xmlns="">
                            <a:solidFill>
                              <a:srgbClr val="FFFFFF"/>
                            </a:solidFill>
                          </a14:hiddenFill>
                        </a:ext>
                      </a:extLst>
                    </p:spPr>
                  </p:pic>
                </p:oleObj>
              </mc:Fallback>
            </mc:AlternateContent>
          </a:graphicData>
        </a:graphic>
      </p:graphicFrame>
      <p:graphicFrame>
        <p:nvGraphicFramePr>
          <p:cNvPr id="153610" name="Object 10"/>
          <p:cNvGraphicFramePr>
            <a:graphicFrameLocks noChangeAspect="1"/>
          </p:cNvGraphicFramePr>
          <p:nvPr>
            <p:extLst/>
          </p:nvPr>
        </p:nvGraphicFramePr>
        <p:xfrm>
          <a:off x="5334000" y="1690687"/>
          <a:ext cx="1709738" cy="390525"/>
        </p:xfrm>
        <a:graphic>
          <a:graphicData uri="http://schemas.openxmlformats.org/presentationml/2006/ole">
            <mc:AlternateContent xmlns:mc="http://schemas.openxmlformats.org/markup-compatibility/2006">
              <mc:Choice xmlns:v="urn:schemas-microsoft-com:vml" Requires="v">
                <p:oleObj spid="_x0000_s68661" name="Equation" r:id="rId9" imgW="1663560" imgH="380880" progId="Equation.3">
                  <p:embed/>
                </p:oleObj>
              </mc:Choice>
              <mc:Fallback>
                <p:oleObj name="Equation" r:id="rId9" imgW="1663560" imgH="380880"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34000" y="1690687"/>
                        <a:ext cx="1709738" cy="390525"/>
                      </a:xfrm>
                      <a:prstGeom prst="rect">
                        <a:avLst/>
                      </a:prstGeom>
                      <a:noFill/>
                      <a:ln w="28575">
                        <a:solidFill>
                          <a:srgbClr val="00FFFF"/>
                        </a:solidFill>
                        <a:miter lim="800000"/>
                        <a:headEnd/>
                        <a:tailEnd/>
                      </a:ln>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53611" name="Oval 11"/>
          <p:cNvSpPr>
            <a:spLocks noChangeArrowheads="1"/>
          </p:cNvSpPr>
          <p:nvPr/>
        </p:nvSpPr>
        <p:spPr bwMode="auto">
          <a:xfrm rot="18744042">
            <a:off x="3811588" y="2206625"/>
            <a:ext cx="1143000" cy="1600200"/>
          </a:xfrm>
          <a:prstGeom prst="ellipse">
            <a:avLst/>
          </a:prstGeom>
          <a:noFill/>
          <a:ln w="28575">
            <a:solidFill>
              <a:srgbClr val="00FFFF"/>
            </a:solidFill>
            <a:round/>
            <a:headEnd/>
            <a:tailEnd/>
          </a:ln>
        </p:spPr>
        <p:txBody>
          <a:bodyPr wrap="none" anchor="ctr"/>
          <a:lstStyle/>
          <a:p>
            <a:endParaRPr lang="en-US"/>
          </a:p>
        </p:txBody>
      </p:sp>
      <p:sp>
        <p:nvSpPr>
          <p:cNvPr id="153612" name="Line 12"/>
          <p:cNvSpPr>
            <a:spLocks noChangeShapeType="1"/>
          </p:cNvSpPr>
          <p:nvPr/>
        </p:nvSpPr>
        <p:spPr bwMode="auto">
          <a:xfrm flipH="1">
            <a:off x="4800600" y="2071687"/>
            <a:ext cx="1066800" cy="457200"/>
          </a:xfrm>
          <a:prstGeom prst="line">
            <a:avLst/>
          </a:prstGeom>
          <a:noFill/>
          <a:ln w="28575">
            <a:solidFill>
              <a:srgbClr val="00FFFF"/>
            </a:solidFill>
            <a:round/>
            <a:headEnd/>
            <a:tailEnd/>
          </a:ln>
        </p:spPr>
        <p:txBody>
          <a:bodyPr wrap="none" anchor="ctr"/>
          <a:lstStyle/>
          <a:p>
            <a:endParaRPr lang="en-US"/>
          </a:p>
        </p:txBody>
      </p:sp>
      <p:sp>
        <p:nvSpPr>
          <p:cNvPr id="5134" name="Line 13"/>
          <p:cNvSpPr>
            <a:spLocks noChangeShapeType="1"/>
          </p:cNvSpPr>
          <p:nvPr/>
        </p:nvSpPr>
        <p:spPr bwMode="auto">
          <a:xfrm>
            <a:off x="3429000" y="4662487"/>
            <a:ext cx="2667000" cy="0"/>
          </a:xfrm>
          <a:prstGeom prst="line">
            <a:avLst/>
          </a:prstGeom>
          <a:noFill/>
          <a:ln w="9525">
            <a:solidFill>
              <a:srgbClr val="40458C"/>
            </a:solidFill>
            <a:round/>
            <a:headEnd/>
            <a:tailEnd type="triangle" w="med" len="med"/>
          </a:ln>
        </p:spPr>
        <p:txBody>
          <a:bodyPr wrap="none"/>
          <a:lstStyle/>
          <a:p>
            <a:endParaRPr lang="en-US"/>
          </a:p>
        </p:txBody>
      </p:sp>
      <p:sp>
        <p:nvSpPr>
          <p:cNvPr id="5135" name="Line 14"/>
          <p:cNvSpPr>
            <a:spLocks noChangeShapeType="1"/>
          </p:cNvSpPr>
          <p:nvPr/>
        </p:nvSpPr>
        <p:spPr bwMode="auto">
          <a:xfrm flipV="1">
            <a:off x="3429000" y="2147887"/>
            <a:ext cx="0" cy="2514600"/>
          </a:xfrm>
          <a:prstGeom prst="line">
            <a:avLst/>
          </a:prstGeom>
          <a:noFill/>
          <a:ln w="9525">
            <a:solidFill>
              <a:srgbClr val="40458C"/>
            </a:solidFill>
            <a:round/>
            <a:headEnd/>
            <a:tailEnd type="triangle" w="med" len="med"/>
          </a:ln>
        </p:spPr>
        <p:txBody>
          <a:bodyPr wrap="none"/>
          <a:lstStyle/>
          <a:p>
            <a:endParaRPr lang="en-US"/>
          </a:p>
        </p:txBody>
      </p:sp>
      <p:sp>
        <p:nvSpPr>
          <p:cNvPr id="5136" name="Rectangle 15"/>
          <p:cNvSpPr>
            <a:spLocks noChangeArrowheads="1"/>
          </p:cNvSpPr>
          <p:nvPr/>
        </p:nvSpPr>
        <p:spPr bwMode="auto">
          <a:xfrm>
            <a:off x="6019800" y="4281487"/>
            <a:ext cx="304800" cy="304800"/>
          </a:xfrm>
          <a:prstGeom prst="rect">
            <a:avLst/>
          </a:prstGeom>
          <a:noFill/>
          <a:ln w="9525">
            <a:noFill/>
            <a:miter lim="800000"/>
            <a:headEnd/>
            <a:tailEnd/>
          </a:ln>
        </p:spPr>
        <p:txBody>
          <a:bodyPr wrap="none" anchor="ctr"/>
          <a:lstStyle/>
          <a:p>
            <a:pPr algn="ctr"/>
            <a:r>
              <a:rPr lang="en-US" altLang="zh-CN" sz="1400" b="1">
                <a:solidFill>
                  <a:srgbClr val="40458C"/>
                </a:solidFill>
                <a:latin typeface="Tahoma" pitchFamily="34" charset="0"/>
                <a:ea typeface="SimSun" pitchFamily="2" charset="-122"/>
              </a:rPr>
              <a:t>x1</a:t>
            </a:r>
          </a:p>
        </p:txBody>
      </p:sp>
      <p:sp>
        <p:nvSpPr>
          <p:cNvPr id="5137" name="Rectangle 16"/>
          <p:cNvSpPr>
            <a:spLocks noChangeArrowheads="1"/>
          </p:cNvSpPr>
          <p:nvPr/>
        </p:nvSpPr>
        <p:spPr bwMode="auto">
          <a:xfrm>
            <a:off x="3048000" y="1995487"/>
            <a:ext cx="304800" cy="304800"/>
          </a:xfrm>
          <a:prstGeom prst="rect">
            <a:avLst/>
          </a:prstGeom>
          <a:noFill/>
          <a:ln w="9525">
            <a:noFill/>
            <a:miter lim="800000"/>
            <a:headEnd/>
            <a:tailEnd/>
          </a:ln>
        </p:spPr>
        <p:txBody>
          <a:bodyPr wrap="none" anchor="ctr"/>
          <a:lstStyle/>
          <a:p>
            <a:pPr algn="ctr"/>
            <a:r>
              <a:rPr lang="en-US" altLang="zh-CN" sz="1400" b="1">
                <a:solidFill>
                  <a:srgbClr val="40458C"/>
                </a:solidFill>
                <a:latin typeface="Tahoma" pitchFamily="34" charset="0"/>
                <a:ea typeface="SimSun" pitchFamily="2" charset="-122"/>
              </a:rPr>
              <a:t>x2</a:t>
            </a:r>
          </a:p>
        </p:txBody>
      </p:sp>
      <p:sp>
        <p:nvSpPr>
          <p:cNvPr id="5138" name="Oval 17"/>
          <p:cNvSpPr>
            <a:spLocks noChangeArrowheads="1"/>
          </p:cNvSpPr>
          <p:nvPr/>
        </p:nvSpPr>
        <p:spPr bwMode="auto">
          <a:xfrm>
            <a:off x="3898900" y="2566987"/>
            <a:ext cx="76200" cy="76200"/>
          </a:xfrm>
          <a:prstGeom prst="ellipse">
            <a:avLst/>
          </a:prstGeom>
          <a:solidFill>
            <a:srgbClr val="ECD882"/>
          </a:solidFill>
          <a:ln w="9525">
            <a:solidFill>
              <a:srgbClr val="40458C"/>
            </a:solidFill>
            <a:round/>
            <a:headEnd/>
            <a:tailEnd/>
          </a:ln>
        </p:spPr>
        <p:txBody>
          <a:bodyPr wrap="none" anchor="ctr"/>
          <a:lstStyle/>
          <a:p>
            <a:endParaRPr lang="en-US"/>
          </a:p>
        </p:txBody>
      </p:sp>
      <p:sp>
        <p:nvSpPr>
          <p:cNvPr id="5139" name="Oval 18"/>
          <p:cNvSpPr>
            <a:spLocks noChangeArrowheads="1"/>
          </p:cNvSpPr>
          <p:nvPr/>
        </p:nvSpPr>
        <p:spPr bwMode="auto">
          <a:xfrm>
            <a:off x="4038600" y="2452687"/>
            <a:ext cx="76200" cy="76200"/>
          </a:xfrm>
          <a:prstGeom prst="ellipse">
            <a:avLst/>
          </a:prstGeom>
          <a:solidFill>
            <a:srgbClr val="ECD882"/>
          </a:solidFill>
          <a:ln w="9525">
            <a:solidFill>
              <a:srgbClr val="40458C"/>
            </a:solidFill>
            <a:round/>
            <a:headEnd/>
            <a:tailEnd/>
          </a:ln>
        </p:spPr>
        <p:txBody>
          <a:bodyPr wrap="none" anchor="ctr"/>
          <a:lstStyle/>
          <a:p>
            <a:endParaRPr lang="en-US"/>
          </a:p>
        </p:txBody>
      </p:sp>
      <p:sp>
        <p:nvSpPr>
          <p:cNvPr id="5140" name="Oval 19"/>
          <p:cNvSpPr>
            <a:spLocks noChangeArrowheads="1"/>
          </p:cNvSpPr>
          <p:nvPr/>
        </p:nvSpPr>
        <p:spPr bwMode="auto">
          <a:xfrm>
            <a:off x="3810000" y="2909887"/>
            <a:ext cx="76200" cy="76200"/>
          </a:xfrm>
          <a:prstGeom prst="ellipse">
            <a:avLst/>
          </a:prstGeom>
          <a:solidFill>
            <a:srgbClr val="ECD882"/>
          </a:solidFill>
          <a:ln w="9525">
            <a:solidFill>
              <a:srgbClr val="40458C"/>
            </a:solidFill>
            <a:round/>
            <a:headEnd/>
            <a:tailEnd/>
          </a:ln>
        </p:spPr>
        <p:txBody>
          <a:bodyPr wrap="none" anchor="ctr"/>
          <a:lstStyle/>
          <a:p>
            <a:endParaRPr lang="en-US"/>
          </a:p>
        </p:txBody>
      </p:sp>
      <p:sp>
        <p:nvSpPr>
          <p:cNvPr id="5141" name="Oval 20"/>
          <p:cNvSpPr>
            <a:spLocks noChangeArrowheads="1"/>
          </p:cNvSpPr>
          <p:nvPr/>
        </p:nvSpPr>
        <p:spPr bwMode="auto">
          <a:xfrm>
            <a:off x="4343400" y="2605087"/>
            <a:ext cx="76200" cy="76200"/>
          </a:xfrm>
          <a:prstGeom prst="ellipse">
            <a:avLst/>
          </a:prstGeom>
          <a:solidFill>
            <a:srgbClr val="ECD882"/>
          </a:solidFill>
          <a:ln w="9525">
            <a:solidFill>
              <a:srgbClr val="40458C"/>
            </a:solidFill>
            <a:round/>
            <a:headEnd/>
            <a:tailEnd/>
          </a:ln>
        </p:spPr>
        <p:txBody>
          <a:bodyPr wrap="none" anchor="ctr"/>
          <a:lstStyle/>
          <a:p>
            <a:endParaRPr lang="en-US"/>
          </a:p>
        </p:txBody>
      </p:sp>
      <p:sp>
        <p:nvSpPr>
          <p:cNvPr id="5142" name="Rectangle 21"/>
          <p:cNvSpPr>
            <a:spLocks noChangeArrowheads="1"/>
          </p:cNvSpPr>
          <p:nvPr/>
        </p:nvSpPr>
        <p:spPr bwMode="auto">
          <a:xfrm>
            <a:off x="4495800" y="3367087"/>
            <a:ext cx="76200" cy="76200"/>
          </a:xfrm>
          <a:prstGeom prst="rect">
            <a:avLst/>
          </a:prstGeom>
          <a:solidFill>
            <a:srgbClr val="26A632"/>
          </a:solidFill>
          <a:ln w="9525">
            <a:solidFill>
              <a:srgbClr val="26A632"/>
            </a:solidFill>
            <a:miter lim="800000"/>
            <a:headEnd/>
            <a:tailEnd/>
          </a:ln>
        </p:spPr>
        <p:txBody>
          <a:bodyPr wrap="none" anchor="ctr"/>
          <a:lstStyle/>
          <a:p>
            <a:endParaRPr lang="en-US"/>
          </a:p>
        </p:txBody>
      </p:sp>
      <p:sp>
        <p:nvSpPr>
          <p:cNvPr id="5143" name="Rectangle 22"/>
          <p:cNvSpPr>
            <a:spLocks noChangeArrowheads="1"/>
          </p:cNvSpPr>
          <p:nvPr/>
        </p:nvSpPr>
        <p:spPr bwMode="auto">
          <a:xfrm>
            <a:off x="4724400" y="2833687"/>
            <a:ext cx="76200" cy="76200"/>
          </a:xfrm>
          <a:prstGeom prst="rect">
            <a:avLst/>
          </a:prstGeom>
          <a:solidFill>
            <a:srgbClr val="26A632"/>
          </a:solidFill>
          <a:ln w="9525">
            <a:solidFill>
              <a:srgbClr val="26A632"/>
            </a:solidFill>
            <a:miter lim="800000"/>
            <a:headEnd/>
            <a:tailEnd/>
          </a:ln>
        </p:spPr>
        <p:txBody>
          <a:bodyPr wrap="none" anchor="ctr"/>
          <a:lstStyle/>
          <a:p>
            <a:endParaRPr lang="en-US"/>
          </a:p>
        </p:txBody>
      </p:sp>
      <p:sp>
        <p:nvSpPr>
          <p:cNvPr id="5144" name="Rectangle 23"/>
          <p:cNvSpPr>
            <a:spLocks noChangeArrowheads="1"/>
          </p:cNvSpPr>
          <p:nvPr/>
        </p:nvSpPr>
        <p:spPr bwMode="auto">
          <a:xfrm>
            <a:off x="4648200" y="3138487"/>
            <a:ext cx="76200" cy="76200"/>
          </a:xfrm>
          <a:prstGeom prst="rect">
            <a:avLst/>
          </a:prstGeom>
          <a:solidFill>
            <a:srgbClr val="26A632"/>
          </a:solidFill>
          <a:ln w="9525">
            <a:solidFill>
              <a:srgbClr val="26A632"/>
            </a:solidFill>
            <a:miter lim="800000"/>
            <a:headEnd/>
            <a:tailEnd/>
          </a:ln>
        </p:spPr>
        <p:txBody>
          <a:bodyPr wrap="none" anchor="ctr"/>
          <a:lstStyle/>
          <a:p>
            <a:endParaRPr lang="en-US"/>
          </a:p>
        </p:txBody>
      </p:sp>
      <p:sp>
        <p:nvSpPr>
          <p:cNvPr id="5145" name="Rectangle 24"/>
          <p:cNvSpPr>
            <a:spLocks noChangeArrowheads="1"/>
          </p:cNvSpPr>
          <p:nvPr/>
        </p:nvSpPr>
        <p:spPr bwMode="auto">
          <a:xfrm>
            <a:off x="4191000" y="3138487"/>
            <a:ext cx="76200" cy="76200"/>
          </a:xfrm>
          <a:prstGeom prst="rect">
            <a:avLst/>
          </a:prstGeom>
          <a:solidFill>
            <a:srgbClr val="26A632"/>
          </a:solidFill>
          <a:ln w="9525">
            <a:solidFill>
              <a:srgbClr val="26A632"/>
            </a:solidFill>
            <a:miter lim="800000"/>
            <a:headEnd/>
            <a:tailEnd/>
          </a:ln>
        </p:spPr>
        <p:txBody>
          <a:bodyPr wrap="none" anchor="ctr"/>
          <a:lstStyle/>
          <a:p>
            <a:endParaRPr lang="en-US"/>
          </a:p>
        </p:txBody>
      </p:sp>
      <p:sp>
        <p:nvSpPr>
          <p:cNvPr id="5146" name="Rectangle 25"/>
          <p:cNvSpPr>
            <a:spLocks noChangeArrowheads="1"/>
          </p:cNvSpPr>
          <p:nvPr/>
        </p:nvSpPr>
        <p:spPr bwMode="auto">
          <a:xfrm>
            <a:off x="4419600" y="2986087"/>
            <a:ext cx="76200" cy="76200"/>
          </a:xfrm>
          <a:prstGeom prst="rect">
            <a:avLst/>
          </a:prstGeom>
          <a:solidFill>
            <a:srgbClr val="26A632"/>
          </a:solidFill>
          <a:ln w="9525">
            <a:solidFill>
              <a:srgbClr val="26A632"/>
            </a:solidFill>
            <a:miter lim="800000"/>
            <a:headEnd/>
            <a:tailEnd/>
          </a:ln>
        </p:spPr>
        <p:txBody>
          <a:bodyPr wrap="none" anchor="ctr"/>
          <a:lstStyle/>
          <a:p>
            <a:endParaRPr lang="en-US"/>
          </a:p>
        </p:txBody>
      </p:sp>
      <p:sp>
        <p:nvSpPr>
          <p:cNvPr id="153644" name="Oval 44"/>
          <p:cNvSpPr>
            <a:spLocks noChangeArrowheads="1"/>
          </p:cNvSpPr>
          <p:nvPr/>
        </p:nvSpPr>
        <p:spPr bwMode="auto">
          <a:xfrm rot="2592405">
            <a:off x="3729038" y="2312987"/>
            <a:ext cx="685800" cy="838200"/>
          </a:xfrm>
          <a:prstGeom prst="ellipse">
            <a:avLst/>
          </a:prstGeom>
          <a:noFill/>
          <a:ln w="19050">
            <a:solidFill>
              <a:srgbClr val="ECD882"/>
            </a:solidFill>
            <a:round/>
            <a:headEnd/>
            <a:tailEnd/>
          </a:ln>
        </p:spPr>
        <p:txBody>
          <a:bodyPr wrap="none" anchor="ctr"/>
          <a:lstStyle/>
          <a:p>
            <a:endParaRPr lang="en-US"/>
          </a:p>
        </p:txBody>
      </p:sp>
      <p:sp>
        <p:nvSpPr>
          <p:cNvPr id="153647" name="Rectangle 47"/>
          <p:cNvSpPr>
            <a:spLocks noChangeArrowheads="1"/>
          </p:cNvSpPr>
          <p:nvPr/>
        </p:nvSpPr>
        <p:spPr bwMode="auto">
          <a:xfrm>
            <a:off x="5943600" y="2147887"/>
            <a:ext cx="2002133" cy="369332"/>
          </a:xfrm>
          <a:prstGeom prst="rect">
            <a:avLst/>
          </a:prstGeom>
          <a:noFill/>
          <a:ln w="9525">
            <a:noFill/>
            <a:miter lim="800000"/>
            <a:headEnd/>
            <a:tailEnd/>
          </a:ln>
        </p:spPr>
        <p:txBody>
          <a:bodyPr wrap="none">
            <a:spAutoFit/>
          </a:bodyPr>
          <a:lstStyle/>
          <a:p>
            <a:r>
              <a:rPr lang="en-US" altLang="zh-CN">
                <a:ea typeface="SimSun" pitchFamily="2" charset="-122"/>
              </a:rPr>
              <a:t>Within class scatter</a:t>
            </a:r>
            <a:endParaRPr lang="en-US"/>
          </a:p>
        </p:txBody>
      </p:sp>
      <p:sp>
        <p:nvSpPr>
          <p:cNvPr id="153648" name="Rectangle 48"/>
          <p:cNvSpPr>
            <a:spLocks noChangeArrowheads="1"/>
          </p:cNvSpPr>
          <p:nvPr/>
        </p:nvSpPr>
        <p:spPr bwMode="auto">
          <a:xfrm>
            <a:off x="914400" y="4814887"/>
            <a:ext cx="2204675" cy="369332"/>
          </a:xfrm>
          <a:prstGeom prst="rect">
            <a:avLst/>
          </a:prstGeom>
          <a:noFill/>
          <a:ln w="9525">
            <a:noFill/>
            <a:miter lim="800000"/>
            <a:headEnd/>
            <a:tailEnd/>
          </a:ln>
        </p:spPr>
        <p:txBody>
          <a:bodyPr wrap="none">
            <a:spAutoFit/>
          </a:bodyPr>
          <a:lstStyle/>
          <a:p>
            <a:pPr>
              <a:spcBef>
                <a:spcPct val="20000"/>
              </a:spcBef>
            </a:pPr>
            <a:r>
              <a:rPr lang="en-US" altLang="zh-CN">
                <a:ea typeface="SimSun" pitchFamily="2" charset="-122"/>
              </a:rPr>
              <a:t>Between class scatter</a:t>
            </a:r>
          </a:p>
        </p:txBody>
      </p:sp>
      <p:sp>
        <p:nvSpPr>
          <p:cNvPr id="2" name="Date Placeholder 1"/>
          <p:cNvSpPr>
            <a:spLocks noGrp="1"/>
          </p:cNvSpPr>
          <p:nvPr>
            <p:ph type="dt" sz="half" idx="10"/>
          </p:nvPr>
        </p:nvSpPr>
        <p:spPr/>
        <p:txBody>
          <a:bodyPr/>
          <a:lstStyle/>
          <a:p>
            <a:endParaRPr lang="en-US" dirty="0"/>
          </a:p>
        </p:txBody>
      </p:sp>
      <p:sp>
        <p:nvSpPr>
          <p:cNvPr id="3" name="Slide Number Placeholder 2"/>
          <p:cNvSpPr>
            <a:spLocks noGrp="1"/>
          </p:cNvSpPr>
          <p:nvPr>
            <p:ph type="sldNum" sz="quarter" idx="12"/>
          </p:nvPr>
        </p:nvSpPr>
        <p:spPr/>
        <p:txBody>
          <a:bodyPr/>
          <a:lstStyle/>
          <a:p>
            <a:fld id="{CF7DC490-98B8-074B-BB30-37775A2447EF}" type="slidenum">
              <a:rPr lang="en-US" smtClean="0"/>
              <a:pPr/>
              <a:t>95</a:t>
            </a:fld>
            <a:endParaRPr lang="en-US" dirty="0"/>
          </a:p>
        </p:txBody>
      </p:sp>
      <p:sp>
        <p:nvSpPr>
          <p:cNvPr id="35" name="Title 1"/>
          <p:cNvSpPr txBox="1">
            <a:spLocks/>
          </p:cNvSpPr>
          <p:nvPr/>
        </p:nvSpPr>
        <p:spPr>
          <a:xfrm>
            <a:off x="1524000" y="76200"/>
            <a:ext cx="7162800" cy="1143000"/>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dirty="0" smtClean="0"/>
              <a:t>Visualization </a:t>
            </a:r>
            <a:endParaRPr lang="en-US" sz="3600" dirty="0"/>
          </a:p>
        </p:txBody>
      </p:sp>
    </p:spTree>
    <p:extLst>
      <p:ext uri="{BB962C8B-B14F-4D97-AF65-F5344CB8AC3E}">
        <p14:creationId xmlns:p14="http://schemas.microsoft.com/office/powerpoint/2010/main" val="1673787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364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360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360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364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360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5360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361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361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5361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5364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5360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53608"/>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5360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536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45" grpId="0" animBg="1"/>
      <p:bldP spid="153604" grpId="0" animBg="1"/>
      <p:bldP spid="153606" grpId="0" animBg="1"/>
      <p:bldP spid="153607" grpId="0" animBg="1"/>
      <p:bldP spid="153608" grpId="0" animBg="1"/>
      <p:bldP spid="153611" grpId="0" animBg="1"/>
      <p:bldP spid="153612" grpId="0" animBg="1"/>
      <p:bldP spid="153644" grpId="0" animBg="1"/>
      <p:bldP spid="153647" grpId="0"/>
      <p:bldP spid="153648"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76200"/>
            <a:ext cx="7162800" cy="1143000"/>
          </a:xfrm>
        </p:spPr>
        <p:txBody>
          <a:bodyPr>
            <a:normAutofit/>
          </a:bodyPr>
          <a:lstStyle/>
          <a:p>
            <a:r>
              <a:rPr lang="en-US" sz="3600" dirty="0" smtClean="0"/>
              <a:t>Linear Discriminant Analysis (LDA)</a:t>
            </a:r>
            <a:endParaRPr lang="en-US" sz="3600" dirty="0"/>
          </a:p>
        </p:txBody>
      </p:sp>
      <p:sp>
        <p:nvSpPr>
          <p:cNvPr id="3" name="Content Placeholder 2"/>
          <p:cNvSpPr>
            <a:spLocks noGrp="1"/>
          </p:cNvSpPr>
          <p:nvPr>
            <p:ph idx="1"/>
          </p:nvPr>
        </p:nvSpPr>
        <p:spPr>
          <a:xfrm>
            <a:off x="457200" y="1267250"/>
            <a:ext cx="8229600" cy="4752141"/>
          </a:xfrm>
        </p:spPr>
        <p:txBody>
          <a:bodyPr>
            <a:normAutofit lnSpcReduction="10000"/>
          </a:bodyPr>
          <a:lstStyle/>
          <a:p>
            <a:r>
              <a:rPr lang="en-US" sz="2400" dirty="0" smtClean="0"/>
              <a:t>Maximizing the ratio</a:t>
            </a:r>
          </a:p>
          <a:p>
            <a:endParaRPr lang="en-US" sz="2400" dirty="0"/>
          </a:p>
          <a:p>
            <a:endParaRPr lang="en-US" sz="2400" dirty="0" smtClean="0"/>
          </a:p>
          <a:p>
            <a:r>
              <a:rPr lang="en-US" sz="2400" dirty="0" smtClean="0"/>
              <a:t>Is equivalent to maximizing the numerator while keeping the denominator constant, i.e. </a:t>
            </a:r>
          </a:p>
          <a:p>
            <a:endParaRPr lang="en-US" sz="2400" dirty="0" smtClean="0"/>
          </a:p>
          <a:p>
            <a:endParaRPr lang="en-US" sz="2400" dirty="0"/>
          </a:p>
          <a:p>
            <a:r>
              <a:rPr lang="en-US" sz="2400" dirty="0" smtClean="0"/>
              <a:t>And can be accomplished using Lagrange multipliers, where we define the </a:t>
            </a:r>
            <a:r>
              <a:rPr lang="en-US" sz="2400" dirty="0" err="1" smtClean="0"/>
              <a:t>Lagrangian</a:t>
            </a:r>
            <a:r>
              <a:rPr lang="en-US" sz="2400" dirty="0" smtClean="0"/>
              <a:t> as</a:t>
            </a:r>
          </a:p>
          <a:p>
            <a:endParaRPr lang="en-US" sz="2400" dirty="0" smtClean="0"/>
          </a:p>
          <a:p>
            <a:endParaRPr lang="en-US" sz="2400" dirty="0"/>
          </a:p>
          <a:p>
            <a:r>
              <a:rPr lang="en-US" sz="2400" dirty="0" smtClean="0"/>
              <a:t>And maximize with respect to both w and </a:t>
            </a:r>
            <a:r>
              <a:rPr lang="en-US" sz="2400" dirty="0" err="1" smtClean="0"/>
              <a:t>λ</a:t>
            </a:r>
            <a:endParaRPr lang="en-US" sz="2400" dirty="0" smtClean="0"/>
          </a:p>
        </p:txBody>
      </p:sp>
      <p:sp>
        <p:nvSpPr>
          <p:cNvPr id="4" name="Date Placeholder 3"/>
          <p:cNvSpPr>
            <a:spLocks noGrp="1"/>
          </p:cNvSpPr>
          <p:nvPr>
            <p:ph type="dt" sz="half" idx="10"/>
          </p:nvPr>
        </p:nvSpPr>
        <p:spPr/>
        <p:txBody>
          <a:bodyPr/>
          <a:lstStyle/>
          <a:p>
            <a:endParaRPr lang="en-US" dirty="0"/>
          </a:p>
        </p:txBody>
      </p:sp>
      <p:sp>
        <p:nvSpPr>
          <p:cNvPr id="5" name="Slide Number Placeholder 4"/>
          <p:cNvSpPr>
            <a:spLocks noGrp="1"/>
          </p:cNvSpPr>
          <p:nvPr>
            <p:ph type="sldNum" sz="quarter" idx="12"/>
          </p:nvPr>
        </p:nvSpPr>
        <p:spPr/>
        <p:txBody>
          <a:bodyPr/>
          <a:lstStyle/>
          <a:p>
            <a:fld id="{CF7DC490-98B8-074B-BB30-37775A2447EF}" type="slidenum">
              <a:rPr lang="en-US" smtClean="0"/>
              <a:pPr/>
              <a:t>96</a:t>
            </a:fld>
            <a:endParaRPr lang="en-US" dirty="0"/>
          </a:p>
        </p:txBody>
      </p:sp>
      <p:sp>
        <p:nvSpPr>
          <p:cNvPr id="9" name="TextBox 8"/>
          <p:cNvSpPr txBox="1"/>
          <p:nvPr/>
        </p:nvSpPr>
        <p:spPr>
          <a:xfrm>
            <a:off x="6248400" y="6019391"/>
            <a:ext cx="2847053" cy="338554"/>
          </a:xfrm>
          <a:prstGeom prst="rect">
            <a:avLst/>
          </a:prstGeom>
          <a:noFill/>
        </p:spPr>
        <p:txBody>
          <a:bodyPr wrap="none" rtlCol="0">
            <a:spAutoFit/>
          </a:bodyPr>
          <a:lstStyle/>
          <a:p>
            <a:r>
              <a:rPr lang="en-US" sz="1600" dirty="0" smtClean="0"/>
              <a:t>Slide inspired by N. </a:t>
            </a:r>
            <a:r>
              <a:rPr lang="en-US" sz="1600" dirty="0" err="1" smtClean="0"/>
              <a:t>Vasconcelos</a:t>
            </a:r>
            <a:endParaRPr lang="en-US" sz="1600" dirty="0"/>
          </a:p>
        </p:txBody>
      </p:sp>
      <p:pic>
        <p:nvPicPr>
          <p:cNvPr id="6" name="Picture 5"/>
          <p:cNvPicPr>
            <a:picLocks noChangeAspect="1"/>
          </p:cNvPicPr>
          <p:nvPr/>
        </p:nvPicPr>
        <p:blipFill>
          <a:blip r:embed="rId2"/>
          <a:stretch>
            <a:fillRect/>
          </a:stretch>
        </p:blipFill>
        <p:spPr>
          <a:xfrm>
            <a:off x="3073400" y="1600200"/>
            <a:ext cx="2082800" cy="894953"/>
          </a:xfrm>
          <a:prstGeom prst="rect">
            <a:avLst/>
          </a:prstGeom>
        </p:spPr>
      </p:pic>
      <p:pic>
        <p:nvPicPr>
          <p:cNvPr id="7" name="Picture 6"/>
          <p:cNvPicPr>
            <a:picLocks noChangeAspect="1"/>
          </p:cNvPicPr>
          <p:nvPr/>
        </p:nvPicPr>
        <p:blipFill>
          <a:blip r:embed="rId3"/>
          <a:stretch>
            <a:fillRect/>
          </a:stretch>
        </p:blipFill>
        <p:spPr>
          <a:xfrm>
            <a:off x="1981200" y="3276600"/>
            <a:ext cx="5448300" cy="804564"/>
          </a:xfrm>
          <a:prstGeom prst="rect">
            <a:avLst/>
          </a:prstGeom>
        </p:spPr>
      </p:pic>
      <p:pic>
        <p:nvPicPr>
          <p:cNvPr id="16" name="Picture 15"/>
          <p:cNvPicPr>
            <a:picLocks noChangeAspect="1"/>
          </p:cNvPicPr>
          <p:nvPr/>
        </p:nvPicPr>
        <p:blipFill>
          <a:blip r:embed="rId4"/>
          <a:stretch>
            <a:fillRect/>
          </a:stretch>
        </p:blipFill>
        <p:spPr>
          <a:xfrm>
            <a:off x="2514600" y="4724400"/>
            <a:ext cx="4000500" cy="688828"/>
          </a:xfrm>
          <a:prstGeom prst="rect">
            <a:avLst/>
          </a:prstGeom>
        </p:spPr>
      </p:pic>
    </p:spTree>
    <p:extLst>
      <p:ext uri="{BB962C8B-B14F-4D97-AF65-F5344CB8AC3E}">
        <p14:creationId xmlns:p14="http://schemas.microsoft.com/office/powerpoint/2010/main" val="2694047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76200"/>
            <a:ext cx="7162800" cy="1143000"/>
          </a:xfrm>
        </p:spPr>
        <p:txBody>
          <a:bodyPr>
            <a:normAutofit/>
          </a:bodyPr>
          <a:lstStyle/>
          <a:p>
            <a:r>
              <a:rPr lang="en-US" sz="3600" dirty="0" smtClean="0"/>
              <a:t>Linear Discriminant Analysis (LDA)</a:t>
            </a:r>
            <a:endParaRPr lang="en-US" sz="3600" dirty="0"/>
          </a:p>
        </p:txBody>
      </p:sp>
      <p:sp>
        <p:nvSpPr>
          <p:cNvPr id="3" name="Content Placeholder 2"/>
          <p:cNvSpPr>
            <a:spLocks noGrp="1"/>
          </p:cNvSpPr>
          <p:nvPr>
            <p:ph idx="1"/>
          </p:nvPr>
        </p:nvSpPr>
        <p:spPr>
          <a:xfrm>
            <a:off x="457200" y="1267250"/>
            <a:ext cx="8229600" cy="4752141"/>
          </a:xfrm>
        </p:spPr>
        <p:txBody>
          <a:bodyPr>
            <a:normAutofit lnSpcReduction="10000"/>
          </a:bodyPr>
          <a:lstStyle/>
          <a:p>
            <a:r>
              <a:rPr lang="en-US" sz="2000" dirty="0" smtClean="0"/>
              <a:t>Setting the gradient of</a:t>
            </a:r>
          </a:p>
          <a:p>
            <a:endParaRPr lang="en-US" sz="2000" dirty="0"/>
          </a:p>
          <a:p>
            <a:endParaRPr lang="en-US" sz="2000" dirty="0" smtClean="0"/>
          </a:p>
          <a:p>
            <a:endParaRPr lang="en-US" sz="2000" dirty="0"/>
          </a:p>
          <a:p>
            <a:pPr marL="0" indent="0">
              <a:buNone/>
            </a:pPr>
            <a:r>
              <a:rPr lang="en-US" sz="2000" dirty="0" smtClean="0"/>
              <a:t>	With respect to w to zeros we get</a:t>
            </a:r>
          </a:p>
          <a:p>
            <a:pPr marL="0" indent="0">
              <a:buNone/>
            </a:pPr>
            <a:endParaRPr lang="en-US" sz="2000" dirty="0" smtClean="0"/>
          </a:p>
          <a:p>
            <a:pPr marL="0" indent="0">
              <a:buNone/>
            </a:pPr>
            <a:endParaRPr lang="en-US" sz="2000" dirty="0"/>
          </a:p>
          <a:p>
            <a:pPr marL="0" indent="0">
              <a:buNone/>
            </a:pPr>
            <a:r>
              <a:rPr lang="en-US" sz="2000" dirty="0" smtClean="0"/>
              <a:t>	or</a:t>
            </a:r>
          </a:p>
          <a:p>
            <a:pPr marL="0" indent="0">
              <a:buNone/>
            </a:pPr>
            <a:endParaRPr lang="en-US" sz="2000" dirty="0" smtClean="0"/>
          </a:p>
          <a:p>
            <a:pPr marL="0" indent="0">
              <a:buNone/>
            </a:pPr>
            <a:endParaRPr lang="en-US" sz="2000" dirty="0"/>
          </a:p>
          <a:p>
            <a:r>
              <a:rPr lang="en-US" sz="2000" dirty="0" smtClean="0"/>
              <a:t>This is a generalized eigenvalue problem</a:t>
            </a:r>
          </a:p>
          <a:p>
            <a:pPr marL="0" indent="0">
              <a:buNone/>
            </a:pPr>
            <a:endParaRPr lang="en-US" sz="2000" dirty="0" smtClean="0"/>
          </a:p>
          <a:p>
            <a:r>
              <a:rPr lang="en-US" sz="2000" dirty="0" smtClean="0"/>
              <a:t>The solution is easy when						  exists </a:t>
            </a:r>
          </a:p>
        </p:txBody>
      </p:sp>
      <p:sp>
        <p:nvSpPr>
          <p:cNvPr id="4" name="Date Placeholder 3"/>
          <p:cNvSpPr>
            <a:spLocks noGrp="1"/>
          </p:cNvSpPr>
          <p:nvPr>
            <p:ph type="dt" sz="half" idx="10"/>
          </p:nvPr>
        </p:nvSpPr>
        <p:spPr/>
        <p:txBody>
          <a:bodyPr/>
          <a:lstStyle/>
          <a:p>
            <a:endParaRPr lang="en-US" dirty="0"/>
          </a:p>
        </p:txBody>
      </p:sp>
      <p:sp>
        <p:nvSpPr>
          <p:cNvPr id="5" name="Slide Number Placeholder 4"/>
          <p:cNvSpPr>
            <a:spLocks noGrp="1"/>
          </p:cNvSpPr>
          <p:nvPr>
            <p:ph type="sldNum" sz="quarter" idx="12"/>
          </p:nvPr>
        </p:nvSpPr>
        <p:spPr/>
        <p:txBody>
          <a:bodyPr/>
          <a:lstStyle/>
          <a:p>
            <a:fld id="{CF7DC490-98B8-074B-BB30-37775A2447EF}" type="slidenum">
              <a:rPr lang="en-US" smtClean="0"/>
              <a:pPr/>
              <a:t>97</a:t>
            </a:fld>
            <a:endParaRPr lang="en-US" dirty="0"/>
          </a:p>
        </p:txBody>
      </p:sp>
      <p:sp>
        <p:nvSpPr>
          <p:cNvPr id="9" name="TextBox 8"/>
          <p:cNvSpPr txBox="1"/>
          <p:nvPr/>
        </p:nvSpPr>
        <p:spPr>
          <a:xfrm>
            <a:off x="6248400" y="6019391"/>
            <a:ext cx="2847053" cy="338554"/>
          </a:xfrm>
          <a:prstGeom prst="rect">
            <a:avLst/>
          </a:prstGeom>
          <a:noFill/>
        </p:spPr>
        <p:txBody>
          <a:bodyPr wrap="none" rtlCol="0">
            <a:spAutoFit/>
          </a:bodyPr>
          <a:lstStyle/>
          <a:p>
            <a:r>
              <a:rPr lang="en-US" sz="1600" dirty="0" smtClean="0"/>
              <a:t>Slide inspired by N. </a:t>
            </a:r>
            <a:r>
              <a:rPr lang="en-US" sz="1600" dirty="0" err="1" smtClean="0"/>
              <a:t>Vasconcelos</a:t>
            </a:r>
            <a:endParaRPr lang="en-US" sz="1600" dirty="0"/>
          </a:p>
        </p:txBody>
      </p:sp>
      <p:pic>
        <p:nvPicPr>
          <p:cNvPr id="10" name="Picture 9"/>
          <p:cNvPicPr>
            <a:picLocks noChangeAspect="1"/>
          </p:cNvPicPr>
          <p:nvPr/>
        </p:nvPicPr>
        <p:blipFill>
          <a:blip r:embed="rId2"/>
          <a:stretch>
            <a:fillRect/>
          </a:stretch>
        </p:blipFill>
        <p:spPr>
          <a:xfrm>
            <a:off x="1981200" y="1828800"/>
            <a:ext cx="3975100" cy="622300"/>
          </a:xfrm>
          <a:prstGeom prst="rect">
            <a:avLst/>
          </a:prstGeom>
        </p:spPr>
      </p:pic>
      <p:pic>
        <p:nvPicPr>
          <p:cNvPr id="13" name="Picture 12"/>
          <p:cNvPicPr>
            <a:picLocks noChangeAspect="1"/>
          </p:cNvPicPr>
          <p:nvPr/>
        </p:nvPicPr>
        <p:blipFill>
          <a:blip r:embed="rId3"/>
          <a:stretch>
            <a:fillRect/>
          </a:stretch>
        </p:blipFill>
        <p:spPr>
          <a:xfrm>
            <a:off x="1828800" y="3035300"/>
            <a:ext cx="4025900" cy="787400"/>
          </a:xfrm>
          <a:prstGeom prst="rect">
            <a:avLst/>
          </a:prstGeom>
        </p:spPr>
      </p:pic>
      <p:pic>
        <p:nvPicPr>
          <p:cNvPr id="14" name="Picture 13"/>
          <p:cNvPicPr>
            <a:picLocks noChangeAspect="1"/>
          </p:cNvPicPr>
          <p:nvPr/>
        </p:nvPicPr>
        <p:blipFill>
          <a:blip r:embed="rId4"/>
          <a:stretch>
            <a:fillRect/>
          </a:stretch>
        </p:blipFill>
        <p:spPr>
          <a:xfrm>
            <a:off x="1959429" y="3962400"/>
            <a:ext cx="2222500" cy="723900"/>
          </a:xfrm>
          <a:prstGeom prst="rect">
            <a:avLst/>
          </a:prstGeom>
        </p:spPr>
      </p:pic>
      <p:pic>
        <p:nvPicPr>
          <p:cNvPr id="15" name="Picture 14"/>
          <p:cNvPicPr>
            <a:picLocks noChangeAspect="1"/>
          </p:cNvPicPr>
          <p:nvPr/>
        </p:nvPicPr>
        <p:blipFill>
          <a:blip r:embed="rId5"/>
          <a:stretch>
            <a:fillRect/>
          </a:stretch>
        </p:blipFill>
        <p:spPr>
          <a:xfrm>
            <a:off x="3762288" y="5121188"/>
            <a:ext cx="2501900" cy="736600"/>
          </a:xfrm>
          <a:prstGeom prst="rect">
            <a:avLst/>
          </a:prstGeom>
        </p:spPr>
      </p:pic>
    </p:spTree>
    <p:extLst>
      <p:ext uri="{BB962C8B-B14F-4D97-AF65-F5344CB8AC3E}">
        <p14:creationId xmlns:p14="http://schemas.microsoft.com/office/powerpoint/2010/main" val="201513493"/>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76200"/>
            <a:ext cx="7162800" cy="1143000"/>
          </a:xfrm>
        </p:spPr>
        <p:txBody>
          <a:bodyPr>
            <a:normAutofit/>
          </a:bodyPr>
          <a:lstStyle/>
          <a:p>
            <a:r>
              <a:rPr lang="en-US" sz="3600" dirty="0" smtClean="0"/>
              <a:t>Linear Discriminant Analysis (LDA)</a:t>
            </a:r>
            <a:endParaRPr lang="en-US" sz="3600" dirty="0"/>
          </a:p>
        </p:txBody>
      </p:sp>
      <p:sp>
        <p:nvSpPr>
          <p:cNvPr id="3" name="Content Placeholder 2"/>
          <p:cNvSpPr>
            <a:spLocks noGrp="1"/>
          </p:cNvSpPr>
          <p:nvPr>
            <p:ph idx="1"/>
          </p:nvPr>
        </p:nvSpPr>
        <p:spPr>
          <a:xfrm>
            <a:off x="457200" y="1267250"/>
            <a:ext cx="8229600" cy="4981150"/>
          </a:xfrm>
        </p:spPr>
        <p:txBody>
          <a:bodyPr>
            <a:normAutofit/>
          </a:bodyPr>
          <a:lstStyle/>
          <a:p>
            <a:r>
              <a:rPr lang="en-US" sz="2000" dirty="0" smtClean="0"/>
              <a:t>In this case</a:t>
            </a:r>
          </a:p>
          <a:p>
            <a:endParaRPr lang="en-US" sz="2000" dirty="0"/>
          </a:p>
          <a:p>
            <a:endParaRPr lang="en-US" sz="2000" dirty="0" smtClean="0"/>
          </a:p>
          <a:p>
            <a:r>
              <a:rPr lang="en-US" sz="2000" dirty="0" smtClean="0"/>
              <a:t>And using the definition of S</a:t>
            </a:r>
            <a:r>
              <a:rPr lang="en-US" sz="2000" baseline="-25000" dirty="0" smtClean="0"/>
              <a:t>B</a:t>
            </a:r>
          </a:p>
          <a:p>
            <a:endParaRPr lang="en-US" sz="2000" baseline="-25000" dirty="0"/>
          </a:p>
          <a:p>
            <a:endParaRPr lang="en-US" sz="2000" baseline="-25000" dirty="0" smtClean="0"/>
          </a:p>
          <a:p>
            <a:endParaRPr lang="en-US" sz="2000" dirty="0"/>
          </a:p>
          <a:p>
            <a:r>
              <a:rPr lang="en-US" sz="2000" dirty="0" smtClean="0"/>
              <a:t>Noting that </a:t>
            </a:r>
            <a:r>
              <a:rPr lang="en-US" sz="2000" i="1" dirty="0" smtClean="0"/>
              <a:t>(μ</a:t>
            </a:r>
            <a:r>
              <a:rPr lang="en-US" sz="2000" i="1" baseline="-25000" dirty="0" smtClean="0"/>
              <a:t>1</a:t>
            </a:r>
            <a:r>
              <a:rPr lang="en-US" sz="2000" i="1" dirty="0" smtClean="0"/>
              <a:t>-μ</a:t>
            </a:r>
            <a:r>
              <a:rPr lang="en-US" sz="2000" i="1" baseline="-25000" dirty="0" smtClean="0"/>
              <a:t>0</a:t>
            </a:r>
            <a:r>
              <a:rPr lang="en-US" sz="2000" i="1" dirty="0" smtClean="0"/>
              <a:t>)</a:t>
            </a:r>
            <a:r>
              <a:rPr lang="en-US" sz="2000" i="1" baseline="30000" dirty="0" smtClean="0"/>
              <a:t>T</a:t>
            </a:r>
            <a:r>
              <a:rPr lang="en-US" sz="2000" i="1" dirty="0" smtClean="0"/>
              <a:t>w=α </a:t>
            </a:r>
            <a:r>
              <a:rPr lang="en-US" sz="2000" dirty="0" smtClean="0"/>
              <a:t>is a scalar this can be written as</a:t>
            </a:r>
          </a:p>
          <a:p>
            <a:endParaRPr lang="en-US" sz="2000" i="1" dirty="0"/>
          </a:p>
          <a:p>
            <a:endParaRPr lang="en-US" sz="2000" i="1" dirty="0" smtClean="0"/>
          </a:p>
          <a:p>
            <a:endParaRPr lang="en-US" sz="2000" dirty="0" smtClean="0"/>
          </a:p>
          <a:p>
            <a:r>
              <a:rPr lang="en-US" sz="2000" dirty="0" smtClean="0"/>
              <a:t>and since we don’t care about the magnitude of w</a:t>
            </a:r>
          </a:p>
        </p:txBody>
      </p:sp>
      <p:sp>
        <p:nvSpPr>
          <p:cNvPr id="4" name="Date Placeholder 3"/>
          <p:cNvSpPr>
            <a:spLocks noGrp="1"/>
          </p:cNvSpPr>
          <p:nvPr>
            <p:ph type="dt" sz="half" idx="10"/>
          </p:nvPr>
        </p:nvSpPr>
        <p:spPr/>
        <p:txBody>
          <a:bodyPr/>
          <a:lstStyle/>
          <a:p>
            <a:endParaRPr lang="en-US" dirty="0"/>
          </a:p>
        </p:txBody>
      </p:sp>
      <p:sp>
        <p:nvSpPr>
          <p:cNvPr id="5" name="Slide Number Placeholder 4"/>
          <p:cNvSpPr>
            <a:spLocks noGrp="1"/>
          </p:cNvSpPr>
          <p:nvPr>
            <p:ph type="sldNum" sz="quarter" idx="12"/>
          </p:nvPr>
        </p:nvSpPr>
        <p:spPr/>
        <p:txBody>
          <a:bodyPr/>
          <a:lstStyle/>
          <a:p>
            <a:fld id="{CF7DC490-98B8-074B-BB30-37775A2447EF}" type="slidenum">
              <a:rPr lang="en-US" smtClean="0"/>
              <a:pPr/>
              <a:t>98</a:t>
            </a:fld>
            <a:endParaRPr lang="en-US" dirty="0"/>
          </a:p>
        </p:txBody>
      </p:sp>
      <p:pic>
        <p:nvPicPr>
          <p:cNvPr id="6" name="Picture 5"/>
          <p:cNvPicPr>
            <a:picLocks noChangeAspect="1"/>
          </p:cNvPicPr>
          <p:nvPr/>
        </p:nvPicPr>
        <p:blipFill>
          <a:blip r:embed="rId2"/>
          <a:stretch>
            <a:fillRect/>
          </a:stretch>
        </p:blipFill>
        <p:spPr>
          <a:xfrm>
            <a:off x="2241550" y="1600200"/>
            <a:ext cx="2324100" cy="749300"/>
          </a:xfrm>
          <a:prstGeom prst="rect">
            <a:avLst/>
          </a:prstGeom>
        </p:spPr>
      </p:pic>
      <p:pic>
        <p:nvPicPr>
          <p:cNvPr id="7" name="Picture 6"/>
          <p:cNvPicPr>
            <a:picLocks noChangeAspect="1"/>
          </p:cNvPicPr>
          <p:nvPr/>
        </p:nvPicPr>
        <p:blipFill>
          <a:blip r:embed="rId3"/>
          <a:stretch>
            <a:fillRect/>
          </a:stretch>
        </p:blipFill>
        <p:spPr>
          <a:xfrm>
            <a:off x="1879600" y="2768600"/>
            <a:ext cx="4445000" cy="660400"/>
          </a:xfrm>
          <a:prstGeom prst="rect">
            <a:avLst/>
          </a:prstGeom>
        </p:spPr>
      </p:pic>
      <p:pic>
        <p:nvPicPr>
          <p:cNvPr id="16" name="Picture 15"/>
          <p:cNvPicPr>
            <a:picLocks noChangeAspect="1"/>
          </p:cNvPicPr>
          <p:nvPr/>
        </p:nvPicPr>
        <p:blipFill>
          <a:blip r:embed="rId4"/>
          <a:stretch>
            <a:fillRect/>
          </a:stretch>
        </p:blipFill>
        <p:spPr>
          <a:xfrm>
            <a:off x="1615949" y="4027944"/>
            <a:ext cx="2870200" cy="952500"/>
          </a:xfrm>
          <a:prstGeom prst="rect">
            <a:avLst/>
          </a:prstGeom>
        </p:spPr>
      </p:pic>
      <p:pic>
        <p:nvPicPr>
          <p:cNvPr id="17" name="Picture 16"/>
          <p:cNvPicPr>
            <a:picLocks noChangeAspect="1"/>
          </p:cNvPicPr>
          <p:nvPr/>
        </p:nvPicPr>
        <p:blipFill>
          <a:blip r:embed="rId5"/>
          <a:stretch>
            <a:fillRect/>
          </a:stretch>
        </p:blipFill>
        <p:spPr>
          <a:xfrm>
            <a:off x="1577849" y="5464024"/>
            <a:ext cx="5816600" cy="749300"/>
          </a:xfrm>
          <a:prstGeom prst="rect">
            <a:avLst/>
          </a:prstGeom>
        </p:spPr>
      </p:pic>
    </p:spTree>
    <p:extLst>
      <p:ext uri="{BB962C8B-B14F-4D97-AF65-F5344CB8AC3E}">
        <p14:creationId xmlns:p14="http://schemas.microsoft.com/office/powerpoint/2010/main" val="2463586095"/>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p>
        </p:txBody>
      </p:sp>
      <p:sp>
        <p:nvSpPr>
          <p:cNvPr id="3" name="Slide Number Placeholder 2"/>
          <p:cNvSpPr>
            <a:spLocks noGrp="1"/>
          </p:cNvSpPr>
          <p:nvPr>
            <p:ph type="sldNum" sz="quarter" idx="12"/>
          </p:nvPr>
        </p:nvSpPr>
        <p:spPr/>
        <p:txBody>
          <a:bodyPr/>
          <a:lstStyle/>
          <a:p>
            <a:fld id="{CF7DC490-98B8-074B-BB30-37775A2447EF}" type="slidenum">
              <a:rPr lang="en-US" smtClean="0"/>
              <a:pPr/>
              <a:t>99</a:t>
            </a:fld>
            <a:endParaRPr lang="en-US" dirty="0"/>
          </a:p>
        </p:txBody>
      </p:sp>
      <p:sp>
        <p:nvSpPr>
          <p:cNvPr id="4" name="Rectangle 2"/>
          <p:cNvSpPr>
            <a:spLocks noChangeArrowheads="1"/>
          </p:cNvSpPr>
          <p:nvPr/>
        </p:nvSpPr>
        <p:spPr bwMode="auto">
          <a:xfrm>
            <a:off x="609600" y="2743200"/>
            <a:ext cx="7772400" cy="1143000"/>
          </a:xfrm>
          <a:prstGeom prst="rect">
            <a:avLst/>
          </a:prstGeom>
        </p:spPr>
        <p:txBody>
          <a:bodyPr>
            <a:normAutofit fontScale="90000"/>
          </a:bodyPr>
          <a:lstStyle/>
          <a:p>
            <a:pPr algn="ctr">
              <a:spcBef>
                <a:spcPct val="0"/>
              </a:spcBef>
            </a:pPr>
            <a:r>
              <a:rPr lang="en-US" altLang="zh-CN" sz="4400" dirty="0" smtClean="0">
                <a:latin typeface="+mj-lt"/>
                <a:ea typeface="+mj-ea"/>
                <a:cs typeface="+mj-cs"/>
              </a:rPr>
              <a:t>LDA with N variables and C classes</a:t>
            </a:r>
            <a:endParaRPr lang="en-US" altLang="zh-CN" sz="4400" dirty="0">
              <a:latin typeface="+mj-lt"/>
              <a:ea typeface="+mj-ea"/>
              <a:cs typeface="+mj-cs"/>
            </a:endParaRPr>
          </a:p>
        </p:txBody>
      </p:sp>
    </p:spTree>
    <p:extLst>
      <p:ext uri="{BB962C8B-B14F-4D97-AF65-F5344CB8AC3E}">
        <p14:creationId xmlns:p14="http://schemas.microsoft.com/office/powerpoint/2010/main" val="1676535770"/>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2|0.2|0.2"/>
</p:tagLst>
</file>

<file path=ppt/tags/tag10.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a_5 \bf v_5&#10;\]&#10;\end{document}&#10;"/>
  <p:tag name="EXTERNALNAME" val="Edittex"/>
  <p:tag name="BLEND" val="False"/>
  <p:tag name="TRANSPARENT" val="False"/>
  <p:tag name="BITMAPFORMAT" val="bmpmono"/>
  <p:tag name="DEBUGINTERACTIVE" val="True"/>
  <p:tag name="ORIGWIDTH" val="161.125"/>
</p:tagLst>
</file>

<file path=ppt/tags/tag11.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a_6 \bf v_6&#10;\]&#10;\end{document}&#10;"/>
  <p:tag name="EXTERNALNAME" val="Edittex"/>
  <p:tag name="BLEND" val="False"/>
  <p:tag name="TRANSPARENT" val="False"/>
  <p:tag name="BITMAPFORMAT" val="bmpmono"/>
  <p:tag name="DEBUGINTERACTIVE" val="True"/>
  <p:tag name="ORIGWIDTH" val="161.125"/>
</p:tagLst>
</file>

<file path=ppt/tags/tag12.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a_7 \bf v_7&#10;\]&#10;\end{document}&#10;"/>
  <p:tag name="EXTERNALNAME" val="Edittex"/>
  <p:tag name="BLEND" val="False"/>
  <p:tag name="TRANSPARENT" val="False"/>
  <p:tag name="BITMAPFORMAT" val="bmpmono"/>
  <p:tag name="DEBUGINTERACTIVE" val="True"/>
  <p:tag name="ORIGWIDTH" val="164.75"/>
</p:tagLst>
</file>

<file path=ppt/tags/tag13.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a_8 \bf v_8&#10;\]&#10;\end{document}&#10;"/>
  <p:tag name="EXTERNALNAME" val="Edittex"/>
  <p:tag name="BLEND" val="False"/>
  <p:tag name="TRANSPARENT" val="False"/>
  <p:tag name="BITMAPFORMAT" val="bmpmono"/>
  <p:tag name="DEBUGINTERACTIVE" val="True"/>
  <p:tag name="ORIGWIDTH" val="161.125"/>
</p:tagLst>
</file>

<file path=ppt/tags/tag2.xml><?xml version="1.0" encoding="utf-8"?>
<p:tagLst xmlns:a="http://schemas.openxmlformats.org/drawingml/2006/main" xmlns:r="http://schemas.openxmlformats.org/officeDocument/2006/relationships" xmlns:p="http://schemas.openxmlformats.org/presentationml/2006/main">
  <p:tag name="TIMING" val="|0.4|0.2|0.2|0.2"/>
</p:tagLst>
</file>

<file path=ppt/tags/tag3.xml><?xml version="1.0" encoding="utf-8"?>
<p:tagLst xmlns:a="http://schemas.openxmlformats.org/drawingml/2006/main" xmlns:r="http://schemas.openxmlformats.org/officeDocument/2006/relationships" xmlns:p="http://schemas.openxmlformats.org/presentationml/2006/main">
  <p:tag name="TIMING" val="|0.2|0.3|0.1|0.2|0.3"/>
</p:tagLst>
</file>

<file path=ppt/tags/tag4.xml><?xml version="1.0" encoding="utf-8"?>
<p:tagLst xmlns:a="http://schemas.openxmlformats.org/drawingml/2006/main" xmlns:r="http://schemas.openxmlformats.org/officeDocument/2006/relationships" xmlns:p="http://schemas.openxmlformats.org/presentationml/2006/main">
  <p:tag name="TIMING" val="|0.2|0.3|0.1|0.2|0.3"/>
</p:tagLst>
</file>

<file path=ppt/tags/tag5.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bf x&#10;\]&#10;\end{document}&#10;"/>
  <p:tag name="EXTERNALNAME" val="Edittex"/>
  <p:tag name="BLEND" val="False"/>
  <p:tag name="TRANSPARENT" val="False"/>
  <p:tag name="BITMAPFORMAT" val="bmpmono"/>
  <p:tag name="DEBUGINTERACTIVE" val="True"/>
  <p:tag name="ORIGWIDTH" val="45"/>
</p:tagLst>
</file>

<file path=ppt/tags/tag6.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a_1 \bf v_1&#10;\]&#10;\end{document}&#10;"/>
  <p:tag name="EXTERNALNAME" val="Edittex"/>
  <p:tag name="BLEND" val="False"/>
  <p:tag name="TRANSPARENT" val="False"/>
  <p:tag name="BITMAPFORMAT" val="bmpmono"/>
  <p:tag name="DEBUGINTERACTIVE" val="True"/>
  <p:tag name="ORIGWIDTH" val="161.125"/>
</p:tagLst>
</file>

<file path=ppt/tags/tag7.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a_2 \bf v_2&#10;\]&#10;\end{document}&#10;"/>
  <p:tag name="EXTERNALNAME" val="Edittex"/>
  <p:tag name="BLEND" val="False"/>
  <p:tag name="TRANSPARENT" val="False"/>
  <p:tag name="BITMAPFORMAT" val="bmpmono"/>
  <p:tag name="DEBUGINTERACTIVE" val="True"/>
  <p:tag name="ORIGWIDTH" val="161.125"/>
</p:tagLst>
</file>

<file path=ppt/tags/tag8.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a_3 \bf v_3&#10;\]&#10;\end{document}&#10;"/>
  <p:tag name="EXTERNALNAME" val="Edittex"/>
  <p:tag name="BLEND" val="False"/>
  <p:tag name="TRANSPARENT" val="False"/>
  <p:tag name="BITMAPFORMAT" val="bmpmono"/>
  <p:tag name="DEBUGINTERACTIVE" val="True"/>
  <p:tag name="ORIGWIDTH" val="161.125"/>
</p:tagLst>
</file>

<file path=ppt/tags/tag9.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a_4 \bf v_4&#10;\]&#10;\end{document}&#10;"/>
  <p:tag name="EXTERNALNAME" val="Edittex"/>
  <p:tag name="BLEND" val="False"/>
  <p:tag name="TRANSPARENT" val="False"/>
  <p:tag name="BITMAPFORMAT" val="bmpmono"/>
  <p:tag name="DEBUGINTERACTIVE" val="True"/>
  <p:tag name="ORIGWIDTH" val="161.12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Blank Presentatio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0000FF"/>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5_Blank Presentatio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0000FF"/>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Blank Presentatio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0000FF"/>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Arial" pitchFamily="34" charset="0"/>
            <a:cs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Arial" pitchFamily="34" charset="0"/>
            <a:cs typeface="Arial" pitchFamily="34"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8095</TotalTime>
  <Words>3831</Words>
  <Application>Microsoft Office PowerPoint</Application>
  <PresentationFormat>On-screen Show (4:3)</PresentationFormat>
  <Paragraphs>923</Paragraphs>
  <Slides>109</Slides>
  <Notes>58</Notes>
  <HiddenSlides>6</HiddenSlides>
  <MMClips>0</MMClips>
  <ScaleCrop>false</ScaleCrop>
  <HeadingPairs>
    <vt:vector size="8" baseType="variant">
      <vt:variant>
        <vt:lpstr>Fonts Used</vt:lpstr>
      </vt:variant>
      <vt:variant>
        <vt:i4>14</vt:i4>
      </vt:variant>
      <vt:variant>
        <vt:lpstr>Theme</vt:lpstr>
      </vt:variant>
      <vt:variant>
        <vt:i4>4</vt:i4>
      </vt:variant>
      <vt:variant>
        <vt:lpstr>Embedded OLE Servers</vt:lpstr>
      </vt:variant>
      <vt:variant>
        <vt:i4>2</vt:i4>
      </vt:variant>
      <vt:variant>
        <vt:lpstr>Slide Titles</vt:lpstr>
      </vt:variant>
      <vt:variant>
        <vt:i4>109</vt:i4>
      </vt:variant>
    </vt:vector>
  </HeadingPairs>
  <TitlesOfParts>
    <vt:vector size="129" baseType="lpstr">
      <vt:lpstr>ＭＳ Ｐゴシック</vt:lpstr>
      <vt:lpstr>PMingLiU</vt:lpstr>
      <vt:lpstr>宋体</vt:lpstr>
      <vt:lpstr>宋体</vt:lpstr>
      <vt:lpstr>Arial</vt:lpstr>
      <vt:lpstr>Calibri</vt:lpstr>
      <vt:lpstr>Cambria Math</vt:lpstr>
      <vt:lpstr>Comic Sans MS</vt:lpstr>
      <vt:lpstr>Courier New</vt:lpstr>
      <vt:lpstr>Tahoma</vt:lpstr>
      <vt:lpstr>Times New Roman</vt:lpstr>
      <vt:lpstr>Times New Roman (Hebrew)</vt:lpstr>
      <vt:lpstr>TTE26B6D08t00</vt:lpstr>
      <vt:lpstr>Wingdings</vt:lpstr>
      <vt:lpstr>Office Theme</vt:lpstr>
      <vt:lpstr>2_Blank Presentation</vt:lpstr>
      <vt:lpstr>5_Blank Presentation</vt:lpstr>
      <vt:lpstr>Blank Presentation</vt:lpstr>
      <vt:lpstr>Image</vt:lpstr>
      <vt:lpstr>Equation</vt:lpstr>
      <vt:lpstr>Viola-Jones detector and Eigenface</vt:lpstr>
      <vt:lpstr>Face detection</vt:lpstr>
      <vt:lpstr>Consumer application: Apple iPhoto</vt:lpstr>
      <vt:lpstr>PowerPoint Presentation</vt:lpstr>
      <vt:lpstr>PowerPoint Presentation</vt:lpstr>
      <vt:lpstr>PowerPoint Presentation</vt:lpstr>
      <vt:lpstr>Face detection and recognition</vt:lpstr>
      <vt:lpstr>Challenges of face detection</vt:lpstr>
      <vt:lpstr>Influential Works in Detection</vt:lpstr>
      <vt:lpstr>What we will learn today</vt:lpstr>
      <vt:lpstr>Sliding Window Face Detection with Viola-Jones</vt:lpstr>
      <vt:lpstr>The Viola/Jones Face Detector</vt:lpstr>
      <vt:lpstr>Features that are fast to compute</vt:lpstr>
      <vt:lpstr>Image Features</vt:lpstr>
      <vt:lpstr>Example</vt:lpstr>
      <vt:lpstr>Computing a rectangle feature</vt:lpstr>
      <vt:lpstr>But these features are rubbish…!</vt:lpstr>
      <vt:lpstr>How many features are there?</vt:lpstr>
      <vt:lpstr>1. Integral images for fast feature evaluation</vt:lpstr>
      <vt:lpstr>Computing the integral image</vt:lpstr>
      <vt:lpstr>Computing the integral image</vt:lpstr>
      <vt:lpstr>Computing sum within a rectangle</vt:lpstr>
      <vt:lpstr>Integral Images</vt:lpstr>
      <vt:lpstr>How many features are there?</vt:lpstr>
      <vt:lpstr>2. Boosting for feature selection</vt:lpstr>
      <vt:lpstr>2. Boosting for feature selection</vt:lpstr>
      <vt:lpstr>Boosting  illustration</vt:lpstr>
      <vt:lpstr>Boosting  illustration</vt:lpstr>
      <vt:lpstr>Boosting  illustration</vt:lpstr>
      <vt:lpstr>Boosting  illustration</vt:lpstr>
      <vt:lpstr>Boosting  illustration</vt:lpstr>
      <vt:lpstr>Boosting for face detection</vt:lpstr>
      <vt:lpstr>Feature selection with boosting</vt:lpstr>
      <vt:lpstr>2. Boosting for feature selection</vt:lpstr>
      <vt:lpstr>Adaboost pseudocode Szeliski p665</vt:lpstr>
      <vt:lpstr>Boosting vs. SVM</vt:lpstr>
      <vt:lpstr>Cascade for Fast Detection</vt:lpstr>
      <vt:lpstr>Attentional cascade</vt:lpstr>
      <vt:lpstr>Attentional cascade</vt:lpstr>
      <vt:lpstr>Training the cascade</vt:lpstr>
      <vt:lpstr>The implemented system</vt:lpstr>
      <vt:lpstr>Viola-Jones details</vt:lpstr>
      <vt:lpstr>System performance</vt:lpstr>
      <vt:lpstr>Viola Jones Results</vt:lpstr>
      <vt:lpstr>Output of Face Detector on Test Images</vt:lpstr>
      <vt:lpstr>Other detection tasks </vt:lpstr>
      <vt:lpstr>Profile (non-frontal) Detection</vt:lpstr>
      <vt:lpstr>Profile Features </vt:lpstr>
      <vt:lpstr>Boosting for face detection</vt:lpstr>
      <vt:lpstr>Live demo</vt:lpstr>
      <vt:lpstr>Summary: Viola Jones</vt:lpstr>
      <vt:lpstr>What we will learn today</vt:lpstr>
      <vt:lpstr>Detection versus Recognition</vt:lpstr>
      <vt:lpstr>Face Recognition</vt:lpstr>
      <vt:lpstr>Face Recognition</vt:lpstr>
      <vt:lpstr>Face Recognition</vt:lpstr>
      <vt:lpstr>Face Recognition</vt:lpstr>
      <vt:lpstr>Face Recognition</vt:lpstr>
      <vt:lpstr>Face Recognition</vt:lpstr>
      <vt:lpstr>The Space of Faces</vt:lpstr>
      <vt:lpstr>100x100 images can contain many things other than faces!</vt:lpstr>
      <vt:lpstr>The Space of Faces</vt:lpstr>
      <vt:lpstr>Where have we seen something like this before?</vt:lpstr>
      <vt:lpstr>PowerPoint Presentation</vt:lpstr>
      <vt:lpstr>Key Idea</vt:lpstr>
      <vt:lpstr>Eigenfaces: key idea</vt:lpstr>
      <vt:lpstr>Training images: x1,…,xN</vt:lpstr>
      <vt:lpstr>Top eigenvectors: ɸ1,…,ɸk</vt:lpstr>
      <vt:lpstr>Visualization of eigenfaces</vt:lpstr>
      <vt:lpstr>Eigenface algorithm</vt:lpstr>
      <vt:lpstr>Eigenface algorithm</vt:lpstr>
      <vt:lpstr>Eigenface algorithm</vt:lpstr>
      <vt:lpstr>PowerPoint Presentation</vt:lpstr>
      <vt:lpstr>PowerPoint Presentation</vt:lpstr>
      <vt:lpstr>Eigenface algorithm</vt:lpstr>
      <vt:lpstr>PowerPoint Presentation</vt:lpstr>
      <vt:lpstr>Besides face recognitions,  we can also do Facial expression recognition</vt:lpstr>
      <vt:lpstr>Happiness subspace (method A)</vt:lpstr>
      <vt:lpstr>Disgust subspace (method A)</vt:lpstr>
      <vt:lpstr>Facial Expression Recognition Movies (method A)</vt:lpstr>
      <vt:lpstr>Shortcomings</vt:lpstr>
      <vt:lpstr>PowerPoint Presentation</vt:lpstr>
      <vt:lpstr>What we will learn today</vt:lpstr>
      <vt:lpstr>Which direction will is the first principle component?</vt:lpstr>
      <vt:lpstr>Fischer’s Linear Discriminant Analysis</vt:lpstr>
      <vt:lpstr>Difference between PCA and LDA</vt:lpstr>
      <vt:lpstr>PowerPoint Presentation</vt:lpstr>
      <vt:lpstr>PowerPoint Presentation</vt:lpstr>
      <vt:lpstr>PowerPoint Presentation</vt:lpstr>
      <vt:lpstr>Fischer’s Linear Discriminant Analysis</vt:lpstr>
      <vt:lpstr>PowerPoint Presentation</vt:lpstr>
      <vt:lpstr>LDA with 2 variables</vt:lpstr>
      <vt:lpstr>LDA with 2 variables</vt:lpstr>
      <vt:lpstr>LDA with 2 variables</vt:lpstr>
      <vt:lpstr>PowerPoint Presentation</vt:lpstr>
      <vt:lpstr>Linear Discriminant Analysis (LDA)</vt:lpstr>
      <vt:lpstr>Linear Discriminant Analysis (LDA)</vt:lpstr>
      <vt:lpstr>Linear Discriminant Analysis (LDA)</vt:lpstr>
      <vt:lpstr>PowerPoint Presentation</vt:lpstr>
      <vt:lpstr>PowerPoint Presentation</vt:lpstr>
      <vt:lpstr>PowerPoint Presentation</vt:lpstr>
      <vt:lpstr>PowerPoint Presentation</vt:lpstr>
      <vt:lpstr>Mathematical Formulation</vt:lpstr>
      <vt:lpstr>PowerPoint Presentation</vt:lpstr>
      <vt:lpstr>PowerPoint Presentation</vt:lpstr>
      <vt:lpstr>PowerPoint Presentation</vt:lpstr>
      <vt:lpstr>PowerPoint Presentation</vt:lpstr>
      <vt:lpstr>PowerPoint Presentation</vt:lpstr>
      <vt:lpstr>What we have learned today</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grauman</dc:creator>
  <cp:lastModifiedBy>Samuel cheng</cp:lastModifiedBy>
  <cp:revision>236</cp:revision>
  <dcterms:created xsi:type="dcterms:W3CDTF">2006-08-16T00:00:00Z</dcterms:created>
  <dcterms:modified xsi:type="dcterms:W3CDTF">2018-04-10T19:13:05Z</dcterms:modified>
</cp:coreProperties>
</file>