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3.xml" ContentType="application/vnd.openxmlformats-officedocument.presentationml.notesSlide+xml"/>
  <Override PartName="/ppt/tags/tag9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7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525" r:id="rId2"/>
    <p:sldId id="598" r:id="rId3"/>
    <p:sldId id="488" r:id="rId4"/>
    <p:sldId id="489" r:id="rId5"/>
    <p:sldId id="493" r:id="rId6"/>
    <p:sldId id="517" r:id="rId7"/>
    <p:sldId id="494" r:id="rId8"/>
    <p:sldId id="495" r:id="rId9"/>
    <p:sldId id="521" r:id="rId10"/>
    <p:sldId id="497" r:id="rId11"/>
    <p:sldId id="498" r:id="rId12"/>
    <p:sldId id="499" r:id="rId13"/>
    <p:sldId id="500" r:id="rId14"/>
    <p:sldId id="501" r:id="rId15"/>
    <p:sldId id="502" r:id="rId16"/>
    <p:sldId id="518" r:id="rId17"/>
    <p:sldId id="503" r:id="rId18"/>
    <p:sldId id="504" r:id="rId19"/>
    <p:sldId id="505" r:id="rId20"/>
    <p:sldId id="506" r:id="rId21"/>
    <p:sldId id="520" r:id="rId22"/>
    <p:sldId id="519" r:id="rId23"/>
    <p:sldId id="508" r:id="rId24"/>
    <p:sldId id="522" r:id="rId25"/>
    <p:sldId id="509" r:id="rId26"/>
    <p:sldId id="523" r:id="rId27"/>
    <p:sldId id="507" r:id="rId28"/>
    <p:sldId id="510" r:id="rId29"/>
    <p:sldId id="526" r:id="rId30"/>
    <p:sldId id="527" r:id="rId31"/>
    <p:sldId id="528" r:id="rId32"/>
    <p:sldId id="529" r:id="rId33"/>
    <p:sldId id="530" r:id="rId34"/>
    <p:sldId id="531" r:id="rId35"/>
    <p:sldId id="532" r:id="rId36"/>
    <p:sldId id="533" r:id="rId37"/>
    <p:sldId id="534" r:id="rId38"/>
    <p:sldId id="535" r:id="rId39"/>
    <p:sldId id="573" r:id="rId40"/>
    <p:sldId id="574" r:id="rId41"/>
    <p:sldId id="536" r:id="rId42"/>
    <p:sldId id="537" r:id="rId43"/>
    <p:sldId id="538" r:id="rId44"/>
    <p:sldId id="539" r:id="rId45"/>
    <p:sldId id="540" r:id="rId46"/>
    <p:sldId id="541" r:id="rId47"/>
    <p:sldId id="542" r:id="rId48"/>
    <p:sldId id="543" r:id="rId49"/>
    <p:sldId id="544" r:id="rId50"/>
    <p:sldId id="545" r:id="rId51"/>
    <p:sldId id="575" r:id="rId52"/>
    <p:sldId id="576" r:id="rId53"/>
    <p:sldId id="547" r:id="rId54"/>
    <p:sldId id="549" r:id="rId55"/>
    <p:sldId id="550" r:id="rId56"/>
    <p:sldId id="551" r:id="rId57"/>
    <p:sldId id="553" r:id="rId58"/>
    <p:sldId id="554" r:id="rId59"/>
    <p:sldId id="555" r:id="rId60"/>
    <p:sldId id="556" r:id="rId61"/>
    <p:sldId id="557" r:id="rId62"/>
    <p:sldId id="558" r:id="rId63"/>
    <p:sldId id="559" r:id="rId64"/>
    <p:sldId id="560" r:id="rId65"/>
    <p:sldId id="561" r:id="rId66"/>
    <p:sldId id="562" r:id="rId67"/>
    <p:sldId id="563" r:id="rId68"/>
    <p:sldId id="564" r:id="rId69"/>
    <p:sldId id="565" r:id="rId70"/>
    <p:sldId id="566" r:id="rId71"/>
    <p:sldId id="567" r:id="rId72"/>
    <p:sldId id="568" r:id="rId73"/>
    <p:sldId id="596" r:id="rId74"/>
    <p:sldId id="593" r:id="rId75"/>
    <p:sldId id="594" r:id="rId76"/>
    <p:sldId id="595" r:id="rId77"/>
    <p:sldId id="571" r:id="rId78"/>
    <p:sldId id="570" r:id="rId79"/>
    <p:sldId id="597" r:id="rId80"/>
    <p:sldId id="572" r:id="rId81"/>
    <p:sldId id="591" r:id="rId82"/>
    <p:sldId id="592" r:id="rId8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60" autoAdjust="0"/>
    <p:restoredTop sz="94444" autoAdjust="0"/>
  </p:normalViewPr>
  <p:slideViewPr>
    <p:cSldViewPr>
      <p:cViewPr varScale="1">
        <p:scale>
          <a:sx n="61" d="100"/>
          <a:sy n="61" d="100"/>
        </p:scale>
        <p:origin x="9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5.wmf"/><Relationship Id="rId7" Type="http://schemas.openxmlformats.org/officeDocument/2006/relationships/image" Target="../media/image88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2.wmf"/><Relationship Id="rId9" Type="http://schemas.openxmlformats.org/officeDocument/2006/relationships/image" Target="../media/image9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66A04B-C2F9-4149-BA1F-166CA9790F74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81357C-21AD-4621-B271-69C12DAD7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62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45B092-0A5B-40E7-8470-995D51040991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A4608E-9BC5-4D15-A45C-5EC09996B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162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4E153F-989F-4BAF-BBB3-9DEDE05278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9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04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9B5DDB-BB50-4991-86AA-A91955D7C69A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000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2013A5-16E3-4CBA-94A8-0AF9248854FC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584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9517E2-BF51-44A2-B0F4-F17F19705A8A}" type="slidenum">
              <a:rPr lang="en-US" altLang="en-US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8832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9517E2-BF51-44A2-B0F4-F17F19705A8A}" type="slidenum">
              <a:rPr lang="en-US" altLang="en-US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027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6C92E3-C458-42E8-B77A-017C67E35750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45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4F921B-17E2-443C-B5A4-B05E4221B4F2}" type="slidenum">
              <a:rPr lang="en-US" altLang="en-US"/>
              <a:pPr eaLnBrk="1" hangingPunct="1"/>
              <a:t>63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4953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1476D1-45F9-476C-A9A5-7959F092E507}" type="slidenum">
              <a:rPr lang="en-US" altLang="en-US"/>
              <a:pPr eaLnBrk="1" hangingPunct="1"/>
              <a:t>64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5661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CAB172-5AC7-4EB6-A820-7307DA8DE0DF}" type="slidenum">
              <a:rPr lang="en-US" altLang="en-US"/>
              <a:pPr eaLnBrk="1" hangingPunct="1"/>
              <a:t>65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6343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RANSAC only has guarantees if there are &lt; 50% outliers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4608E-9BC5-4D15-A45C-5EC09996BCE4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03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EFDCE9-B6D2-45B6-8C53-ABB2274EE11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7680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C9706E-BA2E-4CD9-839D-34E82B83F698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27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B6420C-7A46-48D1-92B1-DA740B87D091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520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8EDAC8-EF74-45D9-9335-C91C0114132D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919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5199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50428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56533-F005-4B55-94F1-56B3E59B3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</a:t>
            </a:r>
            <a:r>
              <a:rPr lang="en-US" baseline="0" dirty="0"/>
              <a:t> intuition:</a:t>
            </a:r>
          </a:p>
          <a:p>
            <a:r>
              <a:rPr lang="en-US" baseline="0" dirty="0"/>
              <a:t>s is the number of model parameters</a:t>
            </a:r>
          </a:p>
          <a:p>
            <a:r>
              <a:rPr lang="en-US" baseline="0" dirty="0"/>
              <a:t>e is the number of outliers in the dataset (data which doesn’t fit model) – 5 to 50 %</a:t>
            </a:r>
          </a:p>
          <a:p>
            <a:endParaRPr lang="en-US" baseline="0" dirty="0"/>
          </a:p>
          <a:p>
            <a:r>
              <a:rPr lang="en-US" baseline="0" dirty="0"/>
              <a:t>Tells us how many iterations of RANSAC we need to run to have a 99% confidence that we will sample has zero outliers in the sampling for the model parameters.</a:t>
            </a:r>
          </a:p>
          <a:p>
            <a:endParaRPr lang="en-US" baseline="0" dirty="0"/>
          </a:p>
          <a:p>
            <a:r>
              <a:rPr lang="en-US" baseline="0" dirty="0"/>
              <a:t>https://en.wikipedia.org/wiki/Random_sample_consensus</a:t>
            </a:r>
          </a:p>
        </p:txBody>
      </p:sp>
    </p:spTree>
    <p:extLst>
      <p:ext uri="{BB962C8B-B14F-4D97-AF65-F5344CB8AC3E}">
        <p14:creationId xmlns:p14="http://schemas.microsoft.com/office/powerpoint/2010/main" val="2372921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95D95D-07D0-443A-B9B8-021A57A9EB6E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76897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F9E6F2-A1EF-4A01-A67B-3681D8CDA501}" type="slidenum">
              <a:rPr lang="en-US" altLang="en-US"/>
              <a:pPr eaLnBrk="1" hangingPunct="1"/>
              <a:t>78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332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8B8219-E9F6-4089-9716-2721FB83A1F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211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504F07-AA18-4C98-A392-0446D580F2A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29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428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6501F0-4ECF-4395-842B-6DDC1A4D334D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04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AE5BE4-8244-41E9-8735-2AFBA9171392}" type="slidenum">
              <a:rPr lang="en-US" altLang="en-US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2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AE5BE4-8244-41E9-8735-2AFBA9171392}" type="slidenum">
              <a:rPr lang="en-US" altLang="en-US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051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AE5BE4-8244-41E9-8735-2AFBA9171392}" type="slidenum">
              <a:rPr lang="en-US" altLang="en-US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99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0060-802E-499A-987B-BA8CE29B0D36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41FB0-F04C-4CD7-BFB2-D8097667C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1935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2B1E-F260-416A-B4F6-0741144A2978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FDB93-9D7E-4FEA-9C7C-8229BDE57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424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EA5E-21B9-46D5-928B-4120A736A3EB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A8D5F-CA20-4313-BED4-9E9393917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031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1A5-6EC6-481E-926C-10ECB7950293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2F444-F61D-4639-AE5F-ED016E872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6963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5C9A-BB12-4851-A5AD-192850667477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27C3C-D76F-4BB1-A78B-FF5ABBACA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8666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D372-99DD-47B4-AE93-7E4F6AF61F81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19763-754F-4D89-9826-AE8986BF1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453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C945-67D2-43AA-97ED-34FF63C2E679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5F9E7-18A9-4132-838E-5CE3276AE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775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4CE45-C8B2-4AB0-97CE-D516F028DCC0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1A92-4B1D-4B86-806E-EBD2C2CFE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6749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1B8E-9602-4F82-A7A7-CCFB759EAB23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FD388-7FAA-4AF0-81FD-0CCA091FB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680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43D9-722D-4C76-8CE3-48FA618DB4BD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E48A-01DA-4BC1-AE23-0AE42616B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350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E58A-85AE-4DAF-BE79-98EFB9319ACB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CAFF-34BA-41E0-9232-6776B50B5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8207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F900E-9687-4314-B96D-9CBAB39B6E67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F8906DC-B0F3-43CB-B1F8-B4C21085EF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26.png"/><Relationship Id="rId4" Type="http://schemas.openxmlformats.org/officeDocument/2006/relationships/tags" Target="../tags/tag64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9.png"/><Relationship Id="rId10" Type="http://schemas.openxmlformats.org/officeDocument/2006/relationships/image" Target="../media/image57.png"/><Relationship Id="rId4" Type="http://schemas.openxmlformats.org/officeDocument/2006/relationships/image" Target="../media/image48.png"/><Relationship Id="rId9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75.wmf"/><Relationship Id="rId26" Type="http://schemas.openxmlformats.org/officeDocument/2006/relationships/image" Target="../media/image79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78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80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81.wmf"/><Relationship Id="rId4" Type="http://schemas.openxmlformats.org/officeDocument/2006/relationships/image" Target="../media/image80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8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88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91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80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86.wmf"/><Relationship Id="rId22" Type="http://schemas.openxmlformats.org/officeDocument/2006/relationships/image" Target="../media/image9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68.xml"/><Relationship Id="rId21" Type="http://schemas.openxmlformats.org/officeDocument/2006/relationships/oleObject" Target="../embeddings/oleObject40.bin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image" Target="../media/image40.png"/><Relationship Id="rId1" Type="http://schemas.openxmlformats.org/officeDocument/2006/relationships/vmlDrawing" Target="../drawings/vmlDrawing9.v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10" Type="http://schemas.openxmlformats.org/officeDocument/2006/relationships/tags" Target="../tags/tag75.xml"/><Relationship Id="rId19" Type="http://schemas.openxmlformats.org/officeDocument/2006/relationships/oleObject" Target="../embeddings/oleObject39.bin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84.xml"/><Relationship Id="rId7" Type="http://schemas.openxmlformats.org/officeDocument/2006/relationships/image" Target="../media/image10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9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06.png"/><Relationship Id="rId4" Type="http://schemas.openxmlformats.org/officeDocument/2006/relationships/image" Target="../media/image10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111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110.png"/><Relationship Id="rId17" Type="http://schemas.openxmlformats.org/officeDocument/2006/relationships/image" Target="../media/image108.wmf"/><Relationship Id="rId2" Type="http://schemas.openxmlformats.org/officeDocument/2006/relationships/tags" Target="../tags/tag88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tags" Target="../tags/tag92.xml"/><Relationship Id="rId11" Type="http://schemas.openxmlformats.org/officeDocument/2006/relationships/image" Target="../media/image109.png"/><Relationship Id="rId5" Type="http://schemas.openxmlformats.org/officeDocument/2006/relationships/tags" Target="../tags/tag91.xml"/><Relationship Id="rId15" Type="http://schemas.openxmlformats.org/officeDocument/2006/relationships/image" Target="../media/image113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9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120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48.bin"/><Relationship Id="rId25" Type="http://schemas.openxmlformats.org/officeDocument/2006/relationships/image" Target="../media/image123.wmf"/><Relationship Id="rId2" Type="http://schemas.openxmlformats.org/officeDocument/2006/relationships/tags" Target="../tags/tag95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45.bin"/><Relationship Id="rId24" Type="http://schemas.openxmlformats.org/officeDocument/2006/relationships/oleObject" Target="../embeddings/oleObject52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49.bin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118.wmf"/><Relationship Id="rId22" Type="http://schemas.openxmlformats.org/officeDocument/2006/relationships/image" Target="../media/image122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25.png"/><Relationship Id="rId4" Type="http://schemas.openxmlformats.org/officeDocument/2006/relationships/tags" Target="../tags/tag99.xml"/><Relationship Id="rId9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125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125.png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125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53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55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notesSlide" Target="../notesSlides/notesSlide26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12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21" Type="http://schemas.openxmlformats.org/officeDocument/2006/relationships/image" Target="../media/image7.jpe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8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7.jpeg"/><Relationship Id="rId5" Type="http://schemas.openxmlformats.org/officeDocument/2006/relationships/tags" Target="../tags/tag57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6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Alignment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Samuel Cheng</a:t>
            </a:r>
          </a:p>
          <a:p>
            <a:r>
              <a:rPr lang="en-US" dirty="0" smtClean="0"/>
              <a:t>Slide credit: Noah </a:t>
            </a:r>
            <a:r>
              <a:rPr lang="en-US" dirty="0" err="1" smtClean="0"/>
              <a:t>Snavely</a:t>
            </a:r>
            <a:r>
              <a:rPr lang="en-US" dirty="0" smtClean="0"/>
              <a:t>, James </a:t>
            </a:r>
            <a:r>
              <a:rPr lang="en-US" dirty="0" err="1" smtClean="0"/>
              <a:t>Thompkin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57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Parametric (global) warping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2790825"/>
            <a:ext cx="8724900" cy="2706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Transformation T is a coordinate-changing machine: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smtClean="0"/>
              <a:t>					p’ = </a:t>
            </a:r>
            <a:r>
              <a:rPr lang="en-US" altLang="en-US" sz="2400" i="1" smtClean="0"/>
              <a:t>T</a:t>
            </a:r>
            <a:r>
              <a:rPr lang="en-US" altLang="en-US" sz="2400" smtClean="0"/>
              <a:t>(p)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What does it mean that </a:t>
            </a:r>
            <a:r>
              <a:rPr lang="en-US" altLang="en-US" sz="2400" i="1" smtClean="0"/>
              <a:t>T</a:t>
            </a:r>
            <a:r>
              <a:rPr lang="en-US" altLang="en-US" sz="2400" smtClean="0"/>
              <a:t> is global?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Is the same for any point p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can be described by just a few numbers (parameters)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Let’s consider </a:t>
            </a:r>
            <a:r>
              <a:rPr lang="en-US" altLang="en-US" sz="2400" i="1" smtClean="0"/>
              <a:t>linear</a:t>
            </a:r>
            <a:r>
              <a:rPr lang="en-US" altLang="en-US" sz="2400" smtClean="0"/>
              <a:t> xforms (can be represented by a 2D matrix):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 smtClean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352800" y="1690688"/>
            <a:ext cx="1600200" cy="476250"/>
            <a:chOff x="2256" y="2064"/>
            <a:chExt cx="1008" cy="300"/>
          </a:xfrm>
        </p:grpSpPr>
        <p:sp>
          <p:nvSpPr>
            <p:cNvPr id="12301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T</a:t>
              </a:r>
            </a:p>
          </p:txBody>
        </p:sp>
        <p:sp>
          <p:nvSpPr>
            <p:cNvPr id="12302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93" name="Picture 8" descr="HHHIMG_1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6363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HHIMG_1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09738"/>
            <a:ext cx="184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524000" y="2471738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b="1"/>
              <a:t>p</a:t>
            </a:r>
            <a:r>
              <a:rPr lang="en-US" altLang="en-US"/>
              <a:t> = (x,y)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5748338" y="2471738"/>
            <a:ext cx="156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b="1"/>
              <a:t>p’</a:t>
            </a:r>
            <a:r>
              <a:rPr lang="en-US" altLang="en-US"/>
              <a:t> = (x’,y’)</a:t>
            </a:r>
          </a:p>
        </p:txBody>
      </p:sp>
      <p:sp>
        <p:nvSpPr>
          <p:cNvPr id="12297" name="Oval 12"/>
          <p:cNvSpPr>
            <a:spLocks noChangeAspect="1" noChangeArrowheads="1"/>
          </p:cNvSpPr>
          <p:nvPr/>
        </p:nvSpPr>
        <p:spPr bwMode="auto">
          <a:xfrm>
            <a:off x="6129338" y="1819275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8" name="Oval 13"/>
          <p:cNvSpPr>
            <a:spLocks noChangeAspect="1" noChangeArrowheads="1"/>
          </p:cNvSpPr>
          <p:nvPr/>
        </p:nvSpPr>
        <p:spPr bwMode="auto">
          <a:xfrm>
            <a:off x="2014538" y="1557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5470525"/>
            <a:ext cx="1755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5211763"/>
            <a:ext cx="33893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altLang="en-US" smtClean="0"/>
              <a:t>Common linear transformations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Uniform scaling by </a:t>
            </a:r>
            <a:r>
              <a:rPr lang="en-US" altLang="en-US" i="1" smtClean="0"/>
              <a:t>s</a:t>
            </a:r>
            <a:r>
              <a:rPr lang="en-US" altLang="en-US" smtClean="0"/>
              <a:t>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2770188"/>
            <a:ext cx="2843212" cy="1908175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563" y="2065338"/>
            <a:ext cx="3917950" cy="2628900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85988" y="5310188"/>
            <a:ext cx="2755900" cy="1222375"/>
            <a:chOff x="3143250" y="5027119"/>
            <a:chExt cx="2757104" cy="1222427"/>
          </a:xfrm>
        </p:grpSpPr>
        <p:pic>
          <p:nvPicPr>
            <p:cNvPr id="133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5027119"/>
              <a:ext cx="2757104" cy="1222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861" y="5370349"/>
              <a:ext cx="319882" cy="39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Oval 12"/>
          <p:cNvSpPr/>
          <p:nvPr/>
        </p:nvSpPr>
        <p:spPr>
          <a:xfrm>
            <a:off x="1038225" y="458311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84713" y="460533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479425" y="4462463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4148138" y="447357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51488" y="5672138"/>
            <a:ext cx="2720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What is the inverse?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altLang="en-US" smtClean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Rotation by angle </a:t>
            </a:r>
            <a:r>
              <a:rPr lang="el-GR" sz="2800" i="1" kern="0" dirty="0" smtClean="0">
                <a:solidFill>
                  <a:prstClr val="black"/>
                </a:solidFill>
                <a:latin typeface="Verdana"/>
              </a:rPr>
              <a:t>θ</a:t>
            </a:r>
            <a:r>
              <a:rPr lang="en-US" sz="2800" i="1" kern="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2800" kern="0" dirty="0" smtClean="0">
                <a:solidFill>
                  <a:prstClr val="black"/>
                </a:solidFill>
              </a:rPr>
              <a:t>(about the origin)</a:t>
            </a:r>
            <a:endParaRPr lang="en-US" i="1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38" y="3119438"/>
            <a:ext cx="2843212" cy="1906587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00000">
            <a:off x="5121275" y="2552700"/>
            <a:ext cx="2843213" cy="1908175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55675" y="5384800"/>
            <a:ext cx="4467225" cy="1266825"/>
            <a:chOff x="2490107" y="5053693"/>
            <a:chExt cx="4467225" cy="1266825"/>
          </a:xfrm>
        </p:grpSpPr>
        <p:pic>
          <p:nvPicPr>
            <p:cNvPr id="1435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107" y="5053693"/>
              <a:ext cx="4467225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106" y="5427210"/>
              <a:ext cx="453896" cy="396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Oval 12"/>
          <p:cNvSpPr/>
          <p:nvPr/>
        </p:nvSpPr>
        <p:spPr>
          <a:xfrm>
            <a:off x="1004888" y="491966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446088" y="4800600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5" name="Oval 14"/>
          <p:cNvSpPr/>
          <p:nvPr/>
        </p:nvSpPr>
        <p:spPr>
          <a:xfrm>
            <a:off x="5686425" y="493077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5127625" y="4811713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1200" y="5410200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What is the inverse?</a:t>
            </a:r>
          </a:p>
        </p:txBody>
      </p:sp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6223000"/>
            <a:ext cx="17541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15063" y="5845175"/>
            <a:ext cx="1592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For rotations: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68975" y="5018088"/>
            <a:ext cx="2667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53200" y="4594225"/>
            <a:ext cx="3286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kern="0" dirty="0">
                <a:solidFill>
                  <a:prstClr val="black"/>
                </a:solidFill>
                <a:latin typeface="Verdana"/>
                <a:cs typeface="+mn-cs"/>
              </a:rPr>
              <a:t>θ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8" name="Arc 27"/>
          <p:cNvSpPr/>
          <p:nvPr/>
        </p:nvSpPr>
        <p:spPr>
          <a:xfrm>
            <a:off x="5334000" y="4419600"/>
            <a:ext cx="1219200" cy="1219200"/>
          </a:xfrm>
          <a:prstGeom prst="arc">
            <a:avLst>
              <a:gd name="adj1" fmla="val 1930843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2x2 Matrices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altLang="en-US" smtClean="0"/>
              <a:t>What types of transformations can be </a:t>
            </a:r>
            <a:br>
              <a:rPr lang="en-US" altLang="en-US" smtClean="0"/>
            </a:br>
            <a:r>
              <a:rPr lang="en-US" altLang="en-US" smtClean="0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589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chemeClr val="tx2"/>
                </a:solidFill>
              </a:rPr>
              <a:t>2D mirror about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84538"/>
            <a:ext cx="19923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74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154363"/>
            <a:ext cx="37211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16775" y="3897313"/>
            <a:ext cx="381000" cy="41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2039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3352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What types of transformations can be </a:t>
            </a:r>
            <a:br>
              <a:rPr lang="en-US" altLang="en-US" smtClean="0"/>
            </a:br>
            <a:r>
              <a:rPr lang="en-US" altLang="en-US" smtClean="0"/>
              <a:t>represented with a 2x2 matrix?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38200" y="2757488"/>
            <a:ext cx="2439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chemeClr val="tx2"/>
                </a:solidFill>
              </a:rPr>
              <a:t>2D Translation?</a:t>
            </a:r>
          </a:p>
        </p:txBody>
      </p:sp>
      <p:sp>
        <p:nvSpPr>
          <p:cNvPr id="865286" name="Text Box 6"/>
          <p:cNvSpPr txBox="1">
            <a:spLocks noChangeArrowheads="1"/>
          </p:cNvSpPr>
          <p:nvPr/>
        </p:nvSpPr>
        <p:spPr bwMode="auto">
          <a:xfrm>
            <a:off x="206375" y="4633913"/>
            <a:ext cx="8818563" cy="5238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chemeClr val="tx2"/>
                </a:solidFill>
              </a:rPr>
              <a:t>Translation is not a linear operation on 2D coordinates</a:t>
            </a:r>
          </a:p>
        </p:txBody>
      </p:sp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3675063" y="3505200"/>
            <a:ext cx="64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NO!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254375"/>
            <a:ext cx="24733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2x2 Matrices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6" grpId="0" animBg="1"/>
      <p:bldP spid="8652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r>
              <a:rPr lang="en-US" altLang="en-US" smtClean="0"/>
              <a:t>All 2D Linear Transformations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78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Mirror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Closed under composition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953000" y="21653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3" imgW="1117600" imgH="457200" progId="Equation.3">
                  <p:embed/>
                </p:oleObj>
              </mc:Choice>
              <mc:Fallback>
                <p:oleObj name="Equation" r:id="rId3" imgW="1117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65350"/>
                        <a:ext cx="227171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690938" y="5584825"/>
          <a:ext cx="512603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5" imgW="2032000" imgH="406400" progId="Equation.3">
                  <p:embed/>
                </p:oleObj>
              </mc:Choice>
              <mc:Fallback>
                <p:oleObj name="Equation" r:id="rId5" imgW="20320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5584825"/>
                        <a:ext cx="5126037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Homogeneous coordinates</a:t>
            </a:r>
          </a:p>
        </p:txBody>
      </p:sp>
      <p:sp>
        <p:nvSpPr>
          <p:cNvPr id="18435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05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Trick:  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75" y="3600450"/>
            <a:ext cx="2867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/>
              <a:t>homogeneous image </a:t>
            </a:r>
          </a:p>
          <a:p>
            <a:pPr algn="ctr"/>
            <a:r>
              <a:rPr lang="en-US" altLang="en-US" sz="2400"/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50292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Converting </a:t>
            </a:r>
            <a:r>
              <a:rPr lang="en-US" altLang="en-US" sz="2400" i="1"/>
              <a:t>from</a:t>
            </a:r>
            <a:r>
              <a:rPr lang="en-US" altLang="en-US" sz="2400"/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449513"/>
            <a:ext cx="18430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6260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876800" y="1458913"/>
            <a:ext cx="3408363" cy="3351212"/>
            <a:chOff x="4876800" y="1459468"/>
            <a:chExt cx="3408252" cy="33512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172158" y="3580383"/>
              <a:ext cx="182874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56164" y="2667564"/>
              <a:ext cx="1830401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5371" y="3581991"/>
              <a:ext cx="1066808" cy="10667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3" name="TextBox 26"/>
            <p:cNvSpPr txBox="1">
              <a:spLocks noChangeArrowheads="1"/>
            </p:cNvSpPr>
            <p:nvPr/>
          </p:nvSpPr>
          <p:spPr bwMode="auto">
            <a:xfrm>
              <a:off x="8001000" y="3385458"/>
              <a:ext cx="284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18454" name="TextBox 27"/>
            <p:cNvSpPr txBox="1">
              <a:spLocks noChangeArrowheads="1"/>
            </p:cNvSpPr>
            <p:nvPr/>
          </p:nvSpPr>
          <p:spPr bwMode="auto">
            <a:xfrm>
              <a:off x="4876800" y="4441372"/>
              <a:ext cx="288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y</a:t>
              </a:r>
            </a:p>
          </p:txBody>
        </p:sp>
        <p:sp>
          <p:nvSpPr>
            <p:cNvPr id="18455" name="TextBox 30"/>
            <p:cNvSpPr txBox="1">
              <a:spLocks noChangeArrowheads="1"/>
            </p:cNvSpPr>
            <p:nvPr/>
          </p:nvSpPr>
          <p:spPr bwMode="auto">
            <a:xfrm>
              <a:off x="6051024" y="1459468"/>
              <a:ext cx="349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w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5400000" flipH="1" flipV="1">
            <a:off x="5600700" y="1866900"/>
            <a:ext cx="2286000" cy="11430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99213" y="3001963"/>
            <a:ext cx="90487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67575" y="1273175"/>
            <a:ext cx="90488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294563" y="1109663"/>
            <a:ext cx="912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, </a:t>
            </a:r>
            <a:r>
              <a:rPr lang="en-US" altLang="en-US" i="1"/>
              <a:t>w</a:t>
            </a:r>
            <a:r>
              <a:rPr lang="en-US" altLang="en-US"/>
              <a:t>)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4876800" y="2208213"/>
            <a:ext cx="3810000" cy="1187450"/>
            <a:chOff x="4876800" y="2208814"/>
            <a:chExt cx="3810000" cy="1187528"/>
          </a:xfrm>
        </p:grpSpPr>
        <p:sp>
          <p:nvSpPr>
            <p:cNvPr id="26" name="Parallelogram 25"/>
            <p:cNvSpPr/>
            <p:nvPr/>
          </p:nvSpPr>
          <p:spPr>
            <a:xfrm>
              <a:off x="4876800" y="2208814"/>
              <a:ext cx="3810000" cy="1144662"/>
            </a:xfrm>
            <a:prstGeom prst="parallelogram">
              <a:avLst>
                <a:gd name="adj" fmla="val 1017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49" name="TextBox 31"/>
            <p:cNvSpPr txBox="1">
              <a:spLocks noChangeArrowheads="1"/>
            </p:cNvSpPr>
            <p:nvPr/>
          </p:nvSpPr>
          <p:spPr bwMode="auto">
            <a:xfrm>
              <a:off x="5061858" y="3027010"/>
              <a:ext cx="6880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i="1"/>
                <a:t>w</a:t>
              </a:r>
              <a:r>
                <a:rPr lang="en-US" altLang="en-US"/>
                <a:t> = 1</a:t>
              </a: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00800" y="28956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/</a:t>
            </a:r>
            <a:r>
              <a:rPr lang="en-US" altLang="en-US" i="1"/>
              <a:t>w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/</a:t>
            </a:r>
            <a:r>
              <a:rPr lang="en-US" altLang="en-US" i="1"/>
              <a:t>w</a:t>
            </a:r>
            <a:r>
              <a:rPr lang="en-US" altLang="en-US"/>
              <a:t>, </a:t>
            </a:r>
            <a:r>
              <a:rPr lang="en-US" altLang="en-US" i="1"/>
              <a:t>1</a:t>
            </a:r>
            <a:r>
              <a:rPr lang="en-US" altLang="en-US"/>
              <a:t>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239000" y="1927225"/>
            <a:ext cx="1674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homogeneous plane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36" grpId="0" animBg="1"/>
      <p:bldP spid="37" grpId="0" animBg="1"/>
      <p:bldP spid="38" grpId="0"/>
      <p:bldP spid="39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Translation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Solution: homogeneous coordinates to the rescue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776538"/>
            <a:ext cx="3644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4691063"/>
            <a:ext cx="65881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776538"/>
            <a:ext cx="3644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8400" y="3897313"/>
            <a:ext cx="1905000" cy="423862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4822825" y="3897313"/>
            <a:ext cx="457200" cy="403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5410200" y="3646488"/>
            <a:ext cx="2917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any transformation with </a:t>
            </a:r>
          </a:p>
          <a:p>
            <a:r>
              <a:rPr lang="en-US" altLang="en-US" sz="2000"/>
              <a:t>last row [ 0 0 1 ] we call an </a:t>
            </a:r>
          </a:p>
          <a:p>
            <a:r>
              <a:rPr lang="en-US" altLang="en-US" sz="2000" i="1"/>
              <a:t>affine</a:t>
            </a:r>
            <a:r>
              <a:rPr lang="en-US" altLang="en-US" sz="2000"/>
              <a:t> transformation</a:t>
            </a:r>
            <a:endParaRPr lang="en-US" altLang="en-US" sz="2000" i="1"/>
          </a:p>
        </p:txBody>
      </p:sp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708525"/>
            <a:ext cx="251936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affine transformations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1066800" y="3897313"/>
          <a:ext cx="286861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Equation" r:id="rId3" imgW="1854200" imgH="711200" progId="Equation.3">
                  <p:embed/>
                </p:oleObj>
              </mc:Choice>
              <mc:Fallback>
                <p:oleObj name="Equation" r:id="rId3" imgW="18542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97313"/>
                        <a:ext cx="2868613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1344613" y="2066925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Equation" r:id="rId5" imgW="1333500" imgH="698500" progId="Equation.3">
                  <p:embed/>
                </p:oleObj>
              </mc:Choice>
              <mc:Fallback>
                <p:oleObj name="Equation" r:id="rId5" imgW="1333500" imgH="698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066925"/>
                        <a:ext cx="21018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"/>
          <p:cNvGraphicFramePr>
            <a:graphicFrameLocks noChangeAspect="1"/>
          </p:cNvGraphicFramePr>
          <p:nvPr/>
        </p:nvGraphicFramePr>
        <p:xfrm>
          <a:off x="5276850" y="3897313"/>
          <a:ext cx="252253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name="Equation" r:id="rId7" imgW="1600200" imgH="711200" progId="Equation.3">
                  <p:embed/>
                </p:oleObj>
              </mc:Choice>
              <mc:Fallback>
                <p:oleObj name="Equation" r:id="rId7" imgW="1600200" imgH="71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3897313"/>
                        <a:ext cx="252253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747838" y="3178175"/>
            <a:ext cx="1293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Translate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409700" y="5018088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2D </a:t>
            </a:r>
            <a:r>
              <a:rPr lang="en-US" altLang="en-US" i="1">
                <a:latin typeface="Arial" panose="020B0604020202020204" pitchFamily="34" charset="0"/>
              </a:rPr>
              <a:t>in-plane </a:t>
            </a:r>
            <a:r>
              <a:rPr lang="en-US" altLang="en-US">
                <a:latin typeface="Arial" panose="020B0604020202020204" pitchFamily="34" charset="0"/>
              </a:rPr>
              <a:t>rotation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6015038" y="5018088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Shear</a:t>
            </a:r>
          </a:p>
        </p:txBody>
      </p:sp>
      <p:graphicFrame>
        <p:nvGraphicFramePr>
          <p:cNvPr id="21513" name="Object 10"/>
          <p:cNvGraphicFramePr>
            <a:graphicFrameLocks noChangeAspect="1"/>
          </p:cNvGraphicFramePr>
          <p:nvPr/>
        </p:nvGraphicFramePr>
        <p:xfrm>
          <a:off x="5276850" y="2057400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Equation" r:id="rId9" imgW="1447800" imgH="711200" progId="Equation.3">
                  <p:embed/>
                </p:oleObj>
              </mc:Choice>
              <mc:Fallback>
                <p:oleObj name="Equation" r:id="rId9" imgW="1447800" imgH="71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057400"/>
                        <a:ext cx="228282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6015038" y="3200400"/>
            <a:ext cx="84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Scale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 on HW2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Don’t use function blindly. Sometimes it is better to do things from scratch. Read “help” document carefully</a:t>
            </a:r>
          </a:p>
          <a:p>
            <a:pPr lvl="1"/>
            <a:r>
              <a:rPr lang="en-US" dirty="0" err="1" smtClean="0"/>
              <a:t>Imfuse</a:t>
            </a:r>
            <a:endParaRPr lang="en-US" dirty="0" smtClean="0"/>
          </a:p>
          <a:p>
            <a:pPr lvl="1"/>
            <a:r>
              <a:rPr lang="en-US" dirty="0" err="1" smtClean="0"/>
              <a:t>Imfilter</a:t>
            </a:r>
            <a:endParaRPr lang="en-US" dirty="0" smtClean="0"/>
          </a:p>
          <a:p>
            <a:r>
              <a:rPr lang="en-US" dirty="0" smtClean="0"/>
              <a:t>Check result. Be alert if result does not look right</a:t>
            </a:r>
          </a:p>
          <a:p>
            <a:pPr lvl="1"/>
            <a:r>
              <a:rPr lang="en-US" dirty="0" smtClean="0"/>
              <a:t>Most of you probably will get better hybrid image with a stronger low-pass filter</a:t>
            </a:r>
          </a:p>
          <a:p>
            <a:r>
              <a:rPr lang="en-US" dirty="0" smtClean="0"/>
              <a:t>Take advantage of piazza, please sign up and post any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2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940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Affine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Linear transformations, and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Translations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Properties of affine transformations: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Origin does not necessarily map to origin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Closed under composition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638800" y="2209800"/>
          <a:ext cx="27828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3" imgW="1371600" imgH="584200" progId="Equation.3">
                  <p:embed/>
                </p:oleObj>
              </mc:Choice>
              <mc:Fallback>
                <p:oleObj name="Equation" r:id="rId3" imgW="13716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2782888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 this an affine transformation?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Where do we go from here?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25193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00200" y="4191000"/>
            <a:ext cx="2846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affine transformation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4256088" y="3643313"/>
            <a:ext cx="457200" cy="403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22825" y="3494088"/>
            <a:ext cx="2916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what happens when we mess with this row?</a:t>
            </a:r>
            <a:endParaRPr lang="en-US" altLang="en-US" sz="2000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altLang="en-US" sz="3600" smtClean="0"/>
              <a:t>Projective Transformations aka Homographies aka Planar Perspective Maps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576263" y="3352800"/>
            <a:ext cx="3756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Called a </a:t>
            </a:r>
            <a:r>
              <a:rPr lang="en-US" altLang="en-US" sz="2400" i="1"/>
              <a:t>homography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(or </a:t>
            </a:r>
            <a:r>
              <a:rPr lang="en-US" altLang="en-US" sz="2400" i="1"/>
              <a:t>planar perspective map</a:t>
            </a:r>
            <a:r>
              <a:rPr lang="en-US" altLang="en-US" sz="2400"/>
              <a:t>)</a:t>
            </a:r>
            <a:endParaRPr lang="en-US" altLang="en-US" sz="2400" i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89488" y="1774825"/>
            <a:ext cx="3989387" cy="1992313"/>
            <a:chOff x="750206" y="1393146"/>
            <a:chExt cx="7893051" cy="3941536"/>
          </a:xfrm>
        </p:grpSpPr>
        <p:pic>
          <p:nvPicPr>
            <p:cNvPr id="9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01443" y="1393146"/>
              <a:ext cx="3941814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0206" y="2611724"/>
              <a:ext cx="2613219" cy="2613034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ight Arrow 10"/>
            <p:cNvSpPr/>
            <p:nvPr/>
          </p:nvSpPr>
          <p:spPr>
            <a:xfrm>
              <a:off x="3928785" y="3418876"/>
              <a:ext cx="895152" cy="86054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33588" y="4637088"/>
            <a:ext cx="5153025" cy="1763712"/>
            <a:chOff x="1543049" y="4365172"/>
            <a:chExt cx="5154387" cy="1763486"/>
          </a:xfrm>
        </p:grpSpPr>
        <p:pic>
          <p:nvPicPr>
            <p:cNvPr id="79872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3049" y="4365172"/>
              <a:ext cx="2204032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872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3404" y="4365172"/>
              <a:ext cx="2204032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ight Arrow 15"/>
            <p:cNvSpPr/>
            <p:nvPr/>
          </p:nvSpPr>
          <p:spPr>
            <a:xfrm>
              <a:off x="3913812" y="5061995"/>
              <a:ext cx="450969" cy="4349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178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Homographies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Example on board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 rot="9753105">
            <a:off x="6118225" y="4208463"/>
            <a:ext cx="455613" cy="592137"/>
            <a:chOff x="3979" y="3269"/>
            <a:chExt cx="260" cy="408"/>
          </a:xfrm>
        </p:grpSpPr>
        <p:sp>
          <p:nvSpPr>
            <p:cNvPr id="27684" name="Freeform 3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4 w 202"/>
                <a:gd name="T1" fmla="*/ 305 h 306"/>
                <a:gd name="T2" fmla="*/ 0 w 202"/>
                <a:gd name="T3" fmla="*/ 22 h 306"/>
                <a:gd name="T4" fmla="*/ 8 w 202"/>
                <a:gd name="T5" fmla="*/ 13 h 306"/>
                <a:gd name="T6" fmla="*/ 13 w 202"/>
                <a:gd name="T7" fmla="*/ 14 h 306"/>
                <a:gd name="T8" fmla="*/ 19 w 202"/>
                <a:gd name="T9" fmla="*/ 13 h 306"/>
                <a:gd name="T10" fmla="*/ 20 w 202"/>
                <a:gd name="T11" fmla="*/ 10 h 306"/>
                <a:gd name="T12" fmla="*/ 24 w 202"/>
                <a:gd name="T13" fmla="*/ 11 h 306"/>
                <a:gd name="T14" fmla="*/ 28 w 202"/>
                <a:gd name="T15" fmla="*/ 7 h 306"/>
                <a:gd name="T16" fmla="*/ 33 w 202"/>
                <a:gd name="T17" fmla="*/ 9 h 306"/>
                <a:gd name="T18" fmla="*/ 37 w 202"/>
                <a:gd name="T19" fmla="*/ 6 h 306"/>
                <a:gd name="T20" fmla="*/ 41 w 202"/>
                <a:gd name="T21" fmla="*/ 5 h 306"/>
                <a:gd name="T22" fmla="*/ 46 w 202"/>
                <a:gd name="T23" fmla="*/ 3 h 306"/>
                <a:gd name="T24" fmla="*/ 51 w 202"/>
                <a:gd name="T25" fmla="*/ 4 h 306"/>
                <a:gd name="T26" fmla="*/ 55 w 202"/>
                <a:gd name="T27" fmla="*/ 3 h 306"/>
                <a:gd name="T28" fmla="*/ 59 w 202"/>
                <a:gd name="T29" fmla="*/ 0 h 306"/>
                <a:gd name="T30" fmla="*/ 66 w 202"/>
                <a:gd name="T31" fmla="*/ 0 h 306"/>
                <a:gd name="T32" fmla="*/ 71 w 202"/>
                <a:gd name="T33" fmla="*/ 1 h 306"/>
                <a:gd name="T34" fmla="*/ 74 w 202"/>
                <a:gd name="T35" fmla="*/ 1 h 306"/>
                <a:gd name="T36" fmla="*/ 77 w 202"/>
                <a:gd name="T37" fmla="*/ 3 h 306"/>
                <a:gd name="T38" fmla="*/ 82 w 202"/>
                <a:gd name="T39" fmla="*/ 4 h 306"/>
                <a:gd name="T40" fmla="*/ 87 w 202"/>
                <a:gd name="T41" fmla="*/ 7 h 306"/>
                <a:gd name="T42" fmla="*/ 92 w 202"/>
                <a:gd name="T43" fmla="*/ 7 h 306"/>
                <a:gd name="T44" fmla="*/ 99 w 202"/>
                <a:gd name="T45" fmla="*/ 10 h 306"/>
                <a:gd name="T46" fmla="*/ 102 w 202"/>
                <a:gd name="T47" fmla="*/ 12 h 306"/>
                <a:gd name="T48" fmla="*/ 108 w 202"/>
                <a:gd name="T49" fmla="*/ 11 h 306"/>
                <a:gd name="T50" fmla="*/ 111 w 202"/>
                <a:gd name="T51" fmla="*/ 16 h 306"/>
                <a:gd name="T52" fmla="*/ 117 w 202"/>
                <a:gd name="T53" fmla="*/ 17 h 306"/>
                <a:gd name="T54" fmla="*/ 120 w 202"/>
                <a:gd name="T55" fmla="*/ 19 h 306"/>
                <a:gd name="T56" fmla="*/ 125 w 202"/>
                <a:gd name="T57" fmla="*/ 21 h 306"/>
                <a:gd name="T58" fmla="*/ 127 w 202"/>
                <a:gd name="T59" fmla="*/ 24 h 306"/>
                <a:gd name="T60" fmla="*/ 130 w 202"/>
                <a:gd name="T61" fmla="*/ 27 h 306"/>
                <a:gd name="T62" fmla="*/ 135 w 202"/>
                <a:gd name="T63" fmla="*/ 31 h 306"/>
                <a:gd name="T64" fmla="*/ 136 w 202"/>
                <a:gd name="T65" fmla="*/ 35 h 306"/>
                <a:gd name="T66" fmla="*/ 139 w 202"/>
                <a:gd name="T67" fmla="*/ 36 h 306"/>
                <a:gd name="T68" fmla="*/ 143 w 202"/>
                <a:gd name="T69" fmla="*/ 41 h 306"/>
                <a:gd name="T70" fmla="*/ 145 w 202"/>
                <a:gd name="T71" fmla="*/ 44 h 306"/>
                <a:gd name="T72" fmla="*/ 150 w 202"/>
                <a:gd name="T73" fmla="*/ 46 h 306"/>
                <a:gd name="T74" fmla="*/ 153 w 202"/>
                <a:gd name="T75" fmla="*/ 50 h 306"/>
                <a:gd name="T76" fmla="*/ 157 w 202"/>
                <a:gd name="T77" fmla="*/ 53 h 306"/>
                <a:gd name="T78" fmla="*/ 159 w 202"/>
                <a:gd name="T79" fmla="*/ 55 h 306"/>
                <a:gd name="T80" fmla="*/ 162 w 202"/>
                <a:gd name="T81" fmla="*/ 59 h 306"/>
                <a:gd name="T82" fmla="*/ 165 w 202"/>
                <a:gd name="T83" fmla="*/ 62 h 306"/>
                <a:gd name="T84" fmla="*/ 166 w 202"/>
                <a:gd name="T85" fmla="*/ 67 h 306"/>
                <a:gd name="T86" fmla="*/ 168 w 202"/>
                <a:gd name="T87" fmla="*/ 73 h 306"/>
                <a:gd name="T88" fmla="*/ 171 w 202"/>
                <a:gd name="T89" fmla="*/ 76 h 306"/>
                <a:gd name="T90" fmla="*/ 175 w 202"/>
                <a:gd name="T91" fmla="*/ 80 h 306"/>
                <a:gd name="T92" fmla="*/ 176 w 202"/>
                <a:gd name="T93" fmla="*/ 84 h 306"/>
                <a:gd name="T94" fmla="*/ 178 w 202"/>
                <a:gd name="T95" fmla="*/ 90 h 306"/>
                <a:gd name="T96" fmla="*/ 179 w 202"/>
                <a:gd name="T97" fmla="*/ 99 h 306"/>
                <a:gd name="T98" fmla="*/ 14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Arc 4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 w 21745"/>
                <a:gd name="T3" fmla="*/ 1 h 21600"/>
                <a:gd name="T4" fmla="*/ 0 w 2174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Line 5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Oval 6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88" name="Line 7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1" name="Line 8"/>
          <p:cNvSpPr>
            <a:spLocks noChangeShapeType="1"/>
          </p:cNvSpPr>
          <p:nvPr/>
        </p:nvSpPr>
        <p:spPr bwMode="auto">
          <a:xfrm flipV="1">
            <a:off x="82296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74676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-106363"/>
            <a:ext cx="8229600" cy="1143001"/>
          </a:xfrm>
        </p:spPr>
        <p:txBody>
          <a:bodyPr/>
          <a:lstStyle/>
          <a:p>
            <a:r>
              <a:rPr lang="en-US" altLang="en-US" smtClean="0"/>
              <a:t>Image warping with homographies</a:t>
            </a:r>
          </a:p>
        </p:txBody>
      </p:sp>
      <p:sp>
        <p:nvSpPr>
          <p:cNvPr id="2765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72400" cy="5257800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graphicFrame>
        <p:nvGraphicFramePr>
          <p:cNvPr id="27655" name="Object 12"/>
          <p:cNvGraphicFramePr>
            <a:graphicFrameLocks noChangeAspect="1"/>
          </p:cNvGraphicFramePr>
          <p:nvPr/>
        </p:nvGraphicFramePr>
        <p:xfrm>
          <a:off x="9144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Photo Editor Photo" r:id="rId3" imgW="5106113" imgH="5172797" progId="">
                  <p:embed/>
                </p:oleObj>
              </mc:Choice>
              <mc:Fallback>
                <p:oleObj name="Photo Editor Photo" r:id="rId3" imgW="5106113" imgH="517279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13"/>
          <p:cNvGraphicFramePr>
            <a:graphicFrameLocks noChangeAspect="1"/>
          </p:cNvGraphicFramePr>
          <p:nvPr/>
        </p:nvGraphicFramePr>
        <p:xfrm>
          <a:off x="51816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name="Photo Editor Photo" r:id="rId5" imgW="5106113" imgH="5172797" progId="">
                  <p:embed/>
                </p:oleObj>
              </mc:Choice>
              <mc:Fallback>
                <p:oleObj name="Photo Editor Photo" r:id="rId5" imgW="5106113" imgH="5172797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7" name="Group 14"/>
          <p:cNvGrpSpPr>
            <a:grpSpLocks/>
          </p:cNvGrpSpPr>
          <p:nvPr/>
        </p:nvGrpSpPr>
        <p:grpSpPr bwMode="auto">
          <a:xfrm rot="4164331">
            <a:off x="1717675" y="4270375"/>
            <a:ext cx="412750" cy="647700"/>
            <a:chOff x="3979" y="3269"/>
            <a:chExt cx="260" cy="408"/>
          </a:xfrm>
        </p:grpSpPr>
        <p:sp>
          <p:nvSpPr>
            <p:cNvPr id="27679" name="Freeform 15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4 w 202"/>
                <a:gd name="T1" fmla="*/ 305 h 306"/>
                <a:gd name="T2" fmla="*/ 0 w 202"/>
                <a:gd name="T3" fmla="*/ 22 h 306"/>
                <a:gd name="T4" fmla="*/ 8 w 202"/>
                <a:gd name="T5" fmla="*/ 13 h 306"/>
                <a:gd name="T6" fmla="*/ 13 w 202"/>
                <a:gd name="T7" fmla="*/ 14 h 306"/>
                <a:gd name="T8" fmla="*/ 19 w 202"/>
                <a:gd name="T9" fmla="*/ 13 h 306"/>
                <a:gd name="T10" fmla="*/ 20 w 202"/>
                <a:gd name="T11" fmla="*/ 10 h 306"/>
                <a:gd name="T12" fmla="*/ 24 w 202"/>
                <a:gd name="T13" fmla="*/ 11 h 306"/>
                <a:gd name="T14" fmla="*/ 28 w 202"/>
                <a:gd name="T15" fmla="*/ 7 h 306"/>
                <a:gd name="T16" fmla="*/ 33 w 202"/>
                <a:gd name="T17" fmla="*/ 9 h 306"/>
                <a:gd name="T18" fmla="*/ 37 w 202"/>
                <a:gd name="T19" fmla="*/ 6 h 306"/>
                <a:gd name="T20" fmla="*/ 41 w 202"/>
                <a:gd name="T21" fmla="*/ 5 h 306"/>
                <a:gd name="T22" fmla="*/ 46 w 202"/>
                <a:gd name="T23" fmla="*/ 3 h 306"/>
                <a:gd name="T24" fmla="*/ 51 w 202"/>
                <a:gd name="T25" fmla="*/ 4 h 306"/>
                <a:gd name="T26" fmla="*/ 55 w 202"/>
                <a:gd name="T27" fmla="*/ 3 h 306"/>
                <a:gd name="T28" fmla="*/ 59 w 202"/>
                <a:gd name="T29" fmla="*/ 0 h 306"/>
                <a:gd name="T30" fmla="*/ 66 w 202"/>
                <a:gd name="T31" fmla="*/ 0 h 306"/>
                <a:gd name="T32" fmla="*/ 71 w 202"/>
                <a:gd name="T33" fmla="*/ 1 h 306"/>
                <a:gd name="T34" fmla="*/ 74 w 202"/>
                <a:gd name="T35" fmla="*/ 1 h 306"/>
                <a:gd name="T36" fmla="*/ 77 w 202"/>
                <a:gd name="T37" fmla="*/ 3 h 306"/>
                <a:gd name="T38" fmla="*/ 82 w 202"/>
                <a:gd name="T39" fmla="*/ 4 h 306"/>
                <a:gd name="T40" fmla="*/ 87 w 202"/>
                <a:gd name="T41" fmla="*/ 7 h 306"/>
                <a:gd name="T42" fmla="*/ 92 w 202"/>
                <a:gd name="T43" fmla="*/ 7 h 306"/>
                <a:gd name="T44" fmla="*/ 99 w 202"/>
                <a:gd name="T45" fmla="*/ 10 h 306"/>
                <a:gd name="T46" fmla="*/ 102 w 202"/>
                <a:gd name="T47" fmla="*/ 12 h 306"/>
                <a:gd name="T48" fmla="*/ 108 w 202"/>
                <a:gd name="T49" fmla="*/ 11 h 306"/>
                <a:gd name="T50" fmla="*/ 111 w 202"/>
                <a:gd name="T51" fmla="*/ 16 h 306"/>
                <a:gd name="T52" fmla="*/ 117 w 202"/>
                <a:gd name="T53" fmla="*/ 17 h 306"/>
                <a:gd name="T54" fmla="*/ 120 w 202"/>
                <a:gd name="T55" fmla="*/ 19 h 306"/>
                <a:gd name="T56" fmla="*/ 125 w 202"/>
                <a:gd name="T57" fmla="*/ 21 h 306"/>
                <a:gd name="T58" fmla="*/ 127 w 202"/>
                <a:gd name="T59" fmla="*/ 24 h 306"/>
                <a:gd name="T60" fmla="*/ 130 w 202"/>
                <a:gd name="T61" fmla="*/ 27 h 306"/>
                <a:gd name="T62" fmla="*/ 135 w 202"/>
                <a:gd name="T63" fmla="*/ 31 h 306"/>
                <a:gd name="T64" fmla="*/ 136 w 202"/>
                <a:gd name="T65" fmla="*/ 35 h 306"/>
                <a:gd name="T66" fmla="*/ 139 w 202"/>
                <a:gd name="T67" fmla="*/ 36 h 306"/>
                <a:gd name="T68" fmla="*/ 143 w 202"/>
                <a:gd name="T69" fmla="*/ 41 h 306"/>
                <a:gd name="T70" fmla="*/ 145 w 202"/>
                <a:gd name="T71" fmla="*/ 44 h 306"/>
                <a:gd name="T72" fmla="*/ 150 w 202"/>
                <a:gd name="T73" fmla="*/ 46 h 306"/>
                <a:gd name="T74" fmla="*/ 153 w 202"/>
                <a:gd name="T75" fmla="*/ 50 h 306"/>
                <a:gd name="T76" fmla="*/ 157 w 202"/>
                <a:gd name="T77" fmla="*/ 53 h 306"/>
                <a:gd name="T78" fmla="*/ 159 w 202"/>
                <a:gd name="T79" fmla="*/ 55 h 306"/>
                <a:gd name="T80" fmla="*/ 162 w 202"/>
                <a:gd name="T81" fmla="*/ 59 h 306"/>
                <a:gd name="T82" fmla="*/ 165 w 202"/>
                <a:gd name="T83" fmla="*/ 62 h 306"/>
                <a:gd name="T84" fmla="*/ 166 w 202"/>
                <a:gd name="T85" fmla="*/ 67 h 306"/>
                <a:gd name="T86" fmla="*/ 168 w 202"/>
                <a:gd name="T87" fmla="*/ 73 h 306"/>
                <a:gd name="T88" fmla="*/ 171 w 202"/>
                <a:gd name="T89" fmla="*/ 76 h 306"/>
                <a:gd name="T90" fmla="*/ 175 w 202"/>
                <a:gd name="T91" fmla="*/ 80 h 306"/>
                <a:gd name="T92" fmla="*/ 176 w 202"/>
                <a:gd name="T93" fmla="*/ 84 h 306"/>
                <a:gd name="T94" fmla="*/ 178 w 202"/>
                <a:gd name="T95" fmla="*/ 90 h 306"/>
                <a:gd name="T96" fmla="*/ 179 w 202"/>
                <a:gd name="T97" fmla="*/ 99 h 306"/>
                <a:gd name="T98" fmla="*/ 14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Arc 16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 w 21745"/>
                <a:gd name="T3" fmla="*/ 1 h 21600"/>
                <a:gd name="T4" fmla="*/ 0 w 2174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17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Oval 18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83" name="Line 19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8" name="Line 20"/>
          <p:cNvSpPr>
            <a:spLocks noChangeShapeType="1"/>
          </p:cNvSpPr>
          <p:nvPr/>
        </p:nvSpPr>
        <p:spPr bwMode="auto">
          <a:xfrm>
            <a:off x="2819400" y="4114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21"/>
          <p:cNvSpPr>
            <a:spLocks noChangeShapeType="1"/>
          </p:cNvSpPr>
          <p:nvPr/>
        </p:nvSpPr>
        <p:spPr bwMode="auto">
          <a:xfrm>
            <a:off x="2819400" y="4114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22"/>
          <p:cNvSpPr>
            <a:spLocks noChangeShapeType="1"/>
          </p:cNvSpPr>
          <p:nvPr/>
        </p:nvSpPr>
        <p:spPr bwMode="auto">
          <a:xfrm>
            <a:off x="2819400" y="4876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23"/>
          <p:cNvSpPr>
            <a:spLocks noChangeShapeType="1"/>
          </p:cNvSpPr>
          <p:nvPr/>
        </p:nvSpPr>
        <p:spPr bwMode="auto">
          <a:xfrm>
            <a:off x="3276600" y="4495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2" name="Group 24"/>
          <p:cNvGrpSpPr>
            <a:grpSpLocks/>
          </p:cNvGrpSpPr>
          <p:nvPr/>
        </p:nvGrpSpPr>
        <p:grpSpPr bwMode="auto">
          <a:xfrm rot="-5400000">
            <a:off x="6134100" y="4533900"/>
            <a:ext cx="457200" cy="1143000"/>
            <a:chOff x="4416" y="2592"/>
            <a:chExt cx="288" cy="720"/>
          </a:xfrm>
        </p:grpSpPr>
        <p:sp>
          <p:nvSpPr>
            <p:cNvPr id="27675" name="Line 25"/>
            <p:cNvSpPr>
              <a:spLocks noChangeShapeType="1"/>
            </p:cNvSpPr>
            <p:nvPr/>
          </p:nvSpPr>
          <p:spPr bwMode="auto">
            <a:xfrm>
              <a:off x="4416" y="259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6"/>
            <p:cNvSpPr>
              <a:spLocks noChangeShapeType="1"/>
            </p:cNvSpPr>
            <p:nvPr/>
          </p:nvSpPr>
          <p:spPr bwMode="auto">
            <a:xfrm>
              <a:off x="4416" y="259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7"/>
            <p:cNvSpPr>
              <a:spLocks noChangeShapeType="1"/>
            </p:cNvSpPr>
            <p:nvPr/>
          </p:nvSpPr>
          <p:spPr bwMode="auto">
            <a:xfrm>
              <a:off x="4416" y="307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8"/>
            <p:cNvSpPr>
              <a:spLocks noChangeShapeType="1"/>
            </p:cNvSpPr>
            <p:nvPr/>
          </p:nvSpPr>
          <p:spPr bwMode="auto">
            <a:xfrm>
              <a:off x="4704" y="28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3" name="Text Box 29"/>
          <p:cNvSpPr txBox="1">
            <a:spLocks noChangeArrowheads="1"/>
          </p:cNvSpPr>
          <p:nvPr/>
        </p:nvSpPr>
        <p:spPr bwMode="auto">
          <a:xfrm>
            <a:off x="1295400" y="5334000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Arial" panose="020B0604020202020204" pitchFamily="34" charset="0"/>
              </a:rPr>
              <a:t>image plane in front</a:t>
            </a:r>
          </a:p>
        </p:txBody>
      </p:sp>
      <p:sp>
        <p:nvSpPr>
          <p:cNvPr id="27664" name="Text Box 30"/>
          <p:cNvSpPr txBox="1">
            <a:spLocks noChangeArrowheads="1"/>
          </p:cNvSpPr>
          <p:nvPr/>
        </p:nvSpPr>
        <p:spPr bwMode="auto">
          <a:xfrm>
            <a:off x="5638800" y="5334000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Arial" panose="020B0604020202020204" pitchFamily="34" charset="0"/>
              </a:rPr>
              <a:t>image plane below</a:t>
            </a:r>
          </a:p>
        </p:txBody>
      </p:sp>
      <p:sp>
        <p:nvSpPr>
          <p:cNvPr id="27665" name="Line 31"/>
          <p:cNvSpPr>
            <a:spLocks noChangeShapeType="1"/>
          </p:cNvSpPr>
          <p:nvPr/>
        </p:nvSpPr>
        <p:spPr bwMode="auto">
          <a:xfrm>
            <a:off x="4267200" y="2438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92550" y="4038600"/>
            <a:ext cx="1517650" cy="2474913"/>
            <a:chOff x="2452" y="2544"/>
            <a:chExt cx="956" cy="1559"/>
          </a:xfrm>
        </p:grpSpPr>
        <p:sp>
          <p:nvSpPr>
            <p:cNvPr id="27673" name="Text Box 33"/>
            <p:cNvSpPr txBox="1">
              <a:spLocks noChangeArrowheads="1"/>
            </p:cNvSpPr>
            <p:nvPr/>
          </p:nvSpPr>
          <p:spPr bwMode="auto">
            <a:xfrm>
              <a:off x="2452" y="3583"/>
              <a:ext cx="94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>
                  <a:latin typeface="Arial" panose="020B0604020202020204" pitchFamily="34" charset="0"/>
                </a:rPr>
                <a:t>black area</a:t>
              </a:r>
            </a:p>
            <a:p>
              <a:pPr eaLnBrk="0" hangingPunct="0"/>
              <a:r>
                <a:rPr lang="en-US" altLang="en-US" sz="1600">
                  <a:latin typeface="Arial" panose="020B0604020202020204" pitchFamily="34" charset="0"/>
                </a:rPr>
                <a:t>where no pixel</a:t>
              </a:r>
            </a:p>
            <a:p>
              <a:pPr eaLnBrk="0" hangingPunct="0"/>
              <a:r>
                <a:rPr lang="en-US" altLang="en-US" sz="1600">
                  <a:latin typeface="Arial" panose="020B0604020202020204" pitchFamily="34" charset="0"/>
                </a:rPr>
                <a:t>maps to</a:t>
              </a:r>
            </a:p>
          </p:txBody>
        </p:sp>
        <p:sp>
          <p:nvSpPr>
            <p:cNvPr id="27674" name="Line 34"/>
            <p:cNvSpPr>
              <a:spLocks noChangeShapeType="1"/>
            </p:cNvSpPr>
            <p:nvPr/>
          </p:nvSpPr>
          <p:spPr bwMode="auto">
            <a:xfrm flipV="1">
              <a:off x="3120" y="2544"/>
              <a:ext cx="28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7" name="Line 35"/>
          <p:cNvSpPr>
            <a:spLocks noChangeShapeType="1"/>
          </p:cNvSpPr>
          <p:nvPr/>
        </p:nvSpPr>
        <p:spPr bwMode="auto">
          <a:xfrm flipV="1">
            <a:off x="43434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36"/>
          <p:cNvSpPr>
            <a:spLocks noChangeShapeType="1"/>
          </p:cNvSpPr>
          <p:nvPr/>
        </p:nvSpPr>
        <p:spPr bwMode="auto">
          <a:xfrm>
            <a:off x="35814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191000" y="3733800"/>
            <a:ext cx="4267200" cy="2895600"/>
            <a:chOff x="2640" y="2304"/>
            <a:chExt cx="2688" cy="1824"/>
          </a:xfrm>
        </p:grpSpPr>
        <p:graphicFrame>
          <p:nvGraphicFramePr>
            <p:cNvPr id="27670" name="Object 38"/>
            <p:cNvGraphicFramePr>
              <a:graphicFrameLocks noChangeAspect="1"/>
            </p:cNvGraphicFramePr>
            <p:nvPr/>
          </p:nvGraphicFramePr>
          <p:xfrm>
            <a:off x="3576" y="2304"/>
            <a:ext cx="1752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6" name="Photo Editor Photo" r:id="rId7" imgW="5125165" imgH="5191850" progId="">
                    <p:embed/>
                  </p:oleObj>
                </mc:Choice>
                <mc:Fallback>
                  <p:oleObj name="Photo Editor Photo" r:id="rId7" imgW="5125165" imgH="5191850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194" t="2563"/>
                        <a:stretch>
                          <a:fillRect/>
                        </a:stretch>
                      </p:blipFill>
                      <p:spPr bwMode="auto">
                        <a:xfrm>
                          <a:off x="3576" y="2304"/>
                          <a:ext cx="1752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1" name="Line 39"/>
            <p:cNvSpPr>
              <a:spLocks noChangeShapeType="1"/>
            </p:cNvSpPr>
            <p:nvPr/>
          </p:nvSpPr>
          <p:spPr bwMode="auto">
            <a:xfrm>
              <a:off x="2640" y="2304"/>
              <a:ext cx="48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40"/>
            <p:cNvSpPr>
              <a:spLocks noChangeShapeType="1"/>
            </p:cNvSpPr>
            <p:nvPr/>
          </p:nvSpPr>
          <p:spPr bwMode="auto">
            <a:xfrm>
              <a:off x="3264" y="3648"/>
              <a:ext cx="18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Homographies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r>
              <a:rPr lang="en-US" altLang="en-US" smtClean="0"/>
              <a:t>Projective Transformations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940300"/>
          </a:xfrm>
        </p:spPr>
        <p:txBody>
          <a:bodyPr/>
          <a:lstStyle/>
          <a:p>
            <a:r>
              <a:rPr lang="en-US" altLang="en-US" sz="2800" smtClean="0"/>
              <a:t>Projective transformations …</a:t>
            </a:r>
          </a:p>
          <a:p>
            <a:pPr lvl="1"/>
            <a:r>
              <a:rPr lang="en-US" altLang="en-US" sz="2400" smtClean="0"/>
              <a:t>Affine transformations, and</a:t>
            </a:r>
          </a:p>
          <a:p>
            <a:pPr lvl="1"/>
            <a:r>
              <a:rPr lang="en-US" altLang="en-US" sz="2400" smtClean="0"/>
              <a:t>Projective warps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Properties of projective transformations: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Origin does not necessarily map to origin</a:t>
            </a:r>
          </a:p>
          <a:p>
            <a:pPr lvl="1"/>
            <a:r>
              <a:rPr lang="en-US" altLang="en-US" sz="2400" smtClean="0"/>
              <a:t>Lines map to lines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Parallel lines do not necessarily remain parallel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Ratios are not preserved</a:t>
            </a:r>
          </a:p>
          <a:p>
            <a:pPr lvl="1"/>
            <a:r>
              <a:rPr lang="en-US" altLang="en-US" sz="2400" smtClean="0"/>
              <a:t>Closed under composition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494338" y="1787525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4" imgW="1384300" imgH="584200" progId="">
                  <p:embed/>
                </p:oleObj>
              </mc:Choice>
              <mc:Fallback>
                <p:oleObj name="Equation" r:id="rId4" imgW="1384300" imgH="584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787525"/>
                        <a:ext cx="2811462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2D image transformations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51855" r="14572" b="21048"/>
          <a:stretch>
            <a:fillRect/>
          </a:stretch>
        </p:blipFill>
        <p:spPr bwMode="auto">
          <a:xfrm>
            <a:off x="1643063" y="1308100"/>
            <a:ext cx="5476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30191" r="4286" b="14952"/>
          <a:stretch>
            <a:fillRect/>
          </a:stretch>
        </p:blipFill>
        <p:spPr bwMode="auto">
          <a:xfrm>
            <a:off x="1436688" y="3059113"/>
            <a:ext cx="594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822325" y="5930900"/>
            <a:ext cx="794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These transformations are a nested set of groups</a:t>
            </a:r>
          </a:p>
          <a:p>
            <a:pPr lvl="1" eaLnBrk="0" hangingPunct="0">
              <a:buFontTx/>
              <a:buChar char="•"/>
            </a:pPr>
            <a:r>
              <a:rPr lang="en-US" altLang="en-US" sz="2000"/>
              <a:t> Closed under composition and inverse is a member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/>
          <a:lstStyle/>
          <a:p>
            <a:r>
              <a:rPr lang="en-US" altLang="en-US" smtClean="0"/>
              <a:t>Given a set of matches between images A and B</a:t>
            </a:r>
          </a:p>
          <a:p>
            <a:pPr lvl="1"/>
            <a:r>
              <a:rPr lang="en-US" altLang="en-US" smtClean="0"/>
              <a:t>How can we compute the transform T from A to B?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Find transform T that best “agrees” with the matches</a:t>
            </a:r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819400"/>
            <a:ext cx="3505200" cy="304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2840038"/>
            <a:ext cx="212725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38450"/>
            <a:ext cx="70104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11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alignment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15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514600" y="5467350"/>
            <a:ext cx="426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Why don’t these image line up exactly?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Computing transformations</a:t>
            </a:r>
          </a:p>
        </p:txBody>
      </p:sp>
      <p:pic>
        <p:nvPicPr>
          <p:cNvPr id="7171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182938" y="2667000"/>
            <a:ext cx="398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031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9172" cy="707886"/>
          </a:xfrm>
        </p:grpSpPr>
        <p:sp>
          <p:nvSpPr>
            <p:cNvPr id="8203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9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 b="1"/>
                <a:t>How do we solve for</a:t>
              </a:r>
            </a:p>
            <a:p>
              <a:r>
                <a:rPr lang="en-US" altLang="en-US" sz="2000" b="1"/>
                <a:t>                    ? </a:t>
              </a:r>
            </a:p>
          </p:txBody>
        </p:sp>
        <p:pic>
          <p:nvPicPr>
            <p:cNvPr id="820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0005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9252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938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/>
                <a:t>Mean displacement = </a:t>
              </a:r>
              <a:endParaRPr lang="en-US" altLang="en-US" sz="2000" i="1"/>
            </a:p>
          </p:txBody>
        </p:sp>
        <p:pic>
          <p:nvPicPr>
            <p:cNvPr id="925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22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9232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515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/>
                <a:t>Displacement of match </a:t>
              </a:r>
              <a:r>
                <a:rPr lang="en-US" altLang="en-US" sz="2000" i="1"/>
                <a:t>i </a:t>
              </a:r>
              <a:r>
                <a:rPr lang="en-US" altLang="en-US" sz="2000"/>
                <a:t> =</a:t>
              </a:r>
              <a:endParaRPr lang="en-US" altLang="en-US" sz="2000" i="1"/>
            </a:p>
          </p:txBody>
        </p:sp>
      </p:grpSp>
    </p:spTree>
    <p:extLst>
      <p:ext uri="{BB962C8B-B14F-4D97-AF65-F5344CB8AC3E}">
        <p14:creationId xmlns:p14="http://schemas.microsoft.com/office/powerpoint/2010/main" val="2791928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r>
              <a:rPr lang="en-US" altLang="en-US" sz="2400" smtClean="0"/>
              <a:t>System of linear equations</a:t>
            </a:r>
          </a:p>
          <a:p>
            <a:pPr lvl="1"/>
            <a:r>
              <a:rPr lang="en-US" altLang="en-US" sz="2000" smtClean="0"/>
              <a:t>What are the knowns?  Unknowns?</a:t>
            </a:r>
          </a:p>
          <a:p>
            <a:pPr lvl="1"/>
            <a:r>
              <a:rPr lang="en-US" altLang="en-US" sz="2000" smtClean="0"/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246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5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41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Problem: more equations than unknowns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“</a:t>
            </a:r>
            <a:r>
              <a:rPr lang="en-US" sz="2000" dirty="0" err="1" smtClean="0"/>
              <a:t>Overdetermined</a:t>
            </a:r>
            <a:r>
              <a:rPr lang="en-US" sz="2000" dirty="0" smtClean="0"/>
              <a:t>” system of equations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We will find the </a:t>
            </a:r>
            <a:r>
              <a:rPr lang="en-US" sz="2000" i="1" dirty="0" smtClean="0"/>
              <a:t>least squares</a:t>
            </a:r>
            <a:r>
              <a:rPr lang="en-US" sz="2000" dirty="0" smtClean="0"/>
              <a:t> solution</a:t>
            </a:r>
            <a:endParaRPr lang="en-US" sz="2000" i="1" dirty="0" smtClean="0"/>
          </a:p>
          <a:p>
            <a:pPr fontAlgn="auto">
              <a:spcAft>
                <a:spcPts val="0"/>
              </a:spcAft>
              <a:defRPr/>
            </a:pPr>
            <a:endParaRPr lang="en-US" sz="1600" dirty="0" smtClean="0"/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270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67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each point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we define the </a:t>
            </a:r>
            <a:r>
              <a:rPr lang="en-US" altLang="en-US" i="1" smtClean="0"/>
              <a:t>residuals </a:t>
            </a:r>
            <a:r>
              <a:rPr lang="en-US" altLang="en-US" smtClean="0"/>
              <a:t>as </a:t>
            </a:r>
          </a:p>
        </p:txBody>
      </p:sp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206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r>
              <a:rPr lang="en-US" altLang="en-US" smtClean="0"/>
              <a:t>Goal: minimize sum of squared residuals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“Least squares” solution</a:t>
            </a:r>
          </a:p>
          <a:p>
            <a:r>
              <a:rPr lang="en-US" altLang="en-US" smtClean="0"/>
              <a:t>For translations, is equal to mean displacement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592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Least squares formulation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also write as a matrix equation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1434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2</a:t>
              </a:r>
            </a:p>
          </p:txBody>
        </p:sp>
        <p:sp>
          <p:nvSpPr>
            <p:cNvPr id="14347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 </a:t>
              </a:r>
              <a:r>
                <a:rPr lang="en-US" altLang="en-US"/>
                <a:t>x 1</a:t>
              </a:r>
            </a:p>
          </p:txBody>
        </p:sp>
        <p:sp>
          <p:nvSpPr>
            <p:cNvPr id="14348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426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r>
              <a:rPr lang="en-US" altLang="en-US" dirty="0" smtClean="0"/>
              <a:t>Least squares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399"/>
            <a:ext cx="8229600" cy="3459163"/>
          </a:xfrm>
        </p:spPr>
        <p:txBody>
          <a:bodyPr/>
          <a:lstStyle/>
          <a:p>
            <a:r>
              <a:rPr lang="en-US" altLang="en-US" dirty="0" smtClean="0"/>
              <a:t>Find </a:t>
            </a:r>
            <a:r>
              <a:rPr lang="en-US" altLang="en-US" b="1" dirty="0" smtClean="0"/>
              <a:t>t</a:t>
            </a:r>
            <a:r>
              <a:rPr lang="en-US" altLang="en-US" dirty="0" smtClean="0"/>
              <a:t> that minimizes </a:t>
            </a:r>
          </a:p>
          <a:p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40" y="1096962"/>
            <a:ext cx="2190860" cy="6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40567"/>
              </p:ext>
            </p:extLst>
          </p:nvPr>
        </p:nvGraphicFramePr>
        <p:xfrm>
          <a:off x="1295400" y="1828737"/>
          <a:ext cx="5122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4" name="Equation" r:id="rId5" imgW="2234880" imgH="228600" progId="Equation.DSMT4">
                  <p:embed/>
                </p:oleObj>
              </mc:Choice>
              <mc:Fallback>
                <p:oleObj name="Equation" r:id="rId5" imgW="223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737"/>
                        <a:ext cx="512286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52655"/>
              </p:ext>
            </p:extLst>
          </p:nvPr>
        </p:nvGraphicFramePr>
        <p:xfrm>
          <a:off x="1981200" y="2438712"/>
          <a:ext cx="45418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5" name="Equation" r:id="rId7" imgW="1981080" imgH="203040" progId="Equation.DSMT4">
                  <p:embed/>
                </p:oleObj>
              </mc:Choice>
              <mc:Fallback>
                <p:oleObj name="Equation" r:id="rId7" imgW="1981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712"/>
                        <a:ext cx="454183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94988"/>
              </p:ext>
            </p:extLst>
          </p:nvPr>
        </p:nvGraphicFramePr>
        <p:xfrm>
          <a:off x="938184" y="3445822"/>
          <a:ext cx="29400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6" name="Equation" r:id="rId9" imgW="1282680" imgH="457200" progId="Equation.DSMT4">
                  <p:embed/>
                </p:oleObj>
              </mc:Choice>
              <mc:Fallback>
                <p:oleObj name="Equation" r:id="rId9" imgW="1282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184" y="3445822"/>
                        <a:ext cx="29400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81065"/>
              </p:ext>
            </p:extLst>
          </p:nvPr>
        </p:nvGraphicFramePr>
        <p:xfrm>
          <a:off x="3907603" y="2974975"/>
          <a:ext cx="2328862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7" name="Equation" r:id="rId11" imgW="1015920" imgH="672840" progId="Equation.DSMT4">
                  <p:embed/>
                </p:oleObj>
              </mc:Choice>
              <mc:Fallback>
                <p:oleObj name="Equation" r:id="rId11" imgW="10159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603" y="2974975"/>
                        <a:ext cx="2328862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951907"/>
              </p:ext>
            </p:extLst>
          </p:nvPr>
        </p:nvGraphicFramePr>
        <p:xfrm>
          <a:off x="4367212" y="4346575"/>
          <a:ext cx="27955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8" name="Equation" r:id="rId13" imgW="1218960" imgH="457200" progId="Equation.DSMT4">
                  <p:embed/>
                </p:oleObj>
              </mc:Choice>
              <mc:Fallback>
                <p:oleObj name="Equation" r:id="rId13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2" y="4346575"/>
                        <a:ext cx="2795588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556824"/>
              </p:ext>
            </p:extLst>
          </p:nvPr>
        </p:nvGraphicFramePr>
        <p:xfrm>
          <a:off x="594134" y="4306122"/>
          <a:ext cx="37528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" name="Equation" r:id="rId15" imgW="1638000" imgH="457200" progId="Equation.DSMT4">
                  <p:embed/>
                </p:oleObj>
              </mc:Choice>
              <mc:Fallback>
                <p:oleObj name="Equation" r:id="rId15" imgW="163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34" y="4306122"/>
                        <a:ext cx="37528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75852"/>
              </p:ext>
            </p:extLst>
          </p:nvPr>
        </p:nvGraphicFramePr>
        <p:xfrm>
          <a:off x="648466" y="5151930"/>
          <a:ext cx="27955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0" name="Equation" r:id="rId17" imgW="1218960" imgH="457200" progId="Equation.DSMT4">
                  <p:embed/>
                </p:oleObj>
              </mc:Choice>
              <mc:Fallback>
                <p:oleObj name="Equation" r:id="rId17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66" y="5151930"/>
                        <a:ext cx="2795588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934351"/>
              </p:ext>
            </p:extLst>
          </p:nvPr>
        </p:nvGraphicFramePr>
        <p:xfrm>
          <a:off x="3446463" y="5176766"/>
          <a:ext cx="25050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1" name="Equation" r:id="rId19" imgW="1091880" imgH="431640" progId="Equation.DSMT4">
                  <p:embed/>
                </p:oleObj>
              </mc:Choice>
              <mc:Fallback>
                <p:oleObj name="Equation" r:id="rId19" imgW="1091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176766"/>
                        <a:ext cx="2505075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69445"/>
              </p:ext>
            </p:extLst>
          </p:nvPr>
        </p:nvGraphicFramePr>
        <p:xfrm>
          <a:off x="5961063" y="5405366"/>
          <a:ext cx="20399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2" name="Equation" r:id="rId21" imgW="888840" imgH="241200" progId="Equation.DSMT4">
                  <p:embed/>
                </p:oleObj>
              </mc:Choice>
              <mc:Fallback>
                <p:oleObj name="Equation" r:id="rId21" imgW="888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5405366"/>
                        <a:ext cx="2039937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83865"/>
              </p:ext>
            </p:extLst>
          </p:nvPr>
        </p:nvGraphicFramePr>
        <p:xfrm>
          <a:off x="685800" y="6243638"/>
          <a:ext cx="34369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3" name="Equation" r:id="rId23" imgW="1498320" imgH="241200" progId="Equation.DSMT4">
                  <p:embed/>
                </p:oleObj>
              </mc:Choice>
              <mc:Fallback>
                <p:oleObj name="Equation" r:id="rId23" imgW="1498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243638"/>
                        <a:ext cx="3436937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708153"/>
              </p:ext>
            </p:extLst>
          </p:nvPr>
        </p:nvGraphicFramePr>
        <p:xfrm>
          <a:off x="6528950" y="3429000"/>
          <a:ext cx="25019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4" name="Equation" r:id="rId25" imgW="1091880" imgH="457200" progId="Equation.DSMT4">
                  <p:embed/>
                </p:oleObj>
              </mc:Choice>
              <mc:Fallback>
                <p:oleObj name="Equation" r:id="rId25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950" y="3429000"/>
                        <a:ext cx="2501900" cy="1047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253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r>
              <a:rPr lang="en-US" altLang="en-US" dirty="0" smtClean="0"/>
              <a:t>Least squares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399"/>
            <a:ext cx="8229600" cy="3459163"/>
          </a:xfrm>
        </p:spPr>
        <p:txBody>
          <a:bodyPr/>
          <a:lstStyle/>
          <a:p>
            <a:r>
              <a:rPr lang="en-US" altLang="en-US" dirty="0" smtClean="0"/>
              <a:t>Find </a:t>
            </a:r>
            <a:r>
              <a:rPr lang="en-US" altLang="en-US" b="1" dirty="0" smtClean="0"/>
              <a:t>t</a:t>
            </a:r>
            <a:r>
              <a:rPr lang="en-US" altLang="en-US" dirty="0" smtClean="0"/>
              <a:t> that minimizes </a:t>
            </a:r>
          </a:p>
          <a:p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40" y="1096962"/>
            <a:ext cx="2190860" cy="6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295400" y="1828737"/>
          <a:ext cx="5122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9" name="Equation" r:id="rId5" imgW="2234880" imgH="228600" progId="Equation.DSMT4">
                  <p:embed/>
                </p:oleObj>
              </mc:Choice>
              <mc:Fallback>
                <p:oleObj name="Equation" r:id="rId5" imgW="223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737"/>
                        <a:ext cx="512286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981200" y="2438712"/>
          <a:ext cx="45418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0" name="Equation" r:id="rId7" imgW="1981080" imgH="203040" progId="Equation.DSMT4">
                  <p:embed/>
                </p:oleObj>
              </mc:Choice>
              <mc:Fallback>
                <p:oleObj name="Equation" r:id="rId7" imgW="1981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712"/>
                        <a:ext cx="454183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71658"/>
              </p:ext>
            </p:extLst>
          </p:nvPr>
        </p:nvGraphicFramePr>
        <p:xfrm>
          <a:off x="609600" y="3613088"/>
          <a:ext cx="56134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1" name="Equation" r:id="rId9" imgW="2450880" imgH="507960" progId="Equation.DSMT4">
                  <p:embed/>
                </p:oleObj>
              </mc:Choice>
              <mc:Fallback>
                <p:oleObj name="Equation" r:id="rId9" imgW="2450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13088"/>
                        <a:ext cx="561340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38868"/>
              </p:ext>
            </p:extLst>
          </p:nvPr>
        </p:nvGraphicFramePr>
        <p:xfrm>
          <a:off x="836613" y="3011488"/>
          <a:ext cx="3059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2" name="Equation" r:id="rId11" imgW="1333440" imgH="241200" progId="Equation.DSMT4">
                  <p:embed/>
                </p:oleObj>
              </mc:Choice>
              <mc:Fallback>
                <p:oleObj name="Equation" r:id="rId11" imgW="1333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011488"/>
                        <a:ext cx="3059112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53102"/>
              </p:ext>
            </p:extLst>
          </p:nvPr>
        </p:nvGraphicFramePr>
        <p:xfrm>
          <a:off x="6246813" y="3900488"/>
          <a:ext cx="221138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3" name="Equation" r:id="rId13" imgW="965160" imgH="291960" progId="Equation.DSMT4">
                  <p:embed/>
                </p:oleObj>
              </mc:Choice>
              <mc:Fallback>
                <p:oleObj name="Equation" r:id="rId13" imgW="965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3900488"/>
                        <a:ext cx="2211387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33802"/>
              </p:ext>
            </p:extLst>
          </p:nvPr>
        </p:nvGraphicFramePr>
        <p:xfrm>
          <a:off x="917575" y="4859567"/>
          <a:ext cx="2127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4" name="Equation" r:id="rId15" imgW="927000" imgH="241200" progId="Equation.DSMT4">
                  <p:embed/>
                </p:oleObj>
              </mc:Choice>
              <mc:Fallback>
                <p:oleObj name="Equation" r:id="rId15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4859567"/>
                        <a:ext cx="2127250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636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the geometric relationship between these two images?</a:t>
            </a:r>
            <a:endParaRPr lang="en-US" dirty="0"/>
          </a:p>
        </p:txBody>
      </p:sp>
      <p:pic>
        <p:nvPicPr>
          <p:cNvPr id="311298" name="Picture 2" descr="C:\snavely\matlab\A2P3\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362200"/>
            <a:ext cx="4267200" cy="370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2538413"/>
            <a:ext cx="213995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3276600" y="3378200"/>
            <a:ext cx="685800" cy="1041400"/>
            <a:chOff x="3276600" y="3377625"/>
            <a:chExt cx="685800" cy="1041975"/>
          </a:xfrm>
        </p:grpSpPr>
        <p:sp>
          <p:nvSpPr>
            <p:cNvPr id="6" name="Right Arrow 5"/>
            <p:cNvSpPr/>
            <p:nvPr/>
          </p:nvSpPr>
          <p:spPr>
            <a:xfrm>
              <a:off x="3276600" y="3809663"/>
              <a:ext cx="685800" cy="609937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52" name="TextBox 6"/>
            <p:cNvSpPr txBox="1">
              <a:spLocks noChangeArrowheads="1"/>
            </p:cNvSpPr>
            <p:nvPr/>
          </p:nvSpPr>
          <p:spPr bwMode="auto">
            <a:xfrm>
              <a:off x="3352800" y="3377625"/>
              <a:ext cx="375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/>
                <a:t>?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5500" y="6153150"/>
            <a:ext cx="770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/>
              <a:t>Answer: Similarity transformation </a:t>
            </a:r>
            <a:r>
              <a:rPr lang="en-US" altLang="en-US" sz="2000"/>
              <a:t>(translation, rotation, uniform scale)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r>
              <a:rPr lang="en-US" altLang="en-US" dirty="0" smtClean="0"/>
              <a:t>Least squares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399"/>
            <a:ext cx="8229600" cy="3459163"/>
          </a:xfrm>
        </p:spPr>
        <p:txBody>
          <a:bodyPr/>
          <a:lstStyle/>
          <a:p>
            <a:r>
              <a:rPr lang="en-US" altLang="en-US" dirty="0" smtClean="0"/>
              <a:t>Find </a:t>
            </a:r>
            <a:r>
              <a:rPr lang="en-US" altLang="en-US" b="1" dirty="0" smtClean="0"/>
              <a:t>t</a:t>
            </a:r>
            <a:r>
              <a:rPr lang="en-US" altLang="en-US" dirty="0" smtClean="0"/>
              <a:t> that minimizes </a:t>
            </a:r>
          </a:p>
          <a:p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40" y="1096962"/>
            <a:ext cx="2190860" cy="6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295400" y="1828737"/>
          <a:ext cx="5122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1" name="Equation" r:id="rId5" imgW="2234880" imgH="228600" progId="Equation.DSMT4">
                  <p:embed/>
                </p:oleObj>
              </mc:Choice>
              <mc:Fallback>
                <p:oleObj name="Equation" r:id="rId5" imgW="223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737"/>
                        <a:ext cx="512286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905751"/>
              </p:ext>
            </p:extLst>
          </p:nvPr>
        </p:nvGraphicFramePr>
        <p:xfrm>
          <a:off x="1981200" y="2438712"/>
          <a:ext cx="45418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2" name="Equation" r:id="rId7" imgW="1981080" imgH="203040" progId="Equation.DSMT4">
                  <p:embed/>
                </p:oleObj>
              </mc:Choice>
              <mc:Fallback>
                <p:oleObj name="Equation" r:id="rId7" imgW="1981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712"/>
                        <a:ext cx="454183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762220"/>
              </p:ext>
            </p:extLst>
          </p:nvPr>
        </p:nvGraphicFramePr>
        <p:xfrm>
          <a:off x="847123" y="4029262"/>
          <a:ext cx="62531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3" name="Equation" r:id="rId9" imgW="2730240" imgH="279360" progId="Equation.DSMT4">
                  <p:embed/>
                </p:oleObj>
              </mc:Choice>
              <mc:Fallback>
                <p:oleObj name="Equation" r:id="rId9" imgW="273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123" y="4029262"/>
                        <a:ext cx="625316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836613" y="3011488"/>
          <a:ext cx="3059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4" name="Equation" r:id="rId11" imgW="1333440" imgH="241200" progId="Equation.DSMT4">
                  <p:embed/>
                </p:oleObj>
              </mc:Choice>
              <mc:Fallback>
                <p:oleObj name="Equation" r:id="rId11" imgW="1333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011488"/>
                        <a:ext cx="3059112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62011"/>
              </p:ext>
            </p:extLst>
          </p:nvPr>
        </p:nvGraphicFramePr>
        <p:xfrm>
          <a:off x="5130800" y="2971800"/>
          <a:ext cx="16319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5" name="Equation" r:id="rId13" imgW="711000" imgH="241200" progId="Equation.DSMT4">
                  <p:embed/>
                </p:oleObj>
              </mc:Choice>
              <mc:Fallback>
                <p:oleObj name="Equation" r:id="rId13" imgW="71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971800"/>
                        <a:ext cx="1631950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04918"/>
              </p:ext>
            </p:extLst>
          </p:nvPr>
        </p:nvGraphicFramePr>
        <p:xfrm>
          <a:off x="1922463" y="4648200"/>
          <a:ext cx="5468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6" name="Equation" r:id="rId15" imgW="2387520" imgH="279360" progId="Equation.DSMT4">
                  <p:embed/>
                </p:oleObj>
              </mc:Choice>
              <mc:Fallback>
                <p:oleObj name="Equation" r:id="rId15" imgW="2387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4648200"/>
                        <a:ext cx="5468937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27167"/>
              </p:ext>
            </p:extLst>
          </p:nvPr>
        </p:nvGraphicFramePr>
        <p:xfrm>
          <a:off x="1954732" y="5220858"/>
          <a:ext cx="52070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7" name="Equation" r:id="rId17" imgW="2273040" imgH="228600" progId="Equation.DSMT4">
                  <p:embed/>
                </p:oleObj>
              </mc:Choice>
              <mc:Fallback>
                <p:oleObj name="Equation" r:id="rId17" imgW="227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732" y="5220858"/>
                        <a:ext cx="52070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2368"/>
              </p:ext>
            </p:extLst>
          </p:nvPr>
        </p:nvGraphicFramePr>
        <p:xfrm>
          <a:off x="1960835" y="5746320"/>
          <a:ext cx="27638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8" name="Equation" r:id="rId19" imgW="1206360" imgH="228600" progId="Equation.DSMT4">
                  <p:embed/>
                </p:oleObj>
              </mc:Choice>
              <mc:Fallback>
                <p:oleObj name="Equation" r:id="rId19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835" y="5746320"/>
                        <a:ext cx="2763837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406071"/>
              </p:ext>
            </p:extLst>
          </p:nvPr>
        </p:nvGraphicFramePr>
        <p:xfrm>
          <a:off x="615950" y="6248400"/>
          <a:ext cx="4565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9" name="Equation" r:id="rId21" imgW="1993680" imgH="241200" progId="Equation.DSMT4">
                  <p:embed/>
                </p:oleObj>
              </mc:Choice>
              <mc:Fallback>
                <p:oleObj name="Equation" r:id="rId21" imgW="1993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6248400"/>
                        <a:ext cx="456565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216038"/>
              </p:ext>
            </p:extLst>
          </p:nvPr>
        </p:nvGraphicFramePr>
        <p:xfrm>
          <a:off x="5562600" y="6256338"/>
          <a:ext cx="26463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0" name="Equation" r:id="rId23" imgW="1155600" imgH="228600" progId="Equation.DSMT4">
                  <p:embed/>
                </p:oleObj>
              </mc:Choice>
              <mc:Fallback>
                <p:oleObj name="Equation" r:id="rId23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256338"/>
                        <a:ext cx="2646362" cy="525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89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30252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Least squares: linear regression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963738"/>
            <a:ext cx="3967162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 flipH="1" flipV="1">
            <a:off x="3105151" y="2506662"/>
            <a:ext cx="3067050" cy="29876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9750" y="4162425"/>
            <a:ext cx="155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y = mx + b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4419600" y="3013075"/>
            <a:ext cx="931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(y</a:t>
            </a:r>
            <a:r>
              <a:rPr lang="en-US" altLang="en-US" baseline="-25000"/>
              <a:t>i</a:t>
            </a:r>
            <a:r>
              <a:rPr lang="en-US" altLang="en-US"/>
              <a:t>, x</a:t>
            </a:r>
            <a:r>
              <a:rPr lang="en-US" altLang="en-US" baseline="-25000"/>
              <a:t>i</a:t>
            </a:r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9532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Linear regression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524000"/>
            <a:ext cx="3967163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3055938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5018088" y="2876550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3998913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95925"/>
            <a:ext cx="52641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4987925" y="3048000"/>
            <a:ext cx="149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residual error</a:t>
            </a:r>
          </a:p>
        </p:txBody>
      </p:sp>
    </p:spTree>
    <p:extLst>
      <p:ext uri="{BB962C8B-B14F-4D97-AF65-F5344CB8AC3E}">
        <p14:creationId xmlns:p14="http://schemas.microsoft.com/office/powerpoint/2010/main" val="1588146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Linear regression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9275"/>
            <a:ext cx="88392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118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altLang="en-US" smtClean="0"/>
              <a:t>How many unknowns?</a:t>
            </a:r>
          </a:p>
          <a:p>
            <a:r>
              <a:rPr lang="en-US" altLang="en-US" smtClean="0"/>
              <a:t>How many equations per match?</a:t>
            </a:r>
          </a:p>
          <a:p>
            <a:r>
              <a:rPr lang="en-US" altLang="en-US" smtClean="0"/>
              <a:t>How many matches do we need?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755775" cy="15255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600200"/>
            <a:ext cx="1066800" cy="162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116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Residuals: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Cost function: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037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Matrix form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2253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6</a:t>
              </a:r>
            </a:p>
          </p:txBody>
        </p:sp>
        <p:sp>
          <p:nvSpPr>
            <p:cNvPr id="22539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6</a:t>
              </a:r>
              <a:r>
                <a:rPr lang="en-US" altLang="en-US" i="1"/>
                <a:t> </a:t>
              </a:r>
              <a:r>
                <a:rPr lang="en-US" altLang="en-US"/>
                <a:t>x 1</a:t>
              </a:r>
            </a:p>
          </p:txBody>
        </p:sp>
        <p:sp>
          <p:nvSpPr>
            <p:cNvPr id="22540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04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Homographies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572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To unwarp (rectify) an image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solve for homography </a:t>
            </a:r>
            <a:r>
              <a:rPr lang="en-US" altLang="en-US" sz="2000" b="1">
                <a:solidFill>
                  <a:srgbClr val="000000"/>
                </a:solidFill>
              </a:rPr>
              <a:t>H</a:t>
            </a:r>
            <a:r>
              <a:rPr lang="en-US" altLang="en-US" sz="2000">
                <a:solidFill>
                  <a:srgbClr val="000000"/>
                </a:solidFill>
              </a:rPr>
              <a:t> given </a:t>
            </a:r>
            <a:r>
              <a:rPr lang="en-US" altLang="en-US" sz="2000" b="1">
                <a:solidFill>
                  <a:srgbClr val="000000"/>
                </a:solidFill>
              </a:rPr>
              <a:t>p</a:t>
            </a:r>
            <a:r>
              <a:rPr lang="en-US" altLang="en-US" sz="2000">
                <a:solidFill>
                  <a:srgbClr val="000000"/>
                </a:solidFill>
              </a:rPr>
              <a:t> and </a:t>
            </a:r>
            <a:r>
              <a:rPr lang="en-US" altLang="en-US" sz="2000" b="1">
                <a:solidFill>
                  <a:srgbClr val="000000"/>
                </a:solidFill>
              </a:rPr>
              <a:t>p’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solve equations of the form:  w</a:t>
            </a:r>
            <a:r>
              <a:rPr lang="en-US" altLang="en-US" sz="2000" b="1">
                <a:solidFill>
                  <a:srgbClr val="000000"/>
                </a:solidFill>
              </a:rPr>
              <a:t>p’</a:t>
            </a:r>
            <a:r>
              <a:rPr lang="en-US" altLang="en-US" sz="2000">
                <a:solidFill>
                  <a:srgbClr val="000000"/>
                </a:solidFill>
              </a:rPr>
              <a:t> = </a:t>
            </a:r>
            <a:r>
              <a:rPr lang="en-US" altLang="en-US" sz="2000" b="1">
                <a:solidFill>
                  <a:srgbClr val="000000"/>
                </a:solidFill>
              </a:rPr>
              <a:t>Hp</a:t>
            </a:r>
          </a:p>
          <a:p>
            <a:pPr lvl="2" eaLnBrk="0" hangingPunct="0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</a:rPr>
              <a:t>linear in unknowns:  w and coefficients of </a:t>
            </a:r>
            <a:r>
              <a:rPr lang="en-US" altLang="en-US" b="1">
                <a:solidFill>
                  <a:srgbClr val="000000"/>
                </a:solidFill>
              </a:rPr>
              <a:t>H</a:t>
            </a:r>
          </a:p>
          <a:p>
            <a:pPr lvl="2" eaLnBrk="0" hangingPunct="0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</a:rPr>
              <a:t>H is defined up to an arbitrary scale factor</a:t>
            </a:r>
          </a:p>
          <a:p>
            <a:pPr lvl="2" eaLnBrk="0" hangingPunct="0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</a:rPr>
              <a:t>how many points are necessary to solve for </a:t>
            </a:r>
            <a:r>
              <a:rPr lang="en-US" altLang="en-US" b="1">
                <a:solidFill>
                  <a:srgbClr val="000000"/>
                </a:solidFill>
              </a:rPr>
              <a:t>H</a:t>
            </a:r>
            <a:r>
              <a:rPr lang="en-US" altLang="en-US">
                <a:solidFill>
                  <a:srgbClr val="000000"/>
                </a:solidFill>
              </a:rPr>
              <a:t>?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grpSp>
        <p:nvGrpSpPr>
          <p:cNvPr id="23557" name="Group 16"/>
          <p:cNvGrpSpPr>
            <a:grpSpLocks/>
          </p:cNvGrpSpPr>
          <p:nvPr/>
        </p:nvGrpSpPr>
        <p:grpSpPr bwMode="auto">
          <a:xfrm>
            <a:off x="1336675" y="1371600"/>
            <a:ext cx="6283325" cy="3124200"/>
            <a:chOff x="609600" y="914400"/>
            <a:chExt cx="6283325" cy="3124200"/>
          </a:xfrm>
        </p:grpSpPr>
        <p:graphicFrame>
          <p:nvGraphicFramePr>
            <p:cNvPr id="23558" name="Object 4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6096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6" name="Photo Editor Photo" r:id="rId19" imgW="5106113" imgH="5172797" progId="">
                    <p:embed/>
                  </p:oleObj>
                </mc:Choice>
                <mc:Fallback>
                  <p:oleObj name="Photo Editor Photo" r:id="rId19" imgW="5106113" imgH="51727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Object 7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38100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7" name="Photo Editor Photo" r:id="rId21" imgW="5106113" imgH="5172797" progId="">
                    <p:embed/>
                  </p:oleObj>
                </mc:Choice>
                <mc:Fallback>
                  <p:oleObj name="Photo Editor Photo" r:id="rId21" imgW="5106113" imgH="51727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0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66813" y="3895725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1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6925" y="3533775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2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28725" y="356235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3" name="Oval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09800" y="3819525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4" name="Oval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19650" y="3917950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5" name="Oval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76913" y="3213100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6" name="Oval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29175" y="3213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7" name="Oval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81675" y="3917950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8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60475" y="3352800"/>
              <a:ext cx="339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000" b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23569" name="Text Box 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6163" y="3124200"/>
              <a:ext cx="409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000" b="1">
                  <a:solidFill>
                    <a:srgbClr val="FF0000"/>
                  </a:solidFill>
                </a:rPr>
                <a:t>p’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801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Solving for homographies</a:t>
            </a:r>
          </a:p>
        </p:txBody>
      </p:sp>
      <p:pic>
        <p:nvPicPr>
          <p:cNvPr id="2457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34200" y="3581400"/>
            <a:ext cx="179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/>
              <a:t>Not linear!</a:t>
            </a:r>
          </a:p>
        </p:txBody>
      </p:sp>
    </p:spTree>
    <p:extLst>
      <p:ext uri="{BB962C8B-B14F-4D97-AF65-F5344CB8AC3E}">
        <p14:creationId xmlns:p14="http://schemas.microsoft.com/office/powerpoint/2010/main" val="1642982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2590800"/>
            <a:ext cx="38481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90800"/>
            <a:ext cx="38481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the geometric relationship between these two images?</a:t>
            </a:r>
            <a:endParaRPr lang="en-US" dirty="0"/>
          </a:p>
        </p:txBody>
      </p: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4191000" y="3352800"/>
            <a:ext cx="685800" cy="1041400"/>
            <a:chOff x="3276600" y="3377625"/>
            <a:chExt cx="685800" cy="1041975"/>
          </a:xfrm>
        </p:grpSpPr>
        <p:sp>
          <p:nvSpPr>
            <p:cNvPr id="12" name="Right Arrow 11"/>
            <p:cNvSpPr/>
            <p:nvPr/>
          </p:nvSpPr>
          <p:spPr>
            <a:xfrm>
              <a:off x="3276600" y="3809663"/>
              <a:ext cx="685800" cy="609937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75" name="TextBox 12"/>
            <p:cNvSpPr txBox="1">
              <a:spLocks noChangeArrowheads="1"/>
            </p:cNvSpPr>
            <p:nvPr/>
          </p:nvSpPr>
          <p:spPr bwMode="auto">
            <a:xfrm>
              <a:off x="3352800" y="3377625"/>
              <a:ext cx="375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/>
                <a:t>?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965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Solving for homographies</a:t>
            </a:r>
          </a:p>
        </p:txBody>
      </p:sp>
      <p:pic>
        <p:nvPicPr>
          <p:cNvPr id="26627" name="Picture 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Defines a least squares problem: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26642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</a:rPr>
                <a:t>2n </a:t>
              </a:r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× 9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26643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26640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9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26641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26638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2n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26639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35063"/>
              </p:ext>
            </p:extLst>
          </p:nvPr>
        </p:nvGraphicFramePr>
        <p:xfrm>
          <a:off x="747486" y="5418137"/>
          <a:ext cx="5653083" cy="98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Equation" r:id="rId16" imgW="2628720" imgH="457200" progId="Equation.DSMT4">
                  <p:embed/>
                </p:oleObj>
              </mc:Choice>
              <mc:Fallback>
                <p:oleObj name="Equation" r:id="rId16" imgW="2628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86" y="5418137"/>
                        <a:ext cx="5653083" cy="9806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34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93662"/>
            <a:ext cx="8229600" cy="1143000"/>
          </a:xfrm>
        </p:spPr>
        <p:txBody>
          <a:bodyPr/>
          <a:lstStyle/>
          <a:p>
            <a:r>
              <a:rPr lang="en-US" altLang="en-US" smtClean="0"/>
              <a:t>Solving for homographies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463649"/>
              </p:ext>
            </p:extLst>
          </p:nvPr>
        </p:nvGraphicFramePr>
        <p:xfrm>
          <a:off x="1285985" y="926829"/>
          <a:ext cx="24034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7" name="Equation" r:id="rId5" imgW="1117440" imgH="482400" progId="Equation.DSMT4">
                  <p:embed/>
                </p:oleObj>
              </mc:Choice>
              <mc:Fallback>
                <p:oleObj name="Equation" r:id="rId5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985" y="926829"/>
                        <a:ext cx="2403475" cy="1035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4736"/>
              </p:ext>
            </p:extLst>
          </p:nvPr>
        </p:nvGraphicFramePr>
        <p:xfrm>
          <a:off x="4804596" y="957101"/>
          <a:ext cx="24050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8" name="Equation" r:id="rId7" imgW="1117440" imgH="482400" progId="Equation.DSMT4">
                  <p:embed/>
                </p:oleObj>
              </mc:Choice>
              <mc:Fallback>
                <p:oleObj name="Equation" r:id="rId7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596" y="957101"/>
                        <a:ext cx="2405062" cy="1035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01857"/>
              </p:ext>
            </p:extLst>
          </p:nvPr>
        </p:nvGraphicFramePr>
        <p:xfrm>
          <a:off x="538163" y="2198688"/>
          <a:ext cx="69675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9" name="Equation" r:id="rId9" imgW="3238200" imgH="241200" progId="Equation.DSMT4">
                  <p:embed/>
                </p:oleObj>
              </mc:Choice>
              <mc:Fallback>
                <p:oleObj name="Equation" r:id="rId9" imgW="323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198688"/>
                        <a:ext cx="6967537" cy="517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63326"/>
              </p:ext>
            </p:extLst>
          </p:nvPr>
        </p:nvGraphicFramePr>
        <p:xfrm>
          <a:off x="538163" y="2748076"/>
          <a:ext cx="64754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0" name="Equation" r:id="rId11" imgW="3009600" imgH="228600" progId="Equation.DSMT4">
                  <p:embed/>
                </p:oleObj>
              </mc:Choice>
              <mc:Fallback>
                <p:oleObj name="Equation" r:id="rId11" imgW="30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748076"/>
                        <a:ext cx="6475412" cy="490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709420"/>
              </p:ext>
            </p:extLst>
          </p:nvPr>
        </p:nvGraphicFramePr>
        <p:xfrm>
          <a:off x="591727" y="3248137"/>
          <a:ext cx="75136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1" name="Equation" r:id="rId13" imgW="3492360" imgH="241200" progId="Equation.DSMT4">
                  <p:embed/>
                </p:oleObj>
              </mc:Choice>
              <mc:Fallback>
                <p:oleObj name="Equation" r:id="rId13" imgW="349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7" y="3248137"/>
                        <a:ext cx="7513637" cy="517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349612"/>
              </p:ext>
            </p:extLst>
          </p:nvPr>
        </p:nvGraphicFramePr>
        <p:xfrm>
          <a:off x="591727" y="3681023"/>
          <a:ext cx="67484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2" name="Equation" r:id="rId15" imgW="3136680" imgH="279360" progId="Equation.DSMT4">
                  <p:embed/>
                </p:oleObj>
              </mc:Choice>
              <mc:Fallback>
                <p:oleObj name="Equation" r:id="rId15" imgW="3136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7" y="3681023"/>
                        <a:ext cx="6748463" cy="598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22220"/>
              </p:ext>
            </p:extLst>
          </p:nvPr>
        </p:nvGraphicFramePr>
        <p:xfrm>
          <a:off x="591727" y="4209830"/>
          <a:ext cx="81645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3" name="Equation" r:id="rId17" imgW="3797280" imgH="380880" progId="Equation.DSMT4">
                  <p:embed/>
                </p:oleObj>
              </mc:Choice>
              <mc:Fallback>
                <p:oleObj name="Equation" r:id="rId17" imgW="3797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7" y="4209830"/>
                        <a:ext cx="8164513" cy="815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25229"/>
              </p:ext>
            </p:extLst>
          </p:nvPr>
        </p:nvGraphicFramePr>
        <p:xfrm>
          <a:off x="586608" y="4893991"/>
          <a:ext cx="84359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4" name="Equation" r:id="rId19" imgW="3924000" imgH="380880" progId="Equation.DSMT4">
                  <p:embed/>
                </p:oleObj>
              </mc:Choice>
              <mc:Fallback>
                <p:oleObj name="Equation" r:id="rId19" imgW="392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08" y="4893991"/>
                        <a:ext cx="8435975" cy="815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55728"/>
              </p:ext>
            </p:extLst>
          </p:nvPr>
        </p:nvGraphicFramePr>
        <p:xfrm>
          <a:off x="4075496" y="1286420"/>
          <a:ext cx="2730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5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496" y="1286420"/>
                        <a:ext cx="273050" cy="271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29596"/>
              </p:ext>
            </p:extLst>
          </p:nvPr>
        </p:nvGraphicFramePr>
        <p:xfrm>
          <a:off x="1616869" y="5636273"/>
          <a:ext cx="24050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6" name="Equation" r:id="rId23" imgW="1117440" imgH="482400" progId="Equation.DSMT4">
                  <p:embed/>
                </p:oleObj>
              </mc:Choice>
              <mc:Fallback>
                <p:oleObj name="Equation" r:id="rId23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869" y="5636273"/>
                        <a:ext cx="2405062" cy="1035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416072"/>
              </p:ext>
            </p:extLst>
          </p:nvPr>
        </p:nvGraphicFramePr>
        <p:xfrm>
          <a:off x="4369567" y="5895829"/>
          <a:ext cx="13652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7" name="Equation" r:id="rId24" imgW="634680" imgH="241200" progId="Equation.DSMT4">
                  <p:embed/>
                </p:oleObj>
              </mc:Choice>
              <mc:Fallback>
                <p:oleObj name="Equation" r:id="rId24" imgW="634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567" y="5895829"/>
                        <a:ext cx="1365250" cy="515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576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4702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Image Alignment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Given images A and B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Compute image features for A and B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Match features between A and B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Compute </a:t>
            </a:r>
            <a:r>
              <a:rPr lang="en-US" dirty="0" err="1" smtClean="0"/>
              <a:t>homography</a:t>
            </a:r>
            <a:r>
              <a:rPr lang="en-US" dirty="0" smtClean="0"/>
              <a:t> between A and B using least squares on set of matches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What could go wrong?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97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Outliers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8951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32750" y="1719263"/>
            <a:ext cx="501650" cy="501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1575" y="4287838"/>
            <a:ext cx="501650" cy="501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1371600"/>
            <a:ext cx="1128713" cy="434975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70575" y="2435225"/>
            <a:ext cx="2909888" cy="782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24600" y="971550"/>
            <a:ext cx="99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6096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46738" y="5772150"/>
            <a:ext cx="830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2195660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consider a simpler example… linear regression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can we fix this?</a:t>
            </a:r>
            <a:endParaRPr lang="en-US" dirty="0"/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1025" y="5791200"/>
            <a:ext cx="375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Problem: Fit a line to these datapoints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343400" y="38100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81600" y="36576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15025" y="5791200"/>
            <a:ext cx="170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Least squares fit</a:t>
            </a:r>
          </a:p>
        </p:txBody>
      </p:sp>
    </p:spTree>
    <p:extLst>
      <p:ext uri="{BB962C8B-B14F-4D97-AF65-F5344CB8AC3E}">
        <p14:creationId xmlns:p14="http://schemas.microsoft.com/office/powerpoint/2010/main" val="366045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Given a hypothesized line</a:t>
            </a:r>
          </a:p>
          <a:p>
            <a:pPr eaLnBrk="1" hangingPunct="1"/>
            <a:r>
              <a:rPr lang="en-US" altLang="en-US" smtClean="0"/>
              <a:t>Count the number of points that “agree” with the line</a:t>
            </a:r>
          </a:p>
          <a:p>
            <a:pPr lvl="1" eaLnBrk="1" hangingPunct="1"/>
            <a:r>
              <a:rPr lang="en-US" altLang="en-US" smtClean="0"/>
              <a:t>“Agree” = within a small distance of the line</a:t>
            </a:r>
          </a:p>
          <a:p>
            <a:pPr lvl="1" eaLnBrk="1" hangingPunct="1"/>
            <a:r>
              <a:rPr lang="en-US" altLang="en-US" smtClean="0"/>
              <a:t>I.e., the </a:t>
            </a:r>
            <a:r>
              <a:rPr lang="en-US" altLang="en-US" b="1" smtClean="0"/>
              <a:t>inliers </a:t>
            </a:r>
            <a:r>
              <a:rPr lang="en-US" altLang="en-US" smtClean="0"/>
              <a:t>to that line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42136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313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6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7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313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6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797300" y="6019800"/>
            <a:ext cx="146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547225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the geometric relationship between these two images?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5562600"/>
            <a:ext cx="484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Very important for creating mosaics!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1470025" y="2141538"/>
            <a:ext cx="4756150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313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6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57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48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53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81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48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797300" y="6019800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2833438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Unlike least-squares, no simple closed-form solution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Hypothesize-and-test</a:t>
            </a:r>
          </a:p>
          <a:p>
            <a:pPr lvl="1" eaLnBrk="1" hangingPunct="1"/>
            <a:r>
              <a:rPr lang="en-US" altLang="en-US" smtClean="0"/>
              <a:t>Try out many lines, keep the best one</a:t>
            </a:r>
          </a:p>
          <a:p>
            <a:pPr lvl="1" eaLnBrk="1" hangingPunct="1"/>
            <a:r>
              <a:rPr lang="en-US" altLang="en-US" smtClean="0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3495343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Translations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52600"/>
            <a:ext cx="6515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792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RA</a:t>
            </a:r>
            <a:r>
              <a:rPr lang="en-US" altLang="en-US" smtClean="0"/>
              <a:t>ndom </a:t>
            </a:r>
            <a:r>
              <a:rPr lang="en-US" altLang="en-US" u="sng" smtClean="0"/>
              <a:t>SA</a:t>
            </a:r>
            <a:r>
              <a:rPr lang="en-US" altLang="en-US" smtClean="0"/>
              <a:t>mple </a:t>
            </a:r>
            <a:r>
              <a:rPr lang="en-US" altLang="en-US" u="sng" smtClean="0"/>
              <a:t>C</a:t>
            </a:r>
            <a:r>
              <a:rPr lang="en-US" altLang="en-US" smtClean="0"/>
              <a:t>onsensus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688" y="27432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Select </a:t>
            </a:r>
            <a:r>
              <a:rPr lang="en-US" altLang="en-US" i="1"/>
              <a:t>one</a:t>
            </a:r>
            <a:r>
              <a:rPr lang="en-US" altLang="en-US"/>
              <a:t> match at random, count </a:t>
            </a:r>
            <a:r>
              <a:rPr lang="en-US" altLang="en-US" i="1"/>
              <a:t>inliers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442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RA</a:t>
            </a:r>
            <a:r>
              <a:rPr lang="en-US" altLang="en-US" smtClean="0"/>
              <a:t>ndom </a:t>
            </a:r>
            <a:r>
              <a:rPr lang="en-US" altLang="en-US" u="sng" smtClean="0"/>
              <a:t>SA</a:t>
            </a:r>
            <a:r>
              <a:rPr lang="en-US" altLang="en-US" smtClean="0"/>
              <a:t>mple </a:t>
            </a:r>
            <a:r>
              <a:rPr lang="en-US" altLang="en-US" u="sng" smtClean="0"/>
              <a:t>C</a:t>
            </a:r>
            <a:r>
              <a:rPr lang="en-US" altLang="en-US" smtClean="0"/>
              <a:t>onsensus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688" y="27432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Select another match at random, count </a:t>
            </a:r>
            <a:r>
              <a:rPr lang="en-US" altLang="en-US" i="1"/>
              <a:t>inliers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236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RA</a:t>
            </a:r>
            <a:r>
              <a:rPr lang="en-US" altLang="en-US" smtClean="0"/>
              <a:t>ndom </a:t>
            </a:r>
            <a:r>
              <a:rPr lang="en-US" altLang="en-US" u="sng" smtClean="0"/>
              <a:t>SA</a:t>
            </a:r>
            <a:r>
              <a:rPr lang="en-US" altLang="en-US" smtClean="0"/>
              <a:t>mple </a:t>
            </a:r>
            <a:r>
              <a:rPr lang="en-US" altLang="en-US" u="sng" smtClean="0"/>
              <a:t>C</a:t>
            </a:r>
            <a:r>
              <a:rPr lang="en-US" altLang="en-US" smtClean="0"/>
              <a:t>onsensus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688" y="27432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319863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Idea:</a:t>
            </a:r>
          </a:p>
          <a:p>
            <a:pPr lvl="1" eaLnBrk="1" hangingPunct="1"/>
            <a:r>
              <a:rPr lang="en-US" altLang="en-US" dirty="0" smtClean="0"/>
              <a:t>All the inliers will agree with each other on the translation vector; the (hopefully small) number of outliers will (hopefully) disagree with each other</a:t>
            </a:r>
          </a:p>
          <a:p>
            <a:pPr lvl="2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“All good matches are alike; every bad match is bad in its own way.”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				</a:t>
            </a:r>
            <a:r>
              <a:rPr lang="en-US" altLang="en-US" sz="2000" dirty="0" smtClean="0"/>
              <a:t>– Tolstoy via </a:t>
            </a:r>
            <a:r>
              <a:rPr lang="en-US" altLang="en-US" sz="2000" dirty="0" err="1" smtClean="0"/>
              <a:t>Alyosha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Efros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8357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Inlier</a:t>
            </a:r>
            <a:r>
              <a:rPr lang="en-US" b="1" dirty="0" smtClean="0"/>
              <a:t> threshold </a:t>
            </a:r>
            <a:r>
              <a:rPr lang="en-US" dirty="0" smtClean="0"/>
              <a:t>related to the amount of noise we expect in inliers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Often model noise as Gaussian with some standard deviation (e.g., 3 pixels)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Number of rounds </a:t>
            </a:r>
            <a:r>
              <a:rPr lang="en-US" dirty="0" smtClean="0"/>
              <a:t>related to the percentage of outliers we expect, and the probability of success we’d like to guarantee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Suppose there are 20% outliers, and we want to find the correct answer with 99% probability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many rounds do we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67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458119" y="3509169"/>
            <a:ext cx="3211513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46413" y="5132388"/>
            <a:ext cx="3108325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3810000" y="517525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x translation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066800" y="3270250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y translation</a:t>
            </a:r>
          </a:p>
        </p:txBody>
      </p:sp>
      <p:sp>
        <p:nvSpPr>
          <p:cNvPr id="10" name="Oval 9"/>
          <p:cNvSpPr/>
          <p:nvPr/>
        </p:nvSpPr>
        <p:spPr>
          <a:xfrm>
            <a:off x="4191000" y="4183063"/>
            <a:ext cx="192088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1813" y="41465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49725" y="4260850"/>
            <a:ext cx="192088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94113" y="2584450"/>
            <a:ext cx="190500" cy="1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70313" y="2584450"/>
            <a:ext cx="190500" cy="1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02125" y="4298950"/>
            <a:ext cx="192088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5613" y="42227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9413" y="42989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65613" y="41465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6713" y="2736850"/>
            <a:ext cx="190500" cy="1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49713" y="4016375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24400" y="3886200"/>
            <a:ext cx="281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set threshold so that, e.g., 95% of the Gaussian</a:t>
            </a:r>
          </a:p>
          <a:p>
            <a:pPr eaLnBrk="1" hangingPunct="1"/>
            <a:r>
              <a:rPr lang="en-US" altLang="en-US"/>
              <a:t>lies inside that radius</a:t>
            </a:r>
          </a:p>
        </p:txBody>
      </p:sp>
    </p:spTree>
    <p:extLst>
      <p:ext uri="{BB962C8B-B14F-4D97-AF65-F5344CB8AC3E}">
        <p14:creationId xmlns:p14="http://schemas.microsoft.com/office/powerpoint/2010/main" val="3760860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3713"/>
          </a:xfrm>
        </p:spPr>
        <p:txBody>
          <a:bodyPr/>
          <a:lstStyle/>
          <a:p>
            <a:pPr eaLnBrk="1" hangingPunct="1"/>
            <a:r>
              <a:rPr lang="en-US" altLang="en-US" smtClean="0"/>
              <a:t>Back to linear regression</a:t>
            </a:r>
          </a:p>
          <a:p>
            <a:pPr eaLnBrk="1" hangingPunct="1"/>
            <a:r>
              <a:rPr lang="en-US" altLang="en-US" smtClean="0"/>
              <a:t>How do we generate a hypothesis?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297238" y="1143000"/>
            <a:ext cx="2341562" cy="4800600"/>
            <a:chOff x="5202349" y="1219200"/>
            <a:chExt cx="2341451" cy="48006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326043" y="4818063"/>
              <a:ext cx="2014537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21405" y="5835650"/>
              <a:ext cx="194935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7" name="TextBox 32"/>
            <p:cNvSpPr txBox="1">
              <a:spLocks noChangeArrowheads="1"/>
            </p:cNvSpPr>
            <p:nvPr/>
          </p:nvSpPr>
          <p:spPr bwMode="auto">
            <a:xfrm>
              <a:off x="7259748" y="5650468"/>
              <a:ext cx="284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</a:t>
              </a:r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5202349" y="3473326"/>
              <a:ext cx="288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921452" y="4833938"/>
              <a:ext cx="119057" cy="1190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69098" y="4648200"/>
              <a:ext cx="119056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88155" y="4267200"/>
              <a:ext cx="120644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26277" y="4038600"/>
              <a:ext cx="119056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62818" y="3810000"/>
              <a:ext cx="119057" cy="1190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02387" y="5257800"/>
              <a:ext cx="120644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0938" y="5443538"/>
              <a:ext cx="119056" cy="1190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40509" y="5029200"/>
              <a:ext cx="119056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50080" y="4300538"/>
              <a:ext cx="119056" cy="1190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90" y="3276600"/>
              <a:ext cx="119057" cy="1190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8461" y="1219200"/>
              <a:ext cx="119057" cy="1190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024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Richard Szeliski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Image Stitching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CCB773-30A2-494D-8BE8-789539585C98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Image Warping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image filtering: change </a:t>
            </a:r>
            <a:r>
              <a:rPr lang="en-US" altLang="en-US" i="1" smtClean="0"/>
              <a:t>range</a:t>
            </a:r>
            <a:r>
              <a:rPr lang="en-US" altLang="en-US" smtClean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 smtClean="0"/>
              <a:t>g(x) = h(f(x))</a:t>
            </a:r>
          </a:p>
          <a:p>
            <a:pPr algn="ctr">
              <a:lnSpc>
                <a:spcPct val="90000"/>
              </a:lnSpc>
            </a:pPr>
            <a:endParaRPr lang="en-US" altLang="en-US" i="1" smtClean="0"/>
          </a:p>
          <a:p>
            <a:pPr algn="ctr">
              <a:lnSpc>
                <a:spcPct val="90000"/>
              </a:lnSpc>
            </a:pPr>
            <a:endParaRPr lang="en-US" altLang="en-US" i="1" smtClean="0"/>
          </a:p>
          <a:p>
            <a:pPr>
              <a:lnSpc>
                <a:spcPct val="170000"/>
              </a:lnSpc>
            </a:pPr>
            <a:r>
              <a:rPr lang="en-US" altLang="en-US" smtClean="0"/>
              <a:t>image warping: change </a:t>
            </a:r>
            <a:r>
              <a:rPr lang="en-US" altLang="en-US" i="1" smtClean="0"/>
              <a:t>domain</a:t>
            </a:r>
            <a:r>
              <a:rPr lang="en-US" altLang="en-US" smtClean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 smtClean="0"/>
              <a:t>g(x) = f(h(x))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  <p:grpSp>
        <p:nvGrpSpPr>
          <p:cNvPr id="922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2667000"/>
            <a:ext cx="1981200" cy="1219200"/>
            <a:chOff x="960" y="1872"/>
            <a:chExt cx="1248" cy="768"/>
          </a:xfrm>
        </p:grpSpPr>
        <p:sp>
          <p:nvSpPr>
            <p:cNvPr id="9250" name="Line 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Text Box 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f</a:t>
              </a:r>
            </a:p>
          </p:txBody>
        </p:sp>
        <p:sp>
          <p:nvSpPr>
            <p:cNvPr id="9254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  <p:grpSp>
        <p:nvGrpSpPr>
          <p:cNvPr id="9224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581400" y="2971800"/>
            <a:ext cx="1600200" cy="476250"/>
            <a:chOff x="2256" y="2064"/>
            <a:chExt cx="1008" cy="300"/>
          </a:xfrm>
        </p:grpSpPr>
        <p:sp>
          <p:nvSpPr>
            <p:cNvPr id="9247" name="Text Box 1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9248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5" name="Group 1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638800" y="2667000"/>
            <a:ext cx="1981200" cy="1219200"/>
            <a:chOff x="3552" y="1872"/>
            <a:chExt cx="1248" cy="768"/>
          </a:xfrm>
        </p:grpSpPr>
        <p:sp>
          <p:nvSpPr>
            <p:cNvPr id="9242" name="Line 1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1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1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g</a:t>
              </a:r>
            </a:p>
          </p:txBody>
        </p:sp>
        <p:sp>
          <p:nvSpPr>
            <p:cNvPr id="9246" name="Text Box 1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9237" name="Line 2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f</a:t>
              </a:r>
            </a:p>
          </p:txBody>
        </p:sp>
        <p:sp>
          <p:nvSpPr>
            <p:cNvPr id="9241" name="Text Box 2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9234" name="Text Box 2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9235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9229" name="Line 3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4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Text Box 3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g</a:t>
              </a:r>
            </a:p>
          </p:txBody>
        </p:sp>
        <p:sp>
          <p:nvSpPr>
            <p:cNvPr id="9233" name="Text Box 3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2986088" y="3519487"/>
            <a:ext cx="2736850" cy="2263775"/>
          </a:xfrm>
          <a:prstGeom prst="line">
            <a:avLst/>
          </a:prstGeom>
          <a:ln w="317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2420938" y="4741863"/>
            <a:ext cx="2014537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16300" y="5759450"/>
            <a:ext cx="19494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32"/>
          <p:cNvSpPr txBox="1">
            <a:spLocks noChangeArrowheads="1"/>
          </p:cNvSpPr>
          <p:nvPr/>
        </p:nvSpPr>
        <p:spPr bwMode="auto">
          <a:xfrm>
            <a:off x="5354638" y="5573713"/>
            <a:ext cx="284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21511" name="TextBox 33"/>
          <p:cNvSpPr txBox="1">
            <a:spLocks noChangeArrowheads="1"/>
          </p:cNvSpPr>
          <p:nvPr/>
        </p:nvSpPr>
        <p:spPr bwMode="auto">
          <a:xfrm>
            <a:off x="3297238" y="3397250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35" name="Oval 34"/>
          <p:cNvSpPr/>
          <p:nvPr/>
        </p:nvSpPr>
        <p:spPr>
          <a:xfrm>
            <a:off x="4016375" y="4757738"/>
            <a:ext cx="119063" cy="119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64038" y="4572000"/>
            <a:ext cx="119062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83100" y="4191000"/>
            <a:ext cx="120650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1238" y="3962400"/>
            <a:ext cx="119062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57800" y="3733800"/>
            <a:ext cx="119063" cy="119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97300" y="5181600"/>
            <a:ext cx="120650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25838" y="5367338"/>
            <a:ext cx="119062" cy="119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35438" y="4953000"/>
            <a:ext cx="119062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45038" y="4224338"/>
            <a:ext cx="119062" cy="119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33800" y="3200400"/>
            <a:ext cx="119063" cy="119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43400" y="1143000"/>
            <a:ext cx="119063" cy="119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3713"/>
          </a:xfrm>
        </p:spPr>
        <p:txBody>
          <a:bodyPr/>
          <a:lstStyle/>
          <a:p>
            <a:pPr eaLnBrk="1" hangingPunct="1"/>
            <a:r>
              <a:rPr lang="en-US" altLang="en-US" smtClean="0"/>
              <a:t>Back to linear regression</a:t>
            </a:r>
          </a:p>
          <a:p>
            <a:pPr eaLnBrk="1" hangingPunct="1"/>
            <a:r>
              <a:rPr lang="en-US" altLang="en-US" smtClean="0"/>
              <a:t>How do we generate a hypothesis?</a:t>
            </a:r>
          </a:p>
        </p:txBody>
      </p:sp>
    </p:spTree>
    <p:extLst>
      <p:ext uri="{BB962C8B-B14F-4D97-AF65-F5344CB8AC3E}">
        <p14:creationId xmlns:p14="http://schemas.microsoft.com/office/powerpoint/2010/main" val="467968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General version: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Randomly choose </a:t>
            </a:r>
            <a:r>
              <a:rPr lang="en-US" altLang="en-US" i="1" smtClean="0"/>
              <a:t>s</a:t>
            </a:r>
            <a:r>
              <a:rPr lang="en-US" altLang="en-US" smtClean="0"/>
              <a:t> samples</a:t>
            </a:r>
          </a:p>
          <a:p>
            <a:pPr marL="1371600" lvl="2" indent="-457200" eaLnBrk="1" hangingPunct="1"/>
            <a:r>
              <a:rPr lang="en-US" altLang="en-US" smtClean="0"/>
              <a:t>Typically </a:t>
            </a:r>
            <a:r>
              <a:rPr lang="en-US" altLang="en-US" i="1" smtClean="0"/>
              <a:t>s</a:t>
            </a:r>
            <a:r>
              <a:rPr lang="en-US" altLang="en-US" smtClean="0"/>
              <a:t> = minimum sample size that lets you fit a model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Fit a model (e.g., line) to those samples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Count the number of inliers that approximately fit the model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Repeat </a:t>
            </a:r>
            <a:r>
              <a:rPr lang="en-US" altLang="en-US" i="1" smtClean="0"/>
              <a:t>N</a:t>
            </a:r>
            <a:r>
              <a:rPr lang="en-US" altLang="en-US" smtClean="0"/>
              <a:t> times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Choose the model that has the largest set of inliers</a:t>
            </a:r>
          </a:p>
        </p:txBody>
      </p:sp>
    </p:spTree>
    <p:extLst>
      <p:ext uri="{BB962C8B-B14F-4D97-AF65-F5344CB8AC3E}">
        <p14:creationId xmlns:p14="http://schemas.microsoft.com/office/powerpoint/2010/main" val="4263516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many rounds?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we have to choose </a:t>
            </a:r>
            <a:r>
              <a:rPr lang="en-US" altLang="en-US" i="1" smtClean="0"/>
              <a:t>s</a:t>
            </a:r>
            <a:r>
              <a:rPr lang="en-US" altLang="en-US" smtClean="0"/>
              <a:t> samples each time</a:t>
            </a:r>
          </a:p>
          <a:p>
            <a:pPr lvl="1" eaLnBrk="1" hangingPunct="1"/>
            <a:r>
              <a:rPr lang="en-US" altLang="en-US" smtClean="0"/>
              <a:t>with an outlier ratio </a:t>
            </a:r>
            <a:r>
              <a:rPr lang="en-US" altLang="en-US" i="1" smtClean="0"/>
              <a:t>e</a:t>
            </a:r>
          </a:p>
          <a:p>
            <a:pPr lvl="1" eaLnBrk="1" hangingPunct="1"/>
            <a:r>
              <a:rPr lang="en-US" altLang="en-US" smtClean="0"/>
              <a:t>and we want the right answer with probability </a:t>
            </a:r>
            <a:r>
              <a:rPr lang="en-US" altLang="en-US" i="1" smtClean="0"/>
              <a:t>p</a:t>
            </a:r>
            <a:endParaRPr lang="en-US" altLang="en-US" smtClean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/>
        </p:nvGraphicFramePr>
        <p:xfrm>
          <a:off x="457200" y="38100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43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97" descr="ransac_i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"/>
          <a:stretch>
            <a:fillRect/>
          </a:stretch>
        </p:blipFill>
        <p:spPr bwMode="auto">
          <a:xfrm>
            <a:off x="5637213" y="3735388"/>
            <a:ext cx="358457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28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Source: M. Pollefeys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2200" y="6019800"/>
            <a:ext cx="93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p </a:t>
            </a:r>
            <a:r>
              <a:rPr lang="en-US" altLang="en-US"/>
              <a:t>= 0.99</a:t>
            </a: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3493459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 alignment, depends on the motion model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Here, each sample is a correspondence (pair of matching points)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51855" r="14572" b="21048"/>
          <a:stretch>
            <a:fillRect/>
          </a:stretch>
        </p:blipFill>
        <p:spPr bwMode="auto">
          <a:xfrm>
            <a:off x="2133600" y="2895600"/>
            <a:ext cx="477361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30191" r="4286" b="14952"/>
          <a:stretch>
            <a:fillRect/>
          </a:stretch>
        </p:blipFill>
        <p:spPr bwMode="auto">
          <a:xfrm>
            <a:off x="1981200" y="4467225"/>
            <a:ext cx="5181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RANSAC: How many samples?</a:t>
            </a:r>
          </a:p>
        </p:txBody>
      </p:sp>
    </p:spTree>
    <p:extLst>
      <p:ext uri="{BB962C8B-B14F-4D97-AF65-F5344CB8AC3E}">
        <p14:creationId xmlns:p14="http://schemas.microsoft.com/office/powerpoint/2010/main" val="4106410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RANSAC: How many samples?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05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How many samples are needed?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Suppose </a:t>
            </a:r>
            <a:r>
              <a:rPr lang="en-US" sz="2000" b="0" i="1" dirty="0" smtClean="0">
                <a:latin typeface="Times New Roman" pitchFamily="18" charset="0"/>
              </a:rPr>
              <a:t>w</a:t>
            </a:r>
            <a:r>
              <a:rPr lang="en-US" sz="2400" i="1" dirty="0" smtClean="0"/>
              <a:t> </a:t>
            </a:r>
            <a:r>
              <a:rPr lang="en-US" sz="2400" dirty="0" smtClean="0"/>
              <a:t>is fraction of inliers (points from line).</a:t>
            </a:r>
          </a:p>
          <a:p>
            <a:pPr lvl="1">
              <a:lnSpc>
                <a:spcPct val="90000"/>
              </a:lnSpc>
            </a:pPr>
            <a:r>
              <a:rPr lang="en-US" sz="2000" b="0" i="1" dirty="0" smtClean="0">
                <a:latin typeface="Times New Roman" pitchFamily="18" charset="0"/>
              </a:rPr>
              <a:t>n</a:t>
            </a:r>
            <a:r>
              <a:rPr lang="en-US" sz="2400" dirty="0" smtClean="0"/>
              <a:t> points needed to define hypothesis (2 for lines)</a:t>
            </a:r>
          </a:p>
          <a:p>
            <a:pPr lvl="1">
              <a:lnSpc>
                <a:spcPct val="90000"/>
              </a:lnSpc>
            </a:pPr>
            <a:r>
              <a:rPr lang="en-US" sz="2000" b="0" i="1" dirty="0" smtClean="0">
                <a:latin typeface="Times New Roman" pitchFamily="18" charset="0"/>
              </a:rPr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samples chosen.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7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Prob. that a single sample of </a:t>
            </a:r>
            <a:r>
              <a:rPr lang="en-US" sz="2800" b="0" i="1" dirty="0" smtClean="0">
                <a:latin typeface="Times New Roman" pitchFamily="18" charset="0"/>
              </a:rPr>
              <a:t>n</a:t>
            </a:r>
            <a:r>
              <a:rPr lang="en-US" sz="2800" dirty="0" smtClean="0"/>
              <a:t> points is correct:</a:t>
            </a:r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Prob. that all </a:t>
            </a:r>
            <a:r>
              <a:rPr lang="en-US" sz="2800" b="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/>
              <a:t> samples fail is: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Symbol" pitchFamily="18" charset="2"/>
              </a:rPr>
              <a:t> </a:t>
            </a:r>
            <a:r>
              <a:rPr lang="en-US" sz="2800" dirty="0" smtClean="0"/>
              <a:t>Choose </a:t>
            </a:r>
            <a:r>
              <a:rPr lang="en-US" sz="2400" b="0" i="1" dirty="0" smtClean="0">
                <a:latin typeface="Times New Roman" pitchFamily="18" charset="0"/>
              </a:rPr>
              <a:t>k</a:t>
            </a:r>
            <a:r>
              <a:rPr lang="en-US" sz="2800" dirty="0" smtClean="0"/>
              <a:t> high enough to keep this below desired failure rate.</a:t>
            </a:r>
          </a:p>
          <a:p>
            <a:endParaRPr lang="en-US" sz="1800" dirty="0" smtClean="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>
            <p:extLst/>
          </p:nvPr>
        </p:nvGraphicFramePr>
        <p:xfrm>
          <a:off x="7772400" y="2971800"/>
          <a:ext cx="5032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4" imgW="203040" imgH="203040" progId="Equation.3">
                  <p:embed/>
                </p:oleObj>
              </mc:Choice>
              <mc:Fallback>
                <p:oleObj name="Equation" r:id="rId4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971800"/>
                        <a:ext cx="5032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>
            <p:extLst/>
          </p:nvPr>
        </p:nvGraphicFramePr>
        <p:xfrm>
          <a:off x="5326063" y="3643313"/>
          <a:ext cx="11509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6" imgW="558720" imgH="228600" progId="Equation.3">
                  <p:embed/>
                </p:oleObj>
              </mc:Choice>
              <mc:Fallback>
                <p:oleObj name="Equation" r:id="rId6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3643313"/>
                        <a:ext cx="11509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6938403" y="5965825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67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RANSAC: Computed k (p=0.99)</a:t>
            </a:r>
          </a:p>
        </p:txBody>
      </p:sp>
      <p:graphicFrame>
        <p:nvGraphicFramePr>
          <p:cNvPr id="2865300" name="Group 148"/>
          <p:cNvGraphicFramePr>
            <a:graphicFrameLocks noGrp="1"/>
          </p:cNvGraphicFramePr>
          <p:nvPr>
            <p:extLst/>
          </p:nvPr>
        </p:nvGraphicFramePr>
        <p:xfrm>
          <a:off x="827088" y="1376363"/>
          <a:ext cx="7772400" cy="4145280"/>
        </p:xfrm>
        <a:graphic>
          <a:graphicData uri="http://schemas.openxmlformats.org/drawingml/2006/table">
            <a:tbl>
              <a:tblPr/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4111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Sample size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Proportion of outliers </a:t>
                      </a:r>
                      <a:endParaRPr kumimoji="1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MI1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588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1177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29" name="TextBox 19"/>
          <p:cNvSpPr txBox="1">
            <a:spLocks noChangeArrowheads="1"/>
          </p:cNvSpPr>
          <p:nvPr/>
        </p:nvSpPr>
        <p:spPr bwMode="auto">
          <a:xfrm>
            <a:off x="6934200" y="5867400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9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/>
              <a:t>How to choose parameters?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599"/>
            <a:ext cx="8229600" cy="30547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algorithm iterations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(e.g.,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Number of 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Minimum number needed to fit the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Distance 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2000" i="1" dirty="0">
                <a:sym typeface="Symbol" pitchFamily="18" charset="2"/>
              </a:rPr>
              <a:t></a:t>
            </a:r>
            <a:r>
              <a:rPr lang="en-US" sz="2000" dirty="0"/>
              <a:t>  so that a good point with noise is likely (e.g., </a:t>
            </a:r>
            <a:r>
              <a:rPr lang="en-US" sz="2000" dirty="0" err="1"/>
              <a:t>prob</a:t>
            </a:r>
            <a:r>
              <a:rPr lang="en-US" sz="2000" dirty="0"/>
              <a:t>=0.95) within threshold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Zero-mean Gaussian noise with std. dev. </a:t>
            </a:r>
            <a:r>
              <a:rPr lang="el-GR" sz="2000" dirty="0"/>
              <a:t>σ</a:t>
            </a:r>
            <a:r>
              <a:rPr lang="en-US" sz="2000" dirty="0"/>
              <a:t>: t</a:t>
            </a:r>
            <a:r>
              <a:rPr lang="en-US" sz="1800" baseline="30000" dirty="0"/>
              <a:t>2</a:t>
            </a:r>
            <a:r>
              <a:rPr lang="en-US" sz="1800" dirty="0"/>
              <a:t>=3.84</a:t>
            </a:r>
            <a:r>
              <a:rPr lang="el-GR" sz="1800" dirty="0"/>
              <a:t>σ</a:t>
            </a:r>
            <a:r>
              <a:rPr lang="en-US" sz="18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>
            <p:extLst/>
          </p:nvPr>
        </p:nvGraphicFramePr>
        <p:xfrm>
          <a:off x="460375" y="5078413"/>
          <a:ext cx="32004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5078413"/>
                        <a:ext cx="320040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>
            <p:extLst/>
          </p:nvPr>
        </p:nvGraphicFramePr>
        <p:xfrm>
          <a:off x="4114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6800089" y="6550223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modified from  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304800" y="484060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9100" y="641469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0.99</a:t>
            </a:r>
          </a:p>
        </p:txBody>
      </p:sp>
    </p:spTree>
    <p:extLst>
      <p:ext uri="{BB962C8B-B14F-4D97-AF65-F5344CB8AC3E}">
        <p14:creationId xmlns:p14="http://schemas.microsoft.com/office/powerpoint/2010/main" val="2015870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50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Final step: least squares fit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546225"/>
            <a:ext cx="6515100" cy="4343400"/>
          </a:xfrm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451225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689225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774825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70025" y="5203825"/>
            <a:ext cx="6019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5368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18510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2320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1464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2917825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77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Pros</a:t>
            </a:r>
          </a:p>
          <a:p>
            <a:pPr lvl="1" eaLnBrk="1" hangingPunct="1"/>
            <a:r>
              <a:rPr lang="en-US" altLang="en-US" smtClean="0"/>
              <a:t>Simple and general</a:t>
            </a:r>
          </a:p>
          <a:p>
            <a:pPr lvl="1" eaLnBrk="1" hangingPunct="1"/>
            <a:r>
              <a:rPr lang="en-US" altLang="en-US" smtClean="0"/>
              <a:t>Applicable to many different problems</a:t>
            </a:r>
          </a:p>
          <a:p>
            <a:pPr lvl="1" eaLnBrk="1" hangingPunct="1"/>
            <a:r>
              <a:rPr lang="en-US" altLang="en-US" smtClean="0"/>
              <a:t>Often works well in practice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Cons</a:t>
            </a:r>
          </a:p>
          <a:p>
            <a:pPr lvl="1" eaLnBrk="1" hangingPunct="1"/>
            <a:r>
              <a:rPr lang="en-US" altLang="en-US" smtClean="0"/>
              <a:t>Parameters to tune</a:t>
            </a:r>
          </a:p>
          <a:p>
            <a:pPr lvl="1" eaLnBrk="1" hangingPunct="1"/>
            <a:r>
              <a:rPr lang="en-US" altLang="en-US" smtClean="0"/>
              <a:t>Sometimes too many iterations are required</a:t>
            </a:r>
          </a:p>
          <a:p>
            <a:pPr lvl="1" eaLnBrk="1" hangingPunct="1"/>
            <a:r>
              <a:rPr lang="en-US" altLang="en-US" smtClean="0"/>
              <a:t>Can fail for extremely low inlier ratios</a:t>
            </a:r>
          </a:p>
          <a:p>
            <a:pPr lvl="1" eaLnBrk="1" hangingPunct="1"/>
            <a:r>
              <a:rPr lang="en-US" altLang="en-US" smtClean="0"/>
              <a:t>We can often do better than brute-force sampling</a:t>
            </a:r>
          </a:p>
        </p:txBody>
      </p:sp>
    </p:spTree>
    <p:extLst>
      <p:ext uri="{BB962C8B-B14F-4D97-AF65-F5344CB8AC3E}">
        <p14:creationId xmlns:p14="http://schemas.microsoft.com/office/powerpoint/2010/main" val="2739082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geometric transforms</a:t>
            </a:r>
          </a:p>
          <a:p>
            <a:pPr lvl="1"/>
            <a:r>
              <a:rPr lang="en-US" dirty="0" smtClean="0"/>
              <a:t>Homogenous coordinates</a:t>
            </a:r>
          </a:p>
          <a:p>
            <a:pPr lvl="1"/>
            <a:r>
              <a:rPr lang="en-US" dirty="0" smtClean="0"/>
              <a:t>Linear -&gt; affine -&gt; </a:t>
            </a:r>
            <a:r>
              <a:rPr lang="en-US" dirty="0" err="1" smtClean="0"/>
              <a:t>homography</a:t>
            </a:r>
            <a:endParaRPr lang="en-US" dirty="0" smtClean="0"/>
          </a:p>
          <a:p>
            <a:r>
              <a:rPr lang="en-US" dirty="0" smtClean="0"/>
              <a:t>Alignment (registration)</a:t>
            </a:r>
          </a:p>
          <a:p>
            <a:pPr lvl="1"/>
            <a:r>
              <a:rPr lang="en-US" dirty="0" smtClean="0"/>
              <a:t>Least square problem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7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Richard Szeliski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Image Stitching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111BED-FFAF-4E77-9F11-48C37A3D192A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Image Warping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image filtering: change </a:t>
            </a:r>
            <a:r>
              <a:rPr lang="en-US" altLang="en-US" i="1" smtClean="0"/>
              <a:t>range</a:t>
            </a:r>
            <a:r>
              <a:rPr lang="en-US" altLang="en-US" smtClean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 smtClean="0"/>
              <a:t>g(x) = h(f(x))</a:t>
            </a:r>
          </a:p>
          <a:p>
            <a:pPr algn="ctr">
              <a:lnSpc>
                <a:spcPct val="90000"/>
              </a:lnSpc>
            </a:pPr>
            <a:endParaRPr lang="en-US" altLang="en-US" i="1" smtClean="0"/>
          </a:p>
          <a:p>
            <a:pPr algn="ctr">
              <a:lnSpc>
                <a:spcPct val="90000"/>
              </a:lnSpc>
            </a:pPr>
            <a:endParaRPr lang="en-US" altLang="en-US" i="1" smtClean="0"/>
          </a:p>
          <a:p>
            <a:pPr>
              <a:lnSpc>
                <a:spcPct val="170000"/>
              </a:lnSpc>
            </a:pPr>
            <a:r>
              <a:rPr lang="en-US" altLang="en-US" smtClean="0"/>
              <a:t>image warping: change </a:t>
            </a:r>
            <a:r>
              <a:rPr lang="en-US" altLang="en-US" i="1" smtClean="0"/>
              <a:t>domain</a:t>
            </a:r>
            <a:r>
              <a:rPr lang="en-US" altLang="en-US" smtClean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 smtClean="0"/>
              <a:t>g(x) = f(h(x))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  <p:grpSp>
        <p:nvGrpSpPr>
          <p:cNvPr id="10247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581400" y="2924175"/>
            <a:ext cx="1600200" cy="476250"/>
            <a:chOff x="2256" y="2064"/>
            <a:chExt cx="1008" cy="300"/>
          </a:xfrm>
        </p:grpSpPr>
        <p:sp>
          <p:nvSpPr>
            <p:cNvPr id="10260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10261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8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1025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10258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9" name="Picture 12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 descr="HHHIMG_116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 descr="HHHIMG_116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0062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5" descr="HHHIMG_11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105400"/>
            <a:ext cx="1843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26193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f</a:t>
            </a:r>
          </a:p>
        </p:txBody>
      </p:sp>
      <p:sp>
        <p:nvSpPr>
          <p:cNvPr id="10254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47800" y="504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f</a:t>
            </a:r>
          </a:p>
        </p:txBody>
      </p:sp>
      <p:sp>
        <p:nvSpPr>
          <p:cNvPr id="10255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1196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g</a:t>
            </a:r>
          </a:p>
        </p:txBody>
      </p:sp>
      <p:sp>
        <p:nvSpPr>
          <p:cNvPr id="10256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26193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g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example of a “voting”-based fitting scheme</a:t>
            </a:r>
          </a:p>
          <a:p>
            <a:pPr eaLnBrk="1" hangingPunct="1"/>
            <a:r>
              <a:rPr lang="en-US" altLang="en-US" smtClean="0"/>
              <a:t>Each hypothesis gets voted on by each data point, best hypothesis wins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There are many other types of voting schemes</a:t>
            </a:r>
          </a:p>
          <a:p>
            <a:pPr lvl="1" eaLnBrk="1" hangingPunct="1"/>
            <a:r>
              <a:rPr lang="en-US" altLang="en-US" smtClean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1056236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RANSAC: Pros and Cons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b="1" u="sng" dirty="0" smtClean="0"/>
              <a:t>Pros</a:t>
            </a:r>
            <a:r>
              <a:rPr lang="en-US" b="1" dirty="0" smtClean="0"/>
              <a:t>:</a:t>
            </a:r>
          </a:p>
          <a:p>
            <a:pPr lvl="1" eaLnBrk="1" hangingPunct="1"/>
            <a:r>
              <a:rPr lang="en-US" dirty="0" smtClean="0"/>
              <a:t>General method suited for a wide range of model fitting problems</a:t>
            </a:r>
          </a:p>
          <a:p>
            <a:pPr lvl="1" eaLnBrk="1" hangingPunct="1"/>
            <a:r>
              <a:rPr lang="en-US" dirty="0" smtClean="0"/>
              <a:t>Easy to implement and easy to calculate its failure rate</a:t>
            </a:r>
          </a:p>
          <a:p>
            <a:pPr eaLnBrk="1" hangingPunct="1"/>
            <a:r>
              <a:rPr lang="en-US" b="1" u="sng" dirty="0" smtClean="0"/>
              <a:t>Cons</a:t>
            </a:r>
            <a:r>
              <a:rPr lang="en-US" b="1" dirty="0" smtClean="0"/>
              <a:t>:</a:t>
            </a:r>
          </a:p>
          <a:p>
            <a:pPr lvl="1" eaLnBrk="1" hangingPunct="1"/>
            <a:r>
              <a:rPr lang="en-US" dirty="0" smtClean="0"/>
              <a:t>Only handles a moderate percentage of outliers without cost blowing up</a:t>
            </a:r>
          </a:p>
          <a:p>
            <a:pPr lvl="1" eaLnBrk="1" hangingPunct="1"/>
            <a:r>
              <a:rPr lang="en-US" dirty="0" smtClean="0"/>
              <a:t>Many real problems have high rate of outliers (but sometimes selective choice of random subsets can help)</a:t>
            </a:r>
          </a:p>
          <a:p>
            <a:pPr eaLnBrk="1" hangingPunct="1"/>
            <a:r>
              <a:rPr lang="en-US" dirty="0" smtClean="0"/>
              <a:t>A voting strategy, The Hough transform, can handle high percentage of outliers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1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RANSAC: Pros and Cons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u="sng" dirty="0" smtClean="0"/>
              <a:t>Pros</a:t>
            </a:r>
            <a:r>
              <a:rPr lang="en-US" b="1" dirty="0" smtClean="0"/>
              <a:t>:</a:t>
            </a:r>
          </a:p>
          <a:p>
            <a:pPr lvl="1" eaLnBrk="1" hangingPunct="1"/>
            <a:r>
              <a:rPr lang="en-US" dirty="0" smtClean="0"/>
              <a:t>General method suited for a wide range of model fitting problems</a:t>
            </a:r>
          </a:p>
          <a:p>
            <a:pPr lvl="1" eaLnBrk="1" hangingPunct="1"/>
            <a:r>
              <a:rPr lang="en-US" dirty="0" smtClean="0"/>
              <a:t>Easy to implement and easy to calculate its failure rate</a:t>
            </a:r>
          </a:p>
          <a:p>
            <a:pPr eaLnBrk="1" hangingPunct="1"/>
            <a:r>
              <a:rPr lang="en-US" b="1" u="sng" dirty="0" smtClean="0"/>
              <a:t>Cons</a:t>
            </a:r>
            <a:r>
              <a:rPr lang="en-US" b="1" dirty="0" smtClean="0"/>
              <a:t>:</a:t>
            </a:r>
          </a:p>
          <a:p>
            <a:pPr lvl="1" eaLnBrk="1" hangingPunct="1"/>
            <a:r>
              <a:rPr lang="en-US" dirty="0" smtClean="0"/>
              <a:t>Only handles a moderate percentage of outliers without cost blowing up</a:t>
            </a:r>
          </a:p>
          <a:p>
            <a:pPr lvl="1" eaLnBrk="1" hangingPunct="1"/>
            <a:r>
              <a:rPr lang="en-US" dirty="0" smtClean="0"/>
              <a:t>Many real problems have high rate of outliers (but sometimes selective choice of random subsets can help)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37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Richard Szeliski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Image Stitching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5B889D-B907-4C41-836B-D68A08D42244}" type="slidenum">
              <a:rPr lang="en-US" altLang="en-US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Parametric (global) warping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 smtClean="0"/>
              <a:t>Examples of parametric warps:</a:t>
            </a:r>
          </a:p>
        </p:txBody>
      </p:sp>
      <p:pic>
        <p:nvPicPr>
          <p:cNvPr id="11271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338513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81113" y="4433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translation</a:t>
            </a:r>
          </a:p>
        </p:txBody>
      </p:sp>
      <p:pic>
        <p:nvPicPr>
          <p:cNvPr id="11273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352800"/>
            <a:ext cx="1462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124200"/>
            <a:ext cx="17557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75088" y="4419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rotation</a:t>
            </a:r>
          </a:p>
        </p:txBody>
      </p:sp>
      <p:sp>
        <p:nvSpPr>
          <p:cNvPr id="11276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10313" y="4343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aspect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12369</TotalTime>
  <Words>2194</Words>
  <Application>Microsoft Office PowerPoint</Application>
  <PresentationFormat>On-screen Show (4:3)</PresentationFormat>
  <Paragraphs>657</Paragraphs>
  <Slides>82</Slides>
  <Notes>27</Notes>
  <HiddenSlides>15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Arial</vt:lpstr>
      <vt:lpstr>Calibri</vt:lpstr>
      <vt:lpstr>CMMI10</vt:lpstr>
      <vt:lpstr>Futura Bk BT</vt:lpstr>
      <vt:lpstr>Symbol</vt:lpstr>
      <vt:lpstr>Times New Roman</vt:lpstr>
      <vt:lpstr>Trebuchet MS</vt:lpstr>
      <vt:lpstr>Verdana</vt:lpstr>
      <vt:lpstr>Wingdings</vt:lpstr>
      <vt:lpstr>Office Theme</vt:lpstr>
      <vt:lpstr>Equation</vt:lpstr>
      <vt:lpstr>Photo Editor Photo</vt:lpstr>
      <vt:lpstr>Image Alignment</vt:lpstr>
      <vt:lpstr>Remark on HW2</vt:lpstr>
      <vt:lpstr>Image alignment</vt:lpstr>
      <vt:lpstr>What is the geometric relationship between these two images?</vt:lpstr>
      <vt:lpstr>What is the geometric relationship between these two images?</vt:lpstr>
      <vt:lpstr>What is the geometric relationship between these two images?</vt:lpstr>
      <vt:lpstr>Image Warping</vt:lpstr>
      <vt:lpstr>Image Warping</vt:lpstr>
      <vt:lpstr>Parametric (global) warping</vt:lpstr>
      <vt:lpstr>Parametric (global) warping</vt:lpstr>
      <vt:lpstr>Common linear transformations</vt:lpstr>
      <vt:lpstr>Common linear transformations</vt:lpstr>
      <vt:lpstr>2x2 Matrices</vt:lpstr>
      <vt:lpstr>2x2 Matrices</vt:lpstr>
      <vt:lpstr>All 2D Linear Transformations</vt:lpstr>
      <vt:lpstr>Homogeneous coordinates</vt:lpstr>
      <vt:lpstr>Translation</vt:lpstr>
      <vt:lpstr>Affine transformations</vt:lpstr>
      <vt:lpstr>Basic affine transformations</vt:lpstr>
      <vt:lpstr>Affine Transformations</vt:lpstr>
      <vt:lpstr>Is this an affine transformation?</vt:lpstr>
      <vt:lpstr>Where do we go from here?</vt:lpstr>
      <vt:lpstr>Projective Transformations aka Homographies aka Planar Perspective Maps</vt:lpstr>
      <vt:lpstr>Homographies</vt:lpstr>
      <vt:lpstr>Image warping with homographies</vt:lpstr>
      <vt:lpstr>Homographies</vt:lpstr>
      <vt:lpstr>Projective Transformations</vt:lpstr>
      <vt:lpstr>2D image transformations</vt:lpstr>
      <vt:lpstr>Computing transformations</vt:lpstr>
      <vt:lpstr>Computing transformations</vt:lpstr>
      <vt:lpstr>Simple case: translations</vt:lpstr>
      <vt:lpstr>Simple case: translations</vt:lpstr>
      <vt:lpstr>Another view</vt:lpstr>
      <vt:lpstr>Another view</vt:lpstr>
      <vt:lpstr>Least squares formulation</vt:lpstr>
      <vt:lpstr>Least squares formulation</vt:lpstr>
      <vt:lpstr>Least squares formulation</vt:lpstr>
      <vt:lpstr>Least squares                     </vt:lpstr>
      <vt:lpstr>Least squares                     </vt:lpstr>
      <vt:lpstr>Least squares                     </vt:lpstr>
      <vt:lpstr>Questions?</vt:lpstr>
      <vt:lpstr>Least squares: linear regression</vt:lpstr>
      <vt:lpstr>Linear regression</vt:lpstr>
      <vt:lpstr>Linear regression</vt:lpstr>
      <vt:lpstr>Affine transformations</vt:lpstr>
      <vt:lpstr>Affine transformations</vt:lpstr>
      <vt:lpstr>Affine transformations</vt:lpstr>
      <vt:lpstr>Homographies</vt:lpstr>
      <vt:lpstr>Solving for homographies</vt:lpstr>
      <vt:lpstr>Solving for homographies</vt:lpstr>
      <vt:lpstr>Solving for homographies</vt:lpstr>
      <vt:lpstr>Solving for homographies</vt:lpstr>
      <vt:lpstr>Questions?</vt:lpstr>
      <vt:lpstr>Image Alignment Algorithm</vt:lpstr>
      <vt:lpstr>Outliers</vt:lpstr>
      <vt:lpstr>Robustness</vt:lpstr>
      <vt:lpstr>Idea</vt:lpstr>
      <vt:lpstr>Counting inliers</vt:lpstr>
      <vt:lpstr>Counting inliers</vt:lpstr>
      <vt:lpstr>Counting inliers</vt:lpstr>
      <vt:lpstr>How do we find the best line?</vt:lpstr>
      <vt:lpstr>Translations</vt:lpstr>
      <vt:lpstr>RAndom SAmple Consensus</vt:lpstr>
      <vt:lpstr>RAndom SAmple Consensus</vt:lpstr>
      <vt:lpstr>RAndom SAmple Consensus</vt:lpstr>
      <vt:lpstr>RANSAC</vt:lpstr>
      <vt:lpstr>RANSAC</vt:lpstr>
      <vt:lpstr>RANSAC</vt:lpstr>
      <vt:lpstr>RANSAC</vt:lpstr>
      <vt:lpstr>RANSAC</vt:lpstr>
      <vt:lpstr>RANSAC</vt:lpstr>
      <vt:lpstr>How many rounds? </vt:lpstr>
      <vt:lpstr>RANSAC: How many samples?</vt:lpstr>
      <vt:lpstr>RANSAC: How many samples?</vt:lpstr>
      <vt:lpstr>RANSAC: Computed k (p=0.99)</vt:lpstr>
      <vt:lpstr>How to choose parameters?</vt:lpstr>
      <vt:lpstr>Final step: least squares fit</vt:lpstr>
      <vt:lpstr>RANSAC pros and cons</vt:lpstr>
      <vt:lpstr>Summary</vt:lpstr>
      <vt:lpstr>RANSAC</vt:lpstr>
      <vt:lpstr>RANSAC: Pros and Cons</vt:lpstr>
      <vt:lpstr>RANSAC: Pros and 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Samuel cheng</cp:lastModifiedBy>
  <cp:revision>530</cp:revision>
  <dcterms:created xsi:type="dcterms:W3CDTF">2009-08-25T02:47:59Z</dcterms:created>
  <dcterms:modified xsi:type="dcterms:W3CDTF">2018-02-13T21:16:29Z</dcterms:modified>
</cp:coreProperties>
</file>