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85"/>
  </p:notesMasterIdLst>
  <p:sldIdLst>
    <p:sldId id="665" r:id="rId3"/>
    <p:sldId id="618" r:id="rId4"/>
    <p:sldId id="736" r:id="rId5"/>
    <p:sldId id="682" r:id="rId6"/>
    <p:sldId id="670" r:id="rId7"/>
    <p:sldId id="671" r:id="rId8"/>
    <p:sldId id="672" r:id="rId9"/>
    <p:sldId id="673" r:id="rId10"/>
    <p:sldId id="674" r:id="rId11"/>
    <p:sldId id="675" r:id="rId12"/>
    <p:sldId id="676" r:id="rId13"/>
    <p:sldId id="677" r:id="rId14"/>
    <p:sldId id="733" r:id="rId15"/>
    <p:sldId id="734" r:id="rId16"/>
    <p:sldId id="678" r:id="rId17"/>
    <p:sldId id="679" r:id="rId18"/>
    <p:sldId id="680" r:id="rId19"/>
    <p:sldId id="681" r:id="rId20"/>
    <p:sldId id="683" r:id="rId21"/>
    <p:sldId id="684" r:id="rId22"/>
    <p:sldId id="685" r:id="rId23"/>
    <p:sldId id="686" r:id="rId24"/>
    <p:sldId id="687" r:id="rId25"/>
    <p:sldId id="688" r:id="rId26"/>
    <p:sldId id="689" r:id="rId27"/>
    <p:sldId id="692" r:id="rId28"/>
    <p:sldId id="693" r:id="rId29"/>
    <p:sldId id="694" r:id="rId30"/>
    <p:sldId id="695" r:id="rId31"/>
    <p:sldId id="696" r:id="rId32"/>
    <p:sldId id="697" r:id="rId33"/>
    <p:sldId id="698" r:id="rId34"/>
    <p:sldId id="699" r:id="rId35"/>
    <p:sldId id="700" r:id="rId36"/>
    <p:sldId id="701" r:id="rId37"/>
    <p:sldId id="702" r:id="rId38"/>
    <p:sldId id="704" r:id="rId39"/>
    <p:sldId id="705" r:id="rId40"/>
    <p:sldId id="706" r:id="rId41"/>
    <p:sldId id="707" r:id="rId42"/>
    <p:sldId id="708" r:id="rId43"/>
    <p:sldId id="709" r:id="rId44"/>
    <p:sldId id="710" r:id="rId45"/>
    <p:sldId id="711" r:id="rId46"/>
    <p:sldId id="712" r:id="rId47"/>
    <p:sldId id="714" r:id="rId48"/>
    <p:sldId id="715" r:id="rId49"/>
    <p:sldId id="716" r:id="rId50"/>
    <p:sldId id="717" r:id="rId51"/>
    <p:sldId id="718" r:id="rId52"/>
    <p:sldId id="719" r:id="rId53"/>
    <p:sldId id="737" r:id="rId54"/>
    <p:sldId id="729" r:id="rId55"/>
    <p:sldId id="731" r:id="rId56"/>
    <p:sldId id="730" r:id="rId57"/>
    <p:sldId id="726" r:id="rId58"/>
    <p:sldId id="727" r:id="rId59"/>
    <p:sldId id="728" r:id="rId60"/>
    <p:sldId id="720" r:id="rId61"/>
    <p:sldId id="721" r:id="rId62"/>
    <p:sldId id="722" r:id="rId63"/>
    <p:sldId id="723" r:id="rId64"/>
    <p:sldId id="735" r:id="rId65"/>
    <p:sldId id="644" r:id="rId66"/>
    <p:sldId id="645" r:id="rId67"/>
    <p:sldId id="646" r:id="rId68"/>
    <p:sldId id="647" r:id="rId69"/>
    <p:sldId id="648" r:id="rId70"/>
    <p:sldId id="649" r:id="rId71"/>
    <p:sldId id="650" r:id="rId72"/>
    <p:sldId id="651" r:id="rId73"/>
    <p:sldId id="652" r:id="rId74"/>
    <p:sldId id="653" r:id="rId75"/>
    <p:sldId id="654" r:id="rId76"/>
    <p:sldId id="655" r:id="rId77"/>
    <p:sldId id="656" r:id="rId78"/>
    <p:sldId id="657" r:id="rId79"/>
    <p:sldId id="658" r:id="rId80"/>
    <p:sldId id="659" r:id="rId81"/>
    <p:sldId id="660" r:id="rId82"/>
    <p:sldId id="661" r:id="rId83"/>
    <p:sldId id="732" r:id="rId8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DBADB0F-FB33-4AE0-9654-A24FEBD62C70}">
          <p14:sldIdLst>
            <p14:sldId id="665"/>
            <p14:sldId id="618"/>
            <p14:sldId id="736"/>
            <p14:sldId id="682"/>
            <p14:sldId id="670"/>
            <p14:sldId id="671"/>
            <p14:sldId id="672"/>
            <p14:sldId id="673"/>
            <p14:sldId id="674"/>
            <p14:sldId id="675"/>
            <p14:sldId id="676"/>
            <p14:sldId id="677"/>
            <p14:sldId id="733"/>
            <p14:sldId id="734"/>
            <p14:sldId id="678"/>
            <p14:sldId id="679"/>
            <p14:sldId id="680"/>
            <p14:sldId id="681"/>
            <p14:sldId id="683"/>
            <p14:sldId id="684"/>
            <p14:sldId id="685"/>
            <p14:sldId id="686"/>
            <p14:sldId id="687"/>
            <p14:sldId id="688"/>
            <p14:sldId id="689"/>
            <p14:sldId id="692"/>
            <p14:sldId id="693"/>
            <p14:sldId id="694"/>
            <p14:sldId id="695"/>
            <p14:sldId id="696"/>
            <p14:sldId id="697"/>
            <p14:sldId id="698"/>
            <p14:sldId id="699"/>
            <p14:sldId id="700"/>
            <p14:sldId id="701"/>
            <p14:sldId id="702"/>
            <p14:sldId id="704"/>
            <p14:sldId id="705"/>
            <p14:sldId id="706"/>
            <p14:sldId id="707"/>
            <p14:sldId id="708"/>
            <p14:sldId id="709"/>
            <p14:sldId id="710"/>
            <p14:sldId id="711"/>
            <p14:sldId id="712"/>
            <p14:sldId id="714"/>
            <p14:sldId id="715"/>
            <p14:sldId id="716"/>
            <p14:sldId id="717"/>
            <p14:sldId id="718"/>
            <p14:sldId id="719"/>
            <p14:sldId id="737"/>
            <p14:sldId id="729"/>
            <p14:sldId id="731"/>
            <p14:sldId id="730"/>
            <p14:sldId id="726"/>
            <p14:sldId id="727"/>
            <p14:sldId id="728"/>
            <p14:sldId id="720"/>
            <p14:sldId id="721"/>
            <p14:sldId id="722"/>
            <p14:sldId id="723"/>
            <p14:sldId id="735"/>
          </p14:sldIdLst>
        </p14:section>
        <p14:section name="Canny" id="{60CAECF9-5B2D-4FAF-A652-8AFE05621E12}">
          <p14:sldIdLst>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7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5037" autoAdjust="0"/>
  </p:normalViewPr>
  <p:slideViewPr>
    <p:cSldViewPr>
      <p:cViewPr varScale="1">
        <p:scale>
          <a:sx n="42" d="100"/>
          <a:sy n="42" d="100"/>
        </p:scale>
        <p:origin x="210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microsoft.com/office/2015/10/relationships/revisionInfo" Target="revisionInfo.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png"/><Relationship Id="rId1" Type="http://schemas.openxmlformats.org/officeDocument/2006/relationships/image" Target="../media/image69.wmf"/><Relationship Id="rId4"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1/24/2018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131794563@N05/18045025168"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31794563@N05/"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a:t>
            </a:fld>
            <a:endParaRPr lang="en-US" altLang="en-US"/>
          </a:p>
        </p:txBody>
      </p:sp>
    </p:spTree>
    <p:extLst>
      <p:ext uri="{BB962C8B-B14F-4D97-AF65-F5344CB8AC3E}">
        <p14:creationId xmlns:p14="http://schemas.microsoft.com/office/powerpoint/2010/main" val="243953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38</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9988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39</a:t>
            </a:fld>
            <a:endParaRPr lang="en-US" sz="1100"/>
          </a:p>
        </p:txBody>
      </p:sp>
      <p:sp>
        <p:nvSpPr>
          <p:cNvPr id="36867" name="Rectangle 2"/>
          <p:cNvSpPr>
            <a:spLocks noGrp="1" noRot="1" noChangeAspect="1" noChangeArrowheads="1" noTextEdit="1"/>
          </p:cNvSpPr>
          <p:nvPr>
            <p:ph type="sldImg"/>
          </p:nvPr>
        </p:nvSpPr>
        <p:spPr>
          <a:xfrm>
            <a:off x="1252538" y="717550"/>
            <a:ext cx="4779962"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give definition of partial derivative:  </a:t>
            </a:r>
            <a:r>
              <a:rPr lang="en-US" dirty="0" err="1"/>
              <a:t>lim</a:t>
            </a:r>
            <a:r>
              <a:rPr lang="en-US" dirty="0"/>
              <a:t> h-&gt;0 [f(</a:t>
            </a:r>
            <a:r>
              <a:rPr lang="en-US" dirty="0" err="1"/>
              <a:t>x+h,y</a:t>
            </a:r>
            <a:r>
              <a:rPr lang="en-US" dirty="0"/>
              <a:t>) – f(</a:t>
            </a:r>
            <a:r>
              <a:rPr lang="en-US" dirty="0" err="1"/>
              <a:t>x,y</a:t>
            </a:r>
            <a:r>
              <a:rPr lang="en-US" dirty="0"/>
              <a:t>)]/h</a:t>
            </a:r>
          </a:p>
        </p:txBody>
      </p:sp>
    </p:spTree>
    <p:extLst>
      <p:ext uri="{BB962C8B-B14F-4D97-AF65-F5344CB8AC3E}">
        <p14:creationId xmlns:p14="http://schemas.microsoft.com/office/powerpoint/2010/main" val="399069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40</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1737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42</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66074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43</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72723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934D010-DD26-4A06-9C86-77AA2146DCD7}" type="slidenum">
              <a:rPr lang="en-US" sz="1100"/>
              <a:pPr/>
              <a:t>44</a:t>
            </a:fld>
            <a:endParaRPr lang="en-US" sz="11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7683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45</a:t>
            </a:fld>
            <a:endParaRPr lang="en-US"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8431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47</a:t>
            </a:fld>
            <a:endParaRPr lang="en-US" sz="1100"/>
          </a:p>
        </p:txBody>
      </p:sp>
      <p:sp>
        <p:nvSpPr>
          <p:cNvPr id="44035" name="Rectangle 2"/>
          <p:cNvSpPr>
            <a:spLocks noGrp="1" noRot="1" noChangeAspect="1" noChangeArrowheads="1" noTextEdit="1"/>
          </p:cNvSpPr>
          <p:nvPr>
            <p:ph type="sldImg"/>
          </p:nvPr>
        </p:nvSpPr>
        <p:spPr>
          <a:xfrm>
            <a:off x="1252538" y="717550"/>
            <a:ext cx="4779962"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6536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48</a:t>
            </a:fld>
            <a:endParaRPr lang="en-US" sz="1100"/>
          </a:p>
        </p:txBody>
      </p:sp>
      <p:sp>
        <p:nvSpPr>
          <p:cNvPr id="45059" name="Rectangle 2"/>
          <p:cNvSpPr>
            <a:spLocks noGrp="1" noRot="1" noChangeAspect="1" noChangeArrowheads="1" noTextEdit="1"/>
          </p:cNvSpPr>
          <p:nvPr>
            <p:ph type="sldImg"/>
          </p:nvPr>
        </p:nvSpPr>
        <p:spPr>
          <a:xfrm>
            <a:off x="1252538" y="717550"/>
            <a:ext cx="4779962"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199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49</a:t>
            </a:fld>
            <a:endParaRPr lang="en-US" sz="11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151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pPr>
                <a:spcBef>
                  <a:spcPct val="0"/>
                </a:spcBef>
              </a:pPr>
              <a:t>3</a:t>
            </a:fld>
            <a:endParaRPr lang="en-US" altLang="en-US"/>
          </a:p>
        </p:txBody>
      </p:sp>
    </p:spTree>
    <p:extLst>
      <p:ext uri="{BB962C8B-B14F-4D97-AF65-F5344CB8AC3E}">
        <p14:creationId xmlns:p14="http://schemas.microsoft.com/office/powerpoint/2010/main" val="2692294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50</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247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51</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366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52</a:t>
            </a:fld>
            <a:endParaRPr lang="en-US" altLang="en-US"/>
          </a:p>
        </p:txBody>
      </p:sp>
    </p:spTree>
    <p:extLst>
      <p:ext uri="{BB962C8B-B14F-4D97-AF65-F5344CB8AC3E}">
        <p14:creationId xmlns:p14="http://schemas.microsoft.com/office/powerpoint/2010/main" val="202875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56</a:t>
            </a:fld>
            <a:endParaRPr lang="en-US"/>
          </a:p>
        </p:txBody>
      </p:sp>
    </p:spTree>
    <p:extLst>
      <p:ext uri="{BB962C8B-B14F-4D97-AF65-F5344CB8AC3E}">
        <p14:creationId xmlns:p14="http://schemas.microsoft.com/office/powerpoint/2010/main" val="422582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57</a:t>
            </a:fld>
            <a:endParaRPr lang="en-US"/>
          </a:p>
        </p:txBody>
      </p:sp>
    </p:spTree>
    <p:extLst>
      <p:ext uri="{BB962C8B-B14F-4D97-AF65-F5344CB8AC3E}">
        <p14:creationId xmlns:p14="http://schemas.microsoft.com/office/powerpoint/2010/main" val="298040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58</a:t>
            </a:fld>
            <a:endParaRPr lang="en-US"/>
          </a:p>
        </p:txBody>
      </p:sp>
    </p:spTree>
    <p:extLst>
      <p:ext uri="{BB962C8B-B14F-4D97-AF65-F5344CB8AC3E}">
        <p14:creationId xmlns:p14="http://schemas.microsoft.com/office/powerpoint/2010/main" val="1408280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59</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46627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60</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220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61</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7443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62</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5678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4</a:t>
            </a:fld>
            <a:endParaRPr lang="en-US" altLang="en-US"/>
          </a:p>
        </p:txBody>
      </p:sp>
    </p:spTree>
    <p:extLst>
      <p:ext uri="{BB962C8B-B14F-4D97-AF65-F5344CB8AC3E}">
        <p14:creationId xmlns:p14="http://schemas.microsoft.com/office/powerpoint/2010/main" val="20027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63</a:t>
            </a:fld>
            <a:endParaRPr lang="en-US" altLang="en-US"/>
          </a:p>
        </p:txBody>
      </p:sp>
    </p:spTree>
    <p:extLst>
      <p:ext uri="{BB962C8B-B14F-4D97-AF65-F5344CB8AC3E}">
        <p14:creationId xmlns:p14="http://schemas.microsoft.com/office/powerpoint/2010/main" val="3247304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64</a:t>
            </a:fld>
            <a:endParaRPr lang="en-US"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4799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“Asian Business Woman 2”</a:t>
            </a:r>
            <a:r>
              <a:rPr lang="en-US" dirty="0"/>
              <a:t> by </a:t>
            </a:r>
            <a:r>
              <a:rPr lang="en-US" i="1" dirty="0">
                <a:hlinkClick r:id="rId4"/>
              </a:rPr>
              <a:t>Bold Content</a:t>
            </a:r>
            <a:r>
              <a:rPr lang="en-US" i="1" dirty="0"/>
              <a:t> </a:t>
            </a:r>
            <a:r>
              <a:rPr lang="en-US" dirty="0"/>
              <a:t>is licensed under </a:t>
            </a:r>
            <a:r>
              <a:rPr lang="en-US" dirty="0">
                <a:hlinkClick r:id="rId5"/>
              </a:rPr>
              <a:t>CC BY 2.0</a:t>
            </a:r>
            <a:r>
              <a:rPr lang="en-US" dirty="0"/>
              <a:t> </a:t>
            </a:r>
          </a:p>
        </p:txBody>
      </p:sp>
      <p:sp>
        <p:nvSpPr>
          <p:cNvPr id="4" name="Slide Number Placeholder 3"/>
          <p:cNvSpPr>
            <a:spLocks noGrp="1"/>
          </p:cNvSpPr>
          <p:nvPr>
            <p:ph type="sldNum" sz="quarter" idx="10"/>
          </p:nvPr>
        </p:nvSpPr>
        <p:spPr/>
        <p:txBody>
          <a:bodyPr/>
          <a:lstStyle/>
          <a:p>
            <a:pPr>
              <a:defRPr/>
            </a:pPr>
            <a:fld id="{7FC4744C-B88A-4DFA-B3AD-A8B4200667A4}" type="slidenum">
              <a:rPr lang="en-US" altLang="en-US" smtClean="0"/>
              <a:pPr>
                <a:defRPr/>
              </a:pPr>
              <a:t>65</a:t>
            </a:fld>
            <a:endParaRPr lang="en-US" altLang="en-US"/>
          </a:p>
        </p:txBody>
      </p:sp>
    </p:spTree>
    <p:extLst>
      <p:ext uri="{BB962C8B-B14F-4D97-AF65-F5344CB8AC3E}">
        <p14:creationId xmlns:p14="http://schemas.microsoft.com/office/powerpoint/2010/main" val="348705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66</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8745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67</a:t>
            </a:fld>
            <a:endParaRPr lang="en-US" alt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613241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69</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0984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72</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19990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73</a:t>
            </a:fld>
            <a:endParaRPr lang="en-US" alt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4379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76</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effectLst/>
              </a:rPr>
              <a:t>Hysteresis</a:t>
            </a:r>
            <a:r>
              <a:rPr lang="en-US" dirty="0">
                <a:effectLst/>
              </a:rPr>
              <a:t> is the dependence of the state of a system on its history -&gt; bad word to use in this sense (comes from engineering)</a:t>
            </a:r>
            <a:endParaRPr lang="en-US" altLang="en-US" dirty="0"/>
          </a:p>
        </p:txBody>
      </p:sp>
    </p:spTree>
    <p:extLst>
      <p:ext uri="{BB962C8B-B14F-4D97-AF65-F5344CB8AC3E}">
        <p14:creationId xmlns:p14="http://schemas.microsoft.com/office/powerpoint/2010/main" val="1125431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77</a:t>
            </a:fld>
            <a:endParaRPr lang="en-US" alt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9526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a:t>
            </a:fld>
            <a:endParaRPr lang="en-US"/>
          </a:p>
        </p:txBody>
      </p:sp>
    </p:spTree>
    <p:extLst>
      <p:ext uri="{BB962C8B-B14F-4D97-AF65-F5344CB8AC3E}">
        <p14:creationId xmlns:p14="http://schemas.microsoft.com/office/powerpoint/2010/main" val="2273710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044184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80</a:t>
            </a:fld>
            <a:endParaRPr lang="en-US" altLang="en-US"/>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18967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81</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26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8</a:t>
            </a:fld>
            <a:endParaRPr lang="en-US"/>
          </a:p>
        </p:txBody>
      </p:sp>
    </p:spTree>
    <p:extLst>
      <p:ext uri="{BB962C8B-B14F-4D97-AF65-F5344CB8AC3E}">
        <p14:creationId xmlns:p14="http://schemas.microsoft.com/office/powerpoint/2010/main" val="343129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Part-deleted</a:t>
            </a:r>
            <a:r>
              <a:rPr lang="en-US" sz="1200" b="0" i="0" kern="120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a:t>
            </a:r>
            <a:r>
              <a:rPr lang="en-US" sz="1200" b="0" i="0" kern="1200" err="1">
                <a:solidFill>
                  <a:schemeClr val="tx1"/>
                </a:solidFill>
                <a:effectLst/>
                <a:latin typeface="+mn-lt"/>
                <a:ea typeface="+mn-ea"/>
                <a:cs typeface="+mn-cs"/>
              </a:rPr>
              <a:t>Biederman</a:t>
            </a:r>
            <a:r>
              <a:rPr lang="en-US" sz="1200" b="0" i="0" kern="1200">
                <a:solidFill>
                  <a:schemeClr val="tx1"/>
                </a:solidFill>
                <a:effectLst/>
                <a:latin typeface="+mn-lt"/>
                <a:ea typeface="+mn-ea"/>
                <a:cs typeface="+mn-cs"/>
              </a:rPr>
              <a:t> and Cooper, 1991).</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a:solidFill>
                  <a:schemeClr val="tx1"/>
                </a:solidFill>
                <a:effectLst/>
                <a:latin typeface="+mn-lt"/>
                <a:ea typeface="+mn-ea"/>
                <a:cs typeface="+mn-cs"/>
              </a:rPr>
              <a:t> not equivalent to each other</a:t>
            </a:r>
            <a:r>
              <a:rPr lang="en-US" sz="1200" b="0" i="0" kern="1200">
                <a:solidFill>
                  <a:schemeClr val="tx1"/>
                </a:solidFill>
                <a:effectLst/>
                <a:latin typeface="+mn-lt"/>
                <a:ea typeface="+mn-ea"/>
                <a:cs typeface="+mn-cs"/>
              </a:rPr>
              <a:t> for human observers. In fact, the complement image was perceived as if it were a different exemplar of the same category.</a:t>
            </a:r>
          </a:p>
          <a:p>
            <a:r>
              <a:rPr lang="en-US"/>
              <a:t/>
            </a:r>
            <a:br>
              <a:rPr lang="en-US"/>
            </a:b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5718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a:p>
          <a:p>
            <a:r>
              <a:rPr lang="en-US"/>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10</a:t>
            </a:fld>
            <a:endParaRPr lang="en-US"/>
          </a:p>
        </p:txBody>
      </p:sp>
    </p:spTree>
    <p:extLst>
      <p:ext uri="{BB962C8B-B14F-4D97-AF65-F5344CB8AC3E}">
        <p14:creationId xmlns:p14="http://schemas.microsoft.com/office/powerpoint/2010/main" val="2115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11</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930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http://link.springer.com/article/10.1023%2FA%3A1008183703117</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14</a:t>
            </a:fld>
            <a:endParaRPr lang="en-US" altLang="en-US"/>
          </a:p>
        </p:txBody>
      </p:sp>
    </p:spTree>
    <p:extLst>
      <p:ext uri="{BB962C8B-B14F-4D97-AF65-F5344CB8AC3E}">
        <p14:creationId xmlns:p14="http://schemas.microsoft.com/office/powerpoint/2010/main" val="243687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1/24/2018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1/24/2018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1/24/2018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1/24/2018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1/24/2018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1/24/2018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1/24/2018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1/24/2018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1/24/2018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1/24/2018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8.bin"/><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oleObject" Target="../embeddings/oleObject1.bin"/><Relationship Id="rId18" Type="http://schemas.openxmlformats.org/officeDocument/2006/relationships/image" Target="../media/image4.wmf"/><Relationship Id="rId3" Type="http://schemas.openxmlformats.org/officeDocument/2006/relationships/notesSlide" Target="../notesSlides/notesSlide2.xml"/><Relationship Id="rId21" Type="http://schemas.openxmlformats.org/officeDocument/2006/relationships/oleObject" Target="../embeddings/oleObject5.bin"/><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3.wmf"/><Relationship Id="rId20" Type="http://schemas.openxmlformats.org/officeDocument/2006/relationships/image" Target="../media/image5.wmf"/><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oleObject" Target="../embeddings/oleObject2.bin"/><Relationship Id="rId10" Type="http://schemas.openxmlformats.org/officeDocument/2006/relationships/image" Target="../media/image13.jpeg"/><Relationship Id="rId19" Type="http://schemas.openxmlformats.org/officeDocument/2006/relationships/oleObject" Target="../embeddings/oleObject4.bin"/><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wmf"/><Relationship Id="rId22" Type="http://schemas.openxmlformats.org/officeDocument/2006/relationships/image" Target="../media/image6.wmf"/></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0.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8.png"/><Relationship Id="rId5" Type="http://schemas.openxmlformats.org/officeDocument/2006/relationships/tags" Target="../tags/tag6.xml"/><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tags" Target="../tags/tag5.xml"/><Relationship Id="rId9" Type="http://schemas.openxmlformats.org/officeDocument/2006/relationships/notesSlide" Target="../notesSlides/notesSlide11.xml"/><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0.xml"/><Relationship Id="rId7" Type="http://schemas.openxmlformats.org/officeDocument/2006/relationships/image" Target="../media/image56.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59.png"/><Relationship Id="rId5" Type="http://schemas.openxmlformats.org/officeDocument/2006/relationships/notesSlide" Target="../notesSlides/notesSlide13.xml"/><Relationship Id="rId10" Type="http://schemas.openxmlformats.org/officeDocument/2006/relationships/image" Target="../media/image57.png"/><Relationship Id="rId4" Type="http://schemas.openxmlformats.org/officeDocument/2006/relationships/slideLayout" Target="../slideLayouts/slideLayout13.xml"/><Relationship Id="rId9" Type="http://schemas.openxmlformats.org/officeDocument/2006/relationships/oleObject" Target="../embeddings/oleObject10.bin"/></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7.xml"/><Relationship Id="rId7" Type="http://schemas.openxmlformats.org/officeDocument/2006/relationships/image" Target="../media/image66.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65.png"/><Relationship Id="rId11" Type="http://schemas.openxmlformats.org/officeDocument/2006/relationships/image" Target="../media/image64.wmf"/><Relationship Id="rId5" Type="http://schemas.openxmlformats.org/officeDocument/2006/relationships/image" Target="../media/image63.wmf"/><Relationship Id="rId10" Type="http://schemas.openxmlformats.org/officeDocument/2006/relationships/oleObject" Target="../embeddings/oleObject12.bin"/><Relationship Id="rId4" Type="http://schemas.openxmlformats.org/officeDocument/2006/relationships/oleObject" Target="../embeddings/oleObject11.bin"/><Relationship Id="rId9"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8.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71.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73.png"/><Relationship Id="rId4" Type="http://schemas.openxmlformats.org/officeDocument/2006/relationships/oleObject" Target="../embeddings/oleObject17.bin"/></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80.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85.tiff"/><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90.png"/><Relationship Id="rId5" Type="http://schemas.openxmlformats.org/officeDocument/2006/relationships/image" Target="../media/image116.png"/><Relationship Id="rId4" Type="http://schemas.openxmlformats.org/officeDocument/2006/relationships/image" Target="../media/image107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Edge Detection</a:t>
            </a:r>
          </a:p>
        </p:txBody>
      </p:sp>
      <p:sp>
        <p:nvSpPr>
          <p:cNvPr id="3" name="Subtitle 2"/>
          <p:cNvSpPr>
            <a:spLocks noGrp="1"/>
          </p:cNvSpPr>
          <p:nvPr>
            <p:ph type="subTitle" idx="1"/>
          </p:nvPr>
        </p:nvSpPr>
        <p:spPr/>
        <p:txBody>
          <a:bodyPr>
            <a:normAutofit fontScale="92500" lnSpcReduction="20000"/>
          </a:bodyPr>
          <a:lstStyle/>
          <a:p>
            <a:r>
              <a:rPr lang="en-US" dirty="0" smtClean="0"/>
              <a:t>Samuel Cheng</a:t>
            </a:r>
          </a:p>
          <a:p>
            <a:r>
              <a:rPr lang="en-US" dirty="0" smtClean="0"/>
              <a:t>Slide </a:t>
            </a:r>
            <a:r>
              <a:rPr lang="en-US" dirty="0"/>
              <a:t>credits: James Hays, Lana </a:t>
            </a:r>
            <a:r>
              <a:rPr lang="en-US" dirty="0" err="1"/>
              <a:t>Lazebnik</a:t>
            </a:r>
            <a:r>
              <a:rPr lang="en-US" dirty="0"/>
              <a:t>, Steve Seitz, David Forsyth, David Lowe, </a:t>
            </a:r>
            <a:r>
              <a:rPr lang="en-US" dirty="0" err="1"/>
              <a:t>Fei-Fei</a:t>
            </a:r>
            <a:r>
              <a:rPr lang="en-US" dirty="0"/>
              <a:t> Li, and Derek </a:t>
            </a:r>
            <a:r>
              <a:rPr lang="en-US" dirty="0" err="1"/>
              <a:t>Hoiem</a:t>
            </a:r>
            <a:endParaRPr lang="en-US" dirty="0"/>
          </a:p>
          <a:p>
            <a:endParaRPr lang="en-US" dirty="0"/>
          </a:p>
        </p:txBody>
      </p:sp>
    </p:spTree>
    <p:extLst>
      <p:ext uri="{BB962C8B-B14F-4D97-AF65-F5344CB8AC3E}">
        <p14:creationId xmlns:p14="http://schemas.microsoft.com/office/powerpoint/2010/main" val="376864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a:t>
            </a:fld>
            <a:endParaRPr lang="en-US"/>
          </a:p>
        </p:txBody>
      </p:sp>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2" y="517525"/>
            <a:ext cx="5149417"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401485"/>
            <a:ext cx="3352800" cy="24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962400" y="601980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4025"/>
            <a:ext cx="2498452" cy="282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551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88435" name="Bitmap Image" r:id="rId4" imgW="2161905" imgH="2324424" progId="Paint.Picture">
                  <p:embed/>
                </p:oleObj>
              </mc:Choice>
              <mc:Fallback>
                <p:oleObj name="Bitmap Image" r:id="rId4" imgW="2161905" imgH="2324424" progId="Paint.Picture">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457200" y="0"/>
            <a:ext cx="8229600" cy="1143000"/>
          </a:xfrm>
        </p:spPr>
        <p:txBody>
          <a:bodyPr/>
          <a:lstStyle/>
          <a:p>
            <a:r>
              <a:rPr lang="en-US"/>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pPr>
            <a:r>
              <a:rPr lang="en-US" b="1"/>
              <a:t>Goal:  </a:t>
            </a:r>
            <a:r>
              <a:rPr lang="en-US"/>
              <a:t>Identify sudden changes (discontinuities) in an image</a:t>
            </a:r>
          </a:p>
          <a:p>
            <a:pPr lvl="1"/>
            <a:r>
              <a:rPr lang="en-US"/>
              <a:t>Intuitively, most semantic and shape information from the image can be encoded in the edges</a:t>
            </a:r>
          </a:p>
          <a:p>
            <a:pPr lvl="1"/>
            <a:r>
              <a:rPr lang="en-US"/>
              <a:t>More compact than pixels</a:t>
            </a:r>
            <a:br>
              <a:rPr lang="en-US"/>
            </a:br>
            <a:endParaRPr lang="en-US"/>
          </a:p>
          <a:p>
            <a:pPr>
              <a:buFontTx/>
              <a:buChar char="•"/>
            </a:pPr>
            <a:r>
              <a:rPr lang="en-US" b="1"/>
              <a:t>Ideal:</a:t>
            </a:r>
            <a:r>
              <a:rPr lang="en-US"/>
              <a:t> artist’s line drawing (but artist is also using object-level knowledge)</a:t>
            </a:r>
            <a:endParaRPr lang="en-US" sz="2400"/>
          </a:p>
        </p:txBody>
      </p:sp>
      <p:sp>
        <p:nvSpPr>
          <p:cNvPr id="1029" name="Text Box 8"/>
          <p:cNvSpPr txBox="1">
            <a:spLocks noChangeArrowheads="1"/>
          </p:cNvSpPr>
          <p:nvPr/>
        </p:nvSpPr>
        <p:spPr bwMode="auto">
          <a:xfrm>
            <a:off x="7279341" y="5791200"/>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Lowe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a:p>
        </p:txBody>
      </p:sp>
    </p:spTree>
    <p:extLst>
      <p:ext uri="{BB962C8B-B14F-4D97-AF65-F5344CB8AC3E}">
        <p14:creationId xmlns:p14="http://schemas.microsoft.com/office/powerpoint/2010/main" val="233627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457200" y="990600"/>
            <a:ext cx="5105400" cy="5135563"/>
          </a:xfrm>
        </p:spPr>
        <p:txBody>
          <a:bodyPr/>
          <a:lstStyle/>
          <a:p>
            <a:endParaRPr lang="en-US">
              <a:latin typeface="Calibri" charset="0"/>
            </a:endParaRPr>
          </a:p>
          <a:p>
            <a:r>
              <a:rPr lang="en-US">
                <a:latin typeface="Calibri" charset="0"/>
              </a:rPr>
              <a:t>Extract information, recognize objects</a:t>
            </a:r>
          </a:p>
          <a:p>
            <a:endParaRPr lang="en-US">
              <a:latin typeface="Calibri" charset="0"/>
            </a:endParaRPr>
          </a:p>
          <a:p>
            <a:pPr marL="0" indent="0">
              <a:buNone/>
            </a:pPr>
            <a:endParaRPr lang="en-US">
              <a:latin typeface="Calibri" charset="0"/>
            </a:endParaRPr>
          </a:p>
          <a:p>
            <a:r>
              <a:rPr lang="en-US">
                <a:latin typeface="Calibri" charset="0"/>
              </a:rPr>
              <a:t>Recover geometry and viewpoint</a:t>
            </a:r>
          </a:p>
          <a:p>
            <a:endParaRPr lang="en-US">
              <a:latin typeface="Calibri" charset="0"/>
            </a:endParaRPr>
          </a:p>
          <a:p>
            <a:endParaRPr lang="en-US">
              <a:latin typeface="Calibri" charset="0"/>
            </a:endParaRPr>
          </a:p>
        </p:txBody>
      </p:sp>
      <p:graphicFrame>
        <p:nvGraphicFramePr>
          <p:cNvPr id="2050" name="Object 4"/>
          <p:cNvGraphicFramePr>
            <a:graphicFrameLocks noChangeAspect="1"/>
          </p:cNvGraphicFramePr>
          <p:nvPr>
            <p:extLst/>
          </p:nvPr>
        </p:nvGraphicFramePr>
        <p:xfrm>
          <a:off x="5792312" y="1295400"/>
          <a:ext cx="2225752" cy="2392362"/>
        </p:xfrm>
        <a:graphic>
          <a:graphicData uri="http://schemas.openxmlformats.org/presentationml/2006/ole">
            <mc:AlternateContent xmlns:mc="http://schemas.openxmlformats.org/markup-compatibility/2006">
              <mc:Choice xmlns:v="urn:schemas-microsoft-com:vml" Requires="v">
                <p:oleObj spid="_x0000_s189476" name="Bitmap Image" r:id="rId3" imgW="2161905" imgH="2324424" progId="PBrush">
                  <p:embed/>
                </p:oleObj>
              </mc:Choice>
              <mc:Fallback>
                <p:oleObj name="Bitmap Image" r:id="rId3" imgW="2161905" imgH="2324424" progId="PBrush">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4800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189477" name="Photo Editor Photo" r:id="rId5" imgW="9752381" imgH="7314286" progId="">
                    <p:embed/>
                  </p:oleObj>
                </mc:Choice>
                <mc:Fallback>
                  <p:oleObj name="Photo Editor Photo" r:id="rId5" imgW="9752381" imgH="7314286" progId="">
                    <p:embed/>
                    <p:pic>
                      <p:nvPicPr>
                        <p:cNvPr id="205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gr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12</a:t>
            </a:fld>
            <a:endParaRPr lang="en-US"/>
          </a:p>
        </p:txBody>
      </p:sp>
      <p:sp>
        <p:nvSpPr>
          <p:cNvPr id="4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spTree>
    <p:extLst>
      <p:ext uri="{BB962C8B-B14F-4D97-AF65-F5344CB8AC3E}">
        <p14:creationId xmlns:p14="http://schemas.microsoft.com/office/powerpoint/2010/main" val="1678694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pic>
        <p:nvPicPr>
          <p:cNvPr id="4" name="Picture 3"/>
          <p:cNvPicPr>
            <a:picLocks noChangeAspect="1"/>
          </p:cNvPicPr>
          <p:nvPr/>
        </p:nvPicPr>
        <p:blipFill>
          <a:blip r:embed="rId2"/>
          <a:stretch>
            <a:fillRect/>
          </a:stretch>
        </p:blipFill>
        <p:spPr>
          <a:xfrm>
            <a:off x="115641" y="1524000"/>
            <a:ext cx="8912718" cy="3733800"/>
          </a:xfrm>
          <a:prstGeom prst="rect">
            <a:avLst/>
          </a:prstGeom>
        </p:spPr>
      </p:pic>
      <p:sp>
        <p:nvSpPr>
          <p:cNvPr id="5" name="TextBox 4"/>
          <p:cNvSpPr txBox="1"/>
          <p:nvPr/>
        </p:nvSpPr>
        <p:spPr>
          <a:xfrm>
            <a:off x="2209800" y="5715000"/>
            <a:ext cx="5181600" cy="830997"/>
          </a:xfrm>
          <a:prstGeom prst="rect">
            <a:avLst/>
          </a:prstGeom>
          <a:noFill/>
        </p:spPr>
        <p:txBody>
          <a:bodyPr wrap="square" rtlCol="0">
            <a:spAutoFit/>
          </a:bodyPr>
          <a:lstStyle/>
          <a:p>
            <a:r>
              <a:rPr lang="en-US" sz="2400" dirty="0"/>
              <a:t>What information would we need to ‘invert’ the edge detection process?</a:t>
            </a:r>
          </a:p>
        </p:txBody>
      </p:sp>
    </p:spTree>
    <p:extLst>
      <p:ext uri="{BB962C8B-B14F-4D97-AF65-F5344CB8AC3E}">
        <p14:creationId xmlns:p14="http://schemas.microsoft.com/office/powerpoint/2010/main" val="12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sp>
        <p:nvSpPr>
          <p:cNvPr id="3" name="Content Placeholder 2"/>
          <p:cNvSpPr>
            <a:spLocks noGrp="1"/>
          </p:cNvSpPr>
          <p:nvPr>
            <p:ph idx="1"/>
          </p:nvPr>
        </p:nvSpPr>
        <p:spPr>
          <a:xfrm>
            <a:off x="457200" y="990600"/>
            <a:ext cx="3124200" cy="5135563"/>
          </a:xfrm>
        </p:spPr>
        <p:txBody>
          <a:bodyPr/>
          <a:lstStyle/>
          <a:p>
            <a:pPr marL="0" indent="0">
              <a:buNone/>
            </a:pPr>
            <a:r>
              <a:rPr lang="en-US" dirty="0"/>
              <a:t>Edge ‘code’: </a:t>
            </a:r>
          </a:p>
          <a:p>
            <a:pPr>
              <a:buFontTx/>
              <a:buChar char="-"/>
            </a:pPr>
            <a:r>
              <a:rPr lang="en-US" dirty="0"/>
              <a:t>position, </a:t>
            </a:r>
          </a:p>
          <a:p>
            <a:pPr>
              <a:buFontTx/>
              <a:buChar char="-"/>
            </a:pPr>
            <a:r>
              <a:rPr lang="en-US" dirty="0"/>
              <a:t>gradient magnitude, </a:t>
            </a:r>
          </a:p>
          <a:p>
            <a:pPr>
              <a:buFontTx/>
              <a:buChar char="-"/>
            </a:pPr>
            <a:r>
              <a:rPr lang="en-US" dirty="0"/>
              <a:t>gradient direction, </a:t>
            </a:r>
          </a:p>
          <a:p>
            <a:pPr>
              <a:buFontTx/>
              <a:buChar char="-"/>
            </a:pPr>
            <a:r>
              <a:rPr lang="en-US" dirty="0"/>
              <a:t>blur.</a:t>
            </a:r>
          </a:p>
        </p:txBody>
      </p:sp>
      <p:pic>
        <p:nvPicPr>
          <p:cNvPr id="4" name="Picture 3"/>
          <p:cNvPicPr>
            <a:picLocks noChangeAspect="1"/>
          </p:cNvPicPr>
          <p:nvPr/>
        </p:nvPicPr>
        <p:blipFill>
          <a:blip r:embed="rId3"/>
          <a:stretch>
            <a:fillRect/>
          </a:stretch>
        </p:blipFill>
        <p:spPr>
          <a:xfrm>
            <a:off x="3457575" y="815400"/>
            <a:ext cx="5686425" cy="5705475"/>
          </a:xfrm>
          <a:prstGeom prst="rect">
            <a:avLst/>
          </a:prstGeom>
        </p:spPr>
      </p:pic>
      <p:pic>
        <p:nvPicPr>
          <p:cNvPr id="5" name="Picture 4"/>
          <p:cNvPicPr>
            <a:picLocks noChangeAspect="1"/>
          </p:cNvPicPr>
          <p:nvPr/>
        </p:nvPicPr>
        <p:blipFill>
          <a:blip r:embed="rId4"/>
          <a:stretch>
            <a:fillRect/>
          </a:stretch>
        </p:blipFill>
        <p:spPr>
          <a:xfrm>
            <a:off x="30480" y="6432035"/>
            <a:ext cx="4371975" cy="411360"/>
          </a:xfrm>
          <a:prstGeom prst="rect">
            <a:avLst/>
          </a:prstGeom>
        </p:spPr>
      </p:pic>
    </p:spTree>
    <p:extLst>
      <p:ext uri="{BB962C8B-B14F-4D97-AF65-F5344CB8AC3E}">
        <p14:creationId xmlns:p14="http://schemas.microsoft.com/office/powerpoint/2010/main" val="1826144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r>
              <a:rPr lang="en-US">
                <a:latin typeface="Calibri" charset="0"/>
              </a:rPr>
              <a:t>Origins of edges</a:t>
            </a:r>
          </a:p>
        </p:txBody>
      </p:sp>
      <p:pic>
        <p:nvPicPr>
          <p:cNvPr id="1126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7" name="Text Box 6"/>
          <p:cNvSpPr txBox="1">
            <a:spLocks noChangeArrowheads="1"/>
          </p:cNvSpPr>
          <p:nvPr/>
        </p:nvSpPr>
        <p:spPr bwMode="auto">
          <a:xfrm>
            <a:off x="5105400" y="2559050"/>
            <a:ext cx="20966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5105400" y="3200400"/>
            <a:ext cx="28404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5105400" y="3854450"/>
            <a:ext cx="26737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5105400" y="1905000"/>
            <a:ext cx="30457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spTree>
    <p:extLst>
      <p:ext uri="{BB962C8B-B14F-4D97-AF65-F5344CB8AC3E}">
        <p14:creationId xmlns:p14="http://schemas.microsoft.com/office/powerpoint/2010/main" val="104482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229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468562"/>
            <a:ext cx="1550988" cy="1219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762000" y="4144962"/>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29300" y="3878262"/>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4792662"/>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a:p>
        </p:txBody>
      </p:sp>
      <p:sp>
        <p:nvSpPr>
          <p:cNvPr id="14"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15" name="TextBox 14"/>
          <p:cNvSpPr txBox="1"/>
          <p:nvPr/>
        </p:nvSpPr>
        <p:spPr>
          <a:xfrm>
            <a:off x="5257800" y="2048476"/>
            <a:ext cx="3172663" cy="400110"/>
          </a:xfrm>
          <a:prstGeom prst="rect">
            <a:avLst/>
          </a:prstGeom>
          <a:noFill/>
        </p:spPr>
        <p:txBody>
          <a:bodyPr wrap="none" rtlCol="0">
            <a:spAutoFit/>
          </a:bodyPr>
          <a:lstStyle/>
          <a:p>
            <a:r>
              <a:rPr lang="en-US" sz="2000"/>
              <a:t>Surface normal discontinuity</a:t>
            </a:r>
          </a:p>
        </p:txBody>
      </p:sp>
    </p:spTree>
    <p:extLst>
      <p:ext uri="{BB962C8B-B14F-4D97-AF65-F5344CB8AC3E}">
        <p14:creationId xmlns:p14="http://schemas.microsoft.com/office/powerpoint/2010/main" val="1553399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331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657600" y="42672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259262"/>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31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544762"/>
            <a:ext cx="20574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2" name="Straight Arrow Connector 11"/>
          <p:cNvCxnSpPr/>
          <p:nvPr/>
        </p:nvCxnSpPr>
        <p:spPr>
          <a:xfrm rot="5400000" flipH="1" flipV="1">
            <a:off x="3086100" y="48387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a:p>
        </p:txBody>
      </p:sp>
      <p:sp>
        <p:nvSpPr>
          <p:cNvPr id="13"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4" name="TextBox 3"/>
          <p:cNvSpPr txBox="1"/>
          <p:nvPr/>
        </p:nvSpPr>
        <p:spPr>
          <a:xfrm>
            <a:off x="5562600" y="2057400"/>
            <a:ext cx="2229121" cy="400110"/>
          </a:xfrm>
          <a:prstGeom prst="rect">
            <a:avLst/>
          </a:prstGeom>
          <a:noFill/>
        </p:spPr>
        <p:txBody>
          <a:bodyPr wrap="none" rtlCol="0">
            <a:spAutoFit/>
          </a:bodyPr>
          <a:lstStyle/>
          <a:p>
            <a:r>
              <a:rPr lang="en-US" sz="2000"/>
              <a:t>Depth discontinuity</a:t>
            </a:r>
          </a:p>
        </p:txBody>
      </p:sp>
    </p:spTree>
    <p:extLst>
      <p:ext uri="{BB962C8B-B14F-4D97-AF65-F5344CB8AC3E}">
        <p14:creationId xmlns:p14="http://schemas.microsoft.com/office/powerpoint/2010/main" val="209949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4340"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828800" y="4953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087562"/>
            <a:ext cx="2209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a:p>
        </p:txBody>
      </p:sp>
      <p:sp>
        <p:nvSpPr>
          <p:cNvPr id="1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9" name="TextBox 8"/>
          <p:cNvSpPr txBox="1"/>
          <p:nvPr/>
        </p:nvSpPr>
        <p:spPr>
          <a:xfrm>
            <a:off x="5257800" y="1676400"/>
            <a:ext cx="2954655" cy="400110"/>
          </a:xfrm>
          <a:prstGeom prst="rect">
            <a:avLst/>
          </a:prstGeom>
          <a:noFill/>
        </p:spPr>
        <p:txBody>
          <a:bodyPr wrap="none" rtlCol="0">
            <a:spAutoFit/>
          </a:bodyPr>
          <a:lstStyle/>
          <a:p>
            <a:r>
              <a:rPr lang="en-US" sz="2000"/>
              <a:t>Surface color discontinuity</a:t>
            </a:r>
          </a:p>
        </p:txBody>
      </p:sp>
    </p:spTree>
    <p:extLst>
      <p:ext uri="{BB962C8B-B14F-4D97-AF65-F5344CB8AC3E}">
        <p14:creationId xmlns:p14="http://schemas.microsoft.com/office/powerpoint/2010/main" val="660721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t>Image Gradients</a:t>
            </a:r>
            <a:endParaRPr lang="en-US" dirty="0">
              <a:solidFill>
                <a:schemeClr val="bg1">
                  <a:lumMod val="75000"/>
                </a:schemeClr>
              </a:solidFill>
            </a:endParaRP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solidFill>
                  <a:schemeClr val="bg1">
                    <a:lumMod val="75000"/>
                  </a:schemeClr>
                </a:solidFill>
              </a:rPr>
              <a:t>Sobel edge detector</a:t>
            </a:r>
          </a:p>
          <a:p>
            <a:r>
              <a:rPr lang="en-US" dirty="0">
                <a:solidFill>
                  <a:srgbClr val="BFBFBF"/>
                </a:solidFill>
              </a:rPr>
              <a:t>Canny edge detector</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19</a:t>
            </a:fld>
            <a:endParaRPr lang="en-US"/>
          </a:p>
        </p:txBody>
      </p:sp>
    </p:spTree>
    <p:extLst>
      <p:ext uri="{BB962C8B-B14F-4D97-AF65-F5344CB8AC3E}">
        <p14:creationId xmlns:p14="http://schemas.microsoft.com/office/powerpoint/2010/main" val="3998465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a:p>
        </p:txBody>
      </p:sp>
      <p:pic>
        <p:nvPicPr>
          <p:cNvPr id="30723" name="Picture 2" descr="C:\comp_photo\feifei_slides\feifei_slid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8305800" y="6553201"/>
            <a:ext cx="83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200" dirty="0">
                <a:solidFill>
                  <a:srgbClr val="000000"/>
                </a:solidFill>
                <a:latin typeface="Gill Sans" charset="0"/>
              </a:rPr>
              <a:t>Fei </a:t>
            </a:r>
            <a:r>
              <a:rPr lang="en-US" altLang="en-US" sz="1200" dirty="0" err="1">
                <a:solidFill>
                  <a:srgbClr val="000000"/>
                </a:solidFill>
                <a:latin typeface="Gill Sans" charset="0"/>
              </a:rPr>
              <a:t>Fei</a:t>
            </a:r>
            <a:r>
              <a:rPr lang="en-US" altLang="en-US" sz="1200" dirty="0">
                <a:solidFill>
                  <a:srgbClr val="000000"/>
                </a:solidFill>
                <a:latin typeface="Gill Sans" charset="0"/>
              </a:rPr>
              <a:t> Li</a:t>
            </a:r>
          </a:p>
        </p:txBody>
      </p:sp>
    </p:spTree>
    <p:extLst>
      <p:ext uri="{BB962C8B-B14F-4D97-AF65-F5344CB8AC3E}">
        <p14:creationId xmlns:p14="http://schemas.microsoft.com/office/powerpoint/2010/main" val="372745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0"/>
            <a:ext cx="7696200" cy="1545381"/>
          </a:xfrm>
          <a:prstGeom prst="rect">
            <a:avLst/>
          </a:prstGeom>
        </p:spPr>
      </p:pic>
    </p:spTree>
    <p:extLst>
      <p:ext uri="{BB962C8B-B14F-4D97-AF65-F5344CB8AC3E}">
        <p14:creationId xmlns:p14="http://schemas.microsoft.com/office/powerpoint/2010/main" val="1344668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spTree>
    <p:extLst>
      <p:ext uri="{BB962C8B-B14F-4D97-AF65-F5344CB8AC3E}">
        <p14:creationId xmlns:p14="http://schemas.microsoft.com/office/powerpoint/2010/main" val="49774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2133600"/>
            <a:ext cx="4749800" cy="3098800"/>
          </a:xfrm>
          <a:prstGeom prst="rect">
            <a:avLst/>
          </a:prstGeom>
        </p:spPr>
      </p:pic>
      <p:sp>
        <p:nvSpPr>
          <p:cNvPr id="7" name="Text Box 30"/>
          <p:cNvSpPr txBox="1">
            <a:spLocks noChangeArrowheads="1"/>
          </p:cNvSpPr>
          <p:nvPr/>
        </p:nvSpPr>
        <p:spPr bwMode="auto">
          <a:xfrm>
            <a:off x="6255698" y="6018768"/>
            <a:ext cx="265970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Slide credit: </a:t>
            </a:r>
            <a:r>
              <a:rPr lang="en-US" sz="1800" err="1"/>
              <a:t>Dr</a:t>
            </a:r>
            <a:r>
              <a:rPr lang="en-US" sz="1800"/>
              <a:t> Mubarak</a:t>
            </a:r>
          </a:p>
        </p:txBody>
      </p:sp>
    </p:spTree>
    <p:extLst>
      <p:ext uri="{BB962C8B-B14F-4D97-AF65-F5344CB8AC3E}">
        <p14:creationId xmlns:p14="http://schemas.microsoft.com/office/powerpoint/2010/main" val="1723753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775" y="1417638"/>
            <a:ext cx="8229600" cy="187670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9" y="3200400"/>
            <a:ext cx="6159500" cy="144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9" y="4770715"/>
            <a:ext cx="6070600" cy="1435100"/>
          </a:xfrm>
          <a:prstGeom prst="rect">
            <a:avLst/>
          </a:prstGeom>
        </p:spPr>
      </p:pic>
    </p:spTree>
    <p:extLst>
      <p:ext uri="{BB962C8B-B14F-4D97-AF65-F5344CB8AC3E}">
        <p14:creationId xmlns:p14="http://schemas.microsoft.com/office/powerpoint/2010/main" val="1094336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31925"/>
            <a:ext cx="5524496" cy="452596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p:spTree>
    <p:extLst>
      <p:ext uri="{BB962C8B-B14F-4D97-AF65-F5344CB8AC3E}">
        <p14:creationId xmlns:p14="http://schemas.microsoft.com/office/powerpoint/2010/main" val="1168153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a:stretch/>
        </p:blipFill>
        <p:spPr>
          <a:xfrm>
            <a:off x="1524000" y="2133600"/>
            <a:ext cx="3683787" cy="3810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a:p>
            <a:endParaRPr lang="en-US" sz="3600"/>
          </a:p>
          <a:p>
            <a:r>
              <a:rPr lang="en-US" sz="3600"/>
              <a:t>Central:                                     [ 1      0     -1]</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a:p>
        </p:txBody>
      </p:sp>
    </p:spTree>
    <p:extLst>
      <p:ext uri="{BB962C8B-B14F-4D97-AF65-F5344CB8AC3E}">
        <p14:creationId xmlns:p14="http://schemas.microsoft.com/office/powerpoint/2010/main" val="1245341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2200"/>
            <a:ext cx="8229600" cy="140448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a:p>
        </p:txBody>
      </p:sp>
    </p:spTree>
    <p:extLst>
      <p:ext uri="{BB962C8B-B14F-4D97-AF65-F5344CB8AC3E}">
        <p14:creationId xmlns:p14="http://schemas.microsoft.com/office/powerpoint/2010/main" val="1997082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1219200" y="1492987"/>
            <a:ext cx="7144920" cy="7930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a:p>
        </p:txBody>
      </p:sp>
    </p:spTree>
    <p:extLst>
      <p:ext uri="{BB962C8B-B14F-4D97-AF65-F5344CB8AC3E}">
        <p14:creationId xmlns:p14="http://schemas.microsoft.com/office/powerpoint/2010/main" val="957460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2" b="42783"/>
          <a:stretch/>
        </p:blipFill>
        <p:spPr>
          <a:xfrm>
            <a:off x="1219200" y="1492987"/>
            <a:ext cx="7144920" cy="27742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a:p>
        </p:txBody>
      </p:sp>
    </p:spTree>
    <p:extLst>
      <p:ext uri="{BB962C8B-B14F-4D97-AF65-F5344CB8AC3E}">
        <p14:creationId xmlns:p14="http://schemas.microsoft.com/office/powerpoint/2010/main" val="1772707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92987"/>
            <a:ext cx="7144920" cy="4848339"/>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a:p>
        </p:txBody>
      </p:sp>
      <p:sp>
        <p:nvSpPr>
          <p:cNvPr id="3" name="Rectangle 2"/>
          <p:cNvSpPr/>
          <p:nvPr/>
        </p:nvSpPr>
        <p:spPr>
          <a:xfrm>
            <a:off x="4191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300508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 y="137825"/>
            <a:ext cx="8229600" cy="495881"/>
          </a:xfrm>
        </p:spPr>
        <p:txBody>
          <a:bodyPr/>
          <a:lstStyle/>
          <a:p>
            <a:r>
              <a:rPr lang="en-US" altLang="en-US" dirty="0"/>
              <a:t>Think-Pair-Share</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4" cstate="print">
            <a:extLst>
              <a:ext uri="{28A0092B-C50C-407E-A947-70E740481C1C}">
                <a14:useLocalDpi xmlns:a14="http://schemas.microsoft.com/office/drawing/2010/main"/>
              </a:ext>
            </a:extLst>
          </a:blip>
          <a:srcRect l="15788" t="3510" r="14474" b="3510"/>
          <a:stretch>
            <a:fillRect/>
          </a:stretch>
        </p:blipFill>
        <p:spPr bwMode="auto">
          <a:xfrm>
            <a:off x="216961" y="3102557"/>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5" cstate="hqprint">
            <a:extLst>
              <a:ext uri="{28A0092B-C50C-407E-A947-70E740481C1C}">
                <a14:useLocalDpi xmlns:a14="http://schemas.microsoft.com/office/drawing/2010/main"/>
              </a:ext>
            </a:extLst>
          </a:blip>
          <a:srcRect l="16667" t="4167" r="13542" b="4167"/>
          <a:stretch>
            <a:fillRect/>
          </a:stretch>
        </p:blipFill>
        <p:spPr bwMode="auto">
          <a:xfrm>
            <a:off x="1803144" y="3097487"/>
            <a:ext cx="1437905" cy="14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6" cstate="print">
            <a:extLst>
              <a:ext uri="{28A0092B-C50C-407E-A947-70E740481C1C}">
                <a14:useLocalDpi xmlns:a14="http://schemas.microsoft.com/office/drawing/2010/main"/>
              </a:ext>
            </a:extLst>
          </a:blip>
          <a:srcRect l="17708" t="5556" r="16667" b="6944"/>
          <a:stretch>
            <a:fillRect/>
          </a:stretch>
        </p:blipFill>
        <p:spPr bwMode="auto">
          <a:xfrm>
            <a:off x="275032" y="4686300"/>
            <a:ext cx="1359458" cy="13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637" y="2895796"/>
            <a:ext cx="2663637" cy="16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16610" y="923558"/>
            <a:ext cx="2613283" cy="166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285541" y="893673"/>
            <a:ext cx="258115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a) </a:t>
            </a:r>
            <a:r>
              <a:rPr lang="en-US" altLang="en-US" sz="2400" dirty="0" smtClean="0">
                <a:latin typeface="Courier New" panose="02070309020205020404" pitchFamily="49" charset="0"/>
                <a:cs typeface="Courier New" panose="02070309020205020404" pitchFamily="49" charset="0"/>
              </a:rPr>
              <a:t>_ </a:t>
            </a:r>
            <a:r>
              <a:rPr lang="en-US" altLang="en-US" sz="2400" dirty="0">
                <a:latin typeface="Courier New" panose="02070309020205020404" pitchFamily="49" charset="0"/>
                <a:cs typeface="Courier New" panose="02070309020205020404" pitchFamily="49" charset="0"/>
              </a:rPr>
              <a:t>= D * B </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b) A = _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c) F = D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d) _ = D * D</a:t>
            </a:r>
          </a:p>
          <a:p>
            <a:pPr eaLnBrk="1" hangingPunct="1">
              <a:spcBef>
                <a:spcPct val="0"/>
              </a:spcBef>
              <a:buFontTx/>
              <a:buNone/>
            </a:pPr>
            <a:endParaRPr lang="en-US" altLang="en-US" dirty="0">
              <a:latin typeface="Arial" panose="020B0604020202020204" pitchFamily="34" charset="0"/>
            </a:endParaRPr>
          </a:p>
        </p:txBody>
      </p:sp>
      <p:sp>
        <p:nvSpPr>
          <p:cNvPr id="27658" name="TextBox 12"/>
          <p:cNvSpPr txBox="1">
            <a:spLocks noChangeArrowheads="1"/>
          </p:cNvSpPr>
          <p:nvPr/>
        </p:nvSpPr>
        <p:spPr bwMode="auto">
          <a:xfrm>
            <a:off x="-23069" y="3094937"/>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a:t>
            </a:r>
          </a:p>
        </p:txBody>
      </p:sp>
      <p:sp>
        <p:nvSpPr>
          <p:cNvPr id="27659" name="TextBox 13"/>
          <p:cNvSpPr txBox="1">
            <a:spLocks noChangeArrowheads="1"/>
          </p:cNvSpPr>
          <p:nvPr/>
        </p:nvSpPr>
        <p:spPr bwMode="auto">
          <a:xfrm>
            <a:off x="1549556" y="3047856"/>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B</a:t>
            </a:r>
          </a:p>
        </p:txBody>
      </p:sp>
      <p:sp>
        <p:nvSpPr>
          <p:cNvPr id="27660" name="TextBox 14"/>
          <p:cNvSpPr txBox="1">
            <a:spLocks noChangeArrowheads="1"/>
          </p:cNvSpPr>
          <p:nvPr/>
        </p:nvSpPr>
        <p:spPr bwMode="auto">
          <a:xfrm>
            <a:off x="-52628" y="459486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C</a:t>
            </a:r>
          </a:p>
        </p:txBody>
      </p:sp>
      <p:sp>
        <p:nvSpPr>
          <p:cNvPr id="27661" name="TextBox 15"/>
          <p:cNvSpPr txBox="1">
            <a:spLocks noChangeArrowheads="1"/>
          </p:cNvSpPr>
          <p:nvPr/>
        </p:nvSpPr>
        <p:spPr bwMode="auto">
          <a:xfrm>
            <a:off x="3169920"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9" cstate="hqprint">
            <a:extLst>
              <a:ext uri="{28A0092B-C50C-407E-A947-70E740481C1C}">
                <a14:useLocalDpi xmlns:a14="http://schemas.microsoft.com/office/drawing/2010/main"/>
              </a:ext>
            </a:extLst>
          </a:blip>
          <a:srcRect l="9375" t="41667" r="7292" b="41666"/>
          <a:stretch>
            <a:fillRect/>
          </a:stretch>
        </p:blipFill>
        <p:spPr bwMode="auto">
          <a:xfrm>
            <a:off x="255585" y="6194572"/>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49215" y="6150122"/>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03146" y="906462"/>
            <a:ext cx="2632227" cy="167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3148672" y="2873394"/>
            <a:ext cx="374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1" cstate="print">
            <a:extLst>
              <a:ext uri="{28A0092B-C50C-407E-A947-70E740481C1C}">
                <a14:useLocalDpi xmlns:a14="http://schemas.microsoft.com/office/drawing/2010/main"/>
              </a:ext>
            </a:extLst>
          </a:blip>
          <a:srcRect l="9375" t="13889" r="8333" b="13889"/>
          <a:stretch>
            <a:fillRect/>
          </a:stretch>
        </p:blipFill>
        <p:spPr bwMode="auto">
          <a:xfrm>
            <a:off x="4876800" y="4788495"/>
            <a:ext cx="2786132" cy="18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609334" y="4729905"/>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a:t>
            </a:r>
          </a:p>
        </p:txBody>
      </p:sp>
      <p:sp>
        <p:nvSpPr>
          <p:cNvPr id="27668" name="TextBox 22"/>
          <p:cNvSpPr txBox="1">
            <a:spLocks noChangeArrowheads="1"/>
          </p:cNvSpPr>
          <p:nvPr/>
        </p:nvSpPr>
        <p:spPr bwMode="auto">
          <a:xfrm>
            <a:off x="6179549"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2672" t="14799" r="8974" b="18373"/>
          <a:stretch/>
        </p:blipFill>
        <p:spPr bwMode="auto">
          <a:xfrm>
            <a:off x="6455064" y="2880361"/>
            <a:ext cx="2663190" cy="17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6205826" y="2827513"/>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I</a:t>
            </a:r>
          </a:p>
        </p:txBody>
      </p:sp>
      <p:sp>
        <p:nvSpPr>
          <p:cNvPr id="27672" name="TextBox 27"/>
          <p:cNvSpPr txBox="1">
            <a:spLocks noChangeArrowheads="1"/>
          </p:cNvSpPr>
          <p:nvPr/>
        </p:nvSpPr>
        <p:spPr bwMode="auto">
          <a:xfrm>
            <a:off x="6156526" y="268565"/>
            <a:ext cx="267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 = Convolution operator</a:t>
            </a:r>
          </a:p>
        </p:txBody>
      </p:sp>
      <p:sp>
        <p:nvSpPr>
          <p:cNvPr id="25" name="TextBox 24"/>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976734260"/>
              </p:ext>
            </p:extLst>
          </p:nvPr>
        </p:nvGraphicFramePr>
        <p:xfrm>
          <a:off x="838200" y="914400"/>
          <a:ext cx="406400" cy="436563"/>
        </p:xfrm>
        <a:graphic>
          <a:graphicData uri="http://schemas.openxmlformats.org/presentationml/2006/ole">
            <mc:AlternateContent xmlns:mc="http://schemas.openxmlformats.org/markup-compatibility/2006">
              <mc:Choice xmlns:v="urn:schemas-microsoft-com:vml" Requires="v">
                <p:oleObj spid="_x0000_s194592" name="Equation" r:id="rId13" imgW="164880" imgH="177480" progId="Equation.DSMT4">
                  <p:embed/>
                </p:oleObj>
              </mc:Choice>
              <mc:Fallback>
                <p:oleObj name="Equation" r:id="rId13" imgW="164880" imgH="177480" progId="Equation.DSMT4">
                  <p:embed/>
                  <p:pic>
                    <p:nvPicPr>
                      <p:cNvPr id="0" name=""/>
                      <p:cNvPicPr>
                        <a:picLocks noChangeAspect="1" noChangeArrowheads="1"/>
                      </p:cNvPicPr>
                      <p:nvPr/>
                    </p:nvPicPr>
                    <p:blipFill>
                      <a:blip r:embed="rId14"/>
                      <a:srcRect/>
                      <a:stretch>
                        <a:fillRect/>
                      </a:stretch>
                    </p:blipFill>
                    <p:spPr bwMode="auto">
                      <a:xfrm>
                        <a:off x="838200" y="914400"/>
                        <a:ext cx="4064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15211480"/>
              </p:ext>
            </p:extLst>
          </p:nvPr>
        </p:nvGraphicFramePr>
        <p:xfrm>
          <a:off x="1600200" y="1271587"/>
          <a:ext cx="376238" cy="404813"/>
        </p:xfrm>
        <a:graphic>
          <a:graphicData uri="http://schemas.openxmlformats.org/presentationml/2006/ole">
            <mc:AlternateContent xmlns:mc="http://schemas.openxmlformats.org/markup-compatibility/2006">
              <mc:Choice xmlns:v="urn:schemas-microsoft-com:vml" Requires="v">
                <p:oleObj spid="_x0000_s194593" name="Equation" r:id="rId15" imgW="152280" imgH="164880" progId="Equation.DSMT4">
                  <p:embed/>
                </p:oleObj>
              </mc:Choice>
              <mc:Fallback>
                <p:oleObj name="Equation" r:id="rId15" imgW="152280" imgH="164880" progId="Equation.DSMT4">
                  <p:embed/>
                  <p:pic>
                    <p:nvPicPr>
                      <p:cNvPr id="0" name=""/>
                      <p:cNvPicPr>
                        <a:picLocks noChangeAspect="1" noChangeArrowheads="1"/>
                      </p:cNvPicPr>
                      <p:nvPr/>
                    </p:nvPicPr>
                    <p:blipFill>
                      <a:blip r:embed="rId16"/>
                      <a:srcRect/>
                      <a:stretch>
                        <a:fillRect/>
                      </a:stretch>
                    </p:blipFill>
                    <p:spPr bwMode="auto">
                      <a:xfrm>
                        <a:off x="1600200" y="1271587"/>
                        <a:ext cx="376238"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33806257"/>
              </p:ext>
            </p:extLst>
          </p:nvPr>
        </p:nvGraphicFramePr>
        <p:xfrm>
          <a:off x="2286000" y="1239838"/>
          <a:ext cx="376237" cy="436562"/>
        </p:xfrm>
        <a:graphic>
          <a:graphicData uri="http://schemas.openxmlformats.org/presentationml/2006/ole">
            <mc:AlternateContent xmlns:mc="http://schemas.openxmlformats.org/markup-compatibility/2006">
              <mc:Choice xmlns:v="urn:schemas-microsoft-com:vml" Requires="v">
                <p:oleObj spid="_x0000_s194594" name="Equation" r:id="rId17" imgW="152280" imgH="177480" progId="Equation.DSMT4">
                  <p:embed/>
                </p:oleObj>
              </mc:Choice>
              <mc:Fallback>
                <p:oleObj name="Equation" r:id="rId17" imgW="152280" imgH="177480" progId="Equation.DSMT4">
                  <p:embed/>
                  <p:pic>
                    <p:nvPicPr>
                      <p:cNvPr id="0" name=""/>
                      <p:cNvPicPr>
                        <a:picLocks noChangeAspect="1" noChangeArrowheads="1"/>
                      </p:cNvPicPr>
                      <p:nvPr/>
                    </p:nvPicPr>
                    <p:blipFill>
                      <a:blip r:embed="rId18"/>
                      <a:srcRect/>
                      <a:stretch>
                        <a:fillRect/>
                      </a:stretch>
                    </p:blipFill>
                    <p:spPr bwMode="auto">
                      <a:xfrm>
                        <a:off x="2286000" y="1239838"/>
                        <a:ext cx="376237" cy="436562"/>
                      </a:xfrm>
                      <a:prstGeom prst="rect">
                        <a:avLst/>
                      </a:prstGeom>
                      <a:noFill/>
                      <a:ln>
                        <a:noFill/>
                      </a:ln>
                      <a:effectLs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35320528"/>
              </p:ext>
            </p:extLst>
          </p:nvPr>
        </p:nvGraphicFramePr>
        <p:xfrm>
          <a:off x="2286000" y="1652587"/>
          <a:ext cx="376237" cy="404813"/>
        </p:xfrm>
        <a:graphic>
          <a:graphicData uri="http://schemas.openxmlformats.org/presentationml/2006/ole">
            <mc:AlternateContent xmlns:mc="http://schemas.openxmlformats.org/markup-compatibility/2006">
              <mc:Choice xmlns:v="urn:schemas-microsoft-com:vml" Requires="v">
                <p:oleObj spid="_x0000_s194595" name="Equation" r:id="rId19" imgW="152280" imgH="164880" progId="Equation.DSMT4">
                  <p:embed/>
                </p:oleObj>
              </mc:Choice>
              <mc:Fallback>
                <p:oleObj name="Equation" r:id="rId19" imgW="152280" imgH="164880" progId="Equation.DSMT4">
                  <p:embed/>
                  <p:pic>
                    <p:nvPicPr>
                      <p:cNvPr id="0" name=""/>
                      <p:cNvPicPr>
                        <a:picLocks noChangeAspect="1" noChangeArrowheads="1"/>
                      </p:cNvPicPr>
                      <p:nvPr/>
                    </p:nvPicPr>
                    <p:blipFill>
                      <a:blip r:embed="rId20"/>
                      <a:srcRect/>
                      <a:stretch>
                        <a:fillRect/>
                      </a:stretch>
                    </p:blipFill>
                    <p:spPr bwMode="auto">
                      <a:xfrm>
                        <a:off x="2286000" y="1652587"/>
                        <a:ext cx="376237"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661048863"/>
              </p:ext>
            </p:extLst>
          </p:nvPr>
        </p:nvGraphicFramePr>
        <p:xfrm>
          <a:off x="914400" y="1981200"/>
          <a:ext cx="314325" cy="406400"/>
        </p:xfrm>
        <a:graphic>
          <a:graphicData uri="http://schemas.openxmlformats.org/presentationml/2006/ole">
            <mc:AlternateContent xmlns:mc="http://schemas.openxmlformats.org/markup-compatibility/2006">
              <mc:Choice xmlns:v="urn:schemas-microsoft-com:vml" Requires="v">
                <p:oleObj spid="_x0000_s194596" name="Equation" r:id="rId21" imgW="126720" imgH="164880" progId="Equation.DSMT4">
                  <p:embed/>
                </p:oleObj>
              </mc:Choice>
              <mc:Fallback>
                <p:oleObj name="Equation" r:id="rId21" imgW="126720" imgH="164880" progId="Equation.DSMT4">
                  <p:embed/>
                  <p:pic>
                    <p:nvPicPr>
                      <p:cNvPr id="0" name=""/>
                      <p:cNvPicPr>
                        <a:picLocks noChangeAspect="1" noChangeArrowheads="1"/>
                      </p:cNvPicPr>
                      <p:nvPr/>
                    </p:nvPicPr>
                    <p:blipFill>
                      <a:blip r:embed="rId22"/>
                      <a:srcRect/>
                      <a:stretch>
                        <a:fillRect/>
                      </a:stretch>
                    </p:blipFill>
                    <p:spPr bwMode="auto">
                      <a:xfrm>
                        <a:off x="914400" y="1981200"/>
                        <a:ext cx="3143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704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a:p>
        </p:txBody>
      </p:sp>
      <p:sp>
        <p:nvSpPr>
          <p:cNvPr id="8" name="TextBox 7"/>
          <p:cNvSpPr txBox="1"/>
          <p:nvPr/>
        </p:nvSpPr>
        <p:spPr>
          <a:xfrm>
            <a:off x="685800" y="1915318"/>
            <a:ext cx="7772400" cy="646331"/>
          </a:xfrm>
          <a:prstGeom prst="rect">
            <a:avLst/>
          </a:prstGeom>
          <a:noFill/>
        </p:spPr>
        <p:txBody>
          <a:bodyPr wrap="square" rtlCol="0">
            <a:spAutoFit/>
          </a:bodyPr>
          <a:lstStyle/>
          <a:p>
            <a:r>
              <a:rPr lang="en-US" sz="3600"/>
              <a:t>What does this filter do?</a:t>
            </a:r>
          </a:p>
        </p:txBody>
      </p:sp>
    </p:spTree>
    <p:extLst>
      <p:ext uri="{BB962C8B-B14F-4D97-AF65-F5344CB8AC3E}">
        <p14:creationId xmlns:p14="http://schemas.microsoft.com/office/powerpoint/2010/main" val="751879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021229"/>
            <a:ext cx="2768600" cy="2044700"/>
          </a:xfrm>
          <a:prstGeom prst="rect">
            <a:avLst/>
          </a:prstGeom>
        </p:spPr>
      </p:pic>
      <p:sp>
        <p:nvSpPr>
          <p:cNvPr id="8" name="TextBox 7"/>
          <p:cNvSpPr txBox="1"/>
          <p:nvPr/>
        </p:nvSpPr>
        <p:spPr>
          <a:xfrm>
            <a:off x="685800" y="1915318"/>
            <a:ext cx="7772400" cy="646331"/>
          </a:xfrm>
          <a:prstGeom prst="rect">
            <a:avLst/>
          </a:prstGeom>
          <a:noFill/>
        </p:spPr>
        <p:txBody>
          <a:bodyPr wrap="square" rtlCol="0">
            <a:spAutoFit/>
          </a:bodyPr>
          <a:lstStyle/>
          <a:p>
            <a:pPr algn="r"/>
            <a:r>
              <a:rPr lang="en-US" sz="3600"/>
              <a:t>What about this filter?</a:t>
            </a:r>
          </a:p>
        </p:txBody>
      </p:sp>
    </p:spTree>
    <p:extLst>
      <p:ext uri="{BB962C8B-B14F-4D97-AF65-F5344CB8AC3E}">
        <p14:creationId xmlns:p14="http://schemas.microsoft.com/office/powerpoint/2010/main" val="1459147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7" y="2197100"/>
            <a:ext cx="5067300" cy="3517900"/>
          </a:xfrm>
          <a:prstGeom prst="rect">
            <a:avLst/>
          </a:prstGeom>
        </p:spPr>
      </p:pic>
    </p:spTree>
    <p:extLst>
      <p:ext uri="{BB962C8B-B14F-4D97-AF65-F5344CB8AC3E}">
        <p14:creationId xmlns:p14="http://schemas.microsoft.com/office/powerpoint/2010/main" val="1305448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2637016"/>
            <a:ext cx="2768600" cy="2044700"/>
          </a:xfrm>
          <a:prstGeom prst="rect">
            <a:avLst/>
          </a:prstGeom>
          <a:ln w="38100">
            <a:solidFill>
              <a:srgbClr val="850000"/>
            </a:solidFill>
          </a:ln>
        </p:spPr>
      </p:pic>
      <p:sp>
        <p:nvSpPr>
          <p:cNvPr id="8" name="TextBox 7"/>
          <p:cNvSpPr txBox="1"/>
          <p:nvPr/>
        </p:nvSpPr>
        <p:spPr>
          <a:xfrm>
            <a:off x="2362200" y="1417637"/>
            <a:ext cx="6096000" cy="1200329"/>
          </a:xfrm>
          <a:prstGeom prst="rect">
            <a:avLst/>
          </a:prstGeom>
          <a:noFill/>
        </p:spPr>
        <p:txBody>
          <a:bodyPr wrap="square" rtlCol="0">
            <a:spAutoFit/>
          </a:bodyPr>
          <a:lstStyle/>
          <a:p>
            <a:pPr algn="r"/>
            <a:r>
              <a:rPr lang="en-US" sz="3600">
                <a:solidFill>
                  <a:srgbClr val="850000"/>
                </a:solidFill>
              </a:rPr>
              <a:t>What happens when we apply this filter?</a:t>
            </a:r>
          </a:p>
        </p:txBody>
      </p:sp>
    </p:spTree>
    <p:extLst>
      <p:ext uri="{BB962C8B-B14F-4D97-AF65-F5344CB8AC3E}">
        <p14:creationId xmlns:p14="http://schemas.microsoft.com/office/powerpoint/2010/main" val="995205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4331171"/>
            <a:ext cx="2613196" cy="1929929"/>
          </a:xfrm>
          <a:prstGeom prst="rect">
            <a:avLst/>
          </a:prstGeom>
          <a:ln w="38100">
            <a:solidFill>
              <a:srgbClr val="850000"/>
            </a:solidFill>
          </a:ln>
        </p:spPr>
      </p:pic>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2819400"/>
            <a:ext cx="4089400" cy="3441700"/>
          </a:xfrm>
          <a:prstGeom prst="rect">
            <a:avLst/>
          </a:prstGeom>
        </p:spPr>
      </p:pic>
    </p:spTree>
    <p:extLst>
      <p:ext uri="{BB962C8B-B14F-4D97-AF65-F5344CB8AC3E}">
        <p14:creationId xmlns:p14="http://schemas.microsoft.com/office/powerpoint/2010/main" val="1430840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35</a:t>
            </a:fld>
            <a:endParaRPr lang="en-US"/>
          </a:p>
        </p:txBody>
      </p:sp>
      <p:sp>
        <p:nvSpPr>
          <p:cNvPr id="8" name="TextBox 7"/>
          <p:cNvSpPr txBox="1"/>
          <p:nvPr/>
        </p:nvSpPr>
        <p:spPr>
          <a:xfrm>
            <a:off x="2362200" y="1417637"/>
            <a:ext cx="6096000" cy="646331"/>
          </a:xfrm>
          <a:prstGeom prst="rect">
            <a:avLst/>
          </a:prstGeom>
          <a:noFill/>
        </p:spPr>
        <p:txBody>
          <a:bodyPr wrap="square" rtlCol="0">
            <a:spAutoFit/>
          </a:bodyPr>
          <a:lstStyle/>
          <a:p>
            <a:pPr algn="r"/>
            <a:r>
              <a:rPr lang="en-US" sz="3600">
                <a:solidFill>
                  <a:srgbClr val="850000"/>
                </a:solidFill>
              </a:rPr>
              <a:t>Now let’s try the other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48" y="2609741"/>
            <a:ext cx="2298700" cy="1968500"/>
          </a:xfrm>
          <a:prstGeom prst="rect">
            <a:avLst/>
          </a:prstGeom>
          <a:ln w="38100">
            <a:solidFill>
              <a:srgbClr val="850000"/>
            </a:solidFill>
          </a:ln>
        </p:spPr>
      </p:pic>
    </p:spTree>
    <p:extLst>
      <p:ext uri="{BB962C8B-B14F-4D97-AF65-F5344CB8AC3E}">
        <p14:creationId xmlns:p14="http://schemas.microsoft.com/office/powerpoint/2010/main" val="618406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36</a:t>
            </a:fld>
            <a:endParaRPr lang="en-US"/>
          </a:p>
        </p:txBody>
      </p:sp>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16" y="4297413"/>
            <a:ext cx="2298700" cy="1968500"/>
          </a:xfrm>
          <a:prstGeom prst="rect">
            <a:avLst/>
          </a:prstGeom>
          <a:ln w="38100">
            <a:solidFill>
              <a:srgbClr val="8500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249" y="2600594"/>
            <a:ext cx="3873500" cy="3149600"/>
          </a:xfrm>
          <a:prstGeom prst="rect">
            <a:avLst/>
          </a:prstGeom>
        </p:spPr>
      </p:pic>
    </p:spTree>
    <p:extLst>
      <p:ext uri="{BB962C8B-B14F-4D97-AF65-F5344CB8AC3E}">
        <p14:creationId xmlns:p14="http://schemas.microsoft.com/office/powerpoint/2010/main" val="5752782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smtClean="0"/>
              <a:t>Derivative of Gaussian</a:t>
            </a:r>
            <a:endParaRPr lang="en-US" dirty="0"/>
          </a:p>
          <a:p>
            <a:r>
              <a:rPr lang="en-US" dirty="0">
                <a:solidFill>
                  <a:schemeClr val="bg1">
                    <a:lumMod val="75000"/>
                  </a:schemeClr>
                </a:solidFill>
              </a:rPr>
              <a:t>Sobel edge detector</a:t>
            </a:r>
          </a:p>
          <a:p>
            <a:r>
              <a:rPr lang="en-US" dirty="0">
                <a:solidFill>
                  <a:srgbClr val="BFBFBF"/>
                </a:solidFill>
              </a:rPr>
              <a:t>Canny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37</a:t>
            </a:fld>
            <a:endParaRPr lang="en-US"/>
          </a:p>
        </p:txBody>
      </p:sp>
    </p:spTree>
    <p:extLst>
      <p:ext uri="{BB962C8B-B14F-4D97-AF65-F5344CB8AC3E}">
        <p14:creationId xmlns:p14="http://schemas.microsoft.com/office/powerpoint/2010/main" val="1997206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457200" y="1143000"/>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489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38</a:t>
            </a:fld>
            <a:endParaRPr lang="en-US"/>
          </a:p>
        </p:txBody>
      </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a:t>The gradient vector points in the direction of most rapid increase in intensity</a:t>
            </a:r>
            <a:br>
              <a:rPr lang="en-US"/>
            </a:br>
            <a:endParaRPr lang="en-US"/>
          </a:p>
        </p:txBody>
      </p:sp>
      <p:grpSp>
        <p:nvGrpSpPr>
          <p:cNvPr id="9219" name="Group 2"/>
          <p:cNvGrpSpPr>
            <a:grpSpLocks/>
          </p:cNvGrpSpPr>
          <p:nvPr/>
        </p:nvGrpSpPr>
        <p:grpSpPr bwMode="auto">
          <a:xfrm>
            <a:off x="6096000" y="2209800"/>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457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685800" y="1219200"/>
            <a:ext cx="8077200" cy="1295400"/>
          </a:xfrm>
        </p:spPr>
        <p:txBody>
          <a:bodyPr>
            <a:normAutofit lnSpcReduction="10000"/>
          </a:bodyPr>
          <a:lstStyle/>
          <a:p>
            <a:r>
              <a:rPr lang="en-US" sz="2400"/>
              <a:t>The gradient of an image: </a:t>
            </a:r>
          </a:p>
          <a:p>
            <a:endParaRPr lang="en-US" sz="2400"/>
          </a:p>
          <a:p>
            <a:pPr marL="0" indent="0">
              <a:buNone/>
            </a:pPr>
            <a:r>
              <a:rPr lang="en-US" sz="2400"/>
              <a:t> </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0" y="1143000"/>
            <a:ext cx="2468563"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4860" name="Rectangle 12"/>
          <p:cNvSpPr>
            <a:spLocks noChangeArrowheads="1"/>
          </p:cNvSpPr>
          <p:nvPr/>
        </p:nvSpPr>
        <p:spPr bwMode="auto">
          <a:xfrm>
            <a:off x="1066800" y="22098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219200" y="27432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25" name="Oval 14"/>
          <p:cNvSpPr>
            <a:spLocks noChangeArrowheads="1"/>
          </p:cNvSpPr>
          <p:nvPr/>
        </p:nvSpPr>
        <p:spPr bwMode="auto">
          <a:xfrm>
            <a:off x="1162050" y="2705100"/>
            <a:ext cx="76200" cy="762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2284413"/>
            <a:ext cx="140811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27" name="Group 16"/>
          <p:cNvGrpSpPr>
            <a:grpSpLocks/>
          </p:cNvGrpSpPr>
          <p:nvPr/>
        </p:nvGrpSpPr>
        <p:grpSpPr bwMode="auto">
          <a:xfrm>
            <a:off x="3802063" y="22098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581775" y="2220913"/>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29" name="Rectangle 26"/>
          <p:cNvSpPr>
            <a:spLocks noChangeArrowheads="1"/>
          </p:cNvSpPr>
          <p:nvPr/>
        </p:nvSpPr>
        <p:spPr bwMode="auto">
          <a:xfrm>
            <a:off x="718457" y="4109075"/>
            <a:ext cx="8077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endParaRPr lang="en-US" sz="1800"/>
          </a:p>
          <a:p>
            <a:pPr marL="742950" lvl="1" indent="-285750">
              <a:spcBef>
                <a:spcPct val="20000"/>
              </a:spcBef>
              <a:buFontTx/>
              <a:buChar char="•"/>
            </a:pPr>
            <a:r>
              <a:rPr lang="en-US" sz="1800"/>
              <a:t>how does this relate to the direction of the edge?</a:t>
            </a:r>
            <a:br>
              <a:rPr lang="en-US" sz="1800"/>
            </a:br>
            <a:endParaRPr lang="en-US" sz="1800"/>
          </a:p>
        </p:txBody>
      </p:sp>
      <p:pic>
        <p:nvPicPr>
          <p:cNvPr id="9230" name="Picture 27" descr="Edittex"/>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343400" y="3908185"/>
            <a:ext cx="2035175" cy="38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852220" y="5638800"/>
            <a:ext cx="286278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32" name="Text Box 31"/>
          <p:cNvSpPr txBox="1">
            <a:spLocks noChangeArrowheads="1"/>
          </p:cNvSpPr>
          <p:nvPr/>
        </p:nvSpPr>
        <p:spPr bwMode="auto">
          <a:xfrm>
            <a:off x="7315200" y="5973762"/>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39</a:t>
            </a:fld>
            <a:endParaRPr lang="en-US"/>
          </a:p>
        </p:txBody>
      </p:sp>
      <p:sp>
        <p:nvSpPr>
          <p:cNvPr id="4" name="Rectangle 3"/>
          <p:cNvSpPr/>
          <p:nvPr/>
        </p:nvSpPr>
        <p:spPr>
          <a:xfrm>
            <a:off x="685800" y="3886414"/>
            <a:ext cx="3287631" cy="369332"/>
          </a:xfrm>
          <a:prstGeom prst="rect">
            <a:avLst/>
          </a:prstGeom>
        </p:spPr>
        <p:txBody>
          <a:bodyPr wrap="none">
            <a:spAutoFit/>
          </a:bodyPr>
          <a:lstStyle/>
          <a:p>
            <a:pPr marL="342900" indent="-342900">
              <a:spcBef>
                <a:spcPct val="20000"/>
              </a:spcBef>
            </a:pPr>
            <a:r>
              <a:rPr lang="en-US" dirty="0"/>
              <a:t>The gradient direction is given by</a:t>
            </a:r>
          </a:p>
        </p:txBody>
      </p:sp>
      <p:sp>
        <p:nvSpPr>
          <p:cNvPr id="5" name="Rectangle 4"/>
          <p:cNvSpPr/>
          <p:nvPr/>
        </p:nvSpPr>
        <p:spPr>
          <a:xfrm>
            <a:off x="751276" y="5105400"/>
            <a:ext cx="6944923" cy="369332"/>
          </a:xfrm>
          <a:prstGeom prst="rect">
            <a:avLst/>
          </a:prstGeom>
        </p:spPr>
        <p:txBody>
          <a:bodyPr wrap="square">
            <a:spAutoFit/>
          </a:bodyPr>
          <a:lstStyle/>
          <a:p>
            <a:pPr marL="342900" indent="-342900">
              <a:spcBef>
                <a:spcPct val="20000"/>
              </a:spcBef>
            </a:pPr>
            <a:r>
              <a:rPr lang="en-US"/>
              <a:t>The </a:t>
            </a:r>
            <a:r>
              <a:rPr lang="en-US" i="1"/>
              <a:t>edge strength</a:t>
            </a:r>
            <a:r>
              <a:rPr lang="en-US"/>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t>Edge detection</a:t>
            </a:r>
          </a:p>
          <a:p>
            <a:r>
              <a:rPr lang="en-US" dirty="0">
                <a:solidFill>
                  <a:schemeClr val="bg1">
                    <a:lumMod val="75000"/>
                  </a:schemeClr>
                </a:solidFill>
              </a:rPr>
              <a:t>Image Gradients</a:t>
            </a: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solidFill>
                  <a:schemeClr val="bg1">
                    <a:lumMod val="75000"/>
                  </a:schemeClr>
                </a:solidFill>
              </a:rPr>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a:t>
            </a:fld>
            <a:endParaRPr lang="en-US"/>
          </a:p>
        </p:txBody>
      </p:sp>
    </p:spTree>
    <p:extLst>
      <p:ext uri="{BB962C8B-B14F-4D97-AF65-F5344CB8AC3E}">
        <p14:creationId xmlns:p14="http://schemas.microsoft.com/office/powerpoint/2010/main" val="3403955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838200"/>
            <a:ext cx="5829300" cy="517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a:p>
        </p:txBody>
      </p:sp>
      <p:sp>
        <p:nvSpPr>
          <p:cNvPr id="12291" name="Rectangle 3"/>
          <p:cNvSpPr>
            <a:spLocks noGrp="1" noChangeArrowheads="1"/>
          </p:cNvSpPr>
          <p:nvPr>
            <p:ph type="body" idx="1"/>
          </p:nvPr>
        </p:nvSpPr>
        <p:spPr>
          <a:xfrm>
            <a:off x="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685800" y="1752600"/>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7467600" y="1752600"/>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457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7391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724400" y="381000"/>
            <a:ext cx="3505200" cy="2994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8" name="Group 12"/>
          <p:cNvGrpSpPr>
            <a:grpSpLocks noChangeAspect="1"/>
          </p:cNvGrpSpPr>
          <p:nvPr/>
        </p:nvGrpSpPr>
        <p:grpSpPr bwMode="auto">
          <a:xfrm>
            <a:off x="228600" y="1524000"/>
            <a:ext cx="3438525" cy="4267200"/>
            <a:chOff x="0" y="1143000"/>
            <a:chExt cx="4421326"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4925058" y="7620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724400" y="3215640"/>
            <a:ext cx="3505200" cy="280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Arrow Connector 14"/>
          <p:cNvCxnSpPr/>
          <p:nvPr/>
        </p:nvCxnSpPr>
        <p:spPr>
          <a:xfrm>
            <a:off x="4953000" y="4463732"/>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rot="16200000">
            <a:off x="4208130" y="4360530"/>
            <a:ext cx="877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Gradient</a:t>
            </a:r>
          </a:p>
        </p:txBody>
      </p:sp>
      <p:sp>
        <p:nvSpPr>
          <p:cNvPr id="16" name="TextBox 5"/>
          <p:cNvSpPr txBox="1">
            <a:spLocks noChangeArrowheads="1"/>
          </p:cNvSpPr>
          <p:nvPr/>
        </p:nvSpPr>
        <p:spPr bwMode="auto">
          <a:xfrm rot="16200000">
            <a:off x="4163329" y="1808693"/>
            <a:ext cx="8643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a:p>
        </p:txBody>
      </p:sp>
      <p:sp>
        <p:nvSpPr>
          <p:cNvPr id="17"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Tree>
    <p:extLst>
      <p:ext uri="{BB962C8B-B14F-4D97-AF65-F5344CB8AC3E}">
        <p14:creationId xmlns:p14="http://schemas.microsoft.com/office/powerpoint/2010/main" val="259922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90496" name="Photo Editor Photo" r:id="rId6" imgW="5885714" imgH="2219635" progId="MSPhotoEd.3">
                  <p:embed/>
                </p:oleObj>
              </mc:Choice>
              <mc:Fallback>
                <p:oleObj name="Photo Editor Photo" r:id="rId6" imgW="5885714" imgH="2219635" progId="MSPhotoEd.3">
                  <p:embed/>
                  <p:pic>
                    <p:nvPicPr>
                      <p:cNvPr id="30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90497" name="Photo Editor Photo" r:id="rId9" imgW="5915851" imgH="2029108" progId="MSPhotoEd.3">
                    <p:embed/>
                  </p:oleObj>
                </mc:Choice>
                <mc:Fallback>
                  <p:oleObj name="Photo Editor Photo" r:id="rId9" imgW="5915851" imgH="2029108" progId="MSPhotoEd.3">
                    <p:embed/>
                    <p:pic>
                      <p:nvPicPr>
                        <p:cNvPr id="307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019800"/>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42</a:t>
            </a:fld>
            <a:endParaRPr lang="en-US"/>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43</a:t>
            </a:fld>
            <a:endParaRPr lang="en-US"/>
          </a:p>
        </p:txBody>
      </p:sp>
      <p:pic>
        <p:nvPicPr>
          <p:cNvPr id="8" name="Picture 4">
            <a:extLst>
              <a:ext uri="{FF2B5EF4-FFF2-40B4-BE49-F238E27FC236}">
                <a16:creationId xmlns="" xmlns:a16="http://schemas.microsoft.com/office/drawing/2014/main" id="{52C5455D-26FC-437B-8BDF-41646A9CFF5C}"/>
              </a:ext>
            </a:extLst>
          </p:cNvPr>
          <p:cNvPicPr>
            <a:picLocks noChangeAspect="1"/>
          </p:cNvPicPr>
          <p:nvPr/>
        </p:nvPicPr>
        <p:blipFill>
          <a:blip r:embed="rId3"/>
          <a:stretch>
            <a:fillRect/>
          </a:stretch>
        </p:blipFill>
        <p:spPr>
          <a:xfrm>
            <a:off x="4781550" y="1600200"/>
            <a:ext cx="3256596" cy="3315915"/>
          </a:xfrm>
          <a:prstGeom prst="rect">
            <a:avLst/>
          </a:prstGeom>
        </p:spPr>
      </p:pic>
      <p:pic>
        <p:nvPicPr>
          <p:cNvPr id="9" name="Picture 6">
            <a:extLst>
              <a:ext uri="{FF2B5EF4-FFF2-40B4-BE49-F238E27FC236}">
                <a16:creationId xmlns="" xmlns:a16="http://schemas.microsoft.com/office/drawing/2014/main" id="{DE88B0E0-9BDF-46CB-8178-689773CA451D}"/>
              </a:ext>
            </a:extLst>
          </p:cNvPr>
          <p:cNvPicPr>
            <a:picLocks noChangeAspect="1"/>
          </p:cNvPicPr>
          <p:nvPr/>
        </p:nvPicPr>
        <p:blipFill>
          <a:blip r:embed="rId4"/>
          <a:stretch>
            <a:fillRect/>
          </a:stretch>
        </p:blipFill>
        <p:spPr>
          <a:xfrm>
            <a:off x="1009650" y="1600200"/>
            <a:ext cx="3270601" cy="3328587"/>
          </a:xfrm>
          <a:prstGeom prst="rect">
            <a:avLst/>
          </a:prstGeom>
        </p:spPr>
      </p:pic>
    </p:spTree>
    <p:extLst>
      <p:ext uri="{BB962C8B-B14F-4D97-AF65-F5344CB8AC3E}">
        <p14:creationId xmlns:p14="http://schemas.microsoft.com/office/powerpoint/2010/main" val="825937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r>
              <a:rPr lang="en-US"/>
              <a:t>Effects of noise</a:t>
            </a:r>
          </a:p>
        </p:txBody>
      </p:sp>
      <p:sp>
        <p:nvSpPr>
          <p:cNvPr id="7"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44</a:t>
            </a:fld>
            <a:endParaRPr lang="en-US"/>
          </a:p>
        </p:txBody>
      </p:sp>
      <p:sp>
        <p:nvSpPr>
          <p:cNvPr id="8" name="Rectangle 3"/>
          <p:cNvSpPr txBox="1">
            <a:spLocks noChangeArrowheads="1"/>
          </p:cNvSpPr>
          <p:nvPr/>
        </p:nvSpPr>
        <p:spPr>
          <a:xfrm>
            <a:off x="457200" y="12954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solidFill>
                  <a:schemeClr val="bg1"/>
                </a:solidFill>
              </a:rPr>
              <a:t>Smoothing the image should help, by forcing pixels different to their neighbors (=noise pixels?) to look more like neighbors</a:t>
            </a:r>
          </a:p>
          <a:p>
            <a:pPr>
              <a:buFontTx/>
              <a:buChar char="•"/>
            </a:pPr>
            <a:endParaRPr lang="en-US"/>
          </a:p>
        </p:txBody>
      </p:sp>
    </p:spTree>
    <p:extLst>
      <p:ext uri="{BB962C8B-B14F-4D97-AF65-F5344CB8AC3E}">
        <p14:creationId xmlns:p14="http://schemas.microsoft.com/office/powerpoint/2010/main" val="1126683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a:t>Effects of noise</a:t>
            </a:r>
          </a:p>
        </p:txBody>
      </p:sp>
      <p:sp>
        <p:nvSpPr>
          <p:cNvPr id="14339" name="Rectangle 3"/>
          <p:cNvSpPr>
            <a:spLocks noGrp="1" noChangeArrowheads="1"/>
          </p:cNvSpPr>
          <p:nvPr>
            <p:ph type="body" idx="1"/>
          </p:nvPr>
        </p:nvSpPr>
        <p:spPr>
          <a:xfrm>
            <a:off x="457200" y="1295400"/>
            <a:ext cx="8229600" cy="4525963"/>
          </a:xfrm>
        </p:spPr>
        <p:txBody>
          <a:bodyPr>
            <a:normAutofit lnSpcReduction="10000"/>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14340"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45</a:t>
            </a:fld>
            <a:endParaRPr lang="en-US"/>
          </a:p>
        </p:txBody>
      </p:sp>
    </p:spTree>
    <p:extLst>
      <p:ext uri="{BB962C8B-B14F-4D97-AF65-F5344CB8AC3E}">
        <p14:creationId xmlns:p14="http://schemas.microsoft.com/office/powerpoint/2010/main" val="38563574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6800"/>
            <a:ext cx="7130574" cy="509326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46</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57200" y="0"/>
            <a:ext cx="8229600" cy="762000"/>
          </a:xfrm>
        </p:spPr>
        <p:txBody>
          <a:bodyPr/>
          <a:lstStyle/>
          <a:p>
            <a:r>
              <a:rPr lang="en-US"/>
              <a:t>Solution: smooth first</a:t>
            </a:r>
          </a:p>
        </p:txBody>
      </p:sp>
      <p:grpSp>
        <p:nvGrpSpPr>
          <p:cNvPr id="2" name="Group 30"/>
          <p:cNvGrpSpPr>
            <a:grpSpLocks/>
          </p:cNvGrpSpPr>
          <p:nvPr/>
        </p:nvGrpSpPr>
        <p:grpSpPr bwMode="auto">
          <a:xfrm>
            <a:off x="457200" y="5553075"/>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91520" name="Equation" r:id="rId4" imgW="660240" imgH="393480" progId="Equation.3">
                    <p:embed/>
                  </p:oleObj>
                </mc:Choice>
                <mc:Fallback>
                  <p:oleObj name="Equation" r:id="rId4" imgW="660240" imgH="393480" progId="Equation.3">
                    <p:embed/>
                    <p:pic>
                      <p:nvPicPr>
                        <p:cNvPr id="4099"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762000"/>
            <a:ext cx="5313362"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3" name="Text Box 17"/>
          <p:cNvSpPr txBox="1">
            <a:spLocks noChangeArrowheads="1"/>
          </p:cNvSpPr>
          <p:nvPr/>
        </p:nvSpPr>
        <p:spPr bwMode="auto">
          <a:xfrm>
            <a:off x="1638300" y="1289050"/>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1638300" y="2163763"/>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292225" y="3302000"/>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914400" y="4406900"/>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91521" name="Equation" r:id="rId10" imgW="660240" imgH="393480" progId="Equation.3">
                    <p:embed/>
                  </p:oleObj>
                </mc:Choice>
                <mc:Fallback>
                  <p:oleObj name="Equation" r:id="rId10" imgW="660240" imgH="393480" progId="Equation.3">
                    <p:embed/>
                    <p:pic>
                      <p:nvPicPr>
                        <p:cNvPr id="4098"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7610475" y="6019800"/>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6" name="Date Placeholder 5"/>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47</a:t>
            </a:fld>
            <a:endParaRPr lang="en-US"/>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a:xfrm>
            <a:off x="457200" y="838200"/>
            <a:ext cx="8229600" cy="4525963"/>
          </a:xfrm>
        </p:spPr>
        <p:txBody>
          <a:bodyPr/>
          <a:lstStyle/>
          <a:p>
            <a:pPr>
              <a:buFontTx/>
              <a:buChar char="•"/>
            </a:pPr>
            <a:r>
              <a:rPr lang="en-US"/>
              <a:t>This theorem gives us a very useful property:</a:t>
            </a:r>
            <a:br>
              <a:rPr lang="en-US"/>
            </a:br>
            <a:r>
              <a:rPr lang="en-US"/>
              <a:t/>
            </a:r>
            <a:br>
              <a:rPr lang="en-US"/>
            </a:br>
            <a:endParaRPr lang="en-US"/>
          </a:p>
          <a:p>
            <a:pPr>
              <a:buFontTx/>
              <a:buChar char="•"/>
            </a:pPr>
            <a:r>
              <a:rPr lang="en-US"/>
              <a:t>This saves us one operation:</a:t>
            </a:r>
            <a:endParaRPr lang="en-US" i="1"/>
          </a:p>
        </p:txBody>
      </p:sp>
      <p:graphicFrame>
        <p:nvGraphicFramePr>
          <p:cNvPr id="5122" name="Object 2"/>
          <p:cNvGraphicFramePr>
            <a:graphicFrameLocks noChangeAspect="1"/>
          </p:cNvGraphicFramePr>
          <p:nvPr>
            <p:extLst/>
          </p:nvPr>
        </p:nvGraphicFramePr>
        <p:xfrm>
          <a:off x="3238500" y="1341437"/>
          <a:ext cx="2667000" cy="944563"/>
        </p:xfrm>
        <a:graphic>
          <a:graphicData uri="http://schemas.openxmlformats.org/presentationml/2006/ole">
            <mc:AlternateContent xmlns:mc="http://schemas.openxmlformats.org/markup-compatibility/2006">
              <mc:Choice xmlns:v="urn:schemas-microsoft-com:vml" Requires="v">
                <p:oleObj spid="_x0000_s192574" name="Equation" r:id="rId4" imgW="1320480" imgH="393480" progId="Equation.3">
                  <p:embed/>
                </p:oleObj>
              </mc:Choice>
              <mc:Fallback>
                <p:oleObj name="Equation" r:id="rId4" imgW="1320480" imgH="393480" progId="Equation.3">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341437"/>
                        <a:ext cx="2667000" cy="944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5127" name="Rectangle 3"/>
          <p:cNvSpPr>
            <a:spLocks noGrp="1" noChangeArrowheads="1"/>
          </p:cNvSpPr>
          <p:nvPr>
            <p:ph type="title"/>
          </p:nvPr>
        </p:nvSpPr>
        <p:spPr>
          <a:xfrm>
            <a:off x="457200" y="0"/>
            <a:ext cx="8229600" cy="838200"/>
          </a:xfrm>
        </p:spPr>
        <p:txBody>
          <a:bodyPr/>
          <a:lstStyle/>
          <a:p>
            <a:r>
              <a:rPr lang="en-US"/>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92575" name="Photo Editor Photo" r:id="rId6" imgW="6001588" imgH="4847619" progId="MSPhotoEd.3">
                    <p:embed/>
                  </p:oleObj>
                </mc:Choice>
                <mc:Fallback>
                  <p:oleObj name="Photo Editor Photo" r:id="rId6" imgW="6001588" imgH="4847619" progId="MSPhotoEd.3">
                    <p:embed/>
                    <p:pic>
                      <p:nvPicPr>
                        <p:cNvPr id="5123"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92576" name="Equation" r:id="rId8" imgW="558720" imgH="393480" progId="Equation.3">
                    <p:embed/>
                  </p:oleObj>
                </mc:Choice>
                <mc:Fallback>
                  <p:oleObj name="Equation" r:id="rId8" imgW="558720" imgH="393480" progId="Equation.3">
                    <p:embed/>
                    <p:pic>
                      <p:nvPicPr>
                        <p:cNvPr id="5124"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92577" name="Equation" r:id="rId10" imgW="330120" imgH="393480" progId="Equation.3">
                    <p:embed/>
                  </p:oleObj>
                </mc:Choice>
                <mc:Fallback>
                  <p:oleObj name="Equation" r:id="rId10" imgW="330120" imgH="393480" progId="Equation.3">
                    <p:embed/>
                    <p:pic>
                      <p:nvPicPr>
                        <p:cNvPr id="5125"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7610475" y="6019800"/>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48</a:t>
            </a:fld>
            <a:endParaRPr lang="en-US"/>
          </a:p>
        </p:txBody>
      </p:sp>
    </p:spTree>
    <p:extLst>
      <p:ext uri="{BB962C8B-B14F-4D97-AF65-F5344CB8AC3E}">
        <p14:creationId xmlns:p14="http://schemas.microsoft.com/office/powerpoint/2010/main" val="1701636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0"/>
            <a:ext cx="8229600" cy="1143000"/>
          </a:xfrm>
        </p:spPr>
        <p:txBody>
          <a:bodyPr/>
          <a:lstStyle/>
          <a:p>
            <a:r>
              <a:rPr lang="en-US"/>
              <a:t>Derivative of Gaussian filter</a:t>
            </a:r>
          </a:p>
        </p:txBody>
      </p:sp>
      <p:graphicFrame>
        <p:nvGraphicFramePr>
          <p:cNvPr id="6146"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193568" name="Photo Editor Photo" r:id="rId4" imgW="4133333" imgH="2905531" progId="MSPhotoEd.3">
                  <p:embed/>
                </p:oleObj>
              </mc:Choice>
              <mc:Fallback>
                <p:oleObj name="Photo Editor Photo" r:id="rId4" imgW="4133333" imgH="2905531" progId="MSPhotoEd.3">
                  <p:embed/>
                  <p:pic>
                    <p:nvPicPr>
                      <p:cNvPr id="614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3276600" y="2628900"/>
            <a:ext cx="21210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 [1    0   -1] = </a:t>
            </a:r>
          </a:p>
        </p:txBody>
      </p:sp>
      <p:graphicFrame>
        <p:nvGraphicFramePr>
          <p:cNvPr id="6147" name="Object 10"/>
          <p:cNvGraphicFramePr>
            <a:graphicFrameLocks noGrp="1" noChangeAspect="1"/>
          </p:cNvGraphicFramePr>
          <p:nvPr>
            <p:ph sz="quarter" idx="4294967295"/>
            <p:extLst/>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193569" name="Photo Editor Photo" r:id="rId6" imgW="6001588" imgH="2629267" progId="MSPhotoEd.3">
                  <p:embed/>
                </p:oleObj>
              </mc:Choice>
              <mc:Fallback>
                <p:oleObj name="Photo Editor Photo" r:id="rId6" imgW="6001588" imgH="2629267" progId="MSPhotoEd.3">
                  <p:embed/>
                  <p:pic>
                    <p:nvPicPr>
                      <p:cNvPr id="614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49</a:t>
            </a:fld>
            <a:endParaRPr lang="en-US"/>
          </a:p>
        </p:txBody>
      </p:sp>
      <p:sp>
        <p:nvSpPr>
          <p:cNvPr id="5" name="Content Placeholder 4"/>
          <p:cNvSpPr>
            <a:spLocks noGrp="1"/>
          </p:cNvSpPr>
          <p:nvPr>
            <p:ph idx="1"/>
          </p:nvPr>
        </p:nvSpPr>
        <p:spPr>
          <a:xfrm>
            <a:off x="457200" y="3962400"/>
            <a:ext cx="2743200" cy="609600"/>
          </a:xfrm>
        </p:spPr>
        <p:txBody>
          <a:bodyPr/>
          <a:lstStyle/>
          <a:p>
            <a:pPr marL="0" indent="0" algn="ctr">
              <a:buNone/>
            </a:pPr>
            <a:r>
              <a:rPr lang="en-US"/>
              <a:t>2D-gaussian</a:t>
            </a:r>
          </a:p>
        </p:txBody>
      </p:sp>
      <p:sp>
        <p:nvSpPr>
          <p:cNvPr id="11" name="Content Placeholder 4"/>
          <p:cNvSpPr txBox="1">
            <a:spLocks/>
          </p:cNvSpPr>
          <p:nvPr/>
        </p:nvSpPr>
        <p:spPr>
          <a:xfrm>
            <a:off x="5867400" y="4114800"/>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t>x - derivative</a:t>
            </a:r>
          </a:p>
        </p:txBody>
      </p:sp>
    </p:spTree>
    <p:extLst>
      <p:ext uri="{BB962C8B-B14F-4D97-AF65-F5344CB8AC3E}">
        <p14:creationId xmlns:p14="http://schemas.microsoft.com/office/powerpoint/2010/main" val="1985820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0" y="685800"/>
            <a:ext cx="8905875" cy="4487111"/>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15335537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77875"/>
            <a:ext cx="342900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3363913"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Text Box 8"/>
          <p:cNvSpPr txBox="1">
            <a:spLocks noChangeArrowheads="1"/>
          </p:cNvSpPr>
          <p:nvPr/>
        </p:nvSpPr>
        <p:spPr bwMode="auto">
          <a:xfrm>
            <a:off x="2117725" y="3316288"/>
            <a:ext cx="1592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x</a:t>
            </a:r>
            <a:r>
              <a:rPr lang="en-US"/>
              <a:t>-direction</a:t>
            </a:r>
          </a:p>
        </p:txBody>
      </p:sp>
      <p:sp>
        <p:nvSpPr>
          <p:cNvPr id="15369" name="Text Box 9"/>
          <p:cNvSpPr txBox="1">
            <a:spLocks noChangeArrowheads="1"/>
          </p:cNvSpPr>
          <p:nvPr/>
        </p:nvSpPr>
        <p:spPr bwMode="auto">
          <a:xfrm>
            <a:off x="5570538" y="3276600"/>
            <a:ext cx="15922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50</a:t>
            </a:fld>
            <a:endParaRPr lang="en-US"/>
          </a:p>
        </p:txBody>
      </p:sp>
    </p:spTree>
    <p:extLst>
      <p:ext uri="{BB962C8B-B14F-4D97-AF65-F5344CB8AC3E}">
        <p14:creationId xmlns:p14="http://schemas.microsoft.com/office/powerpoint/2010/main" val="3861991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51</a:t>
            </a:fld>
            <a:endParaRPr lang="en-US"/>
          </a:p>
        </p:txBody>
      </p:sp>
      <p:pic>
        <p:nvPicPr>
          <p:cNvPr id="4" name="Picture 3"/>
          <p:cNvPicPr>
            <a:picLocks noChangeAspect="1"/>
          </p:cNvPicPr>
          <p:nvPr/>
        </p:nvPicPr>
        <p:blipFill>
          <a:blip r:embed="rId3"/>
          <a:stretch>
            <a:fillRect/>
          </a:stretch>
        </p:blipFill>
        <p:spPr>
          <a:xfrm>
            <a:off x="457200" y="1447800"/>
            <a:ext cx="3810000" cy="3594100"/>
          </a:xfrm>
          <a:prstGeom prst="rect">
            <a:avLst/>
          </a:prstGeom>
        </p:spPr>
      </p:pic>
      <p:pic>
        <p:nvPicPr>
          <p:cNvPr id="5" name="Picture 4"/>
          <p:cNvPicPr>
            <a:picLocks noChangeAspect="1"/>
          </p:cNvPicPr>
          <p:nvPr/>
        </p:nvPicPr>
        <p:blipFill>
          <a:blip r:embed="rId4"/>
          <a:stretch>
            <a:fillRect/>
          </a:stretch>
        </p:blipFill>
        <p:spPr>
          <a:xfrm>
            <a:off x="4724400" y="1447800"/>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52</a:t>
            </a:fld>
            <a:endParaRPr lang="en-US"/>
          </a:p>
        </p:txBody>
      </p:sp>
    </p:spTree>
    <p:extLst>
      <p:ext uri="{BB962C8B-B14F-4D97-AF65-F5344CB8AC3E}">
        <p14:creationId xmlns:p14="http://schemas.microsoft.com/office/powerpoint/2010/main" val="552442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53</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
        <p:nvSpPr>
          <p:cNvPr id="8" name="Content Placeholder 7"/>
          <p:cNvSpPr>
            <a:spLocks noGrp="1"/>
          </p:cNvSpPr>
          <p:nvPr>
            <p:ph idx="1"/>
          </p:nvPr>
        </p:nvSpPr>
        <p:spPr/>
        <p:txBody>
          <a:bodyPr/>
          <a:lstStyle/>
          <a:p>
            <a:r>
              <a:rPr lang="en-US"/>
              <a:t>Mean smoothing</a:t>
            </a:r>
          </a:p>
          <a:p>
            <a:endParaRPr lang="en-US"/>
          </a:p>
          <a:p>
            <a:endParaRPr lang="en-US"/>
          </a:p>
          <a:p>
            <a:r>
              <a:rPr lang="en-US"/>
              <a:t>Gaussian  (smoothing * derivative)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12" y="2106613"/>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56" y="2443163"/>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337" y="4465638"/>
            <a:ext cx="1206500" cy="469900"/>
          </a:xfrm>
          <a:prstGeom prst="rect">
            <a:avLst/>
          </a:prstGeom>
        </p:spPr>
      </p:pic>
      <p:pic>
        <p:nvPicPr>
          <p:cNvPr id="17" name="Picture 16"/>
          <p:cNvPicPr>
            <a:picLocks noChangeAspect="1"/>
          </p:cNvPicPr>
          <p:nvPr/>
        </p:nvPicPr>
        <p:blipFill>
          <a:blip r:embed="rId6"/>
          <a:stretch>
            <a:fillRect/>
          </a:stretch>
        </p:blipFill>
        <p:spPr>
          <a:xfrm>
            <a:off x="440345" y="3982402"/>
            <a:ext cx="2872767" cy="2061210"/>
          </a:xfrm>
          <a:prstGeom prst="rect">
            <a:avLst/>
          </a:prstGeom>
        </p:spPr>
      </p:pic>
    </p:spTree>
    <p:extLst>
      <p:ext uri="{BB962C8B-B14F-4D97-AF65-F5344CB8AC3E}">
        <p14:creationId xmlns:p14="http://schemas.microsoft.com/office/powerpoint/2010/main" val="1894637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52400"/>
            <a:ext cx="8229600" cy="1143000"/>
          </a:xfrm>
        </p:spPr>
        <p:txBody>
          <a:bodyPr/>
          <a:lstStyle/>
          <a:p>
            <a:r>
              <a:rPr lang="en-US" dirty="0"/>
              <a:t>Discrete Approximation</a:t>
            </a:r>
          </a:p>
        </p:txBody>
      </p:sp>
      <p:sp>
        <p:nvSpPr>
          <p:cNvPr id="3" name="Content Placeholder 2"/>
          <p:cNvSpPr>
            <a:spLocks noGrp="1"/>
          </p:cNvSpPr>
          <p:nvPr>
            <p:ph idx="1"/>
          </p:nvPr>
        </p:nvSpPr>
        <p:spPr>
          <a:xfrm>
            <a:off x="457200" y="1447800"/>
            <a:ext cx="8229600" cy="4525963"/>
          </a:xfrm>
        </p:spPr>
        <p:txBody>
          <a:bodyPr/>
          <a:lstStyle/>
          <a:p>
            <a:r>
              <a:rPr lang="en-US" dirty="0"/>
              <a:t>Prewitt edge detector</a:t>
            </a:r>
          </a:p>
          <a:p>
            <a:endParaRPr lang="en-US" dirty="0"/>
          </a:p>
          <a:p>
            <a:endParaRPr lang="en-US" dirty="0"/>
          </a:p>
          <a:p>
            <a:endParaRPr lang="en-US" dirty="0"/>
          </a:p>
          <a:p>
            <a:r>
              <a:rPr lang="en-US" dirty="0"/>
              <a:t>Sobel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54</a:t>
            </a:fld>
            <a:endParaRPr lang="en-US"/>
          </a:p>
        </p:txBody>
      </p:sp>
      <p:sp>
        <p:nvSpPr>
          <p:cNvPr id="9" name="TextBox 8"/>
          <p:cNvSpPr txBox="1"/>
          <p:nvPr/>
        </p:nvSpPr>
        <p:spPr>
          <a:xfrm>
            <a:off x="4457799" y="3985419"/>
            <a:ext cx="2286001" cy="400110"/>
          </a:xfrm>
          <a:prstGeom prst="rect">
            <a:avLst/>
          </a:prstGeom>
          <a:noFill/>
        </p:spPr>
        <p:txBody>
          <a:bodyPr wrap="square" rtlCol="0">
            <a:spAutoFit/>
          </a:bodyPr>
          <a:lstStyle/>
          <a:p>
            <a:r>
              <a:rPr lang="en-US" sz="2000" dirty="0"/>
              <a:t>smoothing</a:t>
            </a:r>
          </a:p>
        </p:txBody>
      </p:sp>
      <p:sp>
        <p:nvSpPr>
          <p:cNvPr id="10" name="TextBox 9"/>
          <p:cNvSpPr txBox="1"/>
          <p:nvPr/>
        </p:nvSpPr>
        <p:spPr>
          <a:xfrm>
            <a:off x="6134298" y="41608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cxnSpLocks/>
          </p:cNvCxnSpPr>
          <p:nvPr/>
        </p:nvCxnSpPr>
        <p:spPr>
          <a:xfrm flipV="1">
            <a:off x="5067300" y="3581400"/>
            <a:ext cx="190500" cy="37224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6622951" y="3200400"/>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1">
            <a:extLst>
              <a:ext uri="{FF2B5EF4-FFF2-40B4-BE49-F238E27FC236}">
                <a16:creationId xmlns="" xmlns:a16="http://schemas.microsoft.com/office/drawing/2014/main" id="{285DF356-57E8-4359-A159-929E0CDAF474}"/>
              </a:ext>
            </a:extLst>
          </p:cNvPr>
          <p:cNvCxnSpPr>
            <a:cxnSpLocks/>
          </p:cNvCxnSpPr>
          <p:nvPr/>
        </p:nvCxnSpPr>
        <p:spPr>
          <a:xfrm>
            <a:off x="5067300" y="4506463"/>
            <a:ext cx="190500" cy="67196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12">
            <a:extLst>
              <a:ext uri="{FF2B5EF4-FFF2-40B4-BE49-F238E27FC236}">
                <a16:creationId xmlns="" xmlns:a16="http://schemas.microsoft.com/office/drawing/2014/main" id="{78C960EE-C8A6-42DA-B98A-91EEBDE68CD3}"/>
              </a:ext>
            </a:extLst>
          </p:cNvPr>
          <p:cNvCxnSpPr>
            <a:cxnSpLocks/>
            <a:stCxn id="10" idx="2"/>
          </p:cNvCxnSpPr>
          <p:nvPr/>
        </p:nvCxnSpPr>
        <p:spPr>
          <a:xfrm flipH="1">
            <a:off x="6622951" y="4560917"/>
            <a:ext cx="406598" cy="92548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 xmlns:a16="http://schemas.microsoft.com/office/drawing/2014/main" id="{9C2F15EB-49B2-4554-BF9A-4AFFD7B92522}"/>
                  </a:ext>
                </a:extLst>
              </p:cNvPr>
              <p:cNvSpPr txBox="1"/>
              <p:nvPr/>
            </p:nvSpPr>
            <p:spPr>
              <a:xfrm>
                <a:off x="1524000" y="22860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7" name="文本框 26">
                <a:extLst>
                  <a:ext uri="{FF2B5EF4-FFF2-40B4-BE49-F238E27FC236}">
                    <a16:creationId xmlns:a16="http://schemas.microsoft.com/office/drawing/2014/main" id="{9C2F15EB-49B2-4554-BF9A-4AFFD7B92522}"/>
                  </a:ext>
                </a:extLst>
              </p:cNvPr>
              <p:cNvSpPr txBox="1">
                <a:spLocks noRot="1" noChangeAspect="1" noMove="1" noResize="1" noEditPoints="1" noAdjustHandles="1" noChangeArrowheads="1" noChangeShapeType="1" noTextEdit="1"/>
              </p:cNvSpPr>
              <p:nvPr/>
            </p:nvSpPr>
            <p:spPr>
              <a:xfrm>
                <a:off x="1524000" y="2286000"/>
                <a:ext cx="6159500" cy="1146596"/>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 xmlns:a16="http://schemas.microsoft.com/office/drawing/2014/main" id="{40D225A6-FD0D-4A76-B15A-3816DCC09514}"/>
                  </a:ext>
                </a:extLst>
              </p:cNvPr>
              <p:cNvSpPr txBox="1"/>
              <p:nvPr/>
            </p:nvSpPr>
            <p:spPr>
              <a:xfrm>
                <a:off x="1524000" y="51816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e>
                                <m:r>
                                  <a:rPr lang="en-US" sz="2800" b="0" i="1" smtClean="0">
                                    <a:latin typeface="Cambria Math" panose="02040503050406030204" pitchFamily="18" charset="0"/>
                                  </a:rPr>
                                  <m:t>0</m:t>
                                </m:r>
                              </m:e>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9" name="文本框 28">
                <a:extLst>
                  <a:ext uri="{FF2B5EF4-FFF2-40B4-BE49-F238E27FC236}">
                    <a16:creationId xmlns:a16="http://schemas.microsoft.com/office/drawing/2014/main" id="{40D225A6-FD0D-4A76-B15A-3816DCC09514}"/>
                  </a:ext>
                </a:extLst>
              </p:cNvPr>
              <p:cNvSpPr txBox="1">
                <a:spLocks noRot="1" noChangeAspect="1" noMove="1" noResize="1" noEditPoints="1" noAdjustHandles="1" noChangeArrowheads="1" noChangeShapeType="1" noTextEdit="1"/>
              </p:cNvSpPr>
              <p:nvPr/>
            </p:nvSpPr>
            <p:spPr>
              <a:xfrm>
                <a:off x="1524000" y="5181600"/>
                <a:ext cx="6159500" cy="1146596"/>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692754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3" name="Content Placeholder 2"/>
          <p:cNvSpPr>
            <a:spLocks noGrp="1"/>
          </p:cNvSpPr>
          <p:nvPr>
            <p:ph idx="1"/>
          </p:nvPr>
        </p:nvSpPr>
        <p:spPr>
          <a:xfrm>
            <a:off x="457200" y="1219200"/>
            <a:ext cx="8229600" cy="4525963"/>
          </a:xfrm>
        </p:spPr>
        <p:txBody>
          <a:bodyPr/>
          <a:lstStyle/>
          <a:p>
            <a:r>
              <a:rPr lang="en-US"/>
              <a:t>uses two 3×3 kernels which are convolved with the original image to calculate approximations of the derivatives </a:t>
            </a:r>
          </a:p>
          <a:p>
            <a:r>
              <a:rPr lang="en-US"/>
              <a:t>one for horizontal changes, and one for vertical</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349" y="4019550"/>
            <a:ext cx="34544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44963"/>
            <a:ext cx="3238500" cy="1562100"/>
          </a:xfrm>
          <a:prstGeom prst="rect">
            <a:avLst/>
          </a:prstGeom>
        </p:spPr>
      </p:pic>
    </p:spTree>
    <p:extLst>
      <p:ext uri="{BB962C8B-B14F-4D97-AF65-F5344CB8AC3E}">
        <p14:creationId xmlns:p14="http://schemas.microsoft.com/office/powerpoint/2010/main" val="22304582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13200"/>
            <a:ext cx="2654300" cy="1092200"/>
          </a:xfrm>
          <a:prstGeom prst="rect">
            <a:avLst/>
          </a:prstGeom>
        </p:spPr>
      </p:pic>
    </p:spTree>
    <p:extLst>
      <p:ext uri="{BB962C8B-B14F-4D97-AF65-F5344CB8AC3E}">
        <p14:creationId xmlns:p14="http://schemas.microsoft.com/office/powerpoint/2010/main" val="10828185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Sobel Filter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a:p>
        </p:txBody>
      </p:sp>
      <p:pic>
        <p:nvPicPr>
          <p:cNvPr id="6" name="Picture 5"/>
          <p:cNvPicPr>
            <a:picLocks noChangeAspect="1"/>
          </p:cNvPicPr>
          <p:nvPr/>
        </p:nvPicPr>
        <p:blipFill>
          <a:blip r:embed="rId3"/>
          <a:stretch>
            <a:fillRect/>
          </a:stretch>
        </p:blipFill>
        <p:spPr>
          <a:xfrm>
            <a:off x="876300" y="904875"/>
            <a:ext cx="3543300" cy="2600325"/>
          </a:xfrm>
          <a:prstGeom prst="rect">
            <a:avLst/>
          </a:prstGeom>
        </p:spPr>
      </p:pic>
      <p:pic>
        <p:nvPicPr>
          <p:cNvPr id="7" name="Picture 6"/>
          <p:cNvPicPr>
            <a:picLocks noChangeAspect="1"/>
          </p:cNvPicPr>
          <p:nvPr/>
        </p:nvPicPr>
        <p:blipFill>
          <a:blip r:embed="rId4"/>
          <a:stretch>
            <a:fillRect/>
          </a:stretch>
        </p:blipFill>
        <p:spPr>
          <a:xfrm>
            <a:off x="4584700" y="3619500"/>
            <a:ext cx="3581400" cy="2686050"/>
          </a:xfrm>
          <a:prstGeom prst="rect">
            <a:avLst/>
          </a:prstGeom>
        </p:spPr>
      </p:pic>
      <p:pic>
        <p:nvPicPr>
          <p:cNvPr id="9" name="Picture 8"/>
          <p:cNvPicPr>
            <a:picLocks noChangeAspect="1"/>
          </p:cNvPicPr>
          <p:nvPr/>
        </p:nvPicPr>
        <p:blipFill>
          <a:blip r:embed="rId5"/>
          <a:stretch>
            <a:fillRect/>
          </a:stretch>
        </p:blipFill>
        <p:spPr>
          <a:xfrm>
            <a:off x="838200" y="3619500"/>
            <a:ext cx="3581400" cy="2686050"/>
          </a:xfrm>
          <a:prstGeom prst="rect">
            <a:avLst/>
          </a:prstGeom>
        </p:spPr>
      </p:pic>
      <p:pic>
        <p:nvPicPr>
          <p:cNvPr id="10" name="Picture 9"/>
          <p:cNvPicPr>
            <a:picLocks noChangeAspect="1"/>
          </p:cNvPicPr>
          <p:nvPr/>
        </p:nvPicPr>
        <p:blipFill>
          <a:blip r:embed="rId6"/>
          <a:stretch>
            <a:fillRect/>
          </a:stretch>
        </p:blipFill>
        <p:spPr>
          <a:xfrm>
            <a:off x="4584700" y="904875"/>
            <a:ext cx="3581400" cy="2600325"/>
          </a:xfrm>
          <a:prstGeom prst="rect">
            <a:avLst/>
          </a:prstGeom>
        </p:spPr>
      </p:pic>
    </p:spTree>
    <p:extLst>
      <p:ext uri="{BB962C8B-B14F-4D97-AF65-F5344CB8AC3E}">
        <p14:creationId xmlns:p14="http://schemas.microsoft.com/office/powerpoint/2010/main" val="455282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457200" y="4108450"/>
            <a:ext cx="8229600" cy="2011363"/>
          </a:xfrm>
        </p:spPr>
        <p:txBody>
          <a:bodyPr>
            <a:normAutofit/>
          </a:bodyPr>
          <a:lstStyle/>
          <a:p>
            <a:r>
              <a:rPr lang="en-US" sz="2000"/>
              <a:t>Poor Localization (Trigger response in multiple adjacent pixels)</a:t>
            </a:r>
          </a:p>
          <a:p>
            <a:r>
              <a:rPr lang="en-US" sz="2000"/>
              <a:t>Thresholding value favors certain directions over others</a:t>
            </a:r>
          </a:p>
          <a:p>
            <a:pPr lvl="1"/>
            <a:r>
              <a:rPr lang="en-US" sz="1600"/>
              <a:t>Can miss oblique edges more than horizontal or vertical edges</a:t>
            </a:r>
          </a:p>
          <a:p>
            <a:pPr lvl="1"/>
            <a:r>
              <a:rPr lang="en-US" sz="1600"/>
              <a:t>False negatives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372543"/>
            <a:ext cx="7848600" cy="2439045"/>
          </a:xfrm>
          <a:prstGeom prst="rect">
            <a:avLst/>
          </a:prstGeom>
        </p:spPr>
      </p:pic>
    </p:spTree>
    <p:extLst>
      <p:ext uri="{BB962C8B-B14F-4D97-AF65-F5344CB8AC3E}">
        <p14:creationId xmlns:p14="http://schemas.microsoft.com/office/powerpoint/2010/main" val="2043020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4800600"/>
            <a:ext cx="7772400" cy="1371600"/>
          </a:xfrm>
        </p:spPr>
        <p:txBody>
          <a:bodyPr>
            <a:normAutofit fontScale="92500"/>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762000"/>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762000"/>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62000"/>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0" name="Text Box 6"/>
          <p:cNvSpPr txBox="1">
            <a:spLocks noChangeArrowheads="1"/>
          </p:cNvSpPr>
          <p:nvPr/>
        </p:nvSpPr>
        <p:spPr bwMode="auto">
          <a:xfrm>
            <a:off x="1114425" y="411162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119563" y="4111625"/>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091363" y="4111625"/>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3" name="Rectangle 9"/>
          <p:cNvSpPr>
            <a:spLocks noGrp="1" noChangeArrowheads="1"/>
          </p:cNvSpPr>
          <p:nvPr>
            <p:ph type="title"/>
          </p:nvPr>
        </p:nvSpPr>
        <p:spPr>
          <a:xfrm>
            <a:off x="457200" y="0"/>
            <a:ext cx="8229600" cy="762000"/>
          </a:xfrm>
        </p:spPr>
        <p:txBody>
          <a:bodyPr/>
          <a:lstStyle/>
          <a:p>
            <a:r>
              <a:rPr lang="en-US" sz="3000"/>
              <a:t>Tradeoff between smoothing at different scales</a:t>
            </a:r>
          </a:p>
        </p:txBody>
      </p:sp>
      <p:sp>
        <p:nvSpPr>
          <p:cNvPr id="16394" name="Text Box 11"/>
          <p:cNvSpPr txBox="1">
            <a:spLocks noChangeArrowheads="1"/>
          </p:cNvSpPr>
          <p:nvPr/>
        </p:nvSpPr>
        <p:spPr bwMode="auto">
          <a:xfrm>
            <a:off x="7342188" y="6019800"/>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59</a:t>
            </a:fld>
            <a:endParaRPr lang="en-US"/>
          </a:p>
        </p:txBody>
      </p:sp>
    </p:spTree>
    <p:extLst>
      <p:ext uri="{BB962C8B-B14F-4D97-AF65-F5344CB8AC3E}">
        <p14:creationId xmlns:p14="http://schemas.microsoft.com/office/powerpoint/2010/main" val="105218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a:t>
            </a:fld>
            <a:endParaRPr lang="en-US"/>
          </a:p>
        </p:txBody>
      </p:sp>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6568732"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09600" y="5417403"/>
            <a:ext cx="7924800" cy="830997"/>
          </a:xfrm>
          <a:prstGeom prst="rect">
            <a:avLst/>
          </a:prstGeom>
        </p:spPr>
        <p:txBody>
          <a:bodyPr wrap="square">
            <a:spAutoFit/>
          </a:bodyPr>
          <a:lstStyle/>
          <a:p>
            <a:pPr marL="342900" indent="-342900">
              <a:buAutoNum type="alphaUcParenBoth"/>
            </a:pPr>
            <a:r>
              <a:rPr lang="en-US" sz="1200"/>
              <a:t>Cave painting at </a:t>
            </a:r>
            <a:r>
              <a:rPr lang="en-US" sz="1200" err="1"/>
              <a:t>Chauvet</a:t>
            </a:r>
            <a:r>
              <a:rPr lang="en-US" sz="1200"/>
              <a:t>, France, about 30,000 B.C.;</a:t>
            </a:r>
          </a:p>
          <a:p>
            <a:pPr marL="342900" indent="-342900">
              <a:buAutoNum type="alphaUcParenBoth"/>
            </a:pPr>
            <a:r>
              <a:rPr lang="en-US" sz="1200"/>
              <a:t>Aerial photograph of the picture of a monkey as part of the Nazca Lines </a:t>
            </a:r>
            <a:r>
              <a:rPr lang="en-US" sz="1200" err="1"/>
              <a:t>geoglyphs</a:t>
            </a:r>
            <a:r>
              <a:rPr lang="en-US" sz="1200"/>
              <a:t>, Peru, about 700 – 200 B.C.; </a:t>
            </a:r>
          </a:p>
          <a:p>
            <a:pPr marL="342900" indent="-342900">
              <a:buAutoNum type="alphaUcParenBoth"/>
            </a:pPr>
            <a:r>
              <a:rPr lang="en-US" sz="1200" err="1"/>
              <a:t>Shen</a:t>
            </a:r>
            <a:r>
              <a:rPr lang="en-US" sz="1200"/>
              <a:t> Zhou (1427-1509 A.D.): Poet on a mountain top, ink on paper, China; </a:t>
            </a:r>
          </a:p>
          <a:p>
            <a:pPr marL="342900" indent="-342900">
              <a:buAutoNum type="alphaUcParenBoth"/>
            </a:pPr>
            <a:r>
              <a:rPr lang="en-US" sz="1200"/>
              <a:t>Line drawing by 7-year old I. </a:t>
            </a:r>
            <a:r>
              <a:rPr lang="en-US" sz="1200" err="1"/>
              <a:t>Lleras</a:t>
            </a:r>
            <a:r>
              <a:rPr lang="en-US" sz="1200"/>
              <a:t> (2010 A.D.). </a:t>
            </a:r>
          </a:p>
        </p:txBody>
      </p:sp>
    </p:spTree>
    <p:extLst>
      <p:ext uri="{BB962C8B-B14F-4D97-AF65-F5344CB8AC3E}">
        <p14:creationId xmlns:p14="http://schemas.microsoft.com/office/powerpoint/2010/main" val="2714109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438400" y="4191000"/>
            <a:ext cx="2133600"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96512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438400" y="4191000"/>
            <a:ext cx="3352800"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3919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a:p>
            <a:pPr lvl="1"/>
            <a:r>
              <a:rPr lang="en-US" sz="2000" b="1"/>
              <a:t>Single response:</a:t>
            </a:r>
            <a:r>
              <a:rPr lang="en-US" sz="200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62</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4449482"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07325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A simple edge detector</a:t>
            </a:r>
          </a:p>
          <a:p>
            <a:r>
              <a:rPr lang="en-US" dirty="0">
                <a:solidFill>
                  <a:schemeClr val="bg1">
                    <a:lumMod val="75000"/>
                  </a:schemeClr>
                </a:solidFill>
              </a:rPr>
              <a:t>Sobel edge detector</a:t>
            </a:r>
          </a:p>
          <a:p>
            <a:r>
              <a:rPr lang="en-US" dirty="0"/>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63</a:t>
            </a:fld>
            <a:endParaRPr lang="en-US"/>
          </a:p>
        </p:txBody>
      </p:sp>
    </p:spTree>
    <p:extLst>
      <p:ext uri="{BB962C8B-B14F-4D97-AF65-F5344CB8AC3E}">
        <p14:creationId xmlns:p14="http://schemas.microsoft.com/office/powerpoint/2010/main" val="32149199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Canny edge detector</a:t>
            </a:r>
          </a:p>
        </p:txBody>
      </p:sp>
      <p:sp>
        <p:nvSpPr>
          <p:cNvPr id="19459" name="Rectangle 3"/>
          <p:cNvSpPr>
            <a:spLocks noGrp="1" noChangeArrowheads="1"/>
          </p:cNvSpPr>
          <p:nvPr>
            <p:ph type="body" idx="1"/>
          </p:nvPr>
        </p:nvSpPr>
        <p:spPr>
          <a:xfrm>
            <a:off x="685800" y="1066800"/>
            <a:ext cx="7772400" cy="4149528"/>
          </a:xfrm>
        </p:spPr>
        <p:txBody>
          <a:bodyPr>
            <a:normAutofit fontScale="92500" lnSpcReduction="10000"/>
          </a:bodyPr>
          <a:lstStyle/>
          <a:p>
            <a:pPr>
              <a:buFontTx/>
              <a:buChar char="•"/>
              <a:defRPr/>
            </a:pPr>
            <a:r>
              <a:rPr lang="en-US" dirty="0"/>
              <a:t>Probably the most widely used edge detector in computer vision.</a:t>
            </a:r>
          </a:p>
          <a:p>
            <a:pPr>
              <a:buFontTx/>
              <a:buChar char="•"/>
              <a:defRPr/>
            </a:pPr>
            <a:endParaRPr lang="en-US" dirty="0"/>
          </a:p>
          <a:p>
            <a:pPr>
              <a:buFontTx/>
              <a:buChar char="•"/>
              <a:defRPr/>
            </a:pPr>
            <a:r>
              <a:rPr lang="en-US" dirty="0"/>
              <a:t>Theoretical model: step-edges corrupted by additive Gaussian noise.</a:t>
            </a:r>
          </a:p>
          <a:p>
            <a:pPr>
              <a:buFontTx/>
              <a:buChar char="•"/>
              <a:defRPr/>
            </a:pPr>
            <a:r>
              <a:rPr lang="en-US" dirty="0"/>
              <a:t>Canny showed that </a:t>
            </a:r>
            <a:r>
              <a:rPr lang="en-US" dirty="0">
                <a:solidFill>
                  <a:srgbClr val="C00000"/>
                </a:solidFill>
              </a:rPr>
              <a:t>first derivative of Gaussian closely approximates the operator that optimizes the product of </a:t>
            </a:r>
            <a:r>
              <a:rPr lang="en-US" i="1" dirty="0">
                <a:solidFill>
                  <a:srgbClr val="C00000"/>
                </a:solidFill>
              </a:rPr>
              <a:t>signal-to-noise ratio</a:t>
            </a:r>
            <a:r>
              <a:rPr lang="en-US" dirty="0">
                <a:solidFill>
                  <a:srgbClr val="C00000"/>
                </a:solidFill>
              </a:rPr>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8216959" y="6550223"/>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L. Fei-Fei</a:t>
            </a:r>
          </a:p>
        </p:txBody>
      </p:sp>
      <p:sp>
        <p:nvSpPr>
          <p:cNvPr id="45062" name="Text Box 5"/>
          <p:cNvSpPr txBox="1">
            <a:spLocks noChangeArrowheads="1"/>
          </p:cNvSpPr>
          <p:nvPr/>
        </p:nvSpPr>
        <p:spPr bwMode="auto">
          <a:xfrm>
            <a:off x="3505200" y="6324600"/>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22,000 citations!</a:t>
            </a:r>
          </a:p>
        </p:txBody>
      </p:sp>
    </p:spTree>
    <p:extLst>
      <p:ext uri="{BB962C8B-B14F-4D97-AF65-F5344CB8AC3E}">
        <p14:creationId xmlns:p14="http://schemas.microsoft.com/office/powerpoint/2010/main" val="42550500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95892-C48D-4D22-8BE1-0D1E192E7D1C}"/>
              </a:ext>
            </a:extLst>
          </p:cNvPr>
          <p:cNvSpPr>
            <a:spLocks noGrp="1"/>
          </p:cNvSpPr>
          <p:nvPr>
            <p:ph type="title"/>
          </p:nvPr>
        </p:nvSpPr>
        <p:spPr/>
        <p:txBody>
          <a:bodyPr/>
          <a:lstStyle/>
          <a:p>
            <a:r>
              <a:rPr lang="en-US" dirty="0"/>
              <a:t>Demonstrator Image</a:t>
            </a:r>
          </a:p>
        </p:txBody>
      </p:sp>
      <p:pic>
        <p:nvPicPr>
          <p:cNvPr id="9" name="Content Placeholder 8" descr="A person standing in front of a building&#10;&#10;Description generated with very high confidence">
            <a:extLst>
              <a:ext uri="{FF2B5EF4-FFF2-40B4-BE49-F238E27FC236}">
                <a16:creationId xmlns="" xmlns:a16="http://schemas.microsoft.com/office/drawing/2014/main" id="{2AB219C9-A106-4C2A-A630-E1A724AFEB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754981"/>
            <a:ext cx="4343400" cy="4343400"/>
          </a:xfrm>
        </p:spPr>
      </p:pic>
      <p:pic>
        <p:nvPicPr>
          <p:cNvPr id="11" name="Picture 10">
            <a:extLst>
              <a:ext uri="{FF2B5EF4-FFF2-40B4-BE49-F238E27FC236}">
                <a16:creationId xmlns="" xmlns:a16="http://schemas.microsoft.com/office/drawing/2014/main" id="{8AE6A903-E812-4AD3-B489-7ACDB76D5016}"/>
              </a:ext>
            </a:extLst>
          </p:cNvPr>
          <p:cNvPicPr>
            <a:picLocks noChangeAspect="1"/>
          </p:cNvPicPr>
          <p:nvPr/>
        </p:nvPicPr>
        <p:blipFill>
          <a:blip r:embed="rId4"/>
          <a:stretch>
            <a:fillRect/>
          </a:stretch>
        </p:blipFill>
        <p:spPr>
          <a:xfrm>
            <a:off x="4648200" y="1754981"/>
            <a:ext cx="4343400" cy="4349433"/>
          </a:xfrm>
          <a:prstGeom prst="rect">
            <a:avLst/>
          </a:prstGeom>
        </p:spPr>
      </p:pic>
      <p:sp>
        <p:nvSpPr>
          <p:cNvPr id="12" name="TextBox 11">
            <a:extLst>
              <a:ext uri="{FF2B5EF4-FFF2-40B4-BE49-F238E27FC236}">
                <a16:creationId xmlns="" xmlns:a16="http://schemas.microsoft.com/office/drawing/2014/main" id="{CBD591E5-250F-4395-ACF5-9B0B658AD563}"/>
              </a:ext>
            </a:extLst>
          </p:cNvPr>
          <p:cNvSpPr txBox="1"/>
          <p:nvPr/>
        </p:nvSpPr>
        <p:spPr>
          <a:xfrm>
            <a:off x="5257800" y="1219200"/>
            <a:ext cx="3429000" cy="461665"/>
          </a:xfrm>
          <a:prstGeom prst="rect">
            <a:avLst/>
          </a:prstGeom>
          <a:noFill/>
        </p:spPr>
        <p:txBody>
          <a:bodyPr wrap="square" rtlCol="0">
            <a:spAutoFit/>
          </a:bodyPr>
          <a:lstStyle/>
          <a:p>
            <a:r>
              <a:rPr lang="en-US" sz="2400" dirty="0">
                <a:latin typeface="Consolas" panose="020B0609020204030204" pitchFamily="49" charset="0"/>
              </a:rPr>
              <a:t>rgb2gray(‘img.png’)</a:t>
            </a:r>
          </a:p>
        </p:txBody>
      </p:sp>
    </p:spTree>
    <p:extLst>
      <p:ext uri="{BB962C8B-B14F-4D97-AF65-F5344CB8AC3E}">
        <p14:creationId xmlns:p14="http://schemas.microsoft.com/office/powerpoint/2010/main" val="29277334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13101246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068"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977"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06474"/>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743" y="977106"/>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603715" y="3574416"/>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dirty="0">
                <a:latin typeface="Arial" panose="020B0604020202020204" pitchFamily="34" charset="0"/>
              </a:rPr>
              <a:t>y</a:t>
            </a:r>
            <a:r>
              <a:rPr lang="en-US" altLang="en-US" sz="1800" dirty="0">
                <a:latin typeface="Arial" panose="020B0604020202020204" pitchFamily="34" charset="0"/>
              </a:rPr>
              <a:t>-direction</a:t>
            </a:r>
          </a:p>
        </p:txBody>
      </p:sp>
    </p:spTree>
    <p:extLst>
      <p:ext uri="{BB962C8B-B14F-4D97-AF65-F5344CB8AC3E}">
        <p14:creationId xmlns:p14="http://schemas.microsoft.com/office/powerpoint/2010/main" val="40526216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8229600" cy="609600"/>
          </a:xfrm>
        </p:spPr>
        <p:txBody>
          <a:bodyPr>
            <a:normAutofit fontScale="90000"/>
          </a:bodyPr>
          <a:lstStyle/>
          <a:p>
            <a:r>
              <a:rPr lang="en-US" altLang="en-US" dirty="0"/>
              <a:t>Compute Gradients</a:t>
            </a:r>
          </a:p>
        </p:txBody>
      </p:sp>
      <p:sp>
        <p:nvSpPr>
          <p:cNvPr id="52230" name="TextBox 6"/>
          <p:cNvSpPr txBox="1">
            <a:spLocks noChangeArrowheads="1"/>
          </p:cNvSpPr>
          <p:nvPr/>
        </p:nvSpPr>
        <p:spPr bwMode="auto">
          <a:xfrm>
            <a:off x="831612"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X Derivative of Gaussian</a:t>
            </a:r>
          </a:p>
        </p:txBody>
      </p:sp>
      <p:sp>
        <p:nvSpPr>
          <p:cNvPr id="52231" name="TextBox 7"/>
          <p:cNvSpPr txBox="1">
            <a:spLocks noChangeArrowheads="1"/>
          </p:cNvSpPr>
          <p:nvPr/>
        </p:nvSpPr>
        <p:spPr bwMode="auto">
          <a:xfrm>
            <a:off x="5254228"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Y Derivative of Gaussian</a:t>
            </a:r>
          </a:p>
        </p:txBody>
      </p:sp>
      <p:sp>
        <p:nvSpPr>
          <p:cNvPr id="6" name="TextBox 5">
            <a:extLst>
              <a:ext uri="{FF2B5EF4-FFF2-40B4-BE49-F238E27FC236}">
                <a16:creationId xmlns="" xmlns:a16="http://schemas.microsoft.com/office/drawing/2014/main" id="{7EC033BC-4414-4D8C-867D-EEBA33AEE82E}"/>
              </a:ext>
            </a:extLst>
          </p:cNvPr>
          <p:cNvSpPr txBox="1"/>
          <p:nvPr/>
        </p:nvSpPr>
        <p:spPr>
          <a:xfrm>
            <a:off x="2996168" y="6255402"/>
            <a:ext cx="3124200" cy="400110"/>
          </a:xfrm>
          <a:prstGeom prst="rect">
            <a:avLst/>
          </a:prstGeom>
          <a:noFill/>
        </p:spPr>
        <p:txBody>
          <a:bodyPr wrap="square" rtlCol="0">
            <a:spAutoFit/>
          </a:bodyPr>
          <a:lstStyle/>
          <a:p>
            <a:r>
              <a:rPr lang="en-US" sz="2000" dirty="0"/>
              <a:t>(x2 + 0.5 for visualization)</a:t>
            </a:r>
          </a:p>
        </p:txBody>
      </p:sp>
      <p:pic>
        <p:nvPicPr>
          <p:cNvPr id="14" name="Content Placeholder 8" descr="A person standing in front of a building&#10;&#10;Description generated with very high confidence">
            <a:extLst>
              <a:ext uri="{FF2B5EF4-FFF2-40B4-BE49-F238E27FC236}">
                <a16:creationId xmlns="" xmlns:a16="http://schemas.microsoft.com/office/drawing/2014/main" id="{748B94D7-4A3A-459F-BEF5-C6780D7283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0" name="Picture 9" descr="A picture containing outdoor&#10;&#10;Description generated with high confidence">
            <a:extLst>
              <a:ext uri="{FF2B5EF4-FFF2-40B4-BE49-F238E27FC236}">
                <a16:creationId xmlns="" xmlns:a16="http://schemas.microsoft.com/office/drawing/2014/main" id="{BBFB7D5E-7F05-40E4-9FDC-78E01CD2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87" y="1694332"/>
            <a:ext cx="4540901" cy="4540901"/>
          </a:xfrm>
          <a:prstGeom prst="rect">
            <a:avLst/>
          </a:prstGeom>
        </p:spPr>
      </p:pic>
      <p:pic>
        <p:nvPicPr>
          <p:cNvPr id="12" name="Picture 11" descr="A picture containing furniture&#10;&#10;Description generated with high confidence">
            <a:extLst>
              <a:ext uri="{FF2B5EF4-FFF2-40B4-BE49-F238E27FC236}">
                <a16:creationId xmlns="" xmlns:a16="http://schemas.microsoft.com/office/drawing/2014/main" id="{F90931B2-396F-4ABE-AF91-13F3DFD76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1" y="1695306"/>
            <a:ext cx="4543427" cy="4543427"/>
          </a:xfrm>
          <a:prstGeom prst="rect">
            <a:avLst/>
          </a:prstGeom>
        </p:spPr>
      </p:pic>
    </p:spTree>
    <p:extLst>
      <p:ext uri="{BB962C8B-B14F-4D97-AF65-F5344CB8AC3E}">
        <p14:creationId xmlns:p14="http://schemas.microsoft.com/office/powerpoint/2010/main" val="13534878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3928307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0"/>
            <a:ext cx="8636000" cy="5943600"/>
          </a:xfrm>
          <a:prstGeom prst="rect">
            <a:avLst/>
          </a:prstGeom>
        </p:spPr>
      </p:pic>
      <p:sp>
        <p:nvSpPr>
          <p:cNvPr id="6" name="Text Box 7"/>
          <p:cNvSpPr txBox="1">
            <a:spLocks noChangeArrowheads="1"/>
          </p:cNvSpPr>
          <p:nvPr/>
        </p:nvSpPr>
        <p:spPr bwMode="auto">
          <a:xfrm>
            <a:off x="3048000" y="5919787"/>
            <a:ext cx="25186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1809085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97706" y="152400"/>
            <a:ext cx="8229600" cy="609600"/>
          </a:xfrm>
        </p:spPr>
        <p:txBody>
          <a:bodyPr>
            <a:normAutofit fontScale="90000"/>
          </a:bodyPr>
          <a:lstStyle/>
          <a:p>
            <a:r>
              <a:rPr lang="en-US" altLang="en-US" dirty="0"/>
              <a:t>Compute Gradient Magnitude</a:t>
            </a:r>
          </a:p>
        </p:txBody>
      </p:sp>
      <p:sp>
        <p:nvSpPr>
          <p:cNvPr id="52230" name="TextBox 6"/>
          <p:cNvSpPr txBox="1">
            <a:spLocks noChangeArrowheads="1"/>
          </p:cNvSpPr>
          <p:nvPr/>
        </p:nvSpPr>
        <p:spPr bwMode="auto">
          <a:xfrm>
            <a:off x="-152400" y="1709499"/>
            <a:ext cx="889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sqrt( </a:t>
            </a:r>
            <a:r>
              <a:rPr lang="en-US" altLang="en-US" sz="1800" dirty="0" err="1">
                <a:latin typeface="Arial" panose="020B0604020202020204" pitchFamily="34" charset="0"/>
              </a:rPr>
              <a:t>XDerivOfGaussian</a:t>
            </a:r>
            <a:r>
              <a:rPr lang="en-US" altLang="en-US" sz="1800" dirty="0">
                <a:latin typeface="Arial" panose="020B0604020202020204" pitchFamily="34" charset="0"/>
              </a:rPr>
              <a:t> .^2  +  </a:t>
            </a:r>
            <a:r>
              <a:rPr lang="en-US" altLang="en-US" sz="1800" dirty="0" err="1">
                <a:latin typeface="Arial" panose="020B0604020202020204" pitchFamily="34" charset="0"/>
              </a:rPr>
              <a:t>YDerivOfGaussian</a:t>
            </a:r>
            <a:r>
              <a:rPr lang="en-US" altLang="en-US" sz="1800" dirty="0">
                <a:latin typeface="Arial" panose="020B0604020202020204" pitchFamily="34" charset="0"/>
              </a:rPr>
              <a:t> .^2 )          = gradient magnitude</a:t>
            </a:r>
          </a:p>
        </p:txBody>
      </p:sp>
      <p:pic>
        <p:nvPicPr>
          <p:cNvPr id="5" name="Picture 4">
            <a:extLst>
              <a:ext uri="{FF2B5EF4-FFF2-40B4-BE49-F238E27FC236}">
                <a16:creationId xmlns="" xmlns:a16="http://schemas.microsoft.com/office/drawing/2014/main" id="{B9425B01-D6C2-44F7-B776-45F3124B2FD4}"/>
              </a:ext>
            </a:extLst>
          </p:cNvPr>
          <p:cNvPicPr>
            <a:picLocks noChangeAspect="1"/>
          </p:cNvPicPr>
          <p:nvPr/>
        </p:nvPicPr>
        <p:blipFill>
          <a:blip r:embed="rId2"/>
          <a:stretch>
            <a:fillRect/>
          </a:stretch>
        </p:blipFill>
        <p:spPr>
          <a:xfrm>
            <a:off x="5762625" y="2228850"/>
            <a:ext cx="3327245" cy="3322637"/>
          </a:xfrm>
          <a:prstGeom prst="rect">
            <a:avLst/>
          </a:prstGeom>
        </p:spPr>
      </p:pic>
      <p:sp>
        <p:nvSpPr>
          <p:cNvPr id="13" name="TextBox 12">
            <a:extLst>
              <a:ext uri="{FF2B5EF4-FFF2-40B4-BE49-F238E27FC236}">
                <a16:creationId xmlns="" xmlns:a16="http://schemas.microsoft.com/office/drawing/2014/main" id="{B030693C-30AC-4FAA-8C88-AFADB391EDB2}"/>
              </a:ext>
            </a:extLst>
          </p:cNvPr>
          <p:cNvSpPr txBox="1"/>
          <p:nvPr/>
        </p:nvSpPr>
        <p:spPr>
          <a:xfrm>
            <a:off x="6296025" y="5682456"/>
            <a:ext cx="3124200" cy="400110"/>
          </a:xfrm>
          <a:prstGeom prst="rect">
            <a:avLst/>
          </a:prstGeom>
          <a:noFill/>
        </p:spPr>
        <p:txBody>
          <a:bodyPr wrap="square" rtlCol="0">
            <a:spAutoFit/>
          </a:bodyPr>
          <a:lstStyle/>
          <a:p>
            <a:r>
              <a:rPr lang="en-US" sz="2000" dirty="0"/>
              <a:t>(x4 for visualization)</a:t>
            </a:r>
          </a:p>
        </p:txBody>
      </p:sp>
      <p:pic>
        <p:nvPicPr>
          <p:cNvPr id="14" name="Content Placeholder 8" descr="A person standing in front of a building&#10;&#10;Description generated with very high confidence">
            <a:extLst>
              <a:ext uri="{FF2B5EF4-FFF2-40B4-BE49-F238E27FC236}">
                <a16:creationId xmlns="" xmlns:a16="http://schemas.microsoft.com/office/drawing/2014/main" id="{35A728F9-1A85-4D89-B5F7-1912D8EB60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descr="A picture containing outdoor&#10;&#10;Description generated with high confidence">
            <a:extLst>
              <a:ext uri="{FF2B5EF4-FFF2-40B4-BE49-F238E27FC236}">
                <a16:creationId xmlns="" xmlns:a16="http://schemas.microsoft.com/office/drawing/2014/main" id="{CC2A3171-FA2E-4FA5-9B3C-7C6A8FF1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621" y="2743200"/>
            <a:ext cx="2809733" cy="2809733"/>
          </a:xfrm>
          <a:prstGeom prst="rect">
            <a:avLst/>
          </a:prstGeom>
        </p:spPr>
      </p:pic>
      <p:pic>
        <p:nvPicPr>
          <p:cNvPr id="16" name="Picture 15" descr="A picture containing furniture&#10;&#10;Description generated with high confidence">
            <a:extLst>
              <a:ext uri="{FF2B5EF4-FFF2-40B4-BE49-F238E27FC236}">
                <a16:creationId xmlns="" xmlns:a16="http://schemas.microsoft.com/office/drawing/2014/main" id="{548D76ED-017A-4E93-A508-EC6B20CFB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 y="2743200"/>
            <a:ext cx="2809733" cy="2809733"/>
          </a:xfrm>
          <a:prstGeom prst="rect">
            <a:avLst/>
          </a:prstGeom>
        </p:spPr>
      </p:pic>
    </p:spTree>
    <p:extLst>
      <p:ext uri="{BB962C8B-B14F-4D97-AF65-F5344CB8AC3E}">
        <p14:creationId xmlns:p14="http://schemas.microsoft.com/office/powerpoint/2010/main" val="2962468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US" altLang="en-US" dirty="0"/>
              <a:t>Compute Gradient Orientation</a:t>
            </a:r>
          </a:p>
        </p:txBody>
      </p:sp>
      <p:sp>
        <p:nvSpPr>
          <p:cNvPr id="53251" name="Content Placeholder 2"/>
          <p:cNvSpPr>
            <a:spLocks noGrp="1"/>
          </p:cNvSpPr>
          <p:nvPr>
            <p:ph idx="1"/>
          </p:nvPr>
        </p:nvSpPr>
        <p:spPr/>
        <p:txBody>
          <a:bodyPr/>
          <a:lstStyle/>
          <a:p>
            <a:r>
              <a:rPr lang="en-US" altLang="en-US" sz="2400" dirty="0"/>
              <a:t>Threshold magnitude at minimum level</a:t>
            </a:r>
          </a:p>
          <a:p>
            <a:r>
              <a:rPr lang="en-US" altLang="en-US" sz="2400" dirty="0"/>
              <a:t>Get orientation via</a:t>
            </a:r>
          </a:p>
        </p:txBody>
      </p:sp>
      <p:sp>
        <p:nvSpPr>
          <p:cNvPr id="53253" name="TextBox 8"/>
          <p:cNvSpPr txBox="1">
            <a:spLocks noChangeArrowheads="1"/>
          </p:cNvSpPr>
          <p:nvPr/>
        </p:nvSpPr>
        <p:spPr bwMode="auto">
          <a:xfrm>
            <a:off x="3479800" y="136652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theta = atan2(</a:t>
            </a:r>
            <a:r>
              <a:rPr lang="en-US" altLang="en-US" sz="2400" dirty="0" err="1">
                <a:latin typeface="Arial" panose="020B0604020202020204" pitchFamily="34" charset="0"/>
              </a:rPr>
              <a:t>gy</a:t>
            </a:r>
            <a:r>
              <a:rPr lang="en-US" altLang="en-US" sz="2400" dirty="0">
                <a:latin typeface="Arial" panose="020B0604020202020204" pitchFamily="34" charset="0"/>
              </a:rPr>
              <a:t>, </a:t>
            </a:r>
            <a:r>
              <a:rPr lang="en-US" altLang="en-US" sz="2400" dirty="0" err="1">
                <a:latin typeface="Arial" panose="020B0604020202020204" pitchFamily="34" charset="0"/>
              </a:rPr>
              <a:t>gx</a:t>
            </a:r>
            <a:r>
              <a:rPr lang="en-US" altLang="en-US" sz="2400" dirty="0">
                <a:latin typeface="Arial" panose="020B0604020202020204" pitchFamily="34" charset="0"/>
              </a:rPr>
              <a:t>)</a:t>
            </a:r>
          </a:p>
        </p:txBody>
      </p:sp>
      <p:sp>
        <p:nvSpPr>
          <p:cNvPr id="3" name="TextBox 2">
            <a:extLst>
              <a:ext uri="{FF2B5EF4-FFF2-40B4-BE49-F238E27FC236}">
                <a16:creationId xmlns="" xmlns:a16="http://schemas.microsoft.com/office/drawing/2014/main" id="{C0DE6314-57B2-443F-936C-F39C2F0DB12E}"/>
              </a:ext>
            </a:extLst>
          </p:cNvPr>
          <p:cNvSpPr txBox="1"/>
          <p:nvPr/>
        </p:nvSpPr>
        <p:spPr>
          <a:xfrm>
            <a:off x="9815724" y="1828483"/>
            <a:ext cx="2895600" cy="523220"/>
          </a:xfrm>
          <a:prstGeom prst="rect">
            <a:avLst/>
          </a:prstGeom>
          <a:noFill/>
        </p:spPr>
        <p:txBody>
          <a:bodyPr wrap="square" rtlCol="0">
            <a:spAutoFit/>
          </a:bodyPr>
          <a:lstStyle/>
          <a:p>
            <a:r>
              <a:rPr lang="en-US" dirty="0" err="1">
                <a:solidFill>
                  <a:schemeClr val="bg1">
                    <a:lumMod val="50000"/>
                  </a:schemeClr>
                </a:solidFill>
              </a:rPr>
              <a:t>Unthresholded</a:t>
            </a:r>
            <a:r>
              <a:rPr lang="en-US" dirty="0">
                <a:solidFill>
                  <a:schemeClr val="bg1">
                    <a:lumMod val="50000"/>
                  </a:schemeClr>
                </a:solidFill>
              </a:rPr>
              <a:t>:</a:t>
            </a:r>
          </a:p>
        </p:txBody>
      </p:sp>
      <p:pic>
        <p:nvPicPr>
          <p:cNvPr id="5" name="Picture 4">
            <a:extLst>
              <a:ext uri="{FF2B5EF4-FFF2-40B4-BE49-F238E27FC236}">
                <a16:creationId xmlns="" xmlns:a16="http://schemas.microsoft.com/office/drawing/2014/main" id="{C4CBE83E-987A-4117-8E9E-CAC360AA6490}"/>
              </a:ext>
            </a:extLst>
          </p:cNvPr>
          <p:cNvPicPr>
            <a:picLocks noChangeAspect="1"/>
          </p:cNvPicPr>
          <p:nvPr/>
        </p:nvPicPr>
        <p:blipFill>
          <a:blip r:embed="rId2"/>
          <a:stretch>
            <a:fillRect/>
          </a:stretch>
        </p:blipFill>
        <p:spPr>
          <a:xfrm>
            <a:off x="7216570" y="1096420"/>
            <a:ext cx="497298" cy="5647280"/>
          </a:xfrm>
          <a:prstGeom prst="rect">
            <a:avLst/>
          </a:prstGeom>
        </p:spPr>
      </p:pic>
      <p:pic>
        <p:nvPicPr>
          <p:cNvPr id="10" name="Content Placeholder 8" descr="A person standing in front of a building&#10;&#10;Description generated with very high confidence">
            <a:extLst>
              <a:ext uri="{FF2B5EF4-FFF2-40B4-BE49-F238E27FC236}">
                <a16:creationId xmlns="" xmlns:a16="http://schemas.microsoft.com/office/drawing/2014/main" id="{110E3856-214F-4916-B4A6-17FCB3084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2480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F13BBC64-4449-4207-B2ED-18ED6D305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438400"/>
            <a:ext cx="3467100" cy="3467100"/>
          </a:xfrm>
          <a:prstGeom prst="rect">
            <a:avLst/>
          </a:prstGeom>
        </p:spPr>
      </p:pic>
      <p:pic>
        <p:nvPicPr>
          <p:cNvPr id="9" name="Picture 8" descr="A picture containing object&#10;&#10;Description generated with high confidence">
            <a:extLst>
              <a:ext uri="{FF2B5EF4-FFF2-40B4-BE49-F238E27FC236}">
                <a16:creationId xmlns="" xmlns:a16="http://schemas.microsoft.com/office/drawing/2014/main" id="{0390632C-7330-4CA4-9543-9C8328DE2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318" y="1882264"/>
            <a:ext cx="4762500" cy="4762500"/>
          </a:xfrm>
          <a:prstGeom prst="rect">
            <a:avLst/>
          </a:prstGeom>
        </p:spPr>
      </p:pic>
    </p:spTree>
    <p:extLst>
      <p:ext uri="{BB962C8B-B14F-4D97-AF65-F5344CB8AC3E}">
        <p14:creationId xmlns:p14="http://schemas.microsoft.com/office/powerpoint/2010/main" val="120125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22604067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6875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a:xfrm>
            <a:off x="266700" y="12700"/>
            <a:ext cx="9067800" cy="914400"/>
          </a:xfrm>
        </p:spPr>
        <p:txBody>
          <a:bodyPr>
            <a:normAutofit fontScale="90000"/>
          </a:bodyPr>
          <a:lstStyle/>
          <a:p>
            <a:pPr>
              <a:defRPr/>
            </a:pPr>
            <a:r>
              <a:rPr lang="en-US" dirty="0"/>
              <a:t>Non-maximum suppression for each orientation</a:t>
            </a:r>
          </a:p>
        </p:txBody>
      </p:sp>
      <p:sp>
        <p:nvSpPr>
          <p:cNvPr id="54278" name="Rectangle 9"/>
          <p:cNvSpPr>
            <a:spLocks noChangeArrowheads="1"/>
          </p:cNvSpPr>
          <p:nvPr/>
        </p:nvSpPr>
        <p:spPr bwMode="auto">
          <a:xfrm>
            <a:off x="4114800" y="1468755"/>
            <a:ext cx="3352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At pixel q: </a:t>
            </a:r>
          </a:p>
          <a:p>
            <a:pPr eaLnBrk="1" hangingPunct="1">
              <a:spcBef>
                <a:spcPct val="0"/>
              </a:spcBef>
              <a:buFontTx/>
              <a:buNone/>
            </a:pPr>
            <a:r>
              <a:rPr lang="en-US" altLang="en-US" sz="1800" dirty="0">
                <a:latin typeface="Arial" panose="020B0604020202020204" pitchFamily="34" charset="0"/>
              </a:rPr>
              <a:t>We have a maximum if the value is larger than those at both p and at r. </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Interpolate along gradient direction to get these values.</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11623039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p:txBody>
          <a:bodyPr>
            <a:normAutofit/>
          </a:bodyPr>
          <a:lstStyle/>
          <a:p>
            <a:r>
              <a:rPr lang="en-US" altLang="en-US" sz="3600" dirty="0"/>
              <a:t>Before Non-max Suppression</a:t>
            </a:r>
          </a:p>
        </p:txBody>
      </p:sp>
      <p:sp>
        <p:nvSpPr>
          <p:cNvPr id="2" name="TextBox 1"/>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6" name="Content Placeholder 8" descr="A person standing in front of a building&#10;&#10;Description generated with very high confidence">
            <a:extLst>
              <a:ext uri="{FF2B5EF4-FFF2-40B4-BE49-F238E27FC236}">
                <a16:creationId xmlns="" xmlns:a16="http://schemas.microsoft.com/office/drawing/2014/main" id="{B2AF4EBA-0E41-4E32-9EBC-7330F4B32C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9" name="Picture 8" descr="A black and white photo of a building&#10;&#10;Description generated with high confidence">
            <a:extLst>
              <a:ext uri="{FF2B5EF4-FFF2-40B4-BE49-F238E27FC236}">
                <a16:creationId xmlns="" xmlns:a16="http://schemas.microsoft.com/office/drawing/2014/main" id="{0E4C995E-06AA-4554-A4B6-34A2A707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pic>
        <p:nvPicPr>
          <p:cNvPr id="14" name="Picture 13" descr="A black and white photo of a building&#10;&#10;Description generated with high confidence">
            <a:extLst>
              <a:ext uri="{FF2B5EF4-FFF2-40B4-BE49-F238E27FC236}">
                <a16:creationId xmlns="" xmlns:a16="http://schemas.microsoft.com/office/drawing/2014/main" id="{C6836E29-19A0-41FD-8ACB-912B0CA93743}"/>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7200" r="31200"/>
          <a:stretch/>
        </p:blipFill>
        <p:spPr>
          <a:xfrm>
            <a:off x="5638800" y="2693068"/>
            <a:ext cx="3048000" cy="3288632"/>
          </a:xfrm>
          <a:prstGeom prst="rect">
            <a:avLst/>
          </a:prstGeom>
        </p:spPr>
      </p:pic>
    </p:spTree>
    <p:extLst>
      <p:ext uri="{BB962C8B-B14F-4D97-AF65-F5344CB8AC3E}">
        <p14:creationId xmlns:p14="http://schemas.microsoft.com/office/powerpoint/2010/main" val="9179481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a:t>After non-max suppression</a:t>
            </a:r>
          </a:p>
        </p:txBody>
      </p:sp>
      <p:pic>
        <p:nvPicPr>
          <p:cNvPr id="6" name="Content Placeholder 8" descr="A person standing in front of a building&#10;&#10;Description generated with very high confidence">
            <a:extLst>
              <a:ext uri="{FF2B5EF4-FFF2-40B4-BE49-F238E27FC236}">
                <a16:creationId xmlns="" xmlns:a16="http://schemas.microsoft.com/office/drawing/2014/main" id="{4BAA5DE5-D059-49C5-8668-15B575A099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a:extLst>
              <a:ext uri="{FF2B5EF4-FFF2-40B4-BE49-F238E27FC236}">
                <a16:creationId xmlns="" xmlns:a16="http://schemas.microsoft.com/office/drawing/2014/main" id="{E7B33DA5-2998-4B1C-98D3-0C66859F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sp>
        <p:nvSpPr>
          <p:cNvPr id="16" name="TextBox 15">
            <a:extLst>
              <a:ext uri="{FF2B5EF4-FFF2-40B4-BE49-F238E27FC236}">
                <a16:creationId xmlns="" xmlns:a16="http://schemas.microsoft.com/office/drawing/2014/main" id="{E02637BD-9D9C-49C9-8E4E-125671FB6F27}"/>
              </a:ext>
            </a:extLst>
          </p:cNvPr>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17" name="Picture 16">
            <a:extLst>
              <a:ext uri="{FF2B5EF4-FFF2-40B4-BE49-F238E27FC236}">
                <a16:creationId xmlns="" xmlns:a16="http://schemas.microsoft.com/office/drawing/2014/main" id="{6B3B492D-9911-41AD-9E70-72FB8BB4D4B6}"/>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5600" r="29600"/>
          <a:stretch/>
        </p:blipFill>
        <p:spPr>
          <a:xfrm>
            <a:off x="5679558" y="2605088"/>
            <a:ext cx="3083442" cy="3314700"/>
          </a:xfrm>
          <a:prstGeom prst="rect">
            <a:avLst/>
          </a:prstGeom>
        </p:spPr>
      </p:pic>
    </p:spTree>
    <p:extLst>
      <p:ext uri="{BB962C8B-B14F-4D97-AF65-F5344CB8AC3E}">
        <p14:creationId xmlns:p14="http://schemas.microsoft.com/office/powerpoint/2010/main" val="36412576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dirty="0"/>
              <a:t>‘Hysteresis’ Thresholding</a:t>
            </a:r>
            <a:endParaRPr lang="en-US" altLang="en-US" sz="2400" b="1" dirty="0"/>
          </a:p>
          <a:p>
            <a:pPr marL="1257300" lvl="2" indent="-342900"/>
            <a:endParaRPr lang="en-US" altLang="en-US" sz="20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7544055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56326" name="Rectangle 7"/>
          <p:cNvSpPr>
            <a:spLocks noGrp="1" noChangeArrowheads="1"/>
          </p:cNvSpPr>
          <p:nvPr>
            <p:ph type="title"/>
          </p:nvPr>
        </p:nvSpPr>
        <p:spPr/>
        <p:txBody>
          <a:bodyPr/>
          <a:lstStyle/>
          <a:p>
            <a:r>
              <a:rPr lang="en-US" altLang="en-US"/>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398974227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dirty="0"/>
              <a:t>‘Hysteresis</a:t>
            </a:r>
            <a:r>
              <a:rPr lang="en-US" altLang="en-US" dirty="0" smtClean="0"/>
              <a:t>’ </a:t>
            </a:r>
            <a:r>
              <a:rPr lang="en-US" altLang="en-US" smtClean="0"/>
              <a:t>(adaptive) </a:t>
            </a:r>
            <a:r>
              <a:rPr lang="en-US" altLang="en-US" dirty="0"/>
              <a:t>thresholding</a:t>
            </a:r>
          </a:p>
        </p:txBody>
      </p:sp>
      <p:sp>
        <p:nvSpPr>
          <p:cNvPr id="65539" name="Rectangle 3"/>
          <p:cNvSpPr>
            <a:spLocks noGrp="1" noChangeArrowheads="1"/>
          </p:cNvSpPr>
          <p:nvPr>
            <p:ph idx="1"/>
          </p:nvPr>
        </p:nvSpPr>
        <p:spPr>
          <a:xfrm>
            <a:off x="701675" y="1201738"/>
            <a:ext cx="7772400" cy="3657600"/>
          </a:xfrm>
        </p:spPr>
        <p:txBody>
          <a:bodyPr/>
          <a:lstStyle/>
          <a:p>
            <a:pPr>
              <a:buFont typeface="Arial" panose="020B0604020202020204" pitchFamily="34" charset="0"/>
              <a:buChar char="•"/>
            </a:pPr>
            <a:r>
              <a:rPr lang="en-US" altLang="en-US" sz="2400" dirty="0"/>
              <a:t>Two thresholds – high and low</a:t>
            </a:r>
          </a:p>
          <a:p>
            <a:pPr>
              <a:buFont typeface="Arial" panose="020B0604020202020204" pitchFamily="34" charset="0"/>
              <a:buChar char="•"/>
            </a:pPr>
            <a:r>
              <a:rPr lang="en-US" altLang="en-US" sz="2400" dirty="0"/>
              <a:t>Grad. mag. &gt; high threshold? = strong edge</a:t>
            </a:r>
          </a:p>
          <a:p>
            <a:pPr>
              <a:buFont typeface="Arial" panose="020B0604020202020204" pitchFamily="34" charset="0"/>
              <a:buChar char="•"/>
            </a:pPr>
            <a:r>
              <a:rPr lang="en-US" altLang="en-US" sz="2400" dirty="0"/>
              <a:t>Grad. mag. &lt; low threshold? noise</a:t>
            </a:r>
          </a:p>
          <a:p>
            <a:pPr>
              <a:buFont typeface="Arial" panose="020B0604020202020204" pitchFamily="34" charset="0"/>
              <a:buChar char="•"/>
            </a:pPr>
            <a:r>
              <a:rPr lang="en-US" altLang="en-US" sz="2400" dirty="0"/>
              <a:t>In between = weak edge</a:t>
            </a:r>
          </a:p>
          <a:p>
            <a:pPr>
              <a:buFont typeface="Arial" panose="020B0604020202020204" pitchFamily="34" charset="0"/>
              <a:buChar char="•"/>
            </a:pPr>
            <a:endParaRPr lang="en-US" altLang="en-US" sz="2400" dirty="0"/>
          </a:p>
          <a:p>
            <a:pPr>
              <a:buFont typeface="Arial" panose="020B0604020202020204" pitchFamily="34" charset="0"/>
              <a:buChar char="•"/>
            </a:pPr>
            <a:r>
              <a:rPr lang="en-US" altLang="en-US" sz="2400" dirty="0"/>
              <a:t>‘Follow’ edges starting from strong edge pixels</a:t>
            </a:r>
          </a:p>
          <a:p>
            <a:pPr>
              <a:buFont typeface="Arial" panose="020B0604020202020204" pitchFamily="34" charset="0"/>
              <a:buChar char="•"/>
            </a:pPr>
            <a:r>
              <a:rPr lang="en-US" altLang="en-US" sz="2400" dirty="0"/>
              <a:t>Continue them into weak edges</a:t>
            </a:r>
          </a:p>
          <a:p>
            <a:pPr marL="1238250" lvl="2" indent="-381000"/>
            <a:r>
              <a:rPr lang="en-US" altLang="en-US" dirty="0"/>
              <a:t>Connected components (</a:t>
            </a:r>
            <a:r>
              <a:rPr lang="en-US" altLang="en-US" dirty="0" err="1"/>
              <a:t>Szeliski</a:t>
            </a:r>
            <a:r>
              <a:rPr lang="en-US" altLang="en-US" dirty="0"/>
              <a:t> 3.3.4)</a:t>
            </a:r>
          </a:p>
        </p:txBody>
      </p:sp>
      <p:sp>
        <p:nvSpPr>
          <p:cNvPr id="65540" name="Freeform 4"/>
          <p:cNvSpPr>
            <a:spLocks/>
          </p:cNvSpPr>
          <p:nvPr/>
        </p:nvSpPr>
        <p:spPr bwMode="auto">
          <a:xfrm>
            <a:off x="482600" y="4927600"/>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3149600" y="4965700"/>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638800" y="5664200"/>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350000" y="5511800"/>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extLst>
      <p:ext uri="{BB962C8B-B14F-4D97-AF65-F5344CB8AC3E}">
        <p14:creationId xmlns:p14="http://schemas.microsoft.com/office/powerpoint/2010/main" val="38179060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a:t>Final Canny Edges</a:t>
            </a:r>
          </a:p>
        </p:txBody>
      </p:sp>
      <p:pic>
        <p:nvPicPr>
          <p:cNvPr id="4" name="Picture 3">
            <a:extLst>
              <a:ext uri="{FF2B5EF4-FFF2-40B4-BE49-F238E27FC236}">
                <a16:creationId xmlns="" xmlns:a16="http://schemas.microsoft.com/office/drawing/2014/main" id="{B30DE7CC-3906-424E-AB1E-B8FE3AF4AF7A}"/>
              </a:ext>
            </a:extLst>
          </p:cNvPr>
          <p:cNvPicPr>
            <a:picLocks noChangeAspect="1"/>
          </p:cNvPicPr>
          <p:nvPr/>
        </p:nvPicPr>
        <p:blipFill>
          <a:blip r:embed="rId2"/>
          <a:stretch>
            <a:fillRect/>
          </a:stretch>
        </p:blipFill>
        <p:spPr>
          <a:xfrm>
            <a:off x="4598661" y="1768023"/>
            <a:ext cx="4545339" cy="453276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991B5CAD-A229-45A1-8472-77BB9B26FB5D}"/>
                  </a:ext>
                </a:extLst>
              </p:cNvPr>
              <p:cNvSpPr txBox="1"/>
              <p:nvPr/>
            </p:nvSpPr>
            <p:spPr>
              <a:xfrm>
                <a:off x="952499" y="1031768"/>
                <a:ext cx="7239000"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𝑙𝑜𝑤</m:t>
                          </m:r>
                        </m:sub>
                      </m:sSub>
                      <m:r>
                        <a:rPr lang="en-US" b="0" i="1" smtClean="0">
                          <a:latin typeface="Cambria Math" panose="02040503050406030204" pitchFamily="18" charset="0"/>
                          <a:ea typeface="Cambria Math" panose="02040503050406030204" pitchFamily="18" charset="0"/>
                        </a:rPr>
                        <m:t>=0.05,</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h𝑖𝑔h</m:t>
                          </m:r>
                        </m:sub>
                      </m:sSub>
                      <m:r>
                        <a:rPr lang="en-US" b="0"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5" name="TextBox 4">
                <a:extLst>
                  <a:ext uri="{FF2B5EF4-FFF2-40B4-BE49-F238E27FC236}">
                    <a16:creationId xmlns:a16="http://schemas.microsoft.com/office/drawing/2014/main" id="{991B5CAD-A229-45A1-8472-77BB9B26FB5D}"/>
                  </a:ext>
                </a:extLst>
              </p:cNvPr>
              <p:cNvSpPr txBox="1">
                <a:spLocks noRot="1" noChangeAspect="1" noMove="1" noResize="1" noEditPoints="1" noAdjustHandles="1" noChangeArrowheads="1" noChangeShapeType="1" noTextEdit="1"/>
              </p:cNvSpPr>
              <p:nvPr/>
            </p:nvSpPr>
            <p:spPr>
              <a:xfrm>
                <a:off x="952499" y="1031768"/>
                <a:ext cx="7239000" cy="618887"/>
              </a:xfrm>
              <a:prstGeom prst="rect">
                <a:avLst/>
              </a:prstGeom>
              <a:blipFill>
                <a:blip r:embed="rId3"/>
                <a:stretch>
                  <a:fillRect/>
                </a:stretch>
              </a:blipFill>
            </p:spPr>
            <p:txBody>
              <a:bodyPr/>
              <a:lstStyle/>
              <a:p>
                <a:r>
                  <a:rPr lang="en-US">
                    <a:noFill/>
                  </a:rPr>
                  <a:t> </a:t>
                </a:r>
              </a:p>
            </p:txBody>
          </p:sp>
        </mc:Fallback>
      </mc:AlternateContent>
      <p:pic>
        <p:nvPicPr>
          <p:cNvPr id="8" name="Picture 7" descr="A person standing in front of a building&#10;&#10;Description generated with very high confidence">
            <a:extLst>
              <a:ext uri="{FF2B5EF4-FFF2-40B4-BE49-F238E27FC236}">
                <a16:creationId xmlns="" xmlns:a16="http://schemas.microsoft.com/office/drawing/2014/main" id="{43F4DE61-D478-4FCA-97A9-FA85315B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0" y="1760988"/>
            <a:ext cx="4539800" cy="4539800"/>
          </a:xfrm>
          <a:prstGeom prst="rect">
            <a:avLst/>
          </a:prstGeom>
        </p:spPr>
      </p:pic>
    </p:spTree>
    <p:extLst>
      <p:ext uri="{BB962C8B-B14F-4D97-AF65-F5344CB8AC3E}">
        <p14:creationId xmlns:p14="http://schemas.microsoft.com/office/powerpoint/2010/main" val="1185558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414462"/>
            <a:ext cx="3885930" cy="427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57325"/>
            <a:ext cx="34353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2971800" y="5648325"/>
            <a:ext cx="25186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a:t>Effect of </a:t>
            </a:r>
            <a:r>
              <a:rPr lang="en-US" altLang="en-US">
                <a:sym typeface="Symbol" panose="05050102010706020507" pitchFamily="18" charset="2"/>
              </a:rPr>
              <a:t> (</a:t>
            </a:r>
            <a:r>
              <a:rPr lang="en-US" altLang="en-US"/>
              <a:t>Gaussian kernel spread/size)</a:t>
            </a:r>
          </a:p>
        </p:txBody>
      </p:sp>
      <p:sp>
        <p:nvSpPr>
          <p:cNvPr id="70666" name="Text Box 11"/>
          <p:cNvSpPr txBox="1">
            <a:spLocks noChangeArrowheads="1"/>
          </p:cNvSpPr>
          <p:nvPr/>
        </p:nvSpPr>
        <p:spPr bwMode="auto">
          <a:xfrm>
            <a:off x="1045253" y="4357688"/>
            <a:ext cx="1140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dirty="0">
                <a:latin typeface="Arial" panose="020B0604020202020204" pitchFamily="34" charset="0"/>
              </a:rPr>
              <a:t>The choice of </a:t>
            </a:r>
            <a:r>
              <a:rPr lang="en-US" altLang="en-US" dirty="0">
                <a:latin typeface="Arial" panose="020B0604020202020204" pitchFamily="34" charset="0"/>
                <a:sym typeface="Symbol" panose="05050102010706020507" pitchFamily="18" charset="2"/>
              </a:rPr>
              <a:t></a:t>
            </a:r>
            <a:r>
              <a:rPr lang="en-US" altLang="en-US" dirty="0">
                <a:latin typeface="Arial" panose="020B0604020202020204" pitchFamily="34" charset="0"/>
              </a:rPr>
              <a:t> depends on desired behavior</a:t>
            </a:r>
          </a:p>
          <a:p>
            <a:pPr lvl="1" eaLnBrk="1" hangingPunct="1">
              <a:buFontTx/>
              <a:buChar char="•"/>
            </a:pPr>
            <a:r>
              <a:rPr lang="en-US" altLang="en-US" sz="2000" dirty="0">
                <a:latin typeface="Arial" panose="020B0604020202020204" pitchFamily="34" charset="0"/>
              </a:rPr>
              <a:t>large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large scale edges</a:t>
            </a:r>
          </a:p>
          <a:p>
            <a:pPr lvl="1" eaLnBrk="1" hangingPunct="1">
              <a:buFontTx/>
              <a:buChar char="•"/>
            </a:pPr>
            <a:r>
              <a:rPr lang="en-US" altLang="en-US" sz="2000" dirty="0">
                <a:latin typeface="Arial" panose="020B0604020202020204" pitchFamily="34" charset="0"/>
              </a:rPr>
              <a:t>small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fine features</a:t>
            </a:r>
          </a:p>
        </p:txBody>
      </p:sp>
      <p:sp>
        <p:nvSpPr>
          <p:cNvPr id="70668" name="Text Box 16"/>
          <p:cNvSpPr txBox="1">
            <a:spLocks noChangeArrowheads="1"/>
          </p:cNvSpPr>
          <p:nvPr/>
        </p:nvSpPr>
        <p:spPr bwMode="auto">
          <a:xfrm>
            <a:off x="7704138" y="6567488"/>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S. Seitz</a:t>
            </a:r>
          </a:p>
        </p:txBody>
      </p:sp>
      <p:pic>
        <p:nvPicPr>
          <p:cNvPr id="13" name="Picture 12" descr="A person standing in front of a building&#10;&#10;Description generated with very high confidence">
            <a:extLst>
              <a:ext uri="{FF2B5EF4-FFF2-40B4-BE49-F238E27FC236}">
                <a16:creationId xmlns="" xmlns:a16="http://schemas.microsoft.com/office/drawing/2014/main" id="{C2B9FA54-6F30-46E4-B0A9-346CD854F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57313"/>
            <a:ext cx="2940050" cy="294005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2EC61495-F077-4029-B928-FD85EDF149AB}"/>
                  </a:ext>
                </a:extLst>
              </p:cNvPr>
              <p:cNvSpPr txBox="1"/>
              <p:nvPr/>
            </p:nvSpPr>
            <p:spPr>
              <a:xfrm>
                <a:off x="6781800"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4" name="TextBox 13">
                <a:extLst>
                  <a:ext uri="{FF2B5EF4-FFF2-40B4-BE49-F238E27FC236}">
                    <a16:creationId xmlns:a16="http://schemas.microsoft.com/office/drawing/2014/main" id="{2EC61495-F077-4029-B928-FD85EDF149AB}"/>
                  </a:ext>
                </a:extLst>
              </p:cNvPr>
              <p:cNvSpPr txBox="1">
                <a:spLocks noRot="1" noChangeAspect="1" noMove="1" noResize="1" noEditPoints="1" noAdjustHandles="1" noChangeArrowheads="1" noChangeShapeType="1" noTextEdit="1"/>
              </p:cNvSpPr>
              <p:nvPr/>
            </p:nvSpPr>
            <p:spPr>
              <a:xfrm>
                <a:off x="6781800" y="4385043"/>
                <a:ext cx="1638300" cy="573940"/>
              </a:xfrm>
              <a:prstGeom prst="rect">
                <a:avLst/>
              </a:prstGeom>
              <a:blipFill>
                <a:blip r:embed="rId4"/>
                <a:stretch>
                  <a:fillRect/>
                </a:stretch>
              </a:blipFill>
            </p:spPr>
            <p:txBody>
              <a:bodyPr/>
              <a:lstStyle/>
              <a:p>
                <a:r>
                  <a:rPr lang="en-US">
                    <a:noFill/>
                  </a:rPr>
                  <a:t> </a:t>
                </a:r>
              </a:p>
            </p:txBody>
          </p:sp>
        </mc:Fallback>
      </mc:AlternateContent>
      <p:pic>
        <p:nvPicPr>
          <p:cNvPr id="3" name="Picture 2" descr="A close up of a logo&#10;&#10;Description generated with very high confidence">
            <a:extLst>
              <a:ext uri="{FF2B5EF4-FFF2-40B4-BE49-F238E27FC236}">
                <a16:creationId xmlns="" xmlns:a16="http://schemas.microsoft.com/office/drawing/2014/main" id="{096D803F-DC31-4047-9D54-F6C35CB2F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12" y="1357313"/>
            <a:ext cx="2940050" cy="29400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3DB9A529-4171-417C-A18A-E4403BFA9C03}"/>
                  </a:ext>
                </a:extLst>
              </p:cNvPr>
              <p:cNvSpPr txBox="1"/>
              <p:nvPr/>
            </p:nvSpPr>
            <p:spPr>
              <a:xfrm>
                <a:off x="3753644"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7" name="TextBox 16">
                <a:extLst>
                  <a:ext uri="{FF2B5EF4-FFF2-40B4-BE49-F238E27FC236}">
                    <a16:creationId xmlns:a16="http://schemas.microsoft.com/office/drawing/2014/main" id="{3DB9A529-4171-417C-A18A-E4403BFA9C03}"/>
                  </a:ext>
                </a:extLst>
              </p:cNvPr>
              <p:cNvSpPr txBox="1">
                <a:spLocks noRot="1" noChangeAspect="1" noMove="1" noResize="1" noEditPoints="1" noAdjustHandles="1" noChangeArrowheads="1" noChangeShapeType="1" noTextEdit="1"/>
              </p:cNvSpPr>
              <p:nvPr/>
            </p:nvSpPr>
            <p:spPr>
              <a:xfrm>
                <a:off x="3753644" y="4385043"/>
                <a:ext cx="1638300" cy="573940"/>
              </a:xfrm>
              <a:prstGeom prst="rect">
                <a:avLst/>
              </a:prstGeom>
              <a:blipFill>
                <a:blip r:embed="rId6"/>
                <a:stretch>
                  <a:fillRect/>
                </a:stretch>
              </a:blipFill>
            </p:spPr>
            <p:txBody>
              <a:bodyPr/>
              <a:lstStyle/>
              <a:p>
                <a:r>
                  <a:rPr lang="en-US">
                    <a:noFill/>
                  </a:rPr>
                  <a:t> </a:t>
                </a:r>
              </a:p>
            </p:txBody>
          </p:sp>
        </mc:Fallback>
      </mc:AlternateContent>
      <p:pic>
        <p:nvPicPr>
          <p:cNvPr id="5" name="Picture 4" descr="A circuit board&#10;&#10;Description generated with high confidence">
            <a:extLst>
              <a:ext uri="{FF2B5EF4-FFF2-40B4-BE49-F238E27FC236}">
                <a16:creationId xmlns="" xmlns:a16="http://schemas.microsoft.com/office/drawing/2014/main" id="{F9AD8218-A8B0-4E58-A419-8C8955881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406" y="1357313"/>
            <a:ext cx="2940050" cy="2940050"/>
          </a:xfrm>
          <a:prstGeom prst="rect">
            <a:avLst/>
          </a:prstGeom>
        </p:spPr>
      </p:pic>
    </p:spTree>
    <p:extLst>
      <p:ext uri="{BB962C8B-B14F-4D97-AF65-F5344CB8AC3E}">
        <p14:creationId xmlns:p14="http://schemas.microsoft.com/office/powerpoint/2010/main" val="42266243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a:xfrm>
            <a:off x="685800" y="914400"/>
            <a:ext cx="7772400" cy="5562600"/>
          </a:xfrm>
        </p:spPr>
        <p:txBody>
          <a:bodyPr>
            <a:normAutofit lnSpcReduction="10000"/>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sz="2800" dirty="0"/>
              <a:t>‘Hysteresis’ Thresholding:</a:t>
            </a:r>
          </a:p>
          <a:p>
            <a:pPr marL="838200" lvl="1" indent="-381000"/>
            <a:r>
              <a:rPr lang="en-US" altLang="en-US" sz="2400" dirty="0"/>
              <a:t>Define two thresholds: low and high</a:t>
            </a:r>
          </a:p>
          <a:p>
            <a:pPr marL="838200" lvl="1" indent="-381000"/>
            <a:r>
              <a:rPr lang="en-US" altLang="en-US" sz="2400" dirty="0"/>
              <a:t>Use the high threshold to start edge curves and the low threshold to continue them</a:t>
            </a:r>
          </a:p>
          <a:p>
            <a:pPr marL="838200" lvl="1" indent="-381000"/>
            <a:r>
              <a:rPr lang="en-US" altLang="en-US" sz="2400" dirty="0"/>
              <a:t>‘Follow’ edges starting from strong edge pixels</a:t>
            </a:r>
          </a:p>
          <a:p>
            <a:pPr marL="1238250" lvl="2" indent="-381000"/>
            <a:r>
              <a:rPr lang="en-US" altLang="en-US" sz="1800" dirty="0"/>
              <a:t>Connected </a:t>
            </a:r>
            <a:r>
              <a:rPr lang="en-US" altLang="en-US" dirty="0"/>
              <a:t>components (</a:t>
            </a:r>
            <a:r>
              <a:rPr lang="en-US" altLang="en-US" dirty="0" err="1"/>
              <a:t>Szeliski</a:t>
            </a:r>
            <a:r>
              <a:rPr lang="en-US" altLang="en-US" dirty="0"/>
              <a:t> 3.3.4)</a:t>
            </a:r>
            <a:endParaRPr lang="en-US" altLang="en-US" sz="1800" dirty="0"/>
          </a:p>
          <a:p>
            <a:pPr marL="533400" indent="-533400"/>
            <a:endParaRPr lang="en-US" altLang="en-US" sz="2800" dirty="0"/>
          </a:p>
          <a:p>
            <a:pPr marL="533400" indent="-533400"/>
            <a:r>
              <a:rPr lang="en-US" altLang="en-US" sz="2800" dirty="0"/>
              <a:t>MATLAB: edge(image, ‘canny’)</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D. Lowe, L. Fei-Fei</a:t>
            </a:r>
          </a:p>
        </p:txBody>
      </p:sp>
    </p:spTree>
    <p:extLst>
      <p:ext uri="{BB962C8B-B14F-4D97-AF65-F5344CB8AC3E}">
        <p14:creationId xmlns:p14="http://schemas.microsoft.com/office/powerpoint/2010/main" val="22086713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45 years of boundary detection</a:t>
            </a:r>
          </a:p>
        </p:txBody>
      </p:sp>
      <p:pic>
        <p:nvPicPr>
          <p:cNvPr id="83971"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066800"/>
            <a:ext cx="53657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683760" y="6581001"/>
            <a:ext cx="4460240" cy="276999"/>
          </a:xfrm>
          <a:prstGeom prst="rect">
            <a:avLst/>
          </a:prstGeom>
          <a:solidFill>
            <a:schemeClr val="bg1"/>
          </a:solidFill>
          <a:ln w="9525">
            <a:noFill/>
            <a:miter lim="800000"/>
            <a:headEnd/>
            <a:tailEnd/>
          </a:ln>
        </p:spPr>
        <p:txBody>
          <a:bodyPr wrap="square">
            <a:spAutoFit/>
          </a:bodyPr>
          <a:lstStyle/>
          <a:p>
            <a:pPr eaLnBrk="1" hangingPunct="1">
              <a:defRPr/>
            </a:pPr>
            <a:r>
              <a:rPr lang="en-US" sz="1200" dirty="0">
                <a:solidFill>
                  <a:schemeClr val="bg1">
                    <a:lumMod val="65000"/>
                  </a:schemeClr>
                </a:solidFill>
                <a:latin typeface="Arial" charset="0"/>
                <a:cs typeface="Arial" charset="0"/>
              </a:rPr>
              <a:t>Source: </a:t>
            </a:r>
            <a:r>
              <a:rPr lang="en-US" sz="1200" dirty="0" err="1">
                <a:solidFill>
                  <a:schemeClr val="bg1">
                    <a:lumMod val="65000"/>
                  </a:schemeClr>
                </a:solidFill>
                <a:latin typeface="Arial" charset="0"/>
                <a:cs typeface="Arial" charset="0"/>
              </a:rPr>
              <a:t>Arbelaez</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Maire</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Fowlkes</a:t>
            </a:r>
            <a:r>
              <a:rPr lang="en-US" sz="1200" dirty="0">
                <a:solidFill>
                  <a:schemeClr val="bg1">
                    <a:lumMod val="65000"/>
                  </a:schemeClr>
                </a:solidFill>
                <a:latin typeface="Arial" charset="0"/>
                <a:cs typeface="Arial" charset="0"/>
              </a:rPr>
              <a:t>, and </a:t>
            </a:r>
            <a:r>
              <a:rPr lang="en-US" sz="1200" dirty="0" err="1">
                <a:solidFill>
                  <a:schemeClr val="bg1">
                    <a:lumMod val="65000"/>
                  </a:schemeClr>
                </a:solidFill>
                <a:latin typeface="Arial" charset="0"/>
                <a:cs typeface="Arial" charset="0"/>
              </a:rPr>
              <a:t>Malik</a:t>
            </a:r>
            <a:r>
              <a:rPr lang="en-US" sz="1200" dirty="0">
                <a:solidFill>
                  <a:schemeClr val="bg1">
                    <a:lumMod val="65000"/>
                  </a:schemeClr>
                </a:solidFill>
                <a:latin typeface="Arial" charset="0"/>
                <a:cs typeface="Arial" charset="0"/>
              </a:rPr>
              <a:t>. TPAMI 2011 (</a:t>
            </a:r>
            <a:r>
              <a:rPr lang="en-US" sz="1200" dirty="0" err="1">
                <a:solidFill>
                  <a:schemeClr val="bg1">
                    <a:lumMod val="65000"/>
                  </a:schemeClr>
                </a:solidFill>
                <a:latin typeface="Arial" charset="0"/>
                <a:cs typeface="Arial" charset="0"/>
              </a:rPr>
              <a:t>pdf</a:t>
            </a:r>
            <a:r>
              <a:rPr lang="en-US" sz="1200" dirty="0">
                <a:solidFill>
                  <a:schemeClr val="bg1">
                    <a:lumMod val="65000"/>
                  </a:schemeClr>
                </a:solidFill>
                <a:latin typeface="Arial" charset="0"/>
                <a:cs typeface="Arial" charset="0"/>
              </a:rPr>
              <a:t>)</a:t>
            </a:r>
          </a:p>
        </p:txBody>
      </p:sp>
    </p:spTree>
    <p:extLst>
      <p:ext uri="{BB962C8B-B14F-4D97-AF65-F5344CB8AC3E}">
        <p14:creationId xmlns:p14="http://schemas.microsoft.com/office/powerpoint/2010/main" val="557385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858000" cy="4539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306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43647</TotalTime>
  <Words>2279</Words>
  <Application>Microsoft Office PowerPoint</Application>
  <PresentationFormat>On-screen Show (4:3)</PresentationFormat>
  <Paragraphs>466</Paragraphs>
  <Slides>82</Slides>
  <Notes>42</Notes>
  <HiddenSlides>2</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3</vt:i4>
      </vt:variant>
      <vt:variant>
        <vt:lpstr>Slide Titles</vt:lpstr>
      </vt:variant>
      <vt:variant>
        <vt:i4>82</vt:i4>
      </vt:variant>
    </vt:vector>
  </HeadingPairs>
  <TitlesOfParts>
    <vt:vector size="97" baseType="lpstr">
      <vt:lpstr>ＭＳ Ｐゴシック</vt:lpstr>
      <vt:lpstr>Arial</vt:lpstr>
      <vt:lpstr>Calibri</vt:lpstr>
      <vt:lpstr>Cambria Math</vt:lpstr>
      <vt:lpstr>Consolas</vt:lpstr>
      <vt:lpstr>Courier New</vt:lpstr>
      <vt:lpstr>Gill Sans</vt:lpstr>
      <vt:lpstr>Symbol</vt:lpstr>
      <vt:lpstr>Tahoma</vt:lpstr>
      <vt:lpstr>Times New Roman</vt:lpstr>
      <vt:lpstr>Office Theme</vt:lpstr>
      <vt:lpstr>1_Office Theme</vt:lpstr>
      <vt:lpstr>Equation</vt:lpstr>
      <vt:lpstr>Bitmap Image</vt:lpstr>
      <vt:lpstr>Photo Editor Photo</vt:lpstr>
      <vt:lpstr>Edge Detection</vt:lpstr>
      <vt:lpstr>PowerPoint Presentation</vt:lpstr>
      <vt:lpstr>Think-Pair-Share</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Edge detection</vt:lpstr>
      <vt:lpstr>Why do we care about edges?</vt:lpstr>
      <vt:lpstr>Elder – Are Edges Incomplete? 1999</vt:lpstr>
      <vt:lpstr>Elder – Are Edges Incomplete? 1999</vt:lpstr>
      <vt:lpstr>Origins of edges</vt:lpstr>
      <vt:lpstr>Closeup of edges</vt:lpstr>
      <vt:lpstr>Closeup of edges</vt:lpstr>
      <vt:lpstr>Closeup of edges</vt:lpstr>
      <vt:lpstr>What we will learn today</vt:lpstr>
      <vt:lpstr>Derivatives in 1D</vt:lpstr>
      <vt:lpstr>Derivatives in 1D - example</vt:lpstr>
      <vt:lpstr>Derivatives in 1D - example</vt:lpstr>
      <vt:lpstr>Discrete Derivative in 1D</vt:lpstr>
      <vt:lpstr>Types of Discrete derivative in 1D</vt:lpstr>
      <vt:lpstr>1D discrete derivate filters</vt:lpstr>
      <vt:lpstr>1D discrete derivate example</vt:lpstr>
      <vt:lpstr>Discrete derivate in 2D</vt:lpstr>
      <vt:lpstr>Discrete derivate in 2D</vt:lpstr>
      <vt:lpstr>Discrete derivate in 2D</vt:lpstr>
      <vt:lpstr>2D discrete derivative filters</vt:lpstr>
      <vt:lpstr>2D discrete derivative filters</vt:lpstr>
      <vt:lpstr>2D discrete derivative - example</vt:lpstr>
      <vt:lpstr>2D discrete derivative - example</vt:lpstr>
      <vt:lpstr>2D discrete derivative - example</vt:lpstr>
      <vt:lpstr>2D discrete derivative - example</vt:lpstr>
      <vt:lpstr>2D discrete derivative - example</vt:lpstr>
      <vt:lpstr>What we will learn today</vt:lpstr>
      <vt:lpstr>Characterizing edges</vt:lpstr>
      <vt:lpstr>Image gradient</vt:lpstr>
      <vt:lpstr>Finite differences: example</vt:lpstr>
      <vt:lpstr>Intensity profile</vt:lpstr>
      <vt:lpstr>Effects of noise</vt:lpstr>
      <vt:lpstr>Effects of noise</vt:lpstr>
      <vt:lpstr>Effects of noise</vt:lpstr>
      <vt:lpstr>Effects of noise</vt:lpstr>
      <vt:lpstr>Smoothing with different filters</vt:lpstr>
      <vt:lpstr>Solution: smooth first</vt:lpstr>
      <vt:lpstr>Derivative theorem of convolution</vt:lpstr>
      <vt:lpstr>Derivative of Gaussian filter</vt:lpstr>
      <vt:lpstr>Derivative of Gaussian filter</vt:lpstr>
      <vt:lpstr>Derivative of Gaussian filter</vt:lpstr>
      <vt:lpstr>What we will learn today</vt:lpstr>
      <vt:lpstr>Smoothing with different filters</vt:lpstr>
      <vt:lpstr>Discrete Approximation</vt:lpstr>
      <vt:lpstr>Sobel Operator</vt:lpstr>
      <vt:lpstr>Sobel Operation</vt:lpstr>
      <vt:lpstr>Sobel Filter example</vt:lpstr>
      <vt:lpstr>Sobel Filter Problems</vt:lpstr>
      <vt:lpstr>Tradeoff between smoothing at different scales</vt:lpstr>
      <vt:lpstr>Designing an edge detector</vt:lpstr>
      <vt:lpstr>Designing an edge detector</vt:lpstr>
      <vt:lpstr>Designing an edge detector</vt:lpstr>
      <vt:lpstr>What we will learn today</vt:lpstr>
      <vt:lpstr>Canny edge detector</vt:lpstr>
      <vt:lpstr>Demonstrator Image</vt:lpstr>
      <vt:lpstr>Canny edge detector</vt:lpstr>
      <vt:lpstr>Derivative of Gaussian filter</vt:lpstr>
      <vt:lpstr>Compute Gradients</vt:lpstr>
      <vt:lpstr>Canny edge detector</vt:lpstr>
      <vt:lpstr>Compute Gradient Magnitude</vt:lpstr>
      <vt:lpstr>Compute Gradient Orientation</vt:lpstr>
      <vt:lpstr>Canny edge detector</vt:lpstr>
      <vt:lpstr>Non-maximum suppression for each orientation</vt:lpstr>
      <vt:lpstr>Before Non-max Suppression</vt:lpstr>
      <vt:lpstr>After non-max suppression</vt:lpstr>
      <vt:lpstr>Canny edge detector</vt:lpstr>
      <vt:lpstr>Edge linking</vt:lpstr>
      <vt:lpstr>‘Hysteresis’ (adaptive) thresholding</vt:lpstr>
      <vt:lpstr>Final Canny Edges</vt:lpstr>
      <vt:lpstr>Effect of  (Gaussian kernel spread/size)</vt:lpstr>
      <vt:lpstr>Canny edge detector</vt:lpstr>
      <vt:lpstr>45 years of boundary detection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Samuel cheng</cp:lastModifiedBy>
  <cp:revision>220</cp:revision>
  <dcterms:created xsi:type="dcterms:W3CDTF">2009-12-16T02:55:56Z</dcterms:created>
  <dcterms:modified xsi:type="dcterms:W3CDTF">2018-01-24T15:55:59Z</dcterms:modified>
</cp:coreProperties>
</file>