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8" r:id="rId3"/>
    <p:sldId id="329" r:id="rId4"/>
    <p:sldId id="327" r:id="rId5"/>
    <p:sldId id="328" r:id="rId6"/>
    <p:sldId id="33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7" r:id="rId23"/>
    <p:sldId id="278" r:id="rId24"/>
    <p:sldId id="310" r:id="rId25"/>
    <p:sldId id="298" r:id="rId26"/>
    <p:sldId id="294" r:id="rId27"/>
    <p:sldId id="295" r:id="rId28"/>
    <p:sldId id="296" r:id="rId29"/>
    <p:sldId id="297" r:id="rId30"/>
    <p:sldId id="312" r:id="rId31"/>
    <p:sldId id="300" r:id="rId32"/>
    <p:sldId id="299" r:id="rId33"/>
    <p:sldId id="306" r:id="rId34"/>
    <p:sldId id="303" r:id="rId35"/>
    <p:sldId id="304" r:id="rId36"/>
    <p:sldId id="302" r:id="rId37"/>
    <p:sldId id="307" r:id="rId38"/>
    <p:sldId id="305" r:id="rId39"/>
    <p:sldId id="308" r:id="rId40"/>
    <p:sldId id="309" r:id="rId41"/>
    <p:sldId id="301" r:id="rId42"/>
    <p:sldId id="285" r:id="rId43"/>
    <p:sldId id="289" r:id="rId44"/>
    <p:sldId id="290" r:id="rId45"/>
    <p:sldId id="292" r:id="rId46"/>
    <p:sldId id="293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5" r:id="rId58"/>
    <p:sldId id="323" r:id="rId59"/>
    <p:sldId id="331" r:id="rId60"/>
    <p:sldId id="332" r:id="rId61"/>
    <p:sldId id="335" r:id="rId62"/>
    <p:sldId id="333" r:id="rId63"/>
    <p:sldId id="32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55" d="100"/>
          <a:sy n="5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58.wmf"/><Relationship Id="rId1" Type="http://schemas.openxmlformats.org/officeDocument/2006/relationships/image" Target="../media/image36.wmf"/><Relationship Id="rId5" Type="http://schemas.openxmlformats.org/officeDocument/2006/relationships/image" Target="../media/image71.wmf"/><Relationship Id="rId4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81.wmf"/><Relationship Id="rId2" Type="http://schemas.openxmlformats.org/officeDocument/2006/relationships/image" Target="../media/image77.wmf"/><Relationship Id="rId1" Type="http://schemas.openxmlformats.org/officeDocument/2006/relationships/image" Target="../media/image36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86.wmf"/><Relationship Id="rId2" Type="http://schemas.openxmlformats.org/officeDocument/2006/relationships/image" Target="../media/image82.wmf"/><Relationship Id="rId1" Type="http://schemas.openxmlformats.org/officeDocument/2006/relationships/image" Target="../media/image36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47.wmf"/><Relationship Id="rId6" Type="http://schemas.openxmlformats.org/officeDocument/2006/relationships/image" Target="../media/image36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36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63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F472B-4351-4ECE-B3BB-04B86D8B4F93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508D0-09A5-4015-8641-3D828481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6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D28594-1BF0-4DB2-A1AE-C8F286CFD21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068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06853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998D87-1695-460C-B680-3A51E7B60FA0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143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90474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144809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2344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56064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4195648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25091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16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76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9863BB-FB89-4213-900D-F7E792B7AF75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2453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2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scale it so the mean squared distance between the origin and the data points is 2 pixels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65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79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56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35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6BE2EA-E521-465C-9C23-D655E655B2F7}" type="slidenum">
              <a:rPr lang="en-US" altLang="en-US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6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2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67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4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9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68017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5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2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9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3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2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F5CCC-2E21-42C3-B012-065682F3F3F2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0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wmf"/><Relationship Id="rId12" Type="http://schemas.openxmlformats.org/officeDocument/2006/relationships/image" Target="../media/image28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0.png"/><Relationship Id="rId5" Type="http://schemas.openxmlformats.org/officeDocument/2006/relationships/image" Target="../media/image34.wmf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11" Type="http://schemas.openxmlformats.org/officeDocument/2006/relationships/image" Target="../media/image46.wmf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5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11" Type="http://schemas.openxmlformats.org/officeDocument/2006/relationships/image" Target="../media/image440.png"/><Relationship Id="rId5" Type="http://schemas.openxmlformats.org/officeDocument/2006/relationships/image" Target="../media/image47.wmf"/><Relationship Id="rId10" Type="http://schemas.openxmlformats.org/officeDocument/2006/relationships/image" Target="../media/image43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7.wmf"/><Relationship Id="rId18" Type="http://schemas.openxmlformats.org/officeDocument/2006/relationships/image" Target="../media/image4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42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6.wmf"/><Relationship Id="rId20" Type="http://schemas.openxmlformats.org/officeDocument/2006/relationships/image" Target="../media/image450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6.wmf"/><Relationship Id="rId5" Type="http://schemas.openxmlformats.org/officeDocument/2006/relationships/image" Target="../media/image47.wmf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440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5.wmf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66.png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0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62.png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21.png"/><Relationship Id="rId9" Type="http://schemas.openxmlformats.org/officeDocument/2006/relationships/image" Target="../media/image61.png"/><Relationship Id="rId14" Type="http://schemas.openxmlformats.org/officeDocument/2006/relationships/image" Target="../media/image59.wmf"/><Relationship Id="rId22" Type="http://schemas.openxmlformats.org/officeDocument/2006/relationships/image" Target="../media/image6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300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21.png"/><Relationship Id="rId12" Type="http://schemas.openxmlformats.org/officeDocument/2006/relationships/image" Target="../media/image29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wmf"/><Relationship Id="rId11" Type="http://schemas.openxmlformats.org/officeDocument/2006/relationships/image" Target="../media/image280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270.png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3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300.pn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21.png"/><Relationship Id="rId12" Type="http://schemas.openxmlformats.org/officeDocument/2006/relationships/image" Target="../media/image29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9.wmf"/><Relationship Id="rId11" Type="http://schemas.openxmlformats.org/officeDocument/2006/relationships/image" Target="../media/image280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74.png"/><Relationship Id="rId4" Type="http://schemas.openxmlformats.org/officeDocument/2006/relationships/image" Target="../media/image68.wmf"/><Relationship Id="rId9" Type="http://schemas.openxmlformats.org/officeDocument/2006/relationships/image" Target="../media/image36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66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0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w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62.png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21.png"/><Relationship Id="rId9" Type="http://schemas.openxmlformats.org/officeDocument/2006/relationships/image" Target="../media/image61.png"/><Relationship Id="rId14" Type="http://schemas.openxmlformats.org/officeDocument/2006/relationships/image" Target="../media/image7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78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53.bin"/><Relationship Id="rId7" Type="http://schemas.openxmlformats.org/officeDocument/2006/relationships/image" Target="../media/image61.png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6.png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9.bin"/><Relationship Id="rId24" Type="http://schemas.openxmlformats.org/officeDocument/2006/relationships/image" Target="../media/image81.wmf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65.png"/><Relationship Id="rId23" Type="http://schemas.openxmlformats.org/officeDocument/2006/relationships/oleObject" Target="../embeddings/oleObject54.bin"/><Relationship Id="rId10" Type="http://schemas.openxmlformats.org/officeDocument/2006/relationships/image" Target="../media/image64.png"/><Relationship Id="rId19" Type="http://schemas.openxmlformats.org/officeDocument/2006/relationships/oleObject" Target="../embeddings/oleObject52.bin"/><Relationship Id="rId4" Type="http://schemas.openxmlformats.org/officeDocument/2006/relationships/image" Target="../media/image21.png"/><Relationship Id="rId9" Type="http://schemas.openxmlformats.org/officeDocument/2006/relationships/image" Target="../media/image63.png"/><Relationship Id="rId14" Type="http://schemas.openxmlformats.org/officeDocument/2006/relationships/image" Target="../media/image60.wmf"/><Relationship Id="rId22" Type="http://schemas.openxmlformats.org/officeDocument/2006/relationships/image" Target="../media/image8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83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60.bin"/><Relationship Id="rId7" Type="http://schemas.openxmlformats.org/officeDocument/2006/relationships/image" Target="../media/image61.png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6.png"/><Relationship Id="rId20" Type="http://schemas.openxmlformats.org/officeDocument/2006/relationships/image" Target="../media/image8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56.bin"/><Relationship Id="rId24" Type="http://schemas.openxmlformats.org/officeDocument/2006/relationships/image" Target="../media/image86.wmf"/><Relationship Id="rId5" Type="http://schemas.openxmlformats.org/officeDocument/2006/relationships/oleObject" Target="../embeddings/oleObject55.bin"/><Relationship Id="rId15" Type="http://schemas.openxmlformats.org/officeDocument/2006/relationships/image" Target="../media/image65.png"/><Relationship Id="rId23" Type="http://schemas.openxmlformats.org/officeDocument/2006/relationships/oleObject" Target="../embeddings/oleObject61.bin"/><Relationship Id="rId10" Type="http://schemas.openxmlformats.org/officeDocument/2006/relationships/image" Target="../media/image64.png"/><Relationship Id="rId19" Type="http://schemas.openxmlformats.org/officeDocument/2006/relationships/oleObject" Target="../embeddings/oleObject59.bin"/><Relationship Id="rId4" Type="http://schemas.openxmlformats.org/officeDocument/2006/relationships/image" Target="../media/image21.png"/><Relationship Id="rId9" Type="http://schemas.openxmlformats.org/officeDocument/2006/relationships/image" Target="../media/image63.png"/><Relationship Id="rId14" Type="http://schemas.openxmlformats.org/officeDocument/2006/relationships/image" Target="../media/image60.wmf"/><Relationship Id="rId22" Type="http://schemas.openxmlformats.org/officeDocument/2006/relationships/image" Target="../media/image8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8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62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10.png"/><Relationship Id="rId5" Type="http://schemas.openxmlformats.org/officeDocument/2006/relationships/image" Target="../media/image60.png"/><Relationship Id="rId4" Type="http://schemas.openxmlformats.org/officeDocument/2006/relationships/image" Target="../media/image9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6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5.pn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67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98.png"/><Relationship Id="rId4" Type="http://schemas.openxmlformats.org/officeDocument/2006/relationships/oleObject" Target="../embeddings/oleObject68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01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18" Type="http://schemas.openxmlformats.org/officeDocument/2006/relationships/image" Target="../media/image118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" Type="http://schemas.openxmlformats.org/officeDocument/2006/relationships/image" Target="../media/image102.jpeg"/><Relationship Id="rId16" Type="http://schemas.openxmlformats.org/officeDocument/2006/relationships/image" Target="../media/image116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png"/><Relationship Id="rId10" Type="http://schemas.openxmlformats.org/officeDocument/2006/relationships/image" Target="../media/image110.jpeg"/><Relationship Id="rId19" Type="http://schemas.openxmlformats.org/officeDocument/2006/relationships/image" Target="../media/image119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</a:t>
            </a:r>
            <a:r>
              <a:rPr lang="en-US" dirty="0" smtClean="0"/>
              <a:t>Cheng</a:t>
            </a:r>
          </a:p>
          <a:p>
            <a:r>
              <a:rPr lang="en-US" dirty="0"/>
              <a:t>Slide credit: 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Depth from disparity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809625" y="1785938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image I(x,y)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6851650" y="1749425"/>
            <a:ext cx="160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image I´(x´,y´)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408363" y="1795463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Disparity map D(x,y)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2819400" y="4679950"/>
            <a:ext cx="285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0000"/>
                </a:solidFill>
              </a:rPr>
              <a:t>(x´,y´)=(x+D(x,y), y)</a:t>
            </a:r>
            <a:endParaRPr lang="en-GB" altLang="en-US" sz="2400">
              <a:solidFill>
                <a:srgbClr val="000000"/>
              </a:solidFill>
            </a:endParaRPr>
          </a:p>
        </p:txBody>
      </p:sp>
      <p:pic>
        <p:nvPicPr>
          <p:cNvPr id="207879" name="Picture 7" descr="rect_006_007_l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433638"/>
            <a:ext cx="27416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Picture 8" descr="rect_006_007_r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422525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Picture 9" descr="disparity_006_007_l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425700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2" name="Oval 10"/>
          <p:cNvSpPr>
            <a:spLocks noChangeArrowheads="1"/>
          </p:cNvSpPr>
          <p:nvPr/>
        </p:nvSpPr>
        <p:spPr bwMode="auto">
          <a:xfrm>
            <a:off x="1169988" y="343058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3" name="Oval 11"/>
          <p:cNvSpPr>
            <a:spLocks noChangeArrowheads="1"/>
          </p:cNvSpPr>
          <p:nvPr/>
        </p:nvSpPr>
        <p:spPr bwMode="auto">
          <a:xfrm>
            <a:off x="4129088" y="3394075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4" name="Oval 12"/>
          <p:cNvSpPr>
            <a:spLocks noChangeArrowheads="1"/>
          </p:cNvSpPr>
          <p:nvPr/>
        </p:nvSpPr>
        <p:spPr bwMode="auto">
          <a:xfrm>
            <a:off x="6937375" y="3413125"/>
            <a:ext cx="36513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6945313" y="3429000"/>
            <a:ext cx="166687" cy="42863"/>
          </a:xfrm>
          <a:custGeom>
            <a:avLst/>
            <a:gdLst>
              <a:gd name="T0" fmla="*/ 0 w 131"/>
              <a:gd name="T1" fmla="*/ 0 h 1"/>
              <a:gd name="T2" fmla="*/ 2147483646 w 131"/>
              <a:gd name="T3" fmla="*/ 0 h 1"/>
              <a:gd name="T4" fmla="*/ 0 60000 65536"/>
              <a:gd name="T5" fmla="*/ 0 60000 65536"/>
              <a:gd name="T6" fmla="*/ 0 w 131"/>
              <a:gd name="T7" fmla="*/ 0 h 1"/>
              <a:gd name="T8" fmla="*/ 131 w 13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55626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If we could find the </a:t>
            </a:r>
            <a:r>
              <a:rPr lang="en-US" altLang="en-US" sz="2400" b="1" dirty="0"/>
              <a:t>corresponding points </a:t>
            </a:r>
            <a:r>
              <a:rPr lang="en-US" altLang="en-US" sz="2400" dirty="0"/>
              <a:t>in two images, we could </a:t>
            </a:r>
            <a:r>
              <a:rPr lang="en-US" altLang="en-US" sz="2400" b="1" dirty="0"/>
              <a:t>estimate relative depth</a:t>
            </a:r>
            <a:r>
              <a:rPr lang="en-US" altLang="en-US" sz="2400" dirty="0"/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4065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Calibration for the two cameras.</a:t>
            </a:r>
          </a:p>
          <a:p>
            <a:pPr marL="914400" lvl="1" indent="-514350">
              <a:buAutoNum type="arabicPeriod"/>
            </a:pPr>
            <a:r>
              <a:rPr lang="en-US" dirty="0"/>
              <a:t>Intrinsic matrices for both cameras (e.g., f)</a:t>
            </a:r>
          </a:p>
          <a:p>
            <a:pPr marL="914400" lvl="1" indent="-514350">
              <a:buAutoNum type="arabicPeriod"/>
            </a:pPr>
            <a:r>
              <a:rPr lang="en-US" dirty="0"/>
              <a:t>Baseline distance T in parallel camera case</a:t>
            </a:r>
          </a:p>
          <a:p>
            <a:pPr marL="914400" lvl="1" indent="-514350">
              <a:buAutoNum type="arabicPeriod"/>
            </a:pPr>
            <a:r>
              <a:rPr lang="en-US" dirty="0"/>
              <a:t>R, t in non-parallel case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Correspondence for every pixel.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Like HW5, but HW5 is “sparse”.</a:t>
            </a:r>
          </a:p>
          <a:p>
            <a:pPr marL="0" indent="0">
              <a:buNone/>
            </a:pPr>
            <a:r>
              <a:rPr lang="en-US" sz="2800" dirty="0" smtClean="0"/>
              <a:t>	We need “dense” correspondence!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44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173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2173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716" y="392374"/>
            <a:ext cx="88392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Correspondence for every pixel.</a:t>
            </a:r>
            <a:br>
              <a:rPr lang="en-US" sz="3600" dirty="0"/>
            </a:br>
            <a:r>
              <a:rPr lang="en-US" sz="3600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4777146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2602173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4430973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3726858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4735772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9003" y="4731685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6705600" cy="3810000"/>
          </a:xfrm>
        </p:spPr>
        <p:txBody>
          <a:bodyPr/>
          <a:lstStyle/>
          <a:p>
            <a:pPr algn="ctr"/>
            <a:r>
              <a:rPr lang="en-US" dirty="0"/>
              <a:t>Wouldn’t it be nice to know </a:t>
            </a:r>
            <a:br>
              <a:rPr lang="en-US" dirty="0"/>
            </a:br>
            <a:r>
              <a:rPr lang="en-US" dirty="0"/>
              <a:t>where matches can live?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err="1"/>
              <a:t>Epipolar</a:t>
            </a:r>
            <a:r>
              <a:rPr lang="en-US" i="1" dirty="0"/>
              <a:t> geometry</a:t>
            </a:r>
            <a:br>
              <a:rPr lang="en-US" i="1" dirty="0"/>
            </a:br>
            <a:r>
              <a:rPr lang="en-US" dirty="0"/>
              <a:t>Constrains 2D search to 1D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903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1743529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5373416" y="5132137"/>
            <a:ext cx="37705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</a:t>
            </a:r>
          </a:p>
          <a:p>
            <a:r>
              <a:rPr lang="en-US" sz="2000" dirty="0"/>
              <a:t>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394458" y="5137464"/>
            <a:ext cx="3828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</a:t>
            </a:r>
          </a:p>
          <a:p>
            <a:r>
              <a:rPr lang="en-US" sz="2000" dirty="0"/>
              <a:t>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32484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3172279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3248479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3153229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9436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24991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32421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35977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8898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571500" y="14287"/>
            <a:ext cx="7886700" cy="1325563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3127829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3051629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3178629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3127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2365829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2378529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3508829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2213429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2670629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2191204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3508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2594429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889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20673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1756229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1756229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89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570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930420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936770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936770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641370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472970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460270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635020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65920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84787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87962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608282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19870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962170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962170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962170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606425" y="103981"/>
            <a:ext cx="7886700" cy="95091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741257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750782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1080857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474682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398482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474682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398482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81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704850" y="118269"/>
            <a:ext cx="7886700" cy="777875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5492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34" y="-12699"/>
            <a:ext cx="7886700" cy="1030647"/>
          </a:xfrm>
        </p:spPr>
        <p:txBody>
          <a:bodyPr/>
          <a:lstStyle/>
          <a:p>
            <a:r>
              <a:rPr lang="en-US" dirty="0"/>
              <a:t>Think Pair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are the </a:t>
            </a:r>
            <a:r>
              <a:rPr lang="en-US" dirty="0" err="1"/>
              <a:t>epipoles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What do the </a:t>
            </a:r>
            <a:r>
              <a:rPr lang="en-US" dirty="0" err="1"/>
              <a:t>epipolar</a:t>
            </a:r>
            <a:r>
              <a:rPr lang="en-US" dirty="0"/>
              <a:t> lines look like?</a:t>
            </a:r>
          </a:p>
        </p:txBody>
      </p:sp>
      <p:sp>
        <p:nvSpPr>
          <p:cNvPr id="4" name="Parallelogram 3"/>
          <p:cNvSpPr/>
          <p:nvPr/>
        </p:nvSpPr>
        <p:spPr>
          <a:xfrm rot="5400000">
            <a:off x="838200" y="2743200"/>
            <a:ext cx="1333500" cy="102870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 rot="9660627">
            <a:off x="2627354" y="2774231"/>
            <a:ext cx="1462502" cy="937636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2362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9300" y="21336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2" y="2362200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Parallelogram 8"/>
          <p:cNvSpPr/>
          <p:nvPr/>
        </p:nvSpPr>
        <p:spPr>
          <a:xfrm rot="5400000">
            <a:off x="5105401" y="2743201"/>
            <a:ext cx="1333500" cy="102870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9660627">
            <a:off x="6826598" y="2468110"/>
            <a:ext cx="1030184" cy="65281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9401" y="2362201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1" y="213360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1053" y="2362201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sp>
        <p:nvSpPr>
          <p:cNvPr id="14" name="Parallelogram 13"/>
          <p:cNvSpPr/>
          <p:nvPr/>
        </p:nvSpPr>
        <p:spPr>
          <a:xfrm rot="5400000">
            <a:off x="1279072" y="5293179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62200" y="4795155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19300" y="456655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852" y="4795155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p:sp>
        <p:nvSpPr>
          <p:cNvPr id="19" name="Parallelogram 18"/>
          <p:cNvSpPr/>
          <p:nvPr/>
        </p:nvSpPr>
        <p:spPr>
          <a:xfrm rot="5163792">
            <a:off x="2707822" y="5293179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rot="5400000">
            <a:off x="6351229" y="5193259"/>
            <a:ext cx="632544" cy="85725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77662" y="4795156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34762" y="4566556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9314" y="4795156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p:sp>
        <p:nvSpPr>
          <p:cNvPr id="24" name="Parallelogram 23"/>
          <p:cNvSpPr/>
          <p:nvPr/>
        </p:nvSpPr>
        <p:spPr>
          <a:xfrm rot="5400000">
            <a:off x="6280334" y="5570371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70213" y="34671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81398" y="34671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2600" y="34290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441113" y="2857501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38299" y="5938156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94263" y="5938156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29401" y="6209124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629401" y="5769429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92012" y="173778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268212" y="28610"/>
            <a:ext cx="187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camera center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561" y="549949"/>
            <a:ext cx="1828800" cy="9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4"/>
          <p:cNvSpPr>
            <a:spLocks noChangeShapeType="1"/>
          </p:cNvSpPr>
          <p:nvPr/>
        </p:nvSpPr>
        <p:spPr bwMode="auto">
          <a:xfrm flipV="1">
            <a:off x="7076391" y="1355013"/>
            <a:ext cx="498695" cy="357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7658830" y="1356798"/>
            <a:ext cx="54924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6"/>
          <p:cNvSpPr>
            <a:spLocks noChangeShapeType="1"/>
          </p:cNvSpPr>
          <p:nvPr/>
        </p:nvSpPr>
        <p:spPr bwMode="auto">
          <a:xfrm>
            <a:off x="8297100" y="1356798"/>
            <a:ext cx="497941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8346894" y="992645"/>
            <a:ext cx="448147" cy="36236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7944014" y="664193"/>
            <a:ext cx="348558" cy="28204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V="1">
            <a:off x="7578858" y="660623"/>
            <a:ext cx="350067" cy="2838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flipV="1">
            <a:off x="7073373" y="990860"/>
            <a:ext cx="449655" cy="36058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7559242" y="1331807"/>
            <a:ext cx="36214" cy="4284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8271448" y="1340732"/>
            <a:ext cx="36214" cy="4284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523028" y="949803"/>
            <a:ext cx="822356" cy="449836"/>
            <a:chOff x="2952750" y="2300288"/>
            <a:chExt cx="3460750" cy="1600200"/>
          </a:xfrm>
        </p:grpSpPr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" name="Line 19"/>
          <p:cNvSpPr>
            <a:spLocks noChangeShapeType="1"/>
          </p:cNvSpPr>
          <p:nvPr/>
        </p:nvSpPr>
        <p:spPr bwMode="auto">
          <a:xfrm>
            <a:off x="7074882" y="1363938"/>
            <a:ext cx="488887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20"/>
          <p:cNvSpPr>
            <a:spLocks noChangeShapeType="1"/>
          </p:cNvSpPr>
          <p:nvPr/>
        </p:nvSpPr>
        <p:spPr bwMode="auto">
          <a:xfrm>
            <a:off x="7654304" y="1363938"/>
            <a:ext cx="561315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>
            <a:off x="8306153" y="1363938"/>
            <a:ext cx="488887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7038668" y="739612"/>
            <a:ext cx="54321" cy="856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8762976" y="742289"/>
            <a:ext cx="76577" cy="856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29"/>
          <p:cNvSpPr>
            <a:spLocks/>
          </p:cNvSpPr>
          <p:nvPr/>
        </p:nvSpPr>
        <p:spPr bwMode="auto">
          <a:xfrm>
            <a:off x="7455127" y="945787"/>
            <a:ext cx="54321" cy="64262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30"/>
          <p:cNvSpPr>
            <a:spLocks/>
          </p:cNvSpPr>
          <p:nvPr/>
        </p:nvSpPr>
        <p:spPr bwMode="auto">
          <a:xfrm>
            <a:off x="8360474" y="945787"/>
            <a:ext cx="54321" cy="64262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695325" y="1"/>
            <a:ext cx="7886700" cy="9144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564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1747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cholarpedia.org/w/images/9/9f/LeaningTowe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8" y="1852447"/>
            <a:ext cx="8331784" cy="309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5828" y="6488668"/>
            <a:ext cx="1938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Frederick Kingdom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>
          <a:xfrm>
            <a:off x="512536" y="1"/>
            <a:ext cx="7886700" cy="935038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33811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33923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55518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-2286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5330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31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</a:t>
            </a:r>
            <a:r>
              <a:rPr lang="en-US" dirty="0" err="1" smtClean="0"/>
              <a:t>epipolar</a:t>
            </a:r>
            <a:r>
              <a:rPr lang="en-US" dirty="0" smtClean="0"/>
              <a:t> 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8786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</a:t>
            </a:r>
            <a:r>
              <a:rPr lang="en-US" dirty="0" err="1" smtClean="0"/>
              <a:t>epipolar</a:t>
            </a:r>
            <a:r>
              <a:rPr lang="en-US" dirty="0" smtClean="0"/>
              <a:t> line of a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bit more math, but cool math</a:t>
            </a:r>
          </a:p>
          <a:p>
            <a:r>
              <a:rPr lang="en-US" dirty="0" smtClean="0"/>
              <a:t>Essential matrix and fundamental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Essential matrix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030162"/>
              </p:ext>
            </p:extLst>
          </p:nvPr>
        </p:nvGraphicFramePr>
        <p:xfrm>
          <a:off x="825500" y="4097338"/>
          <a:ext cx="65595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8" name="Equation" r:id="rId4" imgW="3479760" imgH="990360" progId="Equation.DSMT4">
                  <p:embed/>
                </p:oleObj>
              </mc:Choice>
              <mc:Fallback>
                <p:oleObj name="Equation" r:id="rId4" imgW="347976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4097338"/>
                        <a:ext cx="655955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766453"/>
              </p:ext>
            </p:extLst>
          </p:nvPr>
        </p:nvGraphicFramePr>
        <p:xfrm>
          <a:off x="825500" y="6036906"/>
          <a:ext cx="42370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Equation" r:id="rId6" imgW="2247840" imgH="253800" progId="Equation.DSMT4">
                  <p:embed/>
                </p:oleObj>
              </mc:Choice>
              <mc:Fallback>
                <p:oleObj name="Equation" r:id="rId6" imgW="2247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6036906"/>
                        <a:ext cx="42370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2514600" y="2041066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6057900" y="2041066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0" name="Equation" r:id="rId9" imgW="88560" imgH="152280" progId="Equation.3">
                  <p:embed/>
                </p:oleObj>
              </mc:Choice>
              <mc:Fallback>
                <p:oleObj name="Equation" r:id="rId9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403975" y="2212933"/>
                <a:ext cx="463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212933"/>
                <a:ext cx="463397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6557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3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4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3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Review: change of coordinate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923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23430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12925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17330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Structure from motion</a:t>
            </a:r>
            <a:endParaRPr lang="en-US" altLang="en-US" dirty="0" smtClean="0"/>
          </a:p>
        </p:txBody>
      </p:sp>
      <p:pic>
        <p:nvPicPr>
          <p:cNvPr id="9219" name="Picture 2" descr="http://www.maths.lth.se/matematiklth/personal/calle/tech_rep/eglise_r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6002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03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58837" y="4439761"/>
          <a:ext cx="72739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8" name="Equation" r:id="rId4" imgW="3860640" imgH="253800" progId="Equation.DSMT4">
                  <p:embed/>
                </p:oleObj>
              </mc:Choice>
              <mc:Fallback>
                <p:oleObj name="Equation" r:id="rId4" imgW="3860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7" y="4439761"/>
                        <a:ext cx="727392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2362" y="1234802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192212" y="18221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7800975" y="1830115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9"/>
          <p:cNvSpPr>
            <a:spLocks/>
          </p:cNvSpPr>
          <p:nvPr/>
        </p:nvSpPr>
        <p:spPr bwMode="auto">
          <a:xfrm>
            <a:off x="6257925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6000317" y="3741395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3568700" y="37351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 flipH="1">
            <a:off x="1325562" y="3737280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4608695" y="1569454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V="1">
            <a:off x="1325561" y="1603103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3"/>
          <p:cNvSpPr>
            <a:spLocks noChangeShapeType="1"/>
          </p:cNvSpPr>
          <p:nvPr/>
        </p:nvSpPr>
        <p:spPr bwMode="auto">
          <a:xfrm flipH="1" flipV="1">
            <a:off x="3713162" y="4139783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828742" y="2468992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2646362" y="2301602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6189662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4522787" y="1158602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/>
          </p:nvPr>
        </p:nvGraphicFramePr>
        <p:xfrm>
          <a:off x="4578350" y="3811315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Equation" r:id="rId7" imgW="88560" imgH="152280" progId="Equation.3">
                  <p:embed/>
                </p:oleObj>
              </mc:Choice>
              <mc:Fallback>
                <p:oleObj name="Equation" r:id="rId7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3811315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535737" y="2473469"/>
                <a:ext cx="463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737" y="2473469"/>
                <a:ext cx="463397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6667" r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90707" y="2455490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07" y="2455490"/>
                <a:ext cx="4333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6667" r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9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 product in matrix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50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Let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347600"/>
              </p:ext>
            </p:extLst>
          </p:nvPr>
        </p:nvGraphicFramePr>
        <p:xfrm>
          <a:off x="986590" y="1916626"/>
          <a:ext cx="739140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1" name="Equation" r:id="rId3" imgW="3225600" imgH="711000" progId="Equation.DSMT4">
                  <p:embed/>
                </p:oleObj>
              </mc:Choice>
              <mc:Fallback>
                <p:oleObj name="Equation" r:id="rId3" imgW="322560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90" y="1916626"/>
                        <a:ext cx="7391400" cy="163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444066"/>
              </p:ext>
            </p:extLst>
          </p:nvPr>
        </p:nvGraphicFramePr>
        <p:xfrm>
          <a:off x="1519990" y="1257366"/>
          <a:ext cx="4219576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2" name="Equation" r:id="rId5" imgW="1841400" imgH="241200" progId="Equation.DSMT4">
                  <p:embed/>
                </p:oleObj>
              </mc:Choice>
              <mc:Fallback>
                <p:oleObj name="Equation" r:id="rId5" imgW="1841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990" y="1257366"/>
                        <a:ext cx="4219576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338926"/>
              </p:ext>
            </p:extLst>
          </p:nvPr>
        </p:nvGraphicFramePr>
        <p:xfrm>
          <a:off x="1678740" y="3587498"/>
          <a:ext cx="433705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3" name="Equation" r:id="rId7" imgW="1892160" imgH="507960" progId="Equation.DSMT4">
                  <p:embed/>
                </p:oleObj>
              </mc:Choice>
              <mc:Fallback>
                <p:oleObj name="Equation" r:id="rId7" imgW="18921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740" y="3587498"/>
                        <a:ext cx="4337050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391891"/>
              </p:ext>
            </p:extLst>
          </p:nvPr>
        </p:nvGraphicFramePr>
        <p:xfrm>
          <a:off x="6015038" y="3445541"/>
          <a:ext cx="2819400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4" name="Equation" r:id="rId9" imgW="1511280" imgH="888840" progId="Equation.DSMT4">
                  <p:embed/>
                </p:oleObj>
              </mc:Choice>
              <mc:Fallback>
                <p:oleObj name="Equation" r:id="rId9" imgW="151128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038" y="3445541"/>
                        <a:ext cx="2819400" cy="1655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83886"/>
              </p:ext>
            </p:extLst>
          </p:nvPr>
        </p:nvGraphicFramePr>
        <p:xfrm>
          <a:off x="1678740" y="4887785"/>
          <a:ext cx="90011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Equation" r:id="rId11" imgW="482400" imgH="228600" progId="Equation.DSMT4">
                  <p:embed/>
                </p:oleObj>
              </mc:Choice>
              <mc:Fallback>
                <p:oleObj name="Equation" r:id="rId11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740" y="4887785"/>
                        <a:ext cx="900113" cy="427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592398"/>
              </p:ext>
            </p:extLst>
          </p:nvPr>
        </p:nvGraphicFramePr>
        <p:xfrm>
          <a:off x="814390" y="5380688"/>
          <a:ext cx="6942138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Equation" r:id="rId13" imgW="3720960" imgH="711000" progId="Equation.DSMT4">
                  <p:embed/>
                </p:oleObj>
              </mc:Choice>
              <mc:Fallback>
                <p:oleObj name="Equation" r:id="rId13" imgW="37209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" y="5380688"/>
                        <a:ext cx="6942138" cy="13239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34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930470"/>
              </p:ext>
            </p:extLst>
          </p:nvPr>
        </p:nvGraphicFramePr>
        <p:xfrm>
          <a:off x="858837" y="4439761"/>
          <a:ext cx="72739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Equation" r:id="rId4" imgW="3860640" imgH="253800" progId="Equation.DSMT4">
                  <p:embed/>
                </p:oleObj>
              </mc:Choice>
              <mc:Fallback>
                <p:oleObj name="Equation" r:id="rId4" imgW="3860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7" y="4439761"/>
                        <a:ext cx="727392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625835"/>
              </p:ext>
            </p:extLst>
          </p:nvPr>
        </p:nvGraphicFramePr>
        <p:xfrm>
          <a:off x="811213" y="4983163"/>
          <a:ext cx="17700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1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4983163"/>
                        <a:ext cx="17700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754048"/>
              </p:ext>
            </p:extLst>
          </p:nvPr>
        </p:nvGraphicFramePr>
        <p:xfrm>
          <a:off x="2668024" y="4938393"/>
          <a:ext cx="52863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2" name="Equation" r:id="rId8" imgW="2806560" imgH="253800" progId="Equation.DSMT4">
                  <p:embed/>
                </p:oleObj>
              </mc:Choice>
              <mc:Fallback>
                <p:oleObj name="Equation" r:id="rId8" imgW="2806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024" y="4938393"/>
                        <a:ext cx="528637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878962"/>
              </p:ext>
            </p:extLst>
          </p:nvPr>
        </p:nvGraphicFramePr>
        <p:xfrm>
          <a:off x="5402263" y="5411113"/>
          <a:ext cx="25606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3" name="Equation" r:id="rId10" imgW="1358640" imgH="253800" progId="Equation.DSMT4">
                  <p:embed/>
                </p:oleObj>
              </mc:Choice>
              <mc:Fallback>
                <p:oleObj name="Equation" r:id="rId10" imgW="1358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263" y="5411113"/>
                        <a:ext cx="25606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142099"/>
              </p:ext>
            </p:extLst>
          </p:nvPr>
        </p:nvGraphicFramePr>
        <p:xfrm>
          <a:off x="814665" y="6016362"/>
          <a:ext cx="4062135" cy="44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4" name="Equation" r:id="rId12" imgW="2095200" imgH="228600" progId="Equation.DSMT4">
                  <p:embed/>
                </p:oleObj>
              </mc:Choice>
              <mc:Fallback>
                <p:oleObj name="Equation" r:id="rId12" imgW="2095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665" y="6016362"/>
                        <a:ext cx="4062135" cy="444449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22362" y="1234802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192212" y="18221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7800975" y="1830115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9"/>
          <p:cNvSpPr>
            <a:spLocks/>
          </p:cNvSpPr>
          <p:nvPr/>
        </p:nvSpPr>
        <p:spPr bwMode="auto">
          <a:xfrm>
            <a:off x="6257925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6000317" y="3741395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3568700" y="37351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 flipH="1">
            <a:off x="1325562" y="3737280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4608695" y="1569454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V="1">
            <a:off x="1325561" y="1603103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3"/>
          <p:cNvSpPr>
            <a:spLocks noChangeShapeType="1"/>
          </p:cNvSpPr>
          <p:nvPr/>
        </p:nvSpPr>
        <p:spPr bwMode="auto">
          <a:xfrm flipH="1" flipV="1">
            <a:off x="3713162" y="4139783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828742" y="2468992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2646362" y="2301602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6189662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4522787" y="1158602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03074"/>
              </p:ext>
            </p:extLst>
          </p:nvPr>
        </p:nvGraphicFramePr>
        <p:xfrm>
          <a:off x="4578350" y="3811315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" name="Equation" r:id="rId15" imgW="88560" imgH="152280" progId="Equation.3">
                  <p:embed/>
                </p:oleObj>
              </mc:Choice>
              <mc:Fallback>
                <p:oleObj name="Equation" r:id="rId1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3811315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535737" y="2473469"/>
                <a:ext cx="463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737" y="2473469"/>
                <a:ext cx="463397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6667" r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90707" y="2455490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07" y="2455490"/>
                <a:ext cx="433388" cy="369332"/>
              </a:xfrm>
              <a:prstGeom prst="rect">
                <a:avLst/>
              </a:prstGeom>
              <a:blipFill rotWithShape="0">
                <a:blip r:embed="rId18"/>
                <a:stretch>
                  <a:fillRect t="-6667" r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blipFill rotWithShape="0">
                <a:blip r:embed="rId19"/>
                <a:stretch>
                  <a:fillRect t="-1613" r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blipFill rotWithShape="0">
                <a:blip r:embed="rId20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89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455398" y="4170884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31653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31653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2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564562"/>
              </p:ext>
            </p:extLst>
          </p:nvPr>
        </p:nvGraphicFramePr>
        <p:xfrm>
          <a:off x="946150" y="4448535"/>
          <a:ext cx="6723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3" name="Equation" r:id="rId7" imgW="3568680" imgH="228600" progId="Equation.DSMT4">
                  <p:embed/>
                </p:oleObj>
              </mc:Choice>
              <mc:Fallback>
                <p:oleObj name="Equation" r:id="rId7" imgW="3568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4448535"/>
                        <a:ext cx="6723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blipFill rotWithShape="0">
                <a:blip r:embed="rId9"/>
                <a:stretch>
                  <a:fillRect r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316882"/>
              </p:ext>
            </p:extLst>
          </p:nvPr>
        </p:nvGraphicFramePr>
        <p:xfrm>
          <a:off x="980841" y="4976317"/>
          <a:ext cx="38274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4" name="Equation" r:id="rId13" imgW="2031840" imgH="253800" progId="Equation.DSMT4">
                  <p:embed/>
                </p:oleObj>
              </mc:Choice>
              <mc:Fallback>
                <p:oleObj name="Equation" r:id="rId13" imgW="2031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841" y="4976317"/>
                        <a:ext cx="38274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818798"/>
              </p:ext>
            </p:extLst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5" name="Equation" r:id="rId15" imgW="114120" imgH="126720" progId="Equation.DSMT4">
                  <p:embed/>
                </p:oleObj>
              </mc:Choice>
              <mc:Fallback>
                <p:oleObj name="Equation" r:id="rId15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7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blipFill rotWithShape="0">
                <a:blip r:embed="rId18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635470"/>
              </p:ext>
            </p:extLst>
          </p:nvPr>
        </p:nvGraphicFramePr>
        <p:xfrm>
          <a:off x="990600" y="5575965"/>
          <a:ext cx="55260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6" name="Equation" r:id="rId19" imgW="2933640" imgH="253800" progId="Equation.DSMT4">
                  <p:embed/>
                </p:oleObj>
              </mc:Choice>
              <mc:Fallback>
                <p:oleObj name="Equation" r:id="rId19" imgW="2933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575965"/>
                        <a:ext cx="55260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980817"/>
              </p:ext>
            </p:extLst>
          </p:nvPr>
        </p:nvGraphicFramePr>
        <p:xfrm>
          <a:off x="1737255" y="6114755"/>
          <a:ext cx="38750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7" name="Equation" r:id="rId21" imgW="2057400" imgH="253800" progId="Equation.DSMT4">
                  <p:embed/>
                </p:oleObj>
              </mc:Choice>
              <mc:Fallback>
                <p:oleObj name="Equation" r:id="rId21" imgW="2057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255" y="6114755"/>
                        <a:ext cx="38750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6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225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>
            <a:spLocks noGrp="1" noChangeArrowheads="1"/>
          </p:cNvSpPr>
          <p:nvPr>
            <p:ph type="title"/>
          </p:nvPr>
        </p:nvSpPr>
        <p:spPr>
          <a:xfrm>
            <a:off x="561474" y="140655"/>
            <a:ext cx="8229600" cy="838200"/>
          </a:xfrm>
        </p:spPr>
        <p:txBody>
          <a:bodyPr>
            <a:noAutofit/>
          </a:bodyPr>
          <a:lstStyle/>
          <a:p>
            <a:r>
              <a:rPr lang="en-US" sz="3200" dirty="0"/>
              <a:t>Fundamental matrix </a:t>
            </a:r>
            <a:r>
              <a:rPr lang="en-US" sz="3200" dirty="0" smtClean="0"/>
              <a:t>(</a:t>
            </a:r>
            <a:r>
              <a:rPr lang="en-US" sz="3200" dirty="0" err="1"/>
              <a:t>Faugeras</a:t>
            </a:r>
            <a:r>
              <a:rPr lang="en-US" sz="3200" dirty="0"/>
              <a:t> and Luong, 1992)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825500" y="4097338"/>
          <a:ext cx="65595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Equation" r:id="rId3" imgW="3479760" imgH="990360" progId="Equation.DSMT4">
                  <p:embed/>
                </p:oleObj>
              </mc:Choice>
              <mc:Fallback>
                <p:oleObj name="Equation" r:id="rId3" imgW="347976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4097338"/>
                        <a:ext cx="655955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978341"/>
              </p:ext>
            </p:extLst>
          </p:nvPr>
        </p:nvGraphicFramePr>
        <p:xfrm>
          <a:off x="838017" y="6184691"/>
          <a:ext cx="40227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Equation" r:id="rId5" imgW="2133360" imgH="241200" progId="Equation.DSMT4">
                  <p:embed/>
                </p:oleObj>
              </mc:Choice>
              <mc:Fallback>
                <p:oleObj name="Equation" r:id="rId5" imgW="2133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17" y="6184691"/>
                        <a:ext cx="40227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514600" y="2041066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057900" y="2041066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6" name="Equation" r:id="rId8" imgW="88560" imgH="152280" progId="Equation.3">
                  <p:embed/>
                </p:oleObj>
              </mc:Choice>
              <mc:Fallback>
                <p:oleObj name="Equation" r:id="rId8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403975" y="2212933"/>
                <a:ext cx="463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212933"/>
                <a:ext cx="463397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6557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2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3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4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628650" y="95306"/>
            <a:ext cx="7886700" cy="850063"/>
          </a:xfrm>
        </p:spPr>
        <p:txBody>
          <a:bodyPr/>
          <a:lstStyle/>
          <a:p>
            <a:r>
              <a:rPr lang="en-US" dirty="0" smtClean="0"/>
              <a:t>Recall from last time</a:t>
            </a:r>
            <a:endParaRPr lang="en-US" dirty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007826"/>
              </p:ext>
            </p:extLst>
          </p:nvPr>
        </p:nvGraphicFramePr>
        <p:xfrm>
          <a:off x="2819402" y="96410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2" y="96410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515580"/>
              </p:ext>
            </p:extLst>
          </p:nvPr>
        </p:nvGraphicFramePr>
        <p:xfrm>
          <a:off x="890588" y="2155237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3" name="Equation" r:id="rId5" imgW="3111480" imgH="914400" progId="Equation.DSMT4">
                  <p:embed/>
                </p:oleObj>
              </mc:Choice>
              <mc:Fallback>
                <p:oleObj name="Equation" r:id="rId5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2155237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038600" y="1802309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97195"/>
              </p:ext>
            </p:extLst>
          </p:nvPr>
        </p:nvGraphicFramePr>
        <p:xfrm>
          <a:off x="779463" y="4271653"/>
          <a:ext cx="773588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4" name="Equation" r:id="rId7" imgW="3632040" imgH="431640" progId="Equation.DSMT4">
                  <p:embed/>
                </p:oleObj>
              </mc:Choice>
              <mc:Fallback>
                <p:oleObj name="Equation" r:id="rId7" imgW="3632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4271653"/>
                        <a:ext cx="7735887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17122"/>
              </p:ext>
            </p:extLst>
          </p:nvPr>
        </p:nvGraphicFramePr>
        <p:xfrm>
          <a:off x="3151188" y="5297488"/>
          <a:ext cx="28400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Equation" r:id="rId9" imgW="1333440" imgH="609480" progId="Equation.DSMT4">
                  <p:embed/>
                </p:oleObj>
              </mc:Choice>
              <mc:Fallback>
                <p:oleObj name="Equation" r:id="rId9" imgW="13334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188" y="5297488"/>
                        <a:ext cx="2840037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matrix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083032"/>
              </p:ext>
            </p:extLst>
          </p:nvPr>
        </p:nvGraphicFramePr>
        <p:xfrm>
          <a:off x="736600" y="4003675"/>
          <a:ext cx="5972175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name="Equation" r:id="rId3" imgW="3479760" imgH="1041120" progId="Equation.DSMT4">
                  <p:embed/>
                </p:oleObj>
              </mc:Choice>
              <mc:Fallback>
                <p:oleObj name="Equation" r:id="rId3" imgW="3479760" imgH="104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4003675"/>
                        <a:ext cx="5972175" cy="179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464588"/>
              </p:ext>
            </p:extLst>
          </p:nvPr>
        </p:nvGraphicFramePr>
        <p:xfrm>
          <a:off x="857250" y="5915025"/>
          <a:ext cx="70389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0" name="Equation" r:id="rId5" imgW="3733560" imgH="419040" progId="Equation.DSMT4">
                  <p:embed/>
                </p:oleObj>
              </mc:Choice>
              <mc:Fallback>
                <p:oleObj name="Equation" r:id="rId5" imgW="37335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5915025"/>
                        <a:ext cx="7038975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514600" y="2041066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057900" y="2041066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name="Equation" r:id="rId8" imgW="88560" imgH="152280" progId="Equation.3">
                  <p:embed/>
                </p:oleObj>
              </mc:Choice>
              <mc:Fallback>
                <p:oleObj name="Equation" r:id="rId8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403975" y="2212933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212933"/>
                <a:ext cx="628442" cy="419795"/>
              </a:xfrm>
              <a:prstGeom prst="rect">
                <a:avLst/>
              </a:prstGeom>
              <a:blipFill rotWithShape="0">
                <a:blip r:embed="rId10"/>
                <a:stretch>
                  <a:fillRect r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194954"/>
                <a:ext cx="43338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2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3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8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455398" y="4170884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31653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31653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946150" y="4448535"/>
          <a:ext cx="6723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" name="Equation" r:id="rId7" imgW="3568680" imgH="228600" progId="Equation.DSMT4">
                  <p:embed/>
                </p:oleObj>
              </mc:Choice>
              <mc:Fallback>
                <p:oleObj name="Equation" r:id="rId7" imgW="3568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4448535"/>
                        <a:ext cx="6723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blipFill rotWithShape="0">
                <a:blip r:embed="rId9"/>
                <a:stretch>
                  <a:fillRect r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78954"/>
              </p:ext>
            </p:extLst>
          </p:nvPr>
        </p:nvGraphicFramePr>
        <p:xfrm>
          <a:off x="987425" y="4921250"/>
          <a:ext cx="70580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" name="Equation" r:id="rId13" imgW="3746160" imgH="406080" progId="Equation.DSMT4">
                  <p:embed/>
                </p:oleObj>
              </mc:Choice>
              <mc:Fallback>
                <p:oleObj name="Equation" r:id="rId13" imgW="37461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4921250"/>
                        <a:ext cx="70580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" name="Equation" r:id="rId15" imgW="114120" imgH="126720" progId="Equation.DSMT4">
                  <p:embed/>
                </p:oleObj>
              </mc:Choice>
              <mc:Fallback>
                <p:oleObj name="Equation" r:id="rId15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7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blipFill rotWithShape="0">
                <a:blip r:embed="rId18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358734"/>
              </p:ext>
            </p:extLst>
          </p:nvPr>
        </p:nvGraphicFramePr>
        <p:xfrm>
          <a:off x="973138" y="5681663"/>
          <a:ext cx="7466012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3" name="Equation" r:id="rId19" imgW="3962160" imgH="406080" progId="Equation.DSMT4">
                  <p:embed/>
                </p:oleObj>
              </mc:Choice>
              <mc:Fallback>
                <p:oleObj name="Equation" r:id="rId19" imgW="39621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5681663"/>
                        <a:ext cx="7466012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5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Line representation in homogenous coordinate</a:t>
            </a:r>
            <a:endParaRPr lang="en-US" sz="3600" dirty="0"/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7202774" cy="5135562"/>
          </a:xfrm>
        </p:spPr>
        <p:txBody>
          <a:bodyPr/>
          <a:lstStyle/>
          <a:p>
            <a:pPr eaLnBrk="1" hangingPunct="1"/>
            <a:r>
              <a:rPr lang="en-US" dirty="0"/>
              <a:t>Line equation:  ax + by + c = 0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Append 1 to pixel coordinate to get homogeneous coordinate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Then, a point </a:t>
            </a:r>
            <a:r>
              <a:rPr lang="en-US" i="1" dirty="0" smtClean="0"/>
              <a:t>p</a:t>
            </a:r>
            <a:r>
              <a:rPr lang="en-US" dirty="0" smtClean="0"/>
              <a:t> is on a line </a:t>
            </a:r>
            <a:r>
              <a:rPr lang="en-US" i="1" dirty="0" smtClean="0"/>
              <a:t>l</a:t>
            </a:r>
            <a:r>
              <a:rPr lang="en-US" dirty="0" smtClean="0"/>
              <a:t> if and only if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Note that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5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52152"/>
              </p:ext>
            </p:extLst>
          </p:nvPr>
        </p:nvGraphicFramePr>
        <p:xfrm>
          <a:off x="2482330" y="4451220"/>
          <a:ext cx="18669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" name="Equation" r:id="rId5" imgW="812520" imgH="228600" progId="Equation.DSMT4">
                  <p:embed/>
                </p:oleObj>
              </mc:Choice>
              <mc:Fallback>
                <p:oleObj name="Equation" r:id="rId5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330" y="4451220"/>
                        <a:ext cx="18669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5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7" name="Equation" r:id="rId7" imgW="711000" imgH="711000" progId="Equation.3">
                  <p:embed/>
                </p:oleObj>
              </mc:Choice>
              <mc:Fallback>
                <p:oleObj name="Equation" r:id="rId7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5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342762"/>
              </p:ext>
            </p:extLst>
          </p:nvPr>
        </p:nvGraphicFramePr>
        <p:xfrm>
          <a:off x="2236450" y="5451710"/>
          <a:ext cx="1549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8" name="Equation" r:id="rId9" imgW="723600" imgH="380880" progId="Equation.DSMT4">
                  <p:embed/>
                </p:oleObj>
              </mc:Choice>
              <mc:Fallback>
                <p:oleObj name="Equation" r:id="rId9" imgW="72360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450" y="5451710"/>
                        <a:ext cx="1549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17096"/>
              </p:ext>
            </p:extLst>
          </p:nvPr>
        </p:nvGraphicFramePr>
        <p:xfrm>
          <a:off x="3785850" y="5466935"/>
          <a:ext cx="45132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9" name="Equation" r:id="rId11" imgW="2108160" imgH="228600" progId="Equation.DSMT4">
                  <p:embed/>
                </p:oleObj>
              </mc:Choice>
              <mc:Fallback>
                <p:oleObj name="Equation" r:id="rId11" imgW="2108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5850" y="5466935"/>
                        <a:ext cx="45132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2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455398" y="4170884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31653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31653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9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blipFill rotWithShape="0">
                <a:blip r:embed="rId7"/>
                <a:stretch>
                  <a:fillRect r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9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0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503319"/>
              </p:ext>
            </p:extLst>
          </p:nvPr>
        </p:nvGraphicFramePr>
        <p:xfrm>
          <a:off x="3387725" y="4635168"/>
          <a:ext cx="3324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0" name="Equation" r:id="rId11" imgW="1765080" imgH="203040" progId="Equation.DSMT4">
                  <p:embed/>
                </p:oleObj>
              </mc:Choice>
              <mc:Fallback>
                <p:oleObj name="Equation" r:id="rId11" imgW="1765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4635168"/>
                        <a:ext cx="33242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1" name="Equation" r:id="rId13" imgW="114120" imgH="126720" progId="Equation.DSMT4">
                  <p:embed/>
                </p:oleObj>
              </mc:Choice>
              <mc:Fallback>
                <p:oleObj name="Equation" r:id="rId13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5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blipFill rotWithShape="0">
                <a:blip r:embed="rId16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637466"/>
              </p:ext>
            </p:extLst>
          </p:nvPr>
        </p:nvGraphicFramePr>
        <p:xfrm>
          <a:off x="1021752" y="4616990"/>
          <a:ext cx="20510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2" name="Equation" r:id="rId17" imgW="1028520" imgH="495000" progId="Equation.DSMT4">
                  <p:embed/>
                </p:oleObj>
              </mc:Choice>
              <mc:Fallback>
                <p:oleObj name="Equation" r:id="rId17" imgW="102852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752" y="4616990"/>
                        <a:ext cx="205105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15351"/>
              </p:ext>
            </p:extLst>
          </p:nvPr>
        </p:nvGraphicFramePr>
        <p:xfrm>
          <a:off x="4602956" y="5053259"/>
          <a:ext cx="3255962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3" name="Equation" r:id="rId19" imgW="1523880" imgH="241200" progId="Equation.DSMT4">
                  <p:embed/>
                </p:oleObj>
              </mc:Choice>
              <mc:Fallback>
                <p:oleObj name="Equation" r:id="rId19" imgW="1523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956" y="5053259"/>
                        <a:ext cx="3255962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030018"/>
              </p:ext>
            </p:extLst>
          </p:nvPr>
        </p:nvGraphicFramePr>
        <p:xfrm>
          <a:off x="909997" y="5681502"/>
          <a:ext cx="6330252" cy="45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Equation" r:id="rId21" imgW="3187440" imgH="228600" progId="Equation.DSMT4">
                  <p:embed/>
                </p:oleObj>
              </mc:Choice>
              <mc:Fallback>
                <p:oleObj name="Equation" r:id="rId21" imgW="3187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97" y="5681502"/>
                        <a:ext cx="6330252" cy="454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698684"/>
              </p:ext>
            </p:extLst>
          </p:nvPr>
        </p:nvGraphicFramePr>
        <p:xfrm>
          <a:off x="909997" y="6271204"/>
          <a:ext cx="4296374" cy="384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Equation" r:id="rId23" imgW="2273040" imgH="203040" progId="Equation.DSMT4">
                  <p:embed/>
                </p:oleObj>
              </mc:Choice>
              <mc:Fallback>
                <p:oleObj name="Equation" r:id="rId23" imgW="227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97" y="6271204"/>
                        <a:ext cx="4296374" cy="38496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2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Structure from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Given many images, how can we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a) figure out where they were all taken from?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b) build a 3D model of the scene?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This is (roughly) the </a:t>
            </a:r>
            <a:r>
              <a:rPr lang="en-US" altLang="en-US" b="1" dirty="0" smtClean="0"/>
              <a:t>structure from motion </a:t>
            </a:r>
            <a:r>
              <a:rPr lang="en-US" altLang="en-US" dirty="0" smtClean="0"/>
              <a:t>problem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57288" y="3379788"/>
            <a:ext cx="6767512" cy="2338387"/>
            <a:chOff x="40818" y="3352800"/>
            <a:chExt cx="8972550" cy="3101339"/>
          </a:xfrm>
        </p:grpSpPr>
        <p:pic>
          <p:nvPicPr>
            <p:cNvPr id="4" name="Picture 4" descr="C:\snavely\thesis\Colosseum1.png"/>
            <p:cNvPicPr>
              <a:picLocks noChangeAspect="1" noChangeArrowheads="1"/>
            </p:cNvPicPr>
            <p:nvPr/>
          </p:nvPicPr>
          <p:blipFill>
            <a:blip r:embed="rId2"/>
            <a:srcRect l="2835" r="2835"/>
            <a:stretch>
              <a:fillRect/>
            </a:stretch>
          </p:blipFill>
          <p:spPr bwMode="auto">
            <a:xfrm>
              <a:off x="5149046" y="3424386"/>
              <a:ext cx="3864322" cy="29118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8" y="3352800"/>
              <a:ext cx="4236155" cy="310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4311356" y="4599231"/>
              <a:ext cx="734559" cy="608477"/>
            </a:xfrm>
            <a:prstGeom prst="rightArrow">
              <a:avLst>
                <a:gd name="adj1" fmla="val 50000"/>
                <a:gd name="adj2" fmla="val 7950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85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455398" y="4170884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31653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31653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2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75" y="2488398"/>
                <a:ext cx="628442" cy="419795"/>
              </a:xfrm>
              <a:prstGeom prst="rect">
                <a:avLst/>
              </a:prstGeom>
              <a:blipFill rotWithShape="0">
                <a:blip r:embed="rId7"/>
                <a:stretch>
                  <a:fillRect r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70419"/>
                <a:ext cx="43338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655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9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0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334186"/>
              </p:ext>
            </p:extLst>
          </p:nvPr>
        </p:nvGraphicFramePr>
        <p:xfrm>
          <a:off x="3694113" y="4627075"/>
          <a:ext cx="3324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3" name="Equation" r:id="rId11" imgW="1765080" imgH="203040" progId="Equation.DSMT4">
                  <p:embed/>
                </p:oleObj>
              </mc:Choice>
              <mc:Fallback>
                <p:oleObj name="Equation" r:id="rId11" imgW="1765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4627075"/>
                        <a:ext cx="33242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4" name="Equation" r:id="rId13" imgW="114120" imgH="126720" progId="Equation.DSMT4">
                  <p:embed/>
                </p:oleObj>
              </mc:Choice>
              <mc:Fallback>
                <p:oleObj name="Equation" r:id="rId13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5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639" y="4165448"/>
                <a:ext cx="558486" cy="431465"/>
              </a:xfrm>
              <a:prstGeom prst="rect">
                <a:avLst/>
              </a:prstGeom>
              <a:blipFill rotWithShape="0">
                <a:blip r:embed="rId16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892516"/>
              </p:ext>
            </p:extLst>
          </p:nvPr>
        </p:nvGraphicFramePr>
        <p:xfrm>
          <a:off x="403225" y="4616450"/>
          <a:ext cx="32908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5" name="Equation" r:id="rId17" imgW="1650960" imgH="495000" progId="Equation.DSMT4">
                  <p:embed/>
                </p:oleObj>
              </mc:Choice>
              <mc:Fallback>
                <p:oleObj name="Equation" r:id="rId17" imgW="16509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4616450"/>
                        <a:ext cx="32908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0492"/>
              </p:ext>
            </p:extLst>
          </p:nvPr>
        </p:nvGraphicFramePr>
        <p:xfrm>
          <a:off x="4518025" y="5102542"/>
          <a:ext cx="3151188" cy="495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6" name="Equation" r:id="rId19" imgW="1536480" imgH="241200" progId="Equation.DSMT4">
                  <p:embed/>
                </p:oleObj>
              </mc:Choice>
              <mc:Fallback>
                <p:oleObj name="Equation" r:id="rId19" imgW="1536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5102542"/>
                        <a:ext cx="3151188" cy="495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43205"/>
              </p:ext>
            </p:extLst>
          </p:nvPr>
        </p:nvGraphicFramePr>
        <p:xfrm>
          <a:off x="923329" y="5739436"/>
          <a:ext cx="65833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7" name="Equation" r:id="rId21" imgW="3314520" imgH="241200" progId="Equation.DSMT4">
                  <p:embed/>
                </p:oleObj>
              </mc:Choice>
              <mc:Fallback>
                <p:oleObj name="Equation" r:id="rId21" imgW="33145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329" y="5739436"/>
                        <a:ext cx="65833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138206"/>
              </p:ext>
            </p:extLst>
          </p:nvPr>
        </p:nvGraphicFramePr>
        <p:xfrm>
          <a:off x="874713" y="6270625"/>
          <a:ext cx="43688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8" name="Equation" r:id="rId23" imgW="2311200" imgH="203040" progId="Equation.DSMT4">
                  <p:embed/>
                </p:oleObj>
              </mc:Choice>
              <mc:Fallback>
                <p:oleObj name="Equation" r:id="rId23" imgW="2311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6270625"/>
                        <a:ext cx="4368800" cy="385763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68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8443912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</a:t>
            </a:r>
            <a:r>
              <a:rPr lang="en-US" dirty="0"/>
              <a:t>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799" y="4800600"/>
            <a:ext cx="872802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F x’</a:t>
            </a:r>
            <a:r>
              <a:rPr lang="en-US" sz="2400" dirty="0">
                <a:solidFill>
                  <a:srgbClr val="FF0000"/>
                </a:solidFill>
              </a:rPr>
              <a:t> = 0 is the </a:t>
            </a:r>
            <a:r>
              <a:rPr lang="en-US" sz="2400" dirty="0" err="1">
                <a:solidFill>
                  <a:srgbClr val="FF0000"/>
                </a:solidFill>
              </a:rPr>
              <a:t>epipolar</a:t>
            </a:r>
            <a:r>
              <a:rPr lang="en-US" sz="2400" dirty="0">
                <a:solidFill>
                  <a:srgbClr val="FF0000"/>
                </a:solidFill>
              </a:rPr>
              <a:t> line </a:t>
            </a:r>
            <a:r>
              <a:rPr lang="en-US" sz="2400" i="1" dirty="0">
                <a:solidFill>
                  <a:srgbClr val="FF0000"/>
                </a:solidFill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 associated with </a:t>
            </a:r>
            <a:r>
              <a:rPr lang="en-US" sz="2400" i="1" dirty="0">
                <a:solidFill>
                  <a:srgbClr val="FF0000"/>
                </a:solidFill>
              </a:rPr>
              <a:t>x’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 err="1">
                <a:solidFill>
                  <a:srgbClr val="FF0000"/>
                </a:solidFill>
              </a:rPr>
              <a:t>F</a:t>
            </a:r>
            <a:r>
              <a:rPr lang="en-US" sz="2400" i="1" baseline="30000" dirty="0" err="1">
                <a:solidFill>
                  <a:srgbClr val="FF0000"/>
                </a:solidFill>
              </a:rPr>
              <a:t>T</a:t>
            </a:r>
            <a:r>
              <a:rPr lang="en-US" sz="2400" i="1" dirty="0" err="1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= 0 is the </a:t>
            </a:r>
            <a:r>
              <a:rPr lang="en-US" sz="2400" dirty="0" err="1">
                <a:solidFill>
                  <a:srgbClr val="FF0000"/>
                </a:solidFill>
              </a:rPr>
              <a:t>epipolar</a:t>
            </a:r>
            <a:r>
              <a:rPr lang="en-US" sz="2400" dirty="0">
                <a:solidFill>
                  <a:srgbClr val="FF0000"/>
                </a:solidFill>
              </a:rPr>
              <a:t> line </a:t>
            </a:r>
            <a:r>
              <a:rPr lang="en-US" sz="2400" i="1" dirty="0">
                <a:solidFill>
                  <a:srgbClr val="FF0000"/>
                </a:solidFill>
              </a:rPr>
              <a:t>l’</a:t>
            </a:r>
            <a:r>
              <a:rPr lang="en-US" sz="2400" dirty="0">
                <a:solidFill>
                  <a:srgbClr val="FF0000"/>
                </a:solidFill>
              </a:rPr>
              <a:t> associated with </a:t>
            </a:r>
            <a:r>
              <a:rPr lang="en-US" sz="2400" i="1" dirty="0">
                <a:solidFill>
                  <a:srgbClr val="FF0000"/>
                </a:solidFill>
              </a:rPr>
              <a:t>x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i="1" dirty="0"/>
              <a:t>F </a:t>
            </a:r>
            <a:r>
              <a:rPr lang="en-US" sz="2000" dirty="0"/>
              <a:t>is singular (rank two): </a:t>
            </a:r>
            <a:r>
              <a:rPr lang="en-US" sz="2000" dirty="0" err="1"/>
              <a:t>det</a:t>
            </a:r>
            <a:r>
              <a:rPr lang="en-US" sz="2000" dirty="0"/>
              <a:t>(F)=0</a:t>
            </a:r>
            <a:endParaRPr lang="en-US" sz="2000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i="1" dirty="0"/>
              <a:t>F e’ </a:t>
            </a:r>
            <a:r>
              <a:rPr lang="en-US" sz="2000" dirty="0"/>
              <a:t>= 0   and   </a:t>
            </a:r>
            <a:r>
              <a:rPr lang="en-US" sz="2000" i="1" dirty="0" err="1"/>
              <a:t>F</a:t>
            </a:r>
            <a:r>
              <a:rPr lang="en-US" sz="2000" i="1" baseline="30000" dirty="0" err="1"/>
              <a:t>T</a:t>
            </a:r>
            <a:r>
              <a:rPr lang="en-US" sz="2000" i="1" dirty="0" err="1"/>
              <a:t>e</a:t>
            </a:r>
            <a:r>
              <a:rPr lang="en-US" sz="2000" i="1" dirty="0"/>
              <a:t> = 0   </a:t>
            </a:r>
            <a:r>
              <a:rPr lang="en-US" sz="2000" dirty="0"/>
              <a:t>(</a:t>
            </a:r>
            <a:r>
              <a:rPr lang="en-US" sz="2000" dirty="0" err="1"/>
              <a:t>nullspaces</a:t>
            </a:r>
            <a:r>
              <a:rPr lang="en-US" sz="2000" dirty="0"/>
              <a:t> of F = e’; </a:t>
            </a:r>
            <a:r>
              <a:rPr lang="en-US" sz="2000" dirty="0" err="1"/>
              <a:t>nullspace</a:t>
            </a:r>
            <a:r>
              <a:rPr lang="en-US" sz="2000" dirty="0"/>
              <a:t> of F</a:t>
            </a:r>
            <a:r>
              <a:rPr lang="en-US" sz="2000" baseline="30000" dirty="0"/>
              <a:t>T</a:t>
            </a:r>
            <a:r>
              <a:rPr lang="en-US" sz="2000" dirty="0"/>
              <a:t> = e’)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i="1" dirty="0"/>
              <a:t>F</a:t>
            </a:r>
            <a:r>
              <a:rPr lang="en-US" sz="2000" dirty="0"/>
              <a:t> has seven degrees of freedom: 9 entries but defined up to scale, </a:t>
            </a:r>
            <a:r>
              <a:rPr lang="en-US" sz="2000" dirty="0" err="1"/>
              <a:t>det</a:t>
            </a:r>
            <a:r>
              <a:rPr lang="en-US" sz="2000" dirty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5029200"/>
            <a:ext cx="8534400" cy="198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0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/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 in more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915400" cy="5135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 is a 3x3 matrix</a:t>
                </a:r>
              </a:p>
              <a:p>
                <a:r>
                  <a:rPr lang="en-US" dirty="0"/>
                  <a:t>Rank 2 -&gt; projection; one column is a linear combination of the other two.</a:t>
                </a:r>
              </a:p>
              <a:p>
                <a:r>
                  <a:rPr lang="en-US" dirty="0"/>
                  <a:t>Determined up to scale.</a:t>
                </a:r>
              </a:p>
              <a:p>
                <a:r>
                  <a:rPr lang="en-US" dirty="0"/>
                  <a:t>7 degrees of freedom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where </a:t>
                </a:r>
                <a:r>
                  <a:rPr lang="en-US" sz="2400" i="1" dirty="0"/>
                  <a:t>a</a:t>
                </a:r>
                <a:r>
                  <a:rPr lang="en-US" sz="2400" dirty="0"/>
                  <a:t> is scalar; e.g., can normalize out.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3000" dirty="0"/>
                  <a:t>Given x projected from X into image 1, F constrains the projection of x’ into image 2 to an </a:t>
                </a:r>
                <a:r>
                  <a:rPr lang="en-US" sz="3000" dirty="0" err="1"/>
                  <a:t>epipolar</a:t>
                </a:r>
                <a:r>
                  <a:rPr lang="en-US" sz="3000" dirty="0"/>
                  <a:t> line.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915400" cy="5135563"/>
              </a:xfrm>
              <a:blipFill rotWithShape="0">
                <a:blip r:embed="rId2"/>
                <a:stretch>
                  <a:fillRect l="-1642" t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Note: </a:t>
            </a:r>
            <a:r>
              <a:rPr lang="en-US" sz="2400" dirty="0"/>
              <a:t>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8530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t="-2174" r="-16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=</a:t>
                </a:r>
                <a:r>
                  <a:rPr lang="en-US" sz="2000" b="1" dirty="0"/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0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44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3987"/>
            <a:ext cx="7886700" cy="49017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</a:t>
            </a:r>
            <a:r>
              <a:rPr lang="en-US" dirty="0" smtClean="0"/>
              <a:t>SVD</a:t>
            </a:r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86955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5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8486" y="142081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Structure from motion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3581400"/>
            <a:ext cx="7924800" cy="3124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Input: images with points in correspondence      	</a:t>
            </a:r>
            <a:r>
              <a:rPr lang="en-US" sz="3200" i="1" dirty="0">
                <a:latin typeface="+mn-lt"/>
                <a:cs typeface="+mn-cs"/>
              </a:rPr>
              <a:t>p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i="1" baseline="-25000" dirty="0">
                <a:latin typeface="+mn-lt"/>
                <a:cs typeface="+mn-cs"/>
              </a:rPr>
              <a:t>  </a:t>
            </a:r>
            <a:r>
              <a:rPr lang="en-US" sz="3200" dirty="0">
                <a:latin typeface="+mn-lt"/>
                <a:cs typeface="+mn-cs"/>
              </a:rPr>
              <a:t>= (</a:t>
            </a:r>
            <a:r>
              <a:rPr lang="en-US" sz="3200" i="1" dirty="0" err="1">
                <a:latin typeface="+mn-lt"/>
                <a:cs typeface="+mn-cs"/>
              </a:rPr>
              <a:t>u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 err="1">
                <a:latin typeface="+mn-lt"/>
                <a:cs typeface="+mn-cs"/>
              </a:rPr>
              <a:t>,</a:t>
            </a:r>
            <a:r>
              <a:rPr lang="en-US" sz="3200" i="1" dirty="0" err="1">
                <a:latin typeface="+mn-lt"/>
                <a:cs typeface="+mn-cs"/>
              </a:rPr>
              <a:t>v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>
                <a:latin typeface="+mn-lt"/>
                <a:cs typeface="+mn-cs"/>
              </a:rPr>
              <a:t>)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Output</a:t>
            </a: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structure: 3D location </a:t>
            </a:r>
            <a:r>
              <a:rPr lang="en-US" sz="3200" b="1" dirty="0">
                <a:latin typeface="+mn-lt"/>
                <a:cs typeface="+mn-cs"/>
              </a:rPr>
              <a:t>x</a:t>
            </a:r>
            <a:r>
              <a:rPr lang="en-US" sz="3200" i="1" baseline="-25000" dirty="0">
                <a:latin typeface="+mn-lt"/>
                <a:cs typeface="+mn-cs"/>
              </a:rPr>
              <a:t>i</a:t>
            </a:r>
            <a:r>
              <a:rPr lang="en-US" sz="3200" dirty="0">
                <a:latin typeface="+mn-lt"/>
                <a:cs typeface="+mn-cs"/>
              </a:rPr>
              <a:t> for each point </a:t>
            </a:r>
            <a:r>
              <a:rPr lang="en-US" sz="3200" i="1" dirty="0">
                <a:latin typeface="+mn-lt"/>
                <a:cs typeface="+mn-cs"/>
              </a:rPr>
              <a:t>p</a:t>
            </a:r>
            <a:r>
              <a:rPr lang="en-US" sz="3200" i="1" baseline="-25000" dirty="0">
                <a:latin typeface="+mn-lt"/>
                <a:cs typeface="+mn-cs"/>
              </a:rPr>
              <a:t>i</a:t>
            </a: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motion: camera parameters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R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i="1" baseline="-25000" dirty="0">
                <a:latin typeface="+mn-lt"/>
                <a:cs typeface="+mn-cs"/>
              </a:rPr>
              <a:t> </a:t>
            </a:r>
            <a:r>
              <a:rPr lang="en-US" sz="3200" dirty="0">
                <a:latin typeface="+mn-lt"/>
                <a:cs typeface="+mn-cs"/>
              </a:rPr>
              <a:t>,</a:t>
            </a:r>
            <a:r>
              <a:rPr lang="en-US" sz="3200" i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t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>
                <a:latin typeface="+mn-lt"/>
                <a:cs typeface="+mn-cs"/>
              </a:rPr>
              <a:t> possibly </a:t>
            </a:r>
            <a:r>
              <a:rPr lang="en-US" sz="3200" b="1" dirty="0" err="1">
                <a:latin typeface="+mn-lt"/>
                <a:cs typeface="+mn-cs"/>
              </a:rPr>
              <a:t>K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endParaRPr lang="en-US" sz="3200" b="1" i="1" baseline="-25000" dirty="0">
              <a:latin typeface="+mn-lt"/>
              <a:cs typeface="+mn-cs"/>
            </a:endParaRP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i="1" baseline="-250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Objective function: minimize </a:t>
            </a:r>
            <a:r>
              <a:rPr lang="en-US" sz="3200" i="1" dirty="0" err="1">
                <a:latin typeface="+mn-lt"/>
                <a:cs typeface="+mn-cs"/>
              </a:rPr>
              <a:t>reprojection</a:t>
            </a:r>
            <a:r>
              <a:rPr lang="en-US" sz="3200" i="1" dirty="0">
                <a:latin typeface="+mn-lt"/>
                <a:cs typeface="+mn-cs"/>
              </a:rPr>
              <a:t> error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  <a:cs typeface="+mn-cs"/>
            </a:endParaRPr>
          </a:p>
        </p:txBody>
      </p:sp>
      <p:pic>
        <p:nvPicPr>
          <p:cNvPr id="146433" name="Picture 1" descr="C:\snavely\demos\PhotoTourism\data\Temple\Templ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80" b="24907"/>
          <a:stretch>
            <a:fillRect/>
          </a:stretch>
        </p:blipFill>
        <p:spPr bwMode="auto">
          <a:xfrm>
            <a:off x="3429000" y="1401763"/>
            <a:ext cx="27717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4" name="Picture 2" descr="C:\snavely\demos\PhotoTourism\data\Temple\Templ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625"/>
          <a:stretch>
            <a:fillRect/>
          </a:stretch>
        </p:blipFill>
        <p:spPr bwMode="auto">
          <a:xfrm>
            <a:off x="6465888" y="1066800"/>
            <a:ext cx="24495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3800" y="30480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Reconstruction (side)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6325" y="3175000"/>
            <a:ext cx="642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(top)</a:t>
            </a:r>
          </a:p>
        </p:txBody>
      </p: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1295400" y="1447800"/>
            <a:ext cx="1595438" cy="1816100"/>
            <a:chOff x="1071390" y="1631272"/>
            <a:chExt cx="3119610" cy="3550328"/>
          </a:xfrm>
        </p:grpSpPr>
        <p:pic>
          <p:nvPicPr>
            <p:cNvPr id="215042" name="Picture 2" descr="C:\snavely\work\teaching\09Fa-CS6610\lectures\lec11\templeSparseRing\templeSR00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1390" y="1631272"/>
              <a:ext cx="1291301" cy="1722407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3" name="Picture 3" descr="C:\snavely\work\teaching\09Fa-CS6610\lectures\lec11\templeSparseRing\templeSR000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7692" y="2087478"/>
              <a:ext cx="1291301" cy="1722405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4" name="Picture 4" descr="C:\snavely\work\teaching\09Fa-CS6610\lectures\lec11\templeSparseRing\templeSR000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87097" y="2546786"/>
              <a:ext cx="1288196" cy="1719302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5" name="Picture 5" descr="C:\snavely\work\teaching\09Fa-CS6610\lectures\lec11\templeSparseRing\templeSR000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43397" y="3002990"/>
              <a:ext cx="1291301" cy="1722407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6" name="Picture 6" descr="C:\snavely\work\teaching\09Fa-CS6610\lectures\lec11\templeSparseRing\templeSR0005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99699" y="3459195"/>
              <a:ext cx="1291301" cy="1722405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615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5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03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>
          <a:xfrm>
            <a:off x="478748" y="200234"/>
            <a:ext cx="8365448" cy="834087"/>
          </a:xfrm>
        </p:spPr>
        <p:txBody>
          <a:bodyPr>
            <a:normAutofit/>
          </a:bodyPr>
          <a:lstStyle/>
          <a:p>
            <a:r>
              <a:rPr lang="en-US" sz="4000" dirty="0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</a:t>
            </a:r>
            <a:r>
              <a:rPr lang="en-US" sz="2400" dirty="0" smtClean="0"/>
              <a:t>normalize the coordinates of the data</a:t>
            </a:r>
          </a:p>
          <a:p>
            <a:pPr>
              <a:buFontTx/>
              <a:buChar char="•"/>
            </a:pPr>
            <a:r>
              <a:rPr lang="en-US" sz="2400" dirty="0" smtClean="0"/>
              <a:t>Use the eight-point algorithm to compute </a:t>
            </a:r>
            <a:r>
              <a:rPr lang="en-US" sz="2400" b="1" i="1" dirty="0" smtClean="0"/>
              <a:t>F</a:t>
            </a:r>
            <a:r>
              <a:rPr lang="en-US" sz="2400" dirty="0" smtClean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 smtClean="0"/>
              <a:t>Enforce </a:t>
            </a:r>
            <a:r>
              <a:rPr lang="en-US" sz="2400" dirty="0"/>
              <a:t>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5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578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3503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438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6442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1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3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8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9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0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8653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</a:t>
            </a:r>
            <a:r>
              <a:rPr lang="en-US" sz="3600" dirty="0" err="1"/>
              <a:t>epipolar</a:t>
            </a:r>
            <a:r>
              <a:rPr lang="en-US" sz="3600" dirty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If we know the calibration matrices of the two cameras, we can estimate the essential matrix: </a:t>
            </a:r>
            <a:r>
              <a:rPr lang="en-US" sz="2400" i="1" dirty="0"/>
              <a:t>E = </a:t>
            </a:r>
            <a:r>
              <a:rPr lang="en-US" sz="2400" i="1" dirty="0" smtClean="0"/>
              <a:t>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  <a:endParaRPr lang="en-US" sz="2400" i="1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Fundamental matrix lets us compute relationship up to scale for cameras with unknown intrinsic calibrations.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a kind of “weak calibration”</a:t>
            </a:r>
          </a:p>
        </p:txBody>
      </p:sp>
    </p:spTree>
    <p:extLst>
      <p:ext uri="{BB962C8B-B14F-4D97-AF65-F5344CB8AC3E}">
        <p14:creationId xmlns:p14="http://schemas.microsoft.com/office/powerpoint/2010/main" val="19079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Fundamental matrix song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http://danielwedge.com/fmatrix/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86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mtClean="0"/>
              <a:t>Why study computer 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401515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Millions of </a:t>
            </a:r>
            <a:r>
              <a:rPr lang="en-US" altLang="en-US" dirty="0" smtClean="0"/>
              <a:t>images/videos </a:t>
            </a:r>
            <a:r>
              <a:rPr lang="en-US" altLang="en-US" dirty="0" smtClean="0"/>
              <a:t>being captured all the </a:t>
            </a:r>
            <a:r>
              <a:rPr lang="en-US" altLang="en-US" dirty="0" smtClean="0"/>
              <a:t>time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Great job opportunity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Ton</a:t>
            </a:r>
            <a:r>
              <a:rPr lang="en-US" altLang="en-US" dirty="0" smtClean="0"/>
              <a:t>s </a:t>
            </a:r>
            <a:r>
              <a:rPr lang="en-US" altLang="en-US" dirty="0" smtClean="0"/>
              <a:t>of useful </a:t>
            </a:r>
            <a:r>
              <a:rPr lang="en-US" altLang="en-US" dirty="0" smtClean="0"/>
              <a:t>applications</a:t>
            </a:r>
            <a:endParaRPr lang="en-US" altLang="en-US" dirty="0" smtClean="0"/>
          </a:p>
        </p:txBody>
      </p:sp>
      <p:pic>
        <p:nvPicPr>
          <p:cNvPr id="4" name="Picture 7" descr="album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53308"/>
            <a:ext cx="145732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lbu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7283"/>
            <a:ext cx="14684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urveillanc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2" y="5203702"/>
            <a:ext cx="1397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urveillanc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12" y="5206877"/>
            <a:ext cx="1676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new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164062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movie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619983"/>
            <a:ext cx="1600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sports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32683"/>
            <a:ext cx="14859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movie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635858"/>
            <a:ext cx="152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youtube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379910"/>
            <a:ext cx="914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" descr="flickr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386260"/>
            <a:ext cx="13716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 descr="vessel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62" y="5240214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6" descr="sp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12" y="5164014"/>
            <a:ext cx="825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7" descr="hubble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62" y="5305302"/>
            <a:ext cx="1168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4"/>
          <a:stretch>
            <a:fillRect/>
          </a:stretch>
        </p:blipFill>
        <p:spPr bwMode="auto">
          <a:xfrm>
            <a:off x="2749550" y="3370385"/>
            <a:ext cx="1619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Hawaii_IR_loo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12" y="5087814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4" descr="aeri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62" y="5167189"/>
            <a:ext cx="11430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1173"/>
            <a:ext cx="112395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Google+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346573"/>
            <a:ext cx="611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26691" r="43607" b="30482"/>
          <a:stretch>
            <a:fillRect/>
          </a:stretch>
        </p:blipFill>
        <p:spPr bwMode="auto">
          <a:xfrm>
            <a:off x="7092950" y="3233860"/>
            <a:ext cx="13144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16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we’ve seen so far…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2D transformations between images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Translations, affine transformations, </a:t>
            </a:r>
            <a:r>
              <a:rPr lang="en-US" dirty="0" err="1" smtClean="0"/>
              <a:t>homographies</a:t>
            </a:r>
            <a:r>
              <a:rPr lang="en-US" dirty="0" smtClean="0"/>
              <a:t>…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3D coordinates to 2D coordinates</a:t>
            </a:r>
          </a:p>
          <a:p>
            <a:pPr lvl="1">
              <a:defRPr/>
            </a:pPr>
            <a:r>
              <a:rPr lang="en-US" dirty="0" smtClean="0"/>
              <a:t>Camera matrix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Today: </a:t>
            </a:r>
            <a:r>
              <a:rPr lang="en-US" dirty="0" err="1" smtClean="0"/>
              <a:t>epipolar</a:t>
            </a:r>
            <a:r>
              <a:rPr lang="en-US" dirty="0" smtClean="0"/>
              <a:t> geometry and fundamental matrices</a:t>
            </a:r>
            <a:endParaRPr lang="en-US" dirty="0" smtClean="0"/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1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Topics – image processing</a:t>
            </a: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Filtering</a:t>
            </a:r>
          </a:p>
          <a:p>
            <a:r>
              <a:rPr lang="en-US" altLang="en-US" dirty="0" smtClean="0"/>
              <a:t>Color space</a:t>
            </a:r>
            <a:endParaRPr lang="en-US" altLang="en-US" dirty="0" smtClean="0"/>
          </a:p>
          <a:p>
            <a:r>
              <a:rPr lang="en-US" altLang="en-US" dirty="0" smtClean="0"/>
              <a:t>Edge detection</a:t>
            </a:r>
          </a:p>
          <a:p>
            <a:r>
              <a:rPr lang="en-US" altLang="en-US" dirty="0" smtClean="0"/>
              <a:t>Image resampling / aliasing / interpolation</a:t>
            </a:r>
          </a:p>
          <a:p>
            <a:r>
              <a:rPr lang="en-US" altLang="en-US" dirty="0" smtClean="0"/>
              <a:t>Feature detection</a:t>
            </a:r>
          </a:p>
          <a:p>
            <a:pPr lvl="1"/>
            <a:r>
              <a:rPr lang="en-US" altLang="en-US" dirty="0" smtClean="0"/>
              <a:t>Harris corners</a:t>
            </a:r>
          </a:p>
          <a:p>
            <a:pPr lvl="1"/>
            <a:r>
              <a:rPr lang="en-US" altLang="en-US" dirty="0" smtClean="0"/>
              <a:t>SIFT</a:t>
            </a:r>
          </a:p>
          <a:p>
            <a:pPr lvl="1"/>
            <a:r>
              <a:rPr lang="en-US" altLang="en-US" dirty="0" smtClean="0"/>
              <a:t>Invariant features</a:t>
            </a:r>
          </a:p>
          <a:p>
            <a:r>
              <a:rPr lang="en-US" altLang="en-US" dirty="0" smtClean="0"/>
              <a:t>Feature </a:t>
            </a:r>
            <a:r>
              <a:rPr lang="en-US" altLang="en-US" dirty="0" smtClean="0"/>
              <a:t>matching / </a:t>
            </a:r>
            <a:r>
              <a:rPr lang="en-US" altLang="en-US" dirty="0"/>
              <a:t>i</a:t>
            </a:r>
            <a:r>
              <a:rPr lang="en-US" altLang="en-US" dirty="0" smtClean="0"/>
              <a:t>mage </a:t>
            </a:r>
            <a:r>
              <a:rPr lang="en-US" altLang="en-US" dirty="0"/>
              <a:t>alignment </a:t>
            </a:r>
            <a:endParaRPr lang="en-US" altLang="en-US" dirty="0" smtClean="0"/>
          </a:p>
          <a:p>
            <a:pPr lvl="1"/>
            <a:r>
              <a:rPr lang="en-US" altLang="en-US" dirty="0"/>
              <a:t>Least squares</a:t>
            </a:r>
          </a:p>
          <a:p>
            <a:pPr lvl="1"/>
            <a:r>
              <a:rPr lang="en-US" altLang="en-US" dirty="0" smtClean="0"/>
              <a:t>RANSAC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23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Topics – </a:t>
            </a:r>
            <a:r>
              <a:rPr lang="en-US" altLang="en-US" dirty="0" smtClean="0"/>
              <a:t>Recognition and Tracking</a:t>
            </a:r>
            <a:endParaRPr lang="en-US" altLang="en-US" dirty="0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>
          <a:xfrm>
            <a:off x="280988" y="1600200"/>
            <a:ext cx="8582025" cy="4525963"/>
          </a:xfrm>
        </p:spPr>
        <p:txBody>
          <a:bodyPr/>
          <a:lstStyle/>
          <a:p>
            <a:r>
              <a:rPr lang="en-US" altLang="en-US" dirty="0" smtClean="0"/>
              <a:t>Recognition</a:t>
            </a:r>
          </a:p>
          <a:p>
            <a:pPr lvl="1"/>
            <a:r>
              <a:rPr lang="en-US" altLang="en-US" dirty="0" err="1" smtClean="0"/>
              <a:t>Eigenfaces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Viola-Jones face detection (cascades / </a:t>
            </a:r>
            <a:r>
              <a:rPr lang="en-US" altLang="en-US" dirty="0" err="1" smtClean="0"/>
              <a:t>AdaBoost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err="1" smtClean="0"/>
              <a:t>Dalal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Triggs</a:t>
            </a:r>
            <a:r>
              <a:rPr lang="en-US" altLang="en-US" dirty="0" smtClean="0"/>
              <a:t> pedestrian detection (</a:t>
            </a:r>
            <a:r>
              <a:rPr lang="en-US" altLang="en-US" dirty="0" err="1"/>
              <a:t>HoG</a:t>
            </a:r>
            <a:r>
              <a:rPr lang="en-US" altLang="en-US" dirty="0"/>
              <a:t> / </a:t>
            </a:r>
            <a:r>
              <a:rPr lang="en-US" altLang="en-US" dirty="0" smtClean="0"/>
              <a:t>SVMs)</a:t>
            </a:r>
          </a:p>
          <a:p>
            <a:pPr lvl="1"/>
            <a:r>
              <a:rPr lang="en-US" altLang="en-US" dirty="0" smtClean="0"/>
              <a:t>Bag-of-words models and deformable part models</a:t>
            </a:r>
          </a:p>
          <a:p>
            <a:pPr lvl="1"/>
            <a:r>
              <a:rPr lang="en-US" altLang="en-US" dirty="0" smtClean="0"/>
              <a:t>Neural network (Deep learning)</a:t>
            </a:r>
          </a:p>
          <a:p>
            <a:r>
              <a:rPr lang="en-US" altLang="en-US" dirty="0" smtClean="0"/>
              <a:t>Tracking </a:t>
            </a:r>
          </a:p>
          <a:p>
            <a:pPr lvl="1"/>
            <a:r>
              <a:rPr lang="en-US" altLang="en-US" dirty="0" smtClean="0"/>
              <a:t>Optical flow</a:t>
            </a:r>
          </a:p>
          <a:p>
            <a:pPr lvl="1"/>
            <a:r>
              <a:rPr lang="en-US" altLang="en-US" dirty="0" err="1" smtClean="0"/>
              <a:t>Kanade</a:t>
            </a:r>
            <a:r>
              <a:rPr lang="en-US" altLang="en-US" dirty="0" smtClean="0"/>
              <a:t>-Lucas Tracker</a:t>
            </a:r>
          </a:p>
        </p:txBody>
      </p:sp>
    </p:spTree>
    <p:extLst>
      <p:ext uri="{BB962C8B-B14F-4D97-AF65-F5344CB8AC3E}">
        <p14:creationId xmlns:p14="http://schemas.microsoft.com/office/powerpoint/2010/main" val="84575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Topics – </a:t>
            </a:r>
            <a:r>
              <a:rPr lang="en-US" altLang="en-US" dirty="0" smtClean="0"/>
              <a:t>Geometry and Camera</a:t>
            </a:r>
            <a:endParaRPr lang="en-US" altLang="en-US" dirty="0" smtClean="0"/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Geometry</a:t>
            </a:r>
          </a:p>
          <a:p>
            <a:pPr lvl="1"/>
            <a:r>
              <a:rPr lang="en-US" altLang="en-US" dirty="0"/>
              <a:t>Image </a:t>
            </a:r>
            <a:r>
              <a:rPr lang="en-US" altLang="en-US" dirty="0" smtClean="0"/>
              <a:t>transformations</a:t>
            </a:r>
          </a:p>
          <a:p>
            <a:pPr lvl="2"/>
            <a:r>
              <a:rPr lang="en-US" altLang="en-US" dirty="0" smtClean="0"/>
              <a:t>Projective transform (</a:t>
            </a:r>
            <a:r>
              <a:rPr lang="en-US" altLang="en-US" dirty="0" err="1" smtClean="0"/>
              <a:t>homography</a:t>
            </a:r>
            <a:r>
              <a:rPr lang="en-US" altLang="en-US" dirty="0" smtClean="0"/>
              <a:t>)</a:t>
            </a:r>
          </a:p>
          <a:p>
            <a:pPr lvl="2"/>
            <a:r>
              <a:rPr lang="en-US" altLang="en-US" dirty="0" smtClean="0"/>
              <a:t>Affine transform</a:t>
            </a:r>
            <a:endParaRPr lang="en-US" altLang="en-US" dirty="0"/>
          </a:p>
          <a:p>
            <a:pPr lvl="1"/>
            <a:r>
              <a:rPr lang="en-US" altLang="en-US" dirty="0" smtClean="0"/>
              <a:t>Homogenous coordinate</a:t>
            </a:r>
          </a:p>
          <a:p>
            <a:pPr lvl="1"/>
            <a:r>
              <a:rPr lang="en-US" altLang="en-US" dirty="0" err="1" smtClean="0"/>
              <a:t>Epipolar</a:t>
            </a:r>
            <a:r>
              <a:rPr lang="en-US" altLang="en-US" dirty="0" smtClean="0"/>
              <a:t> geometry</a:t>
            </a:r>
          </a:p>
          <a:p>
            <a:r>
              <a:rPr lang="en-US" altLang="en-US" dirty="0" smtClean="0"/>
              <a:t>Camera models</a:t>
            </a:r>
            <a:endParaRPr lang="en-US" altLang="en-US" dirty="0"/>
          </a:p>
          <a:p>
            <a:pPr lvl="1"/>
            <a:r>
              <a:rPr lang="en-US" altLang="en-US" dirty="0"/>
              <a:t>Perspective projection</a:t>
            </a:r>
          </a:p>
          <a:p>
            <a:pPr lvl="1"/>
            <a:r>
              <a:rPr lang="en-US" altLang="en-US" dirty="0"/>
              <a:t>Single-view </a:t>
            </a:r>
            <a:r>
              <a:rPr lang="en-US" altLang="en-US" dirty="0" smtClean="0"/>
              <a:t>modeling (camera matrix)</a:t>
            </a:r>
            <a:endParaRPr lang="en-US" altLang="en-US" dirty="0"/>
          </a:p>
          <a:p>
            <a:pPr lvl="1"/>
            <a:r>
              <a:rPr lang="en-US" altLang="en-US" dirty="0"/>
              <a:t>Two-view geometry (F-matrices, E-matrices)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21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97310"/>
            <a:ext cx="7772400" cy="23876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Thank you for attending the class</a:t>
            </a:r>
            <a:r>
              <a:rPr lang="en-US" sz="4800" dirty="0" smtClean="0"/>
              <a:t>!</a:t>
            </a:r>
            <a:br>
              <a:rPr lang="en-US" sz="4800" dirty="0" smtClean="0"/>
            </a:br>
            <a:r>
              <a:rPr lang="en-US" sz="4800" dirty="0" smtClean="0"/>
              <a:t>Don’t forget to submit project video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Good luck with finals and have a great summer break!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Baseline</a:t>
              </a:r>
              <a:br>
                <a:rPr lang="en-US" sz="2000" dirty="0"/>
              </a:br>
              <a:r>
                <a:rPr lang="en-US" sz="2000" dirty="0"/>
                <a:t>T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O’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55" name="Text Box 25">
            <a:extLst>
              <a:ext uri="{FF2B5EF4-FFF2-40B4-BE49-F238E27FC236}">
                <a16:creationId xmlns:a16="http://schemas.microsoft.com/office/drawing/2014/main" xmlns="" id="{EC65F9D1-1DAD-458A-A35F-CE86972A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078" y="5514892"/>
            <a:ext cx="809273" cy="4002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/>
              <a:t>O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42187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400"/>
              <a:t>Assume parallel optical axes, known camera parameters (i.e., calibrated cameras).  </a:t>
            </a:r>
            <a:r>
              <a:rPr lang="en-US" altLang="en-US" sz="2400" b="1"/>
              <a:t>What is expression for Z?</a:t>
            </a:r>
          </a:p>
        </p:txBody>
      </p:sp>
      <p:grpSp>
        <p:nvGrpSpPr>
          <p:cNvPr id="205827" name="Group 5"/>
          <p:cNvGrpSpPr>
            <a:grpSpLocks/>
          </p:cNvGrpSpPr>
          <p:nvPr/>
        </p:nvGrpSpPr>
        <p:grpSpPr bwMode="auto">
          <a:xfrm>
            <a:off x="0" y="2078038"/>
            <a:ext cx="4751388" cy="3652837"/>
            <a:chOff x="0" y="2895600"/>
            <a:chExt cx="4751989" cy="3652838"/>
          </a:xfrm>
        </p:grpSpPr>
        <p:pic>
          <p:nvPicPr>
            <p:cNvPr id="20583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3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50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Similar triangles </a:t>
            </a:r>
            <a:r>
              <a:rPr lang="en-US" altLang="en-US" sz="2400">
                <a:solidFill>
                  <a:srgbClr val="FF0000"/>
                </a:solidFill>
              </a:rPr>
              <a:t>(p</a:t>
            </a:r>
            <a:r>
              <a:rPr lang="en-US" altLang="en-US" sz="2400" baseline="-25000">
                <a:solidFill>
                  <a:srgbClr val="FF0000"/>
                </a:solidFill>
              </a:rPr>
              <a:t>l</a:t>
            </a:r>
            <a:r>
              <a:rPr lang="en-US" altLang="en-US" sz="2400">
                <a:solidFill>
                  <a:srgbClr val="FF0000"/>
                </a:solidFill>
              </a:rPr>
              <a:t>, P, p</a:t>
            </a:r>
            <a:r>
              <a:rPr lang="en-US" altLang="en-US" sz="2400" baseline="-25000">
                <a:solidFill>
                  <a:srgbClr val="FF0000"/>
                </a:solidFill>
              </a:rPr>
              <a:t>r</a:t>
            </a:r>
            <a:r>
              <a:rPr lang="en-US" altLang="en-US" sz="2400">
                <a:solidFill>
                  <a:srgbClr val="FF0000"/>
                </a:solidFill>
              </a:rPr>
              <a:t>) </a:t>
            </a:r>
            <a:r>
              <a:rPr lang="en-US" altLang="en-US" sz="2400">
                <a:solidFill>
                  <a:srgbClr val="000000"/>
                </a:solidFill>
              </a:rPr>
              <a:t>and </a:t>
            </a:r>
            <a:r>
              <a:rPr lang="en-US" altLang="en-US" sz="2400">
                <a:solidFill>
                  <a:srgbClr val="0070C0"/>
                </a:solidFill>
              </a:rPr>
              <a:t>(O</a:t>
            </a:r>
            <a:r>
              <a:rPr lang="en-US" altLang="en-US" sz="2400" baseline="-25000">
                <a:solidFill>
                  <a:srgbClr val="0070C0"/>
                </a:solidFill>
              </a:rPr>
              <a:t>l</a:t>
            </a:r>
            <a:r>
              <a:rPr lang="en-US" altLang="en-US" sz="2400">
                <a:solidFill>
                  <a:srgbClr val="0070C0"/>
                </a:solidFill>
              </a:rPr>
              <a:t>, P, O</a:t>
            </a:r>
            <a:r>
              <a:rPr lang="en-US" altLang="en-US" sz="2400" baseline="-25000">
                <a:solidFill>
                  <a:srgbClr val="0070C0"/>
                </a:solidFill>
              </a:rPr>
              <a:t>r</a:t>
            </a:r>
            <a:r>
              <a:rPr lang="en-US" altLang="en-US" sz="2400">
                <a:solidFill>
                  <a:srgbClr val="0070C0"/>
                </a:solidFill>
              </a:rPr>
              <a:t>):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3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kern="0" dirty="0">
                <a:solidFill>
                  <a:srgbClr val="000000"/>
                </a:solidFill>
                <a:latin typeface="+mn-lt"/>
              </a:rPr>
              <a:t>Geometry for a simple stereo system</a:t>
            </a:r>
          </a:p>
        </p:txBody>
      </p:sp>
      <p:graphicFrame>
        <p:nvGraphicFramePr>
          <p:cNvPr id="12" name="Object 24"/>
          <p:cNvGraphicFramePr>
            <a:graphicFrameLocks noChangeAspect="1"/>
          </p:cNvGraphicFramePr>
          <p:nvPr/>
        </p:nvGraphicFramePr>
        <p:xfrm>
          <a:off x="5484813" y="3173413"/>
          <a:ext cx="2884487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3" y="3173413"/>
                        <a:ext cx="2884487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>
            <a:spLocks noChangeArrowheads="1"/>
          </p:cNvSpPr>
          <p:nvPr/>
        </p:nvSpPr>
        <p:spPr bwMode="auto">
          <a:xfrm>
            <a:off x="1531938" y="2516188"/>
            <a:ext cx="1890712" cy="1862137"/>
          </a:xfrm>
          <a:prstGeom prst="triangle">
            <a:avLst>
              <a:gd name="adj" fmla="val 5884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Isosceles Triangle 13"/>
          <p:cNvSpPr>
            <a:spLocks noChangeArrowheads="1"/>
          </p:cNvSpPr>
          <p:nvPr/>
        </p:nvSpPr>
        <p:spPr bwMode="auto">
          <a:xfrm>
            <a:off x="1239838" y="2516188"/>
            <a:ext cx="2373312" cy="2336800"/>
          </a:xfrm>
          <a:prstGeom prst="triangle">
            <a:avLst>
              <a:gd name="adj" fmla="val 58819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5" name="Object 25"/>
          <p:cNvGraphicFramePr>
            <a:graphicFrameLocks noChangeAspect="1"/>
          </p:cNvGraphicFramePr>
          <p:nvPr/>
        </p:nvGraphicFramePr>
        <p:xfrm>
          <a:off x="6361113" y="4889500"/>
          <a:ext cx="2338387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3" y="4889500"/>
                        <a:ext cx="2338387" cy="120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310438" y="5510213"/>
            <a:ext cx="1533525" cy="657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73638" y="5875338"/>
            <a:ext cx="226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disparity</a:t>
            </a:r>
          </a:p>
        </p:txBody>
      </p:sp>
      <p:cxnSp>
        <p:nvCxnSpPr>
          <p:cNvPr id="19" name="Straight Arrow Connector 18"/>
          <p:cNvCxnSpPr>
            <a:cxnSpLocks noChangeShapeType="1"/>
            <a:endCxn id="16" idx="2"/>
          </p:cNvCxnSpPr>
          <p:nvPr/>
        </p:nvCxnSpPr>
        <p:spPr bwMode="auto">
          <a:xfrm flipV="1">
            <a:off x="6142038" y="5838825"/>
            <a:ext cx="1168400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89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014"/>
            <a:ext cx="7886700" cy="585383"/>
          </a:xfrm>
        </p:spPr>
        <p:txBody>
          <a:bodyPr>
            <a:normAutofit fontScale="90000"/>
          </a:bodyPr>
          <a:lstStyle/>
          <a:p>
            <a:r>
              <a:rPr lang="en-US" dirty="0"/>
              <a:t>Depth from disparity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0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5623</TotalTime>
  <Words>2156</Words>
  <Application>Microsoft Office PowerPoint</Application>
  <PresentationFormat>On-screen Show (4:3)</PresentationFormat>
  <Paragraphs>479</Paragraphs>
  <Slides>63</Slides>
  <Notes>23</Notes>
  <HiddenSlides>6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Courier New</vt:lpstr>
      <vt:lpstr>Times New Roman</vt:lpstr>
      <vt:lpstr>Verdana</vt:lpstr>
      <vt:lpstr>Office Theme</vt:lpstr>
      <vt:lpstr>Equation</vt:lpstr>
      <vt:lpstr>Image</vt:lpstr>
      <vt:lpstr>Epipolar Geometry</vt:lpstr>
      <vt:lpstr>PowerPoint Presentation</vt:lpstr>
      <vt:lpstr>Structure from motion</vt:lpstr>
      <vt:lpstr>Structure from motion</vt:lpstr>
      <vt:lpstr>Structure from motion</vt:lpstr>
      <vt:lpstr>What we’ve seen so far…</vt:lpstr>
      <vt:lpstr>Depth from disparity</vt:lpstr>
      <vt:lpstr>PowerPoint Presentation</vt:lpstr>
      <vt:lpstr>Depth from disparity</vt:lpstr>
      <vt:lpstr>Depth from disparity</vt:lpstr>
      <vt:lpstr>What do we need to know?</vt:lpstr>
      <vt:lpstr>Correspondence for every pixel. Where do we need to search?</vt:lpstr>
      <vt:lpstr>Wouldn’t it be nice to know  where matches can live?   Epipolar geometry Constrains 2D search to 1D</vt:lpstr>
      <vt:lpstr>Key idea: Epipolar constraint</vt:lpstr>
      <vt:lpstr>Epipolar geometry: notation</vt:lpstr>
      <vt:lpstr>Epipolar geometry: notation</vt:lpstr>
      <vt:lpstr>Think Pair Share</vt:lpstr>
      <vt:lpstr>Example: Converging cameras</vt:lpstr>
      <vt:lpstr>Example: Motion parallel to image plane</vt:lpstr>
      <vt:lpstr>Example: Forward motion</vt:lpstr>
      <vt:lpstr>VLFeat’s 800 most confident matches among 10,000+ local features.</vt:lpstr>
      <vt:lpstr>Epipolar lines</vt:lpstr>
      <vt:lpstr>Keep only the matches at are “inliers” with respect to epipolar lines</vt:lpstr>
      <vt:lpstr>How to find epipolar line of a point?</vt:lpstr>
      <vt:lpstr>Essential matrix</vt:lpstr>
      <vt:lpstr>Review: change of coordinate</vt:lpstr>
      <vt:lpstr>Review: change of coordinate</vt:lpstr>
      <vt:lpstr>Review: change of coordinate</vt:lpstr>
      <vt:lpstr>Review: change of coordinate</vt:lpstr>
      <vt:lpstr>Essential matrix (Longuet-Higgins, 1981) </vt:lpstr>
      <vt:lpstr>Cross product in matrix representation</vt:lpstr>
      <vt:lpstr>Essential matrix (Longuet-Higgins, 1981) </vt:lpstr>
      <vt:lpstr>Essential matrix (Longuet-Higgins, 1981) </vt:lpstr>
      <vt:lpstr>Fundamental matrix (Faugeras and Luong, 1992) </vt:lpstr>
      <vt:lpstr>Recall from last time</vt:lpstr>
      <vt:lpstr>Fundamental matrix</vt:lpstr>
      <vt:lpstr>Epipoles and fundamental matrix</vt:lpstr>
      <vt:lpstr>Line representation in homogenous coordinate</vt:lpstr>
      <vt:lpstr>Epipoles and fundamental matrix</vt:lpstr>
      <vt:lpstr>Epipoles and fundamental matrix</vt:lpstr>
      <vt:lpstr>Fundamental matrix</vt:lpstr>
      <vt:lpstr>Properties of the Essential matrix</vt:lpstr>
      <vt:lpstr>F in more detail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Problem with eight-point algorithm</vt:lpstr>
      <vt:lpstr>Problem with eight-point algorithm</vt:lpstr>
      <vt:lpstr>The normalized eight-point algorithm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DEMO</vt:lpstr>
      <vt:lpstr>Let’s recap…</vt:lpstr>
      <vt:lpstr>Why study computer vision?</vt:lpstr>
      <vt:lpstr>Topics – image processing</vt:lpstr>
      <vt:lpstr>Topics – Recognition and Tracking</vt:lpstr>
      <vt:lpstr>Topics – Geometry and Camera</vt:lpstr>
      <vt:lpstr>Thank you for attending the class! Don’t forget to submit project video Good luck with finals and have a great summer break!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Epipolar Geometry</dc:title>
  <dc:creator>Samuel cheng</dc:creator>
  <cp:lastModifiedBy>Samuel cheng</cp:lastModifiedBy>
  <cp:revision>50</cp:revision>
  <dcterms:created xsi:type="dcterms:W3CDTF">2018-04-22T18:32:50Z</dcterms:created>
  <dcterms:modified xsi:type="dcterms:W3CDTF">2018-04-26T16:24:51Z</dcterms:modified>
</cp:coreProperties>
</file>