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ink/ink3.xml" ContentType="application/inkml+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5.xml" ContentType="application/inkml+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6.xml" ContentType="application/inkml+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handoutMasterIdLst>
    <p:handoutMasterId r:id="rId109"/>
  </p:handout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396" r:id="rId16"/>
    <p:sldId id="269" r:id="rId17"/>
    <p:sldId id="270" r:id="rId18"/>
    <p:sldId id="271" r:id="rId19"/>
    <p:sldId id="395" r:id="rId20"/>
    <p:sldId id="276" r:id="rId21"/>
    <p:sldId id="277" r:id="rId22"/>
    <p:sldId id="278" r:id="rId23"/>
    <p:sldId id="279" r:id="rId24"/>
    <p:sldId id="394" r:id="rId25"/>
    <p:sldId id="281" r:id="rId26"/>
    <p:sldId id="282" r:id="rId27"/>
    <p:sldId id="283" r:id="rId28"/>
    <p:sldId id="284" r:id="rId29"/>
    <p:sldId id="285" r:id="rId30"/>
    <p:sldId id="286"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295" r:id="rId54"/>
    <p:sldId id="296" r:id="rId55"/>
    <p:sldId id="297" r:id="rId56"/>
    <p:sldId id="298" r:id="rId57"/>
    <p:sldId id="299" r:id="rId58"/>
    <p:sldId id="398" r:id="rId59"/>
    <p:sldId id="379" r:id="rId60"/>
    <p:sldId id="380" r:id="rId61"/>
    <p:sldId id="417" r:id="rId62"/>
    <p:sldId id="419" r:id="rId63"/>
    <p:sldId id="383" r:id="rId64"/>
    <p:sldId id="381" r:id="rId65"/>
    <p:sldId id="382" r:id="rId66"/>
    <p:sldId id="325" r:id="rId67"/>
    <p:sldId id="326" r:id="rId68"/>
    <p:sldId id="327" r:id="rId69"/>
    <p:sldId id="328" r:id="rId70"/>
    <p:sldId id="329" r:id="rId71"/>
    <p:sldId id="330" r:id="rId72"/>
    <p:sldId id="331" r:id="rId73"/>
    <p:sldId id="332" r:id="rId74"/>
    <p:sldId id="342" r:id="rId75"/>
    <p:sldId id="343" r:id="rId76"/>
    <p:sldId id="344" r:id="rId77"/>
    <p:sldId id="353" r:id="rId78"/>
    <p:sldId id="354" r:id="rId79"/>
    <p:sldId id="355" r:id="rId80"/>
    <p:sldId id="421" r:id="rId81"/>
    <p:sldId id="393" r:id="rId82"/>
    <p:sldId id="384" r:id="rId83"/>
    <p:sldId id="385" r:id="rId84"/>
    <p:sldId id="386" r:id="rId85"/>
    <p:sldId id="387" r:id="rId86"/>
    <p:sldId id="388" r:id="rId87"/>
    <p:sldId id="389" r:id="rId88"/>
    <p:sldId id="390" r:id="rId89"/>
    <p:sldId id="391" r:id="rId90"/>
    <p:sldId id="392" r:id="rId91"/>
    <p:sldId id="399" r:id="rId92"/>
    <p:sldId id="400" r:id="rId93"/>
    <p:sldId id="356" r:id="rId94"/>
    <p:sldId id="403" r:id="rId95"/>
    <p:sldId id="404" r:id="rId96"/>
    <p:sldId id="405" r:id="rId97"/>
    <p:sldId id="406" r:id="rId98"/>
    <p:sldId id="407" r:id="rId99"/>
    <p:sldId id="408" r:id="rId100"/>
    <p:sldId id="409" r:id="rId101"/>
    <p:sldId id="410" r:id="rId102"/>
    <p:sldId id="411" r:id="rId103"/>
    <p:sldId id="412" r:id="rId104"/>
    <p:sldId id="413" r:id="rId105"/>
    <p:sldId id="415" r:id="rId106"/>
    <p:sldId id="416"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3686" autoAdjust="0"/>
  </p:normalViewPr>
  <p:slideViewPr>
    <p:cSldViewPr snapToGrid="0">
      <p:cViewPr varScale="1">
        <p:scale>
          <a:sx n="61" d="100"/>
          <a:sy n="61" d="100"/>
        </p:scale>
        <p:origin x="1554" y="78"/>
      </p:cViewPr>
      <p:guideLst/>
    </p:cSldViewPr>
  </p:slideViewPr>
  <p:outlineViewPr>
    <p:cViewPr>
      <p:scale>
        <a:sx n="33" d="100"/>
        <a:sy n="33" d="100"/>
      </p:scale>
      <p:origin x="0" y="-24024"/>
    </p:cViewPr>
  </p:outlineViewPr>
  <p:notesTextViewPr>
    <p:cViewPr>
      <p:scale>
        <a:sx n="1" d="1"/>
        <a:sy n="1" d="1"/>
      </p:scale>
      <p:origin x="0" y="0"/>
    </p:cViewPr>
  </p:notesTextViewPr>
  <p:sorterViewPr>
    <p:cViewPr>
      <p:scale>
        <a:sx n="100" d="100"/>
        <a:sy n="100" d="100"/>
      </p:scale>
      <p:origin x="0" y="-19548"/>
    </p:cViewPr>
  </p:sorterViewPr>
  <p:notesViewPr>
    <p:cSldViewPr snapToGrid="0">
      <p:cViewPr varScale="1">
        <p:scale>
          <a:sx n="50" d="100"/>
          <a:sy n="50" d="100"/>
        </p:scale>
        <p:origin x="286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42.wmf"/><Relationship Id="rId4" Type="http://schemas.openxmlformats.org/officeDocument/2006/relationships/image" Target="../media/image4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5" Type="http://schemas.openxmlformats.org/officeDocument/2006/relationships/image" Target="../media/image106.wmf"/><Relationship Id="rId4"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42.wmf"/><Relationship Id="rId4" Type="http://schemas.openxmlformats.org/officeDocument/2006/relationships/image" Target="../media/image4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42.wmf"/><Relationship Id="rId4" Type="http://schemas.openxmlformats.org/officeDocument/2006/relationships/image" Target="../media/image4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4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2.wmf"/><Relationship Id="rId4"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2.wmf"/><Relationship Id="rId4"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2.wmf"/><Relationship Id="rId4"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42.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42.wmf"/><Relationship Id="rId4"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42.wmf"/><Relationship Id="rId4"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F0D99E-0FE6-4DE3-870F-4B76E394B804}" type="datetimeFigureOut">
              <a:rPr lang="en-US" smtClean="0"/>
              <a:t>1/24/2018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55964E-F777-4D6E-A870-CD948DD539EC}" type="slidenum">
              <a:rPr lang="en-US" smtClean="0"/>
              <a:t>‹#›</a:t>
            </a:fld>
            <a:endParaRPr lang="en-US"/>
          </a:p>
        </p:txBody>
      </p:sp>
    </p:spTree>
    <p:extLst>
      <p:ext uri="{BB962C8B-B14F-4D97-AF65-F5344CB8AC3E}">
        <p14:creationId xmlns:p14="http://schemas.microsoft.com/office/powerpoint/2010/main" val="23873411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9071-E52F-47D8-9081-B50D6BD04E4C}" type="datetimeFigureOut">
              <a:rPr lang="en-US" smtClean="0"/>
              <a:t>1/24/2018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BE609-79D9-4D7B-B159-64F003AD45D9}" type="slidenum">
              <a:rPr lang="en-US" smtClean="0"/>
              <a:t>‹#›</a:t>
            </a:fld>
            <a:endParaRPr lang="en-US"/>
          </a:p>
        </p:txBody>
      </p:sp>
    </p:spTree>
    <p:extLst>
      <p:ext uri="{BB962C8B-B14F-4D97-AF65-F5344CB8AC3E}">
        <p14:creationId xmlns:p14="http://schemas.microsoft.com/office/powerpoint/2010/main" val="870918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time: Images as Matrices</a:t>
            </a:r>
          </a:p>
          <a:p>
            <a:endParaRPr lang="en-US" dirty="0" smtClean="0"/>
          </a:p>
          <a:p>
            <a:r>
              <a:rPr lang="en-US" dirty="0" smtClean="0"/>
              <a:t>intensity</a:t>
            </a:r>
          </a:p>
          <a:p>
            <a:r>
              <a:rPr lang="en-US" dirty="0" smtClean="0"/>
              <a:t>temperature</a:t>
            </a:r>
          </a:p>
          <a:p>
            <a:r>
              <a:rPr lang="en-US" dirty="0" smtClean="0"/>
              <a:t>depth</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13</a:t>
            </a:fld>
            <a:endParaRPr lang="en-US"/>
          </a:p>
        </p:txBody>
      </p:sp>
    </p:spTree>
    <p:extLst>
      <p:ext uri="{BB962C8B-B14F-4D97-AF65-F5344CB8AC3E}">
        <p14:creationId xmlns:p14="http://schemas.microsoft.com/office/powerpoint/2010/main" val="155137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37</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75015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00801C-4353-4B1C-A021-89D58AD01B8F}" type="slidenum">
              <a:rPr lang="en-US" altLang="en-US">
                <a:solidFill>
                  <a:prstClr val="black"/>
                </a:solidFill>
                <a:latin typeface="Calibri" panose="020F0502020204030204" pitchFamily="34" charset="0"/>
              </a:rPr>
              <a:pPr eaLnBrk="1" hangingPunct="1"/>
              <a:t>38</a:t>
            </a:fld>
            <a:endParaRPr lang="en-US" altLang="en-US">
              <a:solidFill>
                <a:prstClr val="black"/>
              </a:solidFill>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05408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62F8D7-23E9-4695-B427-4D258D242D26}" type="slidenum">
              <a:rPr lang="en-US" altLang="en-US">
                <a:solidFill>
                  <a:prstClr val="black"/>
                </a:solidFill>
                <a:latin typeface="Calibri" panose="020F0502020204030204" pitchFamily="34" charset="0"/>
              </a:rPr>
              <a:pPr eaLnBrk="1" hangingPunct="1"/>
              <a:t>44</a:t>
            </a:fld>
            <a:endParaRPr lang="en-US" altLang="en-US">
              <a:solidFill>
                <a:prstClr val="black"/>
              </a:solidFill>
              <a:latin typeface="Calibri" panose="020F050202020403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71788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179BA-3DF4-447D-85CA-D3D39FBFD2FD}" type="slidenum">
              <a:rPr lang="en-US" altLang="en-US">
                <a:solidFill>
                  <a:prstClr val="black"/>
                </a:solidFill>
                <a:latin typeface="Calibri" panose="020F0502020204030204" pitchFamily="34" charset="0"/>
              </a:rPr>
              <a:pPr eaLnBrk="1" hangingPunct="1"/>
              <a:t>45</a:t>
            </a:fld>
            <a:endParaRPr lang="en-US" altLang="en-US">
              <a:solidFill>
                <a:prstClr val="black"/>
              </a:solidFill>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630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406A51-AA08-4AB1-AF56-8A646C85724F}" type="slidenum">
              <a:rPr lang="en-US" altLang="en-US">
                <a:solidFill>
                  <a:prstClr val="black"/>
                </a:solidFill>
                <a:latin typeface="Calibri" panose="020F0502020204030204" pitchFamily="34" charset="0"/>
              </a:rPr>
              <a:pPr eaLnBrk="1" hangingPunct="1"/>
              <a:t>46</a:t>
            </a:fld>
            <a:endParaRPr lang="en-US" altLang="en-US">
              <a:solidFill>
                <a:prstClr val="black"/>
              </a:solidFill>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13085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885407-F358-4B5A-8B99-3C173D13924C}" type="slidenum">
              <a:rPr lang="en-US" altLang="en-US">
                <a:solidFill>
                  <a:prstClr val="black"/>
                </a:solidFill>
                <a:latin typeface="Calibri" panose="020F0502020204030204" pitchFamily="34" charset="0"/>
              </a:rPr>
              <a:pPr eaLnBrk="1" hangingPunct="1"/>
              <a:t>47</a:t>
            </a:fld>
            <a:endParaRPr lang="en-US" altLang="en-US">
              <a:solidFill>
                <a:prstClr val="black"/>
              </a:solidFill>
              <a:latin typeface="Calibri" panose="020F0502020204030204"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8142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Questions at this 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30585A-45D5-41B7-8D7C-4008065DEE68}" type="slidenum">
              <a:rPr lang="en-US" altLang="en-US">
                <a:solidFill>
                  <a:prstClr val="black"/>
                </a:solidFill>
                <a:latin typeface="Calibri" panose="020F0502020204030204" pitchFamily="34" charset="0"/>
              </a:rPr>
              <a:pPr eaLnBrk="1" hangingPunct="1"/>
              <a:t>49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7907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845745-4F42-46BB-B71E-104EC65B523D}" type="slidenum">
              <a:rPr lang="en-US" altLang="en-US">
                <a:solidFill>
                  <a:prstClr val="black"/>
                </a:solidFill>
                <a:latin typeface="Calibri" panose="020F0502020204030204" pitchFamily="34" charset="0"/>
              </a:rPr>
              <a:pPr eaLnBrk="1" hangingPunct="1"/>
              <a:t>50</a:t>
            </a:fld>
            <a:endParaRPr lang="en-US" altLang="en-US">
              <a:solidFill>
                <a:prstClr val="black"/>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32909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0C88A6-F86C-435F-ABC1-493B59C832EB}" type="slidenum">
              <a:rPr lang="en-US" altLang="en-US">
                <a:solidFill>
                  <a:prstClr val="black"/>
                </a:solidFill>
                <a:latin typeface="Calibri" panose="020F0502020204030204" pitchFamily="34" charset="0"/>
              </a:rPr>
              <a:pPr eaLnBrk="1" hangingPunct="1"/>
              <a:t>51</a:t>
            </a:fld>
            <a:endParaRPr lang="en-US" altLang="en-US">
              <a:solidFill>
                <a:prstClr val="black"/>
              </a:solidFill>
              <a:latin typeface="Calibri" panose="020F050202020403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84008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258D0-1CD3-4BA2-8B5A-7AC61B33B44F}" type="slidenum">
              <a:rPr lang="en-US" altLang="en-US">
                <a:solidFill>
                  <a:prstClr val="black"/>
                </a:solidFill>
                <a:latin typeface="Calibri" panose="020F0502020204030204" pitchFamily="34" charset="0"/>
              </a:rPr>
              <a:pPr eaLnBrk="1" hangingPunct="1"/>
              <a:t>52</a:t>
            </a:fld>
            <a:endParaRPr lang="en-US" altLang="en-US">
              <a:solidFill>
                <a:prstClr val="black"/>
              </a:solidFill>
              <a:latin typeface="Calibri" panose="020F050202020403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702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r, g, b are functions</a:t>
            </a:r>
            <a:r>
              <a:rPr lang="en-US" baseline="0" dirty="0" smtClean="0"/>
              <a:t> that like the one above</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23</a:t>
            </a:fld>
            <a:endParaRPr lang="en-US"/>
          </a:p>
        </p:txBody>
      </p:sp>
    </p:spTree>
    <p:extLst>
      <p:ext uri="{BB962C8B-B14F-4D97-AF65-F5344CB8AC3E}">
        <p14:creationId xmlns:p14="http://schemas.microsoft.com/office/powerpoint/2010/main" val="35238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on the board equations</a:t>
            </a:r>
            <a:r>
              <a:rPr lang="en-US" baseline="0" dirty="0" smtClean="0"/>
              <a:t> for moving average.</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57</a:t>
            </a:fld>
            <a:endParaRPr lang="en-US"/>
          </a:p>
        </p:txBody>
      </p:sp>
    </p:spTree>
    <p:extLst>
      <p:ext uri="{BB962C8B-B14F-4D97-AF65-F5344CB8AC3E}">
        <p14:creationId xmlns:p14="http://schemas.microsoft.com/office/powerpoint/2010/main" val="3129172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479727-4AF8-4073-94BB-00424CDB9EEB}" type="slidenum">
              <a:rPr lang="en-US" altLang="en-US">
                <a:solidFill>
                  <a:prstClr val="black"/>
                </a:solidFill>
                <a:latin typeface="Calibri" panose="020F0502020204030204" pitchFamily="34" charset="0"/>
              </a:rPr>
              <a:pPr eaLnBrk="1" hangingPunct="1"/>
              <a:t>63</a:t>
            </a:fld>
            <a:endParaRPr lang="en-US" altLang="en-US">
              <a:solidFill>
                <a:prstClr val="black"/>
              </a:solidFill>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dirty="0"/>
              <a:t>David</a:t>
            </a:r>
            <a:r>
              <a:rPr lang="en-US" altLang="en-US" baseline="0" dirty="0"/>
              <a:t> Jacobs @ UMD </a:t>
            </a:r>
            <a:r>
              <a:rPr lang="en-US" altLang="en-US" dirty="0"/>
              <a:t>http://www.cs.umd.edu/~djacobs/CMSC426/Convolution.pdf</a:t>
            </a:r>
          </a:p>
          <a:p>
            <a:pPr eaLnBrk="1" hangingPunct="1"/>
            <a:endParaRPr lang="en-US" altLang="en-US" dirty="0"/>
          </a:p>
          <a:p>
            <a:pPr eaLnBrk="1" hangingPunct="1"/>
            <a:r>
              <a:rPr lang="en-US" altLang="en-US" dirty="0"/>
              <a:t>The key difference between the two is that convolution is associative.  That is, if F and G are filters, then F*(G*I) = (F*G)*I.  If you don’t believe this, try a simple example, using F=G=(-1 0 1), for example.  It is very convenient to have convolution be associative.  Suppose, for example, we want to smooth an image and then take its derivative.  We could do this by convolving the image with a Gaussian filter, and then convolving it with a derivative filter.  But we could alternatively convolve the derivative filter with the Gaussian to produce a filter called a Difference of Gaussian (DOG), and then convolve this with our image.  The nice thing about this is that the DOG filter can be precomputed, and we only have to convolve one filter with our image.   </a:t>
            </a:r>
          </a:p>
          <a:p>
            <a:pPr eaLnBrk="1" hangingPunct="1"/>
            <a:r>
              <a:rPr lang="en-US" altLang="en-US" dirty="0"/>
              <a:t> </a:t>
            </a:r>
          </a:p>
          <a:p>
            <a:pPr eaLnBrk="1" hangingPunct="1"/>
            <a:r>
              <a:rPr lang="en-US" altLang="en-US" dirty="0"/>
              <a:t>In general, people use convolution for image processing operations such as smoothing, and they use correlation to match a template to an image.  Then, we don’t mind that correlation isn’t associative, because it doesn’t really make sense to combine two templates into one with correlation, whereas we might often want to combine two filter together for convolution.  When discussing the Fourier series as a way of understanding filtering, we will use convolution, so that we can introduce the famous convolution theorem.</a:t>
            </a:r>
            <a:endParaRPr lang="ru-RU" altLang="en-US" dirty="0"/>
          </a:p>
        </p:txBody>
      </p:sp>
    </p:spTree>
    <p:extLst>
      <p:ext uri="{BB962C8B-B14F-4D97-AF65-F5344CB8AC3E}">
        <p14:creationId xmlns:p14="http://schemas.microsoft.com/office/powerpoint/2010/main" val="410033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0BA99E-2DF0-4DED-8163-E72D2AD79A3C}" type="slidenum">
              <a:rPr lang="en-US" altLang="en-US">
                <a:solidFill>
                  <a:prstClr val="black"/>
                </a:solidFill>
                <a:latin typeface="Calibri" panose="020F0502020204030204" pitchFamily="34" charset="0"/>
              </a:rPr>
              <a:pPr eaLnBrk="1" hangingPunct="1"/>
              <a:t>64</a:t>
            </a:fld>
            <a:endParaRPr lang="en-US" altLang="en-US">
              <a:solidFill>
                <a:prstClr val="black"/>
              </a:solidFill>
              <a:latin typeface="Calibri" panose="020F050202020403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0238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5A99CD-316D-42E0-B3BC-2583C672A697}" type="slidenum">
              <a:rPr lang="en-US" altLang="en-US">
                <a:solidFill>
                  <a:prstClr val="black"/>
                </a:solidFill>
                <a:latin typeface="Calibri" panose="020F0502020204030204" pitchFamily="34" charset="0"/>
              </a:rPr>
              <a:pPr eaLnBrk="1" hangingPunct="1"/>
              <a:t>65</a:t>
            </a:fld>
            <a:endParaRPr lang="en-US" altLang="en-US">
              <a:solidFill>
                <a:prstClr val="black"/>
              </a:solidFill>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f is image</a:t>
            </a:r>
            <a:endParaRPr lang="ru-RU" altLang="en-US"/>
          </a:p>
        </p:txBody>
      </p:sp>
    </p:spTree>
    <p:extLst>
      <p:ext uri="{BB962C8B-B14F-4D97-AF65-F5344CB8AC3E}">
        <p14:creationId xmlns:p14="http://schemas.microsoft.com/office/powerpoint/2010/main" val="2079352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write any function as a</a:t>
            </a:r>
            <a:r>
              <a:rPr lang="en-US" baseline="0" dirty="0" smtClean="0"/>
              <a:t> sum of impulses…</a:t>
            </a:r>
          </a:p>
          <a:p>
            <a:endParaRPr lang="en-US" baseline="0" dirty="0" smtClean="0"/>
          </a:p>
          <a:p>
            <a:r>
              <a:rPr lang="en-US" baseline="0" dirty="0" smtClean="0"/>
              <a:t>Let’s pass this function over our system.. </a:t>
            </a:r>
          </a:p>
          <a:p>
            <a:r>
              <a:rPr lang="en-US" baseline="0" dirty="0" smtClean="0"/>
              <a:t>Using superposition, we get a sum over the impulse responses…</a:t>
            </a:r>
          </a:p>
          <a:p>
            <a:endParaRPr lang="en-US" baseline="0" dirty="0" smtClean="0"/>
          </a:p>
          <a:p>
            <a:endParaRPr lang="en-US" baseline="0" dirty="0" smtClean="0"/>
          </a:p>
          <a:p>
            <a:r>
              <a:rPr lang="en-US" baseline="0" dirty="0" smtClean="0"/>
              <a:t>Final equation: we call this a convolution. Applying the impulse response h to f at all locations.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66</a:t>
            </a:fld>
            <a:endParaRPr lang="en-US"/>
          </a:p>
        </p:txBody>
      </p:sp>
    </p:spTree>
    <p:extLst>
      <p:ext uri="{BB962C8B-B14F-4D97-AF65-F5344CB8AC3E}">
        <p14:creationId xmlns:p14="http://schemas.microsoft.com/office/powerpoint/2010/main" val="2745221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0D527-A307-4DF0-8A2D-FC748D1F56F1}" type="slidenum">
              <a:rPr lang="en-US" altLang="en-US">
                <a:solidFill>
                  <a:prstClr val="black"/>
                </a:solidFill>
                <a:latin typeface="Calibri" panose="020F0502020204030204" pitchFamily="34" charset="0"/>
              </a:rPr>
              <a:pPr eaLnBrk="1" hangingPunct="1"/>
              <a:t>82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886663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9652DE-13FE-4E6D-9597-833EEB1CEBDC}" type="slidenum">
              <a:rPr lang="en-US" altLang="en-US">
                <a:solidFill>
                  <a:prstClr val="black"/>
                </a:solidFill>
                <a:latin typeface="Calibri" panose="020F0502020204030204" pitchFamily="34" charset="0"/>
              </a:rPr>
              <a:pPr eaLnBrk="1" hangingPunct="1"/>
              <a:t>85</a:t>
            </a:fld>
            <a:endParaRPr lang="en-US" altLang="en-US">
              <a:solidFill>
                <a:prstClr val="black"/>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385682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09A52-45EB-4DFA-921A-6D04CD40D05E}" type="slidenum">
              <a:rPr lang="en-US" altLang="en-US">
                <a:solidFill>
                  <a:prstClr val="black"/>
                </a:solidFill>
                <a:latin typeface="Calibri" panose="020F0502020204030204" pitchFamily="34" charset="0"/>
              </a:rPr>
              <a:pPr eaLnBrk="1" hangingPunct="1"/>
              <a:t>86</a:t>
            </a:fld>
            <a:endParaRPr lang="en-US" altLang="en-US">
              <a:solidFill>
                <a:prstClr val="black"/>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47428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88FD5-8EAA-47C4-9689-ED6DBAA272FA}" type="slidenum">
              <a:rPr lang="en-US" altLang="en-US">
                <a:solidFill>
                  <a:prstClr val="black"/>
                </a:solidFill>
                <a:latin typeface="Calibri" panose="020F0502020204030204" pitchFamily="34" charset="0"/>
              </a:rPr>
              <a:pPr eaLnBrk="1" hangingPunct="1"/>
              <a:t>87</a:t>
            </a:fld>
            <a:endParaRPr lang="en-US" altLang="en-US">
              <a:solidFill>
                <a:prstClr val="black"/>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p>
          <a:p>
            <a:pPr eaLnBrk="1" hangingPunct="1"/>
            <a:endParaRPr lang="en-US" altLang="en-US" baseline="0" dirty="0"/>
          </a:p>
          <a:p>
            <a:pPr eaLnBrk="1" hangingPunct="1"/>
            <a:r>
              <a:rPr lang="en-US" altLang="en-US" baseline="0" dirty="0"/>
              <a:t>9 multiply-add operations at the top for 2D convolution</a:t>
            </a:r>
          </a:p>
          <a:p>
            <a:pPr eaLnBrk="1" hangingPunct="1"/>
            <a:r>
              <a:rPr lang="en-US" altLang="en-US" baseline="0" dirty="0"/>
              <a:t>~11 multiply-add operations at the bottom for the separable 2D convolution</a:t>
            </a:r>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dirty="0"/>
          </a:p>
        </p:txBody>
      </p:sp>
    </p:spTree>
    <p:extLst>
      <p:ext uri="{BB962C8B-B14F-4D97-AF65-F5344CB8AC3E}">
        <p14:creationId xmlns:p14="http://schemas.microsoft.com/office/powerpoint/2010/main" val="1984571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88</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2362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Board:</a:t>
            </a:r>
          </a:p>
          <a:p>
            <a:endParaRPr lang="en-US" dirty="0" smtClean="0"/>
          </a:p>
          <a:p>
            <a:r>
              <a:rPr lang="en-US" dirty="0" smtClean="0"/>
              <a:t>Input image</a:t>
            </a:r>
          </a:p>
          <a:p>
            <a:endParaRPr lang="en-US" dirty="0" smtClean="0"/>
          </a:p>
          <a:p>
            <a:r>
              <a:rPr lang="en-US" dirty="0" smtClean="0"/>
              <a:t>Output image</a:t>
            </a:r>
          </a:p>
          <a:p>
            <a:r>
              <a:rPr lang="en-US" dirty="0" smtClean="0"/>
              <a:t>each pixel results</a:t>
            </a:r>
            <a:r>
              <a:rPr lang="en-US" baseline="0" dirty="0" smtClean="0"/>
              <a:t> from a neighborhood operation</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30</a:t>
            </a:fld>
            <a:endParaRPr lang="en-US"/>
          </a:p>
        </p:txBody>
      </p:sp>
    </p:spTree>
    <p:extLst>
      <p:ext uri="{BB962C8B-B14F-4D97-AF65-F5344CB8AC3E}">
        <p14:creationId xmlns:p14="http://schemas.microsoft.com/office/powerpoint/2010/main" val="190700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89</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https://blogs.mathworks.com/steve/2006/10/04/separable-convolution/</a:t>
            </a:r>
          </a:p>
        </p:txBody>
      </p:sp>
    </p:spTree>
    <p:extLst>
      <p:ext uri="{BB962C8B-B14F-4D97-AF65-F5344CB8AC3E}">
        <p14:creationId xmlns:p14="http://schemas.microsoft.com/office/powerpoint/2010/main" val="335159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7A8045-DC80-473A-9CFD-17DF1168E738}" type="slidenum">
              <a:rPr lang="en-US" altLang="en-US">
                <a:solidFill>
                  <a:prstClr val="black"/>
                </a:solidFill>
                <a:latin typeface="Calibri" panose="020F0502020204030204" pitchFamily="34" charset="0"/>
              </a:rPr>
              <a:pPr eaLnBrk="1" hangingPunct="1"/>
              <a:t>90</a:t>
            </a:fld>
            <a:endParaRPr lang="en-US" altLang="en-US">
              <a:solidFill>
                <a:prstClr val="black"/>
              </a:solidFill>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2779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91</a:t>
            </a:fld>
            <a:endParaRPr lang="en-US" altLang="en-US"/>
          </a:p>
        </p:txBody>
      </p:sp>
    </p:spTree>
    <p:extLst>
      <p:ext uri="{BB962C8B-B14F-4D97-AF65-F5344CB8AC3E}">
        <p14:creationId xmlns:p14="http://schemas.microsoft.com/office/powerpoint/2010/main" val="3940925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94</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345940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95</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567153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96</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43262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97</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Answer is 90.</a:t>
            </a:r>
          </a:p>
        </p:txBody>
      </p:sp>
    </p:spTree>
    <p:extLst>
      <p:ext uri="{BB962C8B-B14F-4D97-AF65-F5344CB8AC3E}">
        <p14:creationId xmlns:p14="http://schemas.microsoft.com/office/powerpoint/2010/main" val="257367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98</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dirty="0"/>
              <a:t>Better at </a:t>
            </a:r>
            <a:r>
              <a:rPr lang="en-US" altLang="en-US" dirty="0" err="1"/>
              <a:t>salt’n’pepper</a:t>
            </a:r>
            <a:r>
              <a:rPr lang="en-US" altLang="en-US" dirty="0"/>
              <a:t> noise</a:t>
            </a:r>
          </a:p>
        </p:txBody>
      </p:sp>
    </p:spTree>
    <p:extLst>
      <p:ext uri="{BB962C8B-B14F-4D97-AF65-F5344CB8AC3E}">
        <p14:creationId xmlns:p14="http://schemas.microsoft.com/office/powerpoint/2010/main" val="3819887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99</a:t>
            </a:fld>
            <a:endParaRPr lang="en-US" altLang="en-US"/>
          </a:p>
        </p:txBody>
      </p:sp>
    </p:spTree>
    <p:extLst>
      <p:ext uri="{BB962C8B-B14F-4D97-AF65-F5344CB8AC3E}">
        <p14:creationId xmlns:p14="http://schemas.microsoft.com/office/powerpoint/2010/main" val="1651955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102</a:t>
            </a:fld>
            <a:endParaRPr lang="en-US" altLang="en-US"/>
          </a:p>
        </p:txBody>
      </p:sp>
    </p:spTree>
    <p:extLst>
      <p:ext uri="{BB962C8B-B14F-4D97-AF65-F5344CB8AC3E}">
        <p14:creationId xmlns:p14="http://schemas.microsoft.com/office/powerpoint/2010/main" val="423340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60A6D6-689B-4B46-838E-0F8061D9F006}" type="slidenum">
              <a:rPr lang="en-US" altLang="en-US">
                <a:solidFill>
                  <a:prstClr val="black"/>
                </a:solidFill>
                <a:latin typeface="Calibri" panose="020F0502020204030204" pitchFamily="34" charset="0"/>
              </a:rPr>
              <a:pPr eaLnBrk="1" hangingPunct="1"/>
              <a:t>31</a:t>
            </a:fld>
            <a:endParaRPr lang="en-US" altLang="en-US">
              <a:solidFill>
                <a:prstClr val="black"/>
              </a:solidFill>
              <a:latin typeface="Calibri" panose="020F0502020204030204" pitchFamily="34" charset="0"/>
            </a:endParaRPr>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784591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105</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dirty="0"/>
              <a:t>Answer: Not convolution: try a region with 1’s and a 2, and then 1’s and a 3</a:t>
            </a:r>
          </a:p>
        </p:txBody>
      </p:sp>
    </p:spTree>
    <p:extLst>
      <p:ext uri="{BB962C8B-B14F-4D97-AF65-F5344CB8AC3E}">
        <p14:creationId xmlns:p14="http://schemas.microsoft.com/office/powerpoint/2010/main" val="246988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9436F3-0D03-45D2-B099-377BF8E2C0A5}" type="slidenum">
              <a:rPr lang="en-US" altLang="en-US">
                <a:solidFill>
                  <a:prstClr val="black"/>
                </a:solidFill>
                <a:latin typeface="Calibri" panose="020F0502020204030204" pitchFamily="34" charset="0"/>
              </a:rPr>
              <a:pPr eaLnBrk="1" hangingPunct="1"/>
              <a:t>32</a:t>
            </a:fld>
            <a:endParaRPr lang="en-US" altLang="en-US">
              <a:solidFill>
                <a:prstClr val="black"/>
              </a:solidFill>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08652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2E1DD7-FF0B-4A5D-8518-00EA74A02F58}" type="slidenum">
              <a:rPr lang="en-US" altLang="en-US">
                <a:solidFill>
                  <a:prstClr val="black"/>
                </a:solidFill>
                <a:latin typeface="Calibri" panose="020F0502020204030204" pitchFamily="34" charset="0"/>
              </a:rPr>
              <a:pPr eaLnBrk="1" hangingPunct="1"/>
              <a:t>33</a:t>
            </a:fld>
            <a:endParaRPr lang="en-US" altLang="en-US">
              <a:solidFill>
                <a:prstClr val="black"/>
              </a:solidFill>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88951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A2054-6B15-41C9-9E8D-F3547F3D9EFF}" type="slidenum">
              <a:rPr lang="en-US" altLang="en-US">
                <a:solidFill>
                  <a:prstClr val="black"/>
                </a:solidFill>
                <a:latin typeface="Calibri" panose="020F0502020204030204" pitchFamily="34" charset="0"/>
              </a:rPr>
              <a:pPr eaLnBrk="1" hangingPunct="1"/>
              <a:t>34</a:t>
            </a:fld>
            <a:endParaRPr lang="en-US" altLang="en-US">
              <a:solidFill>
                <a:prstClr val="black"/>
              </a:solidFill>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259438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7F101F-2B19-4FAA-9E95-F533E70DE437}" type="slidenum">
              <a:rPr lang="en-US" altLang="en-US">
                <a:solidFill>
                  <a:prstClr val="black"/>
                </a:solidFill>
                <a:latin typeface="Calibri" panose="020F0502020204030204" pitchFamily="34" charset="0"/>
              </a:rPr>
              <a:pPr eaLnBrk="1" hangingPunct="1"/>
              <a:t>35</a:t>
            </a:fld>
            <a:endParaRPr lang="en-US" altLang="en-US">
              <a:solidFill>
                <a:prstClr val="black"/>
              </a:solidFill>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79723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36</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47116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425836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9657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428089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p14="http://schemas.microsoft.com/office/powerpoint/2010/main" val="12589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D4A408-5181-4BE6-A279-8C315F73F58C}"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31916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D4A408-5181-4BE6-A279-8C315F73F58C}"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68980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D4A408-5181-4BE6-A279-8C315F73F58C}"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22684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D4A408-5181-4BE6-A279-8C315F73F58C}" type="datetimeFigureOut">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97205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D4A408-5181-4BE6-A279-8C315F73F58C}"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14890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4A408-5181-4BE6-A279-8C315F73F58C}"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71927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4A408-5181-4BE6-A279-8C315F73F58C}"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31288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4A408-5181-4BE6-A279-8C315F73F58C}"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3D714-685E-425C-8F54-2626B806A615}" type="slidenum">
              <a:rPr lang="en-US" smtClean="0"/>
              <a:t>‹#›</a:t>
            </a:fld>
            <a:endParaRPr lang="en-US"/>
          </a:p>
        </p:txBody>
      </p:sp>
    </p:spTree>
    <p:extLst>
      <p:ext uri="{BB962C8B-B14F-4D97-AF65-F5344CB8AC3E}">
        <p14:creationId xmlns:p14="http://schemas.microsoft.com/office/powerpoint/2010/main" val="197665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4A408-5181-4BE6-A279-8C315F73F58C}" type="datetimeFigureOut">
              <a:rPr lang="en-US" smtClean="0"/>
              <a:t>1/24/2018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D714-685E-425C-8F54-2626B806A615}" type="slidenum">
              <a:rPr lang="en-US" smtClean="0"/>
              <a:t>‹#›</a:t>
            </a:fld>
            <a:endParaRPr lang="en-US"/>
          </a:p>
        </p:txBody>
      </p:sp>
    </p:spTree>
    <p:extLst>
      <p:ext uri="{BB962C8B-B14F-4D97-AF65-F5344CB8AC3E}">
        <p14:creationId xmlns:p14="http://schemas.microsoft.com/office/powerpoint/2010/main" val="5345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6.wmf"/><Relationship Id="rId4" Type="http://schemas.openxmlformats.org/officeDocument/2006/relationships/oleObject" Target="../embeddings/oleObject65.bin"/></Relationships>
</file>

<file path=ppt/slides/_rels/slide10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2.xml"/><Relationship Id="rId7" Type="http://schemas.openxmlformats.org/officeDocument/2006/relationships/image" Target="../media/image17.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0.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5.wmf"/><Relationship Id="rId3" Type="http://schemas.openxmlformats.org/officeDocument/2006/relationships/slideLayout" Target="../slideLayouts/slideLayout2.xml"/><Relationship Id="rId7" Type="http://schemas.openxmlformats.org/officeDocument/2006/relationships/oleObject" Target="../embeddings/oleObject4.bin"/><Relationship Id="rId12" Type="http://schemas.openxmlformats.org/officeDocument/2006/relationships/oleObject" Target="../embeddings/oleObject6.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2.wmf"/><Relationship Id="rId11" Type="http://schemas.openxmlformats.org/officeDocument/2006/relationships/image" Target="../media/image44.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45.wmf"/><Relationship Id="rId3" Type="http://schemas.openxmlformats.org/officeDocument/2006/relationships/slideLayout" Target="../slideLayouts/slideLayout2.xml"/><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2.wmf"/><Relationship Id="rId11" Type="http://schemas.openxmlformats.org/officeDocument/2006/relationships/image" Target="../media/image47.wmf"/><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notesSlide" Target="../notesSlides/notesSlide5.xm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45.wmf"/><Relationship Id="rId3" Type="http://schemas.openxmlformats.org/officeDocument/2006/relationships/slideLayout" Target="../slideLayouts/slideLayout2.xml"/><Relationship Id="rId7" Type="http://schemas.openxmlformats.org/officeDocument/2006/relationships/oleObject" Target="../embeddings/oleObject12.bin"/><Relationship Id="rId12" Type="http://schemas.openxmlformats.org/officeDocument/2006/relationships/oleObject" Target="../embeddings/oleObject14.bin"/><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2.wmf"/><Relationship Id="rId11" Type="http://schemas.openxmlformats.org/officeDocument/2006/relationships/image" Target="../media/image49.wmf"/><Relationship Id="rId5" Type="http://schemas.openxmlformats.org/officeDocument/2006/relationships/oleObject" Target="../embeddings/oleObject11.bin"/><Relationship Id="rId10" Type="http://schemas.openxmlformats.org/officeDocument/2006/relationships/oleObject" Target="../embeddings/oleObject13.bin"/><Relationship Id="rId4" Type="http://schemas.openxmlformats.org/officeDocument/2006/relationships/notesSlide" Target="../notesSlides/notesSlide6.xml"/><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45.wmf"/><Relationship Id="rId3" Type="http://schemas.openxmlformats.org/officeDocument/2006/relationships/slideLayout" Target="../slideLayouts/slideLayout2.xml"/><Relationship Id="rId7" Type="http://schemas.openxmlformats.org/officeDocument/2006/relationships/oleObject" Target="../embeddings/oleObject16.bin"/><Relationship Id="rId12" Type="http://schemas.openxmlformats.org/officeDocument/2006/relationships/oleObject" Target="../embeddings/oleObject18.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2.wmf"/><Relationship Id="rId11" Type="http://schemas.openxmlformats.org/officeDocument/2006/relationships/image" Target="../media/image51.wmf"/><Relationship Id="rId5" Type="http://schemas.openxmlformats.org/officeDocument/2006/relationships/oleObject" Target="../embeddings/oleObject15.bin"/><Relationship Id="rId10" Type="http://schemas.openxmlformats.org/officeDocument/2006/relationships/oleObject" Target="../embeddings/oleObject17.bin"/><Relationship Id="rId4" Type="http://schemas.openxmlformats.org/officeDocument/2006/relationships/notesSlide" Target="../notesSlides/notesSlide7.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20.bin"/><Relationship Id="rId12" Type="http://schemas.openxmlformats.org/officeDocument/2006/relationships/oleObject" Target="../embeddings/oleObject22.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2.wmf"/><Relationship Id="rId11" Type="http://schemas.openxmlformats.org/officeDocument/2006/relationships/image" Target="../media/image53.wmf"/><Relationship Id="rId5" Type="http://schemas.openxmlformats.org/officeDocument/2006/relationships/oleObject" Target="../embeddings/oleObject19.bin"/><Relationship Id="rId10" Type="http://schemas.openxmlformats.org/officeDocument/2006/relationships/oleObject" Target="../embeddings/oleObject21.bin"/><Relationship Id="rId4" Type="http://schemas.openxmlformats.org/officeDocument/2006/relationships/notesSlide" Target="../notesSlides/notesSlide8.xml"/><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24.bin"/><Relationship Id="rId12" Type="http://schemas.openxmlformats.org/officeDocument/2006/relationships/oleObject" Target="../embeddings/oleObject26.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42.wmf"/><Relationship Id="rId11" Type="http://schemas.openxmlformats.org/officeDocument/2006/relationships/image" Target="../media/image55.wmf"/><Relationship Id="rId5" Type="http://schemas.openxmlformats.org/officeDocument/2006/relationships/oleObject" Target="../embeddings/oleObject23.bin"/><Relationship Id="rId10" Type="http://schemas.openxmlformats.org/officeDocument/2006/relationships/oleObject" Target="../embeddings/oleObject25.bin"/><Relationship Id="rId4" Type="http://schemas.openxmlformats.org/officeDocument/2006/relationships/notesSlide" Target="../notesSlides/notesSlide9.xml"/><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28.bin"/><Relationship Id="rId12" Type="http://schemas.openxmlformats.org/officeDocument/2006/relationships/oleObject" Target="../embeddings/oleObject30.bin"/><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2.wmf"/><Relationship Id="rId11" Type="http://schemas.openxmlformats.org/officeDocument/2006/relationships/image" Target="../media/image57.wmf"/><Relationship Id="rId5" Type="http://schemas.openxmlformats.org/officeDocument/2006/relationships/oleObject" Target="../embeddings/oleObject27.bin"/><Relationship Id="rId10" Type="http://schemas.openxmlformats.org/officeDocument/2006/relationships/oleObject" Target="../embeddings/oleObject29.bin"/><Relationship Id="rId4" Type="http://schemas.openxmlformats.org/officeDocument/2006/relationships/notesSlide" Target="../notesSlides/notesSlide10.xml"/><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32.bin"/><Relationship Id="rId12" Type="http://schemas.openxmlformats.org/officeDocument/2006/relationships/oleObject" Target="../embeddings/oleObject34.bin"/><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42.wmf"/><Relationship Id="rId11" Type="http://schemas.openxmlformats.org/officeDocument/2006/relationships/image" Target="../media/image59.wmf"/><Relationship Id="rId5" Type="http://schemas.openxmlformats.org/officeDocument/2006/relationships/oleObject" Target="../embeddings/oleObject31.bin"/><Relationship Id="rId10" Type="http://schemas.openxmlformats.org/officeDocument/2006/relationships/oleObject" Target="../embeddings/oleObject33.bin"/><Relationship Id="rId4" Type="http://schemas.openxmlformats.org/officeDocument/2006/relationships/notesSlide" Target="../notesSlides/notesSlide11.xml"/><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61.wmf"/><Relationship Id="rId5" Type="http://schemas.openxmlformats.org/officeDocument/2006/relationships/oleObject" Target="../embeddings/oleObject35.bin"/><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62.wmf"/><Relationship Id="rId5" Type="http://schemas.openxmlformats.org/officeDocument/2006/relationships/oleObject" Target="../embeddings/oleObject36.bin"/><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1.jpeg"/><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19.xml"/><Relationship Id="rId7" Type="http://schemas.openxmlformats.org/officeDocument/2006/relationships/image" Target="../media/image9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94.png"/><Relationship Id="rId4" Type="http://schemas.openxmlformats.org/officeDocument/2006/relationships/tags" Target="../tags/tag20.xml"/><Relationship Id="rId9"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21.xml"/><Relationship Id="rId1" Type="http://schemas.openxmlformats.org/officeDocument/2006/relationships/vmlDrawing" Target="../drawings/vmlDrawing13.vml"/><Relationship Id="rId6" Type="http://schemas.openxmlformats.org/officeDocument/2006/relationships/image" Target="../media/image95.wmf"/><Relationship Id="rId5" Type="http://schemas.openxmlformats.org/officeDocument/2006/relationships/oleObject" Target="../embeddings/oleObject37.bin"/><Relationship Id="rId10" Type="http://schemas.openxmlformats.org/officeDocument/2006/relationships/image" Target="../media/image97.wmf"/><Relationship Id="rId4" Type="http://schemas.openxmlformats.org/officeDocument/2006/relationships/image" Target="../media/image98.png"/><Relationship Id="rId9" Type="http://schemas.openxmlformats.org/officeDocument/2006/relationships/oleObject" Target="../embeddings/oleObject39.bin"/></Relationships>
</file>

<file path=ppt/slides/_rels/slide61.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00.wmf"/><Relationship Id="rId5" Type="http://schemas.openxmlformats.org/officeDocument/2006/relationships/oleObject" Target="../embeddings/oleObject41.bin"/><Relationship Id="rId4" Type="http://schemas.openxmlformats.org/officeDocument/2006/relationships/image" Target="../media/image99.wmf"/></Relationships>
</file>

<file path=ppt/slides/_rels/slide62.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03.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46.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08.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9.bin"/><Relationship Id="rId5" Type="http://schemas.openxmlformats.org/officeDocument/2006/relationships/image" Target="../media/image107.wmf"/><Relationship Id="rId4" Type="http://schemas.openxmlformats.org/officeDocument/2006/relationships/oleObject" Target="../embeddings/oleObject4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10.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1.bin"/><Relationship Id="rId5" Type="http://schemas.openxmlformats.org/officeDocument/2006/relationships/image" Target="../media/image109.wmf"/><Relationship Id="rId4" Type="http://schemas.openxmlformats.org/officeDocument/2006/relationships/oleObject" Target="../embeddings/oleObject50.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png"/><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16.wmf"/><Relationship Id="rId4" Type="http://schemas.openxmlformats.org/officeDocument/2006/relationships/oleObject" Target="../embeddings/oleObject53.bin"/></Relationships>
</file>

<file path=ppt/slides/_rels/slide95.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55.bin"/><Relationship Id="rId12" Type="http://schemas.openxmlformats.org/officeDocument/2006/relationships/oleObject" Target="../embeddings/oleObject57.bin"/><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image" Target="../media/image42.wmf"/><Relationship Id="rId11" Type="http://schemas.openxmlformats.org/officeDocument/2006/relationships/image" Target="../media/image55.wmf"/><Relationship Id="rId5" Type="http://schemas.openxmlformats.org/officeDocument/2006/relationships/oleObject" Target="../embeddings/oleObject54.bin"/><Relationship Id="rId10" Type="http://schemas.openxmlformats.org/officeDocument/2006/relationships/oleObject" Target="../embeddings/oleObject56.bin"/><Relationship Id="rId4" Type="http://schemas.openxmlformats.org/officeDocument/2006/relationships/notesSlide" Target="../notesSlides/notesSlide34.xml"/><Relationship Id="rId9" Type="http://schemas.openxmlformats.org/officeDocument/2006/relationships/image" Target="../media/image41.png"/></Relationships>
</file>

<file path=ppt/slides/_rels/slide9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45.wmf"/><Relationship Id="rId3" Type="http://schemas.openxmlformats.org/officeDocument/2006/relationships/slideLayout" Target="../slideLayouts/slideLayout12.xml"/><Relationship Id="rId7" Type="http://schemas.openxmlformats.org/officeDocument/2006/relationships/oleObject" Target="../embeddings/oleObject59.bin"/><Relationship Id="rId12" Type="http://schemas.openxmlformats.org/officeDocument/2006/relationships/oleObject" Target="../embeddings/oleObject61.bin"/><Relationship Id="rId2" Type="http://schemas.openxmlformats.org/officeDocument/2006/relationships/tags" Target="../tags/tag24.xml"/><Relationship Id="rId1" Type="http://schemas.openxmlformats.org/officeDocument/2006/relationships/vmlDrawing" Target="../drawings/vmlDrawing21.vml"/><Relationship Id="rId6" Type="http://schemas.openxmlformats.org/officeDocument/2006/relationships/image" Target="../media/image42.wmf"/><Relationship Id="rId11" Type="http://schemas.openxmlformats.org/officeDocument/2006/relationships/image" Target="../media/image57.wmf"/><Relationship Id="rId5" Type="http://schemas.openxmlformats.org/officeDocument/2006/relationships/oleObject" Target="../embeddings/oleObject58.bin"/><Relationship Id="rId10" Type="http://schemas.openxmlformats.org/officeDocument/2006/relationships/oleObject" Target="../embeddings/oleObject60.bin"/><Relationship Id="rId4" Type="http://schemas.openxmlformats.org/officeDocument/2006/relationships/notesSlide" Target="../notesSlides/notesSlide35.xml"/><Relationship Id="rId9" Type="http://schemas.openxmlformats.org/officeDocument/2006/relationships/image" Target="../media/image4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6.wmf"/><Relationship Id="rId2" Type="http://schemas.openxmlformats.org/officeDocument/2006/relationships/slideLayout" Target="../slideLayouts/slideLayout12.xml"/><Relationship Id="rId1" Type="http://schemas.openxmlformats.org/officeDocument/2006/relationships/vmlDrawing" Target="../drawings/vmlDrawing22.vml"/><Relationship Id="rId6" Type="http://schemas.openxmlformats.org/officeDocument/2006/relationships/oleObject" Target="../embeddings/oleObject63.bin"/><Relationship Id="rId5" Type="http://schemas.openxmlformats.org/officeDocument/2006/relationships/image" Target="../media/image42.wmf"/><Relationship Id="rId4" Type="http://schemas.openxmlformats.org/officeDocument/2006/relationships/oleObject" Target="../embeddings/oleObject62.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16.wmf"/><Relationship Id="rId4" Type="http://schemas.openxmlformats.org/officeDocument/2006/relationships/oleObject" Target="../embeddings/oleObject64.bin"/></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Pixels and Filters</a:t>
            </a:r>
            <a:endParaRPr lang="en-US" dirty="0"/>
          </a:p>
        </p:txBody>
      </p:sp>
      <p:sp>
        <p:nvSpPr>
          <p:cNvPr id="3" name="Subtitle 2"/>
          <p:cNvSpPr>
            <a:spLocks noGrp="1"/>
          </p:cNvSpPr>
          <p:nvPr>
            <p:ph type="subTitle" idx="1"/>
          </p:nvPr>
        </p:nvSpPr>
        <p:spPr/>
        <p:txBody>
          <a:bodyPr/>
          <a:lstStyle/>
          <a:p>
            <a:r>
              <a:rPr lang="en-US" dirty="0" smtClean="0"/>
              <a:t>Samuel Cheng</a:t>
            </a:r>
          </a:p>
          <a:p>
            <a:r>
              <a:rPr lang="en-US" dirty="0" smtClean="0">
                <a:solidFill>
                  <a:schemeClr val="bg1">
                    <a:lumMod val="50000"/>
                  </a:schemeClr>
                </a:solidFill>
              </a:rPr>
              <a:t>Slide credits: Juan Carlos </a:t>
            </a:r>
            <a:r>
              <a:rPr lang="en-US" dirty="0" err="1" smtClean="0">
                <a:solidFill>
                  <a:schemeClr val="bg1">
                    <a:lumMod val="50000"/>
                  </a:schemeClr>
                </a:solidFill>
              </a:rPr>
              <a:t>Niebles</a:t>
            </a:r>
            <a:r>
              <a:rPr lang="en-US" dirty="0" smtClean="0">
                <a:solidFill>
                  <a:schemeClr val="bg1">
                    <a:lumMod val="50000"/>
                  </a:schemeClr>
                </a:solidFill>
              </a:rPr>
              <a:t>, </a:t>
            </a:r>
            <a:r>
              <a:rPr lang="en-US" dirty="0" err="1" smtClean="0">
                <a:solidFill>
                  <a:schemeClr val="bg1">
                    <a:lumMod val="50000"/>
                  </a:schemeClr>
                </a:solidFill>
              </a:rPr>
              <a:t>Ranjay</a:t>
            </a:r>
            <a:r>
              <a:rPr lang="en-US" dirty="0" smtClean="0">
                <a:solidFill>
                  <a:schemeClr val="bg1">
                    <a:lumMod val="50000"/>
                  </a:schemeClr>
                </a:solidFill>
              </a:rPr>
              <a:t> Krishna, James Hays, Noah </a:t>
            </a:r>
            <a:r>
              <a:rPr lang="en-US" dirty="0" err="1" smtClean="0">
                <a:solidFill>
                  <a:schemeClr val="bg1">
                    <a:lumMod val="50000"/>
                  </a:schemeClr>
                </a:solidFill>
              </a:rPr>
              <a:t>Snavely</a:t>
            </a:r>
            <a:endParaRPr lang="en-US" dirty="0">
              <a:solidFill>
                <a:schemeClr val="bg1">
                  <a:lumMod val="50000"/>
                </a:schemeClr>
              </a:solidFill>
            </a:endParaRPr>
          </a:p>
        </p:txBody>
      </p:sp>
    </p:spTree>
    <p:extLst>
      <p:ext uri="{BB962C8B-B14F-4D97-AF65-F5344CB8AC3E}">
        <p14:creationId xmlns:p14="http://schemas.microsoft.com/office/powerpoint/2010/main" val="582140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are sampled</a:t>
            </a:r>
            <a:endParaRPr lang="en-US" dirty="0"/>
          </a:p>
        </p:txBody>
      </p:sp>
      <p:sp>
        <p:nvSpPr>
          <p:cNvPr id="3" name="Content Placeholder 2"/>
          <p:cNvSpPr>
            <a:spLocks noGrp="1"/>
          </p:cNvSpPr>
          <p:nvPr>
            <p:ph idx="1"/>
          </p:nvPr>
        </p:nvSpPr>
        <p:spPr>
          <a:xfrm>
            <a:off x="609600" y="1600201"/>
            <a:ext cx="8077200" cy="1371600"/>
          </a:xfrm>
        </p:spPr>
        <p:txBody>
          <a:bodyPr>
            <a:normAutofit/>
          </a:bodyPr>
          <a:lstStyle/>
          <a:p>
            <a:pPr marL="0" indent="0">
              <a:buNone/>
            </a:pPr>
            <a:r>
              <a:rPr lang="en-US" dirty="0" smtClean="0"/>
              <a:t>What happens when we zoom into the images we capture?</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a:t>
            </a:fld>
            <a:endParaRPr lang="en-US" dirty="0"/>
          </a:p>
        </p:txBody>
      </p:sp>
      <p:pic>
        <p:nvPicPr>
          <p:cNvPr id="6" name="Picture 5"/>
          <p:cNvPicPr>
            <a:picLocks noChangeAspect="1"/>
          </p:cNvPicPr>
          <p:nvPr/>
        </p:nvPicPr>
        <p:blipFill>
          <a:blip r:embed="rId2"/>
          <a:stretch>
            <a:fillRect/>
          </a:stretch>
        </p:blipFill>
        <p:spPr>
          <a:xfrm>
            <a:off x="4648200" y="2895600"/>
            <a:ext cx="2971800" cy="29718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371600" y="2895600"/>
            <a:ext cx="2971800" cy="2971800"/>
          </a:xfrm>
          <a:prstGeom prst="rect">
            <a:avLst/>
          </a:prstGeom>
        </p:spPr>
      </p:pic>
    </p:spTree>
    <p:extLst>
      <p:ext uri="{BB962C8B-B14F-4D97-AF65-F5344CB8AC3E}">
        <p14:creationId xmlns:p14="http://schemas.microsoft.com/office/powerpoint/2010/main" val="11542059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3584"/>
            <a:ext cx="7886700" cy="917984"/>
          </a:xfrm>
        </p:spPr>
        <p:txBody>
          <a:bodyPr/>
          <a:lstStyle/>
          <a:p>
            <a:r>
              <a:rPr lang="en-US" dirty="0"/>
              <a:t>Mean Jack – 3 x 3 filter</a:t>
            </a:r>
          </a:p>
        </p:txBody>
      </p:sp>
      <p:pic>
        <p:nvPicPr>
          <p:cNvPr id="5" name="Picture 4">
            <a:extLst>
              <a:ext uri="{FF2B5EF4-FFF2-40B4-BE49-F238E27FC236}">
                <a16:creationId xmlns="" xmlns:a16="http://schemas.microsoft.com/office/drawing/2014/main" id="{234CE7B5-9BB2-47E4-8E54-B804EBD007D8}"/>
              </a:ext>
            </a:extLst>
          </p:cNvPr>
          <p:cNvPicPr>
            <a:picLocks noChangeAspect="1"/>
          </p:cNvPicPr>
          <p:nvPr/>
        </p:nvPicPr>
        <p:blipFill>
          <a:blip r:embed="rId2"/>
          <a:stretch>
            <a:fillRect/>
          </a:stretch>
        </p:blipFill>
        <p:spPr>
          <a:xfrm>
            <a:off x="1828800" y="914400"/>
            <a:ext cx="5673206" cy="5680710"/>
          </a:xfrm>
          <a:prstGeom prst="rect">
            <a:avLst/>
          </a:prstGeom>
        </p:spPr>
      </p:pic>
    </p:spTree>
    <p:extLst>
      <p:ext uri="{BB962C8B-B14F-4D97-AF65-F5344CB8AC3E}">
        <p14:creationId xmlns:p14="http://schemas.microsoft.com/office/powerpoint/2010/main" val="2702974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908" y="154"/>
            <a:ext cx="7886700" cy="976977"/>
          </a:xfrm>
        </p:spPr>
        <p:txBody>
          <a:bodyPr/>
          <a:lstStyle/>
          <a:p>
            <a:r>
              <a:rPr lang="en-US" dirty="0"/>
              <a:t>Very Mean Jack – 11 x 11 filter</a:t>
            </a:r>
          </a:p>
        </p:txBody>
      </p:sp>
      <p:pic>
        <p:nvPicPr>
          <p:cNvPr id="5" name="Picture 4">
            <a:extLst>
              <a:ext uri="{FF2B5EF4-FFF2-40B4-BE49-F238E27FC236}">
                <a16:creationId xmlns="" xmlns:a16="http://schemas.microsoft.com/office/drawing/2014/main" id="{8EDE64E4-D8A3-43E2-BC5E-1E37A90D0949}"/>
              </a:ext>
            </a:extLst>
          </p:cNvPr>
          <p:cNvPicPr>
            <a:picLocks noChangeAspect="1"/>
          </p:cNvPicPr>
          <p:nvPr/>
        </p:nvPicPr>
        <p:blipFill>
          <a:blip r:embed="rId2"/>
          <a:stretch>
            <a:fillRect/>
          </a:stretch>
        </p:blipFill>
        <p:spPr>
          <a:xfrm>
            <a:off x="1828801" y="918139"/>
            <a:ext cx="5657466" cy="5642539"/>
          </a:xfrm>
          <a:prstGeom prst="rect">
            <a:avLst/>
          </a:prstGeom>
        </p:spPr>
      </p:pic>
    </p:spTree>
    <p:extLst>
      <p:ext uri="{BB962C8B-B14F-4D97-AF65-F5344CB8AC3E}">
        <p14:creationId xmlns:p14="http://schemas.microsoft.com/office/powerpoint/2010/main" val="42712801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11" y="0"/>
            <a:ext cx="7886700" cy="844242"/>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4299342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05" y="0"/>
            <a:ext cx="7886700" cy="923773"/>
          </a:xfrm>
        </p:spPr>
        <p:txBody>
          <a:bodyPr/>
          <a:lstStyle/>
          <a:p>
            <a:r>
              <a:rPr lang="en-US" dirty="0"/>
              <a:t>Median Jack – 3 x 3</a:t>
            </a:r>
          </a:p>
        </p:txBody>
      </p:sp>
      <p:pic>
        <p:nvPicPr>
          <p:cNvPr id="5" name="Picture 4">
            <a:extLst>
              <a:ext uri="{FF2B5EF4-FFF2-40B4-BE49-F238E27FC236}">
                <a16:creationId xmlns="" xmlns:a16="http://schemas.microsoft.com/office/drawing/2014/main" id="{7E2BAF98-3F32-44D7-B1D1-A5B371B95A23}"/>
              </a:ext>
            </a:extLst>
          </p:cNvPr>
          <p:cNvPicPr>
            <a:picLocks noChangeAspect="1"/>
          </p:cNvPicPr>
          <p:nvPr/>
        </p:nvPicPr>
        <p:blipFill>
          <a:blip r:embed="rId2"/>
          <a:stretch>
            <a:fillRect/>
          </a:stretch>
        </p:blipFill>
        <p:spPr>
          <a:xfrm>
            <a:off x="1828800" y="914400"/>
            <a:ext cx="5648325" cy="5648325"/>
          </a:xfrm>
          <a:prstGeom prst="rect">
            <a:avLst/>
          </a:prstGeom>
        </p:spPr>
      </p:pic>
    </p:spTree>
    <p:extLst>
      <p:ext uri="{BB962C8B-B14F-4D97-AF65-F5344CB8AC3E}">
        <p14:creationId xmlns:p14="http://schemas.microsoft.com/office/powerpoint/2010/main" val="8515201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40661"/>
            <a:ext cx="7886700" cy="873739"/>
          </a:xfrm>
        </p:spPr>
        <p:txBody>
          <a:bodyPr/>
          <a:lstStyle/>
          <a:p>
            <a:r>
              <a:rPr lang="en-US" dirty="0"/>
              <a:t>Very Median Jack – 11 x 11</a:t>
            </a:r>
          </a:p>
        </p:txBody>
      </p:sp>
      <p:pic>
        <p:nvPicPr>
          <p:cNvPr id="5" name="Picture 4">
            <a:extLst>
              <a:ext uri="{FF2B5EF4-FFF2-40B4-BE49-F238E27FC236}">
                <a16:creationId xmlns="" xmlns:a16="http://schemas.microsoft.com/office/drawing/2014/main" id="{FB4708D3-29FD-4339-ADE8-9E9D86BD1454}"/>
              </a:ext>
            </a:extLst>
          </p:cNvPr>
          <p:cNvPicPr>
            <a:picLocks noChangeAspect="1"/>
          </p:cNvPicPr>
          <p:nvPr/>
        </p:nvPicPr>
        <p:blipFill>
          <a:blip r:embed="rId2"/>
          <a:stretch>
            <a:fillRect/>
          </a:stretch>
        </p:blipFill>
        <p:spPr>
          <a:xfrm>
            <a:off x="1813823" y="914400"/>
            <a:ext cx="5653777" cy="5646278"/>
          </a:xfrm>
          <a:prstGeom prst="rect">
            <a:avLst/>
          </a:prstGeom>
        </p:spPr>
      </p:pic>
    </p:spTree>
    <p:extLst>
      <p:ext uri="{BB962C8B-B14F-4D97-AF65-F5344CB8AC3E}">
        <p14:creationId xmlns:p14="http://schemas.microsoft.com/office/powerpoint/2010/main" val="42227703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9715"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What advantage does a median filter have over a mean filter?</a:t>
            </a:r>
          </a:p>
          <a:p>
            <a:pPr eaLnBrk="1" hangingPunct="1"/>
            <a:r>
              <a:rPr lang="en-US" altLang="en-US" dirty="0"/>
              <a:t>Is a median filter a kind of convolution</a:t>
            </a:r>
            <a:r>
              <a:rPr lang="en-US" altLang="en-US" dirty="0" smtClean="0"/>
              <a:t>?</a:t>
            </a:r>
            <a:endParaRPr lang="en-US" altLang="en-US" dirty="0"/>
          </a:p>
          <a:p>
            <a:pPr marL="0" indent="0" eaLnBrk="1" hangingPunct="1">
              <a:buNone/>
            </a:pPr>
            <a:r>
              <a:rPr lang="en-US" altLang="en-US" i="1" dirty="0"/>
              <a:t>Secret: </a:t>
            </a:r>
            <a:r>
              <a:rPr lang="en-US" altLang="en-US" dirty="0"/>
              <a:t>Median filtering is sorting</a:t>
            </a:r>
            <a:r>
              <a:rPr lang="en-US" altLang="en-US" dirty="0" smtClean="0"/>
              <a:t>.</a:t>
            </a:r>
          </a:p>
          <a:p>
            <a:r>
              <a:rPr lang="en-US" altLang="en-US" dirty="0" smtClean="0"/>
              <a:t>Is median filter linear?</a:t>
            </a:r>
            <a:endParaRPr lang="en-US" altLang="en-US" dirty="0"/>
          </a:p>
        </p:txBody>
      </p:sp>
      <p:sp>
        <p:nvSpPr>
          <p:cNvPr id="5" name="Text Box 5"/>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11440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t>Image sampling and quantization</a:t>
            </a:r>
          </a:p>
          <a:p>
            <a:r>
              <a:rPr lang="en-US" dirty="0"/>
              <a:t>Image histograms</a:t>
            </a:r>
          </a:p>
          <a:p>
            <a:r>
              <a:rPr lang="en-US" dirty="0"/>
              <a:t>Images as functions</a:t>
            </a:r>
          </a:p>
          <a:p>
            <a:r>
              <a:rPr lang="en-US" dirty="0"/>
              <a:t>Linear systems (filters)</a:t>
            </a:r>
          </a:p>
          <a:p>
            <a:r>
              <a:rPr lang="en-US" dirty="0"/>
              <a:t>Convolution and </a:t>
            </a:r>
            <a:r>
              <a:rPr lang="en-US" dirty="0" smtClean="0"/>
              <a:t>correlation</a:t>
            </a:r>
          </a:p>
          <a:p>
            <a:r>
              <a:rPr lang="en-US" dirty="0" smtClean="0"/>
              <a:t>Gaussian filter</a:t>
            </a:r>
          </a:p>
          <a:p>
            <a:r>
              <a:rPr lang="en-US" dirty="0" smtClean="0"/>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106</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215858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due Sampling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16134"/>
            <a:ext cx="8229600" cy="4294094"/>
          </a:xfrm>
        </p:spPr>
      </p:pic>
      <p:sp>
        <p:nvSpPr>
          <p:cNvPr id="5" name="Slide Number Placeholder 4"/>
          <p:cNvSpPr>
            <a:spLocks noGrp="1"/>
          </p:cNvSpPr>
          <p:nvPr>
            <p:ph type="sldNum" sz="quarter" idx="12"/>
          </p:nvPr>
        </p:nvSpPr>
        <p:spPr/>
        <p:txBody>
          <a:bodyPr/>
          <a:lstStyle/>
          <a:p>
            <a:fld id="{CF7DC490-98B8-074B-BB30-37775A2447EF}" type="slidenum">
              <a:rPr lang="en-US" smtClean="0"/>
              <a:pPr/>
              <a:t>11</a:t>
            </a:fld>
            <a:endParaRPr lang="en-US" dirty="0"/>
          </a:p>
        </p:txBody>
      </p:sp>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4210252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a:t>
            </a:r>
            <a:endParaRPr lang="en-US" dirty="0"/>
          </a:p>
        </p:txBody>
      </p:sp>
      <p:sp>
        <p:nvSpPr>
          <p:cNvPr id="3" name="Content Placeholder 2"/>
          <p:cNvSpPr>
            <a:spLocks noGrp="1"/>
          </p:cNvSpPr>
          <p:nvPr>
            <p:ph idx="1"/>
          </p:nvPr>
        </p:nvSpPr>
        <p:spPr>
          <a:xfrm>
            <a:off x="838200" y="1600200"/>
            <a:ext cx="7848600" cy="4525963"/>
          </a:xfrm>
        </p:spPr>
        <p:txBody>
          <a:bodyPr/>
          <a:lstStyle/>
          <a:p>
            <a:pPr marL="0" indent="0">
              <a:buNone/>
            </a:pPr>
            <a:r>
              <a:rPr lang="en-US" dirty="0"/>
              <a:t>is a </a:t>
            </a:r>
            <a:r>
              <a:rPr lang="en-US" b="1" dirty="0" smtClean="0"/>
              <a:t>sampling</a:t>
            </a:r>
            <a:r>
              <a:rPr lang="en-US" dirty="0" smtClean="0"/>
              <a:t> parameter</a:t>
            </a:r>
            <a:r>
              <a:rPr lang="en-US" dirty="0"/>
              <a:t>, defined in dots per inch (DPI) or equivalent measures of </a:t>
            </a:r>
            <a:r>
              <a:rPr lang="en-US" dirty="0" smtClean="0"/>
              <a:t>spatial </a:t>
            </a:r>
            <a:r>
              <a:rPr lang="en-US" dirty="0"/>
              <a:t>pixel density, and its standard value for recent screen technologies is 72 dpi</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12</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0" y="3892118"/>
            <a:ext cx="4800600" cy="1631887"/>
          </a:xfrm>
          <a:prstGeom prst="rect">
            <a:avLst/>
          </a:prstGeom>
        </p:spPr>
      </p:pic>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785233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lstStyle/>
          <a:p>
            <a:r>
              <a:rPr lang="en-US" dirty="0" smtClean="0"/>
              <a:t>An image contains discrete number of pixels</a:t>
            </a:r>
          </a:p>
          <a:p>
            <a:pPr lvl="1"/>
            <a:r>
              <a:rPr lang="en-US" dirty="0" smtClean="0"/>
              <a:t>A simple example</a:t>
            </a:r>
          </a:p>
          <a:p>
            <a:pPr lvl="1"/>
            <a:r>
              <a:rPr lang="en-US" dirty="0" smtClean="0"/>
              <a:t>Pixel value:</a:t>
            </a:r>
          </a:p>
          <a:p>
            <a:pPr lvl="2"/>
            <a:r>
              <a:rPr lang="en-US" dirty="0" smtClean="0"/>
              <a:t>“</a:t>
            </a:r>
            <a:r>
              <a:rPr lang="en-US" dirty="0" err="1" smtClean="0"/>
              <a:t>grayscale</a:t>
            </a:r>
            <a:r>
              <a:rPr lang="en-US" dirty="0" smtClean="0"/>
              <a:t>” </a:t>
            </a:r>
          </a:p>
          <a:p>
            <a:pPr marL="914400" lvl="2" indent="0">
              <a:buNone/>
            </a:pPr>
            <a:r>
              <a:rPr lang="en-US" dirty="0" smtClean="0"/>
              <a:t>(or “intensity”): [0,255]</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dirty="0"/>
          </a:p>
        </p:txBody>
      </p:sp>
      <p:sp>
        <p:nvSpPr>
          <p:cNvPr id="6" name="Rectangle 8"/>
          <p:cNvSpPr>
            <a:spLocks noGrp="1" noChangeArrowheads="1"/>
          </p:cNvSpPr>
          <p:nvPr>
            <p:ph type="title"/>
          </p:nvPr>
        </p:nvSpPr>
        <p:spPr>
          <a:xfrm>
            <a:off x="457200" y="-152400"/>
            <a:ext cx="8229600" cy="1143000"/>
          </a:xfrm>
          <a:noFill/>
        </p:spPr>
        <p:txBody>
          <a:bodyPr>
            <a:normAutofit/>
          </a:bodyPr>
          <a:lstStyle/>
          <a:p>
            <a:pPr eaLnBrk="1" hangingPunct="1"/>
            <a:r>
              <a:rPr lang="en-US" sz="4000" dirty="0" smtClean="0"/>
              <a:t>Images are Sampled and Quantized</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572000" y="2514600"/>
            <a:ext cx="2971800" cy="2971800"/>
          </a:xfrm>
          <a:prstGeom prst="rect">
            <a:avLst/>
          </a:prstGeom>
        </p:spPr>
      </p:pic>
      <p:sp>
        <p:nvSpPr>
          <p:cNvPr id="2" name="TextBox 1"/>
          <p:cNvSpPr txBox="1"/>
          <p:nvPr/>
        </p:nvSpPr>
        <p:spPr>
          <a:xfrm>
            <a:off x="8020050" y="4071408"/>
            <a:ext cx="535724" cy="369332"/>
          </a:xfrm>
          <a:prstGeom prst="rect">
            <a:avLst/>
          </a:prstGeom>
          <a:noFill/>
        </p:spPr>
        <p:txBody>
          <a:bodyPr wrap="none" rtlCol="0">
            <a:spAutoFit/>
          </a:bodyPr>
          <a:lstStyle/>
          <a:p>
            <a:r>
              <a:rPr lang="en-US" dirty="0" smtClean="0"/>
              <a:t>231</a:t>
            </a:r>
            <a:endParaRPr lang="en-US" dirty="0"/>
          </a:p>
        </p:txBody>
      </p:sp>
      <p:sp>
        <p:nvSpPr>
          <p:cNvPr id="14" name="TextBox 13"/>
          <p:cNvSpPr txBox="1"/>
          <p:nvPr/>
        </p:nvSpPr>
        <p:spPr>
          <a:xfrm>
            <a:off x="5377169" y="2112433"/>
            <a:ext cx="418704" cy="369332"/>
          </a:xfrm>
          <a:prstGeom prst="rect">
            <a:avLst/>
          </a:prstGeom>
          <a:noFill/>
        </p:spPr>
        <p:txBody>
          <a:bodyPr wrap="none" rtlCol="0">
            <a:spAutoFit/>
          </a:bodyPr>
          <a:lstStyle/>
          <a:p>
            <a:r>
              <a:rPr lang="en-US" dirty="0" smtClean="0"/>
              <a:t>75</a:t>
            </a:r>
            <a:endParaRPr lang="en-US" dirty="0"/>
          </a:p>
        </p:txBody>
      </p:sp>
      <p:cxnSp>
        <p:nvCxnSpPr>
          <p:cNvPr id="13" name="Straight Arrow Connector 12"/>
          <p:cNvCxnSpPr/>
          <p:nvPr/>
        </p:nvCxnSpPr>
        <p:spPr>
          <a:xfrm>
            <a:off x="5567223" y="2438400"/>
            <a:ext cx="19273" cy="1154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91573" y="4253984"/>
            <a:ext cx="10475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343400" y="5295900"/>
            <a:ext cx="2032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27888" y="5111234"/>
            <a:ext cx="535724" cy="369332"/>
          </a:xfrm>
          <a:prstGeom prst="rect">
            <a:avLst/>
          </a:prstGeom>
          <a:noFill/>
        </p:spPr>
        <p:txBody>
          <a:bodyPr wrap="none" rtlCol="0">
            <a:spAutoFit/>
          </a:bodyPr>
          <a:lstStyle/>
          <a:p>
            <a:r>
              <a:rPr lang="en-US" dirty="0" smtClean="0"/>
              <a:t>148</a:t>
            </a:r>
            <a:endParaRPr lang="en-US" dirty="0"/>
          </a:p>
        </p:txBody>
      </p:sp>
      <p:sp>
        <p:nvSpPr>
          <p:cNvPr id="16" name="Date Placeholder 3"/>
          <p:cNvSpPr>
            <a:spLocks noGrp="1"/>
          </p:cNvSpPr>
          <p:nvPr>
            <p:ph type="dt" sz="half" idx="10"/>
          </p:nvPr>
        </p:nvSpPr>
        <p:spPr>
          <a:xfrm>
            <a:off x="7328098" y="6416675"/>
            <a:ext cx="1587302" cy="365125"/>
          </a:xfrm>
        </p:spPr>
        <p:txBody>
          <a:bodyPr/>
          <a:lstStyle/>
          <a:p>
            <a:endParaRPr lang="en-US" dirty="0"/>
          </a:p>
        </p:txBody>
      </p:sp>
    </p:spTree>
    <p:extLst>
      <p:ext uri="{BB962C8B-B14F-4D97-AF65-F5344CB8AC3E}">
        <p14:creationId xmlns:p14="http://schemas.microsoft.com/office/powerpoint/2010/main" val="2562556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72000" y="2514600"/>
            <a:ext cx="2971800" cy="2971800"/>
          </a:xfrm>
          <a:prstGeom prst="rect">
            <a:avLst/>
          </a:prstGeom>
        </p:spPr>
      </p:pic>
      <p:sp>
        <p:nvSpPr>
          <p:cNvPr id="3" name="Content Placeholder 2"/>
          <p:cNvSpPr>
            <a:spLocks noGrp="1"/>
          </p:cNvSpPr>
          <p:nvPr>
            <p:ph idx="1"/>
          </p:nvPr>
        </p:nvSpPr>
        <p:spPr>
          <a:xfrm>
            <a:off x="457200" y="990600"/>
            <a:ext cx="8229600" cy="4983163"/>
          </a:xfrm>
        </p:spPr>
        <p:txBody>
          <a:bodyPr/>
          <a:lstStyle/>
          <a:p>
            <a:r>
              <a:rPr lang="en-US" dirty="0" smtClean="0"/>
              <a:t>An image contains discrete number of pixels</a:t>
            </a:r>
          </a:p>
          <a:p>
            <a:pPr lvl="1"/>
            <a:r>
              <a:rPr lang="en-US" dirty="0" smtClean="0"/>
              <a:t>A simple example</a:t>
            </a:r>
          </a:p>
          <a:p>
            <a:pPr lvl="1"/>
            <a:r>
              <a:rPr lang="en-US" dirty="0" smtClean="0"/>
              <a:t>Pixel value:</a:t>
            </a:r>
          </a:p>
          <a:p>
            <a:pPr lvl="2"/>
            <a:r>
              <a:rPr lang="en-US" dirty="0" smtClean="0"/>
              <a:t>“</a:t>
            </a:r>
            <a:r>
              <a:rPr lang="en-US" dirty="0" err="1" smtClean="0"/>
              <a:t>grayscale</a:t>
            </a:r>
            <a:r>
              <a:rPr lang="en-US" dirty="0" smtClean="0"/>
              <a:t>” </a:t>
            </a:r>
          </a:p>
          <a:p>
            <a:pPr marL="914400" lvl="2" indent="0">
              <a:buNone/>
            </a:pPr>
            <a:r>
              <a:rPr lang="en-US" dirty="0" smtClean="0"/>
              <a:t>(or “intensity”): [0,255]</a:t>
            </a:r>
          </a:p>
          <a:p>
            <a:pPr lvl="2"/>
            <a:r>
              <a:rPr lang="en-US" dirty="0" smtClean="0"/>
              <a:t>“color”</a:t>
            </a:r>
          </a:p>
          <a:p>
            <a:pPr lvl="3"/>
            <a:r>
              <a:rPr lang="en-US" dirty="0" smtClean="0"/>
              <a:t>RGB: [R, G, B]</a:t>
            </a:r>
          </a:p>
          <a:p>
            <a:pPr lvl="3"/>
            <a:r>
              <a:rPr lang="en-US" dirty="0" smtClean="0"/>
              <a:t>Lab: [L, a, b]</a:t>
            </a:r>
          </a:p>
          <a:p>
            <a:pPr lvl="3"/>
            <a:r>
              <a:rPr lang="en-US" dirty="0" smtClean="0"/>
              <a:t>HSV: [H, S, V]</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14</a:t>
            </a:fld>
            <a:endParaRPr lang="en-US" dirty="0"/>
          </a:p>
        </p:txBody>
      </p:sp>
      <p:sp>
        <p:nvSpPr>
          <p:cNvPr id="6" name="Rectangle 8"/>
          <p:cNvSpPr>
            <a:spLocks noGrp="1" noChangeArrowheads="1"/>
          </p:cNvSpPr>
          <p:nvPr>
            <p:ph type="title"/>
          </p:nvPr>
        </p:nvSpPr>
        <p:spPr>
          <a:xfrm>
            <a:off x="457200" y="-152400"/>
            <a:ext cx="8229600" cy="1143000"/>
          </a:xfrm>
          <a:noFill/>
        </p:spPr>
        <p:txBody>
          <a:bodyPr/>
          <a:lstStyle/>
          <a:p>
            <a:r>
              <a:rPr lang="en-US" sz="4000" dirty="0"/>
              <a:t>Images are Sampled and Quantized</a:t>
            </a:r>
            <a:endParaRPr lang="en-US" sz="4000" dirty="0" smtClean="0"/>
          </a:p>
        </p:txBody>
      </p:sp>
      <p:sp>
        <p:nvSpPr>
          <p:cNvPr id="2" name="TextBox 1"/>
          <p:cNvSpPr txBox="1"/>
          <p:nvPr/>
        </p:nvSpPr>
        <p:spPr>
          <a:xfrm>
            <a:off x="7543800" y="4069519"/>
            <a:ext cx="1600118" cy="369332"/>
          </a:xfrm>
          <a:prstGeom prst="rect">
            <a:avLst/>
          </a:prstGeom>
          <a:noFill/>
        </p:spPr>
        <p:txBody>
          <a:bodyPr wrap="none" rtlCol="0">
            <a:spAutoFit/>
          </a:bodyPr>
          <a:lstStyle/>
          <a:p>
            <a:r>
              <a:rPr lang="en-US" dirty="0" smtClean="0"/>
              <a:t>[249, 215, 203]</a:t>
            </a:r>
            <a:endParaRPr lang="en-US" dirty="0"/>
          </a:p>
        </p:txBody>
      </p:sp>
      <p:sp>
        <p:nvSpPr>
          <p:cNvPr id="14" name="TextBox 13"/>
          <p:cNvSpPr txBox="1"/>
          <p:nvPr/>
        </p:nvSpPr>
        <p:spPr>
          <a:xfrm>
            <a:off x="5011139" y="2062834"/>
            <a:ext cx="1132041" cy="369332"/>
          </a:xfrm>
          <a:prstGeom prst="rect">
            <a:avLst/>
          </a:prstGeom>
          <a:noFill/>
        </p:spPr>
        <p:txBody>
          <a:bodyPr wrap="none" rtlCol="0">
            <a:spAutoFit/>
          </a:bodyPr>
          <a:lstStyle/>
          <a:p>
            <a:r>
              <a:rPr lang="en-US" dirty="0" smtClean="0"/>
              <a:t>[90, 0, 53]</a:t>
            </a:r>
            <a:endParaRPr lang="en-US" dirty="0"/>
          </a:p>
        </p:txBody>
      </p:sp>
      <p:cxnSp>
        <p:nvCxnSpPr>
          <p:cNvPr id="13" name="Straight Arrow Connector 12"/>
          <p:cNvCxnSpPr/>
          <p:nvPr/>
        </p:nvCxnSpPr>
        <p:spPr>
          <a:xfrm>
            <a:off x="5567524" y="2438400"/>
            <a:ext cx="19273" cy="1154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91173" y="4254185"/>
            <a:ext cx="5526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53025" y="5287392"/>
            <a:ext cx="2032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986945" y="5102726"/>
            <a:ext cx="1366080" cy="369332"/>
          </a:xfrm>
          <a:prstGeom prst="rect">
            <a:avLst/>
          </a:prstGeom>
          <a:noFill/>
        </p:spPr>
        <p:txBody>
          <a:bodyPr wrap="none" rtlCol="0">
            <a:spAutoFit/>
          </a:bodyPr>
          <a:lstStyle/>
          <a:p>
            <a:r>
              <a:rPr lang="en-US" dirty="0" smtClean="0"/>
              <a:t>[213, 60, 67]</a:t>
            </a:r>
            <a:endParaRPr lang="en-US" dirty="0"/>
          </a:p>
        </p:txBody>
      </p:sp>
      <p:sp>
        <p:nvSpPr>
          <p:cNvPr id="15" name="Date Placeholder 3"/>
          <p:cNvSpPr>
            <a:spLocks noGrp="1"/>
          </p:cNvSpPr>
          <p:nvPr>
            <p:ph type="dt" sz="half" idx="10"/>
          </p:nvPr>
        </p:nvSpPr>
        <p:spPr>
          <a:xfrm>
            <a:off x="7328098" y="6416675"/>
            <a:ext cx="1587302" cy="365125"/>
          </a:xfrm>
        </p:spPr>
        <p:txBody>
          <a:bodyPr/>
          <a:lstStyle/>
          <a:p>
            <a:endParaRPr lang="en-US" dirty="0"/>
          </a:p>
        </p:txBody>
      </p:sp>
    </p:spTree>
    <p:extLst>
      <p:ext uri="{BB962C8B-B14F-4D97-AF65-F5344CB8AC3E}">
        <p14:creationId xmlns:p14="http://schemas.microsoft.com/office/powerpoint/2010/main" val="1950106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15</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1748516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sp>
        <p:nvSpPr>
          <p:cNvPr id="3" name="Content Placeholder 2"/>
          <p:cNvSpPr>
            <a:spLocks noGrp="1"/>
          </p:cNvSpPr>
          <p:nvPr>
            <p:ph idx="1"/>
          </p:nvPr>
        </p:nvSpPr>
        <p:spPr>
          <a:xfrm>
            <a:off x="457200" y="1600201"/>
            <a:ext cx="8229600" cy="1828800"/>
          </a:xfrm>
        </p:spPr>
        <p:txBody>
          <a:bodyPr/>
          <a:lstStyle/>
          <a:p>
            <a:r>
              <a:rPr lang="en-US" dirty="0"/>
              <a:t>Histogram of an image provides the frequency of the brightness (intensity) value in the image. </a:t>
            </a:r>
            <a:endParaRPr lang="en-US" dirty="0" smtClean="0"/>
          </a:p>
          <a:p>
            <a:endParaRPr lang="en-US" dirty="0"/>
          </a:p>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16</a:t>
            </a:fld>
            <a:endParaRPr lang="en-US" dirty="0"/>
          </a:p>
        </p:txBody>
      </p:sp>
      <p:sp>
        <p:nvSpPr>
          <p:cNvPr id="6" name="TextBox 5"/>
          <p:cNvSpPr txBox="1"/>
          <p:nvPr/>
        </p:nvSpPr>
        <p:spPr>
          <a:xfrm>
            <a:off x="4742329" y="2925764"/>
            <a:ext cx="4267200" cy="2308324"/>
          </a:xfrm>
          <a:prstGeom prst="rect">
            <a:avLst/>
          </a:prstGeom>
          <a:solidFill>
            <a:schemeClr val="bg1">
              <a:lumMod val="85000"/>
            </a:schemeClr>
          </a:solidFill>
        </p:spPr>
        <p:txBody>
          <a:bodyPr wrap="square" rtlCol="0">
            <a:spAutoFit/>
          </a:bodyPr>
          <a:lstStyle/>
          <a:p>
            <a:r>
              <a:rPr lang="en-US" sz="2400" dirty="0" err="1" smtClean="0"/>
              <a:t>def</a:t>
            </a:r>
            <a:r>
              <a:rPr lang="en-US" sz="2400" dirty="0" smtClean="0"/>
              <a:t> histogram(</a:t>
            </a:r>
            <a:r>
              <a:rPr lang="en-US" sz="2400" dirty="0" err="1" smtClean="0"/>
              <a:t>im</a:t>
            </a:r>
            <a:r>
              <a:rPr lang="en-US" sz="2400" dirty="0" smtClean="0"/>
              <a:t>):</a:t>
            </a:r>
          </a:p>
          <a:p>
            <a:r>
              <a:rPr lang="en-US" sz="2400" dirty="0" smtClean="0"/>
              <a:t>      h = </a:t>
            </a:r>
            <a:r>
              <a:rPr lang="en-US" sz="2400" dirty="0" err="1" smtClean="0"/>
              <a:t>np.zeros</a:t>
            </a:r>
            <a:r>
              <a:rPr lang="en-US" sz="2400" dirty="0" smtClean="0"/>
              <a:t>(255)</a:t>
            </a:r>
          </a:p>
          <a:p>
            <a:r>
              <a:rPr lang="en-US" sz="2400" dirty="0"/>
              <a:t> </a:t>
            </a:r>
            <a:r>
              <a:rPr lang="en-US" sz="2400" dirty="0" smtClean="0"/>
              <a:t>     for row in </a:t>
            </a:r>
            <a:r>
              <a:rPr lang="en-US" sz="2400" dirty="0" err="1" smtClean="0"/>
              <a:t>im.shape</a:t>
            </a:r>
            <a:r>
              <a:rPr lang="en-US" sz="2400" dirty="0" smtClean="0"/>
              <a:t>[0]:</a:t>
            </a:r>
          </a:p>
          <a:p>
            <a:r>
              <a:rPr lang="en-US" sz="2400" dirty="0"/>
              <a:t> </a:t>
            </a:r>
            <a:r>
              <a:rPr lang="en-US" sz="2400" dirty="0" smtClean="0"/>
              <a:t>           for col in </a:t>
            </a:r>
            <a:r>
              <a:rPr lang="en-US" sz="2400" dirty="0" err="1" smtClean="0"/>
              <a:t>im.shape</a:t>
            </a:r>
            <a:r>
              <a:rPr lang="en-US" sz="2400" dirty="0" smtClean="0"/>
              <a:t>[1]:</a:t>
            </a:r>
          </a:p>
          <a:p>
            <a:r>
              <a:rPr lang="en-US" sz="2400" dirty="0"/>
              <a:t> </a:t>
            </a:r>
            <a:r>
              <a:rPr lang="en-US" sz="2400" dirty="0" smtClean="0"/>
              <a:t>                </a:t>
            </a:r>
            <a:r>
              <a:rPr lang="en-US" sz="2400" dirty="0" err="1" smtClean="0"/>
              <a:t>val</a:t>
            </a:r>
            <a:r>
              <a:rPr lang="en-US" sz="2400" dirty="0" smtClean="0"/>
              <a:t> = </a:t>
            </a:r>
            <a:r>
              <a:rPr lang="en-US" sz="2400" dirty="0" err="1" smtClean="0"/>
              <a:t>im</a:t>
            </a:r>
            <a:r>
              <a:rPr lang="en-US" sz="2400" dirty="0" smtClean="0"/>
              <a:t>[row, col]</a:t>
            </a:r>
          </a:p>
          <a:p>
            <a:r>
              <a:rPr lang="en-US" sz="2400" dirty="0"/>
              <a:t> </a:t>
            </a:r>
            <a:r>
              <a:rPr lang="en-US" sz="2400" dirty="0" smtClean="0"/>
              <a:t>               </a:t>
            </a:r>
            <a:r>
              <a:rPr lang="en-US" sz="2400" dirty="0"/>
              <a:t> </a:t>
            </a:r>
            <a:r>
              <a:rPr lang="en-US" sz="2400" dirty="0" smtClean="0"/>
              <a:t>h[</a:t>
            </a:r>
            <a:r>
              <a:rPr lang="en-US" sz="2400" dirty="0" err="1" smtClean="0"/>
              <a:t>val</a:t>
            </a:r>
            <a:r>
              <a:rPr lang="en-US" sz="2400" dirty="0" smtClean="0"/>
              <a:t>] += 1</a:t>
            </a:r>
          </a:p>
        </p:txBody>
      </p:sp>
      <p:sp>
        <p:nvSpPr>
          <p:cNvPr id="7" name="TextBox 6"/>
          <p:cNvSpPr txBox="1"/>
          <p:nvPr/>
        </p:nvSpPr>
        <p:spPr>
          <a:xfrm>
            <a:off x="304800" y="2925764"/>
            <a:ext cx="4267200" cy="3416320"/>
          </a:xfrm>
          <a:prstGeom prst="rect">
            <a:avLst/>
          </a:prstGeom>
          <a:solidFill>
            <a:schemeClr val="bg1">
              <a:lumMod val="85000"/>
            </a:schemeClr>
          </a:solidFill>
        </p:spPr>
        <p:txBody>
          <a:bodyPr wrap="square" rtlCol="0">
            <a:spAutoFit/>
          </a:bodyPr>
          <a:lstStyle/>
          <a:p>
            <a:r>
              <a:rPr lang="en-US" sz="2400" dirty="0"/>
              <a:t>f</a:t>
            </a:r>
            <a:r>
              <a:rPr lang="en-US" sz="2400" dirty="0" smtClean="0"/>
              <a:t>unction h=histogram(</a:t>
            </a:r>
            <a:r>
              <a:rPr lang="en-US" sz="2400" dirty="0" err="1" smtClean="0"/>
              <a:t>im</a:t>
            </a:r>
            <a:r>
              <a:rPr lang="en-US" sz="2400" dirty="0" smtClean="0"/>
              <a:t>)</a:t>
            </a:r>
          </a:p>
          <a:p>
            <a:r>
              <a:rPr lang="en-US" sz="2400" dirty="0" smtClean="0"/>
              <a:t>      h=</a:t>
            </a:r>
            <a:r>
              <a:rPr lang="en-US" sz="2400" dirty="0" err="1" smtClean="0"/>
              <a:t>zeros</a:t>
            </a:r>
            <a:r>
              <a:rPr lang="en-US" sz="2400" dirty="0" smtClean="0"/>
              <a:t>(1,255);</a:t>
            </a:r>
          </a:p>
          <a:p>
            <a:r>
              <a:rPr lang="en-US" sz="2400" dirty="0"/>
              <a:t> </a:t>
            </a:r>
            <a:r>
              <a:rPr lang="en-US" sz="2400" dirty="0" smtClean="0"/>
              <a:t>     for row=1:size(im,1)</a:t>
            </a:r>
          </a:p>
          <a:p>
            <a:r>
              <a:rPr lang="en-US" sz="2400" dirty="0"/>
              <a:t> </a:t>
            </a:r>
            <a:r>
              <a:rPr lang="en-US" sz="2400" dirty="0" smtClean="0"/>
              <a:t>           for col=1:size(im,2)</a:t>
            </a:r>
          </a:p>
          <a:p>
            <a:r>
              <a:rPr lang="en-US" sz="2400" dirty="0"/>
              <a:t> </a:t>
            </a:r>
            <a:r>
              <a:rPr lang="en-US" sz="2400" dirty="0" smtClean="0"/>
              <a:t>                </a:t>
            </a:r>
            <a:r>
              <a:rPr lang="en-US" sz="2400" dirty="0" err="1" smtClean="0"/>
              <a:t>val</a:t>
            </a:r>
            <a:r>
              <a:rPr lang="en-US" sz="2400" dirty="0" smtClean="0"/>
              <a:t> = </a:t>
            </a:r>
            <a:r>
              <a:rPr lang="en-US" sz="2400" dirty="0" err="1" smtClean="0"/>
              <a:t>im</a:t>
            </a:r>
            <a:r>
              <a:rPr lang="en-US" sz="2400" dirty="0" smtClean="0"/>
              <a:t>(</a:t>
            </a:r>
            <a:r>
              <a:rPr lang="en-US" sz="2400" dirty="0" err="1" smtClean="0"/>
              <a:t>row,col</a:t>
            </a:r>
            <a:r>
              <a:rPr lang="en-US" sz="2400" dirty="0" smtClean="0"/>
              <a:t>)+1;</a:t>
            </a:r>
          </a:p>
          <a:p>
            <a:r>
              <a:rPr lang="en-US" sz="2400" dirty="0"/>
              <a:t> </a:t>
            </a:r>
            <a:r>
              <a:rPr lang="en-US" sz="2400" dirty="0" smtClean="0"/>
              <a:t>               </a:t>
            </a:r>
            <a:r>
              <a:rPr lang="en-US" sz="2400" dirty="0"/>
              <a:t> </a:t>
            </a:r>
            <a:r>
              <a:rPr lang="en-US" sz="2400" dirty="0" smtClean="0"/>
              <a:t>h(</a:t>
            </a:r>
            <a:r>
              <a:rPr lang="en-US" sz="2400" dirty="0" err="1" smtClean="0"/>
              <a:t>val</a:t>
            </a:r>
            <a:r>
              <a:rPr lang="en-US" sz="2400" dirty="0" smtClean="0"/>
              <a:t>)=h(</a:t>
            </a:r>
            <a:r>
              <a:rPr lang="en-US" sz="2400" dirty="0" err="1" smtClean="0"/>
              <a:t>val</a:t>
            </a:r>
            <a:r>
              <a:rPr lang="en-US" sz="2400" dirty="0" smtClean="0"/>
              <a:t>)+1;</a:t>
            </a:r>
          </a:p>
          <a:p>
            <a:r>
              <a:rPr lang="en-US" sz="2400" dirty="0"/>
              <a:t> </a:t>
            </a:r>
            <a:r>
              <a:rPr lang="en-US" sz="2400" dirty="0" smtClean="0"/>
              <a:t>           end</a:t>
            </a:r>
          </a:p>
          <a:p>
            <a:r>
              <a:rPr lang="en-US" sz="2400" dirty="0" smtClean="0"/>
              <a:t>      end</a:t>
            </a:r>
          </a:p>
          <a:p>
            <a:r>
              <a:rPr lang="en-US" sz="2400" dirty="0" smtClean="0"/>
              <a:t>end</a:t>
            </a:r>
          </a:p>
        </p:txBody>
      </p:sp>
    </p:spTree>
    <p:extLst>
      <p:ext uri="{BB962C8B-B14F-4D97-AF65-F5344CB8AC3E}">
        <p14:creationId xmlns:p14="http://schemas.microsoft.com/office/powerpoint/2010/main" val="4205242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4246"/>
            <a:ext cx="8229600" cy="447787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17</a:t>
            </a:fld>
            <a:endParaRPr lang="en-US" dirty="0"/>
          </a:p>
        </p:txBody>
      </p:sp>
      <p:sp>
        <p:nvSpPr>
          <p:cNvPr id="7" name="TextBox 6"/>
          <p:cNvSpPr txBox="1"/>
          <p:nvPr/>
        </p:nvSpPr>
        <p:spPr>
          <a:xfrm>
            <a:off x="6019801" y="6014503"/>
            <a:ext cx="3048000" cy="369332"/>
          </a:xfrm>
          <a:prstGeom prst="rect">
            <a:avLst/>
          </a:prstGeom>
          <a:noFill/>
        </p:spPr>
        <p:txBody>
          <a:bodyPr wrap="square" rtlCol="0">
            <a:spAutoFit/>
          </a:bodyPr>
          <a:lstStyle/>
          <a:p>
            <a:r>
              <a:rPr lang="en-US" dirty="0"/>
              <a:t>Slide credit</a:t>
            </a:r>
            <a:r>
              <a:rPr lang="en-US"/>
              <a:t>: Dr. </a:t>
            </a:r>
            <a:r>
              <a:rPr lang="en-US" dirty="0"/>
              <a:t>Mubarak Shah</a:t>
            </a:r>
          </a:p>
        </p:txBody>
      </p:sp>
    </p:spTree>
    <p:extLst>
      <p:ext uri="{BB962C8B-B14F-4D97-AF65-F5344CB8AC3E}">
        <p14:creationId xmlns:p14="http://schemas.microsoft.com/office/powerpoint/2010/main" val="3255079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221691"/>
            <a:ext cx="8085044" cy="1325563"/>
          </a:xfrm>
        </p:spPr>
        <p:txBody>
          <a:bodyPr/>
          <a:lstStyle/>
          <a:p>
            <a:r>
              <a:rPr lang="en-US" dirty="0" smtClean="0"/>
              <a:t>A use case: histogram equalization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132" y="4274785"/>
            <a:ext cx="3536630" cy="247564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25" y="1277052"/>
            <a:ext cx="6194676" cy="30921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427" y="4258427"/>
            <a:ext cx="3541528" cy="2479069"/>
          </a:xfrm>
          <a:prstGeom prst="rect">
            <a:avLst/>
          </a:prstGeom>
        </p:spPr>
      </p:pic>
    </p:spTree>
    <p:extLst>
      <p:ext uri="{BB962C8B-B14F-4D97-AF65-F5344CB8AC3E}">
        <p14:creationId xmlns:p14="http://schemas.microsoft.com/office/powerpoint/2010/main" val="1188000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19</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309996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p:txBody>
          <a:bodyPr/>
          <a:lstStyle/>
          <a:p>
            <a:r>
              <a:rPr lang="en-US" dirty="0" smtClean="0"/>
              <a:t>Image sampling and quantization</a:t>
            </a:r>
          </a:p>
          <a:p>
            <a:r>
              <a:rPr lang="en-US" dirty="0" smtClean="0">
                <a:solidFill>
                  <a:schemeClr val="bg1">
                    <a:lumMod val="75000"/>
                  </a:schemeClr>
                </a:solidFill>
              </a:rPr>
              <a:t>Image histograms</a:t>
            </a:r>
          </a:p>
          <a:p>
            <a:r>
              <a:rPr lang="en-US" dirty="0" smtClean="0">
                <a:solidFill>
                  <a:schemeClr val="bg1">
                    <a:lumMod val="75000"/>
                  </a:schemeClr>
                </a:solidFill>
              </a:rPr>
              <a:t>Images as functions</a:t>
            </a:r>
          </a:p>
          <a:p>
            <a:r>
              <a:rPr lang="en-US" dirty="0" smtClean="0">
                <a:solidFill>
                  <a:schemeClr val="bg1">
                    <a:lumMod val="75000"/>
                  </a:schemeClr>
                </a:solidFill>
              </a:rPr>
              <a:t>Linear systems (filters)</a:t>
            </a:r>
          </a:p>
          <a:p>
            <a:r>
              <a:rPr lang="en-US" dirty="0" smtClean="0">
                <a:solidFill>
                  <a:schemeClr val="bg1">
                    <a:lumMod val="75000"/>
                  </a:schemeClr>
                </a:solidFill>
              </a:rPr>
              <a:t>Convolution and correlation</a:t>
            </a:r>
          </a:p>
          <a:p>
            <a:r>
              <a:rPr lang="en-US" dirty="0">
                <a:solidFill>
                  <a:schemeClr val="bg1">
                    <a:lumMod val="65000"/>
                  </a:schemeClr>
                </a:solidFill>
              </a:rPr>
              <a:t>Gaussian filter</a:t>
            </a:r>
          </a:p>
          <a:p>
            <a:r>
              <a:rPr lang="en-US" dirty="0">
                <a:solidFill>
                  <a:schemeClr val="bg1">
                    <a:lumMod val="65000"/>
                  </a:schemeClr>
                </a:solidFill>
              </a:rPr>
              <a:t>Median filter</a:t>
            </a:r>
          </a:p>
          <a:p>
            <a:endParaRPr lang="en-US" dirty="0" smtClean="0">
              <a:solidFill>
                <a:schemeClr val="bg1">
                  <a:lumMod val="75000"/>
                </a:schemeClr>
              </a:solidFill>
            </a:endParaRPr>
          </a:p>
        </p:txBody>
      </p:sp>
      <p:sp>
        <p:nvSpPr>
          <p:cNvPr id="5" name="Slide Number Placeholder 4"/>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86843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dirty="0"/>
          </a:p>
        </p:txBody>
      </p:sp>
      <p:sp>
        <p:nvSpPr>
          <p:cNvPr id="16" name="Rectangle 3"/>
          <p:cNvSpPr txBox="1">
            <a:spLocks noChangeArrowheads="1"/>
          </p:cNvSpPr>
          <p:nvPr/>
        </p:nvSpPr>
        <p:spPr>
          <a:xfrm>
            <a:off x="457200" y="1295400"/>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Images are usually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digital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discrete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Sample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2D space on a regular grid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Represented as a matrix of integer values</a:t>
            </a:r>
          </a:p>
        </p:txBody>
      </p:sp>
      <p:graphicFrame>
        <p:nvGraphicFramePr>
          <p:cNvPr id="17" name="Object 4"/>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052" name="Equation" r:id="rId5" imgW="914400" imgH="198720" progId="Equation.DSMT4">
                  <p:embed/>
                </p:oleObj>
              </mc:Choice>
              <mc:Fallback>
                <p:oleObj name="Equation" r:id="rId5" imgW="914400" imgH="198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8" name="Picture 5" descr="conv"/>
          <p:cNvPicPr>
            <a:picLocks noChangeAspect="1" noChangeArrowheads="1"/>
          </p:cNvPicPr>
          <p:nvPr/>
        </p:nvPicPr>
        <p:blipFill>
          <a:blip r:embed="rId7"/>
          <a:srcRect/>
          <a:stretch>
            <a:fillRect/>
          </a:stretch>
        </p:blipFill>
        <p:spPr bwMode="auto">
          <a:xfrm>
            <a:off x="2032000" y="4073525"/>
            <a:ext cx="4902200" cy="1884363"/>
          </a:xfrm>
          <a:prstGeom prst="rect">
            <a:avLst/>
          </a:prstGeom>
          <a:noFill/>
          <a:ln w="9525">
            <a:noFill/>
            <a:miter lim="800000"/>
            <a:headEnd/>
            <a:tailEnd/>
          </a:ln>
        </p:spPr>
      </p:pic>
      <p:sp>
        <p:nvSpPr>
          <p:cNvPr id="19" name="Line 6"/>
          <p:cNvSpPr>
            <a:spLocks noChangeShapeType="1"/>
          </p:cNvSpPr>
          <p:nvPr/>
        </p:nvSpPr>
        <p:spPr bwMode="auto">
          <a:xfrm flipH="1">
            <a:off x="1970088" y="4122738"/>
            <a:ext cx="12700" cy="873125"/>
          </a:xfrm>
          <a:prstGeom prst="line">
            <a:avLst/>
          </a:prstGeom>
          <a:noFill/>
          <a:ln w="19050">
            <a:solidFill>
              <a:schemeClr val="tx1"/>
            </a:solidFill>
            <a:round/>
            <a:headEnd/>
            <a:tailEnd type="triangle" w="med" len="med"/>
          </a:ln>
        </p:spPr>
        <p:txBody>
          <a:bodyPr/>
          <a:lstStyle/>
          <a:p>
            <a:endParaRPr lang="en-US"/>
          </a:p>
        </p:txBody>
      </p:sp>
      <p:pic>
        <p:nvPicPr>
          <p:cNvPr id="20" name="Picture 7" descr="txp_fig"/>
          <p:cNvPicPr>
            <a:picLocks noChangeAspect="1" noChangeArrowheads="1"/>
          </p:cNvPicPr>
          <p:nvPr>
            <p:custDataLst>
              <p:tags r:id="rId2"/>
            </p:custDataLst>
          </p:nvPr>
        </p:nvPicPr>
        <p:blipFill>
          <a:blip r:embed="rId8"/>
          <a:srcRect/>
          <a:stretch>
            <a:fillRect/>
          </a:stretch>
        </p:blipFill>
        <p:spPr bwMode="auto">
          <a:xfrm>
            <a:off x="1741488" y="4344988"/>
            <a:ext cx="127000" cy="187325"/>
          </a:xfrm>
          <a:prstGeom prst="rect">
            <a:avLst/>
          </a:prstGeom>
          <a:noFill/>
          <a:ln w="9525">
            <a:noFill/>
            <a:miter lim="800000"/>
            <a:headEnd/>
            <a:tailEnd/>
          </a:ln>
        </p:spPr>
      </p:pic>
      <p:sp>
        <p:nvSpPr>
          <p:cNvPr id="21" name="Line 8"/>
          <p:cNvSpPr>
            <a:spLocks noChangeShapeType="1"/>
          </p:cNvSpPr>
          <p:nvPr/>
        </p:nvSpPr>
        <p:spPr bwMode="auto">
          <a:xfrm rot="16200000" flipH="1">
            <a:off x="2451100" y="3646488"/>
            <a:ext cx="0" cy="812800"/>
          </a:xfrm>
          <a:prstGeom prst="line">
            <a:avLst/>
          </a:prstGeom>
          <a:noFill/>
          <a:ln w="19050">
            <a:solidFill>
              <a:schemeClr val="tx1"/>
            </a:solidFill>
            <a:round/>
            <a:headEnd/>
            <a:tailEnd type="triangle" w="med" len="med"/>
          </a:ln>
        </p:spPr>
        <p:txBody>
          <a:bodyPr/>
          <a:lstStyle/>
          <a:p>
            <a:endParaRPr lang="en-US"/>
          </a:p>
        </p:txBody>
      </p:sp>
      <p:pic>
        <p:nvPicPr>
          <p:cNvPr id="22" name="Picture 9" descr="txp_fig"/>
          <p:cNvPicPr>
            <a:picLocks noChangeAspect="1" noChangeArrowheads="1"/>
          </p:cNvPicPr>
          <p:nvPr>
            <p:custDataLst>
              <p:tags r:id="rId3"/>
            </p:custDataLst>
          </p:nvPr>
        </p:nvPicPr>
        <p:blipFill>
          <a:blip r:embed="rId9"/>
          <a:srcRect/>
          <a:stretch>
            <a:fillRect/>
          </a:stretch>
        </p:blipFill>
        <p:spPr bwMode="auto">
          <a:xfrm>
            <a:off x="2249488" y="3748088"/>
            <a:ext cx="188912" cy="244475"/>
          </a:xfrm>
          <a:prstGeom prst="rect">
            <a:avLst/>
          </a:prstGeom>
          <a:noFill/>
          <a:ln w="9525">
            <a:noFill/>
            <a:miter lim="800000"/>
            <a:headEnd/>
            <a:tailEnd/>
          </a:ln>
        </p:spPr>
      </p:pic>
      <p:sp>
        <p:nvSpPr>
          <p:cNvPr id="23" name="Rectangle 11"/>
          <p:cNvSpPr>
            <a:spLocks noChangeArrowheads="1"/>
          </p:cNvSpPr>
          <p:nvPr/>
        </p:nvSpPr>
        <p:spPr bwMode="auto">
          <a:xfrm>
            <a:off x="4470400" y="3997325"/>
            <a:ext cx="685800" cy="381000"/>
          </a:xfrm>
          <a:prstGeom prst="rect">
            <a:avLst/>
          </a:prstGeom>
          <a:noFill/>
          <a:ln w="63500">
            <a:solidFill>
              <a:srgbClr val="FF0000"/>
            </a:solidFill>
            <a:miter lim="800000"/>
            <a:headEnd/>
            <a:tailEnd/>
          </a:ln>
        </p:spPr>
        <p:txBody>
          <a:bodyPr wrap="none" anchor="ctr"/>
          <a:lstStyle/>
          <a:p>
            <a:endParaRPr lang="en-US"/>
          </a:p>
        </p:txBody>
      </p:sp>
      <p:sp>
        <p:nvSpPr>
          <p:cNvPr id="24" name="Line 12"/>
          <p:cNvSpPr>
            <a:spLocks noChangeShapeType="1"/>
          </p:cNvSpPr>
          <p:nvPr/>
        </p:nvSpPr>
        <p:spPr bwMode="auto">
          <a:xfrm flipH="1">
            <a:off x="5232400" y="3616325"/>
            <a:ext cx="457200" cy="228600"/>
          </a:xfrm>
          <a:prstGeom prst="line">
            <a:avLst/>
          </a:prstGeom>
          <a:noFill/>
          <a:ln w="63500">
            <a:solidFill>
              <a:srgbClr val="FF0000"/>
            </a:solidFill>
            <a:round/>
            <a:headEnd/>
            <a:tailEnd type="triangle" w="med" len="med"/>
          </a:ln>
        </p:spPr>
        <p:txBody>
          <a:bodyPr/>
          <a:lstStyle/>
          <a:p>
            <a:endParaRPr lang="en-US"/>
          </a:p>
        </p:txBody>
      </p:sp>
      <p:sp>
        <p:nvSpPr>
          <p:cNvPr id="25" name="Text Box 13"/>
          <p:cNvSpPr txBox="1">
            <a:spLocks noChangeArrowheads="1"/>
          </p:cNvSpPr>
          <p:nvPr/>
        </p:nvSpPr>
        <p:spPr bwMode="auto">
          <a:xfrm>
            <a:off x="5842000" y="3200400"/>
            <a:ext cx="828675" cy="457200"/>
          </a:xfrm>
          <a:prstGeom prst="rect">
            <a:avLst/>
          </a:prstGeom>
          <a:noFill/>
          <a:ln w="63500">
            <a:noFill/>
            <a:miter lim="800000"/>
            <a:headEnd/>
            <a:tailEnd/>
          </a:ln>
        </p:spPr>
        <p:txBody>
          <a:bodyPr wrap="none">
            <a:spAutoFit/>
          </a:bodyPr>
          <a:lstStyle/>
          <a:p>
            <a:r>
              <a:rPr lang="en-US"/>
              <a:t>pixel</a:t>
            </a:r>
          </a:p>
        </p:txBody>
      </p:sp>
      <p:sp>
        <p:nvSpPr>
          <p:cNvPr id="26"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Tree>
    <p:extLst>
      <p:ext uri="{BB962C8B-B14F-4D97-AF65-F5344CB8AC3E}">
        <p14:creationId xmlns:p14="http://schemas.microsoft.com/office/powerpoint/2010/main" val="18612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1903412"/>
            <a:ext cx="8077200" cy="3120073"/>
          </a:xfrm>
          <a:prstGeom prst="rect">
            <a:avLst/>
          </a:prstGeom>
          <a:noFill/>
          <a:ln w="9525">
            <a:noFill/>
            <a:miter lim="800000"/>
            <a:headEnd/>
            <a:tailEnd/>
          </a:ln>
        </p:spPr>
      </p:pic>
      <p:cxnSp>
        <p:nvCxnSpPr>
          <p:cNvPr id="7" name="Straight Arrow Connector 6"/>
          <p:cNvCxnSpPr/>
          <p:nvPr/>
        </p:nvCxnSpPr>
        <p:spPr>
          <a:xfrm>
            <a:off x="2370806" y="1989807"/>
            <a:ext cx="19876" cy="3565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70805" y="1995781"/>
            <a:ext cx="6400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371600"/>
            <a:ext cx="3800207" cy="584775"/>
          </a:xfrm>
          <a:prstGeom prst="rect">
            <a:avLst/>
          </a:prstGeom>
          <a:noFill/>
        </p:spPr>
        <p:txBody>
          <a:bodyPr wrap="none" rtlCol="0">
            <a:spAutoFit/>
          </a:bodyPr>
          <a:lstStyle/>
          <a:p>
            <a:r>
              <a:rPr lang="en-US" sz="3200" b="0" dirty="0" smtClean="0">
                <a:latin typeface="+mn-lt"/>
              </a:rPr>
              <a:t>Cartesian coordinates</a:t>
            </a:r>
          </a:p>
        </p:txBody>
      </p:sp>
      <p:sp>
        <p:nvSpPr>
          <p:cNvPr id="11"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
        <p:nvSpPr>
          <p:cNvPr id="12" name="Rectangle 11"/>
          <p:cNvSpPr/>
          <p:nvPr/>
        </p:nvSpPr>
        <p:spPr>
          <a:xfrm>
            <a:off x="304800" y="4486870"/>
            <a:ext cx="1414362" cy="923330"/>
          </a:xfrm>
          <a:prstGeom prst="rect">
            <a:avLst/>
          </a:prstGeom>
        </p:spPr>
        <p:txBody>
          <a:bodyPr wrap="none">
            <a:spAutoFit/>
          </a:bodyPr>
          <a:lstStyle/>
          <a:p>
            <a:r>
              <a:rPr lang="en-US" dirty="0" smtClean="0"/>
              <a:t>Notation for </a:t>
            </a:r>
          </a:p>
          <a:p>
            <a:r>
              <a:rPr lang="en-US" dirty="0" smtClean="0"/>
              <a:t>discrete </a:t>
            </a:r>
          </a:p>
          <a:p>
            <a:r>
              <a:rPr lang="en-US" dirty="0" smtClean="0"/>
              <a:t>functions</a:t>
            </a:r>
            <a:endParaRPr lang="en-US" dirty="0"/>
          </a:p>
        </p:txBody>
      </p:sp>
      <p:cxnSp>
        <p:nvCxnSpPr>
          <p:cNvPr id="14" name="Straight Arrow Connector 13"/>
          <p:cNvCxnSpPr/>
          <p:nvPr/>
        </p:nvCxnSpPr>
        <p:spPr>
          <a:xfrm rot="16200000" flipV="1">
            <a:off x="420541" y="4075262"/>
            <a:ext cx="682923" cy="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541" y="3832525"/>
            <a:ext cx="1143000" cy="584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898955"/>
            <a:ext cx="1130300" cy="482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451" y="3791166"/>
            <a:ext cx="1460500" cy="622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251" y="3224106"/>
            <a:ext cx="1358900" cy="558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451" y="2594053"/>
            <a:ext cx="1409700" cy="55303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082" y="2594053"/>
            <a:ext cx="1190718" cy="53298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663" y="2602303"/>
            <a:ext cx="1165911" cy="53298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624" y="3251775"/>
            <a:ext cx="1117600" cy="546100"/>
          </a:xfrm>
          <a:prstGeom prst="rect">
            <a:avLst/>
          </a:prstGeom>
        </p:spPr>
      </p:pic>
    </p:spTree>
    <p:extLst>
      <p:ext uri="{BB962C8B-B14F-4D97-AF65-F5344CB8AC3E}">
        <p14:creationId xmlns:p14="http://schemas.microsoft.com/office/powerpoint/2010/main" val="29362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51443" y="3352800"/>
            <a:ext cx="4411246" cy="2982057"/>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dirty="0"/>
          </a:p>
        </p:txBody>
      </p:sp>
      <p:sp>
        <p:nvSpPr>
          <p:cNvPr id="7" name="Rectangle 8"/>
          <p:cNvSpPr>
            <a:spLocks noGrp="1" noChangeArrowheads="1"/>
          </p:cNvSpPr>
          <p:nvPr>
            <p:ph type="title"/>
          </p:nvPr>
        </p:nvSpPr>
        <p:spPr>
          <a:xfrm>
            <a:off x="457200" y="-152400"/>
            <a:ext cx="8229600" cy="1143000"/>
          </a:xfrm>
          <a:noFill/>
        </p:spPr>
        <p:txBody>
          <a:bodyPr/>
          <a:lstStyle/>
          <a:p>
            <a:pPr eaLnBrk="1" hangingPunct="1"/>
            <a:r>
              <a:rPr lang="en-US" sz="4000" dirty="0" smtClean="0"/>
              <a:t>Images as functions</a:t>
            </a:r>
          </a:p>
        </p:txBody>
      </p:sp>
      <p:sp>
        <p:nvSpPr>
          <p:cNvPr id="9" name="Rectangle 3"/>
          <p:cNvSpPr txBox="1">
            <a:spLocks noChangeArrowheads="1"/>
          </p:cNvSpPr>
          <p:nvPr/>
        </p:nvSpPr>
        <p:spPr>
          <a:xfrm>
            <a:off x="152400" y="914400"/>
            <a:ext cx="8737600" cy="5600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1" dirty="0" smtClean="0"/>
              <a:t>An I</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mage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a function</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f</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to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M</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Tx/>
              <a:buNone/>
              <a:tabLst/>
              <a:defRPr/>
            </a:pPr>
            <a:endParaRPr kumimoji="0" lang="en-US" sz="800" b="0" i="1"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gives the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intensity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position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Defined over a rectangle, with a finite range: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a</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Helvetica" pitchFamily="34" charset="0"/>
                <a:ea typeface="+mn-ea"/>
                <a:cs typeface="+mn-cs"/>
              </a:rPr>
              <a:t>x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c</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d</a:t>
            </a: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[0,255]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ight Brace 10"/>
          <p:cNvSpPr/>
          <p:nvPr/>
        </p:nvSpPr>
        <p:spPr>
          <a:xfrm rot="5400000">
            <a:off x="2209800" y="2667000"/>
            <a:ext cx="152400" cy="15240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828800" y="3429000"/>
            <a:ext cx="1043876" cy="646331"/>
          </a:xfrm>
          <a:prstGeom prst="rect">
            <a:avLst/>
          </a:prstGeom>
          <a:noFill/>
        </p:spPr>
        <p:txBody>
          <a:bodyPr wrap="none" rtlCol="0">
            <a:spAutoFit/>
          </a:bodyPr>
          <a:lstStyle/>
          <a:p>
            <a:r>
              <a:rPr lang="en-US" dirty="0" smtClean="0"/>
              <a:t>Domain</a:t>
            </a:r>
          </a:p>
          <a:p>
            <a:r>
              <a:rPr lang="en-US" dirty="0" smtClean="0"/>
              <a:t>support</a:t>
            </a:r>
            <a:endParaRPr lang="en-US" dirty="0"/>
          </a:p>
        </p:txBody>
      </p:sp>
      <p:sp>
        <p:nvSpPr>
          <p:cNvPr id="13" name="Right Brace 12"/>
          <p:cNvSpPr/>
          <p:nvPr/>
        </p:nvSpPr>
        <p:spPr>
          <a:xfrm rot="5400000">
            <a:off x="4076700" y="2857500"/>
            <a:ext cx="76200" cy="10668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733800" y="3429000"/>
            <a:ext cx="813043" cy="369332"/>
          </a:xfrm>
          <a:prstGeom prst="rect">
            <a:avLst/>
          </a:prstGeom>
          <a:noFill/>
        </p:spPr>
        <p:txBody>
          <a:bodyPr wrap="none" rtlCol="0">
            <a:spAutoFit/>
          </a:bodyPr>
          <a:lstStyle/>
          <a:p>
            <a:r>
              <a:rPr lang="en-US" dirty="0" smtClean="0"/>
              <a:t>range</a:t>
            </a: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4116"/>
          <a:stretch/>
        </p:blipFill>
        <p:spPr>
          <a:xfrm>
            <a:off x="1682721" y="4070663"/>
            <a:ext cx="2379909" cy="2276565"/>
          </a:xfrm>
          <a:prstGeom prst="rect">
            <a:avLst/>
          </a:prstGeom>
        </p:spPr>
      </p:pic>
    </p:spTree>
    <p:extLst>
      <p:ext uri="{BB962C8B-B14F-4D97-AF65-F5344CB8AC3E}">
        <p14:creationId xmlns:p14="http://schemas.microsoft.com/office/powerpoint/2010/main" val="27455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dirty="0"/>
          </a:p>
        </p:txBody>
      </p:sp>
      <p:sp>
        <p:nvSpPr>
          <p:cNvPr id="7" name="Rectangle 8"/>
          <p:cNvSpPr>
            <a:spLocks noGrp="1" noChangeArrowheads="1"/>
          </p:cNvSpPr>
          <p:nvPr>
            <p:ph type="title"/>
          </p:nvPr>
        </p:nvSpPr>
        <p:spPr>
          <a:xfrm>
            <a:off x="457200" y="-152400"/>
            <a:ext cx="8229600" cy="1143000"/>
          </a:xfrm>
          <a:noFill/>
        </p:spPr>
        <p:txBody>
          <a:bodyPr/>
          <a:lstStyle/>
          <a:p>
            <a:pPr eaLnBrk="1" hangingPunct="1"/>
            <a:r>
              <a:rPr lang="en-US" sz="4000" dirty="0" smtClean="0"/>
              <a:t>Images as functions</a:t>
            </a:r>
          </a:p>
        </p:txBody>
      </p:sp>
      <p:sp>
        <p:nvSpPr>
          <p:cNvPr id="9" name="Rectangle 3"/>
          <p:cNvSpPr txBox="1">
            <a:spLocks noChangeArrowheads="1"/>
          </p:cNvSpPr>
          <p:nvPr/>
        </p:nvSpPr>
        <p:spPr>
          <a:xfrm>
            <a:off x="152400" y="914400"/>
            <a:ext cx="8737600" cy="5600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1" dirty="0" smtClean="0"/>
              <a:t>An I</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mage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a function</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1" u="none" strike="noStrike" kern="1200" cap="none" spc="0" normalizeH="0" baseline="0" noProof="0" dirty="0" smtClean="0">
                <a:ln>
                  <a:noFill/>
                </a:ln>
                <a:solidFill>
                  <a:schemeClr val="tx1"/>
                </a:solidFill>
                <a:effectLst/>
                <a:uLnTx/>
                <a:uFillTx/>
                <a:latin typeface="+mn-lt"/>
                <a:ea typeface="+mn-ea"/>
                <a:cs typeface="+mn-cs"/>
              </a:rPr>
              <a:t>f</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from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to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a:t>
            </a:r>
            <a:r>
              <a:rPr kumimoji="0" lang="en-US" sz="3200" b="0" i="0" u="none" strike="noStrike" kern="1200" cap="none" spc="0" normalizeH="0" baseline="30000" noProof="0" dirty="0" smtClean="0">
                <a:ln>
                  <a:noFill/>
                </a:ln>
                <a:solidFill>
                  <a:schemeClr val="tx1"/>
                </a:solidFill>
                <a:effectLst/>
                <a:uLnTx/>
                <a:uFillTx/>
                <a:latin typeface="Times New Roman" pitchFamily="18" charset="0"/>
                <a:ea typeface="+mn-ea"/>
                <a:cs typeface="+mn-cs"/>
              </a:rPr>
              <a:t>M</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Tx/>
              <a:buNone/>
              <a:tabLst/>
              <a:defRPr/>
            </a:pPr>
            <a:endParaRPr kumimoji="0" lang="en-US" sz="800" b="0" i="1"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gives the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intensity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position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chemeClr val="tx1"/>
                </a:solidFill>
                <a:effectLst/>
                <a:uLnTx/>
                <a:uFillTx/>
                <a:latin typeface="Times New Roman" pitchFamily="18" charset="0"/>
                <a:ea typeface="+mn-ea"/>
                <a:cs typeface="+mn-cs"/>
              </a:rPr>
              <a:t>x, y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p>
          <a:p>
            <a:pPr marL="742950" marR="0" lvl="1" indent="-28575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Defined over a rectangle, with a finite range: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f</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a</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Helvetica" pitchFamily="34" charset="0"/>
                <a:ea typeface="+mn-ea"/>
                <a:cs typeface="+mn-cs"/>
              </a:rPr>
              <a:t>x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c</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t>
            </a:r>
            <a:r>
              <a:rPr kumimoji="0" lang="en-US"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d</a:t>
            </a:r>
            <a:r>
              <a:rPr kumimoji="0" lang="en-US"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[0,255]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0" name="Object 4"/>
          <p:cNvGraphicFramePr>
            <a:graphicFrameLocks noChangeAspect="1"/>
          </p:cNvGraphicFramePr>
          <p:nvPr>
            <p:extLst/>
          </p:nvPr>
        </p:nvGraphicFramePr>
        <p:xfrm>
          <a:off x="2971800" y="4572000"/>
          <a:ext cx="2362200" cy="1397000"/>
        </p:xfrm>
        <a:graphic>
          <a:graphicData uri="http://schemas.openxmlformats.org/presentationml/2006/ole">
            <mc:AlternateContent xmlns:mc="http://schemas.openxmlformats.org/markup-compatibility/2006">
              <mc:Choice xmlns:v="urn:schemas-microsoft-com:vml" Requires="v">
                <p:oleObj spid="_x0000_s2076" name="Equation" r:id="rId4" imgW="1193760" imgH="698400" progId="">
                  <p:embed/>
                </p:oleObj>
              </mc:Choice>
              <mc:Fallback>
                <p:oleObj name="Equation" r:id="rId4" imgW="1193760" imgH="698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72000"/>
                        <a:ext cx="2362200" cy="1397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Rectangle 14"/>
          <p:cNvSpPr/>
          <p:nvPr/>
        </p:nvSpPr>
        <p:spPr>
          <a:xfrm>
            <a:off x="228600" y="4978400"/>
            <a:ext cx="2698687" cy="523220"/>
          </a:xfrm>
          <a:prstGeom prst="rect">
            <a:avLst/>
          </a:prstGeom>
        </p:spPr>
        <p:txBody>
          <a:bodyPr wrap="none">
            <a:spAutoFit/>
          </a:bodyPr>
          <a:lstStyle/>
          <a:p>
            <a:pPr marL="342900" lvl="0" indent="-342900" fontAlgn="auto">
              <a:spcBef>
                <a:spcPct val="20000"/>
              </a:spcBef>
              <a:spcAft>
                <a:spcPts val="0"/>
              </a:spcAft>
              <a:buFont typeface="Arial" pitchFamily="34" charset="0"/>
              <a:buChar char="•"/>
            </a:pPr>
            <a:r>
              <a:rPr lang="en-US" sz="2800" b="0" dirty="0" smtClean="0">
                <a:solidFill>
                  <a:prstClr val="black"/>
                </a:solidFill>
                <a:latin typeface="Calibri"/>
              </a:rPr>
              <a:t>A color image: </a:t>
            </a:r>
          </a:p>
        </p:txBody>
      </p:sp>
      <p:sp>
        <p:nvSpPr>
          <p:cNvPr id="16" name="Right Brace 15"/>
          <p:cNvSpPr/>
          <p:nvPr/>
        </p:nvSpPr>
        <p:spPr>
          <a:xfrm rot="5400000">
            <a:off x="2209800" y="2667000"/>
            <a:ext cx="152400" cy="15240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828800" y="3429000"/>
            <a:ext cx="1043876" cy="646331"/>
          </a:xfrm>
          <a:prstGeom prst="rect">
            <a:avLst/>
          </a:prstGeom>
          <a:noFill/>
        </p:spPr>
        <p:txBody>
          <a:bodyPr wrap="none" rtlCol="0">
            <a:spAutoFit/>
          </a:bodyPr>
          <a:lstStyle/>
          <a:p>
            <a:r>
              <a:rPr lang="en-US" dirty="0" smtClean="0"/>
              <a:t>Domain</a:t>
            </a:r>
          </a:p>
          <a:p>
            <a:r>
              <a:rPr lang="en-US" dirty="0" smtClean="0"/>
              <a:t>support</a:t>
            </a:r>
            <a:endParaRPr lang="en-US" dirty="0"/>
          </a:p>
        </p:txBody>
      </p:sp>
      <p:sp>
        <p:nvSpPr>
          <p:cNvPr id="18" name="Right Brace 17"/>
          <p:cNvSpPr/>
          <p:nvPr/>
        </p:nvSpPr>
        <p:spPr>
          <a:xfrm rot="5400000">
            <a:off x="4076700" y="2857500"/>
            <a:ext cx="76200" cy="1066800"/>
          </a:xfrm>
          <a:prstGeom prst="rightBrace">
            <a:avLst>
              <a:gd name="adj1" fmla="val 47341"/>
              <a:gd name="adj2" fmla="val 4303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733800" y="3429000"/>
            <a:ext cx="813043" cy="369332"/>
          </a:xfrm>
          <a:prstGeom prst="rect">
            <a:avLst/>
          </a:prstGeom>
          <a:noFill/>
        </p:spPr>
        <p:txBody>
          <a:bodyPr wrap="none" rtlCol="0">
            <a:spAutoFit/>
          </a:bodyPr>
          <a:lstStyle/>
          <a:p>
            <a:r>
              <a:rPr lang="en-US" dirty="0" smtClean="0"/>
              <a:t>range</a:t>
            </a:r>
            <a:endParaRPr lang="en-US" dirty="0"/>
          </a:p>
        </p:txBody>
      </p:sp>
    </p:spTree>
    <p:extLst>
      <p:ext uri="{BB962C8B-B14F-4D97-AF65-F5344CB8AC3E}">
        <p14:creationId xmlns:p14="http://schemas.microsoft.com/office/powerpoint/2010/main" val="4184146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solidFill>
                  <a:schemeClr val="bg1">
                    <a:lumMod val="65000"/>
                  </a:schemeClr>
                </a:solidFill>
              </a:rPr>
              <a:t>Gaussian filter</a:t>
            </a:r>
          </a:p>
          <a:p>
            <a:r>
              <a:rPr lang="en-US" dirty="0">
                <a:solidFill>
                  <a:schemeClr val="bg1">
                    <a:lumMod val="65000"/>
                  </a:schemeClr>
                </a:solidFill>
              </a:rPr>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939443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dirty="0"/>
          </a:p>
        </p:txBody>
      </p:sp>
      <p:sp>
        <p:nvSpPr>
          <p:cNvPr id="6" name="Rectangle 2"/>
          <p:cNvSpPr>
            <a:spLocks noGrp="1" noChangeArrowheads="1"/>
          </p:cNvSpPr>
          <p:nvPr>
            <p:ph type="title"/>
          </p:nvPr>
        </p:nvSpPr>
        <p:spPr>
          <a:xfrm>
            <a:off x="685800" y="0"/>
            <a:ext cx="7772400" cy="1143000"/>
          </a:xfrm>
        </p:spPr>
        <p:txBody>
          <a:bodyPr>
            <a:normAutofit/>
          </a:bodyPr>
          <a:lstStyle/>
          <a:p>
            <a:pPr eaLnBrk="1" hangingPunct="1"/>
            <a:r>
              <a:rPr lang="en-US" dirty="0" smtClean="0">
                <a:solidFill>
                  <a:schemeClr val="tx1"/>
                </a:solidFill>
              </a:rPr>
              <a:t>Systems and Filters</a:t>
            </a:r>
            <a:endParaRPr lang="en-US" sz="3600" dirty="0" smtClean="0">
              <a:solidFill>
                <a:schemeClr val="tx1"/>
              </a:solidFill>
            </a:endParaRPr>
          </a:p>
        </p:txBody>
      </p:sp>
      <p:sp>
        <p:nvSpPr>
          <p:cNvPr id="7" name="Rectangle 3"/>
          <p:cNvSpPr txBox="1">
            <a:spLocks noChangeArrowheads="1"/>
          </p:cNvSpPr>
          <p:nvPr/>
        </p:nvSpPr>
        <p:spPr>
          <a:xfrm>
            <a:off x="239713" y="1143000"/>
            <a:ext cx="8001000" cy="36576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Filtering:</a:t>
            </a:r>
          </a:p>
          <a:p>
            <a:pPr marL="742950" lvl="1" indent="-285750">
              <a:spcBef>
                <a:spcPct val="20000"/>
              </a:spcBef>
              <a:buFont typeface="Arial"/>
              <a:buChar char="–"/>
              <a:defRPr/>
            </a:pPr>
            <a:r>
              <a:rPr lang="en-US" sz="2800" dirty="0"/>
              <a:t>Forming a new image whose pixel values are transformed from original pixel values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4"/>
          <p:cNvSpPr>
            <a:spLocks noChangeArrowheads="1"/>
          </p:cNvSpPr>
          <p:nvPr/>
        </p:nvSpPr>
        <p:spPr bwMode="auto">
          <a:xfrm>
            <a:off x="4056063" y="98425"/>
            <a:ext cx="184150" cy="457200"/>
          </a:xfrm>
          <a:prstGeom prst="rect">
            <a:avLst/>
          </a:prstGeom>
          <a:noFill/>
          <a:ln w="9525">
            <a:noFill/>
            <a:miter lim="800000"/>
            <a:headEnd/>
            <a:tailEnd/>
          </a:ln>
        </p:spPr>
        <p:txBody>
          <a:bodyPr wrap="none">
            <a:spAutoFit/>
          </a:bodyPr>
          <a:lstStyle/>
          <a:p>
            <a:pPr eaLnBrk="0" hangingPunct="0"/>
            <a:endParaRPr lang="en-US"/>
          </a:p>
        </p:txBody>
      </p:sp>
      <p:sp>
        <p:nvSpPr>
          <p:cNvPr id="9" name="Text Box 5"/>
          <p:cNvSpPr txBox="1">
            <a:spLocks noChangeArrowheads="1"/>
          </p:cNvSpPr>
          <p:nvPr/>
        </p:nvSpPr>
        <p:spPr bwMode="auto">
          <a:xfrm>
            <a:off x="371475" y="2743200"/>
            <a:ext cx="8239125" cy="3416320"/>
          </a:xfrm>
          <a:prstGeom prst="rect">
            <a:avLst/>
          </a:prstGeom>
          <a:noFill/>
          <a:ln w="63500">
            <a:noFill/>
            <a:miter lim="800000"/>
            <a:headEnd/>
            <a:tailEnd/>
          </a:ln>
        </p:spPr>
        <p:txBody>
          <a:bodyPr wrap="square">
            <a:spAutoFit/>
          </a:bodyPr>
          <a:lstStyle/>
          <a:p>
            <a:r>
              <a:rPr lang="en-US" sz="3200" b="1" dirty="0">
                <a:solidFill>
                  <a:srgbClr val="FF3300"/>
                </a:solidFill>
              </a:rPr>
              <a:t>Goals: </a:t>
            </a:r>
            <a:endParaRPr lang="en-US" sz="3200" b="1" dirty="0" smtClean="0">
              <a:solidFill>
                <a:srgbClr val="FF3300"/>
              </a:solidFill>
            </a:endParaRPr>
          </a:p>
          <a:p>
            <a:pPr marL="457200" indent="-457200">
              <a:buFont typeface="Arial" charset="0"/>
              <a:buChar char="•"/>
            </a:pPr>
            <a:r>
              <a:rPr lang="en-US" sz="3200" dirty="0" smtClean="0"/>
              <a:t>Goal </a:t>
            </a:r>
            <a:r>
              <a:rPr lang="en-US" sz="3200" dirty="0"/>
              <a:t>is to extract useful </a:t>
            </a:r>
            <a:r>
              <a:rPr lang="en-US" sz="3200" dirty="0" smtClean="0"/>
              <a:t>information </a:t>
            </a:r>
            <a:r>
              <a:rPr lang="en-US" sz="3200" dirty="0"/>
              <a:t>from images, or transform images into another domain where we can modify/enhance image </a:t>
            </a:r>
            <a:r>
              <a:rPr lang="en-US" sz="3200" dirty="0" smtClean="0"/>
              <a:t>properties</a:t>
            </a:r>
            <a:r>
              <a:rPr lang="en-US" sz="2800" dirty="0" smtClean="0"/>
              <a:t> </a:t>
            </a:r>
          </a:p>
          <a:p>
            <a:pPr marL="914400" lvl="1" indent="-457200">
              <a:buFont typeface="Arial" charset="0"/>
              <a:buChar char="•"/>
            </a:pPr>
            <a:r>
              <a:rPr lang="en-US" sz="2800" dirty="0" smtClean="0"/>
              <a:t>Features </a:t>
            </a:r>
            <a:r>
              <a:rPr lang="en-US" sz="2800" dirty="0"/>
              <a:t>(edges, corners, blobs</a:t>
            </a:r>
            <a:r>
              <a:rPr lang="en-US" sz="2800" dirty="0" smtClean="0"/>
              <a:t>…)</a:t>
            </a:r>
          </a:p>
          <a:p>
            <a:pPr marL="914400" lvl="1" indent="-457200">
              <a:buFont typeface="Arial" charset="0"/>
              <a:buChar char="•"/>
            </a:pPr>
            <a:r>
              <a:rPr lang="en-US" sz="2800" dirty="0" smtClean="0"/>
              <a:t>super-resolution; in-painting; de-noising</a:t>
            </a:r>
            <a:endParaRPr lang="en-US" sz="2800" dirty="0"/>
          </a:p>
        </p:txBody>
      </p:sp>
    </p:spTree>
    <p:extLst>
      <p:ext uri="{BB962C8B-B14F-4D97-AF65-F5344CB8AC3E}">
        <p14:creationId xmlns:p14="http://schemas.microsoft.com/office/powerpoint/2010/main" val="935301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and Filters</a:t>
            </a:r>
            <a:endParaRPr lang="en-US" dirty="0"/>
          </a:p>
        </p:txBody>
      </p:sp>
      <p:sp>
        <p:nvSpPr>
          <p:cNvPr id="3" name="Content Placeholder 2"/>
          <p:cNvSpPr>
            <a:spLocks noGrp="1"/>
          </p:cNvSpPr>
          <p:nvPr>
            <p:ph idx="1"/>
          </p:nvPr>
        </p:nvSpPr>
        <p:spPr/>
        <p:txBody>
          <a:bodyPr/>
          <a:lstStyle/>
          <a:p>
            <a:r>
              <a:rPr lang="en-US" dirty="0"/>
              <a:t>we define a system as a unit that converts an input function </a:t>
            </a:r>
            <a:r>
              <a:rPr lang="en-US" dirty="0" smtClean="0"/>
              <a:t>f[</a:t>
            </a:r>
            <a:r>
              <a:rPr lang="en-US" dirty="0" err="1" smtClean="0"/>
              <a:t>n,m</a:t>
            </a:r>
            <a:r>
              <a:rPr lang="en-US" dirty="0"/>
              <a:t>]</a:t>
            </a:r>
            <a:r>
              <a:rPr lang="en-US" dirty="0" smtClean="0"/>
              <a:t> </a:t>
            </a:r>
            <a:r>
              <a:rPr lang="en-US" dirty="0"/>
              <a:t>into an output (or response) function </a:t>
            </a:r>
            <a:r>
              <a:rPr lang="en-US" dirty="0" smtClean="0"/>
              <a:t>g[</a:t>
            </a:r>
            <a:r>
              <a:rPr lang="en-US" dirty="0" err="1" smtClean="0"/>
              <a:t>n,m</a:t>
            </a:r>
            <a:r>
              <a:rPr lang="en-US" dirty="0" smtClean="0"/>
              <a:t>], </a:t>
            </a:r>
            <a:r>
              <a:rPr lang="en-US" dirty="0"/>
              <a:t>where </a:t>
            </a:r>
            <a:r>
              <a:rPr lang="en-US" dirty="0" smtClean="0"/>
              <a:t>(</a:t>
            </a:r>
            <a:r>
              <a:rPr lang="en-US" dirty="0" err="1" smtClean="0"/>
              <a:t>n,m</a:t>
            </a:r>
            <a:r>
              <a:rPr lang="en-US" dirty="0" smtClean="0"/>
              <a:t>) are the independent variables.</a:t>
            </a:r>
          </a:p>
          <a:p>
            <a:pPr lvl="1"/>
            <a:r>
              <a:rPr lang="en-US" dirty="0" smtClean="0"/>
              <a:t>In the case for images, (</a:t>
            </a:r>
            <a:r>
              <a:rPr lang="en-US" dirty="0" err="1" smtClean="0"/>
              <a:t>n,m</a:t>
            </a:r>
            <a:r>
              <a:rPr lang="en-US" dirty="0" smtClean="0"/>
              <a:t>) represents the </a:t>
            </a:r>
            <a:r>
              <a:rPr lang="en-US" b="1" dirty="0" smtClean="0"/>
              <a:t>spatial position in the image.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dirty="0"/>
          </a:p>
        </p:txBody>
      </p:sp>
      <p:pic>
        <p:nvPicPr>
          <p:cNvPr id="7" name="Picture 2"/>
          <p:cNvPicPr>
            <a:picLocks noChangeAspect="1" noChangeArrowheads="1"/>
          </p:cNvPicPr>
          <p:nvPr/>
        </p:nvPicPr>
        <p:blipFill>
          <a:blip r:embed="rId2" cstate="print"/>
          <a:srcRect/>
          <a:stretch>
            <a:fillRect/>
          </a:stretch>
        </p:blipFill>
        <p:spPr bwMode="auto">
          <a:xfrm>
            <a:off x="1184473" y="4800600"/>
            <a:ext cx="6143625" cy="895350"/>
          </a:xfrm>
          <a:prstGeom prst="rect">
            <a:avLst/>
          </a:prstGeom>
          <a:noFill/>
          <a:ln w="9525">
            <a:noFill/>
            <a:miter lim="800000"/>
            <a:headEnd/>
            <a:tailEnd/>
          </a:ln>
        </p:spPr>
      </p:pic>
    </p:spTree>
    <p:extLst>
      <p:ext uri="{BB962C8B-B14F-4D97-AF65-F5344CB8AC3E}">
        <p14:creationId xmlns:p14="http://schemas.microsoft.com/office/powerpoint/2010/main" val="3026857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dirty="0"/>
          </a:p>
        </p:txBody>
      </p:sp>
      <p:pic>
        <p:nvPicPr>
          <p:cNvPr id="6" name="Picture 5" descr="noise"/>
          <p:cNvPicPr>
            <a:picLocks noChangeAspect="1" noChangeArrowheads="1"/>
          </p:cNvPicPr>
          <p:nvPr/>
        </p:nvPicPr>
        <p:blipFill rotWithShape="1">
          <a:blip r:embed="rId2"/>
          <a:srcRect r="50000" b="56670"/>
          <a:stretch/>
        </p:blipFill>
        <p:spPr bwMode="auto">
          <a:xfrm>
            <a:off x="2505869" y="838200"/>
            <a:ext cx="2019300" cy="2334491"/>
          </a:xfrm>
          <a:prstGeom prst="rect">
            <a:avLst/>
          </a:prstGeom>
          <a:noFill/>
          <a:ln w="9525">
            <a:noFill/>
            <a:miter lim="800000"/>
            <a:headEnd/>
            <a:tailEnd/>
          </a:ln>
        </p:spPr>
      </p:pic>
      <p:pic>
        <p:nvPicPr>
          <p:cNvPr id="7" name="Picture 3"/>
          <p:cNvPicPr>
            <a:picLocks noGrp="1" noChangeAspect="1" noChangeArrowheads="1"/>
          </p:cNvPicPr>
          <p:nvPr>
            <p:ph sz="half" idx="1"/>
          </p:nvPr>
        </p:nvPicPr>
        <p:blipFill>
          <a:blip r:embed="rId3"/>
          <a:srcRect b="19835"/>
          <a:stretch>
            <a:fillRect/>
          </a:stretch>
        </p:blipFill>
        <p:spPr>
          <a:xfrm>
            <a:off x="533400" y="4171950"/>
            <a:ext cx="3709988" cy="1847850"/>
          </a:xfrm>
          <a:noFill/>
        </p:spPr>
      </p:pic>
      <p:pic>
        <p:nvPicPr>
          <p:cNvPr id="8" name="Picture 4"/>
          <p:cNvPicPr>
            <a:picLocks noChangeAspect="1" noChangeArrowheads="1"/>
          </p:cNvPicPr>
          <p:nvPr/>
        </p:nvPicPr>
        <p:blipFill>
          <a:blip r:embed="rId4"/>
          <a:srcRect b="19054"/>
          <a:stretch>
            <a:fillRect/>
          </a:stretch>
        </p:blipFill>
        <p:spPr>
          <a:xfrm>
            <a:off x="4419600" y="4171950"/>
            <a:ext cx="3711575" cy="1847850"/>
          </a:xfrm>
          <a:prstGeom prst="rect">
            <a:avLst/>
          </a:prstGeom>
          <a:noFill/>
        </p:spPr>
      </p:pic>
      <p:pic>
        <p:nvPicPr>
          <p:cNvPr id="9" name="Picture 2" descr="vg-nn-half"/>
          <p:cNvPicPr>
            <a:picLocks noChangeArrowheads="1"/>
          </p:cNvPicPr>
          <p:nvPr/>
        </p:nvPicPr>
        <p:blipFill>
          <a:blip r:embed="rId5"/>
          <a:srcRect/>
          <a:stretch>
            <a:fillRect/>
          </a:stretch>
        </p:blipFill>
        <p:spPr bwMode="auto">
          <a:xfrm>
            <a:off x="6955828" y="762000"/>
            <a:ext cx="2038350" cy="2681288"/>
          </a:xfrm>
          <a:prstGeom prst="rect">
            <a:avLst/>
          </a:prstGeom>
          <a:noFill/>
          <a:ln w="9525">
            <a:noFill/>
            <a:miter lim="800000"/>
            <a:headEnd/>
            <a:tailEnd/>
          </a:ln>
        </p:spPr>
      </p:pic>
      <p:pic>
        <p:nvPicPr>
          <p:cNvPr id="10" name="Picture 4" descr="vg-nn-eighth"/>
          <p:cNvPicPr>
            <a:picLocks noChangeArrowheads="1"/>
          </p:cNvPicPr>
          <p:nvPr/>
        </p:nvPicPr>
        <p:blipFill>
          <a:blip r:embed="rId6"/>
          <a:srcRect/>
          <a:stretch>
            <a:fillRect/>
          </a:stretch>
        </p:blipFill>
        <p:spPr bwMode="auto">
          <a:xfrm>
            <a:off x="4800600" y="748145"/>
            <a:ext cx="2038350" cy="2681288"/>
          </a:xfrm>
          <a:prstGeom prst="rect">
            <a:avLst/>
          </a:prstGeom>
          <a:noFill/>
          <a:ln w="9525">
            <a:noFill/>
            <a:miter lim="800000"/>
            <a:headEnd/>
            <a:tailEnd/>
          </a:ln>
        </p:spPr>
      </p:pic>
      <p:sp>
        <p:nvSpPr>
          <p:cNvPr id="11" name="Rectangle 12"/>
          <p:cNvSpPr>
            <a:spLocks noChangeArrowheads="1"/>
          </p:cNvSpPr>
          <p:nvPr/>
        </p:nvSpPr>
        <p:spPr bwMode="auto">
          <a:xfrm>
            <a:off x="5715000" y="228600"/>
            <a:ext cx="2446338" cy="461963"/>
          </a:xfrm>
          <a:prstGeom prst="rect">
            <a:avLst/>
          </a:prstGeom>
          <a:noFill/>
          <a:ln w="9525">
            <a:noFill/>
            <a:miter lim="800000"/>
            <a:headEnd/>
            <a:tailEnd/>
          </a:ln>
        </p:spPr>
        <p:txBody>
          <a:bodyPr wrap="none">
            <a:spAutoFit/>
          </a:bodyPr>
          <a:lstStyle/>
          <a:p>
            <a:r>
              <a:rPr lang="en-US"/>
              <a:t>Super-resolution</a:t>
            </a:r>
          </a:p>
        </p:txBody>
      </p:sp>
      <p:sp>
        <p:nvSpPr>
          <p:cNvPr id="12" name="Rectangle 13"/>
          <p:cNvSpPr>
            <a:spLocks noChangeArrowheads="1"/>
          </p:cNvSpPr>
          <p:nvPr/>
        </p:nvSpPr>
        <p:spPr bwMode="auto">
          <a:xfrm>
            <a:off x="1676400" y="376237"/>
            <a:ext cx="1658938" cy="461963"/>
          </a:xfrm>
          <a:prstGeom prst="rect">
            <a:avLst/>
          </a:prstGeom>
          <a:noFill/>
          <a:ln w="9525">
            <a:noFill/>
            <a:miter lim="800000"/>
            <a:headEnd/>
            <a:tailEnd/>
          </a:ln>
        </p:spPr>
        <p:txBody>
          <a:bodyPr wrap="none">
            <a:spAutoFit/>
          </a:bodyPr>
          <a:lstStyle/>
          <a:p>
            <a:r>
              <a:rPr lang="en-US" dirty="0"/>
              <a:t>De-noising</a:t>
            </a:r>
          </a:p>
        </p:txBody>
      </p:sp>
      <p:sp>
        <p:nvSpPr>
          <p:cNvPr id="13" name="Rectangle 14"/>
          <p:cNvSpPr>
            <a:spLocks noChangeArrowheads="1"/>
          </p:cNvSpPr>
          <p:nvPr/>
        </p:nvSpPr>
        <p:spPr bwMode="auto">
          <a:xfrm>
            <a:off x="3912393" y="3729038"/>
            <a:ext cx="1624013" cy="461962"/>
          </a:xfrm>
          <a:prstGeom prst="rect">
            <a:avLst/>
          </a:prstGeom>
          <a:noFill/>
          <a:ln w="9525">
            <a:noFill/>
            <a:miter lim="800000"/>
            <a:headEnd/>
            <a:tailEnd/>
          </a:ln>
        </p:spPr>
        <p:txBody>
          <a:bodyPr wrap="none">
            <a:spAutoFit/>
          </a:bodyPr>
          <a:lstStyle/>
          <a:p>
            <a:r>
              <a:rPr lang="en-US" dirty="0"/>
              <a:t>In-painting</a:t>
            </a:r>
          </a:p>
        </p:txBody>
      </p:sp>
      <p:sp>
        <p:nvSpPr>
          <p:cNvPr id="14" name="TextBox 13"/>
          <p:cNvSpPr txBox="1"/>
          <p:nvPr/>
        </p:nvSpPr>
        <p:spPr>
          <a:xfrm rot="5400000">
            <a:off x="7599541" y="5237342"/>
            <a:ext cx="1257139" cy="307777"/>
          </a:xfrm>
          <a:prstGeom prst="rect">
            <a:avLst/>
          </a:prstGeom>
          <a:noFill/>
        </p:spPr>
        <p:txBody>
          <a:bodyPr wrap="none" rtlCol="0">
            <a:spAutoFit/>
          </a:bodyPr>
          <a:lstStyle/>
          <a:p>
            <a:r>
              <a:rPr lang="en-US" sz="1400" dirty="0" err="1" smtClean="0"/>
              <a:t>Bertamio</a:t>
            </a:r>
            <a:r>
              <a:rPr lang="en-US" sz="1400" dirty="0" smtClean="0"/>
              <a:t> et al </a:t>
            </a:r>
            <a:endParaRPr lang="en-US" sz="1400" dirty="0"/>
          </a:p>
        </p:txBody>
      </p:sp>
      <p:pic>
        <p:nvPicPr>
          <p:cNvPr id="17" name="Picture 16" descr="noise"/>
          <p:cNvPicPr>
            <a:picLocks noChangeAspect="1" noChangeArrowheads="1"/>
          </p:cNvPicPr>
          <p:nvPr/>
        </p:nvPicPr>
        <p:blipFill rotWithShape="1">
          <a:blip r:embed="rId2"/>
          <a:srcRect l="50000" b="49769"/>
          <a:stretch/>
        </p:blipFill>
        <p:spPr bwMode="auto">
          <a:xfrm>
            <a:off x="304800" y="838199"/>
            <a:ext cx="2019300" cy="2706291"/>
          </a:xfrm>
          <a:prstGeom prst="rect">
            <a:avLst/>
          </a:prstGeom>
          <a:noFill/>
          <a:ln w="9525">
            <a:noFill/>
            <a:miter lim="800000"/>
            <a:headEnd/>
            <a:tailEnd/>
          </a:ln>
        </p:spPr>
      </p:pic>
    </p:spTree>
    <p:extLst>
      <p:ext uri="{BB962C8B-B14F-4D97-AF65-F5344CB8AC3E}">
        <p14:creationId xmlns:p14="http://schemas.microsoft.com/office/powerpoint/2010/main" val="915174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1903412"/>
            <a:ext cx="8077200" cy="3120073"/>
          </a:xfrm>
          <a:prstGeom prst="rect">
            <a:avLst/>
          </a:prstGeom>
          <a:noFill/>
          <a:ln w="9525">
            <a:noFill/>
            <a:miter lim="800000"/>
            <a:headEnd/>
            <a:tailEnd/>
          </a:ln>
        </p:spPr>
      </p:pic>
      <p:cxnSp>
        <p:nvCxnSpPr>
          <p:cNvPr id="7" name="Straight Arrow Connector 6"/>
          <p:cNvCxnSpPr/>
          <p:nvPr/>
        </p:nvCxnSpPr>
        <p:spPr>
          <a:xfrm>
            <a:off x="2370806" y="1989807"/>
            <a:ext cx="19876" cy="3565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70805" y="1995781"/>
            <a:ext cx="6400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371600"/>
            <a:ext cx="3800207" cy="584775"/>
          </a:xfrm>
          <a:prstGeom prst="rect">
            <a:avLst/>
          </a:prstGeom>
          <a:noFill/>
        </p:spPr>
        <p:txBody>
          <a:bodyPr wrap="none" rtlCol="0">
            <a:spAutoFit/>
          </a:bodyPr>
          <a:lstStyle/>
          <a:p>
            <a:r>
              <a:rPr lang="en-US" sz="3200" b="0" dirty="0" smtClean="0">
                <a:latin typeface="+mn-lt"/>
              </a:rPr>
              <a:t>Cartesian coordinates</a:t>
            </a:r>
          </a:p>
        </p:txBody>
      </p:sp>
      <p:sp>
        <p:nvSpPr>
          <p:cNvPr id="11" name="Rectangle 2"/>
          <p:cNvSpPr>
            <a:spLocks noGrp="1" noChangeArrowheads="1"/>
          </p:cNvSpPr>
          <p:nvPr>
            <p:ph type="title"/>
          </p:nvPr>
        </p:nvSpPr>
        <p:spPr>
          <a:xfrm>
            <a:off x="457200" y="-152400"/>
            <a:ext cx="8229600" cy="1143000"/>
          </a:xfrm>
        </p:spPr>
        <p:txBody>
          <a:bodyPr/>
          <a:lstStyle/>
          <a:p>
            <a:pPr eaLnBrk="1" hangingPunct="1"/>
            <a:r>
              <a:rPr lang="en-US" sz="4000" dirty="0" smtClean="0"/>
              <a:t>Images as functions</a:t>
            </a:r>
          </a:p>
        </p:txBody>
      </p:sp>
      <p:sp>
        <p:nvSpPr>
          <p:cNvPr id="12" name="Rectangle 11"/>
          <p:cNvSpPr/>
          <p:nvPr/>
        </p:nvSpPr>
        <p:spPr>
          <a:xfrm>
            <a:off x="304800" y="4486870"/>
            <a:ext cx="1414362" cy="923330"/>
          </a:xfrm>
          <a:prstGeom prst="rect">
            <a:avLst/>
          </a:prstGeom>
        </p:spPr>
        <p:txBody>
          <a:bodyPr wrap="none">
            <a:spAutoFit/>
          </a:bodyPr>
          <a:lstStyle/>
          <a:p>
            <a:r>
              <a:rPr lang="en-US" dirty="0" smtClean="0"/>
              <a:t>Notation for </a:t>
            </a:r>
          </a:p>
          <a:p>
            <a:r>
              <a:rPr lang="en-US" dirty="0" smtClean="0"/>
              <a:t>discrete </a:t>
            </a:r>
          </a:p>
          <a:p>
            <a:r>
              <a:rPr lang="en-US" dirty="0" smtClean="0"/>
              <a:t>functions</a:t>
            </a:r>
            <a:endParaRPr lang="en-US" dirty="0"/>
          </a:p>
        </p:txBody>
      </p:sp>
      <p:cxnSp>
        <p:nvCxnSpPr>
          <p:cNvPr id="14" name="Straight Arrow Connector 13"/>
          <p:cNvCxnSpPr/>
          <p:nvPr/>
        </p:nvCxnSpPr>
        <p:spPr>
          <a:xfrm rot="16200000" flipV="1">
            <a:off x="420541" y="4075262"/>
            <a:ext cx="682923" cy="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541" y="3832525"/>
            <a:ext cx="1143000" cy="584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898955"/>
            <a:ext cx="1130300" cy="482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451" y="3791166"/>
            <a:ext cx="1460500" cy="622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251" y="3224106"/>
            <a:ext cx="1358900" cy="558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451" y="2594053"/>
            <a:ext cx="1409700" cy="55303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082" y="2594053"/>
            <a:ext cx="1190718" cy="53298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5663" y="2602303"/>
            <a:ext cx="1165911" cy="53298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624" y="3251775"/>
            <a:ext cx="1117600" cy="546100"/>
          </a:xfrm>
          <a:prstGeom prst="rect">
            <a:avLst/>
          </a:prstGeom>
        </p:spPr>
      </p:pic>
    </p:spTree>
    <p:extLst>
      <p:ext uri="{BB962C8B-B14F-4D97-AF65-F5344CB8AC3E}">
        <p14:creationId xmlns:p14="http://schemas.microsoft.com/office/powerpoint/2010/main" val="328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discrete-space systems (filters)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600200" y="3314478"/>
            <a:ext cx="6143625" cy="89535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371600" y="4223332"/>
            <a:ext cx="5405437" cy="652519"/>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667000" y="5137732"/>
            <a:ext cx="3167062" cy="805868"/>
          </a:xfrm>
          <a:prstGeom prst="rect">
            <a:avLst/>
          </a:prstGeom>
          <a:noFill/>
          <a:ln w="9525">
            <a:noFill/>
            <a:miter lim="800000"/>
            <a:headEnd/>
            <a:tailEnd/>
          </a:ln>
        </p:spPr>
      </p:pic>
      <p:sp>
        <p:nvSpPr>
          <p:cNvPr id="3" name="TextBox 2"/>
          <p:cNvSpPr txBox="1"/>
          <p:nvPr/>
        </p:nvSpPr>
        <p:spPr>
          <a:xfrm>
            <a:off x="762000" y="1417638"/>
            <a:ext cx="7543800" cy="1815882"/>
          </a:xfrm>
          <a:prstGeom prst="rect">
            <a:avLst/>
          </a:prstGeom>
          <a:noFill/>
        </p:spPr>
        <p:txBody>
          <a:bodyPr wrap="square" rtlCol="0">
            <a:spAutoFit/>
          </a:bodyPr>
          <a:lstStyle/>
          <a:p>
            <a:r>
              <a:rPr lang="en-US" sz="2800" dirty="0" smtClean="0"/>
              <a:t>S </a:t>
            </a:r>
            <a:r>
              <a:rPr lang="en-US" sz="2800" dirty="0"/>
              <a:t>is the </a:t>
            </a:r>
            <a:r>
              <a:rPr lang="en-US" sz="2800" b="1" dirty="0"/>
              <a:t>system operator</a:t>
            </a:r>
            <a:r>
              <a:rPr lang="en-US" sz="2800" dirty="0"/>
              <a:t>, defined as a mapping or assignment of a member of the set of possible </a:t>
            </a:r>
            <a:r>
              <a:rPr lang="en-US" sz="2800" dirty="0" smtClean="0"/>
              <a:t>outputs g[</a:t>
            </a:r>
            <a:r>
              <a:rPr lang="en-US" sz="2800" dirty="0" err="1" smtClean="0"/>
              <a:t>n,m</a:t>
            </a:r>
            <a:r>
              <a:rPr lang="en-US" sz="2800" dirty="0"/>
              <a:t>] to each member of the set of possible </a:t>
            </a:r>
            <a:r>
              <a:rPr lang="en-US" sz="2800" dirty="0" smtClean="0"/>
              <a:t>inputs f[</a:t>
            </a:r>
            <a:r>
              <a:rPr lang="en-US" sz="2800" dirty="0" err="1" smtClean="0"/>
              <a:t>n,m</a:t>
            </a:r>
            <a:r>
              <a:rPr lang="en-US" sz="2800" dirty="0" smtClean="0"/>
              <a:t>].</a:t>
            </a:r>
            <a:endParaRPr lang="en-US" sz="2800" dirty="0"/>
          </a:p>
        </p:txBody>
      </p:sp>
    </p:spTree>
    <p:extLst>
      <p:ext uri="{BB962C8B-B14F-4D97-AF65-F5344CB8AC3E}">
        <p14:creationId xmlns:p14="http://schemas.microsoft.com/office/powerpoint/2010/main" val="326367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Images</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spTree>
    <p:extLst>
      <p:ext uri="{BB962C8B-B14F-4D97-AF65-F5344CB8AC3E}">
        <p14:creationId xmlns:p14="http://schemas.microsoft.com/office/powerpoint/2010/main" val="542166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Filter example #1: Box filter</a:t>
            </a:r>
            <a:endParaRPr lang="en-US" sz="4000" dirty="0"/>
          </a:p>
        </p:txBody>
      </p:sp>
      <p:sp>
        <p:nvSpPr>
          <p:cNvPr id="3" name="Content Placeholder 2"/>
          <p:cNvSpPr>
            <a:spLocks noGrp="1"/>
          </p:cNvSpPr>
          <p:nvPr>
            <p:ph idx="1"/>
          </p:nvPr>
        </p:nvSpPr>
        <p:spPr>
          <a:xfrm>
            <a:off x="457200" y="1112837"/>
            <a:ext cx="8229600" cy="4525963"/>
          </a:xfrm>
        </p:spPr>
        <p:txBody>
          <a:bodyPr/>
          <a:lstStyle/>
          <a:p>
            <a:pPr marL="0" indent="0">
              <a:buNone/>
            </a:pPr>
            <a:r>
              <a:rPr lang="en-US" dirty="0" smtClean="0"/>
              <a:t>2D DS moving average over a 3 × 3 window of neighborhood</a:t>
            </a:r>
          </a:p>
          <a:p>
            <a:pPr marL="0" indent="0">
              <a:buNone/>
            </a:pP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dirty="0"/>
          </a:p>
        </p:txBody>
      </p:sp>
      <p:pic>
        <p:nvPicPr>
          <p:cNvPr id="6" name="Picture 2"/>
          <p:cNvPicPr>
            <a:picLocks noChangeAspect="1" noChangeArrowheads="1"/>
          </p:cNvPicPr>
          <p:nvPr/>
        </p:nvPicPr>
        <p:blipFill>
          <a:blip r:embed="rId4" cstate="print"/>
          <a:srcRect/>
          <a:stretch>
            <a:fillRect/>
          </a:stretch>
        </p:blipFill>
        <p:spPr bwMode="auto">
          <a:xfrm>
            <a:off x="228600" y="2392362"/>
            <a:ext cx="5210616" cy="136140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85800" y="3763962"/>
            <a:ext cx="4724400" cy="1531581"/>
          </a:xfrm>
          <a:prstGeom prst="rect">
            <a:avLst/>
          </a:prstGeom>
          <a:noFill/>
          <a:ln w="9525">
            <a:noFill/>
            <a:miter lim="800000"/>
            <a:headEnd/>
            <a:tailEnd/>
          </a:ln>
        </p:spPr>
      </p:pic>
      <p:grpSp>
        <p:nvGrpSpPr>
          <p:cNvPr id="8" name="Group 4"/>
          <p:cNvGrpSpPr>
            <a:grpSpLocks/>
          </p:cNvGrpSpPr>
          <p:nvPr/>
        </p:nvGrpSpPr>
        <p:grpSpPr bwMode="auto">
          <a:xfrm>
            <a:off x="6107112" y="2646362"/>
            <a:ext cx="2274888" cy="1803400"/>
            <a:chOff x="3799" y="2064"/>
            <a:chExt cx="1433" cy="1136"/>
          </a:xfrm>
        </p:grpSpPr>
        <p:grpSp>
          <p:nvGrpSpPr>
            <p:cNvPr id="9" name="Group 5"/>
            <p:cNvGrpSpPr>
              <a:grpSpLocks/>
            </p:cNvGrpSpPr>
            <p:nvPr/>
          </p:nvGrpSpPr>
          <p:grpSpPr bwMode="auto">
            <a:xfrm>
              <a:off x="4080" y="2064"/>
              <a:ext cx="1152" cy="1136"/>
              <a:chOff x="144" y="144"/>
              <a:chExt cx="1152" cy="1136"/>
            </a:xfrm>
          </p:grpSpPr>
          <p:sp>
            <p:nvSpPr>
              <p:cNvPr id="1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1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2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0" name="Picture 23"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29" name="TextBox 28"/>
          <p:cNvSpPr txBox="1"/>
          <p:nvPr/>
        </p:nvSpPr>
        <p:spPr>
          <a:xfrm>
            <a:off x="7467600" y="2087562"/>
            <a:ext cx="401072" cy="584775"/>
          </a:xfrm>
          <a:prstGeom prst="rect">
            <a:avLst/>
          </a:prstGeom>
          <a:noFill/>
        </p:spPr>
        <p:txBody>
          <a:bodyPr wrap="none" rtlCol="0">
            <a:spAutoFit/>
          </a:bodyPr>
          <a:lstStyle/>
          <a:p>
            <a:r>
              <a:rPr lang="en-US" sz="3200" dirty="0" smtClean="0"/>
              <a:t>h</a:t>
            </a:r>
            <a:endParaRPr lang="en-US" sz="3200" dirty="0"/>
          </a:p>
        </p:txBody>
      </p:sp>
    </p:spTree>
    <p:extLst>
      <p:ext uri="{BB962C8B-B14F-4D97-AF65-F5344CB8AC3E}">
        <p14:creationId xmlns:p14="http://schemas.microsoft.com/office/powerpoint/2010/main" val="9240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3621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6216"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1362"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217" name="Object 4"/>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1363"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Image filtering</a:t>
            </a:r>
          </a:p>
        </p:txBody>
      </p:sp>
      <p:grpSp>
        <p:nvGrpSpPr>
          <p:cNvPr id="36219" name="Group 4"/>
          <p:cNvGrpSpPr>
            <a:grpSpLocks noChangeAspect="1"/>
          </p:cNvGrpSpPr>
          <p:nvPr/>
        </p:nvGrpSpPr>
        <p:grpSpPr bwMode="auto">
          <a:xfrm>
            <a:off x="7543800" y="304800"/>
            <a:ext cx="1143000" cy="973138"/>
            <a:chOff x="3799" y="2064"/>
            <a:chExt cx="1433" cy="1136"/>
          </a:xfrm>
        </p:grpSpPr>
        <p:grpSp>
          <p:nvGrpSpPr>
            <p:cNvPr id="36221" name="Group 5"/>
            <p:cNvGrpSpPr>
              <a:grpSpLocks/>
            </p:cNvGrpSpPr>
            <p:nvPr/>
          </p:nvGrpSpPr>
          <p:grpSpPr bwMode="auto">
            <a:xfrm>
              <a:off x="4080" y="2064"/>
              <a:ext cx="1152" cy="1136"/>
              <a:chOff x="144" y="144"/>
              <a:chExt cx="1152" cy="1136"/>
            </a:xfrm>
          </p:grpSpPr>
          <p:sp>
            <p:nvSpPr>
              <p:cNvPr id="3622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622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6220"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1364"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1365"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3132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7112"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7236"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7237"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386"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238"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2387"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3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7240" name="Group 4"/>
          <p:cNvGrpSpPr>
            <a:grpSpLocks noChangeAspect="1"/>
          </p:cNvGrpSpPr>
          <p:nvPr/>
        </p:nvGrpSpPr>
        <p:grpSpPr bwMode="auto">
          <a:xfrm>
            <a:off x="7543800" y="304800"/>
            <a:ext cx="1143000" cy="973138"/>
            <a:chOff x="3799" y="2064"/>
            <a:chExt cx="1433" cy="1136"/>
          </a:xfrm>
        </p:grpSpPr>
        <p:grpSp>
          <p:nvGrpSpPr>
            <p:cNvPr id="37244" name="Group 5"/>
            <p:cNvGrpSpPr>
              <a:grpSpLocks/>
            </p:cNvGrpSpPr>
            <p:nvPr/>
          </p:nvGrpSpPr>
          <p:grpSpPr bwMode="auto">
            <a:xfrm>
              <a:off x="4080" y="2064"/>
              <a:ext cx="1152" cy="1136"/>
              <a:chOff x="144" y="144"/>
              <a:chExt cx="1152" cy="1136"/>
            </a:xfrm>
          </p:grpSpPr>
          <p:sp>
            <p:nvSpPr>
              <p:cNvPr id="3724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7245"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7241"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2388"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42"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2389"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94112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8136"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8260"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826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3410"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262"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3411"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3"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8264" name="Group 4"/>
          <p:cNvGrpSpPr>
            <a:grpSpLocks noChangeAspect="1"/>
          </p:cNvGrpSpPr>
          <p:nvPr/>
        </p:nvGrpSpPr>
        <p:grpSpPr bwMode="auto">
          <a:xfrm>
            <a:off x="7543800" y="304800"/>
            <a:ext cx="1143000" cy="973138"/>
            <a:chOff x="3799" y="2064"/>
            <a:chExt cx="1433" cy="1136"/>
          </a:xfrm>
        </p:grpSpPr>
        <p:grpSp>
          <p:nvGrpSpPr>
            <p:cNvPr id="38268" name="Group 5"/>
            <p:cNvGrpSpPr>
              <a:grpSpLocks/>
            </p:cNvGrpSpPr>
            <p:nvPr/>
          </p:nvGrpSpPr>
          <p:grpSpPr bwMode="auto">
            <a:xfrm>
              <a:off x="4080" y="2064"/>
              <a:ext cx="1152" cy="1136"/>
              <a:chOff x="144" y="144"/>
              <a:chExt cx="1152" cy="1136"/>
            </a:xfrm>
          </p:grpSpPr>
          <p:sp>
            <p:nvSpPr>
              <p:cNvPr id="3827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826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8265"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3412"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6"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3413"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59204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9"/>
                  </a:ext>
                </a:extLst>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39160"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39284"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9285"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4434"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286"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4435"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87"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9288" name="Group 4"/>
          <p:cNvGrpSpPr>
            <a:grpSpLocks noChangeAspect="1"/>
          </p:cNvGrpSpPr>
          <p:nvPr/>
        </p:nvGrpSpPr>
        <p:grpSpPr bwMode="auto">
          <a:xfrm>
            <a:off x="7543800" y="304800"/>
            <a:ext cx="1143000" cy="973138"/>
            <a:chOff x="3799" y="2064"/>
            <a:chExt cx="1433" cy="1136"/>
          </a:xfrm>
        </p:grpSpPr>
        <p:grpSp>
          <p:nvGrpSpPr>
            <p:cNvPr id="39292" name="Group 5"/>
            <p:cNvGrpSpPr>
              <a:grpSpLocks/>
            </p:cNvGrpSpPr>
            <p:nvPr/>
          </p:nvGrpSpPr>
          <p:grpSpPr bwMode="auto">
            <a:xfrm>
              <a:off x="4080" y="2064"/>
              <a:ext cx="1152" cy="1136"/>
              <a:chOff x="144" y="144"/>
              <a:chExt cx="1152" cy="1136"/>
            </a:xfrm>
          </p:grpSpPr>
          <p:sp>
            <p:nvSpPr>
              <p:cNvPr id="3929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1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929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9289"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4436"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90"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4437"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29373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0061"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0185"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018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458"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187"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5459"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8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0189" name="Group 4"/>
          <p:cNvGrpSpPr>
            <a:grpSpLocks noChangeAspect="1"/>
          </p:cNvGrpSpPr>
          <p:nvPr/>
        </p:nvGrpSpPr>
        <p:grpSpPr bwMode="auto">
          <a:xfrm>
            <a:off x="7543800" y="304800"/>
            <a:ext cx="1143000" cy="973138"/>
            <a:chOff x="3799" y="2064"/>
            <a:chExt cx="1433" cy="1136"/>
          </a:xfrm>
        </p:grpSpPr>
        <p:grpSp>
          <p:nvGrpSpPr>
            <p:cNvPr id="40193" name="Group 5"/>
            <p:cNvGrpSpPr>
              <a:grpSpLocks/>
            </p:cNvGrpSpPr>
            <p:nvPr/>
          </p:nvGrpSpPr>
          <p:grpSpPr bwMode="auto">
            <a:xfrm>
              <a:off x="4080" y="2064"/>
              <a:ext cx="1152" cy="1136"/>
              <a:chOff x="144" y="144"/>
              <a:chExt cx="1152" cy="1136"/>
            </a:xfrm>
          </p:grpSpPr>
          <p:sp>
            <p:nvSpPr>
              <p:cNvPr id="4019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0194"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190"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5460"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9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32"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5461"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24347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1085" name="Rectangle 127"/>
          <p:cNvSpPr>
            <a:spLocks noChangeArrowheads="1"/>
          </p:cNvSpPr>
          <p:nvPr/>
        </p:nvSpPr>
        <p:spPr bwMode="auto">
          <a:xfrm>
            <a:off x="6172200" y="43434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1209" name="Rectangle 252"/>
          <p:cNvSpPr>
            <a:spLocks noChangeArrowheads="1"/>
          </p:cNvSpPr>
          <p:nvPr/>
        </p:nvSpPr>
        <p:spPr bwMode="auto">
          <a:xfrm>
            <a:off x="1812925" y="40259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482"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6483"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6484"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41216" name="TextBox 31"/>
          <p:cNvSpPr txBox="1">
            <a:spLocks noChangeArrowheads="1"/>
          </p:cNvSpPr>
          <p:nvPr/>
        </p:nvSpPr>
        <p:spPr bwMode="auto">
          <a:xfrm>
            <a:off x="6216650"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6485"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46560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2109" name="Rectangle 127"/>
          <p:cNvSpPr>
            <a:spLocks noChangeArrowheads="1"/>
          </p:cNvSpPr>
          <p:nvPr/>
        </p:nvSpPr>
        <p:spPr bwMode="auto">
          <a:xfrm>
            <a:off x="6858000" y="36576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2514600" y="33528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7506"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7507"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7508"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sp>
        <p:nvSpPr>
          <p:cNvPr id="42240" name="TextBox 31"/>
          <p:cNvSpPr txBox="1">
            <a:spLocks noChangeArrowheads="1"/>
          </p:cNvSpPr>
          <p:nvPr/>
        </p:nvSpPr>
        <p:spPr bwMode="auto">
          <a:xfrm>
            <a:off x="6858000" y="36576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7509"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3154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extLst>
                    <a:ext uri="{9D8B030D-6E8A-4147-A177-3AD203B41FA5}">
                      <a16:colId xmlns="" xmlns:a16="http://schemas.microsoft.com/office/drawing/2014/main" val="20000"/>
                    </a:ext>
                  </a:extLst>
                </a:gridCol>
                <a:gridCol w="360362">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60363">
                  <a:extLst>
                    <a:ext uri="{9D8B030D-6E8A-4147-A177-3AD203B41FA5}">
                      <a16:colId xmlns="" xmlns:a16="http://schemas.microsoft.com/office/drawing/2014/main" val="20003"/>
                    </a:ext>
                  </a:extLst>
                </a:gridCol>
                <a:gridCol w="357187">
                  <a:extLst>
                    <a:ext uri="{9D8B030D-6E8A-4147-A177-3AD203B41FA5}">
                      <a16:colId xmlns="" xmlns:a16="http://schemas.microsoft.com/office/drawing/2014/main" val="20004"/>
                    </a:ext>
                  </a:extLst>
                </a:gridCol>
                <a:gridCol w="357188">
                  <a:extLst>
                    <a:ext uri="{9D8B030D-6E8A-4147-A177-3AD203B41FA5}">
                      <a16:colId xmlns="" xmlns:a16="http://schemas.microsoft.com/office/drawing/2014/main" val="20005"/>
                    </a:ext>
                  </a:extLst>
                </a:gridCol>
                <a:gridCol w="360362">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60363">
                  <a:extLst>
                    <a:ext uri="{9D8B030D-6E8A-4147-A177-3AD203B41FA5}">
                      <a16:colId xmlns="" xmlns:a16="http://schemas.microsoft.com/office/drawing/2014/main" val="20008"/>
                    </a:ext>
                  </a:extLst>
                </a:gridCol>
                <a:gridCol w="357187">
                  <a:extLst>
                    <a:ext uri="{9D8B030D-6E8A-4147-A177-3AD203B41FA5}">
                      <a16:colId xmlns="" xmlns:a16="http://schemas.microsoft.com/office/drawing/2014/main" val="20009"/>
                    </a:ext>
                  </a:extLst>
                </a:gridCol>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4325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530"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257"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8531"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5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3259" name="Group 4"/>
          <p:cNvGrpSpPr>
            <a:grpSpLocks/>
          </p:cNvGrpSpPr>
          <p:nvPr/>
        </p:nvGrpSpPr>
        <p:grpSpPr bwMode="auto">
          <a:xfrm>
            <a:off x="6477000" y="304800"/>
            <a:ext cx="685800" cy="584200"/>
            <a:chOff x="3799" y="2064"/>
            <a:chExt cx="1433" cy="1136"/>
          </a:xfrm>
        </p:grpSpPr>
        <p:grpSp>
          <p:nvGrpSpPr>
            <p:cNvPr id="43263" name="Group 5"/>
            <p:cNvGrpSpPr>
              <a:grpSpLocks/>
            </p:cNvGrpSpPr>
            <p:nvPr/>
          </p:nvGrpSpPr>
          <p:grpSpPr bwMode="auto">
            <a:xfrm>
              <a:off x="4080" y="2064"/>
              <a:ext cx="1152" cy="1136"/>
              <a:chOff x="144" y="144"/>
              <a:chExt cx="1152" cy="1136"/>
            </a:xfrm>
          </p:grpSpPr>
          <p:sp>
            <p:nvSpPr>
              <p:cNvPr id="4326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3264"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3260" name="Object 26"/>
          <p:cNvGraphicFramePr>
            <a:graphicFrameLocks noChangeAspect="1"/>
          </p:cNvGraphicFramePr>
          <p:nvPr>
            <p:extLst/>
          </p:nvPr>
        </p:nvGraphicFramePr>
        <p:xfrm>
          <a:off x="5287963" y="228600"/>
          <a:ext cx="1092200" cy="563563"/>
        </p:xfrm>
        <a:graphic>
          <a:graphicData uri="http://schemas.openxmlformats.org/presentationml/2006/ole">
            <mc:AlternateContent xmlns:mc="http://schemas.openxmlformats.org/markup-compatibility/2006">
              <mc:Choice xmlns:v="urn:schemas-microsoft-com:vml" Requires="v">
                <p:oleObj spid="_x0000_s18532"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5287963" y="2286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solidFill>
                  <a:schemeClr val="bg1">
                    <a:lumMod val="50000"/>
                  </a:schemeClr>
                </a:solidFill>
              </a:rPr>
              <a:t>Credit: S. Seitz</a:t>
            </a:r>
          </a:p>
        </p:txBody>
      </p:sp>
      <p:graphicFrame>
        <p:nvGraphicFramePr>
          <p:cNvPr id="43262"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8533"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31264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dirty="0">
                <a:solidFill>
                  <a:prstClr val="black"/>
                </a:solidFill>
              </a:rPr>
              <a:t>What does it do?</a:t>
            </a:r>
          </a:p>
          <a:p>
            <a:pPr eaLnBrk="1" hangingPunct="1">
              <a:spcBef>
                <a:spcPct val="20000"/>
              </a:spcBef>
              <a:buFontTx/>
              <a:buChar char="•"/>
            </a:pPr>
            <a:r>
              <a:rPr lang="en-US" altLang="en-US" sz="2400" dirty="0">
                <a:solidFill>
                  <a:prstClr val="black"/>
                </a:solidFill>
              </a:rPr>
              <a:t>Replaces each pixel with an average of its neighborhood</a:t>
            </a:r>
            <a:endParaRPr lang="en-US" altLang="en-US" sz="2000" dirty="0">
              <a:solidFill>
                <a:prstClr val="black"/>
              </a:solidFill>
            </a:endParaRPr>
          </a:p>
          <a:p>
            <a:pPr eaLnBrk="1" hangingPunct="1">
              <a:spcBef>
                <a:spcPct val="20000"/>
              </a:spcBef>
              <a:buFontTx/>
              <a:buChar char="•"/>
            </a:pPr>
            <a:endParaRPr lang="en-US" altLang="en-US" sz="2000" dirty="0">
              <a:solidFill>
                <a:prstClr val="black"/>
              </a:solidFill>
            </a:endParaRPr>
          </a:p>
          <a:p>
            <a:pPr eaLnBrk="1" hangingPunct="1">
              <a:spcBef>
                <a:spcPct val="20000"/>
              </a:spcBef>
              <a:buFontTx/>
              <a:buChar char="•"/>
            </a:pPr>
            <a:r>
              <a:rPr lang="en-US" altLang="en-US" sz="2400" dirty="0">
                <a:solidFill>
                  <a:prstClr val="black"/>
                </a:solidFill>
              </a:rPr>
              <a:t>Achieve smoothing effect (remove sharp features)</a:t>
            </a:r>
          </a:p>
          <a:p>
            <a:pPr marL="0" indent="0" eaLnBrk="1" hangingPunct="1">
              <a:spcBef>
                <a:spcPct val="20000"/>
              </a:spcBef>
            </a:pPr>
            <a:endParaRPr lang="en-US" altLang="en-US" sz="2400" dirty="0">
              <a:solidFill>
                <a:prstClr val="black"/>
              </a:solidFill>
            </a:endParaRP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44037" name="Object 25"/>
          <p:cNvGraphicFramePr>
            <a:graphicFrameLocks noChangeAspect="1"/>
          </p:cNvGraphicFramePr>
          <p:nvPr>
            <p:extLst/>
          </p:nvPr>
        </p:nvGraphicFramePr>
        <p:xfrm>
          <a:off x="6354763" y="1752600"/>
          <a:ext cx="1090612" cy="563563"/>
        </p:xfrm>
        <a:graphic>
          <a:graphicData uri="http://schemas.openxmlformats.org/presentationml/2006/ole">
            <mc:AlternateContent xmlns:mc="http://schemas.openxmlformats.org/markup-compatibility/2006">
              <mc:Choice xmlns:v="urn:schemas-microsoft-com:vml" Requires="v">
                <p:oleObj spid="_x0000_s19482" name="Equation" r:id="rId5" imgW="393480" imgH="203040" progId="Equation.3">
                  <p:embed/>
                </p:oleObj>
              </mc:Choice>
              <mc:Fallback>
                <p:oleObj name="Equation" r:id="rId5" imgW="393480" imgH="203040" progId="Equation.3">
                  <p:embed/>
                  <p:pic>
                    <p:nvPicPr>
                      <p:cNvPr id="0" name=""/>
                      <p:cNvPicPr>
                        <a:picLocks noChangeAspect="1" noChangeArrowheads="1"/>
                      </p:cNvPicPr>
                      <p:nvPr/>
                    </p:nvPicPr>
                    <p:blipFill>
                      <a:blip r:embed="rId6"/>
                      <a:srcRect/>
                      <a:stretch>
                        <a:fillRect/>
                      </a:stretch>
                    </p:blipFill>
                    <p:spPr bwMode="auto">
                      <a:xfrm>
                        <a:off x="6354763" y="1752600"/>
                        <a:ext cx="109061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Box Filter</a:t>
            </a:r>
          </a:p>
        </p:txBody>
      </p:sp>
    </p:spTree>
    <p:extLst>
      <p:ext uri="{BB962C8B-B14F-4D97-AF65-F5344CB8AC3E}">
        <p14:creationId xmlns:p14="http://schemas.microsoft.com/office/powerpoint/2010/main" val="36863183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Images</a:t>
            </a:r>
          </a:p>
        </p:txBody>
      </p:sp>
      <p:sp>
        <p:nvSpPr>
          <p:cNvPr id="5" name="Slide Number Placeholder 4"/>
          <p:cNvSpPr>
            <a:spLocks noGrp="1"/>
          </p:cNvSpPr>
          <p:nvPr>
            <p:ph type="sldNum" sz="quarter" idx="12"/>
          </p:nvPr>
        </p:nvSpPr>
        <p:spPr/>
        <p:txBody>
          <a:bodyPr/>
          <a:lstStyle/>
          <a:p>
            <a:fld id="{CF7DC490-98B8-074B-BB30-37775A2447EF}" type="slidenum">
              <a:rPr lang="en-US" smtClean="0"/>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84948"/>
            <a:ext cx="3489790" cy="3886904"/>
          </a:xfrm>
          <a:prstGeom prst="rect">
            <a:avLst/>
          </a:prstGeom>
        </p:spPr>
      </p:pic>
    </p:spTree>
    <p:extLst>
      <p:ext uri="{BB962C8B-B14F-4D97-AF65-F5344CB8AC3E}">
        <p14:creationId xmlns:p14="http://schemas.microsoft.com/office/powerpoint/2010/main" val="4188111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dirty="0">
                <a:solidFill>
                  <a:prstClr val="black"/>
                </a:solidFill>
              </a:rPr>
              <a:t>What does it do?</a:t>
            </a:r>
          </a:p>
          <a:p>
            <a:pPr eaLnBrk="1" hangingPunct="1">
              <a:spcBef>
                <a:spcPct val="20000"/>
              </a:spcBef>
              <a:buFontTx/>
              <a:buChar char="•"/>
            </a:pPr>
            <a:r>
              <a:rPr lang="en-US" altLang="en-US" sz="2400" dirty="0">
                <a:solidFill>
                  <a:prstClr val="black"/>
                </a:solidFill>
              </a:rPr>
              <a:t>Replaces each pixel with an average of its neighborhood</a:t>
            </a:r>
            <a:endParaRPr lang="en-US" altLang="en-US" sz="2000" dirty="0">
              <a:solidFill>
                <a:prstClr val="black"/>
              </a:solidFill>
            </a:endParaRPr>
          </a:p>
          <a:p>
            <a:pPr eaLnBrk="1" hangingPunct="1">
              <a:spcBef>
                <a:spcPct val="20000"/>
              </a:spcBef>
              <a:buFontTx/>
              <a:buChar char="•"/>
            </a:pPr>
            <a:endParaRPr lang="en-US" altLang="en-US" sz="2000" dirty="0">
              <a:solidFill>
                <a:prstClr val="black"/>
              </a:solidFill>
            </a:endParaRPr>
          </a:p>
          <a:p>
            <a:pPr eaLnBrk="1" hangingPunct="1">
              <a:spcBef>
                <a:spcPct val="20000"/>
              </a:spcBef>
              <a:buFontTx/>
              <a:buChar char="•"/>
            </a:pPr>
            <a:r>
              <a:rPr lang="en-US" altLang="en-US" sz="2400" dirty="0">
                <a:solidFill>
                  <a:prstClr val="black"/>
                </a:solidFill>
              </a:rPr>
              <a:t>Achieve smoothing effect (remove sharp features)</a:t>
            </a:r>
          </a:p>
          <a:p>
            <a:pPr eaLnBrk="1" hangingPunct="1">
              <a:spcBef>
                <a:spcPct val="20000"/>
              </a:spcBef>
              <a:buFontTx/>
              <a:buChar char="•"/>
            </a:pPr>
            <a:endParaRPr lang="en-US" altLang="en-US" sz="2400" dirty="0">
              <a:solidFill>
                <a:prstClr val="black"/>
              </a:solidFill>
            </a:endParaRPr>
          </a:p>
          <a:p>
            <a:pPr eaLnBrk="1" hangingPunct="1">
              <a:spcBef>
                <a:spcPct val="20000"/>
              </a:spcBef>
              <a:buFontTx/>
              <a:buChar char="•"/>
            </a:pPr>
            <a:r>
              <a:rPr lang="en-US" altLang="en-US" sz="2400" dirty="0">
                <a:solidFill>
                  <a:prstClr val="black"/>
                </a:solidFill>
              </a:rPr>
              <a:t>Why does it sum to one?</a:t>
            </a:r>
          </a:p>
          <a:p>
            <a:pPr marL="0" indent="0" eaLnBrk="1" hangingPunct="1">
              <a:spcBef>
                <a:spcPct val="20000"/>
              </a:spcBef>
            </a:pPr>
            <a:endParaRPr lang="en-US" altLang="en-US" sz="2400" dirty="0">
              <a:solidFill>
                <a:prstClr val="black"/>
              </a:solidFill>
            </a:endParaRP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44037" name="Object 25"/>
          <p:cNvGraphicFramePr>
            <a:graphicFrameLocks noChangeAspect="1"/>
          </p:cNvGraphicFramePr>
          <p:nvPr>
            <p:extLst/>
          </p:nvPr>
        </p:nvGraphicFramePr>
        <p:xfrm>
          <a:off x="6354763" y="1752600"/>
          <a:ext cx="1090612" cy="563563"/>
        </p:xfrm>
        <a:graphic>
          <a:graphicData uri="http://schemas.openxmlformats.org/presentationml/2006/ole">
            <mc:AlternateContent xmlns:mc="http://schemas.openxmlformats.org/markup-compatibility/2006">
              <mc:Choice xmlns:v="urn:schemas-microsoft-com:vml" Requires="v">
                <p:oleObj spid="_x0000_s20506" name="Equation" r:id="rId5" imgW="393480" imgH="203040" progId="Equation.3">
                  <p:embed/>
                </p:oleObj>
              </mc:Choice>
              <mc:Fallback>
                <p:oleObj name="Equation" r:id="rId5" imgW="393480" imgH="203040" progId="Equation.3">
                  <p:embed/>
                  <p:pic>
                    <p:nvPicPr>
                      <p:cNvPr id="0" name=""/>
                      <p:cNvPicPr>
                        <a:picLocks noChangeAspect="1" noChangeArrowheads="1"/>
                      </p:cNvPicPr>
                      <p:nvPr/>
                    </p:nvPicPr>
                    <p:blipFill>
                      <a:blip r:embed="rId6"/>
                      <a:srcRect/>
                      <a:stretch>
                        <a:fillRect/>
                      </a:stretch>
                    </p:blipFill>
                    <p:spPr bwMode="auto">
                      <a:xfrm>
                        <a:off x="6354763" y="1752600"/>
                        <a:ext cx="109061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Box Filter</a:t>
            </a:r>
          </a:p>
        </p:txBody>
      </p:sp>
    </p:spTree>
    <p:extLst>
      <p:ext uri="{BB962C8B-B14F-4D97-AF65-F5344CB8AC3E}">
        <p14:creationId xmlns:p14="http://schemas.microsoft.com/office/powerpoint/2010/main" val="379005062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050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
        <p:nvSpPr>
          <p:cNvPr id="6" name="Rectangle 5"/>
          <p:cNvSpPr/>
          <p:nvPr/>
        </p:nvSpPr>
        <p:spPr>
          <a:xfrm>
            <a:off x="8243882" y="14177"/>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279827134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74862" y="74930"/>
            <a:ext cx="7886700" cy="1325563"/>
          </a:xfrm>
        </p:spPr>
        <p:txBody>
          <a:bodyPr>
            <a:normAutofit/>
          </a:bodyPr>
          <a:lstStyle/>
          <a:p>
            <a:r>
              <a:rPr lang="en-US" altLang="en-US" sz="3600" dirty="0"/>
              <a:t>Image filtering</a:t>
            </a:r>
          </a:p>
        </p:txBody>
      </p:sp>
      <p:sp>
        <p:nvSpPr>
          <p:cNvPr id="3" name="Content Placeholder 2"/>
          <p:cNvSpPr>
            <a:spLocks noGrp="1"/>
          </p:cNvSpPr>
          <p:nvPr>
            <p:ph idx="1"/>
          </p:nvPr>
        </p:nvSpPr>
        <p:spPr>
          <a:xfrm>
            <a:off x="457200" y="1305915"/>
            <a:ext cx="8229600" cy="4953000"/>
          </a:xfrm>
        </p:spPr>
        <p:txBody>
          <a:bodyPr>
            <a:normAutofit/>
          </a:bodyPr>
          <a:lstStyle/>
          <a:p>
            <a:r>
              <a:rPr lang="en-US" altLang="en-US" sz="2800" dirty="0"/>
              <a:t>Image filtering: </a:t>
            </a:r>
          </a:p>
          <a:p>
            <a:pPr lvl="1"/>
            <a:r>
              <a:rPr lang="en-US" altLang="en-US" sz="2400" dirty="0"/>
              <a:t>Compute function of local neighborhood at each position</a:t>
            </a:r>
          </a:p>
          <a:p>
            <a:pPr marL="0" indent="0">
              <a:buNone/>
            </a:pPr>
            <a:endParaRPr lang="en-US" altLang="en-US" sz="2800" dirty="0"/>
          </a:p>
          <a:p>
            <a:r>
              <a:rPr lang="en-US" altLang="en-US" sz="2800" dirty="0"/>
              <a:t>Really important!</a:t>
            </a:r>
          </a:p>
          <a:p>
            <a:pPr lvl="1"/>
            <a:r>
              <a:rPr lang="en-US" altLang="en-US" sz="2400" dirty="0"/>
              <a:t>Enhance images</a:t>
            </a:r>
          </a:p>
          <a:p>
            <a:pPr lvl="2"/>
            <a:r>
              <a:rPr lang="en-US" altLang="en-US" sz="2000" dirty="0" err="1"/>
              <a:t>Denoise</a:t>
            </a:r>
            <a:r>
              <a:rPr lang="en-US" altLang="en-US" sz="2000" dirty="0"/>
              <a:t>, resize, increase contrast, etc.</a:t>
            </a:r>
            <a:endParaRPr lang="en-US" altLang="en-US" sz="2800" dirty="0"/>
          </a:p>
          <a:p>
            <a:pPr lvl="1"/>
            <a:r>
              <a:rPr lang="en-US" altLang="en-US" sz="2400" dirty="0"/>
              <a:t>Extract information from images</a:t>
            </a:r>
          </a:p>
          <a:p>
            <a:pPr lvl="2"/>
            <a:r>
              <a:rPr lang="en-US" altLang="en-US" sz="2000" dirty="0"/>
              <a:t>Texture, edges, distinctive points, etc.</a:t>
            </a:r>
          </a:p>
          <a:p>
            <a:pPr lvl="1"/>
            <a:r>
              <a:rPr lang="en-US" altLang="en-US" sz="2400" dirty="0"/>
              <a:t>Detect patterns</a:t>
            </a:r>
          </a:p>
          <a:p>
            <a:pPr lvl="2"/>
            <a:r>
              <a:rPr lang="en-US" altLang="en-US" sz="2000" dirty="0"/>
              <a:t>Template matching</a:t>
            </a:r>
          </a:p>
          <a:p>
            <a:pPr>
              <a:buFont typeface="Arial" panose="020B0604020202020204" pitchFamily="34" charset="0"/>
              <a:buNone/>
            </a:pPr>
            <a:endParaRPr lang="en-US" altLang="en-US" sz="2800" dirty="0"/>
          </a:p>
          <a:p>
            <a:endParaRPr lang="en-US" altLang="en-US" sz="2800" dirty="0"/>
          </a:p>
          <a:p>
            <a:endParaRPr lang="en-US" altLang="en-US" sz="2800" dirty="0"/>
          </a:p>
        </p:txBody>
      </p:sp>
      <p:sp>
        <p:nvSpPr>
          <p:cNvPr id="9" name="Rectangle 8"/>
          <p:cNvSpPr/>
          <p:nvPr/>
        </p:nvSpPr>
        <p:spPr>
          <a:xfrm>
            <a:off x="8276856" y="6573913"/>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04295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90"/>
            <a:ext cx="7886700" cy="1325563"/>
          </a:xfrm>
        </p:spPr>
        <p:txBody>
          <a:bodyPr/>
          <a:lstStyle/>
          <a:p>
            <a:r>
              <a:rPr lang="en-US" dirty="0"/>
              <a:t>Think-Pair-Share time</a:t>
            </a:r>
          </a:p>
        </p:txBody>
      </p:sp>
      <p:pic>
        <p:nvPicPr>
          <p:cNvPr id="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80668"/>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a:grpSpLocks/>
          </p:cNvGrpSpPr>
          <p:nvPr/>
        </p:nvGrpSpPr>
        <p:grpSpPr bwMode="auto">
          <a:xfrm>
            <a:off x="5334000" y="1137166"/>
            <a:ext cx="1225550" cy="1295400"/>
            <a:chOff x="144" y="144"/>
            <a:chExt cx="1152" cy="1136"/>
          </a:xfrm>
        </p:grpSpPr>
        <p:sp>
          <p:nvSpPr>
            <p:cNvPr id="5"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6"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7"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9"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10"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1"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2"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3"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14"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5"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6"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7"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8"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19"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20"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21"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22" name="TextBox 21"/>
          <p:cNvSpPr txBox="1"/>
          <p:nvPr/>
        </p:nvSpPr>
        <p:spPr>
          <a:xfrm>
            <a:off x="4419600" y="1600200"/>
            <a:ext cx="838200" cy="369332"/>
          </a:xfrm>
          <a:prstGeom prst="rect">
            <a:avLst/>
          </a:prstGeom>
          <a:noFill/>
        </p:spPr>
        <p:txBody>
          <a:bodyPr wrap="square" rtlCol="0">
            <a:spAutoFit/>
          </a:bodyPr>
          <a:lstStyle/>
          <a:p>
            <a:r>
              <a:rPr lang="en-US" dirty="0"/>
              <a:t>1.</a:t>
            </a:r>
          </a:p>
        </p:txBody>
      </p:sp>
      <p:grpSp>
        <p:nvGrpSpPr>
          <p:cNvPr id="23" name="Group 3"/>
          <p:cNvGrpSpPr>
            <a:grpSpLocks/>
          </p:cNvGrpSpPr>
          <p:nvPr/>
        </p:nvGrpSpPr>
        <p:grpSpPr bwMode="auto">
          <a:xfrm>
            <a:off x="5339105" y="2548985"/>
            <a:ext cx="1225550" cy="1295400"/>
            <a:chOff x="144" y="144"/>
            <a:chExt cx="1152" cy="1136"/>
          </a:xfrm>
        </p:grpSpPr>
        <p:sp>
          <p:nvSpPr>
            <p:cNvPr id="24"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5"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6"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27"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28"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dirty="0">
                  <a:solidFill>
                    <a:prstClr val="black"/>
                  </a:solidFill>
                </a:rPr>
                <a:t>0</a:t>
              </a:r>
            </a:p>
          </p:txBody>
        </p:sp>
        <p:sp>
          <p:nvSpPr>
            <p:cNvPr id="29"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0"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1"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2"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33"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5"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41" name="TextBox 40"/>
          <p:cNvSpPr txBox="1"/>
          <p:nvPr/>
        </p:nvSpPr>
        <p:spPr>
          <a:xfrm>
            <a:off x="4419600" y="3012019"/>
            <a:ext cx="838200" cy="369332"/>
          </a:xfrm>
          <a:prstGeom prst="rect">
            <a:avLst/>
          </a:prstGeom>
          <a:noFill/>
        </p:spPr>
        <p:txBody>
          <a:bodyPr wrap="square" rtlCol="0">
            <a:spAutoFit/>
          </a:bodyPr>
          <a:lstStyle/>
          <a:p>
            <a:r>
              <a:rPr lang="en-US" dirty="0"/>
              <a:t>2.</a:t>
            </a:r>
          </a:p>
        </p:txBody>
      </p:sp>
      <p:grpSp>
        <p:nvGrpSpPr>
          <p:cNvPr id="42" name="Group 5"/>
          <p:cNvGrpSpPr>
            <a:grpSpLocks noChangeAspect="1"/>
          </p:cNvGrpSpPr>
          <p:nvPr/>
        </p:nvGrpSpPr>
        <p:grpSpPr bwMode="auto">
          <a:xfrm>
            <a:off x="5334000" y="3974250"/>
            <a:ext cx="1224119" cy="1207350"/>
            <a:chOff x="144" y="144"/>
            <a:chExt cx="1152" cy="1136"/>
          </a:xfrm>
        </p:grpSpPr>
        <p:sp>
          <p:nvSpPr>
            <p:cNvPr id="4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4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4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4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4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grpSp>
        <p:nvGrpSpPr>
          <p:cNvPr id="60" name="Group 5"/>
          <p:cNvGrpSpPr>
            <a:grpSpLocks/>
          </p:cNvGrpSpPr>
          <p:nvPr/>
        </p:nvGrpSpPr>
        <p:grpSpPr bwMode="auto">
          <a:xfrm>
            <a:off x="7269257" y="5360894"/>
            <a:ext cx="1447800" cy="1150244"/>
            <a:chOff x="3799" y="2064"/>
            <a:chExt cx="1433" cy="1136"/>
          </a:xfrm>
        </p:grpSpPr>
        <p:grpSp>
          <p:nvGrpSpPr>
            <p:cNvPr id="61" name="Group 6"/>
            <p:cNvGrpSpPr>
              <a:grpSpLocks/>
            </p:cNvGrpSpPr>
            <p:nvPr/>
          </p:nvGrpSpPr>
          <p:grpSpPr bwMode="auto">
            <a:xfrm>
              <a:off x="4080" y="2064"/>
              <a:ext cx="1152" cy="1136"/>
              <a:chOff x="144" y="144"/>
              <a:chExt cx="1152" cy="1136"/>
            </a:xfrm>
          </p:grpSpPr>
          <p:sp>
            <p:nvSpPr>
              <p:cNvPr id="63"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4"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5"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6"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7"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8"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69"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0"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1"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72"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3"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4"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5"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6"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7"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8"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79"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62" name="Picture 24"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25"/>
          <p:cNvGrpSpPr>
            <a:grpSpLocks/>
          </p:cNvGrpSpPr>
          <p:nvPr/>
        </p:nvGrpSpPr>
        <p:grpSpPr bwMode="auto">
          <a:xfrm>
            <a:off x="5329517" y="5360894"/>
            <a:ext cx="1241611" cy="1105421"/>
            <a:chOff x="144" y="144"/>
            <a:chExt cx="1152" cy="1136"/>
          </a:xfrm>
        </p:grpSpPr>
        <p:sp>
          <p:nvSpPr>
            <p:cNvPr id="8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8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8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9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9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98" name="Text Box 43"/>
          <p:cNvSpPr txBox="1">
            <a:spLocks noChangeArrowheads="1"/>
          </p:cNvSpPr>
          <p:nvPr/>
        </p:nvSpPr>
        <p:spPr bwMode="auto">
          <a:xfrm>
            <a:off x="6701118" y="5323315"/>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99" name="TextBox 98"/>
          <p:cNvSpPr txBox="1"/>
          <p:nvPr/>
        </p:nvSpPr>
        <p:spPr>
          <a:xfrm>
            <a:off x="4419600" y="4393258"/>
            <a:ext cx="838200" cy="369332"/>
          </a:xfrm>
          <a:prstGeom prst="rect">
            <a:avLst/>
          </a:prstGeom>
          <a:noFill/>
        </p:spPr>
        <p:txBody>
          <a:bodyPr wrap="square" rtlCol="0">
            <a:spAutoFit/>
          </a:bodyPr>
          <a:lstStyle/>
          <a:p>
            <a:r>
              <a:rPr lang="en-US" dirty="0"/>
              <a:t>3.</a:t>
            </a:r>
          </a:p>
        </p:txBody>
      </p:sp>
      <p:sp>
        <p:nvSpPr>
          <p:cNvPr id="100" name="TextBox 99"/>
          <p:cNvSpPr txBox="1"/>
          <p:nvPr/>
        </p:nvSpPr>
        <p:spPr>
          <a:xfrm>
            <a:off x="4419401" y="5728185"/>
            <a:ext cx="838200"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767655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1. Practice with linear filters</a:t>
            </a:r>
          </a:p>
        </p:txBody>
      </p:sp>
      <p:grpSp>
        <p:nvGrpSpPr>
          <p:cNvPr id="47107" name="Group 3"/>
          <p:cNvGrpSpPr>
            <a:grpSpLocks/>
          </p:cNvGrpSpPr>
          <p:nvPr/>
        </p:nvGrpSpPr>
        <p:grpSpPr bwMode="auto">
          <a:xfrm>
            <a:off x="3886200" y="2971800"/>
            <a:ext cx="1225550" cy="1295400"/>
            <a:chOff x="144" y="144"/>
            <a:chExt cx="1152" cy="1136"/>
          </a:xfrm>
        </p:grpSpPr>
        <p:sp>
          <p:nvSpPr>
            <p:cNvPr id="47112"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3"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4"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5"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6"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7117"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8"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9"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0"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1"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2"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3"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4"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5"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6"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7"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8"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47108"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7109"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pic>
        <p:nvPicPr>
          <p:cNvPr id="471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1" name="Text Box 2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3242168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1. Practice with linear filters</a:t>
            </a:r>
          </a:p>
        </p:txBody>
      </p:sp>
      <p:grpSp>
        <p:nvGrpSpPr>
          <p:cNvPr id="48131" name="Group 3"/>
          <p:cNvGrpSpPr>
            <a:grpSpLocks/>
          </p:cNvGrpSpPr>
          <p:nvPr/>
        </p:nvGrpSpPr>
        <p:grpSpPr bwMode="auto">
          <a:xfrm>
            <a:off x="3886200" y="2971800"/>
            <a:ext cx="1225550" cy="1295400"/>
            <a:chOff x="144" y="144"/>
            <a:chExt cx="1152" cy="1136"/>
          </a:xfrm>
        </p:grpSpPr>
        <p:sp>
          <p:nvSpPr>
            <p:cNvPr id="48137"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8"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9"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0"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1"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8142"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3"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4"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5"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6"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7"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8"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9"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0"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1"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2"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3"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813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23"/>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8134" name="Text Box 24"/>
          <p:cNvSpPr txBox="1">
            <a:spLocks noChangeArrowheads="1"/>
          </p:cNvSpPr>
          <p:nvPr/>
        </p:nvSpPr>
        <p:spPr bwMode="auto">
          <a:xfrm>
            <a:off x="63246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Filtered </a:t>
            </a:r>
          </a:p>
          <a:p>
            <a:pPr eaLnBrk="1" hangingPunct="1"/>
            <a:r>
              <a:rPr lang="en-US" altLang="en-US">
                <a:solidFill>
                  <a:prstClr val="black"/>
                </a:solidFill>
                <a:latin typeface="Times" panose="02020603050405020304" pitchFamily="18" charset="0"/>
              </a:rPr>
              <a:t>(no change)</a:t>
            </a:r>
          </a:p>
        </p:txBody>
      </p:sp>
      <p:pic>
        <p:nvPicPr>
          <p:cNvPr id="4813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1844739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2. Practice with linear filters</a:t>
            </a:r>
          </a:p>
        </p:txBody>
      </p:sp>
      <p:grpSp>
        <p:nvGrpSpPr>
          <p:cNvPr id="49155" name="Group 3"/>
          <p:cNvGrpSpPr>
            <a:grpSpLocks/>
          </p:cNvGrpSpPr>
          <p:nvPr/>
        </p:nvGrpSpPr>
        <p:grpSpPr bwMode="auto">
          <a:xfrm>
            <a:off x="3886200" y="2971800"/>
            <a:ext cx="1225550" cy="1295400"/>
            <a:chOff x="144" y="144"/>
            <a:chExt cx="1152" cy="1136"/>
          </a:xfrm>
        </p:grpSpPr>
        <p:sp>
          <p:nvSpPr>
            <p:cNvPr id="49160"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1"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2"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3"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9164"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5"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6"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7"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8"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9"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0"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1"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2"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3"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4"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5"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6"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915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9158"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49159" name="Text Box 24"/>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029042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dirty="0"/>
              <a:t>2. Practice with linear filters</a:t>
            </a:r>
          </a:p>
        </p:txBody>
      </p:sp>
      <p:grpSp>
        <p:nvGrpSpPr>
          <p:cNvPr id="50179" name="Group 3"/>
          <p:cNvGrpSpPr>
            <a:grpSpLocks/>
          </p:cNvGrpSpPr>
          <p:nvPr/>
        </p:nvGrpSpPr>
        <p:grpSpPr bwMode="auto">
          <a:xfrm>
            <a:off x="3886200" y="2971800"/>
            <a:ext cx="1225550" cy="1295400"/>
            <a:chOff x="144" y="144"/>
            <a:chExt cx="1152" cy="1136"/>
          </a:xfrm>
        </p:grpSpPr>
        <p:sp>
          <p:nvSpPr>
            <p:cNvPr id="50186"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7"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8"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9"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0190"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1"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2"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3"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4"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5"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6"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7"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8"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9"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0"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1"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2"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018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pic>
        <p:nvPicPr>
          <p:cNvPr id="50182" name="Picture 23"/>
          <p:cNvPicPr>
            <a:picLocks noChangeAspect="1" noChangeArrowheads="1"/>
          </p:cNvPicPr>
          <p:nvPr/>
        </p:nvPicPr>
        <p:blipFill>
          <a:blip r:embed="rId3">
            <a:extLst>
              <a:ext uri="{28A0092B-C50C-407E-A947-70E740481C1C}">
                <a14:useLocalDpi xmlns:a14="http://schemas.microsoft.com/office/drawing/2010/main" val="0"/>
              </a:ext>
            </a:extLst>
          </a:blip>
          <a:srcRect l="8000"/>
          <a:stretch>
            <a:fillRect/>
          </a:stretch>
        </p:blipFill>
        <p:spPr bwMode="auto">
          <a:xfrm>
            <a:off x="6477000" y="2667000"/>
            <a:ext cx="1828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18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4" name="Text Box 25"/>
          <p:cNvSpPr txBox="1">
            <a:spLocks noChangeArrowheads="1"/>
          </p:cNvSpPr>
          <p:nvPr/>
        </p:nvSpPr>
        <p:spPr bwMode="auto">
          <a:xfrm>
            <a:off x="6553200" y="4724400"/>
            <a:ext cx="1544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Shifted left</a:t>
            </a:r>
          </a:p>
          <a:p>
            <a:pPr eaLnBrk="1" hangingPunct="1"/>
            <a:r>
              <a:rPr lang="en-US" altLang="en-US">
                <a:solidFill>
                  <a:prstClr val="black"/>
                </a:solidFill>
                <a:latin typeface="Times" panose="02020603050405020304" pitchFamily="18" charset="0"/>
              </a:rPr>
              <a:t>By 1 pixel</a:t>
            </a:r>
          </a:p>
        </p:txBody>
      </p:sp>
      <p:sp>
        <p:nvSpPr>
          <p:cNvPr id="50185"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982252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3. Practice with linear filters</a:t>
            </a:r>
          </a:p>
        </p:txBody>
      </p:sp>
      <p:grpSp>
        <p:nvGrpSpPr>
          <p:cNvPr id="54275" name="Group 5"/>
          <p:cNvGrpSpPr>
            <a:grpSpLocks noChangeAspect="1"/>
          </p:cNvGrpSpPr>
          <p:nvPr/>
        </p:nvGrpSpPr>
        <p:grpSpPr bwMode="auto">
          <a:xfrm>
            <a:off x="3886200" y="3200400"/>
            <a:ext cx="1390650" cy="1371600"/>
            <a:chOff x="144" y="144"/>
            <a:chExt cx="1152" cy="1136"/>
          </a:xfrm>
        </p:grpSpPr>
        <p:sp>
          <p:nvSpPr>
            <p:cNvPr id="5428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4276" name="Picture 4" descr="C:\Documents and Settings\Derek Hoiem\My Documents\Classes\Spring10 - Computer Vision\figs\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Documents and Settings\Derek Hoiem\My Documents\Classes\Spring10 - Computer Vision\figs\einstein_sobel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Vertical Edge</a:t>
            </a:r>
          </a:p>
          <a:p>
            <a:pPr algn="ctr" eaLnBrk="1" hangingPunct="1"/>
            <a:r>
              <a:rPr lang="en-US" altLang="en-US" sz="2000">
                <a:solidFill>
                  <a:prstClr val="black"/>
                </a:solidFill>
              </a:rPr>
              <a:t>(absolute value)</a:t>
            </a:r>
          </a:p>
        </p:txBody>
      </p:sp>
      <p:sp>
        <p:nvSpPr>
          <p:cNvPr id="69" name="TextBox 68"/>
          <p:cNvSpPr txBox="1">
            <a:spLocks noChangeArrowheads="1"/>
          </p:cNvSpPr>
          <p:nvPr/>
        </p:nvSpPr>
        <p:spPr bwMode="auto">
          <a:xfrm>
            <a:off x="4178300" y="46482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
        <p:nvSpPr>
          <p:cNvPr id="25" name="Rectangle 24"/>
          <p:cNvSpPr/>
          <p:nvPr/>
        </p:nvSpPr>
        <p:spPr>
          <a:xfrm>
            <a:off x="8276856" y="6573913"/>
            <a:ext cx="901529" cy="276999"/>
          </a:xfrm>
          <a:prstGeom prst="rect">
            <a:avLst/>
          </a:prstGeom>
        </p:spPr>
        <p:txBody>
          <a:bodyPr wrap="none">
            <a:spAutoFit/>
          </a:bodyPr>
          <a:lstStyle/>
          <a:p>
            <a:r>
              <a:rPr lang="en-US" sz="1200" dirty="0">
                <a:latin typeface="+mn-lt"/>
              </a:rPr>
              <a:t>David Lowe</a:t>
            </a:r>
          </a:p>
        </p:txBody>
      </p:sp>
    </p:spTree>
    <p:extLst>
      <p:ext uri="{BB962C8B-B14F-4D97-AF65-F5344CB8AC3E}">
        <p14:creationId xmlns:p14="http://schemas.microsoft.com/office/powerpoint/2010/main" val="3740217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3. Practice with linear filters</a:t>
            </a:r>
          </a:p>
        </p:txBody>
      </p:sp>
      <p:grpSp>
        <p:nvGrpSpPr>
          <p:cNvPr id="55299" name="Group 5"/>
          <p:cNvGrpSpPr>
            <a:grpSpLocks noChangeAspect="1"/>
          </p:cNvGrpSpPr>
          <p:nvPr/>
        </p:nvGrpSpPr>
        <p:grpSpPr bwMode="auto">
          <a:xfrm>
            <a:off x="3886200" y="3211513"/>
            <a:ext cx="1390650" cy="1371600"/>
            <a:chOff x="144" y="144"/>
            <a:chExt cx="1152" cy="1136"/>
          </a:xfrm>
        </p:grpSpPr>
        <p:sp>
          <p:nvSpPr>
            <p:cNvPr id="5530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0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1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1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2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67" name="TextBox 66"/>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Horizontal Edge</a:t>
            </a:r>
          </a:p>
          <a:p>
            <a:pPr algn="ctr" eaLnBrk="1" hangingPunct="1"/>
            <a:r>
              <a:rPr lang="en-US" altLang="en-US" sz="2000">
                <a:solidFill>
                  <a:prstClr val="black"/>
                </a:solidFill>
              </a:rPr>
              <a:t>(absolute value)</a:t>
            </a:r>
          </a:p>
        </p:txBody>
      </p:sp>
      <p:pic>
        <p:nvPicPr>
          <p:cNvPr id="55301" name="Picture 4" descr="C:\Documents and Settings\Derek Hoiem\My Documents\Classes\Spring10 - Computer Vision\fig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C:\Documents and Settings\Derek Hoiem\My Documents\Classes\Spring10 - Computer Vision\figs\einstein_sobel_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4178300" y="46593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
        <p:nvSpPr>
          <p:cNvPr id="25" name="Rectangle 24"/>
          <p:cNvSpPr/>
          <p:nvPr/>
        </p:nvSpPr>
        <p:spPr>
          <a:xfrm>
            <a:off x="8276856" y="6573913"/>
            <a:ext cx="901529" cy="276999"/>
          </a:xfrm>
          <a:prstGeom prst="rect">
            <a:avLst/>
          </a:prstGeom>
        </p:spPr>
        <p:txBody>
          <a:bodyPr wrap="none">
            <a:spAutoFit/>
          </a:bodyPr>
          <a:lstStyle/>
          <a:p>
            <a:r>
              <a:rPr lang="en-US" sz="1200" dirty="0">
                <a:latin typeface="+mn-lt"/>
              </a:rPr>
              <a:t>David Lowe</a:t>
            </a:r>
          </a:p>
        </p:txBody>
      </p:sp>
    </p:spTree>
    <p:extLst>
      <p:ext uri="{BB962C8B-B14F-4D97-AF65-F5344CB8AC3E}">
        <p14:creationId xmlns:p14="http://schemas.microsoft.com/office/powerpoint/2010/main" val="71475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Images</a:t>
            </a:r>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8" y="1504890"/>
            <a:ext cx="2573803" cy="39669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84948"/>
            <a:ext cx="3489790" cy="38869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413117"/>
            <a:ext cx="3644900" cy="4216400"/>
          </a:xfrm>
          <a:prstGeom prst="rect">
            <a:avLst/>
          </a:prstGeom>
        </p:spPr>
      </p:pic>
    </p:spTree>
    <p:extLst>
      <p:ext uri="{BB962C8B-B14F-4D97-AF65-F5344CB8AC3E}">
        <p14:creationId xmlns:p14="http://schemas.microsoft.com/office/powerpoint/2010/main" val="869600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a:t>4. Practice with linear filters</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4"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1205" name="Group 5"/>
          <p:cNvGrpSpPr>
            <a:grpSpLocks/>
          </p:cNvGrpSpPr>
          <p:nvPr/>
        </p:nvGrpSpPr>
        <p:grpSpPr bwMode="auto">
          <a:xfrm>
            <a:off x="4953000" y="2895600"/>
            <a:ext cx="1371600" cy="1066800"/>
            <a:chOff x="3799" y="2064"/>
            <a:chExt cx="1433" cy="1136"/>
          </a:xfrm>
        </p:grpSpPr>
        <p:grpSp>
          <p:nvGrpSpPr>
            <p:cNvPr id="51228" name="Group 6"/>
            <p:cNvGrpSpPr>
              <a:grpSpLocks/>
            </p:cNvGrpSpPr>
            <p:nvPr/>
          </p:nvGrpSpPr>
          <p:grpSpPr bwMode="auto">
            <a:xfrm>
              <a:off x="4080" y="2064"/>
              <a:ext cx="1152" cy="1136"/>
              <a:chOff x="144" y="144"/>
              <a:chExt cx="1152" cy="1136"/>
            </a:xfrm>
          </p:grpSpPr>
          <p:sp>
            <p:nvSpPr>
              <p:cNvPr id="51230"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1"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2"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3"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4"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5"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6"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7"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8"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9"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0"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1"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2"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3"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4"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5"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6"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1229"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6" name="Group 25"/>
          <p:cNvGrpSpPr>
            <a:grpSpLocks/>
          </p:cNvGrpSpPr>
          <p:nvPr/>
        </p:nvGrpSpPr>
        <p:grpSpPr bwMode="auto">
          <a:xfrm>
            <a:off x="2971800" y="2895600"/>
            <a:ext cx="1149350" cy="1066800"/>
            <a:chOff x="144" y="144"/>
            <a:chExt cx="1152" cy="1136"/>
          </a:xfrm>
        </p:grpSpPr>
        <p:sp>
          <p:nvSpPr>
            <p:cNvPr id="5121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121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2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1207"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8" name="Text Box 44"/>
          <p:cNvSpPr txBox="1">
            <a:spLocks noChangeArrowheads="1"/>
          </p:cNvSpPr>
          <p:nvPr/>
        </p:nvSpPr>
        <p:spPr bwMode="auto">
          <a:xfrm>
            <a:off x="7467600" y="28956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9" name="Text Box 45"/>
          <p:cNvSpPr txBox="1">
            <a:spLocks noChangeArrowheads="1"/>
          </p:cNvSpPr>
          <p:nvPr/>
        </p:nvSpPr>
        <p:spPr bwMode="auto">
          <a:xfrm>
            <a:off x="2895600" y="4343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(Note that filter sums to 1)</a:t>
            </a:r>
          </a:p>
        </p:txBody>
      </p:sp>
      <p:sp>
        <p:nvSpPr>
          <p:cNvPr id="51210"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154515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dirty="0"/>
              <a:t>4. Practice with linear filters</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2229" name="Group 5"/>
          <p:cNvGrpSpPr>
            <a:grpSpLocks/>
          </p:cNvGrpSpPr>
          <p:nvPr/>
        </p:nvGrpSpPr>
        <p:grpSpPr bwMode="auto">
          <a:xfrm>
            <a:off x="4953000" y="2895600"/>
            <a:ext cx="1371600" cy="1066800"/>
            <a:chOff x="3799" y="2064"/>
            <a:chExt cx="1433" cy="1136"/>
          </a:xfrm>
        </p:grpSpPr>
        <p:grpSp>
          <p:nvGrpSpPr>
            <p:cNvPr id="52252" name="Group 6"/>
            <p:cNvGrpSpPr>
              <a:grpSpLocks/>
            </p:cNvGrpSpPr>
            <p:nvPr/>
          </p:nvGrpSpPr>
          <p:grpSpPr bwMode="auto">
            <a:xfrm>
              <a:off x="4080" y="2064"/>
              <a:ext cx="1152" cy="1136"/>
              <a:chOff x="144" y="144"/>
              <a:chExt cx="1152" cy="1136"/>
            </a:xfrm>
          </p:grpSpPr>
          <p:sp>
            <p:nvSpPr>
              <p:cNvPr id="52254"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5"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6"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7"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8"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9"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0"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1"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2"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3"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4"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5"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6"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7"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8"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9"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70"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2253"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0" name="Group 25"/>
          <p:cNvGrpSpPr>
            <a:grpSpLocks/>
          </p:cNvGrpSpPr>
          <p:nvPr/>
        </p:nvGrpSpPr>
        <p:grpSpPr bwMode="auto">
          <a:xfrm>
            <a:off x="2971800" y="2895600"/>
            <a:ext cx="1149350" cy="1066800"/>
            <a:chOff x="144" y="144"/>
            <a:chExt cx="1152" cy="1136"/>
          </a:xfrm>
        </p:grpSpPr>
        <p:sp>
          <p:nvSpPr>
            <p:cNvPr id="52235"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6"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7"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8"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9"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2240"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1"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2"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3"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4"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5"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6"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7"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8"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9"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0"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1"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2231"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2232" name="Text Box 44"/>
          <p:cNvSpPr txBox="1">
            <a:spLocks noChangeArrowheads="1"/>
          </p:cNvSpPr>
          <p:nvPr/>
        </p:nvSpPr>
        <p:spPr bwMode="auto">
          <a:xfrm>
            <a:off x="4419600" y="4724400"/>
            <a:ext cx="441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Sharpening filter</a:t>
            </a:r>
          </a:p>
          <a:p>
            <a:pPr lvl="1" eaLnBrk="1" hangingPunct="1">
              <a:buFontTx/>
              <a:buChar char="-"/>
            </a:pPr>
            <a:r>
              <a:rPr lang="en-US" altLang="en-US">
                <a:solidFill>
                  <a:prstClr val="black"/>
                </a:solidFill>
              </a:rPr>
              <a:t> Accentuates differences with local average</a:t>
            </a:r>
          </a:p>
        </p:txBody>
      </p:sp>
      <p:pic>
        <p:nvPicPr>
          <p:cNvPr id="5223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14600"/>
            <a:ext cx="1876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3749029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t="18013"/>
          <a:stretch>
            <a:fillRect/>
          </a:stretch>
        </p:blipFill>
        <p:spPr bwMode="auto">
          <a:xfrm>
            <a:off x="762000" y="1676400"/>
            <a:ext cx="75866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r>
              <a:rPr lang="en-US" altLang="en-US" dirty="0"/>
              <a:t>4. Practice with linear filters</a:t>
            </a:r>
          </a:p>
        </p:txBody>
      </p:sp>
      <p:sp>
        <p:nvSpPr>
          <p:cNvPr id="53252" name="Text Box 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3004263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53</a:t>
            </a:fld>
            <a:endParaRPr lang="en-US" dirty="0"/>
          </a:p>
        </p:txBody>
      </p:sp>
      <p:sp>
        <p:nvSpPr>
          <p:cNvPr id="6" name="Content Placeholder 2"/>
          <p:cNvSpPr>
            <a:spLocks noGrp="1"/>
          </p:cNvSpPr>
          <p:nvPr>
            <p:ph idx="1"/>
          </p:nvPr>
        </p:nvSpPr>
        <p:spPr>
          <a:xfrm>
            <a:off x="457200" y="1295400"/>
            <a:ext cx="8229600" cy="4525963"/>
          </a:xfrm>
        </p:spPr>
        <p:txBody>
          <a:bodyPr/>
          <a:lstStyle/>
          <a:p>
            <a:r>
              <a:rPr lang="en-US" dirty="0" smtClean="0"/>
              <a:t>Image segmentation based on a simple threshold:</a:t>
            </a:r>
            <a:endParaRPr lang="en-US" dirty="0"/>
          </a:p>
        </p:txBody>
      </p:sp>
      <p:sp>
        <p:nvSpPr>
          <p:cNvPr id="10" name="Title 1"/>
          <p:cNvSpPr>
            <a:spLocks noGrp="1"/>
          </p:cNvSpPr>
          <p:nvPr>
            <p:ph type="title"/>
          </p:nvPr>
        </p:nvSpPr>
        <p:spPr>
          <a:xfrm>
            <a:off x="457200" y="-76200"/>
            <a:ext cx="8229600" cy="1143000"/>
          </a:xfrm>
        </p:spPr>
        <p:txBody>
          <a:bodyPr>
            <a:normAutofit/>
          </a:bodyPr>
          <a:lstStyle/>
          <a:p>
            <a:r>
              <a:rPr lang="en-US" sz="4000" dirty="0" smtClean="0"/>
              <a:t>Filter example #2: Image Segmentation</a:t>
            </a:r>
            <a:endParaRPr lang="en-US" sz="4000" dirty="0"/>
          </a:p>
        </p:txBody>
      </p:sp>
      <p:pic>
        <p:nvPicPr>
          <p:cNvPr id="16" name="Picture 24" descr="lena"/>
          <p:cNvPicPr>
            <a:picLocks noChangeAspect="1" noChangeArrowheads="1"/>
          </p:cNvPicPr>
          <p:nvPr/>
        </p:nvPicPr>
        <p:blipFill>
          <a:blip r:embed="rId2"/>
          <a:srcRect/>
          <a:stretch>
            <a:fillRect/>
          </a:stretch>
        </p:blipFill>
        <p:spPr bwMode="auto">
          <a:xfrm>
            <a:off x="1825913" y="3844216"/>
            <a:ext cx="2362200" cy="2362929"/>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44216"/>
            <a:ext cx="2366566" cy="23665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586" y="2438400"/>
            <a:ext cx="5669054" cy="1181294"/>
          </a:xfrm>
          <a:prstGeom prst="rect">
            <a:avLst/>
          </a:prstGeom>
        </p:spPr>
      </p:pic>
      <p:sp>
        <p:nvSpPr>
          <p:cNvPr id="7" name="TextBox 6"/>
          <p:cNvSpPr txBox="1"/>
          <p:nvPr/>
        </p:nvSpPr>
        <p:spPr>
          <a:xfrm>
            <a:off x="3440589" y="2438400"/>
            <a:ext cx="902811" cy="584776"/>
          </a:xfrm>
          <a:prstGeom prst="rect">
            <a:avLst/>
          </a:prstGeom>
          <a:solidFill>
            <a:schemeClr val="bg1"/>
          </a:solidFill>
        </p:spPr>
        <p:txBody>
          <a:bodyPr wrap="none" rtlCol="0">
            <a:spAutoFit/>
          </a:bodyPr>
          <a:lstStyle/>
          <a:p>
            <a:r>
              <a:rPr lang="en-US" sz="3200" dirty="0" smtClean="0">
                <a:latin typeface="Times New Roman"/>
                <a:cs typeface="Times New Roman"/>
              </a:rPr>
              <a:t>255,</a:t>
            </a:r>
            <a:endParaRPr lang="en-US" sz="3200" dirty="0">
              <a:latin typeface="Times New Roman"/>
              <a:cs typeface="Times New Roman"/>
            </a:endParaRPr>
          </a:p>
        </p:txBody>
      </p:sp>
    </p:spTree>
    <p:extLst>
      <p:ext uri="{BB962C8B-B14F-4D97-AF65-F5344CB8AC3E}">
        <p14:creationId xmlns:p14="http://schemas.microsoft.com/office/powerpoint/2010/main" val="25288381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54</a:t>
            </a:fld>
            <a:endParaRPr lang="en-US" dirty="0"/>
          </a:p>
        </p:txBody>
      </p:sp>
      <p:sp>
        <p:nvSpPr>
          <p:cNvPr id="6" name="Content Placeholder 2"/>
          <p:cNvSpPr>
            <a:spLocks noGrp="1"/>
          </p:cNvSpPr>
          <p:nvPr>
            <p:ph idx="1"/>
          </p:nvPr>
        </p:nvSpPr>
        <p:spPr>
          <a:xfrm>
            <a:off x="457199" y="1189037"/>
            <a:ext cx="6135329" cy="5167314"/>
          </a:xfrm>
        </p:spPr>
        <p:txBody>
          <a:bodyPr>
            <a:noAutofit/>
          </a:bodyPr>
          <a:lstStyle/>
          <a:p>
            <a:r>
              <a:rPr lang="en-US" sz="2800" dirty="0" smtClean="0"/>
              <a:t>Amplitude properties:</a:t>
            </a:r>
          </a:p>
          <a:p>
            <a:pPr lvl="1"/>
            <a:r>
              <a:rPr lang="en-US" sz="2400" dirty="0" smtClean="0"/>
              <a:t>Additivity</a:t>
            </a:r>
          </a:p>
          <a:p>
            <a:pPr lvl="1"/>
            <a:endParaRPr lang="en-US" sz="2400" dirty="0" smtClean="0"/>
          </a:p>
          <a:p>
            <a:pPr lvl="1"/>
            <a:r>
              <a:rPr lang="en-US" sz="2400" dirty="0" smtClean="0"/>
              <a:t>Homogeneity</a:t>
            </a:r>
          </a:p>
          <a:p>
            <a:pPr lvl="1"/>
            <a:endParaRPr lang="en-US" sz="2400" dirty="0" smtClean="0"/>
          </a:p>
          <a:p>
            <a:pPr lvl="1"/>
            <a:r>
              <a:rPr lang="en-US" sz="2400" dirty="0" smtClean="0"/>
              <a:t>Linearity</a:t>
            </a:r>
          </a:p>
          <a:p>
            <a:pPr marL="457200" lvl="1" indent="0">
              <a:buNone/>
            </a:pPr>
            <a:r>
              <a:rPr lang="en-US" dirty="0"/>
              <a:t> </a:t>
            </a:r>
            <a:r>
              <a:rPr lang="en-US" dirty="0" smtClean="0"/>
              <a:t>  </a:t>
            </a:r>
            <a:r>
              <a:rPr lang="en-US" sz="2400" dirty="0" smtClean="0"/>
              <a:t>(Linearity =&gt; </a:t>
            </a:r>
            <a:r>
              <a:rPr lang="en-US" sz="2400" dirty="0" err="1" smtClean="0"/>
              <a:t>additivity</a:t>
            </a:r>
            <a:r>
              <a:rPr lang="en-US" sz="2400" dirty="0" smtClean="0"/>
              <a:t>)</a:t>
            </a:r>
          </a:p>
          <a:p>
            <a:pPr lvl="1"/>
            <a:endParaRPr lang="en-US" sz="2400" dirty="0"/>
          </a:p>
          <a:p>
            <a:pPr lvl="1"/>
            <a:r>
              <a:rPr lang="en-US" sz="2400" dirty="0" smtClean="0"/>
              <a:t>Stability</a:t>
            </a:r>
          </a:p>
          <a:p>
            <a:pPr lvl="1"/>
            <a:endParaRPr lang="en-US" sz="2400" dirty="0"/>
          </a:p>
          <a:p>
            <a:pPr lvl="1"/>
            <a:r>
              <a:rPr lang="en-US" sz="2400" dirty="0" err="1" smtClean="0"/>
              <a:t>Invertibility</a:t>
            </a:r>
            <a:endParaRPr lang="en-US" sz="2400" dirty="0" smtClean="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2578"/>
          <a:stretch/>
        </p:blipFill>
        <p:spPr>
          <a:xfrm>
            <a:off x="3143578" y="2322349"/>
            <a:ext cx="3340100" cy="5199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475" y="4272994"/>
            <a:ext cx="4829175" cy="6604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949" y="5044472"/>
            <a:ext cx="3581729" cy="78719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1578132"/>
            <a:ext cx="5559576" cy="56299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049" y="3108237"/>
            <a:ext cx="6325215" cy="573391"/>
          </a:xfrm>
          <a:prstGeom prst="rect">
            <a:avLst/>
          </a:prstGeom>
        </p:spPr>
      </p:pic>
    </p:spTree>
    <p:extLst>
      <p:ext uri="{BB962C8B-B14F-4D97-AF65-F5344CB8AC3E}">
        <p14:creationId xmlns:p14="http://schemas.microsoft.com/office/powerpoint/2010/main" val="84598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Properties of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55</a:t>
            </a:fld>
            <a:endParaRPr lang="en-US" dirty="0"/>
          </a:p>
        </p:txBody>
      </p:sp>
      <p:sp>
        <p:nvSpPr>
          <p:cNvPr id="6" name="Content Placeholder 2"/>
          <p:cNvSpPr>
            <a:spLocks noGrp="1"/>
          </p:cNvSpPr>
          <p:nvPr>
            <p:ph idx="1"/>
          </p:nvPr>
        </p:nvSpPr>
        <p:spPr>
          <a:xfrm>
            <a:off x="457200" y="1189037"/>
            <a:ext cx="3810000" cy="4525963"/>
          </a:xfrm>
        </p:spPr>
        <p:txBody>
          <a:bodyPr>
            <a:noAutofit/>
          </a:bodyPr>
          <a:lstStyle/>
          <a:p>
            <a:r>
              <a:rPr lang="en-US" sz="2800" dirty="0" smtClean="0"/>
              <a:t>Spatial properties</a:t>
            </a:r>
          </a:p>
          <a:p>
            <a:pPr lvl="1"/>
            <a:r>
              <a:rPr lang="en-US" sz="2400" dirty="0" smtClean="0"/>
              <a:t>Causality</a:t>
            </a:r>
          </a:p>
          <a:p>
            <a:pPr lvl="1"/>
            <a:endParaRPr lang="en-US" sz="2000" dirty="0" smtClean="0"/>
          </a:p>
          <a:p>
            <a:pPr lvl="1"/>
            <a:endParaRPr lang="en-US" sz="2400" dirty="0" smtClean="0"/>
          </a:p>
          <a:p>
            <a:pPr lvl="1"/>
            <a:r>
              <a:rPr lang="en-US" sz="2400" dirty="0" smtClean="0"/>
              <a:t>Shift invariance:</a:t>
            </a:r>
          </a:p>
          <a:p>
            <a:pPr lvl="2"/>
            <a:endParaRPr lang="en-US" sz="2000" dirty="0" smtClean="0"/>
          </a:p>
        </p:txBody>
      </p:sp>
      <p:pic>
        <p:nvPicPr>
          <p:cNvPr id="8" name="Picture 3"/>
          <p:cNvPicPr>
            <a:picLocks noChangeAspect="1" noChangeArrowheads="1"/>
          </p:cNvPicPr>
          <p:nvPr/>
        </p:nvPicPr>
        <p:blipFill>
          <a:blip r:embed="rId2" cstate="print"/>
          <a:srcRect/>
          <a:stretch>
            <a:fillRect/>
          </a:stretch>
        </p:blipFill>
        <p:spPr bwMode="auto">
          <a:xfrm>
            <a:off x="2552205" y="3363501"/>
            <a:ext cx="6035204" cy="692210"/>
          </a:xfrm>
          <a:prstGeom prst="rect">
            <a:avLst/>
          </a:prstGeom>
          <a:ln w="38100" cap="sq">
            <a:noFill/>
            <a:prstDash val="solid"/>
            <a:miter lim="800000"/>
          </a:ln>
          <a:effectLst>
            <a:outerShdw blurRad="50800" dist="38100" dir="2700000" sx="1000" sy="1000" algn="tl" rotWithShape="0">
              <a:srgbClr val="000000"/>
            </a:outerShdw>
          </a:effectLst>
        </p:spPr>
      </p:pic>
      <mc:AlternateContent xmlns:mc="http://schemas.openxmlformats.org/markup-compatibility/2006" xmlns:a14="http://schemas.microsoft.com/office/drawing/2010/main">
        <mc:Choice Requires="a14">
          <p:sp>
            <p:nvSpPr>
              <p:cNvPr id="7" name="TextBox 6"/>
              <p:cNvSpPr txBox="1"/>
              <p:nvPr/>
            </p:nvSpPr>
            <p:spPr>
              <a:xfrm>
                <a:off x="1828803" y="1989522"/>
                <a:ext cx="7005484" cy="5286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for</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 </m:t>
                      </m:r>
                      <m:r>
                        <a:rPr lang="en-US" sz="2400" b="0" i="1" smtClean="0">
                          <a:latin typeface="Cambria Math" panose="02040503050406030204" pitchFamily="18" charset="0"/>
                        </a:rPr>
                        <m:t>𝑚</m:t>
                      </m:r>
                      <m:r>
                        <a:rPr lang="en-US" sz="2400" b="0" i="1" smtClean="0">
                          <a:latin typeface="Cambria Math" panose="02040503050406030204" pitchFamily="18" charset="0"/>
                        </a:rPr>
                        <m:t>&lt;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 </m:t>
                      </m:r>
                      <m:r>
                        <m:rPr>
                          <m:nor/>
                        </m:rPr>
                        <a:rPr lang="en-US" sz="2400" b="0" i="0" smtClean="0">
                          <a:latin typeface="Cambria Math" panose="02040503050406030204" pitchFamily="18" charset="0"/>
                        </a:rPr>
                        <m:t>if</m:t>
                      </m:r>
                      <m:r>
                        <a:rPr lang="en-US" sz="2400" b="0" i="1" smtClean="0">
                          <a:latin typeface="Cambria Math" panose="02040503050406030204" pitchFamily="18" charset="0"/>
                        </a:rPr>
                        <m:t> </m:t>
                      </m:r>
                      <m:r>
                        <a:rPr lang="en-US" sz="2400" b="0" i="1" smtClean="0">
                          <a:latin typeface="Cambria Math" panose="02040503050406030204" pitchFamily="18" charset="0"/>
                        </a:rPr>
                        <m:t>𝑓</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𝑚</m:t>
                          </m:r>
                        </m:e>
                      </m:d>
                      <m:r>
                        <a:rPr lang="en-US" sz="2400" b="0" i="1" smtClean="0">
                          <a:latin typeface="Cambria Math" panose="02040503050406030204" pitchFamily="18" charset="0"/>
                        </a:rPr>
                        <m:t>=0 </m:t>
                      </m:r>
                      <m:groupChr>
                        <m:groupChrPr>
                          <m:chr m:val="⇒"/>
                          <m:vertJc m:val="bot"/>
                          <m:ctrlPr>
                            <a:rPr lang="en-US" sz="2400" b="0" i="1" smtClean="0">
                              <a:latin typeface="Cambria Math" panose="02040503050406030204" pitchFamily="18" charset="0"/>
                            </a:rPr>
                          </m:ctrlPr>
                        </m:groupChrPr>
                        <m:e/>
                      </m:groupChr>
                      <m:r>
                        <a:rPr lang="en-US" sz="2400" b="0" i="1" smtClean="0">
                          <a:latin typeface="Cambria Math" panose="02040503050406030204" pitchFamily="18" charset="0"/>
                        </a:rPr>
                        <m:t> </m:t>
                      </m:r>
                      <m:r>
                        <a:rPr lang="en-US" sz="2400" b="0" i="1" smtClean="0">
                          <a:latin typeface="Cambria Math" panose="02040503050406030204" pitchFamily="18" charset="0"/>
                        </a:rPr>
                        <m:t>𝑔</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0</m:t>
                              </m:r>
                            </m:sub>
                          </m:sSub>
                        </m:e>
                      </m:d>
                      <m:r>
                        <a:rPr lang="en-US" sz="2400" b="0" i="1" smtClean="0">
                          <a:latin typeface="Cambria Math" panose="02040503050406030204" pitchFamily="18" charset="0"/>
                        </a:rPr>
                        <m:t>=0</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828803" y="1989522"/>
                <a:ext cx="7005484" cy="52867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499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Autofit/>
          </a:bodyPr>
          <a:lstStyle/>
          <a:p>
            <a:r>
              <a:rPr lang="en-US" sz="3200" dirty="0" smtClean="0"/>
              <a:t>Is the moving average system is shift invariant? </a:t>
            </a:r>
            <a:endParaRPr lang="en-US" sz="3200"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81000" y="903768"/>
            <a:ext cx="7546078" cy="107800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r="26015"/>
          <a:stretch>
            <a:fillRect/>
          </a:stretch>
        </p:blipFill>
        <p:spPr bwMode="auto">
          <a:xfrm>
            <a:off x="457200" y="1981200"/>
            <a:ext cx="2690341" cy="942753"/>
          </a:xfrm>
          <a:prstGeom prst="rect">
            <a:avLst/>
          </a:prstGeom>
          <a:noFill/>
          <a:ln w="9525">
            <a:noFill/>
            <a:miter lim="800000"/>
            <a:headEnd/>
            <a:tailEnd/>
          </a:ln>
        </p:spPr>
      </p:pic>
      <p:pic>
        <p:nvPicPr>
          <p:cNvPr id="8" name="Picture 6"/>
          <p:cNvPicPr>
            <a:picLocks noChangeAspect="1" noChangeArrowheads="1"/>
          </p:cNvPicPr>
          <p:nvPr/>
        </p:nvPicPr>
        <p:blipFill rotWithShape="1">
          <a:blip r:embed="rId4" cstate="print"/>
          <a:srcRect l="9057"/>
          <a:stretch/>
        </p:blipFill>
        <p:spPr bwMode="auto">
          <a:xfrm>
            <a:off x="1974096" y="2923953"/>
            <a:ext cx="6265874" cy="1077432"/>
          </a:xfrm>
          <a:prstGeom prst="rect">
            <a:avLst/>
          </a:prstGeom>
          <a:noFill/>
          <a:ln w="9525">
            <a:no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1219201" y="4182029"/>
            <a:ext cx="3352800" cy="482009"/>
          </a:xfrm>
          <a:prstGeom prst="rect">
            <a:avLst/>
          </a:prstGeom>
          <a:noFill/>
          <a:ln w="9525">
            <a:noFill/>
            <a:miter lim="800000"/>
            <a:headEnd/>
            <a:tailEnd/>
          </a:ln>
        </p:spPr>
      </p:pic>
      <p:pic>
        <p:nvPicPr>
          <p:cNvPr id="10" name="Picture 8"/>
          <p:cNvPicPr>
            <a:picLocks noChangeAspect="1" noChangeArrowheads="1"/>
          </p:cNvPicPr>
          <p:nvPr/>
        </p:nvPicPr>
        <p:blipFill rotWithShape="1">
          <a:blip r:embed="rId6" cstate="print"/>
          <a:srcRect r="87216"/>
          <a:stretch/>
        </p:blipFill>
        <p:spPr bwMode="auto">
          <a:xfrm>
            <a:off x="1137356" y="2895600"/>
            <a:ext cx="836740" cy="1134029"/>
          </a:xfrm>
          <a:prstGeom prst="rect">
            <a:avLst/>
          </a:prstGeom>
          <a:noFill/>
          <a:ln w="9525">
            <a:noFill/>
            <a:miter lim="800000"/>
            <a:headEnd/>
            <a:tailEnd/>
          </a:ln>
        </p:spPr>
      </p:pic>
      <p:sp>
        <p:nvSpPr>
          <p:cNvPr id="11" name="TextBox 10"/>
          <p:cNvSpPr txBox="1"/>
          <p:nvPr/>
        </p:nvSpPr>
        <p:spPr>
          <a:xfrm>
            <a:off x="6142905" y="4029629"/>
            <a:ext cx="1019895" cy="707886"/>
          </a:xfrm>
          <a:prstGeom prst="rect">
            <a:avLst/>
          </a:prstGeom>
          <a:noFill/>
        </p:spPr>
        <p:txBody>
          <a:bodyPr wrap="none" rtlCol="0">
            <a:spAutoFit/>
          </a:bodyPr>
          <a:lstStyle/>
          <a:p>
            <a:r>
              <a:rPr lang="en-US" sz="4000" dirty="0" smtClean="0">
                <a:solidFill>
                  <a:srgbClr val="FF0000"/>
                </a:solidFill>
              </a:rPr>
              <a:t>Yes!</a:t>
            </a:r>
            <a:endParaRPr lang="en-US" sz="4000" dirty="0">
              <a:solidFill>
                <a:srgbClr val="FF0000"/>
              </a:solidFill>
            </a:endParaRPr>
          </a:p>
        </p:txBody>
      </p:sp>
    </p:spTree>
    <p:extLst>
      <p:ext uri="{BB962C8B-B14F-4D97-AF65-F5344CB8AC3E}">
        <p14:creationId xmlns:p14="http://schemas.microsoft.com/office/powerpoint/2010/main" val="168433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lstStyle/>
          <a:p>
            <a:pPr>
              <a:buFont typeface="Arial" pitchFamily="34" charset="0"/>
              <a:buChar char="•"/>
            </a:pPr>
            <a:r>
              <a:rPr lang="en-US" dirty="0" smtClean="0"/>
              <a:t>Is the moving average a linear system?</a:t>
            </a:r>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sz="900" dirty="0" smtClean="0"/>
          </a:p>
          <a:p>
            <a:pPr>
              <a:buFont typeface="Arial" pitchFamily="34" charset="0"/>
              <a:buChar char="•"/>
            </a:pPr>
            <a:r>
              <a:rPr lang="en-US" dirty="0" smtClean="0"/>
              <a:t>Is </a:t>
            </a:r>
            <a:r>
              <a:rPr lang="en-US" dirty="0" err="1" smtClean="0"/>
              <a:t>thresholding</a:t>
            </a:r>
            <a:r>
              <a:rPr lang="en-US" dirty="0" smtClean="0"/>
              <a:t> a linear system</a:t>
            </a:r>
            <a:r>
              <a:rPr lang="en-US" dirty="0"/>
              <a:t>?</a:t>
            </a:r>
            <a:endParaRPr lang="en-US" dirty="0" smtClean="0"/>
          </a:p>
          <a:p>
            <a:pPr lvl="1"/>
            <a:r>
              <a:rPr lang="en-US" sz="2000" dirty="0" smtClean="0"/>
              <a:t>f1[</a:t>
            </a:r>
            <a:r>
              <a:rPr lang="en-US" sz="2000" dirty="0" err="1" smtClean="0"/>
              <a:t>n,m</a:t>
            </a:r>
            <a:r>
              <a:rPr lang="en-US" sz="2000" dirty="0" smtClean="0"/>
              <a:t>] + f2[</a:t>
            </a:r>
            <a:r>
              <a:rPr lang="en-US" sz="2000" dirty="0" err="1" smtClean="0"/>
              <a:t>n,m</a:t>
            </a:r>
            <a:r>
              <a:rPr lang="en-US" sz="2000" dirty="0" smtClean="0"/>
              <a:t>] &gt; T</a:t>
            </a:r>
          </a:p>
          <a:p>
            <a:pPr lvl="1"/>
            <a:r>
              <a:rPr lang="en-US" sz="2000" dirty="0" smtClean="0"/>
              <a:t>f1[</a:t>
            </a:r>
            <a:r>
              <a:rPr lang="en-US" sz="2000" dirty="0" err="1" smtClean="0"/>
              <a:t>n,m</a:t>
            </a:r>
            <a:r>
              <a:rPr lang="en-US" sz="2000" dirty="0" smtClean="0"/>
              <a:t>] &lt; T</a:t>
            </a:r>
          </a:p>
          <a:p>
            <a:pPr lvl="1"/>
            <a:r>
              <a:rPr lang="en-US" sz="2000" dirty="0" smtClean="0"/>
              <a:t>f2[</a:t>
            </a:r>
            <a:r>
              <a:rPr lang="en-US" sz="2000" dirty="0" err="1" smtClean="0"/>
              <a:t>n,m</a:t>
            </a:r>
            <a:r>
              <a:rPr lang="en-US" sz="2000" dirty="0" smtClean="0"/>
              <a:t>]&lt;T</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dirty="0"/>
          </a:p>
        </p:txBody>
      </p:sp>
      <p:sp>
        <p:nvSpPr>
          <p:cNvPr id="7" name="Title 1"/>
          <p:cNvSpPr>
            <a:spLocks noGrp="1"/>
          </p:cNvSpPr>
          <p:nvPr>
            <p:ph type="title"/>
          </p:nvPr>
        </p:nvSpPr>
        <p:spPr>
          <a:xfrm>
            <a:off x="457200" y="0"/>
            <a:ext cx="8229600" cy="1143000"/>
          </a:xfrm>
        </p:spPr>
        <p:txBody>
          <a:bodyPr/>
          <a:lstStyle/>
          <a:p>
            <a:r>
              <a:rPr lang="en-US" dirty="0" smtClean="0"/>
              <a:t>Linear Systems (filters)</a:t>
            </a:r>
            <a:endParaRPr lang="en-US" dirty="0"/>
          </a:p>
        </p:txBody>
      </p:sp>
      <p:sp>
        <p:nvSpPr>
          <p:cNvPr id="9" name="TextBox 8"/>
          <p:cNvSpPr txBox="1"/>
          <p:nvPr/>
        </p:nvSpPr>
        <p:spPr>
          <a:xfrm>
            <a:off x="3977149" y="5406737"/>
            <a:ext cx="798617" cy="584775"/>
          </a:xfrm>
          <a:prstGeom prst="rect">
            <a:avLst/>
          </a:prstGeom>
          <a:noFill/>
        </p:spPr>
        <p:txBody>
          <a:bodyPr wrap="none" rtlCol="0">
            <a:spAutoFit/>
          </a:bodyPr>
          <a:lstStyle/>
          <a:p>
            <a:r>
              <a:rPr lang="en-US" sz="3200" dirty="0" smtClean="0">
                <a:solidFill>
                  <a:srgbClr val="FF0000"/>
                </a:solidFill>
              </a:rPr>
              <a:t>No!</a:t>
            </a:r>
            <a:endParaRPr lang="en-US" sz="3200" dirty="0">
              <a:solidFill>
                <a:srgbClr val="FF0000"/>
              </a:solidFill>
            </a:endParaRPr>
          </a:p>
        </p:txBody>
      </p:sp>
      <p:pic>
        <p:nvPicPr>
          <p:cNvPr id="10" name="Picture 2"/>
          <p:cNvPicPr>
            <a:picLocks noChangeAspect="1" noChangeArrowheads="1"/>
          </p:cNvPicPr>
          <p:nvPr/>
        </p:nvPicPr>
        <p:blipFill>
          <a:blip r:embed="rId3" cstate="print"/>
          <a:srcRect/>
          <a:stretch>
            <a:fillRect/>
          </a:stretch>
        </p:blipFill>
        <p:spPr bwMode="auto">
          <a:xfrm>
            <a:off x="1500187" y="988430"/>
            <a:ext cx="6143625" cy="895350"/>
          </a:xfrm>
          <a:prstGeom prst="rect">
            <a:avLst/>
          </a:prstGeom>
          <a:noFill/>
          <a:ln w="9525">
            <a:noFill/>
            <a:miter lim="800000"/>
            <a:headEnd/>
            <a:tailEnd/>
          </a:ln>
        </p:spPr>
      </p:pic>
      <p:sp>
        <p:nvSpPr>
          <p:cNvPr id="8" name="TextBox 7"/>
          <p:cNvSpPr txBox="1"/>
          <p:nvPr/>
        </p:nvSpPr>
        <p:spPr>
          <a:xfrm>
            <a:off x="1075386" y="2645780"/>
            <a:ext cx="852541" cy="584775"/>
          </a:xfrm>
          <a:prstGeom prst="rect">
            <a:avLst/>
          </a:prstGeom>
          <a:noFill/>
        </p:spPr>
        <p:txBody>
          <a:bodyPr wrap="none" rtlCol="0">
            <a:spAutoFit/>
          </a:bodyPr>
          <a:lstStyle/>
          <a:p>
            <a:r>
              <a:rPr lang="en-US" sz="3200" dirty="0" smtClean="0">
                <a:solidFill>
                  <a:srgbClr val="FF0000"/>
                </a:solidFill>
              </a:rPr>
              <a:t>Yes!</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4614401" y="4713087"/>
                <a:ext cx="2724784"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1</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=1</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614401" y="4713087"/>
                <a:ext cx="2724784" cy="312650"/>
              </a:xfrm>
              <a:prstGeom prst="rect">
                <a:avLst/>
              </a:prstGeom>
              <a:blipFill rotWithShape="0">
                <a:blip r:embed="rId4"/>
                <a:stretch>
                  <a:fillRect l="-1790" r="-1566"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614401" y="5072867"/>
                <a:ext cx="3011402"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1</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2</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=0</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614401" y="5072867"/>
                <a:ext cx="3011402" cy="312650"/>
              </a:xfrm>
              <a:prstGeom prst="rect">
                <a:avLst/>
              </a:prstGeom>
              <a:blipFill rotWithShape="0">
                <a:blip r:embed="rId5"/>
                <a:stretch>
                  <a:fillRect l="-1417" r="-1215" b="-31373"/>
                </a:stretch>
              </a:blipFill>
            </p:spPr>
            <p:txBody>
              <a:bodyPr/>
              <a:lstStyle/>
              <a:p>
                <a:r>
                  <a:rPr lang="en-US">
                    <a:noFill/>
                  </a:rPr>
                  <a:t> </a:t>
                </a:r>
              </a:p>
            </p:txBody>
          </p:sp>
        </mc:Fallback>
      </mc:AlternateContent>
    </p:spTree>
    <p:extLst>
      <p:ext uri="{BB962C8B-B14F-4D97-AF65-F5344CB8AC3E}">
        <p14:creationId xmlns:p14="http://schemas.microsoft.com/office/powerpoint/2010/main" val="42402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2"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t>Convolution and </a:t>
            </a:r>
            <a:r>
              <a:rPr lang="en-US" dirty="0" smtClean="0"/>
              <a:t>correlation</a:t>
            </a:r>
          </a:p>
          <a:p>
            <a:r>
              <a:rPr lang="en-US" dirty="0" smtClean="0">
                <a:solidFill>
                  <a:schemeClr val="bg1">
                    <a:lumMod val="75000"/>
                  </a:schemeClr>
                </a:solidFill>
              </a:rPr>
              <a:t>Gaussian filter</a:t>
            </a:r>
          </a:p>
          <a:p>
            <a:r>
              <a:rPr lang="en-US" dirty="0">
                <a:solidFill>
                  <a:schemeClr val="bg1">
                    <a:lumMod val="65000"/>
                  </a:schemeClr>
                </a:solidFill>
              </a:rPr>
              <a:t>Median filter</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310859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t>Correlation</a:t>
            </a:r>
          </a:p>
        </p:txBody>
      </p:sp>
      <p:pic>
        <p:nvPicPr>
          <p:cNvPr id="15363" name="Picture 8" descr="Edittex"/>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63600" y="2813050"/>
            <a:ext cx="72961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p:custDataLst>
              <p:tags r:id="rId2"/>
            </p:custDataLst>
          </p:nvPr>
        </p:nvSpPr>
        <p:spPr bwMode="auto">
          <a:xfrm>
            <a:off x="1225550" y="4187825"/>
            <a:ext cx="720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spcAft>
                <a:spcPct val="50000"/>
              </a:spcAft>
            </a:pPr>
            <a:r>
              <a:rPr lang="en-US" altLang="en-US" sz="2800" dirty="0"/>
              <a:t>This is called a </a:t>
            </a:r>
            <a:r>
              <a:rPr lang="en-US" altLang="en-US" sz="2800" dirty="0" smtClean="0"/>
              <a:t>(</a:t>
            </a:r>
            <a:r>
              <a:rPr lang="en-US" altLang="en-US" sz="2800" b="1" dirty="0" smtClean="0"/>
              <a:t>cross-)correlation</a:t>
            </a:r>
            <a:r>
              <a:rPr lang="en-US" altLang="en-US" sz="2800" dirty="0" smtClean="0"/>
              <a:t> </a:t>
            </a:r>
            <a:r>
              <a:rPr lang="en-US" altLang="en-US" sz="2800" dirty="0"/>
              <a:t>operation:</a:t>
            </a:r>
          </a:p>
          <a:p>
            <a:pPr>
              <a:spcBef>
                <a:spcPct val="50000"/>
              </a:spcBef>
              <a:spcAft>
                <a:spcPct val="50000"/>
              </a:spcAft>
            </a:pPr>
            <a:endParaRPr lang="en-US" altLang="en-US" sz="2800" dirty="0"/>
          </a:p>
        </p:txBody>
      </p:sp>
      <p:pic>
        <p:nvPicPr>
          <p:cNvPr id="9" name="Picture 11" descr="Edittex"/>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408238" y="4791075"/>
            <a:ext cx="35353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custDataLst>
              <p:tags r:id="rId4"/>
            </p:custDataLst>
          </p:nvPr>
        </p:nvSpPr>
        <p:spPr bwMode="auto">
          <a:xfrm>
            <a:off x="682943" y="1409700"/>
            <a:ext cx="7200900" cy="5181600"/>
          </a:xfrm>
          <a:prstGeom prst="rect">
            <a:avLst/>
          </a:prstGeom>
          <a:noFill/>
          <a:ln w="9525">
            <a:noFill/>
            <a:miter lim="800000"/>
            <a:headEnd/>
            <a:tailEnd/>
          </a:ln>
          <a:effectLst/>
        </p:spPr>
        <p:txBody>
          <a:bodyPr/>
          <a:lstStyle/>
          <a:p>
            <a:pPr marL="342900" indent="-342900" fontAlgn="auto">
              <a:spcBef>
                <a:spcPct val="50000"/>
              </a:spcBef>
              <a:spcAft>
                <a:spcPct val="50000"/>
              </a:spcAft>
              <a:defRPr/>
            </a:pPr>
            <a:r>
              <a:rPr lang="en-US" sz="3200" dirty="0">
                <a:latin typeface="+mn-lt"/>
                <a:cs typeface="+mn-cs"/>
              </a:rPr>
              <a:t>Let      be the image,      be the kernel (of size 2</a:t>
            </a:r>
            <a:r>
              <a:rPr lang="en-US" sz="3200" i="1" dirty="0">
                <a:latin typeface="+mn-lt"/>
                <a:cs typeface="+mn-cs"/>
              </a:rPr>
              <a:t>k</a:t>
            </a:r>
            <a:r>
              <a:rPr lang="en-US" sz="3200" dirty="0">
                <a:latin typeface="+mn-lt"/>
                <a:cs typeface="+mn-cs"/>
              </a:rPr>
              <a:t>+1 x 2</a:t>
            </a:r>
            <a:r>
              <a:rPr lang="en-US" sz="3200" i="1" dirty="0">
                <a:latin typeface="+mn-lt"/>
                <a:cs typeface="+mn-cs"/>
              </a:rPr>
              <a:t>k</a:t>
            </a:r>
            <a:r>
              <a:rPr lang="en-US" sz="3200" dirty="0">
                <a:latin typeface="+mn-lt"/>
                <a:cs typeface="+mn-cs"/>
              </a:rPr>
              <a:t>+1), and      be the output image</a:t>
            </a:r>
          </a:p>
          <a:p>
            <a:pPr marL="342900" indent="-342900" fontAlgn="auto">
              <a:spcBef>
                <a:spcPct val="50000"/>
              </a:spcBef>
              <a:spcAft>
                <a:spcPct val="50000"/>
              </a:spcAft>
              <a:defRPr/>
            </a:pPr>
            <a:endParaRPr lang="en-US" sz="3200" dirty="0">
              <a:latin typeface="+mn-lt"/>
              <a:cs typeface="+mn-cs"/>
            </a:endParaRPr>
          </a:p>
          <a:p>
            <a:pPr marL="342900" indent="-342900" fontAlgn="auto">
              <a:spcBef>
                <a:spcPct val="50000"/>
              </a:spcBef>
              <a:spcAft>
                <a:spcPct val="50000"/>
              </a:spcAft>
              <a:defRPr/>
            </a:pPr>
            <a:endParaRPr lang="en-US" sz="4000" dirty="0">
              <a:latin typeface="+mn-lt"/>
              <a:cs typeface="+mn-cs"/>
            </a:endParaRPr>
          </a:p>
          <a:p>
            <a:pPr marL="457200" indent="-457200" fontAlgn="auto">
              <a:spcBef>
                <a:spcPct val="50000"/>
              </a:spcBef>
              <a:spcAft>
                <a:spcPct val="50000"/>
              </a:spcAft>
              <a:buFont typeface="Arial" pitchFamily="34" charset="0"/>
              <a:buChar char="•"/>
              <a:defRPr/>
            </a:pPr>
            <a:r>
              <a:rPr lang="en-US" sz="2800" dirty="0">
                <a:latin typeface="+mn-lt"/>
                <a:cs typeface="+mn-cs"/>
              </a:rPr>
              <a:t>Can think of as a “dot product” between local neighborhood and kernel for each pixel</a:t>
            </a:r>
          </a:p>
        </p:txBody>
      </p:sp>
      <p:pic>
        <p:nvPicPr>
          <p:cNvPr id="1536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9488" y="2024063"/>
            <a:ext cx="387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0038" y="1535113"/>
            <a:ext cx="438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6838" y="1557338"/>
            <a:ext cx="381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237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image representation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9662"/>
            <a:ext cx="8229600" cy="4487043"/>
          </a:xfrm>
        </p:spPr>
      </p:pic>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dirty="0"/>
          </a:p>
        </p:txBody>
      </p:sp>
      <p:sp>
        <p:nvSpPr>
          <p:cNvPr id="7" name="TextBox 6"/>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9885871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23493"/>
            <a:ext cx="7886700" cy="955672"/>
          </a:xfrm>
        </p:spPr>
        <p:txBody>
          <a:bodyPr/>
          <a:lstStyle/>
          <a:p>
            <a:r>
              <a:rPr lang="en-US" altLang="en-US" dirty="0" smtClean="0"/>
              <a:t>Convolution</a:t>
            </a:r>
          </a:p>
        </p:txBody>
      </p:sp>
      <p:sp>
        <p:nvSpPr>
          <p:cNvPr id="3" name="Content Placeholder 2"/>
          <p:cNvSpPr>
            <a:spLocks noGrp="1"/>
          </p:cNvSpPr>
          <p:nvPr>
            <p:ph idx="1"/>
          </p:nvPr>
        </p:nvSpPr>
        <p:spPr>
          <a:xfrm>
            <a:off x="457200" y="731520"/>
            <a:ext cx="8229600" cy="6469380"/>
          </a:xfrm>
        </p:spPr>
        <p:txBody>
          <a:bodyPr>
            <a:normAutofit/>
          </a:bodyPr>
          <a:lstStyle/>
          <a:p>
            <a:r>
              <a:rPr lang="en-US" altLang="en-US" dirty="0" smtClean="0"/>
              <a:t>Same as cross-correlation, except that the kernel is “flipped” (horizontally and vertically)</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5" name="Rectangle 10"/>
          <p:cNvSpPr>
            <a:spLocks noChangeArrowheads="1"/>
          </p:cNvSpPr>
          <p:nvPr>
            <p:custDataLst>
              <p:tags r:id="rId2"/>
            </p:custDataLst>
          </p:nvPr>
        </p:nvSpPr>
        <p:spPr bwMode="auto">
          <a:xfrm>
            <a:off x="914400" y="5101114"/>
            <a:ext cx="720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spcAft>
                <a:spcPct val="50000"/>
              </a:spcAft>
            </a:pPr>
            <a:r>
              <a:rPr lang="en-US" altLang="en-US" sz="2800" dirty="0"/>
              <a:t>This is called a </a:t>
            </a:r>
            <a:r>
              <a:rPr lang="en-US" altLang="en-US" sz="2800" b="1" dirty="0"/>
              <a:t>convolution</a:t>
            </a:r>
            <a:r>
              <a:rPr lang="en-US" altLang="en-US" sz="2800" dirty="0"/>
              <a:t> operation:</a:t>
            </a:r>
          </a:p>
        </p:txBody>
      </p:sp>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638297"/>
            <a:ext cx="5979795" cy="106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5"/>
          <p:cNvGraphicFramePr>
            <a:graphicFrameLocks noChangeAspect="1"/>
          </p:cNvGraphicFramePr>
          <p:nvPr>
            <p:extLst>
              <p:ext uri="{D42A27DB-BD31-4B8C-83A1-F6EECF244321}">
                <p14:modId xmlns:p14="http://schemas.microsoft.com/office/powerpoint/2010/main" val="3230385014"/>
              </p:ext>
            </p:extLst>
          </p:nvPr>
        </p:nvGraphicFramePr>
        <p:xfrm>
          <a:off x="1585595" y="2687003"/>
          <a:ext cx="5308600" cy="1060450"/>
        </p:xfrm>
        <a:graphic>
          <a:graphicData uri="http://schemas.openxmlformats.org/presentationml/2006/ole">
            <mc:AlternateContent xmlns:mc="http://schemas.openxmlformats.org/markup-compatibility/2006">
              <mc:Choice xmlns:v="urn:schemas-microsoft-com:vml" Requires="v">
                <p:oleObj spid="_x0000_s31792" name="Equation" r:id="rId5" imgW="2158920" imgH="431640" progId="Equation.DSMT4">
                  <p:embed/>
                </p:oleObj>
              </mc:Choice>
              <mc:Fallback>
                <p:oleObj name="Equation" r:id="rId5" imgW="2158920" imgH="431640" progId="Equation.DSMT4">
                  <p:embed/>
                  <p:pic>
                    <p:nvPicPr>
                      <p:cNvPr id="0" name=""/>
                      <p:cNvPicPr>
                        <a:picLocks noChangeAspect="1" noChangeArrowheads="1"/>
                      </p:cNvPicPr>
                      <p:nvPr/>
                    </p:nvPicPr>
                    <p:blipFill>
                      <a:blip r:embed="rId6"/>
                      <a:srcRect/>
                      <a:stretch>
                        <a:fillRect/>
                      </a:stretch>
                    </p:blipFill>
                    <p:spPr bwMode="auto">
                      <a:xfrm>
                        <a:off x="1585595" y="2687003"/>
                        <a:ext cx="53086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4053627328"/>
              </p:ext>
            </p:extLst>
          </p:nvPr>
        </p:nvGraphicFramePr>
        <p:xfrm>
          <a:off x="2540823" y="5756997"/>
          <a:ext cx="2666622" cy="703087"/>
        </p:xfrm>
        <a:graphic>
          <a:graphicData uri="http://schemas.openxmlformats.org/presentationml/2006/ole">
            <mc:AlternateContent xmlns:mc="http://schemas.openxmlformats.org/markup-compatibility/2006">
              <mc:Choice xmlns:v="urn:schemas-microsoft-com:vml" Requires="v">
                <p:oleObj spid="_x0000_s31793" name="Equation" r:id="rId7" imgW="672840" imgH="177480" progId="Equation.DSMT4">
                  <p:embed/>
                </p:oleObj>
              </mc:Choice>
              <mc:Fallback>
                <p:oleObj name="Equation" r:id="rId7" imgW="672840" imgH="177480" progId="Equation.DSMT4">
                  <p:embed/>
                  <p:pic>
                    <p:nvPicPr>
                      <p:cNvPr id="0" name=""/>
                      <p:cNvPicPr>
                        <a:picLocks noChangeAspect="1" noChangeArrowheads="1"/>
                      </p:cNvPicPr>
                      <p:nvPr/>
                    </p:nvPicPr>
                    <p:blipFill>
                      <a:blip r:embed="rId8"/>
                      <a:srcRect/>
                      <a:stretch>
                        <a:fillRect/>
                      </a:stretch>
                    </p:blipFill>
                    <p:spPr bwMode="auto">
                      <a:xfrm>
                        <a:off x="2540823" y="5756997"/>
                        <a:ext cx="2666622" cy="7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84379906"/>
              </p:ext>
            </p:extLst>
          </p:nvPr>
        </p:nvGraphicFramePr>
        <p:xfrm>
          <a:off x="1627823" y="3768725"/>
          <a:ext cx="6650037" cy="1062038"/>
        </p:xfrm>
        <a:graphic>
          <a:graphicData uri="http://schemas.openxmlformats.org/presentationml/2006/ole">
            <mc:AlternateContent xmlns:mc="http://schemas.openxmlformats.org/markup-compatibility/2006">
              <mc:Choice xmlns:v="urn:schemas-microsoft-com:vml" Requires="v">
                <p:oleObj spid="_x0000_s31794" name="Equation" r:id="rId9" imgW="2705040" imgH="431640" progId="Equation.DSMT4">
                  <p:embed/>
                </p:oleObj>
              </mc:Choice>
              <mc:Fallback>
                <p:oleObj name="Equation" r:id="rId9" imgW="2705040" imgH="431640" progId="Equation.DSMT4">
                  <p:embed/>
                  <p:pic>
                    <p:nvPicPr>
                      <p:cNvPr id="0" name=""/>
                      <p:cNvPicPr>
                        <a:picLocks noChangeAspect="1" noChangeArrowheads="1"/>
                      </p:cNvPicPr>
                      <p:nvPr/>
                    </p:nvPicPr>
                    <p:blipFill>
                      <a:blip r:embed="rId10"/>
                      <a:srcRect/>
                      <a:stretch>
                        <a:fillRect/>
                      </a:stretch>
                    </p:blipFill>
                    <p:spPr bwMode="auto">
                      <a:xfrm>
                        <a:off x="1627823" y="3768725"/>
                        <a:ext cx="6650037"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6528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Commutative property</a:t>
            </a:r>
            <a:endParaRPr lang="en-US" dirty="0"/>
          </a:p>
        </p:txBody>
      </p:sp>
      <p:sp>
        <p:nvSpPr>
          <p:cNvPr id="3" name="Content Placeholder 2"/>
          <p:cNvSpPr>
            <a:spLocks noGrp="1"/>
          </p:cNvSpPr>
          <p:nvPr>
            <p:ph idx="1"/>
          </p:nvPr>
        </p:nvSpPr>
        <p:spPr>
          <a:xfrm>
            <a:off x="628650" y="5189219"/>
            <a:ext cx="7886700" cy="987743"/>
          </a:xfrm>
        </p:spPr>
        <p:txBody>
          <a:bodyPr/>
          <a:lstStyle/>
          <a:p>
            <a:r>
              <a:rPr lang="en-US" i="1" dirty="0" smtClean="0"/>
              <a:t>H*F</a:t>
            </a:r>
            <a:r>
              <a:rPr lang="en-US" dirty="0" smtClean="0"/>
              <a:t>=</a:t>
            </a:r>
            <a:r>
              <a:rPr lang="en-US" i="1" dirty="0" smtClean="0"/>
              <a:t>F*H</a:t>
            </a:r>
            <a:r>
              <a:rPr lang="en-US" dirty="0" smtClean="0"/>
              <a:t> if we can ignore the boundary condition (</a:t>
            </a:r>
            <a:r>
              <a:rPr lang="en-US" i="1" dirty="0" smtClean="0"/>
              <a:t>k &gt;&gt; </a:t>
            </a:r>
            <a:r>
              <a:rPr lang="en-US" i="1" dirty="0" err="1"/>
              <a:t>i</a:t>
            </a:r>
            <a:r>
              <a:rPr lang="en-US" i="1" dirty="0" err="1" smtClean="0"/>
              <a:t>,j</a:t>
            </a:r>
            <a:r>
              <a:rPr lang="en-US" dirty="0" smtClean="0"/>
              <a:t>)</a:t>
            </a: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509583999"/>
              </p:ext>
            </p:extLst>
          </p:nvPr>
        </p:nvGraphicFramePr>
        <p:xfrm>
          <a:off x="474980" y="1622109"/>
          <a:ext cx="6369050" cy="1062037"/>
        </p:xfrm>
        <a:graphic>
          <a:graphicData uri="http://schemas.openxmlformats.org/presentationml/2006/ole">
            <mc:AlternateContent xmlns:mc="http://schemas.openxmlformats.org/markup-compatibility/2006">
              <mc:Choice xmlns:v="urn:schemas-microsoft-com:vml" Requires="v">
                <p:oleObj spid="_x0000_s30780" name="Equation" r:id="rId3" imgW="2590560" imgH="431640" progId="Equation.DSMT4">
                  <p:embed/>
                </p:oleObj>
              </mc:Choice>
              <mc:Fallback>
                <p:oleObj name="Equation" r:id="rId3" imgW="2590560" imgH="431640" progId="Equation.DSMT4">
                  <p:embed/>
                  <p:pic>
                    <p:nvPicPr>
                      <p:cNvPr id="0" name=""/>
                      <p:cNvPicPr>
                        <a:picLocks noChangeAspect="1" noChangeArrowheads="1"/>
                      </p:cNvPicPr>
                      <p:nvPr/>
                    </p:nvPicPr>
                    <p:blipFill>
                      <a:blip r:embed="rId4"/>
                      <a:srcRect/>
                      <a:stretch>
                        <a:fillRect/>
                      </a:stretch>
                    </p:blipFill>
                    <p:spPr bwMode="auto">
                      <a:xfrm>
                        <a:off x="474980" y="1622109"/>
                        <a:ext cx="636905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ext uri="{D42A27DB-BD31-4B8C-83A1-F6EECF244321}">
                <p14:modId xmlns:p14="http://schemas.microsoft.com/office/powerpoint/2010/main" val="2341498900"/>
              </p:ext>
            </p:extLst>
          </p:nvPr>
        </p:nvGraphicFramePr>
        <p:xfrm>
          <a:off x="2433638" y="2707959"/>
          <a:ext cx="5057775" cy="1155700"/>
        </p:xfrm>
        <a:graphic>
          <a:graphicData uri="http://schemas.openxmlformats.org/presentationml/2006/ole">
            <mc:AlternateContent xmlns:mc="http://schemas.openxmlformats.org/markup-compatibility/2006">
              <mc:Choice xmlns:v="urn:schemas-microsoft-com:vml" Requires="v">
                <p:oleObj spid="_x0000_s30781" name="Equation" r:id="rId5" imgW="2057400" imgH="469800" progId="Equation.DSMT4">
                  <p:embed/>
                </p:oleObj>
              </mc:Choice>
              <mc:Fallback>
                <p:oleObj name="Equation" r:id="rId5" imgW="2057400" imgH="469800" progId="Equation.DSMT4">
                  <p:embed/>
                  <p:pic>
                    <p:nvPicPr>
                      <p:cNvPr id="0" name=""/>
                      <p:cNvPicPr>
                        <a:picLocks noChangeAspect="1" noChangeArrowheads="1"/>
                      </p:cNvPicPr>
                      <p:nvPr/>
                    </p:nvPicPr>
                    <p:blipFill>
                      <a:blip r:embed="rId6"/>
                      <a:srcRect/>
                      <a:stretch>
                        <a:fillRect/>
                      </a:stretch>
                    </p:blipFill>
                    <p:spPr bwMode="auto">
                      <a:xfrm>
                        <a:off x="2433638" y="2707959"/>
                        <a:ext cx="505777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93849328"/>
              </p:ext>
            </p:extLst>
          </p:nvPr>
        </p:nvGraphicFramePr>
        <p:xfrm>
          <a:off x="2390775" y="3838575"/>
          <a:ext cx="6149975" cy="1062038"/>
        </p:xfrm>
        <a:graphic>
          <a:graphicData uri="http://schemas.openxmlformats.org/presentationml/2006/ole">
            <mc:AlternateContent xmlns:mc="http://schemas.openxmlformats.org/markup-compatibility/2006">
              <mc:Choice xmlns:v="urn:schemas-microsoft-com:vml" Requires="v">
                <p:oleObj spid="_x0000_s30782" name="Equation" r:id="rId7" imgW="2501640" imgH="431640" progId="Equation.DSMT4">
                  <p:embed/>
                </p:oleObj>
              </mc:Choice>
              <mc:Fallback>
                <p:oleObj name="Equation" r:id="rId7" imgW="2501640" imgH="431640" progId="Equation.DSMT4">
                  <p:embed/>
                  <p:pic>
                    <p:nvPicPr>
                      <p:cNvPr id="0" name=""/>
                      <p:cNvPicPr>
                        <a:picLocks noChangeAspect="1" noChangeArrowheads="1"/>
                      </p:cNvPicPr>
                      <p:nvPr/>
                    </p:nvPicPr>
                    <p:blipFill>
                      <a:blip r:embed="rId8"/>
                      <a:srcRect/>
                      <a:stretch>
                        <a:fillRect/>
                      </a:stretch>
                    </p:blipFill>
                    <p:spPr bwMode="auto">
                      <a:xfrm>
                        <a:off x="2390775" y="3838575"/>
                        <a:ext cx="614997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98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Associative property</a:t>
            </a:r>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825089268"/>
              </p:ext>
            </p:extLst>
          </p:nvPr>
        </p:nvGraphicFramePr>
        <p:xfrm>
          <a:off x="378460" y="2276476"/>
          <a:ext cx="7931150" cy="1123950"/>
        </p:xfrm>
        <a:graphic>
          <a:graphicData uri="http://schemas.openxmlformats.org/presentationml/2006/ole">
            <mc:AlternateContent xmlns:mc="http://schemas.openxmlformats.org/markup-compatibility/2006">
              <mc:Choice xmlns:v="urn:schemas-microsoft-com:vml" Requires="v">
                <p:oleObj spid="_x0000_s33867" name="Equation" r:id="rId3" imgW="3225600" imgH="457200" progId="Equation.DSMT4">
                  <p:embed/>
                </p:oleObj>
              </mc:Choice>
              <mc:Fallback>
                <p:oleObj name="Equation" r:id="rId3" imgW="3225600" imgH="457200" progId="Equation.DSMT4">
                  <p:embed/>
                  <p:pic>
                    <p:nvPicPr>
                      <p:cNvPr id="0" name=""/>
                      <p:cNvPicPr>
                        <a:picLocks noChangeAspect="1" noChangeArrowheads="1"/>
                      </p:cNvPicPr>
                      <p:nvPr/>
                    </p:nvPicPr>
                    <p:blipFill>
                      <a:blip r:embed="rId4"/>
                      <a:srcRect/>
                      <a:stretch>
                        <a:fillRect/>
                      </a:stretch>
                    </p:blipFill>
                    <p:spPr bwMode="auto">
                      <a:xfrm>
                        <a:off x="378460" y="2276476"/>
                        <a:ext cx="79311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5"/>
          <p:cNvGraphicFramePr>
            <a:graphicFrameLocks noChangeAspect="1"/>
          </p:cNvGraphicFramePr>
          <p:nvPr>
            <p:extLst>
              <p:ext uri="{D42A27DB-BD31-4B8C-83A1-F6EECF244321}">
                <p14:modId xmlns:p14="http://schemas.microsoft.com/office/powerpoint/2010/main" val="638015329"/>
              </p:ext>
            </p:extLst>
          </p:nvPr>
        </p:nvGraphicFramePr>
        <p:xfrm>
          <a:off x="728663" y="1398588"/>
          <a:ext cx="7743825" cy="1062037"/>
        </p:xfrm>
        <a:graphic>
          <a:graphicData uri="http://schemas.openxmlformats.org/presentationml/2006/ole">
            <mc:AlternateContent xmlns:mc="http://schemas.openxmlformats.org/markup-compatibility/2006">
              <mc:Choice xmlns:v="urn:schemas-microsoft-com:vml" Requires="v">
                <p:oleObj spid="_x0000_s33868" name="Equation" r:id="rId5" imgW="3149280" imgH="431640" progId="Equation.DSMT4">
                  <p:embed/>
                </p:oleObj>
              </mc:Choice>
              <mc:Fallback>
                <p:oleObj name="Equation" r:id="rId5" imgW="3149280" imgH="431640" progId="Equation.DSMT4">
                  <p:embed/>
                  <p:pic>
                    <p:nvPicPr>
                      <p:cNvPr id="0" name=""/>
                      <p:cNvPicPr>
                        <a:picLocks noChangeAspect="1" noChangeArrowheads="1"/>
                      </p:cNvPicPr>
                      <p:nvPr/>
                    </p:nvPicPr>
                    <p:blipFill>
                      <a:blip r:embed="rId6"/>
                      <a:srcRect/>
                      <a:stretch>
                        <a:fillRect/>
                      </a:stretch>
                    </p:blipFill>
                    <p:spPr bwMode="auto">
                      <a:xfrm>
                        <a:off x="728663" y="1398588"/>
                        <a:ext cx="77438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2560985466"/>
              </p:ext>
            </p:extLst>
          </p:nvPr>
        </p:nvGraphicFramePr>
        <p:xfrm>
          <a:off x="345758" y="3267393"/>
          <a:ext cx="8086725" cy="1374775"/>
        </p:xfrm>
        <a:graphic>
          <a:graphicData uri="http://schemas.openxmlformats.org/presentationml/2006/ole">
            <mc:AlternateContent xmlns:mc="http://schemas.openxmlformats.org/markup-compatibility/2006">
              <mc:Choice xmlns:v="urn:schemas-microsoft-com:vml" Requires="v">
                <p:oleObj spid="_x0000_s33869" name="Equation" r:id="rId7" imgW="3288960" imgH="558720" progId="Equation.DSMT4">
                  <p:embed/>
                </p:oleObj>
              </mc:Choice>
              <mc:Fallback>
                <p:oleObj name="Equation" r:id="rId7" imgW="3288960" imgH="558720" progId="Equation.DSMT4">
                  <p:embed/>
                  <p:pic>
                    <p:nvPicPr>
                      <p:cNvPr id="0" name=""/>
                      <p:cNvPicPr>
                        <a:picLocks noChangeAspect="1" noChangeArrowheads="1"/>
                      </p:cNvPicPr>
                      <p:nvPr/>
                    </p:nvPicPr>
                    <p:blipFill>
                      <a:blip r:embed="rId8"/>
                      <a:srcRect/>
                      <a:stretch>
                        <a:fillRect/>
                      </a:stretch>
                    </p:blipFill>
                    <p:spPr bwMode="auto">
                      <a:xfrm>
                        <a:off x="345758" y="3267393"/>
                        <a:ext cx="808672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674603012"/>
              </p:ext>
            </p:extLst>
          </p:nvPr>
        </p:nvGraphicFramePr>
        <p:xfrm>
          <a:off x="345758" y="4596448"/>
          <a:ext cx="5807075" cy="1062037"/>
        </p:xfrm>
        <a:graphic>
          <a:graphicData uri="http://schemas.openxmlformats.org/presentationml/2006/ole">
            <mc:AlternateContent xmlns:mc="http://schemas.openxmlformats.org/markup-compatibility/2006">
              <mc:Choice xmlns:v="urn:schemas-microsoft-com:vml" Requires="v">
                <p:oleObj spid="_x0000_s33870" name="Equation" r:id="rId9" imgW="2361960" imgH="431640" progId="Equation.DSMT4">
                  <p:embed/>
                </p:oleObj>
              </mc:Choice>
              <mc:Fallback>
                <p:oleObj name="Equation" r:id="rId9" imgW="2361960" imgH="431640" progId="Equation.DSMT4">
                  <p:embed/>
                  <p:pic>
                    <p:nvPicPr>
                      <p:cNvPr id="0" name=""/>
                      <p:cNvPicPr>
                        <a:picLocks noChangeAspect="1" noChangeArrowheads="1"/>
                      </p:cNvPicPr>
                      <p:nvPr/>
                    </p:nvPicPr>
                    <p:blipFill>
                      <a:blip r:embed="rId10"/>
                      <a:srcRect/>
                      <a:stretch>
                        <a:fillRect/>
                      </a:stretch>
                    </p:blipFill>
                    <p:spPr bwMode="auto">
                      <a:xfrm>
                        <a:off x="345758" y="4596448"/>
                        <a:ext cx="580707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467768348"/>
              </p:ext>
            </p:extLst>
          </p:nvPr>
        </p:nvGraphicFramePr>
        <p:xfrm>
          <a:off x="378460" y="5971223"/>
          <a:ext cx="3027362" cy="498475"/>
        </p:xfrm>
        <a:graphic>
          <a:graphicData uri="http://schemas.openxmlformats.org/presentationml/2006/ole">
            <mc:AlternateContent xmlns:mc="http://schemas.openxmlformats.org/markup-compatibility/2006">
              <mc:Choice xmlns:v="urn:schemas-microsoft-com:vml" Requires="v">
                <p:oleObj spid="_x0000_s33871" name="Equation" r:id="rId11" imgW="1231560" imgH="203040" progId="Equation.DSMT4">
                  <p:embed/>
                </p:oleObj>
              </mc:Choice>
              <mc:Fallback>
                <p:oleObj name="Equation" r:id="rId11" imgW="1231560" imgH="203040" progId="Equation.DSMT4">
                  <p:embed/>
                  <p:pic>
                    <p:nvPicPr>
                      <p:cNvPr id="0" name=""/>
                      <p:cNvPicPr>
                        <a:picLocks noChangeAspect="1" noChangeArrowheads="1"/>
                      </p:cNvPicPr>
                      <p:nvPr/>
                    </p:nvPicPr>
                    <p:blipFill>
                      <a:blip r:embed="rId12"/>
                      <a:srcRect/>
                      <a:stretch>
                        <a:fillRect/>
                      </a:stretch>
                    </p:blipFill>
                    <p:spPr bwMode="auto">
                      <a:xfrm>
                        <a:off x="378460" y="5971223"/>
                        <a:ext cx="30273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445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42950" y="1"/>
            <a:ext cx="7886700" cy="914400"/>
          </a:xfrm>
        </p:spPr>
        <p:txBody>
          <a:bodyPr/>
          <a:lstStyle/>
          <a:p>
            <a:r>
              <a:rPr lang="en-US" altLang="en-US" dirty="0"/>
              <a:t>Convolution properties</a:t>
            </a:r>
          </a:p>
        </p:txBody>
      </p:sp>
      <p:sp>
        <p:nvSpPr>
          <p:cNvPr id="1057795" name="Rectangle 3"/>
          <p:cNvSpPr>
            <a:spLocks noGrp="1" noChangeArrowheads="1"/>
          </p:cNvSpPr>
          <p:nvPr>
            <p:ph type="body" idx="1"/>
          </p:nvPr>
        </p:nvSpPr>
        <p:spPr>
          <a:xfrm>
            <a:off x="228600" y="914400"/>
            <a:ext cx="8915400" cy="5715000"/>
          </a:xfrm>
        </p:spPr>
        <p:txBody>
          <a:bodyPr>
            <a:normAutofit/>
          </a:bodyPr>
          <a:lstStyle/>
          <a:p>
            <a:pPr>
              <a:defRPr/>
            </a:pPr>
            <a:r>
              <a:rPr lang="en-US" sz="2800" dirty="0"/>
              <a:t>Commutative: </a:t>
            </a:r>
            <a:r>
              <a:rPr lang="en-US" sz="2800" i="1" dirty="0"/>
              <a:t>a</a:t>
            </a:r>
            <a:r>
              <a:rPr lang="en-US" sz="2800" dirty="0"/>
              <a:t> * </a:t>
            </a:r>
            <a:r>
              <a:rPr lang="en-US" sz="2800" i="1" dirty="0"/>
              <a:t>b</a:t>
            </a:r>
            <a:r>
              <a:rPr lang="en-US" sz="2800" dirty="0"/>
              <a:t> = </a:t>
            </a:r>
            <a:r>
              <a:rPr lang="en-US" sz="2800" i="1" dirty="0"/>
              <a:t>b</a:t>
            </a:r>
            <a:r>
              <a:rPr lang="en-US" sz="2800" dirty="0"/>
              <a:t> * </a:t>
            </a:r>
            <a:r>
              <a:rPr lang="en-US" sz="2800" i="1" dirty="0"/>
              <a:t>a</a:t>
            </a:r>
          </a:p>
          <a:p>
            <a:pPr lvl="1">
              <a:defRPr/>
            </a:pPr>
            <a:r>
              <a:rPr lang="en-US" sz="2400" dirty="0"/>
              <a:t>Conceptually no difference between filter and signal</a:t>
            </a:r>
          </a:p>
          <a:p>
            <a:pPr>
              <a:defRPr/>
            </a:pPr>
            <a:r>
              <a:rPr lang="en-US" sz="2800" dirty="0" smtClean="0"/>
              <a:t>Associative</a:t>
            </a:r>
            <a:r>
              <a:rPr lang="en-US" sz="2800" dirty="0"/>
              <a:t>: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c</a:t>
            </a:r>
          </a:p>
          <a:p>
            <a:pPr lvl="1">
              <a:defRPr/>
            </a:pPr>
            <a:r>
              <a:rPr lang="en-US" sz="2400" dirty="0"/>
              <a:t>Often apply several filters one after another: (((</a:t>
            </a:r>
            <a:r>
              <a:rPr lang="en-US" sz="2400" i="1" dirty="0"/>
              <a:t>a</a:t>
            </a:r>
            <a:r>
              <a:rPr lang="en-US" sz="2400" dirty="0"/>
              <a:t>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lvl="1">
              <a:defRPr/>
            </a:pPr>
            <a:r>
              <a:rPr lang="en-US" sz="2400" dirty="0"/>
              <a:t>This is equivalent to applying one filter: a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lvl="1">
              <a:defRPr/>
            </a:pPr>
            <a:r>
              <a:rPr lang="en-US" sz="2400" dirty="0"/>
              <a:t>Correlation is _not_ </a:t>
            </a:r>
            <a:r>
              <a:rPr lang="en-US" sz="2400" dirty="0" smtClean="0"/>
              <a:t>associative</a:t>
            </a:r>
          </a:p>
          <a:p>
            <a:pPr lvl="1">
              <a:defRPr/>
            </a:pPr>
            <a:endParaRPr lang="en-US" dirty="0"/>
          </a:p>
          <a:p>
            <a:pPr lvl="1">
              <a:defRPr/>
            </a:pPr>
            <a:endParaRPr lang="en-US" sz="2800" dirty="0"/>
          </a:p>
          <a:p>
            <a:pPr>
              <a:defRPr/>
            </a:pPr>
            <a:endParaRPr lang="en-US" sz="2800" dirty="0" smtClean="0"/>
          </a:p>
          <a:p>
            <a:pPr>
              <a:defRPr/>
            </a:pPr>
            <a:r>
              <a:rPr lang="en-US" sz="2800" dirty="0" smtClean="0"/>
              <a:t>Distributes </a:t>
            </a:r>
            <a:r>
              <a:rPr lang="en-US" sz="2800" dirty="0"/>
              <a:t>over addition: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a</a:t>
            </a:r>
            <a:r>
              <a:rPr lang="en-US" sz="2800" dirty="0"/>
              <a:t> * </a:t>
            </a:r>
            <a:r>
              <a:rPr lang="en-US" sz="2800" i="1" dirty="0"/>
              <a:t>c</a:t>
            </a:r>
            <a:r>
              <a:rPr lang="en-US" sz="2800" dirty="0" smtClean="0"/>
              <a:t>)</a:t>
            </a:r>
            <a:endParaRPr lang="en-US" sz="2800" dirty="0"/>
          </a:p>
          <a:p>
            <a:pPr>
              <a:defRPr/>
            </a:pPr>
            <a:r>
              <a:rPr lang="en-US" sz="2800" dirty="0"/>
              <a:t>Scalars factor out: </a:t>
            </a:r>
            <a:r>
              <a:rPr lang="en-US" sz="2800" i="1" dirty="0"/>
              <a:t>ka * b = a * kb = k </a:t>
            </a:r>
            <a:r>
              <a:rPr lang="en-US" sz="2800" dirty="0"/>
              <a:t>(</a:t>
            </a:r>
            <a:r>
              <a:rPr lang="en-US" sz="2800" i="1" dirty="0"/>
              <a:t>a</a:t>
            </a:r>
            <a:r>
              <a:rPr lang="en-US" sz="2800" dirty="0"/>
              <a:t> * </a:t>
            </a:r>
            <a:r>
              <a:rPr lang="en-US" sz="2800" i="1" dirty="0"/>
              <a:t>b</a:t>
            </a:r>
            <a:r>
              <a:rPr lang="en-US" sz="2800" dirty="0" smtClean="0"/>
              <a:t>)</a:t>
            </a:r>
            <a:endParaRPr lang="en-US" sz="2800" dirty="0"/>
          </a:p>
          <a:p>
            <a:pPr>
              <a:defRPr/>
            </a:pPr>
            <a:r>
              <a:rPr lang="en-US" sz="2800" dirty="0"/>
              <a:t>Identity: unit impulse </a:t>
            </a:r>
            <a:r>
              <a:rPr lang="en-US" sz="2800" i="1" dirty="0"/>
              <a:t>e</a:t>
            </a:r>
            <a:r>
              <a:rPr lang="en-US" sz="2800" dirty="0"/>
              <a:t> = [0, 0, 1, 0, 0], </a:t>
            </a:r>
            <a:r>
              <a:rPr lang="en-US" sz="2800" i="1" dirty="0"/>
              <a:t>a</a:t>
            </a:r>
            <a:r>
              <a:rPr lang="en-US" sz="2800" dirty="0"/>
              <a:t> * </a:t>
            </a:r>
            <a:r>
              <a:rPr lang="en-US" sz="2800" i="1" dirty="0"/>
              <a:t>e</a:t>
            </a:r>
            <a:r>
              <a:rPr lang="en-US" sz="2800" dirty="0"/>
              <a:t> = </a:t>
            </a:r>
            <a:r>
              <a:rPr lang="en-US" sz="2800" i="1" dirty="0"/>
              <a:t>a</a:t>
            </a:r>
          </a:p>
          <a:p>
            <a:pPr lvl="1">
              <a:defRPr/>
            </a:pPr>
            <a:endParaRPr lang="en-US" sz="2400" dirty="0"/>
          </a:p>
        </p:txBody>
      </p:sp>
      <p:sp>
        <p:nvSpPr>
          <p:cNvPr id="59396"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graphicFrame>
        <p:nvGraphicFramePr>
          <p:cNvPr id="5" name="Object 5"/>
          <p:cNvGraphicFramePr>
            <a:graphicFrameLocks noChangeAspect="1"/>
          </p:cNvGraphicFramePr>
          <p:nvPr>
            <p:extLst>
              <p:ext uri="{D42A27DB-BD31-4B8C-83A1-F6EECF244321}">
                <p14:modId xmlns:p14="http://schemas.microsoft.com/office/powerpoint/2010/main" val="2971413472"/>
              </p:ext>
            </p:extLst>
          </p:nvPr>
        </p:nvGraphicFramePr>
        <p:xfrm>
          <a:off x="560070" y="3459359"/>
          <a:ext cx="6342076" cy="591427"/>
        </p:xfrm>
        <a:graphic>
          <a:graphicData uri="http://schemas.openxmlformats.org/presentationml/2006/ole">
            <mc:AlternateContent xmlns:mc="http://schemas.openxmlformats.org/markup-compatibility/2006">
              <mc:Choice xmlns:v="urn:schemas-microsoft-com:vml" Requires="v">
                <p:oleObj spid="_x0000_s34846" name="Equation" r:id="rId4" imgW="2577960" imgH="241200" progId="Equation.DSMT4">
                  <p:embed/>
                </p:oleObj>
              </mc:Choice>
              <mc:Fallback>
                <p:oleObj name="Equation" r:id="rId4" imgW="2577960" imgH="241200" progId="Equation.DSMT4">
                  <p:embed/>
                  <p:pic>
                    <p:nvPicPr>
                      <p:cNvPr id="0" name=""/>
                      <p:cNvPicPr>
                        <a:picLocks noChangeAspect="1" noChangeArrowheads="1"/>
                      </p:cNvPicPr>
                      <p:nvPr/>
                    </p:nvPicPr>
                    <p:blipFill>
                      <a:blip r:embed="rId5"/>
                      <a:srcRect/>
                      <a:stretch>
                        <a:fillRect/>
                      </a:stretch>
                    </p:blipFill>
                    <p:spPr bwMode="auto">
                      <a:xfrm>
                        <a:off x="560070" y="3459359"/>
                        <a:ext cx="6342076" cy="59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63631637"/>
              </p:ext>
            </p:extLst>
          </p:nvPr>
        </p:nvGraphicFramePr>
        <p:xfrm>
          <a:off x="547034" y="4027488"/>
          <a:ext cx="8467725" cy="592137"/>
        </p:xfrm>
        <a:graphic>
          <a:graphicData uri="http://schemas.openxmlformats.org/presentationml/2006/ole">
            <mc:AlternateContent xmlns:mc="http://schemas.openxmlformats.org/markup-compatibility/2006">
              <mc:Choice xmlns:v="urn:schemas-microsoft-com:vml" Requires="v">
                <p:oleObj spid="_x0000_s34847" name="Equation" r:id="rId6" imgW="3441600" imgH="241200" progId="Equation.DSMT4">
                  <p:embed/>
                </p:oleObj>
              </mc:Choice>
              <mc:Fallback>
                <p:oleObj name="Equation" r:id="rId6" imgW="3441600" imgH="241200" progId="Equation.DSMT4">
                  <p:embed/>
                  <p:pic>
                    <p:nvPicPr>
                      <p:cNvPr id="0" name=""/>
                      <p:cNvPicPr>
                        <a:picLocks noChangeAspect="1" noChangeArrowheads="1"/>
                      </p:cNvPicPr>
                      <p:nvPr/>
                    </p:nvPicPr>
                    <p:blipFill>
                      <a:blip r:embed="rId7"/>
                      <a:srcRect/>
                      <a:stretch>
                        <a:fillRect/>
                      </a:stretch>
                    </p:blipFill>
                    <p:spPr bwMode="auto">
                      <a:xfrm>
                        <a:off x="547034" y="4027488"/>
                        <a:ext cx="846772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14651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77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77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77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779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779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7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28650" y="50801"/>
            <a:ext cx="7886700" cy="1325563"/>
          </a:xfrm>
        </p:spPr>
        <p:txBody>
          <a:bodyPr/>
          <a:lstStyle/>
          <a:p>
            <a:r>
              <a:rPr lang="en-US" altLang="en-US" dirty="0"/>
              <a:t>Correlation and Convolution</a:t>
            </a:r>
          </a:p>
        </p:txBody>
      </p:sp>
      <p:sp>
        <p:nvSpPr>
          <p:cNvPr id="57347" name="Content Placeholder 2"/>
          <p:cNvSpPr>
            <a:spLocks noGrp="1"/>
          </p:cNvSpPr>
          <p:nvPr>
            <p:ph idx="1"/>
          </p:nvPr>
        </p:nvSpPr>
        <p:spPr>
          <a:xfrm>
            <a:off x="457200" y="990600"/>
            <a:ext cx="8229600" cy="5715000"/>
          </a:xfrm>
        </p:spPr>
        <p:txBody>
          <a:bodyPr/>
          <a:lstStyle/>
          <a:p>
            <a:r>
              <a:rPr lang="en-US" altLang="en-US" dirty="0"/>
              <a:t>2d correlation</a:t>
            </a:r>
          </a:p>
          <a:p>
            <a:pPr lvl="1"/>
            <a:endParaRPr lang="en-US" altLang="en-US" dirty="0"/>
          </a:p>
          <a:p>
            <a:pPr>
              <a:buFont typeface="Arial" panose="020B0604020202020204" pitchFamily="34" charset="0"/>
              <a:buNone/>
            </a:pPr>
            <a:endParaRPr lang="en-US" altLang="en-US" dirty="0"/>
          </a:p>
          <a:p>
            <a:endParaRPr lang="en-US" altLang="en-US" dirty="0"/>
          </a:p>
          <a:p>
            <a:r>
              <a:rPr lang="en-US" altLang="en-US" dirty="0"/>
              <a:t>2d convolution</a:t>
            </a:r>
          </a:p>
          <a:p>
            <a:pPr lvl="1"/>
            <a:r>
              <a:rPr lang="en-US" altLang="en-US" dirty="0" err="1" smtClean="0"/>
              <a:t>Imfilter</a:t>
            </a:r>
            <a:r>
              <a:rPr lang="en-US" altLang="en-US" dirty="0" smtClean="0"/>
              <a:t>(</a:t>
            </a:r>
            <a:r>
              <a:rPr lang="en-US" altLang="en-US" dirty="0" err="1" smtClean="0"/>
              <a:t>Imfilter</a:t>
            </a:r>
            <a:r>
              <a:rPr lang="en-US" altLang="en-US" dirty="0" smtClean="0"/>
              <a:t>(</a:t>
            </a:r>
            <a:r>
              <a:rPr lang="en-US" altLang="en-US" dirty="0" err="1" smtClean="0"/>
              <a:t>I,f</a:t>
            </a:r>
            <a:r>
              <a:rPr lang="en-US" altLang="en-US" dirty="0" smtClean="0"/>
              <a:t>),g)!= </a:t>
            </a:r>
            <a:r>
              <a:rPr lang="en-US" altLang="en-US" dirty="0" err="1" smtClean="0"/>
              <a:t>imfilter</a:t>
            </a:r>
            <a:r>
              <a:rPr lang="en-US" altLang="en-US" dirty="0" smtClean="0"/>
              <a:t>(</a:t>
            </a:r>
            <a:r>
              <a:rPr lang="en-US" altLang="en-US" dirty="0" err="1" smtClean="0"/>
              <a:t>I,imfilter</a:t>
            </a:r>
            <a:r>
              <a:rPr lang="en-US" altLang="en-US" dirty="0" smtClean="0"/>
              <a:t>(</a:t>
            </a:r>
            <a:r>
              <a:rPr lang="en-US" altLang="en-US" dirty="0" err="1" smtClean="0"/>
              <a:t>f,g</a:t>
            </a:r>
            <a:r>
              <a:rPr lang="en-US" altLang="en-US" dirty="0" smtClean="0"/>
              <a:t>))</a:t>
            </a:r>
            <a:endParaRPr lang="en-US" altLang="en-US" dirty="0"/>
          </a:p>
          <a:p>
            <a:pPr lvl="1"/>
            <a:endParaRPr lang="en-US" altLang="en-US" dirty="0"/>
          </a:p>
        </p:txBody>
      </p:sp>
      <p:graphicFrame>
        <p:nvGraphicFramePr>
          <p:cNvPr id="57348" name="Object 381"/>
          <p:cNvGraphicFramePr>
            <a:graphicFrameLocks noChangeAspect="1"/>
          </p:cNvGraphicFramePr>
          <p:nvPr>
            <p:extLst/>
          </p:nvPr>
        </p:nvGraphicFramePr>
        <p:xfrm>
          <a:off x="2073275" y="3848100"/>
          <a:ext cx="4997450" cy="874712"/>
        </p:xfrm>
        <a:graphic>
          <a:graphicData uri="http://schemas.openxmlformats.org/presentationml/2006/ole">
            <mc:AlternateContent xmlns:mc="http://schemas.openxmlformats.org/markup-compatibility/2006">
              <mc:Choice xmlns:v="urn:schemas-microsoft-com:vml" Requires="v">
                <p:oleObj spid="_x0000_s22578" name="Equation" r:id="rId4" imgW="2031840" imgH="355320" progId="Equation.3">
                  <p:embed/>
                </p:oleObj>
              </mc:Choice>
              <mc:Fallback>
                <p:oleObj name="Equation" r:id="rId4" imgW="2031840" imgH="355320" progId="Equation.3">
                  <p:embed/>
                  <p:pic>
                    <p:nvPicPr>
                      <p:cNvPr id="0" name=""/>
                      <p:cNvPicPr>
                        <a:picLocks noChangeAspect="1" noChangeArrowheads="1"/>
                      </p:cNvPicPr>
                      <p:nvPr/>
                    </p:nvPicPr>
                    <p:blipFill>
                      <a:blip r:embed="rId5"/>
                      <a:srcRect/>
                      <a:stretch>
                        <a:fillRect/>
                      </a:stretch>
                    </p:blipFill>
                    <p:spPr bwMode="auto">
                      <a:xfrm>
                        <a:off x="2073275" y="3848100"/>
                        <a:ext cx="49974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3"/>
          <p:cNvGraphicFramePr>
            <a:graphicFrameLocks noChangeAspect="1"/>
          </p:cNvGraphicFramePr>
          <p:nvPr>
            <p:extLst/>
          </p:nvPr>
        </p:nvGraphicFramePr>
        <p:xfrm>
          <a:off x="2187575" y="1527912"/>
          <a:ext cx="4997450" cy="874713"/>
        </p:xfrm>
        <a:graphic>
          <a:graphicData uri="http://schemas.openxmlformats.org/presentationml/2006/ole">
            <mc:AlternateContent xmlns:mc="http://schemas.openxmlformats.org/markup-compatibility/2006">
              <mc:Choice xmlns:v="urn:schemas-microsoft-com:vml" Requires="v">
                <p:oleObj spid="_x0000_s22579" name="Equation" r:id="rId6" imgW="2031840" imgH="355320" progId="Equation.3">
                  <p:embed/>
                </p:oleObj>
              </mc:Choice>
              <mc:Fallback>
                <p:oleObj name="Equation" r:id="rId6" imgW="2031840" imgH="355320" progId="Equation.3">
                  <p:embed/>
                  <p:pic>
                    <p:nvPicPr>
                      <p:cNvPr id="0" name=""/>
                      <p:cNvPicPr>
                        <a:picLocks noChangeAspect="1" noChangeArrowheads="1"/>
                      </p:cNvPicPr>
                      <p:nvPr/>
                    </p:nvPicPr>
                    <p:blipFill>
                      <a:blip r:embed="rId7"/>
                      <a:srcRect/>
                      <a:stretch>
                        <a:fillRect/>
                      </a:stretch>
                    </p:blipFill>
                    <p:spPr bwMode="auto">
                      <a:xfrm>
                        <a:off x="2187575" y="1527912"/>
                        <a:ext cx="499745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685800" y="5716386"/>
            <a:ext cx="8001000" cy="707886"/>
          </a:xfrm>
          <a:prstGeom prst="rect">
            <a:avLst/>
          </a:prstGeom>
        </p:spPr>
        <p:txBody>
          <a:bodyPr wrap="square">
            <a:spAutoFit/>
          </a:bodyPr>
          <a:lstStyle/>
          <a:p>
            <a:pPr algn="ctr"/>
            <a:r>
              <a:rPr lang="en-US" sz="2000" dirty="0">
                <a:latin typeface="Courier"/>
              </a:rPr>
              <a:t>conv2(</a:t>
            </a:r>
            <a:r>
              <a:rPr lang="en-US" sz="2000" dirty="0" err="1">
                <a:latin typeface="Courier"/>
              </a:rPr>
              <a:t>I,f</a:t>
            </a:r>
            <a:r>
              <a:rPr lang="en-US" sz="2000" dirty="0">
                <a:latin typeface="Courier"/>
              </a:rPr>
              <a:t>)</a:t>
            </a:r>
            <a:r>
              <a:rPr lang="en-US" sz="2000" dirty="0"/>
              <a:t>is the same as </a:t>
            </a:r>
            <a:r>
              <a:rPr lang="en-US" sz="2000" dirty="0">
                <a:latin typeface="Courier"/>
              </a:rPr>
              <a:t>filter2(rot90(f,2),I)</a:t>
            </a:r>
          </a:p>
          <a:p>
            <a:pPr algn="ctr"/>
            <a:r>
              <a:rPr lang="en-US" sz="2000" dirty="0">
                <a:latin typeface="+mn-lt"/>
              </a:rPr>
              <a:t>Correlation and convolution are identical when the filter is symmetric.</a:t>
            </a:r>
          </a:p>
        </p:txBody>
      </p:sp>
      <p:sp>
        <p:nvSpPr>
          <p:cNvPr id="12" name="Rectangle 11"/>
          <p:cNvSpPr/>
          <p:nvPr/>
        </p:nvSpPr>
        <p:spPr>
          <a:xfrm>
            <a:off x="8276856" y="6573913"/>
            <a:ext cx="900118" cy="276999"/>
          </a:xfrm>
          <a:prstGeom prst="rect">
            <a:avLst/>
          </a:prstGeom>
        </p:spPr>
        <p:txBody>
          <a:bodyPr wrap="none">
            <a:spAutoFit/>
          </a:bodyPr>
          <a:lstStyle/>
          <a:p>
            <a:r>
              <a:rPr lang="en-US" sz="1200" dirty="0">
                <a:latin typeface="+mn-lt"/>
              </a:rPr>
              <a:t>James Hays</a:t>
            </a:r>
          </a:p>
        </p:txBody>
      </p:sp>
      <p:sp>
        <p:nvSpPr>
          <p:cNvPr id="2" name="Rectangle 1">
            <a:extLst>
              <a:ext uri="{FF2B5EF4-FFF2-40B4-BE49-F238E27FC236}">
                <a16:creationId xmlns="" xmlns:a16="http://schemas.microsoft.com/office/drawing/2014/main" id="{98A76FD7-AEA8-4A36-9BCE-DF2428B39512}"/>
              </a:ext>
            </a:extLst>
          </p:cNvPr>
          <p:cNvSpPr/>
          <p:nvPr/>
        </p:nvSpPr>
        <p:spPr>
          <a:xfrm>
            <a:off x="1600200" y="2430726"/>
            <a:ext cx="7239000" cy="369332"/>
          </a:xfrm>
          <a:prstGeom prst="rect">
            <a:avLst/>
          </a:prstGeom>
        </p:spPr>
        <p:txBody>
          <a:bodyPr wrap="square">
            <a:spAutoFit/>
          </a:bodyPr>
          <a:lstStyle/>
          <a:p>
            <a:pPr lvl="1"/>
            <a:r>
              <a:rPr lang="en-US" altLang="en-US" dirty="0">
                <a:latin typeface="Courier" pitchFamily="49" charset="0"/>
              </a:rPr>
              <a:t>h=filter2(</a:t>
            </a:r>
            <a:r>
              <a:rPr lang="en-US" altLang="en-US" dirty="0" err="1">
                <a:latin typeface="Courier" pitchFamily="49" charset="0"/>
              </a:rPr>
              <a:t>f,I</a:t>
            </a:r>
            <a:r>
              <a:rPr lang="en-US" altLang="en-US" dirty="0">
                <a:latin typeface="Courier" pitchFamily="49" charset="0"/>
              </a:rPr>
              <a:t>); </a:t>
            </a:r>
            <a:r>
              <a:rPr lang="en-US" altLang="en-US" sz="1400" dirty="0"/>
              <a:t>or</a:t>
            </a:r>
            <a:r>
              <a:rPr lang="en-US" altLang="en-US" dirty="0">
                <a:latin typeface="Courier" pitchFamily="49" charset="0"/>
              </a:rPr>
              <a:t> h=</a:t>
            </a:r>
            <a:r>
              <a:rPr lang="en-US" altLang="en-US" dirty="0" err="1">
                <a:latin typeface="Courier" pitchFamily="49" charset="0"/>
              </a:rPr>
              <a:t>imfilter</a:t>
            </a:r>
            <a:r>
              <a:rPr lang="en-US" altLang="en-US" dirty="0">
                <a:latin typeface="Courier" pitchFamily="49" charset="0"/>
              </a:rPr>
              <a:t>(</a:t>
            </a:r>
            <a:r>
              <a:rPr lang="en-US" altLang="en-US" dirty="0" err="1">
                <a:latin typeface="Courier" pitchFamily="49" charset="0"/>
              </a:rPr>
              <a:t>I,f</a:t>
            </a:r>
            <a:r>
              <a:rPr lang="en-US" altLang="en-US" dirty="0">
                <a:latin typeface="Courier" pitchFamily="49" charset="0"/>
              </a:rPr>
              <a:t>);</a:t>
            </a:r>
          </a:p>
        </p:txBody>
      </p:sp>
      <p:sp>
        <p:nvSpPr>
          <p:cNvPr id="4" name="Rectangle 3">
            <a:extLst>
              <a:ext uri="{FF2B5EF4-FFF2-40B4-BE49-F238E27FC236}">
                <a16:creationId xmlns="" xmlns:a16="http://schemas.microsoft.com/office/drawing/2014/main" id="{F3500A89-CE98-47CA-A70F-E0EE451844AA}"/>
              </a:ext>
            </a:extLst>
          </p:cNvPr>
          <p:cNvSpPr/>
          <p:nvPr/>
        </p:nvSpPr>
        <p:spPr>
          <a:xfrm>
            <a:off x="1391322" y="4868041"/>
            <a:ext cx="7362456" cy="369332"/>
          </a:xfrm>
          <a:prstGeom prst="rect">
            <a:avLst/>
          </a:prstGeom>
        </p:spPr>
        <p:txBody>
          <a:bodyPr wrap="square">
            <a:spAutoFit/>
          </a:bodyPr>
          <a:lstStyle/>
          <a:p>
            <a:pPr lvl="1"/>
            <a:r>
              <a:rPr lang="en-US" altLang="en-US" dirty="0">
                <a:latin typeface="Courier" pitchFamily="49" charset="0"/>
              </a:rPr>
              <a:t>h=conv2(</a:t>
            </a:r>
            <a:r>
              <a:rPr lang="en-US" altLang="en-US" dirty="0" err="1">
                <a:latin typeface="Courier" pitchFamily="49" charset="0"/>
              </a:rPr>
              <a:t>f,I</a:t>
            </a:r>
            <a:r>
              <a:rPr lang="en-US" altLang="en-US" dirty="0">
                <a:latin typeface="Courier" pitchFamily="49" charset="0"/>
              </a:rPr>
              <a:t>); or h=</a:t>
            </a:r>
            <a:r>
              <a:rPr lang="en-US" altLang="en-US" dirty="0" err="1">
                <a:latin typeface="Courier" pitchFamily="49" charset="0"/>
              </a:rPr>
              <a:t>imfilter</a:t>
            </a:r>
            <a:r>
              <a:rPr lang="en-US" altLang="en-US" dirty="0">
                <a:latin typeface="Courier" pitchFamily="49" charset="0"/>
              </a:rPr>
              <a:t>(</a:t>
            </a:r>
            <a:r>
              <a:rPr lang="en-US" altLang="en-US" dirty="0" err="1">
                <a:latin typeface="Courier" pitchFamily="49" charset="0"/>
              </a:rPr>
              <a:t>I,f,’conv</a:t>
            </a:r>
            <a:r>
              <a:rPr lang="en-US" altLang="en-US" dirty="0">
                <a:latin typeface="Courier" pitchFamily="49" charset="0"/>
              </a:rPr>
              <a:t>’);</a:t>
            </a:r>
          </a:p>
        </p:txBody>
      </p:sp>
    </p:spTree>
    <p:extLst>
      <p:ext uri="{BB962C8B-B14F-4D97-AF65-F5344CB8AC3E}">
        <p14:creationId xmlns:p14="http://schemas.microsoft.com/office/powerpoint/2010/main" val="37885701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dirty="0"/>
              <a:t>Key properties of linear filters</a:t>
            </a:r>
          </a:p>
        </p:txBody>
      </p:sp>
      <p:sp>
        <p:nvSpPr>
          <p:cNvPr id="834563" name="Rectangle 3"/>
          <p:cNvSpPr>
            <a:spLocks noGrp="1" noChangeArrowheads="1"/>
          </p:cNvSpPr>
          <p:nvPr>
            <p:ph type="body" idx="1"/>
          </p:nvPr>
        </p:nvSpPr>
        <p:spPr>
          <a:xfrm>
            <a:off x="762000" y="914400"/>
            <a:ext cx="8153400" cy="5791200"/>
          </a:xfrm>
        </p:spPr>
        <p:txBody>
          <a:bodyPr>
            <a:normAutofit/>
          </a:bodyPr>
          <a:lstStyle/>
          <a:p>
            <a:pPr marL="0">
              <a:buFont typeface="Arial" panose="020B0604020202020204" pitchFamily="34" charset="0"/>
              <a:buNone/>
              <a:defRPr/>
            </a:pPr>
            <a:endParaRPr lang="en-US" b="1" dirty="0"/>
          </a:p>
          <a:p>
            <a:pPr marL="0">
              <a:buFont typeface="Arial" panose="020B0604020202020204" pitchFamily="34" charset="0"/>
              <a:buNone/>
              <a:defRPr/>
            </a:pPr>
            <a:r>
              <a:rPr lang="en-US" b="1" dirty="0"/>
              <a:t>Linearity:</a:t>
            </a:r>
            <a:r>
              <a:rPr lang="en-US" dirty="0"/>
              <a:t> </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 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 = </a:t>
            </a:r>
          </a:p>
          <a:p>
            <a:pPr marL="0">
              <a:buFont typeface="Arial" panose="020B0604020202020204" pitchFamily="34" charset="0"/>
              <a:buNone/>
              <a:defRPr/>
            </a:pPr>
            <a:r>
              <a:rPr lang="en-US" sz="2400" dirty="0">
                <a:latin typeface="Courier New" pitchFamily="49" charset="0"/>
                <a:cs typeface="Courier New" pitchFamily="49" charset="0"/>
              </a:rPr>
              <a:t>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a:t>
            </a:r>
            <a:endParaRPr lang="en-US" sz="3600" dirty="0">
              <a:latin typeface="Courier New" pitchFamily="49" charset="0"/>
              <a:cs typeface="Courier New" pitchFamily="49" charset="0"/>
            </a:endParaRPr>
          </a:p>
          <a:p>
            <a:pPr marL="0">
              <a:buFont typeface="Arial" panose="020B0604020202020204" pitchFamily="34" charset="0"/>
              <a:buNone/>
              <a:defRPr/>
            </a:pPr>
            <a:endParaRPr lang="en-US" b="1" dirty="0"/>
          </a:p>
          <a:p>
            <a:pPr marL="0">
              <a:buFont typeface="Arial" panose="020B0604020202020204" pitchFamily="34" charset="0"/>
              <a:buNone/>
              <a:defRPr/>
            </a:pPr>
            <a:r>
              <a:rPr lang="en-US" b="1" dirty="0"/>
              <a:t>Shift invariance:</a:t>
            </a:r>
            <a:r>
              <a:rPr lang="en-US" dirty="0"/>
              <a:t> </a:t>
            </a:r>
            <a:br>
              <a:rPr lang="en-US" dirty="0"/>
            </a:br>
            <a:r>
              <a:rPr lang="en-US" dirty="0"/>
              <a:t>Same behavior regardless of pixel location</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I,shift</a:t>
            </a:r>
            <a:r>
              <a:rPr lang="en-US" sz="2400" dirty="0">
                <a:latin typeface="Courier New" pitchFamily="49" charset="0"/>
                <a:cs typeface="Courier New" pitchFamily="49" charset="0"/>
              </a:rPr>
              <a:t>(f)) = shift(</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I,f</a:t>
            </a:r>
            <a:r>
              <a:rPr lang="en-US" sz="2400" dirty="0">
                <a:latin typeface="Courier New" pitchFamily="49" charset="0"/>
                <a:cs typeface="Courier New" pitchFamily="49" charset="0"/>
              </a:rPr>
              <a:t>))</a:t>
            </a:r>
          </a:p>
          <a:p>
            <a:pPr marL="0">
              <a:buFont typeface="Arial" panose="020B0604020202020204" pitchFamily="34" charset="0"/>
              <a:buNone/>
              <a:defRPr/>
            </a:pPr>
            <a:endParaRPr lang="en-US" dirty="0"/>
          </a:p>
          <a:p>
            <a:pPr marL="0">
              <a:buFont typeface="Arial" panose="020B0604020202020204" pitchFamily="34" charset="0"/>
              <a:buNone/>
              <a:defRPr/>
            </a:pPr>
            <a:r>
              <a:rPr lang="en-US" dirty="0">
                <a:solidFill>
                  <a:srgbClr val="FF0000"/>
                </a:solidFill>
              </a:rPr>
              <a:t>Any linear, shift-invariant operator can be represented as a </a:t>
            </a:r>
            <a:r>
              <a:rPr lang="en-US" dirty="0" smtClean="0">
                <a:solidFill>
                  <a:srgbClr val="FF0000"/>
                </a:solidFill>
              </a:rPr>
              <a:t>convolution</a:t>
            </a:r>
            <a:endParaRPr lang="en-US" dirty="0"/>
          </a:p>
          <a:p>
            <a:pPr>
              <a:buFontTx/>
              <a:buChar char="•"/>
              <a:defRPr/>
            </a:pPr>
            <a:endParaRPr lang="en-US" dirty="0"/>
          </a:p>
        </p:txBody>
      </p:sp>
      <p:sp>
        <p:nvSpPr>
          <p:cNvPr id="58372"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spTree>
    <p:extLst>
      <p:ext uri="{BB962C8B-B14F-4D97-AF65-F5344CB8AC3E}">
        <p14:creationId xmlns:p14="http://schemas.microsoft.com/office/powerpoint/2010/main" val="3023225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45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45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456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LSI (linear </a:t>
            </a:r>
            <a:r>
              <a:rPr lang="en-US" i="1" dirty="0" smtClean="0"/>
              <a:t>shift invariant</a:t>
            </a:r>
            <a:r>
              <a:rPr lang="en-US" dirty="0" smtClean="0"/>
              <a:t>) systems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66</a:t>
            </a:fld>
            <a:endParaRPr lang="en-US" dirty="0"/>
          </a:p>
        </p:txBody>
      </p:sp>
      <p:sp>
        <p:nvSpPr>
          <p:cNvPr id="6" name="Content Placeholder 2"/>
          <p:cNvSpPr txBox="1">
            <a:spLocks/>
          </p:cNvSpPr>
          <p:nvPr/>
        </p:nvSpPr>
        <p:spPr>
          <a:xfrm>
            <a:off x="457200" y="1231153"/>
            <a:ext cx="8305800" cy="4525963"/>
          </a:xfrm>
          <a:prstGeom prst="rect">
            <a:avLst/>
          </a:prstGeom>
        </p:spPr>
        <p:txBody>
          <a:bodyPr vert="horz" lIns="91440" tIns="45720" rIns="91440" bIns="45720" rtlCol="0">
            <a:noAutofit/>
          </a:bodyPr>
          <a:lstStyle/>
          <a:p>
            <a:r>
              <a:rPr lang="en-US" sz="3200" dirty="0" smtClean="0"/>
              <a:t>An LSI system is completely specified by its impulse response.</a:t>
            </a:r>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a:p>
            <a:endParaRPr lang="en-US" sz="3600" i="1"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t="10870" r="74707"/>
          <a:stretch>
            <a:fillRect/>
          </a:stretch>
        </p:blipFill>
        <p:spPr bwMode="auto">
          <a:xfrm>
            <a:off x="381000" y="2526553"/>
            <a:ext cx="2057400" cy="12192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25293" t="5571"/>
          <a:stretch>
            <a:fillRect/>
          </a:stretch>
        </p:blipFill>
        <p:spPr bwMode="auto">
          <a:xfrm>
            <a:off x="2590800" y="2450353"/>
            <a:ext cx="6076950" cy="1291684"/>
          </a:xfrm>
          <a:prstGeom prst="rect">
            <a:avLst/>
          </a:prstGeom>
          <a:noFill/>
          <a:ln w="9525">
            <a:noFill/>
            <a:miter lim="800000"/>
            <a:headEnd/>
            <a:tailEnd/>
          </a:ln>
        </p:spPr>
      </p:pic>
      <p:grpSp>
        <p:nvGrpSpPr>
          <p:cNvPr id="3" name="Group 2"/>
          <p:cNvGrpSpPr/>
          <p:nvPr/>
        </p:nvGrpSpPr>
        <p:grpSpPr>
          <a:xfrm>
            <a:off x="609600" y="3947939"/>
            <a:ext cx="8277225" cy="1321814"/>
            <a:chOff x="609600" y="3947939"/>
            <a:chExt cx="8277225" cy="1321814"/>
          </a:xfrm>
        </p:grpSpPr>
        <p:pic>
          <p:nvPicPr>
            <p:cNvPr id="8" name="Picture 2"/>
            <p:cNvPicPr>
              <a:picLocks noChangeAspect="1" noChangeArrowheads="1"/>
            </p:cNvPicPr>
            <p:nvPr/>
          </p:nvPicPr>
          <p:blipFill>
            <a:blip r:embed="rId4" cstate="print"/>
            <a:srcRect/>
            <a:stretch>
              <a:fillRect/>
            </a:stretch>
          </p:blipFill>
          <p:spPr bwMode="auto">
            <a:xfrm>
              <a:off x="1066800" y="3947939"/>
              <a:ext cx="7820025" cy="132181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609600" y="4806577"/>
              <a:ext cx="2362200" cy="463176"/>
            </a:xfrm>
            <a:prstGeom prst="rect">
              <a:avLst/>
            </a:prstGeom>
            <a:noFill/>
            <a:ln w="9525">
              <a:noFill/>
              <a:miter lim="800000"/>
              <a:headEnd/>
              <a:tailEnd/>
            </a:ln>
          </p:spPr>
        </p:pic>
      </p:grpSp>
      <p:grpSp>
        <p:nvGrpSpPr>
          <p:cNvPr id="17" name="Group 16"/>
          <p:cNvGrpSpPr/>
          <p:nvPr/>
        </p:nvGrpSpPr>
        <p:grpSpPr>
          <a:xfrm>
            <a:off x="5335752" y="5116321"/>
            <a:ext cx="3149600" cy="903479"/>
            <a:chOff x="5335752" y="4976621"/>
            <a:chExt cx="3149600" cy="903479"/>
          </a:xfrm>
        </p:grpSpPr>
        <p:sp>
          <p:nvSpPr>
            <p:cNvPr id="14" name="Rectangle 13"/>
            <p:cNvSpPr/>
            <p:nvPr/>
          </p:nvSpPr>
          <p:spPr>
            <a:xfrm>
              <a:off x="5943600" y="4976621"/>
              <a:ext cx="2172198" cy="369332"/>
            </a:xfrm>
            <a:prstGeom prst="rect">
              <a:avLst/>
            </a:prstGeom>
          </p:spPr>
          <p:txBody>
            <a:bodyPr wrap="none">
              <a:spAutoFit/>
            </a:bodyPr>
            <a:lstStyle/>
            <a:p>
              <a:r>
                <a:rPr lang="en-US" dirty="0" smtClean="0"/>
                <a:t>Discrete convolution</a:t>
              </a:r>
              <a:endParaRPr lang="en-US" dirty="0"/>
            </a:p>
          </p:txBody>
        </p:sp>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5752" y="5410200"/>
              <a:ext cx="3149600" cy="469900"/>
            </a:xfrm>
            <a:prstGeom prst="rect">
              <a:avLst/>
            </a:prstGeom>
          </p:spPr>
        </p:pic>
      </p:grpSp>
    </p:spTree>
    <p:extLst>
      <p:ext uri="{BB962C8B-B14F-4D97-AF65-F5344CB8AC3E}">
        <p14:creationId xmlns:p14="http://schemas.microsoft.com/office/powerpoint/2010/main" val="29532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05" y="1600200"/>
            <a:ext cx="8644727" cy="3378200"/>
          </a:xfrm>
          <a:prstGeom prst="rect">
            <a:avLst/>
          </a:prstGeom>
        </p:spPr>
      </p:pic>
      <p:sp>
        <p:nvSpPr>
          <p:cNvPr id="8" name="TextBox 7"/>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5318130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057400"/>
            <a:ext cx="8407400" cy="2438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3" name="Rectangle 2"/>
          <p:cNvSpPr/>
          <p:nvPr/>
        </p:nvSpPr>
        <p:spPr>
          <a:xfrm>
            <a:off x="6616700"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18529841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33600"/>
            <a:ext cx="8458200" cy="23114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328098" y="37338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1069926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Grayscale image </a:t>
            </a:r>
            <a:r>
              <a:rPr lang="en-US" dirty="0"/>
              <a:t>representation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173537"/>
            <a:ext cx="7886700" cy="3655514"/>
          </a:xfrm>
        </p:spPr>
      </p:pic>
      <p:sp>
        <p:nvSpPr>
          <p:cNvPr id="5" name="Slide Number Placeholder 4"/>
          <p:cNvSpPr>
            <a:spLocks noGrp="1"/>
          </p:cNvSpPr>
          <p:nvPr>
            <p:ph type="sldNum" sz="quarter" idx="12"/>
          </p:nvPr>
        </p:nvSpPr>
        <p:spPr/>
        <p:txBody>
          <a:bodyPr/>
          <a:lstStyle/>
          <a:p>
            <a:fld id="{CF7DC490-98B8-074B-BB30-37775A2447EF}" type="slidenum">
              <a:rPr lang="en-US" smtClean="0"/>
              <a:pPr/>
              <a:t>7</a:t>
            </a:fld>
            <a:endParaRPr lang="en-US" dirty="0"/>
          </a:p>
        </p:txBody>
      </p:sp>
      <p:sp>
        <p:nvSpPr>
          <p:cNvPr id="8" name="TextBox 7"/>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785548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2133600"/>
            <a:ext cx="8572500" cy="22987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8" name="Rectangle 7"/>
          <p:cNvSpPr/>
          <p:nvPr/>
        </p:nvSpPr>
        <p:spPr>
          <a:xfrm>
            <a:off x="7977546" y="3746500"/>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9" name="Rectangle 8"/>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33997388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95500"/>
            <a:ext cx="8369300" cy="18669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6618844" y="4411662"/>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1402162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082800"/>
            <a:ext cx="8458200" cy="19558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306492" y="4405086"/>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14600" y="2133600"/>
            <a:ext cx="6096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2704441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convolution example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133600"/>
            <a:ext cx="8509000" cy="18542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3410" t="22838"/>
          <a:stretch/>
        </p:blipFill>
        <p:spPr>
          <a:xfrm>
            <a:off x="6616700" y="3733800"/>
            <a:ext cx="2298700" cy="2606675"/>
          </a:xfrm>
          <a:prstGeom prst="rect">
            <a:avLst/>
          </a:prstGeom>
        </p:spPr>
      </p:pic>
      <p:sp>
        <p:nvSpPr>
          <p:cNvPr id="7" name="Rectangle 6"/>
          <p:cNvSpPr/>
          <p:nvPr/>
        </p:nvSpPr>
        <p:spPr>
          <a:xfrm>
            <a:off x="7977546" y="4401931"/>
            <a:ext cx="711398" cy="762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50000"/>
              </a:solidFill>
            </a:endParaRPr>
          </a:p>
        </p:txBody>
      </p:sp>
      <p:sp>
        <p:nvSpPr>
          <p:cNvPr id="8" name="Rectangle 7"/>
          <p:cNvSpPr/>
          <p:nvPr/>
        </p:nvSpPr>
        <p:spPr>
          <a:xfrm>
            <a:off x="2590800" y="2133600"/>
            <a:ext cx="533400" cy="381000"/>
          </a:xfrm>
          <a:prstGeom prst="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6139676"/>
            <a:ext cx="2667000" cy="276999"/>
          </a:xfrm>
          <a:prstGeom prst="rect">
            <a:avLst/>
          </a:prstGeom>
          <a:noFill/>
        </p:spPr>
        <p:txBody>
          <a:bodyPr wrap="square" rtlCol="0">
            <a:spAutoFit/>
          </a:bodyPr>
          <a:lstStyle/>
          <a:p>
            <a:r>
              <a:rPr lang="en-US" sz="1200" dirty="0" smtClean="0"/>
              <a:t>Slide credit</a:t>
            </a:r>
            <a:r>
              <a:rPr lang="en-US" sz="1200" smtClean="0"/>
              <a:t>: </a:t>
            </a:r>
            <a:r>
              <a:rPr lang="en-US" sz="1200"/>
              <a:t>S</a:t>
            </a:r>
            <a:r>
              <a:rPr lang="en-US" sz="1200" smtClean="0"/>
              <a:t>ong Ho </a:t>
            </a:r>
            <a:r>
              <a:rPr lang="en-US" sz="1200" dirty="0" err="1" smtClean="0"/>
              <a:t>Ahn</a:t>
            </a:r>
            <a:endParaRPr lang="en-US" sz="1200" dirty="0"/>
          </a:p>
        </p:txBody>
      </p:sp>
    </p:spTree>
    <p:extLst>
      <p:ext uri="{BB962C8B-B14F-4D97-AF65-F5344CB8AC3E}">
        <p14:creationId xmlns:p14="http://schemas.microsoft.com/office/powerpoint/2010/main" val="2583095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Image support and edge effect</a:t>
            </a:r>
            <a:endParaRPr lang="en-US" b="1"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74</a:t>
            </a:fld>
            <a:endParaRPr lang="en-US" dirty="0"/>
          </a:p>
        </p:txBody>
      </p:sp>
      <p:sp>
        <p:nvSpPr>
          <p:cNvPr id="6" name="Content Placeholder 2"/>
          <p:cNvSpPr txBox="1">
            <a:spLocks/>
          </p:cNvSpPr>
          <p:nvPr/>
        </p:nvSpPr>
        <p:spPr>
          <a:xfrm>
            <a:off x="457200" y="1066800"/>
            <a:ext cx="8305800" cy="4525963"/>
          </a:xfrm>
          <a:prstGeom prst="rect">
            <a:avLst/>
          </a:prstGeom>
        </p:spPr>
        <p:txBody>
          <a:bodyPr vert="horz" lIns="91440" tIns="45720" rIns="91440" bIns="45720" rtlCol="0">
            <a:noAutofit/>
          </a:bodyPr>
          <a:lstStyle/>
          <a:p>
            <a:pPr>
              <a:buFont typeface="Arial" pitchFamily="34" charset="0"/>
              <a:buChar char="•"/>
            </a:pPr>
            <a:r>
              <a:rPr lang="en-US" sz="3200" dirty="0" smtClean="0"/>
              <a:t>A computer will only convolve </a:t>
            </a:r>
            <a:r>
              <a:rPr lang="en-US" sz="3200" b="1" dirty="0" smtClean="0"/>
              <a:t>finite support signals. </a:t>
            </a:r>
          </a:p>
          <a:p>
            <a:pPr lvl="1">
              <a:buFont typeface="Arial" pitchFamily="34" charset="0"/>
              <a:buChar char="•"/>
            </a:pPr>
            <a:r>
              <a:rPr lang="en-US" sz="2800" b="1" dirty="0" smtClean="0"/>
              <a:t>  </a:t>
            </a:r>
            <a:r>
              <a:rPr lang="en-US" sz="2800" dirty="0" smtClean="0"/>
              <a:t>That is: images that are zero for </a:t>
            </a:r>
            <a:r>
              <a:rPr lang="en-US" sz="2800" dirty="0" err="1" smtClean="0"/>
              <a:t>n,m</a:t>
            </a:r>
            <a:r>
              <a:rPr lang="en-US" sz="2800" dirty="0" smtClean="0"/>
              <a:t> outside some rectangular region</a:t>
            </a:r>
          </a:p>
          <a:p>
            <a:pPr lvl="1">
              <a:buFont typeface="Arial" pitchFamily="34" charset="0"/>
              <a:buChar char="•"/>
            </a:pPr>
            <a:endParaRPr lang="en-US" sz="800" i="1" dirty="0" smtClean="0"/>
          </a:p>
          <a:p>
            <a:pPr>
              <a:buFont typeface="Arial" pitchFamily="34" charset="0"/>
              <a:buChar char="•"/>
            </a:pPr>
            <a:r>
              <a:rPr lang="en-US" sz="2800" dirty="0" smtClean="0"/>
              <a:t> </a:t>
            </a:r>
            <a:r>
              <a:rPr lang="en-US" sz="2800" dirty="0" err="1" smtClean="0"/>
              <a:t>numpy’s</a:t>
            </a:r>
            <a:r>
              <a:rPr lang="en-US" sz="2800" dirty="0" smtClean="0"/>
              <a:t> convolution performs 2D convolution of finite-support signals.</a:t>
            </a:r>
          </a:p>
          <a:p>
            <a:pPr>
              <a:buFont typeface="Arial" pitchFamily="34" charset="0"/>
              <a:buChar char="•"/>
            </a:pPr>
            <a:endParaRPr lang="en-US" sz="3200"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533400" y="4343400"/>
            <a:ext cx="1143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0" y="4343400"/>
            <a:ext cx="381000" cy="457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4343400"/>
            <a:ext cx="1447800" cy="17526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5715000"/>
            <a:ext cx="1249060" cy="461665"/>
          </a:xfrm>
          <a:prstGeom prst="rect">
            <a:avLst/>
          </a:prstGeom>
        </p:spPr>
        <p:txBody>
          <a:bodyPr wrap="none">
            <a:spAutoFit/>
          </a:bodyPr>
          <a:lstStyle/>
          <a:p>
            <a:r>
              <a:rPr lang="en-US" sz="2400" dirty="0" smtClean="0"/>
              <a:t> N1 ×M1</a:t>
            </a:r>
            <a:endParaRPr lang="en-US" sz="2400" dirty="0"/>
          </a:p>
        </p:txBody>
      </p:sp>
      <p:sp>
        <p:nvSpPr>
          <p:cNvPr id="11" name="Rectangle 10"/>
          <p:cNvSpPr/>
          <p:nvPr/>
        </p:nvSpPr>
        <p:spPr>
          <a:xfrm>
            <a:off x="1828800" y="4876800"/>
            <a:ext cx="1249060" cy="461665"/>
          </a:xfrm>
          <a:prstGeom prst="rect">
            <a:avLst/>
          </a:prstGeom>
        </p:spPr>
        <p:txBody>
          <a:bodyPr wrap="none">
            <a:spAutoFit/>
          </a:bodyPr>
          <a:lstStyle/>
          <a:p>
            <a:r>
              <a:rPr lang="en-US" sz="2400" dirty="0" smtClean="0"/>
              <a:t>N2 ×M2 </a:t>
            </a:r>
            <a:endParaRPr lang="en-US" sz="2400" dirty="0"/>
          </a:p>
        </p:txBody>
      </p:sp>
      <p:sp>
        <p:nvSpPr>
          <p:cNvPr id="12" name="Rectangle 11"/>
          <p:cNvSpPr/>
          <p:nvPr/>
        </p:nvSpPr>
        <p:spPr>
          <a:xfrm>
            <a:off x="5257800" y="4419600"/>
            <a:ext cx="3802644" cy="461665"/>
          </a:xfrm>
          <a:prstGeom prst="rect">
            <a:avLst/>
          </a:prstGeom>
        </p:spPr>
        <p:txBody>
          <a:bodyPr wrap="none">
            <a:spAutoFit/>
          </a:bodyPr>
          <a:lstStyle/>
          <a:p>
            <a:r>
              <a:rPr lang="en-US" sz="2400" dirty="0" smtClean="0"/>
              <a:t>(N1 + N2 − 1) × (M1 +M2 − 1)</a:t>
            </a:r>
            <a:endParaRPr lang="en-US" sz="2400" dirty="0"/>
          </a:p>
        </p:txBody>
      </p:sp>
      <p:sp>
        <p:nvSpPr>
          <p:cNvPr id="13" name="TextBox 12"/>
          <p:cNvSpPr txBox="1"/>
          <p:nvPr/>
        </p:nvSpPr>
        <p:spPr>
          <a:xfrm>
            <a:off x="1752600" y="4343400"/>
            <a:ext cx="465192" cy="769441"/>
          </a:xfrm>
          <a:prstGeom prst="rect">
            <a:avLst/>
          </a:prstGeom>
          <a:noFill/>
        </p:spPr>
        <p:txBody>
          <a:bodyPr wrap="none" rtlCol="0">
            <a:spAutoFit/>
          </a:bodyPr>
          <a:lstStyle/>
          <a:p>
            <a:r>
              <a:rPr lang="en-US" sz="4400" dirty="0" smtClean="0"/>
              <a:t>*</a:t>
            </a:r>
            <a:endParaRPr lang="en-US" sz="4400" dirty="0"/>
          </a:p>
        </p:txBody>
      </p:sp>
      <p:sp>
        <p:nvSpPr>
          <p:cNvPr id="14" name="Rectangle 13"/>
          <p:cNvSpPr/>
          <p:nvPr/>
        </p:nvSpPr>
        <p:spPr>
          <a:xfrm>
            <a:off x="2971800" y="4183559"/>
            <a:ext cx="465192" cy="769441"/>
          </a:xfrm>
          <a:prstGeom prst="rect">
            <a:avLst/>
          </a:prstGeom>
        </p:spPr>
        <p:txBody>
          <a:bodyPr wrap="none">
            <a:spAutoFit/>
          </a:bodyPr>
          <a:lstStyle/>
          <a:p>
            <a:r>
              <a:rPr lang="en-US" sz="4400" dirty="0" smtClean="0">
                <a:solidFill>
                  <a:prstClr val="black"/>
                </a:solidFill>
              </a:rPr>
              <a:t>=</a:t>
            </a:r>
            <a:endParaRPr lang="en-US" dirty="0"/>
          </a:p>
        </p:txBody>
      </p:sp>
      <p:sp>
        <p:nvSpPr>
          <p:cNvPr id="15" name="Rectangle 14"/>
          <p:cNvSpPr/>
          <p:nvPr/>
        </p:nvSpPr>
        <p:spPr>
          <a:xfrm>
            <a:off x="3581400" y="4343400"/>
            <a:ext cx="1066800" cy="12954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2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Image support and edge effect</a:t>
            </a:r>
            <a:endParaRPr lang="en-US" b="1"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75</a:t>
            </a:fld>
            <a:endParaRPr lang="en-US" dirty="0"/>
          </a:p>
        </p:txBody>
      </p:sp>
      <p:sp>
        <p:nvSpPr>
          <p:cNvPr id="16" name="Rectangle 15"/>
          <p:cNvSpPr/>
          <p:nvPr/>
        </p:nvSpPr>
        <p:spPr>
          <a:xfrm>
            <a:off x="762000" y="2895600"/>
            <a:ext cx="3352800" cy="3200400"/>
          </a:xfrm>
          <a:prstGeom prst="rect">
            <a:avLst/>
          </a:prstGeom>
          <a:solidFill>
            <a:schemeClr val="accent5">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457200" y="1066800"/>
            <a:ext cx="8305800" cy="4525963"/>
          </a:xfrm>
          <a:prstGeom prst="rect">
            <a:avLst/>
          </a:prstGeom>
        </p:spPr>
        <p:txBody>
          <a:bodyPr vert="horz" lIns="91440" tIns="45720" rIns="91440" bIns="45720" rtlCol="0">
            <a:noAutofit/>
          </a:bodyPr>
          <a:lstStyle/>
          <a:p>
            <a:pPr>
              <a:buFont typeface="Arial" pitchFamily="34" charset="0"/>
              <a:buChar char="•"/>
            </a:pPr>
            <a:r>
              <a:rPr lang="en-US" sz="3200" dirty="0" smtClean="0"/>
              <a:t>A computer will only convolve </a:t>
            </a:r>
            <a:r>
              <a:rPr lang="en-US" sz="3200" b="1" dirty="0" smtClean="0"/>
              <a:t>finite support signals. </a:t>
            </a:r>
          </a:p>
          <a:p>
            <a:pPr>
              <a:buFont typeface="Arial" pitchFamily="34" charset="0"/>
              <a:buChar char="•"/>
            </a:pPr>
            <a:r>
              <a:rPr lang="en-US" sz="3200" dirty="0" smtClean="0"/>
              <a:t> What happens at the edge?</a:t>
            </a:r>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18" name="Rectangle 17"/>
          <p:cNvSpPr/>
          <p:nvPr/>
        </p:nvSpPr>
        <p:spPr>
          <a:xfrm>
            <a:off x="1219200" y="3276600"/>
            <a:ext cx="24384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46474" y="3316069"/>
            <a:ext cx="429926" cy="646331"/>
          </a:xfrm>
          <a:prstGeom prst="rect">
            <a:avLst/>
          </a:prstGeom>
        </p:spPr>
        <p:txBody>
          <a:bodyPr wrap="none">
            <a:spAutoFit/>
          </a:bodyPr>
          <a:lstStyle/>
          <a:p>
            <a:r>
              <a:rPr lang="en-US" sz="3600" dirty="0" smtClean="0"/>
              <a:t> f</a:t>
            </a:r>
            <a:endParaRPr lang="en-US" sz="3600" dirty="0"/>
          </a:p>
        </p:txBody>
      </p:sp>
      <p:sp>
        <p:nvSpPr>
          <p:cNvPr id="20" name="Rectangle 19"/>
          <p:cNvSpPr/>
          <p:nvPr/>
        </p:nvSpPr>
        <p:spPr>
          <a:xfrm>
            <a:off x="3124200" y="3962400"/>
            <a:ext cx="990600" cy="1066800"/>
          </a:xfrm>
          <a:prstGeom prst="rect">
            <a:avLst/>
          </a:prstGeom>
          <a:solidFill>
            <a:schemeClr val="accent2">
              <a:lumMod val="60000"/>
              <a:lumOff val="4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7200" y="3962400"/>
            <a:ext cx="426720" cy="646331"/>
          </a:xfrm>
          <a:prstGeom prst="rect">
            <a:avLst/>
          </a:prstGeom>
        </p:spPr>
        <p:txBody>
          <a:bodyPr wrap="none">
            <a:spAutoFit/>
          </a:bodyPr>
          <a:lstStyle/>
          <a:p>
            <a:r>
              <a:rPr lang="en-US" sz="3600" dirty="0" smtClean="0"/>
              <a:t>h</a:t>
            </a:r>
            <a:endParaRPr lang="en-US" sz="3600" dirty="0"/>
          </a:p>
        </p:txBody>
      </p:sp>
      <p:sp>
        <p:nvSpPr>
          <p:cNvPr id="22" name="Rectangle 21"/>
          <p:cNvSpPr/>
          <p:nvPr/>
        </p:nvSpPr>
        <p:spPr>
          <a:xfrm>
            <a:off x="5029200" y="3200400"/>
            <a:ext cx="4038600" cy="3539430"/>
          </a:xfrm>
          <a:prstGeom prst="rect">
            <a:avLst/>
          </a:prstGeom>
        </p:spPr>
        <p:txBody>
          <a:bodyPr wrap="square">
            <a:spAutoFit/>
          </a:bodyPr>
          <a:lstStyle/>
          <a:p>
            <a:r>
              <a:rPr lang="en-US" sz="2800" dirty="0" smtClean="0"/>
              <a:t>• zero “padding”</a:t>
            </a:r>
          </a:p>
          <a:p>
            <a:r>
              <a:rPr lang="en-US" sz="2800" dirty="0" smtClean="0"/>
              <a:t>• edge value replication</a:t>
            </a:r>
          </a:p>
          <a:p>
            <a:r>
              <a:rPr lang="en-US" sz="2800" dirty="0" smtClean="0"/>
              <a:t>• mirror extension</a:t>
            </a:r>
          </a:p>
          <a:p>
            <a:r>
              <a:rPr lang="en-US" sz="2800" dirty="0" smtClean="0"/>
              <a:t>• more </a:t>
            </a:r>
            <a:r>
              <a:rPr lang="en-US" sz="1600" dirty="0" smtClean="0"/>
              <a:t>(beyond the scope of this class)</a:t>
            </a:r>
            <a:endParaRPr lang="en-US" sz="2800" dirty="0" smtClean="0"/>
          </a:p>
          <a:p>
            <a:endParaRPr lang="en-US" sz="2800" dirty="0" smtClean="0"/>
          </a:p>
          <a:p>
            <a:r>
              <a:rPr lang="en-US" sz="2800" dirty="0" smtClean="0"/>
              <a:t>-&gt; </a:t>
            </a:r>
            <a:r>
              <a:rPr lang="en-US" sz="2800" dirty="0" err="1" smtClean="0"/>
              <a:t>Matlab</a:t>
            </a:r>
            <a:r>
              <a:rPr lang="en-US" sz="2800" dirty="0" smtClean="0"/>
              <a:t> conv2 uses zero-padding</a:t>
            </a:r>
          </a:p>
          <a:p>
            <a:endParaRPr lang="en-US" sz="2800" dirty="0"/>
          </a:p>
        </p:txBody>
      </p:sp>
    </p:spTree>
    <p:extLst>
      <p:ext uri="{BB962C8B-B14F-4D97-AF65-F5344CB8AC3E}">
        <p14:creationId xmlns:p14="http://schemas.microsoft.com/office/powerpoint/2010/main" val="12427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123" y="3200400"/>
            <a:ext cx="4572000" cy="2984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5208"/>
            <a:ext cx="4572000" cy="2984500"/>
          </a:xfrm>
          <a:prstGeom prst="rect">
            <a:avLst/>
          </a:prstGeom>
        </p:spPr>
      </p:pic>
      <p:sp>
        <p:nvSpPr>
          <p:cNvPr id="7" name="TextBox 6"/>
          <p:cNvSpPr txBox="1"/>
          <p:nvPr/>
        </p:nvSpPr>
        <p:spPr>
          <a:xfrm>
            <a:off x="0" y="6139676"/>
            <a:ext cx="2667000" cy="276999"/>
          </a:xfrm>
          <a:prstGeom prst="rect">
            <a:avLst/>
          </a:prstGeom>
          <a:noFill/>
        </p:spPr>
        <p:txBody>
          <a:bodyPr wrap="square" rtlCol="0">
            <a:spAutoFit/>
          </a:bodyPr>
          <a:lstStyle/>
          <a:p>
            <a:r>
              <a:rPr lang="en-US" sz="1200" dirty="0" smtClean="0"/>
              <a:t>Slide credit: Wolfram Alpha</a:t>
            </a:r>
            <a:endParaRPr lang="en-US" sz="1200" dirty="0"/>
          </a:p>
        </p:txBody>
      </p:sp>
    </p:spTree>
    <p:extLst>
      <p:ext uri="{BB962C8B-B14F-4D97-AF65-F5344CB8AC3E}">
        <p14:creationId xmlns:p14="http://schemas.microsoft.com/office/powerpoint/2010/main" val="65739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properties</a:t>
            </a:r>
            <a:endParaRPr lang="en-US" b="1"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77</a:t>
            </a:fld>
            <a:endParaRPr lang="en-US" dirty="0"/>
          </a:p>
        </p:txBody>
      </p:sp>
      <p:sp>
        <p:nvSpPr>
          <p:cNvPr id="7" name="Content Placeholder 2"/>
          <p:cNvSpPr txBox="1">
            <a:spLocks/>
          </p:cNvSpPr>
          <p:nvPr/>
        </p:nvSpPr>
        <p:spPr>
          <a:xfrm>
            <a:off x="457200" y="990600"/>
            <a:ext cx="8305800" cy="4525963"/>
          </a:xfrm>
          <a:prstGeom prst="rect">
            <a:avLst/>
          </a:prstGeom>
        </p:spPr>
        <p:txBody>
          <a:bodyPr vert="horz" lIns="91440" tIns="45720" rIns="91440" bIns="45720" rtlCol="0">
            <a:noAutofit/>
          </a:bodyPr>
          <a:lstStyle/>
          <a:p>
            <a:r>
              <a:rPr lang="en-US" sz="3200" dirty="0" smtClean="0"/>
              <a:t>• </a:t>
            </a:r>
            <a:r>
              <a:rPr lang="en-US" sz="3200" b="1" dirty="0" smtClean="0"/>
              <a:t>Associative property:</a:t>
            </a:r>
          </a:p>
          <a:p>
            <a:endParaRPr lang="en-US" sz="3200" b="1" dirty="0" smtClean="0"/>
          </a:p>
          <a:p>
            <a:endParaRPr lang="en-US" sz="3200" b="1" dirty="0" smtClean="0"/>
          </a:p>
          <a:p>
            <a:r>
              <a:rPr lang="en-US" sz="3200" dirty="0" smtClean="0"/>
              <a:t>• </a:t>
            </a:r>
            <a:r>
              <a:rPr lang="en-US" sz="3200" b="1" dirty="0" smtClean="0"/>
              <a:t>Distributive property:</a:t>
            </a:r>
          </a:p>
          <a:p>
            <a:endParaRPr lang="en-US" sz="3600" i="1"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2" cstate="print"/>
          <a:srcRect/>
          <a:stretch>
            <a:fillRect/>
          </a:stretch>
        </p:blipFill>
        <p:spPr bwMode="auto">
          <a:xfrm>
            <a:off x="1447800" y="1762125"/>
            <a:ext cx="6467475" cy="723900"/>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914400" y="3286125"/>
            <a:ext cx="7439025" cy="676275"/>
          </a:xfrm>
          <a:prstGeom prst="rect">
            <a:avLst/>
          </a:prstGeom>
          <a:noFill/>
          <a:ln w="9525">
            <a:noFill/>
            <a:miter lim="800000"/>
            <a:headEnd/>
            <a:tailEnd/>
          </a:ln>
        </p:spPr>
      </p:pic>
      <p:sp>
        <p:nvSpPr>
          <p:cNvPr id="11" name="Rectangle 10"/>
          <p:cNvSpPr/>
          <p:nvPr/>
        </p:nvSpPr>
        <p:spPr>
          <a:xfrm>
            <a:off x="304800" y="5638800"/>
            <a:ext cx="4520340" cy="584775"/>
          </a:xfrm>
          <a:prstGeom prst="rect">
            <a:avLst/>
          </a:prstGeom>
        </p:spPr>
        <p:txBody>
          <a:bodyPr wrap="none">
            <a:spAutoFit/>
          </a:bodyPr>
          <a:lstStyle/>
          <a:p>
            <a:r>
              <a:rPr lang="en-US" sz="3200" dirty="0" smtClean="0"/>
              <a:t>The order doesn’t matter!</a:t>
            </a:r>
            <a:endParaRPr lang="en-US" sz="3200" dirty="0"/>
          </a:p>
        </p:txBody>
      </p:sp>
      <p:pic>
        <p:nvPicPr>
          <p:cNvPr id="12" name="Picture 5"/>
          <p:cNvPicPr>
            <a:picLocks noChangeAspect="1" noChangeArrowheads="1"/>
          </p:cNvPicPr>
          <p:nvPr/>
        </p:nvPicPr>
        <p:blipFill>
          <a:blip r:embed="rId4" cstate="print"/>
          <a:srcRect/>
          <a:stretch>
            <a:fillRect/>
          </a:stretch>
        </p:blipFill>
        <p:spPr bwMode="auto">
          <a:xfrm>
            <a:off x="4876800" y="5572125"/>
            <a:ext cx="3771900" cy="752475"/>
          </a:xfrm>
          <a:prstGeom prst="rect">
            <a:avLst/>
          </a:prstGeom>
          <a:noFill/>
          <a:ln w="9525">
            <a:noFill/>
            <a:miter lim="800000"/>
            <a:headEnd/>
            <a:tailEnd/>
          </a:ln>
        </p:spPr>
      </p:pic>
    </p:spTree>
    <p:extLst>
      <p:ext uri="{BB962C8B-B14F-4D97-AF65-F5344CB8AC3E}">
        <p14:creationId xmlns:p14="http://schemas.microsoft.com/office/powerpoint/2010/main" val="4075953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properties</a:t>
            </a:r>
            <a:endParaRPr lang="en-US" b="1" dirty="0"/>
          </a:p>
        </p:txBody>
      </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78</a:t>
            </a:fld>
            <a:endParaRPr lang="en-US" dirty="0"/>
          </a:p>
        </p:txBody>
      </p:sp>
      <p:sp>
        <p:nvSpPr>
          <p:cNvPr id="13" name="Content Placeholder 2"/>
          <p:cNvSpPr txBox="1">
            <a:spLocks/>
          </p:cNvSpPr>
          <p:nvPr/>
        </p:nvSpPr>
        <p:spPr>
          <a:xfrm>
            <a:off x="457200" y="1493837"/>
            <a:ext cx="8305800" cy="4525963"/>
          </a:xfrm>
          <a:prstGeom prst="rect">
            <a:avLst/>
          </a:prstGeom>
        </p:spPr>
        <p:txBody>
          <a:bodyPr vert="horz" lIns="91440" tIns="45720" rIns="91440" bIns="45720" rtlCol="0">
            <a:noAutofit/>
          </a:bodyPr>
          <a:lstStyle/>
          <a:p>
            <a:r>
              <a:rPr lang="en-US" sz="3200" b="1" dirty="0" smtClean="0"/>
              <a:t>• Shift property:</a:t>
            </a:r>
          </a:p>
          <a:p>
            <a:endParaRPr lang="en-US" sz="3200" b="1" dirty="0" smtClean="0"/>
          </a:p>
          <a:p>
            <a:endParaRPr lang="en-US" sz="3200" b="1" dirty="0" smtClean="0"/>
          </a:p>
          <a:p>
            <a:r>
              <a:rPr lang="en-US" sz="3200" dirty="0" smtClean="0"/>
              <a:t>• </a:t>
            </a:r>
            <a:r>
              <a:rPr lang="en-US" sz="3200" b="1" dirty="0" smtClean="0"/>
              <a:t>Shift-invariance:</a:t>
            </a:r>
          </a:p>
          <a:p>
            <a:endParaRPr lang="en-US" sz="3200" b="1" dirty="0" smtClean="0"/>
          </a:p>
          <a:p>
            <a:endParaRPr lang="en-US" sz="3200" b="1" dirty="0" smtClean="0"/>
          </a:p>
          <a:p>
            <a:endParaRPr lang="en-US" sz="3200" dirty="0" smtClean="0"/>
          </a:p>
          <a:p>
            <a:endParaRPr lang="en-US" sz="3200" dirty="0" smtClean="0"/>
          </a:p>
          <a:p>
            <a:endParaRPr kumimoji="0" lang="en-US" sz="80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2" cstate="print"/>
          <a:srcRect/>
          <a:stretch>
            <a:fillRect/>
          </a:stretch>
        </p:blipFill>
        <p:spPr bwMode="auto">
          <a:xfrm>
            <a:off x="381001" y="2202701"/>
            <a:ext cx="8458199" cy="510336"/>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533400" y="3475037"/>
            <a:ext cx="4470356" cy="824550"/>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1143000" y="4084637"/>
            <a:ext cx="6467061" cy="767963"/>
          </a:xfrm>
          <a:prstGeom prst="rect">
            <a:avLst/>
          </a:prstGeom>
          <a:noFill/>
          <a:ln w="9525">
            <a:no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a:off x="2819401" y="4846637"/>
            <a:ext cx="4648200" cy="565868"/>
          </a:xfrm>
          <a:prstGeom prst="rect">
            <a:avLst/>
          </a:prstGeom>
          <a:noFill/>
          <a:ln w="9525">
            <a:noFill/>
            <a:miter lim="800000"/>
            <a:headEnd/>
            <a:tailEnd/>
          </a:ln>
        </p:spPr>
      </p:pic>
    </p:spTree>
    <p:extLst>
      <p:ext uri="{BB962C8B-B14F-4D97-AF65-F5344CB8AC3E}">
        <p14:creationId xmlns:p14="http://schemas.microsoft.com/office/powerpoint/2010/main" val="399772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vs. (Cross) Correlation</a:t>
            </a:r>
            <a:endParaRPr lang="en-US" dirty="0"/>
          </a:p>
        </p:txBody>
      </p:sp>
      <p:sp>
        <p:nvSpPr>
          <p:cNvPr id="3" name="Content Placeholder 2"/>
          <p:cNvSpPr>
            <a:spLocks noGrp="1"/>
          </p:cNvSpPr>
          <p:nvPr>
            <p:ph idx="1"/>
          </p:nvPr>
        </p:nvSpPr>
        <p:spPr/>
        <p:txBody>
          <a:bodyPr>
            <a:normAutofit lnSpcReduction="10000"/>
          </a:bodyPr>
          <a:lstStyle/>
          <a:p>
            <a:r>
              <a:rPr lang="en-US" dirty="0"/>
              <a:t>A </a:t>
            </a:r>
            <a:r>
              <a:rPr lang="en-US" b="1" u="sng" dirty="0"/>
              <a:t>convolution</a:t>
            </a:r>
            <a:r>
              <a:rPr lang="en-US" dirty="0"/>
              <a:t> is an integral that expresses the amount of overlap of one function as it is shifted over another </a:t>
            </a:r>
            <a:r>
              <a:rPr lang="en-US" dirty="0" smtClean="0"/>
              <a:t>function. </a:t>
            </a:r>
          </a:p>
          <a:p>
            <a:pPr lvl="1"/>
            <a:r>
              <a:rPr lang="en-US" dirty="0"/>
              <a:t>convolution is a filtering </a:t>
            </a:r>
            <a:r>
              <a:rPr lang="en-US" dirty="0" smtClean="0"/>
              <a:t>operation</a:t>
            </a:r>
          </a:p>
          <a:p>
            <a:pPr lvl="1"/>
            <a:endParaRPr lang="en-US" dirty="0" smtClean="0"/>
          </a:p>
          <a:p>
            <a:r>
              <a:rPr lang="en-US" b="1" u="sng" dirty="0" smtClean="0"/>
              <a:t>Correlation</a:t>
            </a:r>
            <a:r>
              <a:rPr lang="en-US" i="1" dirty="0" smtClean="0"/>
              <a:t> </a:t>
            </a:r>
            <a:r>
              <a:rPr lang="en-US" dirty="0" smtClean="0"/>
              <a:t>compares the </a:t>
            </a:r>
            <a:r>
              <a:rPr lang="en-US" b="1" i="1" dirty="0" smtClean="0"/>
              <a:t>similarity</a:t>
            </a:r>
            <a:r>
              <a:rPr lang="en-US" i="1" dirty="0" smtClean="0"/>
              <a:t> </a:t>
            </a:r>
            <a:r>
              <a:rPr lang="en-US" i="1" dirty="0"/>
              <a:t>of </a:t>
            </a:r>
            <a:r>
              <a:rPr lang="en-US" b="1" i="1" dirty="0"/>
              <a:t>two</a:t>
            </a:r>
            <a:r>
              <a:rPr lang="en-US" i="1" dirty="0"/>
              <a:t> sets of </a:t>
            </a:r>
            <a:r>
              <a:rPr lang="en-US" b="1" i="1" dirty="0"/>
              <a:t>data. </a:t>
            </a:r>
            <a:r>
              <a:rPr lang="en-US" dirty="0"/>
              <a:t>Correlation computes a measure of similarity of two input signals as they are shifted by one another. The correlation result reaches a maximum at the time when the two signals match best </a:t>
            </a:r>
            <a:r>
              <a:rPr lang="en-US" dirty="0" smtClean="0"/>
              <a:t>.</a:t>
            </a:r>
          </a:p>
          <a:p>
            <a:pPr lvl="1"/>
            <a:r>
              <a:rPr lang="en-US" dirty="0"/>
              <a:t>correlation is a measure of relatedness of two </a:t>
            </a:r>
            <a:r>
              <a:rPr lang="en-US" dirty="0" smtClean="0"/>
              <a:t>signals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79</a:t>
            </a:fld>
            <a:endParaRPr lang="en-US" dirty="0"/>
          </a:p>
        </p:txBody>
      </p:sp>
    </p:spTree>
    <p:extLst>
      <p:ext uri="{BB962C8B-B14F-4D97-AF65-F5344CB8AC3E}">
        <p14:creationId xmlns:p14="http://schemas.microsoft.com/office/powerpoint/2010/main" val="123291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 one channel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85" y="1600202"/>
            <a:ext cx="8070633" cy="4525963"/>
          </a:xfrm>
        </p:spPr>
      </p:pic>
      <p:sp>
        <p:nvSpPr>
          <p:cNvPr id="5" name="Slide Number Placeholder 4"/>
          <p:cNvSpPr>
            <a:spLocks noGrp="1"/>
          </p:cNvSpPr>
          <p:nvPr>
            <p:ph type="sldNum" sz="quarter" idx="12"/>
          </p:nvPr>
        </p:nvSpPr>
        <p:spPr/>
        <p:txBody>
          <a:bodyPr/>
          <a:lstStyle/>
          <a:p>
            <a:fld id="{CF7DC490-98B8-074B-BB30-37775A2447EF}" type="slidenum">
              <a:rPr lang="en-US" smtClean="0"/>
              <a:pPr/>
              <a:t>8</a:t>
            </a:fld>
            <a:endParaRPr lang="en-US" dirty="0"/>
          </a:p>
        </p:txBody>
      </p:sp>
      <p:sp>
        <p:nvSpPr>
          <p:cNvPr id="7" name="TextBox 6"/>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4148988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vs. (Cross) Correlation</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80</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51326074"/>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gridCol w="2628900"/>
                <a:gridCol w="2628900"/>
              </a:tblGrid>
              <a:tr h="370840">
                <a:tc>
                  <a:txBody>
                    <a:bodyPr/>
                    <a:lstStyle/>
                    <a:p>
                      <a:endParaRPr lang="en-US" dirty="0"/>
                    </a:p>
                  </a:txBody>
                  <a:tcPr/>
                </a:tc>
                <a:tc>
                  <a:txBody>
                    <a:bodyPr/>
                    <a:lstStyle/>
                    <a:p>
                      <a:r>
                        <a:rPr lang="en-US" dirty="0" smtClean="0"/>
                        <a:t>Convolution</a:t>
                      </a:r>
                      <a:endParaRPr lang="en-US" dirty="0"/>
                    </a:p>
                  </a:txBody>
                  <a:tcPr/>
                </a:tc>
                <a:tc>
                  <a:txBody>
                    <a:bodyPr/>
                    <a:lstStyle/>
                    <a:p>
                      <a:r>
                        <a:rPr lang="en-US" dirty="0" smtClean="0"/>
                        <a:t>Correlation</a:t>
                      </a:r>
                      <a:endParaRPr lang="en-US" dirty="0"/>
                    </a:p>
                  </a:txBody>
                  <a:tcPr/>
                </a:tc>
              </a:tr>
              <a:tr h="370840">
                <a:tc>
                  <a:txBody>
                    <a:bodyPr/>
                    <a:lstStyle/>
                    <a:p>
                      <a:r>
                        <a:rPr lang="en-US" dirty="0" smtClean="0"/>
                        <a:t>Associative: (ab)c=a(</a:t>
                      </a:r>
                      <a:r>
                        <a:rPr lang="en-US" dirty="0" err="1" smtClean="0"/>
                        <a:t>bc</a:t>
                      </a:r>
                      <a:r>
                        <a:rPr lang="en-US" dirty="0" smtClean="0"/>
                        <a:t>)</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70840">
                <a:tc>
                  <a:txBody>
                    <a:bodyPr/>
                    <a:lstStyle/>
                    <a:p>
                      <a:r>
                        <a:rPr lang="en-US" dirty="0" smtClean="0"/>
                        <a:t>Commutative:</a:t>
                      </a:r>
                      <a:r>
                        <a:rPr lang="en-US" baseline="0" dirty="0" smtClean="0"/>
                        <a:t> ab=</a:t>
                      </a:r>
                      <a:r>
                        <a:rPr lang="en-US" baseline="0" dirty="0" err="1" smtClean="0"/>
                        <a:t>ba</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70840">
                <a:tc>
                  <a:txBody>
                    <a:bodyPr/>
                    <a:lstStyle/>
                    <a:p>
                      <a:r>
                        <a:rPr lang="en-US" dirty="0" smtClean="0"/>
                        <a:t>Distributive: a(</a:t>
                      </a:r>
                      <a:r>
                        <a:rPr lang="en-US" dirty="0" err="1" smtClean="0"/>
                        <a:t>b+c</a:t>
                      </a:r>
                      <a:r>
                        <a:rPr lang="en-US" dirty="0" smtClean="0"/>
                        <a:t>)=</a:t>
                      </a:r>
                      <a:r>
                        <a:rPr lang="en-US" dirty="0" err="1" smtClean="0"/>
                        <a:t>ab+ac</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Linear</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Application</a:t>
                      </a:r>
                      <a:endParaRPr lang="en-US" dirty="0"/>
                    </a:p>
                  </a:txBody>
                  <a:tcPr/>
                </a:tc>
                <a:tc>
                  <a:txBody>
                    <a:bodyPr/>
                    <a:lstStyle/>
                    <a:p>
                      <a:r>
                        <a:rPr lang="en-US" dirty="0" smtClean="0"/>
                        <a:t>Filtering</a:t>
                      </a:r>
                      <a:endParaRPr lang="en-US" dirty="0"/>
                    </a:p>
                  </a:txBody>
                  <a:tcPr/>
                </a:tc>
                <a:tc>
                  <a:txBody>
                    <a:bodyPr/>
                    <a:lstStyle/>
                    <a:p>
                      <a:r>
                        <a:rPr lang="en-US" dirty="0" smtClean="0"/>
                        <a:t>Matching</a:t>
                      </a:r>
                      <a:endParaRPr lang="en-US" dirty="0"/>
                    </a:p>
                  </a:txBody>
                  <a:tcPr/>
                </a:tc>
              </a:tr>
            </a:tbl>
          </a:graphicData>
        </a:graphic>
      </p:graphicFrame>
      <p:sp>
        <p:nvSpPr>
          <p:cNvPr id="8" name="Content Placeholder 2"/>
          <p:cNvSpPr txBox="1">
            <a:spLocks/>
          </p:cNvSpPr>
          <p:nvPr/>
        </p:nvSpPr>
        <p:spPr>
          <a:xfrm>
            <a:off x="628650" y="4540469"/>
            <a:ext cx="7886700" cy="1636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They are equivalent when the kernel is symmetric</a:t>
            </a:r>
            <a:endParaRPr lang="en-US" dirty="0"/>
          </a:p>
        </p:txBody>
      </p:sp>
    </p:spTree>
    <p:extLst>
      <p:ext uri="{BB962C8B-B14F-4D97-AF65-F5344CB8AC3E}">
        <p14:creationId xmlns:p14="http://schemas.microsoft.com/office/powerpoint/2010/main" val="12377038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65000"/>
                  </a:schemeClr>
                </a:solidFill>
              </a:rPr>
              <a:t>Image sampling and quantization</a:t>
            </a:r>
          </a:p>
          <a:p>
            <a:r>
              <a:rPr lang="en-US" dirty="0">
                <a:solidFill>
                  <a:schemeClr val="bg1">
                    <a:lumMod val="65000"/>
                  </a:schemeClr>
                </a:solidFill>
              </a:rPr>
              <a:t>Image histograms</a:t>
            </a:r>
          </a:p>
          <a:p>
            <a:r>
              <a:rPr lang="en-US" dirty="0">
                <a:solidFill>
                  <a:schemeClr val="bg1">
                    <a:lumMod val="65000"/>
                  </a:schemeClr>
                </a:solidFill>
              </a:rPr>
              <a:t>Images as functions</a:t>
            </a:r>
          </a:p>
          <a:p>
            <a:r>
              <a:rPr lang="en-US" dirty="0">
                <a:solidFill>
                  <a:schemeClr val="bg1">
                    <a:lumMod val="65000"/>
                  </a:schemeClr>
                </a:solidFill>
              </a:rPr>
              <a:t>Linear systems (filters)</a:t>
            </a:r>
          </a:p>
          <a:p>
            <a:r>
              <a:rPr lang="en-US" dirty="0">
                <a:solidFill>
                  <a:schemeClr val="bg1">
                    <a:lumMod val="65000"/>
                  </a:schemeClr>
                </a:solidFill>
              </a:rPr>
              <a:t>Convolution and </a:t>
            </a:r>
            <a:r>
              <a:rPr lang="en-US" dirty="0" smtClean="0">
                <a:solidFill>
                  <a:schemeClr val="bg1">
                    <a:lumMod val="65000"/>
                  </a:schemeClr>
                </a:solidFill>
              </a:rPr>
              <a:t>correlation</a:t>
            </a:r>
          </a:p>
          <a:p>
            <a:r>
              <a:rPr lang="en-US" dirty="0" smtClean="0"/>
              <a:t>Gaussian filter</a:t>
            </a:r>
          </a:p>
          <a:p>
            <a:r>
              <a:rPr lang="en-US" dirty="0">
                <a:solidFill>
                  <a:schemeClr val="bg1">
                    <a:lumMod val="65000"/>
                  </a:schemeClr>
                </a:solidFill>
              </a:rPr>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81</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20185566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871725"/>
            <a:ext cx="8839200" cy="423675"/>
          </a:xfrm>
        </p:spPr>
        <p:txBody>
          <a:bodyPr/>
          <a:lstStyle/>
          <a:p>
            <a:pPr eaLnBrk="1" hangingPunct="1">
              <a:lnSpc>
                <a:spcPct val="80000"/>
              </a:lnSpc>
            </a:pPr>
            <a:r>
              <a:rPr lang="en-US" altLang="en-US" sz="2000" dirty="0"/>
              <a:t>Weight contributions of neighboring pixels by nearness</a:t>
            </a:r>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2000" dirty="0"/>
          </a:p>
          <a:p>
            <a:pPr eaLnBrk="1" hangingPunct="1">
              <a:lnSpc>
                <a:spcPct val="80000"/>
              </a:lnSpc>
            </a:pPr>
            <a:endParaRPr lang="en-US" altLang="en-US" sz="2000" dirty="0"/>
          </a:p>
          <a:p>
            <a:pPr eaLnBrk="1" hangingPunct="1">
              <a:lnSpc>
                <a:spcPct val="80000"/>
              </a:lnSpc>
              <a:buFont typeface="Arial" panose="020B0604020202020204" pitchFamily="34" charset="0"/>
              <a:buNone/>
            </a:pPr>
            <a:endParaRPr lang="en-US" altLang="en-US" sz="2000" dirty="0"/>
          </a:p>
          <a:p>
            <a:pPr eaLnBrk="1" hangingPunct="1">
              <a:lnSpc>
                <a:spcPct val="80000"/>
              </a:lnSpc>
              <a:buFontTx/>
              <a:buNone/>
            </a:pPr>
            <a:endParaRPr lang="en-US" altLang="en-US" sz="2000" dirty="0"/>
          </a:p>
          <a:p>
            <a:pPr eaLnBrk="1" hangingPunct="1">
              <a:lnSpc>
                <a:spcPct val="80000"/>
              </a:lnSpc>
              <a:buFontTx/>
              <a:buNone/>
            </a:pPr>
            <a:endParaRPr lang="en-US" altLang="en-US" sz="2000" dirty="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6988" y="1405125"/>
            <a:ext cx="5032376"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6" y="47914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6722" y="4850517"/>
            <a:ext cx="32758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prstClr val="black"/>
                </a:solidFill>
                <a:latin typeface="Tahoma" panose="020B0604030504040204" pitchFamily="34" charset="0"/>
              </a:rPr>
              <a:t>0.003   0.013   0.022   0.013   0.003</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0.022   0.097   0.159   0.097   0.022</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ahoma" panose="020B0604030504040204" pitchFamily="34" charset="0"/>
                <a:sym typeface="Symbol" panose="05050102010706020507" pitchFamily="18" charset="2"/>
              </a:rPr>
              <a:t>5 x 5,  = 1</a:t>
            </a:r>
            <a:endParaRPr lang="en-US" altLang="en-US">
              <a:solidFill>
                <a:prstClr val="black"/>
              </a:solidFill>
              <a:latin typeface="Tahoma" panose="020B0604030504040204" pitchFamily="34"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prstClr val="white">
                    <a:lumMod val="50000"/>
                  </a:prstClr>
                </a:solidFill>
                <a:latin typeface="Times" pitchFamily="18" charset="0"/>
                <a:cs typeface="Arial" panose="020B0604020202020204" pitchFamily="34" charset="0"/>
              </a:rPr>
              <a:t>Slide credit: Christopher Rasmussen</a:t>
            </a:r>
            <a:r>
              <a:rPr lang="en-US" dirty="0">
                <a:solidFill>
                  <a:prstClr val="white">
                    <a:lumMod val="50000"/>
                  </a:prstClr>
                </a:solidFill>
                <a:latin typeface="Times" pitchFamily="18" charset="0"/>
                <a:cs typeface="Arial" panose="020B0604020202020204" pitchFamily="34"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Important filter: Gaussian</a:t>
            </a:r>
          </a:p>
        </p:txBody>
      </p:sp>
      <p:sp>
        <p:nvSpPr>
          <p:cNvPr id="2" name="TextBox 1"/>
          <p:cNvSpPr txBox="1"/>
          <p:nvPr/>
        </p:nvSpPr>
        <p:spPr>
          <a:xfrm>
            <a:off x="914400" y="3962400"/>
            <a:ext cx="457200" cy="369332"/>
          </a:xfrm>
          <a:prstGeom prst="rect">
            <a:avLst/>
          </a:prstGeom>
          <a:noFill/>
        </p:spPr>
        <p:txBody>
          <a:bodyPr wrap="square" rtlCol="0">
            <a:spAutoFit/>
          </a:bodyPr>
          <a:lstStyle/>
          <a:p>
            <a:r>
              <a:rPr lang="en-US" dirty="0"/>
              <a:t>x</a:t>
            </a:r>
          </a:p>
        </p:txBody>
      </p:sp>
      <p:sp>
        <p:nvSpPr>
          <p:cNvPr id="3" name="TextBox 2"/>
          <p:cNvSpPr txBox="1"/>
          <p:nvPr/>
        </p:nvSpPr>
        <p:spPr>
          <a:xfrm>
            <a:off x="3581400" y="4083844"/>
            <a:ext cx="504824" cy="369332"/>
          </a:xfrm>
          <a:prstGeom prst="rect">
            <a:avLst/>
          </a:prstGeom>
          <a:noFill/>
        </p:spPr>
        <p:txBody>
          <a:bodyPr wrap="square" rtlCol="0">
            <a:spAutoFit/>
          </a:bodyPr>
          <a:lstStyle/>
          <a:p>
            <a:r>
              <a:rPr lang="en-US" dirty="0"/>
              <a:t>y</a:t>
            </a:r>
          </a:p>
        </p:txBody>
      </p:sp>
      <p:sp>
        <p:nvSpPr>
          <p:cNvPr id="13" name="TextBox 12"/>
          <p:cNvSpPr txBox="1"/>
          <p:nvPr/>
        </p:nvSpPr>
        <p:spPr>
          <a:xfrm>
            <a:off x="7030265" y="1688068"/>
            <a:ext cx="457200" cy="369332"/>
          </a:xfrm>
          <a:prstGeom prst="rect">
            <a:avLst/>
          </a:prstGeom>
          <a:noFill/>
        </p:spPr>
        <p:txBody>
          <a:bodyPr wrap="square" rtlCol="0">
            <a:spAutoFit/>
          </a:bodyPr>
          <a:lstStyle/>
          <a:p>
            <a:r>
              <a:rPr lang="en-US" dirty="0"/>
              <a:t>x</a:t>
            </a:r>
          </a:p>
        </p:txBody>
      </p:sp>
      <p:sp>
        <p:nvSpPr>
          <p:cNvPr id="14" name="TextBox 13"/>
          <p:cNvSpPr txBox="1"/>
          <p:nvPr/>
        </p:nvSpPr>
        <p:spPr>
          <a:xfrm>
            <a:off x="5086352" y="2782559"/>
            <a:ext cx="504824" cy="369332"/>
          </a:xfrm>
          <a:prstGeom prst="rect">
            <a:avLst/>
          </a:prstGeom>
          <a:noFill/>
        </p:spPr>
        <p:txBody>
          <a:bodyPr wrap="square" rtlCol="0">
            <a:spAutoFit/>
          </a:bodyPr>
          <a:lstStyle/>
          <a:p>
            <a:r>
              <a:rPr lang="en-US" dirty="0"/>
              <a:t>y</a:t>
            </a:r>
          </a:p>
        </p:txBody>
      </p:sp>
    </p:spTree>
    <p:extLst>
      <p:ext uri="{BB962C8B-B14F-4D97-AF65-F5344CB8AC3E}">
        <p14:creationId xmlns:p14="http://schemas.microsoft.com/office/powerpoint/2010/main" val="266450659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Gaussian filter</a:t>
            </a:r>
          </a:p>
        </p:txBody>
      </p:sp>
      <p:sp>
        <p:nvSpPr>
          <p:cNvPr id="6" name="Rectangle 5"/>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22128677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
        <p:nvSpPr>
          <p:cNvPr id="7" name="Rectangle 6">
            <a:extLst>
              <a:ext uri="{FF2B5EF4-FFF2-40B4-BE49-F238E27FC236}">
                <a16:creationId xmlns="" xmlns:a16="http://schemas.microsoft.com/office/drawing/2014/main" id="{335748DC-E644-42C3-A9F9-89B69932F667}"/>
              </a:ext>
            </a:extLst>
          </p:cNvPr>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184339280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lnSpcReduction="10000"/>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Gaussian convolved with Gaussian…</a:t>
            </a:r>
            <a:br>
              <a:rPr lang="en-US" dirty="0"/>
            </a:br>
            <a:r>
              <a:rPr lang="en-US" dirty="0"/>
              <a:t>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K. </a:t>
            </a:r>
            <a:r>
              <a:rPr lang="en-US" sz="1400" dirty="0" err="1">
                <a:solidFill>
                  <a:prstClr val="white">
                    <a:lumMod val="50000"/>
                  </a:prstClr>
                </a:solidFill>
                <a:cs typeface="Arial" panose="020B0604020202020204" pitchFamily="34" charset="0"/>
              </a:rPr>
              <a:t>Grauman</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7928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526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tLang="en-US"/>
              <a:t>Separability of the Gaussian filter</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648575" y="6553200"/>
            <a:ext cx="14954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D. Lowe</a:t>
            </a:r>
          </a:p>
        </p:txBody>
      </p:sp>
    </p:spTree>
    <p:extLst>
      <p:ext uri="{BB962C8B-B14F-4D97-AF65-F5344CB8AC3E}">
        <p14:creationId xmlns:p14="http://schemas.microsoft.com/office/powerpoint/2010/main" val="767751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5131" y="-7937"/>
            <a:ext cx="7886700" cy="1325563"/>
          </a:xfrm>
        </p:spPr>
        <p:txBody>
          <a:bodyPr/>
          <a:lstStyle/>
          <a:p>
            <a:r>
              <a:rPr lang="en-US" altLang="en-US" dirty="0" err="1"/>
              <a:t>Separability</a:t>
            </a:r>
            <a:r>
              <a:rPr lang="en-US" altLang="en-US" dirty="0"/>
              <a:t>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92735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pSp>
      <p:sp>
        <p:nvSpPr>
          <p:cNvPr id="65543" name="Text Box 14"/>
          <p:cNvSpPr txBox="1">
            <a:spLocks noChangeArrowheads="1"/>
          </p:cNvSpPr>
          <p:nvPr/>
        </p:nvSpPr>
        <p:spPr bwMode="auto">
          <a:xfrm>
            <a:off x="52070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prstClr val="black"/>
                </a:solidFill>
              </a:rPr>
              <a:t>2D convolution</a:t>
            </a:r>
            <a:br>
              <a:rPr lang="en-US" altLang="en-US" dirty="0">
                <a:solidFill>
                  <a:prstClr val="black"/>
                </a:solidFill>
              </a:rPr>
            </a:br>
            <a:r>
              <a:rPr lang="en-US" altLang="en-US" dirty="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a:defRPr/>
            </a:pPr>
            <a:r>
              <a:rPr lang="en-US" sz="1400">
                <a:solidFill>
                  <a:prstClr val="white">
                    <a:lumMod val="50000"/>
                  </a:prstClr>
                </a:solidFill>
                <a:cs typeface="Arial" panose="020B0604020202020204" pitchFamily="34" charset="0"/>
              </a:rPr>
              <a:t>Source: K. Grauman</a:t>
            </a:r>
          </a:p>
        </p:txBody>
      </p:sp>
      <p:sp>
        <p:nvSpPr>
          <p:cNvPr id="1037329" name="Text Box 17"/>
          <p:cNvSpPr txBox="1">
            <a:spLocks noChangeArrowheads="1"/>
          </p:cNvSpPr>
          <p:nvPr/>
        </p:nvSpPr>
        <p:spPr bwMode="auto">
          <a:xfrm>
            <a:off x="58420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The filter factors</a:t>
            </a:r>
            <a:br>
              <a:rPr lang="en-US" altLang="en-US">
                <a:solidFill>
                  <a:prstClr val="black"/>
                </a:solidFill>
              </a:rPr>
            </a:br>
            <a:r>
              <a:rPr lang="en-US" altLang="en-US">
                <a:solidFill>
                  <a:prstClr val="black"/>
                </a:solidFill>
              </a:rPr>
              <a:t>into a product of 1D</a:t>
            </a:r>
            <a:br>
              <a:rPr lang="en-US" altLang="en-US">
                <a:solidFill>
                  <a:prstClr val="black"/>
                </a:solidFill>
              </a:rPr>
            </a:br>
            <a:r>
              <a:rPr lang="en-US" altLang="en-US">
                <a:solidFill>
                  <a:prstClr val="black"/>
                </a:solidFill>
              </a:rPr>
              <a:t>filters:</a:t>
            </a:r>
          </a:p>
        </p:txBody>
      </p:sp>
      <p:sp>
        <p:nvSpPr>
          <p:cNvPr id="1037330" name="Text Box 18"/>
          <p:cNvSpPr txBox="1">
            <a:spLocks noChangeArrowheads="1"/>
          </p:cNvSpPr>
          <p:nvPr/>
        </p:nvSpPr>
        <p:spPr bwMode="auto">
          <a:xfrm>
            <a:off x="55245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Perform convolution</a:t>
            </a:r>
            <a:br>
              <a:rPr lang="en-US" altLang="en-US">
                <a:solidFill>
                  <a:prstClr val="black"/>
                </a:solidFill>
              </a:rPr>
            </a:br>
            <a:r>
              <a:rPr lang="en-US" altLang="en-US">
                <a:solidFill>
                  <a:prstClr val="black"/>
                </a:solidFill>
              </a:rPr>
              <a:t>along rows:</a:t>
            </a:r>
          </a:p>
        </p:txBody>
      </p:sp>
      <p:sp>
        <p:nvSpPr>
          <p:cNvPr id="1037331" name="Text Box 19"/>
          <p:cNvSpPr txBox="1">
            <a:spLocks noChangeArrowheads="1"/>
          </p:cNvSpPr>
          <p:nvPr/>
        </p:nvSpPr>
        <p:spPr bwMode="auto">
          <a:xfrm>
            <a:off x="15240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Followed by convolution</a:t>
            </a:r>
            <a:br>
              <a:rPr lang="en-US" altLang="en-US">
                <a:solidFill>
                  <a:prstClr val="black"/>
                </a:solidFill>
              </a:rPr>
            </a:br>
            <a:r>
              <a:rPr lang="en-US" altLang="en-US">
                <a:solidFill>
                  <a:prstClr val="black"/>
                </a:solidFill>
              </a:rPr>
              <a:t>along the remaining column:</a:t>
            </a:r>
          </a:p>
        </p:txBody>
      </p:sp>
      <p:sp>
        <p:nvSpPr>
          <p:cNvPr id="1037332" name="Rectangle 20"/>
          <p:cNvSpPr>
            <a:spLocks noChangeArrowheads="1"/>
          </p:cNvSpPr>
          <p:nvPr/>
        </p:nvSpPr>
        <p:spPr bwMode="auto">
          <a:xfrm>
            <a:off x="3392930" y="5172075"/>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9" name="Picture 8" descr="sep3"/>
          <p:cNvPicPr>
            <a:picLocks noChangeAspect="1" noChangeArrowheads="1"/>
          </p:cNvPicPr>
          <p:nvPr/>
        </p:nvPicPr>
        <p:blipFill rotWithShape="1">
          <a:blip r:embed="rId4">
            <a:extLst>
              <a:ext uri="{28A0092B-C50C-407E-A947-70E740481C1C}">
                <a14:useLocalDpi xmlns:a14="http://schemas.microsoft.com/office/drawing/2010/main" val="0"/>
              </a:ext>
            </a:extLst>
          </a:blip>
          <a:srcRect l="68843" t="48713"/>
          <a:stretch/>
        </p:blipFill>
        <p:spPr bwMode="auto">
          <a:xfrm>
            <a:off x="7778750" y="1124458"/>
            <a:ext cx="1320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1"/>
          <p:cNvSpPr txBox="1">
            <a:spLocks noChangeArrowheads="1"/>
          </p:cNvSpPr>
          <p:nvPr/>
        </p:nvSpPr>
        <p:spPr bwMode="auto">
          <a:xfrm>
            <a:off x="7518400" y="147212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prstClr val="black"/>
                </a:solidFill>
              </a:rPr>
              <a:t>=</a:t>
            </a:r>
          </a:p>
        </p:txBody>
      </p:sp>
      <p:sp>
        <p:nvSpPr>
          <p:cNvPr id="1037325" name="Rectangle 13"/>
          <p:cNvSpPr>
            <a:spLocks noChangeArrowheads="1"/>
          </p:cNvSpPr>
          <p:nvPr/>
        </p:nvSpPr>
        <p:spPr bwMode="auto">
          <a:xfrm>
            <a:off x="5721349" y="990600"/>
            <a:ext cx="3317875"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46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9" grpId="0"/>
      <p:bldP spid="1037330" grpId="0"/>
      <p:bldP spid="1037331" grpId="0"/>
      <p:bldP spid="1037332" grpId="0" animBg="1"/>
      <p:bldP spid="103732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lstStyle/>
          <a:p>
            <a:pPr marL="0" indent="0">
              <a:buNone/>
            </a:pPr>
            <a:r>
              <a:rPr lang="en-US" altLang="en-US" dirty="0"/>
              <a:t>Why is separability useful in practice?</a:t>
            </a:r>
          </a:p>
        </p:txBody>
      </p:sp>
    </p:spTree>
    <p:extLst>
      <p:ext uri="{BB962C8B-B14F-4D97-AF65-F5344CB8AC3E}">
        <p14:creationId xmlns:p14="http://schemas.microsoft.com/office/powerpoint/2010/main" val="30348869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normAutofit/>
          </a:bodyPr>
          <a:lstStyle/>
          <a:p>
            <a:pPr marL="0" indent="0">
              <a:buNone/>
            </a:pPr>
            <a:r>
              <a:rPr lang="en-US" altLang="en-US" dirty="0"/>
              <a:t>Why is </a:t>
            </a:r>
            <a:r>
              <a:rPr lang="en-US" altLang="en-US" dirty="0" err="1"/>
              <a:t>separability</a:t>
            </a:r>
            <a:r>
              <a:rPr lang="en-US" altLang="en-US" dirty="0"/>
              <a:t> useful in practice?</a:t>
            </a:r>
          </a:p>
          <a:p>
            <a:pPr>
              <a:buFontTx/>
              <a:buChar char="•"/>
            </a:pPr>
            <a:endParaRPr lang="en-US" altLang="en-US" dirty="0"/>
          </a:p>
          <a:p>
            <a:pPr marL="0" indent="0">
              <a:buNone/>
            </a:pPr>
            <a:r>
              <a:rPr lang="en-US" altLang="en-US" dirty="0" err="1"/>
              <a:t>MxN</a:t>
            </a:r>
            <a:r>
              <a:rPr lang="en-US" altLang="en-US" dirty="0"/>
              <a:t> image, </a:t>
            </a:r>
            <a:r>
              <a:rPr lang="en-US" altLang="en-US" dirty="0" err="1"/>
              <a:t>PxQ</a:t>
            </a:r>
            <a:r>
              <a:rPr lang="en-US" altLang="en-US" dirty="0"/>
              <a:t> filter</a:t>
            </a:r>
          </a:p>
          <a:p>
            <a:pPr>
              <a:buFontTx/>
              <a:buChar char="•"/>
            </a:pPr>
            <a:r>
              <a:rPr lang="en-US" altLang="en-US" dirty="0"/>
              <a:t>2D convolution: ~MNPQ</a:t>
            </a:r>
            <a:r>
              <a:rPr lang="en-US" altLang="en-US" baseline="30000" dirty="0"/>
              <a:t>	    </a:t>
            </a:r>
            <a:r>
              <a:rPr lang="en-US" altLang="en-US" dirty="0"/>
              <a:t>multiply-adds</a:t>
            </a:r>
          </a:p>
          <a:p>
            <a:pPr>
              <a:buFontTx/>
              <a:buChar char="•"/>
            </a:pPr>
            <a:r>
              <a:rPr lang="en-US" altLang="en-US" dirty="0"/>
              <a:t>Separable 2D:    ~MN(P+Q) multiply-adds</a:t>
            </a:r>
          </a:p>
          <a:p>
            <a:pPr>
              <a:buFontTx/>
              <a:buChar char="•"/>
            </a:pPr>
            <a:endParaRPr lang="en-US" altLang="en-US" dirty="0"/>
          </a:p>
          <a:p>
            <a:pPr marL="0" indent="0">
              <a:buNone/>
            </a:pPr>
            <a:r>
              <a:rPr lang="en-US" altLang="en-US" dirty="0"/>
              <a:t>Speed up = PQ/(P+Q)</a:t>
            </a:r>
          </a:p>
          <a:p>
            <a:pPr marL="0" indent="0">
              <a:buNone/>
            </a:pPr>
            <a:r>
              <a:rPr lang="en-US" altLang="en-US" dirty="0"/>
              <a:t>9x9 filter = ~4.5x faster</a:t>
            </a:r>
          </a:p>
        </p:txBody>
      </p:sp>
    </p:spTree>
    <p:extLst>
      <p:ext uri="{BB962C8B-B14F-4D97-AF65-F5344CB8AC3E}">
        <p14:creationId xmlns:p14="http://schemas.microsoft.com/office/powerpoint/2010/main" val="122819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representation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520"/>
            <a:ext cx="8229600" cy="4385323"/>
          </a:xfrm>
        </p:spPr>
      </p:pic>
      <p:sp>
        <p:nvSpPr>
          <p:cNvPr id="5" name="Slide Number Placeholder 4"/>
          <p:cNvSpPr>
            <a:spLocks noGrp="1"/>
          </p:cNvSpPr>
          <p:nvPr>
            <p:ph type="sldNum" sz="quarter" idx="12"/>
          </p:nvPr>
        </p:nvSpPr>
        <p:spPr/>
        <p:txBody>
          <a:bodyPr/>
          <a:lstStyle/>
          <a:p>
            <a:fld id="{CF7DC490-98B8-074B-BB30-37775A2447EF}" type="slidenum">
              <a:rPr lang="en-US" smtClean="0"/>
              <a:pPr/>
              <a:t>9</a:t>
            </a:fld>
            <a:endParaRPr lang="en-US" dirty="0"/>
          </a:p>
        </p:txBody>
      </p:sp>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90112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85800" y="1690688"/>
            <a:ext cx="8229600" cy="3795711"/>
          </a:xfrm>
        </p:spPr>
        <p:txBody>
          <a:bodyPr/>
          <a:lstStyle/>
          <a:p>
            <a:pPr eaLnBrk="1" hangingPunct="1">
              <a:buFont typeface="Arial" panose="020B0604020202020204" pitchFamily="34" charset="0"/>
              <a:buNone/>
            </a:pPr>
            <a:r>
              <a:rPr lang="en-US" altLang="en-US" sz="3600" dirty="0"/>
              <a:t>How big should the filter be?</a:t>
            </a:r>
          </a:p>
          <a:p>
            <a:pPr eaLnBrk="1" hangingPunct="1"/>
            <a:r>
              <a:rPr lang="en-US" altLang="en-US" sz="2800" dirty="0"/>
              <a:t>Values at edges should be near zero</a:t>
            </a:r>
          </a:p>
          <a:p>
            <a:pPr eaLnBrk="1" hangingPunct="1"/>
            <a:r>
              <a:rPr lang="en-US" altLang="en-US" sz="2800" dirty="0"/>
              <a:t>Gaussians have infinite extent…</a:t>
            </a:r>
          </a:p>
          <a:p>
            <a:pPr eaLnBrk="1" hangingPunct="1"/>
            <a:r>
              <a:rPr lang="en-US" altLang="en-US" sz="2800" dirty="0"/>
              <a:t>Rule of thumb for Gaussian: set filter half-width to about 3 </a:t>
            </a:r>
            <a:r>
              <a:rPr lang="en-US" altLang="en-US" sz="2800" i="1" dirty="0"/>
              <a:t>σ</a:t>
            </a:r>
            <a:endParaRPr lang="en-US" altLang="en-US" sz="2800" dirty="0"/>
          </a:p>
          <a:p>
            <a:pPr eaLnBrk="1" hangingPunct="1"/>
            <a:endParaRPr lang="en-US" altLang="en-US" sz="2800" dirty="0"/>
          </a:p>
        </p:txBody>
      </p:sp>
      <p:sp>
        <p:nvSpPr>
          <p:cNvPr id="68611" name="Picture 4"/>
          <p:cNvSpPr>
            <a:spLocks noChangeAspect="1" noChangeArrowheads="1"/>
          </p:cNvSpPr>
          <p:nvPr/>
        </p:nvSpPr>
        <p:spPr bwMode="auto">
          <a:xfrm>
            <a:off x="2438400" y="2895600"/>
            <a:ext cx="4267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68612" name="Rectangle 2"/>
          <p:cNvSpPr>
            <a:spLocks noGrp="1" noChangeArrowheads="1"/>
          </p:cNvSpPr>
          <p:nvPr>
            <p:ph type="title"/>
          </p:nvPr>
        </p:nvSpPr>
        <p:spPr/>
        <p:txBody>
          <a:bodyPr/>
          <a:lstStyle/>
          <a:p>
            <a:r>
              <a:rPr lang="en-US" altLang="en-US"/>
              <a:t>Practical matters</a:t>
            </a:r>
          </a:p>
        </p:txBody>
      </p:sp>
      <p:sp>
        <p:nvSpPr>
          <p:cNvPr id="5" name="Rectangle 4"/>
          <p:cNvSpPr/>
          <p:nvPr/>
        </p:nvSpPr>
        <p:spPr>
          <a:xfrm>
            <a:off x="8276856" y="6573913"/>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4986688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dirty="0"/>
              <a:t>Filtering in frequency domain</a:t>
            </a:r>
          </a:p>
        </p:txBody>
      </p:sp>
      <p:sp>
        <p:nvSpPr>
          <p:cNvPr id="98307" name="Content Placeholder 2"/>
          <p:cNvSpPr>
            <a:spLocks noGrp="1"/>
          </p:cNvSpPr>
          <p:nvPr>
            <p:ph idx="1"/>
          </p:nvPr>
        </p:nvSpPr>
        <p:spPr/>
        <p:txBody>
          <a:bodyPr/>
          <a:lstStyle/>
          <a:p>
            <a:r>
              <a:rPr lang="en-US" altLang="en-US" dirty="0" smtClean="0"/>
              <a:t>Can </a:t>
            </a:r>
            <a:r>
              <a:rPr lang="en-US" altLang="en-US" dirty="0"/>
              <a:t>be faster than filtering in spatial domain (for large filters)</a:t>
            </a:r>
          </a:p>
          <a:p>
            <a:r>
              <a:rPr lang="en-US" altLang="en-US" dirty="0"/>
              <a:t>Can help understand effect of filter</a:t>
            </a:r>
          </a:p>
          <a:p>
            <a:r>
              <a:rPr lang="en-US" altLang="en-US" dirty="0"/>
              <a:t>Algorithm:</a:t>
            </a:r>
          </a:p>
          <a:p>
            <a:pPr marL="914400" lvl="1" indent="-514350">
              <a:buFont typeface="Calibri" panose="020F0502020204030204" pitchFamily="34" charset="0"/>
              <a:buAutoNum type="arabicPeriod"/>
            </a:pPr>
            <a:r>
              <a:rPr lang="en-US" altLang="en-US" dirty="0"/>
              <a:t>Convert image and filter to </a:t>
            </a:r>
            <a:r>
              <a:rPr lang="en-US" altLang="en-US" dirty="0" err="1"/>
              <a:t>fft</a:t>
            </a:r>
            <a:r>
              <a:rPr lang="en-US" altLang="en-US" dirty="0"/>
              <a:t> (fft2 in </a:t>
            </a:r>
            <a:r>
              <a:rPr lang="en-US" altLang="en-US" dirty="0" err="1"/>
              <a:t>matlab</a:t>
            </a:r>
            <a:r>
              <a:rPr lang="en-US" altLang="en-US" dirty="0"/>
              <a:t>)</a:t>
            </a:r>
          </a:p>
          <a:p>
            <a:pPr marL="914400" lvl="1" indent="-514350">
              <a:buFont typeface="Calibri" panose="020F0502020204030204" pitchFamily="34" charset="0"/>
              <a:buAutoNum type="arabicPeriod"/>
            </a:pPr>
            <a:r>
              <a:rPr lang="en-US" altLang="en-US" dirty="0"/>
              <a:t>Pointwise-multiply </a:t>
            </a:r>
            <a:r>
              <a:rPr lang="en-US" altLang="en-US" dirty="0" err="1"/>
              <a:t>ffts</a:t>
            </a:r>
            <a:endParaRPr lang="en-US" altLang="en-US" dirty="0"/>
          </a:p>
          <a:p>
            <a:pPr marL="914400" lvl="1" indent="-514350">
              <a:buFont typeface="Calibri" panose="020F0502020204030204" pitchFamily="34" charset="0"/>
              <a:buAutoNum type="arabicPeriod"/>
            </a:pPr>
            <a:r>
              <a:rPr lang="en-US" altLang="en-US" dirty="0"/>
              <a:t>Convert result to spatial domain with ifft2</a:t>
            </a:r>
          </a:p>
          <a:p>
            <a:pPr marL="1371600" lvl="2" indent="-514350">
              <a:buFont typeface="Calibri" panose="020F0502020204030204" pitchFamily="34" charset="0"/>
              <a:buAutoNum type="arabicPeriod"/>
            </a:pPr>
            <a:endParaRPr lang="en-US" altLang="en-US" dirty="0"/>
          </a:p>
          <a:p>
            <a:pPr marL="457200" lvl="1" indent="0">
              <a:buNone/>
            </a:pPr>
            <a:endParaRPr lang="en-US" altLang="en-US" dirty="0"/>
          </a:p>
        </p:txBody>
      </p:sp>
      <p:sp>
        <p:nvSpPr>
          <p:cNvPr id="4" name="Rectangle 3"/>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172569210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smtClean="0"/>
              <a:t>Examples</a:t>
            </a:r>
            <a:endParaRPr lang="en-US" altLang="en-US" dirty="0"/>
          </a:p>
        </p:txBody>
      </p:sp>
      <p:sp>
        <p:nvSpPr>
          <p:cNvPr id="99331" name="Content Placeholder 2"/>
          <p:cNvSpPr>
            <a:spLocks noGrp="1"/>
          </p:cNvSpPr>
          <p:nvPr>
            <p:ph idx="1"/>
          </p:nvPr>
        </p:nvSpPr>
        <p:spPr>
          <a:xfrm>
            <a:off x="549275" y="1467387"/>
            <a:ext cx="7886700" cy="4351338"/>
          </a:xfrm>
        </p:spPr>
        <p:txBody>
          <a:bodyPr/>
          <a:lstStyle/>
          <a:p>
            <a:r>
              <a:rPr lang="en-US" altLang="en-US" sz="3200" dirty="0" smtClean="0"/>
              <a:t>Edge </a:t>
            </a:r>
            <a:r>
              <a:rPr lang="en-US" altLang="en-US" sz="3200" dirty="0"/>
              <a:t>filter (high-pass)</a:t>
            </a:r>
          </a:p>
          <a:p>
            <a:r>
              <a:rPr lang="en-US" altLang="en-US" sz="3200" dirty="0"/>
              <a:t>Gaussian </a:t>
            </a:r>
            <a:r>
              <a:rPr lang="en-US" altLang="en-US" sz="3600" dirty="0"/>
              <a:t>filter (low-pass)</a:t>
            </a:r>
          </a:p>
          <a:p>
            <a:pPr lvl="1"/>
            <a:endParaRPr lang="en-US" altLang="en-US" sz="3200" dirty="0"/>
          </a:p>
        </p:txBody>
      </p:sp>
      <p:graphicFrame>
        <p:nvGraphicFramePr>
          <p:cNvPr id="99332"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23572"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FFT of Gaussian</a:t>
            </a:r>
          </a:p>
        </p:txBody>
      </p:sp>
      <p:sp>
        <p:nvSpPr>
          <p:cNvPr id="99334"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[-1 1]</a:t>
            </a:r>
          </a:p>
        </p:txBody>
      </p:sp>
      <p:pic>
        <p:nvPicPr>
          <p:cNvPr id="99335"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 of Gradient Filter</a:t>
            </a:r>
          </a:p>
        </p:txBody>
      </p:sp>
      <p:pic>
        <p:nvPicPr>
          <p:cNvPr id="99337"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Gaussian</a:t>
            </a:r>
          </a:p>
        </p:txBody>
      </p:sp>
      <p:sp>
        <p:nvSpPr>
          <p:cNvPr id="11" name="Rectangle 10"/>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12002127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p:txBody>
          <a:bodyPr/>
          <a:lstStyle/>
          <a:p>
            <a:r>
              <a:rPr lang="en-US" dirty="0">
                <a:solidFill>
                  <a:schemeClr val="bg1">
                    <a:lumMod val="75000"/>
                  </a:schemeClr>
                </a:solidFill>
              </a:rPr>
              <a:t>Image sampling and quantization</a:t>
            </a:r>
          </a:p>
          <a:p>
            <a:r>
              <a:rPr lang="en-US" dirty="0">
                <a:solidFill>
                  <a:schemeClr val="bg1">
                    <a:lumMod val="75000"/>
                  </a:schemeClr>
                </a:solidFill>
              </a:rPr>
              <a:t>Image histograms</a:t>
            </a:r>
          </a:p>
          <a:p>
            <a:r>
              <a:rPr lang="en-US" dirty="0">
                <a:solidFill>
                  <a:schemeClr val="bg1">
                    <a:lumMod val="75000"/>
                  </a:schemeClr>
                </a:solidFill>
              </a:rPr>
              <a:t>Images as functions</a:t>
            </a:r>
          </a:p>
          <a:p>
            <a:r>
              <a:rPr lang="en-US" dirty="0">
                <a:solidFill>
                  <a:schemeClr val="bg1">
                    <a:lumMod val="75000"/>
                  </a:schemeClr>
                </a:solidFill>
              </a:rPr>
              <a:t>Linear systems (filters)</a:t>
            </a:r>
          </a:p>
          <a:p>
            <a:r>
              <a:rPr lang="en-US" dirty="0">
                <a:solidFill>
                  <a:schemeClr val="bg1">
                    <a:lumMod val="75000"/>
                  </a:schemeClr>
                </a:solidFill>
              </a:rPr>
              <a:t>Convolution and </a:t>
            </a:r>
            <a:r>
              <a:rPr lang="en-US" dirty="0" smtClean="0">
                <a:solidFill>
                  <a:schemeClr val="bg1">
                    <a:lumMod val="75000"/>
                  </a:schemeClr>
                </a:solidFill>
              </a:rPr>
              <a:t>correlation</a:t>
            </a:r>
          </a:p>
          <a:p>
            <a:r>
              <a:rPr lang="en-US" dirty="0" smtClean="0">
                <a:solidFill>
                  <a:schemeClr val="bg1">
                    <a:lumMod val="75000"/>
                  </a:schemeClr>
                </a:solidFill>
              </a:rPr>
              <a:t>Gaussian filter</a:t>
            </a:r>
          </a:p>
          <a:p>
            <a:r>
              <a:rPr lang="en-US" dirty="0" smtClean="0"/>
              <a:t>Median filter</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93</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1306509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dirty="0"/>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4595"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‘Rank’ filter as based on ordering of gray levels</a:t>
            </a:r>
          </a:p>
          <a:p>
            <a:pPr lvl="1" eaLnBrk="1" hangingPunct="1"/>
            <a:r>
              <a:rPr lang="en-US" altLang="en-US" dirty="0"/>
              <a:t>E.G., min, max, range filters</a:t>
            </a:r>
          </a:p>
          <a:p>
            <a:pPr eaLnBrk="1" hangingPunct="1"/>
            <a:endParaRPr lang="en-US" altLang="en-US" dirty="0"/>
          </a:p>
        </p:txBody>
      </p:sp>
      <p:sp>
        <p:nvSpPr>
          <p:cNvPr id="7" name="Text Box 5">
            <a:extLst>
              <a:ext uri="{FF2B5EF4-FFF2-40B4-BE49-F238E27FC236}">
                <a16:creationId xmlns="" xmlns:a16="http://schemas.microsoft.com/office/drawing/2014/main" id="{C25174B2-561A-4E3C-AE59-9E6DDE9E7273}"/>
              </a:ext>
            </a:extLst>
          </p:cNvPr>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809157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41085" name="Rectangle 127"/>
          <p:cNvSpPr>
            <a:spLocks noChangeArrowheads="1"/>
          </p:cNvSpPr>
          <p:nvPr/>
        </p:nvSpPr>
        <p:spPr bwMode="auto">
          <a:xfrm>
            <a:off x="6149050" y="4360718"/>
            <a:ext cx="381000" cy="34636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1209" name="Rectangle 252"/>
          <p:cNvSpPr>
            <a:spLocks noChangeArrowheads="1"/>
          </p:cNvSpPr>
          <p:nvPr/>
        </p:nvSpPr>
        <p:spPr bwMode="auto">
          <a:xfrm>
            <a:off x="1775750" y="400275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5670"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5671"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25672"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41216" name="TextBox 31"/>
          <p:cNvSpPr txBox="1">
            <a:spLocks noChangeArrowheads="1"/>
          </p:cNvSpPr>
          <p:nvPr/>
        </p:nvSpPr>
        <p:spPr bwMode="auto">
          <a:xfrm>
            <a:off x="6205075"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25673"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2466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6694"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6695" name="Equation" r:id="rId7" imgW="317160" imgH="203040" progId="Equation.3">
                  <p:embed/>
                </p:oleObj>
              </mc:Choice>
              <mc:Fallback>
                <p:oleObj name="Equation" r:id="rId7" imgW="317160" imgH="203040" progId="Equation.3">
                  <p:embed/>
                  <p:pic>
                    <p:nvPicPr>
                      <p:cNvPr id="0" name=""/>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extLst/>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26696" name="Equation" r:id="rId10" imgW="393480" imgH="203040" progId="Equation.3">
                  <p:embed/>
                </p:oleObj>
              </mc:Choice>
              <mc:Fallback>
                <p:oleObj name="Equation" r:id="rId10" imgW="393480" imgH="203040" progId="Equation.3">
                  <p:embed/>
                  <p:pic>
                    <p:nvPicPr>
                      <p:cNvPr id="0" name=""/>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3" name="Object 5"/>
          <p:cNvGraphicFramePr>
            <a:graphicFrameLocks noChangeAspect="1"/>
          </p:cNvGraphicFramePr>
          <p:nvPr>
            <p:extLst/>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26697" name="Equation" r:id="rId12" imgW="2044440" imgH="355320" progId="Equation.3">
                  <p:embed/>
                </p:oleObj>
              </mc:Choice>
              <mc:Fallback>
                <p:oleObj name="Equation" r:id="rId12" imgW="2044440" imgH="355320" progId="Equation.3">
                  <p:embed/>
                  <p:pic>
                    <p:nvPicPr>
                      <p:cNvPr id="0" name=""/>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67288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extLst/>
          </p:nvPr>
        </p:nvGraphicFramePr>
        <p:xfrm>
          <a:off x="4724400" y="2286000"/>
          <a:ext cx="3581400" cy="3429002"/>
        </p:xfrm>
        <a:graphic>
          <a:graphicData uri="http://schemas.openxmlformats.org/drawingml/2006/table">
            <a:tbl>
              <a:tblPr/>
              <a:tblGrid>
                <a:gridCol w="358775">
                  <a:extLst>
                    <a:ext uri="{9D8B030D-6E8A-4147-A177-3AD203B41FA5}">
                      <a16:colId xmlns="" xmlns:a16="http://schemas.microsoft.com/office/drawing/2014/main" val="20000"/>
                    </a:ext>
                  </a:extLst>
                </a:gridCol>
                <a:gridCol w="358775">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8775">
                  <a:extLst>
                    <a:ext uri="{9D8B030D-6E8A-4147-A177-3AD203B41FA5}">
                      <a16:colId xmlns="" xmlns:a16="http://schemas.microsoft.com/office/drawing/2014/main" val="20003"/>
                    </a:ext>
                  </a:extLst>
                </a:gridCol>
                <a:gridCol w="358775">
                  <a:extLst>
                    <a:ext uri="{9D8B030D-6E8A-4147-A177-3AD203B41FA5}">
                      <a16:colId xmlns="" xmlns:a16="http://schemas.microsoft.com/office/drawing/2014/main" val="20004"/>
                    </a:ext>
                  </a:extLst>
                </a:gridCol>
                <a:gridCol w="358775">
                  <a:extLst>
                    <a:ext uri="{9D8B030D-6E8A-4147-A177-3AD203B41FA5}">
                      <a16:colId xmlns="" xmlns:a16="http://schemas.microsoft.com/office/drawing/2014/main" val="20005"/>
                    </a:ext>
                  </a:extLst>
                </a:gridCol>
                <a:gridCol w="358775">
                  <a:extLst>
                    <a:ext uri="{9D8B030D-6E8A-4147-A177-3AD203B41FA5}">
                      <a16:colId xmlns="" xmlns:a16="http://schemas.microsoft.com/office/drawing/2014/main" val="20006"/>
                    </a:ext>
                  </a:extLst>
                </a:gridCol>
                <a:gridCol w="355600">
                  <a:extLst>
                    <a:ext uri="{9D8B030D-6E8A-4147-A177-3AD203B41FA5}">
                      <a16:colId xmlns="" xmlns:a16="http://schemas.microsoft.com/office/drawing/2014/main" val="20007"/>
                    </a:ext>
                  </a:extLst>
                </a:gridCol>
                <a:gridCol w="358775">
                  <a:extLst>
                    <a:ext uri="{9D8B030D-6E8A-4147-A177-3AD203B41FA5}">
                      <a16:colId xmlns="" xmlns:a16="http://schemas.microsoft.com/office/drawing/2014/main" val="20008"/>
                    </a:ext>
                  </a:extLst>
                </a:gridCol>
                <a:gridCol w="358775">
                  <a:extLst>
                    <a:ext uri="{9D8B030D-6E8A-4147-A177-3AD203B41FA5}">
                      <a16:colId xmlns=""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Futura Bk BT" pitchFamily="34" charset="0"/>
                        </a:rPr>
                        <a:t>?</a:t>
                      </a: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 xmlns:a16="http://schemas.microsoft.com/office/drawing/2014/main" val="20000"/>
                    </a:ext>
                  </a:extLst>
                </a:gridCol>
                <a:gridCol w="355600">
                  <a:extLst>
                    <a:ext uri="{9D8B030D-6E8A-4147-A177-3AD203B41FA5}">
                      <a16:colId xmlns="" xmlns:a16="http://schemas.microsoft.com/office/drawing/2014/main" val="20001"/>
                    </a:ext>
                  </a:extLst>
                </a:gridCol>
                <a:gridCol w="355600">
                  <a:extLst>
                    <a:ext uri="{9D8B030D-6E8A-4147-A177-3AD203B41FA5}">
                      <a16:colId xmlns="" xmlns:a16="http://schemas.microsoft.com/office/drawing/2014/main" val="20002"/>
                    </a:ext>
                  </a:extLst>
                </a:gridCol>
                <a:gridCol w="355600">
                  <a:extLst>
                    <a:ext uri="{9D8B030D-6E8A-4147-A177-3AD203B41FA5}">
                      <a16:colId xmlns="" xmlns:a16="http://schemas.microsoft.com/office/drawing/2014/main" val="20003"/>
                    </a:ext>
                  </a:extLst>
                </a:gridCol>
                <a:gridCol w="355600">
                  <a:extLst>
                    <a:ext uri="{9D8B030D-6E8A-4147-A177-3AD203B41FA5}">
                      <a16:colId xmlns="" xmlns:a16="http://schemas.microsoft.com/office/drawing/2014/main" val="20004"/>
                    </a:ext>
                  </a:extLst>
                </a:gridCol>
                <a:gridCol w="355600">
                  <a:extLst>
                    <a:ext uri="{9D8B030D-6E8A-4147-A177-3AD203B41FA5}">
                      <a16:colId xmlns="" xmlns:a16="http://schemas.microsoft.com/office/drawing/2014/main" val="20005"/>
                    </a:ext>
                  </a:extLst>
                </a:gridCol>
                <a:gridCol w="355600">
                  <a:extLst>
                    <a:ext uri="{9D8B030D-6E8A-4147-A177-3AD203B41FA5}">
                      <a16:colId xmlns="" xmlns:a16="http://schemas.microsoft.com/office/drawing/2014/main" val="20006"/>
                    </a:ext>
                  </a:extLst>
                </a:gridCol>
                <a:gridCol w="369888">
                  <a:extLst>
                    <a:ext uri="{9D8B030D-6E8A-4147-A177-3AD203B41FA5}">
                      <a16:colId xmlns="" xmlns:a16="http://schemas.microsoft.com/office/drawing/2014/main" val="20007"/>
                    </a:ext>
                  </a:extLst>
                </a:gridCol>
                <a:gridCol w="341312">
                  <a:extLst>
                    <a:ext uri="{9D8B030D-6E8A-4147-A177-3AD203B41FA5}">
                      <a16:colId xmlns="" xmlns:a16="http://schemas.microsoft.com/office/drawing/2014/main" val="20008"/>
                    </a:ext>
                  </a:extLst>
                </a:gridCol>
                <a:gridCol w="355600">
                  <a:extLst>
                    <a:ext uri="{9D8B030D-6E8A-4147-A177-3AD203B41FA5}">
                      <a16:colId xmlns=""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7684" name="Equation" r:id="rId4" imgW="330057" imgH="203112" progId="Equation.3">
                  <p:embed/>
                </p:oleObj>
              </mc:Choice>
              <mc:Fallback>
                <p:oleObj name="Equation" r:id="rId4" imgW="330057"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extLst/>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27685" name="Equation" r:id="rId6" imgW="317160" imgH="203040" progId="Equation.3">
                  <p:embed/>
                </p:oleObj>
              </mc:Choice>
              <mc:Fallback>
                <p:oleObj name="Equation" r:id="rId6" imgW="317160" imgH="203040" progId="Equation.3">
                  <p:embed/>
                  <p:pic>
                    <p:nvPicPr>
                      <p:cNvPr id="0" name=""/>
                      <p:cNvPicPr>
                        <a:picLocks noChangeAspect="1" noChangeArrowheads="1"/>
                      </p:cNvPicPr>
                      <p:nvPr/>
                    </p:nvPicPr>
                    <p:blipFill>
                      <a:blip r:embed="rId7"/>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346559"/>
            <a:ext cx="8229600" cy="7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Median filter?</a:t>
            </a:r>
          </a:p>
        </p:txBody>
      </p:sp>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Tree>
    <p:extLst>
      <p:ext uri="{BB962C8B-B14F-4D97-AF65-F5344CB8AC3E}">
        <p14:creationId xmlns:p14="http://schemas.microsoft.com/office/powerpoint/2010/main" val="20557302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8691"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What advantage does a median filter have over a mean filter?</a:t>
            </a:r>
          </a:p>
        </p:txBody>
      </p:sp>
      <p:sp>
        <p:nvSpPr>
          <p:cNvPr id="7" name="Text Box 5">
            <a:extLst>
              <a:ext uri="{FF2B5EF4-FFF2-40B4-BE49-F238E27FC236}">
                <a16:creationId xmlns="" xmlns:a16="http://schemas.microsoft.com/office/drawing/2014/main" id="{51D34EC9-FB8C-45F4-9CAA-679DA21E00F3}"/>
              </a:ext>
            </a:extLst>
          </p:cNvPr>
          <p:cNvSpPr txBox="1">
            <a:spLocks noChangeArrowheads="1"/>
          </p:cNvSpPr>
          <p:nvPr/>
        </p:nvSpPr>
        <p:spPr bwMode="auto">
          <a:xfrm>
            <a:off x="6934200" y="6544469"/>
            <a:ext cx="2374900" cy="274638"/>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27130869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53" y="1"/>
            <a:ext cx="7886700" cy="914400"/>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7111503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9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j$&#10;\end{document}&#10;"/>
  <p:tag name="EXTERNALNAME" val="txp_fig"/>
  <p:tag name="BLEND" val="False"/>
  <p:tag name="TRANSPARENT" val="False"/>
  <p:tag name="KEEPFILES" val="False"/>
  <p:tag name="DEBUGPAUSE" val="False"/>
  <p:tag name="RESOLUTION" val="300"/>
  <p:tag name="BITMAPFORMAT" val="bmpmono"/>
  <p:tag name="DEBUGINTERACTIVE" val="True"/>
  <p:tag name="ORIGWIDTH" val="33.25"/>
  <p:tag name="PICTUREFILESIZE" val="662"/>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1550</TotalTime>
  <Words>4927</Words>
  <Application>Microsoft Office PowerPoint</Application>
  <PresentationFormat>On-screen Show (4:3)</PresentationFormat>
  <Paragraphs>2566</Paragraphs>
  <Slides>106</Slides>
  <Notes>40</Notes>
  <HiddenSlides>3</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106</vt:i4>
      </vt:variant>
    </vt:vector>
  </HeadingPairs>
  <TitlesOfParts>
    <vt:vector size="123" baseType="lpstr">
      <vt:lpstr>Arial</vt:lpstr>
      <vt:lpstr>Calibri</vt:lpstr>
      <vt:lpstr>Calibri Light</vt:lpstr>
      <vt:lpstr>Cambria Math</vt:lpstr>
      <vt:lpstr>Courier</vt:lpstr>
      <vt:lpstr>Courier New</vt:lpstr>
      <vt:lpstr>Futura Bk BT</vt:lpstr>
      <vt:lpstr>Gill Sans</vt:lpstr>
      <vt:lpstr>Helvetica</vt:lpstr>
      <vt:lpstr>Symbol</vt:lpstr>
      <vt:lpstr>Tahoma</vt:lpstr>
      <vt:lpstr>Times</vt:lpstr>
      <vt:lpstr>Times New Roman</vt:lpstr>
      <vt:lpstr>Wingdings</vt:lpstr>
      <vt:lpstr>Office Theme</vt:lpstr>
      <vt:lpstr>Equation</vt:lpstr>
      <vt:lpstr>Photo Editor Photo</vt:lpstr>
      <vt:lpstr>Pixels and Filters</vt:lpstr>
      <vt:lpstr>What we will learn today?</vt:lpstr>
      <vt:lpstr>Types of Images</vt:lpstr>
      <vt:lpstr>Types of Images</vt:lpstr>
      <vt:lpstr>Types of Images</vt:lpstr>
      <vt:lpstr>Binary image representation</vt:lpstr>
      <vt:lpstr>Grayscale image representation</vt:lpstr>
      <vt:lpstr>Color Image - one channel</vt:lpstr>
      <vt:lpstr>Color image representation</vt:lpstr>
      <vt:lpstr>Images are sampled</vt:lpstr>
      <vt:lpstr>Errors due Sampling</vt:lpstr>
      <vt:lpstr>Resolution</vt:lpstr>
      <vt:lpstr>Images are Sampled and Quantized</vt:lpstr>
      <vt:lpstr>Images are Sampled and Quantized</vt:lpstr>
      <vt:lpstr>What we have learned today?</vt:lpstr>
      <vt:lpstr>Histogram</vt:lpstr>
      <vt:lpstr>Histogram</vt:lpstr>
      <vt:lpstr>A use case: histogram equalization</vt:lpstr>
      <vt:lpstr>What we have learned today?</vt:lpstr>
      <vt:lpstr>Images as functions</vt:lpstr>
      <vt:lpstr>Images as functions</vt:lpstr>
      <vt:lpstr>Images as functions</vt:lpstr>
      <vt:lpstr>Images as functions</vt:lpstr>
      <vt:lpstr>What we have learned today?</vt:lpstr>
      <vt:lpstr>Systems and Filters</vt:lpstr>
      <vt:lpstr>System and Filters</vt:lpstr>
      <vt:lpstr>PowerPoint Presentation</vt:lpstr>
      <vt:lpstr>Images as functions</vt:lpstr>
      <vt:lpstr>2D discrete-space systems (filters)</vt:lpstr>
      <vt:lpstr>Filter example #1: Box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filtering</vt:lpstr>
      <vt:lpstr>Think-Pair-Share time</vt:lpstr>
      <vt:lpstr>1. Practice with linear filters</vt:lpstr>
      <vt:lpstr>1. Practice with linear filters</vt:lpstr>
      <vt:lpstr>2. Practice with linear filters</vt:lpstr>
      <vt:lpstr>2. Practice with linear filters</vt:lpstr>
      <vt:lpstr>3. Practice with linear filters</vt:lpstr>
      <vt:lpstr>3. Practice with linear filters</vt:lpstr>
      <vt:lpstr>4. Practice with linear filters</vt:lpstr>
      <vt:lpstr>4. Practice with linear filters</vt:lpstr>
      <vt:lpstr>4. Practice with linear filters</vt:lpstr>
      <vt:lpstr>Filter example #2: Image Segmentation</vt:lpstr>
      <vt:lpstr>Properties of systems</vt:lpstr>
      <vt:lpstr>Properties of systems</vt:lpstr>
      <vt:lpstr>Is the moving average system is shift invariant? </vt:lpstr>
      <vt:lpstr>Linear Systems (filters)</vt:lpstr>
      <vt:lpstr>What we have learned today?</vt:lpstr>
      <vt:lpstr>Correlation</vt:lpstr>
      <vt:lpstr>Convolution</vt:lpstr>
      <vt:lpstr>Commutative property</vt:lpstr>
      <vt:lpstr>Associative property</vt:lpstr>
      <vt:lpstr>Convolution properties</vt:lpstr>
      <vt:lpstr>Correlation and Convolution</vt:lpstr>
      <vt:lpstr>Key properties of linear filters</vt:lpstr>
      <vt:lpstr>LSI (linear shift invariant) systems</vt:lpstr>
      <vt:lpstr>2D convolution example</vt:lpstr>
      <vt:lpstr>2D convolution example</vt:lpstr>
      <vt:lpstr>2D convolution example</vt:lpstr>
      <vt:lpstr>2D convolution example</vt:lpstr>
      <vt:lpstr>2D convolution example</vt:lpstr>
      <vt:lpstr>2D convolution example</vt:lpstr>
      <vt:lpstr>2D convolution example</vt:lpstr>
      <vt:lpstr>Image support and edge effect</vt:lpstr>
      <vt:lpstr>Image support and edge effect</vt:lpstr>
      <vt:lpstr>PowerPoint Presentation</vt:lpstr>
      <vt:lpstr>properties</vt:lpstr>
      <vt:lpstr>properties</vt:lpstr>
      <vt:lpstr>Convolution vs. (Cross) Correlation</vt:lpstr>
      <vt:lpstr>Convolution vs. (Cross) Correlation</vt:lpstr>
      <vt:lpstr>What we have learned today?</vt:lpstr>
      <vt:lpstr>PowerPoint Presentation</vt:lpstr>
      <vt:lpstr>PowerPoint Presentation</vt:lpstr>
      <vt:lpstr>PowerPoint Presentation</vt:lpstr>
      <vt:lpstr>Gaussian filters</vt:lpstr>
      <vt:lpstr>Separability of the Gaussian filter</vt:lpstr>
      <vt:lpstr>Separability example</vt:lpstr>
      <vt:lpstr>Separability</vt:lpstr>
      <vt:lpstr>Separability</vt:lpstr>
      <vt:lpstr>Practical matters</vt:lpstr>
      <vt:lpstr>Filtering in frequency domain</vt:lpstr>
      <vt:lpstr>Examples</vt:lpstr>
      <vt:lpstr>What we have learned today?</vt:lpstr>
      <vt:lpstr>Median filters</vt:lpstr>
      <vt:lpstr>PowerPoint Presentation</vt:lpstr>
      <vt:lpstr>PowerPoint Presentation</vt:lpstr>
      <vt:lpstr>PowerPoint Presentation</vt:lpstr>
      <vt:lpstr>Median filters</vt:lpstr>
      <vt:lpstr>Noisy Jack – Salt and Pepper</vt:lpstr>
      <vt:lpstr>Mean Jack – 3 x 3 filter</vt:lpstr>
      <vt:lpstr>Very Mean Jack – 11 x 11 filter</vt:lpstr>
      <vt:lpstr>Noisy Jack – Salt and Pepper</vt:lpstr>
      <vt:lpstr>Median Jack – 3 x 3</vt:lpstr>
      <vt:lpstr>Very Median Jack – 11 x 11</vt:lpstr>
      <vt:lpstr>Median filters</vt:lpstr>
      <vt:lpstr>What we have learned today?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cheng</dc:creator>
  <cp:lastModifiedBy>Samuel cheng</cp:lastModifiedBy>
  <cp:revision>46</cp:revision>
  <dcterms:created xsi:type="dcterms:W3CDTF">2017-12-21T00:46:24Z</dcterms:created>
  <dcterms:modified xsi:type="dcterms:W3CDTF">2018-01-24T13:52:41Z</dcterms:modified>
</cp:coreProperties>
</file>