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72" r:id="rId5"/>
    <p:sldId id="271" r:id="rId6"/>
    <p:sldId id="269" r:id="rId7"/>
    <p:sldId id="270" r:id="rId8"/>
    <p:sldId id="275" r:id="rId9"/>
    <p:sldId id="273" r:id="rId10"/>
    <p:sldId id="274" r:id="rId11"/>
    <p:sldId id="266" r:id="rId12"/>
    <p:sldId id="267" r:id="rId13"/>
    <p:sldId id="276" r:id="rId14"/>
    <p:sldId id="277" r:id="rId15"/>
    <p:sldId id="278" r:id="rId16"/>
    <p:sldId id="279" r:id="rId17"/>
    <p:sldId id="259" r:id="rId18"/>
    <p:sldId id="260" r:id="rId19"/>
    <p:sldId id="261" r:id="rId20"/>
    <p:sldId id="262" r:id="rId21"/>
    <p:sldId id="263" r:id="rId22"/>
    <p:sldId id="264" r:id="rId23"/>
    <p:sldId id="265"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30" autoAdjust="0"/>
    <p:restoredTop sz="94660"/>
  </p:normalViewPr>
  <p:slideViewPr>
    <p:cSldViewPr snapToGrid="0">
      <p:cViewPr varScale="1">
        <p:scale>
          <a:sx n="46" d="100"/>
          <a:sy n="46" d="100"/>
        </p:scale>
        <p:origin x="43" y="9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FC94BA2-C74B-4639-95CA-26B5AC26102C}"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97C51F-74CB-4BBC-B1A6-279D1B2B9DC9}" type="slidenum">
              <a:rPr lang="en-US" smtClean="0"/>
              <a:t>‹#›</a:t>
            </a:fld>
            <a:endParaRPr lang="en-US"/>
          </a:p>
        </p:txBody>
      </p:sp>
    </p:spTree>
    <p:extLst>
      <p:ext uri="{BB962C8B-B14F-4D97-AF65-F5344CB8AC3E}">
        <p14:creationId xmlns:p14="http://schemas.microsoft.com/office/powerpoint/2010/main" val="860416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FC94BA2-C74B-4639-95CA-26B5AC26102C}"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97C51F-74CB-4BBC-B1A6-279D1B2B9DC9}" type="slidenum">
              <a:rPr lang="en-US" smtClean="0"/>
              <a:t>‹#›</a:t>
            </a:fld>
            <a:endParaRPr lang="en-US"/>
          </a:p>
        </p:txBody>
      </p:sp>
    </p:spTree>
    <p:extLst>
      <p:ext uri="{BB962C8B-B14F-4D97-AF65-F5344CB8AC3E}">
        <p14:creationId xmlns:p14="http://schemas.microsoft.com/office/powerpoint/2010/main" val="2197873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FC94BA2-C74B-4639-95CA-26B5AC26102C}"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97C51F-74CB-4BBC-B1A6-279D1B2B9DC9}" type="slidenum">
              <a:rPr lang="en-US" smtClean="0"/>
              <a:t>‹#›</a:t>
            </a:fld>
            <a:endParaRPr lang="en-US"/>
          </a:p>
        </p:txBody>
      </p:sp>
    </p:spTree>
    <p:extLst>
      <p:ext uri="{BB962C8B-B14F-4D97-AF65-F5344CB8AC3E}">
        <p14:creationId xmlns:p14="http://schemas.microsoft.com/office/powerpoint/2010/main" val="42500963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FC94BA2-C74B-4639-95CA-26B5AC26102C}"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97C51F-74CB-4BBC-B1A6-279D1B2B9DC9}"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632893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FC94BA2-C74B-4639-95CA-26B5AC26102C}"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97C51F-74CB-4BBC-B1A6-279D1B2B9DC9}" type="slidenum">
              <a:rPr lang="en-US" smtClean="0"/>
              <a:t>‹#›</a:t>
            </a:fld>
            <a:endParaRPr lang="en-US"/>
          </a:p>
        </p:txBody>
      </p:sp>
    </p:spTree>
    <p:extLst>
      <p:ext uri="{BB962C8B-B14F-4D97-AF65-F5344CB8AC3E}">
        <p14:creationId xmlns:p14="http://schemas.microsoft.com/office/powerpoint/2010/main" val="753505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FC94BA2-C74B-4639-95CA-26B5AC26102C}" type="datetimeFigureOut">
              <a:rPr lang="en-US" smtClean="0"/>
              <a:t>2/27/2018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97C51F-74CB-4BBC-B1A6-279D1B2B9DC9}" type="slidenum">
              <a:rPr lang="en-US" smtClean="0"/>
              <a:t>‹#›</a:t>
            </a:fld>
            <a:endParaRPr lang="en-US"/>
          </a:p>
        </p:txBody>
      </p:sp>
    </p:spTree>
    <p:extLst>
      <p:ext uri="{BB962C8B-B14F-4D97-AF65-F5344CB8AC3E}">
        <p14:creationId xmlns:p14="http://schemas.microsoft.com/office/powerpoint/2010/main" val="686979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FC94BA2-C74B-4639-95CA-26B5AC26102C}" type="datetimeFigureOut">
              <a:rPr lang="en-US" smtClean="0"/>
              <a:t>2/27/2018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97C51F-74CB-4BBC-B1A6-279D1B2B9DC9}" type="slidenum">
              <a:rPr lang="en-US" smtClean="0"/>
              <a:t>‹#›</a:t>
            </a:fld>
            <a:endParaRPr lang="en-US"/>
          </a:p>
        </p:txBody>
      </p:sp>
    </p:spTree>
    <p:extLst>
      <p:ext uri="{BB962C8B-B14F-4D97-AF65-F5344CB8AC3E}">
        <p14:creationId xmlns:p14="http://schemas.microsoft.com/office/powerpoint/2010/main" val="2537394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C94BA2-C74B-4639-95CA-26B5AC26102C}"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97C51F-74CB-4BBC-B1A6-279D1B2B9DC9}" type="slidenum">
              <a:rPr lang="en-US" smtClean="0"/>
              <a:t>‹#›</a:t>
            </a:fld>
            <a:endParaRPr lang="en-US"/>
          </a:p>
        </p:txBody>
      </p:sp>
    </p:spTree>
    <p:extLst>
      <p:ext uri="{BB962C8B-B14F-4D97-AF65-F5344CB8AC3E}">
        <p14:creationId xmlns:p14="http://schemas.microsoft.com/office/powerpoint/2010/main" val="36038084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C94BA2-C74B-4639-95CA-26B5AC26102C}"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97C51F-74CB-4BBC-B1A6-279D1B2B9DC9}" type="slidenum">
              <a:rPr lang="en-US" smtClean="0"/>
              <a:t>‹#›</a:t>
            </a:fld>
            <a:endParaRPr lang="en-US"/>
          </a:p>
        </p:txBody>
      </p:sp>
    </p:spTree>
    <p:extLst>
      <p:ext uri="{BB962C8B-B14F-4D97-AF65-F5344CB8AC3E}">
        <p14:creationId xmlns:p14="http://schemas.microsoft.com/office/powerpoint/2010/main" val="368759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3FC94BA2-C74B-4639-95CA-26B5AC26102C}"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97C51F-74CB-4BBC-B1A6-279D1B2B9DC9}" type="slidenum">
              <a:rPr lang="en-US" smtClean="0"/>
              <a:t>‹#›</a:t>
            </a:fld>
            <a:endParaRPr lang="en-US"/>
          </a:p>
        </p:txBody>
      </p:sp>
    </p:spTree>
    <p:extLst>
      <p:ext uri="{BB962C8B-B14F-4D97-AF65-F5344CB8AC3E}">
        <p14:creationId xmlns:p14="http://schemas.microsoft.com/office/powerpoint/2010/main" val="1599202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FC94BA2-C74B-4639-95CA-26B5AC26102C}"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97C51F-74CB-4BBC-B1A6-279D1B2B9DC9}" type="slidenum">
              <a:rPr lang="en-US" smtClean="0"/>
              <a:t>‹#›</a:t>
            </a:fld>
            <a:endParaRPr lang="en-US"/>
          </a:p>
        </p:txBody>
      </p:sp>
    </p:spTree>
    <p:extLst>
      <p:ext uri="{BB962C8B-B14F-4D97-AF65-F5344CB8AC3E}">
        <p14:creationId xmlns:p14="http://schemas.microsoft.com/office/powerpoint/2010/main" val="2388383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FC94BA2-C74B-4639-95CA-26B5AC26102C}"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97C51F-74CB-4BBC-B1A6-279D1B2B9DC9}" type="slidenum">
              <a:rPr lang="en-US" smtClean="0"/>
              <a:t>‹#›</a:t>
            </a:fld>
            <a:endParaRPr lang="en-US"/>
          </a:p>
        </p:txBody>
      </p:sp>
    </p:spTree>
    <p:extLst>
      <p:ext uri="{BB962C8B-B14F-4D97-AF65-F5344CB8AC3E}">
        <p14:creationId xmlns:p14="http://schemas.microsoft.com/office/powerpoint/2010/main" val="1641786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C94BA2-C74B-4639-95CA-26B5AC26102C}" type="datetimeFigureOut">
              <a:rPr lang="en-US" smtClean="0"/>
              <a:t>2/27/2018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97C51F-74CB-4BBC-B1A6-279D1B2B9DC9}" type="slidenum">
              <a:rPr lang="en-US" smtClean="0"/>
              <a:t>‹#›</a:t>
            </a:fld>
            <a:endParaRPr lang="en-US"/>
          </a:p>
        </p:txBody>
      </p:sp>
    </p:spTree>
    <p:extLst>
      <p:ext uri="{BB962C8B-B14F-4D97-AF65-F5344CB8AC3E}">
        <p14:creationId xmlns:p14="http://schemas.microsoft.com/office/powerpoint/2010/main" val="1573192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3FC94BA2-C74B-4639-95CA-26B5AC26102C}" type="datetimeFigureOut">
              <a:rPr lang="en-US" smtClean="0"/>
              <a:t>2/27/2018</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C597C51F-74CB-4BBC-B1A6-279D1B2B9DC9}" type="slidenum">
              <a:rPr lang="en-US" smtClean="0"/>
              <a:t>‹#›</a:t>
            </a:fld>
            <a:endParaRPr lang="en-US"/>
          </a:p>
        </p:txBody>
      </p:sp>
    </p:spTree>
    <p:extLst>
      <p:ext uri="{BB962C8B-B14F-4D97-AF65-F5344CB8AC3E}">
        <p14:creationId xmlns:p14="http://schemas.microsoft.com/office/powerpoint/2010/main" val="2920484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FC94BA2-C74B-4639-95CA-26B5AC26102C}" type="datetimeFigureOut">
              <a:rPr lang="en-US" smtClean="0"/>
              <a:t>2/27/2018</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C597C51F-74CB-4BBC-B1A6-279D1B2B9DC9}" type="slidenum">
              <a:rPr lang="en-US" smtClean="0"/>
              <a:t>‹#›</a:t>
            </a:fld>
            <a:endParaRPr lang="en-US"/>
          </a:p>
        </p:txBody>
      </p:sp>
    </p:spTree>
    <p:extLst>
      <p:ext uri="{BB962C8B-B14F-4D97-AF65-F5344CB8AC3E}">
        <p14:creationId xmlns:p14="http://schemas.microsoft.com/office/powerpoint/2010/main" val="102375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3FC94BA2-C74B-4639-95CA-26B5AC26102C}" type="datetimeFigureOut">
              <a:rPr lang="en-US" smtClean="0"/>
              <a:t>2/27/2018</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C597C51F-74CB-4BBC-B1A6-279D1B2B9DC9}" type="slidenum">
              <a:rPr lang="en-US" smtClean="0"/>
              <a:t>‹#›</a:t>
            </a:fld>
            <a:endParaRPr lang="en-US"/>
          </a:p>
        </p:txBody>
      </p:sp>
    </p:spTree>
    <p:extLst>
      <p:ext uri="{BB962C8B-B14F-4D97-AF65-F5344CB8AC3E}">
        <p14:creationId xmlns:p14="http://schemas.microsoft.com/office/powerpoint/2010/main" val="1706101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FC94BA2-C74B-4639-95CA-26B5AC26102C}"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97C51F-74CB-4BBC-B1A6-279D1B2B9DC9}" type="slidenum">
              <a:rPr lang="en-US" smtClean="0"/>
              <a:t>‹#›</a:t>
            </a:fld>
            <a:endParaRPr lang="en-US"/>
          </a:p>
        </p:txBody>
      </p:sp>
    </p:spTree>
    <p:extLst>
      <p:ext uri="{BB962C8B-B14F-4D97-AF65-F5344CB8AC3E}">
        <p14:creationId xmlns:p14="http://schemas.microsoft.com/office/powerpoint/2010/main" val="894984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FC94BA2-C74B-4639-95CA-26B5AC26102C}" type="datetimeFigureOut">
              <a:rPr lang="en-US" smtClean="0"/>
              <a:t>2/27/2018</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597C51F-74CB-4BBC-B1A6-279D1B2B9DC9}" type="slidenum">
              <a:rPr lang="en-US" smtClean="0"/>
              <a:t>‹#›</a:t>
            </a:fld>
            <a:endParaRPr lang="en-US"/>
          </a:p>
        </p:txBody>
      </p:sp>
    </p:spTree>
    <p:extLst>
      <p:ext uri="{BB962C8B-B14F-4D97-AF65-F5344CB8AC3E}">
        <p14:creationId xmlns:p14="http://schemas.microsoft.com/office/powerpoint/2010/main" val="354278397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FCCCE-EA2C-4201-9D06-6ECDB0236AB6}"/>
              </a:ext>
            </a:extLst>
          </p:cNvPr>
          <p:cNvSpPr>
            <a:spLocks noGrp="1"/>
          </p:cNvSpPr>
          <p:nvPr>
            <p:ph type="ctrTitle"/>
          </p:nvPr>
        </p:nvSpPr>
        <p:spPr>
          <a:xfrm>
            <a:off x="1154955" y="415829"/>
            <a:ext cx="8825658" cy="3329581"/>
          </a:xfrm>
        </p:spPr>
        <p:txBody>
          <a:bodyPr/>
          <a:lstStyle/>
          <a:p>
            <a:r>
              <a:rPr lang="en-US" dirty="0"/>
              <a:t>LIFT: Learned </a:t>
            </a:r>
            <a:r>
              <a:rPr lang="en-US" dirty="0" err="1"/>
              <a:t>Invarient</a:t>
            </a:r>
            <a:r>
              <a:rPr lang="en-US" dirty="0"/>
              <a:t> Feature Transform</a:t>
            </a:r>
          </a:p>
        </p:txBody>
      </p:sp>
      <p:sp>
        <p:nvSpPr>
          <p:cNvPr id="3" name="Subtitle 2">
            <a:extLst>
              <a:ext uri="{FF2B5EF4-FFF2-40B4-BE49-F238E27FC236}">
                <a16:creationId xmlns:a16="http://schemas.microsoft.com/office/drawing/2014/main" id="{64FE90C0-2AAD-4AEA-92AA-AA655DDC2F85}"/>
              </a:ext>
            </a:extLst>
          </p:cNvPr>
          <p:cNvSpPr>
            <a:spLocks noGrp="1"/>
          </p:cNvSpPr>
          <p:nvPr>
            <p:ph type="subTitle" idx="1"/>
          </p:nvPr>
        </p:nvSpPr>
        <p:spPr>
          <a:xfrm>
            <a:off x="1154955" y="3973484"/>
            <a:ext cx="8825658" cy="1665316"/>
          </a:xfrm>
        </p:spPr>
        <p:txBody>
          <a:bodyPr>
            <a:normAutofit/>
          </a:bodyPr>
          <a:lstStyle/>
          <a:p>
            <a:r>
              <a:rPr lang="en-US" dirty="0"/>
              <a:t>Kwang Moo Yi∗,1 , Eduard Trulls∗,1 , Vincent Lepetit2 , Pascal Fua1 1Computer Vision Laboratory, Ecole </a:t>
            </a:r>
            <a:r>
              <a:rPr lang="en-US" dirty="0" err="1"/>
              <a:t>Polytechnique</a:t>
            </a:r>
            <a:r>
              <a:rPr lang="en-US" dirty="0"/>
              <a:t> </a:t>
            </a:r>
            <a:r>
              <a:rPr lang="en-US" dirty="0" err="1"/>
              <a:t>F´ed´erale</a:t>
            </a:r>
            <a:r>
              <a:rPr lang="en-US" dirty="0"/>
              <a:t> de Lausanne (EPFL) 2 Institute for Computer Graphics and Vision, Graz University of Technology {</a:t>
            </a:r>
            <a:r>
              <a:rPr lang="en-US" dirty="0" err="1"/>
              <a:t>kwang.yi</a:t>
            </a:r>
            <a:r>
              <a:rPr lang="en-US" dirty="0"/>
              <a:t>, </a:t>
            </a:r>
            <a:r>
              <a:rPr lang="en-US" dirty="0" err="1"/>
              <a:t>eduard.trulls</a:t>
            </a:r>
            <a:r>
              <a:rPr lang="en-US" dirty="0"/>
              <a:t>, </a:t>
            </a:r>
            <a:r>
              <a:rPr lang="en-US" dirty="0" err="1"/>
              <a:t>pascal.fua</a:t>
            </a:r>
            <a:r>
              <a:rPr lang="en-US" dirty="0"/>
              <a:t>}@epfl.ch, lepetit@icg.tugraz.at</a:t>
            </a:r>
          </a:p>
        </p:txBody>
      </p:sp>
    </p:spTree>
    <p:extLst>
      <p:ext uri="{BB962C8B-B14F-4D97-AF65-F5344CB8AC3E}">
        <p14:creationId xmlns:p14="http://schemas.microsoft.com/office/powerpoint/2010/main" val="3522041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DB765-4776-43A4-8175-42A2AA7DB9EF}"/>
              </a:ext>
            </a:extLst>
          </p:cNvPr>
          <p:cNvSpPr>
            <a:spLocks noGrp="1"/>
          </p:cNvSpPr>
          <p:nvPr>
            <p:ph type="title"/>
          </p:nvPr>
        </p:nvSpPr>
        <p:spPr/>
        <p:txBody>
          <a:bodyPr/>
          <a:lstStyle/>
          <a:p>
            <a:r>
              <a:rPr lang="en-US" dirty="0"/>
              <a:t>Feature Descriptors</a:t>
            </a:r>
          </a:p>
        </p:txBody>
      </p:sp>
      <p:sp>
        <p:nvSpPr>
          <p:cNvPr id="3" name="Content Placeholder 2">
            <a:extLst>
              <a:ext uri="{FF2B5EF4-FFF2-40B4-BE49-F238E27FC236}">
                <a16:creationId xmlns:a16="http://schemas.microsoft.com/office/drawing/2014/main" id="{68F0643C-0E22-4461-B5E1-B832DDB5073E}"/>
              </a:ext>
            </a:extLst>
          </p:cNvPr>
          <p:cNvSpPr>
            <a:spLocks noGrp="1"/>
          </p:cNvSpPr>
          <p:nvPr>
            <p:ph idx="1"/>
          </p:nvPr>
        </p:nvSpPr>
        <p:spPr/>
        <p:txBody>
          <a:bodyPr/>
          <a:lstStyle/>
          <a:p>
            <a:r>
              <a:rPr lang="en-US" dirty="0"/>
              <a:t>Break patch down into histograms</a:t>
            </a:r>
          </a:p>
          <a:p>
            <a:endParaRPr lang="en-US" dirty="0"/>
          </a:p>
          <a:p>
            <a:endParaRPr lang="en-US" dirty="0"/>
          </a:p>
          <a:p>
            <a:endParaRPr lang="en-US" dirty="0"/>
          </a:p>
          <a:p>
            <a:endParaRPr lang="en-US" dirty="0"/>
          </a:p>
          <a:p>
            <a:endParaRPr lang="en-US" dirty="0"/>
          </a:p>
          <a:p>
            <a:endParaRPr lang="en-US" dirty="0"/>
          </a:p>
          <a:p>
            <a:r>
              <a:rPr lang="en-US" dirty="0"/>
              <a:t>See also SIFT, SURF, DAISY</a:t>
            </a:r>
          </a:p>
        </p:txBody>
      </p:sp>
      <p:pic>
        <p:nvPicPr>
          <p:cNvPr id="4" name="Picture 3">
            <a:extLst>
              <a:ext uri="{FF2B5EF4-FFF2-40B4-BE49-F238E27FC236}">
                <a16:creationId xmlns:a16="http://schemas.microsoft.com/office/drawing/2014/main" id="{2FB6A2F4-D5B7-41E2-BDD8-A1657C5B0038}"/>
              </a:ext>
            </a:extLst>
          </p:cNvPr>
          <p:cNvPicPr>
            <a:picLocks noChangeAspect="1"/>
          </p:cNvPicPr>
          <p:nvPr/>
        </p:nvPicPr>
        <p:blipFill>
          <a:blip r:embed="rId2"/>
          <a:stretch>
            <a:fillRect/>
          </a:stretch>
        </p:blipFill>
        <p:spPr>
          <a:xfrm>
            <a:off x="1103312" y="2834033"/>
            <a:ext cx="7239000" cy="923925"/>
          </a:xfrm>
          <a:prstGeom prst="rect">
            <a:avLst/>
          </a:prstGeom>
        </p:spPr>
      </p:pic>
    </p:spTree>
    <p:extLst>
      <p:ext uri="{BB962C8B-B14F-4D97-AF65-F5344CB8AC3E}">
        <p14:creationId xmlns:p14="http://schemas.microsoft.com/office/powerpoint/2010/main" val="1612973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8EADA-95D4-440B-ACC4-FA3C01DC4DBF}"/>
              </a:ext>
            </a:extLst>
          </p:cNvPr>
          <p:cNvSpPr>
            <a:spLocks noGrp="1"/>
          </p:cNvSpPr>
          <p:nvPr>
            <p:ph type="title"/>
          </p:nvPr>
        </p:nvSpPr>
        <p:spPr/>
        <p:txBody>
          <a:bodyPr/>
          <a:lstStyle/>
          <a:p>
            <a:r>
              <a:rPr lang="en-US" dirty="0"/>
              <a:t>Deep Learning</a:t>
            </a:r>
          </a:p>
        </p:txBody>
      </p:sp>
      <p:sp>
        <p:nvSpPr>
          <p:cNvPr id="3" name="Content Placeholder 2">
            <a:extLst>
              <a:ext uri="{FF2B5EF4-FFF2-40B4-BE49-F238E27FC236}">
                <a16:creationId xmlns:a16="http://schemas.microsoft.com/office/drawing/2014/main" id="{D54B14DB-1522-4885-AFA2-5BDC12B028EB}"/>
              </a:ext>
            </a:extLst>
          </p:cNvPr>
          <p:cNvSpPr>
            <a:spLocks noGrp="1"/>
          </p:cNvSpPr>
          <p:nvPr>
            <p:ph idx="1"/>
          </p:nvPr>
        </p:nvSpPr>
        <p:spPr>
          <a:xfrm>
            <a:off x="1103312" y="1612670"/>
            <a:ext cx="8946541" cy="4635730"/>
          </a:xfrm>
        </p:spPr>
        <p:txBody>
          <a:bodyPr/>
          <a:lstStyle/>
          <a:p>
            <a:r>
              <a:rPr lang="en-US" dirty="0"/>
              <a:t>Subset of Machine Learning</a:t>
            </a:r>
          </a:p>
          <a:p>
            <a:pPr lvl="1"/>
            <a:r>
              <a:rPr lang="en-US" dirty="0"/>
              <a:t>Machine learning – a self-adaptive algorithm that improves at analysis with added data</a:t>
            </a:r>
          </a:p>
          <a:p>
            <a:r>
              <a:rPr lang="en-US" dirty="0"/>
              <a:t>Deep Learning – uses artificial neural networks to do machine learning</a:t>
            </a:r>
          </a:p>
          <a:p>
            <a:pPr lvl="1"/>
            <a:r>
              <a:rPr lang="en-US" dirty="0"/>
              <a:t>Allows for non-linear analysis of data</a:t>
            </a:r>
          </a:p>
          <a:p>
            <a:endParaRPr lang="en-US" dirty="0"/>
          </a:p>
        </p:txBody>
      </p:sp>
    </p:spTree>
    <p:extLst>
      <p:ext uri="{BB962C8B-B14F-4D97-AF65-F5344CB8AC3E}">
        <p14:creationId xmlns:p14="http://schemas.microsoft.com/office/powerpoint/2010/main" val="1344075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218A2-E14A-45BA-AD44-EC93910E2AA4}"/>
              </a:ext>
            </a:extLst>
          </p:cNvPr>
          <p:cNvSpPr>
            <a:spLocks noGrp="1"/>
          </p:cNvSpPr>
          <p:nvPr>
            <p:ph type="title"/>
          </p:nvPr>
        </p:nvSpPr>
        <p:spPr/>
        <p:txBody>
          <a:bodyPr/>
          <a:lstStyle/>
          <a:p>
            <a:r>
              <a:rPr lang="en-US" dirty="0"/>
              <a:t>Deep learning</a:t>
            </a:r>
          </a:p>
        </p:txBody>
      </p:sp>
      <p:sp>
        <p:nvSpPr>
          <p:cNvPr id="3" name="Content Placeholder 2">
            <a:extLst>
              <a:ext uri="{FF2B5EF4-FFF2-40B4-BE49-F238E27FC236}">
                <a16:creationId xmlns:a16="http://schemas.microsoft.com/office/drawing/2014/main" id="{C94B74E2-258B-404E-A302-7482E5CFCF72}"/>
              </a:ext>
            </a:extLst>
          </p:cNvPr>
          <p:cNvSpPr>
            <a:spLocks noGrp="1"/>
          </p:cNvSpPr>
          <p:nvPr>
            <p:ph idx="1"/>
          </p:nvPr>
        </p:nvSpPr>
        <p:spPr/>
        <p:txBody>
          <a:bodyPr/>
          <a:lstStyle/>
          <a:p>
            <a:r>
              <a:rPr lang="en-US" dirty="0"/>
              <a:t>Used deep learning to train the components</a:t>
            </a:r>
          </a:p>
          <a:p>
            <a:pPr lvl="1"/>
            <a:r>
              <a:rPr lang="en-US" dirty="0"/>
              <a:t>As opposed to “hand-crafting”</a:t>
            </a:r>
          </a:p>
          <a:p>
            <a:endParaRPr lang="en-US" dirty="0"/>
          </a:p>
          <a:p>
            <a:r>
              <a:rPr lang="en-US" dirty="0"/>
              <a:t>Components trained in reverse</a:t>
            </a:r>
          </a:p>
          <a:p>
            <a:pPr lvl="1"/>
            <a:r>
              <a:rPr lang="en-US" dirty="0"/>
              <a:t>Descriptor, then orientation estimator, then detector</a:t>
            </a:r>
          </a:p>
        </p:txBody>
      </p:sp>
    </p:spTree>
    <p:extLst>
      <p:ext uri="{BB962C8B-B14F-4D97-AF65-F5344CB8AC3E}">
        <p14:creationId xmlns:p14="http://schemas.microsoft.com/office/powerpoint/2010/main" val="1256555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4F714-8251-423E-A7CB-0644E2E677D0}"/>
              </a:ext>
            </a:extLst>
          </p:cNvPr>
          <p:cNvSpPr>
            <a:spLocks noGrp="1"/>
          </p:cNvSpPr>
          <p:nvPr>
            <p:ph type="title"/>
          </p:nvPr>
        </p:nvSpPr>
        <p:spPr>
          <a:xfrm>
            <a:off x="646111" y="452718"/>
            <a:ext cx="9404723" cy="977071"/>
          </a:xfrm>
        </p:spPr>
        <p:txBody>
          <a:bodyPr/>
          <a:lstStyle/>
          <a:p>
            <a:r>
              <a:rPr lang="en-US" dirty="0"/>
              <a:t>Data set</a:t>
            </a:r>
          </a:p>
        </p:txBody>
      </p:sp>
      <p:sp>
        <p:nvSpPr>
          <p:cNvPr id="3" name="Content Placeholder 2">
            <a:extLst>
              <a:ext uri="{FF2B5EF4-FFF2-40B4-BE49-F238E27FC236}">
                <a16:creationId xmlns:a16="http://schemas.microsoft.com/office/drawing/2014/main" id="{1154494D-0743-4048-9215-9193BDC95CF5}"/>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r>
              <a:rPr lang="en-US" dirty="0"/>
              <a:t>Piccadilly circus and the Roman Forum</a:t>
            </a:r>
          </a:p>
          <a:p>
            <a:r>
              <a:rPr lang="en-US" dirty="0"/>
              <a:t>Piccadilly – 3,384 images and 59,000 unique points</a:t>
            </a:r>
          </a:p>
          <a:p>
            <a:r>
              <a:rPr lang="en-US" dirty="0"/>
              <a:t>Roman Forum – 1,658 images, 51,000 unique points</a:t>
            </a:r>
          </a:p>
        </p:txBody>
      </p:sp>
      <p:pic>
        <p:nvPicPr>
          <p:cNvPr id="4" name="Picture 3">
            <a:extLst>
              <a:ext uri="{FF2B5EF4-FFF2-40B4-BE49-F238E27FC236}">
                <a16:creationId xmlns:a16="http://schemas.microsoft.com/office/drawing/2014/main" id="{F3F4BA5F-F88E-46C4-B858-4A7884ED396F}"/>
              </a:ext>
            </a:extLst>
          </p:cNvPr>
          <p:cNvPicPr>
            <a:picLocks noChangeAspect="1"/>
          </p:cNvPicPr>
          <p:nvPr/>
        </p:nvPicPr>
        <p:blipFill>
          <a:blip r:embed="rId2"/>
          <a:stretch>
            <a:fillRect/>
          </a:stretch>
        </p:blipFill>
        <p:spPr>
          <a:xfrm>
            <a:off x="517295" y="1367444"/>
            <a:ext cx="10721512" cy="2716502"/>
          </a:xfrm>
          <a:prstGeom prst="rect">
            <a:avLst/>
          </a:prstGeom>
        </p:spPr>
      </p:pic>
    </p:spTree>
    <p:extLst>
      <p:ext uri="{BB962C8B-B14F-4D97-AF65-F5344CB8AC3E}">
        <p14:creationId xmlns:p14="http://schemas.microsoft.com/office/powerpoint/2010/main" val="2175222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6A393-5EFB-4F4F-9457-612F923B58B9}"/>
              </a:ext>
            </a:extLst>
          </p:cNvPr>
          <p:cNvSpPr>
            <a:spLocks noGrp="1"/>
          </p:cNvSpPr>
          <p:nvPr>
            <p:ph type="title"/>
          </p:nvPr>
        </p:nvSpPr>
        <p:spPr/>
        <p:txBody>
          <a:bodyPr/>
          <a:lstStyle/>
          <a:p>
            <a:r>
              <a:rPr lang="en-US" dirty="0"/>
              <a:t>Training</a:t>
            </a:r>
          </a:p>
        </p:txBody>
      </p:sp>
      <p:sp>
        <p:nvSpPr>
          <p:cNvPr id="3" name="Content Placeholder 2">
            <a:extLst>
              <a:ext uri="{FF2B5EF4-FFF2-40B4-BE49-F238E27FC236}">
                <a16:creationId xmlns:a16="http://schemas.microsoft.com/office/drawing/2014/main" id="{EBD5A8DC-5317-447B-B50F-93D7010113FB}"/>
              </a:ext>
            </a:extLst>
          </p:cNvPr>
          <p:cNvSpPr>
            <a:spLocks noGrp="1"/>
          </p:cNvSpPr>
          <p:nvPr>
            <p:ph idx="1"/>
          </p:nvPr>
        </p:nvSpPr>
        <p:spPr/>
        <p:txBody>
          <a:bodyPr>
            <a:normAutofit lnSpcReduction="1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Blue = same, green = different, red = no features</a:t>
            </a:r>
          </a:p>
        </p:txBody>
      </p:sp>
      <p:pic>
        <p:nvPicPr>
          <p:cNvPr id="5" name="Picture 4">
            <a:extLst>
              <a:ext uri="{FF2B5EF4-FFF2-40B4-BE49-F238E27FC236}">
                <a16:creationId xmlns:a16="http://schemas.microsoft.com/office/drawing/2014/main" id="{46660379-E145-4A9F-82F8-1B68894F1B3B}"/>
              </a:ext>
            </a:extLst>
          </p:cNvPr>
          <p:cNvPicPr>
            <a:picLocks noChangeAspect="1"/>
          </p:cNvPicPr>
          <p:nvPr/>
        </p:nvPicPr>
        <p:blipFill>
          <a:blip r:embed="rId2"/>
          <a:stretch>
            <a:fillRect/>
          </a:stretch>
        </p:blipFill>
        <p:spPr>
          <a:xfrm>
            <a:off x="389888" y="1695796"/>
            <a:ext cx="11331288" cy="3491346"/>
          </a:xfrm>
          <a:prstGeom prst="rect">
            <a:avLst/>
          </a:prstGeom>
        </p:spPr>
      </p:pic>
    </p:spTree>
    <p:extLst>
      <p:ext uri="{BB962C8B-B14F-4D97-AF65-F5344CB8AC3E}">
        <p14:creationId xmlns:p14="http://schemas.microsoft.com/office/powerpoint/2010/main" val="3791188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35856-AD0E-4439-9D51-A9C27150E55F}"/>
              </a:ext>
            </a:extLst>
          </p:cNvPr>
          <p:cNvSpPr>
            <a:spLocks noGrp="1"/>
          </p:cNvSpPr>
          <p:nvPr>
            <p:ph type="title"/>
          </p:nvPr>
        </p:nvSpPr>
        <p:spPr/>
        <p:txBody>
          <a:bodyPr/>
          <a:lstStyle/>
          <a:p>
            <a:r>
              <a:rPr lang="en-US" dirty="0"/>
              <a:t>Results</a:t>
            </a:r>
          </a:p>
        </p:txBody>
      </p:sp>
      <p:sp>
        <p:nvSpPr>
          <p:cNvPr id="3" name="Content Placeholder 2">
            <a:extLst>
              <a:ext uri="{FF2B5EF4-FFF2-40B4-BE49-F238E27FC236}">
                <a16:creationId xmlns:a16="http://schemas.microsoft.com/office/drawing/2014/main" id="{BFD5E818-51CA-444C-B379-298C1B3DDC03}"/>
              </a:ext>
            </a:extLst>
          </p:cNvPr>
          <p:cNvSpPr>
            <a:spLocks noGrp="1"/>
          </p:cNvSpPr>
          <p:nvPr>
            <p:ph idx="1"/>
          </p:nvPr>
        </p:nvSpPr>
        <p:spPr>
          <a:xfrm>
            <a:off x="1103312" y="2052918"/>
            <a:ext cx="8946541" cy="4630515"/>
          </a:xfrm>
        </p:spPr>
        <p:txBody>
          <a:bodyPr>
            <a:normAutofit lnSpcReduction="1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Left = SIFT, Right = LIFT</a:t>
            </a:r>
          </a:p>
        </p:txBody>
      </p:sp>
      <p:pic>
        <p:nvPicPr>
          <p:cNvPr id="4" name="Picture 3">
            <a:extLst>
              <a:ext uri="{FF2B5EF4-FFF2-40B4-BE49-F238E27FC236}">
                <a16:creationId xmlns:a16="http://schemas.microsoft.com/office/drawing/2014/main" id="{22105860-0C6A-470C-A0E2-77765B581B2A}"/>
              </a:ext>
            </a:extLst>
          </p:cNvPr>
          <p:cNvPicPr>
            <a:picLocks noChangeAspect="1"/>
          </p:cNvPicPr>
          <p:nvPr/>
        </p:nvPicPr>
        <p:blipFill>
          <a:blip r:embed="rId2"/>
          <a:stretch>
            <a:fillRect/>
          </a:stretch>
        </p:blipFill>
        <p:spPr>
          <a:xfrm>
            <a:off x="2801334" y="331124"/>
            <a:ext cx="8946541" cy="5685178"/>
          </a:xfrm>
          <a:prstGeom prst="rect">
            <a:avLst/>
          </a:prstGeom>
        </p:spPr>
      </p:pic>
    </p:spTree>
    <p:extLst>
      <p:ext uri="{BB962C8B-B14F-4D97-AF65-F5344CB8AC3E}">
        <p14:creationId xmlns:p14="http://schemas.microsoft.com/office/powerpoint/2010/main" val="4066003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5A8F4-30FC-4055-AEC2-3BA963394F08}"/>
              </a:ext>
            </a:extLst>
          </p:cNvPr>
          <p:cNvSpPr>
            <a:spLocks noGrp="1"/>
          </p:cNvSpPr>
          <p:nvPr>
            <p:ph type="title"/>
          </p:nvPr>
        </p:nvSpPr>
        <p:spPr/>
        <p:txBody>
          <a:bodyPr/>
          <a:lstStyle/>
          <a:p>
            <a:r>
              <a:rPr lang="en-US" dirty="0"/>
              <a:t>Results</a:t>
            </a:r>
          </a:p>
        </p:txBody>
      </p:sp>
      <p:sp>
        <p:nvSpPr>
          <p:cNvPr id="3" name="Content Placeholder 2">
            <a:extLst>
              <a:ext uri="{FF2B5EF4-FFF2-40B4-BE49-F238E27FC236}">
                <a16:creationId xmlns:a16="http://schemas.microsoft.com/office/drawing/2014/main" id="{5E0F2EB5-590D-4F7B-9B73-FEF2E02FFC16}"/>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381E0EAD-8FA5-470D-9EEC-1D25A2586691}"/>
              </a:ext>
            </a:extLst>
          </p:cNvPr>
          <p:cNvPicPr>
            <a:picLocks noChangeAspect="1"/>
          </p:cNvPicPr>
          <p:nvPr/>
        </p:nvPicPr>
        <p:blipFill>
          <a:blip r:embed="rId2"/>
          <a:stretch>
            <a:fillRect/>
          </a:stretch>
        </p:blipFill>
        <p:spPr>
          <a:xfrm>
            <a:off x="591459" y="2305049"/>
            <a:ext cx="10994594" cy="3943350"/>
          </a:xfrm>
          <a:prstGeom prst="rect">
            <a:avLst/>
          </a:prstGeom>
        </p:spPr>
      </p:pic>
    </p:spTree>
    <p:extLst>
      <p:ext uri="{BB962C8B-B14F-4D97-AF65-F5344CB8AC3E}">
        <p14:creationId xmlns:p14="http://schemas.microsoft.com/office/powerpoint/2010/main" val="40883036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998EE-B857-43BF-AD97-1FBC51F846AD}"/>
              </a:ext>
            </a:extLst>
          </p:cNvPr>
          <p:cNvSpPr>
            <a:spLocks noGrp="1"/>
          </p:cNvSpPr>
          <p:nvPr>
            <p:ph type="title"/>
          </p:nvPr>
        </p:nvSpPr>
        <p:spPr/>
        <p:txBody>
          <a:bodyPr/>
          <a:lstStyle/>
          <a:p>
            <a:r>
              <a:rPr lang="en-US" dirty="0"/>
              <a:t>Problems and Lessons</a:t>
            </a:r>
          </a:p>
        </p:txBody>
      </p:sp>
      <p:sp>
        <p:nvSpPr>
          <p:cNvPr id="3" name="Content Placeholder 2">
            <a:extLst>
              <a:ext uri="{FF2B5EF4-FFF2-40B4-BE49-F238E27FC236}">
                <a16:creationId xmlns:a16="http://schemas.microsoft.com/office/drawing/2014/main" id="{BF1B01E2-6932-4E8F-83E7-F58C70092CEA}"/>
              </a:ext>
            </a:extLst>
          </p:cNvPr>
          <p:cNvSpPr>
            <a:spLocks noGrp="1"/>
          </p:cNvSpPr>
          <p:nvPr>
            <p:ph idx="1"/>
          </p:nvPr>
        </p:nvSpPr>
        <p:spPr/>
        <p:txBody>
          <a:bodyPr>
            <a:normAutofit/>
          </a:bodyPr>
          <a:lstStyle/>
          <a:p>
            <a:r>
              <a:rPr lang="en-US" sz="2400" dirty="0"/>
              <a:t>Choosing a topic</a:t>
            </a:r>
          </a:p>
          <a:p>
            <a:r>
              <a:rPr lang="en-US" sz="2400" dirty="0"/>
              <a:t>Running the code</a:t>
            </a:r>
          </a:p>
          <a:p>
            <a:r>
              <a:rPr lang="en-US" sz="2400" dirty="0"/>
              <a:t>Presentation</a:t>
            </a:r>
          </a:p>
          <a:p>
            <a:endParaRPr lang="en-US" sz="2400" dirty="0"/>
          </a:p>
        </p:txBody>
      </p:sp>
    </p:spTree>
    <p:extLst>
      <p:ext uri="{BB962C8B-B14F-4D97-AF65-F5344CB8AC3E}">
        <p14:creationId xmlns:p14="http://schemas.microsoft.com/office/powerpoint/2010/main" val="2403846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849E8-FCFD-4032-84D4-BDCC2A83B162}"/>
              </a:ext>
            </a:extLst>
          </p:cNvPr>
          <p:cNvSpPr>
            <a:spLocks noGrp="1"/>
          </p:cNvSpPr>
          <p:nvPr>
            <p:ph type="title"/>
          </p:nvPr>
        </p:nvSpPr>
        <p:spPr/>
        <p:txBody>
          <a:bodyPr/>
          <a:lstStyle/>
          <a:p>
            <a:r>
              <a:rPr lang="en-US" dirty="0"/>
              <a:t>Choosing a topic</a:t>
            </a:r>
          </a:p>
        </p:txBody>
      </p:sp>
      <p:sp>
        <p:nvSpPr>
          <p:cNvPr id="3" name="Content Placeholder 2">
            <a:extLst>
              <a:ext uri="{FF2B5EF4-FFF2-40B4-BE49-F238E27FC236}">
                <a16:creationId xmlns:a16="http://schemas.microsoft.com/office/drawing/2014/main" id="{79687E8B-9388-4282-9916-04664A5E1610}"/>
              </a:ext>
            </a:extLst>
          </p:cNvPr>
          <p:cNvSpPr>
            <a:spLocks noGrp="1"/>
          </p:cNvSpPr>
          <p:nvPr>
            <p:ph idx="1"/>
          </p:nvPr>
        </p:nvSpPr>
        <p:spPr/>
        <p:txBody>
          <a:bodyPr/>
          <a:lstStyle/>
          <a:p>
            <a:r>
              <a:rPr lang="en-US" dirty="0"/>
              <a:t>Reading a research paper</a:t>
            </a:r>
          </a:p>
          <a:p>
            <a:r>
              <a:rPr lang="en-US" dirty="0"/>
              <a:t>Lack of Source Code/Difficulty of implementing algorithms</a:t>
            </a:r>
          </a:p>
          <a:p>
            <a:r>
              <a:rPr lang="en-US" dirty="0"/>
              <a:t>Some papers are dead ends</a:t>
            </a:r>
          </a:p>
        </p:txBody>
      </p:sp>
    </p:spTree>
    <p:extLst>
      <p:ext uri="{BB962C8B-B14F-4D97-AF65-F5344CB8AC3E}">
        <p14:creationId xmlns:p14="http://schemas.microsoft.com/office/powerpoint/2010/main" val="3733764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6038D-488D-482A-9777-9B50BF9BE6AD}"/>
              </a:ext>
            </a:extLst>
          </p:cNvPr>
          <p:cNvSpPr>
            <a:spLocks noGrp="1"/>
          </p:cNvSpPr>
          <p:nvPr>
            <p:ph type="title"/>
          </p:nvPr>
        </p:nvSpPr>
        <p:spPr/>
        <p:txBody>
          <a:bodyPr/>
          <a:lstStyle/>
          <a:p>
            <a:r>
              <a:rPr lang="en-US" dirty="0"/>
              <a:t>Code Difficulties</a:t>
            </a:r>
          </a:p>
        </p:txBody>
      </p:sp>
      <p:sp>
        <p:nvSpPr>
          <p:cNvPr id="3" name="Content Placeholder 2">
            <a:extLst>
              <a:ext uri="{FF2B5EF4-FFF2-40B4-BE49-F238E27FC236}">
                <a16:creationId xmlns:a16="http://schemas.microsoft.com/office/drawing/2014/main" id="{4B9C39BB-D2A4-46DD-953F-1E0B226ECF20}"/>
              </a:ext>
            </a:extLst>
          </p:cNvPr>
          <p:cNvSpPr>
            <a:spLocks noGrp="1"/>
          </p:cNvSpPr>
          <p:nvPr>
            <p:ph idx="1"/>
          </p:nvPr>
        </p:nvSpPr>
        <p:spPr/>
        <p:txBody>
          <a:bodyPr/>
          <a:lstStyle/>
          <a:p>
            <a:r>
              <a:rPr lang="en-US" dirty="0"/>
              <a:t>Platforms</a:t>
            </a:r>
          </a:p>
          <a:p>
            <a:r>
              <a:rPr lang="en-US" dirty="0"/>
              <a:t>Dependencies Change</a:t>
            </a:r>
          </a:p>
          <a:p>
            <a:endParaRPr lang="en-US" dirty="0"/>
          </a:p>
        </p:txBody>
      </p:sp>
    </p:spTree>
    <p:extLst>
      <p:ext uri="{BB962C8B-B14F-4D97-AF65-F5344CB8AC3E}">
        <p14:creationId xmlns:p14="http://schemas.microsoft.com/office/powerpoint/2010/main" val="3078067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93C9C-DFDD-4FB7-B3D2-493A2A41C360}"/>
              </a:ext>
            </a:extLst>
          </p:cNvPr>
          <p:cNvSpPr>
            <a:spLocks noGrp="1"/>
          </p:cNvSpPr>
          <p:nvPr>
            <p:ph type="title"/>
          </p:nvPr>
        </p:nvSpPr>
        <p:spPr/>
        <p:txBody>
          <a:bodyPr/>
          <a:lstStyle/>
          <a:p>
            <a:r>
              <a:rPr lang="en-US" dirty="0"/>
              <a:t>Content</a:t>
            </a:r>
          </a:p>
        </p:txBody>
      </p:sp>
      <p:sp>
        <p:nvSpPr>
          <p:cNvPr id="3" name="Content Placeholder 2">
            <a:extLst>
              <a:ext uri="{FF2B5EF4-FFF2-40B4-BE49-F238E27FC236}">
                <a16:creationId xmlns:a16="http://schemas.microsoft.com/office/drawing/2014/main" id="{AC4937C4-7F54-418A-8787-07D12A0381E0}"/>
              </a:ext>
            </a:extLst>
          </p:cNvPr>
          <p:cNvSpPr>
            <a:spLocks noGrp="1"/>
          </p:cNvSpPr>
          <p:nvPr>
            <p:ph idx="1"/>
          </p:nvPr>
        </p:nvSpPr>
        <p:spPr/>
        <p:txBody>
          <a:bodyPr>
            <a:normAutofit/>
          </a:bodyPr>
          <a:lstStyle/>
          <a:p>
            <a:r>
              <a:rPr lang="en-US" sz="2800" dirty="0"/>
              <a:t>LIFT</a:t>
            </a:r>
          </a:p>
          <a:p>
            <a:r>
              <a:rPr lang="en-US" sz="2800" dirty="0"/>
              <a:t>Other Lessons</a:t>
            </a:r>
          </a:p>
        </p:txBody>
      </p:sp>
    </p:spTree>
    <p:extLst>
      <p:ext uri="{BB962C8B-B14F-4D97-AF65-F5344CB8AC3E}">
        <p14:creationId xmlns:p14="http://schemas.microsoft.com/office/powerpoint/2010/main" val="317816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E4590-90FD-4E0C-A44B-FF25A694CD36}"/>
              </a:ext>
            </a:extLst>
          </p:cNvPr>
          <p:cNvSpPr>
            <a:spLocks noGrp="1"/>
          </p:cNvSpPr>
          <p:nvPr>
            <p:ph type="title"/>
          </p:nvPr>
        </p:nvSpPr>
        <p:spPr/>
        <p:txBody>
          <a:bodyPr/>
          <a:lstStyle/>
          <a:p>
            <a:r>
              <a:rPr lang="en-US" dirty="0"/>
              <a:t>Platforms I tried or considered</a:t>
            </a:r>
          </a:p>
        </p:txBody>
      </p:sp>
      <p:sp>
        <p:nvSpPr>
          <p:cNvPr id="3" name="Content Placeholder 2">
            <a:extLst>
              <a:ext uri="{FF2B5EF4-FFF2-40B4-BE49-F238E27FC236}">
                <a16:creationId xmlns:a16="http://schemas.microsoft.com/office/drawing/2014/main" id="{AFCE85F6-3E7A-4C7B-B858-641D1DDFEDA3}"/>
              </a:ext>
            </a:extLst>
          </p:cNvPr>
          <p:cNvSpPr>
            <a:spLocks noGrp="1"/>
          </p:cNvSpPr>
          <p:nvPr>
            <p:ph idx="1"/>
          </p:nvPr>
        </p:nvSpPr>
        <p:spPr/>
        <p:txBody>
          <a:bodyPr/>
          <a:lstStyle/>
          <a:p>
            <a:r>
              <a:rPr lang="en-US" dirty="0"/>
              <a:t>Windows 10</a:t>
            </a:r>
          </a:p>
          <a:p>
            <a:r>
              <a:rPr lang="en-US" dirty="0"/>
              <a:t>Windows Subsystem for Linux (WSL) (Ubuntu)</a:t>
            </a:r>
          </a:p>
          <a:p>
            <a:r>
              <a:rPr lang="en-US" dirty="0"/>
              <a:t>Virtual Box Virtual Machine (Ubuntu)</a:t>
            </a:r>
          </a:p>
          <a:p>
            <a:r>
              <a:rPr lang="en-US" dirty="0"/>
              <a:t>Google Cloud Platform</a:t>
            </a:r>
          </a:p>
          <a:p>
            <a:r>
              <a:rPr lang="en-US" dirty="0"/>
              <a:t>Dual booting</a:t>
            </a:r>
          </a:p>
          <a:p>
            <a:r>
              <a:rPr lang="en-US" dirty="0"/>
              <a:t>School Computers</a:t>
            </a:r>
          </a:p>
          <a:p>
            <a:r>
              <a:rPr lang="en-US" dirty="0"/>
              <a:t>Borrowing my friend’s laptop</a:t>
            </a:r>
          </a:p>
          <a:p>
            <a:endParaRPr lang="en-US" dirty="0"/>
          </a:p>
        </p:txBody>
      </p:sp>
    </p:spTree>
    <p:extLst>
      <p:ext uri="{BB962C8B-B14F-4D97-AF65-F5344CB8AC3E}">
        <p14:creationId xmlns:p14="http://schemas.microsoft.com/office/powerpoint/2010/main" val="28046702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CFF9B-51AA-4628-84E2-796BD0CFAD01}"/>
              </a:ext>
            </a:extLst>
          </p:cNvPr>
          <p:cNvSpPr>
            <a:spLocks noGrp="1"/>
          </p:cNvSpPr>
          <p:nvPr>
            <p:ph type="title"/>
          </p:nvPr>
        </p:nvSpPr>
        <p:spPr/>
        <p:txBody>
          <a:bodyPr/>
          <a:lstStyle/>
          <a:p>
            <a:r>
              <a:rPr lang="en-US" dirty="0"/>
              <a:t>Windows </a:t>
            </a:r>
            <a:r>
              <a:rPr lang="en-US" dirty="0" err="1"/>
              <a:t>Subsytem</a:t>
            </a:r>
            <a:r>
              <a:rPr lang="en-US" dirty="0"/>
              <a:t> for Linux</a:t>
            </a:r>
          </a:p>
        </p:txBody>
      </p:sp>
      <p:pic>
        <p:nvPicPr>
          <p:cNvPr id="4" name="Content Placeholder 3" descr="wsl">
            <a:extLst>
              <a:ext uri="{FF2B5EF4-FFF2-40B4-BE49-F238E27FC236}">
                <a16:creationId xmlns:a16="http://schemas.microsoft.com/office/drawing/2014/main" id="{29432272-26AB-48DD-B724-03AAC4AD8A72}"/>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47322" y="2052638"/>
            <a:ext cx="7459132" cy="4195762"/>
          </a:xfrm>
          <a:prstGeom prst="rect">
            <a:avLst/>
          </a:prstGeom>
          <a:noFill/>
          <a:ln>
            <a:noFill/>
          </a:ln>
        </p:spPr>
      </p:pic>
    </p:spTree>
    <p:extLst>
      <p:ext uri="{BB962C8B-B14F-4D97-AF65-F5344CB8AC3E}">
        <p14:creationId xmlns:p14="http://schemas.microsoft.com/office/powerpoint/2010/main" val="19696451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7C25C-446A-493D-B18F-732EC439C107}"/>
              </a:ext>
            </a:extLst>
          </p:cNvPr>
          <p:cNvSpPr>
            <a:spLocks noGrp="1"/>
          </p:cNvSpPr>
          <p:nvPr>
            <p:ph type="title"/>
          </p:nvPr>
        </p:nvSpPr>
        <p:spPr/>
        <p:txBody>
          <a:bodyPr/>
          <a:lstStyle/>
          <a:p>
            <a:r>
              <a:rPr lang="en-US" dirty="0"/>
              <a:t>Problematic Programs	</a:t>
            </a:r>
          </a:p>
        </p:txBody>
      </p:sp>
      <p:sp>
        <p:nvSpPr>
          <p:cNvPr id="3" name="Content Placeholder 2">
            <a:extLst>
              <a:ext uri="{FF2B5EF4-FFF2-40B4-BE49-F238E27FC236}">
                <a16:creationId xmlns:a16="http://schemas.microsoft.com/office/drawing/2014/main" id="{A21DC9D3-3DEC-4BFD-906A-A5EFDB908B8A}"/>
              </a:ext>
            </a:extLst>
          </p:cNvPr>
          <p:cNvSpPr>
            <a:spLocks noGrp="1"/>
          </p:cNvSpPr>
          <p:nvPr>
            <p:ph idx="1"/>
          </p:nvPr>
        </p:nvSpPr>
        <p:spPr/>
        <p:txBody>
          <a:bodyPr/>
          <a:lstStyle/>
          <a:p>
            <a:r>
              <a:rPr lang="en-US" dirty="0"/>
              <a:t>LIFT</a:t>
            </a:r>
          </a:p>
          <a:p>
            <a:r>
              <a:rPr lang="en-US" dirty="0"/>
              <a:t>OpenCV</a:t>
            </a:r>
          </a:p>
          <a:p>
            <a:r>
              <a:rPr lang="en-US" dirty="0" err="1"/>
              <a:t>Flufl.lock</a:t>
            </a:r>
            <a:endParaRPr lang="en-US" dirty="0"/>
          </a:p>
          <a:p>
            <a:r>
              <a:rPr lang="en-US" dirty="0"/>
              <a:t>Anaconda</a:t>
            </a:r>
          </a:p>
          <a:p>
            <a:r>
              <a:rPr lang="en-US" dirty="0" err="1"/>
              <a:t>Theano</a:t>
            </a:r>
            <a:endParaRPr lang="en-US" dirty="0"/>
          </a:p>
          <a:p>
            <a:r>
              <a:rPr lang="en-US" dirty="0"/>
              <a:t>Python 2 vs 3</a:t>
            </a:r>
          </a:p>
          <a:p>
            <a:r>
              <a:rPr lang="en-US" dirty="0"/>
              <a:t>PIP vs PIP 3</a:t>
            </a:r>
          </a:p>
          <a:p>
            <a:r>
              <a:rPr lang="en-US" dirty="0"/>
              <a:t>PATH variables</a:t>
            </a:r>
          </a:p>
        </p:txBody>
      </p:sp>
    </p:spTree>
    <p:extLst>
      <p:ext uri="{BB962C8B-B14F-4D97-AF65-F5344CB8AC3E}">
        <p14:creationId xmlns:p14="http://schemas.microsoft.com/office/powerpoint/2010/main" val="14376986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E2D2F-A5CD-48C9-B674-009D30782F1A}"/>
              </a:ext>
            </a:extLst>
          </p:cNvPr>
          <p:cNvSpPr>
            <a:spLocks noGrp="1"/>
          </p:cNvSpPr>
          <p:nvPr>
            <p:ph type="title"/>
          </p:nvPr>
        </p:nvSpPr>
        <p:spPr/>
        <p:txBody>
          <a:bodyPr/>
          <a:lstStyle/>
          <a:p>
            <a:r>
              <a:rPr lang="en-US" dirty="0"/>
              <a:t>Presentation</a:t>
            </a:r>
          </a:p>
        </p:txBody>
      </p:sp>
      <p:sp>
        <p:nvSpPr>
          <p:cNvPr id="3" name="Content Placeholder 2">
            <a:extLst>
              <a:ext uri="{FF2B5EF4-FFF2-40B4-BE49-F238E27FC236}">
                <a16:creationId xmlns:a16="http://schemas.microsoft.com/office/drawing/2014/main" id="{02F03C2E-FE7A-4B41-973E-460300A31CF9}"/>
              </a:ext>
            </a:extLst>
          </p:cNvPr>
          <p:cNvSpPr>
            <a:spLocks noGrp="1"/>
          </p:cNvSpPr>
          <p:nvPr>
            <p:ph idx="1"/>
          </p:nvPr>
        </p:nvSpPr>
        <p:spPr/>
        <p:txBody>
          <a:bodyPr>
            <a:normAutofit/>
          </a:bodyPr>
          <a:lstStyle/>
          <a:p>
            <a:r>
              <a:rPr lang="en-US" sz="2400" dirty="0"/>
              <a:t>Not cutting losses and working on presentation</a:t>
            </a:r>
          </a:p>
        </p:txBody>
      </p:sp>
    </p:spTree>
    <p:extLst>
      <p:ext uri="{BB962C8B-B14F-4D97-AF65-F5344CB8AC3E}">
        <p14:creationId xmlns:p14="http://schemas.microsoft.com/office/powerpoint/2010/main" val="4284042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6500B-DA77-4AA7-A0C8-C2EB93074452}"/>
              </a:ext>
            </a:extLst>
          </p:cNvPr>
          <p:cNvSpPr>
            <a:spLocks noGrp="1"/>
          </p:cNvSpPr>
          <p:nvPr>
            <p:ph type="title"/>
          </p:nvPr>
        </p:nvSpPr>
        <p:spPr/>
        <p:txBody>
          <a:bodyPr/>
          <a:lstStyle/>
          <a:p>
            <a:r>
              <a:rPr lang="en-US" dirty="0"/>
              <a:t>LIFT Abstract</a:t>
            </a:r>
          </a:p>
        </p:txBody>
      </p:sp>
      <p:sp>
        <p:nvSpPr>
          <p:cNvPr id="3" name="Content Placeholder 2">
            <a:extLst>
              <a:ext uri="{FF2B5EF4-FFF2-40B4-BE49-F238E27FC236}">
                <a16:creationId xmlns:a16="http://schemas.microsoft.com/office/drawing/2014/main" id="{3D83FC60-4780-436A-BF8C-0A49A312E5E9}"/>
              </a:ext>
            </a:extLst>
          </p:cNvPr>
          <p:cNvSpPr>
            <a:spLocks noGrp="1"/>
          </p:cNvSpPr>
          <p:nvPr>
            <p:ph idx="1"/>
          </p:nvPr>
        </p:nvSpPr>
        <p:spPr>
          <a:xfrm>
            <a:off x="646111" y="1679172"/>
            <a:ext cx="10875329" cy="4569228"/>
          </a:xfrm>
        </p:spPr>
        <p:txBody>
          <a:bodyPr>
            <a:normAutofit/>
          </a:bodyPr>
          <a:lstStyle/>
          <a:p>
            <a:r>
              <a:rPr lang="en-US" sz="2800" dirty="0"/>
              <a:t>Abstract. We introduce a novel Deep Network architecture that implements the full feature point handling pipeline, that is, detection, orientation estimation, and feature description. While previous works have successfully tackled each one of these problems individually, we show how to learn to do all three in a unified manner while preserving end-to-end differentiability. We then demonstrate that our Deep pipeline outperforms state-of-the-art methods on a number of benchmark datasets, without the need of retraining.</a:t>
            </a:r>
          </a:p>
        </p:txBody>
      </p:sp>
    </p:spTree>
    <p:extLst>
      <p:ext uri="{BB962C8B-B14F-4D97-AF65-F5344CB8AC3E}">
        <p14:creationId xmlns:p14="http://schemas.microsoft.com/office/powerpoint/2010/main" val="234889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27F45-3733-456C-880D-CE1A25112B00}"/>
              </a:ext>
            </a:extLst>
          </p:cNvPr>
          <p:cNvSpPr>
            <a:spLocks noGrp="1"/>
          </p:cNvSpPr>
          <p:nvPr>
            <p:ph type="title"/>
          </p:nvPr>
        </p:nvSpPr>
        <p:spPr/>
        <p:txBody>
          <a:bodyPr/>
          <a:lstStyle/>
          <a:p>
            <a:r>
              <a:rPr lang="en-US" dirty="0"/>
              <a:t>Feature Extraction</a:t>
            </a:r>
          </a:p>
        </p:txBody>
      </p:sp>
      <p:sp>
        <p:nvSpPr>
          <p:cNvPr id="3" name="Content Placeholder 2">
            <a:extLst>
              <a:ext uri="{FF2B5EF4-FFF2-40B4-BE49-F238E27FC236}">
                <a16:creationId xmlns:a16="http://schemas.microsoft.com/office/drawing/2014/main" id="{53F6F787-F1E6-4C10-BC2D-428E79102080}"/>
              </a:ext>
            </a:extLst>
          </p:cNvPr>
          <p:cNvSpPr>
            <a:spLocks noGrp="1"/>
          </p:cNvSpPr>
          <p:nvPr>
            <p:ph idx="1"/>
          </p:nvPr>
        </p:nvSpPr>
        <p:spPr/>
        <p:txBody>
          <a:bodyPr/>
          <a:lstStyle/>
          <a:p>
            <a:r>
              <a:rPr lang="en-US" dirty="0"/>
              <a:t>Algorithm is an update on the slides of February 8</a:t>
            </a:r>
            <a:r>
              <a:rPr lang="en-US" baseline="30000" dirty="0"/>
              <a:t>th</a:t>
            </a:r>
            <a:endParaRPr lang="en-US" dirty="0"/>
          </a:p>
          <a:p>
            <a:r>
              <a:rPr lang="en-US" dirty="0"/>
              <a:t>Combines the steps into one process, and uses deep learning</a:t>
            </a:r>
          </a:p>
        </p:txBody>
      </p:sp>
    </p:spTree>
    <p:extLst>
      <p:ext uri="{BB962C8B-B14F-4D97-AF65-F5344CB8AC3E}">
        <p14:creationId xmlns:p14="http://schemas.microsoft.com/office/powerpoint/2010/main" val="3884734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04911-E937-4108-8172-B9DAA44FA2C9}"/>
              </a:ext>
            </a:extLst>
          </p:cNvPr>
          <p:cNvSpPr>
            <a:spLocks noGrp="1"/>
          </p:cNvSpPr>
          <p:nvPr>
            <p:ph type="title"/>
          </p:nvPr>
        </p:nvSpPr>
        <p:spPr/>
        <p:txBody>
          <a:bodyPr/>
          <a:lstStyle/>
          <a:p>
            <a:r>
              <a:rPr lang="en-US" dirty="0"/>
              <a:t>Key Points</a:t>
            </a:r>
          </a:p>
        </p:txBody>
      </p:sp>
      <p:sp>
        <p:nvSpPr>
          <p:cNvPr id="3" name="Content Placeholder 2">
            <a:extLst>
              <a:ext uri="{FF2B5EF4-FFF2-40B4-BE49-F238E27FC236}">
                <a16:creationId xmlns:a16="http://schemas.microsoft.com/office/drawing/2014/main" id="{A7535B4E-AA9A-46E3-88AA-C7294847EA20}"/>
              </a:ext>
            </a:extLst>
          </p:cNvPr>
          <p:cNvSpPr>
            <a:spLocks noGrp="1"/>
          </p:cNvSpPr>
          <p:nvPr>
            <p:ph idx="1"/>
          </p:nvPr>
        </p:nvSpPr>
        <p:spPr/>
        <p:txBody>
          <a:bodyPr/>
          <a:lstStyle/>
          <a:p>
            <a:r>
              <a:rPr lang="en-US" dirty="0"/>
              <a:t>Feature – an interesting part of an image:</a:t>
            </a:r>
          </a:p>
          <a:p>
            <a:pPr lvl="1"/>
            <a:r>
              <a:rPr lang="en-US" dirty="0"/>
              <a:t>Edge, corner, blob, or ridge</a:t>
            </a:r>
          </a:p>
          <a:p>
            <a:pPr lvl="1"/>
            <a:r>
              <a:rPr lang="en-US" dirty="0"/>
              <a:t>Important that it is repeatable</a:t>
            </a:r>
          </a:p>
          <a:p>
            <a:pPr marL="0" indent="0">
              <a:buNone/>
            </a:pPr>
            <a:endParaRPr lang="en-US" dirty="0"/>
          </a:p>
        </p:txBody>
      </p:sp>
    </p:spTree>
    <p:extLst>
      <p:ext uri="{BB962C8B-B14F-4D97-AF65-F5344CB8AC3E}">
        <p14:creationId xmlns:p14="http://schemas.microsoft.com/office/powerpoint/2010/main" val="614226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16670-8237-4995-863E-8B309F751C54}"/>
              </a:ext>
            </a:extLst>
          </p:cNvPr>
          <p:cNvSpPr>
            <a:spLocks noGrp="1"/>
          </p:cNvSpPr>
          <p:nvPr>
            <p:ph type="title"/>
          </p:nvPr>
        </p:nvSpPr>
        <p:spPr/>
        <p:txBody>
          <a:bodyPr/>
          <a:lstStyle/>
          <a:p>
            <a:r>
              <a:rPr lang="en-US" dirty="0"/>
              <a:t>Pipeline</a:t>
            </a:r>
          </a:p>
        </p:txBody>
      </p:sp>
      <p:pic>
        <p:nvPicPr>
          <p:cNvPr id="4" name="Content Placeholder 3">
            <a:extLst>
              <a:ext uri="{FF2B5EF4-FFF2-40B4-BE49-F238E27FC236}">
                <a16:creationId xmlns:a16="http://schemas.microsoft.com/office/drawing/2014/main" id="{A9321A3C-C246-4D5E-8F42-EB1582B6A304}"/>
              </a:ext>
            </a:extLst>
          </p:cNvPr>
          <p:cNvPicPr>
            <a:picLocks noGrp="1" noChangeAspect="1"/>
          </p:cNvPicPr>
          <p:nvPr>
            <p:ph idx="1"/>
          </p:nvPr>
        </p:nvPicPr>
        <p:blipFill>
          <a:blip r:embed="rId2"/>
          <a:stretch>
            <a:fillRect/>
          </a:stretch>
        </p:blipFill>
        <p:spPr>
          <a:xfrm>
            <a:off x="311042" y="2443942"/>
            <a:ext cx="11561942" cy="3175462"/>
          </a:xfrm>
          <a:prstGeom prst="rect">
            <a:avLst/>
          </a:prstGeom>
        </p:spPr>
      </p:pic>
    </p:spTree>
    <p:extLst>
      <p:ext uri="{BB962C8B-B14F-4D97-AF65-F5344CB8AC3E}">
        <p14:creationId xmlns:p14="http://schemas.microsoft.com/office/powerpoint/2010/main" val="1075157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90DE1-5703-45FD-838A-BCC0F450E5D8}"/>
              </a:ext>
            </a:extLst>
          </p:cNvPr>
          <p:cNvSpPr>
            <a:spLocks noGrp="1"/>
          </p:cNvSpPr>
          <p:nvPr>
            <p:ph type="title"/>
          </p:nvPr>
        </p:nvSpPr>
        <p:spPr/>
        <p:txBody>
          <a:bodyPr/>
          <a:lstStyle/>
          <a:p>
            <a:r>
              <a:rPr lang="en-US" dirty="0"/>
              <a:t>Detection</a:t>
            </a:r>
          </a:p>
        </p:txBody>
      </p:sp>
      <p:sp>
        <p:nvSpPr>
          <p:cNvPr id="3" name="Content Placeholder 2">
            <a:extLst>
              <a:ext uri="{FF2B5EF4-FFF2-40B4-BE49-F238E27FC236}">
                <a16:creationId xmlns:a16="http://schemas.microsoft.com/office/drawing/2014/main" id="{836F96E1-DAF6-408D-91F8-E321D1B85243}"/>
              </a:ext>
            </a:extLst>
          </p:cNvPr>
          <p:cNvSpPr>
            <a:spLocks noGrp="1"/>
          </p:cNvSpPr>
          <p:nvPr>
            <p:ph idx="1"/>
          </p:nvPr>
        </p:nvSpPr>
        <p:spPr/>
        <p:txBody>
          <a:bodyPr>
            <a:normAutofit fontScale="85000" lnSpcReduction="20000"/>
          </a:bodyPr>
          <a:lstStyle/>
          <a:p>
            <a:r>
              <a:rPr lang="en-US" dirty="0"/>
              <a:t>Take the score of sections of the image</a:t>
            </a:r>
          </a:p>
          <a:p>
            <a:endParaRPr lang="en-US" dirty="0"/>
          </a:p>
          <a:p>
            <a:r>
              <a:rPr lang="en-US" dirty="0"/>
              <a:t>Non-Maximum Suppression/Outlier Rejection</a:t>
            </a:r>
          </a:p>
          <a:p>
            <a:pPr lvl="1"/>
            <a:r>
              <a:rPr lang="en-US" dirty="0" err="1"/>
              <a:t>softargmax</a:t>
            </a:r>
            <a:endParaRPr lang="en-US" dirty="0"/>
          </a:p>
          <a:p>
            <a:endParaRPr lang="en-US" dirty="0"/>
          </a:p>
          <a:p>
            <a:r>
              <a:rPr lang="en-US" dirty="0"/>
              <a:t>Now have the key points, crop around them</a:t>
            </a:r>
          </a:p>
          <a:p>
            <a:endParaRPr lang="en-US" dirty="0"/>
          </a:p>
          <a:p>
            <a:endParaRPr lang="en-US" dirty="0"/>
          </a:p>
          <a:p>
            <a:endParaRPr lang="en-US" dirty="0"/>
          </a:p>
          <a:p>
            <a:endParaRPr lang="en-US" dirty="0"/>
          </a:p>
          <a:p>
            <a:endParaRPr lang="en-US" dirty="0"/>
          </a:p>
          <a:p>
            <a:r>
              <a:rPr lang="en-US" dirty="0"/>
              <a:t>See also FAST, SIFT, SURF, MSER, SFOP</a:t>
            </a:r>
          </a:p>
        </p:txBody>
      </p:sp>
      <p:pic>
        <p:nvPicPr>
          <p:cNvPr id="5" name="Picture 4">
            <a:extLst>
              <a:ext uri="{FF2B5EF4-FFF2-40B4-BE49-F238E27FC236}">
                <a16:creationId xmlns:a16="http://schemas.microsoft.com/office/drawing/2014/main" id="{E7AE0017-D063-47FD-8E11-9A8AE5BFC81B}"/>
              </a:ext>
            </a:extLst>
          </p:cNvPr>
          <p:cNvPicPr>
            <a:picLocks noChangeAspect="1"/>
          </p:cNvPicPr>
          <p:nvPr/>
        </p:nvPicPr>
        <p:blipFill>
          <a:blip r:embed="rId2"/>
          <a:stretch>
            <a:fillRect/>
          </a:stretch>
        </p:blipFill>
        <p:spPr>
          <a:xfrm>
            <a:off x="6301825" y="1853248"/>
            <a:ext cx="4276725" cy="752475"/>
          </a:xfrm>
          <a:prstGeom prst="rect">
            <a:avLst/>
          </a:prstGeom>
        </p:spPr>
      </p:pic>
      <p:pic>
        <p:nvPicPr>
          <p:cNvPr id="6" name="Picture 5">
            <a:extLst>
              <a:ext uri="{FF2B5EF4-FFF2-40B4-BE49-F238E27FC236}">
                <a16:creationId xmlns:a16="http://schemas.microsoft.com/office/drawing/2014/main" id="{A2B9319A-CB88-4EDA-AFC8-3F3CFA0BB6BC}"/>
              </a:ext>
            </a:extLst>
          </p:cNvPr>
          <p:cNvPicPr>
            <a:picLocks noChangeAspect="1"/>
          </p:cNvPicPr>
          <p:nvPr/>
        </p:nvPicPr>
        <p:blipFill>
          <a:blip r:embed="rId3"/>
          <a:stretch>
            <a:fillRect/>
          </a:stretch>
        </p:blipFill>
        <p:spPr>
          <a:xfrm>
            <a:off x="6932826" y="2805393"/>
            <a:ext cx="3381375" cy="723900"/>
          </a:xfrm>
          <a:prstGeom prst="rect">
            <a:avLst/>
          </a:prstGeom>
        </p:spPr>
      </p:pic>
    </p:spTree>
    <p:extLst>
      <p:ext uri="{BB962C8B-B14F-4D97-AF65-F5344CB8AC3E}">
        <p14:creationId xmlns:p14="http://schemas.microsoft.com/office/powerpoint/2010/main" val="667051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DF667-BC21-4083-B4EA-288EBB3D0770}"/>
              </a:ext>
            </a:extLst>
          </p:cNvPr>
          <p:cNvSpPr>
            <a:spLocks noGrp="1"/>
          </p:cNvSpPr>
          <p:nvPr>
            <p:ph type="title"/>
          </p:nvPr>
        </p:nvSpPr>
        <p:spPr/>
        <p:txBody>
          <a:bodyPr/>
          <a:lstStyle/>
          <a:p>
            <a:r>
              <a:rPr lang="en-US" dirty="0"/>
              <a:t>Score</a:t>
            </a:r>
          </a:p>
        </p:txBody>
      </p:sp>
      <p:sp>
        <p:nvSpPr>
          <p:cNvPr id="3" name="Content Placeholder 2">
            <a:extLst>
              <a:ext uri="{FF2B5EF4-FFF2-40B4-BE49-F238E27FC236}">
                <a16:creationId xmlns:a16="http://schemas.microsoft.com/office/drawing/2014/main" id="{A263E9B6-00E5-47DC-86C6-9CD3140A7BA5}"/>
              </a:ext>
            </a:extLst>
          </p:cNvPr>
          <p:cNvSpPr>
            <a:spLocks noGrp="1"/>
          </p:cNvSpPr>
          <p:nvPr>
            <p:ph idx="1"/>
          </p:nvPr>
        </p:nvSpPr>
        <p:spPr/>
        <p:txBody>
          <a:bodyPr/>
          <a:lstStyle/>
          <a:p>
            <a:r>
              <a:rPr lang="en-US" dirty="0"/>
              <a:t>From </a:t>
            </a:r>
          </a:p>
          <a:p>
            <a:pPr marL="0" indent="0">
              <a:buNone/>
            </a:pPr>
            <a:r>
              <a:rPr lang="en-US" dirty="0"/>
              <a:t>feature extraction </a:t>
            </a:r>
          </a:p>
          <a:p>
            <a:pPr marL="0" indent="0">
              <a:buNone/>
            </a:pPr>
            <a:r>
              <a:rPr lang="en-US" dirty="0"/>
              <a:t>slides </a:t>
            </a:r>
          </a:p>
        </p:txBody>
      </p:sp>
      <p:pic>
        <p:nvPicPr>
          <p:cNvPr id="5" name="Picture 4">
            <a:extLst>
              <a:ext uri="{FF2B5EF4-FFF2-40B4-BE49-F238E27FC236}">
                <a16:creationId xmlns:a16="http://schemas.microsoft.com/office/drawing/2014/main" id="{FCFB7775-77B6-4932-A0CB-96FC5B13295A}"/>
              </a:ext>
            </a:extLst>
          </p:cNvPr>
          <p:cNvPicPr>
            <a:picLocks noChangeAspect="1"/>
          </p:cNvPicPr>
          <p:nvPr/>
        </p:nvPicPr>
        <p:blipFill>
          <a:blip r:embed="rId2"/>
          <a:stretch>
            <a:fillRect/>
          </a:stretch>
        </p:blipFill>
        <p:spPr>
          <a:xfrm>
            <a:off x="3707476" y="988326"/>
            <a:ext cx="8623416" cy="5961329"/>
          </a:xfrm>
          <a:prstGeom prst="rect">
            <a:avLst/>
          </a:prstGeom>
        </p:spPr>
      </p:pic>
    </p:spTree>
    <p:extLst>
      <p:ext uri="{BB962C8B-B14F-4D97-AF65-F5344CB8AC3E}">
        <p14:creationId xmlns:p14="http://schemas.microsoft.com/office/powerpoint/2010/main" val="340509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01B40-7FB1-4EF0-8DDA-FFDE685D599D}"/>
              </a:ext>
            </a:extLst>
          </p:cNvPr>
          <p:cNvSpPr>
            <a:spLocks noGrp="1"/>
          </p:cNvSpPr>
          <p:nvPr>
            <p:ph type="title"/>
          </p:nvPr>
        </p:nvSpPr>
        <p:spPr/>
        <p:txBody>
          <a:bodyPr/>
          <a:lstStyle/>
          <a:p>
            <a:r>
              <a:rPr lang="en-US" dirty="0"/>
              <a:t>Orientation Estimation</a:t>
            </a:r>
          </a:p>
        </p:txBody>
      </p:sp>
      <p:sp>
        <p:nvSpPr>
          <p:cNvPr id="3" name="Content Placeholder 2">
            <a:extLst>
              <a:ext uri="{FF2B5EF4-FFF2-40B4-BE49-F238E27FC236}">
                <a16:creationId xmlns:a16="http://schemas.microsoft.com/office/drawing/2014/main" id="{936449C5-AE6F-4BE4-8824-67B8ED2D9216}"/>
              </a:ext>
            </a:extLst>
          </p:cNvPr>
          <p:cNvSpPr>
            <a:spLocks noGrp="1"/>
          </p:cNvSpPr>
          <p:nvPr>
            <p:ph idx="1"/>
          </p:nvPr>
        </p:nvSpPr>
        <p:spPr/>
        <p:txBody>
          <a:bodyPr>
            <a:normAutofit/>
          </a:bodyPr>
          <a:lstStyle/>
          <a:p>
            <a:r>
              <a:rPr lang="en-US" dirty="0"/>
              <a:t>Want to match the picture with others, but first need to have all the pictures be aligned</a:t>
            </a:r>
          </a:p>
          <a:p>
            <a:endParaRPr lang="en-US" dirty="0"/>
          </a:p>
          <a:p>
            <a:endParaRPr lang="en-US" dirty="0"/>
          </a:p>
          <a:p>
            <a:endParaRPr lang="en-US" dirty="0"/>
          </a:p>
          <a:p>
            <a:pPr marL="0" indent="0">
              <a:buNone/>
            </a:pPr>
            <a:endParaRPr lang="en-US" dirty="0"/>
          </a:p>
          <a:p>
            <a:endParaRPr lang="en-US" dirty="0"/>
          </a:p>
          <a:p>
            <a:r>
              <a:rPr lang="en-US" dirty="0"/>
              <a:t>See also SIFT</a:t>
            </a:r>
          </a:p>
        </p:txBody>
      </p:sp>
      <p:pic>
        <p:nvPicPr>
          <p:cNvPr id="4" name="Picture 3">
            <a:extLst>
              <a:ext uri="{FF2B5EF4-FFF2-40B4-BE49-F238E27FC236}">
                <a16:creationId xmlns:a16="http://schemas.microsoft.com/office/drawing/2014/main" id="{8BB969C9-BE13-4DF3-B009-803C1F8CDA05}"/>
              </a:ext>
            </a:extLst>
          </p:cNvPr>
          <p:cNvPicPr>
            <a:picLocks noChangeAspect="1"/>
          </p:cNvPicPr>
          <p:nvPr/>
        </p:nvPicPr>
        <p:blipFill>
          <a:blip r:embed="rId2"/>
          <a:stretch>
            <a:fillRect/>
          </a:stretch>
        </p:blipFill>
        <p:spPr>
          <a:xfrm>
            <a:off x="3228975" y="3197975"/>
            <a:ext cx="5734050" cy="495300"/>
          </a:xfrm>
          <a:prstGeom prst="rect">
            <a:avLst/>
          </a:prstGeom>
        </p:spPr>
      </p:pic>
    </p:spTree>
    <p:extLst>
      <p:ext uri="{BB962C8B-B14F-4D97-AF65-F5344CB8AC3E}">
        <p14:creationId xmlns:p14="http://schemas.microsoft.com/office/powerpoint/2010/main" val="26116936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211</TotalTime>
  <Words>503</Words>
  <Application>Microsoft Office PowerPoint</Application>
  <PresentationFormat>Widescreen</PresentationFormat>
  <Paragraphs>124</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Century Gothic</vt:lpstr>
      <vt:lpstr>Wingdings 3</vt:lpstr>
      <vt:lpstr>Ion</vt:lpstr>
      <vt:lpstr>LIFT: Learned Invarient Feature Transform</vt:lpstr>
      <vt:lpstr>Content</vt:lpstr>
      <vt:lpstr>LIFT Abstract</vt:lpstr>
      <vt:lpstr>Feature Extraction</vt:lpstr>
      <vt:lpstr>Key Points</vt:lpstr>
      <vt:lpstr>Pipeline</vt:lpstr>
      <vt:lpstr>Detection</vt:lpstr>
      <vt:lpstr>Score</vt:lpstr>
      <vt:lpstr>Orientation Estimation</vt:lpstr>
      <vt:lpstr>Feature Descriptors</vt:lpstr>
      <vt:lpstr>Deep Learning</vt:lpstr>
      <vt:lpstr>Deep learning</vt:lpstr>
      <vt:lpstr>Data set</vt:lpstr>
      <vt:lpstr>Training</vt:lpstr>
      <vt:lpstr>Results</vt:lpstr>
      <vt:lpstr>Results</vt:lpstr>
      <vt:lpstr>Problems and Lessons</vt:lpstr>
      <vt:lpstr>Choosing a topic</vt:lpstr>
      <vt:lpstr>Code Difficulties</vt:lpstr>
      <vt:lpstr>Platforms I tried or considered</vt:lpstr>
      <vt:lpstr>Windows Subsytem for Linux</vt:lpstr>
      <vt:lpstr>Problematic Programs </vt:lpstr>
      <vt:lpstr>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LIFT: Learned Invarient Feature Transform</dc:title>
  <dc:creator>Robert Nelson</dc:creator>
  <cp:lastModifiedBy>Nelson, Robert J.</cp:lastModifiedBy>
  <cp:revision>12</cp:revision>
  <dcterms:created xsi:type="dcterms:W3CDTF">2018-02-27T12:31:29Z</dcterms:created>
  <dcterms:modified xsi:type="dcterms:W3CDTF">2018-02-27T16:03:25Z</dcterms:modified>
</cp:coreProperties>
</file>