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86" r:id="rId4"/>
    <p:sldId id="289" r:id="rId5"/>
    <p:sldId id="288" r:id="rId6"/>
    <p:sldId id="291" r:id="rId7"/>
    <p:sldId id="293" r:id="rId8"/>
    <p:sldId id="294" r:id="rId9"/>
    <p:sldId id="295" r:id="rId10"/>
    <p:sldId id="292" r:id="rId11"/>
    <p:sldId id="296" r:id="rId12"/>
    <p:sldId id="300" r:id="rId13"/>
    <p:sldId id="301" r:id="rId14"/>
    <p:sldId id="302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26" r:id="rId28"/>
    <p:sldId id="327" r:id="rId29"/>
    <p:sldId id="328" r:id="rId30"/>
    <p:sldId id="329" r:id="rId31"/>
    <p:sldId id="317" r:id="rId32"/>
    <p:sldId id="318" r:id="rId33"/>
    <p:sldId id="319" r:id="rId34"/>
    <p:sldId id="320" r:id="rId35"/>
    <p:sldId id="322" r:id="rId36"/>
    <p:sldId id="323" r:id="rId37"/>
    <p:sldId id="325" r:id="rId38"/>
    <p:sldId id="283" r:id="rId39"/>
    <p:sldId id="28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6"/>
    <p:restoredTop sz="94631"/>
  </p:normalViewPr>
  <p:slideViewPr>
    <p:cSldViewPr snapToGrid="0" snapToObjects="1">
      <p:cViewPr>
        <p:scale>
          <a:sx n="92" d="100"/>
          <a:sy n="92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544C-76C2-2D4D-9850-DDE83FA9026A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8B4EF-55DF-684E-9809-5C3E4CB1BB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7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96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301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86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08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40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605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97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648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56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30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9985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6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74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2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19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6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87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0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1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07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C8B4EF-55DF-684E-9809-5C3E4CB1BBE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1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21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4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7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53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96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96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89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2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37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1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43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6A10A-2D47-7647-B9A9-C8C8F2B3784C}" type="datetimeFigureOut">
              <a:rPr lang="en-US" smtClean="0"/>
              <a:t>3/26/18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D5096-6EA8-8F4B-A17C-484EAD5B7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28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ubhiH/PCD-2-PLY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alf Frame 11"/>
          <p:cNvSpPr/>
          <p:nvPr/>
        </p:nvSpPr>
        <p:spPr>
          <a:xfrm rot="10800000" flipH="1" flipV="1">
            <a:off x="1043401" y="309283"/>
            <a:ext cx="9165606" cy="3502726"/>
          </a:xfrm>
          <a:prstGeom prst="halfFrame">
            <a:avLst>
              <a:gd name="adj1" fmla="val 427"/>
              <a:gd name="adj2" fmla="val 23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766804" y="3812009"/>
            <a:ext cx="8590120" cy="2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84375" y="802494"/>
            <a:ext cx="886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Point </a:t>
            </a:r>
            <a:r>
              <a:rPr lang="en-US" sz="5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Cloud Library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15068" y="4389253"/>
            <a:ext cx="370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charset="0"/>
                <a:ea typeface="Times" charset="0"/>
                <a:cs typeface="Times" charset="0"/>
              </a:rPr>
              <a:t>Soubhi Hadri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42414" y="5104304"/>
            <a:ext cx="6438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charset="0"/>
                <a:ea typeface="Times" charset="0"/>
                <a:cs typeface="Times" charset="0"/>
              </a:rPr>
              <a:t>Department of Electrical and Computer Engineering </a:t>
            </a:r>
          </a:p>
          <a:p>
            <a:pPr algn="ctr"/>
            <a:r>
              <a:rPr lang="en-US" dirty="0">
                <a:latin typeface="Times" charset="0"/>
                <a:ea typeface="Times" charset="0"/>
                <a:cs typeface="Times" charset="0"/>
              </a:rPr>
              <a:t>University of Oklahoma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30887" y="643350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charset="0"/>
                <a:ea typeface="Times" charset="0"/>
                <a:cs typeface="Times" charset="0"/>
              </a:rPr>
              <a:t>March, 2018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06" y="5916623"/>
            <a:ext cx="626251" cy="8862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31268" y="3439884"/>
            <a:ext cx="1751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Computer Vision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76" y="2107607"/>
            <a:ext cx="5218187" cy="168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Structure 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1"/>
            <a:r>
              <a:rPr lang="en-US" sz="2800" b="1" dirty="0">
                <a:latin typeface="Times" pitchFamily="2" charset="0"/>
              </a:rPr>
              <a:t>P</a:t>
            </a:r>
            <a:r>
              <a:rPr lang="en-US" sz="2800" dirty="0">
                <a:latin typeface="Times" pitchFamily="2" charset="0"/>
              </a:rPr>
              <a:t>oint </a:t>
            </a:r>
            <a:r>
              <a:rPr lang="en-US" sz="2800" b="1" dirty="0">
                <a:latin typeface="Times" pitchFamily="2" charset="0"/>
              </a:rPr>
              <a:t>C</a:t>
            </a:r>
            <a:r>
              <a:rPr lang="en-US" sz="2800" dirty="0">
                <a:latin typeface="Times" pitchFamily="2" charset="0"/>
              </a:rPr>
              <a:t>loud </a:t>
            </a:r>
            <a:r>
              <a:rPr lang="en-US" sz="2800" b="1" dirty="0">
                <a:latin typeface="Times" pitchFamily="2" charset="0"/>
              </a:rPr>
              <a:t>L</a:t>
            </a:r>
            <a:r>
              <a:rPr lang="en-US" sz="2800" dirty="0">
                <a:latin typeface="Times" pitchFamily="2" charset="0"/>
              </a:rPr>
              <a:t>ibrary (or </a:t>
            </a:r>
            <a:r>
              <a:rPr lang="en-US" sz="2800" b="1" dirty="0">
                <a:latin typeface="Times" pitchFamily="2" charset="0"/>
              </a:rPr>
              <a:t>PCL</a:t>
            </a:r>
            <a:r>
              <a:rPr lang="en-US" sz="2800" dirty="0">
                <a:latin typeface="Times" pitchFamily="2" charset="0"/>
              </a:rPr>
              <a:t>):</a:t>
            </a:r>
            <a:endParaRPr lang="en-US" sz="2800" dirty="0">
              <a:latin typeface="Times" pitchFamily="2" charset="0"/>
              <a:ea typeface="Times" charset="0"/>
              <a:cs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51" y="1639326"/>
            <a:ext cx="9910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PCL is split into a series of smaller code libraries: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It can be compiled separately. 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Think about PCL is as a graph of code libraries.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4" y="3184079"/>
            <a:ext cx="10058400" cy="29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Structure: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5"/>
            <a:ext cx="11632439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1"/>
            <a:r>
              <a:rPr lang="en-US" sz="2800" dirty="0">
                <a:latin typeface="Times" pitchFamily="2" charset="0"/>
                <a:ea typeface="Times" charset="0"/>
                <a:cs typeface="Times" charset="0"/>
              </a:rPr>
              <a:t>Point Types in PCL: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400" i="1" dirty="0" err="1">
                <a:latin typeface="Times" pitchFamily="2" charset="0"/>
                <a:ea typeface="Times" charset="0"/>
                <a:cs typeface="Times" charset="0"/>
              </a:rPr>
              <a:t>PointXYZ</a:t>
            </a:r>
            <a:r>
              <a:rPr lang="en-US" sz="2400" dirty="0">
                <a:latin typeface="Times" pitchFamily="2" charset="0"/>
                <a:ea typeface="Times" charset="0"/>
                <a:cs typeface="Times" charset="0"/>
              </a:rPr>
              <a:t> - Members: float x, y, z; </a:t>
            </a:r>
            <a:r>
              <a:rPr lang="en-US" sz="2400" b="1" dirty="0">
                <a:latin typeface="Times" pitchFamily="2" charset="0"/>
                <a:ea typeface="Times" charset="0"/>
                <a:cs typeface="Times" charset="0"/>
              </a:rPr>
              <a:t>most used</a:t>
            </a:r>
            <a:r>
              <a:rPr lang="en-US" sz="2400" dirty="0">
                <a:latin typeface="Times" pitchFamily="2" charset="0"/>
                <a:ea typeface="Times" charset="0"/>
                <a:cs typeface="Times" charset="0"/>
              </a:rPr>
              <a:t>.</a:t>
            </a:r>
            <a:endParaRPr lang="ar-SA" sz="2400" dirty="0">
              <a:latin typeface="Times" pitchFamily="2" charset="0"/>
              <a:ea typeface="Times" charset="0"/>
              <a:cs typeface="Times" charset="0"/>
            </a:endParaRPr>
          </a:p>
          <a:p>
            <a:pPr marL="457200" lvl="0" indent="-457200">
              <a:buFont typeface="Arial" charset="0"/>
              <a:buChar char="•"/>
            </a:pPr>
            <a:r>
              <a:rPr lang="en-US" sz="2400" i="1" dirty="0" err="1">
                <a:latin typeface="Times" pitchFamily="2" charset="0"/>
                <a:ea typeface="Times" charset="0"/>
                <a:cs typeface="Times" charset="0"/>
              </a:rPr>
              <a:t>PointXYZI</a:t>
            </a:r>
            <a:r>
              <a:rPr lang="en-US" sz="2400" dirty="0">
                <a:latin typeface="Times" pitchFamily="2" charset="0"/>
                <a:ea typeface="Times" charset="0"/>
                <a:cs typeface="Times" charset="0"/>
              </a:rPr>
              <a:t> - Members: float x, y, z, intensity; Simple XYZ + </a:t>
            </a:r>
            <a:r>
              <a:rPr lang="en-US" sz="2400" b="1" dirty="0">
                <a:latin typeface="Times" pitchFamily="2" charset="0"/>
                <a:ea typeface="Times" charset="0"/>
                <a:cs typeface="Times" charset="0"/>
              </a:rPr>
              <a:t>intensity</a:t>
            </a:r>
            <a:r>
              <a:rPr lang="en-US" sz="2400" dirty="0">
                <a:latin typeface="Times" pitchFamily="2" charset="0"/>
                <a:ea typeface="Times" charset="0"/>
                <a:cs typeface="Times" charset="0"/>
              </a:rPr>
              <a:t>.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400" i="1" dirty="0" err="1">
                <a:latin typeface="Times" pitchFamily="2" charset="0"/>
              </a:rPr>
              <a:t>PointXYZRGBA</a:t>
            </a:r>
            <a:r>
              <a:rPr lang="en-US" sz="2400" dirty="0">
                <a:latin typeface="Times" pitchFamily="2" charset="0"/>
              </a:rPr>
              <a:t> - Members: float x, y, z; uint32_t </a:t>
            </a:r>
            <a:r>
              <a:rPr lang="en-US" sz="2400" dirty="0" err="1">
                <a:latin typeface="Times" pitchFamily="2" charset="0"/>
              </a:rPr>
              <a:t>rgba</a:t>
            </a:r>
            <a:r>
              <a:rPr lang="en-US" sz="2400" dirty="0">
                <a:latin typeface="Times" pitchFamily="2" charset="0"/>
              </a:rPr>
              <a:t>; RGBA information packed into a single </a:t>
            </a:r>
            <a:r>
              <a:rPr lang="en-US" sz="2400" b="1" dirty="0">
                <a:latin typeface="Times" pitchFamily="2" charset="0"/>
              </a:rPr>
              <a:t>integer</a:t>
            </a:r>
            <a:r>
              <a:rPr lang="en-US" sz="2400" dirty="0">
                <a:latin typeface="Times" pitchFamily="2" charset="0"/>
              </a:rPr>
              <a:t>.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400" i="1" dirty="0" err="1">
                <a:latin typeface="Times" pitchFamily="2" charset="0"/>
              </a:rPr>
              <a:t>PointXYZRGB</a:t>
            </a:r>
            <a:r>
              <a:rPr lang="en-US" sz="2400" dirty="0">
                <a:latin typeface="Times" pitchFamily="2" charset="0"/>
              </a:rPr>
              <a:t> - float x, y, z, </a:t>
            </a:r>
            <a:r>
              <a:rPr lang="en-US" sz="2400" dirty="0" err="1">
                <a:latin typeface="Times" pitchFamily="2" charset="0"/>
              </a:rPr>
              <a:t>rgb</a:t>
            </a:r>
            <a:r>
              <a:rPr lang="en-US" sz="2400" dirty="0">
                <a:latin typeface="Times" pitchFamily="2" charset="0"/>
              </a:rPr>
              <a:t>; RGBA information packed into a float.</a:t>
            </a:r>
          </a:p>
          <a:p>
            <a:pPr marL="457200" lvl="0" indent="-457200">
              <a:buFont typeface="Arial" charset="0"/>
              <a:buChar char="•"/>
            </a:pPr>
            <a:r>
              <a:rPr lang="en-US" sz="2400" i="1" dirty="0" err="1">
                <a:latin typeface="Times" pitchFamily="2" charset="0"/>
              </a:rPr>
              <a:t>PointNormal</a:t>
            </a:r>
            <a:r>
              <a:rPr lang="en-US" sz="2400" dirty="0">
                <a:latin typeface="Times" pitchFamily="2" charset="0"/>
              </a:rPr>
              <a:t> - float x, y, z; float normal[3], curvature; surface </a:t>
            </a:r>
            <a:r>
              <a:rPr lang="en-US" sz="2400" dirty="0" err="1">
                <a:latin typeface="Times" pitchFamily="2" charset="0"/>
              </a:rPr>
              <a:t>normals</a:t>
            </a:r>
            <a:r>
              <a:rPr lang="en-US" sz="2400" dirty="0">
                <a:latin typeface="Times" pitchFamily="2" charset="0"/>
              </a:rPr>
              <a:t> and curvatures.</a:t>
            </a:r>
          </a:p>
          <a:p>
            <a:pPr marL="457200" lvl="0" indent="-457200">
              <a:buFont typeface="Arial" charset="0"/>
              <a:buChar char="•"/>
            </a:pPr>
            <a:r>
              <a:rPr lang="mr-IN" sz="2400" dirty="0">
                <a:latin typeface="Times" pitchFamily="2" charset="0"/>
              </a:rPr>
              <a:t>……</a:t>
            </a:r>
            <a:r>
              <a:rPr lang="en-US" sz="2400" dirty="0">
                <a:latin typeface="Times" pitchFamily="2" charset="0"/>
              </a:rPr>
              <a:t>..</a:t>
            </a:r>
            <a:endParaRPr lang="ar-SA" sz="2400" dirty="0">
              <a:latin typeface="Times" pitchFamily="2" charset="0"/>
            </a:endParaRPr>
          </a:p>
          <a:p>
            <a:pPr marL="457200" lvl="0" indent="-457200">
              <a:buFont typeface="Arial" charset="0"/>
              <a:buChar char="•"/>
            </a:pPr>
            <a:r>
              <a:rPr lang="en-US" sz="2400" b="1" dirty="0">
                <a:latin typeface="Times" pitchFamily="2" charset="0"/>
              </a:rPr>
              <a:t>Not enough!</a:t>
            </a:r>
            <a:r>
              <a:rPr lang="en-US" sz="2400" dirty="0">
                <a:latin typeface="Times" pitchFamily="2" charset="0"/>
              </a:rPr>
              <a:t> Defining your own custom </a:t>
            </a:r>
            <a:r>
              <a:rPr lang="en-US" sz="2400" dirty="0" err="1">
                <a:latin typeface="Times" pitchFamily="2" charset="0"/>
              </a:rPr>
              <a:t>PointT</a:t>
            </a:r>
            <a:r>
              <a:rPr lang="en-US" sz="2400" dirty="0">
                <a:latin typeface="Times" pitchFamily="2" charset="0"/>
              </a:rPr>
              <a:t> type.</a:t>
            </a:r>
          </a:p>
          <a:p>
            <a:br>
              <a:rPr lang="en-US" sz="2400" dirty="0">
                <a:latin typeface="Times" pitchFamily="2" charset="0"/>
              </a:rPr>
            </a:br>
            <a:endParaRPr lang="en-US" sz="2400" dirty="0">
              <a:latin typeface="Times" pitchFamily="2" charset="0"/>
            </a:endParaRPr>
          </a:p>
          <a:p>
            <a:endParaRPr lang="en-US" sz="2400" dirty="0">
              <a:latin typeface="Times" pitchFamily="2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66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684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08651" y="971146"/>
            <a:ext cx="1052380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PCL is split in a number of modular libraries. The most important 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Filters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Features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Times" pitchFamily="2" charset="0"/>
              </a:rPr>
              <a:t>Keypoints</a:t>
            </a:r>
            <a:endParaRPr lang="en-US" dirty="0">
              <a:latin typeface="Times" pitchFamily="2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Registration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err="1">
                <a:latin typeface="Times" pitchFamily="2" charset="0"/>
              </a:rPr>
              <a:t>Kdtree</a:t>
            </a:r>
            <a:endParaRPr lang="en-US" dirty="0">
              <a:latin typeface="Times" pitchFamily="2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Octree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Visualization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I/O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Common</a:t>
            </a:r>
          </a:p>
          <a:p>
            <a:pPr marL="285750" indent="-285750">
              <a:buFont typeface="Arial" charset="0"/>
              <a:buChar char="•"/>
            </a:pPr>
            <a:r>
              <a:rPr lang="mr-IN" dirty="0">
                <a:latin typeface="Times" pitchFamily="2" charset="0"/>
              </a:rPr>
              <a:t>…</a:t>
            </a:r>
            <a:endParaRPr lang="en-US" dirty="0">
              <a:latin typeface="Times" pitchFamily="2" charset="0"/>
            </a:endParaRP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" pitchFamily="2" charset="0"/>
            </a:endParaRPr>
          </a:p>
          <a:p>
            <a:br>
              <a:rPr lang="en-US" dirty="0">
                <a:latin typeface="Times" pitchFamily="2" charset="0"/>
              </a:rPr>
            </a:br>
            <a:endParaRPr lang="en-US" dirty="0">
              <a:latin typeface="Times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763" y="2032246"/>
            <a:ext cx="8852237" cy="25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5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Filters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684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11/37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73" y="2622176"/>
            <a:ext cx="6963027" cy="3754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651" y="1223682"/>
            <a:ext cx="69468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  <a:ea typeface="Times" charset="0"/>
                <a:cs typeface="Times" charset="0"/>
              </a:rPr>
              <a:t>Example : noise removal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Some of these outliers can be filtered by performing a statistical analysis on each point’s neighborhood.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Trimming those that do not meet a certain criteria. </a:t>
            </a:r>
          </a:p>
          <a:p>
            <a:pPr marL="285750" indent="-285750">
              <a:buFont typeface="Arial" charset="0"/>
              <a:buChar char="•"/>
            </a:pPr>
            <a:endParaRPr lang="en-US" dirty="0">
              <a:latin typeface="Times" pitchFamily="2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9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Filters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684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694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" pitchFamily="2" charset="0"/>
              </a:rPr>
              <a:t>Downsampling</a:t>
            </a:r>
            <a:r>
              <a:rPr lang="en-US" b="1" dirty="0">
                <a:latin typeface="Times" pitchFamily="2" charset="0"/>
              </a:rPr>
              <a:t> a </a:t>
            </a:r>
            <a:r>
              <a:rPr lang="en-US" b="1" dirty="0" err="1">
                <a:latin typeface="Times" pitchFamily="2" charset="0"/>
              </a:rPr>
              <a:t>PointCloud</a:t>
            </a:r>
            <a:r>
              <a:rPr lang="en-US" b="1" dirty="0">
                <a:latin typeface="Times" pitchFamily="2" charset="0"/>
              </a:rPr>
              <a:t> using a </a:t>
            </a:r>
            <a:r>
              <a:rPr lang="en-US" b="1" dirty="0" err="1">
                <a:latin typeface="Times" pitchFamily="2" charset="0"/>
              </a:rPr>
              <a:t>VoxelGrid</a:t>
            </a:r>
            <a:r>
              <a:rPr lang="en-US" b="1" dirty="0">
                <a:latin typeface="Times" pitchFamily="2" charset="0"/>
              </a:rPr>
              <a:t> filter</a:t>
            </a:r>
            <a:endParaRPr lang="en-US" dirty="0">
              <a:latin typeface="Times" pitchFamily="2" charset="0"/>
            </a:endParaRPr>
          </a:p>
          <a:p>
            <a:r>
              <a:rPr lang="en-US" dirty="0">
                <a:latin typeface="Times" pitchFamily="2" charset="0"/>
              </a:rPr>
              <a:t>Reduce the number of points – a point cloud dataset, using a </a:t>
            </a:r>
            <a:r>
              <a:rPr lang="en-US" dirty="0" err="1">
                <a:latin typeface="Times" pitchFamily="2" charset="0"/>
              </a:rPr>
              <a:t>voxelized</a:t>
            </a:r>
            <a:r>
              <a:rPr lang="en-US" dirty="0">
                <a:latin typeface="Times" pitchFamily="2" charset="0"/>
              </a:rPr>
              <a:t> grid approach.</a:t>
            </a:r>
            <a:endParaRPr lang="en-US" dirty="0">
              <a:latin typeface="Times" pitchFamily="2" charset="0"/>
              <a:ea typeface="Times" charset="0"/>
              <a:cs typeface="Times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12" y="2689633"/>
            <a:ext cx="8659905" cy="369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Filters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684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69468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Removing outliers using a </a:t>
            </a:r>
            <a:r>
              <a:rPr lang="en-US" b="1" dirty="0" err="1">
                <a:latin typeface="Times" pitchFamily="2" charset="0"/>
              </a:rPr>
              <a:t>StatisticalOutlierRemoval</a:t>
            </a:r>
            <a:r>
              <a:rPr lang="en-US" b="1" dirty="0">
                <a:latin typeface="Times" pitchFamily="2" charset="0"/>
              </a:rPr>
              <a:t> filter</a:t>
            </a:r>
          </a:p>
          <a:p>
            <a:r>
              <a:rPr lang="en-US" dirty="0">
                <a:latin typeface="Times" pitchFamily="2" charset="0"/>
              </a:rPr>
              <a:t>Remove noisy measurements, e.g. outliers, from a point cloud dataset using statistical analysis techniques.</a:t>
            </a:r>
            <a:endParaRPr lang="en-US" dirty="0">
              <a:latin typeface="Times" pitchFamily="2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973" y="2622176"/>
            <a:ext cx="6963027" cy="37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Segmentation</a:t>
            </a: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108734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Algorithms for segmenting a point cloud into distinct clusters.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These algorithms are best suited for processing a point cloud that is composed of a number of spatially isolated 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Clustering is often used to break the cloud down into its constituent parts, which can then be processed independently.</a:t>
            </a:r>
            <a:endParaRPr lang="en-US" dirty="0">
              <a:latin typeface="Times" pitchFamily="2" charset="0"/>
              <a:ea typeface="Times" charset="0"/>
              <a:cs typeface="Times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66" y="3081656"/>
            <a:ext cx="10058400" cy="31393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51530" y="6206009"/>
            <a:ext cx="33348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plane model segmentation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1382" y="6191617"/>
            <a:ext cx="3523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cylinder model segmentation</a:t>
            </a:r>
          </a:p>
        </p:txBody>
      </p:sp>
    </p:spTree>
    <p:extLst>
      <p:ext uri="{BB962C8B-B14F-4D97-AF65-F5344CB8AC3E}">
        <p14:creationId xmlns:p14="http://schemas.microsoft.com/office/powerpoint/2010/main" val="75790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Surface</a:t>
            </a: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1087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Deals with reconstructing the original surfaces from 3D scans.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142461" y="6197738"/>
            <a:ext cx="6167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Surface Triangulation obtain a triangle mesh based on projections of the local neighborhoods. 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338"/>
            <a:ext cx="6167226" cy="34022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148" y="2721692"/>
            <a:ext cx="5966386" cy="34274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BD02EFE-7AA2-8A41-8555-6EAD4FF0DE14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15/37</a:t>
            </a:r>
          </a:p>
        </p:txBody>
      </p:sp>
    </p:spTree>
    <p:extLst>
      <p:ext uri="{BB962C8B-B14F-4D97-AF65-F5344CB8AC3E}">
        <p14:creationId xmlns:p14="http://schemas.microsoft.com/office/powerpoint/2010/main" val="53474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Surface</a:t>
            </a: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10759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Calculate a simple 2D hull polygon (concave or convex) for a set of points supported by a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Creating a convex or concave hull is helpful: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Simplifying the surface representation.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When boundaries need to be extracted.</a:t>
            </a:r>
          </a:p>
          <a:p>
            <a:br>
              <a:rPr lang="en-US" dirty="0">
                <a:latin typeface="Times" pitchFamily="2" charset="0"/>
              </a:rPr>
            </a:br>
            <a:br>
              <a:rPr lang="en-US" dirty="0">
                <a:latin typeface="Times" pitchFamily="2" charset="0"/>
              </a:rPr>
            </a:br>
            <a:endParaRPr lang="en-US" dirty="0">
              <a:latin typeface="Times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094" y="2467535"/>
            <a:ext cx="7645400" cy="4000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030735-E9F9-E540-A6B9-15E754727240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16/37</a:t>
            </a:r>
          </a:p>
        </p:txBody>
      </p:sp>
    </p:spTree>
    <p:extLst>
      <p:ext uri="{BB962C8B-B14F-4D97-AF65-F5344CB8AC3E}">
        <p14:creationId xmlns:p14="http://schemas.microsoft.com/office/powerpoint/2010/main" val="6511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Surface</a:t>
            </a: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  <a:p>
            <a:pPr fontAlgn="base"/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10873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B-spline fitting algorithm to obtain a smooth, parametric surface representation.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24" y="1802531"/>
            <a:ext cx="5248358" cy="4747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6" y="1802531"/>
            <a:ext cx="5021729" cy="474769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17842E-F70F-9040-A399-A6460CBECA68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17/37</a:t>
            </a:r>
          </a:p>
        </p:txBody>
      </p:sp>
    </p:spTree>
    <p:extLst>
      <p:ext uri="{BB962C8B-B14F-4D97-AF65-F5344CB8AC3E}">
        <p14:creationId xmlns:p14="http://schemas.microsoft.com/office/powerpoint/2010/main" val="995127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Outline: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Introduction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Point Cloud Overview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PCL (Point Cloud Library)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PCL Walkthrough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MeshLab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PCL Installation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" charset="0"/>
                <a:ea typeface="Times" charset="0"/>
                <a:cs typeface="Times" charset="0"/>
              </a:rPr>
              <a:t>Example</a:t>
            </a:r>
          </a:p>
          <a:p>
            <a:pPr marL="285750" indent="-285750">
              <a:buFont typeface="Arial" charset="0"/>
              <a:buChar char="•"/>
            </a:pPr>
            <a:endParaRPr lang="en-US" sz="4000" dirty="0">
              <a:solidFill>
                <a:schemeClr val="tx1">
                  <a:lumMod val="65000"/>
                  <a:lumOff val="35000"/>
                </a:schemeClr>
              </a:solidFill>
              <a:latin typeface="Times" charset="0"/>
              <a:ea typeface="Times" charset="0"/>
              <a:cs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6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Visualization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3449" y="1080651"/>
            <a:ext cx="1087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Quickly prototype and visualize the results of algorithms operating on 3D point cloud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Similar to </a:t>
            </a:r>
            <a:r>
              <a:rPr lang="en-US" dirty="0" err="1">
                <a:latin typeface="Times" pitchFamily="2" charset="0"/>
              </a:rPr>
              <a:t>OpenCV’s</a:t>
            </a:r>
            <a:r>
              <a:rPr lang="en-US" dirty="0">
                <a:latin typeface="Times" pitchFamily="2" charset="0"/>
              </a:rPr>
              <a:t> </a:t>
            </a:r>
            <a:r>
              <a:rPr lang="en-US" i="1" dirty="0" err="1">
                <a:latin typeface="Times" pitchFamily="2" charset="0"/>
              </a:rPr>
              <a:t>highgui</a:t>
            </a:r>
            <a:r>
              <a:rPr lang="en-US" i="1" dirty="0">
                <a:latin typeface="Times" pitchFamily="2" charset="0"/>
              </a:rPr>
              <a:t> </a:t>
            </a:r>
            <a:r>
              <a:rPr lang="en-US" dirty="0">
                <a:latin typeface="Times" pitchFamily="2" charset="0"/>
              </a:rPr>
              <a:t>routines for displaying 2D images and for drawing basic 2D shapes on screen.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65" y="1870013"/>
            <a:ext cx="7899400" cy="4025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7706" y="5904974"/>
            <a:ext cx="7503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Rendering and setting visual properties (colors, point sizes, opacity, </a:t>
            </a:r>
            <a:r>
              <a:rPr lang="en-US" sz="1200" dirty="0" err="1"/>
              <a:t>etc</a:t>
            </a:r>
            <a:r>
              <a:rPr lang="en-US" sz="1200" dirty="0"/>
              <a:t>) for any n-D point cloud datasets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E75D79-7974-DA40-8B7D-6DBFD3CAAD73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18/37</a:t>
            </a:r>
          </a:p>
        </p:txBody>
      </p:sp>
    </p:spTree>
    <p:extLst>
      <p:ext uri="{BB962C8B-B14F-4D97-AF65-F5344CB8AC3E}">
        <p14:creationId xmlns:p14="http://schemas.microsoft.com/office/powerpoint/2010/main" val="65812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6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Visualization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87706" y="5889556"/>
            <a:ext cx="5419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Drawing basic 3D shapes on screen (e.g., cylinders, </a:t>
            </a:r>
            <a:r>
              <a:rPr lang="en-US" sz="1200" dirty="0" err="1"/>
              <a:t>spheres,lines</a:t>
            </a:r>
            <a:r>
              <a:rPr lang="en-US" sz="1200" dirty="0"/>
              <a:t>, polygons,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400" y="2019168"/>
            <a:ext cx="6287247" cy="37212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18775B-89B0-3144-9DC9-F53D7EEA01E5}"/>
              </a:ext>
            </a:extLst>
          </p:cNvPr>
          <p:cNvSpPr txBox="1"/>
          <p:nvPr/>
        </p:nvSpPr>
        <p:spPr>
          <a:xfrm>
            <a:off x="363449" y="1080651"/>
            <a:ext cx="1087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Quickly prototype and visualize the results of algorithms operating on 3D point cloud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Similar to </a:t>
            </a:r>
            <a:r>
              <a:rPr lang="en-US" dirty="0" err="1">
                <a:latin typeface="Times" pitchFamily="2" charset="0"/>
              </a:rPr>
              <a:t>OpenCV’s</a:t>
            </a:r>
            <a:r>
              <a:rPr lang="en-US" dirty="0">
                <a:latin typeface="Times" pitchFamily="2" charset="0"/>
              </a:rPr>
              <a:t> </a:t>
            </a:r>
            <a:r>
              <a:rPr lang="en-US" i="1" dirty="0" err="1">
                <a:latin typeface="Times" pitchFamily="2" charset="0"/>
              </a:rPr>
              <a:t>highgui</a:t>
            </a:r>
            <a:r>
              <a:rPr lang="en-US" i="1" dirty="0">
                <a:latin typeface="Times" pitchFamily="2" charset="0"/>
              </a:rPr>
              <a:t> </a:t>
            </a:r>
            <a:r>
              <a:rPr lang="en-US" dirty="0">
                <a:latin typeface="Times" pitchFamily="2" charset="0"/>
              </a:rPr>
              <a:t>routines for displaying 2D images and for drawing basic 2D shapes on screen.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E1DBF2-88E0-6242-A612-BC300A16B475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19/37</a:t>
            </a:r>
          </a:p>
        </p:txBody>
      </p:sp>
    </p:spTree>
    <p:extLst>
      <p:ext uri="{BB962C8B-B14F-4D97-AF65-F5344CB8AC3E}">
        <p14:creationId xmlns:p14="http://schemas.microsoft.com/office/powerpoint/2010/main" val="174753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6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Visualization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18012" y="4894987"/>
            <a:ext cx="5419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Histogram visualization module (</a:t>
            </a:r>
            <a:r>
              <a:rPr lang="en-US" sz="1200" dirty="0" err="1"/>
              <a:t>PCLHistogramVisualizer</a:t>
            </a:r>
            <a:r>
              <a:rPr lang="en-US" sz="1200" dirty="0"/>
              <a:t>) for 2D plots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451" y="2213500"/>
            <a:ext cx="7823200" cy="24765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6379F-C214-C04E-BBFF-0EF6956D28BA}"/>
              </a:ext>
            </a:extLst>
          </p:cNvPr>
          <p:cNvSpPr txBox="1"/>
          <p:nvPr/>
        </p:nvSpPr>
        <p:spPr>
          <a:xfrm>
            <a:off x="363449" y="1080651"/>
            <a:ext cx="1087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Quickly prototype and visualize the results of algorithms operating on 3D point cloud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Similar to </a:t>
            </a:r>
            <a:r>
              <a:rPr lang="en-US" dirty="0" err="1">
                <a:latin typeface="Times" pitchFamily="2" charset="0"/>
              </a:rPr>
              <a:t>OpenCV’s</a:t>
            </a:r>
            <a:r>
              <a:rPr lang="en-US" dirty="0">
                <a:latin typeface="Times" pitchFamily="2" charset="0"/>
              </a:rPr>
              <a:t> </a:t>
            </a:r>
            <a:r>
              <a:rPr lang="en-US" i="1" dirty="0" err="1">
                <a:latin typeface="Times" pitchFamily="2" charset="0"/>
              </a:rPr>
              <a:t>highgui</a:t>
            </a:r>
            <a:r>
              <a:rPr lang="en-US" i="1" dirty="0">
                <a:latin typeface="Times" pitchFamily="2" charset="0"/>
              </a:rPr>
              <a:t> </a:t>
            </a:r>
            <a:r>
              <a:rPr lang="en-US" dirty="0">
                <a:latin typeface="Times" pitchFamily="2" charset="0"/>
              </a:rPr>
              <a:t>routines for displaying 2D images and for drawing basic 2D shapes on screen.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29ED86-CD56-4849-B73A-FA41BB1C02B0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20/37</a:t>
            </a:r>
          </a:p>
        </p:txBody>
      </p:sp>
    </p:spTree>
    <p:extLst>
      <p:ext uri="{BB962C8B-B14F-4D97-AF65-F5344CB8AC3E}">
        <p14:creationId xmlns:p14="http://schemas.microsoft.com/office/powerpoint/2010/main" val="7399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6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Visualization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625789" y="4902200"/>
            <a:ext cx="27297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RangeImage</a:t>
            </a:r>
            <a:r>
              <a:rPr lang="en-US" sz="1200" dirty="0"/>
              <a:t> visualization module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955800"/>
            <a:ext cx="8318500" cy="2946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764827-355D-5E40-BCA8-5F2493AEAE7C}"/>
              </a:ext>
            </a:extLst>
          </p:cNvPr>
          <p:cNvSpPr txBox="1"/>
          <p:nvPr/>
        </p:nvSpPr>
        <p:spPr>
          <a:xfrm>
            <a:off x="363449" y="1080651"/>
            <a:ext cx="1087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Quickly prototype and visualize the results of algorithms operating on 3D point cloud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Similar to </a:t>
            </a:r>
            <a:r>
              <a:rPr lang="en-US" dirty="0" err="1">
                <a:latin typeface="Times" pitchFamily="2" charset="0"/>
              </a:rPr>
              <a:t>OpenCV’s</a:t>
            </a:r>
            <a:r>
              <a:rPr lang="en-US" dirty="0">
                <a:latin typeface="Times" pitchFamily="2" charset="0"/>
              </a:rPr>
              <a:t> </a:t>
            </a:r>
            <a:r>
              <a:rPr lang="en-US" i="1" dirty="0" err="1">
                <a:latin typeface="Times" pitchFamily="2" charset="0"/>
              </a:rPr>
              <a:t>highgui</a:t>
            </a:r>
            <a:r>
              <a:rPr lang="en-US" i="1" dirty="0">
                <a:latin typeface="Times" pitchFamily="2" charset="0"/>
              </a:rPr>
              <a:t> </a:t>
            </a:r>
            <a:r>
              <a:rPr lang="en-US" dirty="0">
                <a:latin typeface="Times" pitchFamily="2" charset="0"/>
              </a:rPr>
              <a:t>routines for displaying 2D images and for drawing basic 2D shapes on screen.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175FF-BF0B-904D-A4A4-3F100AB5CA50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21/37</a:t>
            </a:r>
          </a:p>
        </p:txBody>
      </p:sp>
    </p:spTree>
    <p:extLst>
      <p:ext uri="{BB962C8B-B14F-4D97-AF65-F5344CB8AC3E}">
        <p14:creationId xmlns:p14="http://schemas.microsoft.com/office/powerpoint/2010/main" val="165194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Walkthrough: </a:t>
            </a:r>
            <a:r>
              <a:rPr lang="mr-IN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I/</a:t>
            </a:r>
            <a:r>
              <a:rPr lang="mr-IN" sz="4400" dirty="0" err="1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O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  <a:p>
            <a:br>
              <a:rPr lang="mr-IN" sz="4400" dirty="0"/>
            </a:br>
            <a:endParaRPr lang="en-US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10873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Contains classes and functions for reading and writing point cloud data (PCD/PLY/…) files.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Capturing point clouds from a variety of sensing devices.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422097" y="2140698"/>
            <a:ext cx="724272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  <a:latin typeface="Times" pitchFamily="2" charset="0"/>
              </a:rPr>
              <a:t>PCD (Point Cloud Data)</a:t>
            </a:r>
          </a:p>
          <a:p>
            <a:r>
              <a:rPr lang="en-US" dirty="0">
                <a:latin typeface="Times" pitchFamily="2" charset="0"/>
              </a:rPr>
              <a:t> point clouds can be stored to disk as files, into the PCD format.</a:t>
            </a:r>
          </a:p>
          <a:p>
            <a:r>
              <a:rPr lang="en-US" b="1" dirty="0">
                <a:solidFill>
                  <a:srgbClr val="000000"/>
                </a:solidFill>
                <a:latin typeface="Times" pitchFamily="2" charset="0"/>
              </a:rPr>
              <a:t>PCD file consists of: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i="0" dirty="0">
                <a:solidFill>
                  <a:srgbClr val="000000"/>
                </a:solidFill>
                <a:effectLst/>
                <a:latin typeface="Times" pitchFamily="2" charset="0"/>
              </a:rPr>
              <a:t>Header: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VERSION</a:t>
            </a:r>
            <a:r>
              <a:rPr lang="en-US" dirty="0">
                <a:latin typeface="Times" pitchFamily="2" charset="0"/>
              </a:rPr>
              <a:t> - specifies the PCD file version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FIELDS</a:t>
            </a:r>
            <a:r>
              <a:rPr lang="en-US" dirty="0">
                <a:latin typeface="Times" pitchFamily="2" charset="0"/>
              </a:rPr>
              <a:t> - specifies the name of each dimension/field that a point can have.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SIZE</a:t>
            </a:r>
            <a:r>
              <a:rPr lang="en-US" dirty="0">
                <a:latin typeface="Times" pitchFamily="2" charset="0"/>
              </a:rPr>
              <a:t> - specifies the size of each dimension in bytes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TYPE</a:t>
            </a:r>
            <a:r>
              <a:rPr lang="en-US" dirty="0">
                <a:latin typeface="Times" pitchFamily="2" charset="0"/>
              </a:rPr>
              <a:t> - specifies the type of each dimension as a char.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COUNT</a:t>
            </a:r>
            <a:r>
              <a:rPr lang="en-US" dirty="0">
                <a:latin typeface="Times" pitchFamily="2" charset="0"/>
              </a:rPr>
              <a:t> - specifies how many elements does each dimension have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WIDTH</a:t>
            </a:r>
            <a:r>
              <a:rPr lang="en-US" dirty="0">
                <a:latin typeface="Times" pitchFamily="2" charset="0"/>
              </a:rPr>
              <a:t> - specifies the width of the point cloud dataset in the number of points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HEIGHT</a:t>
            </a:r>
            <a:r>
              <a:rPr lang="en-US" dirty="0">
                <a:latin typeface="Times" pitchFamily="2" charset="0"/>
              </a:rPr>
              <a:t> - specifies the height of the point cloud dataset in the number of points.</a:t>
            </a:r>
          </a:p>
          <a:p>
            <a:pPr marL="742950" lvl="1" indent="-285750">
              <a:buFont typeface="Arial" charset="0"/>
              <a:buChar char="•"/>
            </a:pPr>
            <a:endParaRPr lang="en-US" b="1" i="0" dirty="0">
              <a:solidFill>
                <a:srgbClr val="000000"/>
              </a:solidFill>
              <a:effectLst/>
              <a:latin typeface="Times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270" y="2213500"/>
            <a:ext cx="4401883" cy="3905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C89C30-F798-7249-9791-9F50C6F38FBA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22/37</a:t>
            </a:r>
          </a:p>
        </p:txBody>
      </p:sp>
    </p:spTree>
    <p:extLst>
      <p:ext uri="{BB962C8B-B14F-4D97-AF65-F5344CB8AC3E}">
        <p14:creationId xmlns:p14="http://schemas.microsoft.com/office/powerpoint/2010/main" val="9938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MeshLab: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3880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Open source system for processing and editing 3D triangular meshes.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Available : Mac, Windows, Linux</a:t>
            </a:r>
            <a:r>
              <a:rPr lang="ar-SA" dirty="0">
                <a:latin typeface="Times" pitchFamily="2" charset="0"/>
              </a:rPr>
              <a:t> </a:t>
            </a:r>
            <a:r>
              <a:rPr lang="en-US" dirty="0">
                <a:latin typeface="Times" pitchFamily="2" charset="0"/>
              </a:rPr>
              <a:t>and Source.</a:t>
            </a:r>
            <a:endParaRPr lang="ar-SA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You can use it to show point clouds.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10" y="1904028"/>
            <a:ext cx="7411571" cy="44818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126E17C-6AA7-CE48-AFD7-A9DA37C41F37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23/37</a:t>
            </a:r>
          </a:p>
        </p:txBody>
      </p:sp>
    </p:spTree>
    <p:extLst>
      <p:ext uri="{BB962C8B-B14F-4D97-AF65-F5344CB8AC3E}">
        <p14:creationId xmlns:p14="http://schemas.microsoft.com/office/powerpoint/2010/main" val="163296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MeshLab: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3880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rtl="1" eaLnBrk="1" latinLnBrk="0" hangingPunct="1"/>
            <a:r>
              <a:rPr lang="en-US" dirty="0">
                <a:latin typeface="Times" pitchFamily="2" charset="0"/>
              </a:rPr>
              <a:t>Drag &amp; Drop PCD file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572" y="981933"/>
            <a:ext cx="6082322" cy="5296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1" y="2390273"/>
            <a:ext cx="2571750" cy="3429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0006A3-4EB3-0B4C-A09E-8E471EE2FABF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24/37</a:t>
            </a:r>
          </a:p>
        </p:txBody>
      </p:sp>
    </p:spTree>
    <p:extLst>
      <p:ext uri="{BB962C8B-B14F-4D97-AF65-F5344CB8AC3E}">
        <p14:creationId xmlns:p14="http://schemas.microsoft.com/office/powerpoint/2010/main" val="210350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Installation: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5"/>
            <a:ext cx="11632439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" pitchFamily="2" charset="0"/>
              </a:rPr>
              <a:t>Depends on 3rd party libraries: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latin typeface="Times" pitchFamily="2" charset="0"/>
              </a:rPr>
              <a:t>Boost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latin typeface="Times" pitchFamily="2" charset="0"/>
              </a:rPr>
              <a:t>Eigen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latin typeface="Times" pitchFamily="2" charset="0"/>
              </a:rPr>
              <a:t>FLANN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b="1" dirty="0">
                <a:latin typeface="Times" pitchFamily="2" charset="0"/>
              </a:rPr>
              <a:t>VTK</a:t>
            </a:r>
          </a:p>
          <a:p>
            <a:pPr lvl="1"/>
            <a:endParaRPr lang="en-US" sz="2800" dirty="0">
              <a:latin typeface="Times" pitchFamily="2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Times" pitchFamily="2" charset="0"/>
              </a:rPr>
              <a:t>Prebuilt binaries are available for Linux, Windows, and Mac OS X.</a:t>
            </a:r>
          </a:p>
          <a:p>
            <a:pPr marL="285750" lvl="0" indent="-285750" rtl="1"/>
            <a:endParaRPr lang="en-US" sz="2800" dirty="0">
              <a:latin typeface="Times" pitchFamily="2" charset="0"/>
              <a:ea typeface="Times" charset="0"/>
              <a:cs typeface="Times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Times" pitchFamily="2" charset="0"/>
              </a:rPr>
              <a:t>To build PCL out of sources: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Times" pitchFamily="2" charset="0"/>
                <a:ea typeface="Times" charset="0"/>
                <a:cs typeface="Times" charset="0"/>
              </a:rPr>
              <a:t>Clone code from </a:t>
            </a:r>
            <a:r>
              <a:rPr lang="en-US" sz="2400" dirty="0" err="1">
                <a:latin typeface="Times" pitchFamily="2" charset="0"/>
                <a:ea typeface="Times" charset="0"/>
                <a:cs typeface="Times" charset="0"/>
              </a:rPr>
              <a:t>github</a:t>
            </a:r>
            <a:r>
              <a:rPr lang="en-US" sz="2400" dirty="0">
                <a:latin typeface="Times" pitchFamily="2" charset="0"/>
                <a:ea typeface="Times" charset="0"/>
                <a:cs typeface="Times" charset="0"/>
              </a:rPr>
              <a:t>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>
                <a:latin typeface="Times" pitchFamily="2" charset="0"/>
              </a:rPr>
              <a:t>PCL relies on </a:t>
            </a:r>
            <a:r>
              <a:rPr lang="en-US" sz="2400" dirty="0" err="1">
                <a:latin typeface="Times" pitchFamily="2" charset="0"/>
              </a:rPr>
              <a:t>CMake</a:t>
            </a:r>
            <a:r>
              <a:rPr lang="en-US" sz="2400" dirty="0">
                <a:latin typeface="Times" pitchFamily="2" charset="0"/>
              </a:rPr>
              <a:t> as a build tool.</a:t>
            </a:r>
            <a:endParaRPr lang="en-US" sz="2400" dirty="0">
              <a:latin typeface="Times" pitchFamily="2" charset="0"/>
              <a:ea typeface="Times" charset="0"/>
              <a:cs typeface="Times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DA6549-7F2F-C54F-8057-48B94577FE03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25/37</a:t>
            </a:r>
          </a:p>
        </p:txBody>
      </p:sp>
    </p:spTree>
    <p:extLst>
      <p:ext uri="{BB962C8B-B14F-4D97-AF65-F5344CB8AC3E}">
        <p14:creationId xmlns:p14="http://schemas.microsoft.com/office/powerpoint/2010/main" val="137353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Installation: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86" y="918441"/>
            <a:ext cx="8202704" cy="569325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85047EC-88A3-CA4D-A75D-5C95A9E961B8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26/37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CE02FA-A869-864D-978A-4DFB63F6452B}"/>
              </a:ext>
            </a:extLst>
          </p:cNvPr>
          <p:cNvSpPr txBox="1"/>
          <p:nvPr/>
        </p:nvSpPr>
        <p:spPr>
          <a:xfrm>
            <a:off x="147918" y="1465729"/>
            <a:ext cx="3550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Set the configurations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B81FCD-7380-B348-BA1D-14182FA9AD0F}"/>
              </a:ext>
            </a:extLst>
          </p:cNvPr>
          <p:cNvCxnSpPr/>
          <p:nvPr/>
        </p:nvCxnSpPr>
        <p:spPr>
          <a:xfrm>
            <a:off x="8589818" y="1288473"/>
            <a:ext cx="21474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722ACE7-560C-B844-B619-CA73294D1F9B}"/>
              </a:ext>
            </a:extLst>
          </p:cNvPr>
          <p:cNvCxnSpPr/>
          <p:nvPr/>
        </p:nvCxnSpPr>
        <p:spPr>
          <a:xfrm>
            <a:off x="8589818" y="1579419"/>
            <a:ext cx="21474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AE62FF6-5F10-3F4B-8F5C-FFCC892E87E6}"/>
              </a:ext>
            </a:extLst>
          </p:cNvPr>
          <p:cNvCxnSpPr/>
          <p:nvPr/>
        </p:nvCxnSpPr>
        <p:spPr>
          <a:xfrm>
            <a:off x="7516090" y="1904334"/>
            <a:ext cx="214745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C9C087F-3291-7342-BF13-BE137A6AF662}"/>
              </a:ext>
            </a:extLst>
          </p:cNvPr>
          <p:cNvCxnSpPr>
            <a:cxnSpLocks/>
          </p:cNvCxnSpPr>
          <p:nvPr/>
        </p:nvCxnSpPr>
        <p:spPr>
          <a:xfrm>
            <a:off x="2515208" y="5924355"/>
            <a:ext cx="1431370" cy="39930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DA81CF-9C3D-E644-96A8-471208347DC7}"/>
              </a:ext>
            </a:extLst>
          </p:cNvPr>
          <p:cNvCxnSpPr>
            <a:cxnSpLocks/>
          </p:cNvCxnSpPr>
          <p:nvPr/>
        </p:nvCxnSpPr>
        <p:spPr>
          <a:xfrm flipH="1">
            <a:off x="5153891" y="5458691"/>
            <a:ext cx="332509" cy="58189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5D958EA3-F90E-174E-8084-24AE2393A91D}"/>
              </a:ext>
            </a:extLst>
          </p:cNvPr>
          <p:cNvSpPr/>
          <p:nvPr/>
        </p:nvSpPr>
        <p:spPr>
          <a:xfrm>
            <a:off x="2028400" y="5737109"/>
            <a:ext cx="346363" cy="3365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B7ECC0F-3B42-8F4B-8292-68F9A4B4B952}"/>
              </a:ext>
            </a:extLst>
          </p:cNvPr>
          <p:cNvSpPr/>
          <p:nvPr/>
        </p:nvSpPr>
        <p:spPr>
          <a:xfrm>
            <a:off x="5486400" y="5107393"/>
            <a:ext cx="346363" cy="3365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5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02D710A-737A-2940-B735-4EFA5FAF992C}"/>
              </a:ext>
            </a:extLst>
          </p:cNvPr>
          <p:cNvSpPr/>
          <p:nvPr/>
        </p:nvSpPr>
        <p:spPr>
          <a:xfrm>
            <a:off x="8000051" y="1121251"/>
            <a:ext cx="346363" cy="3365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C433127-410D-2C47-B2E1-4DA915B9CD5B}"/>
              </a:ext>
            </a:extLst>
          </p:cNvPr>
          <p:cNvSpPr/>
          <p:nvPr/>
        </p:nvSpPr>
        <p:spPr>
          <a:xfrm>
            <a:off x="7471638" y="1344542"/>
            <a:ext cx="346363" cy="3365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5EA9319-D23D-0E48-96DE-7A375404BF12}"/>
              </a:ext>
            </a:extLst>
          </p:cNvPr>
          <p:cNvSpPr/>
          <p:nvPr/>
        </p:nvSpPr>
        <p:spPr>
          <a:xfrm>
            <a:off x="6926323" y="1736083"/>
            <a:ext cx="346363" cy="336502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683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Installation: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30" y="906251"/>
            <a:ext cx="7947960" cy="571763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7918" y="1465729"/>
            <a:ext cx="3550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Configure.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Generate.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Go to _build and execute </a:t>
            </a:r>
            <a:r>
              <a:rPr lang="en-US" b="1" dirty="0">
                <a:latin typeface="Times" pitchFamily="2" charset="0"/>
              </a:rPr>
              <a:t>make</a:t>
            </a:r>
          </a:p>
          <a:p>
            <a:endParaRPr lang="en-US" dirty="0">
              <a:latin typeface="Times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B1659E-6ADB-AF41-903E-F01A2D990A07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27/37</a:t>
            </a:r>
          </a:p>
        </p:txBody>
      </p:sp>
    </p:spTree>
    <p:extLst>
      <p:ext uri="{BB962C8B-B14F-4D97-AF65-F5344CB8AC3E}">
        <p14:creationId xmlns:p14="http://schemas.microsoft.com/office/powerpoint/2010/main" val="27437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Introduction</a:t>
            </a:r>
            <a:r>
              <a:rPr lang="en-US" sz="4400" dirty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latin typeface="Times" charset="0"/>
                <a:ea typeface="Times" charset="0"/>
                <a:cs typeface="Times" charset="0"/>
              </a:rPr>
              <a:t>What is a point cloud?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8651" y="1840838"/>
            <a:ext cx="99104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A </a:t>
            </a:r>
            <a:r>
              <a:rPr lang="en-US" b="1" dirty="0">
                <a:latin typeface="Times" pitchFamily="2" charset="0"/>
              </a:rPr>
              <a:t>point cloud</a:t>
            </a:r>
            <a:r>
              <a:rPr lang="en-US" dirty="0">
                <a:latin typeface="Times" pitchFamily="2" charset="0"/>
              </a:rPr>
              <a:t> is a data structure used to represent a collection of </a:t>
            </a:r>
            <a:r>
              <a:rPr lang="en-US" b="1" dirty="0">
                <a:latin typeface="Times" pitchFamily="2" charset="0"/>
              </a:rPr>
              <a:t>multi-dimensional points</a:t>
            </a:r>
            <a:r>
              <a:rPr lang="en-US" dirty="0">
                <a:latin typeface="Times" pitchFamily="2" charset="0"/>
              </a:rPr>
              <a:t> (usually in 3D X,Y,Z).</a:t>
            </a:r>
            <a:endParaRPr lang="ar-SA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ar-SA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Used to represent 3D information about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Each 3D point can contain more information like: RGB color, distance, intensity </a:t>
            </a:r>
            <a:r>
              <a:rPr lang="mr-IN" dirty="0">
                <a:latin typeface="Times" pitchFamily="2" charset="0"/>
              </a:rPr>
              <a:t>…</a:t>
            </a:r>
            <a:endParaRPr lang="en-US" dirty="0">
              <a:latin typeface="Times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307" y="3524681"/>
            <a:ext cx="2675034" cy="26318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52" y="3823549"/>
            <a:ext cx="5602184" cy="26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53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Installation: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7918" y="1465729"/>
            <a:ext cx="3550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Execute </a:t>
            </a:r>
            <a:r>
              <a:rPr lang="en-US" b="1" dirty="0"/>
              <a:t>make</a:t>
            </a:r>
            <a:r>
              <a:rPr lang="en-US" dirty="0"/>
              <a:t> </a:t>
            </a:r>
            <a:r>
              <a:rPr lang="en-US" b="1" dirty="0"/>
              <a:t>install </a:t>
            </a:r>
            <a:r>
              <a:rPr lang="en-US" dirty="0"/>
              <a:t>in _build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20" y="1898586"/>
            <a:ext cx="3354618" cy="45283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22" y="5508863"/>
            <a:ext cx="4515971" cy="8769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57" y="909364"/>
            <a:ext cx="4714050" cy="4566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EFBCCF-3B59-7144-A3DE-5882834D39F7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28/37</a:t>
            </a:r>
          </a:p>
        </p:txBody>
      </p:sp>
    </p:spTree>
    <p:extLst>
      <p:ext uri="{BB962C8B-B14F-4D97-AF65-F5344CB8AC3E}">
        <p14:creationId xmlns:p14="http://schemas.microsoft.com/office/powerpoint/2010/main" val="69666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Example: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3880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dirty="0">
                <a:latin typeface="Times" pitchFamily="2" charset="0"/>
              </a:rPr>
              <a:t>To convert PCD to PLY: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C++ main code.</a:t>
            </a:r>
          </a:p>
          <a:p>
            <a:pPr marL="342900" indent="-342900" defTabSz="914400" rtl="1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453" y="1049252"/>
            <a:ext cx="6900582" cy="52497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70B85C-8EEC-5244-9BAE-0FCD73B6A8F5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29/37</a:t>
            </a:r>
          </a:p>
        </p:txBody>
      </p:sp>
    </p:spTree>
    <p:extLst>
      <p:ext uri="{BB962C8B-B14F-4D97-AF65-F5344CB8AC3E}">
        <p14:creationId xmlns:p14="http://schemas.microsoft.com/office/powerpoint/2010/main" val="24990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Example: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38809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dirty="0">
                <a:latin typeface="Times" pitchFamily="2" charset="0"/>
              </a:rPr>
              <a:t>To convert PCD to PLY: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C++ main code.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Cmakefile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  <a:p>
            <a:pPr marL="342900" indent="-342900" defTabSz="914400" rtl="1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474" y="2171522"/>
            <a:ext cx="7620000" cy="2413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8C8873-FA0F-1344-B4DC-B4681391038A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30/37</a:t>
            </a:r>
          </a:p>
        </p:txBody>
      </p:sp>
    </p:spTree>
    <p:extLst>
      <p:ext uri="{BB962C8B-B14F-4D97-AF65-F5344CB8AC3E}">
        <p14:creationId xmlns:p14="http://schemas.microsoft.com/office/powerpoint/2010/main" val="2978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Example: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3880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dirty="0">
                <a:latin typeface="Times" pitchFamily="2" charset="0"/>
              </a:rPr>
              <a:t>To convert PCD to PLY: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C++ main code.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Cmakefile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</a:t>
            </a:r>
            <a:r>
              <a:rPr lang="en-US" dirty="0">
                <a:latin typeface="Times" pitchFamily="2" charset="0"/>
              </a:rPr>
              <a:t>-GUI configure + generate.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  <a:p>
            <a:pPr marL="342900" indent="-342900" defTabSz="914400" rtl="1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36" y="1061805"/>
            <a:ext cx="6860986" cy="52886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7C284D-067D-8F4B-8E3C-F06913CCAAE6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31/37</a:t>
            </a:r>
          </a:p>
        </p:txBody>
      </p:sp>
    </p:spTree>
    <p:extLst>
      <p:ext uri="{BB962C8B-B14F-4D97-AF65-F5344CB8AC3E}">
        <p14:creationId xmlns:p14="http://schemas.microsoft.com/office/powerpoint/2010/main" val="115085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Example: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38809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dirty="0">
                <a:latin typeface="Times" pitchFamily="2" charset="0"/>
              </a:rPr>
              <a:t>To convert PCD to PLY: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C++ main code.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Cmakefile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</a:t>
            </a:r>
            <a:r>
              <a:rPr lang="en-US" dirty="0">
                <a:latin typeface="Times" pitchFamily="2" charset="0"/>
              </a:rPr>
              <a:t>-GUI configure + generate.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In _build folder execute </a:t>
            </a:r>
            <a:r>
              <a:rPr lang="en-US" b="1" dirty="0">
                <a:latin typeface="Times" pitchFamily="2" charset="0"/>
              </a:rPr>
              <a:t>make 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  <a:p>
            <a:pPr marL="342900" indent="-342900" defTabSz="914400" rtl="1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6" y="3444144"/>
            <a:ext cx="10058400" cy="28347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6E23B92-6443-1A4D-A528-316890CE693F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32/37</a:t>
            </a:r>
          </a:p>
        </p:txBody>
      </p:sp>
    </p:spTree>
    <p:extLst>
      <p:ext uri="{BB962C8B-B14F-4D97-AF65-F5344CB8AC3E}">
        <p14:creationId xmlns:p14="http://schemas.microsoft.com/office/powerpoint/2010/main" val="116513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Example: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08651" y="1223682"/>
            <a:ext cx="71351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defTabSz="914400" eaLnBrk="1" latinLnBrk="0" hangingPunct="1"/>
            <a:r>
              <a:rPr lang="en-US" dirty="0">
                <a:latin typeface="Times" pitchFamily="2" charset="0"/>
              </a:rPr>
              <a:t>To convert PCD to PLY: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C++ main code.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Cmakefile</a:t>
            </a:r>
            <a:r>
              <a:rPr lang="en-US" dirty="0">
                <a:latin typeface="Times" pitchFamily="2" charset="0"/>
              </a:rPr>
              <a:t>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 err="1">
                <a:latin typeface="Times" pitchFamily="2" charset="0"/>
              </a:rPr>
              <a:t>Cmake</a:t>
            </a:r>
            <a:r>
              <a:rPr lang="en-US" dirty="0">
                <a:latin typeface="Times" pitchFamily="2" charset="0"/>
              </a:rPr>
              <a:t>-GUI configure + generate.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In _build folder execute </a:t>
            </a:r>
            <a:r>
              <a:rPr lang="en-US" b="1" dirty="0">
                <a:latin typeface="Times" pitchFamily="2" charset="0"/>
              </a:rPr>
              <a:t>make .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r>
              <a:rPr lang="en-US" dirty="0">
                <a:latin typeface="Times" pitchFamily="2" charset="0"/>
              </a:rPr>
              <a:t>Run </a:t>
            </a:r>
            <a:r>
              <a:rPr lang="en-US" dirty="0" err="1">
                <a:latin typeface="Times" pitchFamily="2" charset="0"/>
              </a:rPr>
              <a:t>pcl_example</a:t>
            </a:r>
            <a:r>
              <a:rPr lang="en-US" dirty="0">
                <a:latin typeface="Times" pitchFamily="2" charset="0"/>
              </a:rPr>
              <a:t> and check for ply output file</a:t>
            </a:r>
          </a:p>
          <a:p>
            <a:pPr marL="342900" indent="-342900" defTabSz="914400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  <a:p>
            <a:pPr marL="342900" indent="-342900" defTabSz="914400" rtl="1" eaLnBrk="1" latinLnBrk="0" hangingPunct="1">
              <a:buFont typeface="+mj-lt"/>
              <a:buAutoNum type="arabicPeriod"/>
            </a:pPr>
            <a:endParaRPr lang="en-US" dirty="0">
              <a:latin typeface="Times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C017658-3E88-0541-8BBE-00C34483EEB8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33/37</a:t>
            </a:r>
          </a:p>
        </p:txBody>
      </p:sp>
    </p:spTree>
    <p:extLst>
      <p:ext uri="{BB962C8B-B14F-4D97-AF65-F5344CB8AC3E}">
        <p14:creationId xmlns:p14="http://schemas.microsoft.com/office/powerpoint/2010/main" val="3412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Example: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093" y="1120850"/>
            <a:ext cx="8700247" cy="527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3843D-F718-EF49-8C57-FC712BDFD27A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34/37</a:t>
            </a:r>
          </a:p>
        </p:txBody>
      </p:sp>
    </p:spTree>
    <p:extLst>
      <p:ext uri="{BB962C8B-B14F-4D97-AF65-F5344CB8AC3E}">
        <p14:creationId xmlns:p14="http://schemas.microsoft.com/office/powerpoint/2010/main" val="519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174811"/>
            <a:ext cx="101338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Resources:</a:t>
            </a:r>
            <a:endParaRPr lang="mr-IN" sz="4400" dirty="0">
              <a:solidFill>
                <a:srgbClr val="C00000"/>
              </a:solidFill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64776" y="1156447"/>
            <a:ext cx="882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PCL official website : </a:t>
            </a:r>
            <a:r>
              <a:rPr lang="en-US" dirty="0" err="1">
                <a:latin typeface="Times" pitchFamily="2" charset="0"/>
              </a:rPr>
              <a:t>pointclouds.org</a:t>
            </a:r>
            <a:r>
              <a:rPr lang="en-US" dirty="0">
                <a:latin typeface="Times" pitchFamily="2" charset="0"/>
              </a:rPr>
              <a:t>.</a:t>
            </a:r>
          </a:p>
          <a:p>
            <a:r>
              <a:rPr lang="en-US" dirty="0">
                <a:latin typeface="Times" pitchFamily="2" charset="0"/>
              </a:rPr>
              <a:t>MeshLab : </a:t>
            </a:r>
            <a:r>
              <a:rPr lang="en-US" dirty="0" err="1">
                <a:latin typeface="Times" pitchFamily="2" charset="0"/>
              </a:rPr>
              <a:t>meshlab.net</a:t>
            </a:r>
            <a:r>
              <a:rPr lang="en-US" dirty="0">
                <a:latin typeface="Times" pitchFamily="2" charset="0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9F271B-DB50-774B-AB0C-AC7108C3EA6B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35/37</a:t>
            </a:r>
          </a:p>
        </p:txBody>
      </p:sp>
    </p:spTree>
    <p:extLst>
      <p:ext uri="{BB962C8B-B14F-4D97-AF65-F5344CB8AC3E}">
        <p14:creationId xmlns:p14="http://schemas.microsoft.com/office/powerpoint/2010/main" val="881990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alf Frame 11"/>
          <p:cNvSpPr/>
          <p:nvPr/>
        </p:nvSpPr>
        <p:spPr>
          <a:xfrm rot="10800000" flipH="1" flipV="1">
            <a:off x="1043401" y="309283"/>
            <a:ext cx="9165606" cy="3502726"/>
          </a:xfrm>
          <a:prstGeom prst="halfFrame">
            <a:avLst>
              <a:gd name="adj1" fmla="val 427"/>
              <a:gd name="adj2" fmla="val 23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766804" y="3812009"/>
            <a:ext cx="8590120" cy="2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66804" y="1021976"/>
            <a:ext cx="8861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dirty="0">
                <a:latin typeface="Times" charset="0"/>
                <a:ea typeface="Times" charset="0"/>
                <a:cs typeface="Times" charset="0"/>
              </a:rPr>
              <a:t>Script on GitHub</a:t>
            </a:r>
            <a:r>
              <a:rPr lang="en-US" sz="1600" dirty="0">
                <a:latin typeface="Times" charset="0"/>
                <a:ea typeface="Times" charset="0"/>
                <a:cs typeface="Times" charset="0"/>
                <a:hlinkClick r:id="rId3"/>
              </a:rPr>
              <a:t>: PCD-2-PLY</a:t>
            </a:r>
            <a:endParaRPr lang="en-US" sz="1600" dirty="0">
              <a:latin typeface="Times" charset="0"/>
              <a:ea typeface="Times" charset="0"/>
              <a:cs typeface="Times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5817894"/>
            <a:ext cx="626251" cy="8862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CF658E-FE2D-1A45-9656-BA47E7801FD0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36/37</a:t>
            </a:r>
          </a:p>
        </p:txBody>
      </p:sp>
    </p:spTree>
    <p:extLst>
      <p:ext uri="{BB962C8B-B14F-4D97-AF65-F5344CB8AC3E}">
        <p14:creationId xmlns:p14="http://schemas.microsoft.com/office/powerpoint/2010/main" val="600058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alf Frame 11"/>
          <p:cNvSpPr/>
          <p:nvPr/>
        </p:nvSpPr>
        <p:spPr>
          <a:xfrm rot="10800000" flipH="1" flipV="1">
            <a:off x="1043401" y="309283"/>
            <a:ext cx="9165606" cy="3502726"/>
          </a:xfrm>
          <a:prstGeom prst="halfFrame">
            <a:avLst>
              <a:gd name="adj1" fmla="val 427"/>
              <a:gd name="adj2" fmla="val 23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1766804" y="3812009"/>
            <a:ext cx="8590120" cy="2794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766804" y="1021976"/>
            <a:ext cx="8861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5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Thank you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DD7D4D-B38E-6F43-B377-821238D18FEA}"/>
              </a:ext>
            </a:extLst>
          </p:cNvPr>
          <p:cNvSpPr txBox="1"/>
          <p:nvPr/>
        </p:nvSpPr>
        <p:spPr>
          <a:xfrm>
            <a:off x="11016074" y="6550223"/>
            <a:ext cx="619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37/37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7EC842-270B-4B42-9F84-3F78A1AD9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06" y="5817894"/>
            <a:ext cx="626251" cy="88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50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Introduction</a:t>
            </a:r>
            <a:r>
              <a:rPr lang="en-US" sz="4400" dirty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>
                <a:latin typeface="Times" charset="0"/>
                <a:ea typeface="Times" charset="0"/>
                <a:cs typeface="Times" charset="0"/>
              </a:rPr>
              <a:t>What is a point cloud?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94" y="2220394"/>
            <a:ext cx="10058400" cy="233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Introduction</a:t>
            </a:r>
            <a:r>
              <a:rPr lang="en-US" sz="4400" dirty="0">
                <a:latin typeface="Times" charset="0"/>
                <a:ea typeface="Times" charset="0"/>
                <a:cs typeface="Times" charset="0"/>
              </a:rPr>
              <a:t> </a:t>
            </a:r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/>
            <a:r>
              <a:rPr lang="en-US" sz="2800" dirty="0">
                <a:latin typeface="Times" charset="0"/>
                <a:ea typeface="Times" charset="0"/>
                <a:cs typeface="Times" charset="0"/>
              </a:rPr>
              <a:t>How is point cloud generated?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4776" y="1880658"/>
            <a:ext cx="99104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Point clouds can be acquired from hardware sensors:</a:t>
            </a:r>
          </a:p>
          <a:p>
            <a:endParaRPr lang="en-US" dirty="0">
              <a:latin typeface="Times" pitchFamily="2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Stereo Cameras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3D Scanners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Time-of-flight cameras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Generated from a computer program </a:t>
            </a:r>
          </a:p>
          <a:p>
            <a:pPr marL="285750" indent="-285750">
              <a:buFont typeface="Arial" charset="0"/>
              <a:buChar char="•"/>
            </a:pPr>
            <a:r>
              <a:rPr lang="mr-IN" dirty="0">
                <a:latin typeface="Times" pitchFamily="2" charset="0"/>
              </a:rPr>
              <a:t>…</a:t>
            </a:r>
            <a:r>
              <a:rPr lang="en-US" dirty="0">
                <a:latin typeface="Times" pitchFamily="2" charset="0"/>
              </a:rPr>
              <a:t>..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63EB01-9A35-FA49-AF8A-CD7BC7C62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0521" y="4126153"/>
            <a:ext cx="3517900" cy="171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2A3AFF-1826-B843-9608-D91379F7E4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291" y="1561636"/>
            <a:ext cx="4818183" cy="256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6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Overview: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1"/>
            <a:r>
              <a:rPr lang="en-US" sz="2800" b="1" dirty="0">
                <a:latin typeface="Times" pitchFamily="2" charset="0"/>
              </a:rPr>
              <a:t>P</a:t>
            </a:r>
            <a:r>
              <a:rPr lang="en-US" sz="2800" dirty="0">
                <a:latin typeface="Times" pitchFamily="2" charset="0"/>
              </a:rPr>
              <a:t>oint </a:t>
            </a:r>
            <a:r>
              <a:rPr lang="en-US" sz="2800" b="1" dirty="0">
                <a:latin typeface="Times" pitchFamily="2" charset="0"/>
              </a:rPr>
              <a:t>C</a:t>
            </a:r>
            <a:r>
              <a:rPr lang="en-US" sz="2800" dirty="0">
                <a:latin typeface="Times" pitchFamily="2" charset="0"/>
              </a:rPr>
              <a:t>loud </a:t>
            </a:r>
            <a:r>
              <a:rPr lang="en-US" sz="2800" b="1" dirty="0">
                <a:latin typeface="Times" pitchFamily="2" charset="0"/>
              </a:rPr>
              <a:t>L</a:t>
            </a:r>
            <a:r>
              <a:rPr lang="en-US" sz="2800" dirty="0">
                <a:latin typeface="Times" pitchFamily="2" charset="0"/>
              </a:rPr>
              <a:t>ibrary (or </a:t>
            </a:r>
            <a:r>
              <a:rPr lang="en-US" sz="2800" b="1" dirty="0">
                <a:latin typeface="Times" pitchFamily="2" charset="0"/>
              </a:rPr>
              <a:t>PCL</a:t>
            </a:r>
            <a:r>
              <a:rPr lang="en-US" sz="2800" dirty="0">
                <a:latin typeface="Times" pitchFamily="2" charset="0"/>
              </a:rPr>
              <a:t>):</a:t>
            </a:r>
            <a:endParaRPr lang="en-US" sz="2800" dirty="0">
              <a:latin typeface="Times" pitchFamily="2" charset="0"/>
              <a:ea typeface="Times" charset="0"/>
              <a:cs typeface="Times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2" y="4693509"/>
            <a:ext cx="8633012" cy="17018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8651" y="1639326"/>
            <a:ext cx="99104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Large scale, open project </a:t>
            </a:r>
            <a:r>
              <a:rPr lang="en-US" dirty="0">
                <a:latin typeface="Times" pitchFamily="2" charset="0"/>
              </a:rPr>
              <a:t> for 2D/3D image and point cloud processing.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>
                <a:latin typeface="Times" pitchFamily="2" charset="0"/>
              </a:rPr>
              <a:t>Cross-platform</a:t>
            </a:r>
            <a:endParaRPr lang="en-US" dirty="0">
              <a:latin typeface="Times" pitchFamily="2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Contains numerous state-of-the art algorithms :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Filtering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Feature Estimation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Surface Reconstruction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Registration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segmentation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mr-IN" dirty="0">
                <a:latin typeface="Times" pitchFamily="2" charset="0"/>
              </a:rPr>
              <a:t>…</a:t>
            </a:r>
            <a:endParaRPr lang="en-US" dirty="0">
              <a:latin typeface="Times" pitchFamily="2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Under BSD license and is open source software. </a:t>
            </a:r>
            <a:r>
              <a:rPr lang="en-US" b="1" dirty="0">
                <a:latin typeface="Times" pitchFamily="2" charset="0"/>
              </a:rPr>
              <a:t>It is free for commercial and research use.</a:t>
            </a:r>
            <a:endParaRPr 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71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Overview: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1"/>
            <a:r>
              <a:rPr lang="en-US" sz="2800" dirty="0">
                <a:latin typeface="Times" pitchFamily="2" charset="0"/>
              </a:rPr>
              <a:t>Who is developing PCL:</a:t>
            </a:r>
            <a:endParaRPr lang="en-US" sz="2800" dirty="0">
              <a:latin typeface="Times" pitchFamily="2" charset="0"/>
              <a:ea typeface="Times" charset="0"/>
              <a:cs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51" y="1639326"/>
            <a:ext cx="991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Many organizations all around the world </a:t>
            </a:r>
            <a:r>
              <a:rPr lang="en-US" b="1" dirty="0">
                <a:latin typeface="Times" pitchFamily="2" charset="0"/>
              </a:rPr>
              <a:t>including 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35" y="2301149"/>
            <a:ext cx="9708777" cy="414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80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Overview: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1"/>
            <a:r>
              <a:rPr lang="en-US" sz="2800" dirty="0">
                <a:latin typeface="Times" pitchFamily="2" charset="0"/>
              </a:rPr>
              <a:t>Who is developing PCL:</a:t>
            </a:r>
            <a:endParaRPr lang="en-US" sz="2800" dirty="0">
              <a:latin typeface="Times" pitchFamily="2" charset="0"/>
              <a:ea typeface="Times" charset="0"/>
              <a:cs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51" y="1639326"/>
            <a:ext cx="991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Many organizations all around the world </a:t>
            </a:r>
            <a:r>
              <a:rPr lang="en-US" b="1" dirty="0">
                <a:latin typeface="Times" pitchFamily="2" charset="0"/>
              </a:rPr>
              <a:t>including 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892" y="2238096"/>
            <a:ext cx="5842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1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8651" y="201705"/>
            <a:ext cx="1052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4400" dirty="0">
                <a:solidFill>
                  <a:srgbClr val="C00000"/>
                </a:solidFill>
                <a:latin typeface="Times" charset="0"/>
                <a:ea typeface="Times" charset="0"/>
                <a:cs typeface="Times" charset="0"/>
              </a:rPr>
              <a:t>PCL Overview: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64776" y="6468035"/>
            <a:ext cx="11040036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68474" y="6550223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7/37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12" y="174811"/>
            <a:ext cx="436278" cy="617384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>
            <a:off x="287628" y="792195"/>
            <a:ext cx="10880846" cy="880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08651" y="1116106"/>
            <a:ext cx="107598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rtl="1"/>
            <a:r>
              <a:rPr lang="en-US" sz="2800" dirty="0">
                <a:latin typeface="Times" pitchFamily="2" charset="0"/>
              </a:rPr>
              <a:t>Who is financially supporting PCL:</a:t>
            </a:r>
            <a:endParaRPr lang="en-US" sz="2800" dirty="0">
              <a:latin typeface="Times" pitchFamily="2" charset="0"/>
              <a:ea typeface="Times" charset="0"/>
              <a:cs typeface="Time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651" y="1639326"/>
            <a:ext cx="991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latin typeface="Times" pitchFamily="2" charset="0"/>
              </a:rPr>
              <a:t>Toyota , Google, </a:t>
            </a:r>
            <a:r>
              <a:rPr lang="en-US" dirty="0" err="1">
                <a:latin typeface="Times" pitchFamily="2" charset="0"/>
              </a:rPr>
              <a:t>Nvidia</a:t>
            </a:r>
            <a:r>
              <a:rPr lang="en-US" dirty="0">
                <a:latin typeface="Times" pitchFamily="2" charset="0"/>
              </a:rPr>
              <a:t>, Intel, </a:t>
            </a:r>
            <a:r>
              <a:rPr lang="mr-IN" dirty="0">
                <a:latin typeface="Times" pitchFamily="2" charset="0"/>
              </a:rPr>
              <a:t>…</a:t>
            </a:r>
            <a:r>
              <a:rPr lang="en-US" dirty="0">
                <a:latin typeface="Times" pitchFamily="2" charset="0"/>
              </a:rPr>
              <a:t>.</a:t>
            </a:r>
            <a:endParaRPr lang="en-US" b="1" dirty="0">
              <a:latin typeface="Times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74" y="2345315"/>
            <a:ext cx="10058400" cy="208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09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18080</TotalTime>
  <Words>946</Words>
  <Application>Microsoft Macintosh PowerPoint</Application>
  <PresentationFormat>Widescreen</PresentationFormat>
  <Paragraphs>260</Paragraphs>
  <Slides>39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Mangal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Soubhi Hadri</dc:creator>
  <cp:lastModifiedBy>Soubhi Hadri</cp:lastModifiedBy>
  <cp:revision>68</cp:revision>
  <dcterms:created xsi:type="dcterms:W3CDTF">2017-12-04T02:50:55Z</dcterms:created>
  <dcterms:modified xsi:type="dcterms:W3CDTF">2018-03-27T16:34:10Z</dcterms:modified>
</cp:coreProperties>
</file>