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5"/>
  </p:notesMasterIdLst>
  <p:handoutMasterIdLst>
    <p:handoutMasterId r:id="rId46"/>
  </p:handoutMasterIdLst>
  <p:sldIdLst>
    <p:sldId id="256" r:id="rId2"/>
    <p:sldId id="257" r:id="rId3"/>
    <p:sldId id="258" r:id="rId4"/>
    <p:sldId id="268" r:id="rId5"/>
    <p:sldId id="263" r:id="rId6"/>
    <p:sldId id="259" r:id="rId7"/>
    <p:sldId id="260" r:id="rId8"/>
    <p:sldId id="261" r:id="rId9"/>
    <p:sldId id="270" r:id="rId10"/>
    <p:sldId id="271" r:id="rId11"/>
    <p:sldId id="262" r:id="rId12"/>
    <p:sldId id="269" r:id="rId13"/>
    <p:sldId id="273" r:id="rId14"/>
    <p:sldId id="279" r:id="rId15"/>
    <p:sldId id="274" r:id="rId16"/>
    <p:sldId id="265" r:id="rId17"/>
    <p:sldId id="275" r:id="rId18"/>
    <p:sldId id="292" r:id="rId19"/>
    <p:sldId id="293" r:id="rId20"/>
    <p:sldId id="276" r:id="rId21"/>
    <p:sldId id="291" r:id="rId22"/>
    <p:sldId id="294" r:id="rId23"/>
    <p:sldId id="277" r:id="rId24"/>
    <p:sldId id="301" r:id="rId25"/>
    <p:sldId id="278" r:id="rId26"/>
    <p:sldId id="290" r:id="rId27"/>
    <p:sldId id="264" r:id="rId28"/>
    <p:sldId id="284" r:id="rId29"/>
    <p:sldId id="285" r:id="rId30"/>
    <p:sldId id="286" r:id="rId31"/>
    <p:sldId id="296" r:id="rId32"/>
    <p:sldId id="287" r:id="rId33"/>
    <p:sldId id="298" r:id="rId34"/>
    <p:sldId id="288" r:id="rId35"/>
    <p:sldId id="297" r:id="rId36"/>
    <p:sldId id="299" r:id="rId37"/>
    <p:sldId id="289" r:id="rId38"/>
    <p:sldId id="280" r:id="rId39"/>
    <p:sldId id="272" r:id="rId40"/>
    <p:sldId id="282" r:id="rId41"/>
    <p:sldId id="281" r:id="rId42"/>
    <p:sldId id="266" r:id="rId43"/>
    <p:sldId id="283"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66" y="3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B61CB-00D1-4355-8658-9564BF59DB4A}" type="datetimeFigureOut">
              <a:rPr lang="en-US" smtClean="0"/>
              <a:t>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A0F042-189E-4FCF-8BF2-D60D17EF26E9}" type="slidenum">
              <a:rPr lang="en-US" smtClean="0"/>
              <a:t>‹#›</a:t>
            </a:fld>
            <a:endParaRPr lang="en-US"/>
          </a:p>
        </p:txBody>
      </p:sp>
    </p:spTree>
    <p:extLst>
      <p:ext uri="{BB962C8B-B14F-4D97-AF65-F5344CB8AC3E}">
        <p14:creationId xmlns:p14="http://schemas.microsoft.com/office/powerpoint/2010/main" val="10888435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D4ECE-872E-4247-887E-5D707C90CD5C}"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DE8EAE-A973-4747-B687-50042A3C7FCB}" type="slidenum">
              <a:rPr lang="en-US" smtClean="0"/>
              <a:t>‹#›</a:t>
            </a:fld>
            <a:endParaRPr lang="en-US"/>
          </a:p>
        </p:txBody>
      </p:sp>
    </p:spTree>
    <p:extLst>
      <p:ext uri="{BB962C8B-B14F-4D97-AF65-F5344CB8AC3E}">
        <p14:creationId xmlns:p14="http://schemas.microsoft.com/office/powerpoint/2010/main" val="4049713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7DE8EAE-A973-4747-B687-50042A3C7FCB}" type="slidenum">
              <a:rPr lang="en-US" smtClean="0"/>
              <a:t>15</a:t>
            </a:fld>
            <a:endParaRPr lang="en-US"/>
          </a:p>
        </p:txBody>
      </p:sp>
    </p:spTree>
    <p:extLst>
      <p:ext uri="{BB962C8B-B14F-4D97-AF65-F5344CB8AC3E}">
        <p14:creationId xmlns:p14="http://schemas.microsoft.com/office/powerpoint/2010/main" val="97508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E8EAE-A973-4747-B687-50042A3C7FCB}"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729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E8EAE-A973-4747-B687-50042A3C7FCB}" type="slidenum">
              <a:rPr lang="en-US" smtClean="0"/>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8026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E8EAE-A973-4747-B687-50042A3C7FCB}" type="slidenum">
              <a:rPr lang="en-US" smtClean="0"/>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457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7DE8EAE-A973-4747-B687-50042A3C7FCB}" type="slidenum">
              <a:rPr lang="en-US" smtClean="0"/>
              <a:t>20</a:t>
            </a:fld>
            <a:endParaRPr lang="en-US"/>
          </a:p>
        </p:txBody>
      </p:sp>
    </p:spTree>
    <p:extLst>
      <p:ext uri="{BB962C8B-B14F-4D97-AF65-F5344CB8AC3E}">
        <p14:creationId xmlns:p14="http://schemas.microsoft.com/office/powerpoint/2010/main" val="825446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7DE8EAE-A973-4747-B687-50042A3C7FCB}" type="slidenum">
              <a:rPr lang="en-US" smtClean="0"/>
              <a:t>21</a:t>
            </a:fld>
            <a:endParaRPr lang="en-US"/>
          </a:p>
        </p:txBody>
      </p:sp>
    </p:spTree>
    <p:extLst>
      <p:ext uri="{BB962C8B-B14F-4D97-AF65-F5344CB8AC3E}">
        <p14:creationId xmlns:p14="http://schemas.microsoft.com/office/powerpoint/2010/main" val="71205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E7DE8EAE-A973-4747-B687-50042A3C7FCB}" type="slidenum">
              <a:rPr lang="en-US" smtClean="0"/>
              <a:t>22</a:t>
            </a:fld>
            <a:endParaRPr lang="en-US"/>
          </a:p>
        </p:txBody>
      </p:sp>
    </p:spTree>
    <p:extLst>
      <p:ext uri="{BB962C8B-B14F-4D97-AF65-F5344CB8AC3E}">
        <p14:creationId xmlns:p14="http://schemas.microsoft.com/office/powerpoint/2010/main" val="19112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4AC281-E055-4EB0-8233-2A1FC888D3D2}"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341079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6B6D4D-972A-4419-8C26-8B53A12A87AF}"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33918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4DE830-9B10-4A84-AF4E-F5DA7D1E1DB7}"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192970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6C163E-7A54-4777-A8A5-306E06EE72ED}"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2385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43B620-1993-42A7-9F6B-BEA809511736}" type="datetime1">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40423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D3DA5E-4626-407F-906D-D0F6F9CD9510}"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314025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07B1FE-E16B-441A-B574-90088E9D7360}" type="datetime1">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2302556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0E1ABF-862D-4CBC-BA06-1F94D8044262}" type="datetime1">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143770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1FDD2F-7C6F-4DFA-A6F5-5709A640D2D9}" type="datetime1">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404691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E4433A-BAFF-4001-88A3-58EF0C255F5E}"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312130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E36266-67F9-4594-B82E-658DB7AB0BB2}" type="datetime1">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0800F-00DD-4BCD-ADA3-357BB2612B1D}" type="slidenum">
              <a:rPr lang="en-US" smtClean="0"/>
              <a:t>‹#›</a:t>
            </a:fld>
            <a:endParaRPr lang="en-US"/>
          </a:p>
        </p:txBody>
      </p:sp>
    </p:spTree>
    <p:extLst>
      <p:ext uri="{BB962C8B-B14F-4D97-AF65-F5344CB8AC3E}">
        <p14:creationId xmlns:p14="http://schemas.microsoft.com/office/powerpoint/2010/main" val="351134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8672A-53A3-44C3-B2AB-B66FD7C42B3D}" type="datetime1">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0800F-00DD-4BCD-ADA3-357BB2612B1D}" type="slidenum">
              <a:rPr lang="en-US" smtClean="0"/>
              <a:t>‹#›</a:t>
            </a:fld>
            <a:endParaRPr lang="en-US"/>
          </a:p>
        </p:txBody>
      </p:sp>
    </p:spTree>
    <p:extLst>
      <p:ext uri="{BB962C8B-B14F-4D97-AF65-F5344CB8AC3E}">
        <p14:creationId xmlns:p14="http://schemas.microsoft.com/office/powerpoint/2010/main" val="47293080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D1jds-KxXJ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dLwdY0S_8D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_bRwX9n3z4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B8R148hFxPw"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learnopencv.com/selective-search-for-object-detection-cpp-python/" TargetMode="External"/><Relationship Id="rId2" Type="http://schemas.openxmlformats.org/officeDocument/2006/relationships/hyperlink" Target="http://cs.brown.edu/~pff/index.html" TargetMode="External"/><Relationship Id="rId1" Type="http://schemas.openxmlformats.org/officeDocument/2006/relationships/slideLayout" Target="../slideLayouts/slideLayout2.xml"/><Relationship Id="rId4" Type="http://schemas.openxmlformats.org/officeDocument/2006/relationships/hyperlink" Target="http://www.rossgirshick.info/"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templetons.com/brad/robocars/cameras-lasers.html" TargetMode="External"/><Relationship Id="rId13" Type="http://schemas.openxmlformats.org/officeDocument/2006/relationships/hyperlink" Target="https://www.youtube.com/watch?v=dLwdY0S_8DY" TargetMode="External"/><Relationship Id="rId18" Type="http://schemas.openxmlformats.org/officeDocument/2006/relationships/hyperlink" Target="https://www.youtube.com/watch?v=Ilg3gGewQ5U&amp;t=3s" TargetMode="External"/><Relationship Id="rId3" Type="http://schemas.openxmlformats.org/officeDocument/2006/relationships/hyperlink" Target="http://www.cs.cmu.edu/~zkolter/pubs/levinson-iv2011.pdf" TargetMode="External"/><Relationship Id="rId7" Type="http://schemas.openxmlformats.org/officeDocument/2006/relationships/hyperlink" Target="https://web.archive.org/web/20170903105244/https:/www.sae.org/misc/pdfs/automated_driving.pdf" TargetMode="External"/><Relationship Id="rId12" Type="http://schemas.openxmlformats.org/officeDocument/2006/relationships/hyperlink" Target="https://www.youtube.com/watch?time_continue=1&amp;v=D1jds-KxXJA" TargetMode="External"/><Relationship Id="rId17" Type="http://schemas.openxmlformats.org/officeDocument/2006/relationships/hyperlink" Target="https://www.youtube.com/watch?v=IHZwWFHWa-w&amp;t=1004s" TargetMode="External"/><Relationship Id="rId2" Type="http://schemas.openxmlformats.org/officeDocument/2006/relationships/hyperlink" Target="https://blog.athelas.com/a-brief-history-of-cnns-in-image-segmentation-from-r-cnn-to-mask-r-cnn-34ea83205de4" TargetMode="External"/><Relationship Id="rId16" Type="http://schemas.openxmlformats.org/officeDocument/2006/relationships/hyperlink" Target="https://www.youtube.com/watch?v=aircAruvnKk&amp;t=1s" TargetMode="External"/><Relationship Id="rId1" Type="http://schemas.openxmlformats.org/officeDocument/2006/relationships/slideLayout" Target="../slideLayouts/slideLayout2.xml"/><Relationship Id="rId6" Type="http://schemas.openxmlformats.org/officeDocument/2006/relationships/hyperlink" Target="https://spectrum.ieee.org/cars-that-think/transportation/self-driving/cmu-solves-12-year-old-darpa-grand-challenge-mystery" TargetMode="External"/><Relationship Id="rId11" Type="http://schemas.openxmlformats.org/officeDocument/2006/relationships/hyperlink" Target="https://towardsdatascience.com/helping-a-self-driving-car-localize-itself-88705f419e4a" TargetMode="External"/><Relationship Id="rId5" Type="http://schemas.openxmlformats.org/officeDocument/2006/relationships/hyperlink" Target="https://medium.com/udacity/how-self-driving-cars-work-f77c49dca47e" TargetMode="External"/><Relationship Id="rId15" Type="http://schemas.openxmlformats.org/officeDocument/2006/relationships/hyperlink" Target="https://www.youtube.com/watch?v=B8R148hFxPw" TargetMode="External"/><Relationship Id="rId10" Type="http://schemas.openxmlformats.org/officeDocument/2006/relationships/hyperlink" Target="https://www.reuters.com/article/us-autos-delphi/self-driving-costs-could-drop-90-percent-by-2025-delphi-ceo-says-idUSKBN1DY2AC" TargetMode="External"/><Relationship Id="rId4" Type="http://schemas.openxmlformats.org/officeDocument/2006/relationships/hyperlink" Target="http://www.cis.upenn.edu/~jshi/GraphTutorial/Tutorial-ImageSegmentationGraph-cut1-Shi.pdf" TargetMode="External"/><Relationship Id="rId9" Type="http://schemas.openxmlformats.org/officeDocument/2006/relationships/hyperlink" Target="http://robohub.org/how-do-self-driving-cars-work/" TargetMode="External"/><Relationship Id="rId14" Type="http://schemas.openxmlformats.org/officeDocument/2006/relationships/hyperlink" Target="https://www.youtube.com/watch?time_continue=3&amp;v=_bRwX9n3z4k"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pectrum.ieee.org/image/MTk0ODU0MQ">
            <a:extLst>
              <a:ext uri="{FF2B5EF4-FFF2-40B4-BE49-F238E27FC236}">
                <a16:creationId xmlns:a16="http://schemas.microsoft.com/office/drawing/2014/main" id="{5357B105-4B7B-48A2-B8B0-8C763281B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 y="-1265010"/>
            <a:ext cx="12182380" cy="6614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EDB2C55-B38E-47D1-8200-1BB4ED1735D6}"/>
              </a:ext>
            </a:extLst>
          </p:cNvPr>
          <p:cNvSpPr>
            <a:spLocks noGrp="1"/>
          </p:cNvSpPr>
          <p:nvPr>
            <p:ph type="ctrTitle"/>
          </p:nvPr>
        </p:nvSpPr>
        <p:spPr>
          <a:xfrm>
            <a:off x="181282" y="5581934"/>
            <a:ext cx="11828748" cy="1173708"/>
          </a:xfrm>
        </p:spPr>
        <p:txBody>
          <a:bodyPr anchor="t">
            <a:normAutofit/>
          </a:bodyPr>
          <a:lstStyle/>
          <a:p>
            <a:pPr algn="l"/>
            <a:r>
              <a:rPr lang="en-US" sz="4000" b="1" dirty="0"/>
              <a:t>Computer Vision at the Dawn of Transportation Autonomy</a:t>
            </a:r>
            <a:br>
              <a:rPr lang="en-US" sz="4000" b="1" dirty="0"/>
            </a:br>
            <a:r>
              <a:rPr lang="en-US" sz="2800" b="1" dirty="0"/>
              <a:t>Eric Whiting</a:t>
            </a:r>
          </a:p>
        </p:txBody>
      </p:sp>
    </p:spTree>
    <p:extLst>
      <p:ext uri="{BB962C8B-B14F-4D97-AF65-F5344CB8AC3E}">
        <p14:creationId xmlns:p14="http://schemas.microsoft.com/office/powerpoint/2010/main" val="177629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FB1EB1E-AAAB-4F43-82A2-6BB37C0A78F2}"/>
              </a:ext>
            </a:extLst>
          </p:cNvPr>
          <p:cNvPicPr>
            <a:picLocks noGrp="1" noChangeAspect="1"/>
          </p:cNvPicPr>
          <p:nvPr>
            <p:ph idx="1"/>
          </p:nvPr>
        </p:nvPicPr>
        <p:blipFill>
          <a:blip r:embed="rId2"/>
          <a:stretch>
            <a:fillRect/>
          </a:stretch>
        </p:blipFill>
        <p:spPr>
          <a:xfrm>
            <a:off x="573704" y="217113"/>
            <a:ext cx="11044591" cy="6423774"/>
          </a:xfrm>
          <a:prstGeom prst="rect">
            <a:avLst/>
          </a:prstGeom>
        </p:spPr>
      </p:pic>
      <p:sp>
        <p:nvSpPr>
          <p:cNvPr id="2" name="Slide Number Placeholder 1"/>
          <p:cNvSpPr>
            <a:spLocks noGrp="1"/>
          </p:cNvSpPr>
          <p:nvPr>
            <p:ph type="sldNum" sz="quarter" idx="12"/>
          </p:nvPr>
        </p:nvSpPr>
        <p:spPr/>
        <p:txBody>
          <a:bodyPr/>
          <a:lstStyle/>
          <a:p>
            <a:fld id="{1800800F-00DD-4BCD-ADA3-357BB2612B1D}" type="slidenum">
              <a:rPr lang="en-US" smtClean="0"/>
              <a:t>10</a:t>
            </a:fld>
            <a:endParaRPr lang="en-US"/>
          </a:p>
        </p:txBody>
      </p:sp>
    </p:spTree>
    <p:extLst>
      <p:ext uri="{BB962C8B-B14F-4D97-AF65-F5344CB8AC3E}">
        <p14:creationId xmlns:p14="http://schemas.microsoft.com/office/powerpoint/2010/main" val="695925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DARPA Grand Challenge 2005 </a:t>
            </a:r>
          </a:p>
        </p:txBody>
      </p:sp>
      <p:sp>
        <p:nvSpPr>
          <p:cNvPr id="3" name="Content Placeholder 2"/>
          <p:cNvSpPr>
            <a:spLocks noGrp="1"/>
          </p:cNvSpPr>
          <p:nvPr>
            <p:ph idx="1"/>
          </p:nvPr>
        </p:nvSpPr>
        <p:spPr>
          <a:xfrm>
            <a:off x="838200" y="1825625"/>
            <a:ext cx="5088038" cy="4351338"/>
          </a:xfrm>
        </p:spPr>
        <p:txBody>
          <a:bodyPr/>
          <a:lstStyle/>
          <a:p>
            <a:r>
              <a:rPr lang="en-US" sz="2000" dirty="0"/>
              <a:t>LIDAR</a:t>
            </a:r>
          </a:p>
          <a:p>
            <a:r>
              <a:rPr lang="en-US" sz="2000" dirty="0"/>
              <a:t>GPS</a:t>
            </a:r>
          </a:p>
          <a:p>
            <a:r>
              <a:rPr lang="en-US" sz="2000" dirty="0"/>
              <a:t>Image</a:t>
            </a:r>
          </a:p>
          <a:p>
            <a:r>
              <a:rPr lang="en-US" sz="2000" dirty="0"/>
              <a:t>Inertial Sensors</a:t>
            </a:r>
          </a:p>
          <a:p>
            <a:r>
              <a:rPr lang="en-US" sz="2000" dirty="0"/>
              <a:t>Obstacle Detection</a:t>
            </a:r>
          </a:p>
          <a:p>
            <a:r>
              <a:rPr lang="en-US" sz="2000" dirty="0"/>
              <a:t>211 km off-road course</a:t>
            </a:r>
          </a:p>
          <a:p>
            <a:r>
              <a:rPr lang="en-US" sz="2000" dirty="0"/>
              <a:t>First held in 2004 but nobody completed the course… Not even close</a:t>
            </a:r>
          </a:p>
          <a:p>
            <a:endParaRPr lang="en-US" sz="2000" dirty="0"/>
          </a:p>
          <a:p>
            <a:r>
              <a:rPr lang="en-US" sz="2000" dirty="0"/>
              <a:t>Later held additional off-road competitions as well as urban competitions</a:t>
            </a:r>
          </a:p>
          <a:p>
            <a:pPr marL="0" indent="0">
              <a:buNone/>
            </a:pPr>
            <a:endParaRPr lang="en-US" dirty="0"/>
          </a:p>
        </p:txBody>
      </p:sp>
      <p:pic>
        <p:nvPicPr>
          <p:cNvPr id="2050" name="Picture 2" descr="A photo of the red H1ghlander truck on a desert road.">
            <a:extLst>
              <a:ext uri="{FF2B5EF4-FFF2-40B4-BE49-F238E27FC236}">
                <a16:creationId xmlns:a16="http://schemas.microsoft.com/office/drawing/2014/main" id="{F0C9C562-A5FA-4AFE-8CCA-31810AB8D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5192" y="1825625"/>
            <a:ext cx="5208608" cy="390645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800800F-00DD-4BCD-ADA3-357BB2612B1D}" type="slidenum">
              <a:rPr lang="en-US" smtClean="0"/>
              <a:t>11</a:t>
            </a:fld>
            <a:endParaRPr lang="en-US"/>
          </a:p>
        </p:txBody>
      </p:sp>
    </p:spTree>
    <p:extLst>
      <p:ext uri="{BB962C8B-B14F-4D97-AF65-F5344CB8AC3E}">
        <p14:creationId xmlns:p14="http://schemas.microsoft.com/office/powerpoint/2010/main" val="284433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C5F1-3960-4842-B988-BCBD089977BA}"/>
              </a:ext>
            </a:extLst>
          </p:cNvPr>
          <p:cNvSpPr>
            <a:spLocks noGrp="1"/>
          </p:cNvSpPr>
          <p:nvPr>
            <p:ph type="title"/>
          </p:nvPr>
        </p:nvSpPr>
        <p:spPr/>
        <p:txBody>
          <a:bodyPr/>
          <a:lstStyle/>
          <a:p>
            <a:r>
              <a:rPr lang="en-US" dirty="0"/>
              <a:t>Modern Autonomy 2010 on</a:t>
            </a:r>
          </a:p>
        </p:txBody>
      </p:sp>
      <p:sp>
        <p:nvSpPr>
          <p:cNvPr id="3" name="Content Placeholder 2">
            <a:extLst>
              <a:ext uri="{FF2B5EF4-FFF2-40B4-BE49-F238E27FC236}">
                <a16:creationId xmlns:a16="http://schemas.microsoft.com/office/drawing/2014/main" id="{67047B53-B223-4089-A28B-55F86C5C4993}"/>
              </a:ext>
            </a:extLst>
          </p:cNvPr>
          <p:cNvSpPr>
            <a:spLocks noGrp="1"/>
          </p:cNvSpPr>
          <p:nvPr>
            <p:ph idx="1"/>
          </p:nvPr>
        </p:nvSpPr>
        <p:spPr>
          <a:xfrm>
            <a:off x="838200" y="1825625"/>
            <a:ext cx="10515600" cy="3695499"/>
          </a:xfrm>
        </p:spPr>
        <p:txBody>
          <a:bodyPr/>
          <a:lstStyle/>
          <a:p>
            <a:r>
              <a:rPr lang="en-US" dirty="0"/>
              <a:t>Rapid technological advancement</a:t>
            </a:r>
          </a:p>
          <a:p>
            <a:r>
              <a:rPr lang="en-US" dirty="0"/>
              <a:t>Many parties working on the problem</a:t>
            </a:r>
          </a:p>
        </p:txBody>
      </p:sp>
      <p:sp>
        <p:nvSpPr>
          <p:cNvPr id="4" name="Slide Number Placeholder 3"/>
          <p:cNvSpPr>
            <a:spLocks noGrp="1"/>
          </p:cNvSpPr>
          <p:nvPr>
            <p:ph type="sldNum" sz="quarter" idx="12"/>
          </p:nvPr>
        </p:nvSpPr>
        <p:spPr/>
        <p:txBody>
          <a:bodyPr/>
          <a:lstStyle/>
          <a:p>
            <a:fld id="{1800800F-00DD-4BCD-ADA3-357BB2612B1D}" type="slidenum">
              <a:rPr lang="en-US" smtClean="0"/>
              <a:t>12</a:t>
            </a:fld>
            <a:endParaRPr lang="en-US"/>
          </a:p>
        </p:txBody>
      </p:sp>
    </p:spTree>
    <p:extLst>
      <p:ext uri="{BB962C8B-B14F-4D97-AF65-F5344CB8AC3E}">
        <p14:creationId xmlns:p14="http://schemas.microsoft.com/office/powerpoint/2010/main" val="3995931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Driving Car System</a:t>
            </a:r>
          </a:p>
        </p:txBody>
      </p:sp>
      <p:sp>
        <p:nvSpPr>
          <p:cNvPr id="3" name="Content Placeholder 2"/>
          <p:cNvSpPr>
            <a:spLocks noGrp="1"/>
          </p:cNvSpPr>
          <p:nvPr>
            <p:ph idx="1"/>
          </p:nvPr>
        </p:nvSpPr>
        <p:spPr>
          <a:xfrm>
            <a:off x="838200" y="1825625"/>
            <a:ext cx="3733800" cy="4351338"/>
          </a:xfrm>
        </p:spPr>
        <p:txBody>
          <a:bodyPr>
            <a:normAutofit/>
          </a:bodyPr>
          <a:lstStyle/>
          <a:p>
            <a:r>
              <a:rPr lang="en-US" dirty="0"/>
              <a:t>Computer Vision</a:t>
            </a:r>
          </a:p>
          <a:p>
            <a:r>
              <a:rPr lang="en-US" dirty="0"/>
              <a:t>Sensor Fusion</a:t>
            </a:r>
          </a:p>
          <a:p>
            <a:r>
              <a:rPr lang="en-US" dirty="0"/>
              <a:t>Localization</a:t>
            </a:r>
          </a:p>
          <a:p>
            <a:r>
              <a:rPr lang="en-US" dirty="0"/>
              <a:t>Path Planning</a:t>
            </a:r>
          </a:p>
          <a:p>
            <a:r>
              <a:rPr lang="en-US" dirty="0"/>
              <a:t>Control</a:t>
            </a:r>
          </a:p>
        </p:txBody>
      </p:sp>
      <p:sp>
        <p:nvSpPr>
          <p:cNvPr id="4" name="Slide Number Placeholder 3"/>
          <p:cNvSpPr>
            <a:spLocks noGrp="1"/>
          </p:cNvSpPr>
          <p:nvPr>
            <p:ph type="sldNum" sz="quarter" idx="12"/>
          </p:nvPr>
        </p:nvSpPr>
        <p:spPr/>
        <p:txBody>
          <a:bodyPr/>
          <a:lstStyle/>
          <a:p>
            <a:fld id="{1800800F-00DD-4BCD-ADA3-357BB2612B1D}" type="slidenum">
              <a:rPr lang="en-US" smtClean="0"/>
              <a:t>13</a:t>
            </a:fld>
            <a:endParaRPr lang="en-US"/>
          </a:p>
        </p:txBody>
      </p:sp>
      <p:sp>
        <p:nvSpPr>
          <p:cNvPr id="6" name="Content Placeholder 2">
            <a:extLst>
              <a:ext uri="{FF2B5EF4-FFF2-40B4-BE49-F238E27FC236}">
                <a16:creationId xmlns:a16="http://schemas.microsoft.com/office/drawing/2014/main" id="{F69255DB-95F9-41E4-A9C5-6567532B7A7B}"/>
              </a:ext>
            </a:extLst>
          </p:cNvPr>
          <p:cNvSpPr txBox="1">
            <a:spLocks/>
          </p:cNvSpPr>
          <p:nvPr/>
        </p:nvSpPr>
        <p:spPr>
          <a:xfrm>
            <a:off x="6096000" y="1825625"/>
            <a:ext cx="2454349" cy="405817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5"/>
                </a:solidFill>
              </a:rPr>
              <a:t>Camera</a:t>
            </a:r>
          </a:p>
          <a:p>
            <a:pPr marL="0" indent="0">
              <a:buFont typeface="Arial" panose="020B0604020202020204" pitchFamily="34" charset="0"/>
              <a:buNone/>
            </a:pPr>
            <a:r>
              <a:rPr lang="en-US" dirty="0">
                <a:solidFill>
                  <a:schemeClr val="accent5"/>
                </a:solidFill>
              </a:rPr>
              <a:t>LiDAR</a:t>
            </a:r>
          </a:p>
          <a:p>
            <a:pPr marL="0" indent="0">
              <a:buFont typeface="Arial" panose="020B0604020202020204" pitchFamily="34" charset="0"/>
              <a:buNone/>
            </a:pPr>
            <a:r>
              <a:rPr lang="en-US" dirty="0">
                <a:solidFill>
                  <a:schemeClr val="accent5"/>
                </a:solidFill>
              </a:rPr>
              <a:t>Radar</a:t>
            </a:r>
          </a:p>
          <a:p>
            <a:pPr marL="0" indent="0">
              <a:buFont typeface="Arial" panose="020B0604020202020204" pitchFamily="34" charset="0"/>
              <a:buNone/>
            </a:pPr>
            <a:r>
              <a:rPr lang="en-US" dirty="0">
                <a:solidFill>
                  <a:schemeClr val="accent5"/>
                </a:solidFill>
              </a:rPr>
              <a:t>Ultrasound</a:t>
            </a:r>
          </a:p>
          <a:p>
            <a:pPr marL="0" indent="0">
              <a:buFont typeface="Arial" panose="020B0604020202020204" pitchFamily="34" charset="0"/>
              <a:buNone/>
            </a:pPr>
            <a:r>
              <a:rPr lang="en-US" dirty="0">
                <a:solidFill>
                  <a:schemeClr val="accent5"/>
                </a:solidFill>
              </a:rPr>
              <a:t>Accelerometers</a:t>
            </a:r>
          </a:p>
          <a:p>
            <a:pPr marL="0" indent="0">
              <a:buFont typeface="Arial" panose="020B0604020202020204" pitchFamily="34" charset="0"/>
              <a:buNone/>
            </a:pPr>
            <a:r>
              <a:rPr lang="en-US" dirty="0">
                <a:solidFill>
                  <a:schemeClr val="accent5"/>
                </a:solidFill>
              </a:rPr>
              <a:t>Encoders</a:t>
            </a:r>
          </a:p>
          <a:p>
            <a:pPr marL="0" indent="0">
              <a:buFont typeface="Arial" panose="020B0604020202020204" pitchFamily="34" charset="0"/>
              <a:buNone/>
            </a:pPr>
            <a:r>
              <a:rPr lang="en-US" dirty="0">
                <a:solidFill>
                  <a:schemeClr val="accent5"/>
                </a:solidFill>
              </a:rPr>
              <a:t>Computing</a:t>
            </a:r>
          </a:p>
          <a:p>
            <a:pPr marL="0" indent="0">
              <a:buFont typeface="Arial" panose="020B0604020202020204" pitchFamily="34" charset="0"/>
              <a:buNone/>
            </a:pPr>
            <a:r>
              <a:rPr lang="en-US" dirty="0">
                <a:solidFill>
                  <a:schemeClr val="accent5"/>
                </a:solidFill>
              </a:rPr>
              <a:t>Software</a:t>
            </a:r>
          </a:p>
          <a:p>
            <a:pPr marL="0" indent="0">
              <a:buFont typeface="Arial" panose="020B0604020202020204" pitchFamily="34" charset="0"/>
              <a:buNone/>
            </a:pPr>
            <a:r>
              <a:rPr lang="en-US" dirty="0">
                <a:solidFill>
                  <a:schemeClr val="accent5"/>
                </a:solidFill>
              </a:rPr>
              <a:t>Actuators</a:t>
            </a:r>
          </a:p>
          <a:p>
            <a:pPr marL="0" indent="0">
              <a:buFont typeface="Arial" panose="020B0604020202020204" pitchFamily="34" charset="0"/>
              <a:buNone/>
            </a:pPr>
            <a:r>
              <a:rPr lang="en-US" dirty="0">
                <a:solidFill>
                  <a:schemeClr val="accent5"/>
                </a:solidFill>
              </a:rPr>
              <a:t>Control</a:t>
            </a:r>
          </a:p>
        </p:txBody>
      </p:sp>
    </p:spTree>
    <p:extLst>
      <p:ext uri="{BB962C8B-B14F-4D97-AF65-F5344CB8AC3E}">
        <p14:creationId xmlns:p14="http://schemas.microsoft.com/office/powerpoint/2010/main" val="3536651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5143"/>
          </a:xfrm>
        </p:spPr>
        <p:txBody>
          <a:bodyPr>
            <a:normAutofit fontScale="90000"/>
          </a:bodyPr>
          <a:lstStyle/>
          <a:p>
            <a:r>
              <a:rPr lang="en-US" sz="2800" b="1" dirty="0"/>
              <a:t>CV Applications in self driving cars - NVIDIA</a:t>
            </a:r>
          </a:p>
        </p:txBody>
      </p:sp>
      <p:pic>
        <p:nvPicPr>
          <p:cNvPr id="4" name="D1jds-KxXJA"/>
          <p:cNvPicPr>
            <a:picLocks noGrp="1" noRot="1" noChangeAspect="1"/>
          </p:cNvPicPr>
          <p:nvPr>
            <p:ph idx="1"/>
            <a:videoFile r:link="rId1"/>
          </p:nvPr>
        </p:nvPicPr>
        <p:blipFill>
          <a:blip r:embed="rId3"/>
          <a:stretch>
            <a:fillRect/>
          </a:stretch>
        </p:blipFill>
        <p:spPr>
          <a:xfrm>
            <a:off x="1409538" y="954912"/>
            <a:ext cx="9372923" cy="5272269"/>
          </a:xfrm>
          <a:prstGeom prst="rect">
            <a:avLst/>
          </a:prstGeom>
        </p:spPr>
      </p:pic>
      <p:sp>
        <p:nvSpPr>
          <p:cNvPr id="5" name="Slide Number Placeholder 4"/>
          <p:cNvSpPr>
            <a:spLocks noGrp="1"/>
          </p:cNvSpPr>
          <p:nvPr>
            <p:ph type="sldNum" sz="quarter" idx="12"/>
          </p:nvPr>
        </p:nvSpPr>
        <p:spPr/>
        <p:txBody>
          <a:bodyPr/>
          <a:lstStyle/>
          <a:p>
            <a:fld id="{1800800F-00DD-4BCD-ADA3-357BB2612B1D}" type="slidenum">
              <a:rPr lang="en-US" smtClean="0"/>
              <a:t>14</a:t>
            </a:fld>
            <a:endParaRPr lang="en-US"/>
          </a:p>
        </p:txBody>
      </p:sp>
    </p:spTree>
    <p:extLst>
      <p:ext uri="{BB962C8B-B14F-4D97-AF65-F5344CB8AC3E}">
        <p14:creationId xmlns:p14="http://schemas.microsoft.com/office/powerpoint/2010/main" val="306195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Vision</a:t>
            </a:r>
          </a:p>
        </p:txBody>
      </p:sp>
      <p:sp>
        <p:nvSpPr>
          <p:cNvPr id="5" name="Slide Number Placeholder 4"/>
          <p:cNvSpPr>
            <a:spLocks noGrp="1"/>
          </p:cNvSpPr>
          <p:nvPr>
            <p:ph type="sldNum" sz="quarter" idx="12"/>
          </p:nvPr>
        </p:nvSpPr>
        <p:spPr/>
        <p:txBody>
          <a:bodyPr/>
          <a:lstStyle/>
          <a:p>
            <a:fld id="{1800800F-00DD-4BCD-ADA3-357BB2612B1D}" type="slidenum">
              <a:rPr lang="en-US" smtClean="0"/>
              <a:t>15</a:t>
            </a:fld>
            <a:endParaRPr lang="en-US"/>
          </a:p>
        </p:txBody>
      </p:sp>
      <p:sp>
        <p:nvSpPr>
          <p:cNvPr id="6" name="Content Placeholder 2"/>
          <p:cNvSpPr txBox="1">
            <a:spLocks/>
          </p:cNvSpPr>
          <p:nvPr/>
        </p:nvSpPr>
        <p:spPr>
          <a:xfrm>
            <a:off x="838200" y="1970992"/>
            <a:ext cx="5457463" cy="405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 Detection</a:t>
            </a:r>
          </a:p>
          <a:p>
            <a:r>
              <a:rPr lang="en-US" dirty="0"/>
              <a:t>Visual Interpretation</a:t>
            </a:r>
          </a:p>
          <a:p>
            <a:r>
              <a:rPr lang="en-US" dirty="0"/>
              <a:t>Line Detection</a:t>
            </a:r>
          </a:p>
          <a:p>
            <a:r>
              <a:rPr lang="en-US" dirty="0"/>
              <a:t>Optical Flow</a:t>
            </a:r>
          </a:p>
          <a:p>
            <a:pPr marL="0" indent="0">
              <a:buFont typeface="Arial" panose="020B0604020202020204" pitchFamily="34" charset="0"/>
              <a:buNone/>
            </a:pPr>
            <a:endParaRPr lang="en-US" dirty="0"/>
          </a:p>
        </p:txBody>
      </p:sp>
      <p:sp>
        <p:nvSpPr>
          <p:cNvPr id="8" name="Content Placeholder 2"/>
          <p:cNvSpPr>
            <a:spLocks noGrp="1"/>
          </p:cNvSpPr>
          <p:nvPr>
            <p:ph idx="1"/>
          </p:nvPr>
        </p:nvSpPr>
        <p:spPr>
          <a:xfrm>
            <a:off x="9412147" y="1978025"/>
            <a:ext cx="2017854" cy="4058172"/>
          </a:xfrm>
        </p:spPr>
        <p:txBody>
          <a:bodyPr>
            <a:normAutofit/>
          </a:bodyPr>
          <a:lstStyle/>
          <a:p>
            <a:pPr marL="0" indent="0">
              <a:buNone/>
            </a:pPr>
            <a:r>
              <a:rPr lang="en-US" dirty="0">
                <a:solidFill>
                  <a:schemeClr val="accent5"/>
                </a:solidFill>
              </a:rPr>
              <a:t>Plates </a:t>
            </a:r>
          </a:p>
          <a:p>
            <a:pPr marL="0" indent="0">
              <a:buNone/>
            </a:pPr>
            <a:r>
              <a:rPr lang="en-US" dirty="0">
                <a:solidFill>
                  <a:schemeClr val="accent5"/>
                </a:solidFill>
              </a:rPr>
              <a:t>Gestures</a:t>
            </a:r>
          </a:p>
          <a:p>
            <a:pPr marL="0" indent="0">
              <a:buNone/>
            </a:pPr>
            <a:r>
              <a:rPr lang="en-US" dirty="0">
                <a:solidFill>
                  <a:schemeClr val="accent5"/>
                </a:solidFill>
              </a:rPr>
              <a:t>Motorcycles</a:t>
            </a:r>
          </a:p>
          <a:p>
            <a:pPr marL="0" indent="0">
              <a:buNone/>
            </a:pPr>
            <a:r>
              <a:rPr lang="en-US" dirty="0">
                <a:solidFill>
                  <a:schemeClr val="accent5"/>
                </a:solidFill>
              </a:rPr>
              <a:t>Scooters</a:t>
            </a:r>
          </a:p>
          <a:p>
            <a:pPr marL="0" indent="0">
              <a:buNone/>
            </a:pPr>
            <a:r>
              <a:rPr lang="en-US" dirty="0">
                <a:solidFill>
                  <a:schemeClr val="accent5"/>
                </a:solidFill>
              </a:rPr>
              <a:t>Cycles </a:t>
            </a:r>
          </a:p>
          <a:p>
            <a:pPr marL="0" indent="0">
              <a:buNone/>
            </a:pPr>
            <a:r>
              <a:rPr lang="en-US" dirty="0">
                <a:solidFill>
                  <a:schemeClr val="accent5"/>
                </a:solidFill>
              </a:rPr>
              <a:t>Places</a:t>
            </a:r>
          </a:p>
          <a:p>
            <a:pPr marL="0" indent="0">
              <a:buNone/>
            </a:pPr>
            <a:r>
              <a:rPr lang="en-US" dirty="0">
                <a:solidFill>
                  <a:schemeClr val="accent5"/>
                </a:solidFill>
              </a:rPr>
              <a:t>Robots</a:t>
            </a:r>
          </a:p>
          <a:p>
            <a:pPr marL="0" indent="0">
              <a:buNone/>
            </a:pPr>
            <a:r>
              <a:rPr lang="en-US" dirty="0">
                <a:solidFill>
                  <a:schemeClr val="accent5"/>
                </a:solidFill>
              </a:rPr>
              <a:t>Behavior</a:t>
            </a:r>
          </a:p>
          <a:p>
            <a:pPr marL="0" indent="0">
              <a:buNone/>
            </a:pPr>
            <a:endParaRPr lang="en-US" dirty="0">
              <a:solidFill>
                <a:schemeClr val="accent5"/>
              </a:solidFill>
            </a:endParaRPr>
          </a:p>
        </p:txBody>
      </p:sp>
      <p:sp>
        <p:nvSpPr>
          <p:cNvPr id="9" name="Content Placeholder 2"/>
          <p:cNvSpPr txBox="1">
            <a:spLocks/>
          </p:cNvSpPr>
          <p:nvPr/>
        </p:nvSpPr>
        <p:spPr>
          <a:xfrm>
            <a:off x="7929623" y="1978025"/>
            <a:ext cx="1482524" cy="4058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5"/>
                </a:solidFill>
              </a:rPr>
              <a:t>Lights </a:t>
            </a:r>
          </a:p>
          <a:p>
            <a:pPr marL="0" indent="0">
              <a:buFont typeface="Arial" panose="020B0604020202020204" pitchFamily="34" charset="0"/>
              <a:buNone/>
            </a:pPr>
            <a:r>
              <a:rPr lang="en-US" dirty="0">
                <a:solidFill>
                  <a:schemeClr val="accent5"/>
                </a:solidFill>
              </a:rPr>
              <a:t>Signs </a:t>
            </a:r>
          </a:p>
          <a:p>
            <a:pPr marL="0" indent="0">
              <a:buFont typeface="Arial" panose="020B0604020202020204" pitchFamily="34" charset="0"/>
              <a:buNone/>
            </a:pPr>
            <a:r>
              <a:rPr lang="en-US" dirty="0">
                <a:solidFill>
                  <a:schemeClr val="accent5"/>
                </a:solidFill>
              </a:rPr>
              <a:t>Cars </a:t>
            </a:r>
          </a:p>
          <a:p>
            <a:pPr marL="0" indent="0">
              <a:buFont typeface="Arial" panose="020B0604020202020204" pitchFamily="34" charset="0"/>
              <a:buNone/>
            </a:pPr>
            <a:r>
              <a:rPr lang="en-US" dirty="0">
                <a:solidFill>
                  <a:schemeClr val="accent5"/>
                </a:solidFill>
              </a:rPr>
              <a:t>People </a:t>
            </a:r>
          </a:p>
          <a:p>
            <a:pPr marL="0" indent="0">
              <a:buFont typeface="Arial" panose="020B0604020202020204" pitchFamily="34" charset="0"/>
              <a:buNone/>
            </a:pPr>
            <a:r>
              <a:rPr lang="en-US" dirty="0">
                <a:solidFill>
                  <a:schemeClr val="accent5"/>
                </a:solidFill>
              </a:rPr>
              <a:t>Animals </a:t>
            </a:r>
          </a:p>
          <a:p>
            <a:pPr marL="0" indent="0">
              <a:buFont typeface="Arial" panose="020B0604020202020204" pitchFamily="34" charset="0"/>
              <a:buNone/>
            </a:pPr>
            <a:r>
              <a:rPr lang="en-US" dirty="0">
                <a:solidFill>
                  <a:schemeClr val="accent5"/>
                </a:solidFill>
              </a:rPr>
              <a:t>Trees </a:t>
            </a:r>
          </a:p>
          <a:p>
            <a:pPr marL="0" indent="0">
              <a:buFont typeface="Arial" panose="020B0604020202020204" pitchFamily="34" charset="0"/>
              <a:buNone/>
            </a:pPr>
            <a:r>
              <a:rPr lang="en-US" dirty="0">
                <a:solidFill>
                  <a:schemeClr val="accent5"/>
                </a:solidFill>
              </a:rPr>
              <a:t>Lanes </a:t>
            </a:r>
          </a:p>
          <a:p>
            <a:pPr marL="0" indent="0">
              <a:buFont typeface="Arial" panose="020B0604020202020204" pitchFamily="34" charset="0"/>
              <a:buNone/>
            </a:pPr>
            <a:r>
              <a:rPr lang="en-US" dirty="0">
                <a:solidFill>
                  <a:schemeClr val="accent5"/>
                </a:solidFill>
              </a:rPr>
              <a:t>Curbs</a:t>
            </a:r>
          </a:p>
        </p:txBody>
      </p:sp>
    </p:spTree>
    <p:extLst>
      <p:ext uri="{BB962C8B-B14F-4D97-AF65-F5344CB8AC3E}">
        <p14:creationId xmlns:p14="http://schemas.microsoft.com/office/powerpoint/2010/main" val="169115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Object Detection Overview</a:t>
            </a:r>
          </a:p>
        </p:txBody>
      </p:sp>
      <p:sp>
        <p:nvSpPr>
          <p:cNvPr id="3" name="Content Placeholder 2"/>
          <p:cNvSpPr>
            <a:spLocks noGrp="1"/>
          </p:cNvSpPr>
          <p:nvPr>
            <p:ph idx="1"/>
          </p:nvPr>
        </p:nvSpPr>
        <p:spPr>
          <a:xfrm>
            <a:off x="838199" y="1825625"/>
            <a:ext cx="9353309" cy="4100613"/>
          </a:xfrm>
        </p:spPr>
        <p:txBody>
          <a:bodyPr>
            <a:normAutofit/>
          </a:bodyPr>
          <a:lstStyle/>
          <a:p>
            <a:pPr marL="0" indent="0">
              <a:buNone/>
            </a:pPr>
            <a:r>
              <a:rPr lang="en-US" sz="2400" dirty="0"/>
              <a:t>Input an Image</a:t>
            </a:r>
          </a:p>
          <a:p>
            <a:pPr marL="514350" indent="-514350">
              <a:buFont typeface="+mj-lt"/>
              <a:buAutoNum type="arabicParenR"/>
            </a:pPr>
            <a:r>
              <a:rPr lang="en-US" sz="2400" dirty="0"/>
              <a:t>Object Boundary Detection</a:t>
            </a:r>
          </a:p>
          <a:p>
            <a:pPr marL="514350" indent="-514350">
              <a:buFont typeface="+mj-lt"/>
              <a:buAutoNum type="arabicParenR"/>
            </a:pPr>
            <a:r>
              <a:rPr lang="en-US" sz="2400" dirty="0"/>
              <a:t>Feature Detection</a:t>
            </a:r>
          </a:p>
          <a:p>
            <a:pPr marL="514350" indent="-514350">
              <a:buFont typeface="+mj-lt"/>
              <a:buAutoNum type="arabicParenR"/>
            </a:pPr>
            <a:r>
              <a:rPr lang="en-US" sz="2400" dirty="0"/>
              <a:t>Object Identification</a:t>
            </a:r>
          </a:p>
          <a:p>
            <a:pPr marL="514350" indent="-514350">
              <a:buFont typeface="+mj-lt"/>
              <a:buAutoNum type="arabicParenR"/>
            </a:pPr>
            <a:r>
              <a:rPr lang="en-US" sz="2400" dirty="0"/>
              <a:t>Refine  Boundaries</a:t>
            </a:r>
          </a:p>
          <a:p>
            <a:pPr marL="0" indent="0">
              <a:buNone/>
            </a:pPr>
            <a:r>
              <a:rPr lang="en-US" sz="2400" dirty="0"/>
              <a:t>Output Image with boxes and labels</a:t>
            </a:r>
          </a:p>
        </p:txBody>
      </p:sp>
      <p:pic>
        <p:nvPicPr>
          <p:cNvPr id="4" name="Picture 3"/>
          <p:cNvPicPr>
            <a:picLocks noChangeAspect="1"/>
          </p:cNvPicPr>
          <p:nvPr/>
        </p:nvPicPr>
        <p:blipFill>
          <a:blip r:embed="rId2"/>
          <a:stretch>
            <a:fillRect/>
          </a:stretch>
        </p:blipFill>
        <p:spPr>
          <a:xfrm>
            <a:off x="917293" y="4557584"/>
            <a:ext cx="10357413" cy="2081668"/>
          </a:xfrm>
          <a:prstGeom prst="rect">
            <a:avLst/>
          </a:prstGeom>
        </p:spPr>
      </p:pic>
      <p:sp>
        <p:nvSpPr>
          <p:cNvPr id="5" name="Slide Number Placeholder 4"/>
          <p:cNvSpPr>
            <a:spLocks noGrp="1"/>
          </p:cNvSpPr>
          <p:nvPr>
            <p:ph type="sldNum" sz="quarter" idx="12"/>
          </p:nvPr>
        </p:nvSpPr>
        <p:spPr/>
        <p:txBody>
          <a:bodyPr/>
          <a:lstStyle/>
          <a:p>
            <a:fld id="{1800800F-00DD-4BCD-ADA3-357BB2612B1D}" type="slidenum">
              <a:rPr lang="en-US" smtClean="0"/>
              <a:t>16</a:t>
            </a:fld>
            <a:endParaRPr lang="en-US"/>
          </a:p>
        </p:txBody>
      </p:sp>
    </p:spTree>
    <p:extLst>
      <p:ext uri="{BB962C8B-B14F-4D97-AF65-F5344CB8AC3E}">
        <p14:creationId xmlns:p14="http://schemas.microsoft.com/office/powerpoint/2010/main" val="144592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Object Boundary Detection</a:t>
            </a:r>
          </a:p>
        </p:txBody>
      </p:sp>
      <p:sp>
        <p:nvSpPr>
          <p:cNvPr id="3" name="Content Placeholder 2"/>
          <p:cNvSpPr>
            <a:spLocks noGrp="1"/>
          </p:cNvSpPr>
          <p:nvPr>
            <p:ph idx="1"/>
          </p:nvPr>
        </p:nvSpPr>
        <p:spPr>
          <a:xfrm>
            <a:off x="838199" y="1825625"/>
            <a:ext cx="9353309" cy="4100613"/>
          </a:xfrm>
        </p:spPr>
        <p:txBody>
          <a:bodyPr>
            <a:normAutofit lnSpcReduction="10000"/>
          </a:bodyPr>
          <a:lstStyle/>
          <a:p>
            <a:pPr marL="0" indent="0">
              <a:buNone/>
            </a:pPr>
            <a:r>
              <a:rPr lang="en-US" sz="3200" dirty="0"/>
              <a:t>Selective Search &gt;</a:t>
            </a:r>
          </a:p>
          <a:p>
            <a:pPr marL="457200" indent="-457200">
              <a:buFont typeface="+mj-lt"/>
              <a:buAutoNum type="arabicParenR"/>
            </a:pPr>
            <a:r>
              <a:rPr lang="en-US" sz="2000" b="1" dirty="0"/>
              <a:t>Initial Regions</a:t>
            </a:r>
          </a:p>
          <a:p>
            <a:pPr marL="457200" lvl="1" indent="0">
              <a:buNone/>
            </a:pPr>
            <a:r>
              <a:rPr lang="en-US" sz="1600" b="1" dirty="0"/>
              <a:t>Efficient Graph-Based Image Segmentation</a:t>
            </a:r>
          </a:p>
          <a:p>
            <a:pPr marL="457200" indent="-457200">
              <a:buFont typeface="+mj-lt"/>
              <a:buAutoNum type="arabicParenR"/>
            </a:pPr>
            <a:endParaRPr lang="en-US" sz="2000" b="1" dirty="0"/>
          </a:p>
          <a:p>
            <a:pPr marL="0" indent="0">
              <a:buNone/>
            </a:pPr>
            <a:endParaRPr lang="en-US" sz="2000" dirty="0"/>
          </a:p>
          <a:p>
            <a:pPr marL="0" indent="0">
              <a:buNone/>
            </a:pPr>
            <a:endParaRPr lang="en-US" sz="3200" dirty="0"/>
          </a:p>
          <a:p>
            <a:pPr marL="514350" indent="-514350">
              <a:buFont typeface="+mj-lt"/>
              <a:buAutoNum type="arabicParenR" startAt="2"/>
            </a:pPr>
            <a:r>
              <a:rPr lang="en-US" sz="2000" dirty="0"/>
              <a:t>Calculate Similarities</a:t>
            </a:r>
          </a:p>
          <a:p>
            <a:pPr marL="514350" indent="-514350">
              <a:buFont typeface="+mj-lt"/>
              <a:buAutoNum type="arabicParenR" startAt="2"/>
            </a:pPr>
            <a:r>
              <a:rPr lang="en-US" sz="2000" dirty="0"/>
              <a:t>Merge Regions</a:t>
            </a:r>
          </a:p>
          <a:p>
            <a:pPr marL="514350" indent="-514350">
              <a:buFont typeface="+mj-lt"/>
              <a:buAutoNum type="arabicParenR" startAt="2"/>
            </a:pPr>
            <a:r>
              <a:rPr lang="en-US" sz="2000" dirty="0"/>
              <a:t>Remove overlap</a:t>
            </a:r>
          </a:p>
          <a:p>
            <a:pPr marL="514350" indent="-514350">
              <a:buFont typeface="+mj-lt"/>
              <a:buAutoNum type="arabicParenR" startAt="2"/>
            </a:pPr>
            <a:r>
              <a:rPr lang="en-US" sz="2000" dirty="0"/>
              <a:t>Output box locations</a:t>
            </a:r>
          </a:p>
        </p:txBody>
      </p:sp>
      <p:sp>
        <p:nvSpPr>
          <p:cNvPr id="6" name="Slide Number Placeholder 5"/>
          <p:cNvSpPr>
            <a:spLocks noGrp="1"/>
          </p:cNvSpPr>
          <p:nvPr>
            <p:ph type="sldNum" sz="quarter" idx="12"/>
          </p:nvPr>
        </p:nvSpPr>
        <p:spPr/>
        <p:txBody>
          <a:bodyPr/>
          <a:lstStyle/>
          <a:p>
            <a:fld id="{1800800F-00DD-4BCD-ADA3-357BB2612B1D}" type="slidenum">
              <a:rPr lang="en-US" smtClean="0"/>
              <a:t>17</a:t>
            </a:fld>
            <a:endParaRPr lang="en-US"/>
          </a:p>
        </p:txBody>
      </p:sp>
      <p:sp>
        <p:nvSpPr>
          <p:cNvPr id="7" name="Footer Placeholder 6"/>
          <p:cNvSpPr>
            <a:spLocks noGrp="1"/>
          </p:cNvSpPr>
          <p:nvPr>
            <p:ph type="ftr" sz="quarter" idx="11"/>
          </p:nvPr>
        </p:nvSpPr>
        <p:spPr>
          <a:xfrm>
            <a:off x="838199" y="6356350"/>
            <a:ext cx="10059366" cy="365125"/>
          </a:xfrm>
        </p:spPr>
        <p:txBody>
          <a:bodyPr/>
          <a:lstStyle/>
          <a:p>
            <a:r>
              <a:rPr lang="en-US" dirty="0" err="1">
                <a:solidFill>
                  <a:schemeClr val="tx1">
                    <a:lumMod val="50000"/>
                  </a:schemeClr>
                </a:solidFill>
              </a:rPr>
              <a:t>Uijlings</a:t>
            </a:r>
            <a:r>
              <a:rPr lang="en-US" dirty="0">
                <a:solidFill>
                  <a:schemeClr val="tx1">
                    <a:lumMod val="50000"/>
                  </a:schemeClr>
                </a:solidFill>
              </a:rPr>
              <a:t>, J., Sande, R., </a:t>
            </a:r>
            <a:r>
              <a:rPr lang="en-US" dirty="0" err="1">
                <a:solidFill>
                  <a:schemeClr val="tx1">
                    <a:lumMod val="50000"/>
                  </a:schemeClr>
                </a:solidFill>
              </a:rPr>
              <a:t>Gevers</a:t>
            </a:r>
            <a:r>
              <a:rPr lang="en-US" dirty="0">
                <a:solidFill>
                  <a:schemeClr val="tx1">
                    <a:lumMod val="50000"/>
                  </a:schemeClr>
                </a:solidFill>
              </a:rPr>
              <a:t>, K., &amp; </a:t>
            </a:r>
            <a:r>
              <a:rPr lang="en-US" dirty="0" err="1">
                <a:solidFill>
                  <a:schemeClr val="tx1">
                    <a:lumMod val="50000"/>
                  </a:schemeClr>
                </a:solidFill>
              </a:rPr>
              <a:t>Smeulders</a:t>
            </a:r>
            <a:r>
              <a:rPr lang="en-US" dirty="0">
                <a:solidFill>
                  <a:schemeClr val="tx1">
                    <a:lumMod val="50000"/>
                  </a:schemeClr>
                </a:solidFill>
              </a:rPr>
              <a:t>, E. (2013). Selective Search for Object Recognition. International Journal of Computer Vision, 104(2), 154-171.</a:t>
            </a:r>
          </a:p>
          <a:p>
            <a:r>
              <a:rPr lang="en-US" dirty="0" err="1">
                <a:solidFill>
                  <a:schemeClr val="tx1">
                    <a:lumMod val="50000"/>
                  </a:schemeClr>
                </a:solidFill>
              </a:rPr>
              <a:t>Felzenszwalb</a:t>
            </a:r>
            <a:r>
              <a:rPr lang="en-US" dirty="0">
                <a:solidFill>
                  <a:schemeClr val="tx1">
                    <a:lumMod val="50000"/>
                  </a:schemeClr>
                </a:solidFill>
              </a:rPr>
              <a:t>, P., &amp; </a:t>
            </a:r>
            <a:r>
              <a:rPr lang="en-US" dirty="0" err="1">
                <a:solidFill>
                  <a:schemeClr val="tx1">
                    <a:lumMod val="50000"/>
                  </a:schemeClr>
                </a:solidFill>
              </a:rPr>
              <a:t>Huttenlocher</a:t>
            </a:r>
            <a:r>
              <a:rPr lang="en-US" dirty="0">
                <a:solidFill>
                  <a:schemeClr val="tx1">
                    <a:lumMod val="50000"/>
                  </a:schemeClr>
                </a:solidFill>
              </a:rPr>
              <a:t>, F. (2004). Efficient Graph-Based Image Segmentation. International Journal of Computer Vision, 59(2), 167-181.</a:t>
            </a:r>
          </a:p>
        </p:txBody>
      </p:sp>
      <p:pic>
        <p:nvPicPr>
          <p:cNvPr id="8" name="Picture 7"/>
          <p:cNvPicPr>
            <a:picLocks noChangeAspect="1"/>
          </p:cNvPicPr>
          <p:nvPr/>
        </p:nvPicPr>
        <p:blipFill>
          <a:blip r:embed="rId3"/>
          <a:stretch>
            <a:fillRect/>
          </a:stretch>
        </p:blipFill>
        <p:spPr>
          <a:xfrm>
            <a:off x="6284223" y="1875319"/>
            <a:ext cx="5069577" cy="4001223"/>
          </a:xfrm>
          <a:prstGeom prst="rect">
            <a:avLst/>
          </a:prstGeom>
        </p:spPr>
      </p:pic>
      <p:pic>
        <p:nvPicPr>
          <p:cNvPr id="9" name="Picture 8"/>
          <p:cNvPicPr>
            <a:picLocks noChangeAspect="1"/>
          </p:cNvPicPr>
          <p:nvPr/>
        </p:nvPicPr>
        <p:blipFill>
          <a:blip r:embed="rId4"/>
          <a:stretch>
            <a:fillRect/>
          </a:stretch>
        </p:blipFill>
        <p:spPr>
          <a:xfrm>
            <a:off x="1084403" y="3012975"/>
            <a:ext cx="3070908" cy="1039554"/>
          </a:xfrm>
          <a:prstGeom prst="rect">
            <a:avLst/>
          </a:prstGeom>
        </p:spPr>
      </p:pic>
    </p:spTree>
    <p:extLst>
      <p:ext uri="{BB962C8B-B14F-4D97-AF65-F5344CB8AC3E}">
        <p14:creationId xmlns:p14="http://schemas.microsoft.com/office/powerpoint/2010/main" val="403992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Segmentation</a:t>
            </a:r>
          </a:p>
        </p:txBody>
      </p:sp>
      <p:sp>
        <p:nvSpPr>
          <p:cNvPr id="6" name="Slide Number Placeholder 5"/>
          <p:cNvSpPr>
            <a:spLocks noGrp="1"/>
          </p:cNvSpPr>
          <p:nvPr>
            <p:ph type="sldNum" sz="quarter" idx="12"/>
          </p:nvPr>
        </p:nvSpPr>
        <p:spPr/>
        <p:txBody>
          <a:bodyPr/>
          <a:lstStyle/>
          <a:p>
            <a:fld id="{1800800F-00DD-4BCD-ADA3-357BB2612B1D}" type="slidenum">
              <a:rPr lang="en-US" smtClean="0"/>
              <a:t>18</a:t>
            </a:fld>
            <a:endParaRPr lang="en-US"/>
          </a:p>
        </p:txBody>
      </p:sp>
      <p:sp>
        <p:nvSpPr>
          <p:cNvPr id="7" name="Footer Placeholder 6"/>
          <p:cNvSpPr>
            <a:spLocks noGrp="1"/>
          </p:cNvSpPr>
          <p:nvPr>
            <p:ph type="ftr" sz="quarter" idx="11"/>
          </p:nvPr>
        </p:nvSpPr>
        <p:spPr>
          <a:xfrm>
            <a:off x="838199" y="6356350"/>
            <a:ext cx="10059366" cy="365125"/>
          </a:xfrm>
        </p:spPr>
        <p:txBody>
          <a:bodyPr/>
          <a:lstStyle/>
          <a:p>
            <a:r>
              <a:rPr lang="en-US" dirty="0" err="1">
                <a:solidFill>
                  <a:schemeClr val="tx1">
                    <a:lumMod val="50000"/>
                  </a:schemeClr>
                </a:solidFill>
              </a:rPr>
              <a:t>Uijlings</a:t>
            </a:r>
            <a:r>
              <a:rPr lang="en-US" dirty="0">
                <a:solidFill>
                  <a:schemeClr val="tx1">
                    <a:lumMod val="50000"/>
                  </a:schemeClr>
                </a:solidFill>
              </a:rPr>
              <a:t>, J., Sande, R., </a:t>
            </a:r>
            <a:r>
              <a:rPr lang="en-US" dirty="0" err="1">
                <a:solidFill>
                  <a:schemeClr val="tx1">
                    <a:lumMod val="50000"/>
                  </a:schemeClr>
                </a:solidFill>
              </a:rPr>
              <a:t>Gevers</a:t>
            </a:r>
            <a:r>
              <a:rPr lang="en-US" dirty="0">
                <a:solidFill>
                  <a:schemeClr val="tx1">
                    <a:lumMod val="50000"/>
                  </a:schemeClr>
                </a:solidFill>
              </a:rPr>
              <a:t>, K., &amp; </a:t>
            </a:r>
            <a:r>
              <a:rPr lang="en-US" dirty="0" err="1">
                <a:solidFill>
                  <a:schemeClr val="tx1">
                    <a:lumMod val="50000"/>
                  </a:schemeClr>
                </a:solidFill>
              </a:rPr>
              <a:t>Smeulders</a:t>
            </a:r>
            <a:r>
              <a:rPr lang="en-US" dirty="0">
                <a:solidFill>
                  <a:schemeClr val="tx1">
                    <a:lumMod val="50000"/>
                  </a:schemeClr>
                </a:solidFill>
              </a:rPr>
              <a:t>, E. (2013). Selective Search for Object Recognition. International Journal of Computer Vision, 104(2), 154-171.</a:t>
            </a:r>
          </a:p>
          <a:p>
            <a:r>
              <a:rPr lang="en-US" dirty="0" err="1">
                <a:solidFill>
                  <a:schemeClr val="tx1">
                    <a:lumMod val="50000"/>
                  </a:schemeClr>
                </a:solidFill>
              </a:rPr>
              <a:t>Felzenszwalb</a:t>
            </a:r>
            <a:r>
              <a:rPr lang="en-US" dirty="0">
                <a:solidFill>
                  <a:schemeClr val="tx1">
                    <a:lumMod val="50000"/>
                  </a:schemeClr>
                </a:solidFill>
              </a:rPr>
              <a:t>, P., &amp; </a:t>
            </a:r>
            <a:r>
              <a:rPr lang="en-US" dirty="0" err="1">
                <a:solidFill>
                  <a:schemeClr val="tx1">
                    <a:lumMod val="50000"/>
                  </a:schemeClr>
                </a:solidFill>
              </a:rPr>
              <a:t>Huttenlocher</a:t>
            </a:r>
            <a:r>
              <a:rPr lang="en-US" dirty="0">
                <a:solidFill>
                  <a:schemeClr val="tx1">
                    <a:lumMod val="50000"/>
                  </a:schemeClr>
                </a:solidFill>
              </a:rPr>
              <a:t>, F. (2004). Efficient Graph-Based Image Segmentation. International Journal of Computer Vision, 59(2), 167-181.</a:t>
            </a:r>
          </a:p>
          <a:p>
            <a:r>
              <a:rPr lang="en-US" dirty="0">
                <a:solidFill>
                  <a:schemeClr val="tx1">
                    <a:lumMod val="50000"/>
                  </a:schemeClr>
                </a:solidFill>
              </a:rPr>
              <a:t>http://www.cis.upenn.edu/~jshi/GraphTutorial/Tutorial-ImageSegmentationGraph-cut1-Shi.pdf</a:t>
            </a:r>
          </a:p>
        </p:txBody>
      </p:sp>
      <p:pic>
        <p:nvPicPr>
          <p:cNvPr id="3" name="Content Placeholder 2"/>
          <p:cNvPicPr>
            <a:picLocks noGrp="1" noChangeAspect="1"/>
          </p:cNvPicPr>
          <p:nvPr>
            <p:ph idx="1"/>
          </p:nvPr>
        </p:nvPicPr>
        <p:blipFill>
          <a:blip r:embed="rId3"/>
          <a:stretch>
            <a:fillRect/>
          </a:stretch>
        </p:blipFill>
        <p:spPr>
          <a:xfrm>
            <a:off x="3182329" y="1690688"/>
            <a:ext cx="5827342" cy="4351338"/>
          </a:xfrm>
          <a:prstGeom prst="rect">
            <a:avLst/>
          </a:prstGeom>
        </p:spPr>
      </p:pic>
    </p:spTree>
    <p:extLst>
      <p:ext uri="{BB962C8B-B14F-4D97-AF65-F5344CB8AC3E}">
        <p14:creationId xmlns:p14="http://schemas.microsoft.com/office/powerpoint/2010/main" val="139767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Selective Search</a:t>
            </a:r>
          </a:p>
        </p:txBody>
      </p:sp>
      <p:pic>
        <p:nvPicPr>
          <p:cNvPr id="4" name="Content Placeholder 3"/>
          <p:cNvPicPr>
            <a:picLocks noGrp="1" noChangeAspect="1"/>
          </p:cNvPicPr>
          <p:nvPr>
            <p:ph idx="1"/>
          </p:nvPr>
        </p:nvPicPr>
        <p:blipFill>
          <a:blip r:embed="rId3"/>
          <a:stretch>
            <a:fillRect/>
          </a:stretch>
        </p:blipFill>
        <p:spPr>
          <a:xfrm>
            <a:off x="2416530" y="1825625"/>
            <a:ext cx="6196889" cy="4100513"/>
          </a:xfrm>
          <a:prstGeom prst="rect">
            <a:avLst/>
          </a:prstGeom>
        </p:spPr>
      </p:pic>
      <p:sp>
        <p:nvSpPr>
          <p:cNvPr id="6" name="Slide Number Placeholder 5"/>
          <p:cNvSpPr>
            <a:spLocks noGrp="1"/>
          </p:cNvSpPr>
          <p:nvPr>
            <p:ph type="sldNum" sz="quarter" idx="12"/>
          </p:nvPr>
        </p:nvSpPr>
        <p:spPr/>
        <p:txBody>
          <a:bodyPr/>
          <a:lstStyle/>
          <a:p>
            <a:fld id="{1800800F-00DD-4BCD-ADA3-357BB2612B1D}" type="slidenum">
              <a:rPr lang="en-US" smtClean="0"/>
              <a:t>19</a:t>
            </a:fld>
            <a:endParaRPr lang="en-US"/>
          </a:p>
        </p:txBody>
      </p:sp>
      <p:sp>
        <p:nvSpPr>
          <p:cNvPr id="7" name="Footer Placeholder 6"/>
          <p:cNvSpPr>
            <a:spLocks noGrp="1"/>
          </p:cNvSpPr>
          <p:nvPr>
            <p:ph type="ftr" sz="quarter" idx="11"/>
          </p:nvPr>
        </p:nvSpPr>
        <p:spPr>
          <a:xfrm>
            <a:off x="838199" y="6356350"/>
            <a:ext cx="10059366" cy="365125"/>
          </a:xfrm>
        </p:spPr>
        <p:txBody>
          <a:bodyPr/>
          <a:lstStyle/>
          <a:p>
            <a:r>
              <a:rPr lang="en-US" dirty="0" err="1">
                <a:solidFill>
                  <a:schemeClr val="tx1">
                    <a:lumMod val="50000"/>
                  </a:schemeClr>
                </a:solidFill>
              </a:rPr>
              <a:t>Uijlings</a:t>
            </a:r>
            <a:r>
              <a:rPr lang="en-US" dirty="0">
                <a:solidFill>
                  <a:schemeClr val="tx1">
                    <a:lumMod val="50000"/>
                  </a:schemeClr>
                </a:solidFill>
              </a:rPr>
              <a:t>, J., Sande, R., </a:t>
            </a:r>
            <a:r>
              <a:rPr lang="en-US" dirty="0" err="1">
                <a:solidFill>
                  <a:schemeClr val="tx1">
                    <a:lumMod val="50000"/>
                  </a:schemeClr>
                </a:solidFill>
              </a:rPr>
              <a:t>Gevers</a:t>
            </a:r>
            <a:r>
              <a:rPr lang="en-US" dirty="0">
                <a:solidFill>
                  <a:schemeClr val="tx1">
                    <a:lumMod val="50000"/>
                  </a:schemeClr>
                </a:solidFill>
              </a:rPr>
              <a:t>, K., &amp; </a:t>
            </a:r>
            <a:r>
              <a:rPr lang="en-US" dirty="0" err="1">
                <a:solidFill>
                  <a:schemeClr val="tx1">
                    <a:lumMod val="50000"/>
                  </a:schemeClr>
                </a:solidFill>
              </a:rPr>
              <a:t>Smeulders</a:t>
            </a:r>
            <a:r>
              <a:rPr lang="en-US" dirty="0">
                <a:solidFill>
                  <a:schemeClr val="tx1">
                    <a:lumMod val="50000"/>
                  </a:schemeClr>
                </a:solidFill>
              </a:rPr>
              <a:t>, E. (2013). Selective Search for Object Recognition. International Journal of Computer Vision, 104(2), 154-171.</a:t>
            </a:r>
          </a:p>
          <a:p>
            <a:r>
              <a:rPr lang="en-US" dirty="0" err="1">
                <a:solidFill>
                  <a:schemeClr val="tx1">
                    <a:lumMod val="50000"/>
                  </a:schemeClr>
                </a:solidFill>
              </a:rPr>
              <a:t>Felzenszwalb</a:t>
            </a:r>
            <a:r>
              <a:rPr lang="en-US" dirty="0">
                <a:solidFill>
                  <a:schemeClr val="tx1">
                    <a:lumMod val="50000"/>
                  </a:schemeClr>
                </a:solidFill>
              </a:rPr>
              <a:t>, P., &amp; </a:t>
            </a:r>
            <a:r>
              <a:rPr lang="en-US" dirty="0" err="1">
                <a:solidFill>
                  <a:schemeClr val="tx1">
                    <a:lumMod val="50000"/>
                  </a:schemeClr>
                </a:solidFill>
              </a:rPr>
              <a:t>Huttenlocher</a:t>
            </a:r>
            <a:r>
              <a:rPr lang="en-US" dirty="0">
                <a:solidFill>
                  <a:schemeClr val="tx1">
                    <a:lumMod val="50000"/>
                  </a:schemeClr>
                </a:solidFill>
              </a:rPr>
              <a:t>, F. (2004). Efficient Graph-Based Image Segmentation. International Journal of Computer Vision, 59(2), 167-181.</a:t>
            </a:r>
          </a:p>
        </p:txBody>
      </p:sp>
    </p:spTree>
    <p:extLst>
      <p:ext uri="{BB962C8B-B14F-4D97-AF65-F5344CB8AC3E}">
        <p14:creationId xmlns:p14="http://schemas.microsoft.com/office/powerpoint/2010/main" val="332786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83B4-5494-4818-9CDB-2ED70F35A77F}"/>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CBDEBC51-4D21-40D7-A4BF-1D61DB0B18C5}"/>
              </a:ext>
            </a:extLst>
          </p:cNvPr>
          <p:cNvSpPr>
            <a:spLocks noGrp="1"/>
          </p:cNvSpPr>
          <p:nvPr>
            <p:ph idx="1"/>
          </p:nvPr>
        </p:nvSpPr>
        <p:spPr/>
        <p:txBody>
          <a:bodyPr>
            <a:normAutofit fontScale="92500" lnSpcReduction="10000"/>
          </a:bodyPr>
          <a:lstStyle/>
          <a:p>
            <a:r>
              <a:rPr lang="en-US" dirty="0"/>
              <a:t>After years of research and development, autonomous transportation is beginning to take off. What obstacles need to be overcome to allow for a future of autonomous transportation, and what role will computer vision play? As cost and stigma continue to hamstring self-driving vehicles computer vision will need to improve to make use of cheaper sensors while pushing for higher accuracy, quicker response time, and fewer errors. This presentation will examine the technology and methods currently being implemented in autonomous and semi-autonomous transportation, dive into emerging computer vision methods which may be able to push autonomy into the future, and hopefully catch a glimpse of what our future will be like with autonomous transportation with a focus on the role that computer vision has to play in that future.</a:t>
            </a:r>
          </a:p>
        </p:txBody>
      </p:sp>
      <p:sp>
        <p:nvSpPr>
          <p:cNvPr id="4" name="Slide Number Placeholder 3"/>
          <p:cNvSpPr>
            <a:spLocks noGrp="1"/>
          </p:cNvSpPr>
          <p:nvPr>
            <p:ph type="sldNum" sz="quarter" idx="12"/>
          </p:nvPr>
        </p:nvSpPr>
        <p:spPr/>
        <p:txBody>
          <a:bodyPr/>
          <a:lstStyle/>
          <a:p>
            <a:fld id="{1800800F-00DD-4BCD-ADA3-357BB2612B1D}" type="slidenum">
              <a:rPr lang="en-US" smtClean="0"/>
              <a:t>2</a:t>
            </a:fld>
            <a:endParaRPr lang="en-US"/>
          </a:p>
        </p:txBody>
      </p:sp>
    </p:spTree>
    <p:extLst>
      <p:ext uri="{BB962C8B-B14F-4D97-AF65-F5344CB8AC3E}">
        <p14:creationId xmlns:p14="http://schemas.microsoft.com/office/powerpoint/2010/main" val="3775592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CNN feature extraction</a:t>
            </a:r>
          </a:p>
        </p:txBody>
      </p:sp>
      <p:sp>
        <p:nvSpPr>
          <p:cNvPr id="3" name="Content Placeholder 2"/>
          <p:cNvSpPr>
            <a:spLocks noGrp="1"/>
          </p:cNvSpPr>
          <p:nvPr>
            <p:ph idx="1"/>
          </p:nvPr>
        </p:nvSpPr>
        <p:spPr>
          <a:xfrm>
            <a:off x="838199" y="1825625"/>
            <a:ext cx="9353309" cy="4100613"/>
          </a:xfrm>
        </p:spPr>
        <p:txBody>
          <a:bodyPr>
            <a:normAutofit/>
          </a:bodyPr>
          <a:lstStyle/>
          <a:p>
            <a:pPr marL="0" indent="0">
              <a:buNone/>
            </a:pPr>
            <a:r>
              <a:rPr lang="en-US" sz="3200" dirty="0"/>
              <a:t>ImageNet</a:t>
            </a:r>
          </a:p>
          <a:p>
            <a:pPr marL="514350" indent="-514350">
              <a:buFont typeface="+mj-lt"/>
              <a:buAutoNum type="arabicParenR"/>
            </a:pPr>
            <a:r>
              <a:rPr lang="en-US" dirty="0"/>
              <a:t>Warp image region to small, predefined size (</a:t>
            </a:r>
            <a:r>
              <a:rPr lang="en-US" dirty="0" err="1"/>
              <a:t>eg</a:t>
            </a:r>
            <a:r>
              <a:rPr lang="en-US" dirty="0"/>
              <a:t> 224x224x3) </a:t>
            </a:r>
          </a:p>
          <a:p>
            <a:pPr marL="514350" indent="-514350">
              <a:buFont typeface="+mj-lt"/>
              <a:buAutoNum type="arabicParenR"/>
            </a:pPr>
            <a:r>
              <a:rPr lang="en-US" dirty="0"/>
              <a:t>5 Convolutional layers</a:t>
            </a:r>
          </a:p>
          <a:p>
            <a:pPr marL="514350" indent="-514350">
              <a:buFont typeface="+mj-lt"/>
              <a:buAutoNum type="arabicParenR"/>
            </a:pPr>
            <a:r>
              <a:rPr lang="en-US" dirty="0"/>
              <a:t>2 Fully Connected Layers</a:t>
            </a:r>
          </a:p>
          <a:p>
            <a:pPr marL="514350" indent="-514350">
              <a:buFont typeface="+mj-lt"/>
              <a:buAutoNum type="arabicParenR"/>
            </a:pPr>
            <a:r>
              <a:rPr lang="en-US" dirty="0"/>
              <a:t>4096-dimentional feature vector</a:t>
            </a:r>
          </a:p>
          <a:p>
            <a:pPr marL="514350" indent="-514350">
              <a:buFont typeface="+mj-lt"/>
              <a:buAutoNum type="arabicParenR"/>
            </a:pPr>
            <a:endParaRPr lang="en-US" dirty="0"/>
          </a:p>
          <a:p>
            <a:pPr marL="0" indent="0">
              <a:buNone/>
            </a:pPr>
            <a:endParaRPr lang="en-US" sz="3200" dirty="0"/>
          </a:p>
        </p:txBody>
      </p:sp>
      <p:sp>
        <p:nvSpPr>
          <p:cNvPr id="4" name="Slide Number Placeholder 3"/>
          <p:cNvSpPr>
            <a:spLocks noGrp="1"/>
          </p:cNvSpPr>
          <p:nvPr>
            <p:ph type="sldNum" sz="quarter" idx="12"/>
          </p:nvPr>
        </p:nvSpPr>
        <p:spPr/>
        <p:txBody>
          <a:bodyPr/>
          <a:lstStyle/>
          <a:p>
            <a:fld id="{1800800F-00DD-4BCD-ADA3-357BB2612B1D}" type="slidenum">
              <a:rPr lang="en-US" smtClean="0"/>
              <a:t>20</a:t>
            </a:fld>
            <a:endParaRPr lang="en-US"/>
          </a:p>
        </p:txBody>
      </p:sp>
      <p:sp>
        <p:nvSpPr>
          <p:cNvPr id="5" name="Footer Placeholder 4"/>
          <p:cNvSpPr>
            <a:spLocks noGrp="1"/>
          </p:cNvSpPr>
          <p:nvPr>
            <p:ph type="ftr" sz="quarter" idx="11"/>
          </p:nvPr>
        </p:nvSpPr>
        <p:spPr>
          <a:xfrm>
            <a:off x="838199" y="6356350"/>
            <a:ext cx="9989917" cy="365125"/>
          </a:xfrm>
        </p:spPr>
        <p:txBody>
          <a:bodyPr/>
          <a:lstStyle/>
          <a:p>
            <a:r>
              <a:rPr lang="en-US" dirty="0" err="1">
                <a:solidFill>
                  <a:schemeClr val="tx1">
                    <a:lumMod val="50000"/>
                  </a:schemeClr>
                </a:solidFill>
              </a:rPr>
              <a:t>Krizhevsky</a:t>
            </a:r>
            <a:r>
              <a:rPr lang="en-US" dirty="0">
                <a:solidFill>
                  <a:schemeClr val="tx1">
                    <a:lumMod val="50000"/>
                  </a:schemeClr>
                </a:solidFill>
              </a:rPr>
              <a:t>, A., </a:t>
            </a:r>
            <a:r>
              <a:rPr lang="en-US" dirty="0" err="1">
                <a:solidFill>
                  <a:schemeClr val="tx1">
                    <a:lumMod val="50000"/>
                  </a:schemeClr>
                </a:solidFill>
              </a:rPr>
              <a:t>Sutskever</a:t>
            </a:r>
            <a:r>
              <a:rPr lang="en-US" dirty="0">
                <a:solidFill>
                  <a:schemeClr val="tx1">
                    <a:lumMod val="50000"/>
                  </a:schemeClr>
                </a:solidFill>
              </a:rPr>
              <a:t>, I., &amp; Hinton, G. (2017). ImageNet classification with deep convolutional neural networks. Communications of the ACM, 60(6), 84-90.</a:t>
            </a:r>
          </a:p>
          <a:p>
            <a:r>
              <a:rPr lang="en-US" dirty="0" err="1">
                <a:solidFill>
                  <a:schemeClr val="tx1">
                    <a:lumMod val="50000"/>
                  </a:schemeClr>
                </a:solidFill>
              </a:rPr>
              <a:t>Girshick</a:t>
            </a:r>
            <a:r>
              <a:rPr lang="en-US" dirty="0">
                <a:solidFill>
                  <a:schemeClr val="tx1">
                    <a:lumMod val="50000"/>
                  </a:schemeClr>
                </a:solidFill>
              </a:rPr>
              <a:t>, R., Donahue, J., Darrell, T., &amp; Malik, J. (2013). Rich feature hierarchies for accurate object detection and semantic segmentation.</a:t>
            </a:r>
          </a:p>
        </p:txBody>
      </p:sp>
    </p:spTree>
    <p:extLst>
      <p:ext uri="{BB962C8B-B14F-4D97-AF65-F5344CB8AC3E}">
        <p14:creationId xmlns:p14="http://schemas.microsoft.com/office/powerpoint/2010/main" val="3193300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ImageNet</a:t>
            </a:r>
          </a:p>
        </p:txBody>
      </p:sp>
      <p:pic>
        <p:nvPicPr>
          <p:cNvPr id="6" name="Content Placeholder 5"/>
          <p:cNvPicPr>
            <a:picLocks noGrp="1" noChangeAspect="1"/>
          </p:cNvPicPr>
          <p:nvPr>
            <p:ph idx="1"/>
          </p:nvPr>
        </p:nvPicPr>
        <p:blipFill>
          <a:blip r:embed="rId3"/>
          <a:stretch>
            <a:fillRect/>
          </a:stretch>
        </p:blipFill>
        <p:spPr>
          <a:xfrm>
            <a:off x="1156382" y="2530528"/>
            <a:ext cx="9353550" cy="2985982"/>
          </a:xfrm>
          <a:prstGeom prst="rect">
            <a:avLst/>
          </a:prstGeom>
        </p:spPr>
      </p:pic>
      <p:sp>
        <p:nvSpPr>
          <p:cNvPr id="4" name="Slide Number Placeholder 3"/>
          <p:cNvSpPr>
            <a:spLocks noGrp="1"/>
          </p:cNvSpPr>
          <p:nvPr>
            <p:ph type="sldNum" sz="quarter" idx="12"/>
          </p:nvPr>
        </p:nvSpPr>
        <p:spPr/>
        <p:txBody>
          <a:bodyPr/>
          <a:lstStyle/>
          <a:p>
            <a:fld id="{1800800F-00DD-4BCD-ADA3-357BB2612B1D}" type="slidenum">
              <a:rPr lang="en-US" smtClean="0"/>
              <a:t>21</a:t>
            </a:fld>
            <a:endParaRPr lang="en-US"/>
          </a:p>
        </p:txBody>
      </p:sp>
      <p:sp>
        <p:nvSpPr>
          <p:cNvPr id="5" name="Footer Placeholder 4"/>
          <p:cNvSpPr>
            <a:spLocks noGrp="1"/>
          </p:cNvSpPr>
          <p:nvPr>
            <p:ph type="ftr" sz="quarter" idx="11"/>
          </p:nvPr>
        </p:nvSpPr>
        <p:spPr>
          <a:xfrm>
            <a:off x="838199" y="6356350"/>
            <a:ext cx="9989917" cy="365125"/>
          </a:xfrm>
        </p:spPr>
        <p:txBody>
          <a:bodyPr/>
          <a:lstStyle/>
          <a:p>
            <a:r>
              <a:rPr lang="en-US" dirty="0" err="1">
                <a:solidFill>
                  <a:schemeClr val="tx1">
                    <a:lumMod val="50000"/>
                  </a:schemeClr>
                </a:solidFill>
              </a:rPr>
              <a:t>Krizhevsky</a:t>
            </a:r>
            <a:r>
              <a:rPr lang="en-US" dirty="0">
                <a:solidFill>
                  <a:schemeClr val="tx1">
                    <a:lumMod val="50000"/>
                  </a:schemeClr>
                </a:solidFill>
              </a:rPr>
              <a:t>, A., </a:t>
            </a:r>
            <a:r>
              <a:rPr lang="en-US" dirty="0" err="1">
                <a:solidFill>
                  <a:schemeClr val="tx1">
                    <a:lumMod val="50000"/>
                  </a:schemeClr>
                </a:solidFill>
              </a:rPr>
              <a:t>Sutskever</a:t>
            </a:r>
            <a:r>
              <a:rPr lang="en-US" dirty="0">
                <a:solidFill>
                  <a:schemeClr val="tx1">
                    <a:lumMod val="50000"/>
                  </a:schemeClr>
                </a:solidFill>
              </a:rPr>
              <a:t>, I., &amp; Hinton, G. (2017). ImageNet classification with deep convolutional neural networks. Communications of the ACM, 60(6), 84-90.</a:t>
            </a:r>
          </a:p>
        </p:txBody>
      </p:sp>
    </p:spTree>
    <p:extLst>
      <p:ext uri="{BB962C8B-B14F-4D97-AF65-F5344CB8AC3E}">
        <p14:creationId xmlns:p14="http://schemas.microsoft.com/office/powerpoint/2010/main" val="226268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ImageNet</a:t>
            </a:r>
          </a:p>
        </p:txBody>
      </p:sp>
      <p:sp>
        <p:nvSpPr>
          <p:cNvPr id="4" name="Slide Number Placeholder 3"/>
          <p:cNvSpPr>
            <a:spLocks noGrp="1"/>
          </p:cNvSpPr>
          <p:nvPr>
            <p:ph type="sldNum" sz="quarter" idx="12"/>
          </p:nvPr>
        </p:nvSpPr>
        <p:spPr/>
        <p:txBody>
          <a:bodyPr/>
          <a:lstStyle/>
          <a:p>
            <a:fld id="{1800800F-00DD-4BCD-ADA3-357BB2612B1D}" type="slidenum">
              <a:rPr lang="en-US" smtClean="0"/>
              <a:t>22</a:t>
            </a:fld>
            <a:endParaRPr lang="en-US"/>
          </a:p>
        </p:txBody>
      </p:sp>
      <p:sp>
        <p:nvSpPr>
          <p:cNvPr id="5" name="Footer Placeholder 4"/>
          <p:cNvSpPr>
            <a:spLocks noGrp="1"/>
          </p:cNvSpPr>
          <p:nvPr>
            <p:ph type="ftr" sz="quarter" idx="11"/>
          </p:nvPr>
        </p:nvSpPr>
        <p:spPr>
          <a:xfrm>
            <a:off x="838199" y="6356350"/>
            <a:ext cx="9989917" cy="365125"/>
          </a:xfrm>
        </p:spPr>
        <p:txBody>
          <a:bodyPr/>
          <a:lstStyle/>
          <a:p>
            <a:r>
              <a:rPr lang="en-US" dirty="0" err="1">
                <a:solidFill>
                  <a:schemeClr val="tx1">
                    <a:lumMod val="50000"/>
                  </a:schemeClr>
                </a:solidFill>
              </a:rPr>
              <a:t>Krizhevsky</a:t>
            </a:r>
            <a:r>
              <a:rPr lang="en-US" dirty="0">
                <a:solidFill>
                  <a:schemeClr val="tx1">
                    <a:lumMod val="50000"/>
                  </a:schemeClr>
                </a:solidFill>
              </a:rPr>
              <a:t>, A., </a:t>
            </a:r>
            <a:r>
              <a:rPr lang="en-US" dirty="0" err="1">
                <a:solidFill>
                  <a:schemeClr val="tx1">
                    <a:lumMod val="50000"/>
                  </a:schemeClr>
                </a:solidFill>
              </a:rPr>
              <a:t>Sutskever</a:t>
            </a:r>
            <a:r>
              <a:rPr lang="en-US" dirty="0">
                <a:solidFill>
                  <a:schemeClr val="tx1">
                    <a:lumMod val="50000"/>
                  </a:schemeClr>
                </a:solidFill>
              </a:rPr>
              <a:t>, I., &amp; Hinton, G. (2017). ImageNet classification with deep convolutional neural networks. Communications of the ACM, 60(6), 84-90.</a:t>
            </a:r>
          </a:p>
        </p:txBody>
      </p:sp>
      <p:pic>
        <p:nvPicPr>
          <p:cNvPr id="8" name="Content Placeholder 7"/>
          <p:cNvPicPr>
            <a:picLocks noGrp="1" noChangeAspect="1"/>
          </p:cNvPicPr>
          <p:nvPr>
            <p:ph idx="1"/>
          </p:nvPr>
        </p:nvPicPr>
        <p:blipFill>
          <a:blip r:embed="rId3"/>
          <a:stretch>
            <a:fillRect/>
          </a:stretch>
        </p:blipFill>
        <p:spPr>
          <a:xfrm>
            <a:off x="2268104" y="1825625"/>
            <a:ext cx="7655791" cy="4351338"/>
          </a:xfrm>
          <a:prstGeom prst="rect">
            <a:avLst/>
          </a:prstGeom>
        </p:spPr>
      </p:pic>
    </p:spTree>
    <p:extLst>
      <p:ext uri="{BB962C8B-B14F-4D97-AF65-F5344CB8AC3E}">
        <p14:creationId xmlns:p14="http://schemas.microsoft.com/office/powerpoint/2010/main" val="454731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Object Identification</a:t>
            </a:r>
          </a:p>
        </p:txBody>
      </p:sp>
      <p:sp>
        <p:nvSpPr>
          <p:cNvPr id="3" name="Content Placeholder 2"/>
          <p:cNvSpPr>
            <a:spLocks noGrp="1"/>
          </p:cNvSpPr>
          <p:nvPr>
            <p:ph idx="1"/>
          </p:nvPr>
        </p:nvSpPr>
        <p:spPr>
          <a:xfrm>
            <a:off x="838199" y="1825625"/>
            <a:ext cx="9353309" cy="4100613"/>
          </a:xfrm>
        </p:spPr>
        <p:txBody>
          <a:bodyPr>
            <a:normAutofit/>
          </a:bodyPr>
          <a:lstStyle/>
          <a:p>
            <a:pPr marL="0" indent="0">
              <a:buNone/>
            </a:pPr>
            <a:r>
              <a:rPr lang="en-US" sz="3200" dirty="0"/>
              <a:t>ImageNet</a:t>
            </a:r>
          </a:p>
          <a:p>
            <a:r>
              <a:rPr lang="en-US" sz="3200" dirty="0"/>
              <a:t>15 million high-res, labeled images</a:t>
            </a:r>
          </a:p>
          <a:p>
            <a:r>
              <a:rPr lang="en-US" sz="3200" dirty="0"/>
              <a:t>22 thousand categories</a:t>
            </a:r>
          </a:p>
          <a:p>
            <a:r>
              <a:rPr lang="en-US" sz="3200" dirty="0"/>
              <a:t>Compares image features to learned features</a:t>
            </a:r>
          </a:p>
          <a:p>
            <a:r>
              <a:rPr lang="en-US" sz="3200" dirty="0"/>
              <a:t>Computes a comparison histogram</a:t>
            </a:r>
          </a:p>
          <a:p>
            <a:endParaRPr lang="en-US" sz="3200" dirty="0"/>
          </a:p>
        </p:txBody>
      </p:sp>
      <p:sp>
        <p:nvSpPr>
          <p:cNvPr id="4" name="Slide Number Placeholder 3"/>
          <p:cNvSpPr>
            <a:spLocks noGrp="1"/>
          </p:cNvSpPr>
          <p:nvPr>
            <p:ph type="sldNum" sz="quarter" idx="12"/>
          </p:nvPr>
        </p:nvSpPr>
        <p:spPr/>
        <p:txBody>
          <a:bodyPr/>
          <a:lstStyle/>
          <a:p>
            <a:fld id="{1800800F-00DD-4BCD-ADA3-357BB2612B1D}" type="slidenum">
              <a:rPr lang="en-US" smtClean="0"/>
              <a:t>23</a:t>
            </a:fld>
            <a:endParaRPr lang="en-US"/>
          </a:p>
        </p:txBody>
      </p:sp>
    </p:spTree>
    <p:extLst>
      <p:ext uri="{BB962C8B-B14F-4D97-AF65-F5344CB8AC3E}">
        <p14:creationId xmlns:p14="http://schemas.microsoft.com/office/powerpoint/2010/main" val="242363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Object Identification</a:t>
            </a:r>
          </a:p>
        </p:txBody>
      </p:sp>
      <p:sp>
        <p:nvSpPr>
          <p:cNvPr id="4" name="Slide Number Placeholder 3"/>
          <p:cNvSpPr>
            <a:spLocks noGrp="1"/>
          </p:cNvSpPr>
          <p:nvPr>
            <p:ph type="sldNum" sz="quarter" idx="12"/>
          </p:nvPr>
        </p:nvSpPr>
        <p:spPr/>
        <p:txBody>
          <a:bodyPr/>
          <a:lstStyle/>
          <a:p>
            <a:fld id="{1800800F-00DD-4BCD-ADA3-357BB2612B1D}" type="slidenum">
              <a:rPr lang="en-US" smtClean="0"/>
              <a:t>24</a:t>
            </a:fld>
            <a:endParaRPr lang="en-US"/>
          </a:p>
        </p:txBody>
      </p:sp>
      <p:pic>
        <p:nvPicPr>
          <p:cNvPr id="7" name="Content Placeholder 6">
            <a:extLst>
              <a:ext uri="{FF2B5EF4-FFF2-40B4-BE49-F238E27FC236}">
                <a16:creationId xmlns:a16="http://schemas.microsoft.com/office/drawing/2014/main" id="{A8A24D81-CEF4-4D0D-A925-9065F201F0D9}"/>
              </a:ext>
            </a:extLst>
          </p:cNvPr>
          <p:cNvPicPr>
            <a:picLocks noGrp="1" noChangeAspect="1"/>
          </p:cNvPicPr>
          <p:nvPr>
            <p:ph idx="1"/>
          </p:nvPr>
        </p:nvPicPr>
        <p:blipFill>
          <a:blip r:embed="rId2"/>
          <a:stretch>
            <a:fillRect/>
          </a:stretch>
        </p:blipFill>
        <p:spPr>
          <a:xfrm>
            <a:off x="3441090" y="1690688"/>
            <a:ext cx="5309819" cy="4351338"/>
          </a:xfrm>
          <a:prstGeom prst="rect">
            <a:avLst/>
          </a:prstGeom>
        </p:spPr>
      </p:pic>
    </p:spTree>
    <p:extLst>
      <p:ext uri="{BB962C8B-B14F-4D97-AF65-F5344CB8AC3E}">
        <p14:creationId xmlns:p14="http://schemas.microsoft.com/office/powerpoint/2010/main" val="67682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Regional Convolutional Neural Networks (R-CNN)</a:t>
            </a:r>
            <a:br>
              <a:rPr lang="en-US" dirty="0"/>
            </a:br>
            <a:r>
              <a:rPr lang="en-US" sz="2800" dirty="0">
                <a:solidFill>
                  <a:schemeClr val="tx1">
                    <a:lumMod val="50000"/>
                  </a:schemeClr>
                </a:solidFill>
              </a:rPr>
              <a:t>Refine Boundaries</a:t>
            </a:r>
          </a:p>
        </p:txBody>
      </p:sp>
      <p:sp>
        <p:nvSpPr>
          <p:cNvPr id="3" name="Content Placeholder 2"/>
          <p:cNvSpPr>
            <a:spLocks noGrp="1"/>
          </p:cNvSpPr>
          <p:nvPr>
            <p:ph idx="1"/>
          </p:nvPr>
        </p:nvSpPr>
        <p:spPr>
          <a:xfrm>
            <a:off x="838200" y="1825626"/>
            <a:ext cx="3935820" cy="662394"/>
          </a:xfrm>
        </p:spPr>
        <p:txBody>
          <a:bodyPr>
            <a:normAutofit/>
          </a:bodyPr>
          <a:lstStyle/>
          <a:p>
            <a:pPr marL="0" indent="0">
              <a:buNone/>
            </a:pPr>
            <a:r>
              <a:rPr lang="en-US" sz="3200" dirty="0"/>
              <a:t>Linear Regression</a:t>
            </a:r>
          </a:p>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1800800F-00DD-4BCD-ADA3-357BB2612B1D}" type="slidenum">
              <a:rPr lang="en-US" smtClean="0"/>
              <a:t>25</a:t>
            </a:fld>
            <a:endParaRPr lang="en-US"/>
          </a:p>
        </p:txBody>
      </p:sp>
      <p:pic>
        <p:nvPicPr>
          <p:cNvPr id="5" name="Picture 4">
            <a:extLst>
              <a:ext uri="{FF2B5EF4-FFF2-40B4-BE49-F238E27FC236}">
                <a16:creationId xmlns:a16="http://schemas.microsoft.com/office/drawing/2014/main" id="{5C23FD20-762D-4B79-94CD-D1C6671F0013}"/>
              </a:ext>
            </a:extLst>
          </p:cNvPr>
          <p:cNvPicPr>
            <a:picLocks noChangeAspect="1"/>
          </p:cNvPicPr>
          <p:nvPr/>
        </p:nvPicPr>
        <p:blipFill>
          <a:blip r:embed="rId2"/>
          <a:stretch>
            <a:fillRect/>
          </a:stretch>
        </p:blipFill>
        <p:spPr>
          <a:xfrm>
            <a:off x="1866101" y="2701238"/>
            <a:ext cx="8459798" cy="2533608"/>
          </a:xfrm>
          <a:prstGeom prst="rect">
            <a:avLst/>
          </a:prstGeom>
        </p:spPr>
      </p:pic>
    </p:spTree>
    <p:extLst>
      <p:ext uri="{BB962C8B-B14F-4D97-AF65-F5344CB8AC3E}">
        <p14:creationId xmlns:p14="http://schemas.microsoft.com/office/powerpoint/2010/main" val="359343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R-CNN Improvements / Iterations</a:t>
            </a:r>
          </a:p>
        </p:txBody>
      </p:sp>
      <p:sp>
        <p:nvSpPr>
          <p:cNvPr id="3" name="Content Placeholder 2"/>
          <p:cNvSpPr>
            <a:spLocks noGrp="1"/>
          </p:cNvSpPr>
          <p:nvPr>
            <p:ph idx="1"/>
          </p:nvPr>
        </p:nvSpPr>
        <p:spPr/>
        <p:txBody>
          <a:bodyPr/>
          <a:lstStyle/>
          <a:p>
            <a:r>
              <a:rPr lang="en-US" dirty="0" err="1"/>
              <a:t>HoG</a:t>
            </a:r>
            <a:r>
              <a:rPr lang="en-US" dirty="0"/>
              <a:t>-based (before CNN)</a:t>
            </a:r>
          </a:p>
          <a:p>
            <a:r>
              <a:rPr lang="en-US" dirty="0"/>
              <a:t>R-CNN</a:t>
            </a:r>
          </a:p>
          <a:p>
            <a:r>
              <a:rPr lang="en-US" dirty="0"/>
              <a:t>Fast R-CNN – </a:t>
            </a:r>
            <a:r>
              <a:rPr lang="en-US" dirty="0" err="1"/>
              <a:t>RoI</a:t>
            </a:r>
            <a:r>
              <a:rPr lang="en-US" dirty="0"/>
              <a:t> Pooling</a:t>
            </a:r>
          </a:p>
          <a:p>
            <a:r>
              <a:rPr lang="en-US" dirty="0"/>
              <a:t>Faster R-CNN – CNN-Based region proposal</a:t>
            </a:r>
          </a:p>
          <a:p>
            <a:r>
              <a:rPr lang="en-US" dirty="0"/>
              <a:t>Mask R-CNN (</a:t>
            </a:r>
            <a:r>
              <a:rPr lang="en-US" dirty="0" err="1"/>
              <a:t>facebook</a:t>
            </a:r>
            <a:r>
              <a:rPr lang="en-US" dirty="0"/>
              <a:t>) – Pixel-level regions</a:t>
            </a:r>
          </a:p>
        </p:txBody>
      </p:sp>
      <p:sp>
        <p:nvSpPr>
          <p:cNvPr id="4" name="Slide Number Placeholder 3"/>
          <p:cNvSpPr>
            <a:spLocks noGrp="1"/>
          </p:cNvSpPr>
          <p:nvPr>
            <p:ph type="sldNum" sz="quarter" idx="12"/>
          </p:nvPr>
        </p:nvSpPr>
        <p:spPr/>
        <p:txBody>
          <a:bodyPr/>
          <a:lstStyle/>
          <a:p>
            <a:fld id="{1800800F-00DD-4BCD-ADA3-357BB2612B1D}" type="slidenum">
              <a:rPr lang="en-US" smtClean="0"/>
              <a:t>26</a:t>
            </a:fld>
            <a:endParaRPr lang="en-US"/>
          </a:p>
        </p:txBody>
      </p:sp>
    </p:spTree>
    <p:extLst>
      <p:ext uri="{BB962C8B-B14F-4D97-AF65-F5344CB8AC3E}">
        <p14:creationId xmlns:p14="http://schemas.microsoft.com/office/powerpoint/2010/main" val="97076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LwdY0S_8DY"/>
          <p:cNvPicPr>
            <a:picLocks noRot="1" noChangeAspect="1"/>
          </p:cNvPicPr>
          <p:nvPr>
            <a:videoFile r:link="rId1"/>
          </p:nvPr>
        </p:nvPicPr>
        <p:blipFill>
          <a:blip r:embed="rId3"/>
          <a:stretch>
            <a:fillRect/>
          </a:stretch>
        </p:blipFill>
        <p:spPr>
          <a:xfrm>
            <a:off x="1476375" y="1027906"/>
            <a:ext cx="9239250" cy="5197078"/>
          </a:xfrm>
          <a:prstGeom prst="rect">
            <a:avLst/>
          </a:prstGeom>
        </p:spPr>
      </p:pic>
      <p:sp>
        <p:nvSpPr>
          <p:cNvPr id="2" name="Slide Number Placeholder 1"/>
          <p:cNvSpPr>
            <a:spLocks noGrp="1"/>
          </p:cNvSpPr>
          <p:nvPr>
            <p:ph type="sldNum" sz="quarter" idx="12"/>
          </p:nvPr>
        </p:nvSpPr>
        <p:spPr/>
        <p:txBody>
          <a:bodyPr/>
          <a:lstStyle/>
          <a:p>
            <a:fld id="{1800800F-00DD-4BCD-ADA3-357BB2612B1D}" type="slidenum">
              <a:rPr lang="en-US" smtClean="0"/>
              <a:t>27</a:t>
            </a:fld>
            <a:endParaRPr lang="en-US"/>
          </a:p>
        </p:txBody>
      </p:sp>
    </p:spTree>
    <p:extLst>
      <p:ext uri="{BB962C8B-B14F-4D97-AF65-F5344CB8AC3E}">
        <p14:creationId xmlns:p14="http://schemas.microsoft.com/office/powerpoint/2010/main" val="396295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Fusion</a:t>
            </a:r>
          </a:p>
        </p:txBody>
      </p:sp>
      <p:sp>
        <p:nvSpPr>
          <p:cNvPr id="3" name="Content Placeholder 2"/>
          <p:cNvSpPr>
            <a:spLocks noGrp="1"/>
          </p:cNvSpPr>
          <p:nvPr>
            <p:ph idx="1"/>
          </p:nvPr>
        </p:nvSpPr>
        <p:spPr>
          <a:xfrm>
            <a:off x="838200" y="1825625"/>
            <a:ext cx="6320742" cy="4351338"/>
          </a:xfrm>
        </p:spPr>
        <p:txBody>
          <a:bodyPr/>
          <a:lstStyle/>
          <a:p>
            <a:r>
              <a:rPr lang="en-US" dirty="0"/>
              <a:t>Multiple Camera 3D mapping with LIDAR</a:t>
            </a:r>
          </a:p>
          <a:p>
            <a:r>
              <a:rPr lang="en-US" dirty="0"/>
              <a:t>Associating radar data with image data</a:t>
            </a:r>
          </a:p>
          <a:p>
            <a:r>
              <a:rPr lang="en-US" dirty="0"/>
              <a:t>Path Prediction</a:t>
            </a:r>
          </a:p>
          <a:p>
            <a:r>
              <a:rPr lang="en-US" dirty="0"/>
              <a:t>Tracking</a:t>
            </a:r>
          </a:p>
          <a:p>
            <a:r>
              <a:rPr lang="en-US" dirty="0"/>
              <a:t>Biometrics</a:t>
            </a:r>
          </a:p>
          <a:p>
            <a:r>
              <a:rPr lang="en-US" dirty="0"/>
              <a:t>Free Space</a:t>
            </a:r>
            <a:br>
              <a:rPr lang="en-US" dirty="0"/>
            </a:br>
            <a:endParaRPr lang="en-US" dirty="0"/>
          </a:p>
          <a:p>
            <a:pPr marL="0" indent="0">
              <a:buNone/>
            </a:pPr>
            <a:r>
              <a:rPr lang="en-US" dirty="0">
                <a:solidFill>
                  <a:schemeClr val="accent2"/>
                </a:solidFill>
              </a:rPr>
              <a:t>Result – 3D representation of the   	    	    vehicles surroundings</a:t>
            </a:r>
          </a:p>
          <a:p>
            <a:pPr marL="0" indent="0">
              <a:buNone/>
            </a:pPr>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28</a:t>
            </a:fld>
            <a:endParaRPr lang="en-US"/>
          </a:p>
        </p:txBody>
      </p:sp>
      <p:sp>
        <p:nvSpPr>
          <p:cNvPr id="5" name="Content Placeholder 2"/>
          <p:cNvSpPr txBox="1">
            <a:spLocks/>
          </p:cNvSpPr>
          <p:nvPr/>
        </p:nvSpPr>
        <p:spPr>
          <a:xfrm>
            <a:off x="7158942" y="1825625"/>
            <a:ext cx="30952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chemeClr val="accent5"/>
                </a:solidFill>
              </a:rPr>
              <a:t>Cameras</a:t>
            </a:r>
          </a:p>
          <a:p>
            <a:pPr marL="0" indent="0" algn="r">
              <a:buNone/>
            </a:pPr>
            <a:r>
              <a:rPr lang="en-US" sz="2000" dirty="0">
                <a:solidFill>
                  <a:schemeClr val="accent5"/>
                </a:solidFill>
              </a:rPr>
              <a:t>LIDAR</a:t>
            </a:r>
          </a:p>
          <a:p>
            <a:pPr marL="0" indent="0" algn="r">
              <a:buNone/>
            </a:pPr>
            <a:r>
              <a:rPr lang="en-US" sz="2000" dirty="0">
                <a:solidFill>
                  <a:schemeClr val="accent5"/>
                </a:solidFill>
              </a:rPr>
              <a:t>Radar</a:t>
            </a:r>
          </a:p>
          <a:p>
            <a:pPr marL="0" indent="0" algn="r">
              <a:buNone/>
            </a:pPr>
            <a:r>
              <a:rPr lang="en-US" sz="2000" dirty="0">
                <a:solidFill>
                  <a:schemeClr val="accent5"/>
                </a:solidFill>
              </a:rPr>
              <a:t>Ultrasound</a:t>
            </a:r>
          </a:p>
          <a:p>
            <a:pPr marL="0" indent="0" algn="r">
              <a:buNone/>
            </a:pPr>
            <a:r>
              <a:rPr lang="en-US" sz="2000" dirty="0">
                <a:solidFill>
                  <a:schemeClr val="accent5"/>
                </a:solidFill>
              </a:rPr>
              <a:t>Accelerometer</a:t>
            </a:r>
          </a:p>
          <a:p>
            <a:pPr marL="0" indent="0" algn="r">
              <a:buNone/>
            </a:pPr>
            <a:r>
              <a:rPr lang="en-US" sz="2000" dirty="0">
                <a:solidFill>
                  <a:schemeClr val="accent5"/>
                </a:solidFill>
              </a:rPr>
              <a:t>GPS</a:t>
            </a:r>
          </a:p>
          <a:p>
            <a:pPr marL="0" indent="0" algn="r">
              <a:buNone/>
            </a:pPr>
            <a:r>
              <a:rPr lang="en-US" sz="2000" dirty="0">
                <a:solidFill>
                  <a:schemeClr val="accent5"/>
                </a:solidFill>
              </a:rPr>
              <a:t>Odometer</a:t>
            </a:r>
          </a:p>
          <a:p>
            <a:pPr marL="0" indent="0" algn="r">
              <a:buNone/>
            </a:pPr>
            <a:r>
              <a:rPr lang="en-US" sz="2000" dirty="0">
                <a:solidFill>
                  <a:schemeClr val="accent5"/>
                </a:solidFill>
              </a:rPr>
              <a:t>IR</a:t>
            </a:r>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17498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LIDAR / CV comparison</a:t>
            </a:r>
          </a:p>
        </p:txBody>
      </p:sp>
      <p:sp>
        <p:nvSpPr>
          <p:cNvPr id="3" name="Content Placeholder 2"/>
          <p:cNvSpPr>
            <a:spLocks noGrp="1"/>
          </p:cNvSpPr>
          <p:nvPr>
            <p:ph idx="1"/>
          </p:nvPr>
        </p:nvSpPr>
        <p:spPr/>
        <p:txBody>
          <a:bodyPr>
            <a:normAutofit fontScale="92500"/>
          </a:bodyPr>
          <a:lstStyle/>
          <a:p>
            <a:r>
              <a:rPr lang="en-US" dirty="0"/>
              <a:t>LiDAR hardware is much more expensive</a:t>
            </a:r>
          </a:p>
          <a:p>
            <a:r>
              <a:rPr lang="en-US" dirty="0"/>
              <a:t>CV has a longer range than LiDAR which maxes at about 100m</a:t>
            </a:r>
          </a:p>
          <a:p>
            <a:r>
              <a:rPr lang="en-US" dirty="0"/>
              <a:t>CV excels at object detection</a:t>
            </a:r>
          </a:p>
          <a:p>
            <a:r>
              <a:rPr lang="en-US" dirty="0"/>
              <a:t>CV is lighting dependent</a:t>
            </a:r>
          </a:p>
          <a:p>
            <a:r>
              <a:rPr lang="en-US" dirty="0"/>
              <a:t>CV has higher resolution and can see color</a:t>
            </a:r>
          </a:p>
          <a:p>
            <a:r>
              <a:rPr lang="en-US" dirty="0"/>
              <a:t>LiDAR excels at distance and speed calculation</a:t>
            </a:r>
          </a:p>
          <a:p>
            <a:r>
              <a:rPr lang="en-US" dirty="0"/>
              <a:t>Both can generate 3D models though LiDAR might be more practical in self driving cars</a:t>
            </a:r>
          </a:p>
          <a:p>
            <a:r>
              <a:rPr lang="en-US" dirty="0"/>
              <a:t>The combination of the 2 yields a better result that each do independently </a:t>
            </a:r>
          </a:p>
        </p:txBody>
      </p:sp>
      <p:sp>
        <p:nvSpPr>
          <p:cNvPr id="4" name="Slide Number Placeholder 3"/>
          <p:cNvSpPr>
            <a:spLocks noGrp="1"/>
          </p:cNvSpPr>
          <p:nvPr>
            <p:ph type="sldNum" sz="quarter" idx="12"/>
          </p:nvPr>
        </p:nvSpPr>
        <p:spPr/>
        <p:txBody>
          <a:bodyPr/>
          <a:lstStyle/>
          <a:p>
            <a:fld id="{1800800F-00DD-4BCD-ADA3-357BB2612B1D}" type="slidenum">
              <a:rPr lang="en-US" smtClean="0"/>
              <a:t>29</a:t>
            </a:fld>
            <a:endParaRPr lang="en-US"/>
          </a:p>
        </p:txBody>
      </p:sp>
    </p:spTree>
    <p:extLst>
      <p:ext uri="{BB962C8B-B14F-4D97-AF65-F5344CB8AC3E}">
        <p14:creationId xmlns:p14="http://schemas.microsoft.com/office/powerpoint/2010/main" val="2922476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0CCC-0435-4F08-BC58-04A0B694E67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1F9C599-C2D8-41F0-9003-ED50417BDB2E}"/>
              </a:ext>
            </a:extLst>
          </p:cNvPr>
          <p:cNvSpPr>
            <a:spLocks noGrp="1"/>
          </p:cNvSpPr>
          <p:nvPr>
            <p:ph idx="1"/>
          </p:nvPr>
        </p:nvSpPr>
        <p:spPr/>
        <p:txBody>
          <a:bodyPr>
            <a:normAutofit/>
          </a:bodyPr>
          <a:lstStyle/>
          <a:p>
            <a:r>
              <a:rPr lang="en-US" dirty="0"/>
              <a:t>Definition</a:t>
            </a:r>
          </a:p>
          <a:p>
            <a:r>
              <a:rPr lang="en-US" dirty="0"/>
              <a:t>Motivation </a:t>
            </a:r>
          </a:p>
          <a:p>
            <a:r>
              <a:rPr lang="en-US" dirty="0"/>
              <a:t>History</a:t>
            </a:r>
          </a:p>
          <a:p>
            <a:r>
              <a:rPr lang="en-US" dirty="0"/>
              <a:t>Current State</a:t>
            </a:r>
          </a:p>
          <a:p>
            <a:pPr lvl="1"/>
            <a:r>
              <a:rPr lang="en-US" dirty="0"/>
              <a:t>How current autonomous computer vision systems work</a:t>
            </a:r>
          </a:p>
          <a:p>
            <a:pPr lvl="1"/>
            <a:r>
              <a:rPr lang="en-US" dirty="0"/>
              <a:t>Technology in use</a:t>
            </a:r>
          </a:p>
          <a:p>
            <a:pPr lvl="1"/>
            <a:r>
              <a:rPr lang="en-US" dirty="0"/>
              <a:t>Issues with autonomy </a:t>
            </a:r>
          </a:p>
          <a:p>
            <a:r>
              <a:rPr lang="en-US" dirty="0"/>
              <a:t>Future State</a:t>
            </a:r>
          </a:p>
          <a:p>
            <a:r>
              <a:rPr lang="en-US" dirty="0"/>
              <a:t>Ideal State</a:t>
            </a:r>
          </a:p>
          <a:p>
            <a:pPr marL="3657600" lvl="8" indent="0">
              <a:buNone/>
            </a:pPr>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3</a:t>
            </a:fld>
            <a:endParaRPr lang="en-US"/>
          </a:p>
        </p:txBody>
      </p:sp>
    </p:spTree>
    <p:extLst>
      <p:ext uri="{BB962C8B-B14F-4D97-AF65-F5344CB8AC3E}">
        <p14:creationId xmlns:p14="http://schemas.microsoft.com/office/powerpoint/2010/main" val="2334154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Localization</a:t>
            </a:r>
          </a:p>
        </p:txBody>
      </p:sp>
      <p:sp>
        <p:nvSpPr>
          <p:cNvPr id="3" name="Content Placeholder 2"/>
          <p:cNvSpPr>
            <a:spLocks noGrp="1"/>
          </p:cNvSpPr>
          <p:nvPr>
            <p:ph idx="1"/>
          </p:nvPr>
        </p:nvSpPr>
        <p:spPr/>
        <p:txBody>
          <a:bodyPr/>
          <a:lstStyle/>
          <a:p>
            <a:r>
              <a:rPr lang="en-US" dirty="0"/>
              <a:t>GPS Accurate to 1-2 meters &gt; Not sufficient alone</a:t>
            </a:r>
          </a:p>
          <a:p>
            <a:r>
              <a:rPr lang="en-US" dirty="0"/>
              <a:t>Pre-imaged LiDAR ground map</a:t>
            </a:r>
          </a:p>
          <a:p>
            <a:r>
              <a:rPr lang="en-US" dirty="0"/>
              <a:t>LiDAR distances to known landmarks</a:t>
            </a:r>
          </a:p>
          <a:p>
            <a:r>
              <a:rPr lang="en-US" dirty="0"/>
              <a:t>CV Image based localization</a:t>
            </a:r>
          </a:p>
          <a:p>
            <a:r>
              <a:rPr lang="en-US" dirty="0"/>
              <a:t>CV/LIDAR/Sonar calibrates location to GPS maps</a:t>
            </a:r>
          </a:p>
        </p:txBody>
      </p:sp>
      <p:sp>
        <p:nvSpPr>
          <p:cNvPr id="4" name="Slide Number Placeholder 3"/>
          <p:cNvSpPr>
            <a:spLocks noGrp="1"/>
          </p:cNvSpPr>
          <p:nvPr>
            <p:ph type="sldNum" sz="quarter" idx="12"/>
          </p:nvPr>
        </p:nvSpPr>
        <p:spPr/>
        <p:txBody>
          <a:bodyPr/>
          <a:lstStyle/>
          <a:p>
            <a:fld id="{1800800F-00DD-4BCD-ADA3-357BB2612B1D}" type="slidenum">
              <a:rPr lang="en-US" smtClean="0"/>
              <a:t>30</a:t>
            </a:fld>
            <a:endParaRPr lang="en-US"/>
          </a:p>
        </p:txBody>
      </p:sp>
    </p:spTree>
    <p:extLst>
      <p:ext uri="{BB962C8B-B14F-4D97-AF65-F5344CB8AC3E}">
        <p14:creationId xmlns:p14="http://schemas.microsoft.com/office/powerpoint/2010/main" val="2533996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38BF6232-0B51-4629-9551-4919C6CDEE78}"/>
              </a:ext>
            </a:extLst>
          </p:cNvPr>
          <p:cNvPicPr>
            <a:picLocks noGrp="1" noRot="1" noChangeAspect="1"/>
          </p:cNvPicPr>
          <p:nvPr>
            <p:ph idx="1"/>
            <a:videoFile r:link="rId1"/>
          </p:nvPr>
        </p:nvPicPr>
        <p:blipFill>
          <a:blip r:embed="rId3"/>
          <a:stretch>
            <a:fillRect/>
          </a:stretch>
        </p:blipFill>
        <p:spPr>
          <a:xfrm>
            <a:off x="2477386" y="1493876"/>
            <a:ext cx="6634717" cy="4976037"/>
          </a:xfrm>
          <a:prstGeom prst="rect">
            <a:avLst/>
          </a:prstGeom>
        </p:spPr>
      </p:pic>
      <p:sp>
        <p:nvSpPr>
          <p:cNvPr id="4" name="Slide Number Placeholder 3">
            <a:extLst>
              <a:ext uri="{FF2B5EF4-FFF2-40B4-BE49-F238E27FC236}">
                <a16:creationId xmlns:a16="http://schemas.microsoft.com/office/drawing/2014/main" id="{A6A7B984-DC95-4799-9496-286BA44884D6}"/>
              </a:ext>
            </a:extLst>
          </p:cNvPr>
          <p:cNvSpPr>
            <a:spLocks noGrp="1"/>
          </p:cNvSpPr>
          <p:nvPr>
            <p:ph type="sldNum" sz="quarter" idx="12"/>
          </p:nvPr>
        </p:nvSpPr>
        <p:spPr/>
        <p:txBody>
          <a:bodyPr/>
          <a:lstStyle/>
          <a:p>
            <a:fld id="{1800800F-00DD-4BCD-ADA3-357BB2612B1D}" type="slidenum">
              <a:rPr lang="en-US" smtClean="0"/>
              <a:t>31</a:t>
            </a:fld>
            <a:endParaRPr lang="en-US"/>
          </a:p>
        </p:txBody>
      </p:sp>
      <p:sp>
        <p:nvSpPr>
          <p:cNvPr id="6" name="Title 1">
            <a:extLst>
              <a:ext uri="{FF2B5EF4-FFF2-40B4-BE49-F238E27FC236}">
                <a16:creationId xmlns:a16="http://schemas.microsoft.com/office/drawing/2014/main" id="{B816ACEC-43F8-496A-8A59-D0DBCF3DB343}"/>
              </a:ext>
            </a:extLst>
          </p:cNvPr>
          <p:cNvSpPr>
            <a:spLocks noGrp="1"/>
          </p:cNvSpPr>
          <p:nvPr>
            <p:ph type="title"/>
          </p:nvPr>
        </p:nvSpPr>
        <p:spPr>
          <a:xfrm>
            <a:off x="838200" y="388087"/>
            <a:ext cx="10515600" cy="1325563"/>
          </a:xfrm>
        </p:spPr>
        <p:txBody>
          <a:bodyPr/>
          <a:lstStyle/>
          <a:p>
            <a:r>
              <a:rPr lang="en-US" dirty="0"/>
              <a:t>Localization</a:t>
            </a:r>
          </a:p>
        </p:txBody>
      </p:sp>
    </p:spTree>
    <p:extLst>
      <p:ext uri="{BB962C8B-B14F-4D97-AF65-F5344CB8AC3E}">
        <p14:creationId xmlns:p14="http://schemas.microsoft.com/office/powerpoint/2010/main" val="14280688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Planning</a:t>
            </a:r>
          </a:p>
        </p:txBody>
      </p:sp>
      <p:sp>
        <p:nvSpPr>
          <p:cNvPr id="3" name="Content Placeholder 2"/>
          <p:cNvSpPr>
            <a:spLocks noGrp="1"/>
          </p:cNvSpPr>
          <p:nvPr>
            <p:ph idx="1"/>
          </p:nvPr>
        </p:nvSpPr>
        <p:spPr>
          <a:xfrm>
            <a:off x="838200" y="1825625"/>
            <a:ext cx="5541335" cy="4351338"/>
          </a:xfrm>
        </p:spPr>
        <p:txBody>
          <a:bodyPr/>
          <a:lstStyle/>
          <a:p>
            <a:r>
              <a:rPr lang="en-US" dirty="0"/>
              <a:t>Long-term path planning</a:t>
            </a:r>
          </a:p>
          <a:p>
            <a:r>
              <a:rPr lang="en-US" dirty="0"/>
              <a:t>Short term path planning</a:t>
            </a:r>
          </a:p>
          <a:p>
            <a:r>
              <a:rPr lang="en-US" dirty="0"/>
              <a:t>Open Driving Space Projection</a:t>
            </a:r>
          </a:p>
          <a:p>
            <a:r>
              <a:rPr lang="en-US" dirty="0"/>
              <a:t>Obstacle paths</a:t>
            </a:r>
          </a:p>
          <a:p>
            <a:r>
              <a:rPr lang="en-US" dirty="0"/>
              <a:t>Real Time tracking of all available tracks ahead</a:t>
            </a:r>
          </a:p>
        </p:txBody>
      </p:sp>
      <p:sp>
        <p:nvSpPr>
          <p:cNvPr id="4" name="Slide Number Placeholder 3"/>
          <p:cNvSpPr>
            <a:spLocks noGrp="1"/>
          </p:cNvSpPr>
          <p:nvPr>
            <p:ph type="sldNum" sz="quarter" idx="12"/>
          </p:nvPr>
        </p:nvSpPr>
        <p:spPr/>
        <p:txBody>
          <a:bodyPr/>
          <a:lstStyle/>
          <a:p>
            <a:fld id="{1800800F-00DD-4BCD-ADA3-357BB2612B1D}" type="slidenum">
              <a:rPr lang="en-US" smtClean="0"/>
              <a:t>32</a:t>
            </a:fld>
            <a:endParaRPr lang="en-US"/>
          </a:p>
        </p:txBody>
      </p:sp>
      <p:sp>
        <p:nvSpPr>
          <p:cNvPr id="5" name="Content Placeholder 2">
            <a:extLst>
              <a:ext uri="{FF2B5EF4-FFF2-40B4-BE49-F238E27FC236}">
                <a16:creationId xmlns:a16="http://schemas.microsoft.com/office/drawing/2014/main" id="{F68CBA70-E51B-4CD9-865F-A12716E66744}"/>
              </a:ext>
            </a:extLst>
          </p:cNvPr>
          <p:cNvSpPr txBox="1">
            <a:spLocks/>
          </p:cNvSpPr>
          <p:nvPr/>
        </p:nvSpPr>
        <p:spPr>
          <a:xfrm>
            <a:off x="6379535" y="1690688"/>
            <a:ext cx="360266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2000" dirty="0">
                <a:solidFill>
                  <a:schemeClr val="accent5"/>
                </a:solidFill>
              </a:rPr>
              <a:t>Traffic</a:t>
            </a:r>
          </a:p>
          <a:p>
            <a:pPr marL="0" indent="0" algn="r">
              <a:buNone/>
            </a:pPr>
            <a:r>
              <a:rPr lang="en-US" sz="2000" dirty="0">
                <a:solidFill>
                  <a:schemeClr val="accent5"/>
                </a:solidFill>
              </a:rPr>
              <a:t>Road Work</a:t>
            </a:r>
          </a:p>
          <a:p>
            <a:pPr marL="0" indent="0" algn="r">
              <a:buNone/>
            </a:pPr>
            <a:r>
              <a:rPr lang="en-US" sz="2000" dirty="0">
                <a:solidFill>
                  <a:schemeClr val="accent5"/>
                </a:solidFill>
              </a:rPr>
              <a:t>Accidents</a:t>
            </a:r>
          </a:p>
          <a:p>
            <a:pPr marL="0" indent="0" algn="r">
              <a:buNone/>
            </a:pPr>
            <a:r>
              <a:rPr lang="en-US" sz="2000" dirty="0">
                <a:solidFill>
                  <a:schemeClr val="accent5"/>
                </a:solidFill>
              </a:rPr>
              <a:t>Obstacles</a:t>
            </a:r>
          </a:p>
          <a:p>
            <a:pPr marL="0" indent="0" algn="r">
              <a:buNone/>
            </a:pPr>
            <a:r>
              <a:rPr lang="en-US" sz="2000" dirty="0">
                <a:solidFill>
                  <a:schemeClr val="accent5"/>
                </a:solidFill>
              </a:rPr>
              <a:t>Moving object paths</a:t>
            </a:r>
          </a:p>
          <a:p>
            <a:pPr marL="0" indent="0" algn="r">
              <a:buNone/>
            </a:pPr>
            <a:r>
              <a:rPr lang="en-US" sz="2000" dirty="0">
                <a:solidFill>
                  <a:schemeClr val="accent5"/>
                </a:solidFill>
              </a:rPr>
              <a:t>Emergency Vehicles</a:t>
            </a:r>
          </a:p>
          <a:p>
            <a:pPr marL="0" indent="0" algn="r">
              <a:buNone/>
            </a:pPr>
            <a:r>
              <a:rPr lang="en-US" sz="2000" dirty="0">
                <a:solidFill>
                  <a:schemeClr val="accent5"/>
                </a:solidFill>
              </a:rPr>
              <a:t>Predictive Path Modeling</a:t>
            </a:r>
          </a:p>
          <a:p>
            <a:pPr marL="0" indent="0" algn="r">
              <a:buNone/>
            </a:pPr>
            <a:endParaRPr lang="en-US" sz="2000" dirty="0">
              <a:solidFill>
                <a:schemeClr val="accent5"/>
              </a:solidFill>
            </a:endParaRPr>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972854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E1A190-759F-4C53-8DB0-21D4BDB3647B}"/>
              </a:ext>
            </a:extLst>
          </p:cNvPr>
          <p:cNvSpPr>
            <a:spLocks noGrp="1"/>
          </p:cNvSpPr>
          <p:nvPr>
            <p:ph type="sldNum" sz="quarter" idx="12"/>
          </p:nvPr>
        </p:nvSpPr>
        <p:spPr/>
        <p:txBody>
          <a:bodyPr/>
          <a:lstStyle/>
          <a:p>
            <a:fld id="{1800800F-00DD-4BCD-ADA3-357BB2612B1D}" type="slidenum">
              <a:rPr lang="en-US" smtClean="0"/>
              <a:t>33</a:t>
            </a:fld>
            <a:endParaRPr lang="en-US"/>
          </a:p>
        </p:txBody>
      </p:sp>
      <p:pic>
        <p:nvPicPr>
          <p:cNvPr id="3074" name="Picture 2" descr="Related image">
            <a:extLst>
              <a:ext uri="{FF2B5EF4-FFF2-40B4-BE49-F238E27FC236}">
                <a16:creationId xmlns:a16="http://schemas.microsoft.com/office/drawing/2014/main" id="{37D09466-435D-4B26-8623-9DF00B675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026" y="899932"/>
            <a:ext cx="9313948" cy="5058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965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a:t>
            </a:r>
          </a:p>
        </p:txBody>
      </p:sp>
      <p:sp>
        <p:nvSpPr>
          <p:cNvPr id="3" name="Content Placeholder 2"/>
          <p:cNvSpPr>
            <a:spLocks noGrp="1"/>
          </p:cNvSpPr>
          <p:nvPr>
            <p:ph idx="1"/>
          </p:nvPr>
        </p:nvSpPr>
        <p:spPr/>
        <p:txBody>
          <a:bodyPr/>
          <a:lstStyle/>
          <a:p>
            <a:r>
              <a:rPr lang="en-US" dirty="0"/>
              <a:t>Defines what the car needs to do given certain conditions</a:t>
            </a:r>
          </a:p>
          <a:p>
            <a:r>
              <a:rPr lang="en-US" dirty="0"/>
              <a:t>Steering, gas, brakes, </a:t>
            </a:r>
            <a:r>
              <a:rPr lang="en-US" dirty="0" err="1"/>
              <a:t>etc</a:t>
            </a:r>
            <a:endParaRPr lang="en-US" dirty="0"/>
          </a:p>
          <a:p>
            <a:r>
              <a:rPr lang="en-US" dirty="0"/>
              <a:t>If object detected in front of car apply brakes</a:t>
            </a:r>
          </a:p>
          <a:p>
            <a:r>
              <a:rPr lang="en-US" dirty="0"/>
              <a:t>Emergency swerving maneuvers</a:t>
            </a:r>
          </a:p>
          <a:p>
            <a:r>
              <a:rPr lang="en-US" dirty="0"/>
              <a:t>Loss of traction situations</a:t>
            </a:r>
          </a:p>
          <a:p>
            <a:r>
              <a:rPr lang="en-US" dirty="0"/>
              <a:t>Unavoidable accidents</a:t>
            </a:r>
          </a:p>
        </p:txBody>
      </p:sp>
      <p:sp>
        <p:nvSpPr>
          <p:cNvPr id="4" name="Slide Number Placeholder 3"/>
          <p:cNvSpPr>
            <a:spLocks noGrp="1"/>
          </p:cNvSpPr>
          <p:nvPr>
            <p:ph type="sldNum" sz="quarter" idx="12"/>
          </p:nvPr>
        </p:nvSpPr>
        <p:spPr/>
        <p:txBody>
          <a:bodyPr/>
          <a:lstStyle/>
          <a:p>
            <a:fld id="{1800800F-00DD-4BCD-ADA3-357BB2612B1D}" type="slidenum">
              <a:rPr lang="en-US" smtClean="0"/>
              <a:t>34</a:t>
            </a:fld>
            <a:endParaRPr lang="en-US"/>
          </a:p>
        </p:txBody>
      </p:sp>
    </p:spTree>
    <p:extLst>
      <p:ext uri="{BB962C8B-B14F-4D97-AF65-F5344CB8AC3E}">
        <p14:creationId xmlns:p14="http://schemas.microsoft.com/office/powerpoint/2010/main" val="749304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00800F-00DD-4BCD-ADA3-357BB2612B1D}" type="slidenum">
              <a:rPr lang="en-US" smtClean="0"/>
              <a:t>35</a:t>
            </a:fld>
            <a:endParaRPr lang="en-US"/>
          </a:p>
        </p:txBody>
      </p:sp>
      <p:pic>
        <p:nvPicPr>
          <p:cNvPr id="2050" name="Picture 2" descr="http://cdn.mos.cms.futurecdn.net/BD3hwUW6H4Q8pe8JaXHQwc.jpg">
            <a:extLst>
              <a:ext uri="{FF2B5EF4-FFF2-40B4-BE49-F238E27FC236}">
                <a16:creationId xmlns:a16="http://schemas.microsoft.com/office/drawing/2014/main" id="{26A7D098-FFC7-435E-8995-28FE271DBB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962" y="696325"/>
            <a:ext cx="8843240" cy="54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41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a:hlinkClick r:id="" action="ppaction://media"/>
            <a:extLst>
              <a:ext uri="{FF2B5EF4-FFF2-40B4-BE49-F238E27FC236}">
                <a16:creationId xmlns:a16="http://schemas.microsoft.com/office/drawing/2014/main" id="{F6A11810-4154-482F-91C6-94FA6B925B85}"/>
              </a:ext>
            </a:extLst>
          </p:cNvPr>
          <p:cNvPicPr>
            <a:picLocks noGrp="1" noRot="1" noChangeAspect="1"/>
          </p:cNvPicPr>
          <p:nvPr>
            <p:ph idx="1"/>
            <a:videoFile r:link="rId1"/>
          </p:nvPr>
        </p:nvPicPr>
        <p:blipFill>
          <a:blip r:embed="rId3"/>
          <a:stretch>
            <a:fillRect/>
          </a:stretch>
        </p:blipFill>
        <p:spPr>
          <a:xfrm>
            <a:off x="2552699" y="771525"/>
            <a:ext cx="7086601" cy="5314950"/>
          </a:xfrm>
          <a:prstGeom prst="rect">
            <a:avLst/>
          </a:prstGeom>
        </p:spPr>
      </p:pic>
      <p:sp>
        <p:nvSpPr>
          <p:cNvPr id="4" name="Slide Number Placeholder 3">
            <a:extLst>
              <a:ext uri="{FF2B5EF4-FFF2-40B4-BE49-F238E27FC236}">
                <a16:creationId xmlns:a16="http://schemas.microsoft.com/office/drawing/2014/main" id="{6E48A822-3D63-48B3-8CBC-7D3C51F911DD}"/>
              </a:ext>
            </a:extLst>
          </p:cNvPr>
          <p:cNvSpPr>
            <a:spLocks noGrp="1"/>
          </p:cNvSpPr>
          <p:nvPr>
            <p:ph type="sldNum" sz="quarter" idx="12"/>
          </p:nvPr>
        </p:nvSpPr>
        <p:spPr/>
        <p:txBody>
          <a:bodyPr/>
          <a:lstStyle/>
          <a:p>
            <a:fld id="{1800800F-00DD-4BCD-ADA3-357BB2612B1D}" type="slidenum">
              <a:rPr lang="en-US" smtClean="0"/>
              <a:t>36</a:t>
            </a:fld>
            <a:endParaRPr lang="en-US"/>
          </a:p>
        </p:txBody>
      </p:sp>
    </p:spTree>
    <p:extLst>
      <p:ext uri="{BB962C8B-B14F-4D97-AF65-F5344CB8AC3E}">
        <p14:creationId xmlns:p14="http://schemas.microsoft.com/office/powerpoint/2010/main" val="4226423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Considerations / Outlook</a:t>
            </a:r>
          </a:p>
        </p:txBody>
      </p:sp>
      <p:sp>
        <p:nvSpPr>
          <p:cNvPr id="3" name="Content Placeholder 2"/>
          <p:cNvSpPr>
            <a:spLocks noGrp="1"/>
          </p:cNvSpPr>
          <p:nvPr>
            <p:ph idx="1"/>
          </p:nvPr>
        </p:nvSpPr>
        <p:spPr/>
        <p:txBody>
          <a:bodyPr/>
          <a:lstStyle/>
          <a:p>
            <a:r>
              <a:rPr lang="en-US" dirty="0"/>
              <a:t>Current system cost $70,000 - $150,000</a:t>
            </a:r>
          </a:p>
          <a:p>
            <a:r>
              <a:rPr lang="en-US" dirty="0"/>
              <a:t>LIDAR expensive but should become cheaper </a:t>
            </a:r>
          </a:p>
          <a:p>
            <a:r>
              <a:rPr lang="en-US" dirty="0"/>
              <a:t>Some estimate a 90% reduction in cost to ~$5,000 by 2025</a:t>
            </a:r>
          </a:p>
        </p:txBody>
      </p:sp>
      <p:sp>
        <p:nvSpPr>
          <p:cNvPr id="4" name="Slide Number Placeholder 3"/>
          <p:cNvSpPr>
            <a:spLocks noGrp="1"/>
          </p:cNvSpPr>
          <p:nvPr>
            <p:ph type="sldNum" sz="quarter" idx="12"/>
          </p:nvPr>
        </p:nvSpPr>
        <p:spPr/>
        <p:txBody>
          <a:bodyPr/>
          <a:lstStyle/>
          <a:p>
            <a:fld id="{1800800F-00DD-4BCD-ADA3-357BB2612B1D}" type="slidenum">
              <a:rPr lang="en-US" smtClean="0"/>
              <a:t>37</a:t>
            </a:fld>
            <a:endParaRPr lang="en-US"/>
          </a:p>
        </p:txBody>
      </p:sp>
      <p:sp>
        <p:nvSpPr>
          <p:cNvPr id="5" name="Footer Placeholder 4">
            <a:extLst>
              <a:ext uri="{FF2B5EF4-FFF2-40B4-BE49-F238E27FC236}">
                <a16:creationId xmlns:a16="http://schemas.microsoft.com/office/drawing/2014/main" id="{C22F72E2-BE34-4172-B68E-65A4A0C48BFD}"/>
              </a:ext>
            </a:extLst>
          </p:cNvPr>
          <p:cNvSpPr>
            <a:spLocks noGrp="1"/>
          </p:cNvSpPr>
          <p:nvPr>
            <p:ph type="ftr" sz="quarter" idx="11"/>
          </p:nvPr>
        </p:nvSpPr>
        <p:spPr>
          <a:xfrm>
            <a:off x="838199" y="6356350"/>
            <a:ext cx="9730563" cy="365125"/>
          </a:xfrm>
        </p:spPr>
        <p:txBody>
          <a:bodyPr/>
          <a:lstStyle/>
          <a:p>
            <a:r>
              <a:rPr lang="en-US" dirty="0">
                <a:solidFill>
                  <a:schemeClr val="tx1">
                    <a:lumMod val="50000"/>
                  </a:schemeClr>
                </a:solidFill>
              </a:rPr>
              <a:t>https://www.reuters.com/article/us-autos-delphi/self-driving-costs-could-drop-90-percent-by-2025-delphi-ceo-says-idUSKBN1DY2AC</a:t>
            </a:r>
          </a:p>
        </p:txBody>
      </p:sp>
    </p:spTree>
    <p:extLst>
      <p:ext uri="{BB962C8B-B14F-4D97-AF65-F5344CB8AC3E}">
        <p14:creationId xmlns:p14="http://schemas.microsoft.com/office/powerpoint/2010/main" val="679904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In a no win situation, how does a computer know what to do?</a:t>
            </a:r>
          </a:p>
          <a:p>
            <a:r>
              <a:rPr lang="en-US" dirty="0"/>
              <a:t>CV computational cost vs LiDAR </a:t>
            </a:r>
          </a:p>
          <a:p>
            <a:pPr marL="0" indent="0">
              <a:buNone/>
            </a:pPr>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38</a:t>
            </a:fld>
            <a:endParaRPr lang="en-US"/>
          </a:p>
        </p:txBody>
      </p:sp>
    </p:spTree>
    <p:extLst>
      <p:ext uri="{BB962C8B-B14F-4D97-AF65-F5344CB8AC3E}">
        <p14:creationId xmlns:p14="http://schemas.microsoft.com/office/powerpoint/2010/main" val="2882662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44CA2-2033-4E4C-9A6C-6281C8F9FDC0}"/>
              </a:ext>
            </a:extLst>
          </p:cNvPr>
          <p:cNvSpPr>
            <a:spLocks noGrp="1"/>
          </p:cNvSpPr>
          <p:nvPr>
            <p:ph type="title"/>
          </p:nvPr>
        </p:nvSpPr>
        <p:spPr/>
        <p:txBody>
          <a:bodyPr/>
          <a:lstStyle/>
          <a:p>
            <a:r>
              <a:rPr lang="en-US" dirty="0"/>
              <a:t>Future</a:t>
            </a:r>
          </a:p>
        </p:txBody>
      </p:sp>
      <p:sp>
        <p:nvSpPr>
          <p:cNvPr id="3" name="Content Placeholder 2">
            <a:extLst>
              <a:ext uri="{FF2B5EF4-FFF2-40B4-BE49-F238E27FC236}">
                <a16:creationId xmlns:a16="http://schemas.microsoft.com/office/drawing/2014/main" id="{079A6F05-C5F4-4FF0-87BE-14D094783D74}"/>
              </a:ext>
            </a:extLst>
          </p:cNvPr>
          <p:cNvSpPr>
            <a:spLocks noGrp="1"/>
          </p:cNvSpPr>
          <p:nvPr>
            <p:ph idx="1"/>
          </p:nvPr>
        </p:nvSpPr>
        <p:spPr/>
        <p:txBody>
          <a:bodyPr/>
          <a:lstStyle/>
          <a:p>
            <a:r>
              <a:rPr lang="en-US" dirty="0"/>
              <a:t>Connected Cars</a:t>
            </a:r>
          </a:p>
          <a:p>
            <a:r>
              <a:rPr lang="en-US" dirty="0"/>
              <a:t>Less or more CV dependent?</a:t>
            </a:r>
          </a:p>
          <a:p>
            <a:pPr lvl="1"/>
            <a:r>
              <a:rPr lang="en-US" dirty="0"/>
              <a:t>Human model vs machine model</a:t>
            </a:r>
          </a:p>
          <a:p>
            <a:r>
              <a:rPr lang="en-US" dirty="0"/>
              <a:t>Fully Driverless</a:t>
            </a:r>
          </a:p>
          <a:p>
            <a:r>
              <a:rPr lang="en-US" dirty="0"/>
              <a:t>Racing</a:t>
            </a:r>
          </a:p>
          <a:p>
            <a:r>
              <a:rPr lang="en-US" dirty="0"/>
              <a:t>Flight</a:t>
            </a:r>
          </a:p>
          <a:p>
            <a:r>
              <a:rPr lang="en-US" dirty="0"/>
              <a:t>Other Ideas?</a:t>
            </a:r>
          </a:p>
          <a:p>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39</a:t>
            </a:fld>
            <a:endParaRPr lang="en-US"/>
          </a:p>
        </p:txBody>
      </p:sp>
    </p:spTree>
    <p:extLst>
      <p:ext uri="{BB962C8B-B14F-4D97-AF65-F5344CB8AC3E}">
        <p14:creationId xmlns:p14="http://schemas.microsoft.com/office/powerpoint/2010/main" val="231605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CEED7-DC97-40E7-8520-3EAF0456E804}"/>
              </a:ext>
            </a:extLst>
          </p:cNvPr>
          <p:cNvPicPr>
            <a:picLocks noChangeAspect="1"/>
          </p:cNvPicPr>
          <p:nvPr/>
        </p:nvPicPr>
        <p:blipFill>
          <a:blip r:embed="rId2"/>
          <a:stretch>
            <a:fillRect/>
          </a:stretch>
        </p:blipFill>
        <p:spPr>
          <a:xfrm>
            <a:off x="171601" y="92418"/>
            <a:ext cx="9833636" cy="6673164"/>
          </a:xfrm>
          <a:prstGeom prst="rect">
            <a:avLst/>
          </a:prstGeom>
        </p:spPr>
      </p:pic>
      <p:pic>
        <p:nvPicPr>
          <p:cNvPr id="5" name="Picture 4">
            <a:extLst>
              <a:ext uri="{FF2B5EF4-FFF2-40B4-BE49-F238E27FC236}">
                <a16:creationId xmlns:a16="http://schemas.microsoft.com/office/drawing/2014/main" id="{934A5DF5-30E0-4230-8A1F-895A51E18223}"/>
              </a:ext>
            </a:extLst>
          </p:cNvPr>
          <p:cNvPicPr>
            <a:picLocks noChangeAspect="1"/>
          </p:cNvPicPr>
          <p:nvPr/>
        </p:nvPicPr>
        <p:blipFill>
          <a:blip r:embed="rId3"/>
          <a:stretch>
            <a:fillRect/>
          </a:stretch>
        </p:blipFill>
        <p:spPr>
          <a:xfrm>
            <a:off x="10005237" y="6180881"/>
            <a:ext cx="2186763" cy="573126"/>
          </a:xfrm>
          <a:prstGeom prst="rect">
            <a:avLst/>
          </a:prstGeom>
        </p:spPr>
      </p:pic>
      <p:sp>
        <p:nvSpPr>
          <p:cNvPr id="2" name="Slide Number Placeholder 1"/>
          <p:cNvSpPr>
            <a:spLocks noGrp="1"/>
          </p:cNvSpPr>
          <p:nvPr>
            <p:ph type="sldNum" sz="quarter" idx="12"/>
          </p:nvPr>
        </p:nvSpPr>
        <p:spPr/>
        <p:txBody>
          <a:bodyPr/>
          <a:lstStyle/>
          <a:p>
            <a:fld id="{1800800F-00DD-4BCD-ADA3-357BB2612B1D}" type="slidenum">
              <a:rPr lang="en-US" smtClean="0"/>
              <a:t>4</a:t>
            </a:fld>
            <a:endParaRPr lang="en-US"/>
          </a:p>
        </p:txBody>
      </p:sp>
    </p:spTree>
    <p:extLst>
      <p:ext uri="{BB962C8B-B14F-4D97-AF65-F5344CB8AC3E}">
        <p14:creationId xmlns:p14="http://schemas.microsoft.com/office/powerpoint/2010/main" val="562580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t>CV is just a (critical) piece of the puzzle</a:t>
            </a:r>
          </a:p>
          <a:p>
            <a:r>
              <a:rPr lang="en-US" dirty="0"/>
              <a:t>Driverless Car CV is hot right now</a:t>
            </a:r>
          </a:p>
          <a:p>
            <a:r>
              <a:rPr lang="en-US" dirty="0"/>
              <a:t>February has 28 days</a:t>
            </a:r>
          </a:p>
          <a:p>
            <a:r>
              <a:rPr lang="en-US" dirty="0"/>
              <a:t>Black Hole of Papers</a:t>
            </a:r>
          </a:p>
          <a:p>
            <a:r>
              <a:rPr lang="en-US" dirty="0"/>
              <a:t>Barrier to Entry</a:t>
            </a:r>
          </a:p>
          <a:p>
            <a:pPr marL="0" indent="0">
              <a:buNone/>
            </a:pPr>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40</a:t>
            </a:fld>
            <a:endParaRPr lang="en-US"/>
          </a:p>
        </p:txBody>
      </p:sp>
    </p:spTree>
    <p:extLst>
      <p:ext uri="{BB962C8B-B14F-4D97-AF65-F5344CB8AC3E}">
        <p14:creationId xmlns:p14="http://schemas.microsoft.com/office/powerpoint/2010/main" val="4271371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Source Code and Info</a:t>
            </a:r>
          </a:p>
        </p:txBody>
      </p:sp>
      <p:sp>
        <p:nvSpPr>
          <p:cNvPr id="3" name="Content Placeholder 2"/>
          <p:cNvSpPr>
            <a:spLocks noGrp="1"/>
          </p:cNvSpPr>
          <p:nvPr>
            <p:ph idx="1"/>
          </p:nvPr>
        </p:nvSpPr>
        <p:spPr/>
        <p:txBody>
          <a:bodyPr>
            <a:normAutofit/>
          </a:bodyPr>
          <a:lstStyle/>
          <a:p>
            <a:pPr marL="0" indent="0">
              <a:buNone/>
            </a:pPr>
            <a:r>
              <a:rPr lang="en-US" sz="1400" dirty="0">
                <a:hlinkClick r:id="rId2"/>
              </a:rPr>
              <a:t>http://cs.brown.edu/~pff/index.html</a:t>
            </a:r>
            <a:r>
              <a:rPr lang="en-US" sz="1400" dirty="0"/>
              <a:t> (Segmentation) C++</a:t>
            </a:r>
          </a:p>
          <a:p>
            <a:pPr marL="0" indent="0">
              <a:buNone/>
            </a:pPr>
            <a:r>
              <a:rPr lang="en-US" sz="1400" dirty="0">
                <a:hlinkClick r:id="rId3"/>
              </a:rPr>
              <a:t>https://www.learnopencv.com/selective-search-for-object-detection-cpp-python/</a:t>
            </a:r>
            <a:r>
              <a:rPr lang="en-US" sz="1400" dirty="0"/>
              <a:t>  (Selective Search </a:t>
            </a:r>
            <a:r>
              <a:rPr lang="en-US" sz="1400" dirty="0" err="1"/>
              <a:t>openCV</a:t>
            </a:r>
            <a:r>
              <a:rPr lang="en-US" sz="1400" dirty="0"/>
              <a:t> tutorial)</a:t>
            </a:r>
          </a:p>
          <a:p>
            <a:pPr marL="0" indent="0">
              <a:buNone/>
            </a:pPr>
            <a:r>
              <a:rPr lang="en-US" sz="1400" dirty="0">
                <a:hlinkClick r:id="rId4"/>
              </a:rPr>
              <a:t>http://caffe.berkeleyvision.org/</a:t>
            </a:r>
          </a:p>
          <a:p>
            <a:pPr marL="0" indent="0">
              <a:buNone/>
            </a:pPr>
            <a:r>
              <a:rPr lang="en-US" sz="1400" dirty="0">
                <a:hlinkClick r:id="rId4"/>
              </a:rPr>
              <a:t>http://www.rossgirshick.info</a:t>
            </a:r>
            <a:r>
              <a:rPr lang="en-US" sz="1400" dirty="0"/>
              <a:t> (R-CNN code, info, versions) Python</a:t>
            </a:r>
          </a:p>
          <a:p>
            <a:pPr marL="0" indent="0">
              <a:buNone/>
            </a:pPr>
            <a:r>
              <a:rPr lang="en-US" sz="1400" dirty="0" err="1"/>
              <a:t>Udacity</a:t>
            </a:r>
            <a:r>
              <a:rPr lang="en-US" sz="1400" dirty="0"/>
              <a:t> Self Driving Car Nanodegree </a:t>
            </a:r>
          </a:p>
        </p:txBody>
      </p:sp>
      <p:sp>
        <p:nvSpPr>
          <p:cNvPr id="4" name="Slide Number Placeholder 3"/>
          <p:cNvSpPr>
            <a:spLocks noGrp="1"/>
          </p:cNvSpPr>
          <p:nvPr>
            <p:ph type="sldNum" sz="quarter" idx="12"/>
          </p:nvPr>
        </p:nvSpPr>
        <p:spPr/>
        <p:txBody>
          <a:bodyPr/>
          <a:lstStyle/>
          <a:p>
            <a:fld id="{1800800F-00DD-4BCD-ADA3-357BB2612B1D}" type="slidenum">
              <a:rPr lang="en-US" smtClean="0"/>
              <a:t>41</a:t>
            </a:fld>
            <a:endParaRPr lang="en-US"/>
          </a:p>
        </p:txBody>
      </p:sp>
    </p:spTree>
    <p:extLst>
      <p:ext uri="{BB962C8B-B14F-4D97-AF65-F5344CB8AC3E}">
        <p14:creationId xmlns:p14="http://schemas.microsoft.com/office/powerpoint/2010/main" val="2917834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BF4877-B094-4EAA-AB93-B050E2CF02A6}"/>
              </a:ext>
            </a:extLst>
          </p:cNvPr>
          <p:cNvSpPr>
            <a:spLocks noGrp="1"/>
          </p:cNvSpPr>
          <p:nvPr>
            <p:ph idx="1"/>
          </p:nvPr>
        </p:nvSpPr>
        <p:spPr>
          <a:xfrm>
            <a:off x="838200" y="954912"/>
            <a:ext cx="10515600" cy="4388674"/>
          </a:xfrm>
        </p:spPr>
        <p:txBody>
          <a:bodyPr>
            <a:normAutofit lnSpcReduction="10000"/>
          </a:bodyPr>
          <a:lstStyle/>
          <a:p>
            <a:pPr marL="0" indent="0">
              <a:spcBef>
                <a:spcPts val="0"/>
              </a:spcBef>
              <a:buNone/>
            </a:pPr>
            <a:endParaRPr lang="en-US" sz="1200" dirty="0">
              <a:hlinkClick r:id="rId2"/>
            </a:endParaRPr>
          </a:p>
          <a:p>
            <a:pPr marL="0" indent="0">
              <a:spcBef>
                <a:spcPts val="0"/>
              </a:spcBef>
              <a:buNone/>
            </a:pPr>
            <a:r>
              <a:rPr lang="en-US" sz="1200" dirty="0" err="1">
                <a:solidFill>
                  <a:schemeClr val="tx1">
                    <a:lumMod val="50000"/>
                  </a:schemeClr>
                </a:solidFill>
              </a:rPr>
              <a:t>Dickmanns</a:t>
            </a:r>
            <a:r>
              <a:rPr lang="en-US" sz="1200" dirty="0">
                <a:solidFill>
                  <a:schemeClr val="tx1">
                    <a:lumMod val="50000"/>
                  </a:schemeClr>
                </a:solidFill>
              </a:rPr>
              <a:t>, E. (2017). </a:t>
            </a:r>
            <a:r>
              <a:rPr lang="en-US" sz="1200" dirty="0"/>
              <a:t>Developing the Sense of Vision for Autonomous Road Vehicles at </a:t>
            </a:r>
            <a:r>
              <a:rPr lang="en-US" sz="1200" dirty="0" err="1"/>
              <a:t>UniBwM</a:t>
            </a:r>
            <a:r>
              <a:rPr lang="en-US" sz="1200" dirty="0"/>
              <a:t>. </a:t>
            </a:r>
            <a:r>
              <a:rPr lang="en-US" sz="1200" i="1" dirty="0">
                <a:solidFill>
                  <a:schemeClr val="tx1">
                    <a:lumMod val="50000"/>
                  </a:schemeClr>
                </a:solidFill>
              </a:rPr>
              <a:t>Computer,</a:t>
            </a:r>
            <a:r>
              <a:rPr lang="en-US" sz="1200" dirty="0">
                <a:solidFill>
                  <a:schemeClr val="tx1">
                    <a:lumMod val="50000"/>
                  </a:schemeClr>
                </a:solidFill>
              </a:rPr>
              <a:t> </a:t>
            </a:r>
            <a:r>
              <a:rPr lang="en-US" sz="1200" i="1" dirty="0">
                <a:solidFill>
                  <a:schemeClr val="tx1">
                    <a:lumMod val="50000"/>
                  </a:schemeClr>
                </a:solidFill>
              </a:rPr>
              <a:t>50</a:t>
            </a:r>
            <a:r>
              <a:rPr lang="en-US" sz="1200" dirty="0">
                <a:solidFill>
                  <a:schemeClr val="tx1">
                    <a:lumMod val="50000"/>
                  </a:schemeClr>
                </a:solidFill>
              </a:rPr>
              <a:t>(12), 24-31.</a:t>
            </a:r>
          </a:p>
          <a:p>
            <a:pPr marL="0" indent="0">
              <a:lnSpc>
                <a:spcPct val="100000"/>
              </a:lnSpc>
              <a:spcBef>
                <a:spcPts val="0"/>
              </a:spcBef>
              <a:buNone/>
            </a:pPr>
            <a:r>
              <a:rPr lang="en-US" sz="1200" dirty="0" err="1">
                <a:solidFill>
                  <a:schemeClr val="tx1">
                    <a:lumMod val="50000"/>
                  </a:schemeClr>
                </a:solidFill>
              </a:rPr>
              <a:t>Uijlings</a:t>
            </a:r>
            <a:r>
              <a:rPr lang="en-US" sz="1200" dirty="0">
                <a:solidFill>
                  <a:schemeClr val="tx1">
                    <a:lumMod val="50000"/>
                  </a:schemeClr>
                </a:solidFill>
              </a:rPr>
              <a:t>, J., Sande, R., </a:t>
            </a:r>
            <a:r>
              <a:rPr lang="en-US" sz="1200" dirty="0" err="1">
                <a:solidFill>
                  <a:schemeClr val="tx1">
                    <a:lumMod val="50000"/>
                  </a:schemeClr>
                </a:solidFill>
              </a:rPr>
              <a:t>Gevers</a:t>
            </a:r>
            <a:r>
              <a:rPr lang="en-US" sz="1200" dirty="0">
                <a:solidFill>
                  <a:schemeClr val="tx1">
                    <a:lumMod val="50000"/>
                  </a:schemeClr>
                </a:solidFill>
              </a:rPr>
              <a:t>, K., &amp; </a:t>
            </a:r>
            <a:r>
              <a:rPr lang="en-US" sz="1200" dirty="0" err="1">
                <a:solidFill>
                  <a:schemeClr val="tx1">
                    <a:lumMod val="50000"/>
                  </a:schemeClr>
                </a:solidFill>
              </a:rPr>
              <a:t>Smeulders</a:t>
            </a:r>
            <a:r>
              <a:rPr lang="en-US" sz="1200" dirty="0">
                <a:solidFill>
                  <a:schemeClr val="tx1">
                    <a:lumMod val="50000"/>
                  </a:schemeClr>
                </a:solidFill>
              </a:rPr>
              <a:t>, E. (2013). </a:t>
            </a:r>
            <a:r>
              <a:rPr lang="en-US" sz="1200" dirty="0"/>
              <a:t>Selective Search for Object Recognition</a:t>
            </a:r>
            <a:r>
              <a:rPr lang="en-US" sz="1200" dirty="0">
                <a:solidFill>
                  <a:schemeClr val="tx1">
                    <a:lumMod val="50000"/>
                  </a:schemeClr>
                </a:solidFill>
              </a:rPr>
              <a:t>. International Journal of Computer Vision, 104(2), 154-171.</a:t>
            </a:r>
          </a:p>
          <a:p>
            <a:pPr marL="0" indent="0">
              <a:lnSpc>
                <a:spcPct val="100000"/>
              </a:lnSpc>
              <a:spcBef>
                <a:spcPts val="0"/>
              </a:spcBef>
              <a:buNone/>
            </a:pPr>
            <a:r>
              <a:rPr lang="en-US" sz="1200" dirty="0" err="1">
                <a:solidFill>
                  <a:schemeClr val="tx1">
                    <a:lumMod val="50000"/>
                  </a:schemeClr>
                </a:solidFill>
              </a:rPr>
              <a:t>Felzenszwalb</a:t>
            </a:r>
            <a:r>
              <a:rPr lang="en-US" sz="1200" dirty="0">
                <a:solidFill>
                  <a:schemeClr val="tx1">
                    <a:lumMod val="50000"/>
                  </a:schemeClr>
                </a:solidFill>
              </a:rPr>
              <a:t>, P., &amp; </a:t>
            </a:r>
            <a:r>
              <a:rPr lang="en-US" sz="1200" dirty="0" err="1">
                <a:solidFill>
                  <a:schemeClr val="tx1">
                    <a:lumMod val="50000"/>
                  </a:schemeClr>
                </a:solidFill>
              </a:rPr>
              <a:t>Huttenlocher</a:t>
            </a:r>
            <a:r>
              <a:rPr lang="en-US" sz="1200" dirty="0">
                <a:solidFill>
                  <a:schemeClr val="tx1">
                    <a:lumMod val="50000"/>
                  </a:schemeClr>
                </a:solidFill>
              </a:rPr>
              <a:t>, F. (2004). </a:t>
            </a:r>
            <a:r>
              <a:rPr lang="en-US" sz="1200" dirty="0"/>
              <a:t>Efficient Graph-Based Image Segmentation</a:t>
            </a:r>
            <a:r>
              <a:rPr lang="en-US" sz="1200" dirty="0">
                <a:solidFill>
                  <a:schemeClr val="tx1">
                    <a:lumMod val="50000"/>
                  </a:schemeClr>
                </a:solidFill>
              </a:rPr>
              <a:t>. International Journal of Computer Vision, 59(2), 167-181.</a:t>
            </a:r>
          </a:p>
          <a:p>
            <a:pPr marL="0" indent="0">
              <a:lnSpc>
                <a:spcPct val="100000"/>
              </a:lnSpc>
              <a:spcBef>
                <a:spcPts val="0"/>
              </a:spcBef>
              <a:buNone/>
            </a:pPr>
            <a:r>
              <a:rPr lang="en-US" sz="1200" dirty="0" err="1">
                <a:solidFill>
                  <a:schemeClr val="tx1">
                    <a:lumMod val="50000"/>
                  </a:schemeClr>
                </a:solidFill>
              </a:rPr>
              <a:t>Krizhevsky</a:t>
            </a:r>
            <a:r>
              <a:rPr lang="en-US" sz="1200" dirty="0">
                <a:solidFill>
                  <a:schemeClr val="tx1">
                    <a:lumMod val="50000"/>
                  </a:schemeClr>
                </a:solidFill>
              </a:rPr>
              <a:t>, A., </a:t>
            </a:r>
            <a:r>
              <a:rPr lang="en-US" sz="1200" dirty="0" err="1">
                <a:solidFill>
                  <a:schemeClr val="tx1">
                    <a:lumMod val="50000"/>
                  </a:schemeClr>
                </a:solidFill>
              </a:rPr>
              <a:t>Sutskever</a:t>
            </a:r>
            <a:r>
              <a:rPr lang="en-US" sz="1200" dirty="0">
                <a:solidFill>
                  <a:schemeClr val="tx1">
                    <a:lumMod val="50000"/>
                  </a:schemeClr>
                </a:solidFill>
              </a:rPr>
              <a:t>, I., &amp; Hinton, G. (2017). </a:t>
            </a:r>
            <a:r>
              <a:rPr lang="en-US" sz="1200" dirty="0"/>
              <a:t>ImageNet classification with deep convolutional neural networks</a:t>
            </a:r>
            <a:r>
              <a:rPr lang="en-US" sz="1200" dirty="0">
                <a:solidFill>
                  <a:schemeClr val="tx1">
                    <a:lumMod val="50000"/>
                  </a:schemeClr>
                </a:solidFill>
              </a:rPr>
              <a:t>. Communications of the ACM, 60(6), 84-90.</a:t>
            </a:r>
          </a:p>
          <a:p>
            <a:pPr marL="0" indent="0">
              <a:lnSpc>
                <a:spcPct val="100000"/>
              </a:lnSpc>
              <a:spcBef>
                <a:spcPts val="0"/>
              </a:spcBef>
              <a:buNone/>
            </a:pPr>
            <a:r>
              <a:rPr lang="en-US" sz="1200" dirty="0" err="1">
                <a:solidFill>
                  <a:schemeClr val="tx1">
                    <a:lumMod val="50000"/>
                  </a:schemeClr>
                </a:solidFill>
              </a:rPr>
              <a:t>Girshick</a:t>
            </a:r>
            <a:r>
              <a:rPr lang="en-US" sz="1200" dirty="0">
                <a:solidFill>
                  <a:schemeClr val="tx1">
                    <a:lumMod val="50000"/>
                  </a:schemeClr>
                </a:solidFill>
              </a:rPr>
              <a:t>, R., Donahue, J., Darrell, T., &amp; Malik, J. (2013). </a:t>
            </a:r>
            <a:r>
              <a:rPr lang="en-US" sz="1200" dirty="0"/>
              <a:t>Rich feature hierarchies for accurate object detection and semantic segmentation</a:t>
            </a:r>
            <a:r>
              <a:rPr lang="en-US" sz="1200" dirty="0">
                <a:solidFill>
                  <a:schemeClr val="tx1">
                    <a:lumMod val="50000"/>
                  </a:schemeClr>
                </a:solidFill>
              </a:rPr>
              <a:t>.</a:t>
            </a:r>
          </a:p>
          <a:p>
            <a:pPr marL="0" indent="0">
              <a:lnSpc>
                <a:spcPct val="100000"/>
              </a:lnSpc>
              <a:spcBef>
                <a:spcPts val="0"/>
              </a:spcBef>
              <a:buNone/>
            </a:pPr>
            <a:r>
              <a:rPr lang="en-US" sz="1200" dirty="0">
                <a:hlinkClick r:id="rId3"/>
              </a:rPr>
              <a:t>http://www.cs.cmu.edu/~zkolter/pubs/levinson-iv2011.pdf</a:t>
            </a:r>
            <a:endParaRPr lang="en-US" sz="1200" dirty="0"/>
          </a:p>
          <a:p>
            <a:pPr marL="0" indent="0">
              <a:lnSpc>
                <a:spcPct val="100000"/>
              </a:lnSpc>
              <a:spcBef>
                <a:spcPts val="0"/>
              </a:spcBef>
              <a:buNone/>
            </a:pPr>
            <a:r>
              <a:rPr lang="en-US" sz="1200" dirty="0">
                <a:hlinkClick r:id="rId4"/>
              </a:rPr>
              <a:t>http://www.cis.upenn.edu/~jshi/GraphTutorial/Tutorial-ImageSegmentationGraph-cut1-Shi.pdf</a:t>
            </a:r>
            <a:r>
              <a:rPr lang="en-US" sz="1200" dirty="0"/>
              <a:t> </a:t>
            </a:r>
          </a:p>
          <a:p>
            <a:pPr marL="0" indent="0">
              <a:spcBef>
                <a:spcPts val="0"/>
              </a:spcBef>
              <a:buNone/>
            </a:pPr>
            <a:endParaRPr lang="en-US" sz="1200" dirty="0"/>
          </a:p>
          <a:p>
            <a:pPr marL="0" indent="0">
              <a:spcBef>
                <a:spcPts val="0"/>
              </a:spcBef>
              <a:buNone/>
            </a:pPr>
            <a:r>
              <a:rPr lang="en-US" sz="1200" dirty="0">
                <a:hlinkClick r:id="rId2"/>
              </a:rPr>
              <a:t>https://blog.athelas.com/a-brief-history-of-cnns-in-image-segmentation-from-r-cnn-to-mask-r-cnn-34ea83205de4</a:t>
            </a:r>
            <a:endParaRPr lang="en-US" sz="1200" dirty="0"/>
          </a:p>
          <a:p>
            <a:pPr marL="0" indent="0">
              <a:spcBef>
                <a:spcPts val="0"/>
              </a:spcBef>
              <a:buNone/>
            </a:pPr>
            <a:r>
              <a:rPr lang="en-US" sz="1200" dirty="0">
                <a:hlinkClick r:id="rId5"/>
              </a:rPr>
              <a:t>https://medium.com/udacity/how-self-driving-cars-work-f77c49dca47e</a:t>
            </a:r>
            <a:r>
              <a:rPr lang="en-US" sz="1200" dirty="0"/>
              <a:t> </a:t>
            </a:r>
          </a:p>
          <a:p>
            <a:pPr marL="0" indent="0">
              <a:spcBef>
                <a:spcPts val="0"/>
              </a:spcBef>
              <a:buNone/>
            </a:pPr>
            <a:r>
              <a:rPr lang="en-US" sz="1200" dirty="0">
                <a:hlinkClick r:id="rId6"/>
              </a:rPr>
              <a:t>https://spectrum.ieee.org/cars-that-think/transportation/self-driving/cmu-solves-12-year-old-darpa-grand-challenge-mystery</a:t>
            </a:r>
            <a:endParaRPr lang="en-US" sz="1200" dirty="0"/>
          </a:p>
          <a:p>
            <a:pPr marL="0" indent="0">
              <a:spcBef>
                <a:spcPts val="0"/>
              </a:spcBef>
              <a:buNone/>
            </a:pPr>
            <a:r>
              <a:rPr lang="en-US" sz="1200" dirty="0">
                <a:hlinkClick r:id="rId7"/>
              </a:rPr>
              <a:t>https://web.archive.org/web/20170903105244/https://www.sae.org/misc/pdfs/automated_driving.pdf</a:t>
            </a:r>
            <a:endParaRPr lang="en-US" sz="1200" dirty="0"/>
          </a:p>
          <a:p>
            <a:pPr marL="0" indent="0">
              <a:spcBef>
                <a:spcPts val="0"/>
              </a:spcBef>
              <a:buNone/>
            </a:pPr>
            <a:r>
              <a:rPr lang="en-US" sz="1200" dirty="0">
                <a:hlinkClick r:id="rId8"/>
              </a:rPr>
              <a:t>http://www.templetons.com/brad/robocars/cameras-lasers.html</a:t>
            </a:r>
            <a:endParaRPr lang="en-US" sz="1200" dirty="0"/>
          </a:p>
          <a:p>
            <a:pPr marL="0" indent="0">
              <a:spcBef>
                <a:spcPts val="0"/>
              </a:spcBef>
              <a:buNone/>
            </a:pPr>
            <a:r>
              <a:rPr lang="en-US" sz="1200" dirty="0">
                <a:hlinkClick r:id="rId9"/>
              </a:rPr>
              <a:t>http://robohub.org/how-do-self-driving-cars-work/</a:t>
            </a:r>
            <a:endParaRPr lang="en-US" sz="1200" dirty="0"/>
          </a:p>
          <a:p>
            <a:pPr marL="0" indent="0">
              <a:spcBef>
                <a:spcPts val="0"/>
              </a:spcBef>
              <a:buNone/>
            </a:pPr>
            <a:r>
              <a:rPr lang="en-US" sz="1200" dirty="0">
                <a:hlinkClick r:id="rId10"/>
              </a:rPr>
              <a:t>https://www.reuters.com/article/us-autos-delphi/self-driving-costs-could-drop-90-percent-by-2025-delphi-ceo-says-idUSKBN1DY2AC</a:t>
            </a:r>
            <a:r>
              <a:rPr lang="en-US" sz="1200" dirty="0"/>
              <a:t> </a:t>
            </a:r>
          </a:p>
          <a:p>
            <a:pPr marL="0" indent="0">
              <a:spcBef>
                <a:spcPts val="0"/>
              </a:spcBef>
              <a:buNone/>
            </a:pPr>
            <a:r>
              <a:rPr lang="en-US" sz="1200" dirty="0">
                <a:hlinkClick r:id="rId11"/>
              </a:rPr>
              <a:t>https://towardsdatascience.com/helping-a-self-driving-car-localize-itself-88705f419e4a</a:t>
            </a:r>
            <a:r>
              <a:rPr lang="en-US" sz="1200" dirty="0"/>
              <a:t> </a:t>
            </a:r>
          </a:p>
          <a:p>
            <a:pPr marL="0" indent="0">
              <a:spcBef>
                <a:spcPts val="0"/>
              </a:spcBef>
              <a:buNone/>
            </a:pPr>
            <a:endParaRPr lang="en-US" sz="1200" dirty="0"/>
          </a:p>
          <a:p>
            <a:pPr marL="0" indent="0">
              <a:spcBef>
                <a:spcPts val="0"/>
              </a:spcBef>
              <a:buNone/>
            </a:pPr>
            <a:r>
              <a:rPr lang="en-US" sz="1200" dirty="0">
                <a:hlinkClick r:id="rId12"/>
              </a:rPr>
              <a:t>https://www.youtube.com/watch?time_continue=1&amp;v=D1jds-KxXJA</a:t>
            </a:r>
            <a:endParaRPr lang="en-US" sz="1200" dirty="0"/>
          </a:p>
          <a:p>
            <a:pPr marL="0" indent="0">
              <a:spcBef>
                <a:spcPts val="0"/>
              </a:spcBef>
              <a:buNone/>
            </a:pPr>
            <a:r>
              <a:rPr lang="en-US" sz="1200" dirty="0">
                <a:hlinkClick r:id="rId13"/>
              </a:rPr>
              <a:t>https://www.youtube.com/watch?v=dLwdY0S_8DY</a:t>
            </a:r>
            <a:endParaRPr lang="en-US" sz="1200" dirty="0"/>
          </a:p>
          <a:p>
            <a:pPr marL="0" indent="0">
              <a:spcBef>
                <a:spcPts val="0"/>
              </a:spcBef>
              <a:buNone/>
            </a:pPr>
            <a:r>
              <a:rPr lang="en-US" sz="1200" dirty="0">
                <a:hlinkClick r:id="rId14"/>
              </a:rPr>
              <a:t>https://www.youtube.com/watch?time_continue=3&amp;v=_bRwX9n3z4k</a:t>
            </a:r>
            <a:endParaRPr lang="en-US" sz="1200" dirty="0"/>
          </a:p>
          <a:p>
            <a:pPr marL="0" indent="0">
              <a:spcBef>
                <a:spcPts val="0"/>
              </a:spcBef>
              <a:buNone/>
            </a:pPr>
            <a:r>
              <a:rPr lang="en-US" sz="1200" dirty="0">
                <a:hlinkClick r:id="rId15"/>
              </a:rPr>
              <a:t>https://www.youtube.com/watch?v=B8R148hFxPw</a:t>
            </a:r>
            <a:r>
              <a:rPr lang="en-US" sz="1200" dirty="0"/>
              <a:t> </a:t>
            </a:r>
          </a:p>
          <a:p>
            <a:pPr marL="0" indent="0">
              <a:spcBef>
                <a:spcPts val="0"/>
              </a:spcBef>
              <a:buNone/>
            </a:pPr>
            <a:endParaRPr lang="en-US" sz="1200" dirty="0"/>
          </a:p>
          <a:p>
            <a:pPr marL="0" indent="0">
              <a:spcBef>
                <a:spcPts val="0"/>
              </a:spcBef>
              <a:buNone/>
            </a:pPr>
            <a:r>
              <a:rPr lang="en-US" sz="1200" dirty="0">
                <a:hlinkClick r:id="rId16"/>
              </a:rPr>
              <a:t>https://www.youtube.com/watch?v=aircAruvnKk&amp;t=1s</a:t>
            </a:r>
            <a:r>
              <a:rPr lang="en-US" sz="1200" dirty="0"/>
              <a:t> </a:t>
            </a:r>
          </a:p>
          <a:p>
            <a:pPr marL="0" indent="0">
              <a:spcBef>
                <a:spcPts val="0"/>
              </a:spcBef>
              <a:buNone/>
            </a:pPr>
            <a:r>
              <a:rPr lang="en-US" sz="1200" dirty="0">
                <a:hlinkClick r:id="rId17"/>
              </a:rPr>
              <a:t>https://www.youtube.com/watch?v=IHZwWFHWa-w&amp;t=1004s</a:t>
            </a:r>
            <a:endParaRPr lang="en-US" sz="1200" dirty="0"/>
          </a:p>
          <a:p>
            <a:pPr marL="0" indent="0">
              <a:spcBef>
                <a:spcPts val="0"/>
              </a:spcBef>
              <a:buNone/>
            </a:pPr>
            <a:r>
              <a:rPr lang="en-US" sz="1200" dirty="0">
                <a:hlinkClick r:id="rId18"/>
              </a:rPr>
              <a:t>https://www.youtube.com/watch?v=Ilg3gGewQ5U&amp;t=3s</a:t>
            </a: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spcBef>
                <a:spcPts val="0"/>
              </a:spcBef>
              <a:buNone/>
            </a:pPr>
            <a:endParaRPr lang="en-US" sz="1200" dirty="0"/>
          </a:p>
          <a:p>
            <a:pPr marL="0" indent="0">
              <a:buNone/>
            </a:pPr>
            <a:endParaRPr lang="en-US" sz="1400" dirty="0"/>
          </a:p>
        </p:txBody>
      </p:sp>
      <p:sp>
        <p:nvSpPr>
          <p:cNvPr id="2" name="Slide Number Placeholder 1"/>
          <p:cNvSpPr>
            <a:spLocks noGrp="1"/>
          </p:cNvSpPr>
          <p:nvPr>
            <p:ph type="sldNum" sz="quarter" idx="12"/>
          </p:nvPr>
        </p:nvSpPr>
        <p:spPr/>
        <p:txBody>
          <a:bodyPr/>
          <a:lstStyle/>
          <a:p>
            <a:fld id="{1800800F-00DD-4BCD-ADA3-357BB2612B1D}" type="slidenum">
              <a:rPr lang="en-US" smtClean="0"/>
              <a:t>42</a:t>
            </a:fld>
            <a:endParaRPr lang="en-US"/>
          </a:p>
        </p:txBody>
      </p:sp>
      <p:sp>
        <p:nvSpPr>
          <p:cNvPr id="4" name="Title 1"/>
          <p:cNvSpPr>
            <a:spLocks noGrp="1"/>
          </p:cNvSpPr>
          <p:nvPr>
            <p:ph type="title"/>
          </p:nvPr>
        </p:nvSpPr>
        <p:spPr>
          <a:xfrm>
            <a:off x="838200" y="365126"/>
            <a:ext cx="10515600" cy="589786"/>
          </a:xfrm>
        </p:spPr>
        <p:txBody>
          <a:bodyPr>
            <a:normAutofit/>
          </a:bodyPr>
          <a:lstStyle/>
          <a:p>
            <a:r>
              <a:rPr lang="en-US" sz="3200" dirty="0"/>
              <a:t>Sources</a:t>
            </a:r>
          </a:p>
        </p:txBody>
      </p:sp>
    </p:spTree>
    <p:extLst>
      <p:ext uri="{BB962C8B-B14F-4D97-AF65-F5344CB8AC3E}">
        <p14:creationId xmlns:p14="http://schemas.microsoft.com/office/powerpoint/2010/main" val="1676515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4" name="Slide Number Placeholder 3"/>
          <p:cNvSpPr>
            <a:spLocks noGrp="1"/>
          </p:cNvSpPr>
          <p:nvPr>
            <p:ph type="sldNum" sz="quarter" idx="12"/>
          </p:nvPr>
        </p:nvSpPr>
        <p:spPr/>
        <p:txBody>
          <a:bodyPr/>
          <a:lstStyle/>
          <a:p>
            <a:fld id="{1800800F-00DD-4BCD-ADA3-357BB2612B1D}" type="slidenum">
              <a:rPr lang="en-US" smtClean="0"/>
              <a:t>43</a:t>
            </a:fld>
            <a:endParaRPr lang="en-US"/>
          </a:p>
        </p:txBody>
      </p:sp>
    </p:spTree>
    <p:extLst>
      <p:ext uri="{BB962C8B-B14F-4D97-AF65-F5344CB8AC3E}">
        <p14:creationId xmlns:p14="http://schemas.microsoft.com/office/powerpoint/2010/main" val="3094308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Autonomy</a:t>
            </a:r>
          </a:p>
        </p:txBody>
      </p:sp>
      <p:sp>
        <p:nvSpPr>
          <p:cNvPr id="3" name="Content Placeholder 2"/>
          <p:cNvSpPr>
            <a:spLocks noGrp="1"/>
          </p:cNvSpPr>
          <p:nvPr>
            <p:ph idx="1"/>
          </p:nvPr>
        </p:nvSpPr>
        <p:spPr>
          <a:xfrm>
            <a:off x="838200" y="1825625"/>
            <a:ext cx="8316433" cy="4351338"/>
          </a:xfrm>
        </p:spPr>
        <p:txBody>
          <a:bodyPr>
            <a:normAutofit fontScale="92500" lnSpcReduction="10000"/>
          </a:bodyPr>
          <a:lstStyle/>
          <a:p>
            <a:r>
              <a:rPr lang="en-US" sz="3200" b="1" dirty="0"/>
              <a:t>Safety</a:t>
            </a:r>
          </a:p>
          <a:p>
            <a:pPr lvl="1"/>
            <a:r>
              <a:rPr lang="en-US" b="1" dirty="0"/>
              <a:t> 37,601 Fatalities in 2016 (NHTSA) Up from 35,485 in 2015</a:t>
            </a:r>
          </a:p>
          <a:p>
            <a:pPr lvl="1"/>
            <a:r>
              <a:rPr lang="en-US" b="1" dirty="0"/>
              <a:t>2.4 million injuries in 2015</a:t>
            </a:r>
          </a:p>
          <a:p>
            <a:pPr lvl="1"/>
            <a:r>
              <a:rPr lang="en-US" b="1" dirty="0"/>
              <a:t>6.3 million police reported crashes in 2015</a:t>
            </a:r>
          </a:p>
          <a:p>
            <a:r>
              <a:rPr lang="en-US" dirty="0"/>
              <a:t>Time – Commute time used productively, Faster</a:t>
            </a:r>
          </a:p>
          <a:p>
            <a:r>
              <a:rPr lang="en-US" dirty="0"/>
              <a:t>Money </a:t>
            </a:r>
          </a:p>
          <a:p>
            <a:pPr lvl="1"/>
            <a:r>
              <a:rPr lang="en-US" dirty="0"/>
              <a:t>Multipurpose cars always transporting something</a:t>
            </a:r>
          </a:p>
          <a:p>
            <a:pPr lvl="1"/>
            <a:r>
              <a:rPr lang="en-US" dirty="0"/>
              <a:t>Reduce cost to society of traffic incidents (est. $836 Billion </a:t>
            </a:r>
            <a:r>
              <a:rPr lang="en-US" sz="1000" dirty="0"/>
              <a:t>NHTSA 2016</a:t>
            </a:r>
            <a:r>
              <a:rPr lang="en-US" dirty="0"/>
              <a:t>)</a:t>
            </a:r>
          </a:p>
          <a:p>
            <a:r>
              <a:rPr lang="en-US" dirty="0"/>
              <a:t>Traffic Reduction</a:t>
            </a:r>
          </a:p>
          <a:p>
            <a:pPr lvl="1"/>
            <a:r>
              <a:rPr lang="en-US" dirty="0"/>
              <a:t>Predictable behavior (no more road rage)</a:t>
            </a:r>
          </a:p>
          <a:p>
            <a:pPr lvl="1"/>
            <a:r>
              <a:rPr lang="en-US" dirty="0"/>
              <a:t>Communication between vehicles</a:t>
            </a:r>
          </a:p>
          <a:p>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5</a:t>
            </a:fld>
            <a:endParaRPr lang="en-US"/>
          </a:p>
        </p:txBody>
      </p:sp>
    </p:spTree>
    <p:extLst>
      <p:ext uri="{BB962C8B-B14F-4D97-AF65-F5344CB8AC3E}">
        <p14:creationId xmlns:p14="http://schemas.microsoft.com/office/powerpoint/2010/main" val="8182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3AECA-9C2F-444A-90C2-0AB1B70D1CB8}"/>
              </a:ext>
            </a:extLst>
          </p:cNvPr>
          <p:cNvSpPr>
            <a:spLocks noGrp="1"/>
          </p:cNvSpPr>
          <p:nvPr>
            <p:ph type="title"/>
          </p:nvPr>
        </p:nvSpPr>
        <p:spPr>
          <a:xfrm>
            <a:off x="163772" y="163772"/>
            <a:ext cx="5186150" cy="6550927"/>
          </a:xfrm>
        </p:spPr>
        <p:txBody>
          <a:bodyPr/>
          <a:lstStyle/>
          <a:p>
            <a:r>
              <a:rPr lang="en-US" dirty="0"/>
              <a:t>A Brief History of</a:t>
            </a:r>
            <a:br>
              <a:rPr lang="en-US" dirty="0"/>
            </a:br>
            <a:r>
              <a:rPr lang="en-US" dirty="0"/>
              <a:t>Autonomous</a:t>
            </a:r>
            <a:br>
              <a:rPr lang="en-US" dirty="0"/>
            </a:br>
            <a:r>
              <a:rPr lang="en-US" dirty="0"/>
              <a:t>Transportation</a:t>
            </a:r>
          </a:p>
        </p:txBody>
      </p:sp>
      <p:pic>
        <p:nvPicPr>
          <p:cNvPr id="2050" name="Picture 2" descr="https://upload.wikimedia.org/wikipedia/commons/5/59/Street_intersection_Futurama.jpg">
            <a:extLst>
              <a:ext uri="{FF2B5EF4-FFF2-40B4-BE49-F238E27FC236}">
                <a16:creationId xmlns:a16="http://schemas.microsoft.com/office/drawing/2014/main" id="{F0BE4DAD-3897-4F33-A6EC-5EA03F80A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887" y="-2"/>
            <a:ext cx="674211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800800F-00DD-4BCD-ADA3-357BB2612B1D}" type="slidenum">
              <a:rPr lang="en-US" smtClean="0"/>
              <a:t>6</a:t>
            </a:fld>
            <a:endParaRPr lang="en-US"/>
          </a:p>
        </p:txBody>
      </p:sp>
    </p:spTree>
    <p:extLst>
      <p:ext uri="{BB962C8B-B14F-4D97-AF65-F5344CB8AC3E}">
        <p14:creationId xmlns:p14="http://schemas.microsoft.com/office/powerpoint/2010/main" val="38252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2F0DC-2C1A-489A-A8CB-ABB5901F4BCD}"/>
              </a:ext>
            </a:extLst>
          </p:cNvPr>
          <p:cNvSpPr>
            <a:spLocks noGrp="1"/>
          </p:cNvSpPr>
          <p:nvPr>
            <p:ph type="title"/>
          </p:nvPr>
        </p:nvSpPr>
        <p:spPr/>
        <p:txBody>
          <a:bodyPr/>
          <a:lstStyle/>
          <a:p>
            <a:r>
              <a:rPr lang="en-US" dirty="0"/>
              <a:t>The Idea of Autonomy</a:t>
            </a:r>
          </a:p>
        </p:txBody>
      </p:sp>
      <p:sp>
        <p:nvSpPr>
          <p:cNvPr id="3" name="Content Placeholder 2">
            <a:extLst>
              <a:ext uri="{FF2B5EF4-FFF2-40B4-BE49-F238E27FC236}">
                <a16:creationId xmlns:a16="http://schemas.microsoft.com/office/drawing/2014/main" id="{EEAECD5D-09EF-4C01-82F0-2734B9A58E06}"/>
              </a:ext>
            </a:extLst>
          </p:cNvPr>
          <p:cNvSpPr>
            <a:spLocks noGrp="1"/>
          </p:cNvSpPr>
          <p:nvPr>
            <p:ph idx="1"/>
          </p:nvPr>
        </p:nvSpPr>
        <p:spPr>
          <a:xfrm>
            <a:off x="838200" y="1825625"/>
            <a:ext cx="10515600" cy="4351338"/>
          </a:xfrm>
        </p:spPr>
        <p:txBody>
          <a:bodyPr/>
          <a:lstStyle/>
          <a:p>
            <a:pPr marL="0" indent="0">
              <a:buNone/>
            </a:pPr>
            <a:r>
              <a:rPr lang="en-US" dirty="0"/>
              <a:t>1920s – Radio Controlled Cars</a:t>
            </a:r>
          </a:p>
          <a:p>
            <a:pPr marL="0" indent="0">
              <a:buNone/>
            </a:pPr>
            <a:r>
              <a:rPr lang="en-US" dirty="0"/>
              <a:t>1930s – Concept of roadway-embedded circuits</a:t>
            </a:r>
          </a:p>
          <a:p>
            <a:pPr marL="0" indent="0">
              <a:buNone/>
            </a:pPr>
            <a:r>
              <a:rPr lang="en-US" dirty="0"/>
              <a:t>1940s – Idea that humans should be removed from driving</a:t>
            </a:r>
          </a:p>
          <a:p>
            <a:pPr marL="0" indent="0">
              <a:buNone/>
            </a:pPr>
            <a:r>
              <a:rPr lang="en-US" dirty="0"/>
              <a:t>1950s – Roadway-embedded guidance tested by RCA/GM</a:t>
            </a:r>
          </a:p>
          <a:p>
            <a:pPr marL="0" indent="0">
              <a:buNone/>
            </a:pPr>
            <a:r>
              <a:rPr lang="en-US" dirty="0"/>
              <a:t>1960s -  Roadway-embedded guidance R&amp;D / Proposals in US and GB</a:t>
            </a:r>
          </a:p>
          <a:p>
            <a:pPr marL="0" indent="0">
              <a:buNone/>
            </a:pPr>
            <a:r>
              <a:rPr lang="en-US" dirty="0"/>
              <a:t>1970s -  Roadway-embedded guidance R&amp;D as funding fizzles</a:t>
            </a:r>
          </a:p>
          <a:p>
            <a:pPr marL="0" indent="0">
              <a:buNone/>
            </a:pPr>
            <a:r>
              <a:rPr lang="en-US" dirty="0"/>
              <a:t>	    Beginning of automation logic research</a:t>
            </a:r>
          </a:p>
          <a:p>
            <a:pPr marL="0" indent="0">
              <a:buNone/>
            </a:pPr>
            <a:endParaRPr lang="en-US" dirty="0"/>
          </a:p>
        </p:txBody>
      </p:sp>
      <p:sp>
        <p:nvSpPr>
          <p:cNvPr id="4" name="Slide Number Placeholder 3"/>
          <p:cNvSpPr>
            <a:spLocks noGrp="1"/>
          </p:cNvSpPr>
          <p:nvPr>
            <p:ph type="sldNum" sz="quarter" idx="12"/>
          </p:nvPr>
        </p:nvSpPr>
        <p:spPr/>
        <p:txBody>
          <a:bodyPr/>
          <a:lstStyle/>
          <a:p>
            <a:fld id="{1800800F-00DD-4BCD-ADA3-357BB2612B1D}" type="slidenum">
              <a:rPr lang="en-US" smtClean="0"/>
              <a:t>7</a:t>
            </a:fld>
            <a:endParaRPr lang="en-US"/>
          </a:p>
        </p:txBody>
      </p:sp>
    </p:spTree>
    <p:extLst>
      <p:ext uri="{BB962C8B-B14F-4D97-AF65-F5344CB8AC3E}">
        <p14:creationId xmlns:p14="http://schemas.microsoft.com/office/powerpoint/2010/main" val="161316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33927-F3A6-4CF8-8E62-7169D8D8C1CF}"/>
              </a:ext>
            </a:extLst>
          </p:cNvPr>
          <p:cNvSpPr>
            <a:spLocks noGrp="1"/>
          </p:cNvSpPr>
          <p:nvPr>
            <p:ph type="title"/>
          </p:nvPr>
        </p:nvSpPr>
        <p:spPr/>
        <p:txBody>
          <a:bodyPr/>
          <a:lstStyle/>
          <a:p>
            <a:r>
              <a:rPr lang="en-US" dirty="0"/>
              <a:t>First Vision Guidance</a:t>
            </a:r>
          </a:p>
        </p:txBody>
      </p:sp>
      <p:sp>
        <p:nvSpPr>
          <p:cNvPr id="3" name="Content Placeholder 2">
            <a:extLst>
              <a:ext uri="{FF2B5EF4-FFF2-40B4-BE49-F238E27FC236}">
                <a16:creationId xmlns:a16="http://schemas.microsoft.com/office/drawing/2014/main" id="{31AD63AB-8389-4B1C-AD19-F6DFFCD3BA76}"/>
              </a:ext>
            </a:extLst>
          </p:cNvPr>
          <p:cNvSpPr>
            <a:spLocks noGrp="1"/>
          </p:cNvSpPr>
          <p:nvPr>
            <p:ph idx="1"/>
          </p:nvPr>
        </p:nvSpPr>
        <p:spPr>
          <a:xfrm>
            <a:off x="838200" y="1825625"/>
            <a:ext cx="7019260" cy="4549480"/>
          </a:xfrm>
        </p:spPr>
        <p:txBody>
          <a:bodyPr>
            <a:normAutofit lnSpcReduction="10000"/>
          </a:bodyPr>
          <a:lstStyle/>
          <a:p>
            <a:pPr marL="0" indent="0">
              <a:buNone/>
            </a:pPr>
            <a:r>
              <a:rPr lang="en-US" sz="2400" dirty="0"/>
              <a:t>The 80s saw the development of the first Robotic Cars</a:t>
            </a:r>
          </a:p>
          <a:p>
            <a:pPr marL="0" indent="0">
              <a:buNone/>
            </a:pPr>
            <a:r>
              <a:rPr lang="en-US" sz="3600" b="1" dirty="0"/>
              <a:t>Ernst </a:t>
            </a:r>
            <a:r>
              <a:rPr lang="en-US" sz="3600" b="1" dirty="0" err="1"/>
              <a:t>Dickmanns</a:t>
            </a:r>
            <a:endParaRPr lang="en-US" sz="3600" b="1" dirty="0"/>
          </a:p>
          <a:p>
            <a:r>
              <a:rPr lang="en-US" sz="2400" dirty="0" err="1"/>
              <a:t>VaMoRs</a:t>
            </a:r>
            <a:r>
              <a:rPr lang="en-US" sz="2400" dirty="0"/>
              <a:t> (1986 Mercedes Van)</a:t>
            </a:r>
          </a:p>
          <a:p>
            <a:pPr lvl="1"/>
            <a:r>
              <a:rPr lang="en-US" sz="2000" dirty="0"/>
              <a:t>Lane Staying</a:t>
            </a:r>
          </a:p>
          <a:p>
            <a:r>
              <a:rPr lang="en-US" sz="2400" dirty="0"/>
              <a:t>Eureka Prometheus Project</a:t>
            </a:r>
          </a:p>
          <a:p>
            <a:pPr lvl="1"/>
            <a:r>
              <a:rPr lang="en-US" sz="2000" dirty="0"/>
              <a:t>Lane Changes</a:t>
            </a:r>
          </a:p>
          <a:p>
            <a:r>
              <a:rPr lang="en-US" sz="2400" dirty="0"/>
              <a:t>Saccadic Vision</a:t>
            </a:r>
          </a:p>
          <a:p>
            <a:pPr lvl="1"/>
            <a:r>
              <a:rPr lang="en-US" sz="2000" dirty="0"/>
              <a:t>Feature/Object detection</a:t>
            </a:r>
          </a:p>
          <a:p>
            <a:r>
              <a:rPr lang="en-US" sz="2400" dirty="0" err="1"/>
              <a:t>Kalmann</a:t>
            </a:r>
            <a:r>
              <a:rPr lang="en-US" sz="2400" dirty="0"/>
              <a:t> Filtering for uncertain </a:t>
            </a:r>
          </a:p>
          <a:p>
            <a:pPr marL="0" indent="0">
              <a:buNone/>
            </a:pPr>
            <a:r>
              <a:rPr lang="en-US" sz="2400" dirty="0"/>
              <a:t>   sensor readings</a:t>
            </a:r>
          </a:p>
          <a:p>
            <a:pPr marL="0" indent="0">
              <a:buNone/>
            </a:pPr>
            <a:r>
              <a:rPr lang="en-US" sz="1100" dirty="0" err="1"/>
              <a:t>Dickmanns</a:t>
            </a:r>
            <a:r>
              <a:rPr lang="en-US" sz="1100" dirty="0"/>
              <a:t>, E. (2017). Developing the Sense of Vision for Autonomous Road Vehicles</a:t>
            </a:r>
          </a:p>
          <a:p>
            <a:pPr marL="0" indent="0">
              <a:buNone/>
            </a:pPr>
            <a:r>
              <a:rPr lang="en-US" sz="1100" dirty="0"/>
              <a:t> at </a:t>
            </a:r>
            <a:r>
              <a:rPr lang="en-US" sz="1100" dirty="0" err="1"/>
              <a:t>UniBwM</a:t>
            </a:r>
            <a:r>
              <a:rPr lang="en-US" sz="1100" dirty="0"/>
              <a:t>. </a:t>
            </a:r>
            <a:r>
              <a:rPr lang="en-US" sz="1100" i="1" dirty="0"/>
              <a:t>Computer,</a:t>
            </a:r>
            <a:r>
              <a:rPr lang="en-US" sz="1100" dirty="0"/>
              <a:t> </a:t>
            </a:r>
            <a:r>
              <a:rPr lang="en-US" sz="1100" i="1" dirty="0"/>
              <a:t>50</a:t>
            </a:r>
            <a:r>
              <a:rPr lang="en-US" sz="1100" dirty="0"/>
              <a:t>(12), 24-31.</a:t>
            </a:r>
            <a:endParaRPr lang="en-US" sz="1000" dirty="0"/>
          </a:p>
        </p:txBody>
      </p:sp>
      <p:pic>
        <p:nvPicPr>
          <p:cNvPr id="1030" name="Picture 6" descr="https://edge.alluremedia.com.au/m/l/2016/02/a-short-history-of-mercedes-benz-autonomous-driving-technology-68148_6.jpg">
            <a:extLst>
              <a:ext uri="{FF2B5EF4-FFF2-40B4-BE49-F238E27FC236}">
                <a16:creationId xmlns:a16="http://schemas.microsoft.com/office/drawing/2014/main" id="{2F4052A1-D19C-4F35-A983-6748E0B1F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907" y="365125"/>
            <a:ext cx="3581326" cy="2551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dge.alluremedia.com.au/m/l/2016/02/VAMP.png">
            <a:extLst>
              <a:ext uri="{FF2B5EF4-FFF2-40B4-BE49-F238E27FC236}">
                <a16:creationId xmlns:a16="http://schemas.microsoft.com/office/drawing/2014/main" id="{5DE09DF6-532C-4DF9-92E8-5FC5F2603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958" y="3555705"/>
            <a:ext cx="6010275" cy="2819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800800F-00DD-4BCD-ADA3-357BB2612B1D}" type="slidenum">
              <a:rPr lang="en-US" smtClean="0"/>
              <a:t>8</a:t>
            </a:fld>
            <a:endParaRPr lang="en-US"/>
          </a:p>
        </p:txBody>
      </p:sp>
    </p:spTree>
    <p:extLst>
      <p:ext uri="{BB962C8B-B14F-4D97-AF65-F5344CB8AC3E}">
        <p14:creationId xmlns:p14="http://schemas.microsoft.com/office/powerpoint/2010/main" val="11053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A7E672-6D42-4189-B1FB-9E2E578678A1}"/>
              </a:ext>
            </a:extLst>
          </p:cNvPr>
          <p:cNvPicPr>
            <a:picLocks noGrp="1" noChangeAspect="1"/>
          </p:cNvPicPr>
          <p:nvPr>
            <p:ph idx="1"/>
          </p:nvPr>
        </p:nvPicPr>
        <p:blipFill>
          <a:blip r:embed="rId2"/>
          <a:stretch>
            <a:fillRect/>
          </a:stretch>
        </p:blipFill>
        <p:spPr>
          <a:xfrm>
            <a:off x="1652425" y="66294"/>
            <a:ext cx="8887149" cy="6725411"/>
          </a:xfrm>
          <a:prstGeom prst="rect">
            <a:avLst/>
          </a:prstGeom>
        </p:spPr>
      </p:pic>
      <p:sp>
        <p:nvSpPr>
          <p:cNvPr id="2" name="Slide Number Placeholder 1"/>
          <p:cNvSpPr>
            <a:spLocks noGrp="1"/>
          </p:cNvSpPr>
          <p:nvPr>
            <p:ph type="sldNum" sz="quarter" idx="12"/>
          </p:nvPr>
        </p:nvSpPr>
        <p:spPr/>
        <p:txBody>
          <a:bodyPr/>
          <a:lstStyle/>
          <a:p>
            <a:fld id="{1800800F-00DD-4BCD-ADA3-357BB2612B1D}" type="slidenum">
              <a:rPr lang="en-US" smtClean="0"/>
              <a:t>9</a:t>
            </a:fld>
            <a:endParaRPr lang="en-US"/>
          </a:p>
        </p:txBody>
      </p:sp>
    </p:spTree>
    <p:extLst>
      <p:ext uri="{BB962C8B-B14F-4D97-AF65-F5344CB8AC3E}">
        <p14:creationId xmlns:p14="http://schemas.microsoft.com/office/powerpoint/2010/main" val="1184288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1254</TotalTime>
  <Words>1452</Words>
  <Application>Microsoft Office PowerPoint</Application>
  <PresentationFormat>Widescreen</PresentationFormat>
  <Paragraphs>316</Paragraphs>
  <Slides>43</Slides>
  <Notes>7</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Computer Vision at the Dawn of Transportation Autonomy Eric Whiting</vt:lpstr>
      <vt:lpstr>Abstract</vt:lpstr>
      <vt:lpstr>Outline</vt:lpstr>
      <vt:lpstr>PowerPoint Presentation</vt:lpstr>
      <vt:lpstr>Motivation for Autonomy</vt:lpstr>
      <vt:lpstr>A Brief History of Autonomous Transportation</vt:lpstr>
      <vt:lpstr>The Idea of Autonomy</vt:lpstr>
      <vt:lpstr>First Vision Guidance</vt:lpstr>
      <vt:lpstr>PowerPoint Presentation</vt:lpstr>
      <vt:lpstr>PowerPoint Presentation</vt:lpstr>
      <vt:lpstr>DARPA Grand Challenge 2005 </vt:lpstr>
      <vt:lpstr>Modern Autonomy 2010 on</vt:lpstr>
      <vt:lpstr>Self Driving Car System</vt:lpstr>
      <vt:lpstr>CV Applications in self driving cars - NVIDIA</vt:lpstr>
      <vt:lpstr>Computer Vision</vt:lpstr>
      <vt:lpstr>Regional Convolutional Neural Networks (R-CNN) Object Detection Overview</vt:lpstr>
      <vt:lpstr>Regional Convolutional Neural Networks (R-CNN) Object Boundary Detection</vt:lpstr>
      <vt:lpstr>Regional Convolutional Neural Networks (R-CNN) Segmentation</vt:lpstr>
      <vt:lpstr>Regional Convolutional Neural Networks (R-CNN) Selective Search</vt:lpstr>
      <vt:lpstr>Regional Convolutional Neural Networks (R-CNN) CNN feature extraction</vt:lpstr>
      <vt:lpstr>Regional Convolutional Neural Networks (R-CNN) ImageNet</vt:lpstr>
      <vt:lpstr>Regional Convolutional Neural Networks (R-CNN) ImageNet</vt:lpstr>
      <vt:lpstr>Regional Convolutional Neural Networks (R-CNN) Object Identification</vt:lpstr>
      <vt:lpstr>Regional Convolutional Neural Networks (R-CNN) Object Identification</vt:lpstr>
      <vt:lpstr>Regional Convolutional Neural Networks (R-CNN) Refine Boundaries</vt:lpstr>
      <vt:lpstr>R-CNN Improvements / Iterations</vt:lpstr>
      <vt:lpstr>PowerPoint Presentation</vt:lpstr>
      <vt:lpstr>Sensor Fusion</vt:lpstr>
      <vt:lpstr>LIDAR / CV comparison</vt:lpstr>
      <vt:lpstr>Localization</vt:lpstr>
      <vt:lpstr>Localization</vt:lpstr>
      <vt:lpstr>Path Planning</vt:lpstr>
      <vt:lpstr>PowerPoint Presentation</vt:lpstr>
      <vt:lpstr>Control</vt:lpstr>
      <vt:lpstr>PowerPoint Presentation</vt:lpstr>
      <vt:lpstr>PowerPoint Presentation</vt:lpstr>
      <vt:lpstr>Cost Considerations / Outlook</vt:lpstr>
      <vt:lpstr>Issues</vt:lpstr>
      <vt:lpstr>Future</vt:lpstr>
      <vt:lpstr>Lessons Learned</vt:lpstr>
      <vt:lpstr>Available Source Code and Info</vt:lpstr>
      <vt:lpstr>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dc:creator>
  <cp:lastModifiedBy>Eric</cp:lastModifiedBy>
  <cp:revision>69</cp:revision>
  <dcterms:created xsi:type="dcterms:W3CDTF">2018-02-26T19:55:43Z</dcterms:created>
  <dcterms:modified xsi:type="dcterms:W3CDTF">2018-03-01T18:49:39Z</dcterms:modified>
</cp:coreProperties>
</file>