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82DE-E829-4604-8099-98DF165CF130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9619-35CD-4EBF-90F2-62281C71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0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82DE-E829-4604-8099-98DF165CF130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9619-35CD-4EBF-90F2-62281C71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0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82DE-E829-4604-8099-98DF165CF130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9619-35CD-4EBF-90F2-62281C71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120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82DE-E829-4604-8099-98DF165CF130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9619-35CD-4EBF-90F2-62281C71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39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82DE-E829-4604-8099-98DF165CF130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9619-35CD-4EBF-90F2-62281C71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50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82DE-E829-4604-8099-98DF165CF130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9619-35CD-4EBF-90F2-62281C71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260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82DE-E829-4604-8099-98DF165CF130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9619-35CD-4EBF-90F2-62281C71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851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82DE-E829-4604-8099-98DF165CF130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9619-35CD-4EBF-90F2-62281C71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21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82DE-E829-4604-8099-98DF165CF130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9619-35CD-4EBF-90F2-62281C71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542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82DE-E829-4604-8099-98DF165CF130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9619-35CD-4EBF-90F2-62281C71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03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82DE-E829-4604-8099-98DF165CF130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A9619-35CD-4EBF-90F2-62281C71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47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B82DE-E829-4604-8099-98DF165CF130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A9619-35CD-4EBF-90F2-62281C71C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857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muelcheng.info/computer_vision_2018/index.html#project_idea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Presentation and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72266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Define and motivate problem (if not discussed in class or not an obvious problem)</a:t>
            </a:r>
          </a:p>
          <a:p>
            <a:r>
              <a:rPr lang="en-US" dirty="0" smtClean="0"/>
              <a:t>Explain solution(s) </a:t>
            </a:r>
          </a:p>
          <a:p>
            <a:pPr lvl="1"/>
            <a:r>
              <a:rPr lang="en-US" dirty="0" smtClean="0"/>
              <a:t>This should be core</a:t>
            </a:r>
          </a:p>
          <a:p>
            <a:pPr lvl="2"/>
            <a:r>
              <a:rPr lang="en-US" dirty="0"/>
              <a:t>It is not sufficient to raise an interesting question without a potential </a:t>
            </a:r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Given high level idea and then go into details (details are needed)</a:t>
            </a:r>
          </a:p>
          <a:p>
            <a:pPr lvl="1"/>
            <a:r>
              <a:rPr lang="en-US" dirty="0" smtClean="0"/>
              <a:t>This does not need to be your original work</a:t>
            </a:r>
          </a:p>
          <a:p>
            <a:r>
              <a:rPr lang="en-US" dirty="0" smtClean="0"/>
              <a:t>Present results</a:t>
            </a:r>
          </a:p>
          <a:p>
            <a:pPr lvl="1"/>
            <a:r>
              <a:rPr lang="en-US" dirty="0" smtClean="0"/>
              <a:t>You do not need to conduct the experiment yourself</a:t>
            </a:r>
          </a:p>
          <a:p>
            <a:pPr lvl="2"/>
            <a:r>
              <a:rPr lang="en-US" dirty="0" smtClean="0"/>
              <a:t>Be critical of what you got. Are the results from the authors trustworthy?</a:t>
            </a:r>
          </a:p>
          <a:p>
            <a:pPr lvl="2"/>
            <a:r>
              <a:rPr lang="en-US" dirty="0" smtClean="0"/>
              <a:t>It would be a plus/extra credit if you test the algorithm yourself</a:t>
            </a:r>
          </a:p>
          <a:p>
            <a:pPr lvl="1"/>
            <a:r>
              <a:rPr lang="en-US" dirty="0" smtClean="0"/>
              <a:t>How good/bad of the solution</a:t>
            </a:r>
          </a:p>
          <a:p>
            <a:pPr lvl="1"/>
            <a:r>
              <a:rPr lang="en-US" dirty="0" smtClean="0"/>
              <a:t>Suggestion of future work/directions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82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r>
              <a:rPr lang="en-US" dirty="0" smtClean="0"/>
              <a:t>Audience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25563"/>
            <a:ext cx="7886700" cy="519322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You are asked to rate each presenter</a:t>
            </a:r>
          </a:p>
          <a:p>
            <a:r>
              <a:rPr lang="en-US" dirty="0" smtClean="0"/>
              <a:t>I will put the “task” up on canvas</a:t>
            </a:r>
          </a:p>
          <a:p>
            <a:r>
              <a:rPr lang="en-US" dirty="0" smtClean="0"/>
              <a:t>It will be “graded” and a part of the 70%</a:t>
            </a:r>
          </a:p>
          <a:p>
            <a:pPr lvl="1"/>
            <a:r>
              <a:rPr lang="en-US" dirty="0" smtClean="0"/>
              <a:t>Be critical. Treat yourself as a judge for some context. Need to comment on strength and weaknesses of a presentation</a:t>
            </a:r>
          </a:p>
          <a:p>
            <a:pPr lvl="1"/>
            <a:r>
              <a:rPr lang="en-US" dirty="0" smtClean="0"/>
              <a:t>Grading metric for review (2 points max)</a:t>
            </a:r>
          </a:p>
          <a:p>
            <a:pPr lvl="2"/>
            <a:r>
              <a:rPr lang="en-US" dirty="0"/>
              <a:t>B</a:t>
            </a:r>
            <a:r>
              <a:rPr lang="en-US" dirty="0" smtClean="0"/>
              <a:t>elow average (1 point)</a:t>
            </a:r>
          </a:p>
          <a:p>
            <a:pPr lvl="2"/>
            <a:r>
              <a:rPr lang="en-US" dirty="0" smtClean="0"/>
              <a:t>Average (1.5 point)</a:t>
            </a:r>
          </a:p>
          <a:p>
            <a:pPr lvl="2"/>
            <a:r>
              <a:rPr lang="en-US" dirty="0" smtClean="0"/>
              <a:t>Above average (2 points)</a:t>
            </a:r>
          </a:p>
          <a:p>
            <a:r>
              <a:rPr lang="en-US" dirty="0" smtClean="0"/>
              <a:t>Your rating should be submitted before </a:t>
            </a:r>
            <a:r>
              <a:rPr lang="en-US" u="sng" dirty="0" smtClean="0"/>
              <a:t>mid-night of the day after presentation </a:t>
            </a:r>
          </a:p>
          <a:p>
            <a:pPr lvl="1"/>
            <a:r>
              <a:rPr lang="en-US" dirty="0" smtClean="0"/>
              <a:t>You have ~36 hours</a:t>
            </a:r>
          </a:p>
          <a:p>
            <a:r>
              <a:rPr lang="en-US" b="1" dirty="0" smtClean="0"/>
              <a:t>Late submission won’t be accepted</a:t>
            </a:r>
          </a:p>
          <a:p>
            <a:pPr lvl="1"/>
            <a:r>
              <a:rPr lang="en-US" dirty="0" smtClean="0"/>
              <a:t>Your input will be used to grade the presenter</a:t>
            </a:r>
          </a:p>
          <a:p>
            <a:pPr lvl="1"/>
            <a:r>
              <a:rPr lang="en-US" dirty="0" smtClean="0"/>
              <a:t>Presenter should submit review also. It is treated as a self-appraisal and won’t be used to grade your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81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proposal (Due on 3/15)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problem</a:t>
            </a:r>
          </a:p>
          <a:p>
            <a:r>
              <a:rPr lang="en-US" dirty="0" smtClean="0"/>
              <a:t>Tentative approach(s)</a:t>
            </a:r>
          </a:p>
          <a:p>
            <a:r>
              <a:rPr lang="en-US" dirty="0" smtClean="0"/>
              <a:t>Names of group members</a:t>
            </a:r>
          </a:p>
          <a:p>
            <a:r>
              <a:rPr lang="en-US" dirty="0" smtClean="0"/>
              <a:t>How tasks will be split (if group project)</a:t>
            </a:r>
          </a:p>
          <a:p>
            <a:endParaRPr lang="en-US" dirty="0"/>
          </a:p>
          <a:p>
            <a:r>
              <a:rPr lang="en-US" i="1" dirty="0" smtClean="0"/>
              <a:t>Work on the project now if you can. Don’t wait until after submitting your proposal. </a:t>
            </a:r>
            <a:r>
              <a:rPr lang="en-US" i="1" u="sng" dirty="0" smtClean="0"/>
              <a:t>If you are not sure whether your project idea is good, just drop me an email</a:t>
            </a:r>
          </a:p>
        </p:txBody>
      </p:sp>
    </p:spTree>
    <p:extLst>
      <p:ext uri="{BB962C8B-B14F-4D97-AF65-F5344CB8AC3E}">
        <p14:creationId xmlns:p14="http://schemas.microsoft.com/office/powerpoint/2010/main" val="347303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project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need some inspiration, check out the course </a:t>
            </a:r>
            <a:r>
              <a:rPr lang="en-US" dirty="0" smtClean="0">
                <a:hlinkClick r:id="rId2"/>
              </a:rPr>
              <a:t>website</a:t>
            </a:r>
            <a:r>
              <a:rPr lang="en-US" dirty="0" smtClean="0"/>
              <a:t> for links for project ideas</a:t>
            </a:r>
          </a:p>
          <a:p>
            <a:r>
              <a:rPr lang="en-US" dirty="0" smtClean="0"/>
              <a:t>Project should require reasonable amount of effort</a:t>
            </a:r>
          </a:p>
          <a:p>
            <a:pPr lvl="1"/>
            <a:r>
              <a:rPr lang="en-US" dirty="0" smtClean="0"/>
              <a:t>Effort of at least 3 HW assignments seem appropriate</a:t>
            </a:r>
          </a:p>
          <a:p>
            <a:pPr lvl="1"/>
            <a:r>
              <a:rPr lang="en-US" dirty="0" smtClean="0"/>
              <a:t>However, you can reuse codes you generated from the assignment. No need to start from scratch</a:t>
            </a:r>
          </a:p>
          <a:p>
            <a:r>
              <a:rPr lang="en-US" dirty="0" smtClean="0"/>
              <a:t>Unlike the presentation by the graduate students</a:t>
            </a:r>
          </a:p>
          <a:p>
            <a:pPr lvl="1"/>
            <a:r>
              <a:rPr lang="en-US" dirty="0" smtClean="0"/>
              <a:t>You are suppose to implement and test your solution</a:t>
            </a:r>
          </a:p>
          <a:p>
            <a:pPr lvl="1"/>
            <a:r>
              <a:rPr lang="en-US" dirty="0" smtClean="0"/>
              <a:t>So literature survey alone is not a valid project for this course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078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47830"/>
            <a:ext cx="7886700" cy="1325563"/>
          </a:xfrm>
        </p:spPr>
        <p:txBody>
          <a:bodyPr/>
          <a:lstStyle/>
          <a:p>
            <a:r>
              <a:rPr lang="en-US" dirty="0" smtClean="0"/>
              <a:t>Grading metric (30%)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74497"/>
            <a:ext cx="7886700" cy="44862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Presentation</a:t>
            </a:r>
            <a:r>
              <a:rPr lang="en-US" sz="2000" dirty="0"/>
              <a:t>: (10 out of 30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sz="2000" dirty="0"/>
              <a:t>clarity, structure, </a:t>
            </a:r>
            <a:r>
              <a:rPr lang="en-US" sz="2000" dirty="0" smtClean="0"/>
              <a:t>references</a:t>
            </a:r>
            <a:endParaRPr lang="en-US" sz="2000" dirty="0"/>
          </a:p>
          <a:p>
            <a:r>
              <a:rPr lang="en-US" sz="2000" dirty="0" smtClean="0"/>
              <a:t>Informative: e.g., background </a:t>
            </a:r>
            <a:r>
              <a:rPr lang="en-US" sz="2000" dirty="0"/>
              <a:t>literature </a:t>
            </a:r>
            <a:r>
              <a:rPr lang="en-US" sz="2000" dirty="0" smtClean="0"/>
              <a:t>survey</a:t>
            </a:r>
            <a:endParaRPr lang="en-US" sz="2000" dirty="0"/>
          </a:p>
          <a:p>
            <a:r>
              <a:rPr lang="en-US" sz="2000" dirty="0"/>
              <a:t>good insights and discussions of methodology, analysis, results, etc.</a:t>
            </a:r>
          </a:p>
          <a:p>
            <a:pPr marL="0" indent="0">
              <a:buNone/>
            </a:pPr>
            <a:r>
              <a:rPr lang="en-US" sz="2000" b="1" dirty="0" smtClean="0"/>
              <a:t>Technical</a:t>
            </a:r>
            <a:r>
              <a:rPr lang="en-US" sz="2000" dirty="0"/>
              <a:t>: (10 out of 30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sz="2000" dirty="0" smtClean="0"/>
              <a:t>Correctness, depth (ad hoc/theoretical-based), innovation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Evaluation </a:t>
            </a:r>
            <a:r>
              <a:rPr lang="en-US" sz="2000" b="1" dirty="0"/>
              <a:t>and results</a:t>
            </a:r>
            <a:r>
              <a:rPr lang="en-US" sz="2000" dirty="0"/>
              <a:t>: (10 out of 30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sz="2000" dirty="0"/>
              <a:t>sound evaluation </a:t>
            </a:r>
            <a:r>
              <a:rPr lang="en-US" sz="2000" dirty="0" smtClean="0"/>
              <a:t>metric</a:t>
            </a:r>
            <a:endParaRPr lang="en-US" sz="2000" dirty="0"/>
          </a:p>
          <a:p>
            <a:r>
              <a:rPr lang="en-US" sz="2000" dirty="0"/>
              <a:t>thoroughness in analysis and </a:t>
            </a:r>
            <a:r>
              <a:rPr lang="en-US" sz="2000" dirty="0" smtClean="0"/>
              <a:t>experimentation</a:t>
            </a:r>
            <a:endParaRPr lang="en-US" sz="2000" dirty="0"/>
          </a:p>
          <a:p>
            <a:r>
              <a:rPr lang="en-US" sz="2000" dirty="0"/>
              <a:t>results and </a:t>
            </a:r>
            <a:r>
              <a:rPr lang="en-US" sz="2000" dirty="0" smtClean="0"/>
              <a:t>performance</a:t>
            </a:r>
          </a:p>
          <a:p>
            <a:pPr marL="0" indent="0">
              <a:buNone/>
            </a:pPr>
            <a:r>
              <a:rPr lang="en-US" sz="2000" b="1" dirty="0"/>
              <a:t>Labor cost adjustment 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80221" y="5705015"/>
          <a:ext cx="8627806" cy="845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799"/>
                <a:gridCol w="943896"/>
                <a:gridCol w="988142"/>
                <a:gridCol w="943897"/>
                <a:gridCol w="958645"/>
                <a:gridCol w="914400"/>
                <a:gridCol w="1041433"/>
                <a:gridCol w="1008594"/>
              </a:tblGrid>
              <a:tr h="474559">
                <a:tc>
                  <a:txBody>
                    <a:bodyPr/>
                    <a:lstStyle/>
                    <a:p>
                      <a:r>
                        <a:rPr lang="en-US" dirty="0" smtClean="0"/>
                        <a:t>No of members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7&gt;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Deduction (in</a:t>
                      </a:r>
                      <a:r>
                        <a:rPr lang="en-US" baseline="0" dirty="0" smtClean="0"/>
                        <a:t> 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1951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168"/>
            <a:ext cx="7886700" cy="1021223"/>
          </a:xfrm>
        </p:spPr>
        <p:txBody>
          <a:bodyPr/>
          <a:lstStyle/>
          <a:p>
            <a:r>
              <a:rPr lang="en-US" dirty="0" smtClean="0"/>
              <a:t>Expectation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628650" y="1191452"/>
          <a:ext cx="7886700" cy="221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3350"/>
                <a:gridCol w="1971675"/>
                <a:gridCol w="1971675"/>
              </a:tblGrid>
              <a:tr h="18542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Quality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Grade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Undergrad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Graduate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Just submitting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Department-level </a:t>
                      </a:r>
                      <a:r>
                        <a:rPr lang="en-US" dirty="0" smtClean="0"/>
                        <a:t>“conference”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University-level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conference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2.5/3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National-level </a:t>
                      </a:r>
                      <a:r>
                        <a:rPr lang="en-US" dirty="0" smtClean="0"/>
                        <a:t>conference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3/3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28650" y="3760846"/>
            <a:ext cx="78867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N.B. It is just the approximate grade you expect given the subjective quality of your project. </a:t>
            </a:r>
            <a:r>
              <a:rPr lang="en-US" sz="2000" u="sng" dirty="0" smtClean="0"/>
              <a:t>You don’t need to actually submit to a conference</a:t>
            </a:r>
          </a:p>
          <a:p>
            <a:r>
              <a:rPr lang="en-US" sz="2000" dirty="0" smtClean="0"/>
              <a:t>N.B. The quality here means the </a:t>
            </a:r>
            <a:r>
              <a:rPr lang="en-US" sz="2000" smtClean="0"/>
              <a:t>quality for “acceptance</a:t>
            </a:r>
            <a:r>
              <a:rPr lang="en-US" sz="2000" dirty="0" smtClean="0"/>
              <a:t>”. Not the quality for getting a paper award. For example, if your work is likely to be accepted in a national-level conference</a:t>
            </a:r>
            <a:r>
              <a:rPr lang="en-US" sz="2000" baseline="30000" dirty="0"/>
              <a:t>*</a:t>
            </a:r>
            <a:r>
              <a:rPr lang="en-US" sz="2000" dirty="0" smtClean="0"/>
              <a:t>. You should get all the points for this part</a:t>
            </a:r>
          </a:p>
          <a:p>
            <a:endParaRPr lang="en-US" sz="2000" dirty="0"/>
          </a:p>
          <a:p>
            <a:r>
              <a:rPr lang="en-US" sz="2000" dirty="0" smtClean="0"/>
              <a:t>* I am not referring to top conference like CVPR here. But some second/third-tier regional conferences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1992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Submission (due on 5/8)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20 - 40 minutes screencast/video “presentation” explaining what you have done </a:t>
            </a:r>
          </a:p>
          <a:p>
            <a:pPr lvl="1"/>
            <a:r>
              <a:rPr lang="en-US" dirty="0" smtClean="0"/>
              <a:t>Longer video is not always better</a:t>
            </a:r>
          </a:p>
          <a:p>
            <a:pPr lvl="1"/>
            <a:r>
              <a:rPr lang="en-US" dirty="0" smtClean="0"/>
              <a:t>Submit </a:t>
            </a:r>
            <a:r>
              <a:rPr lang="en-US" dirty="0" err="1" smtClean="0"/>
              <a:t>youtube</a:t>
            </a:r>
            <a:r>
              <a:rPr lang="en-US" dirty="0" smtClean="0"/>
              <a:t>/</a:t>
            </a:r>
            <a:r>
              <a:rPr lang="en-US" dirty="0" err="1" smtClean="0"/>
              <a:t>dropbox</a:t>
            </a:r>
            <a:r>
              <a:rPr lang="en-US" dirty="0" smtClean="0"/>
              <a:t> link to Canvas. Please do not upload the entire video</a:t>
            </a:r>
          </a:p>
          <a:p>
            <a:r>
              <a:rPr lang="en-US" dirty="0" smtClean="0"/>
              <a:t>Should include</a:t>
            </a:r>
          </a:p>
          <a:p>
            <a:pPr lvl="1"/>
            <a:r>
              <a:rPr lang="en-US" dirty="0" smtClean="0"/>
              <a:t>Problem description and motivation</a:t>
            </a:r>
          </a:p>
          <a:p>
            <a:pPr lvl="2"/>
            <a:r>
              <a:rPr lang="en-US" dirty="0" smtClean="0"/>
              <a:t>What did you try to solve</a:t>
            </a:r>
          </a:p>
          <a:p>
            <a:pPr lvl="2"/>
            <a:r>
              <a:rPr lang="en-US" dirty="0" smtClean="0"/>
              <a:t>Can be shorter if it is a common problem (e.g., segmentation)</a:t>
            </a:r>
          </a:p>
          <a:p>
            <a:pPr lvl="1"/>
            <a:r>
              <a:rPr lang="en-US" dirty="0" smtClean="0"/>
              <a:t>Your approach(s)</a:t>
            </a:r>
          </a:p>
          <a:p>
            <a:pPr lvl="1"/>
            <a:r>
              <a:rPr lang="en-US" dirty="0" smtClean="0"/>
              <a:t>Evaluation</a:t>
            </a:r>
          </a:p>
          <a:p>
            <a:pPr lvl="1"/>
            <a:r>
              <a:rPr lang="en-US" dirty="0" smtClean="0"/>
              <a:t>Discussion: why it works or doesn’t work</a:t>
            </a:r>
          </a:p>
          <a:p>
            <a:r>
              <a:rPr lang="en-US" dirty="0" smtClean="0"/>
              <a:t>Written report: not mandatory. But maximum </a:t>
            </a:r>
            <a:r>
              <a:rPr lang="en-US" b="1" dirty="0" smtClean="0"/>
              <a:t>10%</a:t>
            </a:r>
            <a:r>
              <a:rPr lang="en-US" dirty="0" smtClean="0"/>
              <a:t> extra credit</a:t>
            </a:r>
          </a:p>
          <a:p>
            <a:r>
              <a:rPr lang="en-US" dirty="0" smtClean="0"/>
              <a:t>5 times usual late penalty (25% per day)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492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grade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A: ~ 85% or above</a:t>
            </a:r>
          </a:p>
          <a:p>
            <a:r>
              <a:rPr lang="en-US" dirty="0" smtClean="0"/>
              <a:t>B: 70%-85%</a:t>
            </a:r>
          </a:p>
          <a:p>
            <a:r>
              <a:rPr lang="en-US" dirty="0" smtClean="0"/>
              <a:t>C: 55%-70%</a:t>
            </a:r>
          </a:p>
          <a:p>
            <a:r>
              <a:rPr lang="en-US" dirty="0" smtClean="0"/>
              <a:t>D: 40%-55%</a:t>
            </a:r>
          </a:p>
          <a:p>
            <a:r>
              <a:rPr lang="en-US" dirty="0" smtClean="0"/>
              <a:t>F: Below 40%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08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273</TotalTime>
  <Words>725</Words>
  <Application>Microsoft Office PowerPoint</Application>
  <PresentationFormat>On-screen Show (4:3)</PresentationFormat>
  <Paragraphs>111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Presentation and project</vt:lpstr>
      <vt:lpstr>Presenter</vt:lpstr>
      <vt:lpstr>Audience</vt:lpstr>
      <vt:lpstr>Project proposal (Due on 3/15)</vt:lpstr>
      <vt:lpstr>Some project ideas</vt:lpstr>
      <vt:lpstr>Grading metric (30%)</vt:lpstr>
      <vt:lpstr>Expectation</vt:lpstr>
      <vt:lpstr>Submission (due on 5/8)</vt:lpstr>
      <vt:lpstr>Final grade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and project</dc:title>
  <dc:creator>Samuel cheng</dc:creator>
  <cp:lastModifiedBy>Samuel cheng</cp:lastModifiedBy>
  <cp:revision>16</cp:revision>
  <dcterms:created xsi:type="dcterms:W3CDTF">2018-02-15T16:15:35Z</dcterms:created>
  <dcterms:modified xsi:type="dcterms:W3CDTF">2018-02-15T20:49:17Z</dcterms:modified>
</cp:coreProperties>
</file>