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2.xml" ContentType="application/vnd.openxmlformats-officedocument.presentationml.tags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5"/>
  </p:notesMasterIdLst>
  <p:sldIdLst>
    <p:sldId id="257" r:id="rId2"/>
    <p:sldId id="310" r:id="rId3"/>
    <p:sldId id="311" r:id="rId4"/>
    <p:sldId id="312" r:id="rId5"/>
    <p:sldId id="313" r:id="rId6"/>
    <p:sldId id="314" r:id="rId7"/>
    <p:sldId id="315" r:id="rId8"/>
    <p:sldId id="316" r:id="rId9"/>
    <p:sldId id="317" r:id="rId10"/>
    <p:sldId id="318" r:id="rId11"/>
    <p:sldId id="319" r:id="rId12"/>
    <p:sldId id="322" r:id="rId13"/>
    <p:sldId id="323" r:id="rId14"/>
    <p:sldId id="324" r:id="rId15"/>
    <p:sldId id="325" r:id="rId16"/>
    <p:sldId id="326" r:id="rId17"/>
    <p:sldId id="327" r:id="rId18"/>
    <p:sldId id="328" r:id="rId19"/>
    <p:sldId id="329" r:id="rId20"/>
    <p:sldId id="330" r:id="rId21"/>
    <p:sldId id="331" r:id="rId22"/>
    <p:sldId id="332" r:id="rId23"/>
    <p:sldId id="333" r:id="rId24"/>
    <p:sldId id="334" r:id="rId25"/>
    <p:sldId id="335" r:id="rId26"/>
    <p:sldId id="336" r:id="rId27"/>
    <p:sldId id="337" r:id="rId28"/>
    <p:sldId id="338" r:id="rId29"/>
    <p:sldId id="339" r:id="rId30"/>
    <p:sldId id="340" r:id="rId31"/>
    <p:sldId id="341" r:id="rId32"/>
    <p:sldId id="342" r:id="rId33"/>
    <p:sldId id="343" r:id="rId34"/>
    <p:sldId id="344" r:id="rId35"/>
    <p:sldId id="345" r:id="rId36"/>
    <p:sldId id="350" r:id="rId37"/>
    <p:sldId id="360" r:id="rId38"/>
    <p:sldId id="352" r:id="rId39"/>
    <p:sldId id="353" r:id="rId40"/>
    <p:sldId id="354" r:id="rId41"/>
    <p:sldId id="355" r:id="rId42"/>
    <p:sldId id="356" r:id="rId43"/>
    <p:sldId id="357" r:id="rId44"/>
    <p:sldId id="358" r:id="rId45"/>
    <p:sldId id="359" r:id="rId46"/>
    <p:sldId id="361" r:id="rId47"/>
    <p:sldId id="263" r:id="rId48"/>
    <p:sldId id="264" r:id="rId49"/>
    <p:sldId id="265" r:id="rId50"/>
    <p:sldId id="266" r:id="rId51"/>
    <p:sldId id="267" r:id="rId52"/>
    <p:sldId id="268" r:id="rId53"/>
    <p:sldId id="269" r:id="rId54"/>
    <p:sldId id="270" r:id="rId55"/>
    <p:sldId id="271" r:id="rId56"/>
    <p:sldId id="272" r:id="rId57"/>
    <p:sldId id="273" r:id="rId58"/>
    <p:sldId id="274" r:id="rId59"/>
    <p:sldId id="275" r:id="rId60"/>
    <p:sldId id="276" r:id="rId61"/>
    <p:sldId id="277" r:id="rId62"/>
    <p:sldId id="278" r:id="rId63"/>
    <p:sldId id="279" r:id="rId64"/>
    <p:sldId id="280" r:id="rId65"/>
    <p:sldId id="281" r:id="rId66"/>
    <p:sldId id="282" r:id="rId67"/>
    <p:sldId id="283" r:id="rId68"/>
    <p:sldId id="284" r:id="rId69"/>
    <p:sldId id="362" r:id="rId70"/>
    <p:sldId id="286" r:id="rId71"/>
    <p:sldId id="287" r:id="rId72"/>
    <p:sldId id="288" r:id="rId73"/>
    <p:sldId id="289" r:id="rId74"/>
    <p:sldId id="290" r:id="rId75"/>
    <p:sldId id="291" r:id="rId76"/>
    <p:sldId id="292" r:id="rId77"/>
    <p:sldId id="293" r:id="rId78"/>
    <p:sldId id="294" r:id="rId79"/>
    <p:sldId id="295" r:id="rId80"/>
    <p:sldId id="296" r:id="rId81"/>
    <p:sldId id="297" r:id="rId82"/>
    <p:sldId id="298" r:id="rId83"/>
    <p:sldId id="299" r:id="rId84"/>
    <p:sldId id="300" r:id="rId85"/>
    <p:sldId id="301" r:id="rId86"/>
    <p:sldId id="302" r:id="rId87"/>
    <p:sldId id="303" r:id="rId88"/>
    <p:sldId id="304" r:id="rId89"/>
    <p:sldId id="305" r:id="rId90"/>
    <p:sldId id="306" r:id="rId91"/>
    <p:sldId id="307" r:id="rId92"/>
    <p:sldId id="308" r:id="rId93"/>
    <p:sldId id="363" r:id="rId9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3686" autoAdjust="0"/>
  </p:normalViewPr>
  <p:slideViewPr>
    <p:cSldViewPr snapToGrid="0">
      <p:cViewPr varScale="1">
        <p:scale>
          <a:sx n="65" d="100"/>
          <a:sy n="65" d="100"/>
        </p:scale>
        <p:origin x="14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image" Target="../media/image88.emf"/><Relationship Id="rId1" Type="http://schemas.openxmlformats.org/officeDocument/2006/relationships/image" Target="../media/image87.e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97.emf"/><Relationship Id="rId3" Type="http://schemas.openxmlformats.org/officeDocument/2006/relationships/image" Target="../media/image92.emf"/><Relationship Id="rId7" Type="http://schemas.openxmlformats.org/officeDocument/2006/relationships/image" Target="../media/image96.emf"/><Relationship Id="rId2" Type="http://schemas.openxmlformats.org/officeDocument/2006/relationships/image" Target="../media/image91.emf"/><Relationship Id="rId1" Type="http://schemas.openxmlformats.org/officeDocument/2006/relationships/image" Target="../media/image90.emf"/><Relationship Id="rId6" Type="http://schemas.openxmlformats.org/officeDocument/2006/relationships/image" Target="../media/image95.emf"/><Relationship Id="rId5" Type="http://schemas.openxmlformats.org/officeDocument/2006/relationships/image" Target="../media/image94.emf"/><Relationship Id="rId10" Type="http://schemas.openxmlformats.org/officeDocument/2006/relationships/image" Target="../media/image99.emf"/><Relationship Id="rId4" Type="http://schemas.openxmlformats.org/officeDocument/2006/relationships/image" Target="../media/image93.emf"/><Relationship Id="rId9" Type="http://schemas.openxmlformats.org/officeDocument/2006/relationships/image" Target="../media/image98.e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93.emf"/><Relationship Id="rId3" Type="http://schemas.openxmlformats.org/officeDocument/2006/relationships/image" Target="../media/image98.emf"/><Relationship Id="rId7" Type="http://schemas.openxmlformats.org/officeDocument/2006/relationships/image" Target="../media/image101.emf"/><Relationship Id="rId2" Type="http://schemas.openxmlformats.org/officeDocument/2006/relationships/image" Target="../media/image97.emf"/><Relationship Id="rId1" Type="http://schemas.openxmlformats.org/officeDocument/2006/relationships/image" Target="../media/image90.emf"/><Relationship Id="rId6" Type="http://schemas.openxmlformats.org/officeDocument/2006/relationships/image" Target="../media/image61.wmf"/><Relationship Id="rId5" Type="http://schemas.openxmlformats.org/officeDocument/2006/relationships/image" Target="../media/image100.emf"/><Relationship Id="rId4" Type="http://schemas.openxmlformats.org/officeDocument/2006/relationships/image" Target="../media/image99.emf"/><Relationship Id="rId9" Type="http://schemas.openxmlformats.org/officeDocument/2006/relationships/image" Target="../media/image92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emf"/><Relationship Id="rId1" Type="http://schemas.openxmlformats.org/officeDocument/2006/relationships/image" Target="../media/image11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313040-E239-4964-BB36-B70A79A7253F}" type="datetimeFigureOut">
              <a:rPr lang="en-US" smtClean="0"/>
              <a:t>2/15/2018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8F7D07-3DE4-4665-81A4-F228BA9F31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812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3916B-D2F7-E340-96C7-8D932FD23B54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4071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891480">
              <a:defRPr sz="1900" b="1">
                <a:solidFill>
                  <a:schemeClr val="bg2"/>
                </a:solidFill>
                <a:latin typeface="Trebuchet MS" pitchFamily="34" charset="0"/>
              </a:defRPr>
            </a:lvl1pPr>
            <a:lvl2pPr marL="714405" indent="-274771" defTabSz="891480">
              <a:defRPr sz="1900" b="1">
                <a:solidFill>
                  <a:schemeClr val="bg2"/>
                </a:solidFill>
                <a:latin typeface="Trebuchet MS" pitchFamily="34" charset="0"/>
              </a:defRPr>
            </a:lvl2pPr>
            <a:lvl3pPr marL="1099085" indent="-219817" defTabSz="891480">
              <a:defRPr sz="1900" b="1">
                <a:solidFill>
                  <a:schemeClr val="bg2"/>
                </a:solidFill>
                <a:latin typeface="Trebuchet MS" pitchFamily="34" charset="0"/>
              </a:defRPr>
            </a:lvl3pPr>
            <a:lvl4pPr marL="1538717" indent="-219817" defTabSz="891480">
              <a:defRPr sz="1900" b="1">
                <a:solidFill>
                  <a:schemeClr val="bg2"/>
                </a:solidFill>
                <a:latin typeface="Trebuchet MS" pitchFamily="34" charset="0"/>
              </a:defRPr>
            </a:lvl4pPr>
            <a:lvl5pPr marL="1978352" indent="-219817" defTabSz="891480">
              <a:defRPr sz="1900" b="1">
                <a:solidFill>
                  <a:schemeClr val="bg2"/>
                </a:solidFill>
                <a:latin typeface="Trebuchet MS" pitchFamily="34" charset="0"/>
              </a:defRPr>
            </a:lvl5pPr>
            <a:lvl6pPr marL="2417985" indent="-219817" defTabSz="89148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bg2"/>
                </a:solidFill>
                <a:latin typeface="Trebuchet MS" pitchFamily="34" charset="0"/>
              </a:defRPr>
            </a:lvl6pPr>
            <a:lvl7pPr marL="2857619" indent="-219817" defTabSz="89148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bg2"/>
                </a:solidFill>
                <a:latin typeface="Trebuchet MS" pitchFamily="34" charset="0"/>
              </a:defRPr>
            </a:lvl7pPr>
            <a:lvl8pPr marL="3297253" indent="-219817" defTabSz="89148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bg2"/>
                </a:solidFill>
                <a:latin typeface="Trebuchet MS" pitchFamily="34" charset="0"/>
              </a:defRPr>
            </a:lvl8pPr>
            <a:lvl9pPr marL="3736887" indent="-219817" defTabSz="89148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fld id="{6AF86A82-959E-4D9A-92A2-A90E95B57516}" type="slidenum">
              <a:rPr lang="en-US" sz="11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/>
              <a:t>77</a:t>
            </a:fld>
            <a:endParaRPr lang="en-US" sz="11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728" y="4410067"/>
            <a:ext cx="5123546" cy="4176743"/>
          </a:xfrm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39439090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891480">
              <a:defRPr sz="1900" b="1">
                <a:solidFill>
                  <a:schemeClr val="bg2"/>
                </a:solidFill>
                <a:latin typeface="Trebuchet MS" pitchFamily="34" charset="0"/>
              </a:defRPr>
            </a:lvl1pPr>
            <a:lvl2pPr marL="714405" indent="-274771" defTabSz="891480">
              <a:defRPr sz="1900" b="1">
                <a:solidFill>
                  <a:schemeClr val="bg2"/>
                </a:solidFill>
                <a:latin typeface="Trebuchet MS" pitchFamily="34" charset="0"/>
              </a:defRPr>
            </a:lvl2pPr>
            <a:lvl3pPr marL="1099085" indent="-219817" defTabSz="891480">
              <a:defRPr sz="1900" b="1">
                <a:solidFill>
                  <a:schemeClr val="bg2"/>
                </a:solidFill>
                <a:latin typeface="Trebuchet MS" pitchFamily="34" charset="0"/>
              </a:defRPr>
            </a:lvl3pPr>
            <a:lvl4pPr marL="1538717" indent="-219817" defTabSz="891480">
              <a:defRPr sz="1900" b="1">
                <a:solidFill>
                  <a:schemeClr val="bg2"/>
                </a:solidFill>
                <a:latin typeface="Trebuchet MS" pitchFamily="34" charset="0"/>
              </a:defRPr>
            </a:lvl4pPr>
            <a:lvl5pPr marL="1978352" indent="-219817" defTabSz="891480">
              <a:defRPr sz="1900" b="1">
                <a:solidFill>
                  <a:schemeClr val="bg2"/>
                </a:solidFill>
                <a:latin typeface="Trebuchet MS" pitchFamily="34" charset="0"/>
              </a:defRPr>
            </a:lvl5pPr>
            <a:lvl6pPr marL="2417985" indent="-219817" defTabSz="89148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bg2"/>
                </a:solidFill>
                <a:latin typeface="Trebuchet MS" pitchFamily="34" charset="0"/>
              </a:defRPr>
            </a:lvl6pPr>
            <a:lvl7pPr marL="2857619" indent="-219817" defTabSz="89148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bg2"/>
                </a:solidFill>
                <a:latin typeface="Trebuchet MS" pitchFamily="34" charset="0"/>
              </a:defRPr>
            </a:lvl7pPr>
            <a:lvl8pPr marL="3297253" indent="-219817" defTabSz="89148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bg2"/>
                </a:solidFill>
                <a:latin typeface="Trebuchet MS" pitchFamily="34" charset="0"/>
              </a:defRPr>
            </a:lvl8pPr>
            <a:lvl9pPr marL="3736887" indent="-219817" defTabSz="89148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fld id="{18054CE5-8F8C-4929-9D6E-A2CC4BB6975F}" type="slidenum">
              <a:rPr lang="en-US" sz="11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/>
              <a:t>78</a:t>
            </a:fld>
            <a:endParaRPr lang="en-US" sz="11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728" y="4410067"/>
            <a:ext cx="5123546" cy="4176743"/>
          </a:xfrm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8214966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891480">
              <a:defRPr sz="1900" b="1">
                <a:solidFill>
                  <a:schemeClr val="bg2"/>
                </a:solidFill>
                <a:latin typeface="Trebuchet MS" pitchFamily="34" charset="0"/>
              </a:defRPr>
            </a:lvl1pPr>
            <a:lvl2pPr marL="714405" indent="-274771" defTabSz="891480">
              <a:defRPr sz="1900" b="1">
                <a:solidFill>
                  <a:schemeClr val="bg2"/>
                </a:solidFill>
                <a:latin typeface="Trebuchet MS" pitchFamily="34" charset="0"/>
              </a:defRPr>
            </a:lvl2pPr>
            <a:lvl3pPr marL="1099085" indent="-219817" defTabSz="891480">
              <a:defRPr sz="1900" b="1">
                <a:solidFill>
                  <a:schemeClr val="bg2"/>
                </a:solidFill>
                <a:latin typeface="Trebuchet MS" pitchFamily="34" charset="0"/>
              </a:defRPr>
            </a:lvl3pPr>
            <a:lvl4pPr marL="1538717" indent="-219817" defTabSz="891480">
              <a:defRPr sz="1900" b="1">
                <a:solidFill>
                  <a:schemeClr val="bg2"/>
                </a:solidFill>
                <a:latin typeface="Trebuchet MS" pitchFamily="34" charset="0"/>
              </a:defRPr>
            </a:lvl4pPr>
            <a:lvl5pPr marL="1978352" indent="-219817" defTabSz="891480">
              <a:defRPr sz="1900" b="1">
                <a:solidFill>
                  <a:schemeClr val="bg2"/>
                </a:solidFill>
                <a:latin typeface="Trebuchet MS" pitchFamily="34" charset="0"/>
              </a:defRPr>
            </a:lvl5pPr>
            <a:lvl6pPr marL="2417985" indent="-219817" defTabSz="89148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bg2"/>
                </a:solidFill>
                <a:latin typeface="Trebuchet MS" pitchFamily="34" charset="0"/>
              </a:defRPr>
            </a:lvl6pPr>
            <a:lvl7pPr marL="2857619" indent="-219817" defTabSz="89148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bg2"/>
                </a:solidFill>
                <a:latin typeface="Trebuchet MS" pitchFamily="34" charset="0"/>
              </a:defRPr>
            </a:lvl7pPr>
            <a:lvl8pPr marL="3297253" indent="-219817" defTabSz="89148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bg2"/>
                </a:solidFill>
                <a:latin typeface="Trebuchet MS" pitchFamily="34" charset="0"/>
              </a:defRPr>
            </a:lvl8pPr>
            <a:lvl9pPr marL="3736887" indent="-219817" defTabSz="89148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fld id="{5DC710D7-2412-42D1-890E-C2D7A0997815}" type="slidenum">
              <a:rPr lang="x-none" sz="1100" b="0">
                <a:solidFill>
                  <a:prstClr val="black"/>
                </a:solidFill>
                <a:latin typeface="Times New Roman" pitchFamily="18" charset="0"/>
              </a:rPr>
              <a:pPr/>
              <a:t>79</a:t>
            </a:fld>
            <a:endParaRPr lang="en-US" sz="11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728" y="4410067"/>
            <a:ext cx="5123546" cy="4176743"/>
          </a:xfrm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16177610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891480">
              <a:defRPr sz="1900" b="1">
                <a:solidFill>
                  <a:schemeClr val="bg2"/>
                </a:solidFill>
                <a:latin typeface="Trebuchet MS" pitchFamily="34" charset="0"/>
              </a:defRPr>
            </a:lvl1pPr>
            <a:lvl2pPr marL="714405" indent="-274771" defTabSz="891480">
              <a:defRPr sz="1900" b="1">
                <a:solidFill>
                  <a:schemeClr val="bg2"/>
                </a:solidFill>
                <a:latin typeface="Trebuchet MS" pitchFamily="34" charset="0"/>
              </a:defRPr>
            </a:lvl2pPr>
            <a:lvl3pPr marL="1099085" indent="-219817" defTabSz="891480">
              <a:defRPr sz="1900" b="1">
                <a:solidFill>
                  <a:schemeClr val="bg2"/>
                </a:solidFill>
                <a:latin typeface="Trebuchet MS" pitchFamily="34" charset="0"/>
              </a:defRPr>
            </a:lvl3pPr>
            <a:lvl4pPr marL="1538717" indent="-219817" defTabSz="891480">
              <a:defRPr sz="1900" b="1">
                <a:solidFill>
                  <a:schemeClr val="bg2"/>
                </a:solidFill>
                <a:latin typeface="Trebuchet MS" pitchFamily="34" charset="0"/>
              </a:defRPr>
            </a:lvl4pPr>
            <a:lvl5pPr marL="1978352" indent="-219817" defTabSz="891480">
              <a:defRPr sz="1900" b="1">
                <a:solidFill>
                  <a:schemeClr val="bg2"/>
                </a:solidFill>
                <a:latin typeface="Trebuchet MS" pitchFamily="34" charset="0"/>
              </a:defRPr>
            </a:lvl5pPr>
            <a:lvl6pPr marL="2417985" indent="-219817" defTabSz="89148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bg2"/>
                </a:solidFill>
                <a:latin typeface="Trebuchet MS" pitchFamily="34" charset="0"/>
              </a:defRPr>
            </a:lvl6pPr>
            <a:lvl7pPr marL="2857619" indent="-219817" defTabSz="89148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bg2"/>
                </a:solidFill>
                <a:latin typeface="Trebuchet MS" pitchFamily="34" charset="0"/>
              </a:defRPr>
            </a:lvl7pPr>
            <a:lvl8pPr marL="3297253" indent="-219817" defTabSz="89148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bg2"/>
                </a:solidFill>
                <a:latin typeface="Trebuchet MS" pitchFamily="34" charset="0"/>
              </a:defRPr>
            </a:lvl8pPr>
            <a:lvl9pPr marL="3736887" indent="-219817" defTabSz="89148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fld id="{03C815FD-A086-4E94-92A2-B2D2B22BF4B0}" type="slidenum">
              <a:rPr lang="x-none" sz="1100" b="0">
                <a:solidFill>
                  <a:prstClr val="black"/>
                </a:solidFill>
                <a:latin typeface="Times New Roman" pitchFamily="18" charset="0"/>
              </a:rPr>
              <a:pPr/>
              <a:t>80</a:t>
            </a:fld>
            <a:endParaRPr lang="en-US" sz="11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728" y="4410067"/>
            <a:ext cx="5123546" cy="4176743"/>
          </a:xfrm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9239473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891480">
              <a:defRPr sz="1900" b="1">
                <a:solidFill>
                  <a:schemeClr val="bg2"/>
                </a:solidFill>
                <a:latin typeface="Trebuchet MS" pitchFamily="34" charset="0"/>
              </a:defRPr>
            </a:lvl1pPr>
            <a:lvl2pPr marL="714405" indent="-274771" defTabSz="891480">
              <a:defRPr sz="1900" b="1">
                <a:solidFill>
                  <a:schemeClr val="bg2"/>
                </a:solidFill>
                <a:latin typeface="Trebuchet MS" pitchFamily="34" charset="0"/>
              </a:defRPr>
            </a:lvl2pPr>
            <a:lvl3pPr marL="1099085" indent="-219817" defTabSz="891480">
              <a:defRPr sz="1900" b="1">
                <a:solidFill>
                  <a:schemeClr val="bg2"/>
                </a:solidFill>
                <a:latin typeface="Trebuchet MS" pitchFamily="34" charset="0"/>
              </a:defRPr>
            </a:lvl3pPr>
            <a:lvl4pPr marL="1538717" indent="-219817" defTabSz="891480">
              <a:defRPr sz="1900" b="1">
                <a:solidFill>
                  <a:schemeClr val="bg2"/>
                </a:solidFill>
                <a:latin typeface="Trebuchet MS" pitchFamily="34" charset="0"/>
              </a:defRPr>
            </a:lvl4pPr>
            <a:lvl5pPr marL="1978352" indent="-219817" defTabSz="891480">
              <a:defRPr sz="1900" b="1">
                <a:solidFill>
                  <a:schemeClr val="bg2"/>
                </a:solidFill>
                <a:latin typeface="Trebuchet MS" pitchFamily="34" charset="0"/>
              </a:defRPr>
            </a:lvl5pPr>
            <a:lvl6pPr marL="2417985" indent="-219817" defTabSz="89148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bg2"/>
                </a:solidFill>
                <a:latin typeface="Trebuchet MS" pitchFamily="34" charset="0"/>
              </a:defRPr>
            </a:lvl6pPr>
            <a:lvl7pPr marL="2857619" indent="-219817" defTabSz="89148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bg2"/>
                </a:solidFill>
                <a:latin typeface="Trebuchet MS" pitchFamily="34" charset="0"/>
              </a:defRPr>
            </a:lvl7pPr>
            <a:lvl8pPr marL="3297253" indent="-219817" defTabSz="89148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bg2"/>
                </a:solidFill>
                <a:latin typeface="Trebuchet MS" pitchFamily="34" charset="0"/>
              </a:defRPr>
            </a:lvl8pPr>
            <a:lvl9pPr marL="3736887" indent="-219817" defTabSz="89148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fld id="{D1EBEC06-5437-4AFA-9B8B-415928725021}" type="slidenum">
              <a:rPr lang="x-none" sz="1100" b="0">
                <a:solidFill>
                  <a:prstClr val="black"/>
                </a:solidFill>
                <a:latin typeface="Times New Roman" pitchFamily="18" charset="0"/>
              </a:rPr>
              <a:pPr/>
              <a:t>86</a:t>
            </a:fld>
            <a:endParaRPr lang="en-US" sz="11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728" y="4410067"/>
            <a:ext cx="5123546" cy="4176743"/>
          </a:xfrm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21013355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891480">
              <a:defRPr sz="1900" b="1">
                <a:solidFill>
                  <a:schemeClr val="bg2"/>
                </a:solidFill>
                <a:latin typeface="Trebuchet MS" pitchFamily="34" charset="0"/>
              </a:defRPr>
            </a:lvl1pPr>
            <a:lvl2pPr marL="714405" indent="-274771" defTabSz="891480">
              <a:defRPr sz="1900" b="1">
                <a:solidFill>
                  <a:schemeClr val="bg2"/>
                </a:solidFill>
                <a:latin typeface="Trebuchet MS" pitchFamily="34" charset="0"/>
              </a:defRPr>
            </a:lvl2pPr>
            <a:lvl3pPr marL="1099085" indent="-219817" defTabSz="891480">
              <a:defRPr sz="1900" b="1">
                <a:solidFill>
                  <a:schemeClr val="bg2"/>
                </a:solidFill>
                <a:latin typeface="Trebuchet MS" pitchFamily="34" charset="0"/>
              </a:defRPr>
            </a:lvl3pPr>
            <a:lvl4pPr marL="1538717" indent="-219817" defTabSz="891480">
              <a:defRPr sz="1900" b="1">
                <a:solidFill>
                  <a:schemeClr val="bg2"/>
                </a:solidFill>
                <a:latin typeface="Trebuchet MS" pitchFamily="34" charset="0"/>
              </a:defRPr>
            </a:lvl4pPr>
            <a:lvl5pPr marL="1978352" indent="-219817" defTabSz="891480">
              <a:defRPr sz="1900" b="1">
                <a:solidFill>
                  <a:schemeClr val="bg2"/>
                </a:solidFill>
                <a:latin typeface="Trebuchet MS" pitchFamily="34" charset="0"/>
              </a:defRPr>
            </a:lvl5pPr>
            <a:lvl6pPr marL="2417985" indent="-219817" defTabSz="89148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bg2"/>
                </a:solidFill>
                <a:latin typeface="Trebuchet MS" pitchFamily="34" charset="0"/>
              </a:defRPr>
            </a:lvl6pPr>
            <a:lvl7pPr marL="2857619" indent="-219817" defTabSz="89148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bg2"/>
                </a:solidFill>
                <a:latin typeface="Trebuchet MS" pitchFamily="34" charset="0"/>
              </a:defRPr>
            </a:lvl7pPr>
            <a:lvl8pPr marL="3297253" indent="-219817" defTabSz="89148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bg2"/>
                </a:solidFill>
                <a:latin typeface="Trebuchet MS" pitchFamily="34" charset="0"/>
              </a:defRPr>
            </a:lvl8pPr>
            <a:lvl9pPr marL="3736887" indent="-219817" defTabSz="89148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fld id="{F051D3E4-C085-402A-A7D6-A22DBCB27167}" type="slidenum">
              <a:rPr lang="x-none" sz="1100" b="0">
                <a:solidFill>
                  <a:prstClr val="black"/>
                </a:solidFill>
                <a:latin typeface="Times New Roman" pitchFamily="18" charset="0"/>
              </a:rPr>
              <a:pPr/>
              <a:t>87</a:t>
            </a:fld>
            <a:endParaRPr lang="en-US" sz="11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728" y="4410067"/>
            <a:ext cx="5123546" cy="4176743"/>
          </a:xfrm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25674059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891480">
              <a:defRPr sz="1900" b="1">
                <a:solidFill>
                  <a:schemeClr val="bg2"/>
                </a:solidFill>
                <a:latin typeface="Trebuchet MS" pitchFamily="34" charset="0"/>
              </a:defRPr>
            </a:lvl1pPr>
            <a:lvl2pPr marL="714405" indent="-274771" defTabSz="891480">
              <a:defRPr sz="1900" b="1">
                <a:solidFill>
                  <a:schemeClr val="bg2"/>
                </a:solidFill>
                <a:latin typeface="Trebuchet MS" pitchFamily="34" charset="0"/>
              </a:defRPr>
            </a:lvl2pPr>
            <a:lvl3pPr marL="1099085" indent="-219817" defTabSz="891480">
              <a:defRPr sz="1900" b="1">
                <a:solidFill>
                  <a:schemeClr val="bg2"/>
                </a:solidFill>
                <a:latin typeface="Trebuchet MS" pitchFamily="34" charset="0"/>
              </a:defRPr>
            </a:lvl3pPr>
            <a:lvl4pPr marL="1538717" indent="-219817" defTabSz="891480">
              <a:defRPr sz="1900" b="1">
                <a:solidFill>
                  <a:schemeClr val="bg2"/>
                </a:solidFill>
                <a:latin typeface="Trebuchet MS" pitchFamily="34" charset="0"/>
              </a:defRPr>
            </a:lvl4pPr>
            <a:lvl5pPr marL="1978352" indent="-219817" defTabSz="891480">
              <a:defRPr sz="1900" b="1">
                <a:solidFill>
                  <a:schemeClr val="bg2"/>
                </a:solidFill>
                <a:latin typeface="Trebuchet MS" pitchFamily="34" charset="0"/>
              </a:defRPr>
            </a:lvl5pPr>
            <a:lvl6pPr marL="2417985" indent="-219817" defTabSz="89148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bg2"/>
                </a:solidFill>
                <a:latin typeface="Trebuchet MS" pitchFamily="34" charset="0"/>
              </a:defRPr>
            </a:lvl6pPr>
            <a:lvl7pPr marL="2857619" indent="-219817" defTabSz="89148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bg2"/>
                </a:solidFill>
                <a:latin typeface="Trebuchet MS" pitchFamily="34" charset="0"/>
              </a:defRPr>
            </a:lvl7pPr>
            <a:lvl8pPr marL="3297253" indent="-219817" defTabSz="89148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bg2"/>
                </a:solidFill>
                <a:latin typeface="Trebuchet MS" pitchFamily="34" charset="0"/>
              </a:defRPr>
            </a:lvl8pPr>
            <a:lvl9pPr marL="3736887" indent="-219817" defTabSz="89148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fld id="{1EAD7234-2E72-48B0-8D73-8C6ADA1D6EB2}" type="slidenum">
              <a:rPr lang="x-none" sz="1100" b="0">
                <a:solidFill>
                  <a:prstClr val="black"/>
                </a:solidFill>
                <a:latin typeface="Times New Roman" pitchFamily="18" charset="0"/>
              </a:rPr>
              <a:pPr/>
              <a:t>88</a:t>
            </a:fld>
            <a:endParaRPr lang="en-US" sz="11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728" y="4410067"/>
            <a:ext cx="5123546" cy="4176743"/>
          </a:xfrm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25825814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55283" indent="-29049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1974" indent="-23239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26763" indent="-23239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1553" indent="-23239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56342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1132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85921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50711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5F364FD-E58A-6043-80AA-F9B92826F7A7}" type="slidenum">
              <a:rPr lang="en-US">
                <a:latin typeface="Calibri" charset="0"/>
              </a:rPr>
              <a:pPr eaLnBrk="1" hangingPunct="1"/>
              <a:t>7</a:t>
            </a:fld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49980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Both regions are black, but if we also include position (x,y), then we could group the two into distinct segments; way to encode both similarity &amp; proximity.</a:t>
            </a:r>
          </a:p>
          <a:p>
            <a:endParaRPr lang="de-CH" smtClean="0"/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891501">
              <a:defRPr sz="1900" b="1">
                <a:solidFill>
                  <a:schemeClr val="bg2"/>
                </a:solidFill>
                <a:latin typeface="Trebuchet MS" pitchFamily="34" charset="0"/>
              </a:defRPr>
            </a:lvl1pPr>
            <a:lvl2pPr marL="714422" indent="-274778" defTabSz="891501">
              <a:defRPr sz="1900" b="1">
                <a:solidFill>
                  <a:schemeClr val="bg2"/>
                </a:solidFill>
                <a:latin typeface="Trebuchet MS" pitchFamily="34" charset="0"/>
              </a:defRPr>
            </a:lvl2pPr>
            <a:lvl3pPr marL="1099111" indent="-219822" defTabSz="891501">
              <a:defRPr sz="1900" b="1">
                <a:solidFill>
                  <a:schemeClr val="bg2"/>
                </a:solidFill>
                <a:latin typeface="Trebuchet MS" pitchFamily="34" charset="0"/>
              </a:defRPr>
            </a:lvl3pPr>
            <a:lvl4pPr marL="1538755" indent="-219822" defTabSz="891501">
              <a:defRPr sz="1900" b="1">
                <a:solidFill>
                  <a:schemeClr val="bg2"/>
                </a:solidFill>
                <a:latin typeface="Trebuchet MS" pitchFamily="34" charset="0"/>
              </a:defRPr>
            </a:lvl4pPr>
            <a:lvl5pPr marL="1978400" indent="-219822" defTabSz="891501">
              <a:defRPr sz="1900" b="1">
                <a:solidFill>
                  <a:schemeClr val="bg2"/>
                </a:solidFill>
                <a:latin typeface="Trebuchet MS" pitchFamily="34" charset="0"/>
              </a:defRPr>
            </a:lvl5pPr>
            <a:lvl6pPr marL="2418044" indent="-219822" defTabSz="891501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bg2"/>
                </a:solidFill>
                <a:latin typeface="Trebuchet MS" pitchFamily="34" charset="0"/>
              </a:defRPr>
            </a:lvl6pPr>
            <a:lvl7pPr marL="2857689" indent="-219822" defTabSz="891501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bg2"/>
                </a:solidFill>
                <a:latin typeface="Trebuchet MS" pitchFamily="34" charset="0"/>
              </a:defRPr>
            </a:lvl7pPr>
            <a:lvl8pPr marL="3297333" indent="-219822" defTabSz="891501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bg2"/>
                </a:solidFill>
                <a:latin typeface="Trebuchet MS" pitchFamily="34" charset="0"/>
              </a:defRPr>
            </a:lvl8pPr>
            <a:lvl9pPr marL="3736978" indent="-219822" defTabSz="891501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fld id="{4D4B9B50-08E3-4FD7-88DB-5E58560F59DF}" type="slidenum">
              <a:rPr lang="de-CH" sz="1100" b="0">
                <a:solidFill>
                  <a:schemeClr val="tx1"/>
                </a:solidFill>
                <a:latin typeface="Times New Roman" pitchFamily="18" charset="0"/>
              </a:rPr>
              <a:pPr/>
              <a:t>63</a:t>
            </a:fld>
            <a:endParaRPr lang="de-CH" sz="1100" b="0">
              <a:solidFill>
                <a:schemeClr val="tx1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85217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55283" indent="-29049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1974" indent="-23239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26763" indent="-23239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1553" indent="-23239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56342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1132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85921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50711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4CF66DB-E4DD-FA40-A7F0-68DC8A093867}" type="slidenum">
              <a:rPr lang="en-US">
                <a:latin typeface="Calibri" charset="0"/>
              </a:rPr>
              <a:pPr eaLnBrk="1" hangingPunct="1"/>
              <a:t>68</a:t>
            </a:fld>
            <a:endParaRPr lang="en-US">
              <a:latin typeface="Calibri" charset="0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73163" y="696913"/>
            <a:ext cx="4641850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64785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891480">
              <a:defRPr sz="1900" b="1">
                <a:solidFill>
                  <a:schemeClr val="bg2"/>
                </a:solidFill>
                <a:latin typeface="Trebuchet MS" pitchFamily="34" charset="0"/>
              </a:defRPr>
            </a:lvl1pPr>
            <a:lvl2pPr marL="714405" indent="-274771" defTabSz="891480">
              <a:defRPr sz="1900" b="1">
                <a:solidFill>
                  <a:schemeClr val="bg2"/>
                </a:solidFill>
                <a:latin typeface="Trebuchet MS" pitchFamily="34" charset="0"/>
              </a:defRPr>
            </a:lvl2pPr>
            <a:lvl3pPr marL="1099085" indent="-219817" defTabSz="891480">
              <a:defRPr sz="1900" b="1">
                <a:solidFill>
                  <a:schemeClr val="bg2"/>
                </a:solidFill>
                <a:latin typeface="Trebuchet MS" pitchFamily="34" charset="0"/>
              </a:defRPr>
            </a:lvl3pPr>
            <a:lvl4pPr marL="1538717" indent="-219817" defTabSz="891480">
              <a:defRPr sz="1900" b="1">
                <a:solidFill>
                  <a:schemeClr val="bg2"/>
                </a:solidFill>
                <a:latin typeface="Trebuchet MS" pitchFamily="34" charset="0"/>
              </a:defRPr>
            </a:lvl4pPr>
            <a:lvl5pPr marL="1978352" indent="-219817" defTabSz="891480">
              <a:defRPr sz="1900" b="1">
                <a:solidFill>
                  <a:schemeClr val="bg2"/>
                </a:solidFill>
                <a:latin typeface="Trebuchet MS" pitchFamily="34" charset="0"/>
              </a:defRPr>
            </a:lvl5pPr>
            <a:lvl6pPr marL="2417985" indent="-219817" defTabSz="89148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bg2"/>
                </a:solidFill>
                <a:latin typeface="Trebuchet MS" pitchFamily="34" charset="0"/>
              </a:defRPr>
            </a:lvl6pPr>
            <a:lvl7pPr marL="2857619" indent="-219817" defTabSz="89148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bg2"/>
                </a:solidFill>
                <a:latin typeface="Trebuchet MS" pitchFamily="34" charset="0"/>
              </a:defRPr>
            </a:lvl7pPr>
            <a:lvl8pPr marL="3297253" indent="-219817" defTabSz="89148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bg2"/>
                </a:solidFill>
                <a:latin typeface="Trebuchet MS" pitchFamily="34" charset="0"/>
              </a:defRPr>
            </a:lvl8pPr>
            <a:lvl9pPr marL="3736887" indent="-219817" defTabSz="89148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fld id="{59603606-F7F8-4C66-A3E4-B4E49ECD8F6D}" type="slidenum">
              <a:rPr lang="en-US" sz="11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/>
              <a:t>72</a:t>
            </a:fld>
            <a:endParaRPr lang="en-US" sz="11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728" y="4410067"/>
            <a:ext cx="5123546" cy="4176743"/>
          </a:xfrm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9736618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891480">
              <a:defRPr sz="1900" b="1">
                <a:solidFill>
                  <a:schemeClr val="bg2"/>
                </a:solidFill>
                <a:latin typeface="Trebuchet MS" pitchFamily="34" charset="0"/>
              </a:defRPr>
            </a:lvl1pPr>
            <a:lvl2pPr marL="714405" indent="-274771" defTabSz="891480">
              <a:defRPr sz="1900" b="1">
                <a:solidFill>
                  <a:schemeClr val="bg2"/>
                </a:solidFill>
                <a:latin typeface="Trebuchet MS" pitchFamily="34" charset="0"/>
              </a:defRPr>
            </a:lvl2pPr>
            <a:lvl3pPr marL="1099085" indent="-219817" defTabSz="891480">
              <a:defRPr sz="1900" b="1">
                <a:solidFill>
                  <a:schemeClr val="bg2"/>
                </a:solidFill>
                <a:latin typeface="Trebuchet MS" pitchFamily="34" charset="0"/>
              </a:defRPr>
            </a:lvl3pPr>
            <a:lvl4pPr marL="1538717" indent="-219817" defTabSz="891480">
              <a:defRPr sz="1900" b="1">
                <a:solidFill>
                  <a:schemeClr val="bg2"/>
                </a:solidFill>
                <a:latin typeface="Trebuchet MS" pitchFamily="34" charset="0"/>
              </a:defRPr>
            </a:lvl4pPr>
            <a:lvl5pPr marL="1978352" indent="-219817" defTabSz="891480">
              <a:defRPr sz="1900" b="1">
                <a:solidFill>
                  <a:schemeClr val="bg2"/>
                </a:solidFill>
                <a:latin typeface="Trebuchet MS" pitchFamily="34" charset="0"/>
              </a:defRPr>
            </a:lvl5pPr>
            <a:lvl6pPr marL="2417985" indent="-219817" defTabSz="89148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bg2"/>
                </a:solidFill>
                <a:latin typeface="Trebuchet MS" pitchFamily="34" charset="0"/>
              </a:defRPr>
            </a:lvl6pPr>
            <a:lvl7pPr marL="2857619" indent="-219817" defTabSz="89148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bg2"/>
                </a:solidFill>
                <a:latin typeface="Trebuchet MS" pitchFamily="34" charset="0"/>
              </a:defRPr>
            </a:lvl7pPr>
            <a:lvl8pPr marL="3297253" indent="-219817" defTabSz="89148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bg2"/>
                </a:solidFill>
                <a:latin typeface="Trebuchet MS" pitchFamily="34" charset="0"/>
              </a:defRPr>
            </a:lvl8pPr>
            <a:lvl9pPr marL="3736887" indent="-219817" defTabSz="89148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fld id="{1F83C881-62A2-4CD5-BD74-D2149525B48C}" type="slidenum">
              <a:rPr lang="en-US" sz="11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/>
              <a:t>73</a:t>
            </a:fld>
            <a:endParaRPr lang="en-US" sz="11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728" y="4410067"/>
            <a:ext cx="5123546" cy="4176743"/>
          </a:xfrm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37975386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891480">
              <a:defRPr sz="1900" b="1">
                <a:solidFill>
                  <a:schemeClr val="bg2"/>
                </a:solidFill>
                <a:latin typeface="Trebuchet MS" pitchFamily="34" charset="0"/>
              </a:defRPr>
            </a:lvl1pPr>
            <a:lvl2pPr marL="714405" indent="-274771" defTabSz="891480">
              <a:defRPr sz="1900" b="1">
                <a:solidFill>
                  <a:schemeClr val="bg2"/>
                </a:solidFill>
                <a:latin typeface="Trebuchet MS" pitchFamily="34" charset="0"/>
              </a:defRPr>
            </a:lvl2pPr>
            <a:lvl3pPr marL="1099085" indent="-219817" defTabSz="891480">
              <a:defRPr sz="1900" b="1">
                <a:solidFill>
                  <a:schemeClr val="bg2"/>
                </a:solidFill>
                <a:latin typeface="Trebuchet MS" pitchFamily="34" charset="0"/>
              </a:defRPr>
            </a:lvl3pPr>
            <a:lvl4pPr marL="1538717" indent="-219817" defTabSz="891480">
              <a:defRPr sz="1900" b="1">
                <a:solidFill>
                  <a:schemeClr val="bg2"/>
                </a:solidFill>
                <a:latin typeface="Trebuchet MS" pitchFamily="34" charset="0"/>
              </a:defRPr>
            </a:lvl4pPr>
            <a:lvl5pPr marL="1978352" indent="-219817" defTabSz="891480">
              <a:defRPr sz="1900" b="1">
                <a:solidFill>
                  <a:schemeClr val="bg2"/>
                </a:solidFill>
                <a:latin typeface="Trebuchet MS" pitchFamily="34" charset="0"/>
              </a:defRPr>
            </a:lvl5pPr>
            <a:lvl6pPr marL="2417985" indent="-219817" defTabSz="89148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bg2"/>
                </a:solidFill>
                <a:latin typeface="Trebuchet MS" pitchFamily="34" charset="0"/>
              </a:defRPr>
            </a:lvl6pPr>
            <a:lvl7pPr marL="2857619" indent="-219817" defTabSz="89148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bg2"/>
                </a:solidFill>
                <a:latin typeface="Trebuchet MS" pitchFamily="34" charset="0"/>
              </a:defRPr>
            </a:lvl7pPr>
            <a:lvl8pPr marL="3297253" indent="-219817" defTabSz="89148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bg2"/>
                </a:solidFill>
                <a:latin typeface="Trebuchet MS" pitchFamily="34" charset="0"/>
              </a:defRPr>
            </a:lvl8pPr>
            <a:lvl9pPr marL="3736887" indent="-219817" defTabSz="89148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fld id="{687B7FF6-629C-41A0-9D82-49E63025D1FF}" type="slidenum">
              <a:rPr lang="en-US" sz="11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/>
              <a:t>74</a:t>
            </a:fld>
            <a:endParaRPr lang="en-US" sz="11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728" y="4410067"/>
            <a:ext cx="5123546" cy="4176743"/>
          </a:xfrm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14771503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891480">
              <a:defRPr sz="1900" b="1">
                <a:solidFill>
                  <a:schemeClr val="bg2"/>
                </a:solidFill>
                <a:latin typeface="Trebuchet MS" pitchFamily="34" charset="0"/>
              </a:defRPr>
            </a:lvl1pPr>
            <a:lvl2pPr marL="714405" indent="-274771" defTabSz="891480">
              <a:defRPr sz="1900" b="1">
                <a:solidFill>
                  <a:schemeClr val="bg2"/>
                </a:solidFill>
                <a:latin typeface="Trebuchet MS" pitchFamily="34" charset="0"/>
              </a:defRPr>
            </a:lvl2pPr>
            <a:lvl3pPr marL="1099085" indent="-219817" defTabSz="891480">
              <a:defRPr sz="1900" b="1">
                <a:solidFill>
                  <a:schemeClr val="bg2"/>
                </a:solidFill>
                <a:latin typeface="Trebuchet MS" pitchFamily="34" charset="0"/>
              </a:defRPr>
            </a:lvl3pPr>
            <a:lvl4pPr marL="1538717" indent="-219817" defTabSz="891480">
              <a:defRPr sz="1900" b="1">
                <a:solidFill>
                  <a:schemeClr val="bg2"/>
                </a:solidFill>
                <a:latin typeface="Trebuchet MS" pitchFamily="34" charset="0"/>
              </a:defRPr>
            </a:lvl4pPr>
            <a:lvl5pPr marL="1978352" indent="-219817" defTabSz="891480">
              <a:defRPr sz="1900" b="1">
                <a:solidFill>
                  <a:schemeClr val="bg2"/>
                </a:solidFill>
                <a:latin typeface="Trebuchet MS" pitchFamily="34" charset="0"/>
              </a:defRPr>
            </a:lvl5pPr>
            <a:lvl6pPr marL="2417985" indent="-219817" defTabSz="89148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bg2"/>
                </a:solidFill>
                <a:latin typeface="Trebuchet MS" pitchFamily="34" charset="0"/>
              </a:defRPr>
            </a:lvl6pPr>
            <a:lvl7pPr marL="2857619" indent="-219817" defTabSz="89148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bg2"/>
                </a:solidFill>
                <a:latin typeface="Trebuchet MS" pitchFamily="34" charset="0"/>
              </a:defRPr>
            </a:lvl7pPr>
            <a:lvl8pPr marL="3297253" indent="-219817" defTabSz="89148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bg2"/>
                </a:solidFill>
                <a:latin typeface="Trebuchet MS" pitchFamily="34" charset="0"/>
              </a:defRPr>
            </a:lvl8pPr>
            <a:lvl9pPr marL="3736887" indent="-219817" defTabSz="89148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fld id="{03E40887-6D27-4E53-BB7D-2C234D5899B4}" type="slidenum">
              <a:rPr lang="en-US" sz="11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/>
              <a:t>75</a:t>
            </a:fld>
            <a:endParaRPr lang="en-US" sz="11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728" y="4410067"/>
            <a:ext cx="5123546" cy="4176743"/>
          </a:xfrm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8786634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891480">
              <a:defRPr sz="1900" b="1">
                <a:solidFill>
                  <a:schemeClr val="bg2"/>
                </a:solidFill>
                <a:latin typeface="Trebuchet MS" pitchFamily="34" charset="0"/>
              </a:defRPr>
            </a:lvl1pPr>
            <a:lvl2pPr marL="714405" indent="-274771" defTabSz="891480">
              <a:defRPr sz="1900" b="1">
                <a:solidFill>
                  <a:schemeClr val="bg2"/>
                </a:solidFill>
                <a:latin typeface="Trebuchet MS" pitchFamily="34" charset="0"/>
              </a:defRPr>
            </a:lvl2pPr>
            <a:lvl3pPr marL="1099085" indent="-219817" defTabSz="891480">
              <a:defRPr sz="1900" b="1">
                <a:solidFill>
                  <a:schemeClr val="bg2"/>
                </a:solidFill>
                <a:latin typeface="Trebuchet MS" pitchFamily="34" charset="0"/>
              </a:defRPr>
            </a:lvl3pPr>
            <a:lvl4pPr marL="1538717" indent="-219817" defTabSz="891480">
              <a:defRPr sz="1900" b="1">
                <a:solidFill>
                  <a:schemeClr val="bg2"/>
                </a:solidFill>
                <a:latin typeface="Trebuchet MS" pitchFamily="34" charset="0"/>
              </a:defRPr>
            </a:lvl4pPr>
            <a:lvl5pPr marL="1978352" indent="-219817" defTabSz="891480">
              <a:defRPr sz="1900" b="1">
                <a:solidFill>
                  <a:schemeClr val="bg2"/>
                </a:solidFill>
                <a:latin typeface="Trebuchet MS" pitchFamily="34" charset="0"/>
              </a:defRPr>
            </a:lvl5pPr>
            <a:lvl6pPr marL="2417985" indent="-219817" defTabSz="89148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bg2"/>
                </a:solidFill>
                <a:latin typeface="Trebuchet MS" pitchFamily="34" charset="0"/>
              </a:defRPr>
            </a:lvl6pPr>
            <a:lvl7pPr marL="2857619" indent="-219817" defTabSz="89148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bg2"/>
                </a:solidFill>
                <a:latin typeface="Trebuchet MS" pitchFamily="34" charset="0"/>
              </a:defRPr>
            </a:lvl7pPr>
            <a:lvl8pPr marL="3297253" indent="-219817" defTabSz="89148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bg2"/>
                </a:solidFill>
                <a:latin typeface="Trebuchet MS" pitchFamily="34" charset="0"/>
              </a:defRPr>
            </a:lvl8pPr>
            <a:lvl9pPr marL="3736887" indent="-219817" defTabSz="89148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fld id="{83E98A78-0B0D-4842-B67F-00C9382FD558}" type="slidenum">
              <a:rPr lang="en-US" sz="11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/>
              <a:t>76</a:t>
            </a:fld>
            <a:endParaRPr lang="en-US" sz="11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728" y="4410067"/>
            <a:ext cx="5123546" cy="4176743"/>
          </a:xfrm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384269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B22A2-82A6-4F0C-BAF1-B2E3B3D2E55D}" type="datetimeFigureOut">
              <a:rPr lang="en-US" smtClean="0"/>
              <a:t>2/15/2018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0657A-7BB8-4670-B59B-EB5098A09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641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B22A2-82A6-4F0C-BAF1-B2E3B3D2E55D}" type="datetimeFigureOut">
              <a:rPr lang="en-US" smtClean="0"/>
              <a:t>2/15/2018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0657A-7BB8-4670-B59B-EB5098A09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686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B22A2-82A6-4F0C-BAF1-B2E3B3D2E55D}" type="datetimeFigureOut">
              <a:rPr lang="en-US" smtClean="0"/>
              <a:t>2/15/2018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0657A-7BB8-4670-B59B-EB5098A09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296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B22A2-82A6-4F0C-BAF1-B2E3B3D2E55D}" type="datetimeFigureOut">
              <a:rPr lang="en-US" smtClean="0"/>
              <a:t>2/15/2018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0657A-7BB8-4670-B59B-EB5098A09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030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B22A2-82A6-4F0C-BAF1-B2E3B3D2E55D}" type="datetimeFigureOut">
              <a:rPr lang="en-US" smtClean="0"/>
              <a:t>2/15/2018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0657A-7BB8-4670-B59B-EB5098A09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550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B22A2-82A6-4F0C-BAF1-B2E3B3D2E55D}" type="datetimeFigureOut">
              <a:rPr lang="en-US" smtClean="0"/>
              <a:t>2/15/2018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0657A-7BB8-4670-B59B-EB5098A09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052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B22A2-82A6-4F0C-BAF1-B2E3B3D2E55D}" type="datetimeFigureOut">
              <a:rPr lang="en-US" smtClean="0"/>
              <a:t>2/15/2018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0657A-7BB8-4670-B59B-EB5098A09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3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B22A2-82A6-4F0C-BAF1-B2E3B3D2E55D}" type="datetimeFigureOut">
              <a:rPr lang="en-US" smtClean="0"/>
              <a:t>2/15/2018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0657A-7BB8-4670-B59B-EB5098A09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52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B22A2-82A6-4F0C-BAF1-B2E3B3D2E55D}" type="datetimeFigureOut">
              <a:rPr lang="en-US" smtClean="0"/>
              <a:t>2/15/2018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0657A-7BB8-4670-B59B-EB5098A09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8131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B22A2-82A6-4F0C-BAF1-B2E3B3D2E55D}" type="datetimeFigureOut">
              <a:rPr lang="en-US" smtClean="0"/>
              <a:t>2/15/2018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0657A-7BB8-4670-B59B-EB5098A09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71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B22A2-82A6-4F0C-BAF1-B2E3B3D2E55D}" type="datetimeFigureOut">
              <a:rPr lang="en-US" smtClean="0"/>
              <a:t>2/15/2018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0657A-7BB8-4670-B59B-EB5098A09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341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5B22A2-82A6-4F0C-BAF1-B2E3B3D2E55D}" type="datetimeFigureOut">
              <a:rPr lang="en-US" smtClean="0"/>
              <a:t>2/15/2018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60657A-7BB8-4670-B59B-EB5098A09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319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2.jpeg"/><Relationship Id="rId18" Type="http://schemas.openxmlformats.org/officeDocument/2006/relationships/image" Target="../media/image37.jpeg"/><Relationship Id="rId26" Type="http://schemas.openxmlformats.org/officeDocument/2006/relationships/image" Target="../media/image45.jpeg"/><Relationship Id="rId3" Type="http://schemas.openxmlformats.org/officeDocument/2006/relationships/image" Target="../media/image22.jpeg"/><Relationship Id="rId21" Type="http://schemas.openxmlformats.org/officeDocument/2006/relationships/image" Target="../media/image40.jpeg"/><Relationship Id="rId7" Type="http://schemas.openxmlformats.org/officeDocument/2006/relationships/image" Target="../media/image26.jpeg"/><Relationship Id="rId12" Type="http://schemas.openxmlformats.org/officeDocument/2006/relationships/image" Target="../media/image31.jpeg"/><Relationship Id="rId17" Type="http://schemas.openxmlformats.org/officeDocument/2006/relationships/image" Target="../media/image36.jpeg"/><Relationship Id="rId25" Type="http://schemas.openxmlformats.org/officeDocument/2006/relationships/image" Target="../media/image44.jpeg"/><Relationship Id="rId2" Type="http://schemas.openxmlformats.org/officeDocument/2006/relationships/image" Target="../media/image21.jpeg"/><Relationship Id="rId16" Type="http://schemas.openxmlformats.org/officeDocument/2006/relationships/image" Target="../media/image35.jpeg"/><Relationship Id="rId20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24" Type="http://schemas.openxmlformats.org/officeDocument/2006/relationships/image" Target="../media/image43.jpeg"/><Relationship Id="rId5" Type="http://schemas.openxmlformats.org/officeDocument/2006/relationships/image" Target="../media/image24.jpeg"/><Relationship Id="rId15" Type="http://schemas.openxmlformats.org/officeDocument/2006/relationships/image" Target="../media/image34.jpeg"/><Relationship Id="rId23" Type="http://schemas.openxmlformats.org/officeDocument/2006/relationships/image" Target="../media/image42.jpeg"/><Relationship Id="rId10" Type="http://schemas.openxmlformats.org/officeDocument/2006/relationships/image" Target="../media/image29.jpeg"/><Relationship Id="rId19" Type="http://schemas.openxmlformats.org/officeDocument/2006/relationships/image" Target="../media/image38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Relationship Id="rId14" Type="http://schemas.openxmlformats.org/officeDocument/2006/relationships/image" Target="../media/image33.jpeg"/><Relationship Id="rId22" Type="http://schemas.openxmlformats.org/officeDocument/2006/relationships/image" Target="../media/image41.jpeg"/><Relationship Id="rId27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s://www.youtube.com/watch?v=dk7cXdjX2Ys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en.wikipedia.org/wiki/Gestalt_psychology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psy.ed.asu.edu/~classics/Wertheimer/Forms/forms.htm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1.wmf"/><Relationship Id="rId4" Type="http://schemas.openxmlformats.org/officeDocument/2006/relationships/oleObject" Target="../embeddings/oleObject1.bin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s.cmu.edu/~tom/10601_fall2012/slides/clustering.pdf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s.cmu.edu/~tom/10601_fall2012/slides/clustering.pdf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s.cmu.edu/~tom/10601_fall2012/slides/clustering.pdf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ttic.uchicago.edu/~xren/research/iccv2003/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6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83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emf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8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87.e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emf"/><Relationship Id="rId13" Type="http://schemas.openxmlformats.org/officeDocument/2006/relationships/oleObject" Target="../embeddings/oleObject11.bin"/><Relationship Id="rId18" Type="http://schemas.openxmlformats.org/officeDocument/2006/relationships/image" Target="../media/image97.emf"/><Relationship Id="rId3" Type="http://schemas.openxmlformats.org/officeDocument/2006/relationships/oleObject" Target="../embeddings/oleObject6.bin"/><Relationship Id="rId21" Type="http://schemas.openxmlformats.org/officeDocument/2006/relationships/oleObject" Target="../embeddings/oleObject15.bin"/><Relationship Id="rId7" Type="http://schemas.openxmlformats.org/officeDocument/2006/relationships/oleObject" Target="../embeddings/oleObject8.bin"/><Relationship Id="rId12" Type="http://schemas.openxmlformats.org/officeDocument/2006/relationships/image" Target="../media/image94.emf"/><Relationship Id="rId17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96.emf"/><Relationship Id="rId20" Type="http://schemas.openxmlformats.org/officeDocument/2006/relationships/image" Target="../media/image98.emf"/><Relationship Id="rId1" Type="http://schemas.openxmlformats.org/officeDocument/2006/relationships/vmlDrawing" Target="../drawings/vmlDrawing4.vml"/><Relationship Id="rId6" Type="http://schemas.openxmlformats.org/officeDocument/2006/relationships/image" Target="../media/image91.emf"/><Relationship Id="rId11" Type="http://schemas.openxmlformats.org/officeDocument/2006/relationships/oleObject" Target="../embeddings/oleObject10.bin"/><Relationship Id="rId5" Type="http://schemas.openxmlformats.org/officeDocument/2006/relationships/oleObject" Target="../embeddings/oleObject7.bin"/><Relationship Id="rId15" Type="http://schemas.openxmlformats.org/officeDocument/2006/relationships/oleObject" Target="../embeddings/oleObject12.bin"/><Relationship Id="rId10" Type="http://schemas.openxmlformats.org/officeDocument/2006/relationships/image" Target="../media/image93.emf"/><Relationship Id="rId19" Type="http://schemas.openxmlformats.org/officeDocument/2006/relationships/oleObject" Target="../embeddings/oleObject14.bin"/><Relationship Id="rId4" Type="http://schemas.openxmlformats.org/officeDocument/2006/relationships/image" Target="../media/image90.emf"/><Relationship Id="rId9" Type="http://schemas.openxmlformats.org/officeDocument/2006/relationships/oleObject" Target="../embeddings/oleObject9.bin"/><Relationship Id="rId14" Type="http://schemas.openxmlformats.org/officeDocument/2006/relationships/image" Target="../media/image95.emf"/><Relationship Id="rId22" Type="http://schemas.openxmlformats.org/officeDocument/2006/relationships/image" Target="../media/image99.emf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emf"/><Relationship Id="rId13" Type="http://schemas.openxmlformats.org/officeDocument/2006/relationships/oleObject" Target="../embeddings/oleObject21.bin"/><Relationship Id="rId18" Type="http://schemas.openxmlformats.org/officeDocument/2006/relationships/image" Target="../media/image93.emf"/><Relationship Id="rId3" Type="http://schemas.openxmlformats.org/officeDocument/2006/relationships/oleObject" Target="../embeddings/oleObject16.bin"/><Relationship Id="rId7" Type="http://schemas.openxmlformats.org/officeDocument/2006/relationships/oleObject" Target="../embeddings/oleObject18.bin"/><Relationship Id="rId12" Type="http://schemas.openxmlformats.org/officeDocument/2006/relationships/image" Target="../media/image100.emf"/><Relationship Id="rId17" Type="http://schemas.openxmlformats.org/officeDocument/2006/relationships/oleObject" Target="../embeddings/oleObject23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01.emf"/><Relationship Id="rId20" Type="http://schemas.openxmlformats.org/officeDocument/2006/relationships/image" Target="../media/image92.emf"/><Relationship Id="rId1" Type="http://schemas.openxmlformats.org/officeDocument/2006/relationships/vmlDrawing" Target="../drawings/vmlDrawing5.vml"/><Relationship Id="rId6" Type="http://schemas.openxmlformats.org/officeDocument/2006/relationships/image" Target="../media/image97.emf"/><Relationship Id="rId11" Type="http://schemas.openxmlformats.org/officeDocument/2006/relationships/oleObject" Target="../embeddings/oleObject20.bin"/><Relationship Id="rId5" Type="http://schemas.openxmlformats.org/officeDocument/2006/relationships/oleObject" Target="../embeddings/oleObject17.bin"/><Relationship Id="rId15" Type="http://schemas.openxmlformats.org/officeDocument/2006/relationships/oleObject" Target="../embeddings/oleObject22.bin"/><Relationship Id="rId10" Type="http://schemas.openxmlformats.org/officeDocument/2006/relationships/image" Target="../media/image99.emf"/><Relationship Id="rId19" Type="http://schemas.openxmlformats.org/officeDocument/2006/relationships/oleObject" Target="../embeddings/oleObject24.bin"/><Relationship Id="rId4" Type="http://schemas.openxmlformats.org/officeDocument/2006/relationships/image" Target="../media/image90.emf"/><Relationship Id="rId9" Type="http://schemas.openxmlformats.org/officeDocument/2006/relationships/oleObject" Target="../embeddings/oleObject19.bin"/><Relationship Id="rId14" Type="http://schemas.openxmlformats.org/officeDocument/2006/relationships/image" Target="../media/image61.wmf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Image:K_Means_Example_Step_4.svg" TargetMode="External"/><Relationship Id="rId3" Type="http://schemas.openxmlformats.org/officeDocument/2006/relationships/image" Target="../media/image102.png"/><Relationship Id="rId7" Type="http://schemas.openxmlformats.org/officeDocument/2006/relationships/image" Target="../media/image104.png"/><Relationship Id="rId2" Type="http://schemas.openxmlformats.org/officeDocument/2006/relationships/hyperlink" Target="http://en.wikipedia.org/wiki/Image:K_Means_Example_Step_1.sv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n.wikipedia.org/wiki/Image:K_Means_Example_Step_3.svg" TargetMode="External"/><Relationship Id="rId5" Type="http://schemas.openxmlformats.org/officeDocument/2006/relationships/image" Target="../media/image103.png"/><Relationship Id="rId10" Type="http://schemas.openxmlformats.org/officeDocument/2006/relationships/hyperlink" Target="http://home.dei.polimi.it/matteucc/Clustering/tutorial_html/AppletKM.html" TargetMode="External"/><Relationship Id="rId4" Type="http://schemas.openxmlformats.org/officeDocument/2006/relationships/hyperlink" Target="http://en.wikipedia.org/wiki/Image:K_Means_Example_Step_2.svg" TargetMode="External"/><Relationship Id="rId9" Type="http://schemas.openxmlformats.org/officeDocument/2006/relationships/image" Target="../media/image10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theory.stanford.edu/~sergei/slides/BATS-Means.pdf" TargetMode="External"/><Relationship Id="rId7" Type="http://schemas.openxmlformats.org/officeDocument/2006/relationships/image" Target="../media/image112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26.bin"/><Relationship Id="rId5" Type="http://schemas.openxmlformats.org/officeDocument/2006/relationships/image" Target="../media/image111.emf"/><Relationship Id="rId4" Type="http://schemas.openxmlformats.org/officeDocument/2006/relationships/oleObject" Target="../embeddings/oleObject25.bin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ip.rutgers.edu/~comanici/MSPAMI/msPamiResults.html" TargetMode="External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aip.rutgers.edu/~comanici/Papers/MsRobustApproach.pdf" TargetMode="Externa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129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aip.rutgers.edu/~comanici/MSPAMI/msPamiResults.html" TargetMode="External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139.emf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57400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 smtClean="0"/>
              <a:t>Image Segmentation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3886200"/>
            <a:ext cx="7010400" cy="1752600"/>
          </a:xfrm>
        </p:spPr>
        <p:txBody>
          <a:bodyPr>
            <a:normAutofit/>
          </a:bodyPr>
          <a:lstStyle/>
          <a:p>
            <a:r>
              <a:rPr lang="en-US" dirty="0" smtClean="0"/>
              <a:t>Samuel Cheng</a:t>
            </a:r>
          </a:p>
          <a:p>
            <a:r>
              <a:rPr lang="en-US" dirty="0" smtClean="0"/>
              <a:t>Slide credit: Juan Carlos </a:t>
            </a:r>
            <a:r>
              <a:rPr lang="en-US" dirty="0" err="1" smtClean="0"/>
              <a:t>Niebles</a:t>
            </a:r>
            <a:r>
              <a:rPr lang="en-US" dirty="0" smtClean="0"/>
              <a:t>, </a:t>
            </a:r>
            <a:r>
              <a:rPr lang="en-US" dirty="0" err="1" smtClean="0"/>
              <a:t>Ranjay</a:t>
            </a:r>
            <a:r>
              <a:rPr lang="en-US" dirty="0" smtClean="0"/>
              <a:t> Krishna, Noah </a:t>
            </a:r>
            <a:r>
              <a:rPr lang="en-US" dirty="0" err="1" smtClean="0"/>
              <a:t>Snavely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730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Calibri" charset="0"/>
              </a:rPr>
              <a:t>One way to think about “segmentation” is Clustering</a:t>
            </a:r>
            <a:endParaRPr lang="en-US" dirty="0">
              <a:latin typeface="Calibri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endParaRPr lang="en-US" dirty="0">
              <a:latin typeface="Calibri" charset="0"/>
            </a:endParaRPr>
          </a:p>
          <a:p>
            <a:pPr>
              <a:buFont typeface="Arial" charset="0"/>
              <a:buNone/>
            </a:pPr>
            <a:endParaRPr lang="en-US" dirty="0">
              <a:latin typeface="Calibri" charset="0"/>
            </a:endParaRPr>
          </a:p>
          <a:p>
            <a:pPr>
              <a:buFont typeface="Arial" charset="0"/>
              <a:buNone/>
            </a:pPr>
            <a:r>
              <a:rPr lang="en-US" dirty="0">
                <a:latin typeface="Calibri" charset="0"/>
              </a:rPr>
              <a:t>	Clustering: group together similar </a:t>
            </a:r>
            <a:r>
              <a:rPr lang="en-US" dirty="0" smtClean="0">
                <a:latin typeface="Calibri" charset="0"/>
              </a:rPr>
              <a:t>data points </a:t>
            </a:r>
            <a:r>
              <a:rPr lang="en-US" dirty="0">
                <a:latin typeface="Calibri" charset="0"/>
              </a:rPr>
              <a:t>and represent them with a single token</a:t>
            </a:r>
          </a:p>
          <a:p>
            <a:pPr>
              <a:buFont typeface="Arial" charset="0"/>
              <a:buNone/>
            </a:pPr>
            <a:endParaRPr lang="en-US" dirty="0">
              <a:latin typeface="Calibri" charset="0"/>
            </a:endParaRPr>
          </a:p>
          <a:p>
            <a:pPr>
              <a:buFont typeface="Arial" charset="0"/>
              <a:buNone/>
            </a:pPr>
            <a:r>
              <a:rPr lang="en-US" dirty="0">
                <a:latin typeface="Calibri" charset="0"/>
              </a:rPr>
              <a:t>	Key Challenges:</a:t>
            </a:r>
          </a:p>
          <a:p>
            <a:pPr>
              <a:buFont typeface="Arial" charset="0"/>
              <a:buNone/>
            </a:pPr>
            <a:r>
              <a:rPr lang="en-US" sz="2800" dirty="0">
                <a:latin typeface="Calibri" charset="0"/>
              </a:rPr>
              <a:t>	1) What makes two points/images/patches similar?</a:t>
            </a:r>
          </a:p>
          <a:p>
            <a:pPr>
              <a:buFont typeface="Arial" charset="0"/>
              <a:buNone/>
            </a:pPr>
            <a:r>
              <a:rPr lang="en-US" sz="2800" dirty="0">
                <a:latin typeface="Calibri" charset="0"/>
              </a:rPr>
              <a:t>	2) How do we compute an overall grouping from pairwise similarities? </a:t>
            </a:r>
          </a:p>
        </p:txBody>
      </p:sp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7017757" y="6019800"/>
            <a:ext cx="177504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000000"/>
                </a:solidFill>
                <a:ea typeface="+mn-ea"/>
              </a:rPr>
              <a:t>Slide: Derek </a:t>
            </a:r>
            <a:r>
              <a:rPr lang="en-US" sz="1600" dirty="0" err="1">
                <a:solidFill>
                  <a:srgbClr val="000000"/>
                </a:solidFill>
                <a:ea typeface="+mn-ea"/>
              </a:rPr>
              <a:t>Hoiem</a:t>
            </a:r>
            <a:endParaRPr lang="en-US" sz="16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1709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>
                <a:latin typeface="Calibri" charset="0"/>
              </a:rPr>
              <a:t>Why do we cluster?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486400"/>
          </a:xfrm>
        </p:spPr>
        <p:txBody>
          <a:bodyPr>
            <a:normAutofit/>
          </a:bodyPr>
          <a:lstStyle/>
          <a:p>
            <a:pPr>
              <a:defRPr/>
            </a:pPr>
            <a:endParaRPr lang="en-US" dirty="0" smtClean="0">
              <a:ea typeface="+mn-ea"/>
            </a:endParaRPr>
          </a:p>
          <a:p>
            <a:pPr>
              <a:defRPr/>
            </a:pPr>
            <a:r>
              <a:rPr lang="en-US" b="1" dirty="0">
                <a:solidFill>
                  <a:srgbClr val="FF0000"/>
                </a:solidFill>
              </a:rPr>
              <a:t>Segmentation</a:t>
            </a:r>
          </a:p>
          <a:p>
            <a:pPr lvl="1">
              <a:defRPr/>
            </a:pPr>
            <a:r>
              <a:rPr lang="en-US" dirty="0"/>
              <a:t>Separate the image into different </a:t>
            </a:r>
            <a:r>
              <a:rPr lang="en-US" dirty="0" smtClean="0"/>
              <a:t>regions</a:t>
            </a:r>
          </a:p>
          <a:p>
            <a:pPr marL="457200" lvl="1" indent="0">
              <a:buNone/>
              <a:defRPr/>
            </a:pPr>
            <a:endParaRPr lang="en-US" dirty="0"/>
          </a:p>
          <a:p>
            <a:pPr>
              <a:defRPr/>
            </a:pPr>
            <a:r>
              <a:rPr lang="en-US" b="1" dirty="0" smtClean="0">
                <a:ea typeface="+mn-ea"/>
              </a:rPr>
              <a:t>Summarizing data</a:t>
            </a:r>
          </a:p>
          <a:p>
            <a:pPr lvl="1">
              <a:defRPr/>
            </a:pPr>
            <a:r>
              <a:rPr lang="en-US" dirty="0" smtClean="0">
                <a:ea typeface="+mn-ea"/>
              </a:rPr>
              <a:t>Look at large amounts of data</a:t>
            </a:r>
          </a:p>
          <a:p>
            <a:pPr lvl="1">
              <a:defRPr/>
            </a:pPr>
            <a:r>
              <a:rPr lang="en-US" dirty="0" smtClean="0">
                <a:ea typeface="+mn-ea"/>
              </a:rPr>
              <a:t>Patch-based compression or </a:t>
            </a:r>
            <a:r>
              <a:rPr lang="en-US" dirty="0" err="1" smtClean="0">
                <a:ea typeface="+mn-ea"/>
              </a:rPr>
              <a:t>denoising</a:t>
            </a:r>
            <a:endParaRPr lang="en-US" dirty="0" smtClean="0">
              <a:ea typeface="+mn-ea"/>
            </a:endParaRPr>
          </a:p>
          <a:p>
            <a:pPr lvl="1">
              <a:defRPr/>
            </a:pPr>
            <a:r>
              <a:rPr lang="en-US" dirty="0" smtClean="0">
                <a:ea typeface="+mn-ea"/>
              </a:rPr>
              <a:t>Represent a large continuous vector with the cluster number</a:t>
            </a:r>
          </a:p>
          <a:p>
            <a:pPr lvl="1">
              <a:defRPr/>
            </a:pPr>
            <a:endParaRPr lang="en-US" dirty="0" smtClean="0">
              <a:ea typeface="+mn-ea"/>
            </a:endParaRPr>
          </a:p>
          <a:p>
            <a:pPr>
              <a:defRPr/>
            </a:pPr>
            <a:r>
              <a:rPr lang="en-US" b="1" dirty="0" smtClean="0">
                <a:ea typeface="+mn-ea"/>
              </a:rPr>
              <a:t>Prediction</a:t>
            </a:r>
          </a:p>
          <a:p>
            <a:pPr lvl="1">
              <a:defRPr/>
            </a:pPr>
            <a:r>
              <a:rPr lang="en-US" dirty="0" smtClean="0">
                <a:ea typeface="+mn-ea"/>
              </a:rPr>
              <a:t>Images in the same cluster may have the same labels</a:t>
            </a:r>
            <a:endParaRPr lang="en-US" dirty="0">
              <a:ea typeface="+mn-ea"/>
            </a:endParaRPr>
          </a:p>
        </p:txBody>
      </p:sp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6109958" y="6429961"/>
            <a:ext cx="177504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000000"/>
                </a:solidFill>
                <a:ea typeface="+mn-ea"/>
              </a:rPr>
              <a:t>Slide: Derek </a:t>
            </a:r>
            <a:r>
              <a:rPr lang="en-US" sz="1600" dirty="0" err="1">
                <a:solidFill>
                  <a:srgbClr val="000000"/>
                </a:solidFill>
                <a:ea typeface="+mn-ea"/>
              </a:rPr>
              <a:t>Hoiem</a:t>
            </a:r>
            <a:endParaRPr lang="en-US" sz="16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91955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Examples of Grouping in Vision</a:t>
            </a:r>
            <a:endParaRPr lang="de-CH" dirty="0" smtClean="0"/>
          </a:p>
        </p:txBody>
      </p:sp>
      <p:grpSp>
        <p:nvGrpSpPr>
          <p:cNvPr id="31749" name="Group 72"/>
          <p:cNvGrpSpPr>
            <a:grpSpLocks/>
          </p:cNvGrpSpPr>
          <p:nvPr/>
        </p:nvGrpSpPr>
        <p:grpSpPr bwMode="auto">
          <a:xfrm>
            <a:off x="569913" y="990600"/>
            <a:ext cx="3219450" cy="2782888"/>
            <a:chOff x="569159" y="1295404"/>
            <a:chExt cx="3219450" cy="2782269"/>
          </a:xfrm>
        </p:grpSpPr>
        <p:pic>
          <p:nvPicPr>
            <p:cNvPr id="31821" name="Picture 5" descr="imageResult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9159" y="1295404"/>
              <a:ext cx="3219450" cy="2425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9"/>
            <p:cNvSpPr txBox="1">
              <a:spLocks noChangeArrowheads="1"/>
            </p:cNvSpPr>
            <p:nvPr/>
          </p:nvSpPr>
          <p:spPr bwMode="auto">
            <a:xfrm>
              <a:off x="592971" y="3707867"/>
              <a:ext cx="3171825" cy="3698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800" dirty="0">
                  <a:solidFill>
                    <a:srgbClr val="000000"/>
                  </a:solidFill>
                  <a:latin typeface="+mn-lt"/>
                </a:rPr>
                <a:t>Determining image regions</a:t>
              </a:r>
            </a:p>
          </p:txBody>
        </p:sp>
      </p:grpSp>
      <p:grpSp>
        <p:nvGrpSpPr>
          <p:cNvPr id="31750" name="Group 73"/>
          <p:cNvGrpSpPr>
            <a:grpSpLocks/>
          </p:cNvGrpSpPr>
          <p:nvPr/>
        </p:nvGrpSpPr>
        <p:grpSpPr bwMode="auto">
          <a:xfrm>
            <a:off x="3695700" y="1663700"/>
            <a:ext cx="3906838" cy="1465263"/>
            <a:chOff x="3695688" y="1968544"/>
            <a:chExt cx="3906891" cy="1464658"/>
          </a:xfrm>
        </p:grpSpPr>
        <p:pic>
          <p:nvPicPr>
            <p:cNvPr id="31819" name="Picture 6" descr="SpeakDepVidIndex_img2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308" y="1968544"/>
              <a:ext cx="3041650" cy="1111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/>
            <p:cNvSpPr txBox="1">
              <a:spLocks noChangeArrowheads="1"/>
            </p:cNvSpPr>
            <p:nvPr/>
          </p:nvSpPr>
          <p:spPr bwMode="auto">
            <a:xfrm>
              <a:off x="3695688" y="3063467"/>
              <a:ext cx="3906891" cy="3697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800" dirty="0">
                  <a:solidFill>
                    <a:srgbClr val="000000"/>
                  </a:solidFill>
                  <a:latin typeface="+mn-lt"/>
                </a:rPr>
                <a:t>Grouping video frames into shots</a:t>
              </a:r>
            </a:p>
          </p:txBody>
        </p:sp>
      </p:grpSp>
      <p:grpSp>
        <p:nvGrpSpPr>
          <p:cNvPr id="31751" name="Group 75"/>
          <p:cNvGrpSpPr>
            <a:grpSpLocks/>
          </p:cNvGrpSpPr>
          <p:nvPr/>
        </p:nvGrpSpPr>
        <p:grpSpPr bwMode="auto">
          <a:xfrm>
            <a:off x="3001963" y="3840163"/>
            <a:ext cx="4056062" cy="2387600"/>
            <a:chOff x="2878229" y="4254544"/>
            <a:chExt cx="4056063" cy="2387045"/>
          </a:xfrm>
        </p:grpSpPr>
        <p:grpSp>
          <p:nvGrpSpPr>
            <p:cNvPr id="31758" name="Group 72"/>
            <p:cNvGrpSpPr>
              <a:grpSpLocks noChangeAspect="1"/>
            </p:cNvGrpSpPr>
            <p:nvPr/>
          </p:nvGrpSpPr>
          <p:grpSpPr bwMode="auto">
            <a:xfrm>
              <a:off x="2878229" y="4254544"/>
              <a:ext cx="4056063" cy="1943100"/>
              <a:chOff x="542925" y="6172200"/>
              <a:chExt cx="8601075" cy="4121150"/>
            </a:xfrm>
          </p:grpSpPr>
          <p:pic>
            <p:nvPicPr>
              <p:cNvPr id="31760" name="Picture 3" descr="koala-australia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53325" y="8686800"/>
                <a:ext cx="1109663" cy="1371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61" name="Picture 4" descr="face1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81525" y="7772400"/>
                <a:ext cx="1800225" cy="1192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62" name="Picture 5" descr="face2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29125" y="9067800"/>
                <a:ext cx="1800225" cy="11906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63" name="Picture 6" descr="side%20view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1525" y="9144000"/>
                <a:ext cx="1755775" cy="11461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64" name="Picture 7" descr="koala-leaf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81738" y="6400800"/>
                <a:ext cx="1033462" cy="11811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65" name="Picture 8" descr="carlondon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2925" y="7543800"/>
                <a:ext cx="1981200" cy="1485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66" name="Picture 9" descr="personkoala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57700" y="6477000"/>
                <a:ext cx="1495425" cy="1231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67" name="Picture 10" descr="MVO%20Parking%20Lot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7725" y="6172200"/>
                <a:ext cx="1676400" cy="1257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68" name="Picture 11" descr="koalashug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77125" y="6553200"/>
                <a:ext cx="1652588" cy="1905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69" name="Picture 12" descr="Car_Side_Large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00325" y="8686800"/>
                <a:ext cx="1585913" cy="11699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70" name="Picture 13" descr="koala3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86525" y="7848600"/>
                <a:ext cx="854075" cy="12128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71" name="Picture 14" descr="feats3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7725" y="6172200"/>
                <a:ext cx="1676400" cy="12525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72" name="Picture 15" descr="feats2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2925" y="7543800"/>
                <a:ext cx="1981200" cy="14779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73" name="Picture 16" descr="feats12"/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29125" y="9067800"/>
                <a:ext cx="1828800" cy="1209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74" name="Picture 17" descr="feats11"/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81525" y="7772400"/>
                <a:ext cx="1828800" cy="12112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75" name="Picture 18" descr="feats10"/>
              <p:cNvPicPr>
                <a:picLocks noChangeAspect="1" noChangeArrowheads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29125" y="6477000"/>
                <a:ext cx="1524000" cy="12525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76" name="Picture 19" descr="feats1"/>
              <p:cNvPicPr>
                <a:picLocks noChangeAspect="1" noChangeArrowheads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1525" y="9144000"/>
                <a:ext cx="1752600" cy="11493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77" name="Picture 20" descr="feats9"/>
              <p:cNvPicPr>
                <a:picLocks noChangeAspect="1" noChangeArrowheads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53325" y="8686800"/>
                <a:ext cx="1112838" cy="1371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78" name="Picture 21" descr="feats8"/>
              <p:cNvPicPr>
                <a:picLocks noChangeAspect="1" noChangeArrowheads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77125" y="6553200"/>
                <a:ext cx="1666875" cy="1905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79" name="Picture 22" descr="feats7"/>
              <p:cNvPicPr>
                <a:picLocks noChangeAspect="1" noChangeArrowheads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86525" y="7848600"/>
                <a:ext cx="862013" cy="1219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80" name="Picture 23" descr="feats6"/>
              <p:cNvPicPr>
                <a:picLocks noChangeAspect="1" noChangeArrowheads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57925" y="6400800"/>
                <a:ext cx="1065213" cy="1219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81" name="Picture 24" descr="feats5"/>
              <p:cNvPicPr>
                <a:picLocks noChangeAspect="1" noChangeArrowheads="1"/>
              </p:cNvPicPr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00325" y="8686800"/>
                <a:ext cx="1600200" cy="11858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82" name="Picture 25" descr="car6feats"/>
              <p:cNvPicPr>
                <a:picLocks noChangeAspect="1" noChangeArrowheads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00325" y="7183438"/>
                <a:ext cx="1828800" cy="1035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31783" name="Group 26"/>
              <p:cNvGrpSpPr>
                <a:grpSpLocks/>
              </p:cNvGrpSpPr>
              <p:nvPr/>
            </p:nvGrpSpPr>
            <p:grpSpPr bwMode="auto">
              <a:xfrm>
                <a:off x="2066925" y="6705600"/>
                <a:ext cx="1371600" cy="2819400"/>
                <a:chOff x="1056" y="1536"/>
                <a:chExt cx="864" cy="1776"/>
              </a:xfrm>
            </p:grpSpPr>
            <p:sp>
              <p:nvSpPr>
                <p:cNvPr id="31817" name="Line 27"/>
                <p:cNvSpPr>
                  <a:spLocks noChangeShapeType="1"/>
                </p:cNvSpPr>
                <p:nvPr/>
              </p:nvSpPr>
              <p:spPr bwMode="auto">
                <a:xfrm>
                  <a:off x="1056" y="1536"/>
                  <a:ext cx="864" cy="528"/>
                </a:xfrm>
                <a:prstGeom prst="line">
                  <a:avLst/>
                </a:prstGeom>
                <a:noFill/>
                <a:ln w="57150">
                  <a:solidFill>
                    <a:srgbClr val="CC99FF"/>
                  </a:solidFill>
                  <a:round/>
                  <a:headEnd type="arrow" w="med" len="sm"/>
                  <a:tailEnd type="arrow" w="med" len="sm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18" name="Line 28"/>
                <p:cNvSpPr>
                  <a:spLocks noChangeShapeType="1"/>
                </p:cNvSpPr>
                <p:nvPr/>
              </p:nvSpPr>
              <p:spPr bwMode="auto">
                <a:xfrm flipV="1">
                  <a:off x="1296" y="3168"/>
                  <a:ext cx="288" cy="144"/>
                </a:xfrm>
                <a:prstGeom prst="line">
                  <a:avLst/>
                </a:prstGeom>
                <a:noFill/>
                <a:ln w="57150">
                  <a:solidFill>
                    <a:srgbClr val="CC99FF"/>
                  </a:solidFill>
                  <a:round/>
                  <a:headEnd type="arrow" w="med" len="sm"/>
                  <a:tailEnd type="arrow" w="med" len="sm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1784" name="Group 29"/>
              <p:cNvGrpSpPr>
                <a:grpSpLocks/>
              </p:cNvGrpSpPr>
              <p:nvPr/>
            </p:nvGrpSpPr>
            <p:grpSpPr bwMode="auto">
              <a:xfrm>
                <a:off x="847725" y="6534150"/>
                <a:ext cx="3503613" cy="3448050"/>
                <a:chOff x="288" y="1428"/>
                <a:chExt cx="2207" cy="2172"/>
              </a:xfrm>
            </p:grpSpPr>
            <p:sp>
              <p:nvSpPr>
                <p:cNvPr id="31805" name="Oval 30"/>
                <p:cNvSpPr>
                  <a:spLocks noChangeArrowheads="1"/>
                </p:cNvSpPr>
                <p:nvPr/>
              </p:nvSpPr>
              <p:spPr bwMode="auto">
                <a:xfrm>
                  <a:off x="336" y="2592"/>
                  <a:ext cx="912" cy="288"/>
                </a:xfrm>
                <a:prstGeom prst="ellipse">
                  <a:avLst/>
                </a:prstGeom>
                <a:solidFill>
                  <a:srgbClr val="CC99FF">
                    <a:alpha val="50195"/>
                  </a:srgbClr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1806" name="Oval 31"/>
                <p:cNvSpPr>
                  <a:spLocks noChangeArrowheads="1"/>
                </p:cNvSpPr>
                <p:nvPr/>
              </p:nvSpPr>
              <p:spPr bwMode="auto">
                <a:xfrm>
                  <a:off x="288" y="3216"/>
                  <a:ext cx="1056" cy="384"/>
                </a:xfrm>
                <a:prstGeom prst="ellipse">
                  <a:avLst/>
                </a:prstGeom>
                <a:solidFill>
                  <a:srgbClr val="CC99FF">
                    <a:alpha val="50195"/>
                  </a:srgbClr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1807" name="Oval 32"/>
                <p:cNvSpPr>
                  <a:spLocks noChangeArrowheads="1"/>
                </p:cNvSpPr>
                <p:nvPr/>
              </p:nvSpPr>
              <p:spPr bwMode="auto">
                <a:xfrm rot="22518">
                  <a:off x="1384" y="2064"/>
                  <a:ext cx="1111" cy="384"/>
                </a:xfrm>
                <a:prstGeom prst="ellipse">
                  <a:avLst/>
                </a:prstGeom>
                <a:solidFill>
                  <a:srgbClr val="CC99FF">
                    <a:alpha val="50195"/>
                  </a:srgbClr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1808" name="Oval 33"/>
                <p:cNvSpPr>
                  <a:spLocks noChangeArrowheads="1"/>
                </p:cNvSpPr>
                <p:nvPr/>
              </p:nvSpPr>
              <p:spPr bwMode="auto">
                <a:xfrm>
                  <a:off x="1584" y="3024"/>
                  <a:ext cx="720" cy="240"/>
                </a:xfrm>
                <a:prstGeom prst="ellipse">
                  <a:avLst/>
                </a:prstGeom>
                <a:solidFill>
                  <a:srgbClr val="CC99FF">
                    <a:alpha val="50195"/>
                  </a:srgbClr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1809" name="Oval 34"/>
                <p:cNvSpPr>
                  <a:spLocks noChangeArrowheads="1"/>
                </p:cNvSpPr>
                <p:nvPr/>
              </p:nvSpPr>
              <p:spPr bwMode="auto">
                <a:xfrm rot="1143841">
                  <a:off x="662" y="1428"/>
                  <a:ext cx="432" cy="156"/>
                </a:xfrm>
                <a:prstGeom prst="ellipse">
                  <a:avLst/>
                </a:prstGeom>
                <a:solidFill>
                  <a:srgbClr val="CC99FF">
                    <a:alpha val="50195"/>
                  </a:srgbClr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1810" name="Oval 35"/>
                <p:cNvSpPr>
                  <a:spLocks noChangeArrowheads="1"/>
                </p:cNvSpPr>
                <p:nvPr/>
              </p:nvSpPr>
              <p:spPr bwMode="auto">
                <a:xfrm rot="1463785">
                  <a:off x="563" y="1545"/>
                  <a:ext cx="361" cy="197"/>
                </a:xfrm>
                <a:prstGeom prst="ellipse">
                  <a:avLst/>
                </a:prstGeom>
                <a:solidFill>
                  <a:srgbClr val="CC99FF">
                    <a:alpha val="50195"/>
                  </a:srgbClr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1811" name="Line 36"/>
                <p:cNvSpPr>
                  <a:spLocks noChangeShapeType="1"/>
                </p:cNvSpPr>
                <p:nvPr/>
              </p:nvSpPr>
              <p:spPr bwMode="auto">
                <a:xfrm flipV="1">
                  <a:off x="816" y="2880"/>
                  <a:ext cx="0" cy="336"/>
                </a:xfrm>
                <a:prstGeom prst="line">
                  <a:avLst/>
                </a:prstGeom>
                <a:noFill/>
                <a:ln w="57150">
                  <a:solidFill>
                    <a:srgbClr val="CC99FF"/>
                  </a:solidFill>
                  <a:round/>
                  <a:headEnd type="arrow" w="med" len="sm"/>
                  <a:tailEnd type="arrow" w="med" len="sm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12" name="Line 37"/>
                <p:cNvSpPr>
                  <a:spLocks noChangeShapeType="1"/>
                </p:cNvSpPr>
                <p:nvPr/>
              </p:nvSpPr>
              <p:spPr bwMode="auto">
                <a:xfrm>
                  <a:off x="1007" y="1583"/>
                  <a:ext cx="0" cy="1630"/>
                </a:xfrm>
                <a:prstGeom prst="line">
                  <a:avLst/>
                </a:prstGeom>
                <a:noFill/>
                <a:ln w="57150">
                  <a:solidFill>
                    <a:srgbClr val="CC99FF"/>
                  </a:solidFill>
                  <a:round/>
                  <a:headEnd type="arrow" w="med" len="sm"/>
                  <a:tailEnd type="arrow" w="med" len="sm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13" name="Line 38"/>
                <p:cNvSpPr>
                  <a:spLocks noChangeShapeType="1"/>
                </p:cNvSpPr>
                <p:nvPr/>
              </p:nvSpPr>
              <p:spPr bwMode="auto">
                <a:xfrm flipV="1">
                  <a:off x="816" y="1776"/>
                  <a:ext cx="0" cy="816"/>
                </a:xfrm>
                <a:prstGeom prst="line">
                  <a:avLst/>
                </a:prstGeom>
                <a:noFill/>
                <a:ln w="57150">
                  <a:solidFill>
                    <a:srgbClr val="CC99FF"/>
                  </a:solidFill>
                  <a:round/>
                  <a:headEnd type="arrow" w="med" len="sm"/>
                  <a:tailEnd type="arrow" w="med" len="sm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14" name="Line 39"/>
                <p:cNvSpPr>
                  <a:spLocks noChangeShapeType="1"/>
                </p:cNvSpPr>
                <p:nvPr/>
              </p:nvSpPr>
              <p:spPr bwMode="auto">
                <a:xfrm>
                  <a:off x="1152" y="1680"/>
                  <a:ext cx="864" cy="1440"/>
                </a:xfrm>
                <a:prstGeom prst="line">
                  <a:avLst/>
                </a:prstGeom>
                <a:noFill/>
                <a:ln w="57150">
                  <a:solidFill>
                    <a:srgbClr val="CC99FF"/>
                  </a:solidFill>
                  <a:round/>
                  <a:headEnd type="arrow" w="med" len="sm"/>
                  <a:tailEnd type="arrow" w="med" len="sm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15" name="Line 40"/>
                <p:cNvSpPr>
                  <a:spLocks noChangeShapeType="1"/>
                </p:cNvSpPr>
                <p:nvPr/>
              </p:nvSpPr>
              <p:spPr bwMode="auto">
                <a:xfrm flipV="1">
                  <a:off x="1152" y="2352"/>
                  <a:ext cx="336" cy="912"/>
                </a:xfrm>
                <a:prstGeom prst="line">
                  <a:avLst/>
                </a:prstGeom>
                <a:noFill/>
                <a:ln w="57150">
                  <a:solidFill>
                    <a:srgbClr val="CC99FF"/>
                  </a:solidFill>
                  <a:round/>
                  <a:headEnd type="arrow" w="med" len="sm"/>
                  <a:tailEnd type="arrow" w="med" len="sm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16" name="Line 41"/>
                <p:cNvSpPr>
                  <a:spLocks noChangeShapeType="1"/>
                </p:cNvSpPr>
                <p:nvPr/>
              </p:nvSpPr>
              <p:spPr bwMode="auto">
                <a:xfrm flipH="1" flipV="1">
                  <a:off x="1200" y="2784"/>
                  <a:ext cx="432" cy="288"/>
                </a:xfrm>
                <a:prstGeom prst="line">
                  <a:avLst/>
                </a:prstGeom>
                <a:noFill/>
                <a:ln w="57150">
                  <a:solidFill>
                    <a:srgbClr val="CC99FF"/>
                  </a:solidFill>
                  <a:round/>
                  <a:headEnd type="arrow" w="med" len="sm"/>
                  <a:tailEnd type="arrow" w="med" len="sm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1785" name="Group 42"/>
              <p:cNvGrpSpPr>
                <a:grpSpLocks/>
              </p:cNvGrpSpPr>
              <p:nvPr/>
            </p:nvGrpSpPr>
            <p:grpSpPr bwMode="auto">
              <a:xfrm>
                <a:off x="4733925" y="6477000"/>
                <a:ext cx="1295400" cy="3657600"/>
                <a:chOff x="2736" y="1392"/>
                <a:chExt cx="816" cy="2304"/>
              </a:xfrm>
            </p:grpSpPr>
            <p:grpSp>
              <p:nvGrpSpPr>
                <p:cNvPr id="31798" name="Group 43"/>
                <p:cNvGrpSpPr>
                  <a:grpSpLocks/>
                </p:cNvGrpSpPr>
                <p:nvPr/>
              </p:nvGrpSpPr>
              <p:grpSpPr bwMode="auto">
                <a:xfrm>
                  <a:off x="2736" y="1392"/>
                  <a:ext cx="816" cy="2304"/>
                  <a:chOff x="2736" y="1392"/>
                  <a:chExt cx="816" cy="2304"/>
                </a:xfrm>
              </p:grpSpPr>
              <p:sp>
                <p:nvSpPr>
                  <p:cNvPr id="31802" name="Oval 44"/>
                  <p:cNvSpPr>
                    <a:spLocks noChangeArrowheads="1"/>
                  </p:cNvSpPr>
                  <p:nvPr/>
                </p:nvSpPr>
                <p:spPr bwMode="auto">
                  <a:xfrm>
                    <a:off x="2880" y="3072"/>
                    <a:ext cx="480" cy="624"/>
                  </a:xfrm>
                  <a:prstGeom prst="ellipse">
                    <a:avLst/>
                  </a:prstGeom>
                  <a:solidFill>
                    <a:srgbClr val="FFFF00">
                      <a:alpha val="50195"/>
                    </a:srgb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e-DE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1803" name="Oval 45"/>
                  <p:cNvSpPr>
                    <a:spLocks noChangeArrowheads="1"/>
                  </p:cNvSpPr>
                  <p:nvPr/>
                </p:nvSpPr>
                <p:spPr bwMode="auto">
                  <a:xfrm>
                    <a:off x="3168" y="2352"/>
                    <a:ext cx="384" cy="528"/>
                  </a:xfrm>
                  <a:prstGeom prst="ellipse">
                    <a:avLst/>
                  </a:prstGeom>
                  <a:solidFill>
                    <a:srgbClr val="FFFF00">
                      <a:alpha val="50195"/>
                    </a:srgb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e-DE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1804" name="Oval 46"/>
                  <p:cNvSpPr>
                    <a:spLocks noChangeArrowheads="1"/>
                  </p:cNvSpPr>
                  <p:nvPr/>
                </p:nvSpPr>
                <p:spPr bwMode="auto">
                  <a:xfrm>
                    <a:off x="2736" y="1392"/>
                    <a:ext cx="288" cy="432"/>
                  </a:xfrm>
                  <a:prstGeom prst="ellipse">
                    <a:avLst/>
                  </a:prstGeom>
                  <a:solidFill>
                    <a:srgbClr val="FFFF00">
                      <a:alpha val="50195"/>
                    </a:srgb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e-DE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</p:grpSp>
            <p:sp>
              <p:nvSpPr>
                <p:cNvPr id="31799" name="Line 47"/>
                <p:cNvSpPr>
                  <a:spLocks noChangeShapeType="1"/>
                </p:cNvSpPr>
                <p:nvPr/>
              </p:nvSpPr>
              <p:spPr bwMode="auto">
                <a:xfrm>
                  <a:off x="2976" y="1776"/>
                  <a:ext cx="336" cy="576"/>
                </a:xfrm>
                <a:prstGeom prst="line">
                  <a:avLst/>
                </a:prstGeom>
                <a:noFill/>
                <a:ln w="57150">
                  <a:solidFill>
                    <a:srgbClr val="FFFF00"/>
                  </a:solidFill>
                  <a:round/>
                  <a:headEnd type="arrow" w="med" len="sm"/>
                  <a:tailEnd type="arrow" w="med" len="sm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00" name="Line 48"/>
                <p:cNvSpPr>
                  <a:spLocks noChangeShapeType="1"/>
                </p:cNvSpPr>
                <p:nvPr/>
              </p:nvSpPr>
              <p:spPr bwMode="auto">
                <a:xfrm flipH="1">
                  <a:off x="3168" y="2880"/>
                  <a:ext cx="96" cy="192"/>
                </a:xfrm>
                <a:prstGeom prst="line">
                  <a:avLst/>
                </a:prstGeom>
                <a:noFill/>
                <a:ln w="57150">
                  <a:solidFill>
                    <a:srgbClr val="FFFF00"/>
                  </a:solidFill>
                  <a:round/>
                  <a:headEnd type="arrow" w="med" len="sm"/>
                  <a:tailEnd type="arrow" w="med" len="sm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01" name="Line 49"/>
                <p:cNvSpPr>
                  <a:spLocks noChangeShapeType="1"/>
                </p:cNvSpPr>
                <p:nvPr/>
              </p:nvSpPr>
              <p:spPr bwMode="auto">
                <a:xfrm>
                  <a:off x="2880" y="1824"/>
                  <a:ext cx="192" cy="1248"/>
                </a:xfrm>
                <a:prstGeom prst="line">
                  <a:avLst/>
                </a:prstGeom>
                <a:noFill/>
                <a:ln w="57150">
                  <a:solidFill>
                    <a:srgbClr val="FFFF00"/>
                  </a:solidFill>
                  <a:round/>
                  <a:headEnd type="arrow" w="med" len="sm"/>
                  <a:tailEnd type="arrow" w="med" len="sm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1786" name="Oval 51"/>
              <p:cNvSpPr>
                <a:spLocks noChangeArrowheads="1"/>
              </p:cNvSpPr>
              <p:nvPr/>
            </p:nvSpPr>
            <p:spPr bwMode="auto">
              <a:xfrm>
                <a:off x="6410325" y="6477000"/>
                <a:ext cx="762000" cy="685800"/>
              </a:xfrm>
              <a:prstGeom prst="ellipse">
                <a:avLst/>
              </a:prstGeom>
              <a:solidFill>
                <a:srgbClr val="CCFFCC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 type="none" w="med" len="sm"/>
                <a:tailEnd type="none" w="med" len="sm"/>
              </a:ln>
            </p:spPr>
            <p:txBody>
              <a:bodyPr wrap="none" anchor="ctr"/>
              <a:lstStyle/>
              <a:p>
                <a:endParaRPr lang="de-DE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grpSp>
            <p:nvGrpSpPr>
              <p:cNvPr id="31787" name="Group 57"/>
              <p:cNvGrpSpPr>
                <a:grpSpLocks/>
              </p:cNvGrpSpPr>
              <p:nvPr/>
            </p:nvGrpSpPr>
            <p:grpSpPr bwMode="auto">
              <a:xfrm>
                <a:off x="6715125" y="6705600"/>
                <a:ext cx="2286000" cy="2667000"/>
                <a:chOff x="3984" y="1536"/>
                <a:chExt cx="1440" cy="1680"/>
              </a:xfrm>
            </p:grpSpPr>
            <p:sp>
              <p:nvSpPr>
                <p:cNvPr id="31788" name="Oval 58"/>
                <p:cNvSpPr>
                  <a:spLocks noChangeArrowheads="1"/>
                </p:cNvSpPr>
                <p:nvPr/>
              </p:nvSpPr>
              <p:spPr bwMode="auto">
                <a:xfrm>
                  <a:off x="3984" y="2352"/>
                  <a:ext cx="384" cy="432"/>
                </a:xfrm>
                <a:prstGeom prst="ellipse">
                  <a:avLst/>
                </a:prstGeom>
                <a:solidFill>
                  <a:srgbClr val="CCFFCC">
                    <a:alpha val="50195"/>
                  </a:srgbClr>
                </a:solidFill>
                <a:ln w="12700">
                  <a:solidFill>
                    <a:schemeClr val="tx1"/>
                  </a:solidFill>
                  <a:round/>
                  <a:headEnd type="none" w="med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de-DE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1789" name="Oval 59"/>
                <p:cNvSpPr>
                  <a:spLocks noChangeArrowheads="1"/>
                </p:cNvSpPr>
                <p:nvPr/>
              </p:nvSpPr>
              <p:spPr bwMode="auto">
                <a:xfrm>
                  <a:off x="4800" y="1536"/>
                  <a:ext cx="384" cy="432"/>
                </a:xfrm>
                <a:prstGeom prst="ellipse">
                  <a:avLst/>
                </a:prstGeom>
                <a:solidFill>
                  <a:srgbClr val="CCFFCC">
                    <a:alpha val="50195"/>
                  </a:srgbClr>
                </a:solidFill>
                <a:ln w="12700">
                  <a:solidFill>
                    <a:schemeClr val="tx1"/>
                  </a:solidFill>
                  <a:round/>
                  <a:headEnd type="none" w="med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de-DE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1790" name="Oval 60"/>
                <p:cNvSpPr>
                  <a:spLocks noChangeArrowheads="1"/>
                </p:cNvSpPr>
                <p:nvPr/>
              </p:nvSpPr>
              <p:spPr bwMode="auto">
                <a:xfrm>
                  <a:off x="5136" y="1680"/>
                  <a:ext cx="288" cy="384"/>
                </a:xfrm>
                <a:prstGeom prst="ellipse">
                  <a:avLst/>
                </a:prstGeom>
                <a:solidFill>
                  <a:srgbClr val="CCFFCC">
                    <a:alpha val="50195"/>
                  </a:srgbClr>
                </a:solidFill>
                <a:ln w="12700">
                  <a:solidFill>
                    <a:schemeClr val="tx1"/>
                  </a:solidFill>
                  <a:round/>
                  <a:headEnd type="none" w="med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de-DE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1791" name="Oval 61"/>
                <p:cNvSpPr>
                  <a:spLocks noChangeArrowheads="1"/>
                </p:cNvSpPr>
                <p:nvPr/>
              </p:nvSpPr>
              <p:spPr bwMode="auto">
                <a:xfrm>
                  <a:off x="4800" y="2832"/>
                  <a:ext cx="384" cy="384"/>
                </a:xfrm>
                <a:prstGeom prst="ellipse">
                  <a:avLst/>
                </a:prstGeom>
                <a:solidFill>
                  <a:srgbClr val="CCFFCC">
                    <a:alpha val="50195"/>
                  </a:srgbClr>
                </a:solidFill>
                <a:ln w="12700">
                  <a:solidFill>
                    <a:schemeClr val="tx1"/>
                  </a:solidFill>
                  <a:round/>
                  <a:headEnd type="none" w="med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de-DE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1792" name="Line 62"/>
                <p:cNvSpPr>
                  <a:spLocks noChangeShapeType="1"/>
                </p:cNvSpPr>
                <p:nvPr/>
              </p:nvSpPr>
              <p:spPr bwMode="auto">
                <a:xfrm>
                  <a:off x="4272" y="1632"/>
                  <a:ext cx="528" cy="96"/>
                </a:xfrm>
                <a:prstGeom prst="line">
                  <a:avLst/>
                </a:prstGeom>
                <a:noFill/>
                <a:ln w="57150">
                  <a:solidFill>
                    <a:srgbClr val="CCFFCC"/>
                  </a:solidFill>
                  <a:round/>
                  <a:headEnd type="arrow" w="med" len="sm"/>
                  <a:tailEnd type="arrow" w="med" len="sm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793" name="Line 63"/>
                <p:cNvSpPr>
                  <a:spLocks noChangeShapeType="1"/>
                </p:cNvSpPr>
                <p:nvPr/>
              </p:nvSpPr>
              <p:spPr bwMode="auto">
                <a:xfrm>
                  <a:off x="4368" y="2640"/>
                  <a:ext cx="432" cy="288"/>
                </a:xfrm>
                <a:prstGeom prst="line">
                  <a:avLst/>
                </a:prstGeom>
                <a:noFill/>
                <a:ln w="57150">
                  <a:solidFill>
                    <a:srgbClr val="CCFFCC"/>
                  </a:solidFill>
                  <a:round/>
                  <a:headEnd type="arrow" w="med" len="sm"/>
                  <a:tailEnd type="arrow" w="med" len="sm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794" name="Line 64"/>
                <p:cNvSpPr>
                  <a:spLocks noChangeShapeType="1"/>
                </p:cNvSpPr>
                <p:nvPr/>
              </p:nvSpPr>
              <p:spPr bwMode="auto">
                <a:xfrm flipV="1">
                  <a:off x="4368" y="2016"/>
                  <a:ext cx="816" cy="528"/>
                </a:xfrm>
                <a:prstGeom prst="line">
                  <a:avLst/>
                </a:prstGeom>
                <a:noFill/>
                <a:ln w="57150">
                  <a:solidFill>
                    <a:srgbClr val="CCFFCC"/>
                  </a:solidFill>
                  <a:round/>
                  <a:headEnd type="arrow" w="med" len="sm"/>
                  <a:tailEnd type="arrow" w="med" len="sm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795" name="Line 65"/>
                <p:cNvSpPr>
                  <a:spLocks noChangeShapeType="1"/>
                </p:cNvSpPr>
                <p:nvPr/>
              </p:nvSpPr>
              <p:spPr bwMode="auto">
                <a:xfrm flipH="1" flipV="1">
                  <a:off x="4080" y="1824"/>
                  <a:ext cx="96" cy="528"/>
                </a:xfrm>
                <a:prstGeom prst="line">
                  <a:avLst/>
                </a:prstGeom>
                <a:noFill/>
                <a:ln w="57150">
                  <a:solidFill>
                    <a:srgbClr val="CCFFCC"/>
                  </a:solidFill>
                  <a:round/>
                  <a:headEnd type="arrow" w="med" len="sm"/>
                  <a:tailEnd type="arrow" w="med" len="sm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796" name="Line 66"/>
                <p:cNvSpPr>
                  <a:spLocks noChangeShapeType="1"/>
                </p:cNvSpPr>
                <p:nvPr/>
              </p:nvSpPr>
              <p:spPr bwMode="auto">
                <a:xfrm flipH="1" flipV="1">
                  <a:off x="4224" y="1728"/>
                  <a:ext cx="720" cy="1152"/>
                </a:xfrm>
                <a:prstGeom prst="line">
                  <a:avLst/>
                </a:prstGeom>
                <a:noFill/>
                <a:ln w="57150">
                  <a:solidFill>
                    <a:srgbClr val="CCFFCC"/>
                  </a:solidFill>
                  <a:round/>
                  <a:headEnd type="arrow" w="med" len="sm"/>
                  <a:tailEnd type="arrow" w="med" len="sm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797" name="Line 67"/>
                <p:cNvSpPr>
                  <a:spLocks noChangeShapeType="1"/>
                </p:cNvSpPr>
                <p:nvPr/>
              </p:nvSpPr>
              <p:spPr bwMode="auto">
                <a:xfrm flipH="1" flipV="1">
                  <a:off x="4992" y="1968"/>
                  <a:ext cx="0" cy="864"/>
                </a:xfrm>
                <a:prstGeom prst="line">
                  <a:avLst/>
                </a:prstGeom>
                <a:noFill/>
                <a:ln w="57150">
                  <a:solidFill>
                    <a:srgbClr val="CCFFCC"/>
                  </a:solidFill>
                  <a:round/>
                  <a:headEnd type="arrow" w="med" len="sm"/>
                  <a:tailEnd type="arrow" w="med" len="sm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71" name="TextBox 70"/>
            <p:cNvSpPr txBox="1">
              <a:spLocks noChangeArrowheads="1"/>
            </p:cNvSpPr>
            <p:nvPr/>
          </p:nvSpPr>
          <p:spPr bwMode="auto">
            <a:xfrm>
              <a:off x="3495766" y="6271787"/>
              <a:ext cx="2819401" cy="3698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800" dirty="0">
                  <a:solidFill>
                    <a:srgbClr val="000000"/>
                  </a:solidFill>
                  <a:latin typeface="+mn-lt"/>
                </a:rPr>
                <a:t>Object-level grouping</a:t>
              </a:r>
            </a:p>
          </p:txBody>
        </p:sp>
      </p:grpSp>
      <p:grpSp>
        <p:nvGrpSpPr>
          <p:cNvPr id="31752" name="Group 74"/>
          <p:cNvGrpSpPr>
            <a:grpSpLocks/>
          </p:cNvGrpSpPr>
          <p:nvPr/>
        </p:nvGrpSpPr>
        <p:grpSpPr bwMode="auto">
          <a:xfrm>
            <a:off x="7383463" y="1435100"/>
            <a:ext cx="1760537" cy="3175000"/>
            <a:chOff x="7383501" y="1739944"/>
            <a:chExt cx="1760499" cy="3174214"/>
          </a:xfrm>
        </p:grpSpPr>
        <p:pic>
          <p:nvPicPr>
            <p:cNvPr id="31756" name="Picture 4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917" t="40343" r="23750" b="12479"/>
            <a:stretch>
              <a:fillRect/>
            </a:stretch>
          </p:blipFill>
          <p:spPr bwMode="auto">
            <a:xfrm>
              <a:off x="7616050" y="1739944"/>
              <a:ext cx="1295400" cy="279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" name="TextBox 71"/>
            <p:cNvSpPr txBox="1">
              <a:spLocks noChangeArrowheads="1"/>
            </p:cNvSpPr>
            <p:nvPr/>
          </p:nvSpPr>
          <p:spPr bwMode="auto">
            <a:xfrm>
              <a:off x="7383501" y="4544363"/>
              <a:ext cx="1760499" cy="369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800" dirty="0">
                  <a:solidFill>
                    <a:srgbClr val="000000"/>
                  </a:solidFill>
                  <a:latin typeface="+mn-lt"/>
                </a:rPr>
                <a:t>Figure-ground</a:t>
              </a:r>
            </a:p>
          </p:txBody>
        </p:sp>
      </p:grpSp>
      <p:sp>
        <p:nvSpPr>
          <p:cNvPr id="31753" name="TextBox 19"/>
          <p:cNvSpPr txBox="1">
            <a:spLocks noChangeArrowheads="1"/>
          </p:cNvSpPr>
          <p:nvPr/>
        </p:nvSpPr>
        <p:spPr bwMode="auto">
          <a:xfrm>
            <a:off x="76200" y="6019800"/>
            <a:ext cx="25685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r>
              <a:rPr lang="en-US" sz="1400" b="0" dirty="0">
                <a:solidFill>
                  <a:srgbClr val="000000"/>
                </a:solidFill>
              </a:rPr>
              <a:t>Slide credit: Kristen </a:t>
            </a:r>
            <a:r>
              <a:rPr lang="en-US" sz="1400" b="0" dirty="0" err="1">
                <a:solidFill>
                  <a:srgbClr val="000000"/>
                </a:solidFill>
              </a:rPr>
              <a:t>Grauman</a:t>
            </a:r>
            <a:endParaRPr lang="de-CH" sz="1400" b="0" dirty="0">
              <a:solidFill>
                <a:srgbClr val="000000"/>
              </a:solidFill>
            </a:endParaRPr>
          </a:p>
        </p:txBody>
      </p:sp>
      <p:sp>
        <p:nvSpPr>
          <p:cNvPr id="77" name="TextBox 76"/>
          <p:cNvSpPr txBox="1">
            <a:spLocks noChangeArrowheads="1"/>
          </p:cNvSpPr>
          <p:nvPr/>
        </p:nvSpPr>
        <p:spPr bwMode="auto">
          <a:xfrm>
            <a:off x="409575" y="4168775"/>
            <a:ext cx="25066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n-US" i="1" dirty="0">
                <a:solidFill>
                  <a:srgbClr val="0070C0"/>
                </a:solidFill>
              </a:rPr>
              <a:t>What things should</a:t>
            </a:r>
            <a:br>
              <a:rPr lang="en-US" i="1" dirty="0">
                <a:solidFill>
                  <a:srgbClr val="0070C0"/>
                </a:solidFill>
              </a:rPr>
            </a:br>
            <a:r>
              <a:rPr lang="en-US" i="1" dirty="0">
                <a:solidFill>
                  <a:srgbClr val="0070C0"/>
                </a:solidFill>
              </a:rPr>
              <a:t> be grouped?</a:t>
            </a:r>
            <a:endParaRPr lang="de-CH" i="1" dirty="0">
              <a:solidFill>
                <a:srgbClr val="0070C0"/>
              </a:solidFill>
            </a:endParaRPr>
          </a:p>
        </p:txBody>
      </p:sp>
      <p:sp>
        <p:nvSpPr>
          <p:cNvPr id="78" name="TextBox 77"/>
          <p:cNvSpPr txBox="1">
            <a:spLocks noChangeArrowheads="1"/>
          </p:cNvSpPr>
          <p:nvPr/>
        </p:nvSpPr>
        <p:spPr bwMode="auto">
          <a:xfrm>
            <a:off x="569913" y="5059363"/>
            <a:ext cx="21701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n-US" i="1">
                <a:solidFill>
                  <a:srgbClr val="0070C0"/>
                </a:solidFill>
              </a:rPr>
              <a:t>What cues </a:t>
            </a:r>
            <a:br>
              <a:rPr lang="en-US" i="1">
                <a:solidFill>
                  <a:srgbClr val="0070C0"/>
                </a:solidFill>
              </a:rPr>
            </a:br>
            <a:r>
              <a:rPr lang="en-US" i="1">
                <a:solidFill>
                  <a:srgbClr val="0070C0"/>
                </a:solidFill>
              </a:rPr>
              <a:t>indicate groups?</a:t>
            </a:r>
            <a:endParaRPr lang="de-CH" i="1">
              <a:solidFill>
                <a:srgbClr val="0070C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2799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  <p:bldP spid="7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dirty="0" smtClean="0">
                <a:hlinkClick r:id="rId2"/>
              </a:rPr>
              <a:t>Gestalt</a:t>
            </a:r>
            <a:r>
              <a:rPr lang="en-US" dirty="0" smtClean="0"/>
              <a:t> School</a:t>
            </a:r>
            <a:endParaRPr lang="de-CH" dirty="0" smtClean="0"/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Grouping is key to visual perception</a:t>
            </a:r>
          </a:p>
          <a:p>
            <a:r>
              <a:rPr lang="en-US" sz="2800" dirty="0" smtClean="0"/>
              <a:t>Elements in a collection can have properties that result from </a:t>
            </a:r>
            <a:r>
              <a:rPr lang="en-US" sz="2800" b="1" dirty="0" smtClean="0"/>
              <a:t>relationships </a:t>
            </a:r>
          </a:p>
          <a:p>
            <a:pPr lvl="1"/>
            <a:r>
              <a:rPr lang="en-US" sz="2400" dirty="0" smtClean="0"/>
              <a:t>“The whole is greater than the sum of its parts”</a:t>
            </a:r>
          </a:p>
          <a:p>
            <a:endParaRPr lang="de-CH" sz="2800" dirty="0" smtClean="0"/>
          </a:p>
        </p:txBody>
      </p:sp>
      <p:pic>
        <p:nvPicPr>
          <p:cNvPr id="3789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850" y="2819400"/>
            <a:ext cx="3962400" cy="319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27050" y="3176588"/>
            <a:ext cx="225266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800" dirty="0">
                <a:solidFill>
                  <a:srgbClr val="000000"/>
                </a:solidFill>
                <a:latin typeface="+mn-lt"/>
                <a:cs typeface="Arial" pitchFamily="34" charset="0"/>
              </a:rPr>
              <a:t>Illusory/subjective </a:t>
            </a:r>
            <a:br>
              <a:rPr lang="en-US" sz="1800" dirty="0">
                <a:solidFill>
                  <a:srgbClr val="000000"/>
                </a:solidFill>
                <a:latin typeface="+mn-lt"/>
                <a:cs typeface="Arial" pitchFamily="34" charset="0"/>
              </a:rPr>
            </a:br>
            <a:r>
              <a:rPr lang="en-US" sz="1800" dirty="0">
                <a:solidFill>
                  <a:srgbClr val="000000"/>
                </a:solidFill>
                <a:latin typeface="+mn-lt"/>
                <a:cs typeface="Arial" pitchFamily="34" charset="0"/>
              </a:rPr>
              <a:t>contours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6604000" y="3249613"/>
            <a:ext cx="12223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rgbClr val="000000"/>
                </a:solidFill>
                <a:latin typeface="+mn-lt"/>
                <a:cs typeface="Arial" pitchFamily="34" charset="0"/>
              </a:rPr>
              <a:t>Occlusion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5692775" y="5426075"/>
            <a:ext cx="25447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rgbClr val="000000"/>
                </a:solidFill>
                <a:latin typeface="+mn-lt"/>
                <a:cs typeface="Arial" pitchFamily="34" charset="0"/>
              </a:rPr>
              <a:t>Familiar configuration</a:t>
            </a: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1955800" y="5983288"/>
            <a:ext cx="5391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 dirty="0">
                <a:solidFill>
                  <a:srgbClr val="000000"/>
                </a:solidFill>
                <a:cs typeface="Arial" pitchFamily="34" charset="0"/>
                <a:hlinkClick r:id="rId4"/>
              </a:rPr>
              <a:t>http://en.wikipedia.org/wiki/Gestalt_psychology</a:t>
            </a:r>
            <a:endParaRPr lang="en-US" sz="18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7898" name="TextBox 19"/>
          <p:cNvSpPr txBox="1">
            <a:spLocks noChangeArrowheads="1"/>
          </p:cNvSpPr>
          <p:nvPr/>
        </p:nvSpPr>
        <p:spPr bwMode="auto">
          <a:xfrm rot="16200000">
            <a:off x="7550576" y="4791075"/>
            <a:ext cx="2651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r>
              <a:rPr lang="en-US" sz="1400" b="0" dirty="0">
                <a:solidFill>
                  <a:srgbClr val="000000"/>
                </a:solidFill>
              </a:rPr>
              <a:t>Slide credit: Svetlana </a:t>
            </a:r>
            <a:r>
              <a:rPr lang="en-US" sz="1400" b="0" dirty="0" err="1">
                <a:solidFill>
                  <a:srgbClr val="000000"/>
                </a:solidFill>
              </a:rPr>
              <a:t>Lazebnik</a:t>
            </a:r>
            <a:endParaRPr lang="de-CH" sz="1400" b="0" dirty="0">
              <a:solidFill>
                <a:srgbClr val="0000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6805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Gestalt Theory</a:t>
            </a:r>
            <a:endParaRPr lang="de-CH" dirty="0" smtClean="0"/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>
          <a:xfrm>
            <a:off x="457200" y="1189037"/>
            <a:ext cx="8229600" cy="4525963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dirty="0" smtClean="0"/>
              <a:t>Gestalt: whole or group</a:t>
            </a:r>
          </a:p>
          <a:p>
            <a:pPr lvl="1" eaLnBrk="1" hangingPunct="1"/>
            <a:r>
              <a:rPr lang="en-US" sz="2000" dirty="0" smtClean="0"/>
              <a:t>Whole is greater than sum of its parts</a:t>
            </a:r>
          </a:p>
          <a:p>
            <a:pPr lvl="1" eaLnBrk="1" hangingPunct="1"/>
            <a:r>
              <a:rPr lang="en-US" sz="2000" dirty="0" smtClean="0"/>
              <a:t>Relationships among parts can yield new properties/features</a:t>
            </a:r>
          </a:p>
          <a:p>
            <a:pPr lvl="1" eaLnBrk="1" hangingPunct="1"/>
            <a:endParaRPr lang="en-US" sz="1100" dirty="0" smtClean="0"/>
          </a:p>
          <a:p>
            <a:pPr eaLnBrk="1" hangingPunct="1"/>
            <a:r>
              <a:rPr lang="en-US" sz="2400" dirty="0" smtClean="0"/>
              <a:t>Psychologists identified series of factors that predispose set of elements to be grouped (by human visual system)</a:t>
            </a:r>
            <a:endParaRPr lang="de-CH" sz="1600" dirty="0" smtClean="0"/>
          </a:p>
        </p:txBody>
      </p:sp>
      <p:pic>
        <p:nvPicPr>
          <p:cNvPr id="38918" name="Picture 2" descr="C:\Users\leibe\Desktop\Bastian\myclasses\cv-ws08\images\Wertheim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325" y="3406480"/>
            <a:ext cx="1641475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9" name="TextBox 7"/>
          <p:cNvSpPr txBox="1">
            <a:spLocks noChangeArrowheads="1"/>
          </p:cNvSpPr>
          <p:nvPr/>
        </p:nvSpPr>
        <p:spPr bwMode="auto">
          <a:xfrm>
            <a:off x="990600" y="5181600"/>
            <a:ext cx="613738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r>
              <a:rPr lang="en-US" sz="1600">
                <a:solidFill>
                  <a:schemeClr val="tx1"/>
                </a:solidFill>
              </a:rPr>
              <a:t>Untersuchungen zur Lehre von der Gestalt,</a:t>
            </a:r>
            <a:br>
              <a:rPr lang="en-US" sz="1600">
                <a:solidFill>
                  <a:schemeClr val="tx1"/>
                </a:solidFill>
              </a:rPr>
            </a:br>
            <a:r>
              <a:rPr lang="en-US" sz="1600" i="1">
                <a:solidFill>
                  <a:schemeClr val="tx1"/>
                </a:solidFill>
              </a:rPr>
              <a:t>Psychologische Forschung</a:t>
            </a:r>
            <a:r>
              <a:rPr lang="en-US" sz="1600">
                <a:solidFill>
                  <a:schemeClr val="tx1"/>
                </a:solidFill>
              </a:rPr>
              <a:t>, Vol. 4, pp. 301-350, 1923</a:t>
            </a:r>
            <a:endParaRPr lang="de-CH" sz="1600">
              <a:solidFill>
                <a:schemeClr val="tx1"/>
              </a:solidFill>
            </a:endParaRPr>
          </a:p>
          <a:p>
            <a:r>
              <a:rPr lang="de-CH" sz="1600">
                <a:solidFill>
                  <a:schemeClr val="tx1"/>
                </a:solidFill>
                <a:hlinkClick r:id="rId3"/>
              </a:rPr>
              <a:t>http://psy.ed.asu.edu/~classics/Wertheimer/Forms/forms.htm</a:t>
            </a:r>
            <a:endParaRPr lang="de-CH" sz="1600">
              <a:solidFill>
                <a:schemeClr val="tx1"/>
              </a:solidFill>
            </a:endParaRPr>
          </a:p>
        </p:txBody>
      </p:sp>
      <p:sp>
        <p:nvSpPr>
          <p:cNvPr id="38920" name="TextBox 8"/>
          <p:cNvSpPr txBox="1">
            <a:spLocks noChangeArrowheads="1"/>
          </p:cNvSpPr>
          <p:nvPr/>
        </p:nvSpPr>
        <p:spPr bwMode="auto">
          <a:xfrm>
            <a:off x="1030288" y="3429000"/>
            <a:ext cx="5440362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pPr marL="0" lvl="4"/>
            <a:r>
              <a:rPr lang="en-US" sz="1400" i="1" dirty="0">
                <a:solidFill>
                  <a:schemeClr val="tx1"/>
                </a:solidFill>
              </a:rPr>
              <a:t>“I stand at the window and see a house, trees, sky. </a:t>
            </a:r>
            <a:br>
              <a:rPr lang="en-US" sz="1400" i="1" dirty="0">
                <a:solidFill>
                  <a:schemeClr val="tx1"/>
                </a:solidFill>
              </a:rPr>
            </a:br>
            <a:r>
              <a:rPr lang="en-US" sz="1400" i="1" dirty="0">
                <a:solidFill>
                  <a:schemeClr val="tx1"/>
                </a:solidFill>
              </a:rPr>
              <a:t>Theoretically I might say there were 327 </a:t>
            </a:r>
            <a:r>
              <a:rPr lang="en-US" sz="1400" i="1" dirty="0" err="1">
                <a:solidFill>
                  <a:schemeClr val="tx1"/>
                </a:solidFill>
              </a:rPr>
              <a:t>brightnesses</a:t>
            </a:r>
            <a:r>
              <a:rPr lang="en-US" sz="1400" i="1" dirty="0">
                <a:solidFill>
                  <a:schemeClr val="tx1"/>
                </a:solidFill>
              </a:rPr>
              <a:t> </a:t>
            </a:r>
            <a:br>
              <a:rPr lang="en-US" sz="1400" i="1" dirty="0">
                <a:solidFill>
                  <a:schemeClr val="tx1"/>
                </a:solidFill>
              </a:rPr>
            </a:br>
            <a:r>
              <a:rPr lang="en-US" sz="1400" i="1" dirty="0">
                <a:solidFill>
                  <a:schemeClr val="tx1"/>
                </a:solidFill>
              </a:rPr>
              <a:t>and nuances of </a:t>
            </a:r>
            <a:r>
              <a:rPr lang="en-US" sz="1400" i="1" dirty="0" err="1">
                <a:solidFill>
                  <a:schemeClr val="tx1"/>
                </a:solidFill>
              </a:rPr>
              <a:t>colour</a:t>
            </a:r>
            <a:r>
              <a:rPr lang="en-US" sz="1400" i="1" dirty="0">
                <a:solidFill>
                  <a:schemeClr val="tx1"/>
                </a:solidFill>
              </a:rPr>
              <a:t>. Do I have "327"? No. I have sky, house, and trees.”</a:t>
            </a:r>
            <a:endParaRPr lang="en-US" sz="1400" dirty="0">
              <a:solidFill>
                <a:schemeClr val="tx1"/>
              </a:solidFill>
            </a:endParaRPr>
          </a:p>
          <a:p>
            <a:pPr marL="0" lvl="4" algn="r"/>
            <a:r>
              <a:rPr lang="en-US" sz="1800" dirty="0">
                <a:solidFill>
                  <a:schemeClr val="tx1"/>
                </a:solidFill>
              </a:rPr>
              <a:t>Max Wertheimer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400" dirty="0">
                <a:solidFill>
                  <a:schemeClr val="tx1"/>
                </a:solidFill>
              </a:rPr>
              <a:t>(1880-1943)</a:t>
            </a:r>
            <a:endParaRPr lang="de-CH" sz="1800" dirty="0">
              <a:solidFill>
                <a:schemeClr val="tx1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095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Gestalt Factors</a:t>
            </a:r>
            <a:endParaRPr lang="de-CH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z="800" smtClean="0"/>
          </a:p>
          <a:p>
            <a:r>
              <a:rPr lang="en-US" sz="2000" smtClean="0"/>
              <a:t>These factors make intuitive sense, but are very difficult to translate into algorithms.</a:t>
            </a:r>
          </a:p>
          <a:p>
            <a:endParaRPr lang="de-CH" smtClean="0"/>
          </a:p>
        </p:txBody>
      </p:sp>
      <p:pic>
        <p:nvPicPr>
          <p:cNvPr id="3482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3" t="70757" r="25833" b="8006"/>
          <a:stretch>
            <a:fillRect/>
          </a:stretch>
        </p:blipFill>
        <p:spPr bwMode="auto">
          <a:xfrm>
            <a:off x="482600" y="4341813"/>
            <a:ext cx="4564063" cy="125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3" t="19080" r="35834" b="9370"/>
          <a:stretch>
            <a:fillRect/>
          </a:stretch>
        </p:blipFill>
        <p:spPr bwMode="auto">
          <a:xfrm>
            <a:off x="5716588" y="1165225"/>
            <a:ext cx="3140075" cy="445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4" name="Text Box 9"/>
          <p:cNvSpPr txBox="1">
            <a:spLocks noChangeArrowheads="1"/>
          </p:cNvSpPr>
          <p:nvPr/>
        </p:nvSpPr>
        <p:spPr bwMode="auto">
          <a:xfrm rot="16200000">
            <a:off x="7796213" y="4946650"/>
            <a:ext cx="23971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pPr algn="r"/>
            <a:r>
              <a:rPr lang="en-US" sz="1200" dirty="0">
                <a:solidFill>
                  <a:srgbClr val="000000"/>
                </a:solidFill>
              </a:rPr>
              <a:t>Image source: Forsyth &amp; Ponce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3" t="55972" r="25833" b="34787"/>
          <a:stretch>
            <a:fillRect/>
          </a:stretch>
        </p:blipFill>
        <p:spPr bwMode="auto">
          <a:xfrm>
            <a:off x="482600" y="3465513"/>
            <a:ext cx="4564063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3" t="46733" r="25833" b="45876"/>
          <a:stretch>
            <a:fillRect/>
          </a:stretch>
        </p:blipFill>
        <p:spPr bwMode="auto">
          <a:xfrm>
            <a:off x="482600" y="2917825"/>
            <a:ext cx="4564063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3" t="36877" r="25833" b="55115"/>
          <a:stretch>
            <a:fillRect/>
          </a:stretch>
        </p:blipFill>
        <p:spPr bwMode="auto">
          <a:xfrm>
            <a:off x="482600" y="2333625"/>
            <a:ext cx="4564063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3" t="28255" r="25833" b="64354"/>
          <a:stretch>
            <a:fillRect/>
          </a:stretch>
        </p:blipFill>
        <p:spPr bwMode="auto">
          <a:xfrm>
            <a:off x="482600" y="1822450"/>
            <a:ext cx="4564063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3" t="18399" r="25833" b="72978"/>
          <a:stretch>
            <a:fillRect/>
          </a:stretch>
        </p:blipFill>
        <p:spPr bwMode="auto">
          <a:xfrm>
            <a:off x="482600" y="1238250"/>
            <a:ext cx="4564063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5346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Continuity through Occlusion Cues</a:t>
            </a:r>
            <a:endParaRPr lang="de-CH" dirty="0" smtClean="0"/>
          </a:p>
        </p:txBody>
      </p:sp>
      <p:pic>
        <p:nvPicPr>
          <p:cNvPr id="409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95" t="40521" r="21661" b="31284"/>
          <a:stretch>
            <a:fillRect/>
          </a:stretch>
        </p:blipFill>
        <p:spPr bwMode="auto">
          <a:xfrm>
            <a:off x="1990725" y="1663700"/>
            <a:ext cx="4876800" cy="297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371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Continuity through Occlusion Cues</a:t>
            </a:r>
            <a:endParaRPr lang="de-CH" dirty="0" smtClean="0"/>
          </a:p>
        </p:txBody>
      </p:sp>
      <p:pic>
        <p:nvPicPr>
          <p:cNvPr id="419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69" t="33861" r="22453" b="27667"/>
          <a:stretch>
            <a:fillRect/>
          </a:stretch>
        </p:blipFill>
        <p:spPr bwMode="auto">
          <a:xfrm>
            <a:off x="2417763" y="1201738"/>
            <a:ext cx="4572000" cy="405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1419225" y="5692775"/>
            <a:ext cx="65722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000000"/>
                </a:solidFill>
                <a:latin typeface="+mn-lt"/>
                <a:cs typeface="Arial"/>
              </a:rPr>
              <a:t>Continuity, explanation by occlusion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8020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Continuity through Occlusion Cues</a:t>
            </a:r>
            <a:endParaRPr lang="de-CH" dirty="0" smtClean="0"/>
          </a:p>
        </p:txBody>
      </p:sp>
      <p:pic>
        <p:nvPicPr>
          <p:cNvPr id="430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30" t="28210" r="18497" b="19711"/>
          <a:stretch>
            <a:fillRect/>
          </a:stretch>
        </p:blipFill>
        <p:spPr bwMode="auto">
          <a:xfrm>
            <a:off x="1933575" y="973138"/>
            <a:ext cx="54864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5" name="Text Box 9"/>
          <p:cNvSpPr txBox="1">
            <a:spLocks noChangeArrowheads="1"/>
          </p:cNvSpPr>
          <p:nvPr/>
        </p:nvSpPr>
        <p:spPr bwMode="auto">
          <a:xfrm rot="16200000">
            <a:off x="7807325" y="5022850"/>
            <a:ext cx="23971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pPr algn="r"/>
            <a:r>
              <a:rPr lang="en-US" sz="1200" dirty="0">
                <a:solidFill>
                  <a:srgbClr val="000000"/>
                </a:solidFill>
              </a:rPr>
              <a:t>Image source: Forsyth &amp; Ponce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971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Continuity through Occlusion Cues</a:t>
            </a:r>
            <a:endParaRPr lang="de-CH" dirty="0" smtClean="0"/>
          </a:p>
        </p:txBody>
      </p:sp>
      <p:pic>
        <p:nvPicPr>
          <p:cNvPr id="440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5" t="26762" r="19289" b="19711"/>
          <a:stretch>
            <a:fillRect/>
          </a:stretch>
        </p:blipFill>
        <p:spPr bwMode="auto">
          <a:xfrm>
            <a:off x="1812925" y="906463"/>
            <a:ext cx="57150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 rot="16200000">
            <a:off x="7807325" y="5022850"/>
            <a:ext cx="23971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pPr algn="r"/>
            <a:r>
              <a:rPr lang="en-US" sz="1200" dirty="0">
                <a:solidFill>
                  <a:srgbClr val="000000"/>
                </a:solidFill>
              </a:rPr>
              <a:t>Image source: Forsyth &amp; Ponce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874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otit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69322"/>
            <a:ext cx="4876800" cy="6255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788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Figure-Ground Discrimination </a:t>
            </a:r>
            <a:endParaRPr lang="de-CH" dirty="0" smtClean="0"/>
          </a:p>
        </p:txBody>
      </p:sp>
      <p:pic>
        <p:nvPicPr>
          <p:cNvPr id="450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5" t="28934" r="21661" b="18987"/>
          <a:stretch>
            <a:fillRect/>
          </a:stretch>
        </p:blipFill>
        <p:spPr bwMode="auto">
          <a:xfrm>
            <a:off x="2125663" y="1128713"/>
            <a:ext cx="5013325" cy="501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444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The Ultimate Gestalt?</a:t>
            </a:r>
            <a:endParaRPr lang="de-CH" dirty="0" smtClean="0"/>
          </a:p>
        </p:txBody>
      </p:sp>
      <p:pic>
        <p:nvPicPr>
          <p:cNvPr id="4608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9" t="29608" r="54765" b="30392"/>
          <a:stretch>
            <a:fillRect/>
          </a:stretch>
        </p:blipFill>
        <p:spPr bwMode="auto">
          <a:xfrm>
            <a:off x="1385046" y="1142999"/>
            <a:ext cx="6311154" cy="5029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063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will learn 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BFBFBF"/>
                </a:solidFill>
              </a:rPr>
              <a:t>Introduction to segmentation and clustering</a:t>
            </a:r>
          </a:p>
          <a:p>
            <a:r>
              <a:rPr lang="en-US" dirty="0" smtClean="0">
                <a:solidFill>
                  <a:srgbClr val="BFBFBF"/>
                </a:solidFill>
              </a:rPr>
              <a:t>Gestalt theory for perceptual grouping</a:t>
            </a:r>
          </a:p>
          <a:p>
            <a:r>
              <a:rPr lang="en-US" dirty="0" smtClean="0"/>
              <a:t>Agglomerative clustering</a:t>
            </a:r>
          </a:p>
          <a:p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Oversegmentation</a:t>
            </a:r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K-mean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Mean-shift clustering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030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9"/>
          <a:stretch/>
        </p:blipFill>
        <p:spPr>
          <a:xfrm>
            <a:off x="20" y="1"/>
            <a:ext cx="9143980" cy="63563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436524"/>
            <a:ext cx="2484873" cy="4726276"/>
          </a:xfrm>
        </p:spPr>
        <p:txBody>
          <a:bodyPr>
            <a:normAutofit/>
          </a:bodyPr>
          <a:lstStyle/>
          <a:p>
            <a:pPr algn="r"/>
            <a:r>
              <a:rPr lang="en-US" sz="3500">
                <a:solidFill>
                  <a:srgbClr val="FFFFFF"/>
                </a:solidFill>
              </a:rPr>
              <a:t>What is similarity?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6084" y="2436524"/>
            <a:ext cx="4308514" cy="472627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1700" dirty="0">
                <a:solidFill>
                  <a:srgbClr val="FFFFFF"/>
                </a:solidFill>
              </a:rPr>
              <a:t>Similarity is hard to define, but… “We know it when we see it” The real meaning of similarity is a philosophical question. We will take a more pragmatic approach.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309877" y="6477000"/>
            <a:ext cx="2605523" cy="365125"/>
          </a:xfrm>
        </p:spPr>
        <p:txBody>
          <a:bodyPr>
            <a:normAutofit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00800" y="6440488"/>
            <a:ext cx="675409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CF7DC490-98B8-074B-BB30-37775A2447EF}" type="slidenum">
              <a:rPr lang="en-US">
                <a:solidFill>
                  <a:srgbClr val="FFFFFF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23</a:t>
            </a:fld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3657600" y="3505200"/>
            <a:ext cx="0" cy="2438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7736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1295400" y="228600"/>
            <a:ext cx="65532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Clustering: distance measure</a:t>
            </a:r>
            <a:endParaRPr lang="en-US" sz="3200" dirty="0"/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457200" y="1616075"/>
            <a:ext cx="8229600" cy="39465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>
                <a:latin typeface="Calibri"/>
                <a:cs typeface="Calibri"/>
              </a:rPr>
              <a:t>Clustering is an unsupervised learning method. Given items </a:t>
            </a:r>
            <a:br>
              <a:rPr lang="en-US" sz="2400" dirty="0" smtClean="0">
                <a:latin typeface="Calibri"/>
                <a:cs typeface="Calibri"/>
              </a:rPr>
            </a:br>
            <a:r>
              <a:rPr lang="en-US" sz="2400" dirty="0" smtClean="0">
                <a:latin typeface="Calibri"/>
                <a:cs typeface="Calibri"/>
              </a:rPr>
              <a:t>                          , the goal is to group them into clusters. We need a pairwise distance/similarity function between items, and sometimes the desired number of clusters.</a:t>
            </a:r>
          </a:p>
          <a:p>
            <a:pPr marL="0" indent="0">
              <a:buNone/>
            </a:pPr>
            <a:endParaRPr lang="en-US" sz="2400" dirty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sz="2400" dirty="0" smtClean="0">
                <a:latin typeface="Calibri"/>
                <a:cs typeface="Calibri"/>
              </a:rPr>
              <a:t>When data (e.g. images, objects, documents) are represented by feature vectors, a commonly used similarity measure is the </a:t>
            </a:r>
            <a:r>
              <a:rPr lang="en-US" sz="2400" i="1" dirty="0" smtClean="0">
                <a:latin typeface="Calibri"/>
                <a:cs typeface="Calibri"/>
              </a:rPr>
              <a:t>cosine similarity.</a:t>
            </a:r>
            <a:r>
              <a:rPr lang="en-US" sz="2400" dirty="0" smtClean="0">
                <a:latin typeface="Calibri"/>
                <a:cs typeface="Calibri"/>
              </a:rPr>
              <a:t> Let            be two data vectors. There is angle     </a:t>
            </a:r>
            <a:br>
              <a:rPr lang="en-US" sz="2400" dirty="0" smtClean="0">
                <a:latin typeface="Calibri"/>
                <a:cs typeface="Calibri"/>
              </a:rPr>
            </a:br>
            <a:r>
              <a:rPr lang="en-US" sz="2400" dirty="0" smtClean="0">
                <a:latin typeface="Calibri"/>
                <a:cs typeface="Calibri"/>
              </a:rPr>
              <a:t>      between the two vectors            .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644" y="1948916"/>
            <a:ext cx="1676400" cy="38218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4558656"/>
            <a:ext cx="203612" cy="31077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0" y="4181172"/>
            <a:ext cx="609600" cy="38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719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Defining Distance Measures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9717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Let x</a:t>
            </a:r>
            <a:r>
              <a:rPr lang="en-US" dirty="0" smtClean="0"/>
              <a:t> </a:t>
            </a:r>
            <a:r>
              <a:rPr lang="en-US" dirty="0"/>
              <a:t>and </a:t>
            </a:r>
            <a:r>
              <a:rPr lang="en-US" dirty="0" smtClean="0"/>
              <a:t>x’ </a:t>
            </a:r>
            <a:r>
              <a:rPr lang="en-US" dirty="0"/>
              <a:t>be two objects from the universe of possible objects. The distance </a:t>
            </a:r>
            <a:r>
              <a:rPr lang="en-US" dirty="0" smtClean="0"/>
              <a:t>(similarity</a:t>
            </a:r>
            <a:r>
              <a:rPr lang="en-US" dirty="0"/>
              <a:t>) between x</a:t>
            </a:r>
            <a:r>
              <a:rPr lang="en-US" dirty="0" smtClean="0"/>
              <a:t> </a:t>
            </a:r>
            <a:r>
              <a:rPr lang="en-US" dirty="0"/>
              <a:t>and </a:t>
            </a:r>
            <a:r>
              <a:rPr lang="en-US" dirty="0" smtClean="0"/>
              <a:t>x’ </a:t>
            </a:r>
            <a:r>
              <a:rPr lang="en-US" dirty="0"/>
              <a:t>is a real number denoted by </a:t>
            </a:r>
            <a:r>
              <a:rPr lang="en-US" dirty="0" smtClean="0"/>
              <a:t>sim(x, x’).</a:t>
            </a:r>
          </a:p>
          <a:p>
            <a:r>
              <a:rPr lang="en-US" dirty="0">
                <a:cs typeface="Calibri"/>
              </a:rPr>
              <a:t>The </a:t>
            </a:r>
            <a:r>
              <a:rPr lang="en-US" dirty="0" err="1" smtClean="0">
                <a:cs typeface="Calibri"/>
              </a:rPr>
              <a:t>euclidian</a:t>
            </a:r>
            <a:r>
              <a:rPr lang="en-US" dirty="0" smtClean="0">
                <a:cs typeface="Calibri"/>
              </a:rPr>
              <a:t> distance </a:t>
            </a:r>
            <a:r>
              <a:rPr lang="en-US" dirty="0">
                <a:cs typeface="Calibri"/>
              </a:rPr>
              <a:t>is defined as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In contrast, </a:t>
            </a:r>
            <a:r>
              <a:rPr lang="en-US" dirty="0" smtClean="0">
                <a:cs typeface="Calibri"/>
              </a:rPr>
              <a:t>cosine distance </a:t>
            </a:r>
            <a:r>
              <a:rPr lang="en-US" dirty="0">
                <a:cs typeface="Calibri"/>
              </a:rPr>
              <a:t>measure would be </a:t>
            </a:r>
          </a:p>
          <a:p>
            <a:pPr marL="0" indent="0">
              <a:buNone/>
            </a:pPr>
            <a:endParaRPr lang="en-US" dirty="0">
              <a:cs typeface="Calibri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9416" y="4572000"/>
            <a:ext cx="4009104" cy="1600200"/>
          </a:xfrm>
          <a:prstGeom prst="rect">
            <a:avLst/>
          </a:prstGeom>
        </p:spPr>
      </p:pic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2080653"/>
              </p:ext>
            </p:extLst>
          </p:nvPr>
        </p:nvGraphicFramePr>
        <p:xfrm>
          <a:off x="3510022" y="3365814"/>
          <a:ext cx="1905000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8" name="Equation" r:id="rId4" imgW="1269720" imgH="241200" progId="Equation.DSMT4">
                  <p:embed/>
                </p:oleObj>
              </mc:Choice>
              <mc:Fallback>
                <p:oleObj name="Equation" r:id="rId4" imgW="126972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510022" y="3365814"/>
                        <a:ext cx="1905000" cy="361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12764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Desirable Properties of a Clustering </a:t>
            </a:r>
            <a:r>
              <a:rPr lang="en-US" dirty="0" smtClean="0"/>
              <a:t>Algorithms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</a:t>
            </a:r>
            <a:r>
              <a:rPr lang="en-US" dirty="0" smtClean="0"/>
              <a:t>calability </a:t>
            </a:r>
            <a:r>
              <a:rPr lang="en-US" dirty="0"/>
              <a:t>(in terms of both time and space) </a:t>
            </a:r>
          </a:p>
          <a:p>
            <a:r>
              <a:rPr lang="en-US" dirty="0" smtClean="0"/>
              <a:t>Ability </a:t>
            </a:r>
            <a:r>
              <a:rPr lang="en-US" dirty="0"/>
              <a:t>to deal with different data types </a:t>
            </a:r>
          </a:p>
          <a:p>
            <a:r>
              <a:rPr lang="en-US" dirty="0" smtClean="0"/>
              <a:t>Minimal </a:t>
            </a:r>
            <a:r>
              <a:rPr lang="en-US" dirty="0"/>
              <a:t>requirements for domain knowledge to determine input parameters </a:t>
            </a:r>
          </a:p>
          <a:p>
            <a:r>
              <a:rPr lang="en-US" dirty="0" smtClean="0"/>
              <a:t>Interpretability </a:t>
            </a:r>
            <a:r>
              <a:rPr lang="en-US" dirty="0"/>
              <a:t>and usability Optional </a:t>
            </a:r>
            <a:endParaRPr lang="en-US" dirty="0" smtClean="0"/>
          </a:p>
          <a:p>
            <a:pPr lvl="1"/>
            <a:r>
              <a:rPr lang="en-US" dirty="0" smtClean="0"/>
              <a:t>Incorporation </a:t>
            </a:r>
            <a:r>
              <a:rPr lang="en-US" dirty="0"/>
              <a:t>of user-specified constraints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2068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Animated example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05"/>
          <a:stretch/>
        </p:blipFill>
        <p:spPr>
          <a:xfrm>
            <a:off x="450954" y="4114800"/>
            <a:ext cx="4028232" cy="16764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249" y="1620330"/>
            <a:ext cx="4236960" cy="4521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001974" y="5995020"/>
            <a:ext cx="808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4"/>
              </a:rPr>
              <a:t>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39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Animated example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16"/>
          <a:stretch/>
        </p:blipFill>
        <p:spPr>
          <a:xfrm>
            <a:off x="450954" y="3657600"/>
            <a:ext cx="4028232" cy="21336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249" y="1620330"/>
            <a:ext cx="4236960" cy="4521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001974" y="5995020"/>
            <a:ext cx="808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4"/>
              </a:rPr>
              <a:t>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304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Animated example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54" y="2895600"/>
            <a:ext cx="4028232" cy="28956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249" y="1620330"/>
            <a:ext cx="4236960" cy="4521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001974" y="5995020"/>
            <a:ext cx="808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4"/>
              </a:rPr>
              <a:t>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196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Image Segmentation</a:t>
            </a:r>
            <a:endParaRPr lang="de-CH" dirty="0" smtClean="0"/>
          </a:p>
        </p:txBody>
      </p:sp>
      <p:sp>
        <p:nvSpPr>
          <p:cNvPr id="47107" name="Content Placeholder 2"/>
          <p:cNvSpPr>
            <a:spLocks noGrp="1"/>
          </p:cNvSpPr>
          <p:nvPr>
            <p:ph idx="1"/>
          </p:nvPr>
        </p:nvSpPr>
        <p:spPr>
          <a:xfrm>
            <a:off x="457200" y="1325562"/>
            <a:ext cx="8229600" cy="4525963"/>
          </a:xfrm>
        </p:spPr>
        <p:txBody>
          <a:bodyPr/>
          <a:lstStyle/>
          <a:p>
            <a:r>
              <a:rPr lang="en-US" smtClean="0"/>
              <a:t>Goal: identify groups of pixels that go together</a:t>
            </a:r>
            <a:endParaRPr lang="de-CH" smtClean="0"/>
          </a:p>
        </p:txBody>
      </p:sp>
      <p:pic>
        <p:nvPicPr>
          <p:cNvPr id="47110" name="Picture 3" descr="tig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13" y="2533650"/>
            <a:ext cx="3108325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1" name="Picture 4" descr="schemat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175" y="2533650"/>
            <a:ext cx="3106738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2" name="Line 5"/>
          <p:cNvSpPr>
            <a:spLocks noChangeShapeType="1"/>
          </p:cNvSpPr>
          <p:nvPr/>
        </p:nvSpPr>
        <p:spPr bwMode="auto">
          <a:xfrm>
            <a:off x="4203700" y="3676650"/>
            <a:ext cx="676275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13" name="TextBox 19"/>
          <p:cNvSpPr txBox="1">
            <a:spLocks noChangeArrowheads="1"/>
          </p:cNvSpPr>
          <p:nvPr/>
        </p:nvSpPr>
        <p:spPr bwMode="auto">
          <a:xfrm>
            <a:off x="5531279" y="6019800"/>
            <a:ext cx="35750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r>
              <a:rPr lang="en-US" sz="1400" b="0" dirty="0">
                <a:solidFill>
                  <a:srgbClr val="000000"/>
                </a:solidFill>
              </a:rPr>
              <a:t>Slide credit: Steve Seitz, Kristen </a:t>
            </a:r>
            <a:r>
              <a:rPr lang="en-US" sz="1400" b="0" dirty="0" err="1">
                <a:solidFill>
                  <a:srgbClr val="000000"/>
                </a:solidFill>
              </a:rPr>
              <a:t>Grauman</a:t>
            </a:r>
            <a:endParaRPr lang="de-CH" sz="1400" b="0" dirty="0">
              <a:solidFill>
                <a:srgbClr val="0000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817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>
                <a:latin typeface="Calibri" charset="0"/>
              </a:rPr>
              <a:t>Agglomerative clustering</a:t>
            </a:r>
          </a:p>
        </p:txBody>
      </p:sp>
      <p:pic>
        <p:nvPicPr>
          <p:cNvPr id="3379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47"/>
          <a:stretch/>
        </p:blipFill>
        <p:spPr bwMode="auto">
          <a:xfrm>
            <a:off x="703263" y="1428750"/>
            <a:ext cx="7439025" cy="4250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945962" y="6093023"/>
            <a:ext cx="2198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Slide credit: Andrew Moore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5597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>
                <a:latin typeface="Calibri" charset="0"/>
              </a:rPr>
              <a:t>Agglomerative clustering</a:t>
            </a:r>
          </a:p>
        </p:txBody>
      </p:sp>
      <p:pic>
        <p:nvPicPr>
          <p:cNvPr id="3481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2"/>
          <a:stretch/>
        </p:blipFill>
        <p:spPr bwMode="auto">
          <a:xfrm>
            <a:off x="790575" y="1362075"/>
            <a:ext cx="7562850" cy="4348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945962" y="6093023"/>
            <a:ext cx="2198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Slide credit: Andrew Moore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22841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>
                <a:latin typeface="Calibri" charset="0"/>
              </a:rPr>
              <a:t>Agglomerative clustering</a:t>
            </a:r>
          </a:p>
        </p:txBody>
      </p:sp>
      <p:pic>
        <p:nvPicPr>
          <p:cNvPr id="3584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22"/>
          <a:stretch/>
        </p:blipFill>
        <p:spPr bwMode="auto">
          <a:xfrm>
            <a:off x="838200" y="1362075"/>
            <a:ext cx="7381875" cy="4333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945962" y="6093023"/>
            <a:ext cx="2198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Slide credit: Andrew Moore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563620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>
                <a:latin typeface="Calibri" charset="0"/>
              </a:rPr>
              <a:t>Agglomerative clustering</a:t>
            </a:r>
          </a:p>
        </p:txBody>
      </p:sp>
      <p:pic>
        <p:nvPicPr>
          <p:cNvPr id="3686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67"/>
          <a:stretch/>
        </p:blipFill>
        <p:spPr bwMode="auto">
          <a:xfrm>
            <a:off x="720725" y="1466850"/>
            <a:ext cx="7629525" cy="4173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945962" y="6093023"/>
            <a:ext cx="2198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Slide credit: Andrew Moore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55291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>
                <a:latin typeface="Calibri" charset="0"/>
              </a:rPr>
              <a:t>Agglomerative clustering</a:t>
            </a:r>
          </a:p>
        </p:txBody>
      </p:sp>
      <p:pic>
        <p:nvPicPr>
          <p:cNvPr id="3789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77"/>
          <a:stretch/>
        </p:blipFill>
        <p:spPr bwMode="auto">
          <a:xfrm>
            <a:off x="744538" y="1209675"/>
            <a:ext cx="7496175" cy="4469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945962" y="6093023"/>
            <a:ext cx="2198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Slide credit: Andrew Moore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619340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>
                <a:latin typeface="Calibri" charset="0"/>
              </a:rPr>
              <a:t>Agglomerative clustering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6019800" cy="5135563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sz="3000" dirty="0">
                <a:latin typeface="Calibri" charset="0"/>
              </a:rPr>
              <a:t>How to define cluster similarity?</a:t>
            </a:r>
          </a:p>
          <a:p>
            <a:pPr>
              <a:buFontTx/>
              <a:buChar char="-"/>
            </a:pPr>
            <a:r>
              <a:rPr lang="en-US" sz="2400" dirty="0">
                <a:latin typeface="Calibri" charset="0"/>
              </a:rPr>
              <a:t>Average distance between points</a:t>
            </a:r>
            <a:r>
              <a:rPr lang="en-US" sz="2400" dirty="0" smtClean="0">
                <a:latin typeface="Calibri" charset="0"/>
              </a:rPr>
              <a:t>,</a:t>
            </a:r>
          </a:p>
          <a:p>
            <a:pPr>
              <a:buFontTx/>
              <a:buChar char="-"/>
            </a:pPr>
            <a:r>
              <a:rPr lang="en-US" sz="2400" dirty="0" smtClean="0">
                <a:latin typeface="Calibri" charset="0"/>
              </a:rPr>
              <a:t>maximum distance </a:t>
            </a:r>
          </a:p>
          <a:p>
            <a:pPr>
              <a:buFontTx/>
              <a:buChar char="-"/>
            </a:pPr>
            <a:r>
              <a:rPr lang="en-US" sz="2400" dirty="0" smtClean="0">
                <a:latin typeface="Calibri" charset="0"/>
              </a:rPr>
              <a:t>minimum </a:t>
            </a:r>
            <a:r>
              <a:rPr lang="en-US" sz="2400" dirty="0">
                <a:latin typeface="Calibri" charset="0"/>
              </a:rPr>
              <a:t>distance</a:t>
            </a:r>
          </a:p>
          <a:p>
            <a:pPr>
              <a:buFontTx/>
              <a:buChar char="-"/>
            </a:pPr>
            <a:r>
              <a:rPr lang="en-US" sz="2400" dirty="0">
                <a:latin typeface="Calibri" charset="0"/>
              </a:rPr>
              <a:t>Distance between means or </a:t>
            </a:r>
            <a:r>
              <a:rPr lang="en-US" sz="2400" dirty="0" err="1" smtClean="0">
                <a:latin typeface="Calibri" charset="0"/>
              </a:rPr>
              <a:t>medoids</a:t>
            </a:r>
            <a:endParaRPr lang="en-US" sz="2400" dirty="0">
              <a:latin typeface="Calibri" charset="0"/>
            </a:endParaRPr>
          </a:p>
          <a:p>
            <a:pPr>
              <a:buFont typeface="Arial" charset="0"/>
              <a:buNone/>
            </a:pPr>
            <a:endParaRPr lang="en-US" sz="3000" dirty="0">
              <a:latin typeface="Calibri" charset="0"/>
            </a:endParaRPr>
          </a:p>
          <a:p>
            <a:pPr>
              <a:buFont typeface="Arial" charset="0"/>
              <a:buNone/>
            </a:pPr>
            <a:r>
              <a:rPr lang="en-US" sz="3000" dirty="0">
                <a:latin typeface="Calibri" charset="0"/>
              </a:rPr>
              <a:t>How many clusters?</a:t>
            </a:r>
          </a:p>
          <a:p>
            <a:pPr>
              <a:buFontTx/>
              <a:buChar char="-"/>
            </a:pPr>
            <a:r>
              <a:rPr lang="en-US" sz="2400" dirty="0">
                <a:latin typeface="Calibri" charset="0"/>
              </a:rPr>
              <a:t>Clustering creates a </a:t>
            </a:r>
            <a:r>
              <a:rPr lang="en-US" sz="2400" dirty="0" err="1">
                <a:latin typeface="Calibri" charset="0"/>
              </a:rPr>
              <a:t>dendrogram</a:t>
            </a:r>
            <a:r>
              <a:rPr lang="en-US" sz="2400" dirty="0">
                <a:latin typeface="Calibri" charset="0"/>
              </a:rPr>
              <a:t> (a tree)</a:t>
            </a:r>
          </a:p>
          <a:p>
            <a:pPr>
              <a:buFontTx/>
              <a:buChar char="-"/>
            </a:pPr>
            <a:r>
              <a:rPr lang="en-US" sz="2400" dirty="0">
                <a:latin typeface="Calibri" charset="0"/>
              </a:rPr>
              <a:t>Threshold based on max number of clusters or based on distance between merges</a:t>
            </a:r>
          </a:p>
          <a:p>
            <a:pPr>
              <a:buFont typeface="Arial" charset="0"/>
              <a:buNone/>
            </a:pPr>
            <a:endParaRPr lang="en-US" sz="2400" dirty="0">
              <a:latin typeface="Calibri" charset="0"/>
            </a:endParaRPr>
          </a:p>
        </p:txBody>
      </p:sp>
      <p:pic>
        <p:nvPicPr>
          <p:cNvPr id="38916" name="Picture 2" descr="http://www.mathworks.com/help/toolbox/stats/dendrogram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088" y="4648200"/>
            <a:ext cx="2667000" cy="1601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6630924" y="1219200"/>
            <a:ext cx="1752600" cy="1962912"/>
            <a:chOff x="6934200" y="914400"/>
            <a:chExt cx="1905000" cy="2133600"/>
          </a:xfrm>
        </p:grpSpPr>
        <p:sp>
          <p:nvSpPr>
            <p:cNvPr id="7" name="Oval 6"/>
            <p:cNvSpPr/>
            <p:nvPr/>
          </p:nvSpPr>
          <p:spPr>
            <a:xfrm>
              <a:off x="6934200" y="914400"/>
              <a:ext cx="304800" cy="304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6934200" y="1524000"/>
              <a:ext cx="304800" cy="304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7391400" y="1219200"/>
              <a:ext cx="304800" cy="304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8153400" y="2362200"/>
              <a:ext cx="304800" cy="30480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543800" y="2286000"/>
              <a:ext cx="304800" cy="30480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934200" y="2438400"/>
              <a:ext cx="304800" cy="30480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620000" y="2743200"/>
              <a:ext cx="304800" cy="30480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4" name="Isosceles Triangle 13"/>
            <p:cNvSpPr/>
            <p:nvPr/>
          </p:nvSpPr>
          <p:spPr>
            <a:xfrm>
              <a:off x="8534400" y="914400"/>
              <a:ext cx="304800" cy="304800"/>
            </a:xfrm>
            <a:prstGeom prst="triangl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38925" name="TextBox 14"/>
          <p:cNvSpPr txBox="1">
            <a:spLocks noChangeArrowheads="1"/>
          </p:cNvSpPr>
          <p:nvPr/>
        </p:nvSpPr>
        <p:spPr bwMode="auto">
          <a:xfrm rot="-5400000">
            <a:off x="5757074" y="5382211"/>
            <a:ext cx="94889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000000"/>
                </a:solidFill>
              </a:rPr>
              <a:t>distance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657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Calibri" charset="0"/>
              </a:rPr>
              <a:t>Conclusions: Agglomerative Clustering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80000"/>
              </a:lnSpc>
              <a:buFont typeface="Arial" charset="0"/>
              <a:buNone/>
            </a:pPr>
            <a:r>
              <a:rPr lang="en-US" sz="3600" dirty="0">
                <a:latin typeface="Calibri" charset="0"/>
              </a:rPr>
              <a:t>Good</a:t>
            </a:r>
          </a:p>
          <a:p>
            <a:pPr>
              <a:lnSpc>
                <a:spcPct val="80000"/>
              </a:lnSpc>
            </a:pPr>
            <a:r>
              <a:rPr lang="en-US" sz="3000" dirty="0">
                <a:latin typeface="Calibri" charset="0"/>
              </a:rPr>
              <a:t>Simple to implement, widespread </a:t>
            </a:r>
            <a:r>
              <a:rPr lang="en-US" sz="3000" dirty="0" smtClean="0">
                <a:latin typeface="Calibri" charset="0"/>
              </a:rPr>
              <a:t>application.</a:t>
            </a:r>
            <a:endParaRPr lang="en-US" sz="3000" dirty="0">
              <a:latin typeface="Calibri" charset="0"/>
            </a:endParaRPr>
          </a:p>
          <a:p>
            <a:pPr>
              <a:lnSpc>
                <a:spcPct val="80000"/>
              </a:lnSpc>
            </a:pPr>
            <a:r>
              <a:rPr lang="en-US" sz="3000" dirty="0">
                <a:latin typeface="Calibri" charset="0"/>
              </a:rPr>
              <a:t>Clusters have adaptive </a:t>
            </a:r>
            <a:r>
              <a:rPr lang="en-US" sz="3000" dirty="0" smtClean="0">
                <a:latin typeface="Calibri" charset="0"/>
              </a:rPr>
              <a:t>shapes.</a:t>
            </a:r>
            <a:endParaRPr lang="en-US" sz="3000" dirty="0">
              <a:latin typeface="Calibri" charset="0"/>
            </a:endParaRPr>
          </a:p>
          <a:p>
            <a:pPr>
              <a:lnSpc>
                <a:spcPct val="80000"/>
              </a:lnSpc>
            </a:pPr>
            <a:r>
              <a:rPr lang="en-US" sz="3000" dirty="0">
                <a:latin typeface="Calibri" charset="0"/>
              </a:rPr>
              <a:t>Provides a hierarchy of </a:t>
            </a:r>
            <a:r>
              <a:rPr lang="en-US" sz="3000" dirty="0" smtClean="0">
                <a:latin typeface="Calibri" charset="0"/>
              </a:rPr>
              <a:t>clusters.</a:t>
            </a:r>
          </a:p>
          <a:p>
            <a:pPr>
              <a:lnSpc>
                <a:spcPct val="80000"/>
              </a:lnSpc>
            </a:pPr>
            <a:r>
              <a:rPr lang="en-US" sz="3000" dirty="0" smtClean="0">
                <a:latin typeface="Calibri" charset="0"/>
              </a:rPr>
              <a:t>No need to specify number of clusters in advance.</a:t>
            </a:r>
            <a:endParaRPr lang="en-US" sz="3000" dirty="0">
              <a:latin typeface="Calibri" charset="0"/>
            </a:endParaRPr>
          </a:p>
          <a:p>
            <a:pPr>
              <a:lnSpc>
                <a:spcPct val="80000"/>
              </a:lnSpc>
              <a:buFont typeface="Arial" charset="0"/>
              <a:buNone/>
            </a:pPr>
            <a:endParaRPr lang="en-US" sz="3000" dirty="0">
              <a:latin typeface="Calibri" charset="0"/>
            </a:endParaRP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en-US" sz="3600" dirty="0">
                <a:latin typeface="Calibri" charset="0"/>
              </a:rPr>
              <a:t>Bad</a:t>
            </a:r>
          </a:p>
          <a:p>
            <a:pPr>
              <a:lnSpc>
                <a:spcPct val="80000"/>
              </a:lnSpc>
            </a:pPr>
            <a:r>
              <a:rPr lang="en-US" sz="3000" dirty="0">
                <a:latin typeface="Calibri" charset="0"/>
              </a:rPr>
              <a:t>May have imbalanced </a:t>
            </a:r>
            <a:r>
              <a:rPr lang="en-US" sz="3000" dirty="0" smtClean="0">
                <a:latin typeface="Calibri" charset="0"/>
              </a:rPr>
              <a:t>clusters.</a:t>
            </a:r>
            <a:endParaRPr lang="en-US" sz="3000" dirty="0">
              <a:latin typeface="Calibri" charset="0"/>
            </a:endParaRPr>
          </a:p>
          <a:p>
            <a:pPr>
              <a:lnSpc>
                <a:spcPct val="80000"/>
              </a:lnSpc>
            </a:pPr>
            <a:r>
              <a:rPr lang="en-US" sz="3000" dirty="0">
                <a:latin typeface="Calibri" charset="0"/>
              </a:rPr>
              <a:t>Still have to choose number of clusters or </a:t>
            </a:r>
            <a:r>
              <a:rPr lang="en-US" sz="3000" dirty="0" smtClean="0">
                <a:latin typeface="Calibri" charset="0"/>
              </a:rPr>
              <a:t>threshold.</a:t>
            </a:r>
            <a:endParaRPr lang="en-US" sz="3000" dirty="0">
              <a:latin typeface="Calibri" charset="0"/>
            </a:endParaRPr>
          </a:p>
          <a:p>
            <a:pPr>
              <a:lnSpc>
                <a:spcPct val="80000"/>
              </a:lnSpc>
            </a:pPr>
            <a:r>
              <a:rPr lang="en-US" sz="3000" dirty="0" smtClean="0">
                <a:latin typeface="Calibri" charset="0"/>
              </a:rPr>
              <a:t>Does not scale well. Runtime of O(n</a:t>
            </a:r>
            <a:r>
              <a:rPr lang="en-US" sz="3000" baseline="30000" dirty="0" smtClean="0">
                <a:latin typeface="Calibri" charset="0"/>
              </a:rPr>
              <a:t>3</a:t>
            </a:r>
            <a:r>
              <a:rPr lang="en-US" sz="3000" dirty="0" smtClean="0">
                <a:latin typeface="Calibri" charset="0"/>
              </a:rPr>
              <a:t>).</a:t>
            </a:r>
          </a:p>
          <a:p>
            <a:pPr>
              <a:lnSpc>
                <a:spcPct val="80000"/>
              </a:lnSpc>
            </a:pPr>
            <a:r>
              <a:rPr lang="en-US" sz="3000" dirty="0" smtClean="0">
                <a:latin typeface="Calibri" charset="0"/>
              </a:rPr>
              <a:t>Can get stuck at a local optima.</a:t>
            </a:r>
            <a:endParaRPr lang="en-US" sz="3000" dirty="0">
              <a:latin typeface="Calibri" charset="0"/>
            </a:endParaRPr>
          </a:p>
          <a:p>
            <a:pPr>
              <a:lnSpc>
                <a:spcPct val="80000"/>
              </a:lnSpc>
              <a:buFont typeface="Arial" charset="0"/>
              <a:buNone/>
            </a:pPr>
            <a:endParaRPr lang="en-US" sz="3000" dirty="0">
              <a:latin typeface="Calibri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31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will learn 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BFBFBF"/>
                </a:solidFill>
              </a:rPr>
              <a:t>Introduction to segmentation and clustering</a:t>
            </a:r>
          </a:p>
          <a:p>
            <a:r>
              <a:rPr lang="en-US" dirty="0" smtClean="0">
                <a:solidFill>
                  <a:srgbClr val="BFBFBF"/>
                </a:solidFill>
              </a:rPr>
              <a:t>Gestalt theory for perceptual grouping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Agglomerative clustering</a:t>
            </a:r>
          </a:p>
          <a:p>
            <a:r>
              <a:rPr lang="en-US" dirty="0" err="1" smtClean="0"/>
              <a:t>Oversegmentation</a:t>
            </a:r>
            <a:endParaRPr lang="en-US" dirty="0" smtClean="0"/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K-mean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Mean-shift clustering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982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9400" y="274638"/>
            <a:ext cx="5867400" cy="114300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Oversegmentation</a:t>
            </a:r>
            <a:r>
              <a:rPr lang="en-US" dirty="0"/>
              <a:t> algorithm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0245" y="1600200"/>
            <a:ext cx="6356555" cy="4525963"/>
          </a:xfrm>
        </p:spPr>
        <p:txBody>
          <a:bodyPr/>
          <a:lstStyle/>
          <a:p>
            <a:r>
              <a:rPr lang="en-US" dirty="0" smtClean="0"/>
              <a:t>Introduced </a:t>
            </a:r>
            <a:r>
              <a:rPr lang="en-US" dirty="0"/>
              <a:t>by </a:t>
            </a:r>
            <a:r>
              <a:rPr lang="en-US" i="1" dirty="0" err="1"/>
              <a:t>Felzenszwalb</a:t>
            </a:r>
            <a:r>
              <a:rPr lang="en-US" i="1" dirty="0"/>
              <a:t> and </a:t>
            </a:r>
            <a:r>
              <a:rPr lang="en-US" i="1" dirty="0" err="1" smtClean="0"/>
              <a:t>Huttenlocher</a:t>
            </a:r>
            <a:r>
              <a:rPr lang="en-US" i="1" dirty="0" smtClean="0"/>
              <a:t> </a:t>
            </a:r>
            <a:r>
              <a:rPr lang="en-US" dirty="0" smtClean="0"/>
              <a:t>in the paper </a:t>
            </a:r>
            <a:r>
              <a:rPr lang="en-US" dirty="0"/>
              <a:t>titled </a:t>
            </a:r>
            <a:r>
              <a:rPr lang="en-US" i="1" dirty="0"/>
              <a:t>Efficient Graph-Based Image </a:t>
            </a:r>
            <a:r>
              <a:rPr lang="en-US" i="1" dirty="0" smtClean="0"/>
              <a:t>Segmentation.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2108200" cy="3136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462" y="3090863"/>
            <a:ext cx="2070100" cy="303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772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Formulation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62200"/>
            <a:ext cx="8458200" cy="3763963"/>
          </a:xfrm>
        </p:spPr>
        <p:txBody>
          <a:bodyPr>
            <a:normAutofit fontScale="92500"/>
          </a:bodyPr>
          <a:lstStyle/>
          <a:p>
            <a:r>
              <a:rPr lang="en-US" dirty="0"/>
              <a:t>Graph G = (V, E) </a:t>
            </a:r>
            <a:endParaRPr lang="en-US" dirty="0" smtClean="0"/>
          </a:p>
          <a:p>
            <a:r>
              <a:rPr lang="en-US" dirty="0" smtClean="0"/>
              <a:t>V </a:t>
            </a:r>
            <a:r>
              <a:rPr lang="en-US" dirty="0"/>
              <a:t>is set of nodes (i.e. pixels) </a:t>
            </a:r>
            <a:endParaRPr lang="en-US" dirty="0" smtClean="0"/>
          </a:p>
          <a:p>
            <a:r>
              <a:rPr lang="en-US" dirty="0" smtClean="0"/>
              <a:t>E </a:t>
            </a:r>
            <a:r>
              <a:rPr lang="en-US" dirty="0"/>
              <a:t>is a set of undirected edges between pairs of pixels </a:t>
            </a:r>
            <a:endParaRPr lang="en-US" dirty="0" smtClean="0"/>
          </a:p>
          <a:p>
            <a:r>
              <a:rPr lang="en-US" dirty="0" smtClean="0"/>
              <a:t>w(vi </a:t>
            </a:r>
            <a:r>
              <a:rPr lang="en-US" dirty="0"/>
              <a:t>, </a:t>
            </a:r>
            <a:r>
              <a:rPr lang="en-US" dirty="0" err="1"/>
              <a:t>vj</a:t>
            </a:r>
            <a:r>
              <a:rPr lang="en-US" dirty="0"/>
              <a:t> ) is the weight of the edge between nodes vi and </a:t>
            </a:r>
            <a:r>
              <a:rPr lang="en-US" dirty="0" err="1"/>
              <a:t>vj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S </a:t>
            </a:r>
            <a:r>
              <a:rPr lang="en-US" dirty="0"/>
              <a:t>is a segmentation of a graph G such that G’ = (V, E’) where E’ ⊂ E. </a:t>
            </a:r>
            <a:endParaRPr lang="en-US" dirty="0" smtClean="0"/>
          </a:p>
          <a:p>
            <a:r>
              <a:rPr lang="en-US" dirty="0" smtClean="0"/>
              <a:t>S </a:t>
            </a:r>
            <a:r>
              <a:rPr lang="en-US" dirty="0"/>
              <a:t>divides G into G’ such that it contains distinct </a:t>
            </a:r>
            <a:r>
              <a:rPr lang="en-US" dirty="0" smtClean="0"/>
              <a:t>clusters </a:t>
            </a:r>
            <a:r>
              <a:rPr lang="en-US" dirty="0"/>
              <a:t>C.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186" y="1142999"/>
            <a:ext cx="2384393" cy="201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67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The Goals of Segmentation</a:t>
            </a:r>
            <a:endParaRPr lang="de-CH" dirty="0" smtClean="0"/>
          </a:p>
        </p:txBody>
      </p:sp>
      <p:sp>
        <p:nvSpPr>
          <p:cNvPr id="48131" name="Content Placeholder 2"/>
          <p:cNvSpPr>
            <a:spLocks noGrp="1"/>
          </p:cNvSpPr>
          <p:nvPr>
            <p:ph idx="1"/>
          </p:nvPr>
        </p:nvSpPr>
        <p:spPr>
          <a:xfrm>
            <a:off x="457200" y="1325562"/>
            <a:ext cx="8229600" cy="4525963"/>
          </a:xfrm>
        </p:spPr>
        <p:txBody>
          <a:bodyPr/>
          <a:lstStyle/>
          <a:p>
            <a:r>
              <a:rPr lang="en-US" smtClean="0"/>
              <a:t>Separate image into coherent “objects”</a:t>
            </a:r>
          </a:p>
          <a:p>
            <a:endParaRPr lang="de-CH" smtClean="0"/>
          </a:p>
        </p:txBody>
      </p:sp>
      <p:grpSp>
        <p:nvGrpSpPr>
          <p:cNvPr id="48134" name="Group 11"/>
          <p:cNvGrpSpPr>
            <a:grpSpLocks/>
          </p:cNvGrpSpPr>
          <p:nvPr/>
        </p:nvGrpSpPr>
        <p:grpSpPr bwMode="auto">
          <a:xfrm>
            <a:off x="1943100" y="1857375"/>
            <a:ext cx="5486400" cy="4122738"/>
            <a:chOff x="1860588" y="1857165"/>
            <a:chExt cx="5486400" cy="4122925"/>
          </a:xfrm>
        </p:grpSpPr>
        <p:pic>
          <p:nvPicPr>
            <p:cNvPr id="48136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5351" y="2246290"/>
              <a:ext cx="2662237" cy="1776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37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9988" y="2246290"/>
              <a:ext cx="2667000" cy="1779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38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0588" y="4200503"/>
              <a:ext cx="2667000" cy="1779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39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9988" y="4200503"/>
              <a:ext cx="2667000" cy="1779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 Box 9"/>
            <p:cNvSpPr txBox="1">
              <a:spLocks noChangeArrowheads="1"/>
            </p:cNvSpPr>
            <p:nvPr/>
          </p:nvSpPr>
          <p:spPr bwMode="auto">
            <a:xfrm>
              <a:off x="2773401" y="1860340"/>
              <a:ext cx="850900" cy="3699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800" dirty="0">
                  <a:solidFill>
                    <a:srgbClr val="000000"/>
                  </a:solidFill>
                  <a:latin typeface="+mn-lt"/>
                  <a:cs typeface="Arial" pitchFamily="34" charset="0"/>
                </a:rPr>
                <a:t>Image</a:t>
              </a:r>
            </a:p>
          </p:txBody>
        </p:sp>
        <p:sp>
          <p:nvSpPr>
            <p:cNvPr id="11" name="Text Box 10"/>
            <p:cNvSpPr txBox="1">
              <a:spLocks noChangeArrowheads="1"/>
            </p:cNvSpPr>
            <p:nvPr/>
          </p:nvSpPr>
          <p:spPr bwMode="auto">
            <a:xfrm>
              <a:off x="4757776" y="1857165"/>
              <a:ext cx="2506662" cy="3699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800" dirty="0">
                  <a:solidFill>
                    <a:srgbClr val="000000"/>
                  </a:solidFill>
                  <a:latin typeface="+mn-lt"/>
                  <a:cs typeface="Arial" pitchFamily="34" charset="0"/>
                </a:rPr>
                <a:t>Human segmentation</a:t>
              </a:r>
            </a:p>
          </p:txBody>
        </p:sp>
      </p:grpSp>
      <p:sp>
        <p:nvSpPr>
          <p:cNvPr id="48135" name="TextBox 19"/>
          <p:cNvSpPr txBox="1">
            <a:spLocks noChangeArrowheads="1"/>
          </p:cNvSpPr>
          <p:nvPr/>
        </p:nvSpPr>
        <p:spPr bwMode="auto">
          <a:xfrm>
            <a:off x="6458377" y="5980113"/>
            <a:ext cx="2651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r>
              <a:rPr lang="en-US" sz="1400" b="0" dirty="0">
                <a:solidFill>
                  <a:srgbClr val="000000"/>
                </a:solidFill>
              </a:rPr>
              <a:t>Slide credit: Svetlana </a:t>
            </a:r>
            <a:r>
              <a:rPr lang="en-US" sz="1400" b="0" dirty="0" err="1">
                <a:solidFill>
                  <a:srgbClr val="000000"/>
                </a:solidFill>
              </a:rPr>
              <a:t>Lazebnik</a:t>
            </a:r>
            <a:endParaRPr lang="de-CH" sz="1400" b="0" dirty="0">
              <a:solidFill>
                <a:srgbClr val="0000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454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99618"/>
            <a:ext cx="53340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Predicate for segmentation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15718"/>
            <a:ext cx="8229600" cy="338296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Predicate D determines whether there is a boundary for segmentation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/>
              <a:t>Where </a:t>
            </a:r>
            <a:endParaRPr lang="en-US" dirty="0" smtClean="0"/>
          </a:p>
          <a:p>
            <a:r>
              <a:rPr lang="en-US" dirty="0" err="1"/>
              <a:t>d</a:t>
            </a:r>
            <a:r>
              <a:rPr lang="en-US" dirty="0" err="1" smtClean="0"/>
              <a:t>if</a:t>
            </a:r>
            <a:r>
              <a:rPr lang="en-US" dirty="0" smtClean="0"/>
              <a:t>(C1 </a:t>
            </a:r>
            <a:r>
              <a:rPr lang="en-US" dirty="0"/>
              <a:t>, C2 ) is the difference between two </a:t>
            </a:r>
            <a:r>
              <a:rPr lang="en-US" dirty="0" smtClean="0"/>
              <a:t>clusters. </a:t>
            </a:r>
          </a:p>
          <a:p>
            <a:r>
              <a:rPr lang="en-US" dirty="0"/>
              <a:t>i</a:t>
            </a:r>
            <a:r>
              <a:rPr lang="en-US" dirty="0" smtClean="0"/>
              <a:t>n(C1 </a:t>
            </a:r>
            <a:r>
              <a:rPr lang="en-US" dirty="0"/>
              <a:t>, C2 ) is the internal different in the clusters </a:t>
            </a:r>
            <a:r>
              <a:rPr lang="en-US" dirty="0" smtClean="0"/>
              <a:t>C1 </a:t>
            </a:r>
            <a:r>
              <a:rPr lang="en-US" dirty="0"/>
              <a:t>and C2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698" y="226518"/>
            <a:ext cx="2590800" cy="2489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799" y="3492798"/>
            <a:ext cx="5339403" cy="103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073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800" y="339921"/>
            <a:ext cx="2565400" cy="2578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8674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Predicate for Segmentation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400800" cy="4525963"/>
          </a:xfrm>
        </p:spPr>
        <p:txBody>
          <a:bodyPr>
            <a:normAutofit/>
          </a:bodyPr>
          <a:lstStyle/>
          <a:p>
            <a:r>
              <a:rPr lang="en-US" sz="2800" dirty="0"/>
              <a:t>Predicate D determines whether there is a boundary for segmentation. </a:t>
            </a:r>
            <a:endParaRPr lang="en-US" sz="2800" dirty="0" smtClean="0"/>
          </a:p>
          <a:p>
            <a:endParaRPr lang="en-US" sz="2800" dirty="0"/>
          </a:p>
          <a:p>
            <a:endParaRPr lang="en-US" sz="2800" dirty="0" smtClean="0"/>
          </a:p>
          <a:p>
            <a:endParaRPr lang="en-US" sz="2800" dirty="0" smtClean="0"/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r>
              <a:rPr lang="en-US" sz="2800" dirty="0" smtClean="0"/>
              <a:t>The </a:t>
            </a:r>
            <a:r>
              <a:rPr lang="en-US" sz="2800" dirty="0"/>
              <a:t>different between two components is the minimum weight edge that connects a node vi in clusters </a:t>
            </a:r>
            <a:r>
              <a:rPr lang="en-US" sz="2800" dirty="0" smtClean="0"/>
              <a:t>C1 </a:t>
            </a:r>
            <a:r>
              <a:rPr lang="en-US" sz="2800" dirty="0"/>
              <a:t>to node </a:t>
            </a:r>
            <a:r>
              <a:rPr lang="en-US" sz="2800" dirty="0" err="1"/>
              <a:t>vj</a:t>
            </a:r>
            <a:r>
              <a:rPr lang="en-US" sz="2800" dirty="0"/>
              <a:t> in C2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349" y="2471112"/>
            <a:ext cx="5314058" cy="10340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711" y="3626500"/>
            <a:ext cx="4589017" cy="792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270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800" y="339921"/>
            <a:ext cx="2565400" cy="2578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8674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Predicate for Segmentation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400800" cy="4525963"/>
          </a:xfrm>
        </p:spPr>
        <p:txBody>
          <a:bodyPr>
            <a:normAutofit/>
          </a:bodyPr>
          <a:lstStyle/>
          <a:p>
            <a:r>
              <a:rPr lang="en-US" sz="2800" dirty="0"/>
              <a:t>Predicate D determines whether there is a boundary for segmentation. </a:t>
            </a:r>
            <a:endParaRPr lang="en-US" sz="2800" dirty="0" smtClean="0"/>
          </a:p>
          <a:p>
            <a:endParaRPr lang="en-US" sz="2800" dirty="0"/>
          </a:p>
          <a:p>
            <a:endParaRPr lang="en-US" sz="2800" dirty="0" smtClean="0"/>
          </a:p>
          <a:p>
            <a:endParaRPr lang="en-US" sz="2800" dirty="0" smtClean="0"/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r>
              <a:rPr lang="en-US" sz="2800" dirty="0" smtClean="0"/>
              <a:t>In(C1, C2) </a:t>
            </a:r>
            <a:r>
              <a:rPr lang="en-US" sz="2800" dirty="0"/>
              <a:t>is to the maximum weight edge that connects two nodes in the same component.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349" y="2471113"/>
            <a:ext cx="4699000" cy="914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100" y="3385513"/>
            <a:ext cx="3822700" cy="660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618" y="4045913"/>
            <a:ext cx="419100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242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Predicate for Segmentation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667000"/>
          </a:xfrm>
        </p:spPr>
        <p:txBody>
          <a:bodyPr>
            <a:normAutofit/>
          </a:bodyPr>
          <a:lstStyle/>
          <a:p>
            <a:r>
              <a:rPr lang="en-US" dirty="0" smtClean="0"/>
              <a:t>k/|C| </a:t>
            </a:r>
            <a:r>
              <a:rPr lang="en-US" dirty="0"/>
              <a:t>sets the threshold by which the components need to be different from the internal nodes in a component. </a:t>
            </a:r>
            <a:endParaRPr lang="en-US" dirty="0" smtClean="0"/>
          </a:p>
          <a:p>
            <a:r>
              <a:rPr lang="en-US" dirty="0" smtClean="0"/>
              <a:t>Properties </a:t>
            </a:r>
            <a:r>
              <a:rPr lang="en-US" dirty="0"/>
              <a:t>of constant </a:t>
            </a:r>
            <a:r>
              <a:rPr lang="en-US" dirty="0" smtClean="0"/>
              <a:t>k:</a:t>
            </a:r>
          </a:p>
          <a:p>
            <a:pPr lvl="1"/>
            <a:r>
              <a:rPr lang="en-US" dirty="0" smtClean="0"/>
              <a:t>If </a:t>
            </a:r>
            <a:r>
              <a:rPr lang="en-US" dirty="0"/>
              <a:t>k is large, it causes a preference of larger objects. </a:t>
            </a:r>
          </a:p>
          <a:p>
            <a:pPr lvl="1"/>
            <a:r>
              <a:rPr lang="en-US" dirty="0" smtClean="0"/>
              <a:t>k </a:t>
            </a:r>
            <a:r>
              <a:rPr lang="en-US" dirty="0"/>
              <a:t>does not set a minimum size for components.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43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0" y="4038600"/>
            <a:ext cx="8356600" cy="208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264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477000" cy="1143000"/>
          </a:xfrm>
        </p:spPr>
        <p:txBody>
          <a:bodyPr/>
          <a:lstStyle/>
          <a:p>
            <a:r>
              <a:rPr lang="en-US" dirty="0" smtClean="0"/>
              <a:t>Features and weights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95893"/>
            <a:ext cx="62484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Project every pixel into feature space defined by (x, y, r, g, b). </a:t>
            </a:r>
            <a:endParaRPr lang="en-US" dirty="0" smtClean="0"/>
          </a:p>
          <a:p>
            <a:r>
              <a:rPr lang="en-US" dirty="0"/>
              <a:t>Every pixel is connected to its 8 neighboring pixels and the weights are determined by the difference in intensities</a:t>
            </a:r>
            <a:r>
              <a:rPr lang="en-US" dirty="0" smtClean="0"/>
              <a:t>.</a:t>
            </a:r>
          </a:p>
          <a:p>
            <a:r>
              <a:rPr lang="en-US" dirty="0" smtClean="0"/>
              <a:t>Weights </a:t>
            </a:r>
            <a:r>
              <a:rPr lang="en-US" dirty="0"/>
              <a:t>between pixels are determined using L2 (Euclidian) distance in feature space.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Edges </a:t>
            </a:r>
            <a:r>
              <a:rPr lang="en-US" dirty="0"/>
              <a:t>are chosen for only top ten nearest neighbors in feature space to ensure run time of O(n log n) where n is number of pixels.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44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689" y="2133600"/>
            <a:ext cx="1549400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52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4681"/>
            <a:ext cx="8229600" cy="30370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506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will learn 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BFBFBF"/>
                </a:solidFill>
              </a:rPr>
              <a:t>Introduction to segmentation and clustering</a:t>
            </a:r>
          </a:p>
          <a:p>
            <a:r>
              <a:rPr lang="en-US" dirty="0" smtClean="0">
                <a:solidFill>
                  <a:srgbClr val="BFBFBF"/>
                </a:solidFill>
              </a:rPr>
              <a:t>Gestalt theory for perceptual grouping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Agglomerative clustering</a:t>
            </a:r>
          </a:p>
          <a:p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Oversegmentation</a:t>
            </a:r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smtClean="0"/>
              <a:t>K-mean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Mean-shift clustering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102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Image Segmentation: Toy Example</a:t>
            </a:r>
            <a:endParaRPr lang="de-CH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z="1100" smtClean="0"/>
          </a:p>
          <a:p>
            <a:r>
              <a:rPr lang="en-US" smtClean="0"/>
              <a:t>These intensities define the three groups.</a:t>
            </a:r>
          </a:p>
          <a:p>
            <a:r>
              <a:rPr lang="en-US" smtClean="0"/>
              <a:t>We could label every pixel in the image according to which of these primary intensities it is.</a:t>
            </a:r>
          </a:p>
          <a:p>
            <a:pPr lvl="1"/>
            <a:r>
              <a:rPr lang="en-US" smtClean="0"/>
              <a:t>i.e., segment the image based on the intensity feature.</a:t>
            </a:r>
          </a:p>
          <a:p>
            <a:r>
              <a:rPr lang="en-US" smtClean="0"/>
              <a:t>What if the image isn’t quite so simple?</a:t>
            </a:r>
          </a:p>
          <a:p>
            <a:endParaRPr lang="de-CH" smtClean="0"/>
          </a:p>
        </p:txBody>
      </p:sp>
      <p:pic>
        <p:nvPicPr>
          <p:cNvPr id="51206" name="Picture 1" descr="clean_histogram_graysca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950" y="1071563"/>
            <a:ext cx="4089400" cy="279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7" name="Picture 2" descr="simple_ima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420813"/>
            <a:ext cx="2762250" cy="178117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08" name="TextBox 3"/>
          <p:cNvSpPr txBox="1">
            <a:spLocks noChangeArrowheads="1"/>
          </p:cNvSpPr>
          <p:nvPr/>
        </p:nvSpPr>
        <p:spPr bwMode="auto">
          <a:xfrm>
            <a:off x="5813425" y="3575050"/>
            <a:ext cx="3176588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r>
              <a:rPr lang="en-US" sz="2200">
                <a:solidFill>
                  <a:srgbClr val="000000"/>
                </a:solidFill>
                <a:latin typeface="Arial" pitchFamily="34" charset="0"/>
              </a:rPr>
              <a:t>intensity</a:t>
            </a:r>
          </a:p>
        </p:txBody>
      </p:sp>
      <p:sp>
        <p:nvSpPr>
          <p:cNvPr id="51209" name="TextBox 7"/>
          <p:cNvSpPr txBox="1">
            <a:spLocks noChangeArrowheads="1"/>
          </p:cNvSpPr>
          <p:nvPr/>
        </p:nvSpPr>
        <p:spPr bwMode="auto">
          <a:xfrm>
            <a:off x="993775" y="3160713"/>
            <a:ext cx="3176588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r>
              <a:rPr lang="en-US" sz="2200">
                <a:solidFill>
                  <a:srgbClr val="000000"/>
                </a:solidFill>
                <a:latin typeface="Arial" pitchFamily="34" charset="0"/>
              </a:rPr>
              <a:t>input image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4900613" y="1603375"/>
            <a:ext cx="1789112" cy="1314450"/>
            <a:chOff x="4900633" y="873090"/>
            <a:chExt cx="1789122" cy="1314468"/>
          </a:xfrm>
        </p:grpSpPr>
        <p:sp>
          <p:nvSpPr>
            <p:cNvPr id="11" name="TextBox 14"/>
            <p:cNvSpPr txBox="1">
              <a:spLocks noChangeArrowheads="1"/>
            </p:cNvSpPr>
            <p:nvPr/>
          </p:nvSpPr>
          <p:spPr bwMode="auto">
            <a:xfrm>
              <a:off x="4900633" y="873090"/>
              <a:ext cx="1789122" cy="3698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800" i="1" dirty="0">
                  <a:solidFill>
                    <a:srgbClr val="000000"/>
                  </a:solidFill>
                  <a:latin typeface="+mn-lt"/>
                </a:rPr>
                <a:t>black pixels</a:t>
              </a: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rot="5400000">
              <a:off x="4973654" y="1384275"/>
              <a:ext cx="985850" cy="62071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6580188" y="1749425"/>
            <a:ext cx="8397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800" i="1" dirty="0">
                <a:solidFill>
                  <a:srgbClr val="000000"/>
                </a:solidFill>
                <a:latin typeface="+mn-lt"/>
              </a:rPr>
              <a:t>gray pixels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rot="16200000" flipH="1">
            <a:off x="6817518" y="2497932"/>
            <a:ext cx="328613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8223250" y="1055688"/>
            <a:ext cx="83978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800" i="1" dirty="0">
                <a:solidFill>
                  <a:srgbClr val="000000"/>
                </a:solidFill>
                <a:latin typeface="+mn-lt"/>
              </a:rPr>
              <a:t>white pixels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0800000" flipV="1">
            <a:off x="7785100" y="1701800"/>
            <a:ext cx="777875" cy="37623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249363" y="1968500"/>
            <a:ext cx="584200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r>
              <a:rPr lang="en-US" sz="4000">
                <a:solidFill>
                  <a:srgbClr val="FFFFFF"/>
                </a:solidFill>
                <a:latin typeface="Arial" pitchFamily="34" charset="0"/>
              </a:rPr>
              <a:t>1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162175" y="1931988"/>
            <a:ext cx="58420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r>
              <a:rPr lang="en-US" sz="4000">
                <a:solidFill>
                  <a:srgbClr val="000000"/>
                </a:solidFill>
                <a:latin typeface="Arial" pitchFamily="34" charset="0"/>
              </a:rPr>
              <a:t>2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2892425" y="1457325"/>
            <a:ext cx="584200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r>
              <a:rPr lang="en-US" sz="4000">
                <a:solidFill>
                  <a:srgbClr val="000000"/>
                </a:solidFill>
                <a:latin typeface="Arial" pitchFamily="34" charset="0"/>
              </a:rPr>
              <a:t>3</a:t>
            </a:r>
          </a:p>
        </p:txBody>
      </p:sp>
      <p:sp>
        <p:nvSpPr>
          <p:cNvPr id="51218" name="TextBox 19"/>
          <p:cNvSpPr txBox="1">
            <a:spLocks noChangeArrowheads="1"/>
          </p:cNvSpPr>
          <p:nvPr/>
        </p:nvSpPr>
        <p:spPr bwMode="auto">
          <a:xfrm>
            <a:off x="312738" y="6092825"/>
            <a:ext cx="25685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r>
              <a:rPr lang="en-US" sz="1400" b="0" dirty="0">
                <a:solidFill>
                  <a:srgbClr val="000000"/>
                </a:solidFill>
              </a:rPr>
              <a:t>Slide credit: Kristen </a:t>
            </a:r>
            <a:r>
              <a:rPr lang="en-US" sz="1400" b="0" dirty="0" err="1">
                <a:solidFill>
                  <a:srgbClr val="000000"/>
                </a:solidFill>
              </a:rPr>
              <a:t>Grauman</a:t>
            </a:r>
            <a:endParaRPr lang="de-CH" sz="1400" b="0" dirty="0">
              <a:solidFill>
                <a:srgbClr val="00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9911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7" grpId="0"/>
      <p:bldP spid="18" grpId="0"/>
      <p:bldP spid="19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30" name="Picture 1" descr="clean_histogram_graysca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725" y="247650"/>
            <a:ext cx="4089400" cy="279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1" name="Picture 2" descr="simple_ima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596900"/>
            <a:ext cx="2762250" cy="178117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4"/>
          <p:cNvSpPr txBox="1">
            <a:spLocks noChangeArrowheads="1"/>
          </p:cNvSpPr>
          <p:nvPr/>
        </p:nvSpPr>
        <p:spPr bwMode="auto">
          <a:xfrm rot="-5400000">
            <a:off x="3798887" y="1393825"/>
            <a:ext cx="13954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800" dirty="0">
                <a:solidFill>
                  <a:srgbClr val="000000"/>
                </a:solidFill>
                <a:latin typeface="+mn-lt"/>
              </a:rPr>
              <a:t>Pixel count</a:t>
            </a:r>
          </a:p>
        </p:txBody>
      </p:sp>
      <p:pic>
        <p:nvPicPr>
          <p:cNvPr id="52233" name="Picture 5" descr="noisy_grayscale_i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3883025"/>
            <a:ext cx="2762250" cy="178117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noisy_histogram_grayscal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450" y="3554412"/>
            <a:ext cx="4171950" cy="244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7"/>
          <p:cNvSpPr txBox="1">
            <a:spLocks noChangeArrowheads="1"/>
          </p:cNvSpPr>
          <p:nvPr/>
        </p:nvSpPr>
        <p:spPr bwMode="auto">
          <a:xfrm>
            <a:off x="987425" y="2336800"/>
            <a:ext cx="20447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800" dirty="0">
                <a:solidFill>
                  <a:srgbClr val="000000"/>
                </a:solidFill>
                <a:latin typeface="+mn-lt"/>
              </a:rPr>
              <a:t>Input image</a:t>
            </a:r>
          </a:p>
        </p:txBody>
      </p:sp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987425" y="5635625"/>
            <a:ext cx="20447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800" dirty="0">
                <a:solidFill>
                  <a:srgbClr val="000000"/>
                </a:solidFill>
                <a:latin typeface="+mn-lt"/>
              </a:rPr>
              <a:t>Input image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6010275" y="5891212"/>
            <a:ext cx="11318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800" dirty="0">
                <a:solidFill>
                  <a:srgbClr val="000000"/>
                </a:solidFill>
                <a:latin typeface="+mn-lt"/>
              </a:rPr>
              <a:t>Intensity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 rot="-5400000">
            <a:off x="3583781" y="4501356"/>
            <a:ext cx="1825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800" dirty="0">
                <a:solidFill>
                  <a:srgbClr val="000000"/>
                </a:solidFill>
                <a:latin typeface="+mn-lt"/>
              </a:rPr>
              <a:t>Pixel count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446088" y="3254375"/>
            <a:ext cx="861695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6010275" y="2779712"/>
            <a:ext cx="11318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800" dirty="0">
                <a:solidFill>
                  <a:srgbClr val="000000"/>
                </a:solidFill>
                <a:latin typeface="+mn-lt"/>
              </a:rPr>
              <a:t>Intensity</a:t>
            </a:r>
          </a:p>
        </p:txBody>
      </p:sp>
      <p:sp>
        <p:nvSpPr>
          <p:cNvPr id="52241" name="TextBox 16"/>
          <p:cNvSpPr txBox="1">
            <a:spLocks noChangeArrowheads="1"/>
          </p:cNvSpPr>
          <p:nvPr/>
        </p:nvSpPr>
        <p:spPr bwMode="auto">
          <a:xfrm>
            <a:off x="312738" y="6102350"/>
            <a:ext cx="25685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r>
              <a:rPr lang="en-US" sz="1400" b="0">
                <a:solidFill>
                  <a:srgbClr val="000000"/>
                </a:solidFill>
              </a:rPr>
              <a:t>Slide credit: Kristen Grauman</a:t>
            </a:r>
            <a:endParaRPr lang="de-CH" sz="1400" b="0">
              <a:solidFill>
                <a:srgbClr val="0000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5595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Content Placeholder 2"/>
          <p:cNvSpPr>
            <a:spLocks noGrp="1"/>
          </p:cNvSpPr>
          <p:nvPr>
            <p:ph idx="1"/>
          </p:nvPr>
        </p:nvSpPr>
        <p:spPr>
          <a:xfrm>
            <a:off x="457200" y="854075"/>
            <a:ext cx="8229600" cy="4525963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sz="1800" dirty="0" smtClean="0"/>
          </a:p>
          <a:p>
            <a:r>
              <a:rPr lang="en-US" dirty="0" smtClean="0"/>
              <a:t>Now how to determine the three main intensities that define our groups?</a:t>
            </a:r>
          </a:p>
          <a:p>
            <a:r>
              <a:rPr lang="en-US" dirty="0" smtClean="0"/>
              <a:t>We need to cluster.</a:t>
            </a:r>
          </a:p>
          <a:p>
            <a:endParaRPr lang="de-CH" dirty="0" smtClean="0"/>
          </a:p>
        </p:txBody>
      </p:sp>
      <p:pic>
        <p:nvPicPr>
          <p:cNvPr id="53254" name="Picture 5" descr="noisy_grayscale_i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862013"/>
            <a:ext cx="2762250" cy="178117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5" name="Picture 10" descr="noisy_histogram_grayscal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450" y="533400"/>
            <a:ext cx="4171950" cy="244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987425" y="2614613"/>
            <a:ext cx="20447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800" dirty="0">
                <a:solidFill>
                  <a:srgbClr val="000000"/>
                </a:solidFill>
                <a:latin typeface="+mn-lt"/>
              </a:rPr>
              <a:t>Input image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6010275" y="2870200"/>
            <a:ext cx="11318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800" dirty="0">
                <a:solidFill>
                  <a:srgbClr val="000000"/>
                </a:solidFill>
                <a:latin typeface="+mn-lt"/>
              </a:rPr>
              <a:t>Intensity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 rot="-5400000">
            <a:off x="3583781" y="1480344"/>
            <a:ext cx="1825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800" dirty="0">
                <a:solidFill>
                  <a:srgbClr val="000000"/>
                </a:solidFill>
                <a:latin typeface="+mn-lt"/>
              </a:rPr>
              <a:t>Pixel count</a:t>
            </a:r>
          </a:p>
        </p:txBody>
      </p:sp>
      <p:sp>
        <p:nvSpPr>
          <p:cNvPr id="53259" name="TextBox 14"/>
          <p:cNvSpPr txBox="1">
            <a:spLocks noChangeArrowheads="1"/>
          </p:cNvSpPr>
          <p:nvPr/>
        </p:nvSpPr>
        <p:spPr bwMode="auto">
          <a:xfrm>
            <a:off x="312738" y="6019800"/>
            <a:ext cx="25685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r>
              <a:rPr lang="en-US" sz="1400" b="0" dirty="0">
                <a:solidFill>
                  <a:srgbClr val="000000"/>
                </a:solidFill>
              </a:rPr>
              <a:t>Slide credit: Kristen </a:t>
            </a:r>
            <a:r>
              <a:rPr lang="en-US" sz="1400" b="0" dirty="0" err="1">
                <a:solidFill>
                  <a:srgbClr val="000000"/>
                </a:solidFill>
              </a:rPr>
              <a:t>Grauman</a:t>
            </a:r>
            <a:endParaRPr lang="de-CH" sz="1400" b="0" dirty="0">
              <a:solidFill>
                <a:srgbClr val="0000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817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The Goals of Segmentation</a:t>
            </a:r>
            <a:endParaRPr lang="de-CH" dirty="0" smtClean="0"/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>
          <a:xfrm>
            <a:off x="457200" y="1325562"/>
            <a:ext cx="8229600" cy="4525963"/>
          </a:xfrm>
        </p:spPr>
        <p:txBody>
          <a:bodyPr/>
          <a:lstStyle/>
          <a:p>
            <a:r>
              <a:rPr lang="en-US" dirty="0" smtClean="0"/>
              <a:t>Separate image into coherent “objects”</a:t>
            </a:r>
          </a:p>
          <a:p>
            <a:r>
              <a:rPr lang="en-US" dirty="0" smtClean="0"/>
              <a:t>Group together similar-looking pixels for efficiency of further processing</a:t>
            </a:r>
          </a:p>
          <a:p>
            <a:endParaRPr lang="de-CH" dirty="0" smtClean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763" y="3275013"/>
            <a:ext cx="2241550" cy="274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925" y="3276600"/>
            <a:ext cx="227647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2881312" y="6019800"/>
            <a:ext cx="61102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rgbClr val="000000"/>
                </a:solidFill>
                <a:latin typeface="+mn-lt"/>
                <a:cs typeface="Arial" pitchFamily="34" charset="0"/>
              </a:rPr>
              <a:t>X. </a:t>
            </a:r>
            <a:r>
              <a:rPr lang="en-US" sz="1200" dirty="0" err="1">
                <a:solidFill>
                  <a:srgbClr val="000000"/>
                </a:solidFill>
                <a:latin typeface="+mn-lt"/>
                <a:cs typeface="Arial" pitchFamily="34" charset="0"/>
              </a:rPr>
              <a:t>Ren</a:t>
            </a:r>
            <a:r>
              <a:rPr lang="en-US" sz="1200" dirty="0">
                <a:solidFill>
                  <a:srgbClr val="000000"/>
                </a:solidFill>
                <a:latin typeface="+mn-lt"/>
                <a:cs typeface="Arial" pitchFamily="34" charset="0"/>
              </a:rPr>
              <a:t> and J. </a:t>
            </a:r>
            <a:r>
              <a:rPr lang="en-US" sz="1200" dirty="0" err="1">
                <a:solidFill>
                  <a:srgbClr val="000000"/>
                </a:solidFill>
                <a:latin typeface="+mn-lt"/>
                <a:cs typeface="Arial" pitchFamily="34" charset="0"/>
              </a:rPr>
              <a:t>Malik</a:t>
            </a:r>
            <a:r>
              <a:rPr lang="en-US" sz="1200" dirty="0">
                <a:solidFill>
                  <a:srgbClr val="000000"/>
                </a:solidFill>
                <a:latin typeface="+mn-lt"/>
                <a:cs typeface="Arial" pitchFamily="34" charset="0"/>
              </a:rPr>
              <a:t>. </a:t>
            </a:r>
            <a:r>
              <a:rPr lang="en-US" sz="1200" dirty="0">
                <a:solidFill>
                  <a:srgbClr val="000000"/>
                </a:solidFill>
                <a:latin typeface="+mn-lt"/>
                <a:cs typeface="Arial" pitchFamily="34" charset="0"/>
                <a:hlinkClick r:id="rId4"/>
              </a:rPr>
              <a:t>Learning a classification model for segmentation.</a:t>
            </a:r>
            <a:r>
              <a:rPr lang="en-US" sz="1200" dirty="0">
                <a:solidFill>
                  <a:srgbClr val="000000"/>
                </a:solidFill>
                <a:latin typeface="+mn-lt"/>
                <a:cs typeface="Arial" pitchFamily="34" charset="0"/>
              </a:rPr>
              <a:t> ICCV 2003.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076325" y="4419600"/>
            <a:ext cx="18557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r>
              <a:rPr lang="en-US">
                <a:solidFill>
                  <a:srgbClr val="000000"/>
                </a:solidFill>
                <a:cs typeface="Arial" pitchFamily="34" charset="0"/>
              </a:rPr>
              <a:t>“superpixels”</a:t>
            </a:r>
          </a:p>
        </p:txBody>
      </p:sp>
      <p:sp>
        <p:nvSpPr>
          <p:cNvPr id="49162" name="TextBox 19"/>
          <p:cNvSpPr txBox="1">
            <a:spLocks noChangeArrowheads="1"/>
          </p:cNvSpPr>
          <p:nvPr/>
        </p:nvSpPr>
        <p:spPr bwMode="auto">
          <a:xfrm rot="16200000">
            <a:off x="7664450" y="4876408"/>
            <a:ext cx="2651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r>
              <a:rPr lang="en-US" sz="1400" b="0" dirty="0">
                <a:solidFill>
                  <a:srgbClr val="000000"/>
                </a:solidFill>
              </a:rPr>
              <a:t>Slide credit: Svetlana </a:t>
            </a:r>
            <a:r>
              <a:rPr lang="en-US" sz="1400" b="0" dirty="0" err="1">
                <a:solidFill>
                  <a:srgbClr val="000000"/>
                </a:solidFill>
              </a:rPr>
              <a:t>Lazebnik</a:t>
            </a:r>
            <a:endParaRPr lang="de-CH" sz="1400" b="0" dirty="0">
              <a:solidFill>
                <a:srgbClr val="0000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7027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525963"/>
          </a:xfrm>
        </p:spPr>
        <p:txBody>
          <a:bodyPr>
            <a:normAutofit/>
          </a:bodyPr>
          <a:lstStyle/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Goal: choose three “centers” as the representative intensities, and label every pixel according to which of these centers it is nearest to.</a:t>
            </a:r>
          </a:p>
          <a:p>
            <a:r>
              <a:rPr lang="en-US" sz="2400" dirty="0" smtClean="0"/>
              <a:t>Best cluster centers are those that minimize Sum of Square Distance (SSD) between all points and their nearest cluster center </a:t>
            </a:r>
            <a:r>
              <a:rPr lang="en-US" sz="2000" b="0" i="1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000" b="0" i="1" baseline="-25000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400" dirty="0" smtClean="0"/>
              <a:t>:</a:t>
            </a:r>
          </a:p>
          <a:p>
            <a:endParaRPr lang="de-CH" sz="2400" dirty="0" smtClean="0"/>
          </a:p>
        </p:txBody>
      </p:sp>
      <p:sp>
        <p:nvSpPr>
          <p:cNvPr id="54278" name="TextBox 5"/>
          <p:cNvSpPr txBox="1">
            <a:spLocks noChangeArrowheads="1"/>
          </p:cNvSpPr>
          <p:nvPr/>
        </p:nvSpPr>
        <p:spPr bwMode="auto">
          <a:xfrm rot="16200000">
            <a:off x="7705725" y="4864100"/>
            <a:ext cx="25685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r>
              <a:rPr lang="en-US" sz="1400" b="0" dirty="0">
                <a:solidFill>
                  <a:srgbClr val="000000"/>
                </a:solidFill>
              </a:rPr>
              <a:t>Slide credit: Kristen </a:t>
            </a:r>
            <a:r>
              <a:rPr lang="en-US" sz="1400" b="0" dirty="0" err="1">
                <a:solidFill>
                  <a:srgbClr val="000000"/>
                </a:solidFill>
              </a:rPr>
              <a:t>Grauman</a:t>
            </a:r>
            <a:endParaRPr lang="de-CH" sz="1400" b="0" dirty="0">
              <a:solidFill>
                <a:srgbClr val="000000"/>
              </a:solidFill>
            </a:endParaRPr>
          </a:p>
        </p:txBody>
      </p:sp>
      <p:grpSp>
        <p:nvGrpSpPr>
          <p:cNvPr id="54279" name="Group 58"/>
          <p:cNvGrpSpPr>
            <a:grpSpLocks/>
          </p:cNvGrpSpPr>
          <p:nvPr/>
        </p:nvGrpSpPr>
        <p:grpSpPr bwMode="auto">
          <a:xfrm>
            <a:off x="920750" y="854075"/>
            <a:ext cx="7667625" cy="625475"/>
            <a:chOff x="847674" y="5692806"/>
            <a:chExt cx="7667730" cy="624594"/>
          </a:xfrm>
        </p:grpSpPr>
        <p:cxnSp>
          <p:nvCxnSpPr>
            <p:cNvPr id="54296" name="Straight Connector 65"/>
            <p:cNvCxnSpPr>
              <a:cxnSpLocks noChangeShapeType="1"/>
            </p:cNvCxnSpPr>
            <p:nvPr/>
          </p:nvCxnSpPr>
          <p:spPr bwMode="auto">
            <a:xfrm>
              <a:off x="847674" y="5802246"/>
              <a:ext cx="7667730" cy="1587"/>
            </a:xfrm>
            <a:prstGeom prst="line">
              <a:avLst/>
            </a:prstGeom>
            <a:noFill/>
            <a:ln w="28575" algn="ctr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4297" name="Oval 66"/>
            <p:cNvSpPr>
              <a:spLocks noChangeArrowheads="1"/>
            </p:cNvSpPr>
            <p:nvPr/>
          </p:nvSpPr>
          <p:spPr bwMode="auto">
            <a:xfrm>
              <a:off x="1650960" y="5692806"/>
              <a:ext cx="182566" cy="182401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68" name="TextBox 17"/>
            <p:cNvSpPr txBox="1">
              <a:spLocks noChangeArrowheads="1"/>
            </p:cNvSpPr>
            <p:nvPr/>
          </p:nvSpPr>
          <p:spPr bwMode="auto">
            <a:xfrm>
              <a:off x="1541422" y="5948033"/>
              <a:ext cx="401642" cy="369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800" dirty="0">
                  <a:solidFill>
                    <a:srgbClr val="000000"/>
                  </a:solidFill>
                  <a:latin typeface="+mn-lt"/>
                </a:rPr>
                <a:t>0</a:t>
              </a:r>
            </a:p>
          </p:txBody>
        </p:sp>
        <p:sp>
          <p:nvSpPr>
            <p:cNvPr id="69" name="TextBox 18"/>
            <p:cNvSpPr txBox="1">
              <a:spLocks noChangeArrowheads="1"/>
            </p:cNvSpPr>
            <p:nvPr/>
          </p:nvSpPr>
          <p:spPr bwMode="auto">
            <a:xfrm>
              <a:off x="4462462" y="5911572"/>
              <a:ext cx="657234" cy="369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800" dirty="0">
                  <a:solidFill>
                    <a:srgbClr val="000000"/>
                  </a:solidFill>
                  <a:latin typeface="+mn-lt"/>
                </a:rPr>
                <a:t>190</a:t>
              </a:r>
            </a:p>
          </p:txBody>
        </p:sp>
        <p:sp>
          <p:nvSpPr>
            <p:cNvPr id="70" name="TextBox 19"/>
            <p:cNvSpPr txBox="1">
              <a:spLocks noChangeArrowheads="1"/>
            </p:cNvSpPr>
            <p:nvPr/>
          </p:nvSpPr>
          <p:spPr bwMode="auto">
            <a:xfrm>
              <a:off x="6835806" y="5911572"/>
              <a:ext cx="730260" cy="369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800" dirty="0">
                  <a:solidFill>
                    <a:srgbClr val="000000"/>
                  </a:solidFill>
                  <a:latin typeface="+mn-lt"/>
                </a:rPr>
                <a:t>255</a:t>
              </a:r>
            </a:p>
          </p:txBody>
        </p:sp>
        <p:sp>
          <p:nvSpPr>
            <p:cNvPr id="54301" name="Oval 70"/>
            <p:cNvSpPr>
              <a:spLocks noChangeArrowheads="1"/>
            </p:cNvSpPr>
            <p:nvPr/>
          </p:nvSpPr>
          <p:spPr bwMode="auto">
            <a:xfrm>
              <a:off x="1803362" y="5692806"/>
              <a:ext cx="182566" cy="182401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54302" name="Oval 71"/>
            <p:cNvSpPr>
              <a:spLocks noChangeArrowheads="1"/>
            </p:cNvSpPr>
            <p:nvPr/>
          </p:nvSpPr>
          <p:spPr bwMode="auto">
            <a:xfrm>
              <a:off x="1504908" y="5692806"/>
              <a:ext cx="182566" cy="182401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54303" name="Oval 72"/>
            <p:cNvSpPr>
              <a:spLocks noChangeArrowheads="1"/>
            </p:cNvSpPr>
            <p:nvPr/>
          </p:nvSpPr>
          <p:spPr bwMode="auto">
            <a:xfrm>
              <a:off x="1943064" y="5692806"/>
              <a:ext cx="182566" cy="182401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54304" name="Oval 73"/>
            <p:cNvSpPr>
              <a:spLocks noChangeArrowheads="1"/>
            </p:cNvSpPr>
            <p:nvPr/>
          </p:nvSpPr>
          <p:spPr bwMode="auto">
            <a:xfrm>
              <a:off x="4389436" y="5692806"/>
              <a:ext cx="182564" cy="182401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54305" name="Oval 74"/>
            <p:cNvSpPr>
              <a:spLocks noChangeArrowheads="1"/>
            </p:cNvSpPr>
            <p:nvPr/>
          </p:nvSpPr>
          <p:spPr bwMode="auto">
            <a:xfrm>
              <a:off x="4535488" y="5692806"/>
              <a:ext cx="182564" cy="182401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54306" name="Oval 75"/>
            <p:cNvSpPr>
              <a:spLocks noChangeArrowheads="1"/>
            </p:cNvSpPr>
            <p:nvPr/>
          </p:nvSpPr>
          <p:spPr bwMode="auto">
            <a:xfrm>
              <a:off x="4681540" y="5692806"/>
              <a:ext cx="182564" cy="182401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54307" name="Oval 76"/>
            <p:cNvSpPr>
              <a:spLocks noChangeArrowheads="1"/>
            </p:cNvSpPr>
            <p:nvPr/>
          </p:nvSpPr>
          <p:spPr bwMode="auto">
            <a:xfrm>
              <a:off x="4718052" y="5692806"/>
              <a:ext cx="182566" cy="182401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54308" name="Oval 77"/>
            <p:cNvSpPr>
              <a:spLocks noChangeArrowheads="1"/>
            </p:cNvSpPr>
            <p:nvPr/>
          </p:nvSpPr>
          <p:spPr bwMode="auto">
            <a:xfrm>
              <a:off x="4864104" y="5692806"/>
              <a:ext cx="182566" cy="182401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54309" name="Oval 78"/>
            <p:cNvSpPr>
              <a:spLocks noChangeArrowheads="1"/>
            </p:cNvSpPr>
            <p:nvPr/>
          </p:nvSpPr>
          <p:spPr bwMode="auto">
            <a:xfrm>
              <a:off x="5010156" y="5692806"/>
              <a:ext cx="182566" cy="182401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54310" name="Oval 79"/>
            <p:cNvSpPr>
              <a:spLocks noChangeArrowheads="1"/>
            </p:cNvSpPr>
            <p:nvPr/>
          </p:nvSpPr>
          <p:spPr bwMode="auto">
            <a:xfrm>
              <a:off x="4864104" y="5692806"/>
              <a:ext cx="182566" cy="182401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54311" name="Oval 80"/>
            <p:cNvSpPr>
              <a:spLocks noChangeArrowheads="1"/>
            </p:cNvSpPr>
            <p:nvPr/>
          </p:nvSpPr>
          <p:spPr bwMode="auto">
            <a:xfrm>
              <a:off x="4900618" y="5692806"/>
              <a:ext cx="182564" cy="182401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54312" name="Oval 81"/>
            <p:cNvSpPr>
              <a:spLocks noChangeArrowheads="1"/>
            </p:cNvSpPr>
            <p:nvPr/>
          </p:nvSpPr>
          <p:spPr bwMode="auto">
            <a:xfrm>
              <a:off x="5046670" y="5692806"/>
              <a:ext cx="182564" cy="182401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54313" name="Oval 82"/>
            <p:cNvSpPr>
              <a:spLocks noChangeArrowheads="1"/>
            </p:cNvSpPr>
            <p:nvPr/>
          </p:nvSpPr>
          <p:spPr bwMode="auto">
            <a:xfrm>
              <a:off x="5192722" y="5692806"/>
              <a:ext cx="182564" cy="182401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54314" name="Oval 83"/>
            <p:cNvSpPr>
              <a:spLocks noChangeArrowheads="1"/>
            </p:cNvSpPr>
            <p:nvPr/>
          </p:nvSpPr>
          <p:spPr bwMode="auto">
            <a:xfrm>
              <a:off x="1870038" y="5692806"/>
              <a:ext cx="182566" cy="182401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54315" name="Oval 84"/>
            <p:cNvSpPr>
              <a:spLocks noChangeArrowheads="1"/>
            </p:cNvSpPr>
            <p:nvPr/>
          </p:nvSpPr>
          <p:spPr bwMode="auto">
            <a:xfrm>
              <a:off x="1906552" y="5692806"/>
              <a:ext cx="182564" cy="182401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54316" name="Oval 85"/>
            <p:cNvSpPr>
              <a:spLocks noChangeArrowheads="1"/>
            </p:cNvSpPr>
            <p:nvPr/>
          </p:nvSpPr>
          <p:spPr bwMode="auto">
            <a:xfrm>
              <a:off x="2052604" y="5692806"/>
              <a:ext cx="182564" cy="182401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54317" name="Oval 86"/>
            <p:cNvSpPr>
              <a:spLocks noChangeArrowheads="1"/>
            </p:cNvSpPr>
            <p:nvPr/>
          </p:nvSpPr>
          <p:spPr bwMode="auto">
            <a:xfrm>
              <a:off x="6142060" y="5692806"/>
              <a:ext cx="182564" cy="182401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54318" name="Oval 87"/>
            <p:cNvSpPr>
              <a:spLocks noChangeArrowheads="1"/>
            </p:cNvSpPr>
            <p:nvPr/>
          </p:nvSpPr>
          <p:spPr bwMode="auto">
            <a:xfrm>
              <a:off x="6178572" y="5692806"/>
              <a:ext cx="182566" cy="182401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54319" name="Oval 88"/>
            <p:cNvSpPr>
              <a:spLocks noChangeArrowheads="1"/>
            </p:cNvSpPr>
            <p:nvPr/>
          </p:nvSpPr>
          <p:spPr bwMode="auto">
            <a:xfrm>
              <a:off x="6324624" y="5692806"/>
              <a:ext cx="182566" cy="182401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54320" name="Oval 89"/>
            <p:cNvSpPr>
              <a:spLocks noChangeArrowheads="1"/>
            </p:cNvSpPr>
            <p:nvPr/>
          </p:nvSpPr>
          <p:spPr bwMode="auto">
            <a:xfrm>
              <a:off x="6397650" y="5692806"/>
              <a:ext cx="182566" cy="182401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54321" name="Oval 90"/>
            <p:cNvSpPr>
              <a:spLocks noChangeArrowheads="1"/>
            </p:cNvSpPr>
            <p:nvPr/>
          </p:nvSpPr>
          <p:spPr bwMode="auto">
            <a:xfrm>
              <a:off x="6434164" y="5692806"/>
              <a:ext cx="182564" cy="182401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54322" name="Oval 91"/>
            <p:cNvSpPr>
              <a:spLocks noChangeArrowheads="1"/>
            </p:cNvSpPr>
            <p:nvPr/>
          </p:nvSpPr>
          <p:spPr bwMode="auto">
            <a:xfrm>
              <a:off x="6580216" y="5692806"/>
              <a:ext cx="182564" cy="182401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54323" name="Oval 92"/>
            <p:cNvSpPr>
              <a:spLocks noChangeArrowheads="1"/>
            </p:cNvSpPr>
            <p:nvPr/>
          </p:nvSpPr>
          <p:spPr bwMode="auto">
            <a:xfrm>
              <a:off x="5010156" y="5692806"/>
              <a:ext cx="182566" cy="182401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54324" name="Oval 93"/>
            <p:cNvSpPr>
              <a:spLocks noChangeArrowheads="1"/>
            </p:cNvSpPr>
            <p:nvPr/>
          </p:nvSpPr>
          <p:spPr bwMode="auto">
            <a:xfrm>
              <a:off x="5046670" y="5692806"/>
              <a:ext cx="182564" cy="182401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54325" name="Oval 94"/>
            <p:cNvSpPr>
              <a:spLocks noChangeArrowheads="1"/>
            </p:cNvSpPr>
            <p:nvPr/>
          </p:nvSpPr>
          <p:spPr bwMode="auto">
            <a:xfrm>
              <a:off x="5192722" y="5692806"/>
              <a:ext cx="182564" cy="182401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54326" name="Oval 95"/>
            <p:cNvSpPr>
              <a:spLocks noChangeArrowheads="1"/>
            </p:cNvSpPr>
            <p:nvPr/>
          </p:nvSpPr>
          <p:spPr bwMode="auto">
            <a:xfrm>
              <a:off x="5265748" y="5692806"/>
              <a:ext cx="182564" cy="182401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54327" name="Oval 96"/>
            <p:cNvSpPr>
              <a:spLocks noChangeArrowheads="1"/>
            </p:cNvSpPr>
            <p:nvPr/>
          </p:nvSpPr>
          <p:spPr bwMode="auto">
            <a:xfrm>
              <a:off x="5302260" y="5692806"/>
              <a:ext cx="182566" cy="182401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54328" name="Oval 97"/>
            <p:cNvSpPr>
              <a:spLocks noChangeArrowheads="1"/>
            </p:cNvSpPr>
            <p:nvPr/>
          </p:nvSpPr>
          <p:spPr bwMode="auto">
            <a:xfrm>
              <a:off x="5448312" y="5692806"/>
              <a:ext cx="182566" cy="182401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54329" name="Oval 98"/>
            <p:cNvSpPr>
              <a:spLocks noChangeArrowheads="1"/>
            </p:cNvSpPr>
            <p:nvPr/>
          </p:nvSpPr>
          <p:spPr bwMode="auto">
            <a:xfrm>
              <a:off x="5740416" y="5692806"/>
              <a:ext cx="182566" cy="182401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54330" name="Oval 99"/>
            <p:cNvSpPr>
              <a:spLocks noChangeArrowheads="1"/>
            </p:cNvSpPr>
            <p:nvPr/>
          </p:nvSpPr>
          <p:spPr bwMode="auto">
            <a:xfrm>
              <a:off x="6689754" y="5692806"/>
              <a:ext cx="182566" cy="182401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54331" name="Oval 100"/>
            <p:cNvSpPr>
              <a:spLocks noChangeArrowheads="1"/>
            </p:cNvSpPr>
            <p:nvPr/>
          </p:nvSpPr>
          <p:spPr bwMode="auto">
            <a:xfrm>
              <a:off x="6726268" y="5692806"/>
              <a:ext cx="182564" cy="182401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54332" name="Oval 101"/>
            <p:cNvSpPr>
              <a:spLocks noChangeArrowheads="1"/>
            </p:cNvSpPr>
            <p:nvPr/>
          </p:nvSpPr>
          <p:spPr bwMode="auto">
            <a:xfrm>
              <a:off x="6872320" y="5692806"/>
              <a:ext cx="182564" cy="182401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54333" name="Oval 102"/>
            <p:cNvSpPr>
              <a:spLocks noChangeArrowheads="1"/>
            </p:cNvSpPr>
            <p:nvPr/>
          </p:nvSpPr>
          <p:spPr bwMode="auto">
            <a:xfrm>
              <a:off x="6908832" y="5692806"/>
              <a:ext cx="182566" cy="182401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54334" name="Oval 103"/>
            <p:cNvSpPr>
              <a:spLocks noChangeArrowheads="1"/>
            </p:cNvSpPr>
            <p:nvPr/>
          </p:nvSpPr>
          <p:spPr bwMode="auto">
            <a:xfrm>
              <a:off x="6945346" y="5692806"/>
              <a:ext cx="182564" cy="182401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54335" name="Oval 104"/>
            <p:cNvSpPr>
              <a:spLocks noChangeArrowheads="1"/>
            </p:cNvSpPr>
            <p:nvPr/>
          </p:nvSpPr>
          <p:spPr bwMode="auto">
            <a:xfrm>
              <a:off x="7091398" y="5692806"/>
              <a:ext cx="182564" cy="182401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54336" name="Oval 105"/>
            <p:cNvSpPr>
              <a:spLocks noChangeArrowheads="1"/>
            </p:cNvSpPr>
            <p:nvPr/>
          </p:nvSpPr>
          <p:spPr bwMode="auto">
            <a:xfrm>
              <a:off x="7200936" y="5692806"/>
              <a:ext cx="182566" cy="182401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54337" name="Oval 106"/>
            <p:cNvSpPr>
              <a:spLocks noChangeArrowheads="1"/>
            </p:cNvSpPr>
            <p:nvPr/>
          </p:nvSpPr>
          <p:spPr bwMode="auto">
            <a:xfrm>
              <a:off x="7346988" y="5692806"/>
              <a:ext cx="182566" cy="182401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</p:grpSp>
      <p:grpSp>
        <p:nvGrpSpPr>
          <p:cNvPr id="3" name="Group 74"/>
          <p:cNvGrpSpPr>
            <a:grpSpLocks noChangeAspect="1"/>
          </p:cNvGrpSpPr>
          <p:nvPr/>
        </p:nvGrpSpPr>
        <p:grpSpPr bwMode="auto">
          <a:xfrm>
            <a:off x="2235200" y="1803400"/>
            <a:ext cx="4862513" cy="1241425"/>
            <a:chOff x="884187" y="1968480"/>
            <a:chExt cx="7120035" cy="1817688"/>
          </a:xfrm>
        </p:grpSpPr>
        <p:pic>
          <p:nvPicPr>
            <p:cNvPr id="54289" name="Picture 5" descr="noisy_grayscale_im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4187" y="1968480"/>
              <a:ext cx="2762250" cy="178117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4290" name="Group 63"/>
            <p:cNvGrpSpPr>
              <a:grpSpLocks/>
            </p:cNvGrpSpPr>
            <p:nvPr/>
          </p:nvGrpSpPr>
          <p:grpSpPr bwMode="auto">
            <a:xfrm>
              <a:off x="5156208" y="2004993"/>
              <a:ext cx="2848014" cy="1781175"/>
              <a:chOff x="628596" y="690525"/>
              <a:chExt cx="2848014" cy="1781175"/>
            </a:xfrm>
          </p:grpSpPr>
          <p:pic>
            <p:nvPicPr>
              <p:cNvPr id="54292" name="Picture 58" descr="simple_image.jp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8596" y="690525"/>
                <a:ext cx="2762250" cy="1781175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4293" name="TextBox 59"/>
              <p:cNvSpPr txBox="1">
                <a:spLocks noChangeArrowheads="1"/>
              </p:cNvSpPr>
              <p:nvPr/>
            </p:nvSpPr>
            <p:spPr bwMode="auto">
              <a:xfrm>
                <a:off x="1249316" y="1238220"/>
                <a:ext cx="584207" cy="6759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000" b="1">
                    <a:solidFill>
                      <a:schemeClr val="bg2"/>
                    </a:solidFill>
                    <a:latin typeface="Trebuchet MS" pitchFamily="34" charset="0"/>
                  </a:defRPr>
                </a:lvl1pPr>
                <a:lvl2pPr marL="742950" indent="-285750">
                  <a:defRPr sz="2000" b="1">
                    <a:solidFill>
                      <a:schemeClr val="bg2"/>
                    </a:solidFill>
                    <a:latin typeface="Trebuchet MS" pitchFamily="34" charset="0"/>
                  </a:defRPr>
                </a:lvl2pPr>
                <a:lvl3pPr marL="1143000" indent="-228600">
                  <a:defRPr sz="2000" b="1">
                    <a:solidFill>
                      <a:schemeClr val="bg2"/>
                    </a:solidFill>
                    <a:latin typeface="Trebuchet MS" pitchFamily="34" charset="0"/>
                  </a:defRPr>
                </a:lvl3pPr>
                <a:lvl4pPr marL="1600200" indent="-228600">
                  <a:defRPr sz="2000" b="1">
                    <a:solidFill>
                      <a:schemeClr val="bg2"/>
                    </a:solidFill>
                    <a:latin typeface="Trebuchet MS" pitchFamily="34" charset="0"/>
                  </a:defRPr>
                </a:lvl4pPr>
                <a:lvl5pPr marL="2057400" indent="-228600">
                  <a:defRPr sz="2000" b="1">
                    <a:solidFill>
                      <a:schemeClr val="bg2"/>
                    </a:solidFill>
                    <a:latin typeface="Trebuchet MS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2"/>
                    </a:solidFill>
                    <a:latin typeface="Trebuchet MS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2"/>
                    </a:solidFill>
                    <a:latin typeface="Trebuchet MS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2"/>
                    </a:solidFill>
                    <a:latin typeface="Trebuchet MS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2"/>
                    </a:solidFill>
                    <a:latin typeface="Trebuchet MS" pitchFamily="34" charset="0"/>
                  </a:defRPr>
                </a:lvl9pPr>
              </a:lstStyle>
              <a:p>
                <a:r>
                  <a:rPr lang="en-US" sz="2400">
                    <a:solidFill>
                      <a:srgbClr val="FFFFFF"/>
                    </a:solidFill>
                    <a:latin typeface="Arial" pitchFamily="34" charset="0"/>
                  </a:rPr>
                  <a:t>1</a:t>
                </a:r>
              </a:p>
            </p:txBody>
          </p:sp>
          <p:sp>
            <p:nvSpPr>
              <p:cNvPr id="54294" name="TextBox 61"/>
              <p:cNvSpPr txBox="1">
                <a:spLocks noChangeArrowheads="1"/>
              </p:cNvSpPr>
              <p:nvPr/>
            </p:nvSpPr>
            <p:spPr bwMode="auto">
              <a:xfrm>
                <a:off x="2162141" y="1201708"/>
                <a:ext cx="584207" cy="6759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000" b="1">
                    <a:solidFill>
                      <a:schemeClr val="bg2"/>
                    </a:solidFill>
                    <a:latin typeface="Trebuchet MS" pitchFamily="34" charset="0"/>
                  </a:defRPr>
                </a:lvl1pPr>
                <a:lvl2pPr marL="742950" indent="-285750">
                  <a:defRPr sz="2000" b="1">
                    <a:solidFill>
                      <a:schemeClr val="bg2"/>
                    </a:solidFill>
                    <a:latin typeface="Trebuchet MS" pitchFamily="34" charset="0"/>
                  </a:defRPr>
                </a:lvl2pPr>
                <a:lvl3pPr marL="1143000" indent="-228600">
                  <a:defRPr sz="2000" b="1">
                    <a:solidFill>
                      <a:schemeClr val="bg2"/>
                    </a:solidFill>
                    <a:latin typeface="Trebuchet MS" pitchFamily="34" charset="0"/>
                  </a:defRPr>
                </a:lvl3pPr>
                <a:lvl4pPr marL="1600200" indent="-228600">
                  <a:defRPr sz="2000" b="1">
                    <a:solidFill>
                      <a:schemeClr val="bg2"/>
                    </a:solidFill>
                    <a:latin typeface="Trebuchet MS" pitchFamily="34" charset="0"/>
                  </a:defRPr>
                </a:lvl4pPr>
                <a:lvl5pPr marL="2057400" indent="-228600">
                  <a:defRPr sz="2000" b="1">
                    <a:solidFill>
                      <a:schemeClr val="bg2"/>
                    </a:solidFill>
                    <a:latin typeface="Trebuchet MS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2"/>
                    </a:solidFill>
                    <a:latin typeface="Trebuchet MS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2"/>
                    </a:solidFill>
                    <a:latin typeface="Trebuchet MS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2"/>
                    </a:solidFill>
                    <a:latin typeface="Trebuchet MS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2"/>
                    </a:solidFill>
                    <a:latin typeface="Trebuchet MS" pitchFamily="34" charset="0"/>
                  </a:defRPr>
                </a:lvl9pPr>
              </a:lstStyle>
              <a:p>
                <a:r>
                  <a:rPr lang="en-US" sz="2400">
                    <a:solidFill>
                      <a:srgbClr val="000000"/>
                    </a:solidFill>
                    <a:latin typeface="Arial" pitchFamily="34" charset="0"/>
                  </a:rPr>
                  <a:t>2</a:t>
                </a:r>
              </a:p>
            </p:txBody>
          </p:sp>
          <p:sp>
            <p:nvSpPr>
              <p:cNvPr id="54295" name="TextBox 62"/>
              <p:cNvSpPr txBox="1">
                <a:spLocks noChangeArrowheads="1"/>
              </p:cNvSpPr>
              <p:nvPr/>
            </p:nvSpPr>
            <p:spPr bwMode="auto">
              <a:xfrm>
                <a:off x="2892403" y="727039"/>
                <a:ext cx="584207" cy="6759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000" b="1">
                    <a:solidFill>
                      <a:schemeClr val="bg2"/>
                    </a:solidFill>
                    <a:latin typeface="Trebuchet MS" pitchFamily="34" charset="0"/>
                  </a:defRPr>
                </a:lvl1pPr>
                <a:lvl2pPr marL="742950" indent="-285750">
                  <a:defRPr sz="2000" b="1">
                    <a:solidFill>
                      <a:schemeClr val="bg2"/>
                    </a:solidFill>
                    <a:latin typeface="Trebuchet MS" pitchFamily="34" charset="0"/>
                  </a:defRPr>
                </a:lvl2pPr>
                <a:lvl3pPr marL="1143000" indent="-228600">
                  <a:defRPr sz="2000" b="1">
                    <a:solidFill>
                      <a:schemeClr val="bg2"/>
                    </a:solidFill>
                    <a:latin typeface="Trebuchet MS" pitchFamily="34" charset="0"/>
                  </a:defRPr>
                </a:lvl3pPr>
                <a:lvl4pPr marL="1600200" indent="-228600">
                  <a:defRPr sz="2000" b="1">
                    <a:solidFill>
                      <a:schemeClr val="bg2"/>
                    </a:solidFill>
                    <a:latin typeface="Trebuchet MS" pitchFamily="34" charset="0"/>
                  </a:defRPr>
                </a:lvl4pPr>
                <a:lvl5pPr marL="2057400" indent="-228600">
                  <a:defRPr sz="2000" b="1">
                    <a:solidFill>
                      <a:schemeClr val="bg2"/>
                    </a:solidFill>
                    <a:latin typeface="Trebuchet MS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2"/>
                    </a:solidFill>
                    <a:latin typeface="Trebuchet MS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2"/>
                    </a:solidFill>
                    <a:latin typeface="Trebuchet MS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2"/>
                    </a:solidFill>
                    <a:latin typeface="Trebuchet MS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2"/>
                    </a:solidFill>
                    <a:latin typeface="Trebuchet MS" pitchFamily="34" charset="0"/>
                  </a:defRPr>
                </a:lvl9pPr>
              </a:lstStyle>
              <a:p>
                <a:r>
                  <a:rPr lang="en-US" sz="2400">
                    <a:solidFill>
                      <a:srgbClr val="000000"/>
                    </a:solidFill>
                    <a:latin typeface="Arial" pitchFamily="34" charset="0"/>
                  </a:rPr>
                  <a:t>3</a:t>
                </a:r>
              </a:p>
            </p:txBody>
          </p:sp>
        </p:grpSp>
        <p:cxnSp>
          <p:nvCxnSpPr>
            <p:cNvPr id="54291" name="Straight Arrow Connector 110"/>
            <p:cNvCxnSpPr>
              <a:cxnSpLocks noChangeShapeType="1"/>
            </p:cNvCxnSpPr>
            <p:nvPr/>
          </p:nvCxnSpPr>
          <p:spPr bwMode="auto">
            <a:xfrm>
              <a:off x="3878181" y="2916839"/>
              <a:ext cx="1059986" cy="2324"/>
            </a:xfrm>
            <a:prstGeom prst="straightConnector1">
              <a:avLst/>
            </a:prstGeom>
            <a:noFill/>
            <a:ln w="28575" algn="ctr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16" name="Down Arrow 115"/>
          <p:cNvSpPr>
            <a:spLocks noChangeArrowheads="1"/>
          </p:cNvSpPr>
          <p:nvPr/>
        </p:nvSpPr>
        <p:spPr bwMode="auto">
          <a:xfrm>
            <a:off x="1724025" y="196850"/>
            <a:ext cx="219075" cy="474662"/>
          </a:xfrm>
          <a:prstGeom prst="downArrow">
            <a:avLst>
              <a:gd name="adj1" fmla="val 50000"/>
              <a:gd name="adj2" fmla="val 50004"/>
            </a:avLst>
          </a:prstGeom>
          <a:solidFill>
            <a:srgbClr val="BBE0E3"/>
          </a:solidFill>
          <a:ln w="25400" algn="ctr">
            <a:solidFill>
              <a:srgbClr val="89A4A7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de-DE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117" name="Down Arrow 116"/>
          <p:cNvSpPr>
            <a:spLocks noChangeArrowheads="1"/>
          </p:cNvSpPr>
          <p:nvPr/>
        </p:nvSpPr>
        <p:spPr bwMode="auto">
          <a:xfrm>
            <a:off x="4791075" y="233362"/>
            <a:ext cx="219075" cy="474663"/>
          </a:xfrm>
          <a:prstGeom prst="downArrow">
            <a:avLst>
              <a:gd name="adj1" fmla="val 50000"/>
              <a:gd name="adj2" fmla="val 50004"/>
            </a:avLst>
          </a:prstGeom>
          <a:solidFill>
            <a:srgbClr val="BBE0E3"/>
          </a:solidFill>
          <a:ln w="25400" algn="ctr">
            <a:solidFill>
              <a:srgbClr val="89A4A7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de-DE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118" name="Down Arrow 117"/>
          <p:cNvSpPr>
            <a:spLocks noChangeArrowheads="1"/>
          </p:cNvSpPr>
          <p:nvPr/>
        </p:nvSpPr>
        <p:spPr bwMode="auto">
          <a:xfrm>
            <a:off x="7054850" y="269875"/>
            <a:ext cx="219075" cy="474662"/>
          </a:xfrm>
          <a:prstGeom prst="downArrow">
            <a:avLst>
              <a:gd name="adj1" fmla="val 50000"/>
              <a:gd name="adj2" fmla="val 50004"/>
            </a:avLst>
          </a:prstGeom>
          <a:solidFill>
            <a:srgbClr val="BBE0E3"/>
          </a:solidFill>
          <a:ln w="25400" algn="ctr">
            <a:solidFill>
              <a:srgbClr val="89A4A7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de-DE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119" name="TextBox 75"/>
          <p:cNvSpPr txBox="1">
            <a:spLocks noChangeArrowheads="1"/>
          </p:cNvSpPr>
          <p:nvPr/>
        </p:nvSpPr>
        <p:spPr bwMode="auto">
          <a:xfrm>
            <a:off x="3914775" y="1292225"/>
            <a:ext cx="13509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800" dirty="0">
                <a:solidFill>
                  <a:srgbClr val="000000"/>
                </a:solidFill>
                <a:latin typeface="+mn-lt"/>
              </a:rPr>
              <a:t>Intensity</a:t>
            </a:r>
          </a:p>
        </p:txBody>
      </p:sp>
      <p:sp>
        <p:nvSpPr>
          <p:cNvPr id="120" name="Oval 119"/>
          <p:cNvSpPr>
            <a:spLocks noChangeArrowheads="1"/>
          </p:cNvSpPr>
          <p:nvPr/>
        </p:nvSpPr>
        <p:spPr bwMode="auto">
          <a:xfrm>
            <a:off x="1760538" y="890587"/>
            <a:ext cx="109537" cy="109538"/>
          </a:xfrm>
          <a:prstGeom prst="ellipse">
            <a:avLst/>
          </a:prstGeom>
          <a:solidFill>
            <a:srgbClr val="C00000"/>
          </a:solidFill>
          <a:ln w="25400" algn="ctr">
            <a:solidFill>
              <a:srgbClr val="C00000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endParaRPr lang="de-DE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121" name="Oval 120"/>
          <p:cNvSpPr>
            <a:spLocks noChangeArrowheads="1"/>
          </p:cNvSpPr>
          <p:nvPr/>
        </p:nvSpPr>
        <p:spPr bwMode="auto">
          <a:xfrm>
            <a:off x="4827588" y="890587"/>
            <a:ext cx="109537" cy="109538"/>
          </a:xfrm>
          <a:prstGeom prst="ellipse">
            <a:avLst/>
          </a:prstGeom>
          <a:solidFill>
            <a:srgbClr val="C00000"/>
          </a:solidFill>
          <a:ln w="25400" algn="ctr">
            <a:solidFill>
              <a:srgbClr val="C00000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endParaRPr lang="de-DE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122" name="Oval 121"/>
          <p:cNvSpPr>
            <a:spLocks noChangeArrowheads="1"/>
          </p:cNvSpPr>
          <p:nvPr/>
        </p:nvSpPr>
        <p:spPr bwMode="auto">
          <a:xfrm>
            <a:off x="7091363" y="890587"/>
            <a:ext cx="109537" cy="109538"/>
          </a:xfrm>
          <a:prstGeom prst="ellipse">
            <a:avLst/>
          </a:prstGeom>
          <a:solidFill>
            <a:srgbClr val="C00000"/>
          </a:solidFill>
          <a:ln w="25400" algn="ctr">
            <a:solidFill>
              <a:srgbClr val="C00000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endParaRPr lang="de-DE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50</a:t>
            </a:fld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2822575" y="5105400"/>
          <a:ext cx="3349625" cy="828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Equation" r:id="rId5" imgW="1638300" imgH="406400" progId="Equation.3">
                  <p:embed/>
                </p:oleObj>
              </mc:Choice>
              <mc:Fallback>
                <p:oleObj name="Equation" r:id="rId5" imgW="16383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822575" y="5105400"/>
                        <a:ext cx="3349625" cy="828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32282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 animBg="1"/>
      <p:bldP spid="117" grpId="0" animBg="1"/>
      <p:bldP spid="118" grpId="0" animBg="1"/>
      <p:bldP spid="120" grpId="0" animBg="1"/>
      <p:bldP spid="121" grpId="0" animBg="1"/>
      <p:bldP spid="122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Clustering for Summarization</a:t>
            </a:r>
          </a:p>
        </p:txBody>
      </p:sp>
      <p:sp>
        <p:nvSpPr>
          <p:cNvPr id="102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dirty="0">
                <a:latin typeface="Calibri" charset="0"/>
              </a:rPr>
              <a:t>	Goal: cluster to minimize variance in data given clusters</a:t>
            </a:r>
          </a:p>
          <a:p>
            <a:pPr lvl="1"/>
            <a:r>
              <a:rPr lang="en-US" dirty="0">
                <a:latin typeface="Calibri" charset="0"/>
              </a:rPr>
              <a:t>Preserve information</a:t>
            </a:r>
          </a:p>
        </p:txBody>
      </p:sp>
      <p:sp>
        <p:nvSpPr>
          <p:cNvPr id="1029" name="TextBox 4"/>
          <p:cNvSpPr txBox="1">
            <a:spLocks noChangeArrowheads="1"/>
          </p:cNvSpPr>
          <p:nvPr/>
        </p:nvSpPr>
        <p:spPr bwMode="auto">
          <a:xfrm>
            <a:off x="5008563" y="4959821"/>
            <a:ext cx="285332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000000"/>
                </a:solidFill>
              </a:rPr>
              <a:t>Whether      </a:t>
            </a:r>
            <a:r>
              <a:rPr lang="en-US" dirty="0">
                <a:solidFill>
                  <a:srgbClr val="000000"/>
                </a:solidFill>
              </a:rPr>
              <a:t>is assigned </a:t>
            </a:r>
            <a:r>
              <a:rPr lang="en-US" dirty="0" smtClean="0">
                <a:solidFill>
                  <a:srgbClr val="000000"/>
                </a:solidFill>
              </a:rPr>
              <a:t>to</a:t>
            </a:r>
            <a:endParaRPr lang="en-US" baseline="-25000" dirty="0">
              <a:solidFill>
                <a:srgbClr val="0000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rot="16200000" flipV="1">
            <a:off x="5067300" y="4693121"/>
            <a:ext cx="381000" cy="152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5400000">
            <a:off x="5389343" y="3729221"/>
            <a:ext cx="457200" cy="228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2" name="TextBox 9"/>
          <p:cNvSpPr txBox="1">
            <a:spLocks noChangeArrowheads="1"/>
          </p:cNvSpPr>
          <p:nvPr/>
        </p:nvSpPr>
        <p:spPr bwMode="auto">
          <a:xfrm>
            <a:off x="4398963" y="3276600"/>
            <a:ext cx="16208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000000"/>
                </a:solidFill>
              </a:rPr>
              <a:t>Cluster center</a:t>
            </a:r>
          </a:p>
        </p:txBody>
      </p:sp>
      <p:sp>
        <p:nvSpPr>
          <p:cNvPr id="1033" name="TextBox 10"/>
          <p:cNvSpPr txBox="1">
            <a:spLocks noChangeArrowheads="1"/>
          </p:cNvSpPr>
          <p:nvPr/>
        </p:nvSpPr>
        <p:spPr bwMode="auto">
          <a:xfrm>
            <a:off x="6125112" y="3276600"/>
            <a:ext cx="671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000000"/>
                </a:solidFill>
              </a:rPr>
              <a:t>Data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5400000">
            <a:off x="5905500" y="3750379"/>
            <a:ext cx="457200" cy="228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6972300" y="6488113"/>
            <a:ext cx="21717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ea typeface="+mn-ea"/>
              </a:rPr>
              <a:t>Slide: Derek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+mn-ea"/>
              </a:rPr>
              <a:t>Hoiem</a:t>
            </a:r>
            <a:endParaRPr lang="en-US" dirty="0">
              <a:solidFill>
                <a:schemeClr val="bg1">
                  <a:lumMod val="65000"/>
                </a:schemeClr>
              </a:solidFill>
              <a:ea typeface="+mn-ea"/>
            </a:endParaRP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/>
          </p:nvPr>
        </p:nvGraphicFramePr>
        <p:xfrm>
          <a:off x="1969832" y="3810471"/>
          <a:ext cx="4491037" cy="985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5" name="Equation" r:id="rId3" imgW="2197100" imgH="482600" progId="Equation.3">
                  <p:embed/>
                </p:oleObj>
              </mc:Choice>
              <mc:Fallback>
                <p:oleObj name="Equation" r:id="rId3" imgW="2197100" imgH="482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69832" y="3810471"/>
                        <a:ext cx="4491037" cy="9858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5993134" y="4948708"/>
          <a:ext cx="331466" cy="4589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6" name="Equation" r:id="rId5" imgW="165100" imgH="228600" progId="Equation.3">
                  <p:embed/>
                </p:oleObj>
              </mc:Choice>
              <mc:Fallback>
                <p:oleObj name="Equation" r:id="rId5" imgW="1651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993134" y="4948708"/>
                        <a:ext cx="331466" cy="4589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/>
          </p:nvPr>
        </p:nvGraphicFramePr>
        <p:xfrm>
          <a:off x="7797800" y="4961408"/>
          <a:ext cx="280988" cy="433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7" name="Equation" r:id="rId7" imgW="139700" imgH="215900" progId="Equation.3">
                  <p:embed/>
                </p:oleObj>
              </mc:Choice>
              <mc:Fallback>
                <p:oleObj name="Equation" r:id="rId7" imgW="1397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797800" y="4961408"/>
                        <a:ext cx="280988" cy="4333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992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Clustering</a:t>
            </a:r>
            <a:endParaRPr lang="de-CH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With this objective, it is a “chicken and egg” problem:</a:t>
            </a:r>
          </a:p>
          <a:p>
            <a:pPr lvl="1"/>
            <a:r>
              <a:rPr lang="en-US" sz="2400" dirty="0" smtClean="0"/>
              <a:t>If we knew the </a:t>
            </a:r>
            <a:r>
              <a:rPr lang="en-US" sz="2400" i="1" dirty="0" smtClean="0"/>
              <a:t>cluster centers</a:t>
            </a:r>
            <a:r>
              <a:rPr lang="en-US" sz="2400" dirty="0" smtClean="0"/>
              <a:t>, we could allocate points to groups by assigning each to its closest center.</a:t>
            </a:r>
          </a:p>
          <a:p>
            <a:pPr lvl="1"/>
            <a:endParaRPr lang="en-US" sz="2400" dirty="0" smtClean="0"/>
          </a:p>
          <a:p>
            <a:pPr lvl="1"/>
            <a:endParaRPr lang="en-US" sz="2400" dirty="0" smtClean="0"/>
          </a:p>
          <a:p>
            <a:pPr lvl="1"/>
            <a:endParaRPr lang="en-US" sz="2400" dirty="0" smtClean="0"/>
          </a:p>
          <a:p>
            <a:pPr lvl="1"/>
            <a:endParaRPr lang="en-US" sz="2400" dirty="0" smtClean="0"/>
          </a:p>
          <a:p>
            <a:pPr lvl="1"/>
            <a:r>
              <a:rPr lang="en-US" sz="2400" dirty="0" smtClean="0"/>
              <a:t>If we knew the </a:t>
            </a:r>
            <a:r>
              <a:rPr lang="en-US" sz="2400" i="1" dirty="0" smtClean="0"/>
              <a:t>group memberships</a:t>
            </a:r>
            <a:r>
              <a:rPr lang="en-US" sz="2400" dirty="0" smtClean="0"/>
              <a:t>, we could get the centers by computing the mean per group.</a:t>
            </a:r>
          </a:p>
          <a:p>
            <a:pPr lvl="1"/>
            <a:endParaRPr lang="en-US" sz="2400" dirty="0" smtClean="0"/>
          </a:p>
          <a:p>
            <a:endParaRPr lang="de-CH" sz="2800" dirty="0" smtClean="0"/>
          </a:p>
        </p:txBody>
      </p:sp>
      <p:grpSp>
        <p:nvGrpSpPr>
          <p:cNvPr id="55302" name="Group 58"/>
          <p:cNvGrpSpPr>
            <a:grpSpLocks/>
          </p:cNvGrpSpPr>
          <p:nvPr/>
        </p:nvGrpSpPr>
        <p:grpSpPr bwMode="auto">
          <a:xfrm>
            <a:off x="847725" y="3103562"/>
            <a:ext cx="7667625" cy="182563"/>
            <a:chOff x="847674" y="5692806"/>
            <a:chExt cx="7667730" cy="182565"/>
          </a:xfrm>
        </p:grpSpPr>
        <p:cxnSp>
          <p:nvCxnSpPr>
            <p:cNvPr id="55356" name="Straight Connector 52"/>
            <p:cNvCxnSpPr>
              <a:cxnSpLocks noChangeShapeType="1"/>
            </p:cNvCxnSpPr>
            <p:nvPr/>
          </p:nvCxnSpPr>
          <p:spPr bwMode="auto">
            <a:xfrm>
              <a:off x="847674" y="5802345"/>
              <a:ext cx="7667730" cy="1588"/>
            </a:xfrm>
            <a:prstGeom prst="line">
              <a:avLst/>
            </a:prstGeom>
            <a:noFill/>
            <a:ln w="28575" algn="ctr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5357" name="Oval 53"/>
            <p:cNvSpPr>
              <a:spLocks noChangeArrowheads="1"/>
            </p:cNvSpPr>
            <p:nvPr/>
          </p:nvSpPr>
          <p:spPr bwMode="auto">
            <a:xfrm>
              <a:off x="1650960" y="5692806"/>
              <a:ext cx="182566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58" name="Oval 54"/>
            <p:cNvSpPr>
              <a:spLocks noChangeArrowheads="1"/>
            </p:cNvSpPr>
            <p:nvPr/>
          </p:nvSpPr>
          <p:spPr bwMode="auto">
            <a:xfrm>
              <a:off x="1803362" y="5692806"/>
              <a:ext cx="182566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59" name="Oval 55"/>
            <p:cNvSpPr>
              <a:spLocks noChangeArrowheads="1"/>
            </p:cNvSpPr>
            <p:nvPr/>
          </p:nvSpPr>
          <p:spPr bwMode="auto">
            <a:xfrm>
              <a:off x="1504908" y="5692806"/>
              <a:ext cx="182566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60" name="Oval 56"/>
            <p:cNvSpPr>
              <a:spLocks noChangeArrowheads="1"/>
            </p:cNvSpPr>
            <p:nvPr/>
          </p:nvSpPr>
          <p:spPr bwMode="auto">
            <a:xfrm>
              <a:off x="1943064" y="5692806"/>
              <a:ext cx="182566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61" name="Oval 57"/>
            <p:cNvSpPr>
              <a:spLocks noChangeArrowheads="1"/>
            </p:cNvSpPr>
            <p:nvPr/>
          </p:nvSpPr>
          <p:spPr bwMode="auto">
            <a:xfrm>
              <a:off x="4389436" y="5692806"/>
              <a:ext cx="182564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62" name="Oval 58"/>
            <p:cNvSpPr>
              <a:spLocks noChangeArrowheads="1"/>
            </p:cNvSpPr>
            <p:nvPr/>
          </p:nvSpPr>
          <p:spPr bwMode="auto">
            <a:xfrm>
              <a:off x="4535488" y="5692806"/>
              <a:ext cx="182564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63" name="Oval 59"/>
            <p:cNvSpPr>
              <a:spLocks noChangeArrowheads="1"/>
            </p:cNvSpPr>
            <p:nvPr/>
          </p:nvSpPr>
          <p:spPr bwMode="auto">
            <a:xfrm>
              <a:off x="4681540" y="5692806"/>
              <a:ext cx="182564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64" name="Oval 60"/>
            <p:cNvSpPr>
              <a:spLocks noChangeArrowheads="1"/>
            </p:cNvSpPr>
            <p:nvPr/>
          </p:nvSpPr>
          <p:spPr bwMode="auto">
            <a:xfrm>
              <a:off x="4718052" y="5692806"/>
              <a:ext cx="182566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65" name="Oval 61"/>
            <p:cNvSpPr>
              <a:spLocks noChangeArrowheads="1"/>
            </p:cNvSpPr>
            <p:nvPr/>
          </p:nvSpPr>
          <p:spPr bwMode="auto">
            <a:xfrm>
              <a:off x="4864104" y="5692806"/>
              <a:ext cx="182566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66" name="Oval 62"/>
            <p:cNvSpPr>
              <a:spLocks noChangeArrowheads="1"/>
            </p:cNvSpPr>
            <p:nvPr/>
          </p:nvSpPr>
          <p:spPr bwMode="auto">
            <a:xfrm>
              <a:off x="5010156" y="5692806"/>
              <a:ext cx="182566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67" name="Oval 63"/>
            <p:cNvSpPr>
              <a:spLocks noChangeArrowheads="1"/>
            </p:cNvSpPr>
            <p:nvPr/>
          </p:nvSpPr>
          <p:spPr bwMode="auto">
            <a:xfrm>
              <a:off x="4864104" y="5692806"/>
              <a:ext cx="182566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68" name="Oval 64"/>
            <p:cNvSpPr>
              <a:spLocks noChangeArrowheads="1"/>
            </p:cNvSpPr>
            <p:nvPr/>
          </p:nvSpPr>
          <p:spPr bwMode="auto">
            <a:xfrm>
              <a:off x="4900618" y="5692806"/>
              <a:ext cx="182564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69" name="Oval 65"/>
            <p:cNvSpPr>
              <a:spLocks noChangeArrowheads="1"/>
            </p:cNvSpPr>
            <p:nvPr/>
          </p:nvSpPr>
          <p:spPr bwMode="auto">
            <a:xfrm>
              <a:off x="5046670" y="5692806"/>
              <a:ext cx="182564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70" name="Oval 66"/>
            <p:cNvSpPr>
              <a:spLocks noChangeArrowheads="1"/>
            </p:cNvSpPr>
            <p:nvPr/>
          </p:nvSpPr>
          <p:spPr bwMode="auto">
            <a:xfrm>
              <a:off x="5192722" y="5692806"/>
              <a:ext cx="182564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71" name="Oval 67"/>
            <p:cNvSpPr>
              <a:spLocks noChangeArrowheads="1"/>
            </p:cNvSpPr>
            <p:nvPr/>
          </p:nvSpPr>
          <p:spPr bwMode="auto">
            <a:xfrm>
              <a:off x="1870038" y="5692806"/>
              <a:ext cx="182566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72" name="Oval 68"/>
            <p:cNvSpPr>
              <a:spLocks noChangeArrowheads="1"/>
            </p:cNvSpPr>
            <p:nvPr/>
          </p:nvSpPr>
          <p:spPr bwMode="auto">
            <a:xfrm>
              <a:off x="1906552" y="5692806"/>
              <a:ext cx="182564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73" name="Oval 69"/>
            <p:cNvSpPr>
              <a:spLocks noChangeArrowheads="1"/>
            </p:cNvSpPr>
            <p:nvPr/>
          </p:nvSpPr>
          <p:spPr bwMode="auto">
            <a:xfrm>
              <a:off x="2052604" y="5692806"/>
              <a:ext cx="182564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74" name="Oval 70"/>
            <p:cNvSpPr>
              <a:spLocks noChangeArrowheads="1"/>
            </p:cNvSpPr>
            <p:nvPr/>
          </p:nvSpPr>
          <p:spPr bwMode="auto">
            <a:xfrm>
              <a:off x="6142060" y="5692806"/>
              <a:ext cx="182564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75" name="Oval 71"/>
            <p:cNvSpPr>
              <a:spLocks noChangeArrowheads="1"/>
            </p:cNvSpPr>
            <p:nvPr/>
          </p:nvSpPr>
          <p:spPr bwMode="auto">
            <a:xfrm>
              <a:off x="6178572" y="5692806"/>
              <a:ext cx="182566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76" name="Oval 72"/>
            <p:cNvSpPr>
              <a:spLocks noChangeArrowheads="1"/>
            </p:cNvSpPr>
            <p:nvPr/>
          </p:nvSpPr>
          <p:spPr bwMode="auto">
            <a:xfrm>
              <a:off x="6324624" y="5692806"/>
              <a:ext cx="182566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77" name="Oval 73"/>
            <p:cNvSpPr>
              <a:spLocks noChangeArrowheads="1"/>
            </p:cNvSpPr>
            <p:nvPr/>
          </p:nvSpPr>
          <p:spPr bwMode="auto">
            <a:xfrm>
              <a:off x="6397650" y="5692806"/>
              <a:ext cx="182566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78" name="Oval 74"/>
            <p:cNvSpPr>
              <a:spLocks noChangeArrowheads="1"/>
            </p:cNvSpPr>
            <p:nvPr/>
          </p:nvSpPr>
          <p:spPr bwMode="auto">
            <a:xfrm>
              <a:off x="6434164" y="5692806"/>
              <a:ext cx="182564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79" name="Oval 75"/>
            <p:cNvSpPr>
              <a:spLocks noChangeArrowheads="1"/>
            </p:cNvSpPr>
            <p:nvPr/>
          </p:nvSpPr>
          <p:spPr bwMode="auto">
            <a:xfrm>
              <a:off x="6580216" y="5692806"/>
              <a:ext cx="182564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80" name="Oval 76"/>
            <p:cNvSpPr>
              <a:spLocks noChangeArrowheads="1"/>
            </p:cNvSpPr>
            <p:nvPr/>
          </p:nvSpPr>
          <p:spPr bwMode="auto">
            <a:xfrm>
              <a:off x="5010156" y="5692806"/>
              <a:ext cx="182566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81" name="Oval 77"/>
            <p:cNvSpPr>
              <a:spLocks noChangeArrowheads="1"/>
            </p:cNvSpPr>
            <p:nvPr/>
          </p:nvSpPr>
          <p:spPr bwMode="auto">
            <a:xfrm>
              <a:off x="5046670" y="5692806"/>
              <a:ext cx="182564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82" name="Oval 78"/>
            <p:cNvSpPr>
              <a:spLocks noChangeArrowheads="1"/>
            </p:cNvSpPr>
            <p:nvPr/>
          </p:nvSpPr>
          <p:spPr bwMode="auto">
            <a:xfrm>
              <a:off x="5192722" y="5692806"/>
              <a:ext cx="182564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83" name="Oval 79"/>
            <p:cNvSpPr>
              <a:spLocks noChangeArrowheads="1"/>
            </p:cNvSpPr>
            <p:nvPr/>
          </p:nvSpPr>
          <p:spPr bwMode="auto">
            <a:xfrm>
              <a:off x="5265748" y="5692806"/>
              <a:ext cx="182564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84" name="Oval 80"/>
            <p:cNvSpPr>
              <a:spLocks noChangeArrowheads="1"/>
            </p:cNvSpPr>
            <p:nvPr/>
          </p:nvSpPr>
          <p:spPr bwMode="auto">
            <a:xfrm>
              <a:off x="5302260" y="5692806"/>
              <a:ext cx="182566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85" name="Oval 81"/>
            <p:cNvSpPr>
              <a:spLocks noChangeArrowheads="1"/>
            </p:cNvSpPr>
            <p:nvPr/>
          </p:nvSpPr>
          <p:spPr bwMode="auto">
            <a:xfrm>
              <a:off x="5448312" y="5692806"/>
              <a:ext cx="182566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86" name="Oval 82"/>
            <p:cNvSpPr>
              <a:spLocks noChangeArrowheads="1"/>
            </p:cNvSpPr>
            <p:nvPr/>
          </p:nvSpPr>
          <p:spPr bwMode="auto">
            <a:xfrm>
              <a:off x="5740416" y="5692806"/>
              <a:ext cx="182566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87" name="Oval 83"/>
            <p:cNvSpPr>
              <a:spLocks noChangeArrowheads="1"/>
            </p:cNvSpPr>
            <p:nvPr/>
          </p:nvSpPr>
          <p:spPr bwMode="auto">
            <a:xfrm>
              <a:off x="6689754" y="5692806"/>
              <a:ext cx="182566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88" name="Oval 84"/>
            <p:cNvSpPr>
              <a:spLocks noChangeArrowheads="1"/>
            </p:cNvSpPr>
            <p:nvPr/>
          </p:nvSpPr>
          <p:spPr bwMode="auto">
            <a:xfrm>
              <a:off x="6726268" y="5692806"/>
              <a:ext cx="182564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89" name="Oval 85"/>
            <p:cNvSpPr>
              <a:spLocks noChangeArrowheads="1"/>
            </p:cNvSpPr>
            <p:nvPr/>
          </p:nvSpPr>
          <p:spPr bwMode="auto">
            <a:xfrm>
              <a:off x="6872320" y="5692806"/>
              <a:ext cx="182564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90" name="Oval 86"/>
            <p:cNvSpPr>
              <a:spLocks noChangeArrowheads="1"/>
            </p:cNvSpPr>
            <p:nvPr/>
          </p:nvSpPr>
          <p:spPr bwMode="auto">
            <a:xfrm>
              <a:off x="6908832" y="5692806"/>
              <a:ext cx="182566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91" name="Oval 87"/>
            <p:cNvSpPr>
              <a:spLocks noChangeArrowheads="1"/>
            </p:cNvSpPr>
            <p:nvPr/>
          </p:nvSpPr>
          <p:spPr bwMode="auto">
            <a:xfrm>
              <a:off x="6945346" y="5692806"/>
              <a:ext cx="182564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92" name="Oval 88"/>
            <p:cNvSpPr>
              <a:spLocks noChangeArrowheads="1"/>
            </p:cNvSpPr>
            <p:nvPr/>
          </p:nvSpPr>
          <p:spPr bwMode="auto">
            <a:xfrm>
              <a:off x="7091398" y="5692806"/>
              <a:ext cx="182564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93" name="Oval 89"/>
            <p:cNvSpPr>
              <a:spLocks noChangeArrowheads="1"/>
            </p:cNvSpPr>
            <p:nvPr/>
          </p:nvSpPr>
          <p:spPr bwMode="auto">
            <a:xfrm>
              <a:off x="7200936" y="5692806"/>
              <a:ext cx="182566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94" name="Oval 90"/>
            <p:cNvSpPr>
              <a:spLocks noChangeArrowheads="1"/>
            </p:cNvSpPr>
            <p:nvPr/>
          </p:nvSpPr>
          <p:spPr bwMode="auto">
            <a:xfrm>
              <a:off x="7346988" y="5692806"/>
              <a:ext cx="182566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5303" name="Oval 91"/>
          <p:cNvSpPr>
            <a:spLocks noChangeArrowheads="1"/>
          </p:cNvSpPr>
          <p:nvPr/>
        </p:nvSpPr>
        <p:spPr bwMode="auto">
          <a:xfrm>
            <a:off x="1724025" y="3100387"/>
            <a:ext cx="219075" cy="215900"/>
          </a:xfrm>
          <a:prstGeom prst="ellipse">
            <a:avLst/>
          </a:prstGeom>
          <a:solidFill>
            <a:srgbClr val="C00000"/>
          </a:solidFill>
          <a:ln w="25400" algn="ctr">
            <a:solidFill>
              <a:srgbClr val="C00000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endParaRPr lang="de-DE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5304" name="Oval 92"/>
          <p:cNvSpPr>
            <a:spLocks noChangeArrowheads="1"/>
          </p:cNvSpPr>
          <p:nvPr/>
        </p:nvSpPr>
        <p:spPr bwMode="auto">
          <a:xfrm>
            <a:off x="4864100" y="3100387"/>
            <a:ext cx="219075" cy="215900"/>
          </a:xfrm>
          <a:prstGeom prst="ellipse">
            <a:avLst/>
          </a:prstGeom>
          <a:solidFill>
            <a:srgbClr val="00B0F0"/>
          </a:solidFill>
          <a:ln w="25400" algn="ctr">
            <a:solidFill>
              <a:srgbClr val="00B0F0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endParaRPr lang="de-DE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5305" name="Oval 93"/>
          <p:cNvSpPr>
            <a:spLocks noChangeArrowheads="1"/>
          </p:cNvSpPr>
          <p:nvPr/>
        </p:nvSpPr>
        <p:spPr bwMode="auto">
          <a:xfrm>
            <a:off x="6726238" y="3100387"/>
            <a:ext cx="219075" cy="215900"/>
          </a:xfrm>
          <a:prstGeom prst="ellipse">
            <a:avLst/>
          </a:prstGeom>
          <a:solidFill>
            <a:srgbClr val="92D050"/>
          </a:solidFill>
          <a:ln w="25400" algn="ctr">
            <a:solidFill>
              <a:srgbClr val="92D050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endParaRPr lang="de-DE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5" name="Oval 94"/>
          <p:cNvSpPr>
            <a:spLocks noChangeArrowheads="1"/>
          </p:cNvSpPr>
          <p:nvPr/>
        </p:nvSpPr>
        <p:spPr bwMode="auto">
          <a:xfrm>
            <a:off x="1139825" y="2884487"/>
            <a:ext cx="1533525" cy="584200"/>
          </a:xfrm>
          <a:prstGeom prst="ellipse">
            <a:avLst/>
          </a:prstGeom>
          <a:noFill/>
          <a:ln w="25400" algn="ctr">
            <a:solidFill>
              <a:srgbClr val="C000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de-DE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6" name="Oval 95"/>
          <p:cNvSpPr>
            <a:spLocks noChangeArrowheads="1"/>
          </p:cNvSpPr>
          <p:nvPr/>
        </p:nvSpPr>
        <p:spPr bwMode="auto">
          <a:xfrm>
            <a:off x="4097338" y="2884487"/>
            <a:ext cx="1862137" cy="584200"/>
          </a:xfrm>
          <a:prstGeom prst="ellipse">
            <a:avLst/>
          </a:prstGeom>
          <a:noFill/>
          <a:ln w="25400" algn="ctr">
            <a:solidFill>
              <a:srgbClr val="00B0F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de-DE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7" name="Oval 96"/>
          <p:cNvSpPr>
            <a:spLocks noChangeArrowheads="1"/>
          </p:cNvSpPr>
          <p:nvPr/>
        </p:nvSpPr>
        <p:spPr bwMode="auto">
          <a:xfrm>
            <a:off x="5995988" y="2921000"/>
            <a:ext cx="1862137" cy="584200"/>
          </a:xfrm>
          <a:prstGeom prst="ellipse">
            <a:avLst/>
          </a:prstGeom>
          <a:noFill/>
          <a:ln w="25400" algn="ctr">
            <a:solidFill>
              <a:srgbClr val="92D05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de-DE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Group 58"/>
          <p:cNvGrpSpPr>
            <a:grpSpLocks/>
          </p:cNvGrpSpPr>
          <p:nvPr/>
        </p:nvGrpSpPr>
        <p:grpSpPr bwMode="auto">
          <a:xfrm>
            <a:off x="847725" y="5237163"/>
            <a:ext cx="7667625" cy="182562"/>
            <a:chOff x="847674" y="5692806"/>
            <a:chExt cx="7667730" cy="182565"/>
          </a:xfrm>
        </p:grpSpPr>
        <p:cxnSp>
          <p:nvCxnSpPr>
            <p:cNvPr id="55317" name="Straight Connector 144"/>
            <p:cNvCxnSpPr>
              <a:cxnSpLocks noChangeShapeType="1"/>
            </p:cNvCxnSpPr>
            <p:nvPr/>
          </p:nvCxnSpPr>
          <p:spPr bwMode="auto">
            <a:xfrm>
              <a:off x="847674" y="5802345"/>
              <a:ext cx="7667730" cy="1587"/>
            </a:xfrm>
            <a:prstGeom prst="line">
              <a:avLst/>
            </a:prstGeom>
            <a:noFill/>
            <a:ln w="28575" algn="ctr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5318" name="Oval 145"/>
            <p:cNvSpPr>
              <a:spLocks noChangeArrowheads="1"/>
            </p:cNvSpPr>
            <p:nvPr/>
          </p:nvSpPr>
          <p:spPr bwMode="auto">
            <a:xfrm>
              <a:off x="1650960" y="5692806"/>
              <a:ext cx="182566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19" name="Oval 146"/>
            <p:cNvSpPr>
              <a:spLocks noChangeArrowheads="1"/>
            </p:cNvSpPr>
            <p:nvPr/>
          </p:nvSpPr>
          <p:spPr bwMode="auto">
            <a:xfrm>
              <a:off x="1803362" y="5692806"/>
              <a:ext cx="182566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20" name="Oval 147"/>
            <p:cNvSpPr>
              <a:spLocks noChangeArrowheads="1"/>
            </p:cNvSpPr>
            <p:nvPr/>
          </p:nvSpPr>
          <p:spPr bwMode="auto">
            <a:xfrm>
              <a:off x="1504908" y="5692806"/>
              <a:ext cx="182566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21" name="Oval 148"/>
            <p:cNvSpPr>
              <a:spLocks noChangeArrowheads="1"/>
            </p:cNvSpPr>
            <p:nvPr/>
          </p:nvSpPr>
          <p:spPr bwMode="auto">
            <a:xfrm>
              <a:off x="1943064" y="5692806"/>
              <a:ext cx="182566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22" name="Oval 149"/>
            <p:cNvSpPr>
              <a:spLocks noChangeArrowheads="1"/>
            </p:cNvSpPr>
            <p:nvPr/>
          </p:nvSpPr>
          <p:spPr bwMode="auto">
            <a:xfrm>
              <a:off x="4389436" y="5692806"/>
              <a:ext cx="182564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23" name="Oval 150"/>
            <p:cNvSpPr>
              <a:spLocks noChangeArrowheads="1"/>
            </p:cNvSpPr>
            <p:nvPr/>
          </p:nvSpPr>
          <p:spPr bwMode="auto">
            <a:xfrm>
              <a:off x="4535488" y="5692806"/>
              <a:ext cx="182564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24" name="Oval 151"/>
            <p:cNvSpPr>
              <a:spLocks noChangeArrowheads="1"/>
            </p:cNvSpPr>
            <p:nvPr/>
          </p:nvSpPr>
          <p:spPr bwMode="auto">
            <a:xfrm>
              <a:off x="4681540" y="5692806"/>
              <a:ext cx="182564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25" name="Oval 152"/>
            <p:cNvSpPr>
              <a:spLocks noChangeArrowheads="1"/>
            </p:cNvSpPr>
            <p:nvPr/>
          </p:nvSpPr>
          <p:spPr bwMode="auto">
            <a:xfrm>
              <a:off x="4718052" y="5692806"/>
              <a:ext cx="182566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26" name="Oval 153"/>
            <p:cNvSpPr>
              <a:spLocks noChangeArrowheads="1"/>
            </p:cNvSpPr>
            <p:nvPr/>
          </p:nvSpPr>
          <p:spPr bwMode="auto">
            <a:xfrm>
              <a:off x="4864104" y="5692806"/>
              <a:ext cx="182566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27" name="Oval 154"/>
            <p:cNvSpPr>
              <a:spLocks noChangeArrowheads="1"/>
            </p:cNvSpPr>
            <p:nvPr/>
          </p:nvSpPr>
          <p:spPr bwMode="auto">
            <a:xfrm>
              <a:off x="5010156" y="5692806"/>
              <a:ext cx="182566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28" name="Oval 155"/>
            <p:cNvSpPr>
              <a:spLocks noChangeArrowheads="1"/>
            </p:cNvSpPr>
            <p:nvPr/>
          </p:nvSpPr>
          <p:spPr bwMode="auto">
            <a:xfrm>
              <a:off x="4864104" y="5692806"/>
              <a:ext cx="182566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29" name="Oval 156"/>
            <p:cNvSpPr>
              <a:spLocks noChangeArrowheads="1"/>
            </p:cNvSpPr>
            <p:nvPr/>
          </p:nvSpPr>
          <p:spPr bwMode="auto">
            <a:xfrm>
              <a:off x="4900618" y="5692806"/>
              <a:ext cx="182564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30" name="Oval 157"/>
            <p:cNvSpPr>
              <a:spLocks noChangeArrowheads="1"/>
            </p:cNvSpPr>
            <p:nvPr/>
          </p:nvSpPr>
          <p:spPr bwMode="auto">
            <a:xfrm>
              <a:off x="5046670" y="5692806"/>
              <a:ext cx="182564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31" name="Oval 158"/>
            <p:cNvSpPr>
              <a:spLocks noChangeArrowheads="1"/>
            </p:cNvSpPr>
            <p:nvPr/>
          </p:nvSpPr>
          <p:spPr bwMode="auto">
            <a:xfrm>
              <a:off x="5192722" y="5692806"/>
              <a:ext cx="182564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32" name="Oval 159"/>
            <p:cNvSpPr>
              <a:spLocks noChangeArrowheads="1"/>
            </p:cNvSpPr>
            <p:nvPr/>
          </p:nvSpPr>
          <p:spPr bwMode="auto">
            <a:xfrm>
              <a:off x="1870038" y="5692806"/>
              <a:ext cx="182566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33" name="Oval 160"/>
            <p:cNvSpPr>
              <a:spLocks noChangeArrowheads="1"/>
            </p:cNvSpPr>
            <p:nvPr/>
          </p:nvSpPr>
          <p:spPr bwMode="auto">
            <a:xfrm>
              <a:off x="1906552" y="5692806"/>
              <a:ext cx="182564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34" name="Oval 161"/>
            <p:cNvSpPr>
              <a:spLocks noChangeArrowheads="1"/>
            </p:cNvSpPr>
            <p:nvPr/>
          </p:nvSpPr>
          <p:spPr bwMode="auto">
            <a:xfrm>
              <a:off x="2052604" y="5692806"/>
              <a:ext cx="182564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35" name="Oval 162"/>
            <p:cNvSpPr>
              <a:spLocks noChangeArrowheads="1"/>
            </p:cNvSpPr>
            <p:nvPr/>
          </p:nvSpPr>
          <p:spPr bwMode="auto">
            <a:xfrm>
              <a:off x="6142060" y="5692806"/>
              <a:ext cx="182564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36" name="Oval 163"/>
            <p:cNvSpPr>
              <a:spLocks noChangeArrowheads="1"/>
            </p:cNvSpPr>
            <p:nvPr/>
          </p:nvSpPr>
          <p:spPr bwMode="auto">
            <a:xfrm>
              <a:off x="6178572" y="5692806"/>
              <a:ext cx="182566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37" name="Oval 164"/>
            <p:cNvSpPr>
              <a:spLocks noChangeArrowheads="1"/>
            </p:cNvSpPr>
            <p:nvPr/>
          </p:nvSpPr>
          <p:spPr bwMode="auto">
            <a:xfrm>
              <a:off x="6324624" y="5692806"/>
              <a:ext cx="182566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38" name="Oval 165"/>
            <p:cNvSpPr>
              <a:spLocks noChangeArrowheads="1"/>
            </p:cNvSpPr>
            <p:nvPr/>
          </p:nvSpPr>
          <p:spPr bwMode="auto">
            <a:xfrm>
              <a:off x="6397650" y="5692806"/>
              <a:ext cx="182566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39" name="Oval 166"/>
            <p:cNvSpPr>
              <a:spLocks noChangeArrowheads="1"/>
            </p:cNvSpPr>
            <p:nvPr/>
          </p:nvSpPr>
          <p:spPr bwMode="auto">
            <a:xfrm>
              <a:off x="6434164" y="5692806"/>
              <a:ext cx="182564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40" name="Oval 167"/>
            <p:cNvSpPr>
              <a:spLocks noChangeArrowheads="1"/>
            </p:cNvSpPr>
            <p:nvPr/>
          </p:nvSpPr>
          <p:spPr bwMode="auto">
            <a:xfrm>
              <a:off x="6580216" y="5692806"/>
              <a:ext cx="182564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41" name="Oval 168"/>
            <p:cNvSpPr>
              <a:spLocks noChangeArrowheads="1"/>
            </p:cNvSpPr>
            <p:nvPr/>
          </p:nvSpPr>
          <p:spPr bwMode="auto">
            <a:xfrm>
              <a:off x="5010156" y="5692806"/>
              <a:ext cx="182566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42" name="Oval 169"/>
            <p:cNvSpPr>
              <a:spLocks noChangeArrowheads="1"/>
            </p:cNvSpPr>
            <p:nvPr/>
          </p:nvSpPr>
          <p:spPr bwMode="auto">
            <a:xfrm>
              <a:off x="5046670" y="5692806"/>
              <a:ext cx="182564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43" name="Oval 170"/>
            <p:cNvSpPr>
              <a:spLocks noChangeArrowheads="1"/>
            </p:cNvSpPr>
            <p:nvPr/>
          </p:nvSpPr>
          <p:spPr bwMode="auto">
            <a:xfrm>
              <a:off x="5192722" y="5692806"/>
              <a:ext cx="182564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44" name="Oval 171"/>
            <p:cNvSpPr>
              <a:spLocks noChangeArrowheads="1"/>
            </p:cNvSpPr>
            <p:nvPr/>
          </p:nvSpPr>
          <p:spPr bwMode="auto">
            <a:xfrm>
              <a:off x="5265748" y="5692806"/>
              <a:ext cx="182564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45" name="Oval 172"/>
            <p:cNvSpPr>
              <a:spLocks noChangeArrowheads="1"/>
            </p:cNvSpPr>
            <p:nvPr/>
          </p:nvSpPr>
          <p:spPr bwMode="auto">
            <a:xfrm>
              <a:off x="5302260" y="5692806"/>
              <a:ext cx="182566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46" name="Oval 173"/>
            <p:cNvSpPr>
              <a:spLocks noChangeArrowheads="1"/>
            </p:cNvSpPr>
            <p:nvPr/>
          </p:nvSpPr>
          <p:spPr bwMode="auto">
            <a:xfrm>
              <a:off x="5448312" y="5692806"/>
              <a:ext cx="182566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47" name="Oval 174"/>
            <p:cNvSpPr>
              <a:spLocks noChangeArrowheads="1"/>
            </p:cNvSpPr>
            <p:nvPr/>
          </p:nvSpPr>
          <p:spPr bwMode="auto">
            <a:xfrm>
              <a:off x="5740416" y="5692806"/>
              <a:ext cx="182566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48" name="Oval 175"/>
            <p:cNvSpPr>
              <a:spLocks noChangeArrowheads="1"/>
            </p:cNvSpPr>
            <p:nvPr/>
          </p:nvSpPr>
          <p:spPr bwMode="auto">
            <a:xfrm>
              <a:off x="6689754" y="5692806"/>
              <a:ext cx="182566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49" name="Oval 176"/>
            <p:cNvSpPr>
              <a:spLocks noChangeArrowheads="1"/>
            </p:cNvSpPr>
            <p:nvPr/>
          </p:nvSpPr>
          <p:spPr bwMode="auto">
            <a:xfrm>
              <a:off x="6726268" y="5692806"/>
              <a:ext cx="182564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50" name="Oval 177"/>
            <p:cNvSpPr>
              <a:spLocks noChangeArrowheads="1"/>
            </p:cNvSpPr>
            <p:nvPr/>
          </p:nvSpPr>
          <p:spPr bwMode="auto">
            <a:xfrm>
              <a:off x="6872320" y="5692806"/>
              <a:ext cx="182564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51" name="Oval 178"/>
            <p:cNvSpPr>
              <a:spLocks noChangeArrowheads="1"/>
            </p:cNvSpPr>
            <p:nvPr/>
          </p:nvSpPr>
          <p:spPr bwMode="auto">
            <a:xfrm>
              <a:off x="6908832" y="5692806"/>
              <a:ext cx="182566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52" name="Oval 179"/>
            <p:cNvSpPr>
              <a:spLocks noChangeArrowheads="1"/>
            </p:cNvSpPr>
            <p:nvPr/>
          </p:nvSpPr>
          <p:spPr bwMode="auto">
            <a:xfrm>
              <a:off x="6945346" y="5692806"/>
              <a:ext cx="182564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53" name="Oval 180"/>
            <p:cNvSpPr>
              <a:spLocks noChangeArrowheads="1"/>
            </p:cNvSpPr>
            <p:nvPr/>
          </p:nvSpPr>
          <p:spPr bwMode="auto">
            <a:xfrm>
              <a:off x="7091398" y="5692806"/>
              <a:ext cx="182564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54" name="Oval 181"/>
            <p:cNvSpPr>
              <a:spLocks noChangeArrowheads="1"/>
            </p:cNvSpPr>
            <p:nvPr/>
          </p:nvSpPr>
          <p:spPr bwMode="auto">
            <a:xfrm>
              <a:off x="7200936" y="5692806"/>
              <a:ext cx="182566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55" name="Oval 182"/>
            <p:cNvSpPr>
              <a:spLocks noChangeArrowheads="1"/>
            </p:cNvSpPr>
            <p:nvPr/>
          </p:nvSpPr>
          <p:spPr bwMode="auto">
            <a:xfrm>
              <a:off x="7346988" y="5692806"/>
              <a:ext cx="182566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84" name="Oval 183"/>
          <p:cNvSpPr>
            <a:spLocks noChangeArrowheads="1"/>
          </p:cNvSpPr>
          <p:nvPr/>
        </p:nvSpPr>
        <p:spPr bwMode="auto">
          <a:xfrm>
            <a:off x="1139825" y="5018088"/>
            <a:ext cx="1533525" cy="584200"/>
          </a:xfrm>
          <a:prstGeom prst="ellipse">
            <a:avLst/>
          </a:prstGeom>
          <a:noFill/>
          <a:ln w="25400" algn="ctr">
            <a:solidFill>
              <a:srgbClr val="C000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de-DE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5" name="Oval 184"/>
          <p:cNvSpPr>
            <a:spLocks noChangeArrowheads="1"/>
          </p:cNvSpPr>
          <p:nvPr/>
        </p:nvSpPr>
        <p:spPr bwMode="auto">
          <a:xfrm>
            <a:off x="4097338" y="5018088"/>
            <a:ext cx="1862137" cy="584200"/>
          </a:xfrm>
          <a:prstGeom prst="ellipse">
            <a:avLst/>
          </a:prstGeom>
          <a:noFill/>
          <a:ln w="25400" algn="ctr">
            <a:solidFill>
              <a:srgbClr val="00B0F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de-DE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6" name="Oval 185"/>
          <p:cNvSpPr>
            <a:spLocks noChangeArrowheads="1"/>
          </p:cNvSpPr>
          <p:nvPr/>
        </p:nvSpPr>
        <p:spPr bwMode="auto">
          <a:xfrm>
            <a:off x="5995988" y="5054600"/>
            <a:ext cx="1862137" cy="584200"/>
          </a:xfrm>
          <a:prstGeom prst="ellipse">
            <a:avLst/>
          </a:prstGeom>
          <a:noFill/>
          <a:ln w="25400" algn="ctr">
            <a:solidFill>
              <a:srgbClr val="92D05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de-DE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7" name="Oval 186"/>
          <p:cNvSpPr>
            <a:spLocks noChangeArrowheads="1"/>
          </p:cNvSpPr>
          <p:nvPr/>
        </p:nvSpPr>
        <p:spPr bwMode="auto">
          <a:xfrm>
            <a:off x="1724025" y="5233988"/>
            <a:ext cx="219075" cy="215900"/>
          </a:xfrm>
          <a:prstGeom prst="ellipse">
            <a:avLst/>
          </a:prstGeom>
          <a:solidFill>
            <a:srgbClr val="C00000"/>
          </a:solidFill>
          <a:ln w="25400" algn="ctr">
            <a:solidFill>
              <a:srgbClr val="C00000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endParaRPr lang="de-DE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8" name="Oval 187"/>
          <p:cNvSpPr>
            <a:spLocks noChangeArrowheads="1"/>
          </p:cNvSpPr>
          <p:nvPr/>
        </p:nvSpPr>
        <p:spPr bwMode="auto">
          <a:xfrm>
            <a:off x="4900613" y="5233988"/>
            <a:ext cx="219075" cy="215900"/>
          </a:xfrm>
          <a:prstGeom prst="ellipse">
            <a:avLst/>
          </a:prstGeom>
          <a:solidFill>
            <a:srgbClr val="00B0F0"/>
          </a:solidFill>
          <a:ln w="25400" algn="ctr">
            <a:solidFill>
              <a:srgbClr val="00B0F0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endParaRPr lang="de-DE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9" name="Oval 188"/>
          <p:cNvSpPr>
            <a:spLocks noChangeArrowheads="1"/>
          </p:cNvSpPr>
          <p:nvPr/>
        </p:nvSpPr>
        <p:spPr bwMode="auto">
          <a:xfrm>
            <a:off x="6762750" y="5233988"/>
            <a:ext cx="219075" cy="215900"/>
          </a:xfrm>
          <a:prstGeom prst="ellipse">
            <a:avLst/>
          </a:prstGeom>
          <a:solidFill>
            <a:srgbClr val="92D050"/>
          </a:solidFill>
          <a:ln w="25400" algn="ctr">
            <a:solidFill>
              <a:srgbClr val="92D050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endParaRPr lang="de-DE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9" name="TextBox 5"/>
          <p:cNvSpPr txBox="1">
            <a:spLocks noChangeArrowheads="1"/>
          </p:cNvSpPr>
          <p:nvPr/>
        </p:nvSpPr>
        <p:spPr bwMode="auto">
          <a:xfrm rot="16200000">
            <a:off x="7705725" y="4864100"/>
            <a:ext cx="25685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r>
              <a:rPr lang="en-US" sz="1400" b="0" dirty="0">
                <a:solidFill>
                  <a:srgbClr val="000000"/>
                </a:solidFill>
              </a:rPr>
              <a:t>Slide credit: Kristen </a:t>
            </a:r>
            <a:r>
              <a:rPr lang="en-US" sz="1400" b="0" dirty="0" err="1">
                <a:solidFill>
                  <a:srgbClr val="000000"/>
                </a:solidFill>
              </a:rPr>
              <a:t>Grauman</a:t>
            </a:r>
            <a:endParaRPr lang="de-CH" sz="1400" b="0" dirty="0">
              <a:solidFill>
                <a:srgbClr val="0000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758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  <p:bldP spid="96" grpId="0" animBg="1"/>
      <p:bldP spid="97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>
                <a:latin typeface="Calibri" charset="0"/>
              </a:rPr>
              <a:t>K-</a:t>
            </a:r>
            <a:r>
              <a:rPr lang="en-US" dirty="0" smtClean="0">
                <a:latin typeface="Calibri" charset="0"/>
              </a:rPr>
              <a:t>means clustering</a:t>
            </a:r>
            <a:endParaRPr lang="en-US" dirty="0">
              <a:latin typeface="Calibri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8534400" cy="563880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  <a:defRPr/>
            </a:pPr>
            <a:r>
              <a:rPr lang="en-US" sz="2400" dirty="0" smtClean="0">
                <a:ea typeface="+mn-ea"/>
              </a:rPr>
              <a:t>Initialize (        ): cluster centers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en-US" sz="2400" dirty="0" smtClean="0">
              <a:ea typeface="+mn-ea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400" dirty="0" smtClean="0">
                <a:ea typeface="+mn-ea"/>
              </a:rPr>
              <a:t>Compute      : assign each point to the closest center</a:t>
            </a:r>
          </a:p>
          <a:p>
            <a:pPr marL="914400" lvl="1" indent="-514350">
              <a:defRPr/>
            </a:pPr>
            <a:r>
              <a:rPr lang="en-US" sz="1600" dirty="0" smtClean="0">
                <a:ea typeface="+mn-ea"/>
              </a:rPr>
              <a:t>       denotes the set of assignment for each       to cluster       at iteration </a:t>
            </a:r>
            <a:r>
              <a:rPr lang="en-US" sz="1600" i="1" dirty="0" smtClean="0">
                <a:ea typeface="+mn-ea"/>
              </a:rPr>
              <a:t>t</a:t>
            </a:r>
            <a:r>
              <a:rPr lang="en-US" sz="1600" dirty="0" smtClean="0">
                <a:ea typeface="+mn-ea"/>
              </a:rPr>
              <a:t> 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en-US" sz="2400" dirty="0" smtClean="0">
              <a:ea typeface="+mn-ea"/>
            </a:endParaRPr>
          </a:p>
          <a:p>
            <a:pPr marL="0" indent="0">
              <a:buNone/>
              <a:defRPr/>
            </a:pPr>
            <a:endParaRPr lang="en-US" sz="2400" dirty="0" smtClean="0">
              <a:ea typeface="+mn-ea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400" dirty="0" smtClean="0">
                <a:ea typeface="+mn-ea"/>
              </a:rPr>
              <a:t>Computer     : update cluster centers as the mean of the points</a:t>
            </a:r>
          </a:p>
          <a:p>
            <a:pPr marL="0" indent="0">
              <a:buNone/>
              <a:defRPr/>
            </a:pPr>
            <a:endParaRPr lang="en-US" sz="2400" dirty="0" smtClean="0">
              <a:ea typeface="+mn-ea"/>
            </a:endParaRPr>
          </a:p>
          <a:p>
            <a:pPr marL="514350" indent="-514350">
              <a:buFont typeface="+mj-lt"/>
              <a:buAutoNum type="arabicPeriod"/>
              <a:defRPr/>
            </a:pPr>
            <a:endParaRPr lang="en-US" sz="2400" dirty="0" smtClean="0">
              <a:ea typeface="+mn-ea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400" dirty="0" smtClean="0">
                <a:ea typeface="+mn-ea"/>
              </a:rPr>
              <a:t>Update               , Repeat Step 2-3 till stopped</a:t>
            </a:r>
          </a:p>
          <a:p>
            <a:pPr marL="0" indent="0">
              <a:buNone/>
              <a:defRPr/>
            </a:pPr>
            <a:endParaRPr lang="en-US" sz="2400" dirty="0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972300" y="6488113"/>
            <a:ext cx="21717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ea typeface="+mn-ea"/>
              </a:rPr>
              <a:t>Slide: Derek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+mn-ea"/>
              </a:rPr>
              <a:t>Hoiem</a:t>
            </a:r>
            <a:endParaRPr lang="en-US" dirty="0">
              <a:solidFill>
                <a:schemeClr val="bg1">
                  <a:lumMod val="65000"/>
                </a:schemeClr>
              </a:solidFill>
              <a:ea typeface="+mn-ea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4821237" y="1106488"/>
          <a:ext cx="1046163" cy="417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4" name="Equation" r:id="rId3" imgW="508000" imgH="203200" progId="Equation.3">
                  <p:embed/>
                </p:oleObj>
              </mc:Choice>
              <mc:Fallback>
                <p:oleObj name="Equation" r:id="rId3" imgW="5080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21237" y="1106488"/>
                        <a:ext cx="1046163" cy="417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2456106" y="2654728"/>
          <a:ext cx="3516926" cy="8504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5" name="Equation" r:id="rId5" imgW="1993900" imgH="482600" progId="Equation.3">
                  <p:embed/>
                </p:oleObj>
              </mc:Choice>
              <mc:Fallback>
                <p:oleObj name="Equation" r:id="rId5" imgW="1993900" imgH="482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456106" y="2654728"/>
                        <a:ext cx="3516926" cy="8504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2673778" y="4069353"/>
          <a:ext cx="3276600" cy="8074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6" name="Equation" r:id="rId7" imgW="1955800" imgH="482600" progId="Equation.3">
                  <p:embed/>
                </p:oleObj>
              </mc:Choice>
              <mc:Fallback>
                <p:oleObj name="Equation" r:id="rId7" imgW="1955800" imgH="482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673778" y="4069353"/>
                        <a:ext cx="3276600" cy="8074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0353453"/>
              </p:ext>
            </p:extLst>
          </p:nvPr>
        </p:nvGraphicFramePr>
        <p:xfrm>
          <a:off x="1889955" y="5039852"/>
          <a:ext cx="946150" cy="3308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7" name="Equation" r:id="rId9" imgW="469900" imgH="165100" progId="Equation.3">
                  <p:embed/>
                </p:oleObj>
              </mc:Choice>
              <mc:Fallback>
                <p:oleObj name="Equation" r:id="rId9" imgW="4699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889955" y="5039852"/>
                        <a:ext cx="946150" cy="3308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4876800" y="2352146"/>
          <a:ext cx="282428" cy="3910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8" name="Equation" r:id="rId11" imgW="165100" imgH="228600" progId="Equation.3">
                  <p:embed/>
                </p:oleObj>
              </mc:Choice>
              <mc:Fallback>
                <p:oleObj name="Equation" r:id="rId11" imgW="1651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876800" y="2352146"/>
                        <a:ext cx="282428" cy="3910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/>
          </p:nvPr>
        </p:nvGraphicFramePr>
        <p:xfrm>
          <a:off x="6010102" y="2362199"/>
          <a:ext cx="238298" cy="3692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9" name="Equation" r:id="rId13" imgW="139700" imgH="215900" progId="Equation.3">
                  <p:embed/>
                </p:oleObj>
              </mc:Choice>
              <mc:Fallback>
                <p:oleObj name="Equation" r:id="rId13" imgW="1397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010102" y="2362199"/>
                        <a:ext cx="238298" cy="3692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/>
          </p:nvPr>
        </p:nvGraphicFramePr>
        <p:xfrm>
          <a:off x="1295400" y="2362198"/>
          <a:ext cx="243069" cy="3000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0" name="Equation" r:id="rId15" imgW="165100" imgH="203200" progId="Equation.3">
                  <p:embed/>
                </p:oleObj>
              </mc:Choice>
              <mc:Fallback>
                <p:oleObj name="Equation" r:id="rId15" imgW="1651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295400" y="2362198"/>
                        <a:ext cx="243069" cy="3000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/>
          </p:nvPr>
        </p:nvGraphicFramePr>
        <p:xfrm>
          <a:off x="2057400" y="1143000"/>
          <a:ext cx="611260" cy="3174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1" name="Equation" r:id="rId17" imgW="317500" imgH="165100" progId="Equation.3">
                  <p:embed/>
                </p:oleObj>
              </mc:Choice>
              <mc:Fallback>
                <p:oleObj name="Equation" r:id="rId17" imgW="3175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2057400" y="1143000"/>
                        <a:ext cx="611260" cy="3174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/>
          </p:nvPr>
        </p:nvGraphicFramePr>
        <p:xfrm>
          <a:off x="2133600" y="1905000"/>
          <a:ext cx="381000" cy="4702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2" name="Equation" r:id="rId19" imgW="165100" imgH="203200" progId="Equation.3">
                  <p:embed/>
                </p:oleObj>
              </mc:Choice>
              <mc:Fallback>
                <p:oleObj name="Equation" r:id="rId19" imgW="1651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2133600" y="1905000"/>
                        <a:ext cx="381000" cy="4702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/>
          </p:nvPr>
        </p:nvGraphicFramePr>
        <p:xfrm>
          <a:off x="2239962" y="3516313"/>
          <a:ext cx="350838" cy="471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3" name="Equation" r:id="rId21" imgW="152400" imgH="203200" progId="Equation.3">
                  <p:embed/>
                </p:oleObj>
              </mc:Choice>
              <mc:Fallback>
                <p:oleObj name="Equation" r:id="rId21" imgW="1524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2239962" y="3516313"/>
                        <a:ext cx="350838" cy="4714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Curved Right Arrow 20"/>
          <p:cNvSpPr>
            <a:spLocks noChangeArrowheads="1"/>
          </p:cNvSpPr>
          <p:nvPr/>
        </p:nvSpPr>
        <p:spPr bwMode="auto">
          <a:xfrm rot="10800000">
            <a:off x="7924800" y="2133600"/>
            <a:ext cx="912813" cy="3124200"/>
          </a:xfrm>
          <a:prstGeom prst="curvedRight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BBE0E3"/>
          </a:solidFill>
          <a:ln w="25400" algn="ctr">
            <a:solidFill>
              <a:srgbClr val="89A4A7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de-DE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8690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>
                <a:latin typeface="Calibri" charset="0"/>
              </a:rPr>
              <a:t>K-</a:t>
            </a:r>
            <a:r>
              <a:rPr lang="en-US" dirty="0" smtClean="0">
                <a:latin typeface="Calibri" charset="0"/>
              </a:rPr>
              <a:t>means clustering</a:t>
            </a:r>
            <a:endParaRPr lang="en-US" dirty="0">
              <a:latin typeface="Calibri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8534400" cy="563880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  <a:defRPr/>
            </a:pPr>
            <a:r>
              <a:rPr lang="en-US" sz="2400" dirty="0" smtClean="0">
                <a:ea typeface="+mn-ea"/>
              </a:rPr>
              <a:t>Initialize (        ): cluster centers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en-US" sz="2400" dirty="0" smtClean="0">
              <a:ea typeface="+mn-ea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400" dirty="0" smtClean="0">
                <a:ea typeface="+mn-ea"/>
              </a:rPr>
              <a:t>Compute      : assign each point to the closest center</a:t>
            </a:r>
          </a:p>
          <a:p>
            <a:pPr marL="400050" lvl="1" indent="0">
              <a:buNone/>
              <a:defRPr/>
            </a:pPr>
            <a:r>
              <a:rPr lang="en-US" sz="1600" dirty="0" smtClean="0">
                <a:ea typeface="+mn-ea"/>
              </a:rPr>
              <a:t> 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en-US" sz="2400" dirty="0" smtClean="0">
              <a:ea typeface="+mn-ea"/>
            </a:endParaRPr>
          </a:p>
          <a:p>
            <a:pPr marL="0" indent="0">
              <a:buNone/>
              <a:defRPr/>
            </a:pPr>
            <a:endParaRPr lang="en-US" sz="2400" dirty="0" smtClean="0">
              <a:ea typeface="+mn-ea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400" dirty="0" smtClean="0">
                <a:ea typeface="+mn-ea"/>
              </a:rPr>
              <a:t>Computer     : update cluster centers as the mean of the points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en-US" sz="2400" dirty="0"/>
          </a:p>
          <a:p>
            <a:pPr marL="514350" indent="-514350">
              <a:buFont typeface="+mj-lt"/>
              <a:buAutoNum type="arabicPeriod"/>
              <a:defRPr/>
            </a:pPr>
            <a:endParaRPr lang="en-US" sz="2400" dirty="0" smtClean="0">
              <a:ea typeface="+mn-ea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400" dirty="0" smtClean="0">
                <a:ea typeface="+mn-ea"/>
              </a:rPr>
              <a:t>Update               , Repeat Step 2-3 till stopped</a:t>
            </a:r>
          </a:p>
          <a:p>
            <a:pPr marL="0" indent="0">
              <a:buNone/>
              <a:defRPr/>
            </a:pPr>
            <a:endParaRPr lang="en-US" sz="2400" dirty="0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972300" y="6488113"/>
            <a:ext cx="21717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ea typeface="+mn-ea"/>
              </a:rPr>
              <a:t>Slide: Derek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+mn-ea"/>
              </a:rPr>
              <a:t>Hoiem</a:t>
            </a:r>
            <a:endParaRPr lang="en-US" dirty="0">
              <a:solidFill>
                <a:schemeClr val="bg1">
                  <a:lumMod val="65000"/>
                </a:schemeClr>
              </a:solidFill>
              <a:ea typeface="+mn-ea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4821237" y="1106488"/>
          <a:ext cx="1046163" cy="417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42" name="Equation" r:id="rId3" imgW="508000" imgH="203200" progId="Equation.3">
                  <p:embed/>
                </p:oleObj>
              </mc:Choice>
              <mc:Fallback>
                <p:oleObj name="Equation" r:id="rId3" imgW="5080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21237" y="1106488"/>
                        <a:ext cx="1046163" cy="417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/>
          </p:nvPr>
        </p:nvGraphicFramePr>
        <p:xfrm>
          <a:off x="2057400" y="1143000"/>
          <a:ext cx="611260" cy="3174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43" name="Equation" r:id="rId5" imgW="317500" imgH="165100" progId="Equation.3">
                  <p:embed/>
                </p:oleObj>
              </mc:Choice>
              <mc:Fallback>
                <p:oleObj name="Equation" r:id="rId5" imgW="3175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057400" y="1143000"/>
                        <a:ext cx="611260" cy="3174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/>
          </p:nvPr>
        </p:nvGraphicFramePr>
        <p:xfrm>
          <a:off x="2133600" y="1905000"/>
          <a:ext cx="381000" cy="4702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44" name="Equation" r:id="rId7" imgW="165100" imgH="203200" progId="Equation.3">
                  <p:embed/>
                </p:oleObj>
              </mc:Choice>
              <mc:Fallback>
                <p:oleObj name="Equation" r:id="rId7" imgW="1651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133600" y="1905000"/>
                        <a:ext cx="381000" cy="4702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/>
          </p:nvPr>
        </p:nvGraphicFramePr>
        <p:xfrm>
          <a:off x="2239962" y="3516313"/>
          <a:ext cx="350838" cy="471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45" name="Equation" r:id="rId9" imgW="152400" imgH="203200" progId="Equation.3">
                  <p:embed/>
                </p:oleObj>
              </mc:Choice>
              <mc:Fallback>
                <p:oleObj name="Equation" r:id="rId9" imgW="1524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239962" y="3516313"/>
                        <a:ext cx="350838" cy="4714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143000" y="1371600"/>
            <a:ext cx="43011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800000"/>
                </a:solidFill>
              </a:rPr>
              <a:t>Commonly used: random initialization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800000"/>
                </a:solidFill>
              </a:rPr>
              <a:t>Or greedily choose K to minimize residual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43000" y="2381071"/>
            <a:ext cx="28777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800000"/>
                </a:solidFill>
              </a:rPr>
              <a:t>Typical distance measure: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solidFill>
                  <a:srgbClr val="800000"/>
                </a:solidFill>
              </a:rPr>
              <a:t>Euclidean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solidFill>
                  <a:srgbClr val="800000"/>
                </a:solidFill>
              </a:rPr>
              <a:t>Cosine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solidFill>
                  <a:srgbClr val="800000"/>
                </a:solidFill>
              </a:rPr>
              <a:t>Others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145089" y="5421868"/>
            <a:ext cx="3198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800000"/>
                </a:solidFill>
              </a:rPr>
              <a:t>       doesn’t change anymore.</a:t>
            </a:r>
          </a:p>
        </p:txBody>
      </p:sp>
      <p:graphicFrame>
        <p:nvGraphicFramePr>
          <p:cNvPr id="25" name="Object 24"/>
          <p:cNvGraphicFramePr>
            <a:graphicFrameLocks noChangeAspect="1"/>
          </p:cNvGraphicFramePr>
          <p:nvPr>
            <p:extLst/>
          </p:nvPr>
        </p:nvGraphicFramePr>
        <p:xfrm>
          <a:off x="1503642" y="5303672"/>
          <a:ext cx="350838" cy="471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46" name="Equation" r:id="rId11" imgW="152400" imgH="203200" progId="Equation.3">
                  <p:embed/>
                </p:oleObj>
              </mc:Choice>
              <mc:Fallback>
                <p:oleObj name="Equation" r:id="rId11" imgW="1524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03642" y="5303672"/>
                        <a:ext cx="350838" cy="471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502311"/>
              </p:ext>
            </p:extLst>
          </p:nvPr>
        </p:nvGraphicFramePr>
        <p:xfrm>
          <a:off x="3007745" y="2657475"/>
          <a:ext cx="1905000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47" name="Equation" r:id="rId13" imgW="1269720" imgH="241200" progId="Equation.DSMT4">
                  <p:embed/>
                </p:oleObj>
              </mc:Choice>
              <mc:Fallback>
                <p:oleObj name="Equation" r:id="rId13" imgW="126972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007745" y="2657475"/>
                        <a:ext cx="1905000" cy="361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/>
          <p:cNvGraphicFramePr>
            <a:graphicFrameLocks noChangeAspect="1"/>
          </p:cNvGraphicFramePr>
          <p:nvPr>
            <p:extLst/>
          </p:nvPr>
        </p:nvGraphicFramePr>
        <p:xfrm>
          <a:off x="2971800" y="2952750"/>
          <a:ext cx="2438400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48" name="Equation" r:id="rId15" imgW="1625600" imgH="266700" progId="Equation.3">
                  <p:embed/>
                </p:oleObj>
              </mc:Choice>
              <mc:Fallback>
                <p:oleObj name="Equation" r:id="rId15" imgW="16256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2971800" y="2952750"/>
                        <a:ext cx="2438400" cy="400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9065017"/>
              </p:ext>
            </p:extLst>
          </p:nvPr>
        </p:nvGraphicFramePr>
        <p:xfrm>
          <a:off x="1905000" y="5026740"/>
          <a:ext cx="946150" cy="3308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49" name="Equation" r:id="rId17" imgW="469900" imgH="165100" progId="Equation.3">
                  <p:embed/>
                </p:oleObj>
              </mc:Choice>
              <mc:Fallback>
                <p:oleObj name="Equation" r:id="rId17" imgW="4699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905000" y="5026740"/>
                        <a:ext cx="946150" cy="3308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/>
          <p:cNvGraphicFramePr>
            <a:graphicFrameLocks noChangeAspect="1"/>
          </p:cNvGraphicFramePr>
          <p:nvPr>
            <p:extLst/>
          </p:nvPr>
        </p:nvGraphicFramePr>
        <p:xfrm>
          <a:off x="2673778" y="4069353"/>
          <a:ext cx="3276600" cy="8074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50" name="Equation" r:id="rId19" imgW="1955800" imgH="482600" progId="Equation.3">
                  <p:embed/>
                </p:oleObj>
              </mc:Choice>
              <mc:Fallback>
                <p:oleObj name="Equation" r:id="rId19" imgW="1955800" imgH="482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2673778" y="4069353"/>
                        <a:ext cx="3276600" cy="8074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696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>
                <a:latin typeface="Calibri" charset="0"/>
              </a:rPr>
              <a:t>K-</a:t>
            </a:r>
            <a:r>
              <a:rPr lang="en-US" dirty="0" smtClean="0">
                <a:latin typeface="Calibri" charset="0"/>
              </a:rPr>
              <a:t>means clustering</a:t>
            </a:r>
            <a:endParaRPr lang="en-US" dirty="0">
              <a:latin typeface="Calibri" charset="0"/>
            </a:endParaRPr>
          </a:p>
        </p:txBody>
      </p:sp>
      <p:pic>
        <p:nvPicPr>
          <p:cNvPr id="22531" name="Picture 5" descr="120px-K_Means_Example_Step_1">
            <a:hlinkClick r:id="rId2" tooltip="K Means Example Step 1.svg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1524000"/>
            <a:ext cx="2057400" cy="198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7" descr="120px-K_Means_Example_Step_2">
            <a:hlinkClick r:id="rId4" tooltip="K Means Example Step 2.svg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600200"/>
            <a:ext cx="2057400" cy="178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9" descr="120px-K_Means_Example_Step_3">
            <a:hlinkClick r:id="rId6" tooltip="K Means Example Step 3.svg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570037"/>
            <a:ext cx="2057400" cy="178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11" descr="120px-K_Means_Example_Step_4">
            <a:hlinkClick r:id="rId8" tooltip="K Means Example Step 4.svg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600200"/>
            <a:ext cx="2057400" cy="178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5" name="Text Box 24"/>
          <p:cNvSpPr txBox="1">
            <a:spLocks noChangeArrowheads="1"/>
          </p:cNvSpPr>
          <p:nvPr/>
        </p:nvSpPr>
        <p:spPr bwMode="auto">
          <a:xfrm>
            <a:off x="7016750" y="6581775"/>
            <a:ext cx="21272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7F7F7F"/>
                </a:solidFill>
              </a:rPr>
              <a:t>Illustration Source: wikipedia</a:t>
            </a:r>
          </a:p>
        </p:txBody>
      </p:sp>
      <p:sp>
        <p:nvSpPr>
          <p:cNvPr id="16" name="Right Arrow 15"/>
          <p:cNvSpPr/>
          <p:nvPr/>
        </p:nvSpPr>
        <p:spPr>
          <a:xfrm>
            <a:off x="1905000" y="2438400"/>
            <a:ext cx="3810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4648200" y="2514600"/>
            <a:ext cx="3810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ight Arrow 17"/>
          <p:cNvSpPr/>
          <p:nvPr/>
        </p:nvSpPr>
        <p:spPr>
          <a:xfrm>
            <a:off x="6553200" y="2438400"/>
            <a:ext cx="3810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2539" name="TextBox 18"/>
          <p:cNvSpPr txBox="1">
            <a:spLocks noChangeArrowheads="1"/>
          </p:cNvSpPr>
          <p:nvPr/>
        </p:nvSpPr>
        <p:spPr bwMode="auto">
          <a:xfrm>
            <a:off x="228600" y="3352800"/>
            <a:ext cx="1828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000000"/>
                </a:solidFill>
              </a:rPr>
              <a:t>1</a:t>
            </a:r>
            <a:r>
              <a:rPr lang="en-US" dirty="0" smtClean="0">
                <a:solidFill>
                  <a:srgbClr val="000000"/>
                </a:solidFill>
              </a:rPr>
              <a:t>. </a:t>
            </a:r>
            <a:r>
              <a:rPr lang="en-US" dirty="0">
                <a:solidFill>
                  <a:srgbClr val="000000"/>
                </a:solidFill>
              </a:rPr>
              <a:t>Initialize Cluster Centers</a:t>
            </a:r>
          </a:p>
        </p:txBody>
      </p:sp>
      <p:sp>
        <p:nvSpPr>
          <p:cNvPr id="22540" name="TextBox 19"/>
          <p:cNvSpPr txBox="1">
            <a:spLocks noChangeArrowheads="1"/>
          </p:cNvSpPr>
          <p:nvPr/>
        </p:nvSpPr>
        <p:spPr bwMode="auto">
          <a:xfrm>
            <a:off x="2438400" y="3352800"/>
            <a:ext cx="2133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000000"/>
                </a:solidFill>
              </a:rPr>
              <a:t>2</a:t>
            </a:r>
            <a:r>
              <a:rPr lang="en-US" dirty="0" smtClean="0">
                <a:solidFill>
                  <a:srgbClr val="000000"/>
                </a:solidFill>
              </a:rPr>
              <a:t>. </a:t>
            </a:r>
            <a:r>
              <a:rPr lang="en-US" dirty="0">
                <a:solidFill>
                  <a:srgbClr val="000000"/>
                </a:solidFill>
              </a:rPr>
              <a:t>Assign Points to Clusters</a:t>
            </a:r>
          </a:p>
        </p:txBody>
      </p:sp>
      <p:sp>
        <p:nvSpPr>
          <p:cNvPr id="22541" name="TextBox 20"/>
          <p:cNvSpPr txBox="1">
            <a:spLocks noChangeArrowheads="1"/>
          </p:cNvSpPr>
          <p:nvPr/>
        </p:nvSpPr>
        <p:spPr bwMode="auto">
          <a:xfrm>
            <a:off x="4800600" y="3352800"/>
            <a:ext cx="2133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000000"/>
                </a:solidFill>
              </a:rPr>
              <a:t>3</a:t>
            </a:r>
            <a:r>
              <a:rPr lang="en-US" dirty="0" smtClean="0">
                <a:solidFill>
                  <a:srgbClr val="000000"/>
                </a:solidFill>
              </a:rPr>
              <a:t>. </a:t>
            </a:r>
            <a:r>
              <a:rPr lang="en-US" dirty="0">
                <a:solidFill>
                  <a:srgbClr val="000000"/>
                </a:solidFill>
              </a:rPr>
              <a:t>Re-compute Means</a:t>
            </a:r>
          </a:p>
        </p:txBody>
      </p:sp>
      <p:sp>
        <p:nvSpPr>
          <p:cNvPr id="22542" name="TextBox 21"/>
          <p:cNvSpPr txBox="1">
            <a:spLocks noChangeArrowheads="1"/>
          </p:cNvSpPr>
          <p:nvPr/>
        </p:nvSpPr>
        <p:spPr bwMode="auto">
          <a:xfrm>
            <a:off x="7010400" y="3352800"/>
            <a:ext cx="2133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>
                <a:solidFill>
                  <a:srgbClr val="000000"/>
                </a:solidFill>
              </a:rPr>
              <a:t>Repeat </a:t>
            </a:r>
            <a:r>
              <a:rPr lang="en-US" smtClean="0">
                <a:solidFill>
                  <a:srgbClr val="000000"/>
                </a:solidFill>
              </a:rPr>
              <a:t>(2) </a:t>
            </a:r>
            <a:r>
              <a:rPr lang="en-US">
                <a:solidFill>
                  <a:srgbClr val="000000"/>
                </a:solidFill>
              </a:rPr>
              <a:t>and </a:t>
            </a:r>
            <a:r>
              <a:rPr lang="en-US" smtClean="0">
                <a:solidFill>
                  <a:srgbClr val="000000"/>
                </a:solidFill>
              </a:rPr>
              <a:t>(3)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457200" y="4038599"/>
            <a:ext cx="8229600" cy="1981201"/>
          </a:xfrm>
        </p:spPr>
        <p:txBody>
          <a:bodyPr/>
          <a:lstStyle/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Java demo:</a:t>
            </a:r>
          </a:p>
          <a:p>
            <a:pPr>
              <a:buFontTx/>
              <a:buNone/>
            </a:pPr>
            <a:r>
              <a:rPr lang="en-US" dirty="0" smtClean="0">
                <a:solidFill>
                  <a:srgbClr val="000000"/>
                </a:solidFill>
                <a:hlinkClick r:id="rId10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hlinkClick r:id="rId10"/>
              </a:rPr>
              <a:t>http://home.dei.polimi.it/matteucc/Clustering/tutorial_html/AppletKM.html</a:t>
            </a:r>
            <a:endParaRPr lang="en-US" dirty="0" smtClean="0">
              <a:solidFill>
                <a:srgbClr val="000000"/>
              </a:solidFill>
            </a:endParaRPr>
          </a:p>
          <a:p>
            <a:endParaRPr lang="de-CH" dirty="0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143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67132" y="1168826"/>
            <a:ext cx="8229600" cy="4850974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Converges to a </a:t>
            </a:r>
            <a:r>
              <a:rPr lang="en-US" sz="2800" i="1" dirty="0" smtClean="0"/>
              <a:t>local minimum</a:t>
            </a:r>
            <a:r>
              <a:rPr lang="en-US" sz="2800" dirty="0" smtClean="0"/>
              <a:t> solution</a:t>
            </a:r>
          </a:p>
          <a:p>
            <a:pPr lvl="1"/>
            <a:r>
              <a:rPr lang="en-US" sz="2400" dirty="0" smtClean="0"/>
              <a:t>Initialize multiple runs</a:t>
            </a:r>
          </a:p>
          <a:p>
            <a:pPr lvl="1"/>
            <a:endParaRPr lang="en-US" sz="2400" dirty="0"/>
          </a:p>
          <a:p>
            <a:pPr lvl="1"/>
            <a:endParaRPr lang="en-US" sz="2400" dirty="0" smtClean="0"/>
          </a:p>
          <a:p>
            <a:pPr lvl="1"/>
            <a:endParaRPr lang="en-US" sz="2000" dirty="0"/>
          </a:p>
          <a:p>
            <a:r>
              <a:rPr lang="en-US" sz="2800" dirty="0" smtClean="0"/>
              <a:t>Better fit for spherical data</a:t>
            </a:r>
          </a:p>
          <a:p>
            <a:endParaRPr lang="en-US" sz="2800" dirty="0"/>
          </a:p>
          <a:p>
            <a:endParaRPr lang="en-US" sz="2800" dirty="0" smtClean="0"/>
          </a:p>
          <a:p>
            <a:endParaRPr lang="en-US" sz="2800" dirty="0"/>
          </a:p>
          <a:p>
            <a:r>
              <a:rPr lang="en-US" sz="2800" dirty="0" smtClean="0"/>
              <a:t>Need to pick K (# of clusters)</a:t>
            </a:r>
          </a:p>
          <a:p>
            <a:pPr lvl="1"/>
            <a:endParaRPr lang="en-US" sz="24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56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>
                <a:latin typeface="Calibri" charset="0"/>
              </a:rPr>
              <a:t>K-</a:t>
            </a:r>
            <a:r>
              <a:rPr lang="en-US" dirty="0" smtClean="0">
                <a:latin typeface="Calibri" charset="0"/>
              </a:rPr>
              <a:t>means clustering</a:t>
            </a:r>
            <a:endParaRPr lang="en-US" dirty="0">
              <a:latin typeface="Calibri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33600"/>
            <a:ext cx="9144000" cy="10929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8229" y="3352800"/>
            <a:ext cx="3768571" cy="176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837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Segmentation as Clustering</a:t>
            </a:r>
            <a:endParaRPr lang="de-CH" dirty="0" smtClean="0"/>
          </a:p>
        </p:txBody>
      </p:sp>
      <p:pic>
        <p:nvPicPr>
          <p:cNvPr id="57349" name="Picture 6" descr="C:\Documents and Settings\grauman\Desktop\segmentation\pandab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6" t="4912" r="12018" b="11087"/>
          <a:stretch>
            <a:fillRect/>
          </a:stretch>
        </p:blipFill>
        <p:spPr bwMode="auto">
          <a:xfrm>
            <a:off x="879939" y="2189795"/>
            <a:ext cx="3681413" cy="266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labelim_k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064" y="3684588"/>
            <a:ext cx="2982071" cy="2133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1" name="Picture 6" descr="labelim_k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064" y="1019175"/>
            <a:ext cx="2982071" cy="2133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823742" y="3153170"/>
            <a:ext cx="138271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mtClean="0">
                <a:solidFill>
                  <a:srgbClr val="000000"/>
                </a:solidFill>
                <a:latin typeface="+mn-lt"/>
              </a:rPr>
              <a:t>2 clusters</a:t>
            </a: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57</a:t>
            </a:fld>
            <a:endParaRPr lang="en-US" dirty="0"/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818152" y="4922438"/>
            <a:ext cx="1981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mtClean="0">
                <a:solidFill>
                  <a:srgbClr val="000000"/>
                </a:solidFill>
                <a:latin typeface="+mn-lt"/>
              </a:rPr>
              <a:t>Original image</a:t>
            </a: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5823741" y="5818582"/>
            <a:ext cx="138271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srgbClr val="000000"/>
                </a:solidFill>
                <a:latin typeface="+mn-lt"/>
              </a:rPr>
              <a:t>3 clusters</a:t>
            </a:r>
            <a:endParaRPr lang="en-US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87416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K-Means++</a:t>
            </a:r>
            <a:endParaRPr lang="de-CH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5562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Can we prevent arbitrarily bad local minima?</a:t>
            </a:r>
          </a:p>
          <a:p>
            <a:endParaRPr lang="en-US" sz="1400" dirty="0" smtClean="0"/>
          </a:p>
          <a:p>
            <a:pPr>
              <a:buFont typeface="Trebuchet MS" pitchFamily="34" charset="0"/>
              <a:buAutoNum type="arabicPeriod"/>
            </a:pPr>
            <a:r>
              <a:rPr lang="en-US" sz="2800" dirty="0" smtClean="0"/>
              <a:t>Randomly choose first center.</a:t>
            </a:r>
          </a:p>
          <a:p>
            <a:pPr>
              <a:buFont typeface="Trebuchet MS" pitchFamily="34" charset="0"/>
              <a:buAutoNum type="arabicPeriod"/>
            </a:pPr>
            <a:r>
              <a:rPr lang="en-US" sz="2800" dirty="0" smtClean="0"/>
              <a:t>Pick new center with prob. proportional to </a:t>
            </a:r>
          </a:p>
          <a:p>
            <a:pPr lvl="1"/>
            <a:r>
              <a:rPr lang="en-US" sz="2400" dirty="0" smtClean="0"/>
              <a:t>(Contribution of </a:t>
            </a:r>
            <a:r>
              <a:rPr lang="en-US" sz="2400" i="1" dirty="0"/>
              <a:t>x</a:t>
            </a:r>
            <a:r>
              <a:rPr lang="en-US" sz="2400" dirty="0" smtClean="0"/>
              <a:t> to total error)</a:t>
            </a:r>
          </a:p>
          <a:p>
            <a:pPr>
              <a:buFont typeface="Trebuchet MS" pitchFamily="34" charset="0"/>
              <a:buAutoNum type="arabicPeriod"/>
            </a:pPr>
            <a:r>
              <a:rPr lang="en-US" sz="2800" dirty="0" smtClean="0"/>
              <a:t>Repeat until </a:t>
            </a:r>
            <a:r>
              <a:rPr lang="en-US" sz="2800" i="1" dirty="0"/>
              <a:t>K</a:t>
            </a:r>
            <a:r>
              <a:rPr lang="en-US" sz="2800" dirty="0" smtClean="0"/>
              <a:t> centers.</a:t>
            </a:r>
          </a:p>
          <a:p>
            <a:pPr>
              <a:buFontTx/>
              <a:buAutoNum type="arabicPeriod"/>
            </a:pPr>
            <a:endParaRPr lang="en-US" sz="2800" dirty="0" smtClean="0"/>
          </a:p>
          <a:p>
            <a:r>
              <a:rPr lang="en-US" sz="2800" dirty="0" smtClean="0"/>
              <a:t>Expected error                   * optimal	</a:t>
            </a:r>
            <a:endParaRPr lang="de-CH" sz="2800" dirty="0" smtClean="0"/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374734" y="5765799"/>
            <a:ext cx="33607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r>
              <a:rPr lang="en-US" dirty="0">
                <a:hlinkClick r:id="rId3"/>
              </a:rPr>
              <a:t>Arthur &amp; Vassilvitskii 2007</a:t>
            </a:r>
            <a:endParaRPr lang="de-CH" dirty="0"/>
          </a:p>
        </p:txBody>
      </p:sp>
      <p:sp>
        <p:nvSpPr>
          <p:cNvPr id="59400" name="TextBox 12"/>
          <p:cNvSpPr txBox="1">
            <a:spLocks noChangeArrowheads="1"/>
          </p:cNvSpPr>
          <p:nvPr/>
        </p:nvSpPr>
        <p:spPr bwMode="auto">
          <a:xfrm rot="16200000">
            <a:off x="7833772" y="5092700"/>
            <a:ext cx="21113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r>
              <a:rPr lang="en-US" sz="1400" b="0" dirty="0">
                <a:solidFill>
                  <a:srgbClr val="000000"/>
                </a:solidFill>
              </a:rPr>
              <a:t>Slide credit: Steve Seitz</a:t>
            </a:r>
            <a:endParaRPr lang="de-CH" sz="1400" b="0" dirty="0">
              <a:solidFill>
                <a:srgbClr val="0000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58</a:t>
            </a:fld>
            <a:endParaRPr lang="en-US" dirty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7162800" y="2590800"/>
          <a:ext cx="1099396" cy="588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4" name="Equation" r:id="rId4" imgW="520700" imgH="279400" progId="Equation.3">
                  <p:embed/>
                </p:oleObj>
              </mc:Choice>
              <mc:Fallback>
                <p:oleObj name="Equation" r:id="rId4" imgW="5207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162800" y="2590800"/>
                        <a:ext cx="1099396" cy="5889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/>
          </p:nvPr>
        </p:nvGraphicFramePr>
        <p:xfrm>
          <a:off x="3070225" y="4648200"/>
          <a:ext cx="1555750" cy="50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5" name="Equation" r:id="rId6" imgW="736600" imgH="241300" progId="Equation.3">
                  <p:embed/>
                </p:oleObj>
              </mc:Choice>
              <mc:Fallback>
                <p:oleObj name="Equation" r:id="rId6" imgW="7366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070225" y="4648200"/>
                        <a:ext cx="1555750" cy="509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40721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Feature Space</a:t>
            </a:r>
            <a:endParaRPr lang="de-CH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5562"/>
            <a:ext cx="822960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Depending on what we choose as the </a:t>
            </a:r>
            <a:r>
              <a:rPr lang="en-US" i="1" dirty="0" smtClean="0"/>
              <a:t>feature space</a:t>
            </a:r>
            <a:r>
              <a:rPr lang="en-US" dirty="0" smtClean="0"/>
              <a:t>, we can group pixels in different ways.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000000"/>
                </a:solidFill>
              </a:rPr>
              <a:t>Grouping pixels based on 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intensity </a:t>
            </a:r>
            <a:r>
              <a:rPr lang="en-US" dirty="0" smtClean="0">
                <a:solidFill>
                  <a:srgbClr val="000000"/>
                </a:solidFill>
              </a:rPr>
              <a:t>similarity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endParaRPr lang="en-US" dirty="0" smtClean="0">
              <a:solidFill>
                <a:srgbClr val="000000"/>
              </a:solidFill>
            </a:endParaRPr>
          </a:p>
          <a:p>
            <a:endParaRPr lang="en-US" dirty="0" smtClean="0">
              <a:solidFill>
                <a:srgbClr val="000000"/>
              </a:solidFill>
            </a:endParaRPr>
          </a:p>
          <a:p>
            <a:endParaRPr lang="en-US" dirty="0" smtClean="0">
              <a:solidFill>
                <a:srgbClr val="000000"/>
              </a:solidFill>
            </a:endParaRPr>
          </a:p>
          <a:p>
            <a:endParaRPr lang="en-US" dirty="0" smtClean="0">
              <a:solidFill>
                <a:srgbClr val="000000"/>
              </a:solidFill>
            </a:endParaRPr>
          </a:p>
          <a:p>
            <a:endParaRPr lang="en-US" sz="1200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Feature space: intensity value (1D) </a:t>
            </a:r>
          </a:p>
          <a:p>
            <a:pPr>
              <a:buFontTx/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endParaRPr lang="de-CH" dirty="0" smtClean="0"/>
          </a:p>
        </p:txBody>
      </p:sp>
      <p:pic>
        <p:nvPicPr>
          <p:cNvPr id="66" name="Picture 6" descr="C:\Documents and Settings\grauman\Desktop\segmentation\pandab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092" y="2209800"/>
            <a:ext cx="4419600" cy="290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7" name="Straight Connector 66"/>
          <p:cNvCxnSpPr>
            <a:cxnSpLocks noChangeShapeType="1"/>
          </p:cNvCxnSpPr>
          <p:nvPr/>
        </p:nvCxnSpPr>
        <p:spPr bwMode="auto">
          <a:xfrm>
            <a:off x="555625" y="3962400"/>
            <a:ext cx="4089400" cy="0"/>
          </a:xfrm>
          <a:prstGeom prst="line">
            <a:avLst/>
          </a:prstGeom>
          <a:noFill/>
          <a:ln w="28575" algn="ctr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grpSp>
        <p:nvGrpSpPr>
          <p:cNvPr id="2" name="Group 69"/>
          <p:cNvGrpSpPr>
            <a:grpSpLocks/>
          </p:cNvGrpSpPr>
          <p:nvPr/>
        </p:nvGrpSpPr>
        <p:grpSpPr bwMode="auto">
          <a:xfrm>
            <a:off x="906463" y="3903663"/>
            <a:ext cx="3660775" cy="333375"/>
            <a:chOff x="906095" y="3903669"/>
            <a:chExt cx="3661036" cy="333292"/>
          </a:xfrm>
        </p:grpSpPr>
        <p:sp>
          <p:nvSpPr>
            <p:cNvPr id="60426" name="Oval 68"/>
            <p:cNvSpPr>
              <a:spLocks noChangeArrowheads="1"/>
            </p:cNvSpPr>
            <p:nvPr/>
          </p:nvSpPr>
          <p:spPr bwMode="auto">
            <a:xfrm>
              <a:off x="983888" y="3903669"/>
              <a:ext cx="96845" cy="96813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60427" name="TextBox 12"/>
            <p:cNvSpPr txBox="1">
              <a:spLocks noChangeArrowheads="1"/>
            </p:cNvSpPr>
            <p:nvPr/>
          </p:nvSpPr>
          <p:spPr bwMode="auto">
            <a:xfrm>
              <a:off x="925568" y="4039984"/>
              <a:ext cx="817891" cy="1969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1pPr>
              <a:lvl2pPr marL="742950" indent="-285750"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2pPr>
              <a:lvl3pPr marL="1143000" indent="-228600"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3pPr>
              <a:lvl4pPr marL="1600200" indent="-228600"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4pPr>
              <a:lvl5pPr marL="2057400" indent="-228600"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9pPr>
            </a:lstStyle>
            <a:p>
              <a:endParaRPr lang="de-DE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0428" name="TextBox 13"/>
            <p:cNvSpPr txBox="1">
              <a:spLocks noChangeArrowheads="1"/>
            </p:cNvSpPr>
            <p:nvPr/>
          </p:nvSpPr>
          <p:spPr bwMode="auto">
            <a:xfrm>
              <a:off x="2483456" y="4020511"/>
              <a:ext cx="817891" cy="1969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1pPr>
              <a:lvl2pPr marL="742950" indent="-285750"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2pPr>
              <a:lvl3pPr marL="1143000" indent="-228600"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3pPr>
              <a:lvl4pPr marL="1600200" indent="-228600"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4pPr>
              <a:lvl5pPr marL="2057400" indent="-228600"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9pPr>
            </a:lstStyle>
            <a:p>
              <a:endParaRPr lang="de-DE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0429" name="TextBox 14"/>
            <p:cNvSpPr txBox="1">
              <a:spLocks noChangeArrowheads="1"/>
            </p:cNvSpPr>
            <p:nvPr/>
          </p:nvSpPr>
          <p:spPr bwMode="auto">
            <a:xfrm>
              <a:off x="3749240" y="4020511"/>
              <a:ext cx="817891" cy="1969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1pPr>
              <a:lvl2pPr marL="742950" indent="-285750"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2pPr>
              <a:lvl3pPr marL="1143000" indent="-228600"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3pPr>
              <a:lvl4pPr marL="1600200" indent="-228600"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4pPr>
              <a:lvl5pPr marL="2057400" indent="-228600"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9pPr>
            </a:lstStyle>
            <a:p>
              <a:endParaRPr lang="de-DE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0430" name="Oval 72"/>
            <p:cNvSpPr>
              <a:spLocks noChangeArrowheads="1"/>
            </p:cNvSpPr>
            <p:nvPr/>
          </p:nvSpPr>
          <p:spPr bwMode="auto">
            <a:xfrm>
              <a:off x="1064856" y="3903669"/>
              <a:ext cx="98432" cy="96813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60431" name="Oval 73"/>
            <p:cNvSpPr>
              <a:spLocks noChangeArrowheads="1"/>
            </p:cNvSpPr>
            <p:nvPr/>
          </p:nvSpPr>
          <p:spPr bwMode="auto">
            <a:xfrm>
              <a:off x="906095" y="3903669"/>
              <a:ext cx="96844" cy="96813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60432" name="Oval 74"/>
            <p:cNvSpPr>
              <a:spLocks noChangeArrowheads="1"/>
            </p:cNvSpPr>
            <p:nvPr/>
          </p:nvSpPr>
          <p:spPr bwMode="auto">
            <a:xfrm>
              <a:off x="1139474" y="3903669"/>
              <a:ext cx="98432" cy="96813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60433" name="Oval 75"/>
            <p:cNvSpPr>
              <a:spLocks noChangeArrowheads="1"/>
            </p:cNvSpPr>
            <p:nvPr/>
          </p:nvSpPr>
          <p:spPr bwMode="auto">
            <a:xfrm>
              <a:off x="2444492" y="3903669"/>
              <a:ext cx="96845" cy="96813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60434" name="Oval 76"/>
            <p:cNvSpPr>
              <a:spLocks noChangeArrowheads="1"/>
            </p:cNvSpPr>
            <p:nvPr/>
          </p:nvSpPr>
          <p:spPr bwMode="auto">
            <a:xfrm>
              <a:off x="2522285" y="3903669"/>
              <a:ext cx="96844" cy="96813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60435" name="Oval 77"/>
            <p:cNvSpPr>
              <a:spLocks noChangeArrowheads="1"/>
            </p:cNvSpPr>
            <p:nvPr/>
          </p:nvSpPr>
          <p:spPr bwMode="auto">
            <a:xfrm>
              <a:off x="2600078" y="3903669"/>
              <a:ext cx="96845" cy="96813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60436" name="Oval 78"/>
            <p:cNvSpPr>
              <a:spLocks noChangeArrowheads="1"/>
            </p:cNvSpPr>
            <p:nvPr/>
          </p:nvSpPr>
          <p:spPr bwMode="auto">
            <a:xfrm>
              <a:off x="2619129" y="3903669"/>
              <a:ext cx="98432" cy="96813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60437" name="Oval 79"/>
            <p:cNvSpPr>
              <a:spLocks noChangeArrowheads="1"/>
            </p:cNvSpPr>
            <p:nvPr/>
          </p:nvSpPr>
          <p:spPr bwMode="auto">
            <a:xfrm>
              <a:off x="2696923" y="3903669"/>
              <a:ext cx="98432" cy="96813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60438" name="Oval 80"/>
            <p:cNvSpPr>
              <a:spLocks noChangeArrowheads="1"/>
            </p:cNvSpPr>
            <p:nvPr/>
          </p:nvSpPr>
          <p:spPr bwMode="auto">
            <a:xfrm>
              <a:off x="2776303" y="3903669"/>
              <a:ext cx="96844" cy="96813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60439" name="Oval 81"/>
            <p:cNvSpPr>
              <a:spLocks noChangeArrowheads="1"/>
            </p:cNvSpPr>
            <p:nvPr/>
          </p:nvSpPr>
          <p:spPr bwMode="auto">
            <a:xfrm>
              <a:off x="2696923" y="3903669"/>
              <a:ext cx="98432" cy="96813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60440" name="Oval 82"/>
            <p:cNvSpPr>
              <a:spLocks noChangeArrowheads="1"/>
            </p:cNvSpPr>
            <p:nvPr/>
          </p:nvSpPr>
          <p:spPr bwMode="auto">
            <a:xfrm>
              <a:off x="2717561" y="3903669"/>
              <a:ext cx="96845" cy="96813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60441" name="Oval 83"/>
            <p:cNvSpPr>
              <a:spLocks noChangeArrowheads="1"/>
            </p:cNvSpPr>
            <p:nvPr/>
          </p:nvSpPr>
          <p:spPr bwMode="auto">
            <a:xfrm>
              <a:off x="2795355" y="3903669"/>
              <a:ext cx="96844" cy="96813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60442" name="Oval 84"/>
            <p:cNvSpPr>
              <a:spLocks noChangeArrowheads="1"/>
            </p:cNvSpPr>
            <p:nvPr/>
          </p:nvSpPr>
          <p:spPr bwMode="auto">
            <a:xfrm>
              <a:off x="2873147" y="3903669"/>
              <a:ext cx="96845" cy="96813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60443" name="Oval 85"/>
            <p:cNvSpPr>
              <a:spLocks noChangeArrowheads="1"/>
            </p:cNvSpPr>
            <p:nvPr/>
          </p:nvSpPr>
          <p:spPr bwMode="auto">
            <a:xfrm>
              <a:off x="1101371" y="3903669"/>
              <a:ext cx="96845" cy="96813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60444" name="Oval 86"/>
            <p:cNvSpPr>
              <a:spLocks noChangeArrowheads="1"/>
            </p:cNvSpPr>
            <p:nvPr/>
          </p:nvSpPr>
          <p:spPr bwMode="auto">
            <a:xfrm>
              <a:off x="1120422" y="3903669"/>
              <a:ext cx="96845" cy="96813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60445" name="Oval 87"/>
            <p:cNvSpPr>
              <a:spLocks noChangeArrowheads="1"/>
            </p:cNvSpPr>
            <p:nvPr/>
          </p:nvSpPr>
          <p:spPr bwMode="auto">
            <a:xfrm>
              <a:off x="1198216" y="3903669"/>
              <a:ext cx="96844" cy="96813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60446" name="Oval 88"/>
            <p:cNvSpPr>
              <a:spLocks noChangeArrowheads="1"/>
            </p:cNvSpPr>
            <p:nvPr/>
          </p:nvSpPr>
          <p:spPr bwMode="auto">
            <a:xfrm>
              <a:off x="3379596" y="3903669"/>
              <a:ext cx="96844" cy="96813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60447" name="Oval 89"/>
            <p:cNvSpPr>
              <a:spLocks noChangeArrowheads="1"/>
            </p:cNvSpPr>
            <p:nvPr/>
          </p:nvSpPr>
          <p:spPr bwMode="auto">
            <a:xfrm>
              <a:off x="3398648" y="3903669"/>
              <a:ext cx="96844" cy="96813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60448" name="Oval 90"/>
            <p:cNvSpPr>
              <a:spLocks noChangeArrowheads="1"/>
            </p:cNvSpPr>
            <p:nvPr/>
          </p:nvSpPr>
          <p:spPr bwMode="auto">
            <a:xfrm>
              <a:off x="3476440" y="3903669"/>
              <a:ext cx="96845" cy="96813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60449" name="Oval 91"/>
            <p:cNvSpPr>
              <a:spLocks noChangeArrowheads="1"/>
            </p:cNvSpPr>
            <p:nvPr/>
          </p:nvSpPr>
          <p:spPr bwMode="auto">
            <a:xfrm>
              <a:off x="3516131" y="3903669"/>
              <a:ext cx="96844" cy="96813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60450" name="Oval 92"/>
            <p:cNvSpPr>
              <a:spLocks noChangeArrowheads="1"/>
            </p:cNvSpPr>
            <p:nvPr/>
          </p:nvSpPr>
          <p:spPr bwMode="auto">
            <a:xfrm>
              <a:off x="3535182" y="3903669"/>
              <a:ext cx="96844" cy="96813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60451" name="Oval 93"/>
            <p:cNvSpPr>
              <a:spLocks noChangeArrowheads="1"/>
            </p:cNvSpPr>
            <p:nvPr/>
          </p:nvSpPr>
          <p:spPr bwMode="auto">
            <a:xfrm>
              <a:off x="3612975" y="3903669"/>
              <a:ext cx="96845" cy="96813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60452" name="Oval 94"/>
            <p:cNvSpPr>
              <a:spLocks noChangeArrowheads="1"/>
            </p:cNvSpPr>
            <p:nvPr/>
          </p:nvSpPr>
          <p:spPr bwMode="auto">
            <a:xfrm>
              <a:off x="2776303" y="3903669"/>
              <a:ext cx="96844" cy="96813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60453" name="Oval 95"/>
            <p:cNvSpPr>
              <a:spLocks noChangeArrowheads="1"/>
            </p:cNvSpPr>
            <p:nvPr/>
          </p:nvSpPr>
          <p:spPr bwMode="auto">
            <a:xfrm>
              <a:off x="2795355" y="3903669"/>
              <a:ext cx="96844" cy="96813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60454" name="Oval 96"/>
            <p:cNvSpPr>
              <a:spLocks noChangeArrowheads="1"/>
            </p:cNvSpPr>
            <p:nvPr/>
          </p:nvSpPr>
          <p:spPr bwMode="auto">
            <a:xfrm>
              <a:off x="2873147" y="3903669"/>
              <a:ext cx="96845" cy="96813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60455" name="Oval 97"/>
            <p:cNvSpPr>
              <a:spLocks noChangeArrowheads="1"/>
            </p:cNvSpPr>
            <p:nvPr/>
          </p:nvSpPr>
          <p:spPr bwMode="auto">
            <a:xfrm>
              <a:off x="2911250" y="3903669"/>
              <a:ext cx="98432" cy="96813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60456" name="Oval 98"/>
            <p:cNvSpPr>
              <a:spLocks noChangeArrowheads="1"/>
            </p:cNvSpPr>
            <p:nvPr/>
          </p:nvSpPr>
          <p:spPr bwMode="auto">
            <a:xfrm>
              <a:off x="2931889" y="3903669"/>
              <a:ext cx="96844" cy="96813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60457" name="Oval 99"/>
            <p:cNvSpPr>
              <a:spLocks noChangeArrowheads="1"/>
            </p:cNvSpPr>
            <p:nvPr/>
          </p:nvSpPr>
          <p:spPr bwMode="auto">
            <a:xfrm>
              <a:off x="3009682" y="3903669"/>
              <a:ext cx="96845" cy="96813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60458" name="Oval 100"/>
            <p:cNvSpPr>
              <a:spLocks noChangeArrowheads="1"/>
            </p:cNvSpPr>
            <p:nvPr/>
          </p:nvSpPr>
          <p:spPr bwMode="auto">
            <a:xfrm>
              <a:off x="3165268" y="3903669"/>
              <a:ext cx="96845" cy="96813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60459" name="Oval 101"/>
            <p:cNvSpPr>
              <a:spLocks noChangeArrowheads="1"/>
            </p:cNvSpPr>
            <p:nvPr/>
          </p:nvSpPr>
          <p:spPr bwMode="auto">
            <a:xfrm>
              <a:off x="3671717" y="3903669"/>
              <a:ext cx="96844" cy="96813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60460" name="Oval 102"/>
            <p:cNvSpPr>
              <a:spLocks noChangeArrowheads="1"/>
            </p:cNvSpPr>
            <p:nvPr/>
          </p:nvSpPr>
          <p:spPr bwMode="auto">
            <a:xfrm>
              <a:off x="3690769" y="3903669"/>
              <a:ext cx="96844" cy="96813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60461" name="Oval 103"/>
            <p:cNvSpPr>
              <a:spLocks noChangeArrowheads="1"/>
            </p:cNvSpPr>
            <p:nvPr/>
          </p:nvSpPr>
          <p:spPr bwMode="auto">
            <a:xfrm>
              <a:off x="3768561" y="3903669"/>
              <a:ext cx="96845" cy="96813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60462" name="Oval 104"/>
            <p:cNvSpPr>
              <a:spLocks noChangeArrowheads="1"/>
            </p:cNvSpPr>
            <p:nvPr/>
          </p:nvSpPr>
          <p:spPr bwMode="auto">
            <a:xfrm>
              <a:off x="3787612" y="3903669"/>
              <a:ext cx="98432" cy="96813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60463" name="Oval 105"/>
            <p:cNvSpPr>
              <a:spLocks noChangeArrowheads="1"/>
            </p:cNvSpPr>
            <p:nvPr/>
          </p:nvSpPr>
          <p:spPr bwMode="auto">
            <a:xfrm>
              <a:off x="3808252" y="3903669"/>
              <a:ext cx="96844" cy="96813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60464" name="Oval 106"/>
            <p:cNvSpPr>
              <a:spLocks noChangeArrowheads="1"/>
            </p:cNvSpPr>
            <p:nvPr/>
          </p:nvSpPr>
          <p:spPr bwMode="auto">
            <a:xfrm>
              <a:off x="3886044" y="3903669"/>
              <a:ext cx="96845" cy="96813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60465" name="Oval 107"/>
            <p:cNvSpPr>
              <a:spLocks noChangeArrowheads="1"/>
            </p:cNvSpPr>
            <p:nvPr/>
          </p:nvSpPr>
          <p:spPr bwMode="auto">
            <a:xfrm>
              <a:off x="3943199" y="3903669"/>
              <a:ext cx="98432" cy="96813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60466" name="Oval 108"/>
            <p:cNvSpPr>
              <a:spLocks noChangeArrowheads="1"/>
            </p:cNvSpPr>
            <p:nvPr/>
          </p:nvSpPr>
          <p:spPr bwMode="auto">
            <a:xfrm>
              <a:off x="4022579" y="3903669"/>
              <a:ext cx="96845" cy="96813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60467" name="Oval 109"/>
            <p:cNvSpPr>
              <a:spLocks noChangeArrowheads="1"/>
            </p:cNvSpPr>
            <p:nvPr/>
          </p:nvSpPr>
          <p:spPr bwMode="auto">
            <a:xfrm>
              <a:off x="1395080" y="3903669"/>
              <a:ext cx="98432" cy="96813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60468" name="Oval 110"/>
            <p:cNvSpPr>
              <a:spLocks noChangeArrowheads="1"/>
            </p:cNvSpPr>
            <p:nvPr/>
          </p:nvSpPr>
          <p:spPr bwMode="auto">
            <a:xfrm>
              <a:off x="1472872" y="3903669"/>
              <a:ext cx="98432" cy="96813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60469" name="Oval 111"/>
            <p:cNvSpPr>
              <a:spLocks noChangeArrowheads="1"/>
            </p:cNvSpPr>
            <p:nvPr/>
          </p:nvSpPr>
          <p:spPr bwMode="auto">
            <a:xfrm>
              <a:off x="1550666" y="3903669"/>
              <a:ext cx="98432" cy="96813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60470" name="Oval 112"/>
            <p:cNvSpPr>
              <a:spLocks noChangeArrowheads="1"/>
            </p:cNvSpPr>
            <p:nvPr/>
          </p:nvSpPr>
          <p:spPr bwMode="auto">
            <a:xfrm>
              <a:off x="1571304" y="3903669"/>
              <a:ext cx="96845" cy="96813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60471" name="Oval 113"/>
            <p:cNvSpPr>
              <a:spLocks noChangeArrowheads="1"/>
            </p:cNvSpPr>
            <p:nvPr/>
          </p:nvSpPr>
          <p:spPr bwMode="auto">
            <a:xfrm>
              <a:off x="1649098" y="3903669"/>
              <a:ext cx="96844" cy="96813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60472" name="Oval 114"/>
            <p:cNvSpPr>
              <a:spLocks noChangeArrowheads="1"/>
            </p:cNvSpPr>
            <p:nvPr/>
          </p:nvSpPr>
          <p:spPr bwMode="auto">
            <a:xfrm>
              <a:off x="1726891" y="3903669"/>
              <a:ext cx="96845" cy="96813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60473" name="Oval 115"/>
            <p:cNvSpPr>
              <a:spLocks noChangeArrowheads="1"/>
            </p:cNvSpPr>
            <p:nvPr/>
          </p:nvSpPr>
          <p:spPr bwMode="auto">
            <a:xfrm>
              <a:off x="1649098" y="3903669"/>
              <a:ext cx="96844" cy="96813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60474" name="Oval 116"/>
            <p:cNvSpPr>
              <a:spLocks noChangeArrowheads="1"/>
            </p:cNvSpPr>
            <p:nvPr/>
          </p:nvSpPr>
          <p:spPr bwMode="auto">
            <a:xfrm>
              <a:off x="1668149" y="3903669"/>
              <a:ext cx="96844" cy="96813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60475" name="Oval 117"/>
            <p:cNvSpPr>
              <a:spLocks noChangeArrowheads="1"/>
            </p:cNvSpPr>
            <p:nvPr/>
          </p:nvSpPr>
          <p:spPr bwMode="auto">
            <a:xfrm>
              <a:off x="1745942" y="3903669"/>
              <a:ext cx="96845" cy="96813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60476" name="Oval 118"/>
            <p:cNvSpPr>
              <a:spLocks noChangeArrowheads="1"/>
            </p:cNvSpPr>
            <p:nvPr/>
          </p:nvSpPr>
          <p:spPr bwMode="auto">
            <a:xfrm>
              <a:off x="1823735" y="3903669"/>
              <a:ext cx="96844" cy="96813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60477" name="Oval 119"/>
            <p:cNvSpPr>
              <a:spLocks noChangeArrowheads="1"/>
            </p:cNvSpPr>
            <p:nvPr/>
          </p:nvSpPr>
          <p:spPr bwMode="auto">
            <a:xfrm>
              <a:off x="1726891" y="3903669"/>
              <a:ext cx="96845" cy="96813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60478" name="Oval 120"/>
            <p:cNvSpPr>
              <a:spLocks noChangeArrowheads="1"/>
            </p:cNvSpPr>
            <p:nvPr/>
          </p:nvSpPr>
          <p:spPr bwMode="auto">
            <a:xfrm>
              <a:off x="1745942" y="3903669"/>
              <a:ext cx="96845" cy="96813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60479" name="Oval 121"/>
            <p:cNvSpPr>
              <a:spLocks noChangeArrowheads="1"/>
            </p:cNvSpPr>
            <p:nvPr/>
          </p:nvSpPr>
          <p:spPr bwMode="auto">
            <a:xfrm>
              <a:off x="1823735" y="3903669"/>
              <a:ext cx="96844" cy="96813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60480" name="Oval 122"/>
            <p:cNvSpPr>
              <a:spLocks noChangeArrowheads="1"/>
            </p:cNvSpPr>
            <p:nvPr/>
          </p:nvSpPr>
          <p:spPr bwMode="auto">
            <a:xfrm>
              <a:off x="1863425" y="3903669"/>
              <a:ext cx="96845" cy="96813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60481" name="Oval 123"/>
            <p:cNvSpPr>
              <a:spLocks noChangeArrowheads="1"/>
            </p:cNvSpPr>
            <p:nvPr/>
          </p:nvSpPr>
          <p:spPr bwMode="auto">
            <a:xfrm>
              <a:off x="1882477" y="3903669"/>
              <a:ext cx="96845" cy="96813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60482" name="Oval 124"/>
            <p:cNvSpPr>
              <a:spLocks noChangeArrowheads="1"/>
            </p:cNvSpPr>
            <p:nvPr/>
          </p:nvSpPr>
          <p:spPr bwMode="auto">
            <a:xfrm>
              <a:off x="2101567" y="3903669"/>
              <a:ext cx="96845" cy="96813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</p:grpSp>
      <p:sp>
        <p:nvSpPr>
          <p:cNvPr id="60425" name="TextBox 125"/>
          <p:cNvSpPr txBox="1">
            <a:spLocks noChangeArrowheads="1"/>
          </p:cNvSpPr>
          <p:nvPr/>
        </p:nvSpPr>
        <p:spPr bwMode="auto">
          <a:xfrm>
            <a:off x="312738" y="6019800"/>
            <a:ext cx="25685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r>
              <a:rPr lang="en-US" sz="1400" b="0" dirty="0">
                <a:solidFill>
                  <a:srgbClr val="000000"/>
                </a:solidFill>
              </a:rPr>
              <a:t>Slide credit: Kristen </a:t>
            </a:r>
            <a:r>
              <a:rPr lang="en-US" sz="1400" b="0" dirty="0" err="1">
                <a:solidFill>
                  <a:srgbClr val="000000"/>
                </a:solidFill>
              </a:rPr>
              <a:t>Grauman</a:t>
            </a:r>
            <a:endParaRPr lang="de-CH" sz="1400" b="0" dirty="0">
              <a:solidFill>
                <a:srgbClr val="00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00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>
                <a:latin typeface="Calibri" charset="0"/>
              </a:rPr>
              <a:t>Segmentation for feature support</a:t>
            </a:r>
          </a:p>
        </p:txBody>
      </p:sp>
      <p:pic>
        <p:nvPicPr>
          <p:cNvPr id="14339" name="Picture 13" descr="amtrak_patch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713" y="3854450"/>
            <a:ext cx="1150937" cy="1260475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0" name="Text Box 14"/>
          <p:cNvSpPr txBox="1">
            <a:spLocks noChangeArrowheads="1"/>
          </p:cNvSpPr>
          <p:nvPr/>
        </p:nvSpPr>
        <p:spPr bwMode="auto">
          <a:xfrm>
            <a:off x="7207250" y="3438525"/>
            <a:ext cx="19367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600"/>
              <a:t>50x50 Patch</a:t>
            </a:r>
          </a:p>
        </p:txBody>
      </p:sp>
      <p:sp>
        <p:nvSpPr>
          <p:cNvPr id="14341" name="Text Box 15"/>
          <p:cNvSpPr txBox="1">
            <a:spLocks noChangeArrowheads="1"/>
          </p:cNvSpPr>
          <p:nvPr/>
        </p:nvSpPr>
        <p:spPr bwMode="auto">
          <a:xfrm>
            <a:off x="228600" y="3425825"/>
            <a:ext cx="1752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600"/>
              <a:t>50x50 Patch</a:t>
            </a:r>
          </a:p>
        </p:txBody>
      </p:sp>
      <p:pic>
        <p:nvPicPr>
          <p:cNvPr id="14342" name="Picture 25" descr="amtrak_patch2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38" y="3881438"/>
            <a:ext cx="1150937" cy="1260475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3" name="Picture 3" descr="Amtrak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981200"/>
            <a:ext cx="5073650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4" name="Rectangle 8"/>
          <p:cNvSpPr>
            <a:spLocks noChangeAspect="1" noChangeArrowheads="1"/>
          </p:cNvSpPr>
          <p:nvPr/>
        </p:nvSpPr>
        <p:spPr bwMode="auto">
          <a:xfrm>
            <a:off x="2590800" y="4381500"/>
            <a:ext cx="287338" cy="265113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5" name="Rectangle 9"/>
          <p:cNvSpPr>
            <a:spLocks noChangeAspect="1" noChangeArrowheads="1"/>
          </p:cNvSpPr>
          <p:nvPr/>
        </p:nvSpPr>
        <p:spPr bwMode="auto">
          <a:xfrm>
            <a:off x="4467225" y="4114800"/>
            <a:ext cx="287338" cy="28575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" name="Freeform 29"/>
          <p:cNvSpPr>
            <a:spLocks/>
          </p:cNvSpPr>
          <p:nvPr/>
        </p:nvSpPr>
        <p:spPr bwMode="auto">
          <a:xfrm>
            <a:off x="2863850" y="2400300"/>
            <a:ext cx="4270375" cy="2333625"/>
          </a:xfrm>
          <a:custGeom>
            <a:avLst/>
            <a:gdLst>
              <a:gd name="T0" fmla="*/ 2147483647 w 2243"/>
              <a:gd name="T1" fmla="*/ 2147483647 h 1386"/>
              <a:gd name="T2" fmla="*/ 2147483647 w 2243"/>
              <a:gd name="T3" fmla="*/ 2147483647 h 1386"/>
              <a:gd name="T4" fmla="*/ 0 w 2243"/>
              <a:gd name="T5" fmla="*/ 2147483647 h 1386"/>
              <a:gd name="T6" fmla="*/ 0 w 2243"/>
              <a:gd name="T7" fmla="*/ 2147483647 h 1386"/>
              <a:gd name="T8" fmla="*/ 2147483647 w 2243"/>
              <a:gd name="T9" fmla="*/ 2147483647 h 1386"/>
              <a:gd name="T10" fmla="*/ 2147483647 w 2243"/>
              <a:gd name="T11" fmla="*/ 2147483647 h 1386"/>
              <a:gd name="T12" fmla="*/ 2147483647 w 2243"/>
              <a:gd name="T13" fmla="*/ 2147483647 h 1386"/>
              <a:gd name="T14" fmla="*/ 2147483647 w 2243"/>
              <a:gd name="T15" fmla="*/ 2147483647 h 1386"/>
              <a:gd name="T16" fmla="*/ 2147483647 w 2243"/>
              <a:gd name="T17" fmla="*/ 0 h 1386"/>
              <a:gd name="T18" fmla="*/ 2147483647 w 2243"/>
              <a:gd name="T19" fmla="*/ 2147483647 h 1386"/>
              <a:gd name="T20" fmla="*/ 2147483647 w 2243"/>
              <a:gd name="T21" fmla="*/ 2147483647 h 1386"/>
              <a:gd name="T22" fmla="*/ 2147483647 w 2243"/>
              <a:gd name="T23" fmla="*/ 2147483647 h 1386"/>
              <a:gd name="T24" fmla="*/ 2147483647 w 2243"/>
              <a:gd name="T25" fmla="*/ 2147483647 h 1386"/>
              <a:gd name="T26" fmla="*/ 2147483647 w 2243"/>
              <a:gd name="T27" fmla="*/ 2147483647 h 1386"/>
              <a:gd name="T28" fmla="*/ 2147483647 w 2243"/>
              <a:gd name="T29" fmla="*/ 2147483647 h 1386"/>
              <a:gd name="T30" fmla="*/ 2147483647 w 2243"/>
              <a:gd name="T31" fmla="*/ 2147483647 h 1386"/>
              <a:gd name="T32" fmla="*/ 2147483647 w 2243"/>
              <a:gd name="T33" fmla="*/ 2147483647 h 1386"/>
              <a:gd name="T34" fmla="*/ 2147483647 w 2243"/>
              <a:gd name="T35" fmla="*/ 2147483647 h 138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2243"/>
              <a:gd name="T55" fmla="*/ 0 h 1386"/>
              <a:gd name="T56" fmla="*/ 2243 w 2243"/>
              <a:gd name="T57" fmla="*/ 1386 h 138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2243" h="1386">
                <a:moveTo>
                  <a:pt x="70" y="1319"/>
                </a:moveTo>
                <a:lnTo>
                  <a:pt x="48" y="1277"/>
                </a:lnTo>
                <a:lnTo>
                  <a:pt x="0" y="1037"/>
                </a:lnTo>
                <a:lnTo>
                  <a:pt x="0" y="989"/>
                </a:lnTo>
                <a:lnTo>
                  <a:pt x="48" y="989"/>
                </a:lnTo>
                <a:lnTo>
                  <a:pt x="48" y="509"/>
                </a:lnTo>
                <a:lnTo>
                  <a:pt x="166" y="103"/>
                </a:lnTo>
                <a:lnTo>
                  <a:pt x="400" y="10"/>
                </a:lnTo>
                <a:lnTo>
                  <a:pt x="669" y="0"/>
                </a:lnTo>
                <a:lnTo>
                  <a:pt x="950" y="51"/>
                </a:lnTo>
                <a:lnTo>
                  <a:pt x="1693" y="717"/>
                </a:lnTo>
                <a:lnTo>
                  <a:pt x="1872" y="759"/>
                </a:lnTo>
                <a:lnTo>
                  <a:pt x="2243" y="797"/>
                </a:lnTo>
                <a:lnTo>
                  <a:pt x="2243" y="887"/>
                </a:lnTo>
                <a:lnTo>
                  <a:pt x="1776" y="941"/>
                </a:lnTo>
                <a:lnTo>
                  <a:pt x="717" y="1386"/>
                </a:lnTo>
                <a:lnTo>
                  <a:pt x="96" y="1373"/>
                </a:lnTo>
                <a:lnTo>
                  <a:pt x="70" y="1319"/>
                </a:lnTo>
                <a:close/>
              </a:path>
            </a:pathLst>
          </a:custGeom>
          <a:noFill/>
          <a:ln w="5715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7" name="Line 4"/>
          <p:cNvSpPr>
            <a:spLocks noChangeShapeType="1"/>
          </p:cNvSpPr>
          <p:nvPr/>
        </p:nvSpPr>
        <p:spPr bwMode="auto">
          <a:xfrm flipH="1">
            <a:off x="1716088" y="4502150"/>
            <a:ext cx="773112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8" name="Line 6"/>
          <p:cNvSpPr>
            <a:spLocks noChangeShapeType="1"/>
          </p:cNvSpPr>
          <p:nvPr/>
        </p:nvSpPr>
        <p:spPr bwMode="auto">
          <a:xfrm>
            <a:off x="4930775" y="4268788"/>
            <a:ext cx="2543175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7017757" y="6019800"/>
            <a:ext cx="177504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000000"/>
                </a:solidFill>
                <a:ea typeface="+mn-ea"/>
              </a:rPr>
              <a:t>Slide: Derek </a:t>
            </a:r>
            <a:r>
              <a:rPr lang="en-US" sz="1600" dirty="0" err="1">
                <a:solidFill>
                  <a:srgbClr val="000000"/>
                </a:solidFill>
                <a:ea typeface="+mn-ea"/>
              </a:rPr>
              <a:t>Hoiem</a:t>
            </a:r>
            <a:endParaRPr lang="en-US" sz="16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9065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Feature Space</a:t>
            </a:r>
            <a:endParaRPr lang="de-CH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5562"/>
            <a:ext cx="8229600" cy="4922838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Depending on what we choose as the </a:t>
            </a:r>
            <a:r>
              <a:rPr lang="en-US" i="1" dirty="0" smtClean="0"/>
              <a:t>feature space</a:t>
            </a:r>
            <a:r>
              <a:rPr lang="en-US" dirty="0" smtClean="0"/>
              <a:t>, we can group pixels in different ways.</a:t>
            </a:r>
          </a:p>
          <a:p>
            <a:endParaRPr lang="en-US" sz="1600" dirty="0" smtClean="0"/>
          </a:p>
          <a:p>
            <a:r>
              <a:rPr lang="en-US" dirty="0" smtClean="0">
                <a:solidFill>
                  <a:srgbClr val="000000"/>
                </a:solidFill>
              </a:rPr>
              <a:t>Grouping pixels based 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on</a:t>
            </a:r>
            <a:r>
              <a:rPr lang="en-US" dirty="0" smtClean="0">
                <a:solidFill>
                  <a:srgbClr val="FF0000"/>
                </a:solidFill>
              </a:rPr>
              <a:t> color </a:t>
            </a:r>
            <a:r>
              <a:rPr lang="en-US" dirty="0" smtClean="0">
                <a:solidFill>
                  <a:srgbClr val="000000"/>
                </a:solidFill>
              </a:rPr>
              <a:t>similarity 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endParaRPr lang="en-US" dirty="0" smtClean="0">
              <a:solidFill>
                <a:srgbClr val="000000"/>
              </a:solidFill>
            </a:endParaRPr>
          </a:p>
          <a:p>
            <a:endParaRPr lang="en-US" dirty="0" smtClean="0">
              <a:solidFill>
                <a:srgbClr val="000000"/>
              </a:solidFill>
            </a:endParaRPr>
          </a:p>
          <a:p>
            <a:endParaRPr lang="en-US" dirty="0" smtClean="0">
              <a:solidFill>
                <a:srgbClr val="000000"/>
              </a:solidFill>
            </a:endParaRPr>
          </a:p>
          <a:p>
            <a:endParaRPr lang="en-US" dirty="0" smtClean="0">
              <a:solidFill>
                <a:srgbClr val="000000"/>
              </a:solidFill>
            </a:endParaRPr>
          </a:p>
          <a:p>
            <a:endParaRPr lang="en-US" dirty="0" smtClean="0">
              <a:solidFill>
                <a:srgbClr val="000000"/>
              </a:solidFill>
            </a:endParaRP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Feature space: color value (3D) 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endParaRPr lang="en-US" dirty="0" smtClean="0"/>
          </a:p>
          <a:p>
            <a:endParaRPr lang="de-CH" dirty="0" smtClean="0"/>
          </a:p>
        </p:txBody>
      </p:sp>
      <p:grpSp>
        <p:nvGrpSpPr>
          <p:cNvPr id="2" name="Group 39"/>
          <p:cNvGrpSpPr>
            <a:grpSpLocks/>
          </p:cNvGrpSpPr>
          <p:nvPr/>
        </p:nvGrpSpPr>
        <p:grpSpPr bwMode="auto">
          <a:xfrm>
            <a:off x="4754563" y="1749425"/>
            <a:ext cx="4310062" cy="4235450"/>
            <a:chOff x="4754563" y="2155825"/>
            <a:chExt cx="4310062" cy="4235450"/>
          </a:xfrm>
        </p:grpSpPr>
        <p:pic>
          <p:nvPicPr>
            <p:cNvPr id="61461" name="Picture 6" descr="panda_cub6_11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4563" y="2917825"/>
              <a:ext cx="3198812" cy="2281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462" name="Rectangle 41"/>
            <p:cNvSpPr>
              <a:spLocks noChangeArrowheads="1"/>
            </p:cNvSpPr>
            <p:nvPr/>
          </p:nvSpPr>
          <p:spPr bwMode="auto">
            <a:xfrm>
              <a:off x="5211763" y="3222625"/>
              <a:ext cx="76200" cy="76200"/>
            </a:xfrm>
            <a:prstGeom prst="rect">
              <a:avLst/>
            </a:prstGeom>
            <a:noFill/>
            <a:ln w="28575" algn="ctr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1463" name="Rectangle 42"/>
            <p:cNvSpPr>
              <a:spLocks noChangeArrowheads="1"/>
            </p:cNvSpPr>
            <p:nvPr/>
          </p:nvSpPr>
          <p:spPr bwMode="auto">
            <a:xfrm>
              <a:off x="6202363" y="3375025"/>
              <a:ext cx="76200" cy="76200"/>
            </a:xfrm>
            <a:prstGeom prst="rect">
              <a:avLst/>
            </a:prstGeom>
            <a:noFill/>
            <a:ln w="28575" algn="ctr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1464" name="Rectangle 43"/>
            <p:cNvSpPr>
              <a:spLocks noChangeArrowheads="1"/>
            </p:cNvSpPr>
            <p:nvPr/>
          </p:nvSpPr>
          <p:spPr bwMode="auto">
            <a:xfrm>
              <a:off x="6202363" y="3375025"/>
              <a:ext cx="76200" cy="76200"/>
            </a:xfrm>
            <a:prstGeom prst="rect">
              <a:avLst/>
            </a:prstGeom>
            <a:noFill/>
            <a:ln w="28575" algn="ctr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1465" name="Rectangle 44"/>
            <p:cNvSpPr>
              <a:spLocks noChangeArrowheads="1"/>
            </p:cNvSpPr>
            <p:nvPr/>
          </p:nvSpPr>
          <p:spPr bwMode="auto">
            <a:xfrm>
              <a:off x="6126163" y="3298825"/>
              <a:ext cx="76200" cy="76200"/>
            </a:xfrm>
            <a:prstGeom prst="rect">
              <a:avLst/>
            </a:prstGeom>
            <a:noFill/>
            <a:ln w="28575" algn="ctr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1466" name="Rectangle 45"/>
            <p:cNvSpPr>
              <a:spLocks noChangeArrowheads="1"/>
            </p:cNvSpPr>
            <p:nvPr/>
          </p:nvSpPr>
          <p:spPr bwMode="auto">
            <a:xfrm>
              <a:off x="5668963" y="3832225"/>
              <a:ext cx="76200" cy="76200"/>
            </a:xfrm>
            <a:prstGeom prst="rect">
              <a:avLst/>
            </a:prstGeom>
            <a:noFill/>
            <a:ln w="28575" algn="ctr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1467" name="Rectangle 46"/>
            <p:cNvSpPr>
              <a:spLocks noChangeArrowheads="1"/>
            </p:cNvSpPr>
            <p:nvPr/>
          </p:nvSpPr>
          <p:spPr bwMode="auto">
            <a:xfrm>
              <a:off x="5059363" y="4746625"/>
              <a:ext cx="76200" cy="76200"/>
            </a:xfrm>
            <a:prstGeom prst="rect">
              <a:avLst/>
            </a:prstGeom>
            <a:noFill/>
            <a:ln w="28575" algn="ctr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48" name="TextBox 17"/>
            <p:cNvSpPr txBox="1">
              <a:spLocks noChangeArrowheads="1"/>
            </p:cNvSpPr>
            <p:nvPr/>
          </p:nvSpPr>
          <p:spPr bwMode="auto">
            <a:xfrm>
              <a:off x="8077200" y="2232025"/>
              <a:ext cx="914400" cy="923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800" dirty="0">
                  <a:solidFill>
                    <a:srgbClr val="000000"/>
                  </a:solidFill>
                  <a:latin typeface="+mn-lt"/>
                </a:rPr>
                <a:t>R=255</a:t>
              </a:r>
            </a:p>
            <a:p>
              <a:pPr>
                <a:defRPr/>
              </a:pPr>
              <a:r>
                <a:rPr lang="en-US" sz="1800" dirty="0">
                  <a:solidFill>
                    <a:srgbClr val="000000"/>
                  </a:solidFill>
                  <a:latin typeface="+mn-lt"/>
                </a:rPr>
                <a:t>G=200</a:t>
              </a:r>
            </a:p>
            <a:p>
              <a:pPr>
                <a:defRPr/>
              </a:pPr>
              <a:r>
                <a:rPr lang="en-US" sz="1800" dirty="0">
                  <a:solidFill>
                    <a:srgbClr val="000000"/>
                  </a:solidFill>
                  <a:latin typeface="+mn-lt"/>
                </a:rPr>
                <a:t>B=250</a:t>
              </a:r>
            </a:p>
          </p:txBody>
        </p:sp>
        <p:sp>
          <p:nvSpPr>
            <p:cNvPr id="49" name="TextBox 18"/>
            <p:cNvSpPr txBox="1">
              <a:spLocks noChangeArrowheads="1"/>
            </p:cNvSpPr>
            <p:nvPr/>
          </p:nvSpPr>
          <p:spPr bwMode="auto">
            <a:xfrm>
              <a:off x="8150225" y="3616325"/>
              <a:ext cx="914400" cy="923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800" dirty="0">
                  <a:solidFill>
                    <a:srgbClr val="000000"/>
                  </a:solidFill>
                  <a:latin typeface="+mn-lt"/>
                </a:rPr>
                <a:t>R=245</a:t>
              </a:r>
            </a:p>
            <a:p>
              <a:pPr>
                <a:defRPr/>
              </a:pPr>
              <a:r>
                <a:rPr lang="en-US" sz="1800" dirty="0">
                  <a:solidFill>
                    <a:srgbClr val="000000"/>
                  </a:solidFill>
                  <a:latin typeface="+mn-lt"/>
                </a:rPr>
                <a:t>G=220</a:t>
              </a:r>
            </a:p>
            <a:p>
              <a:pPr>
                <a:defRPr/>
              </a:pPr>
              <a:r>
                <a:rPr lang="en-US" sz="1800" dirty="0">
                  <a:solidFill>
                    <a:srgbClr val="000000"/>
                  </a:solidFill>
                  <a:latin typeface="+mn-lt"/>
                </a:rPr>
                <a:t>B=248</a:t>
              </a:r>
            </a:p>
          </p:txBody>
        </p:sp>
        <p:sp>
          <p:nvSpPr>
            <p:cNvPr id="50" name="TextBox 19"/>
            <p:cNvSpPr txBox="1">
              <a:spLocks noChangeArrowheads="1"/>
            </p:cNvSpPr>
            <p:nvPr/>
          </p:nvSpPr>
          <p:spPr bwMode="auto">
            <a:xfrm>
              <a:off x="5029200" y="5294313"/>
              <a:ext cx="914400" cy="923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800" dirty="0">
                  <a:solidFill>
                    <a:srgbClr val="000000"/>
                  </a:solidFill>
                  <a:latin typeface="+mn-lt"/>
                </a:rPr>
                <a:t>R=15</a:t>
              </a:r>
            </a:p>
            <a:p>
              <a:pPr>
                <a:defRPr/>
              </a:pPr>
              <a:r>
                <a:rPr lang="en-US" sz="1800" dirty="0">
                  <a:solidFill>
                    <a:srgbClr val="000000"/>
                  </a:solidFill>
                  <a:latin typeface="+mn-lt"/>
                </a:rPr>
                <a:t>G=189</a:t>
              </a:r>
            </a:p>
            <a:p>
              <a:pPr>
                <a:defRPr/>
              </a:pPr>
              <a:r>
                <a:rPr lang="en-US" sz="1800" dirty="0">
                  <a:solidFill>
                    <a:srgbClr val="000000"/>
                  </a:solidFill>
                  <a:latin typeface="+mn-lt"/>
                </a:rPr>
                <a:t>B=2</a:t>
              </a:r>
            </a:p>
          </p:txBody>
        </p:sp>
        <p:sp>
          <p:nvSpPr>
            <p:cNvPr id="51" name="TextBox 20"/>
            <p:cNvSpPr txBox="1">
              <a:spLocks noChangeArrowheads="1"/>
            </p:cNvSpPr>
            <p:nvPr/>
          </p:nvSpPr>
          <p:spPr bwMode="auto">
            <a:xfrm>
              <a:off x="6629400" y="5400675"/>
              <a:ext cx="914400" cy="923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800" dirty="0">
                  <a:solidFill>
                    <a:srgbClr val="000000"/>
                  </a:solidFill>
                  <a:latin typeface="+mn-lt"/>
                </a:rPr>
                <a:t>R=3</a:t>
              </a:r>
            </a:p>
            <a:p>
              <a:pPr>
                <a:defRPr/>
              </a:pPr>
              <a:r>
                <a:rPr lang="en-US" sz="1800" dirty="0">
                  <a:solidFill>
                    <a:srgbClr val="000000"/>
                  </a:solidFill>
                  <a:latin typeface="+mn-lt"/>
                </a:rPr>
                <a:t>G=12</a:t>
              </a:r>
            </a:p>
            <a:p>
              <a:pPr>
                <a:defRPr/>
              </a:pPr>
              <a:r>
                <a:rPr lang="en-US" sz="1800" dirty="0">
                  <a:solidFill>
                    <a:srgbClr val="000000"/>
                  </a:solidFill>
                  <a:latin typeface="+mn-lt"/>
                </a:rPr>
                <a:t>B=2</a:t>
              </a:r>
            </a:p>
          </p:txBody>
        </p:sp>
        <p:sp>
          <p:nvSpPr>
            <p:cNvPr id="61472" name="Double Bracket 22"/>
            <p:cNvSpPr>
              <a:spLocks noChangeArrowheads="1"/>
            </p:cNvSpPr>
            <p:nvPr/>
          </p:nvSpPr>
          <p:spPr bwMode="auto">
            <a:xfrm>
              <a:off x="5029200" y="5218113"/>
              <a:ext cx="914400" cy="1063625"/>
            </a:xfrm>
            <a:prstGeom prst="bracketPair">
              <a:avLst>
                <a:gd name="adj" fmla="val 16667"/>
              </a:avLst>
            </a:prstGeom>
            <a:noFill/>
            <a:ln w="19050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1473" name="Double Bracket 23"/>
            <p:cNvSpPr>
              <a:spLocks noChangeArrowheads="1"/>
            </p:cNvSpPr>
            <p:nvPr/>
          </p:nvSpPr>
          <p:spPr bwMode="auto">
            <a:xfrm>
              <a:off x="6477000" y="5324475"/>
              <a:ext cx="914400" cy="1066800"/>
            </a:xfrm>
            <a:prstGeom prst="bracketPair">
              <a:avLst>
                <a:gd name="adj" fmla="val 16667"/>
              </a:avLst>
            </a:prstGeom>
            <a:noFill/>
            <a:ln w="19050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1474" name="Double Bracket 24"/>
            <p:cNvSpPr>
              <a:spLocks noChangeArrowheads="1"/>
            </p:cNvSpPr>
            <p:nvPr/>
          </p:nvSpPr>
          <p:spPr bwMode="auto">
            <a:xfrm>
              <a:off x="8077200" y="2155825"/>
              <a:ext cx="914400" cy="1066800"/>
            </a:xfrm>
            <a:prstGeom prst="bracketPair">
              <a:avLst>
                <a:gd name="adj" fmla="val 16667"/>
              </a:avLst>
            </a:prstGeom>
            <a:noFill/>
            <a:ln w="19050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1475" name="Double Bracket 25"/>
            <p:cNvSpPr>
              <a:spLocks noChangeArrowheads="1"/>
            </p:cNvSpPr>
            <p:nvPr/>
          </p:nvSpPr>
          <p:spPr bwMode="auto">
            <a:xfrm>
              <a:off x="8150225" y="3538538"/>
              <a:ext cx="914400" cy="1066800"/>
            </a:xfrm>
            <a:prstGeom prst="bracketPair">
              <a:avLst>
                <a:gd name="adj" fmla="val 16667"/>
              </a:avLst>
            </a:prstGeom>
            <a:noFill/>
            <a:ln w="19050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>
                <a:solidFill>
                  <a:srgbClr val="000000"/>
                </a:solidFill>
                <a:latin typeface="Arial" pitchFamily="34" charset="0"/>
              </a:endParaRPr>
            </a:p>
          </p:txBody>
        </p:sp>
        <p:cxnSp>
          <p:nvCxnSpPr>
            <p:cNvPr id="61476" name="Shape 36"/>
            <p:cNvCxnSpPr>
              <a:cxnSpLocks noChangeShapeType="1"/>
              <a:stCxn id="50" idx="3"/>
              <a:endCxn id="61467" idx="2"/>
            </p:cNvCxnSpPr>
            <p:nvPr/>
          </p:nvCxnSpPr>
          <p:spPr bwMode="auto">
            <a:xfrm flipH="1" flipV="1">
              <a:off x="5097463" y="4822825"/>
              <a:ext cx="846137" cy="933451"/>
            </a:xfrm>
            <a:prstGeom prst="curvedConnector4">
              <a:avLst>
                <a:gd name="adj1" fmla="val -27017"/>
                <a:gd name="adj2" fmla="val 74745"/>
              </a:avLst>
            </a:prstGeom>
            <a:noFill/>
            <a:ln w="19050" algn="ctr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1477" name="Shape 38"/>
            <p:cNvCxnSpPr>
              <a:cxnSpLocks noChangeShapeType="1"/>
              <a:endCxn id="61466" idx="3"/>
            </p:cNvCxnSpPr>
            <p:nvPr/>
          </p:nvCxnSpPr>
          <p:spPr bwMode="auto">
            <a:xfrm rot="16200000" flipV="1">
              <a:off x="5536407" y="4079081"/>
              <a:ext cx="1454150" cy="1036637"/>
            </a:xfrm>
            <a:prstGeom prst="curvedConnector2">
              <a:avLst/>
            </a:prstGeom>
            <a:noFill/>
            <a:ln w="28575" algn="ctr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1478" name="Curved Connector 40"/>
            <p:cNvCxnSpPr>
              <a:cxnSpLocks noChangeShapeType="1"/>
              <a:stCxn id="48" idx="1"/>
              <a:endCxn id="61465" idx="3"/>
            </p:cNvCxnSpPr>
            <p:nvPr/>
          </p:nvCxnSpPr>
          <p:spPr bwMode="auto">
            <a:xfrm rot="10800000" flipV="1">
              <a:off x="6202364" y="2693689"/>
              <a:ext cx="1874837" cy="643235"/>
            </a:xfrm>
            <a:prstGeom prst="curvedConnector3">
              <a:avLst>
                <a:gd name="adj1" fmla="val 50000"/>
              </a:avLst>
            </a:prstGeom>
            <a:noFill/>
            <a:ln w="9525" algn="ctr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1479" name="Curved Connector 42"/>
            <p:cNvCxnSpPr>
              <a:cxnSpLocks noChangeShapeType="1"/>
            </p:cNvCxnSpPr>
            <p:nvPr/>
          </p:nvCxnSpPr>
          <p:spPr bwMode="auto">
            <a:xfrm rot="10800000">
              <a:off x="6361113" y="3429000"/>
              <a:ext cx="1798637" cy="636588"/>
            </a:xfrm>
            <a:prstGeom prst="curvedConnector3">
              <a:avLst>
                <a:gd name="adj1" fmla="val 50000"/>
              </a:avLst>
            </a:prstGeom>
            <a:noFill/>
            <a:ln w="9525" algn="ctr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60" name="Oval 26"/>
          <p:cNvSpPr>
            <a:spLocks noChangeArrowheads="1"/>
          </p:cNvSpPr>
          <p:nvPr/>
        </p:nvSpPr>
        <p:spPr bwMode="auto">
          <a:xfrm>
            <a:off x="2192338" y="3810000"/>
            <a:ext cx="152400" cy="152400"/>
          </a:xfrm>
          <a:prstGeom prst="ellipse">
            <a:avLst/>
          </a:prstGeom>
          <a:solidFill>
            <a:srgbClr val="BBE0E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1" name="Oval 28"/>
          <p:cNvSpPr>
            <a:spLocks noChangeArrowheads="1"/>
          </p:cNvSpPr>
          <p:nvPr/>
        </p:nvSpPr>
        <p:spPr bwMode="auto">
          <a:xfrm>
            <a:off x="2573338" y="4724400"/>
            <a:ext cx="152400" cy="152400"/>
          </a:xfrm>
          <a:prstGeom prst="ellipse">
            <a:avLst/>
          </a:prstGeom>
          <a:solidFill>
            <a:srgbClr val="BBE0E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2" name="Oval 29"/>
          <p:cNvSpPr>
            <a:spLocks noChangeArrowheads="1"/>
          </p:cNvSpPr>
          <p:nvPr/>
        </p:nvSpPr>
        <p:spPr bwMode="auto">
          <a:xfrm>
            <a:off x="2725738" y="4572000"/>
            <a:ext cx="152400" cy="152400"/>
          </a:xfrm>
          <a:prstGeom prst="ellipse">
            <a:avLst/>
          </a:prstGeom>
          <a:solidFill>
            <a:srgbClr val="BBE0E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3" name="Oval 30"/>
          <p:cNvSpPr>
            <a:spLocks noChangeArrowheads="1"/>
          </p:cNvSpPr>
          <p:nvPr/>
        </p:nvSpPr>
        <p:spPr bwMode="auto">
          <a:xfrm>
            <a:off x="3259138" y="3886200"/>
            <a:ext cx="152400" cy="152400"/>
          </a:xfrm>
          <a:prstGeom prst="ellipse">
            <a:avLst/>
          </a:prstGeom>
          <a:solidFill>
            <a:srgbClr val="BBE0E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4" name="Line 31"/>
          <p:cNvSpPr>
            <a:spLocks noChangeShapeType="1"/>
          </p:cNvSpPr>
          <p:nvPr/>
        </p:nvSpPr>
        <p:spPr bwMode="auto">
          <a:xfrm flipV="1">
            <a:off x="1963738" y="2971800"/>
            <a:ext cx="0" cy="1828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" name="Line 32"/>
          <p:cNvSpPr>
            <a:spLocks noChangeShapeType="1"/>
          </p:cNvSpPr>
          <p:nvPr/>
        </p:nvSpPr>
        <p:spPr bwMode="auto">
          <a:xfrm flipV="1">
            <a:off x="1963738" y="3505200"/>
            <a:ext cx="1447800" cy="1295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" name="Line 33"/>
          <p:cNvSpPr>
            <a:spLocks noChangeShapeType="1"/>
          </p:cNvSpPr>
          <p:nvPr/>
        </p:nvSpPr>
        <p:spPr bwMode="auto">
          <a:xfrm>
            <a:off x="1963738" y="4800600"/>
            <a:ext cx="1676400" cy="304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" name="Oval 34"/>
          <p:cNvSpPr>
            <a:spLocks noChangeArrowheads="1"/>
          </p:cNvSpPr>
          <p:nvPr/>
        </p:nvSpPr>
        <p:spPr bwMode="auto">
          <a:xfrm>
            <a:off x="2116138" y="3352800"/>
            <a:ext cx="609600" cy="685800"/>
          </a:xfrm>
          <a:prstGeom prst="ellipse">
            <a:avLst/>
          </a:prstGeom>
          <a:noFill/>
          <a:ln w="9525">
            <a:solidFill>
              <a:srgbClr val="9933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DE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8" name="Oval 35"/>
          <p:cNvSpPr>
            <a:spLocks noChangeArrowheads="1"/>
          </p:cNvSpPr>
          <p:nvPr/>
        </p:nvSpPr>
        <p:spPr bwMode="auto">
          <a:xfrm>
            <a:off x="2344738" y="4343400"/>
            <a:ext cx="609600" cy="685800"/>
          </a:xfrm>
          <a:prstGeom prst="ellipse">
            <a:avLst/>
          </a:prstGeom>
          <a:noFill/>
          <a:ln w="9525">
            <a:solidFill>
              <a:srgbClr val="9933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DE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9" name="Oval 36"/>
          <p:cNvSpPr>
            <a:spLocks noChangeArrowheads="1"/>
          </p:cNvSpPr>
          <p:nvPr/>
        </p:nvSpPr>
        <p:spPr bwMode="auto">
          <a:xfrm>
            <a:off x="2878138" y="3581400"/>
            <a:ext cx="609600" cy="685800"/>
          </a:xfrm>
          <a:prstGeom prst="ellipse">
            <a:avLst/>
          </a:prstGeom>
          <a:noFill/>
          <a:ln w="9525">
            <a:solidFill>
              <a:srgbClr val="9933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DE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0" name="Text Box 37"/>
          <p:cNvSpPr txBox="1">
            <a:spLocks noChangeArrowheads="1"/>
          </p:cNvSpPr>
          <p:nvPr/>
        </p:nvSpPr>
        <p:spPr bwMode="auto">
          <a:xfrm>
            <a:off x="3505200" y="4738687"/>
            <a:ext cx="533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solidFill>
                  <a:srgbClr val="000000"/>
                </a:solidFill>
                <a:latin typeface="Arial" pitchFamily="34" charset="0"/>
              </a:rPr>
              <a:t>R</a:t>
            </a:r>
          </a:p>
        </p:txBody>
      </p:sp>
      <p:sp>
        <p:nvSpPr>
          <p:cNvPr id="71" name="Text Box 38"/>
          <p:cNvSpPr txBox="1">
            <a:spLocks noChangeArrowheads="1"/>
          </p:cNvSpPr>
          <p:nvPr/>
        </p:nvSpPr>
        <p:spPr bwMode="auto">
          <a:xfrm>
            <a:off x="3430588" y="3316288"/>
            <a:ext cx="533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  <a:latin typeface="Arial" pitchFamily="34" charset="0"/>
              </a:rPr>
              <a:t>G</a:t>
            </a:r>
          </a:p>
        </p:txBody>
      </p:sp>
      <p:sp>
        <p:nvSpPr>
          <p:cNvPr id="72" name="Text Box 39"/>
          <p:cNvSpPr txBox="1">
            <a:spLocks noChangeArrowheads="1"/>
          </p:cNvSpPr>
          <p:nvPr/>
        </p:nvSpPr>
        <p:spPr bwMode="auto">
          <a:xfrm>
            <a:off x="1963738" y="2895600"/>
            <a:ext cx="533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solidFill>
                  <a:srgbClr val="000000"/>
                </a:solidFill>
                <a:latin typeface="Arial" pitchFamily="34" charset="0"/>
              </a:rPr>
              <a:t>B</a:t>
            </a:r>
          </a:p>
        </p:txBody>
      </p:sp>
      <p:sp>
        <p:nvSpPr>
          <p:cNvPr id="61460" name="TextBox 73"/>
          <p:cNvSpPr txBox="1">
            <a:spLocks noChangeArrowheads="1"/>
          </p:cNvSpPr>
          <p:nvPr/>
        </p:nvSpPr>
        <p:spPr bwMode="auto">
          <a:xfrm>
            <a:off x="312738" y="6092825"/>
            <a:ext cx="25685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r>
              <a:rPr lang="en-US" sz="1400" b="0" dirty="0">
                <a:solidFill>
                  <a:srgbClr val="000000"/>
                </a:solidFill>
              </a:rPr>
              <a:t>Slide credit: Kristen </a:t>
            </a:r>
            <a:r>
              <a:rPr lang="en-US" sz="1400" b="0" dirty="0" err="1">
                <a:solidFill>
                  <a:srgbClr val="000000"/>
                </a:solidFill>
              </a:rPr>
              <a:t>Grauman</a:t>
            </a:r>
            <a:endParaRPr lang="de-CH" sz="1400" b="0" dirty="0">
              <a:solidFill>
                <a:srgbClr val="00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944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Feature Space</a:t>
            </a:r>
            <a:endParaRPr lang="de-CH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5562"/>
            <a:ext cx="8229600" cy="4846638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Depending on what we choose as the </a:t>
            </a:r>
            <a:r>
              <a:rPr lang="en-US" i="1" dirty="0" smtClean="0"/>
              <a:t>feature space</a:t>
            </a:r>
            <a:r>
              <a:rPr lang="en-US" dirty="0" smtClean="0"/>
              <a:t>, we can group pixels in different ways.</a:t>
            </a:r>
          </a:p>
          <a:p>
            <a:endParaRPr lang="en-US" sz="1600" dirty="0" smtClean="0"/>
          </a:p>
          <a:p>
            <a:r>
              <a:rPr lang="en-US" dirty="0" smtClean="0">
                <a:solidFill>
                  <a:srgbClr val="000000"/>
                </a:solidFill>
              </a:rPr>
              <a:t>Grouping pixels based 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on</a:t>
            </a:r>
            <a:r>
              <a:rPr lang="en-US" dirty="0" smtClean="0">
                <a:solidFill>
                  <a:srgbClr val="FF0000"/>
                </a:solidFill>
              </a:rPr>
              <a:t> texture </a:t>
            </a:r>
            <a:r>
              <a:rPr lang="en-US" dirty="0" smtClean="0">
                <a:solidFill>
                  <a:srgbClr val="000000"/>
                </a:solidFill>
              </a:rPr>
              <a:t>similarity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endParaRPr lang="en-US" dirty="0" smtClean="0">
              <a:solidFill>
                <a:srgbClr val="000000"/>
              </a:solidFill>
            </a:endParaRPr>
          </a:p>
          <a:p>
            <a:endParaRPr lang="en-US" dirty="0" smtClean="0">
              <a:solidFill>
                <a:srgbClr val="000000"/>
              </a:solidFill>
            </a:endParaRPr>
          </a:p>
          <a:p>
            <a:endParaRPr lang="en-US" dirty="0" smtClean="0">
              <a:solidFill>
                <a:srgbClr val="000000"/>
              </a:solidFill>
            </a:endParaRPr>
          </a:p>
          <a:p>
            <a:endParaRPr lang="en-US" dirty="0" smtClean="0">
              <a:solidFill>
                <a:srgbClr val="000000"/>
              </a:solidFill>
            </a:endParaRPr>
          </a:p>
          <a:p>
            <a:endParaRPr lang="en-US" dirty="0" smtClean="0">
              <a:solidFill>
                <a:srgbClr val="000000"/>
              </a:solidFill>
            </a:endParaRPr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Feature space: filter bank responses (e.g., 24D) </a:t>
            </a:r>
          </a:p>
          <a:p>
            <a:endParaRPr lang="de-CH" dirty="0" smtClean="0"/>
          </a:p>
        </p:txBody>
      </p:sp>
      <p:pic>
        <p:nvPicPr>
          <p:cNvPr id="62470" name="Picture 6" descr="C:\Documents and Settings\grauman\Desktop\segmentation\pandab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6" t="5032" r="11601" b="11925"/>
          <a:stretch>
            <a:fillRect/>
          </a:stretch>
        </p:blipFill>
        <p:spPr bwMode="auto">
          <a:xfrm>
            <a:off x="4316413" y="2625725"/>
            <a:ext cx="3395662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1" name="Content Placeholder 3" descr="lmfilter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9" r="50301"/>
          <a:stretch>
            <a:fillRect/>
          </a:stretch>
        </p:blipFill>
        <p:spPr bwMode="auto">
          <a:xfrm>
            <a:off x="7748588" y="3027363"/>
            <a:ext cx="1362075" cy="91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" name="TextBox 48"/>
          <p:cNvSpPr txBox="1">
            <a:spLocks noChangeArrowheads="1"/>
          </p:cNvSpPr>
          <p:nvPr/>
        </p:nvSpPr>
        <p:spPr bwMode="auto">
          <a:xfrm>
            <a:off x="7923213" y="3940175"/>
            <a:ext cx="1066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rgbClr val="000000"/>
                </a:solidFill>
                <a:latin typeface="+mn-lt"/>
              </a:rPr>
              <a:t>Filter bank of 24 filters</a:t>
            </a:r>
          </a:p>
        </p:txBody>
      </p:sp>
      <p:grpSp>
        <p:nvGrpSpPr>
          <p:cNvPr id="62473" name="Group 93"/>
          <p:cNvGrpSpPr>
            <a:grpSpLocks/>
          </p:cNvGrpSpPr>
          <p:nvPr/>
        </p:nvGrpSpPr>
        <p:grpSpPr bwMode="auto">
          <a:xfrm>
            <a:off x="1676400" y="3009900"/>
            <a:ext cx="2009775" cy="2259012"/>
            <a:chOff x="1963738" y="3465513"/>
            <a:chExt cx="2009775" cy="2259012"/>
          </a:xfrm>
        </p:grpSpPr>
        <p:sp>
          <p:nvSpPr>
            <p:cNvPr id="62475" name="Line 31"/>
            <p:cNvSpPr>
              <a:spLocks noChangeShapeType="1"/>
            </p:cNvSpPr>
            <p:nvPr/>
          </p:nvSpPr>
          <p:spPr bwMode="auto">
            <a:xfrm flipV="1">
              <a:off x="1963738" y="3590925"/>
              <a:ext cx="0" cy="18288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476" name="Line 32"/>
            <p:cNvSpPr>
              <a:spLocks noChangeShapeType="1"/>
            </p:cNvSpPr>
            <p:nvPr/>
          </p:nvSpPr>
          <p:spPr bwMode="auto">
            <a:xfrm flipV="1">
              <a:off x="1963738" y="4124325"/>
              <a:ext cx="1447800" cy="12954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477" name="Line 33"/>
            <p:cNvSpPr>
              <a:spLocks noChangeShapeType="1"/>
            </p:cNvSpPr>
            <p:nvPr/>
          </p:nvSpPr>
          <p:spPr bwMode="auto">
            <a:xfrm>
              <a:off x="1963738" y="5419725"/>
              <a:ext cx="1676400" cy="3048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478" name="Text Box 37"/>
            <p:cNvSpPr txBox="1">
              <a:spLocks noChangeArrowheads="1"/>
            </p:cNvSpPr>
            <p:nvPr/>
          </p:nvSpPr>
          <p:spPr bwMode="auto">
            <a:xfrm>
              <a:off x="3259138" y="5332413"/>
              <a:ext cx="53340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1pPr>
              <a:lvl2pPr marL="742950" indent="-285750"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2pPr>
              <a:lvl3pPr marL="1143000" indent="-228600"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3pPr>
              <a:lvl4pPr marL="1600200" indent="-228600"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4pPr>
              <a:lvl5pPr marL="2057400" indent="-228600"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rgbClr val="000000"/>
                  </a:solidFill>
                  <a:latin typeface="Arial" pitchFamily="34" charset="0"/>
                </a:rPr>
                <a:t>F</a:t>
              </a:r>
              <a:r>
                <a:rPr lang="en-US" baseline="-25000" dirty="0">
                  <a:solidFill>
                    <a:srgbClr val="000000"/>
                  </a:solidFill>
                  <a:latin typeface="Arial" pitchFamily="34" charset="0"/>
                </a:rPr>
                <a:t>24</a:t>
              </a:r>
            </a:p>
          </p:txBody>
        </p:sp>
        <p:sp>
          <p:nvSpPr>
            <p:cNvPr id="62479" name="Text Box 37"/>
            <p:cNvSpPr txBox="1">
              <a:spLocks noChangeArrowheads="1"/>
            </p:cNvSpPr>
            <p:nvPr/>
          </p:nvSpPr>
          <p:spPr bwMode="auto">
            <a:xfrm>
              <a:off x="3440113" y="3940175"/>
              <a:ext cx="53340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1pPr>
              <a:lvl2pPr marL="742950" indent="-285750"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2pPr>
              <a:lvl3pPr marL="1143000" indent="-228600"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3pPr>
              <a:lvl4pPr marL="1600200" indent="-228600"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4pPr>
              <a:lvl5pPr marL="2057400" indent="-228600"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>
                  <a:solidFill>
                    <a:srgbClr val="000000"/>
                  </a:solidFill>
                  <a:latin typeface="Arial" pitchFamily="34" charset="0"/>
                </a:rPr>
                <a:t>F</a:t>
              </a:r>
              <a:r>
                <a:rPr lang="en-US" baseline="-25000">
                  <a:solidFill>
                    <a:srgbClr val="000000"/>
                  </a:solidFill>
                  <a:latin typeface="Arial" pitchFamily="34" charset="0"/>
                </a:rPr>
                <a:t>2</a:t>
              </a:r>
            </a:p>
          </p:txBody>
        </p:sp>
        <p:sp>
          <p:nvSpPr>
            <p:cNvPr id="62480" name="Text Box 37"/>
            <p:cNvSpPr txBox="1">
              <a:spLocks noChangeArrowheads="1"/>
            </p:cNvSpPr>
            <p:nvPr/>
          </p:nvSpPr>
          <p:spPr bwMode="auto">
            <a:xfrm>
              <a:off x="2016125" y="3465513"/>
              <a:ext cx="53340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1pPr>
              <a:lvl2pPr marL="742950" indent="-285750"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2pPr>
              <a:lvl3pPr marL="1143000" indent="-228600"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3pPr>
              <a:lvl4pPr marL="1600200" indent="-228600"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4pPr>
              <a:lvl5pPr marL="2057400" indent="-228600"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>
                  <a:solidFill>
                    <a:srgbClr val="000000"/>
                  </a:solidFill>
                  <a:latin typeface="Arial" pitchFamily="34" charset="0"/>
                </a:rPr>
                <a:t>F</a:t>
              </a:r>
              <a:r>
                <a:rPr lang="en-US" baseline="-25000">
                  <a:solidFill>
                    <a:srgbClr val="000000"/>
                  </a:solidFill>
                  <a:latin typeface="Arial" pitchFamily="34" charset="0"/>
                </a:rPr>
                <a:t>1</a:t>
              </a:r>
            </a:p>
          </p:txBody>
        </p:sp>
        <p:sp>
          <p:nvSpPr>
            <p:cNvPr id="62481" name="TextBox 46"/>
            <p:cNvSpPr txBox="1">
              <a:spLocks noChangeArrowheads="1"/>
            </p:cNvSpPr>
            <p:nvPr/>
          </p:nvSpPr>
          <p:spPr bwMode="auto">
            <a:xfrm rot="5400000">
              <a:off x="2835275" y="4824413"/>
              <a:ext cx="612775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1pPr>
              <a:lvl2pPr marL="742950" indent="-285750"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2pPr>
              <a:lvl3pPr marL="1143000" indent="-228600"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3pPr>
              <a:lvl4pPr marL="1600200" indent="-228600"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4pPr>
              <a:lvl5pPr marL="2057400" indent="-228600"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9pPr>
            </a:lstStyle>
            <a:p>
              <a:r>
                <a:rPr lang="en-US" sz="2800">
                  <a:solidFill>
                    <a:srgbClr val="000000"/>
                  </a:solidFill>
                  <a:latin typeface="Arial" pitchFamily="34" charset="0"/>
                </a:rPr>
                <a:t>…</a:t>
              </a:r>
            </a:p>
          </p:txBody>
        </p:sp>
        <p:sp>
          <p:nvSpPr>
            <p:cNvPr id="62482" name="Oval 30"/>
            <p:cNvSpPr>
              <a:spLocks noChangeArrowheads="1"/>
            </p:cNvSpPr>
            <p:nvPr/>
          </p:nvSpPr>
          <p:spPr bwMode="auto">
            <a:xfrm>
              <a:off x="3259138" y="4505325"/>
              <a:ext cx="152400" cy="152400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2483" name="Oval 30"/>
            <p:cNvSpPr>
              <a:spLocks noChangeArrowheads="1"/>
            </p:cNvSpPr>
            <p:nvPr/>
          </p:nvSpPr>
          <p:spPr bwMode="auto">
            <a:xfrm>
              <a:off x="3330575" y="4657725"/>
              <a:ext cx="152400" cy="152400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2484" name="Oval 30"/>
            <p:cNvSpPr>
              <a:spLocks noChangeArrowheads="1"/>
            </p:cNvSpPr>
            <p:nvPr/>
          </p:nvSpPr>
          <p:spPr bwMode="auto">
            <a:xfrm>
              <a:off x="3397250" y="4560888"/>
              <a:ext cx="152400" cy="152400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2485" name="Oval 30"/>
            <p:cNvSpPr>
              <a:spLocks noChangeArrowheads="1"/>
            </p:cNvSpPr>
            <p:nvPr/>
          </p:nvSpPr>
          <p:spPr bwMode="auto">
            <a:xfrm>
              <a:off x="2600325" y="5029200"/>
              <a:ext cx="152400" cy="152400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2486" name="Oval 30"/>
            <p:cNvSpPr>
              <a:spLocks noChangeArrowheads="1"/>
            </p:cNvSpPr>
            <p:nvPr/>
          </p:nvSpPr>
          <p:spPr bwMode="auto">
            <a:xfrm>
              <a:off x="2047875" y="4597400"/>
              <a:ext cx="152400" cy="152400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2487" name="Oval 30"/>
            <p:cNvSpPr>
              <a:spLocks noChangeArrowheads="1"/>
            </p:cNvSpPr>
            <p:nvPr/>
          </p:nvSpPr>
          <p:spPr bwMode="auto">
            <a:xfrm>
              <a:off x="2119313" y="4749800"/>
              <a:ext cx="152400" cy="152400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2488" name="Oval 30"/>
            <p:cNvSpPr>
              <a:spLocks noChangeArrowheads="1"/>
            </p:cNvSpPr>
            <p:nvPr/>
          </p:nvSpPr>
          <p:spPr bwMode="auto">
            <a:xfrm>
              <a:off x="2185988" y="4652963"/>
              <a:ext cx="152400" cy="152400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2489" name="Oval 30"/>
            <p:cNvSpPr>
              <a:spLocks noChangeArrowheads="1"/>
            </p:cNvSpPr>
            <p:nvPr/>
          </p:nvSpPr>
          <p:spPr bwMode="auto">
            <a:xfrm>
              <a:off x="2265363" y="4805363"/>
              <a:ext cx="152400" cy="152400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2490" name="Oval 30"/>
            <p:cNvSpPr>
              <a:spLocks noChangeArrowheads="1"/>
            </p:cNvSpPr>
            <p:nvPr/>
          </p:nvSpPr>
          <p:spPr bwMode="auto">
            <a:xfrm>
              <a:off x="2125663" y="4456113"/>
              <a:ext cx="152400" cy="152400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2491" name="Oval 30"/>
            <p:cNvSpPr>
              <a:spLocks noChangeArrowheads="1"/>
            </p:cNvSpPr>
            <p:nvPr/>
          </p:nvSpPr>
          <p:spPr bwMode="auto">
            <a:xfrm>
              <a:off x="2197100" y="4608513"/>
              <a:ext cx="152400" cy="152400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2492" name="Oval 30"/>
            <p:cNvSpPr>
              <a:spLocks noChangeArrowheads="1"/>
            </p:cNvSpPr>
            <p:nvPr/>
          </p:nvSpPr>
          <p:spPr bwMode="auto">
            <a:xfrm>
              <a:off x="2263775" y="4511675"/>
              <a:ext cx="152400" cy="152400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2493" name="Oval 30"/>
            <p:cNvSpPr>
              <a:spLocks noChangeArrowheads="1"/>
            </p:cNvSpPr>
            <p:nvPr/>
          </p:nvSpPr>
          <p:spPr bwMode="auto">
            <a:xfrm>
              <a:off x="2343150" y="4664075"/>
              <a:ext cx="152400" cy="152400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2494" name="Oval 30"/>
            <p:cNvSpPr>
              <a:spLocks noChangeArrowheads="1"/>
            </p:cNvSpPr>
            <p:nvPr/>
          </p:nvSpPr>
          <p:spPr bwMode="auto">
            <a:xfrm>
              <a:off x="2595563" y="3940175"/>
              <a:ext cx="152400" cy="152400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2495" name="Oval 30"/>
            <p:cNvSpPr>
              <a:spLocks noChangeArrowheads="1"/>
            </p:cNvSpPr>
            <p:nvPr/>
          </p:nvSpPr>
          <p:spPr bwMode="auto">
            <a:xfrm>
              <a:off x="2667000" y="4092575"/>
              <a:ext cx="152400" cy="152400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2496" name="Oval 30"/>
            <p:cNvSpPr>
              <a:spLocks noChangeArrowheads="1"/>
            </p:cNvSpPr>
            <p:nvPr/>
          </p:nvSpPr>
          <p:spPr bwMode="auto">
            <a:xfrm>
              <a:off x="2733675" y="3995738"/>
              <a:ext cx="152400" cy="152400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2497" name="Oval 30"/>
            <p:cNvSpPr>
              <a:spLocks noChangeArrowheads="1"/>
            </p:cNvSpPr>
            <p:nvPr/>
          </p:nvSpPr>
          <p:spPr bwMode="auto">
            <a:xfrm>
              <a:off x="2813050" y="4148138"/>
              <a:ext cx="152400" cy="152400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2498" name="Oval 30"/>
            <p:cNvSpPr>
              <a:spLocks noChangeArrowheads="1"/>
            </p:cNvSpPr>
            <p:nvPr/>
          </p:nvSpPr>
          <p:spPr bwMode="auto">
            <a:xfrm>
              <a:off x="2673350" y="5145088"/>
              <a:ext cx="152400" cy="152400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2499" name="Oval 30"/>
            <p:cNvSpPr>
              <a:spLocks noChangeArrowheads="1"/>
            </p:cNvSpPr>
            <p:nvPr/>
          </p:nvSpPr>
          <p:spPr bwMode="auto">
            <a:xfrm>
              <a:off x="2600325" y="5211763"/>
              <a:ext cx="152400" cy="152400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2500" name="Oval 30"/>
            <p:cNvSpPr>
              <a:spLocks noChangeArrowheads="1"/>
            </p:cNvSpPr>
            <p:nvPr/>
          </p:nvSpPr>
          <p:spPr bwMode="auto">
            <a:xfrm>
              <a:off x="2381250" y="5145088"/>
              <a:ext cx="152400" cy="152400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2501" name="Oval 30"/>
            <p:cNvSpPr>
              <a:spLocks noChangeArrowheads="1"/>
            </p:cNvSpPr>
            <p:nvPr/>
          </p:nvSpPr>
          <p:spPr bwMode="auto">
            <a:xfrm>
              <a:off x="2454275" y="5400675"/>
              <a:ext cx="152400" cy="152400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sp>
        <p:nvSpPr>
          <p:cNvPr id="62474" name="TextBox 122"/>
          <p:cNvSpPr txBox="1">
            <a:spLocks noChangeArrowheads="1"/>
          </p:cNvSpPr>
          <p:nvPr/>
        </p:nvSpPr>
        <p:spPr bwMode="auto">
          <a:xfrm>
            <a:off x="312738" y="6092825"/>
            <a:ext cx="25685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r>
              <a:rPr lang="en-US" sz="1400" b="0" dirty="0">
                <a:solidFill>
                  <a:srgbClr val="000000"/>
                </a:solidFill>
              </a:rPr>
              <a:t>Slide credit: Kristen </a:t>
            </a:r>
            <a:r>
              <a:rPr lang="en-US" sz="1400" b="0" dirty="0" err="1">
                <a:solidFill>
                  <a:srgbClr val="000000"/>
                </a:solidFill>
              </a:rPr>
              <a:t>Grauman</a:t>
            </a:r>
            <a:endParaRPr lang="de-CH" sz="1400" b="0" dirty="0">
              <a:solidFill>
                <a:srgbClr val="0000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315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Smoothing Out Cluster Assignments</a:t>
            </a:r>
            <a:endParaRPr lang="de-CH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5562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smtClean="0"/>
              <a:t>Assigning a cluster label per pixel may yield outliers:</a:t>
            </a:r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z="1600" smtClean="0"/>
          </a:p>
          <a:p>
            <a:r>
              <a:rPr lang="en-US" smtClean="0"/>
              <a:t>How can we ensure they </a:t>
            </a:r>
            <a:br>
              <a:rPr lang="en-US" smtClean="0"/>
            </a:br>
            <a:r>
              <a:rPr lang="en-US" smtClean="0"/>
              <a:t>are spatially smooth?</a:t>
            </a:r>
          </a:p>
        </p:txBody>
      </p:sp>
      <p:pic>
        <p:nvPicPr>
          <p:cNvPr id="63494" name="Picture 3" descr="quantizedNois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6" t="9447" r="13077" b="11743"/>
          <a:stretch>
            <a:fillRect/>
          </a:stretch>
        </p:blipFill>
        <p:spPr bwMode="auto">
          <a:xfrm>
            <a:off x="4645025" y="1785938"/>
            <a:ext cx="2859088" cy="1752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5" name="Picture 5" descr="noisy_grayscale_i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925" y="1822450"/>
            <a:ext cx="2679700" cy="1727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3496" name="Straight Arrow Connector 20"/>
          <p:cNvCxnSpPr>
            <a:cxnSpLocks noChangeShapeType="1"/>
          </p:cNvCxnSpPr>
          <p:nvPr/>
        </p:nvCxnSpPr>
        <p:spPr bwMode="auto">
          <a:xfrm>
            <a:off x="4170363" y="2662238"/>
            <a:ext cx="438150" cy="1587"/>
          </a:xfrm>
          <a:prstGeom prst="straightConnector1">
            <a:avLst/>
          </a:prstGeom>
          <a:noFill/>
          <a:ln w="28575" algn="ctr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4608513" y="3886200"/>
            <a:ext cx="2919412" cy="2424112"/>
            <a:chOff x="4608513" y="4145121"/>
            <a:chExt cx="2919126" cy="2423997"/>
          </a:xfrm>
        </p:grpSpPr>
        <p:grpSp>
          <p:nvGrpSpPr>
            <p:cNvPr id="63501" name="Group 63"/>
            <p:cNvGrpSpPr>
              <a:grpSpLocks noChangeAspect="1"/>
            </p:cNvGrpSpPr>
            <p:nvPr/>
          </p:nvGrpSpPr>
          <p:grpSpPr bwMode="auto">
            <a:xfrm>
              <a:off x="4608513" y="4743469"/>
              <a:ext cx="2919126" cy="1825649"/>
              <a:chOff x="628596" y="690525"/>
              <a:chExt cx="2848014" cy="1781175"/>
            </a:xfrm>
          </p:grpSpPr>
          <p:pic>
            <p:nvPicPr>
              <p:cNvPr id="63504" name="Picture 8" descr="simple_image.jp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8596" y="690525"/>
                <a:ext cx="2762250" cy="1781175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3505" name="TextBox 9"/>
              <p:cNvSpPr txBox="1">
                <a:spLocks noChangeArrowheads="1"/>
              </p:cNvSpPr>
              <p:nvPr/>
            </p:nvSpPr>
            <p:spPr bwMode="auto">
              <a:xfrm>
                <a:off x="1249317" y="1238220"/>
                <a:ext cx="584207" cy="811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000" b="1">
                    <a:solidFill>
                      <a:schemeClr val="bg2"/>
                    </a:solidFill>
                    <a:latin typeface="Trebuchet MS" pitchFamily="34" charset="0"/>
                  </a:defRPr>
                </a:lvl1pPr>
                <a:lvl2pPr marL="742950" indent="-285750">
                  <a:defRPr sz="2000" b="1">
                    <a:solidFill>
                      <a:schemeClr val="bg2"/>
                    </a:solidFill>
                    <a:latin typeface="Trebuchet MS" pitchFamily="34" charset="0"/>
                  </a:defRPr>
                </a:lvl2pPr>
                <a:lvl3pPr marL="1143000" indent="-228600">
                  <a:defRPr sz="2000" b="1">
                    <a:solidFill>
                      <a:schemeClr val="bg2"/>
                    </a:solidFill>
                    <a:latin typeface="Trebuchet MS" pitchFamily="34" charset="0"/>
                  </a:defRPr>
                </a:lvl3pPr>
                <a:lvl4pPr marL="1600200" indent="-228600">
                  <a:defRPr sz="2000" b="1">
                    <a:solidFill>
                      <a:schemeClr val="bg2"/>
                    </a:solidFill>
                    <a:latin typeface="Trebuchet MS" pitchFamily="34" charset="0"/>
                  </a:defRPr>
                </a:lvl4pPr>
                <a:lvl5pPr marL="2057400" indent="-228600">
                  <a:defRPr sz="2000" b="1">
                    <a:solidFill>
                      <a:schemeClr val="bg2"/>
                    </a:solidFill>
                    <a:latin typeface="Trebuchet MS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2"/>
                    </a:solidFill>
                    <a:latin typeface="Trebuchet MS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2"/>
                    </a:solidFill>
                    <a:latin typeface="Trebuchet MS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2"/>
                    </a:solidFill>
                    <a:latin typeface="Trebuchet MS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2"/>
                    </a:solidFill>
                    <a:latin typeface="Trebuchet MS" pitchFamily="34" charset="0"/>
                  </a:defRPr>
                </a:lvl9pPr>
              </a:lstStyle>
              <a:p>
                <a:r>
                  <a:rPr lang="en-US" sz="3000">
                    <a:solidFill>
                      <a:srgbClr val="FFFFFF"/>
                    </a:solidFill>
                    <a:latin typeface="Arial" pitchFamily="34" charset="0"/>
                  </a:rPr>
                  <a:t>1</a:t>
                </a:r>
              </a:p>
            </p:txBody>
          </p:sp>
          <p:sp>
            <p:nvSpPr>
              <p:cNvPr id="63506" name="TextBox 10"/>
              <p:cNvSpPr txBox="1">
                <a:spLocks noChangeArrowheads="1"/>
              </p:cNvSpPr>
              <p:nvPr/>
            </p:nvSpPr>
            <p:spPr bwMode="auto">
              <a:xfrm>
                <a:off x="2162142" y="1201707"/>
                <a:ext cx="584207" cy="811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000" b="1">
                    <a:solidFill>
                      <a:schemeClr val="bg2"/>
                    </a:solidFill>
                    <a:latin typeface="Trebuchet MS" pitchFamily="34" charset="0"/>
                  </a:defRPr>
                </a:lvl1pPr>
                <a:lvl2pPr marL="742950" indent="-285750">
                  <a:defRPr sz="2000" b="1">
                    <a:solidFill>
                      <a:schemeClr val="bg2"/>
                    </a:solidFill>
                    <a:latin typeface="Trebuchet MS" pitchFamily="34" charset="0"/>
                  </a:defRPr>
                </a:lvl2pPr>
                <a:lvl3pPr marL="1143000" indent="-228600">
                  <a:defRPr sz="2000" b="1">
                    <a:solidFill>
                      <a:schemeClr val="bg2"/>
                    </a:solidFill>
                    <a:latin typeface="Trebuchet MS" pitchFamily="34" charset="0"/>
                  </a:defRPr>
                </a:lvl3pPr>
                <a:lvl4pPr marL="1600200" indent="-228600">
                  <a:defRPr sz="2000" b="1">
                    <a:solidFill>
                      <a:schemeClr val="bg2"/>
                    </a:solidFill>
                    <a:latin typeface="Trebuchet MS" pitchFamily="34" charset="0"/>
                  </a:defRPr>
                </a:lvl4pPr>
                <a:lvl5pPr marL="2057400" indent="-228600">
                  <a:defRPr sz="2000" b="1">
                    <a:solidFill>
                      <a:schemeClr val="bg2"/>
                    </a:solidFill>
                    <a:latin typeface="Trebuchet MS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2"/>
                    </a:solidFill>
                    <a:latin typeface="Trebuchet MS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2"/>
                    </a:solidFill>
                    <a:latin typeface="Trebuchet MS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2"/>
                    </a:solidFill>
                    <a:latin typeface="Trebuchet MS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2"/>
                    </a:solidFill>
                    <a:latin typeface="Trebuchet MS" pitchFamily="34" charset="0"/>
                  </a:defRPr>
                </a:lvl9pPr>
              </a:lstStyle>
              <a:p>
                <a:r>
                  <a:rPr lang="en-US" sz="3000">
                    <a:solidFill>
                      <a:srgbClr val="000000"/>
                    </a:solidFill>
                    <a:latin typeface="Arial" pitchFamily="34" charset="0"/>
                  </a:rPr>
                  <a:t>2</a:t>
                </a:r>
              </a:p>
            </p:txBody>
          </p:sp>
          <p:sp>
            <p:nvSpPr>
              <p:cNvPr id="63507" name="TextBox 11"/>
              <p:cNvSpPr txBox="1">
                <a:spLocks noChangeArrowheads="1"/>
              </p:cNvSpPr>
              <p:nvPr/>
            </p:nvSpPr>
            <p:spPr bwMode="auto">
              <a:xfrm>
                <a:off x="2892403" y="727039"/>
                <a:ext cx="584207" cy="811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000" b="1">
                    <a:solidFill>
                      <a:schemeClr val="bg2"/>
                    </a:solidFill>
                    <a:latin typeface="Trebuchet MS" pitchFamily="34" charset="0"/>
                  </a:defRPr>
                </a:lvl1pPr>
                <a:lvl2pPr marL="742950" indent="-285750">
                  <a:defRPr sz="2000" b="1">
                    <a:solidFill>
                      <a:schemeClr val="bg2"/>
                    </a:solidFill>
                    <a:latin typeface="Trebuchet MS" pitchFamily="34" charset="0"/>
                  </a:defRPr>
                </a:lvl2pPr>
                <a:lvl3pPr marL="1143000" indent="-228600">
                  <a:defRPr sz="2000" b="1">
                    <a:solidFill>
                      <a:schemeClr val="bg2"/>
                    </a:solidFill>
                    <a:latin typeface="Trebuchet MS" pitchFamily="34" charset="0"/>
                  </a:defRPr>
                </a:lvl3pPr>
                <a:lvl4pPr marL="1600200" indent="-228600">
                  <a:defRPr sz="2000" b="1">
                    <a:solidFill>
                      <a:schemeClr val="bg2"/>
                    </a:solidFill>
                    <a:latin typeface="Trebuchet MS" pitchFamily="34" charset="0"/>
                  </a:defRPr>
                </a:lvl4pPr>
                <a:lvl5pPr marL="2057400" indent="-228600">
                  <a:defRPr sz="2000" b="1">
                    <a:solidFill>
                      <a:schemeClr val="bg2"/>
                    </a:solidFill>
                    <a:latin typeface="Trebuchet MS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2"/>
                    </a:solidFill>
                    <a:latin typeface="Trebuchet MS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2"/>
                    </a:solidFill>
                    <a:latin typeface="Trebuchet MS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2"/>
                    </a:solidFill>
                    <a:latin typeface="Trebuchet MS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2"/>
                    </a:solidFill>
                    <a:latin typeface="Trebuchet MS" pitchFamily="34" charset="0"/>
                  </a:defRPr>
                </a:lvl9pPr>
              </a:lstStyle>
              <a:p>
                <a:r>
                  <a:rPr lang="en-US" sz="3000">
                    <a:solidFill>
                      <a:srgbClr val="000000"/>
                    </a:solidFill>
                    <a:latin typeface="Arial" pitchFamily="34" charset="0"/>
                  </a:rPr>
                  <a:t>3</a:t>
                </a:r>
              </a:p>
            </p:txBody>
          </p:sp>
        </p:grpSp>
        <p:cxnSp>
          <p:nvCxnSpPr>
            <p:cNvPr id="63502" name="Straight Arrow Connector 23"/>
            <p:cNvCxnSpPr>
              <a:cxnSpLocks noChangeShapeType="1"/>
            </p:cNvCxnSpPr>
            <p:nvPr/>
          </p:nvCxnSpPr>
          <p:spPr bwMode="auto">
            <a:xfrm rot="5400000">
              <a:off x="5832100" y="4505466"/>
              <a:ext cx="474639" cy="1587"/>
            </a:xfrm>
            <a:prstGeom prst="straightConnector1">
              <a:avLst/>
            </a:prstGeom>
            <a:noFill/>
            <a:ln w="28575" algn="ctr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5" name="TextBox 16"/>
            <p:cNvSpPr txBox="1">
              <a:spLocks noChangeArrowheads="1"/>
            </p:cNvSpPr>
            <p:nvPr/>
          </p:nvSpPr>
          <p:spPr bwMode="auto">
            <a:xfrm>
              <a:off x="6105378" y="4145121"/>
              <a:ext cx="912724" cy="5841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3200" dirty="0">
                  <a:solidFill>
                    <a:srgbClr val="000000"/>
                  </a:solidFill>
                  <a:latin typeface="+mn-lt"/>
                </a:rPr>
                <a:t>?</a:t>
              </a:r>
            </a:p>
          </p:txBody>
        </p:sp>
      </p:grpSp>
      <p:sp>
        <p:nvSpPr>
          <p:cNvPr id="30" name="TextBox 17"/>
          <p:cNvSpPr txBox="1">
            <a:spLocks noChangeArrowheads="1"/>
          </p:cNvSpPr>
          <p:nvPr/>
        </p:nvSpPr>
        <p:spPr bwMode="auto">
          <a:xfrm>
            <a:off x="1870075" y="3575050"/>
            <a:ext cx="1825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800" dirty="0">
                <a:solidFill>
                  <a:srgbClr val="000000"/>
                </a:solidFill>
                <a:latin typeface="+mn-lt"/>
              </a:rPr>
              <a:t>Original</a:t>
            </a:r>
          </a:p>
        </p:txBody>
      </p:sp>
      <p:sp>
        <p:nvSpPr>
          <p:cNvPr id="31" name="TextBox 18"/>
          <p:cNvSpPr txBox="1">
            <a:spLocks noChangeArrowheads="1"/>
          </p:cNvSpPr>
          <p:nvPr/>
        </p:nvSpPr>
        <p:spPr bwMode="auto">
          <a:xfrm>
            <a:off x="3962400" y="3563938"/>
            <a:ext cx="40211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800" dirty="0">
                <a:solidFill>
                  <a:srgbClr val="000000"/>
                </a:solidFill>
                <a:latin typeface="+mn-lt"/>
              </a:rPr>
              <a:t>Labeled by cluster center’s intensity</a:t>
            </a:r>
          </a:p>
        </p:txBody>
      </p:sp>
      <p:sp>
        <p:nvSpPr>
          <p:cNvPr id="63500" name="TextBox 31"/>
          <p:cNvSpPr txBox="1">
            <a:spLocks noChangeArrowheads="1"/>
          </p:cNvSpPr>
          <p:nvPr/>
        </p:nvSpPr>
        <p:spPr bwMode="auto">
          <a:xfrm>
            <a:off x="312738" y="6092825"/>
            <a:ext cx="25685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r>
              <a:rPr lang="en-US" sz="1400" b="0" dirty="0">
                <a:solidFill>
                  <a:srgbClr val="000000"/>
                </a:solidFill>
              </a:rPr>
              <a:t>Slide credit: Kristen </a:t>
            </a:r>
            <a:r>
              <a:rPr lang="en-US" sz="1400" b="0" dirty="0" err="1">
                <a:solidFill>
                  <a:srgbClr val="000000"/>
                </a:solidFill>
              </a:rPr>
              <a:t>Grauman</a:t>
            </a:r>
            <a:endParaRPr lang="de-CH" sz="1400" b="0" dirty="0">
              <a:solidFill>
                <a:srgbClr val="00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668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Segmentation as Clustering</a:t>
            </a:r>
            <a:endParaRPr lang="de-CH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5562"/>
            <a:ext cx="8229600" cy="4770438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Depending on what we choose as the </a:t>
            </a:r>
            <a:r>
              <a:rPr lang="en-US" i="1" dirty="0" smtClean="0"/>
              <a:t>feature space</a:t>
            </a:r>
            <a:r>
              <a:rPr lang="en-US" dirty="0" smtClean="0"/>
              <a:t>, we can group pixels in different ways.</a:t>
            </a:r>
          </a:p>
          <a:p>
            <a:endParaRPr lang="en-US" sz="1600" dirty="0" smtClean="0"/>
          </a:p>
          <a:p>
            <a:r>
              <a:rPr lang="en-US" dirty="0" smtClean="0">
                <a:solidFill>
                  <a:srgbClr val="000000"/>
                </a:solidFill>
              </a:rPr>
              <a:t>Grouping pixels based on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i="1" dirty="0" err="1" smtClean="0">
                <a:solidFill>
                  <a:srgbClr val="FF0000"/>
                </a:solidFill>
              </a:rPr>
              <a:t>intensity+position</a:t>
            </a:r>
            <a:r>
              <a:rPr lang="en-US" dirty="0" smtClean="0">
                <a:solidFill>
                  <a:srgbClr val="000000"/>
                </a:solidFill>
              </a:rPr>
              <a:t> similarity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endParaRPr lang="en-US" dirty="0" smtClean="0">
              <a:solidFill>
                <a:srgbClr val="000000"/>
              </a:solidFill>
            </a:endParaRPr>
          </a:p>
          <a:p>
            <a:endParaRPr lang="en-US" dirty="0" smtClean="0">
              <a:solidFill>
                <a:srgbClr val="000000"/>
              </a:solidFill>
            </a:endParaRPr>
          </a:p>
          <a:p>
            <a:endParaRPr lang="en-US" dirty="0" smtClean="0">
              <a:solidFill>
                <a:srgbClr val="000000"/>
              </a:solidFill>
            </a:endParaRPr>
          </a:p>
          <a:p>
            <a:endParaRPr lang="en-US" dirty="0" smtClean="0">
              <a:solidFill>
                <a:srgbClr val="000000"/>
              </a:solidFill>
            </a:endParaRP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endParaRPr lang="en-US" sz="1000" dirty="0" smtClean="0">
              <a:solidFill>
                <a:srgbClr val="000000"/>
              </a:solidFill>
            </a:endParaRPr>
          </a:p>
          <a:p>
            <a:pPr>
              <a:buFontTx/>
              <a:buNone/>
            </a:pPr>
            <a:r>
              <a:rPr lang="en-US" dirty="0" smtClean="0">
                <a:solidFill>
                  <a:srgbClr val="000000"/>
                </a:solidFill>
                <a:sym typeface="Symbol" pitchFamily="18" charset="2"/>
              </a:rPr>
              <a:t> Way to encode both </a:t>
            </a:r>
            <a:r>
              <a:rPr lang="en-US" i="1" dirty="0" smtClean="0">
                <a:solidFill>
                  <a:srgbClr val="000000"/>
                </a:solidFill>
                <a:sym typeface="Symbol" pitchFamily="18" charset="2"/>
              </a:rPr>
              <a:t>similarity</a:t>
            </a:r>
            <a:r>
              <a:rPr lang="en-US" dirty="0" smtClean="0">
                <a:solidFill>
                  <a:srgbClr val="000000"/>
                </a:solidFill>
                <a:sym typeface="Symbol" pitchFamily="18" charset="2"/>
              </a:rPr>
              <a:t> and </a:t>
            </a:r>
            <a:r>
              <a:rPr lang="en-US" i="1" dirty="0" smtClean="0">
                <a:solidFill>
                  <a:srgbClr val="000000"/>
                </a:solidFill>
                <a:sym typeface="Symbol" pitchFamily="18" charset="2"/>
              </a:rPr>
              <a:t>proximity.</a:t>
            </a:r>
            <a:endParaRPr lang="en-US" i="1" dirty="0" smtClean="0">
              <a:solidFill>
                <a:srgbClr val="000000"/>
              </a:solidFill>
            </a:endParaRPr>
          </a:p>
          <a:p>
            <a:endParaRPr lang="de-CH" dirty="0" smtClean="0"/>
          </a:p>
        </p:txBody>
      </p:sp>
      <p:sp>
        <p:nvSpPr>
          <p:cNvPr id="64518" name="TextBox 5"/>
          <p:cNvSpPr txBox="1">
            <a:spLocks noChangeArrowheads="1"/>
          </p:cNvSpPr>
          <p:nvPr/>
        </p:nvSpPr>
        <p:spPr bwMode="auto">
          <a:xfrm>
            <a:off x="312738" y="6092825"/>
            <a:ext cx="25685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r>
              <a:rPr lang="en-US" sz="1400" b="0" dirty="0">
                <a:solidFill>
                  <a:srgbClr val="000000"/>
                </a:solidFill>
              </a:rPr>
              <a:t>Slide credit: Kristen </a:t>
            </a:r>
            <a:r>
              <a:rPr lang="en-US" sz="1400" b="0" dirty="0" err="1">
                <a:solidFill>
                  <a:srgbClr val="000000"/>
                </a:solidFill>
              </a:rPr>
              <a:t>Grauman</a:t>
            </a:r>
            <a:endParaRPr lang="de-CH" sz="1400" b="0" dirty="0">
              <a:solidFill>
                <a:srgbClr val="000000"/>
              </a:solidFill>
            </a:endParaRPr>
          </a:p>
        </p:txBody>
      </p:sp>
      <p:pic>
        <p:nvPicPr>
          <p:cNvPr id="64519" name="Picture 6" descr="C:\Documents and Settings\grauman\Desktop\segmentation\pandab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0" t="6291" r="12572" b="11925"/>
          <a:stretch>
            <a:fillRect/>
          </a:stretch>
        </p:blipFill>
        <p:spPr bwMode="auto">
          <a:xfrm>
            <a:off x="5265738" y="2844800"/>
            <a:ext cx="3322637" cy="237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7164388" y="4560888"/>
            <a:ext cx="365125" cy="29210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de-DE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6470650" y="4159250"/>
            <a:ext cx="365125" cy="29210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de-DE">
              <a:solidFill>
                <a:srgbClr val="FFFFFF"/>
              </a:solidFill>
              <a:latin typeface="Arial" pitchFamily="34" charset="0"/>
            </a:endParaRPr>
          </a:p>
        </p:txBody>
      </p:sp>
      <p:grpSp>
        <p:nvGrpSpPr>
          <p:cNvPr id="2" name="Group 61"/>
          <p:cNvGrpSpPr>
            <a:grpSpLocks/>
          </p:cNvGrpSpPr>
          <p:nvPr/>
        </p:nvGrpSpPr>
        <p:grpSpPr bwMode="auto">
          <a:xfrm>
            <a:off x="2262188" y="4443413"/>
            <a:ext cx="1068387" cy="657225"/>
            <a:chOff x="2262188" y="4779963"/>
            <a:chExt cx="1068387" cy="657225"/>
          </a:xfrm>
        </p:grpSpPr>
        <p:sp>
          <p:nvSpPr>
            <p:cNvPr id="64530" name="Oval 30"/>
            <p:cNvSpPr>
              <a:spLocks noChangeArrowheads="1"/>
            </p:cNvSpPr>
            <p:nvPr/>
          </p:nvSpPr>
          <p:spPr bwMode="auto">
            <a:xfrm>
              <a:off x="2262188" y="4921250"/>
              <a:ext cx="152400" cy="152400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4531" name="Oval 30"/>
            <p:cNvSpPr>
              <a:spLocks noChangeArrowheads="1"/>
            </p:cNvSpPr>
            <p:nvPr/>
          </p:nvSpPr>
          <p:spPr bwMode="auto">
            <a:xfrm>
              <a:off x="2400300" y="4976813"/>
              <a:ext cx="152400" cy="152400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4532" name="Oval 30"/>
            <p:cNvSpPr>
              <a:spLocks noChangeArrowheads="1"/>
            </p:cNvSpPr>
            <p:nvPr/>
          </p:nvSpPr>
          <p:spPr bwMode="auto">
            <a:xfrm>
              <a:off x="2339975" y="4779963"/>
              <a:ext cx="152400" cy="152400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4533" name="Oval 30"/>
            <p:cNvSpPr>
              <a:spLocks noChangeArrowheads="1"/>
            </p:cNvSpPr>
            <p:nvPr/>
          </p:nvSpPr>
          <p:spPr bwMode="auto">
            <a:xfrm>
              <a:off x="2411413" y="4932363"/>
              <a:ext cx="152400" cy="152400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4534" name="Oval 30"/>
            <p:cNvSpPr>
              <a:spLocks noChangeArrowheads="1"/>
            </p:cNvSpPr>
            <p:nvPr/>
          </p:nvSpPr>
          <p:spPr bwMode="auto">
            <a:xfrm>
              <a:off x="2478088" y="4835525"/>
              <a:ext cx="152400" cy="152400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4535" name="Oval 30"/>
            <p:cNvSpPr>
              <a:spLocks noChangeArrowheads="1"/>
            </p:cNvSpPr>
            <p:nvPr/>
          </p:nvSpPr>
          <p:spPr bwMode="auto">
            <a:xfrm>
              <a:off x="2557463" y="4987925"/>
              <a:ext cx="152400" cy="152400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4536" name="Oval 30"/>
            <p:cNvSpPr>
              <a:spLocks noChangeArrowheads="1"/>
            </p:cNvSpPr>
            <p:nvPr/>
          </p:nvSpPr>
          <p:spPr bwMode="auto">
            <a:xfrm>
              <a:off x="2960688" y="5076825"/>
              <a:ext cx="152400" cy="152400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4537" name="Oval 30"/>
            <p:cNvSpPr>
              <a:spLocks noChangeArrowheads="1"/>
            </p:cNvSpPr>
            <p:nvPr/>
          </p:nvSpPr>
          <p:spPr bwMode="auto">
            <a:xfrm>
              <a:off x="3032125" y="5229225"/>
              <a:ext cx="152400" cy="152400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4538" name="Oval 30"/>
            <p:cNvSpPr>
              <a:spLocks noChangeArrowheads="1"/>
            </p:cNvSpPr>
            <p:nvPr/>
          </p:nvSpPr>
          <p:spPr bwMode="auto">
            <a:xfrm>
              <a:off x="3098800" y="5132388"/>
              <a:ext cx="152400" cy="152400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4539" name="Oval 30"/>
            <p:cNvSpPr>
              <a:spLocks noChangeArrowheads="1"/>
            </p:cNvSpPr>
            <p:nvPr/>
          </p:nvSpPr>
          <p:spPr bwMode="auto">
            <a:xfrm>
              <a:off x="3178175" y="5284788"/>
              <a:ext cx="152400" cy="152400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grpSp>
        <p:nvGrpSpPr>
          <p:cNvPr id="64523" name="Group 62"/>
          <p:cNvGrpSpPr>
            <a:grpSpLocks/>
          </p:cNvGrpSpPr>
          <p:nvPr/>
        </p:nvGrpSpPr>
        <p:grpSpPr bwMode="auto">
          <a:xfrm>
            <a:off x="1468438" y="3048000"/>
            <a:ext cx="2322512" cy="2454275"/>
            <a:chOff x="1468438" y="3384550"/>
            <a:chExt cx="2322512" cy="2453720"/>
          </a:xfrm>
        </p:grpSpPr>
        <p:sp>
          <p:nvSpPr>
            <p:cNvPr id="64524" name="Line 31"/>
            <p:cNvSpPr>
              <a:spLocks noChangeShapeType="1"/>
            </p:cNvSpPr>
            <p:nvPr/>
          </p:nvSpPr>
          <p:spPr bwMode="auto">
            <a:xfrm flipV="1">
              <a:off x="1468438" y="3509963"/>
              <a:ext cx="0" cy="18288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525" name="Line 32"/>
            <p:cNvSpPr>
              <a:spLocks noChangeShapeType="1"/>
            </p:cNvSpPr>
            <p:nvPr/>
          </p:nvSpPr>
          <p:spPr bwMode="auto">
            <a:xfrm flipV="1">
              <a:off x="1468438" y="4043363"/>
              <a:ext cx="1447800" cy="12954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526" name="Line 33"/>
            <p:cNvSpPr>
              <a:spLocks noChangeShapeType="1"/>
            </p:cNvSpPr>
            <p:nvPr/>
          </p:nvSpPr>
          <p:spPr bwMode="auto">
            <a:xfrm>
              <a:off x="1484313" y="5338763"/>
              <a:ext cx="1676400" cy="3048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Text Box 37"/>
            <p:cNvSpPr txBox="1">
              <a:spLocks noChangeArrowheads="1"/>
            </p:cNvSpPr>
            <p:nvPr/>
          </p:nvSpPr>
          <p:spPr bwMode="auto">
            <a:xfrm>
              <a:off x="3257550" y="5468467"/>
              <a:ext cx="533400" cy="3698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1pPr>
              <a:lvl2pPr marL="742950" indent="-285750"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2pPr>
              <a:lvl3pPr marL="1143000" indent="-228600"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3pPr>
              <a:lvl4pPr marL="1600200" indent="-228600"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4pPr>
              <a:lvl5pPr marL="2057400" indent="-228600"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800">
                  <a:solidFill>
                    <a:srgbClr val="000000"/>
                  </a:solidFill>
                </a:rPr>
                <a:t>X</a:t>
              </a:r>
              <a:endParaRPr lang="en-US" sz="1800" baseline="-25000">
                <a:solidFill>
                  <a:srgbClr val="000000"/>
                </a:solidFill>
              </a:endParaRPr>
            </a:p>
          </p:txBody>
        </p:sp>
        <p:sp>
          <p:nvSpPr>
            <p:cNvPr id="50" name="Text Box 37"/>
            <p:cNvSpPr txBox="1">
              <a:spLocks noChangeArrowheads="1"/>
            </p:cNvSpPr>
            <p:nvPr/>
          </p:nvSpPr>
          <p:spPr bwMode="auto">
            <a:xfrm>
              <a:off x="1520825" y="3384550"/>
              <a:ext cx="1225550" cy="3698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1pPr>
              <a:lvl2pPr marL="742950" indent="-285750"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2pPr>
              <a:lvl3pPr marL="1143000" indent="-228600"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3pPr>
              <a:lvl4pPr marL="1600200" indent="-228600"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4pPr>
              <a:lvl5pPr marL="2057400" indent="-228600"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800">
                  <a:solidFill>
                    <a:srgbClr val="000000"/>
                  </a:solidFill>
                </a:rPr>
                <a:t>Intensity</a:t>
              </a:r>
              <a:endParaRPr lang="en-US" sz="1800" baseline="-25000">
                <a:solidFill>
                  <a:srgbClr val="000000"/>
                </a:solidFill>
              </a:endParaRPr>
            </a:p>
          </p:txBody>
        </p:sp>
        <p:sp>
          <p:nvSpPr>
            <p:cNvPr id="61" name="Text Box 37"/>
            <p:cNvSpPr txBox="1">
              <a:spLocks noChangeArrowheads="1"/>
            </p:cNvSpPr>
            <p:nvPr/>
          </p:nvSpPr>
          <p:spPr bwMode="auto">
            <a:xfrm>
              <a:off x="2928938" y="3903546"/>
              <a:ext cx="328612" cy="3698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1pPr>
              <a:lvl2pPr marL="742950" indent="-285750"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2pPr>
              <a:lvl3pPr marL="1143000" indent="-228600"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3pPr>
              <a:lvl4pPr marL="1600200" indent="-228600"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4pPr>
              <a:lvl5pPr marL="2057400" indent="-228600"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800">
                  <a:solidFill>
                    <a:srgbClr val="000000"/>
                  </a:solidFill>
                </a:rPr>
                <a:t>Y</a:t>
              </a:r>
              <a:endParaRPr lang="en-US" sz="1800" baseline="-25000">
                <a:solidFill>
                  <a:srgbClr val="000000"/>
                </a:solidFill>
              </a:endParaRPr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71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K-Means Clustering Results</a:t>
            </a:r>
            <a:endParaRPr lang="de-CH" dirty="0" smtClean="0"/>
          </a:p>
        </p:txBody>
      </p:sp>
      <p:sp>
        <p:nvSpPr>
          <p:cNvPr id="65539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K-means clustering based on intensity or color is essentially vector quantization of the image attributes</a:t>
            </a:r>
          </a:p>
          <a:p>
            <a:pPr lvl="1"/>
            <a:r>
              <a:rPr lang="en-US" sz="2400" dirty="0" smtClean="0"/>
              <a:t>Clusters don’t have to be spatially coherent</a:t>
            </a:r>
            <a:endParaRPr lang="de-CH" sz="2400" dirty="0" smtClean="0"/>
          </a:p>
        </p:txBody>
      </p:sp>
      <p:pic>
        <p:nvPicPr>
          <p:cNvPr id="655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25" y="3275013"/>
            <a:ext cx="26035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725" y="3275013"/>
            <a:ext cx="26035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925" y="3275013"/>
            <a:ext cx="26035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1536700" y="2879725"/>
            <a:ext cx="819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rgbClr val="000000"/>
                </a:solidFill>
                <a:latin typeface="+mn-lt"/>
                <a:cs typeface="Arial" pitchFamily="34" charset="0"/>
              </a:rPr>
              <a:t>Image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306763" y="2879725"/>
            <a:ext cx="27527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rgbClr val="000000"/>
                </a:solidFill>
                <a:latin typeface="+mn-lt"/>
                <a:cs typeface="Arial" pitchFamily="34" charset="0"/>
              </a:rPr>
              <a:t>Intensity-based clusters</a:t>
            </a: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6238875" y="2879725"/>
            <a:ext cx="23764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rgbClr val="000000"/>
                </a:solidFill>
                <a:latin typeface="+mn-lt"/>
                <a:cs typeface="Arial" pitchFamily="34" charset="0"/>
              </a:rPr>
              <a:t>Color-based clusters</a:t>
            </a:r>
          </a:p>
        </p:txBody>
      </p:sp>
      <p:sp>
        <p:nvSpPr>
          <p:cNvPr id="65549" name="Text Box 9"/>
          <p:cNvSpPr txBox="1">
            <a:spLocks noChangeArrowheads="1"/>
          </p:cNvSpPr>
          <p:nvPr/>
        </p:nvSpPr>
        <p:spPr bwMode="auto">
          <a:xfrm rot="16200000">
            <a:off x="7807325" y="4946650"/>
            <a:ext cx="23971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pPr algn="r"/>
            <a:r>
              <a:rPr lang="en-US" sz="1200" dirty="0">
                <a:solidFill>
                  <a:srgbClr val="000000"/>
                </a:solidFill>
              </a:rPr>
              <a:t>Image source: Forsyth &amp; Ponce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7518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K-Means Clustering Results</a:t>
            </a:r>
            <a:endParaRPr lang="de-CH" dirty="0" smtClean="0"/>
          </a:p>
        </p:txBody>
      </p:sp>
      <p:sp>
        <p:nvSpPr>
          <p:cNvPr id="66563" name="Content Placeholder 2"/>
          <p:cNvSpPr>
            <a:spLocks noGrp="1"/>
          </p:cNvSpPr>
          <p:nvPr>
            <p:ph idx="1"/>
          </p:nvPr>
        </p:nvSpPr>
        <p:spPr>
          <a:xfrm>
            <a:off x="457200" y="1325562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K-means clustering based on intensity or color is essentially vector quantization of the image attributes</a:t>
            </a:r>
          </a:p>
          <a:p>
            <a:pPr lvl="1"/>
            <a:r>
              <a:rPr lang="en-US" sz="2400" dirty="0" smtClean="0"/>
              <a:t>Clusters don’t have to be spatially coherent</a:t>
            </a:r>
          </a:p>
          <a:p>
            <a:r>
              <a:rPr lang="en-US" sz="2800" dirty="0" smtClean="0"/>
              <a:t>Clustering based on (</a:t>
            </a:r>
            <a:r>
              <a:rPr lang="en-US" sz="2800" dirty="0" err="1" smtClean="0"/>
              <a:t>r,g,b,x,y</a:t>
            </a:r>
            <a:r>
              <a:rPr lang="en-US" sz="2800" dirty="0" smtClean="0"/>
              <a:t>) values enforces more spatial coherence</a:t>
            </a:r>
          </a:p>
          <a:p>
            <a:endParaRPr lang="de-CH" sz="2800" dirty="0" smtClean="0"/>
          </a:p>
        </p:txBody>
      </p:sp>
      <p:pic>
        <p:nvPicPr>
          <p:cNvPr id="66567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6838" y="4343400"/>
            <a:ext cx="1465262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8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9138" y="4343400"/>
            <a:ext cx="1465262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9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988" y="4343400"/>
            <a:ext cx="1465262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0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688" y="4343400"/>
            <a:ext cx="1465262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1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38" y="4343400"/>
            <a:ext cx="1465262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72" name="Text Box 9"/>
          <p:cNvSpPr txBox="1">
            <a:spLocks noChangeArrowheads="1"/>
          </p:cNvSpPr>
          <p:nvPr/>
        </p:nvSpPr>
        <p:spPr bwMode="auto">
          <a:xfrm rot="16200000">
            <a:off x="7807325" y="4946650"/>
            <a:ext cx="23971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pPr algn="r"/>
            <a:r>
              <a:rPr lang="en-US" sz="1200" dirty="0">
                <a:solidFill>
                  <a:srgbClr val="000000"/>
                </a:solidFill>
              </a:rPr>
              <a:t>Image source: Forsyth &amp; Ponce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344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How to evaluate clusters?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>
              <a:latin typeface="Calibri" charset="0"/>
            </a:endParaRPr>
          </a:p>
          <a:p>
            <a:r>
              <a:rPr lang="en-US" dirty="0">
                <a:latin typeface="Calibri" charset="0"/>
              </a:rPr>
              <a:t>Generative</a:t>
            </a:r>
          </a:p>
          <a:p>
            <a:pPr lvl="1"/>
            <a:r>
              <a:rPr lang="en-US" dirty="0">
                <a:latin typeface="Calibri" charset="0"/>
              </a:rPr>
              <a:t>How well are points reconstructed from the clusters?</a:t>
            </a:r>
          </a:p>
          <a:p>
            <a:pPr lvl="1"/>
            <a:endParaRPr lang="en-US" dirty="0">
              <a:latin typeface="Calibri" charset="0"/>
            </a:endParaRPr>
          </a:p>
          <a:p>
            <a:r>
              <a:rPr lang="en-US" dirty="0">
                <a:latin typeface="Calibri" charset="0"/>
              </a:rPr>
              <a:t>Discriminative</a:t>
            </a:r>
          </a:p>
          <a:p>
            <a:pPr lvl="1"/>
            <a:r>
              <a:rPr lang="en-US" dirty="0">
                <a:latin typeface="Calibri" charset="0"/>
              </a:rPr>
              <a:t>How well do the clusters correspond to labels?</a:t>
            </a:r>
          </a:p>
          <a:p>
            <a:pPr lvl="2"/>
            <a:r>
              <a:rPr lang="en-US" dirty="0" smtClean="0">
                <a:latin typeface="Calibri" charset="0"/>
              </a:rPr>
              <a:t>Can we correctly classify which pixels belong to the panda?</a:t>
            </a:r>
            <a:endParaRPr lang="en-US" dirty="0">
              <a:latin typeface="Calibri" charset="0"/>
            </a:endParaRPr>
          </a:p>
          <a:p>
            <a:pPr lvl="1"/>
            <a:r>
              <a:rPr lang="en-US" dirty="0">
                <a:latin typeface="Calibri" charset="0"/>
              </a:rPr>
              <a:t>Note: unsupervised clustering does not aim to be </a:t>
            </a:r>
            <a:r>
              <a:rPr lang="en-US" dirty="0" smtClean="0">
                <a:latin typeface="Calibri" charset="0"/>
              </a:rPr>
              <a:t>discriminative as we don’t have the labels.</a:t>
            </a:r>
            <a:endParaRPr lang="en-US" dirty="0">
              <a:latin typeface="Calibri" charset="0"/>
            </a:endParaRPr>
          </a:p>
        </p:txBody>
      </p:sp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6972300" y="6488113"/>
            <a:ext cx="21717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ea typeface="+mn-ea"/>
              </a:rPr>
              <a:t>Slide: Derek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+mn-ea"/>
              </a:rPr>
              <a:t>Hoiem</a:t>
            </a:r>
            <a:endParaRPr lang="en-US" dirty="0">
              <a:solidFill>
                <a:schemeClr val="bg1">
                  <a:lumMod val="65000"/>
                </a:schemeClr>
              </a:solidFill>
              <a:ea typeface="+mn-ea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298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0"/>
            <a:ext cx="84582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+mj-ea"/>
              </a:rPr>
              <a:t>How to choose the </a:t>
            </a:r>
            <a:r>
              <a:rPr lang="en-US" smtClean="0">
                <a:ea typeface="+mj-ea"/>
              </a:rPr>
              <a:t>number of clusters</a:t>
            </a:r>
            <a:r>
              <a:rPr lang="en-US" dirty="0" smtClean="0">
                <a:ea typeface="+mj-ea"/>
              </a:rPr>
              <a:t>?</a:t>
            </a:r>
            <a:endParaRPr lang="en-US" dirty="0">
              <a:ea typeface="+mj-ea"/>
            </a:endParaRPr>
          </a:p>
        </p:txBody>
      </p:sp>
      <p:sp>
        <p:nvSpPr>
          <p:cNvPr id="27651" name="Content Placeholder 4"/>
          <p:cNvSpPr>
            <a:spLocks noGrp="1"/>
          </p:cNvSpPr>
          <p:nvPr>
            <p:ph idx="1"/>
          </p:nvPr>
        </p:nvSpPr>
        <p:spPr>
          <a:xfrm>
            <a:off x="457200" y="1190387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>
                <a:latin typeface="Calibri" charset="0"/>
              </a:rPr>
              <a:t>Try </a:t>
            </a:r>
            <a:r>
              <a:rPr lang="en-US" sz="2000" dirty="0">
                <a:latin typeface="Calibri" charset="0"/>
              </a:rPr>
              <a:t>different numbers of clusters </a:t>
            </a:r>
            <a:r>
              <a:rPr lang="en-US" sz="2000" dirty="0" smtClean="0">
                <a:latin typeface="Calibri" charset="0"/>
              </a:rPr>
              <a:t>in a validation set and </a:t>
            </a:r>
            <a:r>
              <a:rPr lang="en-US" sz="2000" dirty="0">
                <a:latin typeface="Calibri" charset="0"/>
              </a:rPr>
              <a:t>look at </a:t>
            </a:r>
            <a:r>
              <a:rPr lang="en-US" sz="2000" dirty="0" smtClean="0">
                <a:latin typeface="Calibri" charset="0"/>
              </a:rPr>
              <a:t>performance.</a:t>
            </a:r>
            <a:endParaRPr lang="en-US" sz="2000" dirty="0">
              <a:latin typeface="Calibri" charset="0"/>
            </a:endParaRPr>
          </a:p>
        </p:txBody>
      </p:sp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6972300" y="6488113"/>
            <a:ext cx="21717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ea typeface="+mn-ea"/>
              </a:rPr>
              <a:t>Slide: Derek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+mn-ea"/>
              </a:rPr>
              <a:t>Hoiem</a:t>
            </a:r>
            <a:endParaRPr lang="en-US" dirty="0">
              <a:solidFill>
                <a:schemeClr val="bg1">
                  <a:lumMod val="65000"/>
                </a:schemeClr>
              </a:solidFill>
              <a:ea typeface="+mn-ea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67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905000"/>
            <a:ext cx="5896131" cy="4077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157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K-Means pros and cons</a:t>
            </a:r>
          </a:p>
        </p:txBody>
      </p:sp>
      <p:pic>
        <p:nvPicPr>
          <p:cNvPr id="2969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322"/>
          <a:stretch>
            <a:fillRect/>
          </a:stretch>
        </p:blipFill>
        <p:spPr bwMode="auto">
          <a:xfrm>
            <a:off x="4953000" y="2667000"/>
            <a:ext cx="41148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41"/>
          <a:stretch>
            <a:fillRect/>
          </a:stretch>
        </p:blipFill>
        <p:spPr bwMode="auto">
          <a:xfrm>
            <a:off x="4953000" y="1143000"/>
            <a:ext cx="4114800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Content Placeholder 7"/>
          <p:cNvSpPr>
            <a:spLocks noGrp="1"/>
          </p:cNvSpPr>
          <p:nvPr>
            <p:ph idx="1"/>
          </p:nvPr>
        </p:nvSpPr>
        <p:spPr>
          <a:xfrm>
            <a:off x="228600" y="1036638"/>
            <a:ext cx="4495800" cy="513556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1800" dirty="0" smtClean="0">
                <a:ea typeface="+mn-ea"/>
              </a:rPr>
              <a:t>Pros</a:t>
            </a:r>
          </a:p>
          <a:p>
            <a:pPr lvl="1">
              <a:buFont typeface="Arial" charset="0"/>
              <a:buChar char="•"/>
              <a:defRPr/>
            </a:pPr>
            <a:r>
              <a:rPr lang="en-US" sz="1800" dirty="0" smtClean="0">
                <a:ea typeface="+mn-ea"/>
              </a:rPr>
              <a:t>Finds cluster centers that minimize conditional variance (good representation of data)</a:t>
            </a:r>
          </a:p>
          <a:p>
            <a:pPr lvl="1">
              <a:buFont typeface="Arial" charset="0"/>
              <a:buChar char="•"/>
              <a:defRPr/>
            </a:pPr>
            <a:r>
              <a:rPr lang="en-US" sz="1800" dirty="0" smtClean="0">
                <a:ea typeface="+mn-ea"/>
              </a:rPr>
              <a:t>Simple and fast</a:t>
            </a:r>
            <a:r>
              <a:rPr lang="en-US" sz="1800" dirty="0" smtClean="0"/>
              <a:t>, </a:t>
            </a:r>
            <a:r>
              <a:rPr lang="en-US" sz="1800" dirty="0" smtClean="0">
                <a:ea typeface="+mn-ea"/>
              </a:rPr>
              <a:t>Easy to implement</a:t>
            </a:r>
          </a:p>
          <a:p>
            <a:pPr>
              <a:defRPr/>
            </a:pPr>
            <a:r>
              <a:rPr lang="en-US" sz="1800" dirty="0" smtClean="0">
                <a:ea typeface="+mn-ea"/>
              </a:rPr>
              <a:t>Cons</a:t>
            </a:r>
          </a:p>
          <a:p>
            <a:pPr lvl="1">
              <a:buFont typeface="Arial" charset="0"/>
              <a:buChar char="•"/>
              <a:defRPr/>
            </a:pPr>
            <a:r>
              <a:rPr lang="en-US" sz="1800" dirty="0" smtClean="0">
                <a:ea typeface="+mn-ea"/>
              </a:rPr>
              <a:t>Need to choose K</a:t>
            </a:r>
          </a:p>
          <a:p>
            <a:pPr lvl="1">
              <a:buFont typeface="Arial" charset="0"/>
              <a:buChar char="•"/>
              <a:defRPr/>
            </a:pPr>
            <a:r>
              <a:rPr lang="en-US" sz="1800" dirty="0" smtClean="0">
                <a:ea typeface="+mn-ea"/>
              </a:rPr>
              <a:t>Sensitive to outliers</a:t>
            </a:r>
          </a:p>
          <a:p>
            <a:pPr lvl="1">
              <a:buFont typeface="Arial" charset="0"/>
              <a:buChar char="•"/>
              <a:defRPr/>
            </a:pPr>
            <a:r>
              <a:rPr lang="en-US" sz="1800" dirty="0" smtClean="0">
                <a:ea typeface="+mn-ea"/>
              </a:rPr>
              <a:t>Prone to local minima</a:t>
            </a:r>
          </a:p>
          <a:p>
            <a:pPr lvl="1">
              <a:buFont typeface="Arial" charset="0"/>
              <a:buChar char="•"/>
              <a:defRPr/>
            </a:pPr>
            <a:r>
              <a:rPr lang="en-US" sz="1800" dirty="0" smtClean="0">
                <a:ea typeface="+mn-ea"/>
              </a:rPr>
              <a:t>All clusters have the same parameters (e.g., distance measure is non-adaptive)</a:t>
            </a:r>
          </a:p>
          <a:p>
            <a:pPr lvl="1">
              <a:buFont typeface="Arial" charset="0"/>
              <a:buChar char="•"/>
              <a:defRPr/>
            </a:pPr>
            <a:r>
              <a:rPr lang="en-US" sz="1800" dirty="0" smtClean="0">
                <a:ea typeface="+mn-ea"/>
              </a:rPr>
              <a:t>*Can be slow: each iteration is O(</a:t>
            </a:r>
            <a:r>
              <a:rPr lang="en-US" sz="1800" dirty="0" err="1" smtClean="0">
                <a:ea typeface="+mn-ea"/>
              </a:rPr>
              <a:t>KNd</a:t>
            </a:r>
            <a:r>
              <a:rPr lang="en-US" sz="1800" dirty="0" smtClean="0">
                <a:ea typeface="+mn-ea"/>
              </a:rPr>
              <a:t>) for N d-dimensional points</a:t>
            </a:r>
          </a:p>
          <a:p>
            <a:pPr>
              <a:defRPr/>
            </a:pPr>
            <a:r>
              <a:rPr lang="en-US" sz="1800" dirty="0" smtClean="0">
                <a:ea typeface="+mn-ea"/>
              </a:rPr>
              <a:t>Usage</a:t>
            </a:r>
          </a:p>
          <a:p>
            <a:pPr lvl="1">
              <a:buFont typeface="Arial" charset="0"/>
              <a:buChar char="•"/>
              <a:defRPr/>
            </a:pPr>
            <a:r>
              <a:rPr lang="en-US" sz="1800" dirty="0" smtClean="0">
                <a:ea typeface="+mn-ea"/>
              </a:rPr>
              <a:t>Unsupervised clustering</a:t>
            </a:r>
          </a:p>
          <a:p>
            <a:pPr lvl="1">
              <a:buFont typeface="Arial" charset="0"/>
              <a:buChar char="•"/>
              <a:defRPr/>
            </a:pPr>
            <a:r>
              <a:rPr lang="en-US" sz="1800" dirty="0" smtClean="0">
                <a:ea typeface="+mn-ea"/>
              </a:rPr>
              <a:t>Rarely used for pixel segmentation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66" t="45294" r="16876" b="11569"/>
          <a:stretch>
            <a:fillRect/>
          </a:stretch>
        </p:blipFill>
        <p:spPr bwMode="auto">
          <a:xfrm>
            <a:off x="7273925" y="4335462"/>
            <a:ext cx="1679575" cy="186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1" t="45294" r="57652" b="11569"/>
          <a:stretch>
            <a:fillRect/>
          </a:stretch>
        </p:blipFill>
        <p:spPr bwMode="auto">
          <a:xfrm>
            <a:off x="5338763" y="4335462"/>
            <a:ext cx="1557337" cy="186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5245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will learn 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BFBFBF"/>
                </a:solidFill>
              </a:rPr>
              <a:t>Introduction to segmentation and clustering</a:t>
            </a:r>
          </a:p>
          <a:p>
            <a:r>
              <a:rPr lang="en-US" dirty="0" smtClean="0">
                <a:solidFill>
                  <a:srgbClr val="BFBFBF"/>
                </a:solidFill>
              </a:rPr>
              <a:t>Gestalt theory for perceptual grouping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Agglomerative clustering</a:t>
            </a:r>
          </a:p>
          <a:p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Oversegmentation</a:t>
            </a:r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K-mean</a:t>
            </a:r>
          </a:p>
          <a:p>
            <a:r>
              <a:rPr lang="en-US" dirty="0" smtClean="0"/>
              <a:t>Mean-shift clustering</a:t>
            </a:r>
            <a:endParaRPr lang="en-US" dirty="0"/>
          </a:p>
          <a:p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413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>
                <a:latin typeface="Calibri" charset="0"/>
              </a:rPr>
              <a:t>Segmentation for efficiency</a:t>
            </a:r>
          </a:p>
        </p:txBody>
      </p:sp>
      <p:pic>
        <p:nvPicPr>
          <p:cNvPr id="15363" name="Picture 5" descr="Amtrak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066800"/>
            <a:ext cx="29718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 descr="Amtrak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085850"/>
            <a:ext cx="2846388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AutoShape 28"/>
          <p:cNvSpPr>
            <a:spLocks noChangeArrowheads="1"/>
          </p:cNvSpPr>
          <p:nvPr/>
        </p:nvSpPr>
        <p:spPr bwMode="auto">
          <a:xfrm>
            <a:off x="4191000" y="2000250"/>
            <a:ext cx="533400" cy="358775"/>
          </a:xfrm>
          <a:prstGeom prst="rightArrow">
            <a:avLst>
              <a:gd name="adj1" fmla="val 50000"/>
              <a:gd name="adj2" fmla="val 4719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6" name="Text Box 33"/>
          <p:cNvSpPr txBox="1">
            <a:spLocks noChangeArrowheads="1"/>
          </p:cNvSpPr>
          <p:nvPr/>
        </p:nvSpPr>
        <p:spPr bwMode="auto">
          <a:xfrm>
            <a:off x="4648200" y="3167063"/>
            <a:ext cx="38862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dirty="0"/>
              <a:t>[</a:t>
            </a:r>
            <a:r>
              <a:rPr lang="en-US" sz="1600" dirty="0" err="1"/>
              <a:t>Felzenszwalb</a:t>
            </a:r>
            <a:r>
              <a:rPr lang="en-US" sz="1600" dirty="0"/>
              <a:t> and </a:t>
            </a:r>
            <a:r>
              <a:rPr lang="en-US" sz="1600" dirty="0" err="1"/>
              <a:t>Huttenlocher</a:t>
            </a:r>
            <a:r>
              <a:rPr lang="en-US" sz="1600" dirty="0"/>
              <a:t> 2004]</a:t>
            </a:r>
          </a:p>
        </p:txBody>
      </p:sp>
      <p:pic>
        <p:nvPicPr>
          <p:cNvPr id="1536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581400"/>
            <a:ext cx="23495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640138"/>
            <a:ext cx="2362200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9" name="Text Box 33"/>
          <p:cNvSpPr txBox="1">
            <a:spLocks noChangeArrowheads="1"/>
          </p:cNvSpPr>
          <p:nvPr/>
        </p:nvSpPr>
        <p:spPr bwMode="auto">
          <a:xfrm>
            <a:off x="1066800" y="5867400"/>
            <a:ext cx="3124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dirty="0"/>
              <a:t>[</a:t>
            </a:r>
            <a:r>
              <a:rPr lang="en-US" sz="1600" dirty="0" err="1"/>
              <a:t>Hoiem</a:t>
            </a:r>
            <a:r>
              <a:rPr lang="en-US" sz="1600" dirty="0"/>
              <a:t> et al. 2005, Mori 2005]</a:t>
            </a:r>
          </a:p>
        </p:txBody>
      </p:sp>
      <p:sp>
        <p:nvSpPr>
          <p:cNvPr id="15370" name="Text Box 33"/>
          <p:cNvSpPr txBox="1">
            <a:spLocks noChangeArrowheads="1"/>
          </p:cNvSpPr>
          <p:nvPr/>
        </p:nvSpPr>
        <p:spPr bwMode="auto">
          <a:xfrm>
            <a:off x="5105400" y="5867400"/>
            <a:ext cx="20574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dirty="0"/>
              <a:t>[Shi and Malik 2001]</a:t>
            </a:r>
          </a:p>
        </p:txBody>
      </p:sp>
      <p:sp>
        <p:nvSpPr>
          <p:cNvPr id="15371" name="AutoShape 28"/>
          <p:cNvSpPr>
            <a:spLocks noChangeArrowheads="1"/>
          </p:cNvSpPr>
          <p:nvPr/>
        </p:nvSpPr>
        <p:spPr bwMode="auto">
          <a:xfrm>
            <a:off x="4191000" y="4648200"/>
            <a:ext cx="533400" cy="358775"/>
          </a:xfrm>
          <a:prstGeom prst="rightArrow">
            <a:avLst>
              <a:gd name="adj1" fmla="val 50000"/>
              <a:gd name="adj2" fmla="val 4719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7017757" y="6019800"/>
            <a:ext cx="177504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000000"/>
                </a:solidFill>
                <a:ea typeface="+mn-ea"/>
              </a:rPr>
              <a:t>Slide: Derek </a:t>
            </a:r>
            <a:r>
              <a:rPr lang="en-US" sz="1600" dirty="0" err="1">
                <a:solidFill>
                  <a:srgbClr val="000000"/>
                </a:solidFill>
                <a:ea typeface="+mn-ea"/>
              </a:rPr>
              <a:t>Hoiem</a:t>
            </a:r>
            <a:endParaRPr lang="en-US" sz="16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7575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Mean-Shift Segmentation</a:t>
            </a:r>
            <a:endParaRPr lang="de-CH" dirty="0" smtClean="0"/>
          </a:p>
        </p:txBody>
      </p:sp>
      <p:sp>
        <p:nvSpPr>
          <p:cNvPr id="77827" name="Content Placeholder 2"/>
          <p:cNvSpPr>
            <a:spLocks noGrp="1"/>
          </p:cNvSpPr>
          <p:nvPr>
            <p:ph idx="1"/>
          </p:nvPr>
        </p:nvSpPr>
        <p:spPr>
          <a:xfrm>
            <a:off x="457200" y="1325562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An advanced and versatile technique for clustering-based segmentation</a:t>
            </a:r>
          </a:p>
          <a:p>
            <a:endParaRPr lang="de-CH" sz="2800" dirty="0" smtClean="0"/>
          </a:p>
        </p:txBody>
      </p:sp>
      <p:pic>
        <p:nvPicPr>
          <p:cNvPr id="77830" name="Picture 4" descr="SegmentationExample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" y="2216150"/>
            <a:ext cx="7705725" cy="303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936625" y="5348288"/>
            <a:ext cx="76215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cs typeface="Arial" pitchFamily="34" charset="0"/>
                <a:hlinkClick r:id="rId3"/>
              </a:rPr>
              <a:t>http://www.caip.rutgers.edu/~comanici/MSPAMI/msPamiResults.html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152400" y="5791200"/>
            <a:ext cx="87503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000000"/>
                </a:solidFill>
                <a:cs typeface="Arial" pitchFamily="34" charset="0"/>
              </a:rPr>
              <a:t>D. </a:t>
            </a:r>
            <a:r>
              <a:rPr lang="en-US" sz="1600" dirty="0" err="1">
                <a:solidFill>
                  <a:srgbClr val="000000"/>
                </a:solidFill>
                <a:cs typeface="Arial" pitchFamily="34" charset="0"/>
              </a:rPr>
              <a:t>Comaniciu</a:t>
            </a:r>
            <a:r>
              <a:rPr lang="en-US" sz="1600" dirty="0">
                <a:solidFill>
                  <a:srgbClr val="000000"/>
                </a:solidFill>
                <a:cs typeface="Arial" pitchFamily="34" charset="0"/>
              </a:rPr>
              <a:t> and P. Meer, </a:t>
            </a:r>
            <a:r>
              <a:rPr lang="en-US" sz="1600" dirty="0">
                <a:solidFill>
                  <a:srgbClr val="000000"/>
                </a:solidFill>
                <a:cs typeface="Arial" pitchFamily="34" charset="0"/>
                <a:hlinkClick r:id="rId4"/>
              </a:rPr>
              <a:t>Mean Shift: A Robust Approach toward Feature Space Analysis</a:t>
            </a:r>
            <a:r>
              <a:rPr lang="en-US" sz="1600" dirty="0">
                <a:solidFill>
                  <a:srgbClr val="000000"/>
                </a:solidFill>
                <a:cs typeface="Arial" pitchFamily="34" charset="0"/>
              </a:rPr>
              <a:t>, PAMI 2002. </a:t>
            </a:r>
          </a:p>
        </p:txBody>
      </p:sp>
      <p:sp>
        <p:nvSpPr>
          <p:cNvPr id="77833" name="TextBox 8"/>
          <p:cNvSpPr txBox="1">
            <a:spLocks noChangeArrowheads="1"/>
          </p:cNvSpPr>
          <p:nvPr/>
        </p:nvSpPr>
        <p:spPr bwMode="auto">
          <a:xfrm rot="16200000">
            <a:off x="7664450" y="4862317"/>
            <a:ext cx="2651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r>
              <a:rPr lang="en-US" sz="1400" b="0" dirty="0">
                <a:solidFill>
                  <a:srgbClr val="000000"/>
                </a:solidFill>
              </a:rPr>
              <a:t>Slide credit: Svetlana </a:t>
            </a:r>
            <a:r>
              <a:rPr lang="en-US" sz="1400" b="0" dirty="0" err="1">
                <a:solidFill>
                  <a:srgbClr val="000000"/>
                </a:solidFill>
              </a:rPr>
              <a:t>Lazebnik</a:t>
            </a:r>
            <a:endParaRPr lang="de-CH" sz="1400" b="0" dirty="0">
              <a:solidFill>
                <a:srgbClr val="0000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>
                <a:solidFill>
                  <a:prstClr val="white"/>
                </a:solidFill>
              </a:rPr>
              <a:pPr/>
              <a:t>70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672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Mean-Shift Algorithm</a:t>
            </a:r>
            <a:endParaRPr lang="de-CH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Iterative Mode Search</a:t>
            </a:r>
          </a:p>
          <a:p>
            <a:pPr marL="838200" lvl="1" indent="-381000">
              <a:buSzPct val="75000"/>
              <a:buFontTx/>
              <a:buAutoNum type="arabicPeriod"/>
            </a:pPr>
            <a:r>
              <a:rPr lang="en-US" sz="1800" dirty="0" smtClean="0"/>
              <a:t>Initialize random seed, and window W</a:t>
            </a:r>
          </a:p>
          <a:p>
            <a:pPr marL="838200" lvl="1" indent="-381000">
              <a:buSzPct val="75000"/>
              <a:buFontTx/>
              <a:buAutoNum type="arabicPeriod"/>
            </a:pPr>
            <a:r>
              <a:rPr lang="en-US" sz="1800" dirty="0" smtClean="0"/>
              <a:t>Calculate center of gravity (the “mean”) of W:</a:t>
            </a:r>
          </a:p>
          <a:p>
            <a:pPr marL="838200" lvl="1" indent="-381000">
              <a:buSzPct val="75000"/>
              <a:buFontTx/>
              <a:buAutoNum type="arabicPeriod"/>
            </a:pPr>
            <a:r>
              <a:rPr lang="en-US" sz="1800" dirty="0" smtClean="0"/>
              <a:t>Shift the search window to the mean</a:t>
            </a:r>
          </a:p>
          <a:p>
            <a:pPr marL="838200" lvl="1" indent="-381000">
              <a:buSzPct val="75000"/>
              <a:buFontTx/>
              <a:buAutoNum type="arabicPeriod"/>
            </a:pPr>
            <a:r>
              <a:rPr lang="en-US" sz="1800" dirty="0" smtClean="0"/>
              <a:t>Repeat Step 2 until convergence</a:t>
            </a:r>
          </a:p>
          <a:p>
            <a:endParaRPr lang="de-CH" dirty="0" smtClean="0"/>
          </a:p>
        </p:txBody>
      </p:sp>
      <p:pic>
        <p:nvPicPr>
          <p:cNvPr id="78854" name="Picture 6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5181600"/>
            <a:ext cx="1243013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2"/>
          <a:stretch>
            <a:fillRect/>
          </a:stretch>
        </p:blipFill>
        <p:spPr bwMode="auto">
          <a:xfrm>
            <a:off x="1504950" y="838200"/>
            <a:ext cx="6407150" cy="377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9"/>
          <p:cNvSpPr txBox="1">
            <a:spLocks noChangeArrowheads="1"/>
          </p:cNvSpPr>
          <p:nvPr/>
        </p:nvSpPr>
        <p:spPr bwMode="auto">
          <a:xfrm rot="16200000">
            <a:off x="7934325" y="5092700"/>
            <a:ext cx="21113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r>
              <a:rPr lang="en-US" sz="1400" b="0" dirty="0">
                <a:solidFill>
                  <a:srgbClr val="000000"/>
                </a:solidFill>
              </a:rPr>
              <a:t>Slide credit: Steve Seitz</a:t>
            </a:r>
            <a:endParaRPr lang="de-CH" sz="1400" b="0" dirty="0">
              <a:solidFill>
                <a:srgbClr val="0000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>
                <a:solidFill>
                  <a:prstClr val="white"/>
                </a:solidFill>
              </a:rPr>
              <a:pPr/>
              <a:t>71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71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Oval 3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875" name="Oval 4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876" name="Oval 5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877" name="Oval 6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878" name="Oval 7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879" name="Oval 8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880" name="Oval 9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881" name="Oval 10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882" name="Oval 11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883" name="Oval 12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884" name="Oval 13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885" name="Oval 14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886" name="Oval 15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887" name="Oval 16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888" name="Oval 17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889" name="Oval 18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890" name="Oval 19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891" name="Oval 20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892" name="Oval 21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893" name="Oval 22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894" name="Oval 23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895" name="Oval 24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896" name="Oval 25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897" name="Oval 26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898" name="Oval 27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899" name="Oval 28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900" name="Oval 29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901" name="Oval 30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902" name="Oval 31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903" name="Oval 32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904" name="Oval 33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905" name="Oval 34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906" name="Oval 35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907" name="Oval 36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908" name="Oval 37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909" name="Oval 38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910" name="Oval 39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911" name="Oval 40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912" name="Oval 41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913" name="Oval 42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914" name="Oval 43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915" name="Oval 44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916" name="Oval 45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917" name="Oval 46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918" name="Oval 47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919" name="Oval 48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920" name="Oval 49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921" name="Oval 50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922" name="Oval 51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923" name="Oval 52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924" name="Oval 53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925" name="Oval 54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926" name="Oval 55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927" name="Oval 56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928" name="Oval 57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929" name="Oval 58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930" name="Oval 59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931" name="Oval 60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932" name="Oval 61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933" name="Oval 62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934" name="Oval 63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935" name="Oval 64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936" name="Oval 65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937" name="Oval 66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938" name="Oval 67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939" name="Oval 68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940" name="Oval 69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941" name="Oval 70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942" name="Oval 71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943" name="Oval 72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944" name="Oval 73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945" name="Oval 74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946" name="Oval 75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947" name="Oval 76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948" name="Oval 77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949" name="Oval 78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950" name="Oval 79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951" name="Oval 80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952" name="Oval 81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953" name="Oval 82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954" name="Oval 83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955" name="Oval 84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956" name="Oval 85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957" name="Oval 86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958" name="Oval 87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959" name="Oval 88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960" name="Oval 89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961" name="Oval 90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962" name="Oval 91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963" name="Oval 92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964" name="Oval 93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965" name="Oval 94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96"/>
          <p:cNvGrpSpPr>
            <a:grpSpLocks/>
          </p:cNvGrpSpPr>
          <p:nvPr/>
        </p:nvGrpSpPr>
        <p:grpSpPr bwMode="auto">
          <a:xfrm>
            <a:off x="2590800" y="1524000"/>
            <a:ext cx="2819400" cy="2895600"/>
            <a:chOff x="3744" y="4464"/>
            <a:chExt cx="1776" cy="1824"/>
          </a:xfrm>
        </p:grpSpPr>
        <p:sp>
          <p:nvSpPr>
            <p:cNvPr id="79980" name="Oval 97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de-CH" sz="24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79981" name="Group 98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79982" name="Oval 99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de-CH" sz="24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9983" name="Line 100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9984" name="Line 101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4" name="Group 102"/>
          <p:cNvGrpSpPr>
            <a:grpSpLocks/>
          </p:cNvGrpSpPr>
          <p:nvPr/>
        </p:nvGrpSpPr>
        <p:grpSpPr bwMode="auto">
          <a:xfrm>
            <a:off x="4343400" y="2895600"/>
            <a:ext cx="457200" cy="457200"/>
            <a:chOff x="4486" y="3484"/>
            <a:chExt cx="288" cy="288"/>
          </a:xfrm>
        </p:grpSpPr>
        <p:sp>
          <p:nvSpPr>
            <p:cNvPr id="79977" name="Oval 103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de-CH" sz="24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9978" name="Line 104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9979" name="Line 105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1456234" name="AutoShape 106"/>
          <p:cNvSpPr>
            <a:spLocks noChangeArrowheads="1"/>
          </p:cNvSpPr>
          <p:nvPr/>
        </p:nvSpPr>
        <p:spPr bwMode="auto">
          <a:xfrm>
            <a:off x="7467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Region of</a:t>
            </a:r>
          </a:p>
          <a:p>
            <a:pPr algn="ctr"/>
            <a:r>
              <a:rPr lang="en-US" sz="16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interest</a:t>
            </a:r>
          </a:p>
        </p:txBody>
      </p:sp>
      <p:sp>
        <p:nvSpPr>
          <p:cNvPr id="1456235" name="Freeform 107"/>
          <p:cNvSpPr>
            <a:spLocks/>
          </p:cNvSpPr>
          <p:nvPr/>
        </p:nvSpPr>
        <p:spPr bwMode="auto">
          <a:xfrm>
            <a:off x="5310188" y="1443038"/>
            <a:ext cx="2170112" cy="1014412"/>
          </a:xfrm>
          <a:custGeom>
            <a:avLst/>
            <a:gdLst>
              <a:gd name="T0" fmla="*/ 2147483647 w 1367"/>
              <a:gd name="T1" fmla="*/ 2147483647 h 639"/>
              <a:gd name="T2" fmla="*/ 2147483647 w 1367"/>
              <a:gd name="T3" fmla="*/ 2147483647 h 639"/>
              <a:gd name="T4" fmla="*/ 2147483647 w 1367"/>
              <a:gd name="T5" fmla="*/ 2147483647 h 639"/>
              <a:gd name="T6" fmla="*/ 2147483647 w 1367"/>
              <a:gd name="T7" fmla="*/ 2147483647 h 639"/>
              <a:gd name="T8" fmla="*/ 2147483647 w 1367"/>
              <a:gd name="T9" fmla="*/ 2147483647 h 639"/>
              <a:gd name="T10" fmla="*/ 2147483647 w 1367"/>
              <a:gd name="T11" fmla="*/ 2147483647 h 639"/>
              <a:gd name="T12" fmla="*/ 2147483647 w 1367"/>
              <a:gd name="T13" fmla="*/ 2147483647 h 639"/>
              <a:gd name="T14" fmla="*/ 2147483647 w 1367"/>
              <a:gd name="T15" fmla="*/ 2147483647 h 639"/>
              <a:gd name="T16" fmla="*/ 2147483647 w 1367"/>
              <a:gd name="T17" fmla="*/ 2147483647 h 639"/>
              <a:gd name="T18" fmla="*/ 2147483647 w 1367"/>
              <a:gd name="T19" fmla="*/ 2147483647 h 639"/>
              <a:gd name="T20" fmla="*/ 2147483647 w 1367"/>
              <a:gd name="T21" fmla="*/ 2147483647 h 639"/>
              <a:gd name="T22" fmla="*/ 2147483647 w 1367"/>
              <a:gd name="T23" fmla="*/ 2147483647 h 639"/>
              <a:gd name="T24" fmla="*/ 2147483647 w 1367"/>
              <a:gd name="T25" fmla="*/ 2147483647 h 639"/>
              <a:gd name="T26" fmla="*/ 2147483647 w 1367"/>
              <a:gd name="T27" fmla="*/ 2147483647 h 639"/>
              <a:gd name="T28" fmla="*/ 2147483647 w 1367"/>
              <a:gd name="T29" fmla="*/ 2147483647 h 639"/>
              <a:gd name="T30" fmla="*/ 2147483647 w 1367"/>
              <a:gd name="T31" fmla="*/ 2147483647 h 639"/>
              <a:gd name="T32" fmla="*/ 2147483647 w 1367"/>
              <a:gd name="T33" fmla="*/ 2147483647 h 639"/>
              <a:gd name="T34" fmla="*/ 2147483647 w 1367"/>
              <a:gd name="T35" fmla="*/ 2147483647 h 639"/>
              <a:gd name="T36" fmla="*/ 2147483647 w 1367"/>
              <a:gd name="T37" fmla="*/ 2147483647 h 639"/>
              <a:gd name="T38" fmla="*/ 2147483647 w 1367"/>
              <a:gd name="T39" fmla="*/ 2147483647 h 639"/>
              <a:gd name="T40" fmla="*/ 0 w 1367"/>
              <a:gd name="T41" fmla="*/ 2147483647 h 63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1367"/>
              <a:gd name="T64" fmla="*/ 0 h 639"/>
              <a:gd name="T65" fmla="*/ 1367 w 1367"/>
              <a:gd name="T66" fmla="*/ 639 h 639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1367" h="639">
                <a:moveTo>
                  <a:pt x="1367" y="21"/>
                </a:moveTo>
                <a:cubicBezTo>
                  <a:pt x="1305" y="0"/>
                  <a:pt x="1340" y="5"/>
                  <a:pt x="1263" y="14"/>
                </a:cubicBezTo>
                <a:cubicBezTo>
                  <a:pt x="1213" y="31"/>
                  <a:pt x="1233" y="20"/>
                  <a:pt x="1201" y="42"/>
                </a:cubicBezTo>
                <a:cubicBezTo>
                  <a:pt x="1119" y="162"/>
                  <a:pt x="1014" y="134"/>
                  <a:pt x="874" y="139"/>
                </a:cubicBezTo>
                <a:cubicBezTo>
                  <a:pt x="826" y="149"/>
                  <a:pt x="851" y="142"/>
                  <a:pt x="798" y="160"/>
                </a:cubicBezTo>
                <a:cubicBezTo>
                  <a:pt x="784" y="165"/>
                  <a:pt x="756" y="174"/>
                  <a:pt x="756" y="174"/>
                </a:cubicBezTo>
                <a:cubicBezTo>
                  <a:pt x="752" y="181"/>
                  <a:pt x="749" y="189"/>
                  <a:pt x="743" y="194"/>
                </a:cubicBezTo>
                <a:cubicBezTo>
                  <a:pt x="737" y="199"/>
                  <a:pt x="727" y="196"/>
                  <a:pt x="722" y="201"/>
                </a:cubicBezTo>
                <a:cubicBezTo>
                  <a:pt x="717" y="206"/>
                  <a:pt x="719" y="216"/>
                  <a:pt x="715" y="222"/>
                </a:cubicBezTo>
                <a:cubicBezTo>
                  <a:pt x="707" y="237"/>
                  <a:pt x="696" y="250"/>
                  <a:pt x="687" y="264"/>
                </a:cubicBezTo>
                <a:cubicBezTo>
                  <a:pt x="667" y="293"/>
                  <a:pt x="667" y="321"/>
                  <a:pt x="631" y="333"/>
                </a:cubicBezTo>
                <a:cubicBezTo>
                  <a:pt x="570" y="375"/>
                  <a:pt x="510" y="370"/>
                  <a:pt x="437" y="375"/>
                </a:cubicBezTo>
                <a:cubicBezTo>
                  <a:pt x="425" y="377"/>
                  <a:pt x="413" y="379"/>
                  <a:pt x="402" y="382"/>
                </a:cubicBezTo>
                <a:cubicBezTo>
                  <a:pt x="388" y="386"/>
                  <a:pt x="361" y="396"/>
                  <a:pt x="361" y="396"/>
                </a:cubicBezTo>
                <a:cubicBezTo>
                  <a:pt x="356" y="403"/>
                  <a:pt x="353" y="410"/>
                  <a:pt x="347" y="416"/>
                </a:cubicBezTo>
                <a:cubicBezTo>
                  <a:pt x="341" y="422"/>
                  <a:pt x="332" y="424"/>
                  <a:pt x="326" y="430"/>
                </a:cubicBezTo>
                <a:cubicBezTo>
                  <a:pt x="297" y="464"/>
                  <a:pt x="287" y="503"/>
                  <a:pt x="250" y="528"/>
                </a:cubicBezTo>
                <a:cubicBezTo>
                  <a:pt x="231" y="555"/>
                  <a:pt x="210" y="587"/>
                  <a:pt x="180" y="597"/>
                </a:cubicBezTo>
                <a:cubicBezTo>
                  <a:pt x="166" y="606"/>
                  <a:pt x="153" y="616"/>
                  <a:pt x="139" y="625"/>
                </a:cubicBezTo>
                <a:cubicBezTo>
                  <a:pt x="132" y="630"/>
                  <a:pt x="118" y="639"/>
                  <a:pt x="118" y="639"/>
                </a:cubicBezTo>
                <a:cubicBezTo>
                  <a:pt x="106" y="638"/>
                  <a:pt x="30" y="625"/>
                  <a:pt x="0" y="625"/>
                </a:cubicBezTo>
              </a:path>
            </a:pathLst>
          </a:custGeom>
          <a:noFill/>
          <a:ln w="9525">
            <a:solidFill>
              <a:srgbClr val="00CCFF"/>
            </a:solidFill>
            <a:prstDash val="dash"/>
            <a:round/>
            <a:headEnd/>
            <a:tailEnd type="stealth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56236" name="AutoShape 108"/>
          <p:cNvSpPr>
            <a:spLocks noChangeArrowheads="1"/>
          </p:cNvSpPr>
          <p:nvPr/>
        </p:nvSpPr>
        <p:spPr bwMode="auto">
          <a:xfrm>
            <a:off x="7467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Center of</a:t>
            </a:r>
          </a:p>
          <a:p>
            <a:pPr algn="ctr"/>
            <a:r>
              <a:rPr lang="en-US" sz="16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mass</a:t>
            </a:r>
          </a:p>
        </p:txBody>
      </p:sp>
      <p:sp>
        <p:nvSpPr>
          <p:cNvPr id="1456237" name="Freeform 109"/>
          <p:cNvSpPr>
            <a:spLocks/>
          </p:cNvSpPr>
          <p:nvPr/>
        </p:nvSpPr>
        <p:spPr bwMode="auto">
          <a:xfrm>
            <a:off x="4645025" y="2103438"/>
            <a:ext cx="2824163" cy="930275"/>
          </a:xfrm>
          <a:custGeom>
            <a:avLst/>
            <a:gdLst>
              <a:gd name="T0" fmla="*/ 2147483647 w 1779"/>
              <a:gd name="T1" fmla="*/ 2147483647 h 586"/>
              <a:gd name="T2" fmla="*/ 2147483647 w 1779"/>
              <a:gd name="T3" fmla="*/ 2147483647 h 586"/>
              <a:gd name="T4" fmla="*/ 2147483647 w 1779"/>
              <a:gd name="T5" fmla="*/ 0 h 586"/>
              <a:gd name="T6" fmla="*/ 2147483647 w 1779"/>
              <a:gd name="T7" fmla="*/ 2147483647 h 586"/>
              <a:gd name="T8" fmla="*/ 2147483647 w 1779"/>
              <a:gd name="T9" fmla="*/ 2147483647 h 586"/>
              <a:gd name="T10" fmla="*/ 2147483647 w 1779"/>
              <a:gd name="T11" fmla="*/ 2147483647 h 586"/>
              <a:gd name="T12" fmla="*/ 2147483647 w 1779"/>
              <a:gd name="T13" fmla="*/ 2147483647 h 586"/>
              <a:gd name="T14" fmla="*/ 2147483647 w 1779"/>
              <a:gd name="T15" fmla="*/ 2147483647 h 586"/>
              <a:gd name="T16" fmla="*/ 2147483647 w 1779"/>
              <a:gd name="T17" fmla="*/ 2147483647 h 586"/>
              <a:gd name="T18" fmla="*/ 2147483647 w 1779"/>
              <a:gd name="T19" fmla="*/ 2147483647 h 586"/>
              <a:gd name="T20" fmla="*/ 2147483647 w 1779"/>
              <a:gd name="T21" fmla="*/ 2147483647 h 586"/>
              <a:gd name="T22" fmla="*/ 2147483647 w 1779"/>
              <a:gd name="T23" fmla="*/ 2147483647 h 586"/>
              <a:gd name="T24" fmla="*/ 2147483647 w 1779"/>
              <a:gd name="T25" fmla="*/ 2147483647 h 586"/>
              <a:gd name="T26" fmla="*/ 2147483647 w 1779"/>
              <a:gd name="T27" fmla="*/ 2147483647 h 586"/>
              <a:gd name="T28" fmla="*/ 2147483647 w 1779"/>
              <a:gd name="T29" fmla="*/ 2147483647 h 586"/>
              <a:gd name="T30" fmla="*/ 2147483647 w 1779"/>
              <a:gd name="T31" fmla="*/ 2147483647 h 586"/>
              <a:gd name="T32" fmla="*/ 2147483647 w 1779"/>
              <a:gd name="T33" fmla="*/ 2147483647 h 586"/>
              <a:gd name="T34" fmla="*/ 2147483647 w 1779"/>
              <a:gd name="T35" fmla="*/ 2147483647 h 58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779"/>
              <a:gd name="T55" fmla="*/ 0 h 586"/>
              <a:gd name="T56" fmla="*/ 1779 w 1779"/>
              <a:gd name="T57" fmla="*/ 586 h 58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779" h="586">
                <a:moveTo>
                  <a:pt x="1779" y="42"/>
                </a:moveTo>
                <a:cubicBezTo>
                  <a:pt x="1748" y="11"/>
                  <a:pt x="1767" y="24"/>
                  <a:pt x="1717" y="7"/>
                </a:cubicBezTo>
                <a:cubicBezTo>
                  <a:pt x="1710" y="5"/>
                  <a:pt x="1696" y="0"/>
                  <a:pt x="1696" y="0"/>
                </a:cubicBezTo>
                <a:cubicBezTo>
                  <a:pt x="1633" y="3"/>
                  <a:pt x="1487" y="3"/>
                  <a:pt x="1418" y="42"/>
                </a:cubicBezTo>
                <a:cubicBezTo>
                  <a:pt x="1390" y="58"/>
                  <a:pt x="1362" y="80"/>
                  <a:pt x="1335" y="98"/>
                </a:cubicBezTo>
                <a:cubicBezTo>
                  <a:pt x="1318" y="109"/>
                  <a:pt x="1286" y="132"/>
                  <a:pt x="1286" y="132"/>
                </a:cubicBezTo>
                <a:cubicBezTo>
                  <a:pt x="1222" y="235"/>
                  <a:pt x="1110" y="243"/>
                  <a:pt x="1002" y="250"/>
                </a:cubicBezTo>
                <a:cubicBezTo>
                  <a:pt x="931" y="260"/>
                  <a:pt x="864" y="281"/>
                  <a:pt x="801" y="313"/>
                </a:cubicBezTo>
                <a:cubicBezTo>
                  <a:pt x="777" y="325"/>
                  <a:pt x="762" y="348"/>
                  <a:pt x="738" y="361"/>
                </a:cubicBezTo>
                <a:cubicBezTo>
                  <a:pt x="708" y="378"/>
                  <a:pt x="672" y="393"/>
                  <a:pt x="648" y="417"/>
                </a:cubicBezTo>
                <a:cubicBezTo>
                  <a:pt x="600" y="465"/>
                  <a:pt x="623" y="448"/>
                  <a:pt x="586" y="472"/>
                </a:cubicBezTo>
                <a:cubicBezTo>
                  <a:pt x="569" y="522"/>
                  <a:pt x="593" y="462"/>
                  <a:pt x="558" y="514"/>
                </a:cubicBezTo>
                <a:cubicBezTo>
                  <a:pt x="554" y="520"/>
                  <a:pt x="556" y="530"/>
                  <a:pt x="551" y="535"/>
                </a:cubicBezTo>
                <a:cubicBezTo>
                  <a:pt x="539" y="547"/>
                  <a:pt x="523" y="554"/>
                  <a:pt x="509" y="563"/>
                </a:cubicBezTo>
                <a:cubicBezTo>
                  <a:pt x="502" y="567"/>
                  <a:pt x="488" y="576"/>
                  <a:pt x="488" y="576"/>
                </a:cubicBezTo>
                <a:cubicBezTo>
                  <a:pt x="379" y="572"/>
                  <a:pt x="283" y="560"/>
                  <a:pt x="176" y="549"/>
                </a:cubicBezTo>
                <a:cubicBezTo>
                  <a:pt x="168" y="550"/>
                  <a:pt x="26" y="560"/>
                  <a:pt x="3" y="583"/>
                </a:cubicBezTo>
                <a:cubicBezTo>
                  <a:pt x="0" y="586"/>
                  <a:pt x="12" y="583"/>
                  <a:pt x="16" y="583"/>
                </a:cubicBezTo>
              </a:path>
            </a:pathLst>
          </a:custGeom>
          <a:noFill/>
          <a:ln w="9525">
            <a:solidFill>
              <a:srgbClr val="FF9900"/>
            </a:solidFill>
            <a:prstDash val="dash"/>
            <a:round/>
            <a:headEnd/>
            <a:tailEnd type="stealth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56238" name="AutoShape 110"/>
          <p:cNvSpPr>
            <a:spLocks noChangeArrowheads="1"/>
          </p:cNvSpPr>
          <p:nvPr/>
        </p:nvSpPr>
        <p:spPr bwMode="auto">
          <a:xfrm rot="880212">
            <a:off x="3997325" y="2968625"/>
            <a:ext cx="609600" cy="152400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FFFF00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56239" name="AutoShape 111"/>
          <p:cNvSpPr>
            <a:spLocks noChangeArrowheads="1"/>
          </p:cNvSpPr>
          <p:nvPr/>
        </p:nvSpPr>
        <p:spPr bwMode="auto">
          <a:xfrm>
            <a:off x="7467600" y="541020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Mean Shift</a:t>
            </a:r>
          </a:p>
          <a:p>
            <a:pPr algn="ctr"/>
            <a:r>
              <a:rPr lang="en-US" sz="16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vector</a:t>
            </a:r>
          </a:p>
        </p:txBody>
      </p:sp>
      <p:sp>
        <p:nvSpPr>
          <p:cNvPr id="1456240" name="Freeform 112"/>
          <p:cNvSpPr>
            <a:spLocks/>
          </p:cNvSpPr>
          <p:nvPr/>
        </p:nvSpPr>
        <p:spPr bwMode="auto">
          <a:xfrm>
            <a:off x="4043363" y="3140075"/>
            <a:ext cx="3403600" cy="2632075"/>
          </a:xfrm>
          <a:custGeom>
            <a:avLst/>
            <a:gdLst>
              <a:gd name="T0" fmla="*/ 2147483647 w 2144"/>
              <a:gd name="T1" fmla="*/ 2147483647 h 1658"/>
              <a:gd name="T2" fmla="*/ 2147483647 w 2144"/>
              <a:gd name="T3" fmla="*/ 2147483647 h 1658"/>
              <a:gd name="T4" fmla="*/ 2147483647 w 2144"/>
              <a:gd name="T5" fmla="*/ 2147483647 h 1658"/>
              <a:gd name="T6" fmla="*/ 2147483647 w 2144"/>
              <a:gd name="T7" fmla="*/ 2147483647 h 1658"/>
              <a:gd name="T8" fmla="*/ 2147483647 w 2144"/>
              <a:gd name="T9" fmla="*/ 2147483647 h 1658"/>
              <a:gd name="T10" fmla="*/ 2147483647 w 2144"/>
              <a:gd name="T11" fmla="*/ 2147483647 h 1658"/>
              <a:gd name="T12" fmla="*/ 2147483647 w 2144"/>
              <a:gd name="T13" fmla="*/ 2147483647 h 1658"/>
              <a:gd name="T14" fmla="*/ 2147483647 w 2144"/>
              <a:gd name="T15" fmla="*/ 2147483647 h 1658"/>
              <a:gd name="T16" fmla="*/ 2147483647 w 2144"/>
              <a:gd name="T17" fmla="*/ 2147483647 h 1658"/>
              <a:gd name="T18" fmla="*/ 2147483647 w 2144"/>
              <a:gd name="T19" fmla="*/ 2147483647 h 1658"/>
              <a:gd name="T20" fmla="*/ 2147483647 w 2144"/>
              <a:gd name="T21" fmla="*/ 2147483647 h 1658"/>
              <a:gd name="T22" fmla="*/ 2147483647 w 2144"/>
              <a:gd name="T23" fmla="*/ 2147483647 h 1658"/>
              <a:gd name="T24" fmla="*/ 2147483647 w 2144"/>
              <a:gd name="T25" fmla="*/ 2147483647 h 1658"/>
              <a:gd name="T26" fmla="*/ 2147483647 w 2144"/>
              <a:gd name="T27" fmla="*/ 2147483647 h 1658"/>
              <a:gd name="T28" fmla="*/ 2147483647 w 2144"/>
              <a:gd name="T29" fmla="*/ 2147483647 h 1658"/>
              <a:gd name="T30" fmla="*/ 2147483647 w 2144"/>
              <a:gd name="T31" fmla="*/ 2147483647 h 1658"/>
              <a:gd name="T32" fmla="*/ 2147483647 w 2144"/>
              <a:gd name="T33" fmla="*/ 2147483647 h 1658"/>
              <a:gd name="T34" fmla="*/ 2147483647 w 2144"/>
              <a:gd name="T35" fmla="*/ 2147483647 h 1658"/>
              <a:gd name="T36" fmla="*/ 2147483647 w 2144"/>
              <a:gd name="T37" fmla="*/ 2147483647 h 1658"/>
              <a:gd name="T38" fmla="*/ 2147483647 w 2144"/>
              <a:gd name="T39" fmla="*/ 2147483647 h 1658"/>
              <a:gd name="T40" fmla="*/ 2147483647 w 2144"/>
              <a:gd name="T41" fmla="*/ 2147483647 h 1658"/>
              <a:gd name="T42" fmla="*/ 2147483647 w 2144"/>
              <a:gd name="T43" fmla="*/ 2147483647 h 1658"/>
              <a:gd name="T44" fmla="*/ 2147483647 w 2144"/>
              <a:gd name="T45" fmla="*/ 2147483647 h 1658"/>
              <a:gd name="T46" fmla="*/ 2147483647 w 2144"/>
              <a:gd name="T47" fmla="*/ 2147483647 h 1658"/>
              <a:gd name="T48" fmla="*/ 0 w 2144"/>
              <a:gd name="T49" fmla="*/ 2147483647 h 1658"/>
              <a:gd name="T50" fmla="*/ 2147483647 w 2144"/>
              <a:gd name="T51" fmla="*/ 2147483647 h 1658"/>
              <a:gd name="T52" fmla="*/ 2147483647 w 2144"/>
              <a:gd name="T53" fmla="*/ 2147483647 h 1658"/>
              <a:gd name="T54" fmla="*/ 2147483647 w 2144"/>
              <a:gd name="T55" fmla="*/ 0 h 165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2144"/>
              <a:gd name="T85" fmla="*/ 0 h 1658"/>
              <a:gd name="T86" fmla="*/ 2144 w 2144"/>
              <a:gd name="T87" fmla="*/ 1658 h 1658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2144" h="1658">
                <a:moveTo>
                  <a:pt x="2144" y="1658"/>
                </a:moveTo>
                <a:cubicBezTo>
                  <a:pt x="2101" y="1644"/>
                  <a:pt x="2079" y="1621"/>
                  <a:pt x="2033" y="1610"/>
                </a:cubicBezTo>
                <a:cubicBezTo>
                  <a:pt x="1970" y="1563"/>
                  <a:pt x="2038" y="1608"/>
                  <a:pt x="1978" y="1582"/>
                </a:cubicBezTo>
                <a:cubicBezTo>
                  <a:pt x="1954" y="1571"/>
                  <a:pt x="1937" y="1548"/>
                  <a:pt x="1915" y="1534"/>
                </a:cubicBezTo>
                <a:cubicBezTo>
                  <a:pt x="1905" y="1519"/>
                  <a:pt x="1891" y="1507"/>
                  <a:pt x="1881" y="1492"/>
                </a:cubicBezTo>
                <a:cubicBezTo>
                  <a:pt x="1845" y="1435"/>
                  <a:pt x="1915" y="1512"/>
                  <a:pt x="1853" y="1450"/>
                </a:cubicBezTo>
                <a:cubicBezTo>
                  <a:pt x="1844" y="1422"/>
                  <a:pt x="1835" y="1411"/>
                  <a:pt x="1811" y="1395"/>
                </a:cubicBezTo>
                <a:cubicBezTo>
                  <a:pt x="1769" y="1269"/>
                  <a:pt x="1577" y="1294"/>
                  <a:pt x="1485" y="1291"/>
                </a:cubicBezTo>
                <a:cubicBezTo>
                  <a:pt x="1455" y="1281"/>
                  <a:pt x="1432" y="1266"/>
                  <a:pt x="1402" y="1256"/>
                </a:cubicBezTo>
                <a:cubicBezTo>
                  <a:pt x="1395" y="1254"/>
                  <a:pt x="1381" y="1249"/>
                  <a:pt x="1381" y="1249"/>
                </a:cubicBezTo>
                <a:cubicBezTo>
                  <a:pt x="1333" y="1201"/>
                  <a:pt x="1355" y="1218"/>
                  <a:pt x="1318" y="1193"/>
                </a:cubicBezTo>
                <a:cubicBezTo>
                  <a:pt x="1284" y="1141"/>
                  <a:pt x="1329" y="1204"/>
                  <a:pt x="1284" y="1159"/>
                </a:cubicBezTo>
                <a:cubicBezTo>
                  <a:pt x="1266" y="1141"/>
                  <a:pt x="1265" y="1116"/>
                  <a:pt x="1249" y="1096"/>
                </a:cubicBezTo>
                <a:cubicBezTo>
                  <a:pt x="1227" y="1070"/>
                  <a:pt x="1193" y="1053"/>
                  <a:pt x="1166" y="1034"/>
                </a:cubicBezTo>
                <a:cubicBezTo>
                  <a:pt x="1156" y="1027"/>
                  <a:pt x="1143" y="1028"/>
                  <a:pt x="1131" y="1027"/>
                </a:cubicBezTo>
                <a:cubicBezTo>
                  <a:pt x="1080" y="1023"/>
                  <a:pt x="1029" y="1022"/>
                  <a:pt x="978" y="1020"/>
                </a:cubicBezTo>
                <a:cubicBezTo>
                  <a:pt x="881" y="1003"/>
                  <a:pt x="810" y="950"/>
                  <a:pt x="749" y="874"/>
                </a:cubicBezTo>
                <a:cubicBezTo>
                  <a:pt x="731" y="852"/>
                  <a:pt x="711" y="842"/>
                  <a:pt x="701" y="812"/>
                </a:cubicBezTo>
                <a:cubicBezTo>
                  <a:pt x="690" y="779"/>
                  <a:pt x="679" y="753"/>
                  <a:pt x="666" y="722"/>
                </a:cubicBezTo>
                <a:cubicBezTo>
                  <a:pt x="651" y="685"/>
                  <a:pt x="646" y="650"/>
                  <a:pt x="624" y="617"/>
                </a:cubicBezTo>
                <a:cubicBezTo>
                  <a:pt x="612" y="578"/>
                  <a:pt x="598" y="572"/>
                  <a:pt x="562" y="548"/>
                </a:cubicBezTo>
                <a:cubicBezTo>
                  <a:pt x="554" y="543"/>
                  <a:pt x="550" y="532"/>
                  <a:pt x="541" y="527"/>
                </a:cubicBezTo>
                <a:cubicBezTo>
                  <a:pt x="478" y="491"/>
                  <a:pt x="381" y="480"/>
                  <a:pt x="312" y="472"/>
                </a:cubicBezTo>
                <a:cubicBezTo>
                  <a:pt x="227" y="444"/>
                  <a:pt x="125" y="430"/>
                  <a:pt x="48" y="382"/>
                </a:cubicBezTo>
                <a:cubicBezTo>
                  <a:pt x="30" y="353"/>
                  <a:pt x="18" y="325"/>
                  <a:pt x="0" y="298"/>
                </a:cubicBezTo>
                <a:cubicBezTo>
                  <a:pt x="7" y="224"/>
                  <a:pt x="6" y="167"/>
                  <a:pt x="69" y="125"/>
                </a:cubicBezTo>
                <a:cubicBezTo>
                  <a:pt x="83" y="103"/>
                  <a:pt x="121" y="77"/>
                  <a:pt x="146" y="69"/>
                </a:cubicBezTo>
                <a:cubicBezTo>
                  <a:pt x="164" y="42"/>
                  <a:pt x="187" y="36"/>
                  <a:pt x="187" y="0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 type="stealth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9975" name="Rectangle 115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Mean-Shift</a:t>
            </a:r>
          </a:p>
        </p:txBody>
      </p:sp>
      <p:sp>
        <p:nvSpPr>
          <p:cNvPr id="1456244" name="Rectangle 116"/>
          <p:cNvSpPr>
            <a:spLocks noChangeArrowheads="1"/>
          </p:cNvSpPr>
          <p:nvPr/>
        </p:nvSpPr>
        <p:spPr bwMode="auto">
          <a:xfrm>
            <a:off x="0" y="6096000"/>
            <a:ext cx="27495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Slide by Y. </a:t>
            </a:r>
            <a:r>
              <a:rPr lang="en-US" sz="1400" dirty="0" err="1">
                <a:solidFill>
                  <a:srgbClr val="000000"/>
                </a:solidFill>
                <a:cs typeface="Arial" pitchFamily="34" charset="0"/>
              </a:rPr>
              <a:t>Ukrainitz</a:t>
            </a: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 &amp; B. </a:t>
            </a:r>
            <a:r>
              <a:rPr lang="en-US" sz="1400" dirty="0" err="1">
                <a:solidFill>
                  <a:srgbClr val="000000"/>
                </a:solidFill>
                <a:cs typeface="Arial" pitchFamily="34" charset="0"/>
              </a:rPr>
              <a:t>Sarel</a:t>
            </a:r>
            <a:endParaRPr lang="en-US" sz="14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>
                <a:solidFill>
                  <a:prstClr val="white"/>
                </a:solidFill>
              </a:rPr>
              <a:pPr/>
              <a:t>72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218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456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456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56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456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6234" grpId="0" animBg="1"/>
      <p:bldP spid="1456235" grpId="0" animBg="1"/>
      <p:bldP spid="1456235" grpId="1" animBg="1"/>
      <p:bldP spid="1456236" grpId="0" animBg="1"/>
      <p:bldP spid="1456237" grpId="0" animBg="1"/>
      <p:bldP spid="1456237" grpId="1" animBg="1"/>
      <p:bldP spid="1456238" grpId="0" animBg="1"/>
      <p:bldP spid="1456239" grpId="0" animBg="1"/>
      <p:bldP spid="1456239" grpId="1" animBg="1"/>
      <p:bldP spid="1456240" grpId="0" animBg="1"/>
      <p:bldP spid="1456240" grpId="1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Oval 3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899" name="Oval 4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00" name="Oval 5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01" name="Oval 6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02" name="Oval 7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03" name="Oval 8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04" name="Oval 9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05" name="Oval 10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06" name="Oval 11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07" name="Oval 12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08" name="Oval 13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09" name="Oval 14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10" name="Oval 15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11" name="Oval 16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12" name="Oval 17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13" name="Oval 18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14" name="Oval 19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15" name="Oval 20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16" name="Oval 21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17" name="Oval 22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18" name="Oval 23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19" name="Oval 24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20" name="Oval 25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21" name="Oval 26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22" name="Oval 27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23" name="Oval 28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24" name="Oval 29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25" name="Oval 30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26" name="Oval 31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27" name="Oval 32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28" name="Oval 33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29" name="Oval 34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30" name="Oval 35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31" name="Oval 36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32" name="Oval 37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33" name="Oval 38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34" name="Oval 39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35" name="Oval 40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36" name="Oval 41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37" name="Oval 42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38" name="Oval 43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39" name="Oval 44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40" name="Oval 45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41" name="Oval 46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42" name="Oval 47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43" name="Oval 48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44" name="Oval 49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45" name="Oval 50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46" name="Oval 51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47" name="Oval 52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48" name="Oval 53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49" name="Oval 54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50" name="Oval 55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51" name="Oval 56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52" name="Oval 57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53" name="Oval 58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54" name="Oval 59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55" name="Oval 60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56" name="Oval 61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57" name="Oval 62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58" name="Oval 63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59" name="Oval 64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60" name="Oval 65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61" name="Oval 66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62" name="Oval 67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63" name="Oval 68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64" name="Oval 69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65" name="Oval 70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66" name="Oval 71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67" name="Oval 72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68" name="Oval 73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69" name="Oval 74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70" name="Oval 75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71" name="Oval 76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72" name="Oval 77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73" name="Oval 78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74" name="Oval 79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75" name="Oval 80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76" name="Oval 81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77" name="Oval 82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78" name="Oval 83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79" name="Oval 84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80" name="Oval 85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81" name="Oval 86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82" name="Oval 87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83" name="Oval 88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84" name="Oval 89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85" name="Oval 90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86" name="Oval 91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87" name="Oval 92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88" name="Oval 93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89" name="Oval 94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96"/>
          <p:cNvGrpSpPr>
            <a:grpSpLocks/>
          </p:cNvGrpSpPr>
          <p:nvPr/>
        </p:nvGrpSpPr>
        <p:grpSpPr bwMode="auto">
          <a:xfrm>
            <a:off x="2590800" y="1524000"/>
            <a:ext cx="2819400" cy="2895600"/>
            <a:chOff x="3744" y="4464"/>
            <a:chExt cx="1776" cy="1824"/>
          </a:xfrm>
        </p:grpSpPr>
        <p:sp>
          <p:nvSpPr>
            <p:cNvPr id="81000" name="Oval 97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de-CH" sz="24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81001" name="Group 98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81002" name="Oval 99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de-CH" sz="24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1003" name="Line 100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1004" name="Line 101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4" name="Group 102"/>
          <p:cNvGrpSpPr>
            <a:grpSpLocks/>
          </p:cNvGrpSpPr>
          <p:nvPr/>
        </p:nvGrpSpPr>
        <p:grpSpPr bwMode="auto">
          <a:xfrm>
            <a:off x="4343400" y="2895600"/>
            <a:ext cx="457200" cy="457200"/>
            <a:chOff x="4486" y="3484"/>
            <a:chExt cx="288" cy="288"/>
          </a:xfrm>
        </p:grpSpPr>
        <p:sp>
          <p:nvSpPr>
            <p:cNvPr id="80997" name="Oval 103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de-CH" sz="24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0998" name="Line 104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0999" name="Line 105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80992" name="AutoShape 106"/>
          <p:cNvSpPr>
            <a:spLocks noChangeArrowheads="1"/>
          </p:cNvSpPr>
          <p:nvPr/>
        </p:nvSpPr>
        <p:spPr bwMode="auto">
          <a:xfrm>
            <a:off x="7467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Region of</a:t>
            </a:r>
          </a:p>
          <a:p>
            <a:pPr algn="ctr"/>
            <a:r>
              <a:rPr lang="en-US" sz="16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interest</a:t>
            </a:r>
          </a:p>
        </p:txBody>
      </p:sp>
      <p:sp>
        <p:nvSpPr>
          <p:cNvPr id="80993" name="AutoShape 107"/>
          <p:cNvSpPr>
            <a:spLocks noChangeArrowheads="1"/>
          </p:cNvSpPr>
          <p:nvPr/>
        </p:nvSpPr>
        <p:spPr bwMode="auto">
          <a:xfrm>
            <a:off x="7467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Center of</a:t>
            </a:r>
          </a:p>
          <a:p>
            <a:pPr algn="ctr"/>
            <a:r>
              <a:rPr lang="en-US" sz="16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mass</a:t>
            </a:r>
          </a:p>
        </p:txBody>
      </p:sp>
      <p:sp>
        <p:nvSpPr>
          <p:cNvPr id="80994" name="AutoShape 108"/>
          <p:cNvSpPr>
            <a:spLocks noChangeArrowheads="1"/>
          </p:cNvSpPr>
          <p:nvPr/>
        </p:nvSpPr>
        <p:spPr bwMode="auto">
          <a:xfrm>
            <a:off x="7467600" y="541020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Mean Shift</a:t>
            </a:r>
          </a:p>
          <a:p>
            <a:pPr algn="ctr"/>
            <a:r>
              <a:rPr lang="en-US" sz="16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vector</a:t>
            </a:r>
          </a:p>
        </p:txBody>
      </p:sp>
      <p:sp>
        <p:nvSpPr>
          <p:cNvPr id="80995" name="Rectangle 111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Mean-Shift</a:t>
            </a:r>
          </a:p>
        </p:txBody>
      </p:sp>
      <p:sp>
        <p:nvSpPr>
          <p:cNvPr id="110" name="Rectangle 116"/>
          <p:cNvSpPr>
            <a:spLocks noChangeArrowheads="1"/>
          </p:cNvSpPr>
          <p:nvPr/>
        </p:nvSpPr>
        <p:spPr bwMode="auto">
          <a:xfrm>
            <a:off x="0" y="6096000"/>
            <a:ext cx="27495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Slide by Y. </a:t>
            </a:r>
            <a:r>
              <a:rPr lang="en-US" sz="1400" dirty="0" err="1">
                <a:solidFill>
                  <a:srgbClr val="000000"/>
                </a:solidFill>
                <a:cs typeface="Arial" pitchFamily="34" charset="0"/>
              </a:rPr>
              <a:t>Ukrainitz</a:t>
            </a: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 &amp; B. </a:t>
            </a:r>
            <a:r>
              <a:rPr lang="en-US" sz="1400" dirty="0" err="1">
                <a:solidFill>
                  <a:srgbClr val="000000"/>
                </a:solidFill>
                <a:cs typeface="Arial" pitchFamily="34" charset="0"/>
              </a:rPr>
              <a:t>Sarel</a:t>
            </a:r>
            <a:endParaRPr lang="en-US" sz="14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>
                <a:solidFill>
                  <a:prstClr val="white"/>
                </a:solidFill>
              </a:rPr>
              <a:pPr/>
              <a:t>73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551259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2.61624E-6 L 0.0625 0.0222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" y="11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Oval 3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23" name="Oval 4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24" name="Oval 5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25" name="Oval 6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26" name="Oval 7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27" name="Oval 8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28" name="Oval 9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29" name="Oval 10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30" name="Oval 11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31" name="Oval 12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32" name="Oval 13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33" name="Oval 14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34" name="Oval 15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35" name="Oval 16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36" name="Oval 17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37" name="Oval 18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38" name="Oval 19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39" name="Oval 20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40" name="Oval 21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41" name="Oval 22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42" name="Oval 23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43" name="Oval 24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44" name="Oval 25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45" name="Oval 26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46" name="Oval 27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47" name="Oval 28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48" name="Oval 29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49" name="Oval 30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50" name="Oval 31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51" name="Oval 32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52" name="Oval 33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53" name="Oval 34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54" name="Oval 35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55" name="Oval 36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56" name="Oval 37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57" name="Oval 38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58" name="Oval 39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59" name="Oval 40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60" name="Oval 41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61" name="Oval 42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62" name="Oval 43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63" name="Oval 44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64" name="Oval 45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65" name="Oval 46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66" name="Oval 47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67" name="Oval 48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68" name="Oval 49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69" name="Oval 50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70" name="Oval 51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71" name="Oval 52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72" name="Oval 53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73" name="Oval 54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74" name="Oval 55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75" name="Oval 56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76" name="Oval 57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77" name="Oval 58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78" name="Oval 59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79" name="Oval 60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80" name="Oval 61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81" name="Oval 62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82" name="Oval 63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83" name="Oval 64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84" name="Oval 65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85" name="Oval 66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86" name="Oval 67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87" name="Oval 68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88" name="Oval 69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89" name="Oval 70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90" name="Oval 71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91" name="Oval 72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92" name="Oval 73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93" name="Oval 74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94" name="Oval 75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95" name="Oval 76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96" name="Oval 77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97" name="Oval 78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98" name="Oval 79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99" name="Oval 80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000" name="Oval 81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001" name="Oval 82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002" name="Oval 83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003" name="Oval 84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004" name="Oval 85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005" name="Oval 86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006" name="Oval 87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007" name="Oval 88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008" name="Oval 89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009" name="Oval 90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010" name="Oval 91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011" name="Oval 92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012" name="Oval 93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013" name="Oval 94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82014" name="Group 96"/>
          <p:cNvGrpSpPr>
            <a:grpSpLocks/>
          </p:cNvGrpSpPr>
          <p:nvPr/>
        </p:nvGrpSpPr>
        <p:grpSpPr bwMode="auto">
          <a:xfrm>
            <a:off x="3167063" y="1676400"/>
            <a:ext cx="2819400" cy="2895600"/>
            <a:chOff x="3744" y="4464"/>
            <a:chExt cx="1776" cy="1824"/>
          </a:xfrm>
        </p:grpSpPr>
        <p:sp>
          <p:nvSpPr>
            <p:cNvPr id="82025" name="Oval 97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de-CH" sz="24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82026" name="Group 98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82027" name="Oval 99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de-CH" sz="24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2028" name="Line 100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2029" name="Line 101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82015" name="AutoShape 102"/>
          <p:cNvSpPr>
            <a:spLocks noChangeArrowheads="1"/>
          </p:cNvSpPr>
          <p:nvPr/>
        </p:nvSpPr>
        <p:spPr bwMode="auto">
          <a:xfrm>
            <a:off x="7467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Region of</a:t>
            </a:r>
          </a:p>
          <a:p>
            <a:pPr algn="ctr"/>
            <a:r>
              <a:rPr lang="en-US" sz="16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interest</a:t>
            </a:r>
          </a:p>
        </p:txBody>
      </p:sp>
      <p:sp>
        <p:nvSpPr>
          <p:cNvPr id="82016" name="AutoShape 103"/>
          <p:cNvSpPr>
            <a:spLocks noChangeArrowheads="1"/>
          </p:cNvSpPr>
          <p:nvPr/>
        </p:nvSpPr>
        <p:spPr bwMode="auto">
          <a:xfrm>
            <a:off x="7467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Center of</a:t>
            </a:r>
          </a:p>
          <a:p>
            <a:pPr algn="ctr"/>
            <a:r>
              <a:rPr lang="en-US" sz="16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mass</a:t>
            </a:r>
          </a:p>
        </p:txBody>
      </p:sp>
      <p:sp>
        <p:nvSpPr>
          <p:cNvPr id="82017" name="AutoShape 104"/>
          <p:cNvSpPr>
            <a:spLocks noChangeArrowheads="1"/>
          </p:cNvSpPr>
          <p:nvPr/>
        </p:nvSpPr>
        <p:spPr bwMode="auto">
          <a:xfrm>
            <a:off x="7467600" y="541020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Mean Shift</a:t>
            </a:r>
          </a:p>
          <a:p>
            <a:pPr algn="ctr"/>
            <a:r>
              <a:rPr lang="en-US" sz="16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vector</a:t>
            </a:r>
          </a:p>
        </p:txBody>
      </p:sp>
      <p:grpSp>
        <p:nvGrpSpPr>
          <p:cNvPr id="4" name="Group 105"/>
          <p:cNvGrpSpPr>
            <a:grpSpLocks/>
          </p:cNvGrpSpPr>
          <p:nvPr/>
        </p:nvGrpSpPr>
        <p:grpSpPr bwMode="auto">
          <a:xfrm>
            <a:off x="5029200" y="3200400"/>
            <a:ext cx="457200" cy="457200"/>
            <a:chOff x="4486" y="3484"/>
            <a:chExt cx="288" cy="288"/>
          </a:xfrm>
        </p:grpSpPr>
        <p:sp>
          <p:nvSpPr>
            <p:cNvPr id="82022" name="Oval 106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de-CH" sz="24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2023" name="Line 107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2024" name="Line 108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1460333" name="AutoShape 109"/>
          <p:cNvSpPr>
            <a:spLocks noChangeArrowheads="1"/>
          </p:cNvSpPr>
          <p:nvPr/>
        </p:nvSpPr>
        <p:spPr bwMode="auto">
          <a:xfrm rot="1324470">
            <a:off x="4565650" y="3200400"/>
            <a:ext cx="685800" cy="152400"/>
          </a:xfrm>
          <a:prstGeom prst="rightArrow">
            <a:avLst>
              <a:gd name="adj1" fmla="val 50000"/>
              <a:gd name="adj2" fmla="val 112500"/>
            </a:avLst>
          </a:prstGeom>
          <a:solidFill>
            <a:srgbClr val="FFFF00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b" anchorCtr="1"/>
          <a:lstStyle/>
          <a:p>
            <a:pPr algn="ctr"/>
            <a:endParaRPr lang="de-DE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020" name="Rectangle 11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mtClean="0"/>
              <a:t>Mean-Shift</a:t>
            </a:r>
          </a:p>
        </p:txBody>
      </p:sp>
      <p:sp>
        <p:nvSpPr>
          <p:cNvPr id="111" name="Rectangle 116"/>
          <p:cNvSpPr>
            <a:spLocks noChangeArrowheads="1"/>
          </p:cNvSpPr>
          <p:nvPr/>
        </p:nvSpPr>
        <p:spPr bwMode="auto">
          <a:xfrm>
            <a:off x="0" y="6096000"/>
            <a:ext cx="27495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Slide by Y. </a:t>
            </a:r>
            <a:r>
              <a:rPr lang="en-US" sz="1400" dirty="0" err="1">
                <a:solidFill>
                  <a:srgbClr val="000000"/>
                </a:solidFill>
                <a:cs typeface="Arial" pitchFamily="34" charset="0"/>
              </a:rPr>
              <a:t>Ukrainitz</a:t>
            </a: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 &amp; B. </a:t>
            </a:r>
            <a:r>
              <a:rPr lang="en-US" sz="1400" dirty="0" err="1">
                <a:solidFill>
                  <a:srgbClr val="000000"/>
                </a:solidFill>
                <a:cs typeface="Arial" pitchFamily="34" charset="0"/>
              </a:rPr>
              <a:t>Sarel</a:t>
            </a:r>
            <a:endParaRPr lang="en-US" sz="14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>
                <a:solidFill>
                  <a:prstClr val="white"/>
                </a:solidFill>
              </a:rPr>
              <a:pPr/>
              <a:t>74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7607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0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60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0333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Oval 3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947" name="Oval 4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948" name="Oval 5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949" name="Oval 6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950" name="Oval 7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951" name="Oval 8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952" name="Oval 9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953" name="Oval 10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954" name="Oval 11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955" name="Oval 12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956" name="Oval 13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957" name="Oval 14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958" name="Oval 15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959" name="Oval 16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960" name="Oval 17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961" name="Oval 18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962" name="Oval 19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963" name="Oval 20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964" name="Oval 21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965" name="Oval 22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966" name="Oval 23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967" name="Oval 24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968" name="Oval 25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969" name="Oval 26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970" name="Oval 27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971" name="Oval 28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972" name="Oval 29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973" name="Oval 30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974" name="Oval 31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975" name="Oval 32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976" name="Oval 33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977" name="Oval 34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978" name="Oval 35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979" name="Oval 36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980" name="Oval 37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981" name="Oval 38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982" name="Oval 39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983" name="Oval 40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984" name="Oval 41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985" name="Oval 42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986" name="Oval 43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987" name="Oval 44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988" name="Oval 45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989" name="Oval 46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990" name="Oval 47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991" name="Oval 48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992" name="Oval 49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993" name="Oval 50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994" name="Oval 51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995" name="Oval 52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996" name="Oval 53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997" name="Oval 54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998" name="Oval 55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999" name="Oval 56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000" name="Oval 57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001" name="Oval 58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002" name="Oval 59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003" name="Oval 60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004" name="Oval 61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005" name="Oval 62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006" name="Oval 63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007" name="Oval 64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008" name="Oval 65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009" name="Oval 66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010" name="Oval 67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011" name="Oval 68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012" name="Oval 69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013" name="Oval 70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014" name="Oval 71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015" name="Oval 72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016" name="Oval 73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017" name="Oval 74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018" name="Oval 75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019" name="Oval 76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020" name="Oval 77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021" name="Oval 78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022" name="Oval 79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023" name="Oval 80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024" name="Oval 81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025" name="Oval 82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026" name="Oval 83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027" name="Oval 84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028" name="Oval 85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029" name="Oval 86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030" name="Oval 87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031" name="Oval 88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032" name="Oval 89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033" name="Oval 90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034" name="Oval 91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035" name="Oval 92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036" name="Oval 93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037" name="Oval 94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96"/>
          <p:cNvGrpSpPr>
            <a:grpSpLocks/>
          </p:cNvGrpSpPr>
          <p:nvPr/>
        </p:nvGrpSpPr>
        <p:grpSpPr bwMode="auto">
          <a:xfrm>
            <a:off x="3167063" y="1676400"/>
            <a:ext cx="2819400" cy="2895600"/>
            <a:chOff x="3744" y="4464"/>
            <a:chExt cx="1776" cy="1824"/>
          </a:xfrm>
        </p:grpSpPr>
        <p:sp>
          <p:nvSpPr>
            <p:cNvPr id="83048" name="Oval 97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de-CH" sz="24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83049" name="Group 98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83050" name="Oval 99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de-CH" sz="24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3051" name="Line 100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3052" name="Line 101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83039" name="AutoShape 102"/>
          <p:cNvSpPr>
            <a:spLocks noChangeArrowheads="1"/>
          </p:cNvSpPr>
          <p:nvPr/>
        </p:nvSpPr>
        <p:spPr bwMode="auto">
          <a:xfrm>
            <a:off x="7467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Region of</a:t>
            </a:r>
          </a:p>
          <a:p>
            <a:pPr algn="ctr"/>
            <a:r>
              <a:rPr lang="en-US" sz="16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interest</a:t>
            </a:r>
          </a:p>
        </p:txBody>
      </p:sp>
      <p:sp>
        <p:nvSpPr>
          <p:cNvPr id="83040" name="AutoShape 103"/>
          <p:cNvSpPr>
            <a:spLocks noChangeArrowheads="1"/>
          </p:cNvSpPr>
          <p:nvPr/>
        </p:nvSpPr>
        <p:spPr bwMode="auto">
          <a:xfrm>
            <a:off x="7467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Center of</a:t>
            </a:r>
          </a:p>
          <a:p>
            <a:pPr algn="ctr"/>
            <a:r>
              <a:rPr lang="en-US" sz="16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mass</a:t>
            </a:r>
          </a:p>
        </p:txBody>
      </p:sp>
      <p:sp>
        <p:nvSpPr>
          <p:cNvPr id="83041" name="AutoShape 104"/>
          <p:cNvSpPr>
            <a:spLocks noChangeArrowheads="1"/>
          </p:cNvSpPr>
          <p:nvPr/>
        </p:nvSpPr>
        <p:spPr bwMode="auto">
          <a:xfrm>
            <a:off x="7467600" y="541020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Mean Shift</a:t>
            </a:r>
          </a:p>
          <a:p>
            <a:pPr algn="ctr"/>
            <a:r>
              <a:rPr lang="en-US" sz="16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vector</a:t>
            </a:r>
          </a:p>
        </p:txBody>
      </p:sp>
      <p:grpSp>
        <p:nvGrpSpPr>
          <p:cNvPr id="4" name="Group 105"/>
          <p:cNvGrpSpPr>
            <a:grpSpLocks/>
          </p:cNvGrpSpPr>
          <p:nvPr/>
        </p:nvGrpSpPr>
        <p:grpSpPr bwMode="auto">
          <a:xfrm>
            <a:off x="5029200" y="3200400"/>
            <a:ext cx="457200" cy="457200"/>
            <a:chOff x="4486" y="3484"/>
            <a:chExt cx="288" cy="288"/>
          </a:xfrm>
        </p:grpSpPr>
        <p:sp>
          <p:nvSpPr>
            <p:cNvPr id="83045" name="Oval 106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de-CH" sz="24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3046" name="Line 107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3047" name="Line 108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83043" name="Rectangle 111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Mean-Shift</a:t>
            </a:r>
          </a:p>
        </p:txBody>
      </p:sp>
      <p:sp>
        <p:nvSpPr>
          <p:cNvPr id="110" name="Rectangle 116"/>
          <p:cNvSpPr>
            <a:spLocks noChangeArrowheads="1"/>
          </p:cNvSpPr>
          <p:nvPr/>
        </p:nvSpPr>
        <p:spPr bwMode="auto">
          <a:xfrm>
            <a:off x="0" y="6096000"/>
            <a:ext cx="27495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Slide by Y. </a:t>
            </a:r>
            <a:r>
              <a:rPr lang="en-US" sz="1400" dirty="0" err="1">
                <a:solidFill>
                  <a:srgbClr val="000000"/>
                </a:solidFill>
                <a:cs typeface="Arial" pitchFamily="34" charset="0"/>
              </a:rPr>
              <a:t>Ukrainitz</a:t>
            </a: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 &amp; B. </a:t>
            </a:r>
            <a:r>
              <a:rPr lang="en-US" sz="1400" dirty="0" err="1">
                <a:solidFill>
                  <a:srgbClr val="000000"/>
                </a:solidFill>
                <a:cs typeface="Arial" pitchFamily="34" charset="0"/>
              </a:rPr>
              <a:t>Sarel</a:t>
            </a:r>
            <a:endParaRPr lang="en-US" sz="14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>
                <a:solidFill>
                  <a:prstClr val="white"/>
                </a:solidFill>
              </a:rPr>
              <a:pPr/>
              <a:t>75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4980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5.82929E-7 L 0.075 0.0444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" y="22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Oval 3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971" name="Oval 4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972" name="Oval 5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973" name="Oval 6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974" name="Oval 7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975" name="Oval 8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976" name="Oval 9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977" name="Oval 10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978" name="Oval 11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979" name="Oval 12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980" name="Oval 13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981" name="Oval 14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982" name="Oval 15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983" name="Oval 16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984" name="Oval 17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985" name="Oval 18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986" name="Oval 19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987" name="Oval 20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988" name="Oval 21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989" name="Oval 22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990" name="Oval 23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991" name="Oval 24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992" name="Oval 25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993" name="Oval 26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994" name="Oval 27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995" name="Oval 28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996" name="Oval 29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997" name="Oval 30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998" name="Oval 31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999" name="Oval 32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000" name="Oval 33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001" name="Oval 34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002" name="Oval 35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003" name="Oval 36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004" name="Oval 37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005" name="Oval 38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006" name="Oval 39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007" name="Oval 40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008" name="Oval 41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009" name="Oval 42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010" name="Oval 43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011" name="Oval 44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012" name="Oval 45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013" name="Oval 46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014" name="Oval 47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015" name="Oval 48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016" name="Oval 49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017" name="Oval 50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018" name="Oval 51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019" name="Oval 52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020" name="Oval 53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021" name="Oval 54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022" name="Oval 55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023" name="Oval 56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024" name="Oval 57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025" name="Oval 58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026" name="Oval 59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027" name="Oval 60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028" name="Oval 61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029" name="Oval 62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030" name="Oval 63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031" name="Oval 64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032" name="Oval 65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033" name="Oval 66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034" name="Oval 67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035" name="Oval 68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036" name="Oval 69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037" name="Oval 70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038" name="Oval 71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039" name="Oval 72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040" name="Oval 73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041" name="Oval 74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042" name="Oval 75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043" name="Oval 76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044" name="Oval 77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045" name="Oval 78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046" name="Oval 79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047" name="Oval 80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048" name="Oval 81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049" name="Oval 82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050" name="Oval 83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051" name="Oval 84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052" name="Oval 85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053" name="Oval 86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054" name="Oval 87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055" name="Oval 88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056" name="Oval 89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057" name="Oval 90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058" name="Oval 91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059" name="Oval 92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060" name="Oval 93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061" name="Oval 94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84062" name="Group 96"/>
          <p:cNvGrpSpPr>
            <a:grpSpLocks/>
          </p:cNvGrpSpPr>
          <p:nvPr/>
        </p:nvGrpSpPr>
        <p:grpSpPr bwMode="auto">
          <a:xfrm>
            <a:off x="3841750" y="1981200"/>
            <a:ext cx="2819400" cy="2895600"/>
            <a:chOff x="3744" y="4464"/>
            <a:chExt cx="1776" cy="1824"/>
          </a:xfrm>
        </p:grpSpPr>
        <p:sp>
          <p:nvSpPr>
            <p:cNvPr id="84073" name="Oval 97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de-CH" sz="24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84074" name="Group 98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84075" name="Oval 99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de-CH" sz="24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4076" name="Line 100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4077" name="Line 101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84063" name="AutoShape 102"/>
          <p:cNvSpPr>
            <a:spLocks noChangeArrowheads="1"/>
          </p:cNvSpPr>
          <p:nvPr/>
        </p:nvSpPr>
        <p:spPr bwMode="auto">
          <a:xfrm>
            <a:off x="7467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Region of</a:t>
            </a:r>
          </a:p>
          <a:p>
            <a:pPr algn="ctr"/>
            <a:r>
              <a:rPr lang="en-US" sz="16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interest</a:t>
            </a:r>
          </a:p>
        </p:txBody>
      </p:sp>
      <p:sp>
        <p:nvSpPr>
          <p:cNvPr id="84064" name="AutoShape 103"/>
          <p:cNvSpPr>
            <a:spLocks noChangeArrowheads="1"/>
          </p:cNvSpPr>
          <p:nvPr/>
        </p:nvSpPr>
        <p:spPr bwMode="auto">
          <a:xfrm>
            <a:off x="7467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Center of</a:t>
            </a:r>
          </a:p>
          <a:p>
            <a:pPr algn="ctr"/>
            <a:r>
              <a:rPr lang="en-US" sz="16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mass</a:t>
            </a:r>
          </a:p>
        </p:txBody>
      </p:sp>
      <p:sp>
        <p:nvSpPr>
          <p:cNvPr id="84065" name="AutoShape 104"/>
          <p:cNvSpPr>
            <a:spLocks noChangeArrowheads="1"/>
          </p:cNvSpPr>
          <p:nvPr/>
        </p:nvSpPr>
        <p:spPr bwMode="auto">
          <a:xfrm>
            <a:off x="7467600" y="541020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Mean Shift</a:t>
            </a:r>
          </a:p>
          <a:p>
            <a:pPr algn="ctr"/>
            <a:r>
              <a:rPr lang="en-US" sz="16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vector</a:t>
            </a:r>
          </a:p>
        </p:txBody>
      </p:sp>
      <p:grpSp>
        <p:nvGrpSpPr>
          <p:cNvPr id="4" name="Group 105"/>
          <p:cNvGrpSpPr>
            <a:grpSpLocks/>
          </p:cNvGrpSpPr>
          <p:nvPr/>
        </p:nvGrpSpPr>
        <p:grpSpPr bwMode="auto">
          <a:xfrm>
            <a:off x="5389563" y="3265488"/>
            <a:ext cx="457200" cy="457200"/>
            <a:chOff x="4486" y="3484"/>
            <a:chExt cx="288" cy="288"/>
          </a:xfrm>
        </p:grpSpPr>
        <p:sp>
          <p:nvSpPr>
            <p:cNvPr id="84070" name="Oval 106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de-CH" sz="24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4071" name="Line 107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4072" name="Line 108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1464429" name="AutoShape 109"/>
          <p:cNvSpPr>
            <a:spLocks noChangeArrowheads="1"/>
          </p:cNvSpPr>
          <p:nvPr/>
        </p:nvSpPr>
        <p:spPr bwMode="auto">
          <a:xfrm rot="618372">
            <a:off x="5280025" y="3375025"/>
            <a:ext cx="381000" cy="152400"/>
          </a:xfrm>
          <a:prstGeom prst="rightArrow">
            <a:avLst>
              <a:gd name="adj1" fmla="val 50000"/>
              <a:gd name="adj2" fmla="val 62500"/>
            </a:avLst>
          </a:prstGeom>
          <a:solidFill>
            <a:srgbClr val="FFFF00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068" name="Rectangle 11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Mean-Shift</a:t>
            </a:r>
          </a:p>
        </p:txBody>
      </p:sp>
      <p:sp>
        <p:nvSpPr>
          <p:cNvPr id="111" name="Rectangle 116"/>
          <p:cNvSpPr>
            <a:spLocks noChangeArrowheads="1"/>
          </p:cNvSpPr>
          <p:nvPr/>
        </p:nvSpPr>
        <p:spPr bwMode="auto">
          <a:xfrm>
            <a:off x="0" y="6096000"/>
            <a:ext cx="27495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Slide by Y. </a:t>
            </a:r>
            <a:r>
              <a:rPr lang="en-US" sz="1400" dirty="0" err="1">
                <a:solidFill>
                  <a:srgbClr val="000000"/>
                </a:solidFill>
                <a:cs typeface="Arial" pitchFamily="34" charset="0"/>
              </a:rPr>
              <a:t>Ukrainitz</a:t>
            </a: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 &amp; B. </a:t>
            </a:r>
            <a:r>
              <a:rPr lang="en-US" sz="1400" dirty="0" err="1">
                <a:solidFill>
                  <a:srgbClr val="000000"/>
                </a:solidFill>
                <a:cs typeface="Arial" pitchFamily="34" charset="0"/>
              </a:rPr>
              <a:t>Sarel</a:t>
            </a:r>
            <a:endParaRPr lang="en-US" sz="14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>
                <a:solidFill>
                  <a:prstClr val="white"/>
                </a:solidFill>
              </a:rPr>
              <a:pPr/>
              <a:t>76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0333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64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4429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Oval 3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995" name="Oval 4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996" name="Oval 5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997" name="Oval 6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998" name="Oval 7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999" name="Oval 8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00" name="Oval 9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01" name="Oval 10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02" name="Oval 11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03" name="Oval 12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04" name="Oval 13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05" name="Oval 14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06" name="Oval 15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07" name="Oval 16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08" name="Oval 17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09" name="Oval 18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10" name="Oval 19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11" name="Oval 20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12" name="Oval 21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13" name="Oval 22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14" name="Oval 23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15" name="Oval 24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16" name="Oval 25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17" name="Oval 26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18" name="Oval 27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19" name="Oval 28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20" name="Oval 29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21" name="Oval 30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22" name="Oval 31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23" name="Oval 32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24" name="Oval 33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25" name="Oval 34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26" name="Oval 35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27" name="Oval 36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28" name="Oval 37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29" name="Oval 38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30" name="Oval 39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31" name="Oval 40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32" name="Oval 41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33" name="Oval 42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34" name="Oval 43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35" name="Oval 44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36" name="Oval 45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37" name="Oval 46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38" name="Oval 47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39" name="Oval 48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40" name="Oval 49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41" name="Oval 50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42" name="Oval 51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43" name="Oval 52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44" name="Oval 53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45" name="Oval 54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46" name="Oval 55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47" name="Oval 56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48" name="Oval 57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49" name="Oval 58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50" name="Oval 59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51" name="Oval 60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52" name="Oval 61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53" name="Oval 62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54" name="Oval 63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55" name="Oval 64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56" name="Oval 65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57" name="Oval 66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58" name="Oval 67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59" name="Oval 68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60" name="Oval 69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61" name="Oval 70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62" name="Oval 71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63" name="Oval 72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64" name="Oval 73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65" name="Oval 74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66" name="Oval 75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67" name="Oval 76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68" name="Oval 77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69" name="Oval 78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70" name="Oval 79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71" name="Oval 80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72" name="Oval 81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73" name="Oval 82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74" name="Oval 83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75" name="Oval 84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76" name="Oval 85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77" name="Oval 86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78" name="Oval 87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79" name="Oval 88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80" name="Oval 89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81" name="Oval 90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82" name="Oval 91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83" name="Oval 92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84" name="Oval 93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85" name="Oval 94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96"/>
          <p:cNvGrpSpPr>
            <a:grpSpLocks/>
          </p:cNvGrpSpPr>
          <p:nvPr/>
        </p:nvGrpSpPr>
        <p:grpSpPr bwMode="auto">
          <a:xfrm>
            <a:off x="3841750" y="1981200"/>
            <a:ext cx="2819400" cy="2895600"/>
            <a:chOff x="3744" y="4464"/>
            <a:chExt cx="1776" cy="1824"/>
          </a:xfrm>
        </p:grpSpPr>
        <p:sp>
          <p:nvSpPr>
            <p:cNvPr id="85096" name="Oval 97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de-CH" sz="24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85097" name="Group 98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85098" name="Oval 99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de-CH" sz="24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5099" name="Line 100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5100" name="Line 101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85087" name="AutoShape 102"/>
          <p:cNvSpPr>
            <a:spLocks noChangeArrowheads="1"/>
          </p:cNvSpPr>
          <p:nvPr/>
        </p:nvSpPr>
        <p:spPr bwMode="auto">
          <a:xfrm>
            <a:off x="7467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Region of</a:t>
            </a:r>
          </a:p>
          <a:p>
            <a:pPr algn="ctr"/>
            <a:r>
              <a:rPr lang="en-US" sz="16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interest</a:t>
            </a:r>
          </a:p>
        </p:txBody>
      </p:sp>
      <p:sp>
        <p:nvSpPr>
          <p:cNvPr id="85088" name="AutoShape 103"/>
          <p:cNvSpPr>
            <a:spLocks noChangeArrowheads="1"/>
          </p:cNvSpPr>
          <p:nvPr/>
        </p:nvSpPr>
        <p:spPr bwMode="auto">
          <a:xfrm>
            <a:off x="7467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Center of</a:t>
            </a:r>
          </a:p>
          <a:p>
            <a:pPr algn="ctr"/>
            <a:r>
              <a:rPr lang="en-US" sz="16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mass</a:t>
            </a:r>
          </a:p>
        </p:txBody>
      </p:sp>
      <p:sp>
        <p:nvSpPr>
          <p:cNvPr id="85089" name="AutoShape 104"/>
          <p:cNvSpPr>
            <a:spLocks noChangeArrowheads="1"/>
          </p:cNvSpPr>
          <p:nvPr/>
        </p:nvSpPr>
        <p:spPr bwMode="auto">
          <a:xfrm>
            <a:off x="7467600" y="541020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Mean Shift</a:t>
            </a:r>
          </a:p>
          <a:p>
            <a:pPr algn="ctr"/>
            <a:r>
              <a:rPr lang="en-US" sz="16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vector</a:t>
            </a:r>
          </a:p>
        </p:txBody>
      </p:sp>
      <p:grpSp>
        <p:nvGrpSpPr>
          <p:cNvPr id="4" name="Group 105"/>
          <p:cNvGrpSpPr>
            <a:grpSpLocks/>
          </p:cNvGrpSpPr>
          <p:nvPr/>
        </p:nvGrpSpPr>
        <p:grpSpPr bwMode="auto">
          <a:xfrm>
            <a:off x="5389563" y="3265488"/>
            <a:ext cx="457200" cy="457200"/>
            <a:chOff x="4486" y="3484"/>
            <a:chExt cx="288" cy="288"/>
          </a:xfrm>
        </p:grpSpPr>
        <p:sp>
          <p:nvSpPr>
            <p:cNvPr id="85093" name="Oval 106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de-CH" sz="24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5094" name="Line 107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5095" name="Line 108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85091" name="Rectangle 111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Mean-Shift</a:t>
            </a:r>
          </a:p>
        </p:txBody>
      </p:sp>
      <p:sp>
        <p:nvSpPr>
          <p:cNvPr id="110" name="Rectangle 116"/>
          <p:cNvSpPr>
            <a:spLocks noChangeArrowheads="1"/>
          </p:cNvSpPr>
          <p:nvPr/>
        </p:nvSpPr>
        <p:spPr bwMode="auto">
          <a:xfrm>
            <a:off x="0" y="6096000"/>
            <a:ext cx="27495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Slide by Y. </a:t>
            </a:r>
            <a:r>
              <a:rPr lang="en-US" sz="1400" dirty="0" err="1">
                <a:solidFill>
                  <a:srgbClr val="000000"/>
                </a:solidFill>
                <a:cs typeface="Arial" pitchFamily="34" charset="0"/>
              </a:rPr>
              <a:t>Ukrainitz</a:t>
            </a: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 &amp; B. </a:t>
            </a:r>
            <a:r>
              <a:rPr lang="en-US" sz="1400" dirty="0" err="1">
                <a:solidFill>
                  <a:srgbClr val="000000"/>
                </a:solidFill>
                <a:cs typeface="Arial" pitchFamily="34" charset="0"/>
              </a:rPr>
              <a:t>Sarel</a:t>
            </a:r>
            <a:endParaRPr lang="en-US" sz="14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>
                <a:solidFill>
                  <a:prstClr val="white"/>
                </a:solidFill>
              </a:rPr>
              <a:pPr/>
              <a:t>77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263471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01874E-6 L 0.03993 0.011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7" y="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Oval 3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19" name="Oval 4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20" name="Oval 5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21" name="Oval 6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22" name="Oval 7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23" name="Oval 8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24" name="Oval 9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25" name="Oval 10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26" name="Oval 11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27" name="Oval 12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28" name="Oval 13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29" name="Oval 14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30" name="Oval 15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31" name="Oval 16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32" name="Oval 17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33" name="Oval 18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34" name="Oval 19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35" name="Oval 20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36" name="Oval 21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37" name="Oval 22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38" name="Oval 23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39" name="Oval 24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40" name="Oval 25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41" name="Oval 26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42" name="Oval 27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43" name="Oval 28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44" name="Oval 29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45" name="Oval 30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46" name="Oval 31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47" name="Oval 32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48" name="Oval 33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49" name="Oval 34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50" name="Oval 35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51" name="Oval 36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52" name="Oval 37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53" name="Oval 38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54" name="Oval 39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55" name="Oval 40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56" name="Oval 41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57" name="Oval 42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58" name="Oval 43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59" name="Oval 44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60" name="Oval 45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61" name="Oval 46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62" name="Oval 47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63" name="Oval 48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64" name="Oval 49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65" name="Oval 50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66" name="Oval 51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67" name="Oval 52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68" name="Oval 53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69" name="Oval 54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70" name="Oval 55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71" name="Oval 56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72" name="Oval 57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73" name="Oval 58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74" name="Oval 59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75" name="Oval 60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76" name="Oval 61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77" name="Oval 62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78" name="Oval 63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79" name="Oval 64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80" name="Oval 65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81" name="Oval 66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82" name="Oval 67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83" name="Oval 68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84" name="Oval 69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85" name="Oval 70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86" name="Oval 71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87" name="Oval 72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88" name="Oval 73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89" name="Oval 74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90" name="Oval 75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91" name="Oval 76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92" name="Oval 77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93" name="Oval 78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94" name="Oval 79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95" name="Oval 80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96" name="Oval 81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97" name="Oval 82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98" name="Oval 83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99" name="Oval 84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100" name="Oval 85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101" name="Oval 86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102" name="Oval 87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103" name="Oval 88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104" name="Oval 89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105" name="Oval 90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106" name="Oval 91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107" name="Oval 92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108" name="Oval 93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109" name="Oval 94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86110" name="Group 96"/>
          <p:cNvGrpSpPr>
            <a:grpSpLocks/>
          </p:cNvGrpSpPr>
          <p:nvPr/>
        </p:nvGrpSpPr>
        <p:grpSpPr bwMode="auto">
          <a:xfrm>
            <a:off x="4211638" y="2047875"/>
            <a:ext cx="2819400" cy="2895600"/>
            <a:chOff x="3744" y="4464"/>
            <a:chExt cx="1776" cy="1824"/>
          </a:xfrm>
        </p:grpSpPr>
        <p:sp>
          <p:nvSpPr>
            <p:cNvPr id="86119" name="Oval 97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de-CH" sz="24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86120" name="Group 98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86121" name="Oval 99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de-CH" sz="24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6122" name="Line 100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6123" name="Line 101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86111" name="AutoShape 102"/>
          <p:cNvSpPr>
            <a:spLocks noChangeArrowheads="1"/>
          </p:cNvSpPr>
          <p:nvPr/>
        </p:nvSpPr>
        <p:spPr bwMode="auto">
          <a:xfrm>
            <a:off x="7467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Region of</a:t>
            </a:r>
          </a:p>
          <a:p>
            <a:pPr algn="ctr"/>
            <a:r>
              <a:rPr lang="en-US" sz="16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interest</a:t>
            </a:r>
          </a:p>
        </p:txBody>
      </p:sp>
      <p:sp>
        <p:nvSpPr>
          <p:cNvPr id="86112" name="AutoShape 103"/>
          <p:cNvSpPr>
            <a:spLocks noChangeArrowheads="1"/>
          </p:cNvSpPr>
          <p:nvPr/>
        </p:nvSpPr>
        <p:spPr bwMode="auto">
          <a:xfrm>
            <a:off x="7467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Center of</a:t>
            </a:r>
          </a:p>
          <a:p>
            <a:pPr algn="ctr"/>
            <a:r>
              <a:rPr lang="en-US" sz="16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mass</a:t>
            </a:r>
          </a:p>
        </p:txBody>
      </p:sp>
      <p:grpSp>
        <p:nvGrpSpPr>
          <p:cNvPr id="4" name="Group 104"/>
          <p:cNvGrpSpPr>
            <a:grpSpLocks/>
          </p:cNvGrpSpPr>
          <p:nvPr/>
        </p:nvGrpSpPr>
        <p:grpSpPr bwMode="auto">
          <a:xfrm>
            <a:off x="5389563" y="3265488"/>
            <a:ext cx="457200" cy="457200"/>
            <a:chOff x="4486" y="3484"/>
            <a:chExt cx="288" cy="288"/>
          </a:xfrm>
        </p:grpSpPr>
        <p:sp>
          <p:nvSpPr>
            <p:cNvPr id="86116" name="Oval 105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de-CH" sz="24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6117" name="Line 106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6118" name="Line 107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86114" name="Rectangle 110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Mean-Shift</a:t>
            </a:r>
          </a:p>
        </p:txBody>
      </p:sp>
      <p:sp>
        <p:nvSpPr>
          <p:cNvPr id="109" name="Rectangle 116"/>
          <p:cNvSpPr>
            <a:spLocks noChangeArrowheads="1"/>
          </p:cNvSpPr>
          <p:nvPr/>
        </p:nvSpPr>
        <p:spPr bwMode="auto">
          <a:xfrm>
            <a:off x="0" y="6096000"/>
            <a:ext cx="27495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Slide by Y. </a:t>
            </a:r>
            <a:r>
              <a:rPr lang="en-US" sz="1400" dirty="0" err="1">
                <a:solidFill>
                  <a:srgbClr val="000000"/>
                </a:solidFill>
                <a:cs typeface="Arial" pitchFamily="34" charset="0"/>
              </a:rPr>
              <a:t>Ukrainitz</a:t>
            </a: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 &amp; B. </a:t>
            </a:r>
            <a:r>
              <a:rPr lang="en-US" sz="1400" dirty="0" err="1">
                <a:solidFill>
                  <a:srgbClr val="000000"/>
                </a:solidFill>
                <a:cs typeface="Arial" pitchFamily="34" charset="0"/>
              </a:rPr>
              <a:t>Sarel</a:t>
            </a:r>
            <a:endParaRPr lang="en-US" sz="14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>
                <a:solidFill>
                  <a:prstClr val="white"/>
                </a:solidFill>
              </a:rPr>
              <a:pPr/>
              <a:t>78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6048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Oval 3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043" name="Oval 4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044" name="Oval 5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045" name="Oval 6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046" name="Oval 7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047" name="Oval 8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048" name="Oval 9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049" name="Oval 10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050" name="Oval 11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051" name="Oval 12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052" name="Oval 13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053" name="Oval 14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054" name="Oval 15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055" name="Oval 16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056" name="Oval 17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057" name="Oval 18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058" name="Oval 19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059" name="Oval 20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060" name="Oval 21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061" name="Oval 22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062" name="Oval 23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063" name="Oval 24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064" name="Oval 25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065" name="Oval 26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066" name="Oval 27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067" name="Oval 28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068" name="Oval 29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069" name="Oval 30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070" name="Oval 31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071" name="Oval 32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072" name="Oval 33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073" name="Oval 34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074" name="Oval 35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075" name="Oval 36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076" name="Oval 37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077" name="Oval 38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078" name="Oval 39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079" name="Oval 40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080" name="Oval 41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081" name="Oval 42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082" name="Oval 43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083" name="Oval 44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084" name="Oval 45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085" name="Oval 46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086" name="Oval 47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087" name="Oval 48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088" name="Oval 49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089" name="Oval 50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090" name="Oval 51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091" name="Oval 52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092" name="Oval 53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093" name="Oval 54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094" name="Oval 55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095" name="Oval 56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096" name="Oval 57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097" name="Oval 58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098" name="Oval 59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099" name="Oval 60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100" name="Oval 61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101" name="Oval 62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102" name="Oval 63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103" name="Oval 64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104" name="Oval 65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105" name="Oval 66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106" name="Oval 67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107" name="Oval 68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108" name="Oval 69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109" name="Oval 70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110" name="Oval 71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111" name="Oval 72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112" name="Oval 73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113" name="Oval 74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114" name="Oval 75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115" name="Oval 76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116" name="Oval 77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117" name="Oval 78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118" name="Oval 79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119" name="Oval 80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120" name="Oval 81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121" name="Oval 82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122" name="Oval 83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123" name="Oval 84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124" name="Oval 85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125" name="Oval 86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126" name="Oval 87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127" name="Oval 88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128" name="Oval 89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129" name="Oval 90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130" name="Oval 91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131" name="Oval 92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132" name="Oval 93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133" name="Oval 94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2034" name="Oval 114"/>
          <p:cNvSpPr>
            <a:spLocks noChangeArrowheads="1"/>
          </p:cNvSpPr>
          <p:nvPr/>
        </p:nvSpPr>
        <p:spPr bwMode="auto">
          <a:xfrm>
            <a:off x="2057400" y="51054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2037" name="Oval 117"/>
          <p:cNvSpPr>
            <a:spLocks noChangeArrowheads="1"/>
          </p:cNvSpPr>
          <p:nvPr/>
        </p:nvSpPr>
        <p:spPr bwMode="auto">
          <a:xfrm>
            <a:off x="1600200" y="41910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2038" name="Oval 118"/>
          <p:cNvSpPr>
            <a:spLocks noChangeArrowheads="1"/>
          </p:cNvSpPr>
          <p:nvPr/>
        </p:nvSpPr>
        <p:spPr bwMode="auto">
          <a:xfrm>
            <a:off x="1752600" y="28956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2039" name="Oval 119"/>
          <p:cNvSpPr>
            <a:spLocks noChangeArrowheads="1"/>
          </p:cNvSpPr>
          <p:nvPr/>
        </p:nvSpPr>
        <p:spPr bwMode="auto">
          <a:xfrm>
            <a:off x="1676400" y="12954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2040" name="Oval 120"/>
          <p:cNvSpPr>
            <a:spLocks noChangeArrowheads="1"/>
          </p:cNvSpPr>
          <p:nvPr/>
        </p:nvSpPr>
        <p:spPr bwMode="auto">
          <a:xfrm>
            <a:off x="3352800" y="11430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2041" name="Oval 121"/>
          <p:cNvSpPr>
            <a:spLocks noChangeArrowheads="1"/>
          </p:cNvSpPr>
          <p:nvPr/>
        </p:nvSpPr>
        <p:spPr bwMode="auto">
          <a:xfrm>
            <a:off x="3429000" y="50292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2042" name="Oval 122"/>
          <p:cNvSpPr>
            <a:spLocks noChangeArrowheads="1"/>
          </p:cNvSpPr>
          <p:nvPr/>
        </p:nvSpPr>
        <p:spPr bwMode="auto">
          <a:xfrm>
            <a:off x="4495800" y="48768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2043" name="Oval 123"/>
          <p:cNvSpPr>
            <a:spLocks noChangeArrowheads="1"/>
          </p:cNvSpPr>
          <p:nvPr/>
        </p:nvSpPr>
        <p:spPr bwMode="auto">
          <a:xfrm>
            <a:off x="5562600" y="50292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2044" name="Oval 124"/>
          <p:cNvSpPr>
            <a:spLocks noChangeArrowheads="1"/>
          </p:cNvSpPr>
          <p:nvPr/>
        </p:nvSpPr>
        <p:spPr bwMode="auto">
          <a:xfrm>
            <a:off x="6781800" y="39624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2045" name="Oval 125"/>
          <p:cNvSpPr>
            <a:spLocks noChangeArrowheads="1"/>
          </p:cNvSpPr>
          <p:nvPr/>
        </p:nvSpPr>
        <p:spPr bwMode="auto">
          <a:xfrm>
            <a:off x="7315200" y="28194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2046" name="Oval 126"/>
          <p:cNvSpPr>
            <a:spLocks noChangeArrowheads="1"/>
          </p:cNvSpPr>
          <p:nvPr/>
        </p:nvSpPr>
        <p:spPr bwMode="auto">
          <a:xfrm>
            <a:off x="6934200" y="15240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2047" name="Oval 127"/>
          <p:cNvSpPr>
            <a:spLocks noChangeArrowheads="1"/>
          </p:cNvSpPr>
          <p:nvPr/>
        </p:nvSpPr>
        <p:spPr bwMode="auto">
          <a:xfrm>
            <a:off x="5715000" y="9906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2048" name="Oval 128"/>
          <p:cNvSpPr>
            <a:spLocks noChangeArrowheads="1"/>
          </p:cNvSpPr>
          <p:nvPr/>
        </p:nvSpPr>
        <p:spPr bwMode="auto">
          <a:xfrm>
            <a:off x="4572000" y="9906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2049" name="Oval 129"/>
          <p:cNvSpPr>
            <a:spLocks noChangeArrowheads="1"/>
          </p:cNvSpPr>
          <p:nvPr/>
        </p:nvSpPr>
        <p:spPr bwMode="auto">
          <a:xfrm>
            <a:off x="3276600" y="35814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2050" name="Oval 130"/>
          <p:cNvSpPr>
            <a:spLocks noChangeArrowheads="1"/>
          </p:cNvSpPr>
          <p:nvPr/>
        </p:nvSpPr>
        <p:spPr bwMode="auto">
          <a:xfrm>
            <a:off x="3505200" y="22860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2051" name="Oval 131"/>
          <p:cNvSpPr>
            <a:spLocks noChangeArrowheads="1"/>
          </p:cNvSpPr>
          <p:nvPr/>
        </p:nvSpPr>
        <p:spPr bwMode="auto">
          <a:xfrm>
            <a:off x="5715000" y="20574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2052" name="Oval 132"/>
          <p:cNvSpPr>
            <a:spLocks noChangeArrowheads="1"/>
          </p:cNvSpPr>
          <p:nvPr/>
        </p:nvSpPr>
        <p:spPr bwMode="auto">
          <a:xfrm>
            <a:off x="5715000" y="32766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2053" name="Oval 133"/>
          <p:cNvSpPr>
            <a:spLocks noChangeArrowheads="1"/>
          </p:cNvSpPr>
          <p:nvPr/>
        </p:nvSpPr>
        <p:spPr bwMode="auto">
          <a:xfrm>
            <a:off x="4572000" y="38862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2054" name="Text Box 134"/>
          <p:cNvSpPr txBox="1">
            <a:spLocks noChangeArrowheads="1"/>
          </p:cNvSpPr>
          <p:nvPr/>
        </p:nvSpPr>
        <p:spPr bwMode="auto">
          <a:xfrm>
            <a:off x="228600" y="5984875"/>
            <a:ext cx="4191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r>
              <a:rPr lang="en-US" sz="1800" dirty="0">
                <a:solidFill>
                  <a:prstClr val="black"/>
                </a:solidFill>
              </a:rPr>
              <a:t>Tessellate the space </a:t>
            </a:r>
            <a:r>
              <a:rPr lang="en-US" sz="1800" dirty="0" smtClean="0">
                <a:solidFill>
                  <a:prstClr val="black"/>
                </a:solidFill>
              </a:rPr>
              <a:t>with windows</a:t>
            </a: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82055" name="Text Box 135"/>
          <p:cNvSpPr txBox="1">
            <a:spLocks noChangeArrowheads="1"/>
          </p:cNvSpPr>
          <p:nvPr/>
        </p:nvSpPr>
        <p:spPr bwMode="auto">
          <a:xfrm>
            <a:off x="5410200" y="6019800"/>
            <a:ext cx="3346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r>
              <a:rPr lang="en-US" sz="1800" dirty="0">
                <a:solidFill>
                  <a:prstClr val="black"/>
                </a:solidFill>
              </a:rPr>
              <a:t>Run the procedure in parallel</a:t>
            </a:r>
          </a:p>
        </p:txBody>
      </p:sp>
      <p:sp>
        <p:nvSpPr>
          <p:cNvPr id="115" name="Rectangle 116"/>
          <p:cNvSpPr>
            <a:spLocks noChangeArrowheads="1"/>
          </p:cNvSpPr>
          <p:nvPr/>
        </p:nvSpPr>
        <p:spPr bwMode="auto">
          <a:xfrm rot="16200000">
            <a:off x="7615238" y="4826410"/>
            <a:ext cx="27495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Slide by Y. </a:t>
            </a:r>
            <a:r>
              <a:rPr lang="en-US" sz="1400" dirty="0" err="1">
                <a:solidFill>
                  <a:srgbClr val="000000"/>
                </a:solidFill>
                <a:cs typeface="Arial" pitchFamily="34" charset="0"/>
              </a:rPr>
              <a:t>Ukrainitz</a:t>
            </a: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 &amp; B. </a:t>
            </a:r>
            <a:r>
              <a:rPr lang="en-US" sz="1400" dirty="0" err="1">
                <a:solidFill>
                  <a:srgbClr val="000000"/>
                </a:solidFill>
                <a:cs typeface="Arial" pitchFamily="34" charset="0"/>
              </a:rPr>
              <a:t>Sarel</a:t>
            </a:r>
            <a:endParaRPr lang="en-US" sz="14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7155" name="Title 115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Real Modality Analysis</a:t>
            </a:r>
            <a:endParaRPr lang="de-CH" dirty="0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>
                <a:solidFill>
                  <a:prstClr val="white"/>
                </a:solidFill>
              </a:rPr>
              <a:pPr/>
              <a:t>79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9461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4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7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33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6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39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42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48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100"/>
                            </p:stCondLst>
                            <p:childTnLst>
                              <p:par>
                                <p:cTn id="62" presetID="1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71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C 0.025 -0.00301 0.05 -0.00162 0.075 0.00139 C 0.08403 0.00532 0.09375 0.00995 0.10313 0.0125 C 0.10834 0.01389 0.11736 0.01551 0.12188 0.01944 C 0.12691 0.02384 0.12379 0.02176 0.13125 0.025 C 0.13681 0.02754 0.14202 0.03333 0.14688 0.0375 C 0.15486 0.04467 0.16163 0.05532 0.16771 0.06528 C 0.17031 0.06967 0.17604 0.07778 0.17604 0.07778 C 0.17761 0.08403 0.18056 0.08889 0.18334 0.09444 C 0.18455 0.09699 0.18386 0.10069 0.18542 0.10278 C 0.18577 0.10324 0.18611 0.1037 0.18646 0.10416 " pathEditMode="relative" ptsTypes="ffffffffffA">
                                      <p:cBhvr>
                                        <p:cTn id="70" dur="2000" fill="hold"/>
                                        <p:tgtEl>
                                          <p:spTgt spid="8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C 0.0125 -0.00556 0.02448 -0.01111 0.03542 -0.02084 C 0.03837 -0.02686 0.04792 -0.03102 0.05313 -0.03334 C 0.0592 -0.03611 0.06615 -0.04283 0.07292 -0.04306 C 0.08507 -0.04352 0.09722 -0.04398 0.10938 -0.04445 C 0.11945 -0.04769 0.12761 -0.05301 0.13646 -0.05973 C 0.14202 -0.06389 0.1441 -0.0676 0.15 -0.06945 C 0.16667 -0.08426 0.19427 -0.08056 0.21146 -0.08056 " pathEditMode="relative" ptsTypes="fffffffA">
                                      <p:cBhvr>
                                        <p:cTn id="72" dur="2000" fill="hold"/>
                                        <p:tgtEl>
                                          <p:spTgt spid="820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3.33333E-6 C 0.00573 -0.00509 0.01285 -0.01088 0.01875 -0.01528 C 0.02361 -0.01898 0.02674 -0.02384 0.03125 -0.02778 C 0.03368 -0.03264 0.03438 -0.03611 0.0375 -0.04028 C 0.03889 -0.0456 0.04097 -0.05255 0.04375 -0.05694 C 0.0467 -0.06157 0.04705 -0.06019 0.04896 -0.06528 C 0.05538 -0.08241 0.06458 -0.10532 0.06458 -0.125 " pathEditMode="relative" ptsTypes="ffffffA">
                                      <p:cBhvr>
                                        <p:cTn id="74" dur="2000" fill="hold"/>
                                        <p:tgtEl>
                                          <p:spTgt spid="8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5.55556E-6 C -0.00486 -0.00207 -0.00903 -0.00555 -0.01354 -0.00832 C -0.02361 -0.01434 -0.03351 -0.01805 -0.04271 -0.02638 C -0.04705 -0.03032 -0.05382 -0.03379 -0.05625 -0.04027 " pathEditMode="relative" ptsTypes="fffA">
                                      <p:cBhvr>
                                        <p:cTn id="76" dur="2000" fill="hold"/>
                                        <p:tgtEl>
                                          <p:spTgt spid="8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E-6 3.33333E-6 C -0.01233 0.00115 -0.02674 0.00162 -0.0375 0.01111 C -0.04098 0.025 -0.03525 0.00393 -0.04167 0.01944 C -0.04393 0.02477 -0.04358 0.02916 -0.0448 0.03472 C -0.04566 0.03889 -0.04688 0.04305 -0.04792 0.04722 C -0.04827 0.04861 -0.04896 0.05139 -0.04896 0.05139 C -0.04931 0.05463 -0.04983 0.05787 -0.05 0.06111 C -0.05105 0.08703 -0.04879 0.10208 -0.05417 0.12361 C -0.05556 0.12916 -0.05608 0.13472 -0.06042 0.1375 " pathEditMode="relative" ptsTypes="ffffffffA">
                                      <p:cBhvr>
                                        <p:cTn id="78" dur="2000" fill="hold"/>
                                        <p:tgtEl>
                                          <p:spTgt spid="8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6 -6.66667E-6 C 0.00105 0.00092 0.00209 0.00208 0.00313 0.00277 C 0.00417 0.00346 0.00521 0.00346 0.00626 0.00416 C 0.01372 0.00971 0.01789 0.01527 0.02605 0.01805 C 0.03351 0.02476 0.04323 0.02615 0.05105 0.03194 C 0.0533 0.03356 0.05521 0.03564 0.0573 0.03749 C 0.05834 0.03842 0.06042 0.04027 0.06042 0.04027 C 0.06198 0.04328 0.06407 0.04559 0.06563 0.0486 C 0.06997 0.0574 0.07292 0.06805 0.07605 0.07777 C 0.07917 0.08726 0.08091 0.09953 0.08751 0.10555 C 0.09462 0.1199 0.1099 0.13333 0.12084 0.14305 C 0.13924 0.15948 0.1606 0.18309 0.1823 0.19027 C 0.20001 0.20601 0.23143 0.20555 0.25105 0.20694 C 0.2691 0.20995 0.28716 0.21157 0.30521 0.21388 C 0.31546 0.21735 0.30174 0.21296 0.32084 0.21666 C 0.33195 0.21874 0.34341 0.22476 0.35417 0.22916 C 0.35973 0.23147 0.36528 0.23356 0.37084 0.2361 C 0.37327 0.23726 0.37709 0.24166 0.37709 0.24166 C 0.37987 0.24698 0.38438 0.25277 0.38941 0.25277 " pathEditMode="relative" ptsTypes="ffffffffffffffffffA">
                                      <p:cBhvr>
                                        <p:cTn id="80" dur="2000" fill="hold"/>
                                        <p:tgtEl>
                                          <p:spTgt spid="820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C 0.00573 0.00254 0.0118 0.00509 0.01771 0.00694 C 0.02048 0.00787 0.02604 0.00972 0.02604 0.00972 C 0.03437 0.01713 0.05225 0.01643 0.0625 0.01805 C 0.07916 0.02546 0.09583 0.03263 0.11354 0.03472 C 0.1217 0.0368 0.12916 0.03796 0.1375 0.03888 C 0.15659 0.04398 0.17673 0.04097 0.19583 0.04027 C 0.2059 0.03588 0.21666 0.03263 0.22708 0.02916 C 0.2309 0.028 0.23489 0.02453 0.23854 0.02361 C 0.24757 0.02129 0.25746 0.02013 0.26666 0.01805 C 0.27222 0.01689 0.27777 0.0162 0.28333 0.01527 C 0.28993 0.01435 0.30312 0.0125 0.30312 0.0125 C 0.31666 0.01296 0.33021 0.01296 0.34375 0.01388 C 0.35 0.01435 0.3625 0.01666 0.3625 0.01666 C 0.36892 0.01875 0.37552 0.02083 0.38229 0.02083 " pathEditMode="relative" ptsTypes="ffffffffffffffA">
                                      <p:cBhvr>
                                        <p:cTn id="82" dur="2000" fill="hold"/>
                                        <p:tgtEl>
                                          <p:spTgt spid="820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6.66667E-6 C 0.01354 0.00254 0.02691 0.00324 0.04062 0.00416 C 0.07465 0.00231 0.10677 -0.00487 0.13854 -0.02084 C 0.14375 -0.02339 0.14427 -0.02778 0.14792 -0.03195 C 0.15121 -0.03589 0.15451 -0.03774 0.15833 -0.04028 C 0.16337 -0.05024 0.17083 -0.05278 0.17812 -0.05834 C 0.19028 -0.06783 0.18212 -0.06297 0.19167 -0.06806 C 0.19601 -0.07385 0.20226 -0.07964 0.20833 -0.08195 C 0.21111 -0.08288 0.21667 -0.08473 0.21667 -0.08473 C 0.22795 -0.09468 0.24097 -0.10116 0.25417 -0.10556 C 0.26007 -0.11089 0.26667 -0.11528 0.27292 -0.11945 C 0.27969 -0.12408 0.27222 -0.12014 0.27917 -0.12639 C 0.28212 -0.12894 0.28559 -0.13079 0.28854 -0.13334 C 0.29392 -0.1382 0.29219 -0.13426 0.29896 -0.13889 C 0.30764 -0.14468 0.31684 -0.14769 0.32604 -0.15139 C 0.33212 -0.15371 0.33976 -0.15903 0.34583 -0.15973 C 0.36059 -0.16112 0.375 -0.16389 0.38958 -0.16667 C 0.39167 -0.1676 0.39375 -0.16852 0.39583 -0.16945 C 0.39687 -0.16991 0.39896 -0.17084 0.39896 -0.17084 " pathEditMode="relative" ptsTypes="ffffffffffffffffffA">
                                      <p:cBhvr>
                                        <p:cTn id="84" dur="2000" fill="hold"/>
                                        <p:tgtEl>
                                          <p:spTgt spid="820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22222E-6 C 0.00694 0.00625 0.01441 -0.00092 0.02187 0.00417 C 0.02969 0.00162 0.03559 -0.00277 0.04271 -0.00694 C 0.04739 -0.00972 0.04601 -0.00694 0.05 -0.00972 C 0.05798 -0.01504 0.06614 -0.02129 0.075 -0.02361 C 0.0868 -0.03148 0.10191 -0.03472 0.11458 -0.03889 C 0.12673 -0.04305 0.13732 -0.05069 0.15 -0.05277 C 0.15607 -0.05555 0.16094 -0.05602 0.16771 -0.05694 C 0.1809 -0.06134 0.1967 -0.06203 0.21042 -0.06389 C 0.25295 -0.06203 0.25885 -0.06111 0.31146 -0.06389 C 0.31614 -0.06412 0.32101 -0.06504 0.325 -0.06805 C 0.34757 -0.08472 0.31962 -0.06597 0.33542 -0.07639 C 0.33819 -0.08194 0.34271 -0.08796 0.34687 -0.09166 C 0.34809 -0.09838 0.3493 -0.10416 0.35208 -0.10972 C 0.35364 -0.11782 0.35451 -0.12314 0.35521 -0.13194 C 0.35434 -0.15254 0.35417 -0.18148 0.34479 -0.2 C 0.34392 -0.20578 0.34271 -0.21111 0.34167 -0.21666 C 0.34236 -0.24282 0.34062 -0.26227 0.35104 -0.28333 C 0.3533 -0.28796 0.35278 -0.29861 0.35521 -0.30277 C 0.35573 -0.3037 0.3566 -0.30185 0.35729 -0.30139 " pathEditMode="relative" ptsTypes="fffffffffffffffffffA">
                                      <p:cBhvr>
                                        <p:cTn id="86" dur="2000" fill="hold"/>
                                        <p:tgtEl>
                                          <p:spTgt spid="82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C 0.00625 -0.00556 0.01302 -0.00718 0.01979 -0.01111 C 0.02118 -0.01204 0.02257 -0.0132 0.02396 -0.01389 C 0.02673 -0.01505 0.03229 -0.01667 0.03229 -0.01667 C 0.0368 -0.0206 0.04184 -0.02153 0.04687 -0.02361 C 0.05451 -0.02662 0.06215 -0.02986 0.06979 -0.03333 C 0.07257 -0.03449 0.07673 -0.03542 0.07916 -0.0375 C 0.08333 -0.0412 0.09045 -0.05 0.09479 -0.05278 C 0.09948 -0.05602 0.09652 -0.05208 0.10104 -0.05695 C 0.10225 -0.0581 0.10295 -0.05995 0.10416 -0.06111 C 0.10503 -0.06204 0.10625 -0.06181 0.10729 -0.0625 C 0.11441 -0.06783 0.12083 -0.075 0.12708 -0.08195 C 0.13229 -0.08773 0.14201 -0.09653 0.14583 -0.10417 C 0.15121 -0.11482 0.15816 -0.12593 0.1625 -0.1375 C 0.16441 -0.14283 0.16527 -0.14792 0.16771 -0.15278 C 0.17083 -0.17338 0.17586 -0.19468 0.18229 -0.21389 C 0.18507 -0.22222 0.18402 -0.22454 0.18854 -0.23056 C 0.19357 -0.25093 0.19375 -0.26968 0.19375 -0.29167 " pathEditMode="relative" ptsTypes="fffffffffffffffffA">
                                      <p:cBhvr>
                                        <p:cTn id="88" dur="2000" fill="hold"/>
                                        <p:tgtEl>
                                          <p:spTgt spid="820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11111E-6 C 0.00451 -0.00903 0.00989 -0.01598 0.01562 -0.02361 C 0.01788 -0.02662 0.01909 -0.03102 0.02083 -0.03473 C 0.02534 -0.04422 0.03038 -0.05348 0.03541 -0.0625 C 0.03802 -0.07292 0.03767 -0.06019 0.0427 -0.08056 C 0.04409 -0.08611 0.046 -0.09074 0.04791 -0.09584 C 0.0519 -0.10625 0.05381 -0.1176 0.05833 -0.12778 C 0.06024 -0.14561 0.06475 -0.16505 0.06979 -0.18195 C 0.07222 -0.2007 0.07743 -0.21875 0.0802 -0.2375 C 0.07986 -0.24584 0.07968 -0.25417 0.07916 -0.2625 C 0.07899 -0.26389 0.07812 -0.26667 0.07812 -0.26667 " pathEditMode="relative" ptsTypes="ffffffffffA">
                                      <p:cBhvr>
                                        <p:cTn id="90" dur="2000" fill="hold"/>
                                        <p:tgtEl>
                                          <p:spTgt spid="82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E-6 -2.22222E-6 C 0.00261 -0.01041 0.00279 -0.02129 0.00522 -0.03194 C 0.01077 -0.05694 0.01563 -0.08217 0.02188 -0.10694 C 0.02397 -0.13819 0.02692 -0.17407 0.01459 -0.20278 C 0.0099 -0.21389 0.01546 -0.19953 0.00938 -0.21111 C 0.00678 -0.2162 0.00556 -0.22176 0.00209 -0.22639 C -0.00747 -0.23912 -0.01806 -0.24977 -0.02917 -0.25972 C -0.03229 -0.2625 -0.03542 -0.26528 -0.03854 -0.26805 C -0.04063 -0.26991 -0.04479 -0.27361 -0.04479 -0.27361 C -0.04549 -0.27616 -0.04844 -0.28611 -0.05 -0.28611 " pathEditMode="relative" ptsTypes="fffffffffA">
                                      <p:cBhvr>
                                        <p:cTn id="92" dur="2000" fill="hold"/>
                                        <p:tgtEl>
                                          <p:spTgt spid="820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11111E-6 C -0.00764 -0.00069 -0.01459 -0.00069 -0.02188 -0.00277 C -0.03316 -0.00602 -0.04428 -0.0118 -0.05521 -0.01666 C -0.05643 -0.01713 -0.05712 -0.01875 -0.05834 -0.01944 C -0.05973 -0.02014 -0.06112 -0.02037 -0.0625 -0.02083 C -0.06667 -0.02453 -0.07171 -0.02592 -0.07605 -0.02916 C -0.08455 -0.03541 -0.09289 -0.04421 -0.1 -0.05277 C -0.11685 -0.07291 -0.13021 -0.09861 -0.14896 -0.11527 C -0.15296 -0.11898 -0.16077 -0.1206 -0.16563 -0.12222 C -0.16945 -0.12569 -0.17396 -0.12615 -0.17396 -0.13333 " pathEditMode="relative" ptsTypes="fffffffffA">
                                      <p:cBhvr>
                                        <p:cTn id="94" dur="2000" fill="hold"/>
                                        <p:tgtEl>
                                          <p:spTgt spid="82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C -0.00347 0.00301 -0.00434 0.00648 -0.00833 0.00833 C -0.0125 0.01643 -0.02101 0.01898 -0.02813 0.02083 C -0.04896 0.02014 -0.06823 0.01967 -0.08854 0.01528 C -0.12813 0.01597 -0.15816 0.01782 -0.19479 0.02222 C -0.20486 0.025 -0.21198 0.03009 -0.22083 0.03611 " pathEditMode="relative" ptsTypes="fffffA">
                                      <p:cBhvr>
                                        <p:cTn id="96" dur="2000" fill="hold"/>
                                        <p:tgtEl>
                                          <p:spTgt spid="820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33333E-6 C -0.01059 0.00463 -0.02187 0.0074 -0.03229 0.0125 C -0.03594 0.01435 -0.03923 0.01736 -0.04271 0.01944 C -0.04479 0.0206 -0.04896 0.02222 -0.04896 0.02222 C -0.05121 0.02523 -0.06059 0.03518 -0.0625 0.04027 C -0.0651 0.04722 -0.06319 0.04513 -0.06771 0.04722 C -0.06927 0.05509 -0.07274 0.06157 -0.07396 0.06944 C -0.07569 0.08148 -0.07916 0.09328 -0.08333 0.10416 C -0.08559 0.11018 -0.08628 0.11574 -0.09062 0.11944 C -0.09184 0.12453 -0.0993 0.13449 -0.10312 0.13611 C -0.10573 0.14143 -0.10989 0.14652 -0.11458 0.14861 C -0.12639 0.16041 -0.13993 0.16481 -0.15416 0.16944 C -0.15781 0.17268 -0.16041 0.17338 -0.16458 0.175 C -0.16666 0.17592 -0.16875 0.17685 -0.17083 0.17777 C -0.17187 0.17824 -0.17396 0.17916 -0.17396 0.17916 C -0.17882 0.18865 -0.17726 0.18425 -0.17916 0.19166 C -0.17986 0.20092 -0.17916 0.20532 -0.17916 0.21388 " pathEditMode="relative" ptsTypes="ffffffffffffffffA">
                                      <p:cBhvr>
                                        <p:cTn id="98" dur="2000" fill="hold"/>
                                        <p:tgtEl>
                                          <p:spTgt spid="82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1111E-6 C -0.00313 0.00648 -0.00521 0.0125 -0.00938 0.01806 C -0.01094 0.02431 -0.01389 0.02685 -0.01667 0.03195 C -0.01962 0.0375 -0.02118 0.04468 -0.02396 0.05 C -0.02483 0.05162 -0.02622 0.05255 -0.02709 0.05417 C -0.02969 0.05857 -0.03073 0.06343 -0.03334 0.06806 C -0.03473 0.075 -0.03716 0.08125 -0.03959 0.0875 C -0.04132 0.09236 -0.0415 0.09676 -0.04375 0.10139 C -0.04532 0.10949 -0.04618 0.11621 -0.04896 0.12361 C -0.0507 0.13704 -0.054 0.15232 -0.05729 0.16528 C -0.05955 0.19167 -0.06025 0.21829 -0.06354 0.24445 C -0.06302 0.25857 -0.06441 0.28727 -0.05313 0.29722 C -0.05191 0.30232 -0.05313 0.30209 -0.05 0.3 " pathEditMode="relative" ptsTypes="ffffffffffffA">
                                      <p:cBhvr>
                                        <p:cTn id="100" dur="2000" fill="hold"/>
                                        <p:tgtEl>
                                          <p:spTgt spid="820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5.55556E-6 C -0.00139 0.0176 3.33333E-6 0.02639 0.00937 0.03889 C 0.01076 0.04422 0.01475 0.05163 0.01771 0.05556 C 0.01927 0.06366 0.02396 0.06551 0.02604 0.07362 C 0.02743 0.0794 0.02639 0.07663 0.02916 0.08195 C 0.03333 0.1044 0.02916 0.12223 0.01875 0.13889 C 0.01666 0.14214 0.01475 0.14769 0.01354 0.15139 C 0.01267 0.15417 0.01215 0.15695 0.01146 0.15973 C 0.01111 0.16112 0.01041 0.16389 0.01041 0.16389 C 0.01146 0.18288 0.01267 0.19607 0.025 0.20695 C 0.0283 0.21343 0.0368 0.22246 0.04271 0.22501 C 0.04774 0.23172 0.05503 0.23403 0.05937 0.24167 C 0.06423 0.24977 0.06649 0.2595 0.07187 0.26667 C 0.07413 0.27547 0.07586 0.28403 0.07708 0.29306 C 0.07604 0.30325 0.07604 0.29954 0.07604 0.30417 " pathEditMode="relative" ptsTypes="ffffffffffffffA">
                                      <p:cBhvr>
                                        <p:cTn id="102" dur="2000" fill="hold"/>
                                        <p:tgtEl>
                                          <p:spTgt spid="820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33333E-6 C 0.00417 0.00371 0.00868 0.00672 0.01354 0.00834 C 0.02101 0.01505 0.01736 0.0132 0.02396 0.01528 C 0.03003 0.02338 0.03941 0.03195 0.04792 0.03473 C 0.0533 0.04005 0.06111 0.04375 0.06771 0.04584 C 0.06875 0.04676 0.06979 0.04792 0.07083 0.04861 C 0.07187 0.04931 0.07292 0.04931 0.07396 0.05 C 0.07864 0.05348 0.0816 0.05764 0.08646 0.05973 C 0.08941 0.06366 0.09132 0.0676 0.09479 0.07084 C 0.09757 0.07639 0.10364 0.08519 0.10521 0.09167 C 0.1059 0.09445 0.10607 0.09746 0.10729 0.1 C 0.10798 0.10139 0.10885 0.10255 0.10937 0.10417 C 0.11146 0.11042 0.1118 0.11528 0.11458 0.12084 C 0.11753 0.13635 0.12621 0.15116 0.13333 0.16389 C 0.13472 0.16945 0.13646 0.17223 0.13958 0.17639 C 0.14132 0.18334 0.14479 0.18843 0.14792 0.19445 C 0.15243 0.20301 0.1559 0.21204 0.16146 0.21945 C 0.16302 0.22547 0.16493 0.22848 0.16771 0.23334 C 0.17135 0.23982 0.17222 0.24445 0.17708 0.24861 C 0.18021 0.25486 0.18385 0.25973 0.18854 0.26389 C 0.19114 0.26898 0.19826 0.275 0.20312 0.27639 C 0.20555 0.27709 0.21042 0.27778 0.21042 0.27778 " pathEditMode="relative" ptsTypes="fffffffffffffffffffffA">
                                      <p:cBhvr>
                                        <p:cTn id="104" dur="2000" fill="hold"/>
                                        <p:tgtEl>
                                          <p:spTgt spid="820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34" grpId="0" animBg="1"/>
      <p:bldP spid="82034" grpId="1" animBg="1"/>
      <p:bldP spid="82037" grpId="0" animBg="1"/>
      <p:bldP spid="82037" grpId="1" animBg="1"/>
      <p:bldP spid="82038" grpId="0" animBg="1"/>
      <p:bldP spid="82038" grpId="1" animBg="1"/>
      <p:bldP spid="82039" grpId="0" animBg="1"/>
      <p:bldP spid="82039" grpId="1" animBg="1"/>
      <p:bldP spid="82040" grpId="0" animBg="1"/>
      <p:bldP spid="82040" grpId="1" animBg="1"/>
      <p:bldP spid="82041" grpId="0" animBg="1"/>
      <p:bldP spid="82041" grpId="1" animBg="1"/>
      <p:bldP spid="82042" grpId="0" animBg="1"/>
      <p:bldP spid="82042" grpId="1" animBg="1"/>
      <p:bldP spid="82043" grpId="0" animBg="1"/>
      <p:bldP spid="82043" grpId="1" animBg="1"/>
      <p:bldP spid="82044" grpId="0" animBg="1"/>
      <p:bldP spid="82044" grpId="1" animBg="1"/>
      <p:bldP spid="82045" grpId="0" animBg="1"/>
      <p:bldP spid="82045" grpId="1" animBg="1"/>
      <p:bldP spid="82046" grpId="0" animBg="1"/>
      <p:bldP spid="82046" grpId="1" animBg="1"/>
      <p:bldP spid="82047" grpId="0" animBg="1"/>
      <p:bldP spid="82047" grpId="1" animBg="1"/>
      <p:bldP spid="82048" grpId="0" animBg="1"/>
      <p:bldP spid="82048" grpId="1" animBg="1"/>
      <p:bldP spid="82049" grpId="0" animBg="1"/>
      <p:bldP spid="82049" grpId="1" animBg="1"/>
      <p:bldP spid="82050" grpId="0" animBg="1"/>
      <p:bldP spid="82050" grpId="1" animBg="1"/>
      <p:bldP spid="82051" grpId="0" animBg="1"/>
      <p:bldP spid="82051" grpId="1" animBg="1"/>
      <p:bldP spid="82052" grpId="0" animBg="1"/>
      <p:bldP spid="82052" grpId="1" animBg="1"/>
      <p:bldP spid="82053" grpId="0" animBg="1"/>
      <p:bldP spid="82053" grpId="1" animBg="1"/>
      <p:bldP spid="82054" grpId="0"/>
      <p:bldP spid="82054" grpId="1"/>
      <p:bldP spid="8205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>
                <a:latin typeface="Calibri" charset="0"/>
              </a:rPr>
              <a:t>Segmentation as a result</a:t>
            </a:r>
          </a:p>
        </p:txBody>
      </p:sp>
      <p:pic>
        <p:nvPicPr>
          <p:cNvPr id="1638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1600" y="1143000"/>
            <a:ext cx="3309938" cy="2209800"/>
          </a:xfrm>
          <a:noFill/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143000"/>
            <a:ext cx="3124200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429000"/>
            <a:ext cx="32512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429000"/>
            <a:ext cx="2895600" cy="248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TextBox 8"/>
          <p:cNvSpPr txBox="1">
            <a:spLocks noChangeArrowheads="1"/>
          </p:cNvSpPr>
          <p:nvPr/>
        </p:nvSpPr>
        <p:spPr bwMode="auto">
          <a:xfrm>
            <a:off x="3690144" y="5943600"/>
            <a:ext cx="20177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err="1"/>
              <a:t>Rother</a:t>
            </a:r>
            <a:r>
              <a:rPr lang="en-US" dirty="0"/>
              <a:t> et al. 2004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390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Oval 2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067" name="Oval 3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068" name="Oval 4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069" name="Oval 5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070" name="Oval 6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071" name="Oval 7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072" name="Oval 8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073" name="Oval 9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074" name="Oval 10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075" name="Oval 11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076" name="Oval 12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077" name="Oval 13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078" name="Oval 14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079" name="Oval 15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080" name="Oval 16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081" name="Oval 17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082" name="Oval 18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083" name="Oval 19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084" name="Oval 20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085" name="Oval 21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086" name="Oval 22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087" name="Oval 23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088" name="Oval 24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089" name="Oval 25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090" name="Oval 26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091" name="Oval 27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092" name="Oval 28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093" name="Oval 29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094" name="Oval 30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095" name="Oval 31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096" name="Oval 32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097" name="Oval 33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098" name="Oval 34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099" name="Oval 35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100" name="Oval 36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101" name="Oval 37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102" name="Oval 38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103" name="Oval 39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104" name="Oval 40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105" name="Oval 41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4010" name="Oval 42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107" name="Oval 43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108" name="Oval 44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109" name="Oval 45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110" name="Oval 46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111" name="Oval 47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112" name="Oval 48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113" name="Oval 49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114" name="Oval 50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115" name="Oval 51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116" name="Oval 52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117" name="Oval 53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118" name="Oval 54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119" name="Oval 55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4024" name="Oval 56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121" name="Oval 57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122" name="Oval 58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123" name="Oval 59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124" name="Oval 60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125" name="Oval 61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126" name="Oval 62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127" name="Oval 63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128" name="Oval 64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129" name="Oval 65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130" name="Oval 66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131" name="Oval 67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132" name="Oval 68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133" name="Oval 69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134" name="Oval 70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135" name="Oval 71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136" name="Oval 72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4041" name="Oval 73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138" name="Oval 74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139" name="Oval 75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140" name="Oval 76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141" name="Oval 77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142" name="Oval 78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143" name="Oval 79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144" name="Oval 80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145" name="Oval 81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146" name="Oval 82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147" name="Oval 83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148" name="Oval 84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149" name="Oval 85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150" name="Oval 86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151" name="Oval 87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4056" name="Oval 88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4057" name="Oval 89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4058" name="Oval 90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4059" name="Oval 91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4060" name="Oval 92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4061" name="Oval 93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158" name="Oval 102"/>
          <p:cNvSpPr>
            <a:spLocks noChangeArrowheads="1"/>
          </p:cNvSpPr>
          <p:nvPr/>
        </p:nvSpPr>
        <p:spPr bwMode="auto">
          <a:xfrm>
            <a:off x="5191125" y="3076575"/>
            <a:ext cx="914400" cy="914400"/>
          </a:xfrm>
          <a:prstGeom prst="ellips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159" name="Line 113"/>
          <p:cNvSpPr>
            <a:spLocks noChangeShapeType="1"/>
          </p:cNvSpPr>
          <p:nvPr/>
        </p:nvSpPr>
        <p:spPr bwMode="auto">
          <a:xfrm>
            <a:off x="5638800" y="2924175"/>
            <a:ext cx="0" cy="121920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8160" name="Line 114"/>
          <p:cNvSpPr>
            <a:spLocks noChangeShapeType="1"/>
          </p:cNvSpPr>
          <p:nvPr/>
        </p:nvSpPr>
        <p:spPr bwMode="auto">
          <a:xfrm rot="-5400000">
            <a:off x="5648325" y="2924175"/>
            <a:ext cx="0" cy="121920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8161" name="Text Box 116"/>
          <p:cNvSpPr txBox="1">
            <a:spLocks noChangeArrowheads="1"/>
          </p:cNvSpPr>
          <p:nvPr/>
        </p:nvSpPr>
        <p:spPr bwMode="auto">
          <a:xfrm>
            <a:off x="685800" y="5954713"/>
            <a:ext cx="79835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r>
              <a:rPr lang="en-US" sz="1800" dirty="0">
                <a:solidFill>
                  <a:prstClr val="black"/>
                </a:solidFill>
              </a:rPr>
              <a:t>The</a:t>
            </a:r>
            <a:r>
              <a:rPr lang="en-US" sz="1800" dirty="0">
                <a:solidFill>
                  <a:srgbClr val="FF3300"/>
                </a:solidFill>
              </a:rPr>
              <a:t> </a:t>
            </a:r>
            <a:r>
              <a:rPr lang="en-US" sz="1800" dirty="0">
                <a:solidFill>
                  <a:srgbClr val="0000FF"/>
                </a:solidFill>
              </a:rPr>
              <a:t>blue</a:t>
            </a:r>
            <a:r>
              <a:rPr lang="en-US" sz="1800" dirty="0">
                <a:solidFill>
                  <a:srgbClr val="FF3300"/>
                </a:solidFill>
              </a:rPr>
              <a:t> </a:t>
            </a:r>
            <a:r>
              <a:rPr lang="en-US" sz="1800" dirty="0">
                <a:solidFill>
                  <a:prstClr val="black"/>
                </a:solidFill>
              </a:rPr>
              <a:t>data points were traversed by the windows towards the mode.</a:t>
            </a:r>
          </a:p>
        </p:txBody>
      </p:sp>
      <p:sp>
        <p:nvSpPr>
          <p:cNvPr id="99" name="Rectangle 116"/>
          <p:cNvSpPr>
            <a:spLocks noChangeArrowheads="1"/>
          </p:cNvSpPr>
          <p:nvPr/>
        </p:nvSpPr>
        <p:spPr bwMode="auto">
          <a:xfrm rot="16200000">
            <a:off x="7615238" y="4833545"/>
            <a:ext cx="27495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Slide by Y. </a:t>
            </a:r>
            <a:r>
              <a:rPr lang="en-US" sz="1400" dirty="0" err="1">
                <a:solidFill>
                  <a:srgbClr val="000000"/>
                </a:solidFill>
                <a:cs typeface="Arial" pitchFamily="34" charset="0"/>
              </a:rPr>
              <a:t>Ukrainitz</a:t>
            </a: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 &amp; B. </a:t>
            </a:r>
            <a:r>
              <a:rPr lang="en-US" sz="1400" dirty="0" err="1">
                <a:solidFill>
                  <a:srgbClr val="000000"/>
                </a:solidFill>
                <a:cs typeface="Arial" pitchFamily="34" charset="0"/>
              </a:rPr>
              <a:t>Sarel</a:t>
            </a:r>
            <a:endParaRPr lang="en-US" sz="14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8163" name="Title 99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Real Modality Analysis</a:t>
            </a:r>
            <a:endParaRPr lang="de-CH" dirty="0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>
                <a:solidFill>
                  <a:prstClr val="white"/>
                </a:solidFill>
              </a:rPr>
              <a:pPr/>
              <a:t>80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7046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84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84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84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84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84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84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8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84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84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35" presetClass="emph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84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5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84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84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5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84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5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1000" fill="hold"/>
                                        <p:tgtEl>
                                          <p:spTgt spid="84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1000" fill="hold"/>
                                        <p:tgtEl>
                                          <p:spTgt spid="84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5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8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5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1000" fill="hold"/>
                                        <p:tgtEl>
                                          <p:spTgt spid="84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5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1000" fill="hold"/>
                                        <p:tgtEl>
                                          <p:spTgt spid="84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010" grpId="0" animBg="1"/>
      <p:bldP spid="84010" grpId="1" animBg="1"/>
      <p:bldP spid="84024" grpId="0" animBg="1"/>
      <p:bldP spid="84024" grpId="1" animBg="1"/>
      <p:bldP spid="84041" grpId="0" animBg="1"/>
      <p:bldP spid="84041" grpId="1" animBg="1"/>
      <p:bldP spid="84056" grpId="0" animBg="1"/>
      <p:bldP spid="84056" grpId="1" animBg="1"/>
      <p:bldP spid="84057" grpId="0" animBg="1"/>
      <p:bldP spid="84057" grpId="1" animBg="1"/>
      <p:bldP spid="84058" grpId="0" animBg="1"/>
      <p:bldP spid="84058" grpId="1" animBg="1"/>
      <p:bldP spid="84059" grpId="0" animBg="1"/>
      <p:bldP spid="84059" grpId="1" animBg="1"/>
      <p:bldP spid="84060" grpId="0" animBg="1"/>
      <p:bldP spid="84060" grpId="1" animBg="1"/>
      <p:bldP spid="84061" grpId="0" animBg="1"/>
      <p:bldP spid="84061" grpId="1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Mean-Shift Clustering</a:t>
            </a:r>
            <a:endParaRPr lang="de-CH" dirty="0" smtClean="0"/>
          </a:p>
        </p:txBody>
      </p:sp>
      <p:sp>
        <p:nvSpPr>
          <p:cNvPr id="89091" name="Content Placeholder 2"/>
          <p:cNvSpPr>
            <a:spLocks noGrp="1"/>
          </p:cNvSpPr>
          <p:nvPr>
            <p:ph idx="1"/>
          </p:nvPr>
        </p:nvSpPr>
        <p:spPr>
          <a:xfrm>
            <a:off x="457200" y="1325562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Cluster: all data points in the attraction basin of a mode</a:t>
            </a:r>
          </a:p>
          <a:p>
            <a:r>
              <a:rPr lang="en-US" sz="2800" dirty="0" smtClean="0"/>
              <a:t>Attraction basin: the region for which all trajectories lead to the same mode</a:t>
            </a:r>
            <a:endParaRPr lang="de-CH" sz="2800" dirty="0" smtClean="0"/>
          </a:p>
        </p:txBody>
      </p:sp>
      <p:grpSp>
        <p:nvGrpSpPr>
          <p:cNvPr id="89094" name="Group 32"/>
          <p:cNvGrpSpPr>
            <a:grpSpLocks/>
          </p:cNvGrpSpPr>
          <p:nvPr/>
        </p:nvGrpSpPr>
        <p:grpSpPr bwMode="auto">
          <a:xfrm>
            <a:off x="1981200" y="3048000"/>
            <a:ext cx="5257800" cy="3057525"/>
            <a:chOff x="1776" y="1965"/>
            <a:chExt cx="2064" cy="1200"/>
          </a:xfrm>
        </p:grpSpPr>
        <p:grpSp>
          <p:nvGrpSpPr>
            <p:cNvPr id="89096" name="Group 4"/>
            <p:cNvGrpSpPr>
              <a:grpSpLocks/>
            </p:cNvGrpSpPr>
            <p:nvPr/>
          </p:nvGrpSpPr>
          <p:grpSpPr bwMode="auto">
            <a:xfrm>
              <a:off x="1776" y="1965"/>
              <a:ext cx="1152" cy="1200"/>
              <a:chOff x="432" y="2256"/>
              <a:chExt cx="672" cy="672"/>
            </a:xfrm>
          </p:grpSpPr>
          <p:sp>
            <p:nvSpPr>
              <p:cNvPr id="89117" name="Rectangle 5"/>
              <p:cNvSpPr>
                <a:spLocks noChangeArrowheads="1"/>
              </p:cNvSpPr>
              <p:nvPr/>
            </p:nvSpPr>
            <p:spPr bwMode="auto">
              <a:xfrm>
                <a:off x="432" y="2256"/>
                <a:ext cx="672" cy="6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CH" sz="24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89118" name="Picture 6" descr="Random Distribution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0" y="2312"/>
                <a:ext cx="576" cy="5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89097" name="Group 7"/>
            <p:cNvGrpSpPr>
              <a:grpSpLocks/>
            </p:cNvGrpSpPr>
            <p:nvPr/>
          </p:nvGrpSpPr>
          <p:grpSpPr bwMode="auto">
            <a:xfrm>
              <a:off x="2688" y="1965"/>
              <a:ext cx="1152" cy="1200"/>
              <a:chOff x="432" y="2256"/>
              <a:chExt cx="672" cy="672"/>
            </a:xfrm>
          </p:grpSpPr>
          <p:sp>
            <p:nvSpPr>
              <p:cNvPr id="89115" name="Rectangle 8"/>
              <p:cNvSpPr>
                <a:spLocks noChangeArrowheads="1"/>
              </p:cNvSpPr>
              <p:nvPr/>
            </p:nvSpPr>
            <p:spPr bwMode="auto">
              <a:xfrm>
                <a:off x="432" y="2256"/>
                <a:ext cx="672" cy="6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CH" sz="24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89116" name="Picture 9" descr="Random Distribution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0" y="2312"/>
                <a:ext cx="576" cy="5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89098" name="Freeform 10"/>
            <p:cNvSpPr>
              <a:spLocks/>
            </p:cNvSpPr>
            <p:nvPr/>
          </p:nvSpPr>
          <p:spPr bwMode="auto">
            <a:xfrm>
              <a:off x="1796" y="2043"/>
              <a:ext cx="1036" cy="1091"/>
            </a:xfrm>
            <a:custGeom>
              <a:avLst/>
              <a:gdLst>
                <a:gd name="T0" fmla="*/ 564 w 1036"/>
                <a:gd name="T1" fmla="*/ 66 h 1091"/>
                <a:gd name="T2" fmla="*/ 220 w 1036"/>
                <a:gd name="T3" fmla="*/ 2 h 1091"/>
                <a:gd name="T4" fmla="*/ 60 w 1036"/>
                <a:gd name="T5" fmla="*/ 34 h 1091"/>
                <a:gd name="T6" fmla="*/ 60 w 1036"/>
                <a:gd name="T7" fmla="*/ 354 h 1091"/>
                <a:gd name="T8" fmla="*/ 36 w 1036"/>
                <a:gd name="T9" fmla="*/ 626 h 1091"/>
                <a:gd name="T10" fmla="*/ 52 w 1036"/>
                <a:gd name="T11" fmla="*/ 858 h 1091"/>
                <a:gd name="T12" fmla="*/ 76 w 1036"/>
                <a:gd name="T13" fmla="*/ 970 h 1091"/>
                <a:gd name="T14" fmla="*/ 140 w 1036"/>
                <a:gd name="T15" fmla="*/ 1042 h 1091"/>
                <a:gd name="T16" fmla="*/ 228 w 1036"/>
                <a:gd name="T17" fmla="*/ 1082 h 1091"/>
                <a:gd name="T18" fmla="*/ 348 w 1036"/>
                <a:gd name="T19" fmla="*/ 1074 h 1091"/>
                <a:gd name="T20" fmla="*/ 396 w 1036"/>
                <a:gd name="T21" fmla="*/ 1058 h 1091"/>
                <a:gd name="T22" fmla="*/ 420 w 1036"/>
                <a:gd name="T23" fmla="*/ 1050 h 1091"/>
                <a:gd name="T24" fmla="*/ 516 w 1036"/>
                <a:gd name="T25" fmla="*/ 994 h 1091"/>
                <a:gd name="T26" fmla="*/ 692 w 1036"/>
                <a:gd name="T27" fmla="*/ 1034 h 1091"/>
                <a:gd name="T28" fmla="*/ 860 w 1036"/>
                <a:gd name="T29" fmla="*/ 1090 h 1091"/>
                <a:gd name="T30" fmla="*/ 972 w 1036"/>
                <a:gd name="T31" fmla="*/ 1082 h 1091"/>
                <a:gd name="T32" fmla="*/ 1036 w 1036"/>
                <a:gd name="T33" fmla="*/ 954 h 1091"/>
                <a:gd name="T34" fmla="*/ 1028 w 1036"/>
                <a:gd name="T35" fmla="*/ 858 h 1091"/>
                <a:gd name="T36" fmla="*/ 1012 w 1036"/>
                <a:gd name="T37" fmla="*/ 714 h 1091"/>
                <a:gd name="T38" fmla="*/ 884 w 1036"/>
                <a:gd name="T39" fmla="*/ 114 h 1091"/>
                <a:gd name="T40" fmla="*/ 700 w 1036"/>
                <a:gd name="T41" fmla="*/ 42 h 1091"/>
                <a:gd name="T42" fmla="*/ 564 w 1036"/>
                <a:gd name="T43" fmla="*/ 66 h 109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36"/>
                <a:gd name="T67" fmla="*/ 0 h 1091"/>
                <a:gd name="T68" fmla="*/ 1036 w 1036"/>
                <a:gd name="T69" fmla="*/ 1091 h 109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36" h="1091">
                  <a:moveTo>
                    <a:pt x="564" y="66"/>
                  </a:moveTo>
                  <a:cubicBezTo>
                    <a:pt x="470" y="4"/>
                    <a:pt x="330" y="18"/>
                    <a:pt x="220" y="2"/>
                  </a:cubicBezTo>
                  <a:cubicBezTo>
                    <a:pt x="155" y="7"/>
                    <a:pt x="111" y="0"/>
                    <a:pt x="60" y="34"/>
                  </a:cubicBezTo>
                  <a:cubicBezTo>
                    <a:pt x="0" y="124"/>
                    <a:pt x="40" y="253"/>
                    <a:pt x="60" y="354"/>
                  </a:cubicBezTo>
                  <a:cubicBezTo>
                    <a:pt x="55" y="446"/>
                    <a:pt x="47" y="535"/>
                    <a:pt x="36" y="626"/>
                  </a:cubicBezTo>
                  <a:cubicBezTo>
                    <a:pt x="44" y="783"/>
                    <a:pt x="39" y="745"/>
                    <a:pt x="52" y="858"/>
                  </a:cubicBezTo>
                  <a:cubicBezTo>
                    <a:pt x="55" y="885"/>
                    <a:pt x="59" y="944"/>
                    <a:pt x="76" y="970"/>
                  </a:cubicBezTo>
                  <a:cubicBezTo>
                    <a:pt x="105" y="1013"/>
                    <a:pt x="85" y="987"/>
                    <a:pt x="140" y="1042"/>
                  </a:cubicBezTo>
                  <a:cubicBezTo>
                    <a:pt x="157" y="1059"/>
                    <a:pt x="206" y="1071"/>
                    <a:pt x="228" y="1082"/>
                  </a:cubicBezTo>
                  <a:cubicBezTo>
                    <a:pt x="268" y="1079"/>
                    <a:pt x="308" y="1080"/>
                    <a:pt x="348" y="1074"/>
                  </a:cubicBezTo>
                  <a:cubicBezTo>
                    <a:pt x="365" y="1072"/>
                    <a:pt x="380" y="1063"/>
                    <a:pt x="396" y="1058"/>
                  </a:cubicBezTo>
                  <a:cubicBezTo>
                    <a:pt x="404" y="1055"/>
                    <a:pt x="420" y="1050"/>
                    <a:pt x="420" y="1050"/>
                  </a:cubicBezTo>
                  <a:cubicBezTo>
                    <a:pt x="446" y="1024"/>
                    <a:pt x="480" y="1006"/>
                    <a:pt x="516" y="994"/>
                  </a:cubicBezTo>
                  <a:cubicBezTo>
                    <a:pt x="575" y="1001"/>
                    <a:pt x="638" y="1007"/>
                    <a:pt x="692" y="1034"/>
                  </a:cubicBezTo>
                  <a:cubicBezTo>
                    <a:pt x="751" y="1063"/>
                    <a:pt x="795" y="1079"/>
                    <a:pt x="860" y="1090"/>
                  </a:cubicBezTo>
                  <a:cubicBezTo>
                    <a:pt x="897" y="1087"/>
                    <a:pt x="936" y="1091"/>
                    <a:pt x="972" y="1082"/>
                  </a:cubicBezTo>
                  <a:cubicBezTo>
                    <a:pt x="1008" y="1074"/>
                    <a:pt x="1028" y="986"/>
                    <a:pt x="1036" y="954"/>
                  </a:cubicBezTo>
                  <a:cubicBezTo>
                    <a:pt x="1033" y="922"/>
                    <a:pt x="1031" y="890"/>
                    <a:pt x="1028" y="858"/>
                  </a:cubicBezTo>
                  <a:cubicBezTo>
                    <a:pt x="1023" y="810"/>
                    <a:pt x="1012" y="714"/>
                    <a:pt x="1012" y="714"/>
                  </a:cubicBezTo>
                  <a:cubicBezTo>
                    <a:pt x="1003" y="515"/>
                    <a:pt x="999" y="286"/>
                    <a:pt x="884" y="114"/>
                  </a:cubicBezTo>
                  <a:cubicBezTo>
                    <a:pt x="851" y="65"/>
                    <a:pt x="750" y="49"/>
                    <a:pt x="700" y="42"/>
                  </a:cubicBezTo>
                  <a:cubicBezTo>
                    <a:pt x="640" y="47"/>
                    <a:pt x="611" y="43"/>
                    <a:pt x="564" y="66"/>
                  </a:cubicBezTo>
                  <a:close/>
                </a:path>
              </a:pathLst>
            </a:cu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9099" name="Freeform 11"/>
            <p:cNvSpPr>
              <a:spLocks/>
            </p:cNvSpPr>
            <p:nvPr/>
          </p:nvSpPr>
          <p:spPr bwMode="auto">
            <a:xfrm>
              <a:off x="2752" y="2060"/>
              <a:ext cx="1040" cy="1065"/>
            </a:xfrm>
            <a:custGeom>
              <a:avLst/>
              <a:gdLst>
                <a:gd name="T0" fmla="*/ 80 w 1040"/>
                <a:gd name="T1" fmla="*/ 33 h 1065"/>
                <a:gd name="T2" fmla="*/ 56 w 1040"/>
                <a:gd name="T3" fmla="*/ 41 h 1065"/>
                <a:gd name="T4" fmla="*/ 40 w 1040"/>
                <a:gd name="T5" fmla="*/ 89 h 1065"/>
                <a:gd name="T6" fmla="*/ 24 w 1040"/>
                <a:gd name="T7" fmla="*/ 113 h 1065"/>
                <a:gd name="T8" fmla="*/ 0 w 1040"/>
                <a:gd name="T9" fmla="*/ 201 h 1065"/>
                <a:gd name="T10" fmla="*/ 32 w 1040"/>
                <a:gd name="T11" fmla="*/ 305 h 1065"/>
                <a:gd name="T12" fmla="*/ 64 w 1040"/>
                <a:gd name="T13" fmla="*/ 617 h 1065"/>
                <a:gd name="T14" fmla="*/ 64 w 1040"/>
                <a:gd name="T15" fmla="*/ 865 h 1065"/>
                <a:gd name="T16" fmla="*/ 80 w 1040"/>
                <a:gd name="T17" fmla="*/ 913 h 1065"/>
                <a:gd name="T18" fmla="*/ 88 w 1040"/>
                <a:gd name="T19" fmla="*/ 937 h 1065"/>
                <a:gd name="T20" fmla="*/ 88 w 1040"/>
                <a:gd name="T21" fmla="*/ 1049 h 1065"/>
                <a:gd name="T22" fmla="*/ 136 w 1040"/>
                <a:gd name="T23" fmla="*/ 1065 h 1065"/>
                <a:gd name="T24" fmla="*/ 216 w 1040"/>
                <a:gd name="T25" fmla="*/ 1041 h 1065"/>
                <a:gd name="T26" fmla="*/ 240 w 1040"/>
                <a:gd name="T27" fmla="*/ 1033 h 1065"/>
                <a:gd name="T28" fmla="*/ 448 w 1040"/>
                <a:gd name="T29" fmla="*/ 1033 h 1065"/>
                <a:gd name="T30" fmla="*/ 512 w 1040"/>
                <a:gd name="T31" fmla="*/ 977 h 1065"/>
                <a:gd name="T32" fmla="*/ 608 w 1040"/>
                <a:gd name="T33" fmla="*/ 985 h 1065"/>
                <a:gd name="T34" fmla="*/ 784 w 1040"/>
                <a:gd name="T35" fmla="*/ 1033 h 1065"/>
                <a:gd name="T36" fmla="*/ 904 w 1040"/>
                <a:gd name="T37" fmla="*/ 1025 h 1065"/>
                <a:gd name="T38" fmla="*/ 944 w 1040"/>
                <a:gd name="T39" fmla="*/ 985 h 1065"/>
                <a:gd name="T40" fmla="*/ 1008 w 1040"/>
                <a:gd name="T41" fmla="*/ 833 h 1065"/>
                <a:gd name="T42" fmla="*/ 1040 w 1040"/>
                <a:gd name="T43" fmla="*/ 585 h 1065"/>
                <a:gd name="T44" fmla="*/ 1024 w 1040"/>
                <a:gd name="T45" fmla="*/ 473 h 1065"/>
                <a:gd name="T46" fmla="*/ 1008 w 1040"/>
                <a:gd name="T47" fmla="*/ 441 h 1065"/>
                <a:gd name="T48" fmla="*/ 992 w 1040"/>
                <a:gd name="T49" fmla="*/ 393 h 1065"/>
                <a:gd name="T50" fmla="*/ 904 w 1040"/>
                <a:gd name="T51" fmla="*/ 161 h 1065"/>
                <a:gd name="T52" fmla="*/ 880 w 1040"/>
                <a:gd name="T53" fmla="*/ 137 h 1065"/>
                <a:gd name="T54" fmla="*/ 832 w 1040"/>
                <a:gd name="T55" fmla="*/ 105 h 1065"/>
                <a:gd name="T56" fmla="*/ 736 w 1040"/>
                <a:gd name="T57" fmla="*/ 57 h 1065"/>
                <a:gd name="T58" fmla="*/ 488 w 1040"/>
                <a:gd name="T59" fmla="*/ 65 h 1065"/>
                <a:gd name="T60" fmla="*/ 328 w 1040"/>
                <a:gd name="T61" fmla="*/ 25 h 1065"/>
                <a:gd name="T62" fmla="*/ 160 w 1040"/>
                <a:gd name="T63" fmla="*/ 1 h 1065"/>
                <a:gd name="T64" fmla="*/ 72 w 1040"/>
                <a:gd name="T65" fmla="*/ 9 h 1065"/>
                <a:gd name="T66" fmla="*/ 64 w 1040"/>
                <a:gd name="T67" fmla="*/ 33 h 1065"/>
                <a:gd name="T68" fmla="*/ 80 w 1040"/>
                <a:gd name="T69" fmla="*/ 33 h 106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40"/>
                <a:gd name="T106" fmla="*/ 0 h 1065"/>
                <a:gd name="T107" fmla="*/ 1040 w 1040"/>
                <a:gd name="T108" fmla="*/ 1065 h 106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40" h="1065">
                  <a:moveTo>
                    <a:pt x="80" y="33"/>
                  </a:moveTo>
                  <a:cubicBezTo>
                    <a:pt x="72" y="36"/>
                    <a:pt x="61" y="34"/>
                    <a:pt x="56" y="41"/>
                  </a:cubicBezTo>
                  <a:cubicBezTo>
                    <a:pt x="46" y="55"/>
                    <a:pt x="45" y="73"/>
                    <a:pt x="40" y="89"/>
                  </a:cubicBezTo>
                  <a:cubicBezTo>
                    <a:pt x="37" y="98"/>
                    <a:pt x="28" y="104"/>
                    <a:pt x="24" y="113"/>
                  </a:cubicBezTo>
                  <a:cubicBezTo>
                    <a:pt x="9" y="146"/>
                    <a:pt x="7" y="167"/>
                    <a:pt x="0" y="201"/>
                  </a:cubicBezTo>
                  <a:cubicBezTo>
                    <a:pt x="7" y="247"/>
                    <a:pt x="7" y="268"/>
                    <a:pt x="32" y="305"/>
                  </a:cubicBezTo>
                  <a:cubicBezTo>
                    <a:pt x="56" y="402"/>
                    <a:pt x="54" y="516"/>
                    <a:pt x="64" y="617"/>
                  </a:cubicBezTo>
                  <a:cubicBezTo>
                    <a:pt x="59" y="713"/>
                    <a:pt x="49" y="774"/>
                    <a:pt x="64" y="865"/>
                  </a:cubicBezTo>
                  <a:cubicBezTo>
                    <a:pt x="67" y="882"/>
                    <a:pt x="75" y="897"/>
                    <a:pt x="80" y="913"/>
                  </a:cubicBezTo>
                  <a:cubicBezTo>
                    <a:pt x="83" y="921"/>
                    <a:pt x="88" y="937"/>
                    <a:pt x="88" y="937"/>
                  </a:cubicBezTo>
                  <a:cubicBezTo>
                    <a:pt x="86" y="952"/>
                    <a:pt x="70" y="1029"/>
                    <a:pt x="88" y="1049"/>
                  </a:cubicBezTo>
                  <a:cubicBezTo>
                    <a:pt x="99" y="1062"/>
                    <a:pt x="136" y="1065"/>
                    <a:pt x="136" y="1065"/>
                  </a:cubicBezTo>
                  <a:cubicBezTo>
                    <a:pt x="184" y="1053"/>
                    <a:pt x="158" y="1060"/>
                    <a:pt x="216" y="1041"/>
                  </a:cubicBezTo>
                  <a:cubicBezTo>
                    <a:pt x="224" y="1038"/>
                    <a:pt x="240" y="1033"/>
                    <a:pt x="240" y="1033"/>
                  </a:cubicBezTo>
                  <a:cubicBezTo>
                    <a:pt x="313" y="1040"/>
                    <a:pt x="373" y="1050"/>
                    <a:pt x="448" y="1033"/>
                  </a:cubicBezTo>
                  <a:cubicBezTo>
                    <a:pt x="471" y="1028"/>
                    <a:pt x="478" y="988"/>
                    <a:pt x="512" y="977"/>
                  </a:cubicBezTo>
                  <a:cubicBezTo>
                    <a:pt x="544" y="980"/>
                    <a:pt x="576" y="980"/>
                    <a:pt x="608" y="985"/>
                  </a:cubicBezTo>
                  <a:cubicBezTo>
                    <a:pt x="668" y="994"/>
                    <a:pt x="724" y="1021"/>
                    <a:pt x="784" y="1033"/>
                  </a:cubicBezTo>
                  <a:cubicBezTo>
                    <a:pt x="824" y="1030"/>
                    <a:pt x="864" y="1032"/>
                    <a:pt x="904" y="1025"/>
                  </a:cubicBezTo>
                  <a:cubicBezTo>
                    <a:pt x="921" y="1022"/>
                    <a:pt x="938" y="998"/>
                    <a:pt x="944" y="985"/>
                  </a:cubicBezTo>
                  <a:cubicBezTo>
                    <a:pt x="966" y="934"/>
                    <a:pt x="983" y="883"/>
                    <a:pt x="1008" y="833"/>
                  </a:cubicBezTo>
                  <a:cubicBezTo>
                    <a:pt x="1022" y="750"/>
                    <a:pt x="1032" y="669"/>
                    <a:pt x="1040" y="585"/>
                  </a:cubicBezTo>
                  <a:cubicBezTo>
                    <a:pt x="1036" y="540"/>
                    <a:pt x="1040" y="510"/>
                    <a:pt x="1024" y="473"/>
                  </a:cubicBezTo>
                  <a:cubicBezTo>
                    <a:pt x="1019" y="462"/>
                    <a:pt x="1012" y="452"/>
                    <a:pt x="1008" y="441"/>
                  </a:cubicBezTo>
                  <a:cubicBezTo>
                    <a:pt x="1002" y="425"/>
                    <a:pt x="992" y="393"/>
                    <a:pt x="992" y="393"/>
                  </a:cubicBezTo>
                  <a:cubicBezTo>
                    <a:pt x="1001" y="296"/>
                    <a:pt x="1012" y="197"/>
                    <a:pt x="904" y="161"/>
                  </a:cubicBezTo>
                  <a:cubicBezTo>
                    <a:pt x="896" y="153"/>
                    <a:pt x="889" y="144"/>
                    <a:pt x="880" y="137"/>
                  </a:cubicBezTo>
                  <a:cubicBezTo>
                    <a:pt x="865" y="125"/>
                    <a:pt x="832" y="105"/>
                    <a:pt x="832" y="105"/>
                  </a:cubicBezTo>
                  <a:cubicBezTo>
                    <a:pt x="806" y="66"/>
                    <a:pt x="778" y="71"/>
                    <a:pt x="736" y="57"/>
                  </a:cubicBezTo>
                  <a:cubicBezTo>
                    <a:pt x="630" y="78"/>
                    <a:pt x="654" y="72"/>
                    <a:pt x="488" y="65"/>
                  </a:cubicBezTo>
                  <a:cubicBezTo>
                    <a:pt x="412" y="57"/>
                    <a:pt x="391" y="46"/>
                    <a:pt x="328" y="25"/>
                  </a:cubicBezTo>
                  <a:cubicBezTo>
                    <a:pt x="277" y="8"/>
                    <a:pt x="213" y="6"/>
                    <a:pt x="160" y="1"/>
                  </a:cubicBezTo>
                  <a:cubicBezTo>
                    <a:pt x="131" y="4"/>
                    <a:pt x="100" y="0"/>
                    <a:pt x="72" y="9"/>
                  </a:cubicBezTo>
                  <a:cubicBezTo>
                    <a:pt x="64" y="12"/>
                    <a:pt x="61" y="25"/>
                    <a:pt x="64" y="33"/>
                  </a:cubicBezTo>
                  <a:cubicBezTo>
                    <a:pt x="66" y="38"/>
                    <a:pt x="75" y="33"/>
                    <a:pt x="80" y="33"/>
                  </a:cubicBezTo>
                  <a:close/>
                </a:path>
              </a:pathLst>
            </a:custGeom>
            <a:noFill/>
            <a:ln w="28575">
              <a:solidFill>
                <a:srgbClr val="3399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9100" name="Freeform 12"/>
            <p:cNvSpPr>
              <a:spLocks/>
            </p:cNvSpPr>
            <p:nvPr/>
          </p:nvSpPr>
          <p:spPr bwMode="auto">
            <a:xfrm>
              <a:off x="2000" y="2605"/>
              <a:ext cx="264" cy="416"/>
            </a:xfrm>
            <a:custGeom>
              <a:avLst/>
              <a:gdLst>
                <a:gd name="T0" fmla="*/ 0 w 264"/>
                <a:gd name="T1" fmla="*/ 416 h 416"/>
                <a:gd name="T2" fmla="*/ 120 w 264"/>
                <a:gd name="T3" fmla="*/ 336 h 416"/>
                <a:gd name="T4" fmla="*/ 152 w 264"/>
                <a:gd name="T5" fmla="*/ 232 h 416"/>
                <a:gd name="T6" fmla="*/ 232 w 264"/>
                <a:gd name="T7" fmla="*/ 40 h 416"/>
                <a:gd name="T8" fmla="*/ 264 w 264"/>
                <a:gd name="T9" fmla="*/ 0 h 4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4"/>
                <a:gd name="T16" fmla="*/ 0 h 416"/>
                <a:gd name="T17" fmla="*/ 264 w 264"/>
                <a:gd name="T18" fmla="*/ 416 h 4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4" h="416">
                  <a:moveTo>
                    <a:pt x="0" y="416"/>
                  </a:moveTo>
                  <a:cubicBezTo>
                    <a:pt x="46" y="401"/>
                    <a:pt x="86" y="370"/>
                    <a:pt x="120" y="336"/>
                  </a:cubicBezTo>
                  <a:cubicBezTo>
                    <a:pt x="134" y="294"/>
                    <a:pt x="147" y="282"/>
                    <a:pt x="152" y="232"/>
                  </a:cubicBezTo>
                  <a:cubicBezTo>
                    <a:pt x="159" y="157"/>
                    <a:pt x="146" y="69"/>
                    <a:pt x="232" y="40"/>
                  </a:cubicBezTo>
                  <a:cubicBezTo>
                    <a:pt x="260" y="12"/>
                    <a:pt x="251" y="26"/>
                    <a:pt x="264" y="0"/>
                  </a:cubicBezTo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9101" name="Freeform 13"/>
            <p:cNvSpPr>
              <a:spLocks/>
            </p:cNvSpPr>
            <p:nvPr/>
          </p:nvSpPr>
          <p:spPr bwMode="auto">
            <a:xfrm>
              <a:off x="1920" y="2581"/>
              <a:ext cx="336" cy="96"/>
            </a:xfrm>
            <a:custGeom>
              <a:avLst/>
              <a:gdLst>
                <a:gd name="T0" fmla="*/ 0 w 336"/>
                <a:gd name="T1" fmla="*/ 96 h 96"/>
                <a:gd name="T2" fmla="*/ 144 w 336"/>
                <a:gd name="T3" fmla="*/ 72 h 96"/>
                <a:gd name="T4" fmla="*/ 312 w 336"/>
                <a:gd name="T5" fmla="*/ 24 h 96"/>
                <a:gd name="T6" fmla="*/ 336 w 336"/>
                <a:gd name="T7" fmla="*/ 0 h 9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6"/>
                <a:gd name="T13" fmla="*/ 0 h 96"/>
                <a:gd name="T14" fmla="*/ 336 w 336"/>
                <a:gd name="T15" fmla="*/ 96 h 9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6" h="96">
                  <a:moveTo>
                    <a:pt x="0" y="96"/>
                  </a:moveTo>
                  <a:cubicBezTo>
                    <a:pt x="48" y="84"/>
                    <a:pt x="97" y="85"/>
                    <a:pt x="144" y="72"/>
                  </a:cubicBezTo>
                  <a:cubicBezTo>
                    <a:pt x="201" y="56"/>
                    <a:pt x="253" y="36"/>
                    <a:pt x="312" y="24"/>
                  </a:cubicBezTo>
                  <a:cubicBezTo>
                    <a:pt x="320" y="16"/>
                    <a:pt x="336" y="0"/>
                    <a:pt x="336" y="0"/>
                  </a:cubicBezTo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9102" name="Freeform 14"/>
            <p:cNvSpPr>
              <a:spLocks/>
            </p:cNvSpPr>
            <p:nvPr/>
          </p:nvSpPr>
          <p:spPr bwMode="auto">
            <a:xfrm>
              <a:off x="1912" y="2177"/>
              <a:ext cx="344" cy="388"/>
            </a:xfrm>
            <a:custGeom>
              <a:avLst/>
              <a:gdLst>
                <a:gd name="T0" fmla="*/ 32 w 344"/>
                <a:gd name="T1" fmla="*/ 44 h 388"/>
                <a:gd name="T2" fmla="*/ 16 w 344"/>
                <a:gd name="T3" fmla="*/ 100 h 388"/>
                <a:gd name="T4" fmla="*/ 0 w 344"/>
                <a:gd name="T5" fmla="*/ 148 h 388"/>
                <a:gd name="T6" fmla="*/ 8 w 344"/>
                <a:gd name="T7" fmla="*/ 244 h 388"/>
                <a:gd name="T8" fmla="*/ 232 w 344"/>
                <a:gd name="T9" fmla="*/ 308 h 388"/>
                <a:gd name="T10" fmla="*/ 344 w 344"/>
                <a:gd name="T11" fmla="*/ 388 h 38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44"/>
                <a:gd name="T19" fmla="*/ 0 h 388"/>
                <a:gd name="T20" fmla="*/ 344 w 344"/>
                <a:gd name="T21" fmla="*/ 388 h 38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44" h="388">
                  <a:moveTo>
                    <a:pt x="32" y="44"/>
                  </a:moveTo>
                  <a:cubicBezTo>
                    <a:pt x="5" y="125"/>
                    <a:pt x="46" y="0"/>
                    <a:pt x="16" y="100"/>
                  </a:cubicBezTo>
                  <a:cubicBezTo>
                    <a:pt x="11" y="116"/>
                    <a:pt x="0" y="148"/>
                    <a:pt x="0" y="148"/>
                  </a:cubicBezTo>
                  <a:cubicBezTo>
                    <a:pt x="3" y="180"/>
                    <a:pt x="2" y="213"/>
                    <a:pt x="8" y="244"/>
                  </a:cubicBezTo>
                  <a:cubicBezTo>
                    <a:pt x="25" y="331"/>
                    <a:pt x="203" y="307"/>
                    <a:pt x="232" y="308"/>
                  </a:cubicBezTo>
                  <a:cubicBezTo>
                    <a:pt x="280" y="324"/>
                    <a:pt x="310" y="354"/>
                    <a:pt x="344" y="388"/>
                  </a:cubicBezTo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9103" name="Freeform 15"/>
            <p:cNvSpPr>
              <a:spLocks/>
            </p:cNvSpPr>
            <p:nvPr/>
          </p:nvSpPr>
          <p:spPr bwMode="auto">
            <a:xfrm>
              <a:off x="2146" y="2181"/>
              <a:ext cx="158" cy="376"/>
            </a:xfrm>
            <a:custGeom>
              <a:avLst/>
              <a:gdLst>
                <a:gd name="T0" fmla="*/ 22 w 158"/>
                <a:gd name="T1" fmla="*/ 0 h 376"/>
                <a:gd name="T2" fmla="*/ 30 w 158"/>
                <a:gd name="T3" fmla="*/ 168 h 376"/>
                <a:gd name="T4" fmla="*/ 102 w 158"/>
                <a:gd name="T5" fmla="*/ 224 h 376"/>
                <a:gd name="T6" fmla="*/ 126 w 158"/>
                <a:gd name="T7" fmla="*/ 240 h 376"/>
                <a:gd name="T8" fmla="*/ 142 w 158"/>
                <a:gd name="T9" fmla="*/ 264 h 376"/>
                <a:gd name="T10" fmla="*/ 158 w 158"/>
                <a:gd name="T11" fmla="*/ 312 h 376"/>
                <a:gd name="T12" fmla="*/ 150 w 158"/>
                <a:gd name="T13" fmla="*/ 376 h 3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8"/>
                <a:gd name="T22" fmla="*/ 0 h 376"/>
                <a:gd name="T23" fmla="*/ 158 w 158"/>
                <a:gd name="T24" fmla="*/ 376 h 37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8" h="376">
                  <a:moveTo>
                    <a:pt x="22" y="0"/>
                  </a:moveTo>
                  <a:cubicBezTo>
                    <a:pt x="16" y="49"/>
                    <a:pt x="0" y="123"/>
                    <a:pt x="30" y="168"/>
                  </a:cubicBezTo>
                  <a:cubicBezTo>
                    <a:pt x="45" y="191"/>
                    <a:pt x="83" y="211"/>
                    <a:pt x="102" y="224"/>
                  </a:cubicBezTo>
                  <a:cubicBezTo>
                    <a:pt x="110" y="229"/>
                    <a:pt x="126" y="240"/>
                    <a:pt x="126" y="240"/>
                  </a:cubicBezTo>
                  <a:cubicBezTo>
                    <a:pt x="131" y="248"/>
                    <a:pt x="138" y="255"/>
                    <a:pt x="142" y="264"/>
                  </a:cubicBezTo>
                  <a:cubicBezTo>
                    <a:pt x="149" y="279"/>
                    <a:pt x="158" y="312"/>
                    <a:pt x="158" y="312"/>
                  </a:cubicBezTo>
                  <a:cubicBezTo>
                    <a:pt x="155" y="333"/>
                    <a:pt x="150" y="376"/>
                    <a:pt x="150" y="376"/>
                  </a:cubicBezTo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9104" name="Freeform 16"/>
            <p:cNvSpPr>
              <a:spLocks/>
            </p:cNvSpPr>
            <p:nvPr/>
          </p:nvSpPr>
          <p:spPr bwMode="auto">
            <a:xfrm>
              <a:off x="2336" y="2197"/>
              <a:ext cx="296" cy="352"/>
            </a:xfrm>
            <a:custGeom>
              <a:avLst/>
              <a:gdLst>
                <a:gd name="T0" fmla="*/ 296 w 296"/>
                <a:gd name="T1" fmla="*/ 0 h 352"/>
                <a:gd name="T2" fmla="*/ 200 w 296"/>
                <a:gd name="T3" fmla="*/ 56 h 352"/>
                <a:gd name="T4" fmla="*/ 8 w 296"/>
                <a:gd name="T5" fmla="*/ 104 h 352"/>
                <a:gd name="T6" fmla="*/ 32 w 296"/>
                <a:gd name="T7" fmla="*/ 200 h 352"/>
                <a:gd name="T8" fmla="*/ 40 w 296"/>
                <a:gd name="T9" fmla="*/ 224 h 352"/>
                <a:gd name="T10" fmla="*/ 0 w 296"/>
                <a:gd name="T11" fmla="*/ 352 h 3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6"/>
                <a:gd name="T19" fmla="*/ 0 h 352"/>
                <a:gd name="T20" fmla="*/ 296 w 296"/>
                <a:gd name="T21" fmla="*/ 352 h 35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6" h="352">
                  <a:moveTo>
                    <a:pt x="296" y="0"/>
                  </a:moveTo>
                  <a:cubicBezTo>
                    <a:pt x="237" y="59"/>
                    <a:pt x="270" y="44"/>
                    <a:pt x="200" y="56"/>
                  </a:cubicBezTo>
                  <a:cubicBezTo>
                    <a:pt x="121" y="50"/>
                    <a:pt x="38" y="15"/>
                    <a:pt x="8" y="104"/>
                  </a:cubicBezTo>
                  <a:cubicBezTo>
                    <a:pt x="19" y="169"/>
                    <a:pt x="11" y="137"/>
                    <a:pt x="32" y="200"/>
                  </a:cubicBezTo>
                  <a:cubicBezTo>
                    <a:pt x="35" y="208"/>
                    <a:pt x="40" y="224"/>
                    <a:pt x="40" y="224"/>
                  </a:cubicBezTo>
                  <a:cubicBezTo>
                    <a:pt x="32" y="323"/>
                    <a:pt x="49" y="303"/>
                    <a:pt x="0" y="352"/>
                  </a:cubicBezTo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9105" name="Freeform 17"/>
            <p:cNvSpPr>
              <a:spLocks/>
            </p:cNvSpPr>
            <p:nvPr/>
          </p:nvSpPr>
          <p:spPr bwMode="auto">
            <a:xfrm>
              <a:off x="2328" y="2349"/>
              <a:ext cx="392" cy="242"/>
            </a:xfrm>
            <a:custGeom>
              <a:avLst/>
              <a:gdLst>
                <a:gd name="T0" fmla="*/ 392 w 392"/>
                <a:gd name="T1" fmla="*/ 0 h 242"/>
                <a:gd name="T2" fmla="*/ 272 w 392"/>
                <a:gd name="T3" fmla="*/ 24 h 242"/>
                <a:gd name="T4" fmla="*/ 208 w 392"/>
                <a:gd name="T5" fmla="*/ 88 h 242"/>
                <a:gd name="T6" fmla="*/ 104 w 392"/>
                <a:gd name="T7" fmla="*/ 240 h 242"/>
                <a:gd name="T8" fmla="*/ 0 w 392"/>
                <a:gd name="T9" fmla="*/ 240 h 2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92"/>
                <a:gd name="T16" fmla="*/ 0 h 242"/>
                <a:gd name="T17" fmla="*/ 392 w 392"/>
                <a:gd name="T18" fmla="*/ 242 h 2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92" h="242">
                  <a:moveTo>
                    <a:pt x="392" y="0"/>
                  </a:moveTo>
                  <a:cubicBezTo>
                    <a:pt x="353" y="13"/>
                    <a:pt x="313" y="18"/>
                    <a:pt x="272" y="24"/>
                  </a:cubicBezTo>
                  <a:cubicBezTo>
                    <a:pt x="247" y="41"/>
                    <a:pt x="221" y="59"/>
                    <a:pt x="208" y="88"/>
                  </a:cubicBezTo>
                  <a:cubicBezTo>
                    <a:pt x="188" y="134"/>
                    <a:pt x="171" y="236"/>
                    <a:pt x="104" y="240"/>
                  </a:cubicBezTo>
                  <a:cubicBezTo>
                    <a:pt x="69" y="242"/>
                    <a:pt x="35" y="240"/>
                    <a:pt x="0" y="240"/>
                  </a:cubicBezTo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9106" name="Freeform 18"/>
            <p:cNvSpPr>
              <a:spLocks/>
            </p:cNvSpPr>
            <p:nvPr/>
          </p:nvSpPr>
          <p:spPr bwMode="auto">
            <a:xfrm>
              <a:off x="2328" y="2629"/>
              <a:ext cx="416" cy="248"/>
            </a:xfrm>
            <a:custGeom>
              <a:avLst/>
              <a:gdLst>
                <a:gd name="T0" fmla="*/ 416 w 416"/>
                <a:gd name="T1" fmla="*/ 248 h 248"/>
                <a:gd name="T2" fmla="*/ 376 w 416"/>
                <a:gd name="T3" fmla="*/ 136 h 248"/>
                <a:gd name="T4" fmla="*/ 336 w 416"/>
                <a:gd name="T5" fmla="*/ 40 h 248"/>
                <a:gd name="T6" fmla="*/ 312 w 416"/>
                <a:gd name="T7" fmla="*/ 16 h 248"/>
                <a:gd name="T8" fmla="*/ 264 w 416"/>
                <a:gd name="T9" fmla="*/ 0 h 248"/>
                <a:gd name="T10" fmla="*/ 184 w 416"/>
                <a:gd name="T11" fmla="*/ 16 h 248"/>
                <a:gd name="T12" fmla="*/ 136 w 416"/>
                <a:gd name="T13" fmla="*/ 32 h 248"/>
                <a:gd name="T14" fmla="*/ 112 w 416"/>
                <a:gd name="T15" fmla="*/ 40 h 248"/>
                <a:gd name="T16" fmla="*/ 0 w 416"/>
                <a:gd name="T17" fmla="*/ 0 h 2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16"/>
                <a:gd name="T28" fmla="*/ 0 h 248"/>
                <a:gd name="T29" fmla="*/ 416 w 416"/>
                <a:gd name="T30" fmla="*/ 248 h 24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16" h="248">
                  <a:moveTo>
                    <a:pt x="416" y="248"/>
                  </a:moveTo>
                  <a:cubicBezTo>
                    <a:pt x="407" y="205"/>
                    <a:pt x="393" y="174"/>
                    <a:pt x="376" y="136"/>
                  </a:cubicBezTo>
                  <a:cubicBezTo>
                    <a:pt x="361" y="102"/>
                    <a:pt x="360" y="69"/>
                    <a:pt x="336" y="40"/>
                  </a:cubicBezTo>
                  <a:cubicBezTo>
                    <a:pt x="329" y="31"/>
                    <a:pt x="322" y="21"/>
                    <a:pt x="312" y="16"/>
                  </a:cubicBezTo>
                  <a:cubicBezTo>
                    <a:pt x="297" y="8"/>
                    <a:pt x="264" y="0"/>
                    <a:pt x="264" y="0"/>
                  </a:cubicBezTo>
                  <a:cubicBezTo>
                    <a:pt x="232" y="5"/>
                    <a:pt x="214" y="7"/>
                    <a:pt x="184" y="16"/>
                  </a:cubicBezTo>
                  <a:cubicBezTo>
                    <a:pt x="168" y="21"/>
                    <a:pt x="152" y="27"/>
                    <a:pt x="136" y="32"/>
                  </a:cubicBezTo>
                  <a:cubicBezTo>
                    <a:pt x="128" y="35"/>
                    <a:pt x="112" y="40"/>
                    <a:pt x="112" y="40"/>
                  </a:cubicBezTo>
                  <a:cubicBezTo>
                    <a:pt x="96" y="39"/>
                    <a:pt x="0" y="50"/>
                    <a:pt x="0" y="0"/>
                  </a:cubicBezTo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9107" name="Freeform 19"/>
            <p:cNvSpPr>
              <a:spLocks/>
            </p:cNvSpPr>
            <p:nvPr/>
          </p:nvSpPr>
          <p:spPr bwMode="auto">
            <a:xfrm>
              <a:off x="2296" y="2637"/>
              <a:ext cx="368" cy="328"/>
            </a:xfrm>
            <a:custGeom>
              <a:avLst/>
              <a:gdLst>
                <a:gd name="T0" fmla="*/ 368 w 368"/>
                <a:gd name="T1" fmla="*/ 328 h 328"/>
                <a:gd name="T2" fmla="*/ 0 w 368"/>
                <a:gd name="T3" fmla="*/ 0 h 328"/>
                <a:gd name="T4" fmla="*/ 0 60000 65536"/>
                <a:gd name="T5" fmla="*/ 0 60000 65536"/>
                <a:gd name="T6" fmla="*/ 0 w 368"/>
                <a:gd name="T7" fmla="*/ 0 h 328"/>
                <a:gd name="T8" fmla="*/ 368 w 368"/>
                <a:gd name="T9" fmla="*/ 328 h 32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68" h="328">
                  <a:moveTo>
                    <a:pt x="368" y="328"/>
                  </a:moveTo>
                  <a:cubicBezTo>
                    <a:pt x="198" y="300"/>
                    <a:pt x="0" y="194"/>
                    <a:pt x="0" y="0"/>
                  </a:cubicBezTo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9108" name="Freeform 20"/>
            <p:cNvSpPr>
              <a:spLocks/>
            </p:cNvSpPr>
            <p:nvPr/>
          </p:nvSpPr>
          <p:spPr bwMode="auto">
            <a:xfrm>
              <a:off x="2880" y="2216"/>
              <a:ext cx="344" cy="333"/>
            </a:xfrm>
            <a:custGeom>
              <a:avLst/>
              <a:gdLst>
                <a:gd name="T0" fmla="*/ 0 w 344"/>
                <a:gd name="T1" fmla="*/ 13 h 333"/>
                <a:gd name="T2" fmla="*/ 104 w 344"/>
                <a:gd name="T3" fmla="*/ 29 h 333"/>
                <a:gd name="T4" fmla="*/ 296 w 344"/>
                <a:gd name="T5" fmla="*/ 189 h 333"/>
                <a:gd name="T6" fmla="*/ 336 w 344"/>
                <a:gd name="T7" fmla="*/ 285 h 333"/>
                <a:gd name="T8" fmla="*/ 344 w 344"/>
                <a:gd name="T9" fmla="*/ 333 h 3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4"/>
                <a:gd name="T16" fmla="*/ 0 h 333"/>
                <a:gd name="T17" fmla="*/ 344 w 344"/>
                <a:gd name="T18" fmla="*/ 333 h 3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4" h="333">
                  <a:moveTo>
                    <a:pt x="0" y="13"/>
                  </a:moveTo>
                  <a:cubicBezTo>
                    <a:pt x="39" y="0"/>
                    <a:pt x="65" y="16"/>
                    <a:pt x="104" y="29"/>
                  </a:cubicBezTo>
                  <a:cubicBezTo>
                    <a:pt x="184" y="56"/>
                    <a:pt x="238" y="131"/>
                    <a:pt x="296" y="189"/>
                  </a:cubicBezTo>
                  <a:cubicBezTo>
                    <a:pt x="321" y="214"/>
                    <a:pt x="325" y="253"/>
                    <a:pt x="336" y="285"/>
                  </a:cubicBezTo>
                  <a:cubicBezTo>
                    <a:pt x="341" y="300"/>
                    <a:pt x="344" y="333"/>
                    <a:pt x="344" y="333"/>
                  </a:cubicBezTo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9109" name="Freeform 21"/>
            <p:cNvSpPr>
              <a:spLocks/>
            </p:cNvSpPr>
            <p:nvPr/>
          </p:nvSpPr>
          <p:spPr bwMode="auto">
            <a:xfrm>
              <a:off x="2992" y="2157"/>
              <a:ext cx="358" cy="400"/>
            </a:xfrm>
            <a:custGeom>
              <a:avLst/>
              <a:gdLst>
                <a:gd name="T0" fmla="*/ 0 w 358"/>
                <a:gd name="T1" fmla="*/ 0 h 400"/>
                <a:gd name="T2" fmla="*/ 168 w 358"/>
                <a:gd name="T3" fmla="*/ 88 h 400"/>
                <a:gd name="T4" fmla="*/ 216 w 358"/>
                <a:gd name="T5" fmla="*/ 112 h 400"/>
                <a:gd name="T6" fmla="*/ 264 w 358"/>
                <a:gd name="T7" fmla="*/ 152 h 400"/>
                <a:gd name="T8" fmla="*/ 336 w 358"/>
                <a:gd name="T9" fmla="*/ 272 h 400"/>
                <a:gd name="T10" fmla="*/ 272 w 358"/>
                <a:gd name="T11" fmla="*/ 400 h 4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58"/>
                <a:gd name="T19" fmla="*/ 0 h 400"/>
                <a:gd name="T20" fmla="*/ 358 w 358"/>
                <a:gd name="T21" fmla="*/ 400 h 4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58" h="400">
                  <a:moveTo>
                    <a:pt x="0" y="0"/>
                  </a:moveTo>
                  <a:cubicBezTo>
                    <a:pt x="54" y="40"/>
                    <a:pt x="109" y="58"/>
                    <a:pt x="168" y="88"/>
                  </a:cubicBezTo>
                  <a:cubicBezTo>
                    <a:pt x="230" y="119"/>
                    <a:pt x="156" y="92"/>
                    <a:pt x="216" y="112"/>
                  </a:cubicBezTo>
                  <a:cubicBezTo>
                    <a:pt x="231" y="127"/>
                    <a:pt x="250" y="136"/>
                    <a:pt x="264" y="152"/>
                  </a:cubicBezTo>
                  <a:cubicBezTo>
                    <a:pt x="297" y="190"/>
                    <a:pt x="309" y="232"/>
                    <a:pt x="336" y="272"/>
                  </a:cubicBezTo>
                  <a:cubicBezTo>
                    <a:pt x="358" y="358"/>
                    <a:pt x="337" y="367"/>
                    <a:pt x="272" y="400"/>
                  </a:cubicBezTo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9110" name="Freeform 22"/>
            <p:cNvSpPr>
              <a:spLocks/>
            </p:cNvSpPr>
            <p:nvPr/>
          </p:nvSpPr>
          <p:spPr bwMode="auto">
            <a:xfrm>
              <a:off x="3232" y="2205"/>
              <a:ext cx="312" cy="368"/>
            </a:xfrm>
            <a:custGeom>
              <a:avLst/>
              <a:gdLst>
                <a:gd name="T0" fmla="*/ 312 w 312"/>
                <a:gd name="T1" fmla="*/ 0 h 368"/>
                <a:gd name="T2" fmla="*/ 216 w 312"/>
                <a:gd name="T3" fmla="*/ 208 h 368"/>
                <a:gd name="T4" fmla="*/ 168 w 312"/>
                <a:gd name="T5" fmla="*/ 304 h 368"/>
                <a:gd name="T6" fmla="*/ 0 w 312"/>
                <a:gd name="T7" fmla="*/ 368 h 36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12"/>
                <a:gd name="T13" fmla="*/ 0 h 368"/>
                <a:gd name="T14" fmla="*/ 312 w 312"/>
                <a:gd name="T15" fmla="*/ 368 h 36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12" h="368">
                  <a:moveTo>
                    <a:pt x="312" y="0"/>
                  </a:moveTo>
                  <a:cubicBezTo>
                    <a:pt x="298" y="82"/>
                    <a:pt x="269" y="145"/>
                    <a:pt x="216" y="208"/>
                  </a:cubicBezTo>
                  <a:cubicBezTo>
                    <a:pt x="192" y="236"/>
                    <a:pt x="196" y="279"/>
                    <a:pt x="168" y="304"/>
                  </a:cubicBezTo>
                  <a:cubicBezTo>
                    <a:pt x="130" y="337"/>
                    <a:pt x="49" y="368"/>
                    <a:pt x="0" y="368"/>
                  </a:cubicBezTo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9111" name="Freeform 23"/>
            <p:cNvSpPr>
              <a:spLocks/>
            </p:cNvSpPr>
            <p:nvPr/>
          </p:nvSpPr>
          <p:spPr bwMode="auto">
            <a:xfrm>
              <a:off x="3224" y="2592"/>
              <a:ext cx="512" cy="181"/>
            </a:xfrm>
            <a:custGeom>
              <a:avLst/>
              <a:gdLst>
                <a:gd name="T0" fmla="*/ 512 w 512"/>
                <a:gd name="T1" fmla="*/ 181 h 181"/>
                <a:gd name="T2" fmla="*/ 408 w 512"/>
                <a:gd name="T3" fmla="*/ 69 h 181"/>
                <a:gd name="T4" fmla="*/ 312 w 512"/>
                <a:gd name="T5" fmla="*/ 29 h 181"/>
                <a:gd name="T6" fmla="*/ 0 w 512"/>
                <a:gd name="T7" fmla="*/ 5 h 18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2"/>
                <a:gd name="T13" fmla="*/ 0 h 181"/>
                <a:gd name="T14" fmla="*/ 512 w 512"/>
                <a:gd name="T15" fmla="*/ 181 h 18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2" h="181">
                  <a:moveTo>
                    <a:pt x="512" y="181"/>
                  </a:moveTo>
                  <a:cubicBezTo>
                    <a:pt x="475" y="156"/>
                    <a:pt x="452" y="84"/>
                    <a:pt x="408" y="69"/>
                  </a:cubicBezTo>
                  <a:cubicBezTo>
                    <a:pt x="374" y="58"/>
                    <a:pt x="347" y="41"/>
                    <a:pt x="312" y="29"/>
                  </a:cubicBezTo>
                  <a:cubicBezTo>
                    <a:pt x="224" y="0"/>
                    <a:pt x="92" y="5"/>
                    <a:pt x="0" y="5"/>
                  </a:cubicBezTo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9112" name="Freeform 24"/>
            <p:cNvSpPr>
              <a:spLocks/>
            </p:cNvSpPr>
            <p:nvPr/>
          </p:nvSpPr>
          <p:spPr bwMode="auto">
            <a:xfrm>
              <a:off x="3184" y="2612"/>
              <a:ext cx="480" cy="449"/>
            </a:xfrm>
            <a:custGeom>
              <a:avLst/>
              <a:gdLst>
                <a:gd name="T0" fmla="*/ 464 w 480"/>
                <a:gd name="T1" fmla="*/ 449 h 449"/>
                <a:gd name="T2" fmla="*/ 400 w 480"/>
                <a:gd name="T3" fmla="*/ 353 h 449"/>
                <a:gd name="T4" fmla="*/ 160 w 480"/>
                <a:gd name="T5" fmla="*/ 169 h 449"/>
                <a:gd name="T6" fmla="*/ 144 w 480"/>
                <a:gd name="T7" fmla="*/ 105 h 449"/>
                <a:gd name="T8" fmla="*/ 0 w 480"/>
                <a:gd name="T9" fmla="*/ 17 h 449"/>
                <a:gd name="T10" fmla="*/ 32 w 480"/>
                <a:gd name="T11" fmla="*/ 1 h 4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80"/>
                <a:gd name="T19" fmla="*/ 0 h 449"/>
                <a:gd name="T20" fmla="*/ 480 w 480"/>
                <a:gd name="T21" fmla="*/ 449 h 4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80" h="449">
                  <a:moveTo>
                    <a:pt x="464" y="449"/>
                  </a:moveTo>
                  <a:cubicBezTo>
                    <a:pt x="480" y="402"/>
                    <a:pt x="436" y="378"/>
                    <a:pt x="400" y="353"/>
                  </a:cubicBezTo>
                  <a:cubicBezTo>
                    <a:pt x="316" y="294"/>
                    <a:pt x="220" y="259"/>
                    <a:pt x="160" y="169"/>
                  </a:cubicBezTo>
                  <a:cubicBezTo>
                    <a:pt x="159" y="163"/>
                    <a:pt x="151" y="116"/>
                    <a:pt x="144" y="105"/>
                  </a:cubicBezTo>
                  <a:cubicBezTo>
                    <a:pt x="113" y="58"/>
                    <a:pt x="44" y="47"/>
                    <a:pt x="0" y="17"/>
                  </a:cubicBezTo>
                  <a:cubicBezTo>
                    <a:pt x="26" y="0"/>
                    <a:pt x="14" y="1"/>
                    <a:pt x="32" y="1"/>
                  </a:cubicBezTo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9113" name="Freeform 25"/>
            <p:cNvSpPr>
              <a:spLocks/>
            </p:cNvSpPr>
            <p:nvPr/>
          </p:nvSpPr>
          <p:spPr bwMode="auto">
            <a:xfrm>
              <a:off x="2896" y="2597"/>
              <a:ext cx="280" cy="488"/>
            </a:xfrm>
            <a:custGeom>
              <a:avLst/>
              <a:gdLst>
                <a:gd name="T0" fmla="*/ 0 w 280"/>
                <a:gd name="T1" fmla="*/ 488 h 488"/>
                <a:gd name="T2" fmla="*/ 112 w 280"/>
                <a:gd name="T3" fmla="*/ 256 h 488"/>
                <a:gd name="T4" fmla="*/ 112 w 280"/>
                <a:gd name="T5" fmla="*/ 168 h 488"/>
                <a:gd name="T6" fmla="*/ 256 w 280"/>
                <a:gd name="T7" fmla="*/ 40 h 488"/>
                <a:gd name="T8" fmla="*/ 280 w 280"/>
                <a:gd name="T9" fmla="*/ 0 h 4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0"/>
                <a:gd name="T16" fmla="*/ 0 h 488"/>
                <a:gd name="T17" fmla="*/ 280 w 280"/>
                <a:gd name="T18" fmla="*/ 488 h 4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0" h="488">
                  <a:moveTo>
                    <a:pt x="0" y="488"/>
                  </a:moveTo>
                  <a:cubicBezTo>
                    <a:pt x="74" y="414"/>
                    <a:pt x="99" y="362"/>
                    <a:pt x="112" y="256"/>
                  </a:cubicBezTo>
                  <a:cubicBezTo>
                    <a:pt x="105" y="216"/>
                    <a:pt x="98" y="206"/>
                    <a:pt x="112" y="168"/>
                  </a:cubicBezTo>
                  <a:cubicBezTo>
                    <a:pt x="127" y="127"/>
                    <a:pt x="219" y="65"/>
                    <a:pt x="256" y="40"/>
                  </a:cubicBezTo>
                  <a:cubicBezTo>
                    <a:pt x="275" y="11"/>
                    <a:pt x="268" y="25"/>
                    <a:pt x="280" y="0"/>
                  </a:cubicBezTo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9114" name="Freeform 26"/>
            <p:cNvSpPr>
              <a:spLocks/>
            </p:cNvSpPr>
            <p:nvPr/>
          </p:nvSpPr>
          <p:spPr bwMode="auto">
            <a:xfrm>
              <a:off x="2835" y="2581"/>
              <a:ext cx="341" cy="19"/>
            </a:xfrm>
            <a:custGeom>
              <a:avLst/>
              <a:gdLst>
                <a:gd name="T0" fmla="*/ 37 w 341"/>
                <a:gd name="T1" fmla="*/ 0 h 19"/>
                <a:gd name="T2" fmla="*/ 189 w 341"/>
                <a:gd name="T3" fmla="*/ 0 h 19"/>
                <a:gd name="T4" fmla="*/ 341 w 341"/>
                <a:gd name="T5" fmla="*/ 8 h 19"/>
                <a:gd name="T6" fmla="*/ 0 60000 65536"/>
                <a:gd name="T7" fmla="*/ 0 60000 65536"/>
                <a:gd name="T8" fmla="*/ 0 60000 65536"/>
                <a:gd name="T9" fmla="*/ 0 w 341"/>
                <a:gd name="T10" fmla="*/ 0 h 19"/>
                <a:gd name="T11" fmla="*/ 341 w 341"/>
                <a:gd name="T12" fmla="*/ 19 h 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1" h="19">
                  <a:moveTo>
                    <a:pt x="37" y="0"/>
                  </a:moveTo>
                  <a:cubicBezTo>
                    <a:pt x="188" y="19"/>
                    <a:pt x="0" y="0"/>
                    <a:pt x="189" y="0"/>
                  </a:cubicBezTo>
                  <a:cubicBezTo>
                    <a:pt x="240" y="0"/>
                    <a:pt x="290" y="8"/>
                    <a:pt x="341" y="8"/>
                  </a:cubicBezTo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31" name="Rectangle 116"/>
          <p:cNvSpPr>
            <a:spLocks noChangeArrowheads="1"/>
          </p:cNvSpPr>
          <p:nvPr/>
        </p:nvSpPr>
        <p:spPr bwMode="auto">
          <a:xfrm>
            <a:off x="0" y="6096000"/>
            <a:ext cx="27495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Slide by Y. </a:t>
            </a:r>
            <a:r>
              <a:rPr lang="en-US" sz="1400" dirty="0" err="1">
                <a:solidFill>
                  <a:srgbClr val="000000"/>
                </a:solidFill>
                <a:cs typeface="Arial" pitchFamily="34" charset="0"/>
              </a:rPr>
              <a:t>Ukrainitz</a:t>
            </a: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 &amp; B. </a:t>
            </a:r>
            <a:r>
              <a:rPr lang="en-US" sz="1400" dirty="0" err="1">
                <a:solidFill>
                  <a:srgbClr val="000000"/>
                </a:solidFill>
                <a:cs typeface="Arial" pitchFamily="34" charset="0"/>
              </a:rPr>
              <a:t>Sarel</a:t>
            </a:r>
            <a:endParaRPr lang="en-US" sz="14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>
                <a:solidFill>
                  <a:prstClr val="white"/>
                </a:solidFill>
              </a:rPr>
              <a:pPr/>
              <a:t>81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911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Mean-Shift Clustering/Segmentation</a:t>
            </a:r>
            <a:endParaRPr lang="de-CH" dirty="0" smtClean="0"/>
          </a:p>
        </p:txBody>
      </p:sp>
      <p:sp>
        <p:nvSpPr>
          <p:cNvPr id="90115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525963"/>
          </a:xfrm>
        </p:spPr>
        <p:txBody>
          <a:bodyPr>
            <a:normAutofit/>
          </a:bodyPr>
          <a:lstStyle/>
          <a:p>
            <a:pPr marL="533400" indent="-533400"/>
            <a:r>
              <a:rPr lang="en-US" sz="2400" dirty="0" smtClean="0"/>
              <a:t>Find features (color, gradients, texture, </a:t>
            </a:r>
            <a:r>
              <a:rPr lang="en-US" sz="2400" dirty="0" err="1" smtClean="0"/>
              <a:t>etc</a:t>
            </a:r>
            <a:r>
              <a:rPr lang="en-US" sz="2400" dirty="0" smtClean="0"/>
              <a:t>)</a:t>
            </a:r>
          </a:p>
          <a:p>
            <a:pPr marL="533400" indent="-533400"/>
            <a:r>
              <a:rPr lang="en-US" sz="2400" dirty="0" smtClean="0"/>
              <a:t>Initialize windows at individual pixel locations</a:t>
            </a:r>
          </a:p>
          <a:p>
            <a:pPr marL="533400" indent="-533400"/>
            <a:r>
              <a:rPr lang="en-US" sz="2400" dirty="0" smtClean="0"/>
              <a:t>Perform mean shift for each window until convergence</a:t>
            </a:r>
          </a:p>
          <a:p>
            <a:pPr marL="533400" indent="-533400"/>
            <a:r>
              <a:rPr lang="en-US" sz="2400" dirty="0" smtClean="0"/>
              <a:t>Merge windows that end up near the same “peak” or mode</a:t>
            </a:r>
            <a:endParaRPr lang="de-CH" sz="2400" dirty="0" smtClean="0"/>
          </a:p>
        </p:txBody>
      </p:sp>
      <p:pic>
        <p:nvPicPr>
          <p:cNvPr id="9011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28"/>
          <a:stretch>
            <a:fillRect/>
          </a:stretch>
        </p:blipFill>
        <p:spPr bwMode="auto">
          <a:xfrm>
            <a:off x="2647950" y="3008313"/>
            <a:ext cx="4114800" cy="359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9" name="TextBox 6"/>
          <p:cNvSpPr txBox="1">
            <a:spLocks noChangeArrowheads="1"/>
          </p:cNvSpPr>
          <p:nvPr/>
        </p:nvSpPr>
        <p:spPr bwMode="auto">
          <a:xfrm rot="16200000">
            <a:off x="7664450" y="4905375"/>
            <a:ext cx="2651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r>
              <a:rPr lang="en-US" sz="1400" b="0" dirty="0">
                <a:solidFill>
                  <a:srgbClr val="000000"/>
                </a:solidFill>
              </a:rPr>
              <a:t>Slide credit: Svetlana </a:t>
            </a:r>
            <a:r>
              <a:rPr lang="en-US" sz="1400" b="0" dirty="0" err="1">
                <a:solidFill>
                  <a:srgbClr val="000000"/>
                </a:solidFill>
              </a:rPr>
              <a:t>Lazebnik</a:t>
            </a:r>
            <a:endParaRPr lang="de-CH" sz="1400" b="0" dirty="0">
              <a:solidFill>
                <a:srgbClr val="0000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>
                <a:solidFill>
                  <a:prstClr val="white"/>
                </a:solidFill>
              </a:rPr>
              <a:pPr/>
              <a:t>82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615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68362"/>
          </a:xfrm>
        </p:spPr>
        <p:txBody>
          <a:bodyPr/>
          <a:lstStyle/>
          <a:p>
            <a:r>
              <a:rPr lang="en-US" dirty="0" smtClean="0"/>
              <a:t>Mean-Shift Segmentation Results</a:t>
            </a:r>
            <a:endParaRPr lang="de-CH" dirty="0" smtClean="0"/>
          </a:p>
        </p:txBody>
      </p:sp>
      <p:sp>
        <p:nvSpPr>
          <p:cNvPr id="91139" name="Content Placeholder 2"/>
          <p:cNvSpPr>
            <a:spLocks noGrp="1"/>
          </p:cNvSpPr>
          <p:nvPr>
            <p:ph idx="1"/>
          </p:nvPr>
        </p:nvSpPr>
        <p:spPr>
          <a:xfrm>
            <a:off x="457200" y="1325562"/>
            <a:ext cx="8229600" cy="4525963"/>
          </a:xfrm>
        </p:spPr>
        <p:txBody>
          <a:bodyPr/>
          <a:lstStyle/>
          <a:p>
            <a:endParaRPr lang="de-CH" smtClean="0"/>
          </a:p>
        </p:txBody>
      </p:sp>
      <p:pic>
        <p:nvPicPr>
          <p:cNvPr id="91142" name="Picture 3" descr="negoiu_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950" y="3478212"/>
            <a:ext cx="3727450" cy="254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3" name="Picture 4" descr="camp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13" y="868362"/>
            <a:ext cx="37338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4" name="Picture 5" descr="campus_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075" y="868362"/>
            <a:ext cx="37338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5" name="Picture 6" descr="negoi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00" y="3478212"/>
            <a:ext cx="3729038" cy="254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914400" y="6002337"/>
            <a:ext cx="76215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cs typeface="Arial" pitchFamily="34" charset="0"/>
                <a:hlinkClick r:id="rId6"/>
              </a:rPr>
              <a:t>http://www.caip.rutgers.edu/~comanici/MSPAMI/msPamiResults.html</a:t>
            </a:r>
            <a:endParaRPr lang="en-US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2" name="TextBox 6"/>
          <p:cNvSpPr txBox="1">
            <a:spLocks noChangeArrowheads="1"/>
          </p:cNvSpPr>
          <p:nvPr/>
        </p:nvSpPr>
        <p:spPr bwMode="auto">
          <a:xfrm rot="16200000">
            <a:off x="7664450" y="4905375"/>
            <a:ext cx="2651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r>
              <a:rPr lang="en-US" sz="1400" b="0" dirty="0">
                <a:solidFill>
                  <a:srgbClr val="000000"/>
                </a:solidFill>
              </a:rPr>
              <a:t>Slide credit: Svetlana </a:t>
            </a:r>
            <a:r>
              <a:rPr lang="en-US" sz="1400" b="0" dirty="0" err="1">
                <a:solidFill>
                  <a:srgbClr val="000000"/>
                </a:solidFill>
              </a:rPr>
              <a:t>Lazebnik</a:t>
            </a:r>
            <a:endParaRPr lang="de-CH" sz="1400" b="0" dirty="0">
              <a:solidFill>
                <a:srgbClr val="0000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>
                <a:solidFill>
                  <a:prstClr val="white"/>
                </a:solidFill>
              </a:rPr>
              <a:pPr/>
              <a:t>83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770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 dirty="0" smtClean="0"/>
              <a:t>More Results</a:t>
            </a:r>
            <a:endParaRPr lang="de-CH" dirty="0" smtClean="0"/>
          </a:p>
        </p:txBody>
      </p:sp>
      <p:sp>
        <p:nvSpPr>
          <p:cNvPr id="92163" name="Content Placeholder 2"/>
          <p:cNvSpPr>
            <a:spLocks noGrp="1"/>
          </p:cNvSpPr>
          <p:nvPr>
            <p:ph idx="1"/>
          </p:nvPr>
        </p:nvSpPr>
        <p:spPr>
          <a:xfrm>
            <a:off x="457200" y="1325562"/>
            <a:ext cx="8229600" cy="4525963"/>
          </a:xfrm>
        </p:spPr>
        <p:txBody>
          <a:bodyPr/>
          <a:lstStyle/>
          <a:p>
            <a:endParaRPr lang="de-CH" smtClean="0"/>
          </a:p>
        </p:txBody>
      </p:sp>
      <p:pic>
        <p:nvPicPr>
          <p:cNvPr id="9216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020762"/>
            <a:ext cx="75438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6"/>
          <p:cNvSpPr txBox="1">
            <a:spLocks noChangeArrowheads="1"/>
          </p:cNvSpPr>
          <p:nvPr/>
        </p:nvSpPr>
        <p:spPr bwMode="auto">
          <a:xfrm rot="16200000">
            <a:off x="7664450" y="4905375"/>
            <a:ext cx="2651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r>
              <a:rPr lang="en-US" sz="1400" b="0" dirty="0">
                <a:solidFill>
                  <a:srgbClr val="000000"/>
                </a:solidFill>
              </a:rPr>
              <a:t>Slide credit: Svetlana </a:t>
            </a:r>
            <a:r>
              <a:rPr lang="en-US" sz="1400" b="0" dirty="0" err="1">
                <a:solidFill>
                  <a:srgbClr val="000000"/>
                </a:solidFill>
              </a:rPr>
              <a:t>Lazebnik</a:t>
            </a:r>
            <a:endParaRPr lang="de-CH" sz="1400" b="0" dirty="0">
              <a:solidFill>
                <a:srgbClr val="0000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>
                <a:solidFill>
                  <a:prstClr val="white"/>
                </a:solidFill>
              </a:rPr>
              <a:pPr/>
              <a:t>84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863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15975"/>
          </a:xfrm>
        </p:spPr>
        <p:txBody>
          <a:bodyPr/>
          <a:lstStyle/>
          <a:p>
            <a:r>
              <a:rPr lang="en-US" dirty="0" smtClean="0"/>
              <a:t>More Results</a:t>
            </a:r>
            <a:endParaRPr lang="de-CH" dirty="0" smtClean="0"/>
          </a:p>
        </p:txBody>
      </p:sp>
      <p:sp>
        <p:nvSpPr>
          <p:cNvPr id="931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 smtClean="0"/>
          </a:p>
        </p:txBody>
      </p:sp>
      <p:pic>
        <p:nvPicPr>
          <p:cNvPr id="9319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00" y="815975"/>
            <a:ext cx="5508625" cy="277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700" y="3505200"/>
            <a:ext cx="5562600" cy="276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>
                <a:solidFill>
                  <a:prstClr val="white"/>
                </a:solidFill>
              </a:rPr>
              <a:pPr/>
              <a:t>85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413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Content Placeholder 2"/>
          <p:cNvSpPr>
            <a:spLocks noGrp="1"/>
          </p:cNvSpPr>
          <p:nvPr>
            <p:ph idx="1"/>
          </p:nvPr>
        </p:nvSpPr>
        <p:spPr>
          <a:xfrm>
            <a:off x="628650" y="2415561"/>
            <a:ext cx="7886700" cy="4351338"/>
          </a:xfrm>
        </p:spPr>
        <p:txBody>
          <a:bodyPr>
            <a:normAutofit fontScale="70000" lnSpcReduction="20000"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sz="1200" dirty="0" smtClean="0"/>
          </a:p>
          <a:p>
            <a:r>
              <a:rPr lang="en-US" sz="2000" dirty="0" smtClean="0"/>
              <a:t>Need to shift many windows…</a:t>
            </a:r>
          </a:p>
          <a:p>
            <a:r>
              <a:rPr lang="en-US" sz="2000" dirty="0" smtClean="0"/>
              <a:t>Many computations will be redundant.</a:t>
            </a:r>
            <a:endParaRPr lang="de-CH" sz="2000" dirty="0" smtClean="0"/>
          </a:p>
        </p:txBody>
      </p:sp>
      <p:sp>
        <p:nvSpPr>
          <p:cNvPr id="94211" name="Oval 2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12" name="Oval 3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13" name="Oval 4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14" name="Oval 5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15" name="Oval 6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16" name="Oval 7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17" name="Oval 8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18" name="Oval 9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19" name="Oval 10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20" name="Oval 11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21" name="Oval 12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22" name="Oval 13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23" name="Oval 14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24" name="Oval 15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25" name="Oval 16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26" name="Oval 17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27" name="Oval 18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28" name="Oval 19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29" name="Oval 20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30" name="Oval 21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31" name="Oval 22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32" name="Oval 23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33" name="Oval 24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34" name="Oval 25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35" name="Oval 26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36" name="Oval 27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37" name="Oval 28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38" name="Oval 29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39" name="Oval 30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40" name="Oval 31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41" name="Oval 32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42" name="Oval 33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43" name="Oval 34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44" name="Oval 35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45" name="Oval 36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46" name="Oval 37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47" name="Oval 38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48" name="Oval 39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49" name="Oval 40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50" name="Oval 41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51" name="Oval 42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52" name="Oval 43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53" name="Oval 44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54" name="Oval 45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55" name="Oval 46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56" name="Oval 47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57" name="Oval 48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58" name="Oval 49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59" name="Oval 50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60" name="Oval 51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61" name="Oval 52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62" name="Oval 53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63" name="Oval 54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64" name="Oval 55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65" name="Oval 56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66" name="Oval 57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67" name="Oval 58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68" name="Oval 59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69" name="Oval 60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70" name="Oval 61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71" name="Oval 62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72" name="Oval 63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73" name="Oval 64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74" name="Oval 65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75" name="Oval 66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76" name="Oval 67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77" name="Oval 68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78" name="Oval 69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79" name="Oval 70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80" name="Oval 71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81" name="Oval 72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82" name="Oval 73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83" name="Oval 74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84" name="Oval 75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85" name="Oval 76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86" name="Oval 77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87" name="Oval 78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88" name="Oval 79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89" name="Oval 80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90" name="Oval 81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91" name="Oval 82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92" name="Oval 83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93" name="Oval 84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94" name="Oval 85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95" name="Oval 87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96" name="Oval 88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97" name="Oval 90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98" name="Oval 91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99" name="Oval 92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300" name="Oval 93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301" name="Line 113"/>
          <p:cNvSpPr>
            <a:spLocks noChangeShapeType="1"/>
          </p:cNvSpPr>
          <p:nvPr/>
        </p:nvSpPr>
        <p:spPr bwMode="auto">
          <a:xfrm>
            <a:off x="5638800" y="2924175"/>
            <a:ext cx="0" cy="121920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4302" name="Line 114"/>
          <p:cNvSpPr>
            <a:spLocks noChangeShapeType="1"/>
          </p:cNvSpPr>
          <p:nvPr/>
        </p:nvSpPr>
        <p:spPr bwMode="auto">
          <a:xfrm rot="-5400000">
            <a:off x="5648325" y="2924175"/>
            <a:ext cx="0" cy="121920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4303" name="Title 99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Problem: Computational Complexity</a:t>
            </a:r>
            <a:endParaRPr lang="de-CH" dirty="0" smtClean="0"/>
          </a:p>
        </p:txBody>
      </p:sp>
      <p:sp>
        <p:nvSpPr>
          <p:cNvPr id="94304" name="Oval 78"/>
          <p:cNvSpPr>
            <a:spLocks noChangeArrowheads="1"/>
          </p:cNvSpPr>
          <p:nvPr/>
        </p:nvSpPr>
        <p:spPr bwMode="auto">
          <a:xfrm>
            <a:off x="2563813" y="1639888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305" name="Oval 78"/>
          <p:cNvSpPr>
            <a:spLocks noChangeArrowheads="1"/>
          </p:cNvSpPr>
          <p:nvPr/>
        </p:nvSpPr>
        <p:spPr bwMode="auto">
          <a:xfrm>
            <a:off x="3367088" y="1858963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306" name="Oval 102"/>
          <p:cNvSpPr>
            <a:spLocks noChangeArrowheads="1"/>
          </p:cNvSpPr>
          <p:nvPr/>
        </p:nvSpPr>
        <p:spPr bwMode="auto">
          <a:xfrm>
            <a:off x="4922838" y="2822575"/>
            <a:ext cx="1439862" cy="1439863"/>
          </a:xfrm>
          <a:prstGeom prst="ellips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307" name="Freeform 99"/>
          <p:cNvSpPr>
            <a:spLocks/>
          </p:cNvSpPr>
          <p:nvPr/>
        </p:nvSpPr>
        <p:spPr bwMode="auto">
          <a:xfrm>
            <a:off x="1992313" y="1863725"/>
            <a:ext cx="3635375" cy="1663700"/>
          </a:xfrm>
          <a:custGeom>
            <a:avLst/>
            <a:gdLst>
              <a:gd name="T0" fmla="*/ 0 w 3635828"/>
              <a:gd name="T1" fmla="*/ 127977 h 1662792"/>
              <a:gd name="T2" fmla="*/ 1922440 w 3635828"/>
              <a:gd name="T3" fmla="*/ 433154 h 1662792"/>
              <a:gd name="T4" fmla="*/ 3635375 w 3635828"/>
              <a:gd name="T5" fmla="*/ 1663700 h 1662792"/>
              <a:gd name="T6" fmla="*/ 0 60000 65536"/>
              <a:gd name="T7" fmla="*/ 0 60000 65536"/>
              <a:gd name="T8" fmla="*/ 0 60000 65536"/>
              <a:gd name="T9" fmla="*/ 0 w 3635828"/>
              <a:gd name="T10" fmla="*/ 0 h 1662792"/>
              <a:gd name="T11" fmla="*/ 3635828 w 3635828"/>
              <a:gd name="T12" fmla="*/ 1662792 h 16627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635828" h="1662792">
                <a:moveTo>
                  <a:pt x="0" y="127907"/>
                </a:moveTo>
                <a:cubicBezTo>
                  <a:pt x="600528" y="0"/>
                  <a:pt x="1316709" y="177104"/>
                  <a:pt x="1922680" y="432918"/>
                </a:cubicBezTo>
                <a:cubicBezTo>
                  <a:pt x="2528651" y="688732"/>
                  <a:pt x="3024413" y="1023256"/>
                  <a:pt x="3635828" y="1662792"/>
                </a:cubicBezTo>
              </a:path>
            </a:pathLst>
          </a:custGeom>
          <a:noFill/>
          <a:ln w="19050" cap="sq" cmpd="sng" algn="ctr">
            <a:solidFill>
              <a:srgbClr val="FF0000"/>
            </a:solidFill>
            <a:prstDash val="solid"/>
            <a:round/>
            <a:headEnd type="none" w="sm" len="sm"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4308" name="Oval 102"/>
          <p:cNvSpPr>
            <a:spLocks noChangeArrowheads="1"/>
          </p:cNvSpPr>
          <p:nvPr/>
        </p:nvSpPr>
        <p:spPr bwMode="auto">
          <a:xfrm>
            <a:off x="1322388" y="1274763"/>
            <a:ext cx="1439862" cy="1439862"/>
          </a:xfrm>
          <a:prstGeom prst="ellipse">
            <a:avLst/>
          </a:prstGeom>
          <a:noFill/>
          <a:ln w="38100">
            <a:solidFill>
              <a:srgbClr val="FF33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309" name="Oval 102"/>
          <p:cNvSpPr>
            <a:spLocks noChangeArrowheads="1"/>
          </p:cNvSpPr>
          <p:nvPr/>
        </p:nvSpPr>
        <p:spPr bwMode="auto">
          <a:xfrm>
            <a:off x="3330575" y="1676400"/>
            <a:ext cx="1439863" cy="1439863"/>
          </a:xfrm>
          <a:prstGeom prst="ellipse">
            <a:avLst/>
          </a:prstGeom>
          <a:noFill/>
          <a:ln w="38100">
            <a:solidFill>
              <a:srgbClr val="FF33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311" name="Oval 86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104" name="TextBox 6"/>
          <p:cNvSpPr txBox="1">
            <a:spLocks noChangeArrowheads="1"/>
          </p:cNvSpPr>
          <p:nvPr/>
        </p:nvSpPr>
        <p:spPr bwMode="auto">
          <a:xfrm rot="16200000">
            <a:off x="7840498" y="5034225"/>
            <a:ext cx="229902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r>
              <a:rPr lang="en-US" sz="1400" b="0" dirty="0">
                <a:solidFill>
                  <a:srgbClr val="000000"/>
                </a:solidFill>
              </a:rPr>
              <a:t>Slide credit: </a:t>
            </a:r>
            <a:r>
              <a:rPr lang="en-US" sz="1400" b="0" dirty="0" smtClean="0">
                <a:solidFill>
                  <a:srgbClr val="000000"/>
                </a:solidFill>
              </a:rPr>
              <a:t>Bastian </a:t>
            </a:r>
            <a:r>
              <a:rPr lang="en-US" sz="1400" b="0" dirty="0" err="1" smtClean="0">
                <a:solidFill>
                  <a:srgbClr val="000000"/>
                </a:solidFill>
              </a:rPr>
              <a:t>Leibe</a:t>
            </a:r>
            <a:endParaRPr lang="de-CH" sz="1400" b="0" dirty="0">
              <a:solidFill>
                <a:srgbClr val="0000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>
                <a:solidFill>
                  <a:prstClr val="white"/>
                </a:solidFill>
              </a:rPr>
              <a:pPr/>
              <a:t>86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9039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5" name="Oval 2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236" name="Oval 3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237" name="Oval 4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238" name="Oval 5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239" name="Oval 6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240" name="Oval 7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241" name="Oval 8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242" name="Oval 9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243" name="Oval 10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244" name="Oval 11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245" name="Oval 12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246" name="Oval 13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247" name="Oval 14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248" name="Oval 15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249" name="Oval 16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250" name="Oval 17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251" name="Oval 18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252" name="Oval 19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253" name="Oval 20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254" name="Oval 21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255" name="Oval 22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256" name="Oval 23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257" name="Oval 24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258" name="Oval 25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259" name="Oval 26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260" name="Oval 27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261" name="Oval 28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262" name="Oval 29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263" name="Oval 30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264" name="Oval 31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265" name="Oval 32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266" name="Oval 33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267" name="Oval 34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268" name="Oval 35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269" name="Oval 36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270" name="Oval 37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271" name="Oval 38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272" name="Oval 39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273" name="Oval 40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274" name="Oval 41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275" name="Oval 42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276" name="Oval 43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277" name="Oval 44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278" name="Oval 45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279" name="Oval 46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280" name="Oval 47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281" name="Oval 48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282" name="Oval 49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283" name="Oval 50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284" name="Oval 51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285" name="Oval 52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286" name="Oval 53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287" name="Oval 54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288" name="Oval 55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289" name="Oval 56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290" name="Oval 57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291" name="Oval 58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292" name="Oval 59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293" name="Oval 60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294" name="Oval 61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295" name="Oval 62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296" name="Oval 63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297" name="Oval 64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298" name="Oval 65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299" name="Oval 66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300" name="Oval 67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301" name="Oval 68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302" name="Oval 69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303" name="Oval 70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304" name="Oval 71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305" name="Oval 72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306" name="Oval 73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307" name="Oval 74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308" name="Oval 75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309" name="Oval 76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310" name="Oval 77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311" name="Oval 78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312" name="Oval 79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313" name="Oval 80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314" name="Oval 81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315" name="Oval 82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316" name="Oval 83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317" name="Oval 84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318" name="Oval 85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319" name="Oval 87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320" name="Oval 88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321" name="Oval 89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322" name="Oval 90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323" name="Oval 91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324" name="Oval 92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325" name="Oval 93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326" name="Line 113"/>
          <p:cNvSpPr>
            <a:spLocks noChangeShapeType="1"/>
          </p:cNvSpPr>
          <p:nvPr/>
        </p:nvSpPr>
        <p:spPr bwMode="auto">
          <a:xfrm>
            <a:off x="5638800" y="2924175"/>
            <a:ext cx="0" cy="121920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5327" name="Line 114"/>
          <p:cNvSpPr>
            <a:spLocks noChangeShapeType="1"/>
          </p:cNvSpPr>
          <p:nvPr/>
        </p:nvSpPr>
        <p:spPr bwMode="auto">
          <a:xfrm rot="-5400000">
            <a:off x="5648325" y="2924175"/>
            <a:ext cx="0" cy="121920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5328" name="Title 99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Speedups: Basin of Attraction</a:t>
            </a:r>
            <a:endParaRPr lang="de-CH" dirty="0" smtClean="0"/>
          </a:p>
        </p:txBody>
      </p:sp>
      <p:sp>
        <p:nvSpPr>
          <p:cNvPr id="95329" name="Oval 78"/>
          <p:cNvSpPr>
            <a:spLocks noChangeArrowheads="1"/>
          </p:cNvSpPr>
          <p:nvPr/>
        </p:nvSpPr>
        <p:spPr bwMode="auto">
          <a:xfrm>
            <a:off x="2563813" y="1639888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330" name="Oval 78"/>
          <p:cNvSpPr>
            <a:spLocks noChangeArrowheads="1"/>
          </p:cNvSpPr>
          <p:nvPr/>
        </p:nvSpPr>
        <p:spPr bwMode="auto">
          <a:xfrm>
            <a:off x="3367088" y="1858963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331" name="Oval 102"/>
          <p:cNvSpPr>
            <a:spLocks noChangeArrowheads="1"/>
          </p:cNvSpPr>
          <p:nvPr/>
        </p:nvSpPr>
        <p:spPr bwMode="auto">
          <a:xfrm>
            <a:off x="4922838" y="2822575"/>
            <a:ext cx="1439862" cy="1439863"/>
          </a:xfrm>
          <a:prstGeom prst="ellips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332" name="Freeform 99"/>
          <p:cNvSpPr>
            <a:spLocks/>
          </p:cNvSpPr>
          <p:nvPr/>
        </p:nvSpPr>
        <p:spPr bwMode="auto">
          <a:xfrm>
            <a:off x="1992313" y="1863725"/>
            <a:ext cx="3635375" cy="1663700"/>
          </a:xfrm>
          <a:custGeom>
            <a:avLst/>
            <a:gdLst>
              <a:gd name="T0" fmla="*/ 0 w 3635828"/>
              <a:gd name="T1" fmla="*/ 127977 h 1662792"/>
              <a:gd name="T2" fmla="*/ 1922440 w 3635828"/>
              <a:gd name="T3" fmla="*/ 433154 h 1662792"/>
              <a:gd name="T4" fmla="*/ 3635375 w 3635828"/>
              <a:gd name="T5" fmla="*/ 1663700 h 1662792"/>
              <a:gd name="T6" fmla="*/ 0 60000 65536"/>
              <a:gd name="T7" fmla="*/ 0 60000 65536"/>
              <a:gd name="T8" fmla="*/ 0 60000 65536"/>
              <a:gd name="T9" fmla="*/ 0 w 3635828"/>
              <a:gd name="T10" fmla="*/ 0 h 1662792"/>
              <a:gd name="T11" fmla="*/ 3635828 w 3635828"/>
              <a:gd name="T12" fmla="*/ 1662792 h 16627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635828" h="1662792">
                <a:moveTo>
                  <a:pt x="0" y="127907"/>
                </a:moveTo>
                <a:cubicBezTo>
                  <a:pt x="600528" y="0"/>
                  <a:pt x="1316709" y="177104"/>
                  <a:pt x="1922680" y="432918"/>
                </a:cubicBezTo>
                <a:cubicBezTo>
                  <a:pt x="2528651" y="688732"/>
                  <a:pt x="3024413" y="1023256"/>
                  <a:pt x="3635828" y="1662792"/>
                </a:cubicBezTo>
              </a:path>
            </a:pathLst>
          </a:custGeom>
          <a:noFill/>
          <a:ln w="19050" cap="sq" cmpd="sng" algn="ctr">
            <a:solidFill>
              <a:srgbClr val="FF0000"/>
            </a:solidFill>
            <a:prstDash val="solid"/>
            <a:round/>
            <a:headEnd type="none" w="sm" len="sm"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5333" name="Oval 102"/>
          <p:cNvSpPr>
            <a:spLocks noChangeArrowheads="1"/>
          </p:cNvSpPr>
          <p:nvPr/>
        </p:nvSpPr>
        <p:spPr bwMode="auto">
          <a:xfrm>
            <a:off x="1322388" y="1274763"/>
            <a:ext cx="1439862" cy="1439862"/>
          </a:xfrm>
          <a:prstGeom prst="ellipse">
            <a:avLst/>
          </a:prstGeom>
          <a:noFill/>
          <a:ln w="38100">
            <a:solidFill>
              <a:srgbClr val="FF33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334" name="Oval 102"/>
          <p:cNvSpPr>
            <a:spLocks noChangeArrowheads="1"/>
          </p:cNvSpPr>
          <p:nvPr/>
        </p:nvSpPr>
        <p:spPr bwMode="auto">
          <a:xfrm>
            <a:off x="3330575" y="1676400"/>
            <a:ext cx="1439863" cy="1439863"/>
          </a:xfrm>
          <a:prstGeom prst="ellipse">
            <a:avLst/>
          </a:prstGeom>
          <a:noFill/>
          <a:ln w="38100">
            <a:solidFill>
              <a:srgbClr val="FF33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cxnSp>
        <p:nvCxnSpPr>
          <p:cNvPr id="95336" name="Straight Arrow Connector 109"/>
          <p:cNvCxnSpPr>
            <a:cxnSpLocks noChangeShapeType="1"/>
          </p:cNvCxnSpPr>
          <p:nvPr/>
        </p:nvCxnSpPr>
        <p:spPr bwMode="auto">
          <a:xfrm rot="16200000" flipH="1">
            <a:off x="5375275" y="3830638"/>
            <a:ext cx="730250" cy="146050"/>
          </a:xfrm>
          <a:prstGeom prst="straightConnector1">
            <a:avLst/>
          </a:prstGeom>
          <a:noFill/>
          <a:ln w="19050" cap="sq" algn="ctr">
            <a:solidFill>
              <a:schemeClr val="tx1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95337" name="TextBox 119"/>
          <p:cNvSpPr txBox="1">
            <a:spLocks noChangeArrowheads="1"/>
          </p:cNvSpPr>
          <p:nvPr/>
        </p:nvSpPr>
        <p:spPr bwMode="auto">
          <a:xfrm>
            <a:off x="5743575" y="3862388"/>
            <a:ext cx="2616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r>
              <a:rPr lang="en-US" sz="1800" b="0">
                <a:solidFill>
                  <a:prstClr val="black"/>
                </a:solidFill>
                <a:latin typeface="CMMI10" pitchFamily="34" charset="0"/>
              </a:rPr>
              <a:t>r</a:t>
            </a:r>
            <a:endParaRPr lang="de-CH" b="0">
              <a:solidFill>
                <a:prstClr val="black"/>
              </a:solidFill>
              <a:latin typeface="CMMI10" pitchFamily="34" charset="0"/>
            </a:endParaRPr>
          </a:p>
        </p:txBody>
      </p:sp>
      <p:sp>
        <p:nvSpPr>
          <p:cNvPr id="95338" name="Oval 86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107" name="TextBox 6"/>
          <p:cNvSpPr txBox="1">
            <a:spLocks noChangeArrowheads="1"/>
          </p:cNvSpPr>
          <p:nvPr/>
        </p:nvSpPr>
        <p:spPr bwMode="auto">
          <a:xfrm rot="16200000">
            <a:off x="7840498" y="5034225"/>
            <a:ext cx="229902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r>
              <a:rPr lang="en-US" sz="1400" b="0" dirty="0">
                <a:solidFill>
                  <a:srgbClr val="000000"/>
                </a:solidFill>
              </a:rPr>
              <a:t>Slide credit: </a:t>
            </a:r>
            <a:r>
              <a:rPr lang="en-US" sz="1400" b="0" dirty="0" smtClean="0">
                <a:solidFill>
                  <a:srgbClr val="000000"/>
                </a:solidFill>
              </a:rPr>
              <a:t>Bastian </a:t>
            </a:r>
            <a:r>
              <a:rPr lang="en-US" sz="1400" b="0" dirty="0" err="1" smtClean="0">
                <a:solidFill>
                  <a:srgbClr val="000000"/>
                </a:solidFill>
              </a:rPr>
              <a:t>Leibe</a:t>
            </a:r>
            <a:endParaRPr lang="de-CH" sz="1400" b="0" dirty="0">
              <a:solidFill>
                <a:srgbClr val="0000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>
                <a:solidFill>
                  <a:prstClr val="white"/>
                </a:solidFill>
              </a:rPr>
              <a:pPr/>
              <a:t>87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8" name="Content Placeholder 2"/>
          <p:cNvSpPr>
            <a:spLocks noGrp="1"/>
          </p:cNvSpPr>
          <p:nvPr>
            <p:ph idx="1"/>
          </p:nvPr>
        </p:nvSpPr>
        <p:spPr>
          <a:xfrm>
            <a:off x="628650" y="2194328"/>
            <a:ext cx="7886700" cy="4351338"/>
          </a:xfrm>
        </p:spPr>
        <p:txBody>
          <a:bodyPr>
            <a:normAutofit fontScale="77500" lnSpcReduction="20000"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Font typeface="Trebuchet MS" pitchFamily="34" charset="0"/>
              <a:buAutoNum type="arabicPeriod"/>
            </a:pPr>
            <a:r>
              <a:rPr lang="en-US" sz="2000" dirty="0" smtClean="0"/>
              <a:t>Assign all points within radius r of end point to the mode.</a:t>
            </a:r>
            <a:endParaRPr lang="de-CH" sz="2000" dirty="0" smtClean="0"/>
          </a:p>
        </p:txBody>
      </p:sp>
    </p:spTree>
    <p:extLst>
      <p:ext uri="{BB962C8B-B14F-4D97-AF65-F5344CB8AC3E}">
        <p14:creationId xmlns:p14="http://schemas.microsoft.com/office/powerpoint/2010/main" val="20561366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9" name="Oval 2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260" name="Oval 3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261" name="Oval 4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262" name="Oval 5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263" name="Oval 6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264" name="Oval 7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265" name="Oval 8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266" name="Oval 9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267" name="Oval 10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268" name="Oval 11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269" name="Oval 12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270" name="Oval 13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271" name="Oval 14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272" name="Oval 15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273" name="Oval 16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274" name="Oval 17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275" name="Oval 18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276" name="Oval 19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277" name="Oval 20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278" name="Oval 21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279" name="Oval 22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280" name="Oval 23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281" name="Oval 24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282" name="Oval 25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283" name="Oval 26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284" name="Oval 27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285" name="Oval 28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286" name="Oval 29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287" name="Oval 30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288" name="Oval 31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289" name="Oval 32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290" name="Oval 33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291" name="Oval 34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292" name="Oval 35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293" name="Oval 36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294" name="Oval 37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295" name="Oval 38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296" name="Oval 39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297" name="Oval 40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298" name="Oval 41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299" name="Oval 42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300" name="Oval 43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301" name="Oval 44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302" name="Oval 45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303" name="Oval 46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304" name="Oval 47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305" name="Oval 48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306" name="Oval 49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307" name="Oval 50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308" name="Oval 51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309" name="Oval 52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310" name="Oval 53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311" name="Oval 54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312" name="Oval 55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313" name="Oval 56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314" name="Oval 57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315" name="Oval 58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316" name="Oval 59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317" name="Oval 60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318" name="Oval 61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319" name="Oval 62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320" name="Oval 63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321" name="Oval 64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322" name="Oval 65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323" name="Oval 66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324" name="Oval 67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325" name="Oval 68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326" name="Oval 69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327" name="Oval 70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328" name="Oval 71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329" name="Oval 72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330" name="Oval 73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331" name="Oval 74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332" name="Oval 75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333" name="Oval 76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334" name="Oval 77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335" name="Oval 78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336" name="Oval 79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337" name="Oval 80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338" name="Oval 81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339" name="Oval 82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340" name="Oval 83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341" name="Oval 84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342" name="Oval 85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343" name="Oval 87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344" name="Oval 88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345" name="Oval 89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346" name="Oval 90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347" name="Oval 91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348" name="Oval 92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349" name="Oval 93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350" name="Line 113"/>
          <p:cNvSpPr>
            <a:spLocks noChangeShapeType="1"/>
          </p:cNvSpPr>
          <p:nvPr/>
        </p:nvSpPr>
        <p:spPr bwMode="auto">
          <a:xfrm>
            <a:off x="5638800" y="2924175"/>
            <a:ext cx="0" cy="121920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6351" name="Line 114"/>
          <p:cNvSpPr>
            <a:spLocks noChangeShapeType="1"/>
          </p:cNvSpPr>
          <p:nvPr/>
        </p:nvSpPr>
        <p:spPr bwMode="auto">
          <a:xfrm rot="-5400000">
            <a:off x="5648325" y="2924175"/>
            <a:ext cx="0" cy="121920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6352" name="Title 99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Speedups</a:t>
            </a:r>
            <a:endParaRPr lang="de-CH" dirty="0" smtClean="0"/>
          </a:p>
        </p:txBody>
      </p:sp>
      <p:sp>
        <p:nvSpPr>
          <p:cNvPr id="96353" name="Oval 78"/>
          <p:cNvSpPr>
            <a:spLocks noChangeArrowheads="1"/>
          </p:cNvSpPr>
          <p:nvPr/>
        </p:nvSpPr>
        <p:spPr bwMode="auto">
          <a:xfrm>
            <a:off x="2563813" y="1639888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354" name="Oval 78"/>
          <p:cNvSpPr>
            <a:spLocks noChangeArrowheads="1"/>
          </p:cNvSpPr>
          <p:nvPr/>
        </p:nvSpPr>
        <p:spPr bwMode="auto">
          <a:xfrm>
            <a:off x="3367088" y="1858963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355" name="Oval 102"/>
          <p:cNvSpPr>
            <a:spLocks noChangeArrowheads="1"/>
          </p:cNvSpPr>
          <p:nvPr/>
        </p:nvSpPr>
        <p:spPr bwMode="auto">
          <a:xfrm>
            <a:off x="4922838" y="2822575"/>
            <a:ext cx="1439862" cy="1439863"/>
          </a:xfrm>
          <a:prstGeom prst="ellips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356" name="Freeform 99"/>
          <p:cNvSpPr>
            <a:spLocks/>
          </p:cNvSpPr>
          <p:nvPr/>
        </p:nvSpPr>
        <p:spPr bwMode="auto">
          <a:xfrm>
            <a:off x="1992313" y="1863725"/>
            <a:ext cx="3635375" cy="1663700"/>
          </a:xfrm>
          <a:custGeom>
            <a:avLst/>
            <a:gdLst>
              <a:gd name="T0" fmla="*/ 0 w 3635828"/>
              <a:gd name="T1" fmla="*/ 127977 h 1662792"/>
              <a:gd name="T2" fmla="*/ 1922440 w 3635828"/>
              <a:gd name="T3" fmla="*/ 433154 h 1662792"/>
              <a:gd name="T4" fmla="*/ 3635375 w 3635828"/>
              <a:gd name="T5" fmla="*/ 1663700 h 1662792"/>
              <a:gd name="T6" fmla="*/ 0 60000 65536"/>
              <a:gd name="T7" fmla="*/ 0 60000 65536"/>
              <a:gd name="T8" fmla="*/ 0 60000 65536"/>
              <a:gd name="T9" fmla="*/ 0 w 3635828"/>
              <a:gd name="T10" fmla="*/ 0 h 1662792"/>
              <a:gd name="T11" fmla="*/ 3635828 w 3635828"/>
              <a:gd name="T12" fmla="*/ 1662792 h 16627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635828" h="1662792">
                <a:moveTo>
                  <a:pt x="0" y="127907"/>
                </a:moveTo>
                <a:cubicBezTo>
                  <a:pt x="600528" y="0"/>
                  <a:pt x="1316709" y="177104"/>
                  <a:pt x="1922680" y="432918"/>
                </a:cubicBezTo>
                <a:cubicBezTo>
                  <a:pt x="2528651" y="688732"/>
                  <a:pt x="3024413" y="1023256"/>
                  <a:pt x="3635828" y="1662792"/>
                </a:cubicBezTo>
              </a:path>
            </a:pathLst>
          </a:custGeom>
          <a:noFill/>
          <a:ln w="19050" cap="sq" cmpd="sng" algn="ctr">
            <a:solidFill>
              <a:srgbClr val="FF0000"/>
            </a:solidFill>
            <a:prstDash val="solid"/>
            <a:round/>
            <a:headEnd type="none" w="sm" len="sm"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6357" name="Oval 102"/>
          <p:cNvSpPr>
            <a:spLocks noChangeArrowheads="1"/>
          </p:cNvSpPr>
          <p:nvPr/>
        </p:nvSpPr>
        <p:spPr bwMode="auto">
          <a:xfrm>
            <a:off x="1322388" y="1274763"/>
            <a:ext cx="1439862" cy="1439862"/>
          </a:xfrm>
          <a:prstGeom prst="ellipse">
            <a:avLst/>
          </a:prstGeom>
          <a:noFill/>
          <a:ln w="38100">
            <a:solidFill>
              <a:srgbClr val="FF33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358" name="Oval 102"/>
          <p:cNvSpPr>
            <a:spLocks noChangeArrowheads="1"/>
          </p:cNvSpPr>
          <p:nvPr/>
        </p:nvSpPr>
        <p:spPr bwMode="auto">
          <a:xfrm>
            <a:off x="3330575" y="1676400"/>
            <a:ext cx="1439863" cy="1439863"/>
          </a:xfrm>
          <a:prstGeom prst="ellipse">
            <a:avLst/>
          </a:prstGeom>
          <a:noFill/>
          <a:ln w="38100">
            <a:solidFill>
              <a:srgbClr val="FF33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359" name="Freeform 104"/>
          <p:cNvSpPr>
            <a:spLocks/>
          </p:cNvSpPr>
          <p:nvPr/>
        </p:nvSpPr>
        <p:spPr bwMode="auto">
          <a:xfrm>
            <a:off x="2016125" y="2333625"/>
            <a:ext cx="3322638" cy="1458913"/>
          </a:xfrm>
          <a:custGeom>
            <a:avLst/>
            <a:gdLst>
              <a:gd name="T0" fmla="*/ 0 w 3322683"/>
              <a:gd name="T1" fmla="*/ 17443 h 1459603"/>
              <a:gd name="T2" fmla="*/ 1935164 w 3322683"/>
              <a:gd name="T3" fmla="*/ 400537 h 1459603"/>
              <a:gd name="T4" fmla="*/ 3322638 w 3322683"/>
              <a:gd name="T5" fmla="*/ 1458913 h 1459603"/>
              <a:gd name="T6" fmla="*/ 0 60000 65536"/>
              <a:gd name="T7" fmla="*/ 0 60000 65536"/>
              <a:gd name="T8" fmla="*/ 0 60000 65536"/>
              <a:gd name="T9" fmla="*/ 0 w 3322683"/>
              <a:gd name="T10" fmla="*/ 0 h 1459603"/>
              <a:gd name="T11" fmla="*/ 3322683 w 3322683"/>
              <a:gd name="T12" fmla="*/ 1459603 h 145960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322683" h="1459603">
                <a:moveTo>
                  <a:pt x="0" y="17451"/>
                </a:moveTo>
                <a:cubicBezTo>
                  <a:pt x="587856" y="0"/>
                  <a:pt x="1381409" y="160367"/>
                  <a:pt x="1935189" y="400726"/>
                </a:cubicBezTo>
                <a:cubicBezTo>
                  <a:pt x="2488970" y="641085"/>
                  <a:pt x="2711268" y="820067"/>
                  <a:pt x="3322683" y="1459603"/>
                </a:cubicBezTo>
              </a:path>
            </a:pathLst>
          </a:custGeom>
          <a:noFill/>
          <a:ln w="19050" cap="sq" cmpd="sng" algn="ctr">
            <a:solidFill>
              <a:srgbClr val="FF6600"/>
            </a:solidFill>
            <a:prstDash val="sysDot"/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6360" name="Freeform 105"/>
          <p:cNvSpPr>
            <a:spLocks/>
          </p:cNvSpPr>
          <p:nvPr/>
        </p:nvSpPr>
        <p:spPr bwMode="auto">
          <a:xfrm>
            <a:off x="2052638" y="1603375"/>
            <a:ext cx="3870325" cy="1660525"/>
          </a:xfrm>
          <a:custGeom>
            <a:avLst/>
            <a:gdLst>
              <a:gd name="T0" fmla="*/ 0 w 3870378"/>
              <a:gd name="T1" fmla="*/ 17451 h 1660536"/>
              <a:gd name="T2" fmla="*/ 2044700 w 3870378"/>
              <a:gd name="T3" fmla="*/ 418174 h 1660536"/>
              <a:gd name="T4" fmla="*/ 3870325 w 3870378"/>
              <a:gd name="T5" fmla="*/ 1660525 h 1660536"/>
              <a:gd name="T6" fmla="*/ 0 60000 65536"/>
              <a:gd name="T7" fmla="*/ 0 60000 65536"/>
              <a:gd name="T8" fmla="*/ 0 60000 65536"/>
              <a:gd name="T9" fmla="*/ 0 w 3870378"/>
              <a:gd name="T10" fmla="*/ 0 h 1660536"/>
              <a:gd name="T11" fmla="*/ 3870378 w 3870378"/>
              <a:gd name="T12" fmla="*/ 1660536 h 1660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870378" h="1660536">
                <a:moveTo>
                  <a:pt x="0" y="17451"/>
                </a:moveTo>
                <a:cubicBezTo>
                  <a:pt x="587856" y="0"/>
                  <a:pt x="1399665" y="144329"/>
                  <a:pt x="2044728" y="418177"/>
                </a:cubicBezTo>
                <a:cubicBezTo>
                  <a:pt x="2689791" y="692025"/>
                  <a:pt x="3258963" y="1021000"/>
                  <a:pt x="3870378" y="1660536"/>
                </a:cubicBezTo>
              </a:path>
            </a:pathLst>
          </a:custGeom>
          <a:noFill/>
          <a:ln w="19050" cap="sq" cmpd="sng" algn="ctr">
            <a:solidFill>
              <a:srgbClr val="FF6600"/>
            </a:solidFill>
            <a:prstDash val="sysDot"/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/>
          <a:lstStyle/>
          <a:p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96362" name="Straight Arrow Connector 109"/>
          <p:cNvCxnSpPr>
            <a:cxnSpLocks noChangeShapeType="1"/>
          </p:cNvCxnSpPr>
          <p:nvPr/>
        </p:nvCxnSpPr>
        <p:spPr bwMode="auto">
          <a:xfrm rot="16200000" flipH="1">
            <a:off x="1937544" y="2120107"/>
            <a:ext cx="339725" cy="109537"/>
          </a:xfrm>
          <a:prstGeom prst="straightConnector1">
            <a:avLst/>
          </a:prstGeom>
          <a:noFill/>
          <a:ln w="19050" cap="sq" algn="ctr">
            <a:solidFill>
              <a:schemeClr val="tx1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pic>
        <p:nvPicPr>
          <p:cNvPr id="96363" name="Picture 116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838" y="2041525"/>
            <a:ext cx="4318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364" name="Oval 102"/>
          <p:cNvSpPr>
            <a:spLocks noChangeArrowheads="1"/>
          </p:cNvSpPr>
          <p:nvPr/>
        </p:nvSpPr>
        <p:spPr bwMode="auto">
          <a:xfrm>
            <a:off x="1682750" y="1635125"/>
            <a:ext cx="719138" cy="719138"/>
          </a:xfrm>
          <a:prstGeom prst="ellipse">
            <a:avLst/>
          </a:prstGeom>
          <a:noFill/>
          <a:ln w="254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365" name="Oval 102"/>
          <p:cNvSpPr>
            <a:spLocks noChangeArrowheads="1"/>
          </p:cNvSpPr>
          <p:nvPr/>
        </p:nvSpPr>
        <p:spPr bwMode="auto">
          <a:xfrm>
            <a:off x="3690938" y="2036763"/>
            <a:ext cx="719137" cy="719137"/>
          </a:xfrm>
          <a:prstGeom prst="ellipse">
            <a:avLst/>
          </a:prstGeom>
          <a:noFill/>
          <a:ln w="254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366" name="Oval 102"/>
          <p:cNvSpPr>
            <a:spLocks noChangeArrowheads="1"/>
          </p:cNvSpPr>
          <p:nvPr/>
        </p:nvSpPr>
        <p:spPr bwMode="auto">
          <a:xfrm>
            <a:off x="5281613" y="3182938"/>
            <a:ext cx="720725" cy="720725"/>
          </a:xfrm>
          <a:prstGeom prst="ellipse">
            <a:avLst/>
          </a:prstGeom>
          <a:noFill/>
          <a:ln w="254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367" name="Oval 86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112" name="TextBox 6"/>
          <p:cNvSpPr txBox="1">
            <a:spLocks noChangeArrowheads="1"/>
          </p:cNvSpPr>
          <p:nvPr/>
        </p:nvSpPr>
        <p:spPr bwMode="auto">
          <a:xfrm rot="16200000">
            <a:off x="7840498" y="5034225"/>
            <a:ext cx="229902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r>
              <a:rPr lang="en-US" sz="1400" b="0" dirty="0">
                <a:solidFill>
                  <a:srgbClr val="000000"/>
                </a:solidFill>
              </a:rPr>
              <a:t>Slide credit: </a:t>
            </a:r>
            <a:r>
              <a:rPr lang="en-US" sz="1400" b="0" dirty="0" smtClean="0">
                <a:solidFill>
                  <a:srgbClr val="000000"/>
                </a:solidFill>
              </a:rPr>
              <a:t>Bastian </a:t>
            </a:r>
            <a:r>
              <a:rPr lang="en-US" sz="1400" b="0" dirty="0" err="1" smtClean="0">
                <a:solidFill>
                  <a:srgbClr val="000000"/>
                </a:solidFill>
              </a:rPr>
              <a:t>Leibe</a:t>
            </a:r>
            <a:endParaRPr lang="de-CH" sz="1400" b="0" dirty="0">
              <a:solidFill>
                <a:srgbClr val="0000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>
                <a:solidFill>
                  <a:prstClr val="white"/>
                </a:solidFill>
              </a:rPr>
              <a:pPr/>
              <a:t>88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8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pPr>
              <a:buFont typeface="Trebuchet MS" pitchFamily="34" charset="0"/>
              <a:buAutoNum type="arabicPeriod" startAt="2"/>
            </a:pPr>
            <a:endParaRPr lang="en-US" sz="1600" dirty="0" smtClean="0"/>
          </a:p>
          <a:p>
            <a:pPr>
              <a:buFont typeface="Trebuchet MS" pitchFamily="34" charset="0"/>
              <a:buAutoNum type="arabicPeriod" startAt="2"/>
            </a:pPr>
            <a:endParaRPr lang="en-US" sz="1600" dirty="0" smtClean="0"/>
          </a:p>
          <a:p>
            <a:pPr>
              <a:buFont typeface="Trebuchet MS" pitchFamily="34" charset="0"/>
              <a:buAutoNum type="arabicPeriod" startAt="2"/>
            </a:pPr>
            <a:r>
              <a:rPr lang="en-US" sz="1600" dirty="0" smtClean="0"/>
              <a:t>Assign all points within radius r/c of the search path to the mode -&gt; reduce the number of data points to search.</a:t>
            </a:r>
            <a:endParaRPr lang="de-CH" sz="1600" dirty="0" smtClean="0"/>
          </a:p>
        </p:txBody>
      </p:sp>
    </p:spTree>
    <p:extLst>
      <p:ext uri="{BB962C8B-B14F-4D97-AF65-F5344CB8AC3E}">
        <p14:creationId xmlns:p14="http://schemas.microsoft.com/office/powerpoint/2010/main" val="26886110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Technical Details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89</a:t>
            </a:fld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744586" y="1905000"/>
            <a:ext cx="7654827" cy="2849562"/>
            <a:chOff x="744586" y="1905000"/>
            <a:chExt cx="7654827" cy="284956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4586" y="1905000"/>
              <a:ext cx="7654827" cy="23622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/>
            <a:srcRect b="94469"/>
            <a:stretch/>
          </p:blipFill>
          <p:spPr>
            <a:xfrm>
              <a:off x="781958" y="4495800"/>
              <a:ext cx="7580081" cy="258762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5105400" y="4495800"/>
              <a:ext cx="3256639" cy="2587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dist="23000" sx="1000" sy="1000" rotWithShape="0">
                <a:srgbClr val="000000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8"/>
          <p:cNvSpPr/>
          <p:nvPr/>
        </p:nvSpPr>
        <p:spPr>
          <a:xfrm>
            <a:off x="7122135" y="5966788"/>
            <a:ext cx="19992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 smtClean="0">
                <a:solidFill>
                  <a:srgbClr val="000000"/>
                </a:solidFill>
                <a:cs typeface="Arial" pitchFamily="34" charset="0"/>
              </a:rPr>
              <a:t>Comaniciu</a:t>
            </a:r>
            <a:r>
              <a:rPr lang="en-US" sz="1400" dirty="0" smtClean="0">
                <a:solidFill>
                  <a:srgbClr val="000000"/>
                </a:solidFill>
                <a:cs typeface="Arial" pitchFamily="34" charset="0"/>
              </a:rPr>
              <a:t> &amp; </a:t>
            </a: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Meer</a:t>
            </a:r>
            <a:r>
              <a:rPr lang="en-US" sz="1400" dirty="0" smtClean="0">
                <a:solidFill>
                  <a:srgbClr val="000000"/>
                </a:solidFill>
                <a:cs typeface="Arial" pitchFamily="34" charset="0"/>
              </a:rPr>
              <a:t>, 2002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511493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>
                <a:latin typeface="Calibri" charset="0"/>
              </a:rPr>
              <a:t>Types of segmentations</a:t>
            </a:r>
          </a:p>
        </p:txBody>
      </p:sp>
      <p:pic>
        <p:nvPicPr>
          <p:cNvPr id="17411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7" t="50781" r="62038" b="15558"/>
          <a:stretch>
            <a:fillRect/>
          </a:stretch>
        </p:blipFill>
        <p:spPr>
          <a:xfrm>
            <a:off x="914400" y="985837"/>
            <a:ext cx="3165475" cy="2286000"/>
          </a:xfrm>
          <a:noFill/>
        </p:spPr>
      </p:pic>
      <p:sp>
        <p:nvSpPr>
          <p:cNvPr id="17412" name="TextBox 4"/>
          <p:cNvSpPr txBox="1">
            <a:spLocks noChangeArrowheads="1"/>
          </p:cNvSpPr>
          <p:nvPr/>
        </p:nvSpPr>
        <p:spPr bwMode="auto">
          <a:xfrm>
            <a:off x="1143000" y="3195637"/>
            <a:ext cx="27019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/>
              <a:t>Oversegmentation</a:t>
            </a:r>
          </a:p>
        </p:txBody>
      </p:sp>
      <p:pic>
        <p:nvPicPr>
          <p:cNvPr id="17413" name="Content Placeholder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14" t="51904" r="22530" b="15558"/>
          <a:stretch>
            <a:fillRect/>
          </a:stretch>
        </p:blipFill>
        <p:spPr bwMode="auto">
          <a:xfrm>
            <a:off x="4419600" y="1062037"/>
            <a:ext cx="33528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TextBox 6"/>
          <p:cNvSpPr txBox="1">
            <a:spLocks noChangeArrowheads="1"/>
          </p:cNvSpPr>
          <p:nvPr/>
        </p:nvSpPr>
        <p:spPr bwMode="auto">
          <a:xfrm>
            <a:off x="4648200" y="3195637"/>
            <a:ext cx="28749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/>
              <a:t>Undersegmentation</a:t>
            </a:r>
          </a:p>
        </p:txBody>
      </p:sp>
      <p:pic>
        <p:nvPicPr>
          <p:cNvPr id="17415" name="Content Placeholder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8" t="51904" r="22128" b="15558"/>
          <a:stretch>
            <a:fillRect/>
          </a:stretch>
        </p:blipFill>
        <p:spPr bwMode="auto">
          <a:xfrm>
            <a:off x="609600" y="3886200"/>
            <a:ext cx="8126413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6" name="TextBox 8"/>
          <p:cNvSpPr txBox="1">
            <a:spLocks noChangeArrowheads="1"/>
          </p:cNvSpPr>
          <p:nvPr/>
        </p:nvSpPr>
        <p:spPr bwMode="auto">
          <a:xfrm>
            <a:off x="2743200" y="5562600"/>
            <a:ext cx="3387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/>
              <a:t>Multiple Segmentations</a:t>
            </a:r>
          </a:p>
        </p:txBody>
      </p:sp>
      <p:pic>
        <p:nvPicPr>
          <p:cNvPr id="1741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" t="11375" r="82269" b="50653"/>
          <a:stretch>
            <a:fillRect/>
          </a:stretch>
        </p:blipFill>
        <p:spPr bwMode="auto">
          <a:xfrm>
            <a:off x="7727950" y="0"/>
            <a:ext cx="141605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438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Technical Details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90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122135" y="6018311"/>
            <a:ext cx="19992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 smtClean="0">
                <a:solidFill>
                  <a:srgbClr val="000000"/>
                </a:solidFill>
                <a:cs typeface="Arial" pitchFamily="34" charset="0"/>
              </a:rPr>
              <a:t>Comaniciu</a:t>
            </a:r>
            <a:r>
              <a:rPr lang="en-US" sz="1400" dirty="0" smtClean="0">
                <a:solidFill>
                  <a:srgbClr val="000000"/>
                </a:solidFill>
                <a:cs typeface="Arial" pitchFamily="34" charset="0"/>
              </a:rPr>
              <a:t> &amp; </a:t>
            </a: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Meer</a:t>
            </a:r>
            <a:r>
              <a:rPr lang="en-US" sz="1400" dirty="0" smtClean="0">
                <a:solidFill>
                  <a:srgbClr val="000000"/>
                </a:solidFill>
                <a:cs typeface="Arial" pitchFamily="34" charset="0"/>
              </a:rPr>
              <a:t>, 2002 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850900" y="3809007"/>
            <a:ext cx="7848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Term1: this is proportional to the density estimate at x (similar to equation 1 from the previous slide).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Term2: this is the mean-shift vector that points towards the direction of maximum density. 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753700" y="1676400"/>
            <a:ext cx="7496727" cy="1684338"/>
            <a:chOff x="753700" y="1676400"/>
            <a:chExt cx="7496727" cy="168433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t="11731" b="52037"/>
            <a:stretch/>
          </p:blipFill>
          <p:spPr>
            <a:xfrm>
              <a:off x="753700" y="1676400"/>
              <a:ext cx="7496727" cy="167640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7328098" y="3101976"/>
              <a:ext cx="922329" cy="2587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dist="23000" sx="1000" sy="1000" rotWithShape="0">
                <a:srgbClr val="000000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7206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Technical Details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91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122135" y="6018311"/>
            <a:ext cx="19992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 smtClean="0">
                <a:solidFill>
                  <a:srgbClr val="000000"/>
                </a:solidFill>
                <a:cs typeface="Arial" pitchFamily="34" charset="0"/>
              </a:rPr>
              <a:t>Comaniciu</a:t>
            </a:r>
            <a:r>
              <a:rPr lang="en-US" sz="1400" dirty="0" smtClean="0">
                <a:solidFill>
                  <a:srgbClr val="000000"/>
                </a:solidFill>
                <a:cs typeface="Arial" pitchFamily="34" charset="0"/>
              </a:rPr>
              <a:t> &amp; </a:t>
            </a: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Meer</a:t>
            </a:r>
            <a:r>
              <a:rPr lang="en-US" sz="1400" dirty="0" smtClean="0">
                <a:solidFill>
                  <a:srgbClr val="000000"/>
                </a:solidFill>
                <a:cs typeface="Arial" pitchFamily="34" charset="0"/>
              </a:rPr>
              <a:t>, 2002 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838200" y="1508225"/>
            <a:ext cx="78486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Finally, the mean shift procedure from a given point </a:t>
            </a:r>
            <a:r>
              <a:rPr lang="en-US" dirty="0" err="1" smtClean="0"/>
              <a:t>x</a:t>
            </a:r>
            <a:r>
              <a:rPr lang="en-US" baseline="-25000" dirty="0" err="1" smtClean="0"/>
              <a:t>t</a:t>
            </a:r>
            <a:r>
              <a:rPr lang="en-US" dirty="0" smtClean="0"/>
              <a:t> is: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 Computer the mean shirt vector m: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Translate the density window: 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Iterate steps 1 and 2 until convergence.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57221" t="11731" r="13302" b="64572"/>
          <a:stretch/>
        </p:blipFill>
        <p:spPr>
          <a:xfrm>
            <a:off x="3200400" y="2433149"/>
            <a:ext cx="2209800" cy="109640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51742" t="84676" r="24006" b="9472"/>
          <a:stretch/>
        </p:blipFill>
        <p:spPr>
          <a:xfrm>
            <a:off x="3048000" y="4438152"/>
            <a:ext cx="3048000" cy="45398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l="60795" t="91894" r="24006"/>
          <a:stretch/>
        </p:blipFill>
        <p:spPr>
          <a:xfrm>
            <a:off x="3939099" y="5470269"/>
            <a:ext cx="1265802" cy="41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27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Summary Mean-Shift</a:t>
            </a:r>
            <a:endParaRPr lang="de-CH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5562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u="sng" smtClean="0"/>
              <a:t>Pros</a:t>
            </a:r>
          </a:p>
          <a:p>
            <a:pPr lvl="1"/>
            <a:r>
              <a:rPr lang="en-US" smtClean="0"/>
              <a:t>General, application-independent tool</a:t>
            </a:r>
          </a:p>
          <a:p>
            <a:pPr lvl="1"/>
            <a:r>
              <a:rPr lang="en-US" smtClean="0"/>
              <a:t>Model-free, does not assume any prior shape (spherical, elliptical, etc.) on data clusters</a:t>
            </a:r>
          </a:p>
          <a:p>
            <a:pPr lvl="1"/>
            <a:r>
              <a:rPr lang="en-US" smtClean="0"/>
              <a:t>Just a single parameter (window size h) </a:t>
            </a:r>
          </a:p>
          <a:p>
            <a:pPr lvl="2"/>
            <a:r>
              <a:rPr lang="en-US" smtClean="0"/>
              <a:t>h has a physical meaning (unlike k-means)</a:t>
            </a:r>
          </a:p>
          <a:p>
            <a:pPr lvl="1"/>
            <a:r>
              <a:rPr lang="en-US" smtClean="0"/>
              <a:t>Finds variable number of modes</a:t>
            </a:r>
          </a:p>
          <a:p>
            <a:pPr lvl="1"/>
            <a:r>
              <a:rPr lang="en-US" smtClean="0"/>
              <a:t>Robust to outliers</a:t>
            </a:r>
          </a:p>
          <a:p>
            <a:pPr lvl="1"/>
            <a:endParaRPr lang="en-US" sz="1200" smtClean="0"/>
          </a:p>
          <a:p>
            <a:r>
              <a:rPr lang="en-US" u="sng" smtClean="0"/>
              <a:t>Cons</a:t>
            </a:r>
          </a:p>
          <a:p>
            <a:pPr lvl="1"/>
            <a:r>
              <a:rPr lang="en-US" smtClean="0"/>
              <a:t>Output depends on window size</a:t>
            </a:r>
          </a:p>
          <a:p>
            <a:pPr lvl="1"/>
            <a:r>
              <a:rPr lang="en-US" smtClean="0"/>
              <a:t>Window size (bandwidth) selection is not trivial</a:t>
            </a:r>
          </a:p>
          <a:p>
            <a:pPr lvl="1"/>
            <a:r>
              <a:rPr lang="en-US" smtClean="0"/>
              <a:t>Computationally (relatively) expensive (~2s/image)</a:t>
            </a:r>
          </a:p>
          <a:p>
            <a:pPr lvl="1"/>
            <a:r>
              <a:rPr lang="en-US" smtClean="0"/>
              <a:t>Does not scale well with dimension of feature space</a:t>
            </a:r>
          </a:p>
          <a:p>
            <a:endParaRPr lang="de-CH" smtClean="0"/>
          </a:p>
        </p:txBody>
      </p:sp>
      <p:sp>
        <p:nvSpPr>
          <p:cNvPr id="97286" name="TextBox 5"/>
          <p:cNvSpPr txBox="1">
            <a:spLocks noChangeArrowheads="1"/>
          </p:cNvSpPr>
          <p:nvPr/>
        </p:nvSpPr>
        <p:spPr bwMode="auto">
          <a:xfrm rot="16200000">
            <a:off x="7664450" y="4829175"/>
            <a:ext cx="2651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r>
              <a:rPr lang="en-US" sz="1400" b="0" dirty="0">
                <a:solidFill>
                  <a:srgbClr val="000000"/>
                </a:solidFill>
              </a:rPr>
              <a:t>Slide credit: Svetlana </a:t>
            </a:r>
            <a:r>
              <a:rPr lang="en-US" sz="1400" b="0" dirty="0" err="1">
                <a:solidFill>
                  <a:srgbClr val="000000"/>
                </a:solidFill>
              </a:rPr>
              <a:t>Lazebnik</a:t>
            </a:r>
            <a:endParaRPr lang="de-CH" sz="1400" b="0" dirty="0">
              <a:solidFill>
                <a:srgbClr val="0000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>
                <a:solidFill>
                  <a:prstClr val="white"/>
                </a:solidFill>
              </a:rPr>
              <a:pPr/>
              <a:t>92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165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learned 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Introduction to segmentation and clustering</a:t>
            </a:r>
          </a:p>
          <a:p>
            <a:r>
              <a:rPr lang="en-US" dirty="0" smtClean="0"/>
              <a:t>Gestalt theory for perceptual grouping</a:t>
            </a:r>
          </a:p>
          <a:p>
            <a:r>
              <a:rPr lang="en-US" dirty="0" smtClean="0"/>
              <a:t>Agglomerative clustering</a:t>
            </a:r>
          </a:p>
          <a:p>
            <a:r>
              <a:rPr lang="en-US" dirty="0" err="1" smtClean="0"/>
              <a:t>Oversegmentation</a:t>
            </a:r>
            <a:endParaRPr lang="en-US" dirty="0" smtClean="0"/>
          </a:p>
          <a:p>
            <a:r>
              <a:rPr lang="en-US" dirty="0" smtClean="0"/>
              <a:t>K-mean</a:t>
            </a:r>
          </a:p>
          <a:p>
            <a:r>
              <a:rPr lang="en-US" dirty="0" smtClean="0"/>
              <a:t>Mean-shift clustering</a:t>
            </a:r>
            <a:endParaRPr lang="en-US" dirty="0"/>
          </a:p>
          <a:p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93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392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sum_{x \in W} x H(x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89.7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r/c  template TPT1  env TPENV3  fore 0  back 16777215  eqnno 1"/>
  <p:tag name="FILENAME" val="TP_tmp"/>
  <p:tag name="ORIGWIDTH" val="17"/>
  <p:tag name="PICTUREFILESIZE" val="1160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3002</TotalTime>
  <Words>2818</Words>
  <Application>Microsoft Office PowerPoint</Application>
  <PresentationFormat>On-screen Show (4:3)</PresentationFormat>
  <Paragraphs>794</Paragraphs>
  <Slides>93</Slides>
  <Notes>16</Notes>
  <HiddenSlides>5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93</vt:i4>
      </vt:variant>
    </vt:vector>
  </HeadingPairs>
  <TitlesOfParts>
    <vt:vector size="103" baseType="lpstr">
      <vt:lpstr>ＭＳ Ｐゴシック</vt:lpstr>
      <vt:lpstr>Arial</vt:lpstr>
      <vt:lpstr>Calibri</vt:lpstr>
      <vt:lpstr>Calibri Light</vt:lpstr>
      <vt:lpstr>CMMI10</vt:lpstr>
      <vt:lpstr>Symbol</vt:lpstr>
      <vt:lpstr>Times New Roman</vt:lpstr>
      <vt:lpstr>Trebuchet MS</vt:lpstr>
      <vt:lpstr>Office Theme</vt:lpstr>
      <vt:lpstr>Equation</vt:lpstr>
      <vt:lpstr>Image Segmentation</vt:lpstr>
      <vt:lpstr>PowerPoint Presentation</vt:lpstr>
      <vt:lpstr>Image Segmentation</vt:lpstr>
      <vt:lpstr>The Goals of Segmentation</vt:lpstr>
      <vt:lpstr>The Goals of Segmentation</vt:lpstr>
      <vt:lpstr>Segmentation for feature support</vt:lpstr>
      <vt:lpstr>Segmentation for efficiency</vt:lpstr>
      <vt:lpstr>Segmentation as a result</vt:lpstr>
      <vt:lpstr>Types of segmentations</vt:lpstr>
      <vt:lpstr>One way to think about “segmentation” is Clustering</vt:lpstr>
      <vt:lpstr>Why do we cluster?</vt:lpstr>
      <vt:lpstr>Examples of Grouping in Vision</vt:lpstr>
      <vt:lpstr>The Gestalt School</vt:lpstr>
      <vt:lpstr>Gestalt Theory</vt:lpstr>
      <vt:lpstr>Gestalt Factors</vt:lpstr>
      <vt:lpstr>Continuity through Occlusion Cues</vt:lpstr>
      <vt:lpstr>Continuity through Occlusion Cues</vt:lpstr>
      <vt:lpstr>Continuity through Occlusion Cues</vt:lpstr>
      <vt:lpstr>Continuity through Occlusion Cues</vt:lpstr>
      <vt:lpstr>Figure-Ground Discrimination </vt:lpstr>
      <vt:lpstr>The Ultimate Gestalt?</vt:lpstr>
      <vt:lpstr>What we will learn today</vt:lpstr>
      <vt:lpstr>What is similarity?</vt:lpstr>
      <vt:lpstr>Clustering: distance measure</vt:lpstr>
      <vt:lpstr>Defining Distance Measures</vt:lpstr>
      <vt:lpstr>Desirable Properties of a Clustering Algorithms</vt:lpstr>
      <vt:lpstr>Animated example</vt:lpstr>
      <vt:lpstr>Animated example</vt:lpstr>
      <vt:lpstr>Animated example</vt:lpstr>
      <vt:lpstr>Agglomerative clustering</vt:lpstr>
      <vt:lpstr>Agglomerative clustering</vt:lpstr>
      <vt:lpstr>Agglomerative clustering</vt:lpstr>
      <vt:lpstr>Agglomerative clustering</vt:lpstr>
      <vt:lpstr>Agglomerative clustering</vt:lpstr>
      <vt:lpstr>Agglomerative clustering</vt:lpstr>
      <vt:lpstr>Conclusions: Agglomerative Clustering</vt:lpstr>
      <vt:lpstr>What we will learn today</vt:lpstr>
      <vt:lpstr>Oversegmentation algorithm</vt:lpstr>
      <vt:lpstr>Problem Formulation</vt:lpstr>
      <vt:lpstr>Predicate for segmentation</vt:lpstr>
      <vt:lpstr>Predicate for Segmentation</vt:lpstr>
      <vt:lpstr>Predicate for Segmentation</vt:lpstr>
      <vt:lpstr>Predicate for Segmentation</vt:lpstr>
      <vt:lpstr>Features and weights</vt:lpstr>
      <vt:lpstr>Results</vt:lpstr>
      <vt:lpstr>What we will learn today</vt:lpstr>
      <vt:lpstr>Image Segmentation: Toy Example</vt:lpstr>
      <vt:lpstr>PowerPoint Presentation</vt:lpstr>
      <vt:lpstr>PowerPoint Presentation</vt:lpstr>
      <vt:lpstr>PowerPoint Presentation</vt:lpstr>
      <vt:lpstr>Clustering for Summarization</vt:lpstr>
      <vt:lpstr>Clustering</vt:lpstr>
      <vt:lpstr>K-means clustering</vt:lpstr>
      <vt:lpstr>K-means clustering</vt:lpstr>
      <vt:lpstr>K-means clustering</vt:lpstr>
      <vt:lpstr>K-means clustering</vt:lpstr>
      <vt:lpstr>Segmentation as Clustering</vt:lpstr>
      <vt:lpstr>K-Means++</vt:lpstr>
      <vt:lpstr>Feature Space</vt:lpstr>
      <vt:lpstr>Feature Space</vt:lpstr>
      <vt:lpstr>Feature Space</vt:lpstr>
      <vt:lpstr>Smoothing Out Cluster Assignments</vt:lpstr>
      <vt:lpstr>Segmentation as Clustering</vt:lpstr>
      <vt:lpstr>K-Means Clustering Results</vt:lpstr>
      <vt:lpstr>K-Means Clustering Results</vt:lpstr>
      <vt:lpstr>How to evaluate clusters?</vt:lpstr>
      <vt:lpstr>How to choose the number of clusters?</vt:lpstr>
      <vt:lpstr>K-Means pros and cons</vt:lpstr>
      <vt:lpstr>What we will learn today</vt:lpstr>
      <vt:lpstr>Mean-Shift Segmentation</vt:lpstr>
      <vt:lpstr>Mean-Shift Algorithm</vt:lpstr>
      <vt:lpstr>Mean-Shift</vt:lpstr>
      <vt:lpstr>Mean-Shift</vt:lpstr>
      <vt:lpstr>Mean-Shift</vt:lpstr>
      <vt:lpstr>Mean-Shift</vt:lpstr>
      <vt:lpstr>Mean-Shift</vt:lpstr>
      <vt:lpstr>Mean-Shift</vt:lpstr>
      <vt:lpstr>Mean-Shift</vt:lpstr>
      <vt:lpstr>Real Modality Analysis</vt:lpstr>
      <vt:lpstr>Real Modality Analysis</vt:lpstr>
      <vt:lpstr>Mean-Shift Clustering</vt:lpstr>
      <vt:lpstr>Mean-Shift Clustering/Segmentation</vt:lpstr>
      <vt:lpstr>Mean-Shift Segmentation Results</vt:lpstr>
      <vt:lpstr>More Results</vt:lpstr>
      <vt:lpstr>More Results</vt:lpstr>
      <vt:lpstr>Problem: Computational Complexity</vt:lpstr>
      <vt:lpstr>Speedups: Basin of Attraction</vt:lpstr>
      <vt:lpstr>Speedups</vt:lpstr>
      <vt:lpstr>Technical Details</vt:lpstr>
      <vt:lpstr>Technical Details</vt:lpstr>
      <vt:lpstr>Technical Details</vt:lpstr>
      <vt:lpstr>Summary Mean-Shift</vt:lpstr>
      <vt:lpstr>What we learned today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Samuel cheng</dc:creator>
  <cp:lastModifiedBy>Samuel cheng</cp:lastModifiedBy>
  <cp:revision>29</cp:revision>
  <dcterms:created xsi:type="dcterms:W3CDTF">2018-02-05T04:34:33Z</dcterms:created>
  <dcterms:modified xsi:type="dcterms:W3CDTF">2018-02-15T20:47:27Z</dcterms:modified>
</cp:coreProperties>
</file>