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g" ContentType="video/mpe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4.xml" ContentType="application/vnd.openxmlformats-officedocument.presentationml.tags+xml"/>
  <Override PartName="/ppt/notesSlides/notesSlide11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2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13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14.xml" ContentType="application/vnd.openxmlformats-officedocument.presentationml.notesSlide+xml"/>
  <Override PartName="/ppt/tags/tag22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23.xml" ContentType="application/vnd.openxmlformats-officedocument.presentationml.tags+xml"/>
  <Override PartName="/ppt/notesSlides/notesSlide17.xml" ContentType="application/vnd.openxmlformats-officedocument.presentationml.notesSlide+xml"/>
  <Override PartName="/ppt/tags/tag24.xml" ContentType="application/vnd.openxmlformats-officedocument.presentationml.tags+xml"/>
  <Override PartName="/ppt/notesSlides/notesSlide18.xml" ContentType="application/vnd.openxmlformats-officedocument.presentationml.notesSlide+xml"/>
  <Override PartName="/ppt/tags/tag25.xml" ContentType="application/vnd.openxmlformats-officedocument.presentationml.tags+xml"/>
  <Override PartName="/ppt/notesSlides/notesSlide19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9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337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90" r:id="rId35"/>
    <p:sldId id="291" r:id="rId36"/>
    <p:sldId id="292" r:id="rId37"/>
    <p:sldId id="293" r:id="rId38"/>
    <p:sldId id="294" r:id="rId39"/>
    <p:sldId id="295" r:id="rId40"/>
    <p:sldId id="338" r:id="rId41"/>
    <p:sldId id="336" r:id="rId42"/>
    <p:sldId id="296" r:id="rId43"/>
    <p:sldId id="297" r:id="rId44"/>
    <p:sldId id="298" r:id="rId45"/>
    <p:sldId id="299" r:id="rId46"/>
    <p:sldId id="300" r:id="rId47"/>
    <p:sldId id="343" r:id="rId48"/>
    <p:sldId id="339" r:id="rId49"/>
    <p:sldId id="340" r:id="rId50"/>
    <p:sldId id="341" r:id="rId51"/>
    <p:sldId id="342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  <p:sldId id="328" r:id="rId80"/>
    <p:sldId id="329" r:id="rId81"/>
    <p:sldId id="330" r:id="rId82"/>
    <p:sldId id="331" r:id="rId83"/>
    <p:sldId id="332" r:id="rId84"/>
    <p:sldId id="333" r:id="rId85"/>
    <p:sldId id="344" r:id="rId86"/>
    <p:sldId id="334" r:id="rId87"/>
    <p:sldId id="335" r:id="rId8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3686" autoAdjust="0"/>
  </p:normalViewPr>
  <p:slideViewPr>
    <p:cSldViewPr snapToGrid="0">
      <p:cViewPr varScale="1">
        <p:scale>
          <a:sx n="110" d="100"/>
          <a:sy n="110" d="100"/>
        </p:scale>
        <p:origin x="103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73.wmf"/><Relationship Id="rId2" Type="http://schemas.openxmlformats.org/officeDocument/2006/relationships/image" Target="../media/image72.wmf"/><Relationship Id="rId1" Type="http://schemas.openxmlformats.org/officeDocument/2006/relationships/image" Target="../media/image71.wmf"/><Relationship Id="rId5" Type="http://schemas.openxmlformats.org/officeDocument/2006/relationships/image" Target="../media/image75.wmf"/><Relationship Id="rId4" Type="http://schemas.openxmlformats.org/officeDocument/2006/relationships/image" Target="../media/image74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8.wmf"/><Relationship Id="rId2" Type="http://schemas.openxmlformats.org/officeDocument/2006/relationships/image" Target="../media/image77.wmf"/><Relationship Id="rId1" Type="http://schemas.openxmlformats.org/officeDocument/2006/relationships/image" Target="../media/image76.wmf"/><Relationship Id="rId4" Type="http://schemas.openxmlformats.org/officeDocument/2006/relationships/image" Target="../media/image79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92.wmf"/><Relationship Id="rId1" Type="http://schemas.openxmlformats.org/officeDocument/2006/relationships/image" Target="../media/image91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95.wmf"/><Relationship Id="rId2" Type="http://schemas.openxmlformats.org/officeDocument/2006/relationships/image" Target="../media/image91.wmf"/><Relationship Id="rId1" Type="http://schemas.openxmlformats.org/officeDocument/2006/relationships/image" Target="../media/image94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9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emf"/><Relationship Id="rId1" Type="http://schemas.openxmlformats.org/officeDocument/2006/relationships/image" Target="../media/image9.emf"/><Relationship Id="rId6" Type="http://schemas.openxmlformats.org/officeDocument/2006/relationships/image" Target="../media/image14.emf"/><Relationship Id="rId5" Type="http://schemas.openxmlformats.org/officeDocument/2006/relationships/image" Target="../media/image13.wmf"/><Relationship Id="rId4" Type="http://schemas.openxmlformats.org/officeDocument/2006/relationships/image" Target="../media/image12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image" Target="../media/image2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44.wmf"/><Relationship Id="rId1" Type="http://schemas.openxmlformats.org/officeDocument/2006/relationships/image" Target="../media/image43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image" Target="../media/image45.wmf"/><Relationship Id="rId1" Type="http://schemas.openxmlformats.org/officeDocument/2006/relationships/image" Target="../media/image43.wmf"/><Relationship Id="rId6" Type="http://schemas.openxmlformats.org/officeDocument/2006/relationships/image" Target="../media/image48.wmf"/><Relationship Id="rId5" Type="http://schemas.openxmlformats.org/officeDocument/2006/relationships/image" Target="../media/image47.wmf"/><Relationship Id="rId4" Type="http://schemas.openxmlformats.org/officeDocument/2006/relationships/image" Target="../media/image46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image" Target="../media/image50.wmf"/><Relationship Id="rId1" Type="http://schemas.openxmlformats.org/officeDocument/2006/relationships/image" Target="../media/image49.wmf"/><Relationship Id="rId5" Type="http://schemas.openxmlformats.org/officeDocument/2006/relationships/image" Target="../media/image53.wmf"/><Relationship Id="rId4" Type="http://schemas.openxmlformats.org/officeDocument/2006/relationships/image" Target="../media/image52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2" Type="http://schemas.openxmlformats.org/officeDocument/2006/relationships/image" Target="../media/image62.wmf"/><Relationship Id="rId1" Type="http://schemas.openxmlformats.org/officeDocument/2006/relationships/image" Target="../media/image61.wmf"/><Relationship Id="rId5" Type="http://schemas.openxmlformats.org/officeDocument/2006/relationships/image" Target="../media/image65.wmf"/><Relationship Id="rId4" Type="http://schemas.openxmlformats.org/officeDocument/2006/relationships/image" Target="../media/image64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68.wmf"/><Relationship Id="rId2" Type="http://schemas.openxmlformats.org/officeDocument/2006/relationships/image" Target="../media/image67.wmf"/><Relationship Id="rId1" Type="http://schemas.openxmlformats.org/officeDocument/2006/relationships/image" Target="../media/image66.wmf"/><Relationship Id="rId5" Type="http://schemas.openxmlformats.org/officeDocument/2006/relationships/image" Target="../media/image70.wmf"/><Relationship Id="rId4" Type="http://schemas.openxmlformats.org/officeDocument/2006/relationships/image" Target="../media/image6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48BA9B-12E6-4EE4-9C5A-9E2E2EF42B73}" type="datetimeFigureOut">
              <a:rPr lang="en-US" smtClean="0"/>
              <a:t>2/27/2019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C4BFD6-F72C-49AD-83E7-B4A5CF4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8178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5DC2E03-3608-4BBE-BF49-38F7136488D7}" type="slidenum">
              <a:rPr lang="en-US" smtClean="0"/>
              <a:pPr/>
              <a:t>4</a:t>
            </a:fld>
            <a:endParaRPr lang="en-US" smtClean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696913"/>
            <a:ext cx="4648200" cy="3486150"/>
          </a:xfrm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8300025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D44270-FE58-4C13-B098-A208750E1EDD}" type="slidenum">
              <a:rPr lang="en-US" smtClean="0"/>
              <a:pPr/>
              <a:t>20</a:t>
            </a:fld>
            <a:endParaRPr lang="en-US" smtClean="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696913"/>
            <a:ext cx="4648200" cy="3486150"/>
          </a:xfrm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0841418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02B447-8B33-4A68-BE5E-699FA7D1C248}" type="slidenum">
              <a:rPr lang="en-US" smtClean="0"/>
              <a:pPr/>
              <a:t>22</a:t>
            </a:fld>
            <a:endParaRPr lang="en-US" smtClean="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1725" y="693738"/>
            <a:ext cx="4629150" cy="3471862"/>
          </a:xfrm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396423"/>
            <a:ext cx="5048250" cy="4239869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6215012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7F4735-89B4-484E-AED7-E8F3B37398E8}" type="slidenum">
              <a:rPr lang="en-US" smtClean="0"/>
              <a:pPr/>
              <a:t>23</a:t>
            </a:fld>
            <a:endParaRPr lang="en-US" smtClean="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1725" y="693738"/>
            <a:ext cx="4629150" cy="3471862"/>
          </a:xfrm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396423"/>
            <a:ext cx="5048250" cy="4239869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6681388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FE347B-5563-4C10-BA40-15BCC7E000D1}" type="slidenum">
              <a:rPr lang="en-US" smtClean="0"/>
              <a:pPr/>
              <a:t>24</a:t>
            </a:fld>
            <a:endParaRPr lang="en-US" smtClean="0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1725" y="693738"/>
            <a:ext cx="4629150" cy="3471862"/>
          </a:xfrm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396423"/>
            <a:ext cx="5048250" cy="4239869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945855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6E2D472-493E-42C4-AD68-4FA08361DA0D}" type="slidenum">
              <a:rPr lang="en-US" smtClean="0"/>
              <a:pPr/>
              <a:t>25</a:t>
            </a:fld>
            <a:endParaRPr lang="en-US" smtClean="0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1725" y="693738"/>
            <a:ext cx="4629150" cy="3471862"/>
          </a:xfrm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396423"/>
            <a:ext cx="5048250" cy="4239869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2011438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5140AD-6A4D-4401-A2A2-FFCE192A1679}" type="slidenum">
              <a:rPr lang="en-US" smtClean="0"/>
              <a:pPr/>
              <a:t>26</a:t>
            </a:fld>
            <a:endParaRPr lang="en-US" smtClean="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1725" y="693738"/>
            <a:ext cx="4629150" cy="3471862"/>
          </a:xfrm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396423"/>
            <a:ext cx="5048250" cy="4239869"/>
          </a:xfrm>
          <a:noFill/>
          <a:ln/>
        </p:spPr>
        <p:txBody>
          <a:bodyPr/>
          <a:lstStyle/>
          <a:p>
            <a:pPr eaLnBrk="1" hangingPunct="1"/>
            <a:r>
              <a:rPr lang="en-US" smtClean="0"/>
              <a:t>Suppose M = vv^T .  What are the eigenvectors and eigenvalues?  Start by considering Mv</a:t>
            </a:r>
          </a:p>
        </p:txBody>
      </p:sp>
    </p:spTree>
    <p:extLst>
      <p:ext uri="{BB962C8B-B14F-4D97-AF65-F5344CB8AC3E}">
        <p14:creationId xmlns:p14="http://schemas.microsoft.com/office/powerpoint/2010/main" val="6079246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904F39D-E345-47FB-BC22-8B4B478741B5}" type="slidenum">
              <a:rPr lang="en-US" smtClean="0"/>
              <a:pPr/>
              <a:t>27</a:t>
            </a:fld>
            <a:endParaRPr lang="en-US" smtClean="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1725" y="693738"/>
            <a:ext cx="4629150" cy="3471862"/>
          </a:xfrm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396423"/>
            <a:ext cx="5048250" cy="4239869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2391682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98FD92-57B7-4669-9722-442281B8FFB1}" type="slidenum">
              <a:rPr lang="en-US" smtClean="0"/>
              <a:pPr/>
              <a:t>28</a:t>
            </a:fld>
            <a:endParaRPr lang="en-US" smtClean="0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1725" y="693738"/>
            <a:ext cx="4629150" cy="3471862"/>
          </a:xfrm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396423"/>
            <a:ext cx="5048250" cy="4239869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1871603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29CF58-52D3-4C40-A6E3-07BFAA907165}" type="slidenum">
              <a:rPr lang="en-US" smtClean="0"/>
              <a:pPr/>
              <a:t>29</a:t>
            </a:fld>
            <a:endParaRPr lang="en-US" smtClean="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1725" y="693738"/>
            <a:ext cx="4629150" cy="3471862"/>
          </a:xfrm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396423"/>
            <a:ext cx="5048250" cy="4239869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2287973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D07152-3776-4954-861D-36F8B73D155E}" type="slidenum">
              <a:rPr lang="en-US" smtClean="0"/>
              <a:pPr/>
              <a:t>30</a:t>
            </a:fld>
            <a:endParaRPr lang="en-US" smtClean="0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1725" y="693738"/>
            <a:ext cx="4629150" cy="3471862"/>
          </a:xfrm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396423"/>
            <a:ext cx="5048250" cy="4239869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6714358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3A7EEC-8902-4154-BB2A-EA6CE28313EE}" type="slidenum">
              <a:rPr lang="en-US" smtClean="0"/>
              <a:pPr/>
              <a:t>7</a:t>
            </a:fld>
            <a:endParaRPr lang="en-US" smtClean="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1725" y="693738"/>
            <a:ext cx="4629150" cy="3471862"/>
          </a:xfrm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396423"/>
            <a:ext cx="5048250" cy="4239869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8803487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0E3341-7059-4094-92E6-3393A6E846B1}" type="slidenum">
              <a:rPr lang="en-US" smtClean="0"/>
              <a:pPr/>
              <a:t>56</a:t>
            </a:fld>
            <a:endParaRPr lang="en-US" smtClean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1725" y="693738"/>
            <a:ext cx="4629150" cy="3471862"/>
          </a:xfrm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396423"/>
            <a:ext cx="5048250" cy="4239869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0884914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A9834A-7944-4184-83E8-323D6021012F}" type="slidenum">
              <a:rPr lang="en-US" smtClean="0"/>
              <a:pPr/>
              <a:t>57</a:t>
            </a:fld>
            <a:endParaRPr lang="en-US" smtClean="0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1725" y="693738"/>
            <a:ext cx="4629150" cy="3471862"/>
          </a:xfrm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396423"/>
            <a:ext cx="5048250" cy="4239869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9123913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56509A-4C1F-4F63-B371-D65A96548748}" type="slidenum">
              <a:rPr lang="en-US" smtClean="0"/>
              <a:pPr/>
              <a:t>63</a:t>
            </a:fld>
            <a:endParaRPr lang="en-US" smtClean="0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696913"/>
            <a:ext cx="4648200" cy="3486150"/>
          </a:xfrm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767806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5B626F-B1E4-45B4-B206-6C63351694C6}" type="slidenum">
              <a:rPr lang="en-US" smtClean="0"/>
              <a:pPr/>
              <a:t>64</a:t>
            </a:fld>
            <a:endParaRPr lang="en-US" smtClean="0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696913"/>
            <a:ext cx="4648200" cy="3486150"/>
          </a:xfrm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415790"/>
            <a:ext cx="5029200" cy="418338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0586043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C2A2D3-945C-45C2-8CDA-CE0787A1C2C8}" type="slidenum">
              <a:rPr lang="en-US" smtClean="0"/>
              <a:pPr/>
              <a:t>65</a:t>
            </a:fld>
            <a:endParaRPr lang="en-US" smtClean="0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696913"/>
            <a:ext cx="4648200" cy="3486150"/>
          </a:xfrm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415790"/>
            <a:ext cx="5029200" cy="418338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6716594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2E1BEB5-F49C-4B38-BB65-D73365561AE9}" type="slidenum">
              <a:rPr lang="en-US" smtClean="0"/>
              <a:pPr/>
              <a:t>66</a:t>
            </a:fld>
            <a:endParaRPr lang="en-US" smtClean="0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696913"/>
            <a:ext cx="4648200" cy="3486150"/>
          </a:xfrm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415790"/>
            <a:ext cx="5029200" cy="418338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1313185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5858EB-FA11-48B6-BFA1-B89B85DB1629}" type="slidenum">
              <a:rPr lang="en-US" smtClean="0"/>
              <a:pPr/>
              <a:t>67</a:t>
            </a:fld>
            <a:endParaRPr lang="en-US" smtClean="0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696913"/>
            <a:ext cx="4648200" cy="3486150"/>
          </a:xfrm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415790"/>
            <a:ext cx="5029200" cy="418338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00960867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F55C0A-F2C4-40A7-8750-BBB900F289CF}" type="slidenum">
              <a:rPr lang="en-US" smtClean="0"/>
              <a:pPr/>
              <a:t>68</a:t>
            </a:fld>
            <a:endParaRPr lang="en-US" smtClean="0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696913"/>
            <a:ext cx="4648200" cy="3486150"/>
          </a:xfrm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415790"/>
            <a:ext cx="5029200" cy="418338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98796159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B07E34D-3E1C-43A3-AB99-7C40B36661F0}" type="slidenum">
              <a:rPr lang="en-US">
                <a:solidFill>
                  <a:prstClr val="black"/>
                </a:solidFill>
              </a:rPr>
              <a:pPr/>
              <a:t>69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696913"/>
            <a:ext cx="4648200" cy="3486150"/>
          </a:xfrm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415790"/>
            <a:ext cx="5029200" cy="418338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19096925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ED3EDE8-CBC9-4600-BB67-F62EAAA07B8D}" type="slidenum">
              <a:rPr lang="en-US" smtClean="0"/>
              <a:pPr/>
              <a:t>70</a:t>
            </a:fld>
            <a:endParaRPr lang="en-US" smtClean="0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696913"/>
            <a:ext cx="4648200" cy="3486150"/>
          </a:xfrm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415790"/>
            <a:ext cx="5029200" cy="418338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8230563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26F28C-0656-4D87-A165-592AC264A152}" type="slidenum">
              <a:rPr lang="en-US" smtClean="0"/>
              <a:pPr/>
              <a:t>9</a:t>
            </a:fld>
            <a:endParaRPr lang="en-US" smtClean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1725" y="693738"/>
            <a:ext cx="4629150" cy="3471862"/>
          </a:xfrm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396423"/>
            <a:ext cx="5048250" cy="4239869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64309352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578C0E-BC8A-4F4A-8CA6-1DB7A45A67B6}" type="slidenum">
              <a:rPr lang="en-US" smtClean="0"/>
              <a:pPr/>
              <a:t>72</a:t>
            </a:fld>
            <a:endParaRPr lang="en-US" smtClean="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696913"/>
            <a:ext cx="4648200" cy="3486150"/>
          </a:xfrm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415790"/>
            <a:ext cx="5029200" cy="418338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72193869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650A999-B45E-4993-82F0-62771AE49134}" type="slidenum">
              <a:rPr lang="en-US" smtClean="0"/>
              <a:pPr/>
              <a:t>74</a:t>
            </a:fld>
            <a:endParaRPr lang="en-US" smtClean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696913"/>
            <a:ext cx="4648200" cy="3486150"/>
          </a:xfrm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23862981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D50BB4-0DA7-4A31-9D89-A7A263AF9432}" type="slidenum">
              <a:rPr lang="en-US" smtClean="0"/>
              <a:pPr/>
              <a:t>75</a:t>
            </a:fld>
            <a:endParaRPr lang="en-US" smtClean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696913"/>
            <a:ext cx="4648200" cy="3486150"/>
          </a:xfrm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46302892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318654-EAA5-4EF1-8F82-B6BB114CC797}" type="slidenum">
              <a:rPr lang="en-US" smtClean="0"/>
              <a:pPr/>
              <a:t>81</a:t>
            </a:fld>
            <a:endParaRPr lang="en-US" smtClean="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696913"/>
            <a:ext cx="4648200" cy="3486150"/>
          </a:xfrm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60201481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15’ from last point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672C2-23C6-4941-978D-2A7B6F8009AD}" type="slidenum">
              <a:rPr lang="en-US" smtClean="0"/>
              <a:pPr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3935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C1305B-2968-4258-885D-8692D1B3FFA7}" type="slidenum">
              <a:rPr lang="en-US" smtClean="0"/>
              <a:pPr/>
              <a:t>13</a:t>
            </a:fld>
            <a:endParaRPr lang="en-US" smtClean="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696913"/>
            <a:ext cx="4648200" cy="3486150"/>
          </a:xfrm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415790"/>
            <a:ext cx="5029200" cy="418338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173915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6259DC-624E-4194-836E-1D50CB452BB2}" type="slidenum">
              <a:rPr lang="en-US" smtClean="0"/>
              <a:pPr/>
              <a:t>15</a:t>
            </a:fld>
            <a:endParaRPr lang="en-US" smtClean="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1725" y="693738"/>
            <a:ext cx="4629150" cy="3471862"/>
          </a:xfrm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396423"/>
            <a:ext cx="5048250" cy="4239869"/>
          </a:xfrm>
          <a:noFill/>
          <a:ln/>
        </p:spPr>
        <p:txBody>
          <a:bodyPr/>
          <a:lstStyle/>
          <a:p>
            <a:pPr eaLnBrk="1" hangingPunct="1"/>
            <a:r>
              <a:rPr lang="en-US" smtClean="0"/>
              <a:t>A:  u and v are unknown, 1 equation</a:t>
            </a:r>
          </a:p>
        </p:txBody>
      </p:sp>
    </p:spTree>
    <p:extLst>
      <p:ext uri="{BB962C8B-B14F-4D97-AF65-F5344CB8AC3E}">
        <p14:creationId xmlns:p14="http://schemas.microsoft.com/office/powerpoint/2010/main" val="42230118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136BA9-266B-43D6-8F33-430CEE1E4429}" type="slidenum">
              <a:rPr lang="en-US" smtClean="0"/>
              <a:pPr/>
              <a:t>16</a:t>
            </a:fld>
            <a:endParaRPr lang="en-US" smtClean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1725" y="693738"/>
            <a:ext cx="4629150" cy="3471862"/>
          </a:xfrm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396423"/>
            <a:ext cx="5048250" cy="4239869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5443724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EE204E3-860F-46D7-8F54-8EE9921ABF80}" type="slidenum">
              <a:rPr lang="en-US" smtClean="0"/>
              <a:pPr/>
              <a:t>17</a:t>
            </a:fld>
            <a:endParaRPr lang="en-US" smtClean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1725" y="693738"/>
            <a:ext cx="4629150" cy="3471862"/>
          </a:xfrm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396423"/>
            <a:ext cx="5048250" cy="4239869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261841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D44270-FE58-4C13-B098-A208750E1EDD}" type="slidenum">
              <a:rPr lang="en-US" smtClean="0"/>
              <a:pPr/>
              <a:t>18</a:t>
            </a:fld>
            <a:endParaRPr lang="en-US" smtClean="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696913"/>
            <a:ext cx="4648200" cy="3486150"/>
          </a:xfrm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6774398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5A252B9-AB89-497C-903D-5A9F04630F39}" type="slidenum">
              <a:rPr lang="en-US" smtClean="0"/>
              <a:pPr/>
              <a:t>19</a:t>
            </a:fld>
            <a:endParaRPr lang="en-US" smtClean="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696913"/>
            <a:ext cx="4648200" cy="3486150"/>
          </a:xfrm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4552844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95896-22F4-43A6-AE3C-121DCA7A4498}" type="datetimeFigureOut">
              <a:rPr lang="en-US" smtClean="0"/>
              <a:t>2/27/2019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9F724-01BF-4305-BB98-76CD5DBCA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7072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95896-22F4-43A6-AE3C-121DCA7A4498}" type="datetimeFigureOut">
              <a:rPr lang="en-US" smtClean="0"/>
              <a:t>2/27/2019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9F724-01BF-4305-BB98-76CD5DBCA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5966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95896-22F4-43A6-AE3C-121DCA7A4498}" type="datetimeFigureOut">
              <a:rPr lang="en-US" smtClean="0"/>
              <a:t>2/27/2019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9F724-01BF-4305-BB98-76CD5DBCA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9999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95896-22F4-43A6-AE3C-121DCA7A4498}" type="datetimeFigureOut">
              <a:rPr lang="en-US" smtClean="0"/>
              <a:t>2/27/2019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9F724-01BF-4305-BB98-76CD5DBCA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3333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95896-22F4-43A6-AE3C-121DCA7A4498}" type="datetimeFigureOut">
              <a:rPr lang="en-US" smtClean="0"/>
              <a:t>2/27/2019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9F724-01BF-4305-BB98-76CD5DBCA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775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95896-22F4-43A6-AE3C-121DCA7A4498}" type="datetimeFigureOut">
              <a:rPr lang="en-US" smtClean="0"/>
              <a:t>2/27/2019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9F724-01BF-4305-BB98-76CD5DBCA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082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95896-22F4-43A6-AE3C-121DCA7A4498}" type="datetimeFigureOut">
              <a:rPr lang="en-US" smtClean="0"/>
              <a:t>2/27/2019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9F724-01BF-4305-BB98-76CD5DBCA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809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95896-22F4-43A6-AE3C-121DCA7A4498}" type="datetimeFigureOut">
              <a:rPr lang="en-US" smtClean="0"/>
              <a:t>2/27/2019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9F724-01BF-4305-BB98-76CD5DBCA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2294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95896-22F4-43A6-AE3C-121DCA7A4498}" type="datetimeFigureOut">
              <a:rPr lang="en-US" smtClean="0"/>
              <a:t>2/27/2019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9F724-01BF-4305-BB98-76CD5DBCA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477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95896-22F4-43A6-AE3C-121DCA7A4498}" type="datetimeFigureOut">
              <a:rPr lang="en-US" smtClean="0"/>
              <a:t>2/27/2019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9F724-01BF-4305-BB98-76CD5DBCA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6989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95896-22F4-43A6-AE3C-121DCA7A4498}" type="datetimeFigureOut">
              <a:rPr lang="en-US" smtClean="0"/>
              <a:t>2/27/2019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9F724-01BF-4305-BB98-76CD5DBCA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463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F95896-22F4-43A6-AE3C-121DCA7A4498}" type="datetimeFigureOut">
              <a:rPr lang="en-US" smtClean="0"/>
              <a:t>2/27/2019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99F724-01BF-4305-BB98-76CD5DBCA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886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13" Type="http://schemas.openxmlformats.org/officeDocument/2006/relationships/image" Target="../media/image15.png"/><Relationship Id="rId18" Type="http://schemas.openxmlformats.org/officeDocument/2006/relationships/oleObject" Target="../embeddings/oleObject6.bin"/><Relationship Id="rId3" Type="http://schemas.openxmlformats.org/officeDocument/2006/relationships/tags" Target="../tags/tag2.xml"/><Relationship Id="rId21" Type="http://schemas.openxmlformats.org/officeDocument/2006/relationships/image" Target="../media/image14.emf"/><Relationship Id="rId7" Type="http://schemas.openxmlformats.org/officeDocument/2006/relationships/oleObject" Target="../embeddings/oleObject2.bin"/><Relationship Id="rId12" Type="http://schemas.openxmlformats.org/officeDocument/2006/relationships/image" Target="../media/image11.wmf"/><Relationship Id="rId17" Type="http://schemas.openxmlformats.org/officeDocument/2006/relationships/image" Target="../media/image12.wmf"/><Relationship Id="rId2" Type="http://schemas.openxmlformats.org/officeDocument/2006/relationships/tags" Target="../tags/tag1.xml"/><Relationship Id="rId16" Type="http://schemas.openxmlformats.org/officeDocument/2006/relationships/oleObject" Target="../embeddings/oleObject5.bin"/><Relationship Id="rId20" Type="http://schemas.openxmlformats.org/officeDocument/2006/relationships/oleObject" Target="../embeddings/oleObject7.bin"/><Relationship Id="rId1" Type="http://schemas.openxmlformats.org/officeDocument/2006/relationships/vmlDrawing" Target="../drawings/vmlDrawing2.vml"/><Relationship Id="rId6" Type="http://schemas.openxmlformats.org/officeDocument/2006/relationships/notesSlide" Target="../notesSlides/notesSlide4.xml"/><Relationship Id="rId11" Type="http://schemas.openxmlformats.org/officeDocument/2006/relationships/oleObject" Target="../embeddings/oleObject4.bin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17.png"/><Relationship Id="rId10" Type="http://schemas.openxmlformats.org/officeDocument/2006/relationships/image" Target="../media/image10.emf"/><Relationship Id="rId19" Type="http://schemas.openxmlformats.org/officeDocument/2006/relationships/image" Target="../media/image13.wmf"/><Relationship Id="rId4" Type="http://schemas.openxmlformats.org/officeDocument/2006/relationships/tags" Target="../tags/tag3.xml"/><Relationship Id="rId9" Type="http://schemas.openxmlformats.org/officeDocument/2006/relationships/oleObject" Target="../embeddings/oleObject3.bin"/><Relationship Id="rId1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21.wmf"/><Relationship Id="rId4" Type="http://schemas.openxmlformats.org/officeDocument/2006/relationships/oleObject" Target="../embeddings/oleObject8.bin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Barberpole_illusion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en.wikipedia.org/wiki/Barberpole_illusion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gif"/><Relationship Id="rId4" Type="http://schemas.openxmlformats.org/officeDocument/2006/relationships/hyperlink" Target="http://en.wikipedia.org/wiki/Barberpole_illusion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wmf"/><Relationship Id="rId2" Type="http://schemas.openxmlformats.org/officeDocument/2006/relationships/tags" Target="../tags/tag4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tags" Target="../tags/tag7.xml"/><Relationship Id="rId7" Type="http://schemas.openxmlformats.org/officeDocument/2006/relationships/notesSlide" Target="../notesSlides/notesSlide12.xml"/><Relationship Id="rId12" Type="http://schemas.openxmlformats.org/officeDocument/2006/relationships/image" Target="../media/image27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31.png"/><Relationship Id="rId5" Type="http://schemas.openxmlformats.org/officeDocument/2006/relationships/tags" Target="../tags/tag9.xml"/><Relationship Id="rId10" Type="http://schemas.openxmlformats.org/officeDocument/2006/relationships/image" Target="../media/image30.png"/><Relationship Id="rId4" Type="http://schemas.openxmlformats.org/officeDocument/2006/relationships/tags" Target="../tags/tag8.xml"/><Relationship Id="rId9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17.xml"/><Relationship Id="rId13" Type="http://schemas.openxmlformats.org/officeDocument/2006/relationships/image" Target="../media/image29.png"/><Relationship Id="rId18" Type="http://schemas.openxmlformats.org/officeDocument/2006/relationships/image" Target="../media/image33.png"/><Relationship Id="rId3" Type="http://schemas.openxmlformats.org/officeDocument/2006/relationships/tags" Target="../tags/tag12.xml"/><Relationship Id="rId7" Type="http://schemas.openxmlformats.org/officeDocument/2006/relationships/tags" Target="../tags/tag16.xml"/><Relationship Id="rId12" Type="http://schemas.openxmlformats.org/officeDocument/2006/relationships/image" Target="../media/image28.png"/><Relationship Id="rId17" Type="http://schemas.openxmlformats.org/officeDocument/2006/relationships/image" Target="../media/image32.png"/><Relationship Id="rId2" Type="http://schemas.openxmlformats.org/officeDocument/2006/relationships/tags" Target="../tags/tag11.xml"/><Relationship Id="rId16" Type="http://schemas.openxmlformats.org/officeDocument/2006/relationships/image" Target="../media/image27.png"/><Relationship Id="rId20" Type="http://schemas.openxmlformats.org/officeDocument/2006/relationships/image" Target="../media/image35.png"/><Relationship Id="rId1" Type="http://schemas.openxmlformats.org/officeDocument/2006/relationships/tags" Target="../tags/tag10.xml"/><Relationship Id="rId6" Type="http://schemas.openxmlformats.org/officeDocument/2006/relationships/tags" Target="../tags/tag15.xml"/><Relationship Id="rId11" Type="http://schemas.openxmlformats.org/officeDocument/2006/relationships/notesSlide" Target="../notesSlides/notesSlide13.xml"/><Relationship Id="rId5" Type="http://schemas.openxmlformats.org/officeDocument/2006/relationships/tags" Target="../tags/tag14.xml"/><Relationship Id="rId15" Type="http://schemas.openxmlformats.org/officeDocument/2006/relationships/image" Target="../media/image31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34.png"/><Relationship Id="rId4" Type="http://schemas.openxmlformats.org/officeDocument/2006/relationships/tags" Target="../tags/tag13.xml"/><Relationship Id="rId9" Type="http://schemas.openxmlformats.org/officeDocument/2006/relationships/tags" Target="../tags/tag18.xml"/><Relationship Id="rId1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tags" Target="../tags/tag21.xml"/><Relationship Id="rId7" Type="http://schemas.openxmlformats.org/officeDocument/2006/relationships/image" Target="../media/image33.pn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image" Target="../media/image32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tags" Target="../tags/tag28.xml"/><Relationship Id="rId7" Type="http://schemas.openxmlformats.org/officeDocument/2006/relationships/image" Target="../media/image41.png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wmf"/><Relationship Id="rId3" Type="http://schemas.openxmlformats.org/officeDocument/2006/relationships/image" Target="../media/image47.png"/><Relationship Id="rId7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3.w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.png"/><Relationship Id="rId4" Type="http://schemas.openxmlformats.org/officeDocument/2006/relationships/oleObject" Target="../embeddings/oleObject1.bin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13" Type="http://schemas.openxmlformats.org/officeDocument/2006/relationships/image" Target="../media/image47.wmf"/><Relationship Id="rId3" Type="http://schemas.openxmlformats.org/officeDocument/2006/relationships/oleObject" Target="../embeddings/oleObject13.bin"/><Relationship Id="rId7" Type="http://schemas.openxmlformats.org/officeDocument/2006/relationships/image" Target="../media/image42.png"/><Relationship Id="rId12" Type="http://schemas.openxmlformats.org/officeDocument/2006/relationships/oleObject" Target="../embeddings/oleObject1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5.wmf"/><Relationship Id="rId11" Type="http://schemas.openxmlformats.org/officeDocument/2006/relationships/image" Target="../media/image46.wmf"/><Relationship Id="rId5" Type="http://schemas.openxmlformats.org/officeDocument/2006/relationships/oleObject" Target="../embeddings/oleObject14.bin"/><Relationship Id="rId15" Type="http://schemas.openxmlformats.org/officeDocument/2006/relationships/image" Target="../media/image48.wmf"/><Relationship Id="rId10" Type="http://schemas.openxmlformats.org/officeDocument/2006/relationships/oleObject" Target="../embeddings/oleObject16.bin"/><Relationship Id="rId4" Type="http://schemas.openxmlformats.org/officeDocument/2006/relationships/image" Target="../media/image43.wmf"/><Relationship Id="rId9" Type="http://schemas.openxmlformats.org/officeDocument/2006/relationships/image" Target="../media/image44.wmf"/><Relationship Id="rId14" Type="http://schemas.openxmlformats.org/officeDocument/2006/relationships/oleObject" Target="../embeddings/oleObject18.bin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13" Type="http://schemas.openxmlformats.org/officeDocument/2006/relationships/image" Target="../media/image53.wmf"/><Relationship Id="rId3" Type="http://schemas.openxmlformats.org/officeDocument/2006/relationships/image" Target="../media/image54.png"/><Relationship Id="rId7" Type="http://schemas.openxmlformats.org/officeDocument/2006/relationships/image" Target="../media/image50.wmf"/><Relationship Id="rId12" Type="http://schemas.openxmlformats.org/officeDocument/2006/relationships/oleObject" Target="../embeddings/oleObject2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20.bin"/><Relationship Id="rId11" Type="http://schemas.openxmlformats.org/officeDocument/2006/relationships/image" Target="../media/image52.wmf"/><Relationship Id="rId5" Type="http://schemas.openxmlformats.org/officeDocument/2006/relationships/image" Target="../media/image49.wmf"/><Relationship Id="rId10" Type="http://schemas.openxmlformats.org/officeDocument/2006/relationships/oleObject" Target="../embeddings/oleObject22.bin"/><Relationship Id="rId4" Type="http://schemas.openxmlformats.org/officeDocument/2006/relationships/oleObject" Target="../embeddings/oleObject19.bin"/><Relationship Id="rId9" Type="http://schemas.openxmlformats.org/officeDocument/2006/relationships/image" Target="../media/image51.w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wmf"/><Relationship Id="rId3" Type="http://schemas.openxmlformats.org/officeDocument/2006/relationships/oleObject" Target="../embeddings/oleObject24.bin"/><Relationship Id="rId7" Type="http://schemas.openxmlformats.org/officeDocument/2006/relationships/oleObject" Target="../embeddings/oleObject26.bin"/><Relationship Id="rId12" Type="http://schemas.openxmlformats.org/officeDocument/2006/relationships/image" Target="../media/image6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62.wmf"/><Relationship Id="rId11" Type="http://schemas.openxmlformats.org/officeDocument/2006/relationships/oleObject" Target="../embeddings/oleObject28.bin"/><Relationship Id="rId5" Type="http://schemas.openxmlformats.org/officeDocument/2006/relationships/oleObject" Target="../embeddings/oleObject25.bin"/><Relationship Id="rId10" Type="http://schemas.openxmlformats.org/officeDocument/2006/relationships/image" Target="../media/image64.wmf"/><Relationship Id="rId4" Type="http://schemas.openxmlformats.org/officeDocument/2006/relationships/image" Target="../media/image61.wmf"/><Relationship Id="rId9" Type="http://schemas.openxmlformats.org/officeDocument/2006/relationships/oleObject" Target="../embeddings/oleObject27.bin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wmf"/><Relationship Id="rId3" Type="http://schemas.openxmlformats.org/officeDocument/2006/relationships/oleObject" Target="../embeddings/oleObject29.bin"/><Relationship Id="rId7" Type="http://schemas.openxmlformats.org/officeDocument/2006/relationships/oleObject" Target="../embeddings/oleObject31.bin"/><Relationship Id="rId12" Type="http://schemas.openxmlformats.org/officeDocument/2006/relationships/image" Target="../media/image7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67.wmf"/><Relationship Id="rId11" Type="http://schemas.openxmlformats.org/officeDocument/2006/relationships/oleObject" Target="../embeddings/oleObject33.bin"/><Relationship Id="rId5" Type="http://schemas.openxmlformats.org/officeDocument/2006/relationships/oleObject" Target="../embeddings/oleObject30.bin"/><Relationship Id="rId10" Type="http://schemas.openxmlformats.org/officeDocument/2006/relationships/image" Target="../media/image69.wmf"/><Relationship Id="rId4" Type="http://schemas.openxmlformats.org/officeDocument/2006/relationships/image" Target="../media/image66.wmf"/><Relationship Id="rId9" Type="http://schemas.openxmlformats.org/officeDocument/2006/relationships/oleObject" Target="../embeddings/oleObject32.bin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wmf"/><Relationship Id="rId3" Type="http://schemas.openxmlformats.org/officeDocument/2006/relationships/oleObject" Target="../embeddings/oleObject34.bin"/><Relationship Id="rId7" Type="http://schemas.openxmlformats.org/officeDocument/2006/relationships/oleObject" Target="../embeddings/oleObject36.bin"/><Relationship Id="rId12" Type="http://schemas.openxmlformats.org/officeDocument/2006/relationships/image" Target="../media/image7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72.wmf"/><Relationship Id="rId11" Type="http://schemas.openxmlformats.org/officeDocument/2006/relationships/oleObject" Target="../embeddings/oleObject38.bin"/><Relationship Id="rId5" Type="http://schemas.openxmlformats.org/officeDocument/2006/relationships/oleObject" Target="../embeddings/oleObject35.bin"/><Relationship Id="rId10" Type="http://schemas.openxmlformats.org/officeDocument/2006/relationships/image" Target="../media/image74.wmf"/><Relationship Id="rId4" Type="http://schemas.openxmlformats.org/officeDocument/2006/relationships/image" Target="../media/image71.wmf"/><Relationship Id="rId9" Type="http://schemas.openxmlformats.org/officeDocument/2006/relationships/oleObject" Target="../embeddings/oleObject37.bin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wmf"/><Relationship Id="rId3" Type="http://schemas.openxmlformats.org/officeDocument/2006/relationships/oleObject" Target="../embeddings/oleObject39.bin"/><Relationship Id="rId7" Type="http://schemas.openxmlformats.org/officeDocument/2006/relationships/oleObject" Target="../embeddings/oleObject4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77.wmf"/><Relationship Id="rId5" Type="http://schemas.openxmlformats.org/officeDocument/2006/relationships/oleObject" Target="../embeddings/oleObject40.bin"/><Relationship Id="rId10" Type="http://schemas.openxmlformats.org/officeDocument/2006/relationships/image" Target="../media/image79.wmf"/><Relationship Id="rId4" Type="http://schemas.openxmlformats.org/officeDocument/2006/relationships/image" Target="../media/image76.wmf"/><Relationship Id="rId9" Type="http://schemas.openxmlformats.org/officeDocument/2006/relationships/oleObject" Target="../embeddings/oleObject42.bin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gi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gif"/><Relationship Id="rId2" Type="http://schemas.openxmlformats.org/officeDocument/2006/relationships/image" Target="../media/image81.gi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4.gif"/><Relationship Id="rId4" Type="http://schemas.openxmlformats.org/officeDocument/2006/relationships/image" Target="../media/image83.gif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es.clemson.edu/~stb/klt/" TargetMode="External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9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44.bin"/><Relationship Id="rId5" Type="http://schemas.openxmlformats.org/officeDocument/2006/relationships/image" Target="../media/image91.wmf"/><Relationship Id="rId4" Type="http://schemas.openxmlformats.org/officeDocument/2006/relationships/oleObject" Target="../embeddings/oleObject43.bin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7.bin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9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46.bin"/><Relationship Id="rId5" Type="http://schemas.openxmlformats.org/officeDocument/2006/relationships/image" Target="../media/image94.wmf"/><Relationship Id="rId10" Type="http://schemas.openxmlformats.org/officeDocument/2006/relationships/image" Target="../media/image93.png"/><Relationship Id="rId4" Type="http://schemas.openxmlformats.org/officeDocument/2006/relationships/oleObject" Target="../embeddings/oleObject45.bin"/><Relationship Id="rId9" Type="http://schemas.openxmlformats.org/officeDocument/2006/relationships/image" Target="../media/image95.wm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szeliski\misc\Stanford\cs223b05\lectures\02-01-Flow\grdn10fbC.avi" TargetMode="External"/><Relationship Id="rId1" Type="http://schemas.microsoft.com/office/2007/relationships/media" Target="file:///C:\szeliski\misc\Stanford\cs223b05\lectures\02-01-Flow\grdn10fbC.avi" TargetMode="External"/><Relationship Id="rId5" Type="http://schemas.openxmlformats.org/officeDocument/2006/relationships/image" Target="../media/image96.png"/><Relationship Id="rId4" Type="http://schemas.openxmlformats.org/officeDocument/2006/relationships/notesSlide" Target="../notesSlides/notesSlide2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hyperlink" Target="http://web.mit.edu/persci/people/adelson/pub_pdfs/wang_tr279.pdf" TargetMode="External"/><Relationship Id="rId4" Type="http://schemas.openxmlformats.org/officeDocument/2006/relationships/image" Target="../media/image99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microsoft.com/office/2007/relationships/media" Target="../media/media2.mpg"/><Relationship Id="rId7" Type="http://schemas.openxmlformats.org/officeDocument/2006/relationships/image" Target="../media/image101.png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6" Type="http://schemas.openxmlformats.org/officeDocument/2006/relationships/image" Target="../media/image100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.mp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localhost/Users/ranjaykrishna/Documents/cs131/17_videos/motionseg_statue.mpg" TargetMode="External"/><Relationship Id="rId1" Type="http://schemas.microsoft.com/office/2007/relationships/media" Target="file://localhost/Users/ranjaykrishna/Documents/cs131/17_videos/motionseg_statue.mpg" TargetMode="Externa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notesSlide" Target="../notesSlides/notesSlide3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07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10" Type="http://schemas.openxmlformats.org/officeDocument/2006/relationships/image" Target="../media/image116.png"/><Relationship Id="rId4" Type="http://schemas.openxmlformats.org/officeDocument/2006/relationships/image" Target="../media/image110.png"/><Relationship Id="rId9" Type="http://schemas.openxmlformats.org/officeDocument/2006/relationships/image" Target="../media/image115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hyperlink" Target="http://www.ics.uci.edu/~dramanan/papers/trackingpeople/index.html" TargetMode="External"/><Relationship Id="rId5" Type="http://schemas.openxmlformats.org/officeDocument/2006/relationships/image" Target="../media/image119.png"/><Relationship Id="rId4" Type="http://schemas.openxmlformats.org/officeDocument/2006/relationships/oleObject" Target="../embeddings/oleObject48.bin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cs.hw.ac.uk/bmvc2006/" TargetMode="External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21.png"/><Relationship Id="rId4" Type="http://schemas.openxmlformats.org/officeDocument/2006/relationships/notesSlide" Target="../notesSlides/notesSlide34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22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Optical Flow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Samuel Cheng</a:t>
            </a:r>
          </a:p>
          <a:p>
            <a:r>
              <a:rPr lang="en-US" dirty="0" smtClean="0"/>
              <a:t>Slide credit: Juan </a:t>
            </a:r>
            <a:r>
              <a:rPr lang="en-US" dirty="0"/>
              <a:t>Carlos </a:t>
            </a:r>
            <a:r>
              <a:rPr lang="en-US" dirty="0" err="1"/>
              <a:t>Niebles</a:t>
            </a:r>
            <a:r>
              <a:rPr lang="en-US" dirty="0"/>
              <a:t> and </a:t>
            </a:r>
            <a:r>
              <a:rPr lang="en-US" dirty="0" err="1"/>
              <a:t>Ranjay</a:t>
            </a:r>
            <a:r>
              <a:rPr lang="en-US" dirty="0"/>
              <a:t> Krishna</a:t>
            </a:r>
          </a:p>
        </p:txBody>
      </p:sp>
    </p:spTree>
    <p:extLst>
      <p:ext uri="{BB962C8B-B14F-4D97-AF65-F5344CB8AC3E}">
        <p14:creationId xmlns:p14="http://schemas.microsoft.com/office/powerpoint/2010/main" val="2404043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CB270-61DE-354E-8ED1-1ED87554E665}" type="slidenum">
              <a:rPr lang="en-US" altLang="en-US"/>
              <a:pPr/>
              <a:t>10</a:t>
            </a:fld>
            <a:endParaRPr lang="en-US" altLang="en-US"/>
          </a:p>
        </p:txBody>
      </p:sp>
      <p:pic>
        <p:nvPicPr>
          <p:cNvPr id="14342" name="Picture 6" descr="Temporal_Persistance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59"/>
          <a:stretch/>
        </p:blipFill>
        <p:spPr>
          <a:xfrm>
            <a:off x="304800" y="1295400"/>
            <a:ext cx="8458200" cy="45577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4339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000" dirty="0" smtClean="0"/>
              <a:t>Key </a:t>
            </a:r>
            <a:r>
              <a:rPr lang="en-US" altLang="en-US" sz="4000" dirty="0"/>
              <a:t>Assumptions</a:t>
            </a:r>
            <a:r>
              <a:rPr lang="en-US" altLang="en-US" sz="4000" dirty="0" smtClean="0"/>
              <a:t>: small motions</a:t>
            </a:r>
            <a:r>
              <a:rPr lang="en-US" altLang="en-US" sz="4000" dirty="0"/>
              <a:t/>
            </a:r>
            <a:br>
              <a:rPr lang="en-US" altLang="en-US" sz="4000" dirty="0"/>
            </a:br>
            <a:r>
              <a:rPr lang="en-US" altLang="en-US" sz="4000" dirty="0"/>
              <a:t> </a:t>
            </a:r>
          </a:p>
        </p:txBody>
      </p:sp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6719888" y="6613525"/>
            <a:ext cx="242411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* Slide from Michael Black, CS143</a:t>
            </a:r>
            <a:r>
              <a:rPr lang="en-US" altLang="en-US" sz="1000">
                <a:solidFill>
                  <a:schemeClr val="tx2"/>
                </a:solidFill>
              </a:rPr>
              <a:t> 2003</a:t>
            </a:r>
          </a:p>
        </p:txBody>
      </p:sp>
    </p:spTree>
    <p:extLst>
      <p:ext uri="{BB962C8B-B14F-4D97-AF65-F5344CB8AC3E}">
        <p14:creationId xmlns:p14="http://schemas.microsoft.com/office/powerpoint/2010/main" val="1985211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758E1-557D-E246-9C59-3E65FDFBD93B}" type="slidenum">
              <a:rPr lang="en-US" altLang="en-US"/>
              <a:pPr/>
              <a:t>11</a:t>
            </a:fld>
            <a:endParaRPr lang="en-US" altLang="en-US"/>
          </a:p>
        </p:txBody>
      </p:sp>
      <p:pic>
        <p:nvPicPr>
          <p:cNvPr id="12296" name="Picture 8" descr="Spatial Coherence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35"/>
          <a:stretch/>
        </p:blipFill>
        <p:spPr>
          <a:xfrm>
            <a:off x="952500" y="990600"/>
            <a:ext cx="7239000" cy="49260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000" dirty="0" smtClean="0"/>
              <a:t>Key </a:t>
            </a:r>
            <a:r>
              <a:rPr lang="en-US" altLang="en-US" sz="4000" dirty="0"/>
              <a:t>Assumptions</a:t>
            </a:r>
            <a:r>
              <a:rPr lang="en-US" altLang="en-US" sz="4000" dirty="0" smtClean="0"/>
              <a:t>: spatial coherence</a:t>
            </a:r>
            <a:r>
              <a:rPr lang="en-US" altLang="en-US" sz="4000" dirty="0"/>
              <a:t/>
            </a:r>
            <a:br>
              <a:rPr lang="en-US" altLang="en-US" sz="4000" dirty="0"/>
            </a:br>
            <a:r>
              <a:rPr lang="en-US" altLang="en-US" sz="4000" dirty="0"/>
              <a:t> </a:t>
            </a:r>
          </a:p>
        </p:txBody>
      </p:sp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6719888" y="6613525"/>
            <a:ext cx="242411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* Slide from Michael Black, CS143</a:t>
            </a:r>
            <a:r>
              <a:rPr lang="en-US" altLang="en-US" sz="1000">
                <a:solidFill>
                  <a:schemeClr val="tx2"/>
                </a:solidFill>
              </a:rPr>
              <a:t> 2003</a:t>
            </a:r>
          </a:p>
        </p:txBody>
      </p:sp>
    </p:spTree>
    <p:extLst>
      <p:ext uri="{BB962C8B-B14F-4D97-AF65-F5344CB8AC3E}">
        <p14:creationId xmlns:p14="http://schemas.microsoft.com/office/powerpoint/2010/main" val="4144590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A9510-1117-5F4C-B1A4-8D3F90D5C6A0}" type="slidenum">
              <a:rPr lang="en-US" altLang="en-US"/>
              <a:pPr/>
              <a:t>12</a:t>
            </a:fld>
            <a:endParaRPr lang="en-US" altLang="en-US"/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309716" y="54768"/>
            <a:ext cx="8515350" cy="1325563"/>
          </a:xfrm>
        </p:spPr>
        <p:txBody>
          <a:bodyPr>
            <a:normAutofit/>
          </a:bodyPr>
          <a:lstStyle/>
          <a:p>
            <a:r>
              <a:rPr lang="en-US" altLang="en-US" sz="4000" dirty="0" smtClean="0"/>
              <a:t>Key Assumptions: brightness </a:t>
            </a:r>
            <a:r>
              <a:rPr lang="en-US" altLang="en-US" sz="4000" dirty="0"/>
              <a:t>Constancy</a:t>
            </a:r>
          </a:p>
        </p:txBody>
      </p:sp>
      <p:pic>
        <p:nvPicPr>
          <p:cNvPr id="9222" name="Picture 6" descr="Black_BrightnessConstancy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1143000"/>
            <a:ext cx="6858000" cy="4362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225" name="Rectangle 9"/>
          <p:cNvSpPr>
            <a:spLocks noChangeArrowheads="1"/>
          </p:cNvSpPr>
          <p:nvPr/>
        </p:nvSpPr>
        <p:spPr bwMode="auto">
          <a:xfrm>
            <a:off x="6719888" y="6613525"/>
            <a:ext cx="242411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* Slide from Michael Black, CS143</a:t>
            </a:r>
            <a:r>
              <a:rPr lang="en-US" altLang="en-US" sz="1000">
                <a:solidFill>
                  <a:schemeClr val="tx2"/>
                </a:solidFill>
              </a:rPr>
              <a:t> 2003</a:t>
            </a:r>
          </a:p>
        </p:txBody>
      </p:sp>
      <p:pic>
        <p:nvPicPr>
          <p:cNvPr id="9226" name="Picture 10" descr="Black_BrightnessConstancyAssumption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09800" y="5486400"/>
            <a:ext cx="4038600" cy="8175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6826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4"/>
          <p:cNvGraphicFramePr>
            <a:graphicFrameLocks noChangeAspect="1"/>
          </p:cNvGraphicFramePr>
          <p:nvPr>
            <p:extLst/>
          </p:nvPr>
        </p:nvGraphicFramePr>
        <p:xfrm>
          <a:off x="909638" y="4660900"/>
          <a:ext cx="6945312" cy="46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4" name="Equation" r:id="rId7" imgW="3365500" imgH="228600" progId="Equation.3">
                  <p:embed/>
                </p:oleObj>
              </mc:Choice>
              <mc:Fallback>
                <p:oleObj name="Equation" r:id="rId7" imgW="3365500" imgH="228600" progId="Equation.3">
                  <p:embed/>
                  <p:pic>
                    <p:nvPicPr>
                      <p:cNvPr id="0" name="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9638" y="4660900"/>
                        <a:ext cx="6945312" cy="46831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27050" y="2852738"/>
            <a:ext cx="7772400" cy="1360487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en-US" sz="2800" dirty="0" smtClean="0"/>
              <a:t>Brightness Constancy Equation:</a:t>
            </a:r>
          </a:p>
        </p:txBody>
      </p:sp>
      <p:graphicFrame>
        <p:nvGraphicFramePr>
          <p:cNvPr id="3074" name="Object 3"/>
          <p:cNvGraphicFramePr>
            <a:graphicFrameLocks noChangeAspect="1"/>
          </p:cNvGraphicFramePr>
          <p:nvPr>
            <p:extLst/>
          </p:nvPr>
        </p:nvGraphicFramePr>
        <p:xfrm>
          <a:off x="1514475" y="3352800"/>
          <a:ext cx="5662613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5" name="Equation" r:id="rId9" imgW="2260600" imgH="203200" progId="Equation.3">
                  <p:embed/>
                </p:oleObj>
              </mc:Choice>
              <mc:Fallback>
                <p:oleObj name="Equation" r:id="rId9" imgW="2260600" imgH="203200" progId="Equation.3">
                  <p:embed/>
                  <p:pic>
                    <p:nvPicPr>
                      <p:cNvPr id="0" name="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4475" y="3352800"/>
                        <a:ext cx="5662613" cy="50482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605" name="Rectangle 5"/>
          <p:cNvSpPr>
            <a:spLocks noChangeArrowheads="1"/>
          </p:cNvSpPr>
          <p:nvPr/>
        </p:nvSpPr>
        <p:spPr bwMode="auto">
          <a:xfrm>
            <a:off x="679450" y="3962400"/>
            <a:ext cx="8616950" cy="134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400" dirty="0"/>
              <a:t>Linearizing the right side using Taylor expansion:</a:t>
            </a:r>
          </a:p>
        </p:txBody>
      </p:sp>
      <p:graphicFrame>
        <p:nvGraphicFramePr>
          <p:cNvPr id="3075" name="Object 6"/>
          <p:cNvGraphicFramePr>
            <a:graphicFrameLocks noChangeAspect="1"/>
          </p:cNvGraphicFramePr>
          <p:nvPr/>
        </p:nvGraphicFramePr>
        <p:xfrm>
          <a:off x="4672013" y="44005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6" name="Equation" r:id="rId11" imgW="114120" imgH="215640" progId="Equation.3">
                  <p:embed/>
                </p:oleObj>
              </mc:Choice>
              <mc:Fallback>
                <p:oleObj name="Equation" r:id="rId11" imgW="114120" imgH="215640" progId="Equation.3">
                  <p:embed/>
                  <p:pic>
                    <p:nvPicPr>
                      <p:cNvPr id="0" name="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2013" y="4400550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3" name="Rectangle 8"/>
          <p:cNvSpPr>
            <a:spLocks noChangeArrowheads="1"/>
          </p:cNvSpPr>
          <p:nvPr/>
        </p:nvSpPr>
        <p:spPr bwMode="auto">
          <a:xfrm>
            <a:off x="1752600" y="990600"/>
            <a:ext cx="2209800" cy="167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4" name="Oval 9"/>
          <p:cNvSpPr>
            <a:spLocks noChangeArrowheads="1"/>
          </p:cNvSpPr>
          <p:nvPr/>
        </p:nvSpPr>
        <p:spPr bwMode="auto">
          <a:xfrm>
            <a:off x="2286000" y="1371600"/>
            <a:ext cx="76200" cy="762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5" name="Line 10"/>
          <p:cNvSpPr>
            <a:spLocks noChangeShapeType="1"/>
          </p:cNvSpPr>
          <p:nvPr/>
        </p:nvSpPr>
        <p:spPr bwMode="auto">
          <a:xfrm>
            <a:off x="2360613" y="1447800"/>
            <a:ext cx="306387" cy="266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86" name="Rectangle 11"/>
          <p:cNvSpPr>
            <a:spLocks noChangeArrowheads="1"/>
          </p:cNvSpPr>
          <p:nvPr/>
        </p:nvSpPr>
        <p:spPr bwMode="auto">
          <a:xfrm>
            <a:off x="5105400" y="990600"/>
            <a:ext cx="2209800" cy="167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7" name="Oval 12"/>
          <p:cNvSpPr>
            <a:spLocks noChangeArrowheads="1"/>
          </p:cNvSpPr>
          <p:nvPr/>
        </p:nvSpPr>
        <p:spPr bwMode="auto">
          <a:xfrm>
            <a:off x="6019800" y="1676400"/>
            <a:ext cx="76200" cy="762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3088" name="Picture 13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691188" y="1789113"/>
            <a:ext cx="1243012" cy="19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9" name="Picture 14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143125" y="1173163"/>
            <a:ext cx="463550" cy="19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0" name="Picture 15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659063" y="1371600"/>
            <a:ext cx="2065337" cy="1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91" name="Text Box 16"/>
          <p:cNvSpPr txBox="1">
            <a:spLocks noChangeArrowheads="1"/>
          </p:cNvSpPr>
          <p:nvPr/>
        </p:nvSpPr>
        <p:spPr bwMode="auto">
          <a:xfrm>
            <a:off x="2667000" y="2211388"/>
            <a:ext cx="1300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i="1" dirty="0">
                <a:latin typeface="Times New Roman" pitchFamily="18" charset="0"/>
                <a:cs typeface="Arial" charset="0"/>
              </a:rPr>
              <a:t>I</a:t>
            </a:r>
            <a:r>
              <a:rPr lang="en-US" sz="2400" dirty="0">
                <a:latin typeface="Times New Roman" pitchFamily="18" charset="0"/>
                <a:cs typeface="Arial" charset="0"/>
              </a:rPr>
              <a:t>(</a:t>
            </a:r>
            <a:r>
              <a:rPr lang="en-US" sz="2400" i="1" dirty="0" err="1">
                <a:latin typeface="Times New Roman" pitchFamily="18" charset="0"/>
                <a:cs typeface="Arial" charset="0"/>
              </a:rPr>
              <a:t>x</a:t>
            </a:r>
            <a:r>
              <a:rPr lang="en-US" sz="2400" dirty="0" err="1">
                <a:latin typeface="Times New Roman" pitchFamily="18" charset="0"/>
                <a:cs typeface="Arial" charset="0"/>
              </a:rPr>
              <a:t>,</a:t>
            </a:r>
            <a:r>
              <a:rPr lang="en-US" sz="2400" i="1" dirty="0" err="1">
                <a:latin typeface="Times New Roman" pitchFamily="18" charset="0"/>
                <a:cs typeface="Arial" charset="0"/>
              </a:rPr>
              <a:t>y</a:t>
            </a:r>
            <a:r>
              <a:rPr lang="en-US" sz="2400" dirty="0" err="1">
                <a:latin typeface="Times New Roman" pitchFamily="18" charset="0"/>
                <a:cs typeface="Arial" charset="0"/>
              </a:rPr>
              <a:t>,</a:t>
            </a:r>
            <a:r>
              <a:rPr lang="en-US" sz="2400" i="1" dirty="0" err="1">
                <a:latin typeface="Times New Roman" pitchFamily="18" charset="0"/>
                <a:cs typeface="Arial" charset="0"/>
              </a:rPr>
              <a:t>t</a:t>
            </a:r>
            <a:r>
              <a:rPr lang="en-US" sz="2400" dirty="0">
                <a:latin typeface="Times New Roman" pitchFamily="18" charset="0"/>
                <a:cs typeface="Arial" charset="0"/>
              </a:rPr>
              <a:t>–1)</a:t>
            </a:r>
          </a:p>
        </p:txBody>
      </p:sp>
      <p:sp>
        <p:nvSpPr>
          <p:cNvPr id="3092" name="Text Box 17"/>
          <p:cNvSpPr txBox="1">
            <a:spLocks noChangeArrowheads="1"/>
          </p:cNvSpPr>
          <p:nvPr/>
        </p:nvSpPr>
        <p:spPr bwMode="auto">
          <a:xfrm>
            <a:off x="6324600" y="2211388"/>
            <a:ext cx="9953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i="1">
                <a:latin typeface="Times New Roman" pitchFamily="18" charset="0"/>
                <a:cs typeface="Arial" charset="0"/>
              </a:rPr>
              <a:t>I</a:t>
            </a:r>
            <a:r>
              <a:rPr lang="en-US" sz="2400">
                <a:latin typeface="Times New Roman" pitchFamily="18" charset="0"/>
                <a:cs typeface="Arial" charset="0"/>
              </a:rPr>
              <a:t>(</a:t>
            </a:r>
            <a:r>
              <a:rPr lang="en-US" sz="2400" i="1">
                <a:latin typeface="Times New Roman" pitchFamily="18" charset="0"/>
                <a:cs typeface="Arial" charset="0"/>
              </a:rPr>
              <a:t>x</a:t>
            </a:r>
            <a:r>
              <a:rPr lang="en-US" sz="2400">
                <a:latin typeface="Times New Roman" pitchFamily="18" charset="0"/>
                <a:cs typeface="Arial" charset="0"/>
              </a:rPr>
              <a:t>,</a:t>
            </a:r>
            <a:r>
              <a:rPr lang="en-US" sz="2400" i="1">
                <a:latin typeface="Times New Roman" pitchFamily="18" charset="0"/>
                <a:cs typeface="Arial" charset="0"/>
              </a:rPr>
              <a:t>y</a:t>
            </a:r>
            <a:r>
              <a:rPr lang="en-US" sz="2400">
                <a:latin typeface="Times New Roman" pitchFamily="18" charset="0"/>
                <a:cs typeface="Arial" charset="0"/>
              </a:rPr>
              <a:t>,</a:t>
            </a:r>
            <a:r>
              <a:rPr lang="en-US" sz="2400" i="1">
                <a:latin typeface="Times New Roman" pitchFamily="18" charset="0"/>
                <a:cs typeface="Arial" charset="0"/>
              </a:rPr>
              <a:t>t</a:t>
            </a:r>
            <a:r>
              <a:rPr lang="en-US" sz="2400">
                <a:latin typeface="Times New Roman" pitchFamily="18" charset="0"/>
                <a:cs typeface="Arial" charset="0"/>
              </a:rPr>
              <a:t>)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1211339" y="5753771"/>
            <a:ext cx="3276933" cy="493960"/>
            <a:chOff x="1399" y="3516"/>
            <a:chExt cx="2427" cy="344"/>
          </a:xfrm>
        </p:grpSpPr>
        <p:graphicFrame>
          <p:nvGraphicFramePr>
            <p:cNvPr id="3077" name="Object 1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6757266"/>
                </p:ext>
              </p:extLst>
            </p:nvPr>
          </p:nvGraphicFramePr>
          <p:xfrm>
            <a:off x="2336" y="3516"/>
            <a:ext cx="1490" cy="34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37" name="Equation" r:id="rId16" imgW="1041120" imgH="241200" progId="Equation.DSMT4">
                    <p:embed/>
                  </p:oleObj>
                </mc:Choice>
                <mc:Fallback>
                  <p:oleObj name="Equation" r:id="rId16" imgW="1041120" imgH="241200" progId="Equation.DSMT4">
                    <p:embed/>
                    <p:pic>
                      <p:nvPicPr>
                        <p:cNvPr id="0" name=""/>
                        <p:cNvPicPr preferRelativeResize="0">
                          <a:picLocks noChangeAspect="1" noChangeArrowheads="1"/>
                        </p:cNvPicPr>
                        <p:nvPr/>
                      </p:nvPicPr>
                      <p:blipFill>
                        <a:blip r:embed="rId1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36" y="3516"/>
                          <a:ext cx="1490" cy="34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097" name="Rectangle 20"/>
            <p:cNvSpPr>
              <a:spLocks noChangeArrowheads="1"/>
            </p:cNvSpPr>
            <p:nvPr/>
          </p:nvSpPr>
          <p:spPr bwMode="auto">
            <a:xfrm>
              <a:off x="1399" y="3521"/>
              <a:ext cx="861" cy="2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lnSpc>
                  <a:spcPct val="90000"/>
                </a:lnSpc>
              </a:pPr>
              <a:r>
                <a:rPr lang="en-US" sz="2400" dirty="0">
                  <a:cs typeface="Arial" charset="0"/>
                </a:rPr>
                <a:t>Hence,</a:t>
              </a:r>
              <a:endParaRPr lang="en-US" sz="2400" dirty="0">
                <a:solidFill>
                  <a:schemeClr val="accent2"/>
                </a:solidFill>
                <a:cs typeface="Arial" charset="0"/>
              </a:endParaRPr>
            </a:p>
          </p:txBody>
        </p:sp>
      </p:grpSp>
      <p:sp>
        <p:nvSpPr>
          <p:cNvPr id="409621" name="Rectangle 21"/>
          <p:cNvSpPr>
            <a:spLocks noChangeArrowheads="1"/>
          </p:cNvSpPr>
          <p:nvPr/>
        </p:nvSpPr>
        <p:spPr bwMode="auto">
          <a:xfrm>
            <a:off x="4648200" y="4648200"/>
            <a:ext cx="381000" cy="533400"/>
          </a:xfrm>
          <a:prstGeom prst="rect">
            <a:avLst/>
          </a:prstGeom>
          <a:noFill/>
          <a:ln w="25400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622" name="Text Box 22"/>
          <p:cNvSpPr txBox="1">
            <a:spLocks noChangeArrowheads="1"/>
          </p:cNvSpPr>
          <p:nvPr/>
        </p:nvSpPr>
        <p:spPr bwMode="auto">
          <a:xfrm>
            <a:off x="4800600" y="4419600"/>
            <a:ext cx="3048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dirty="0"/>
              <a:t>Image derivative along x</a:t>
            </a:r>
          </a:p>
        </p:txBody>
      </p:sp>
      <p:graphicFrame>
        <p:nvGraphicFramePr>
          <p:cNvPr id="409625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7396869"/>
              </p:ext>
            </p:extLst>
          </p:nvPr>
        </p:nvGraphicFramePr>
        <p:xfrm>
          <a:off x="4684713" y="5689600"/>
          <a:ext cx="2744787" cy="565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8" name="Equation" r:id="rId18" imgW="1346040" imgH="279360" progId="Equation.DSMT4">
                  <p:embed/>
                </p:oleObj>
              </mc:Choice>
              <mc:Fallback>
                <p:oleObj name="Equation" r:id="rId18" imgW="1346040" imgH="279360" progId="Equation.DSMT4">
                  <p:embed/>
                  <p:pic>
                    <p:nvPicPr>
                      <p:cNvPr id="0" name="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4713" y="5689600"/>
                        <a:ext cx="2744787" cy="565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Rectangle 21"/>
          <p:cNvSpPr>
            <a:spLocks noChangeArrowheads="1"/>
          </p:cNvSpPr>
          <p:nvPr/>
        </p:nvSpPr>
        <p:spPr bwMode="auto">
          <a:xfrm>
            <a:off x="7543800" y="4648200"/>
            <a:ext cx="381000" cy="533400"/>
          </a:xfrm>
          <a:prstGeom prst="rect">
            <a:avLst/>
          </a:prstGeom>
          <a:noFill/>
          <a:ln w="25400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>
            <p:extLst/>
          </p:nvPr>
        </p:nvGraphicFramePr>
        <p:xfrm>
          <a:off x="922338" y="5241925"/>
          <a:ext cx="6919912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9" name="Equation" r:id="rId20" imgW="3352800" imgH="228600" progId="Equation.3">
                  <p:embed/>
                </p:oleObj>
              </mc:Choice>
              <mc:Fallback>
                <p:oleObj name="Equation" r:id="rId20" imgW="3352800" imgH="228600" progId="Equation.3">
                  <p:embed/>
                  <p:pic>
                    <p:nvPicPr>
                      <p:cNvPr id="0" name="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2338" y="5241925"/>
                        <a:ext cx="6919912" cy="46672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TextBox 27"/>
          <p:cNvSpPr txBox="1"/>
          <p:nvPr/>
        </p:nvSpPr>
        <p:spPr>
          <a:xfrm rot="16200000">
            <a:off x="7913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Source: Silvio </a:t>
            </a:r>
            <a:r>
              <a:rPr lang="en-US" sz="1600" dirty="0" err="1" smtClean="0"/>
              <a:t>Savarese</a:t>
            </a:r>
            <a:endParaRPr lang="en-US" sz="16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3" name="Rectangle 7"/>
          <p:cNvSpPr txBox="1">
            <a:spLocks noChangeArrowheads="1"/>
          </p:cNvSpPr>
          <p:nvPr/>
        </p:nvSpPr>
        <p:spPr>
          <a:xfrm>
            <a:off x="1066857" y="14522"/>
            <a:ext cx="647688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smtClean="0"/>
              <a:t>The brightness constancy constraint</a:t>
            </a:r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1503318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05" grpId="0"/>
      <p:bldP spid="409621" grpId="0" animBg="1"/>
      <p:bldP spid="409622" grpId="0"/>
      <p:bldP spid="2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Filters used to find the derivatives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28800"/>
            <a:ext cx="2540000" cy="17145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850" y="1739900"/>
            <a:ext cx="2908300" cy="18923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348" y="1860550"/>
            <a:ext cx="2349500" cy="1651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487775" y="3677463"/>
                <a:ext cx="478849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charset="0"/>
                            </a:rPr>
                            <m:t>𝐼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7775" y="3677463"/>
                <a:ext cx="478849" cy="553998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169351" y="3713202"/>
                <a:ext cx="492443" cy="5977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charset="0"/>
                            </a:rPr>
                            <m:t>𝐼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9351" y="3713202"/>
                <a:ext cx="492443" cy="597728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7064951" y="3713202"/>
                <a:ext cx="429156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charset="0"/>
                            </a:rPr>
                            <m:t>𝐼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4951" y="3713202"/>
                <a:ext cx="429156" cy="553998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63177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3451" y="2665412"/>
            <a:ext cx="8153400" cy="685800"/>
          </a:xfrm>
        </p:spPr>
        <p:txBody>
          <a:bodyPr/>
          <a:lstStyle/>
          <a:p>
            <a:pPr eaLnBrk="1" hangingPunct="1"/>
            <a:r>
              <a:rPr lang="en-US" sz="2400" dirty="0" smtClean="0"/>
              <a:t>How many equations and unknowns per pixel?</a:t>
            </a:r>
          </a:p>
        </p:txBody>
      </p:sp>
      <p:sp>
        <p:nvSpPr>
          <p:cNvPr id="411657" name="Rectangle 9"/>
          <p:cNvSpPr>
            <a:spLocks noChangeArrowheads="1"/>
          </p:cNvSpPr>
          <p:nvPr/>
        </p:nvSpPr>
        <p:spPr bwMode="auto">
          <a:xfrm>
            <a:off x="304800" y="3589337"/>
            <a:ext cx="80772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The component of the flow perpendicular to the gradient (i.e., parallel to the edge) cannot be measured</a:t>
            </a:r>
          </a:p>
        </p:txBody>
      </p:sp>
      <p:sp>
        <p:nvSpPr>
          <p:cNvPr id="411659" name="Line 11"/>
          <p:cNvSpPr>
            <a:spLocks noChangeShapeType="1"/>
          </p:cNvSpPr>
          <p:nvPr/>
        </p:nvSpPr>
        <p:spPr bwMode="auto">
          <a:xfrm>
            <a:off x="6060536" y="4551705"/>
            <a:ext cx="1371600" cy="1371600"/>
          </a:xfrm>
          <a:prstGeom prst="line">
            <a:avLst/>
          </a:prstGeom>
          <a:noFill/>
          <a:ln w="254000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1660" name="Line 12"/>
          <p:cNvSpPr>
            <a:spLocks noChangeShapeType="1"/>
          </p:cNvSpPr>
          <p:nvPr/>
        </p:nvSpPr>
        <p:spPr bwMode="auto">
          <a:xfrm flipV="1">
            <a:off x="6822536" y="4475505"/>
            <a:ext cx="6858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1661" name="Line 13"/>
          <p:cNvSpPr>
            <a:spLocks noChangeShapeType="1"/>
          </p:cNvSpPr>
          <p:nvPr/>
        </p:nvSpPr>
        <p:spPr bwMode="auto">
          <a:xfrm>
            <a:off x="6822536" y="5161305"/>
            <a:ext cx="1295400" cy="136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1662" name="Text Box 14"/>
          <p:cNvSpPr txBox="1">
            <a:spLocks noChangeArrowheads="1"/>
          </p:cNvSpPr>
          <p:nvPr/>
        </p:nvSpPr>
        <p:spPr bwMode="auto">
          <a:xfrm>
            <a:off x="7508336" y="5769318"/>
            <a:ext cx="704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cs typeface="Arial" charset="0"/>
              </a:rPr>
              <a:t>edge</a:t>
            </a:r>
          </a:p>
        </p:txBody>
      </p:sp>
      <p:sp>
        <p:nvSpPr>
          <p:cNvPr id="411663" name="Text Box 15"/>
          <p:cNvSpPr txBox="1">
            <a:spLocks noChangeArrowheads="1"/>
          </p:cNvSpPr>
          <p:nvPr/>
        </p:nvSpPr>
        <p:spPr bwMode="auto">
          <a:xfrm>
            <a:off x="7813136" y="4473918"/>
            <a:ext cx="635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cs typeface="Arial" charset="0"/>
              </a:rPr>
              <a:t>(</a:t>
            </a:r>
            <a:r>
              <a:rPr lang="en-US" i="1">
                <a:cs typeface="Arial" charset="0"/>
              </a:rPr>
              <a:t>u</a:t>
            </a:r>
            <a:r>
              <a:rPr lang="en-US">
                <a:cs typeface="Arial" charset="0"/>
              </a:rPr>
              <a:t>,</a:t>
            </a:r>
            <a:r>
              <a:rPr lang="en-US" i="1">
                <a:cs typeface="Arial" charset="0"/>
              </a:rPr>
              <a:t>v</a:t>
            </a:r>
            <a:r>
              <a:rPr lang="en-US">
                <a:cs typeface="Arial" charset="0"/>
              </a:rPr>
              <a:t>)</a:t>
            </a:r>
          </a:p>
        </p:txBody>
      </p:sp>
      <p:sp>
        <p:nvSpPr>
          <p:cNvPr id="411664" name="Line 16"/>
          <p:cNvSpPr>
            <a:spLocks noChangeShapeType="1"/>
          </p:cNvSpPr>
          <p:nvPr/>
        </p:nvSpPr>
        <p:spPr bwMode="auto">
          <a:xfrm>
            <a:off x="6898736" y="514543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1665" name="Text Box 17"/>
          <p:cNvSpPr txBox="1">
            <a:spLocks noChangeArrowheads="1"/>
          </p:cNvSpPr>
          <p:nvPr/>
        </p:nvSpPr>
        <p:spPr bwMode="auto">
          <a:xfrm>
            <a:off x="6402270" y="5320515"/>
            <a:ext cx="7715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dirty="0">
                <a:cs typeface="Arial" charset="0"/>
              </a:rPr>
              <a:t>(</a:t>
            </a:r>
            <a:r>
              <a:rPr lang="en-US" i="1" dirty="0" err="1">
                <a:cs typeface="Arial" charset="0"/>
              </a:rPr>
              <a:t>u</a:t>
            </a:r>
            <a:r>
              <a:rPr lang="en-US" dirty="0" err="1">
                <a:cs typeface="Arial" charset="0"/>
              </a:rPr>
              <a:t>’,</a:t>
            </a:r>
            <a:r>
              <a:rPr lang="en-US" i="1" dirty="0" err="1">
                <a:cs typeface="Arial" charset="0"/>
              </a:rPr>
              <a:t>v</a:t>
            </a:r>
            <a:r>
              <a:rPr lang="en-US" dirty="0">
                <a:cs typeface="Arial" charset="0"/>
              </a:rPr>
              <a:t>’)</a:t>
            </a:r>
          </a:p>
        </p:txBody>
      </p:sp>
      <p:sp>
        <p:nvSpPr>
          <p:cNvPr id="411666" name="Line 18"/>
          <p:cNvSpPr>
            <a:spLocks noChangeShapeType="1"/>
          </p:cNvSpPr>
          <p:nvPr/>
        </p:nvSpPr>
        <p:spPr bwMode="auto">
          <a:xfrm flipV="1">
            <a:off x="6822536" y="4856505"/>
            <a:ext cx="10668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1667" name="Text Box 19"/>
          <p:cNvSpPr txBox="1">
            <a:spLocks noChangeArrowheads="1"/>
          </p:cNvSpPr>
          <p:nvPr/>
        </p:nvSpPr>
        <p:spPr bwMode="auto">
          <a:xfrm>
            <a:off x="6822536" y="4092918"/>
            <a:ext cx="1060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cs typeface="Arial" charset="0"/>
              </a:rPr>
              <a:t>gradient</a:t>
            </a:r>
          </a:p>
        </p:txBody>
      </p:sp>
      <p:sp>
        <p:nvSpPr>
          <p:cNvPr id="411668" name="Text Box 20"/>
          <p:cNvSpPr txBox="1">
            <a:spLocks noChangeArrowheads="1"/>
          </p:cNvSpPr>
          <p:nvPr/>
        </p:nvSpPr>
        <p:spPr bwMode="auto">
          <a:xfrm>
            <a:off x="7505954" y="5313346"/>
            <a:ext cx="13954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dirty="0">
                <a:cs typeface="Arial" charset="0"/>
              </a:rPr>
              <a:t>(</a:t>
            </a:r>
            <a:r>
              <a:rPr lang="en-US" i="1" dirty="0" err="1">
                <a:cs typeface="Arial" charset="0"/>
              </a:rPr>
              <a:t>u</a:t>
            </a:r>
            <a:r>
              <a:rPr lang="en-US" dirty="0" err="1">
                <a:cs typeface="Arial" charset="0"/>
              </a:rPr>
              <a:t>+</a:t>
            </a:r>
            <a:r>
              <a:rPr lang="en-US" i="1" dirty="0" err="1">
                <a:cs typeface="Arial" charset="0"/>
              </a:rPr>
              <a:t>u</a:t>
            </a:r>
            <a:r>
              <a:rPr lang="en-US" dirty="0">
                <a:cs typeface="Arial" charset="0"/>
              </a:rPr>
              <a:t>’,</a:t>
            </a:r>
            <a:r>
              <a:rPr lang="en-US" i="1" dirty="0" err="1">
                <a:cs typeface="Arial" charset="0"/>
              </a:rPr>
              <a:t>v</a:t>
            </a:r>
            <a:r>
              <a:rPr lang="en-US" dirty="0" err="1">
                <a:cs typeface="Arial" charset="0"/>
              </a:rPr>
              <a:t>+</a:t>
            </a:r>
            <a:r>
              <a:rPr lang="en-US" i="1" dirty="0" err="1">
                <a:cs typeface="Arial" charset="0"/>
              </a:rPr>
              <a:t>v</a:t>
            </a:r>
            <a:r>
              <a:rPr lang="en-US" dirty="0">
                <a:cs typeface="Arial" charset="0"/>
              </a:rPr>
              <a:t>’)</a:t>
            </a:r>
          </a:p>
        </p:txBody>
      </p:sp>
      <p:sp>
        <p:nvSpPr>
          <p:cNvPr id="411669" name="Rectangle 21"/>
          <p:cNvSpPr>
            <a:spLocks noChangeArrowheads="1"/>
          </p:cNvSpPr>
          <p:nvPr/>
        </p:nvSpPr>
        <p:spPr bwMode="auto">
          <a:xfrm>
            <a:off x="762000" y="4587875"/>
            <a:ext cx="42021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1" eaLnBrk="0" hangingPunct="0">
              <a:spcBef>
                <a:spcPct val="20000"/>
              </a:spcBef>
            </a:pPr>
            <a:r>
              <a:rPr lang="en-US" sz="2000" dirty="0">
                <a:cs typeface="Arial" charset="0"/>
              </a:rPr>
              <a:t>If (</a:t>
            </a:r>
            <a:r>
              <a:rPr lang="en-US" sz="2000" i="1" dirty="0">
                <a:cs typeface="Arial" charset="0"/>
              </a:rPr>
              <a:t>u</a:t>
            </a:r>
            <a:r>
              <a:rPr lang="en-US" sz="2000" dirty="0">
                <a:cs typeface="Arial" charset="0"/>
              </a:rPr>
              <a:t>, </a:t>
            </a:r>
            <a:r>
              <a:rPr lang="en-US" sz="2000" i="1" dirty="0">
                <a:cs typeface="Arial" charset="0"/>
              </a:rPr>
              <a:t>v </a:t>
            </a:r>
            <a:r>
              <a:rPr lang="en-US" sz="2000" dirty="0">
                <a:cs typeface="Arial" charset="0"/>
              </a:rPr>
              <a:t>) satisfies the equation, </a:t>
            </a:r>
            <a:br>
              <a:rPr lang="en-US" sz="2000" dirty="0">
                <a:cs typeface="Arial" charset="0"/>
              </a:rPr>
            </a:br>
            <a:r>
              <a:rPr lang="en-US" sz="2000" dirty="0">
                <a:cs typeface="Arial" charset="0"/>
              </a:rPr>
              <a:t>so does (</a:t>
            </a:r>
            <a:r>
              <a:rPr lang="en-US" sz="2000" i="1" dirty="0" err="1">
                <a:cs typeface="Arial" charset="0"/>
              </a:rPr>
              <a:t>u+u</a:t>
            </a:r>
            <a:r>
              <a:rPr lang="en-US" sz="2000" i="1" dirty="0">
                <a:cs typeface="Arial" charset="0"/>
              </a:rPr>
              <a:t>’</a:t>
            </a:r>
            <a:r>
              <a:rPr lang="en-US" sz="2000" dirty="0">
                <a:cs typeface="Arial" charset="0"/>
              </a:rPr>
              <a:t>, </a:t>
            </a:r>
            <a:r>
              <a:rPr lang="en-US" sz="2000" i="1" dirty="0" err="1">
                <a:cs typeface="Arial" charset="0"/>
              </a:rPr>
              <a:t>v+v</a:t>
            </a:r>
            <a:r>
              <a:rPr lang="en-US" sz="2000" i="1" dirty="0">
                <a:cs typeface="Arial" charset="0"/>
              </a:rPr>
              <a:t>’ </a:t>
            </a:r>
            <a:r>
              <a:rPr lang="en-US" sz="2000" dirty="0">
                <a:cs typeface="Arial" charset="0"/>
              </a:rPr>
              <a:t>) if</a:t>
            </a:r>
            <a:r>
              <a:rPr lang="en-US" sz="2000" b="1" dirty="0">
                <a:cs typeface="Arial" charset="0"/>
              </a:rPr>
              <a:t> </a:t>
            </a:r>
          </a:p>
        </p:txBody>
      </p:sp>
      <p:sp>
        <p:nvSpPr>
          <p:cNvPr id="411670" name="Rectangle 22"/>
          <p:cNvSpPr>
            <a:spLocks noChangeArrowheads="1"/>
          </p:cNvSpPr>
          <p:nvPr/>
        </p:nvSpPr>
        <p:spPr bwMode="auto">
          <a:xfrm>
            <a:off x="914400" y="3062287"/>
            <a:ext cx="71421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1">
              <a:spcBef>
                <a:spcPct val="20000"/>
              </a:spcBef>
              <a:buFontTx/>
              <a:buChar char="•"/>
            </a:pPr>
            <a:r>
              <a:rPr lang="en-US" dirty="0"/>
              <a:t>One equation (this is a scalar equation!), two unknowns (</a:t>
            </a:r>
            <a:r>
              <a:rPr lang="en-US" dirty="0" err="1"/>
              <a:t>u,v</a:t>
            </a:r>
            <a:r>
              <a:rPr lang="en-US" dirty="0"/>
              <a:t>)</a:t>
            </a:r>
          </a:p>
        </p:txBody>
      </p:sp>
      <p:graphicFrame>
        <p:nvGraphicFramePr>
          <p:cNvPr id="411673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3811295"/>
              </p:ext>
            </p:extLst>
          </p:nvPr>
        </p:nvGraphicFramePr>
        <p:xfrm>
          <a:off x="1751013" y="5311775"/>
          <a:ext cx="20701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2" name="Equation" r:id="rId4" imgW="1002960" imgH="279360" progId="Equation.DSMT4">
                  <p:embed/>
                </p:oleObj>
              </mc:Choice>
              <mc:Fallback>
                <p:oleObj name="Equation" r:id="rId4" imgW="1002960" imgH="279360" progId="Equation.DSMT4">
                  <p:embed/>
                  <p:pic>
                    <p:nvPicPr>
                      <p:cNvPr id="0" name="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1013" y="5311775"/>
                        <a:ext cx="2070100" cy="571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38100">
                            <a:solidFill>
                              <a:schemeClr val="accent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15" name="Rectangle 18"/>
          <p:cNvSpPr>
            <a:spLocks noChangeArrowheads="1"/>
          </p:cNvSpPr>
          <p:nvPr/>
        </p:nvSpPr>
        <p:spPr bwMode="auto">
          <a:xfrm>
            <a:off x="381000" y="1379537"/>
            <a:ext cx="83058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Can we use this equation to recover image motion (</a:t>
            </a:r>
            <a:r>
              <a:rPr lang="en-US" sz="2400" dirty="0" err="1"/>
              <a:t>u,v</a:t>
            </a:r>
            <a:r>
              <a:rPr lang="en-US" sz="2400" dirty="0"/>
              <a:t>) at each pixel?</a:t>
            </a:r>
          </a:p>
        </p:txBody>
      </p:sp>
      <p:sp>
        <p:nvSpPr>
          <p:cNvPr id="21" name="TextBox 20"/>
          <p:cNvSpPr txBox="1"/>
          <p:nvPr/>
        </p:nvSpPr>
        <p:spPr>
          <a:xfrm rot="16200000">
            <a:off x="7913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Source: Silvio </a:t>
            </a:r>
            <a:r>
              <a:rPr lang="en-US" sz="1600" dirty="0" err="1" smtClean="0"/>
              <a:t>Savarese</a:t>
            </a:r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955886" y="6410669"/>
            <a:ext cx="2057400" cy="365125"/>
          </a:xfrm>
        </p:spPr>
        <p:txBody>
          <a:bodyPr/>
          <a:lstStyle/>
          <a:p>
            <a:fld id="{CF7DC490-98B8-074B-BB30-37775A2447EF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24" name="Rectangle 7"/>
          <p:cNvSpPr>
            <a:spLocks noGrp="1" noChangeArrowheads="1"/>
          </p:cNvSpPr>
          <p:nvPr>
            <p:ph type="title"/>
          </p:nvPr>
        </p:nvSpPr>
        <p:spPr>
          <a:xfrm>
            <a:off x="1066857" y="14522"/>
            <a:ext cx="6476886" cy="1143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dirty="0" smtClean="0"/>
              <a:t>The brightness constancy constraint</a:t>
            </a:r>
          </a:p>
        </p:txBody>
      </p:sp>
      <p:graphicFrame>
        <p:nvGraphicFramePr>
          <p:cNvPr id="28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5335094"/>
              </p:ext>
            </p:extLst>
          </p:nvPr>
        </p:nvGraphicFramePr>
        <p:xfrm>
          <a:off x="3033713" y="1981200"/>
          <a:ext cx="2703512" cy="641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3" name="Equation" r:id="rId6" imgW="1168200" imgH="279360" progId="Equation.DSMT4">
                  <p:embed/>
                </p:oleObj>
              </mc:Choice>
              <mc:Fallback>
                <p:oleObj name="Equation" r:id="rId6" imgW="1168200" imgH="279360" progId="Equation.DSMT4">
                  <p:embed/>
                  <p:pic>
                    <p:nvPicPr>
                      <p:cNvPr id="0" name="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33713" y="1981200"/>
                        <a:ext cx="2703512" cy="641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78704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1" grpId="0" build="p"/>
      <p:bldP spid="411657" grpId="0"/>
      <p:bldP spid="411659" grpId="0" animBg="1"/>
      <p:bldP spid="411660" grpId="0" animBg="1"/>
      <p:bldP spid="411661" grpId="0" animBg="1"/>
      <p:bldP spid="411662" grpId="0"/>
      <p:bldP spid="411663" grpId="0"/>
      <p:bldP spid="411664" grpId="0" animBg="1"/>
      <p:bldP spid="411665" grpId="0"/>
      <p:bldP spid="411666" grpId="0" animBg="1"/>
      <p:bldP spid="411667" grpId="0"/>
      <p:bldP spid="411668" grpId="0"/>
      <p:bldP spid="411669" grpId="0"/>
      <p:bldP spid="41167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The aperture problem</a:t>
            </a:r>
          </a:p>
        </p:txBody>
      </p:sp>
      <p:sp>
        <p:nvSpPr>
          <p:cNvPr id="417795" name="Line 3"/>
          <p:cNvSpPr>
            <a:spLocks noChangeShapeType="1"/>
          </p:cNvSpPr>
          <p:nvPr/>
        </p:nvSpPr>
        <p:spPr bwMode="auto">
          <a:xfrm>
            <a:off x="3200400" y="1143000"/>
            <a:ext cx="1524000" cy="39624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7796" name="Line 4"/>
          <p:cNvSpPr>
            <a:spLocks noChangeShapeType="1"/>
          </p:cNvSpPr>
          <p:nvPr/>
        </p:nvSpPr>
        <p:spPr bwMode="auto">
          <a:xfrm>
            <a:off x="4495800" y="1447800"/>
            <a:ext cx="1524000" cy="40386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29" name="Oval 5"/>
          <p:cNvSpPr>
            <a:spLocks noChangeArrowheads="1"/>
          </p:cNvSpPr>
          <p:nvPr/>
        </p:nvSpPr>
        <p:spPr bwMode="auto">
          <a:xfrm>
            <a:off x="3352800" y="1905000"/>
            <a:ext cx="2590800" cy="2590800"/>
          </a:xfrm>
          <a:prstGeom prst="ellips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7798" name="Line 6"/>
          <p:cNvSpPr>
            <a:spLocks noChangeShapeType="1"/>
          </p:cNvSpPr>
          <p:nvPr/>
        </p:nvSpPr>
        <p:spPr bwMode="auto">
          <a:xfrm>
            <a:off x="4572000" y="5410200"/>
            <a:ext cx="1828800" cy="68580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417799" name="Text Box 7"/>
          <p:cNvSpPr txBox="1">
            <a:spLocks noChangeArrowheads="1"/>
          </p:cNvSpPr>
          <p:nvPr/>
        </p:nvSpPr>
        <p:spPr bwMode="auto">
          <a:xfrm>
            <a:off x="6419850" y="5334000"/>
            <a:ext cx="2214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b="1">
                <a:cs typeface="Arial" charset="0"/>
              </a:rPr>
              <a:t>Actual motion</a:t>
            </a:r>
          </a:p>
        </p:txBody>
      </p:sp>
      <p:sp>
        <p:nvSpPr>
          <p:cNvPr id="9" name="TextBox 8"/>
          <p:cNvSpPr txBox="1"/>
          <p:nvPr/>
        </p:nvSpPr>
        <p:spPr>
          <a:xfrm rot="16200000">
            <a:off x="7913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Source: Silvio </a:t>
            </a:r>
            <a:r>
              <a:rPr lang="en-US" sz="1600" dirty="0" err="1" smtClean="0"/>
              <a:t>Savarese</a:t>
            </a:r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6758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17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7795" grpId="0" animBg="1"/>
      <p:bldP spid="417796" grpId="0" animBg="1"/>
      <p:bldP spid="417798" grpId="0" animBg="1"/>
      <p:bldP spid="41779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aperture problem</a:t>
            </a:r>
          </a:p>
        </p:txBody>
      </p:sp>
      <p:sp>
        <p:nvSpPr>
          <p:cNvPr id="415747" name="Line 3"/>
          <p:cNvSpPr>
            <a:spLocks noChangeShapeType="1"/>
          </p:cNvSpPr>
          <p:nvPr/>
        </p:nvSpPr>
        <p:spPr bwMode="auto">
          <a:xfrm>
            <a:off x="3690938" y="2813050"/>
            <a:ext cx="788987" cy="213995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5748" name="Line 4"/>
          <p:cNvSpPr>
            <a:spLocks noChangeShapeType="1"/>
          </p:cNvSpPr>
          <p:nvPr/>
        </p:nvSpPr>
        <p:spPr bwMode="auto">
          <a:xfrm>
            <a:off x="4648200" y="2362200"/>
            <a:ext cx="865188" cy="2252663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53" name="Oval 5"/>
          <p:cNvSpPr>
            <a:spLocks noChangeArrowheads="1"/>
          </p:cNvSpPr>
          <p:nvPr/>
        </p:nvSpPr>
        <p:spPr bwMode="auto">
          <a:xfrm>
            <a:off x="3352800" y="2362200"/>
            <a:ext cx="2590800" cy="2590800"/>
          </a:xfrm>
          <a:prstGeom prst="ellips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5750" name="Line 6"/>
          <p:cNvSpPr>
            <a:spLocks noChangeShapeType="1"/>
          </p:cNvSpPr>
          <p:nvPr/>
        </p:nvSpPr>
        <p:spPr bwMode="auto">
          <a:xfrm flipV="1">
            <a:off x="4648200" y="5410200"/>
            <a:ext cx="1524000" cy="60960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415751" name="Text Box 7"/>
          <p:cNvSpPr txBox="1">
            <a:spLocks noChangeArrowheads="1"/>
          </p:cNvSpPr>
          <p:nvPr/>
        </p:nvSpPr>
        <p:spPr bwMode="auto">
          <a:xfrm>
            <a:off x="5429250" y="5868988"/>
            <a:ext cx="25765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b="1">
                <a:cs typeface="Arial" charset="0"/>
              </a:rPr>
              <a:t>Perceived motion</a:t>
            </a:r>
          </a:p>
        </p:txBody>
      </p:sp>
      <p:sp>
        <p:nvSpPr>
          <p:cNvPr id="9" name="TextBox 8"/>
          <p:cNvSpPr txBox="1"/>
          <p:nvPr/>
        </p:nvSpPr>
        <p:spPr>
          <a:xfrm rot="16200000">
            <a:off x="7913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Source: Silvio </a:t>
            </a:r>
            <a:r>
              <a:rPr lang="en-US" sz="1600" dirty="0" err="1" smtClean="0"/>
              <a:t>Savarese</a:t>
            </a:r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396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15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5747" grpId="0" animBg="1"/>
      <p:bldP spid="415748" grpId="0" animBg="1"/>
      <p:bldP spid="415750" grpId="0" animBg="1"/>
      <p:bldP spid="41575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barber pole illusion</a:t>
            </a:r>
          </a:p>
        </p:txBody>
      </p:sp>
      <p:sp>
        <p:nvSpPr>
          <p:cNvPr id="29700" name="Rectangle 5"/>
          <p:cNvSpPr>
            <a:spLocks noChangeArrowheads="1"/>
          </p:cNvSpPr>
          <p:nvPr/>
        </p:nvSpPr>
        <p:spPr bwMode="auto">
          <a:xfrm>
            <a:off x="1268413" y="5867400"/>
            <a:ext cx="64277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dirty="0">
                <a:cs typeface="Arial" charset="0"/>
                <a:hlinkClick r:id="rId3"/>
              </a:rPr>
              <a:t>http://en.wikipedia.org/wiki/Barberpole_illusion</a:t>
            </a:r>
            <a:endParaRPr lang="en-US" sz="2400" dirty="0">
              <a:cs typeface="Arial" charset="0"/>
            </a:endParaRPr>
          </a:p>
        </p:txBody>
      </p:sp>
      <p:pic>
        <p:nvPicPr>
          <p:cNvPr id="421894" name="Picture 6" descr="Barber-pole-01"/>
          <p:cNvPicPr>
            <a:picLocks noGrp="1" noChangeAspect="1" noChangeArrowheads="1" noCrop="1"/>
          </p:cNvPicPr>
          <p:nvPr>
            <p:ph type="body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3650226" y="2116394"/>
            <a:ext cx="1143000" cy="2286000"/>
          </a:xfrm>
          <a:noFill/>
        </p:spPr>
      </p:pic>
      <p:sp>
        <p:nvSpPr>
          <p:cNvPr id="6" name="TextBox 5"/>
          <p:cNvSpPr txBox="1"/>
          <p:nvPr/>
        </p:nvSpPr>
        <p:spPr>
          <a:xfrm rot="16200000">
            <a:off x="7913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Source: Silvio </a:t>
            </a:r>
            <a:r>
              <a:rPr lang="en-US" sz="1600" dirty="0" err="1" smtClean="0"/>
              <a:t>Savarese</a:t>
            </a:r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7673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Aperture_problem_animated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00" y="1828800"/>
            <a:ext cx="4419600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barber pole illusion</a:t>
            </a:r>
          </a:p>
        </p:txBody>
      </p:sp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1268413" y="5867400"/>
            <a:ext cx="64277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dirty="0">
                <a:cs typeface="Arial" charset="0"/>
                <a:hlinkClick r:id="rId4"/>
              </a:rPr>
              <a:t>http://en.wikipedia.org/wiki/Barberpole_illusion</a:t>
            </a:r>
            <a:endParaRPr lang="en-US" sz="2400" dirty="0"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7913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Source: Silvio </a:t>
            </a:r>
            <a:r>
              <a:rPr lang="en-US" sz="1600" dirty="0" err="1" smtClean="0"/>
              <a:t>Savarese</a:t>
            </a:r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512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</a:t>
            </a:r>
            <a:r>
              <a:rPr lang="en-US" smtClean="0"/>
              <a:t>we will learn today?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00201"/>
            <a:ext cx="7772400" cy="3352800"/>
          </a:xfrm>
        </p:spPr>
        <p:txBody>
          <a:bodyPr>
            <a:normAutofit/>
          </a:bodyPr>
          <a:lstStyle/>
          <a:p>
            <a:r>
              <a:rPr lang="en-US" dirty="0" smtClean="0"/>
              <a:t>Optical flow</a:t>
            </a:r>
          </a:p>
          <a:p>
            <a:r>
              <a:rPr lang="en-US" dirty="0" smtClean="0"/>
              <a:t>Lucas-</a:t>
            </a:r>
            <a:r>
              <a:rPr lang="en-US" dirty="0" err="1" smtClean="0"/>
              <a:t>Kanade</a:t>
            </a:r>
            <a:r>
              <a:rPr lang="en-US" dirty="0" smtClean="0"/>
              <a:t> method</a:t>
            </a:r>
          </a:p>
          <a:p>
            <a:r>
              <a:rPr lang="en-US" dirty="0"/>
              <a:t>Horn-</a:t>
            </a:r>
            <a:r>
              <a:rPr lang="en-US" dirty="0" err="1"/>
              <a:t>Schunk</a:t>
            </a:r>
            <a:r>
              <a:rPr lang="en-US" dirty="0"/>
              <a:t> </a:t>
            </a:r>
            <a:r>
              <a:rPr lang="en-US" dirty="0" smtClean="0"/>
              <a:t>method</a:t>
            </a:r>
          </a:p>
          <a:p>
            <a:r>
              <a:rPr lang="en-US" dirty="0" smtClean="0"/>
              <a:t>Gunnar-</a:t>
            </a:r>
            <a:r>
              <a:rPr lang="en-US" dirty="0" err="1" smtClean="0"/>
              <a:t>Farneback</a:t>
            </a:r>
            <a:r>
              <a:rPr lang="en-US" dirty="0" smtClean="0"/>
              <a:t> method</a:t>
            </a:r>
          </a:p>
          <a:p>
            <a:r>
              <a:rPr lang="en-US" dirty="0" smtClean="0"/>
              <a:t>Pyramids </a:t>
            </a:r>
            <a:r>
              <a:rPr lang="en-US" dirty="0"/>
              <a:t>for large motion</a:t>
            </a:r>
          </a:p>
          <a:p>
            <a:r>
              <a:rPr lang="en-US" dirty="0" smtClean="0"/>
              <a:t>Applications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57200" y="4953000"/>
            <a:ext cx="5257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000" b="1" dirty="0"/>
              <a:t>Reading</a:t>
            </a:r>
            <a:r>
              <a:rPr lang="en-US" sz="2000" b="1" dirty="0" smtClean="0"/>
              <a:t>: </a:t>
            </a:r>
            <a:r>
              <a:rPr lang="en-US" dirty="0" smtClean="0">
                <a:solidFill>
                  <a:srgbClr val="850000"/>
                </a:solidFill>
              </a:rPr>
              <a:t>[</a:t>
            </a:r>
            <a:r>
              <a:rPr lang="en-US" dirty="0" err="1" smtClean="0">
                <a:solidFill>
                  <a:srgbClr val="850000"/>
                </a:solidFill>
              </a:rPr>
              <a:t>Szeliski</a:t>
            </a:r>
            <a:r>
              <a:rPr lang="en-US" dirty="0" smtClean="0">
                <a:solidFill>
                  <a:srgbClr val="850000"/>
                </a:solidFill>
              </a:rPr>
              <a:t>] </a:t>
            </a:r>
            <a:r>
              <a:rPr lang="en-US" dirty="0" smtClean="0"/>
              <a:t>Chapters</a:t>
            </a:r>
            <a:r>
              <a:rPr lang="en-US" dirty="0"/>
              <a:t>: </a:t>
            </a:r>
            <a:r>
              <a:rPr lang="en-US" dirty="0" smtClean="0"/>
              <a:t>8.4, 8.5</a:t>
            </a:r>
            <a:r>
              <a:rPr lang="en-US" dirty="0"/>
              <a:t>	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45945" y="5334000"/>
            <a:ext cx="7545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50000"/>
                </a:solidFill>
              </a:rPr>
              <a:t>[Fleet &amp; Weiss, 2005]</a:t>
            </a:r>
          </a:p>
          <a:p>
            <a:r>
              <a:rPr lang="en-US" dirty="0" smtClean="0"/>
              <a:t>http</a:t>
            </a:r>
            <a:r>
              <a:rPr lang="en-US" dirty="0"/>
              <a:t>://</a:t>
            </a:r>
            <a:r>
              <a:rPr lang="en-US" dirty="0" err="1"/>
              <a:t>www.cs.toronto.edu</a:t>
            </a:r>
            <a:r>
              <a:rPr lang="en-US" dirty="0"/>
              <a:t>/pub/</a:t>
            </a:r>
            <a:r>
              <a:rPr lang="en-US" dirty="0" err="1"/>
              <a:t>jepson</a:t>
            </a:r>
            <a:r>
              <a:rPr lang="en-US" dirty="0"/>
              <a:t>/teaching/vision/2503/</a:t>
            </a:r>
            <a:r>
              <a:rPr lang="en-US" dirty="0" err="1"/>
              <a:t>opticalFlow.pdf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971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barber pole illusion</a:t>
            </a:r>
          </a:p>
        </p:txBody>
      </p:sp>
      <p:pic>
        <p:nvPicPr>
          <p:cNvPr id="29699" name="Picture 4" descr="Barberpole_illusion_animated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00" y="1828800"/>
            <a:ext cx="4419600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0" name="Rectangle 5"/>
          <p:cNvSpPr>
            <a:spLocks noChangeArrowheads="1"/>
          </p:cNvSpPr>
          <p:nvPr/>
        </p:nvSpPr>
        <p:spPr bwMode="auto">
          <a:xfrm>
            <a:off x="1268413" y="5867400"/>
            <a:ext cx="64277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dirty="0">
                <a:cs typeface="Arial" charset="0"/>
                <a:hlinkClick r:id="rId4"/>
              </a:rPr>
              <a:t>http://en.wikipedia.org/wiki/Barberpole_illusion</a:t>
            </a:r>
            <a:endParaRPr lang="en-US" sz="2400" dirty="0">
              <a:cs typeface="Arial" charset="0"/>
            </a:endParaRPr>
          </a:p>
        </p:txBody>
      </p:sp>
      <p:pic>
        <p:nvPicPr>
          <p:cNvPr id="421894" name="Picture 6" descr="Barber-pole-01"/>
          <p:cNvPicPr>
            <a:picLocks noGrp="1" noChangeAspect="1" noChangeArrowheads="1" noCrop="1"/>
          </p:cNvPicPr>
          <p:nvPr>
            <p:ph type="body"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7543800" y="2057400"/>
            <a:ext cx="1143000" cy="2286000"/>
          </a:xfrm>
          <a:noFill/>
        </p:spPr>
      </p:pic>
      <p:sp>
        <p:nvSpPr>
          <p:cNvPr id="6" name="TextBox 5"/>
          <p:cNvSpPr txBox="1"/>
          <p:nvPr/>
        </p:nvSpPr>
        <p:spPr>
          <a:xfrm rot="16200000">
            <a:off x="7913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Source: Silvio </a:t>
            </a:r>
            <a:r>
              <a:rPr lang="en-US" sz="1600" dirty="0" err="1" smtClean="0"/>
              <a:t>Savarese</a:t>
            </a:r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981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</a:t>
            </a:r>
            <a:r>
              <a:rPr lang="en-US" smtClean="0"/>
              <a:t>we will learn today?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00201"/>
            <a:ext cx="7772400" cy="33528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Optical flow</a:t>
            </a:r>
          </a:p>
          <a:p>
            <a:r>
              <a:rPr lang="en-US" dirty="0" smtClean="0"/>
              <a:t>Lucas-</a:t>
            </a:r>
            <a:r>
              <a:rPr lang="en-US" dirty="0" err="1" smtClean="0"/>
              <a:t>Kanade</a:t>
            </a:r>
            <a:r>
              <a:rPr lang="en-US" dirty="0" smtClean="0"/>
              <a:t> method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Horn-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Schunk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method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Gunnar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Farneback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method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Pyramids for large motion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Applications</a:t>
            </a:r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57200" y="4953000"/>
            <a:ext cx="5257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000" b="1" dirty="0"/>
              <a:t>Reading</a:t>
            </a:r>
            <a:r>
              <a:rPr lang="en-US" sz="2000" b="1" dirty="0" smtClean="0"/>
              <a:t>: </a:t>
            </a:r>
            <a:r>
              <a:rPr lang="en-US" dirty="0" smtClean="0">
                <a:solidFill>
                  <a:srgbClr val="850000"/>
                </a:solidFill>
              </a:rPr>
              <a:t>[</a:t>
            </a:r>
            <a:r>
              <a:rPr lang="en-US" dirty="0" err="1" smtClean="0">
                <a:solidFill>
                  <a:srgbClr val="850000"/>
                </a:solidFill>
              </a:rPr>
              <a:t>Szeliski</a:t>
            </a:r>
            <a:r>
              <a:rPr lang="en-US" dirty="0" smtClean="0">
                <a:solidFill>
                  <a:srgbClr val="850000"/>
                </a:solidFill>
              </a:rPr>
              <a:t>] </a:t>
            </a:r>
            <a:r>
              <a:rPr lang="en-US" dirty="0" smtClean="0"/>
              <a:t>Chapters</a:t>
            </a:r>
            <a:r>
              <a:rPr lang="en-US" dirty="0"/>
              <a:t>: </a:t>
            </a:r>
            <a:r>
              <a:rPr lang="en-US" dirty="0" smtClean="0"/>
              <a:t>8.4, 8.5</a:t>
            </a:r>
            <a:r>
              <a:rPr lang="en-US" dirty="0"/>
              <a:t>	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45945" y="5334000"/>
            <a:ext cx="7545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50000"/>
                </a:solidFill>
              </a:rPr>
              <a:t>[Fleet &amp; Weiss, 2005]</a:t>
            </a:r>
          </a:p>
          <a:p>
            <a:r>
              <a:rPr lang="en-US" dirty="0" smtClean="0"/>
              <a:t>http</a:t>
            </a:r>
            <a:r>
              <a:rPr lang="en-US" dirty="0"/>
              <a:t>://</a:t>
            </a:r>
            <a:r>
              <a:rPr lang="en-US" dirty="0" err="1"/>
              <a:t>www.cs.toronto.edu</a:t>
            </a:r>
            <a:r>
              <a:rPr lang="en-US" dirty="0"/>
              <a:t>/pub/</a:t>
            </a:r>
            <a:r>
              <a:rPr lang="en-US" dirty="0" err="1"/>
              <a:t>jepson</a:t>
            </a:r>
            <a:r>
              <a:rPr lang="en-US" dirty="0"/>
              <a:t>/teaching/vision/2503/</a:t>
            </a:r>
            <a:r>
              <a:rPr lang="en-US" dirty="0" err="1"/>
              <a:t>opticalFlow.pdf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5735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1214438" y="88669"/>
            <a:ext cx="64770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Solving the  ambiguity…</a:t>
            </a:r>
          </a:p>
        </p:txBody>
      </p:sp>
      <p:sp>
        <p:nvSpPr>
          <p:cNvPr id="425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752600"/>
            <a:ext cx="7772400" cy="5257800"/>
          </a:xfrm>
        </p:spPr>
        <p:txBody>
          <a:bodyPr/>
          <a:lstStyle/>
          <a:p>
            <a:pPr eaLnBrk="1" hangingPunct="1"/>
            <a:r>
              <a:rPr lang="en-US" sz="2400" dirty="0" smtClean="0"/>
              <a:t>How to get more equations for a pixel?</a:t>
            </a:r>
          </a:p>
          <a:p>
            <a:pPr eaLnBrk="1" hangingPunct="1"/>
            <a:r>
              <a:rPr lang="en-US" sz="2400" b="1" dirty="0" smtClean="0"/>
              <a:t>Spatial coherence constraint:</a:t>
            </a:r>
            <a:r>
              <a:rPr lang="en-US" sz="2400" dirty="0" smtClean="0"/>
              <a:t>  </a:t>
            </a:r>
          </a:p>
          <a:p>
            <a:pPr eaLnBrk="1" hangingPunct="1"/>
            <a:r>
              <a:rPr lang="en-US" sz="2400" dirty="0" smtClean="0"/>
              <a:t>    Assume the pixel’s neighbors have the same (</a:t>
            </a:r>
            <a:r>
              <a:rPr lang="en-US" sz="2400" dirty="0" err="1" smtClean="0"/>
              <a:t>u,v</a:t>
            </a:r>
            <a:r>
              <a:rPr lang="en-US" sz="2400" dirty="0" smtClean="0"/>
              <a:t>)</a:t>
            </a:r>
          </a:p>
          <a:p>
            <a:pPr lvl="1" eaLnBrk="1" hangingPunct="1"/>
            <a:r>
              <a:rPr lang="en-US" sz="1800" dirty="0" smtClean="0"/>
              <a:t>If we use a 5x5 window, that gives us 25 equations per pixel</a:t>
            </a:r>
          </a:p>
        </p:txBody>
      </p:sp>
      <p:pic>
        <p:nvPicPr>
          <p:cNvPr id="425989" name="Picture 5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60513" y="4467940"/>
            <a:ext cx="6130925" cy="154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0" name="Rectangle 7"/>
          <p:cNvSpPr>
            <a:spLocks noChangeArrowheads="1"/>
          </p:cNvSpPr>
          <p:nvPr/>
        </p:nvSpPr>
        <p:spPr bwMode="auto">
          <a:xfrm>
            <a:off x="1074738" y="1102605"/>
            <a:ext cx="71501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400" dirty="0">
                <a:cs typeface="Arial" charset="0"/>
              </a:rPr>
              <a:t>B. Lucas and T. </a:t>
            </a:r>
            <a:r>
              <a:rPr lang="en-US" sz="1400" dirty="0" err="1">
                <a:cs typeface="Arial" charset="0"/>
              </a:rPr>
              <a:t>Kanade</a:t>
            </a:r>
            <a:r>
              <a:rPr lang="en-US" sz="1400" dirty="0">
                <a:cs typeface="Arial" charset="0"/>
              </a:rPr>
              <a:t>. An iterative image registration technique with an application to stereo vision. In </a:t>
            </a:r>
            <a:r>
              <a:rPr lang="en-US" sz="1400" i="1" dirty="0">
                <a:cs typeface="Arial" charset="0"/>
              </a:rPr>
              <a:t>Proceedings of the International Joint Conference on Artificial Intelligence</a:t>
            </a:r>
            <a:r>
              <a:rPr lang="en-US" sz="1400" dirty="0">
                <a:cs typeface="Arial" charset="0"/>
              </a:rPr>
              <a:t>, pp. 674–679, 1981.</a:t>
            </a:r>
          </a:p>
        </p:txBody>
      </p:sp>
      <p:sp>
        <p:nvSpPr>
          <p:cNvPr id="7" name="TextBox 6"/>
          <p:cNvSpPr txBox="1"/>
          <p:nvPr/>
        </p:nvSpPr>
        <p:spPr>
          <a:xfrm rot="16200000">
            <a:off x="7913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Source: Silvio </a:t>
            </a:r>
            <a:r>
              <a:rPr lang="en-US" sz="1600" dirty="0" err="1" smtClean="0"/>
              <a:t>Savarese</a:t>
            </a:r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22</a:t>
            </a:fld>
            <a:endParaRPr lang="en-US" dirty="0"/>
          </a:p>
        </p:txBody>
      </p:sp>
      <p:graphicFrame>
        <p:nvGraphicFramePr>
          <p:cNvPr id="10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88057"/>
              </p:ext>
            </p:extLst>
          </p:nvPr>
        </p:nvGraphicFramePr>
        <p:xfrm>
          <a:off x="3217862" y="3401140"/>
          <a:ext cx="3013075" cy="935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3" name="Equation" r:id="rId6" imgW="1460160" imgH="457200" progId="Equation.DSMT4">
                  <p:embed/>
                </p:oleObj>
              </mc:Choice>
              <mc:Fallback>
                <p:oleObj name="Equation" r:id="rId6" imgW="1460160" imgH="457200" progId="Equation.DSMT4">
                  <p:embed/>
                  <p:pic>
                    <p:nvPicPr>
                      <p:cNvPr id="0" name="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17862" y="3401140"/>
                        <a:ext cx="3013075" cy="935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38100">
                            <a:solidFill>
                              <a:schemeClr val="accent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02525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5987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506413"/>
          </a:xfrm>
        </p:spPr>
        <p:txBody>
          <a:bodyPr/>
          <a:lstStyle/>
          <a:p>
            <a:pPr eaLnBrk="1" hangingPunct="1"/>
            <a:r>
              <a:rPr lang="en-US" sz="2400" dirty="0" err="1" smtClean="0"/>
              <a:t>Overconstrained</a:t>
            </a:r>
            <a:r>
              <a:rPr lang="en-US" sz="2400" dirty="0" smtClean="0"/>
              <a:t> linear system:</a:t>
            </a:r>
          </a:p>
        </p:txBody>
      </p:sp>
      <p:grpSp>
        <p:nvGrpSpPr>
          <p:cNvPr id="32771" name="Group 4"/>
          <p:cNvGrpSpPr>
            <a:grpSpLocks/>
          </p:cNvGrpSpPr>
          <p:nvPr/>
        </p:nvGrpSpPr>
        <p:grpSpPr bwMode="auto">
          <a:xfrm>
            <a:off x="6637338" y="1905000"/>
            <a:ext cx="1592262" cy="533400"/>
            <a:chOff x="1680" y="945"/>
            <a:chExt cx="1003" cy="305"/>
          </a:xfrm>
        </p:grpSpPr>
        <p:pic>
          <p:nvPicPr>
            <p:cNvPr id="32775" name="Picture 5" descr="Edittex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680" y="1155"/>
              <a:ext cx="292" cy="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76" name="Picture 6" descr="Edittex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786" y="945"/>
              <a:ext cx="796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77" name="Picture 7" descr="Edittex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064" y="1152"/>
              <a:ext cx="211" cy="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78" name="Picture 8" descr="Edittex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397" y="1157"/>
              <a:ext cx="286" cy="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2772" name="Picture 9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03275" y="1524000"/>
            <a:ext cx="5445125" cy="144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pPr eaLnBrk="1" hangingPunct="1"/>
            <a:r>
              <a:rPr lang="en-US" dirty="0" smtClean="0"/>
              <a:t>Lucas-</a:t>
            </a:r>
            <a:r>
              <a:rPr lang="en-US" dirty="0" err="1" smtClean="0"/>
              <a:t>Kanade</a:t>
            </a:r>
            <a:r>
              <a:rPr lang="en-US" dirty="0" smtClean="0"/>
              <a:t> flow</a:t>
            </a:r>
          </a:p>
        </p:txBody>
      </p:sp>
      <p:sp>
        <p:nvSpPr>
          <p:cNvPr id="10" name="TextBox 9"/>
          <p:cNvSpPr txBox="1"/>
          <p:nvPr/>
        </p:nvSpPr>
        <p:spPr>
          <a:xfrm rot="16200000">
            <a:off x="7913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Source: Silvio </a:t>
            </a:r>
            <a:r>
              <a:rPr lang="en-US" sz="1600" dirty="0" err="1" smtClean="0"/>
              <a:t>Savarese</a:t>
            </a:r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99731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506413"/>
          </a:xfrm>
        </p:spPr>
        <p:txBody>
          <a:bodyPr/>
          <a:lstStyle/>
          <a:p>
            <a:pPr eaLnBrk="1" hangingPunct="1"/>
            <a:r>
              <a:rPr lang="en-US" sz="2400" dirty="0" err="1" smtClean="0"/>
              <a:t>Overconstrained</a:t>
            </a:r>
            <a:r>
              <a:rPr lang="en-US" sz="2400" dirty="0" smtClean="0"/>
              <a:t> linear system</a:t>
            </a:r>
          </a:p>
        </p:txBody>
      </p:sp>
      <p:grpSp>
        <p:nvGrpSpPr>
          <p:cNvPr id="34820" name="Group 4"/>
          <p:cNvGrpSpPr>
            <a:grpSpLocks/>
          </p:cNvGrpSpPr>
          <p:nvPr/>
        </p:nvGrpSpPr>
        <p:grpSpPr bwMode="auto">
          <a:xfrm>
            <a:off x="6637338" y="1905000"/>
            <a:ext cx="1592262" cy="533400"/>
            <a:chOff x="1680" y="945"/>
            <a:chExt cx="1003" cy="305"/>
          </a:xfrm>
        </p:grpSpPr>
        <p:pic>
          <p:nvPicPr>
            <p:cNvPr id="34829" name="Picture 5" descr="Edittex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680" y="1155"/>
              <a:ext cx="292" cy="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30" name="Picture 6" descr="Edittex"/>
            <p:cNvPicPr>
              <a:picLocks noChangeAspect="1" noChangeArrowheads="1"/>
            </p:cNvPicPr>
            <p:nvPr>
              <p:custDataLst>
                <p:tags r:id="rId7"/>
              </p:custDataLst>
            </p:nvPr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1786" y="945"/>
              <a:ext cx="796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31" name="Picture 7" descr="Edittex"/>
            <p:cNvPicPr>
              <a:picLocks noChangeAspect="1" noChangeArrowheads="1"/>
            </p:cNvPicPr>
            <p:nvPr>
              <p:custDataLst>
                <p:tags r:id="rId8"/>
              </p:custDataLst>
            </p:nvPr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064" y="1152"/>
              <a:ext cx="211" cy="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32" name="Picture 8" descr="Edittex"/>
            <p:cNvPicPr>
              <a:picLocks noChangeAspect="1" noChangeArrowheads="1"/>
            </p:cNvPicPr>
            <p:nvPr>
              <p:custDataLst>
                <p:tags r:id="rId9"/>
              </p:custDataLst>
            </p:nvPr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2397" y="1157"/>
              <a:ext cx="286" cy="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4821" name="Picture 9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803275" y="1524000"/>
            <a:ext cx="5445125" cy="144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762000" y="3962400"/>
            <a:ext cx="5561013" cy="1335088"/>
            <a:chOff x="769" y="1919"/>
            <a:chExt cx="3503" cy="817"/>
          </a:xfrm>
        </p:grpSpPr>
        <p:pic>
          <p:nvPicPr>
            <p:cNvPr id="34826" name="Picture 12" descr="Edittex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769" y="1919"/>
              <a:ext cx="3503" cy="5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27" name="Picture 13" descr="Edittex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1440" y="2547"/>
              <a:ext cx="427" cy="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28" name="Picture 14" descr="Edittex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3677" y="2542"/>
              <a:ext cx="359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34191" name="Rectangle 15"/>
          <p:cNvSpPr>
            <a:spLocks noChangeArrowheads="1"/>
          </p:cNvSpPr>
          <p:nvPr/>
        </p:nvSpPr>
        <p:spPr bwMode="auto">
          <a:xfrm>
            <a:off x="76200" y="5610225"/>
            <a:ext cx="8001000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>
              <a:spcBef>
                <a:spcPct val="20000"/>
              </a:spcBef>
            </a:pPr>
            <a:r>
              <a:rPr lang="en-US" sz="2000"/>
              <a:t>The summations are over all pixels in the K x K window</a:t>
            </a:r>
          </a:p>
        </p:txBody>
      </p:sp>
      <p:pic>
        <p:nvPicPr>
          <p:cNvPr id="434192" name="Picture 16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5486400" y="3200400"/>
            <a:ext cx="2316162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5" name="Rectangle 17"/>
          <p:cNvSpPr>
            <a:spLocks noChangeArrowheads="1"/>
          </p:cNvSpPr>
          <p:nvPr/>
        </p:nvSpPr>
        <p:spPr bwMode="auto">
          <a:xfrm>
            <a:off x="691029" y="3151187"/>
            <a:ext cx="7772400" cy="50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400" dirty="0"/>
              <a:t>Least squares solution for </a:t>
            </a:r>
            <a:r>
              <a:rPr lang="en-US" sz="2400" i="1" dirty="0"/>
              <a:t>d</a:t>
            </a:r>
            <a:r>
              <a:rPr lang="en-US" sz="2400" dirty="0"/>
              <a:t> given by</a:t>
            </a:r>
          </a:p>
        </p:txBody>
      </p:sp>
      <p:sp>
        <p:nvSpPr>
          <p:cNvPr id="17" name="TextBox 16"/>
          <p:cNvSpPr txBox="1"/>
          <p:nvPr/>
        </p:nvSpPr>
        <p:spPr>
          <a:xfrm rot="16200000">
            <a:off x="7913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Source: Silvio </a:t>
            </a:r>
            <a:r>
              <a:rPr lang="en-US" sz="1600" dirty="0" err="1" smtClean="0"/>
              <a:t>Savarese</a:t>
            </a:r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2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pPr eaLnBrk="1" hangingPunct="1"/>
            <a:r>
              <a:rPr lang="en-US" dirty="0" smtClean="0"/>
              <a:t>Lucas-</a:t>
            </a:r>
            <a:r>
              <a:rPr lang="en-US" dirty="0" err="1" smtClean="0"/>
              <a:t>Kanade</a:t>
            </a:r>
            <a:r>
              <a:rPr lang="en-US" dirty="0" smtClean="0"/>
              <a:t> flow</a:t>
            </a:r>
          </a:p>
        </p:txBody>
      </p:sp>
    </p:spTree>
    <p:extLst>
      <p:ext uri="{BB962C8B-B14F-4D97-AF65-F5344CB8AC3E}">
        <p14:creationId xmlns:p14="http://schemas.microsoft.com/office/powerpoint/2010/main" val="1794265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419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Conditions for solvability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90600"/>
            <a:ext cx="7772400" cy="838200"/>
          </a:xfrm>
        </p:spPr>
        <p:txBody>
          <a:bodyPr/>
          <a:lstStyle/>
          <a:p>
            <a:pPr lvl="1" eaLnBrk="1" hangingPunct="1"/>
            <a:r>
              <a:rPr lang="en-US" smtClean="0"/>
              <a:t>Optimal (u, v) satisfies Lucas-Kanade equation</a:t>
            </a:r>
          </a:p>
        </p:txBody>
      </p:sp>
      <p:grpSp>
        <p:nvGrpSpPr>
          <p:cNvPr id="35844" name="Group 5"/>
          <p:cNvGrpSpPr>
            <a:grpSpLocks/>
          </p:cNvGrpSpPr>
          <p:nvPr/>
        </p:nvGrpSpPr>
        <p:grpSpPr bwMode="auto">
          <a:xfrm>
            <a:off x="1220788" y="1600200"/>
            <a:ext cx="5561012" cy="1296988"/>
            <a:chOff x="769" y="1919"/>
            <a:chExt cx="3503" cy="817"/>
          </a:xfrm>
        </p:grpSpPr>
        <p:pic>
          <p:nvPicPr>
            <p:cNvPr id="35848" name="Picture 6" descr="Edittex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69" y="1919"/>
              <a:ext cx="3503" cy="5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849" name="Picture 7" descr="Edittex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440" y="2547"/>
              <a:ext cx="427" cy="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850" name="Picture 8" descr="Edittex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677" y="2542"/>
              <a:ext cx="359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36233" name="Text Box 9"/>
          <p:cNvSpPr txBox="1">
            <a:spLocks noChangeArrowheads="1"/>
          </p:cNvSpPr>
          <p:nvPr/>
        </p:nvSpPr>
        <p:spPr bwMode="auto">
          <a:xfrm>
            <a:off x="990600" y="5791200"/>
            <a:ext cx="37719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Does this remind anything to you?</a:t>
            </a:r>
          </a:p>
        </p:txBody>
      </p:sp>
      <p:sp>
        <p:nvSpPr>
          <p:cNvPr id="436234" name="Freeform 10"/>
          <p:cNvSpPr>
            <a:spLocks/>
          </p:cNvSpPr>
          <p:nvPr/>
        </p:nvSpPr>
        <p:spPr bwMode="auto">
          <a:xfrm>
            <a:off x="457200" y="2209800"/>
            <a:ext cx="609600" cy="3810000"/>
          </a:xfrm>
          <a:custGeom>
            <a:avLst/>
            <a:gdLst>
              <a:gd name="T0" fmla="*/ 609600 w 384"/>
              <a:gd name="T1" fmla="*/ 0 h 2400"/>
              <a:gd name="T2" fmla="*/ 0 w 384"/>
              <a:gd name="T3" fmla="*/ 533400 h 2400"/>
              <a:gd name="T4" fmla="*/ 0 w 384"/>
              <a:gd name="T5" fmla="*/ 3581400 h 2400"/>
              <a:gd name="T6" fmla="*/ 381000 w 384"/>
              <a:gd name="T7" fmla="*/ 3810000 h 2400"/>
              <a:gd name="T8" fmla="*/ 0 60000 65536"/>
              <a:gd name="T9" fmla="*/ 0 60000 65536"/>
              <a:gd name="T10" fmla="*/ 0 60000 65536"/>
              <a:gd name="T11" fmla="*/ 0 60000 65536"/>
              <a:gd name="T12" fmla="*/ 0 w 384"/>
              <a:gd name="T13" fmla="*/ 0 h 2400"/>
              <a:gd name="T14" fmla="*/ 384 w 384"/>
              <a:gd name="T15" fmla="*/ 2400 h 24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84" h="2400">
                <a:moveTo>
                  <a:pt x="384" y="0"/>
                </a:moveTo>
                <a:lnTo>
                  <a:pt x="0" y="336"/>
                </a:lnTo>
                <a:lnTo>
                  <a:pt x="0" y="2256"/>
                </a:lnTo>
                <a:lnTo>
                  <a:pt x="240" y="2400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6235" name="Rectangle 11"/>
          <p:cNvSpPr>
            <a:spLocks noChangeArrowheads="1"/>
          </p:cNvSpPr>
          <p:nvPr/>
        </p:nvSpPr>
        <p:spPr bwMode="auto">
          <a:xfrm>
            <a:off x="685800" y="3352800"/>
            <a:ext cx="7772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sz="2800"/>
              <a:t>When is This Solvable?</a:t>
            </a: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000" b="1"/>
              <a:t>A</a:t>
            </a:r>
            <a:r>
              <a:rPr lang="en-US" sz="2000" b="1" baseline="30000"/>
              <a:t>T</a:t>
            </a:r>
            <a:r>
              <a:rPr lang="en-US" sz="2000" b="1"/>
              <a:t>A</a:t>
            </a:r>
            <a:r>
              <a:rPr lang="en-US" sz="2000"/>
              <a:t> should be invertible </a:t>
            </a: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000" b="1"/>
              <a:t>A</a:t>
            </a:r>
            <a:r>
              <a:rPr lang="en-US" sz="2000" b="1" baseline="30000"/>
              <a:t>T</a:t>
            </a:r>
            <a:r>
              <a:rPr lang="en-US" sz="2000" b="1"/>
              <a:t>A</a:t>
            </a:r>
            <a:r>
              <a:rPr lang="en-US" sz="2000"/>
              <a:t> should not be too small due to noise</a:t>
            </a:r>
          </a:p>
          <a:p>
            <a:pPr marL="1143000" lvl="2" indent="-228600" eaLnBrk="0" hangingPunct="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000"/>
              <a:t>eigenvalues </a:t>
            </a:r>
            <a:r>
              <a:rPr lang="en-US" sz="2000">
                <a:sym typeface="Symbol" pitchFamily="18" charset="2"/>
              </a:rPr>
              <a:t></a:t>
            </a:r>
            <a:r>
              <a:rPr lang="en-US" sz="2000" baseline="-25000"/>
              <a:t>1</a:t>
            </a:r>
            <a:r>
              <a:rPr lang="en-US" sz="2000"/>
              <a:t> and </a:t>
            </a:r>
            <a:r>
              <a:rPr lang="en-US">
                <a:sym typeface="Symbol" pitchFamily="18" charset="2"/>
              </a:rPr>
              <a:t></a:t>
            </a:r>
            <a:r>
              <a:rPr lang="en-US"/>
              <a:t> </a:t>
            </a:r>
            <a:r>
              <a:rPr lang="en-US" sz="2000" baseline="-25000"/>
              <a:t>2</a:t>
            </a:r>
            <a:r>
              <a:rPr lang="en-US" sz="2000"/>
              <a:t> of </a:t>
            </a:r>
            <a:r>
              <a:rPr lang="en-US" sz="2000" b="1"/>
              <a:t>A</a:t>
            </a:r>
            <a:r>
              <a:rPr lang="en-US" sz="2000" b="1" baseline="30000"/>
              <a:t>T</a:t>
            </a:r>
            <a:r>
              <a:rPr lang="en-US" sz="2000" b="1"/>
              <a:t>A</a:t>
            </a:r>
            <a:r>
              <a:rPr lang="en-US" sz="2000"/>
              <a:t> should not be too small</a:t>
            </a: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000" b="1"/>
              <a:t>A</a:t>
            </a:r>
            <a:r>
              <a:rPr lang="en-US" sz="2000" b="1" baseline="30000"/>
              <a:t>T</a:t>
            </a:r>
            <a:r>
              <a:rPr lang="en-US" sz="2000" b="1"/>
              <a:t>A</a:t>
            </a:r>
            <a:r>
              <a:rPr lang="en-US" sz="2000"/>
              <a:t> should be well-conditioned</a:t>
            </a:r>
          </a:p>
          <a:p>
            <a:pPr marL="1143000" lvl="2" indent="-228600" eaLnBrk="0" hangingPunct="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000"/>
              <a:t> </a:t>
            </a:r>
            <a:r>
              <a:rPr lang="en-US">
                <a:sym typeface="Symbol" pitchFamily="18" charset="2"/>
              </a:rPr>
              <a:t></a:t>
            </a:r>
            <a:r>
              <a:rPr lang="en-US"/>
              <a:t> </a:t>
            </a:r>
            <a:r>
              <a:rPr lang="en-US" sz="2000" baseline="-25000"/>
              <a:t>1</a:t>
            </a:r>
            <a:r>
              <a:rPr lang="en-US" sz="2000"/>
              <a:t>/ </a:t>
            </a:r>
            <a:r>
              <a:rPr lang="en-US">
                <a:sym typeface="Symbol" pitchFamily="18" charset="2"/>
              </a:rPr>
              <a:t></a:t>
            </a:r>
            <a:r>
              <a:rPr lang="en-US"/>
              <a:t> </a:t>
            </a:r>
            <a:r>
              <a:rPr lang="en-US" sz="2000" baseline="-25000"/>
              <a:t>2</a:t>
            </a:r>
            <a:r>
              <a:rPr lang="en-US" sz="2000"/>
              <a:t> should not be too large </a:t>
            </a:r>
            <a:r>
              <a:rPr lang="en-US"/>
              <a:t>(</a:t>
            </a:r>
            <a:r>
              <a:rPr lang="en-US" sz="1600">
                <a:sym typeface="Symbol" pitchFamily="18" charset="2"/>
              </a:rPr>
              <a:t></a:t>
            </a:r>
            <a:r>
              <a:rPr lang="en-US" sz="1600"/>
              <a:t> </a:t>
            </a:r>
            <a:r>
              <a:rPr lang="en-US" baseline="-25000"/>
              <a:t>1</a:t>
            </a:r>
            <a:r>
              <a:rPr lang="en-US"/>
              <a:t> = larger eigenvalue)</a:t>
            </a:r>
          </a:p>
          <a:p>
            <a:pPr marL="1143000" lvl="2" indent="-228600" eaLnBrk="0" hangingPunct="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7913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Source: Silvio </a:t>
            </a:r>
            <a:r>
              <a:rPr lang="en-US" sz="1600" dirty="0" err="1" smtClean="0"/>
              <a:t>Savarese</a:t>
            </a:r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4035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6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6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6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62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62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62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6233" grpId="0"/>
      <p:bldP spid="436234" grpId="0" animBg="1"/>
      <p:bldP spid="436235" grpId="0" build="p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3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1979613"/>
            <a:ext cx="7431088" cy="68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8276" name="Rectangle 4"/>
          <p:cNvSpPr>
            <a:spLocks noChangeArrowheads="1"/>
          </p:cNvSpPr>
          <p:nvPr/>
        </p:nvSpPr>
        <p:spPr bwMode="auto">
          <a:xfrm>
            <a:off x="685800" y="3048000"/>
            <a:ext cx="77724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/>
              <a:t>Eigenvectors and eigenvalues of A</a:t>
            </a:r>
            <a:r>
              <a:rPr lang="en-US" sz="2800" baseline="30000"/>
              <a:t>T</a:t>
            </a:r>
            <a:r>
              <a:rPr lang="en-US" sz="2800"/>
              <a:t>A relate to edge direction and magnitude 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/>
              <a:t>The eigenvector associated with the larger eigenvalue points in the direction of fastest intensity change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/>
              <a:t>The other eigenvector is orthogonal to it</a:t>
            </a:r>
          </a:p>
        </p:txBody>
      </p:sp>
      <p:sp>
        <p:nvSpPr>
          <p:cNvPr id="36868" name="Rectangle 6"/>
          <p:cNvSpPr>
            <a:spLocks noChangeArrowheads="1"/>
          </p:cNvSpPr>
          <p:nvPr/>
        </p:nvSpPr>
        <p:spPr bwMode="auto">
          <a:xfrm>
            <a:off x="914400" y="436562"/>
            <a:ext cx="7521575" cy="1163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3200" i="1" dirty="0"/>
              <a:t>M = </a:t>
            </a:r>
            <a:r>
              <a:rPr lang="en-US" sz="3200" dirty="0"/>
              <a:t>A</a:t>
            </a:r>
            <a:r>
              <a:rPr lang="en-US" sz="3200" baseline="30000" dirty="0"/>
              <a:t>T</a:t>
            </a:r>
            <a:r>
              <a:rPr lang="en-US" sz="3200" dirty="0"/>
              <a:t>A is the </a:t>
            </a:r>
            <a:r>
              <a:rPr lang="en-US" sz="3200" i="1" dirty="0"/>
              <a:t>second moment matrix </a:t>
            </a:r>
            <a:r>
              <a:rPr lang="en-US" sz="3200" dirty="0"/>
              <a:t>!</a:t>
            </a:r>
          </a:p>
          <a:p>
            <a:pPr algn="ctr">
              <a:spcBef>
                <a:spcPct val="20000"/>
              </a:spcBef>
            </a:pPr>
            <a:r>
              <a:rPr lang="en-US" sz="3200" dirty="0"/>
              <a:t>(Harris corner detector…)</a:t>
            </a:r>
          </a:p>
        </p:txBody>
      </p:sp>
      <p:sp>
        <p:nvSpPr>
          <p:cNvPr id="5" name="TextBox 4"/>
          <p:cNvSpPr txBox="1"/>
          <p:nvPr/>
        </p:nvSpPr>
        <p:spPr>
          <a:xfrm rot="16200000">
            <a:off x="7913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Source: Silvio </a:t>
            </a:r>
            <a:r>
              <a:rPr lang="en-US" sz="1600" dirty="0" err="1" smtClean="0"/>
              <a:t>Savarese</a:t>
            </a:r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111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8276" grpId="0" build="p" bldLvl="2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AutoShape 2"/>
          <p:cNvSpPr>
            <a:spLocks noChangeArrowheads="1"/>
          </p:cNvSpPr>
          <p:nvPr/>
        </p:nvSpPr>
        <p:spPr bwMode="auto">
          <a:xfrm>
            <a:off x="762000" y="5257800"/>
            <a:ext cx="3124200" cy="533400"/>
          </a:xfrm>
          <a:prstGeom prst="rightArrowCallout">
            <a:avLst>
              <a:gd name="adj1" fmla="val 25000"/>
              <a:gd name="adj2" fmla="val 24093"/>
              <a:gd name="adj3" fmla="val 95043"/>
              <a:gd name="adj4" fmla="val 75662"/>
            </a:avLst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title"/>
          </p:nvPr>
        </p:nvSpPr>
        <p:spPr>
          <a:xfrm>
            <a:off x="1347696" y="0"/>
            <a:ext cx="7339104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Interpreting the eigenvalues</a:t>
            </a:r>
            <a:endParaRPr lang="ru-RU" dirty="0" smtClean="0"/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3962400" y="1905000"/>
            <a:ext cx="4343400" cy="4343400"/>
          </a:xfrm>
          <a:prstGeom prst="rect">
            <a:avLst/>
          </a:prstGeom>
          <a:solidFill>
            <a:srgbClr val="F38F6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8305800" y="5851525"/>
            <a:ext cx="76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1</a:t>
            </a:r>
            <a:endParaRPr lang="ru-RU" sz="2400" baseline="-25000" dirty="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37894" name="Rectangle 6"/>
          <p:cNvSpPr>
            <a:spLocks noChangeArrowheads="1"/>
          </p:cNvSpPr>
          <p:nvPr/>
        </p:nvSpPr>
        <p:spPr bwMode="auto">
          <a:xfrm>
            <a:off x="3048000" y="1981200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2</a:t>
            </a:r>
            <a:endParaRPr lang="ru-RU" sz="2400" baseline="-2500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37895" name="Freeform 7"/>
          <p:cNvSpPr>
            <a:spLocks/>
          </p:cNvSpPr>
          <p:nvPr/>
        </p:nvSpPr>
        <p:spPr bwMode="auto">
          <a:xfrm>
            <a:off x="4419600" y="1905000"/>
            <a:ext cx="3886200" cy="3937000"/>
          </a:xfrm>
          <a:custGeom>
            <a:avLst/>
            <a:gdLst>
              <a:gd name="T0" fmla="*/ 0 w 2448"/>
              <a:gd name="T1" fmla="*/ 3048000 h 2480"/>
              <a:gd name="T2" fmla="*/ 1066800 w 2448"/>
              <a:gd name="T3" fmla="*/ 0 h 2480"/>
              <a:gd name="T4" fmla="*/ 3886200 w 2448"/>
              <a:gd name="T5" fmla="*/ 0 h 2480"/>
              <a:gd name="T6" fmla="*/ 3886200 w 2448"/>
              <a:gd name="T7" fmla="*/ 2971800 h 2480"/>
              <a:gd name="T8" fmla="*/ 881063 w 2448"/>
              <a:gd name="T9" fmla="*/ 3937000 h 2480"/>
              <a:gd name="T10" fmla="*/ 0 w 2448"/>
              <a:gd name="T11" fmla="*/ 3048000 h 248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48"/>
              <a:gd name="T19" fmla="*/ 0 h 2480"/>
              <a:gd name="T20" fmla="*/ 2448 w 2448"/>
              <a:gd name="T21" fmla="*/ 2480 h 248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48" h="2480">
                <a:moveTo>
                  <a:pt x="0" y="1920"/>
                </a:moveTo>
                <a:lnTo>
                  <a:pt x="672" y="0"/>
                </a:lnTo>
                <a:lnTo>
                  <a:pt x="2448" y="0"/>
                </a:lnTo>
                <a:lnTo>
                  <a:pt x="2448" y="1872"/>
                </a:lnTo>
                <a:lnTo>
                  <a:pt x="555" y="2480"/>
                </a:lnTo>
                <a:lnTo>
                  <a:pt x="0" y="192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896" name="AutoShape 8"/>
          <p:cNvSpPr>
            <a:spLocks noChangeArrowheads="1"/>
          </p:cNvSpPr>
          <p:nvPr/>
        </p:nvSpPr>
        <p:spPr bwMode="auto">
          <a:xfrm>
            <a:off x="3962400" y="4495800"/>
            <a:ext cx="1749425" cy="1752600"/>
          </a:xfrm>
          <a:prstGeom prst="rtTriangle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897" name="Rectangle 9"/>
          <p:cNvSpPr>
            <a:spLocks noChangeArrowheads="1"/>
          </p:cNvSpPr>
          <p:nvPr/>
        </p:nvSpPr>
        <p:spPr bwMode="auto">
          <a:xfrm>
            <a:off x="5486400" y="2514600"/>
            <a:ext cx="26670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“Corner”</a:t>
            </a:r>
            <a:r>
              <a:rPr lang="en-US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/>
            </a:r>
            <a:br>
              <a:rPr lang="en-US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</a:br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1</a:t>
            </a:r>
            <a: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and </a:t>
            </a:r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2</a:t>
            </a:r>
            <a: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are large,</a:t>
            </a:r>
            <a:b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</a:br>
            <a: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1 </a:t>
            </a:r>
            <a:r>
              <a:rPr lang="en-US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~ </a:t>
            </a:r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2</a:t>
            </a:r>
            <a:endParaRPr lang="ru-RU" sz="200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37898" name="Rectangle 10"/>
          <p:cNvSpPr>
            <a:spLocks noChangeArrowheads="1"/>
          </p:cNvSpPr>
          <p:nvPr/>
        </p:nvSpPr>
        <p:spPr bwMode="auto">
          <a:xfrm>
            <a:off x="838200" y="5257800"/>
            <a:ext cx="2362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1</a:t>
            </a:r>
            <a: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and </a:t>
            </a:r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2</a:t>
            </a:r>
            <a: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are small</a:t>
            </a:r>
            <a:endParaRPr lang="ru-RU" sz="200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37899" name="Rectangle 11"/>
          <p:cNvSpPr>
            <a:spLocks noChangeArrowheads="1"/>
          </p:cNvSpPr>
          <p:nvPr/>
        </p:nvSpPr>
        <p:spPr bwMode="auto">
          <a:xfrm>
            <a:off x="7086600" y="5257800"/>
            <a:ext cx="12954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“Edge” </a:t>
            </a:r>
            <a:r>
              <a:rPr lang="en-US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/>
            </a:r>
            <a:br>
              <a:rPr lang="en-US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</a:br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1</a:t>
            </a:r>
            <a: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&gt;&gt; </a:t>
            </a:r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2</a:t>
            </a:r>
            <a:endParaRPr lang="ru-RU" sz="200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37900" name="Rectangle 12"/>
          <p:cNvSpPr>
            <a:spLocks noChangeArrowheads="1"/>
          </p:cNvSpPr>
          <p:nvPr/>
        </p:nvSpPr>
        <p:spPr bwMode="auto">
          <a:xfrm>
            <a:off x="4038600" y="2057400"/>
            <a:ext cx="12954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“Edge” </a:t>
            </a:r>
            <a:r>
              <a:rPr lang="en-US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/>
            </a:r>
            <a:br>
              <a:rPr lang="en-US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</a:br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2</a:t>
            </a:r>
            <a: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&gt;&gt; </a:t>
            </a:r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1</a:t>
            </a:r>
            <a:endParaRPr lang="ru-RU" sz="200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37901" name="Rectangle 13"/>
          <p:cNvSpPr>
            <a:spLocks noChangeArrowheads="1"/>
          </p:cNvSpPr>
          <p:nvPr/>
        </p:nvSpPr>
        <p:spPr bwMode="auto">
          <a:xfrm>
            <a:off x="3886200" y="5334000"/>
            <a:ext cx="12192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“Flat” region</a:t>
            </a:r>
            <a:endParaRPr lang="ru-RU" sz="2400">
              <a:solidFill>
                <a:srgbClr val="0033CC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37902" name="Text Box 14"/>
          <p:cNvSpPr txBox="1">
            <a:spLocks noChangeArrowheads="1"/>
          </p:cNvSpPr>
          <p:nvPr/>
        </p:nvSpPr>
        <p:spPr bwMode="auto">
          <a:xfrm>
            <a:off x="533400" y="990600"/>
            <a:ext cx="80010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cs typeface="Times New Roman" pitchFamily="18" charset="0"/>
              </a:rPr>
              <a:t>Classification of image points using eigenvalues of the second moment matrix:</a:t>
            </a:r>
            <a:endParaRPr lang="ru-RU" sz="2800" dirty="0">
              <a:cs typeface="Times New Roman" pitchFamily="18" charset="0"/>
            </a:endParaRPr>
          </a:p>
        </p:txBody>
      </p:sp>
      <p:sp>
        <p:nvSpPr>
          <p:cNvPr id="37903" name="Oval 15"/>
          <p:cNvSpPr>
            <a:spLocks noChangeArrowheads="1"/>
          </p:cNvSpPr>
          <p:nvPr/>
        </p:nvSpPr>
        <p:spPr bwMode="auto">
          <a:xfrm>
            <a:off x="6858000" y="2286000"/>
            <a:ext cx="609600" cy="638175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904" name="Oval 16"/>
          <p:cNvSpPr>
            <a:spLocks noChangeArrowheads="1"/>
          </p:cNvSpPr>
          <p:nvPr/>
        </p:nvSpPr>
        <p:spPr bwMode="auto">
          <a:xfrm>
            <a:off x="4108450" y="1981200"/>
            <a:ext cx="927100" cy="125413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905" name="Oval 17"/>
          <p:cNvSpPr>
            <a:spLocks noChangeArrowheads="1"/>
          </p:cNvSpPr>
          <p:nvPr/>
        </p:nvSpPr>
        <p:spPr bwMode="auto">
          <a:xfrm>
            <a:off x="4191000" y="5105400"/>
            <a:ext cx="152400" cy="152400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906" name="Oval 18"/>
          <p:cNvSpPr>
            <a:spLocks noChangeArrowheads="1"/>
          </p:cNvSpPr>
          <p:nvPr/>
        </p:nvSpPr>
        <p:spPr bwMode="auto">
          <a:xfrm rot="5542000">
            <a:off x="6574632" y="5709443"/>
            <a:ext cx="927100" cy="125413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 rot="16200000">
            <a:off x="-865173" y="5137128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Source: Silvio </a:t>
            </a:r>
            <a:r>
              <a:rPr lang="en-US" sz="1600" dirty="0" err="1" smtClean="0"/>
              <a:t>Savarese</a:t>
            </a:r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1001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Picture 3" descr="im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801687"/>
            <a:ext cx="5638800" cy="422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Edge</a:t>
            </a:r>
          </a:p>
        </p:txBody>
      </p:sp>
      <p:sp>
        <p:nvSpPr>
          <p:cNvPr id="38916" name="Line 4"/>
          <p:cNvSpPr>
            <a:spLocks noChangeShapeType="1"/>
          </p:cNvSpPr>
          <p:nvPr/>
        </p:nvSpPr>
        <p:spPr bwMode="auto">
          <a:xfrm flipH="1">
            <a:off x="6356350" y="1905000"/>
            <a:ext cx="381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8917" name="Rectangle 5"/>
          <p:cNvSpPr>
            <a:spLocks noChangeArrowheads="1"/>
          </p:cNvSpPr>
          <p:nvPr/>
        </p:nvSpPr>
        <p:spPr bwMode="auto">
          <a:xfrm>
            <a:off x="6140450" y="1851025"/>
            <a:ext cx="152400" cy="13017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18" name="Rectangle 6"/>
          <p:cNvSpPr>
            <a:spLocks noChangeArrowheads="1"/>
          </p:cNvSpPr>
          <p:nvPr/>
        </p:nvSpPr>
        <p:spPr bwMode="auto">
          <a:xfrm>
            <a:off x="2819400" y="5426075"/>
            <a:ext cx="41322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000">
                <a:cs typeface="Arial" charset="0"/>
              </a:rPr>
              <a:t> gradients very large or very small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000">
                <a:cs typeface="Arial" charset="0"/>
              </a:rPr>
              <a:t> large</a:t>
            </a:r>
            <a:r>
              <a:rPr lang="en-US" sz="2000">
                <a:latin typeface="Symbol" pitchFamily="18" charset="2"/>
                <a:cs typeface="Arial" charset="0"/>
              </a:rPr>
              <a:t> l</a:t>
            </a:r>
            <a:r>
              <a:rPr lang="en-US" sz="2000" baseline="-25000">
                <a:cs typeface="Arial" charset="0"/>
              </a:rPr>
              <a:t>1</a:t>
            </a:r>
            <a:r>
              <a:rPr lang="en-US" sz="2000">
                <a:cs typeface="Arial" charset="0"/>
              </a:rPr>
              <a:t>, small </a:t>
            </a:r>
            <a:r>
              <a:rPr lang="en-US" sz="2000">
                <a:latin typeface="Symbol" pitchFamily="18" charset="2"/>
                <a:cs typeface="Arial" charset="0"/>
              </a:rPr>
              <a:t>l</a:t>
            </a:r>
            <a:r>
              <a:rPr lang="en-US" sz="2000" baseline="-25000">
                <a:cs typeface="Arial" charset="0"/>
              </a:rPr>
              <a:t>2</a:t>
            </a:r>
          </a:p>
        </p:txBody>
      </p:sp>
      <p:pic>
        <p:nvPicPr>
          <p:cNvPr id="38919" name="Picture 7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0" y="5029200"/>
            <a:ext cx="179070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 rot="16200000">
            <a:off x="7897827" y="5137128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Source: Silvio </a:t>
            </a:r>
            <a:r>
              <a:rPr lang="en-US" sz="1600" dirty="0" err="1" smtClean="0"/>
              <a:t>Savarese</a:t>
            </a:r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8043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im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801687"/>
            <a:ext cx="5638800" cy="422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Low-texture region</a:t>
            </a:r>
          </a:p>
        </p:txBody>
      </p:sp>
      <p:sp>
        <p:nvSpPr>
          <p:cNvPr id="39940" name="Line 4"/>
          <p:cNvSpPr>
            <a:spLocks noChangeShapeType="1"/>
          </p:cNvSpPr>
          <p:nvPr/>
        </p:nvSpPr>
        <p:spPr bwMode="auto">
          <a:xfrm flipH="1">
            <a:off x="2987675" y="2732088"/>
            <a:ext cx="381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2836863" y="5383213"/>
            <a:ext cx="4022725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400">
                <a:cs typeface="Arial" charset="0"/>
              </a:rPr>
              <a:t> </a:t>
            </a:r>
            <a:r>
              <a:rPr lang="en-US" sz="2000">
                <a:cs typeface="Arial" charset="0"/>
              </a:rPr>
              <a:t>gradients have small magnitude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000">
                <a:cs typeface="Arial" charset="0"/>
              </a:rPr>
              <a:t> small</a:t>
            </a:r>
            <a:r>
              <a:rPr lang="en-US" sz="2000">
                <a:latin typeface="Symbol" pitchFamily="18" charset="2"/>
                <a:cs typeface="Arial" charset="0"/>
              </a:rPr>
              <a:t> l</a:t>
            </a:r>
            <a:r>
              <a:rPr lang="en-US" sz="2000" baseline="-25000">
                <a:cs typeface="Arial" charset="0"/>
              </a:rPr>
              <a:t>1</a:t>
            </a:r>
            <a:r>
              <a:rPr lang="en-US" sz="2000">
                <a:cs typeface="Arial" charset="0"/>
              </a:rPr>
              <a:t>, small </a:t>
            </a:r>
            <a:r>
              <a:rPr lang="en-US" sz="2000">
                <a:latin typeface="Symbol" pitchFamily="18" charset="2"/>
                <a:cs typeface="Arial" charset="0"/>
              </a:rPr>
              <a:t>l</a:t>
            </a:r>
            <a:r>
              <a:rPr lang="en-US" sz="2000" baseline="-25000">
                <a:cs typeface="Arial" charset="0"/>
              </a:rPr>
              <a:t>2</a:t>
            </a:r>
          </a:p>
        </p:txBody>
      </p:sp>
      <p:sp>
        <p:nvSpPr>
          <p:cNvPr id="39942" name="Rectangle 6"/>
          <p:cNvSpPr>
            <a:spLocks noChangeArrowheads="1"/>
          </p:cNvSpPr>
          <p:nvPr/>
        </p:nvSpPr>
        <p:spPr bwMode="auto">
          <a:xfrm>
            <a:off x="2803525" y="2655888"/>
            <a:ext cx="152400" cy="13017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39943" name="Picture 7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0" y="5029200"/>
            <a:ext cx="179070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 rot="16200000">
            <a:off x="7897827" y="5137128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Source: Silvio </a:t>
            </a:r>
            <a:r>
              <a:rPr lang="en-US" sz="1600" dirty="0" err="1" smtClean="0"/>
              <a:t>Savarese</a:t>
            </a:r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164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</a:t>
            </a:r>
            <a:r>
              <a:rPr lang="en-US" smtClean="0"/>
              <a:t>we will learn today?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00201"/>
            <a:ext cx="7772400" cy="3297456"/>
          </a:xfrm>
        </p:spPr>
        <p:txBody>
          <a:bodyPr>
            <a:normAutofit/>
          </a:bodyPr>
          <a:lstStyle/>
          <a:p>
            <a:r>
              <a:rPr lang="en-US" dirty="0" smtClean="0"/>
              <a:t>Optical flow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Lucas-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Kanade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method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Horn-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Schunk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method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Gunnar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Farneback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method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Pyramids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for large motion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Applications</a:t>
            </a:r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57200" y="4953000"/>
            <a:ext cx="5257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000" b="1" dirty="0"/>
              <a:t>Reading</a:t>
            </a:r>
            <a:r>
              <a:rPr lang="en-US" sz="2000" b="1" dirty="0" smtClean="0"/>
              <a:t>: </a:t>
            </a:r>
            <a:r>
              <a:rPr lang="en-US" dirty="0" smtClean="0">
                <a:solidFill>
                  <a:srgbClr val="850000"/>
                </a:solidFill>
              </a:rPr>
              <a:t>[</a:t>
            </a:r>
            <a:r>
              <a:rPr lang="en-US" dirty="0" err="1" smtClean="0">
                <a:solidFill>
                  <a:srgbClr val="850000"/>
                </a:solidFill>
              </a:rPr>
              <a:t>Szeliski</a:t>
            </a:r>
            <a:r>
              <a:rPr lang="en-US" dirty="0" smtClean="0">
                <a:solidFill>
                  <a:srgbClr val="850000"/>
                </a:solidFill>
              </a:rPr>
              <a:t>] </a:t>
            </a:r>
            <a:r>
              <a:rPr lang="en-US" dirty="0" smtClean="0"/>
              <a:t>Chapters</a:t>
            </a:r>
            <a:r>
              <a:rPr lang="en-US" dirty="0"/>
              <a:t>: </a:t>
            </a:r>
            <a:r>
              <a:rPr lang="en-US" dirty="0" smtClean="0"/>
              <a:t>8.4, 8.5</a:t>
            </a:r>
            <a:r>
              <a:rPr lang="en-US" dirty="0"/>
              <a:t>	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45945" y="5334000"/>
            <a:ext cx="7545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50000"/>
                </a:solidFill>
              </a:rPr>
              <a:t>[Fleet &amp; Weiss, 2005]</a:t>
            </a:r>
          </a:p>
          <a:p>
            <a:r>
              <a:rPr lang="en-US" dirty="0" smtClean="0"/>
              <a:t>http</a:t>
            </a:r>
            <a:r>
              <a:rPr lang="en-US" dirty="0"/>
              <a:t>://</a:t>
            </a:r>
            <a:r>
              <a:rPr lang="en-US" dirty="0" err="1"/>
              <a:t>www.cs.toronto.edu</a:t>
            </a:r>
            <a:r>
              <a:rPr lang="en-US" dirty="0"/>
              <a:t>/pub/</a:t>
            </a:r>
            <a:r>
              <a:rPr lang="en-US" dirty="0" err="1"/>
              <a:t>jepson</a:t>
            </a:r>
            <a:r>
              <a:rPr lang="en-US" dirty="0"/>
              <a:t>/teaching/vision/2503/</a:t>
            </a:r>
            <a:r>
              <a:rPr lang="en-US" dirty="0" err="1"/>
              <a:t>opticalFlow.pdf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117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im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801687"/>
            <a:ext cx="5638800" cy="422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High-texture region</a:t>
            </a:r>
          </a:p>
        </p:txBody>
      </p:sp>
      <p:sp>
        <p:nvSpPr>
          <p:cNvPr id="40964" name="Line 4"/>
          <p:cNvSpPr>
            <a:spLocks noChangeShapeType="1"/>
          </p:cNvSpPr>
          <p:nvPr/>
        </p:nvSpPr>
        <p:spPr bwMode="auto">
          <a:xfrm flipH="1">
            <a:off x="6088063" y="3908425"/>
            <a:ext cx="381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0965" name="Rectangle 5"/>
          <p:cNvSpPr>
            <a:spLocks noChangeArrowheads="1"/>
          </p:cNvSpPr>
          <p:nvPr/>
        </p:nvSpPr>
        <p:spPr bwMode="auto">
          <a:xfrm>
            <a:off x="5915025" y="3843338"/>
            <a:ext cx="152400" cy="13017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66" name="Rectangle 6"/>
          <p:cNvSpPr>
            <a:spLocks noChangeArrowheads="1"/>
          </p:cNvSpPr>
          <p:nvPr/>
        </p:nvSpPr>
        <p:spPr bwMode="auto">
          <a:xfrm>
            <a:off x="2855913" y="5383213"/>
            <a:ext cx="4992687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400">
                <a:cs typeface="Arial" charset="0"/>
              </a:rPr>
              <a:t> </a:t>
            </a:r>
            <a:r>
              <a:rPr lang="en-US" sz="2000">
                <a:cs typeface="Arial" charset="0"/>
              </a:rPr>
              <a:t>gradients are different, large magnitudes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000">
                <a:cs typeface="Arial" charset="0"/>
              </a:rPr>
              <a:t> large</a:t>
            </a:r>
            <a:r>
              <a:rPr lang="en-US" sz="2000">
                <a:latin typeface="Symbol" pitchFamily="18" charset="2"/>
                <a:cs typeface="Arial" charset="0"/>
              </a:rPr>
              <a:t> l</a:t>
            </a:r>
            <a:r>
              <a:rPr lang="en-US" sz="2000" baseline="-25000">
                <a:cs typeface="Arial" charset="0"/>
              </a:rPr>
              <a:t>1</a:t>
            </a:r>
            <a:r>
              <a:rPr lang="en-US" sz="2000">
                <a:cs typeface="Arial" charset="0"/>
              </a:rPr>
              <a:t>, large </a:t>
            </a:r>
            <a:r>
              <a:rPr lang="en-US" sz="2000">
                <a:latin typeface="Symbol" pitchFamily="18" charset="2"/>
                <a:cs typeface="Arial" charset="0"/>
              </a:rPr>
              <a:t>l</a:t>
            </a:r>
            <a:r>
              <a:rPr lang="en-US" sz="2000" baseline="-25000">
                <a:cs typeface="Arial" charset="0"/>
              </a:rPr>
              <a:t>2</a:t>
            </a:r>
          </a:p>
        </p:txBody>
      </p:sp>
      <p:pic>
        <p:nvPicPr>
          <p:cNvPr id="40967" name="Picture 7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0" y="5029200"/>
            <a:ext cx="179070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 rot="16200000">
            <a:off x="7897827" y="5137128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Source: Silvio </a:t>
            </a:r>
            <a:r>
              <a:rPr lang="en-US" sz="1600" dirty="0" err="1" smtClean="0"/>
              <a:t>Savarese</a:t>
            </a:r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3911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10BF-CA0F-A146-9D78-6C3536F23CFE}" type="slidenum">
              <a:rPr lang="en-US" altLang="en-US"/>
              <a:pPr/>
              <a:t>31</a:t>
            </a:fld>
            <a:endParaRPr lang="en-US" altLang="en-US"/>
          </a:p>
        </p:txBody>
      </p:sp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dirty="0"/>
              <a:t>Errors in </a:t>
            </a:r>
            <a:r>
              <a:rPr lang="en-US" altLang="en-US" dirty="0" smtClean="0"/>
              <a:t>Lucas-</a:t>
            </a:r>
            <a:r>
              <a:rPr lang="en-US" altLang="en-US" dirty="0" err="1" smtClean="0"/>
              <a:t>Kanade</a:t>
            </a:r>
            <a:endParaRPr lang="en-US" altLang="en-US" dirty="0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385887"/>
            <a:ext cx="8077200" cy="1371600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r>
              <a:rPr lang="en-US" altLang="en-US" sz="2400"/>
              <a:t>What are the potential causes of errors in this procedure?</a:t>
            </a:r>
          </a:p>
          <a:p>
            <a:pPr lvl="1"/>
            <a:r>
              <a:rPr lang="en-US" altLang="en-US" sz="2400"/>
              <a:t>Suppose A</a:t>
            </a:r>
            <a:r>
              <a:rPr lang="en-US" altLang="en-US" sz="2400" baseline="30000"/>
              <a:t>T</a:t>
            </a:r>
            <a:r>
              <a:rPr lang="en-US" altLang="en-US" sz="2400"/>
              <a:t>A is easily invertible</a:t>
            </a:r>
          </a:p>
          <a:p>
            <a:pPr lvl="1"/>
            <a:r>
              <a:rPr lang="en-US" altLang="en-US" sz="2400"/>
              <a:t>Suppose there is not much noise in the image</a:t>
            </a:r>
          </a:p>
          <a:p>
            <a:endParaRPr lang="en-US" altLang="en-US" sz="2400"/>
          </a:p>
        </p:txBody>
      </p:sp>
      <p:sp>
        <p:nvSpPr>
          <p:cNvPr id="69636" name="Rectangle 4"/>
          <p:cNvSpPr>
            <a:spLocks noChangeArrowheads="1"/>
          </p:cNvSpPr>
          <p:nvPr/>
        </p:nvSpPr>
        <p:spPr bwMode="auto">
          <a:xfrm>
            <a:off x="685800" y="2819400"/>
            <a:ext cx="80772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400" dirty="0"/>
              <a:t>When our assumptions are violated</a:t>
            </a:r>
          </a:p>
          <a:p>
            <a:pPr lvl="1"/>
            <a:r>
              <a:rPr lang="en-US" altLang="en-US" sz="2400" dirty="0"/>
              <a:t>Brightness constancy is </a:t>
            </a:r>
            <a:r>
              <a:rPr lang="en-US" altLang="en-US" sz="2400" b="1" dirty="0"/>
              <a:t>not</a:t>
            </a:r>
            <a:r>
              <a:rPr lang="en-US" altLang="en-US" sz="2400" dirty="0"/>
              <a:t> satisfied</a:t>
            </a:r>
          </a:p>
          <a:p>
            <a:pPr lvl="1"/>
            <a:r>
              <a:rPr lang="en-US" altLang="en-US" sz="2400" dirty="0"/>
              <a:t>The motion is </a:t>
            </a:r>
            <a:r>
              <a:rPr lang="en-US" altLang="en-US" sz="2400" b="1" dirty="0"/>
              <a:t>not</a:t>
            </a:r>
            <a:r>
              <a:rPr lang="en-US" altLang="en-US" sz="2400" dirty="0"/>
              <a:t> small</a:t>
            </a:r>
            <a:endParaRPr lang="en-US" altLang="en-US" sz="2400" b="1" dirty="0"/>
          </a:p>
          <a:p>
            <a:pPr lvl="1"/>
            <a:r>
              <a:rPr lang="en-US" altLang="en-US" sz="2400" dirty="0"/>
              <a:t>A point does </a:t>
            </a:r>
            <a:r>
              <a:rPr lang="en-US" altLang="en-US" sz="2400" b="1" dirty="0"/>
              <a:t>not</a:t>
            </a:r>
            <a:r>
              <a:rPr lang="en-US" altLang="en-US" sz="2400" dirty="0"/>
              <a:t> move like its neighbors</a:t>
            </a:r>
          </a:p>
          <a:p>
            <a:pPr lvl="2"/>
            <a:r>
              <a:rPr lang="en-US" altLang="en-US" dirty="0"/>
              <a:t>window size is too large</a:t>
            </a:r>
          </a:p>
          <a:p>
            <a:pPr lvl="2"/>
            <a:r>
              <a:rPr lang="en-US" altLang="en-US" dirty="0"/>
              <a:t>what is the ideal window size?</a:t>
            </a:r>
          </a:p>
        </p:txBody>
      </p:sp>
      <p:sp>
        <p:nvSpPr>
          <p:cNvPr id="69637" name="Rectangle 5"/>
          <p:cNvSpPr>
            <a:spLocks noChangeArrowheads="1"/>
          </p:cNvSpPr>
          <p:nvPr/>
        </p:nvSpPr>
        <p:spPr bwMode="auto">
          <a:xfrm>
            <a:off x="5195888" y="6019800"/>
            <a:ext cx="394811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 dirty="0"/>
              <a:t>* From </a:t>
            </a:r>
            <a:r>
              <a:rPr lang="en-US" altLang="en-US" sz="1000" dirty="0" err="1"/>
              <a:t>Khurram</a:t>
            </a:r>
            <a:r>
              <a:rPr lang="en-US" altLang="en-US" sz="1000" dirty="0"/>
              <a:t> Hassan-</a:t>
            </a:r>
            <a:r>
              <a:rPr lang="en-US" altLang="en-US" sz="1000" dirty="0" err="1"/>
              <a:t>Shafique</a:t>
            </a:r>
            <a:r>
              <a:rPr lang="en-US" altLang="en-US" sz="1000" dirty="0"/>
              <a:t> </a:t>
            </a:r>
            <a:r>
              <a:rPr lang="en-US" altLang="en-US" sz="1000" dirty="0">
                <a:solidFill>
                  <a:schemeClr val="tx2"/>
                </a:solidFill>
              </a:rPr>
              <a:t>CAP5415 Computer Vision 2003</a:t>
            </a:r>
          </a:p>
        </p:txBody>
      </p:sp>
    </p:spTree>
    <p:extLst>
      <p:ext uri="{BB962C8B-B14F-4D97-AF65-F5344CB8AC3E}">
        <p14:creationId xmlns:p14="http://schemas.microsoft.com/office/powerpoint/2010/main" val="1012580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6" grpId="0" build="p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99354-1614-F14C-8C95-97C774D78277}" type="slidenum">
              <a:rPr lang="en-US" altLang="en-US"/>
              <a:pPr/>
              <a:t>32</a:t>
            </a:fld>
            <a:endParaRPr lang="en-US" altLang="en-US"/>
          </a:p>
        </p:txBody>
      </p:sp>
      <p:sp>
        <p:nvSpPr>
          <p:cNvPr id="70658" name="Rectangle 2"/>
          <p:cNvSpPr>
            <a:spLocks noChangeArrowheads="1"/>
          </p:cNvSpPr>
          <p:nvPr/>
        </p:nvSpPr>
        <p:spPr bwMode="auto">
          <a:xfrm>
            <a:off x="685800" y="3813175"/>
            <a:ext cx="8077200" cy="281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1"/>
            <a:endParaRPr lang="en-US" altLang="en-US" sz="2000" dirty="0"/>
          </a:p>
          <a:p>
            <a:pPr lvl="1"/>
            <a:r>
              <a:rPr lang="en-US" altLang="en-US" sz="2000" dirty="0"/>
              <a:t>Can solve using </a:t>
            </a:r>
            <a:r>
              <a:rPr lang="en-US" altLang="en-US" sz="2000" b="1" dirty="0"/>
              <a:t>Newton’s </a:t>
            </a:r>
            <a:r>
              <a:rPr lang="en-US" altLang="en-US" sz="2000" b="1" dirty="0" smtClean="0"/>
              <a:t>method (out of scope for this class)</a:t>
            </a:r>
            <a:endParaRPr lang="en-US" altLang="en-US" sz="2000" dirty="0"/>
          </a:p>
          <a:p>
            <a:pPr lvl="1"/>
            <a:r>
              <a:rPr lang="en-US" altLang="en-US" sz="2000" dirty="0" smtClean="0"/>
              <a:t>Lucas-</a:t>
            </a:r>
            <a:r>
              <a:rPr lang="en-US" altLang="en-US" sz="2000" dirty="0" err="1" smtClean="0"/>
              <a:t>Kanade</a:t>
            </a:r>
            <a:r>
              <a:rPr lang="en-US" altLang="en-US" sz="2000" dirty="0" smtClean="0"/>
              <a:t> </a:t>
            </a:r>
            <a:r>
              <a:rPr lang="en-US" altLang="en-US" sz="2000" dirty="0"/>
              <a:t>method does one iteration of Newton’s method</a:t>
            </a:r>
          </a:p>
          <a:p>
            <a:pPr lvl="2"/>
            <a:r>
              <a:rPr lang="en-US" altLang="en-US" sz="1800" dirty="0"/>
              <a:t>Better results are obtained via more iterations</a:t>
            </a:r>
          </a:p>
          <a:p>
            <a:pPr lvl="2"/>
            <a:endParaRPr lang="en-US" altLang="en-US" sz="1400" dirty="0"/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/>
              <a:t>Improving accuracy</a:t>
            </a:r>
          </a:p>
        </p:txBody>
      </p:sp>
      <p:sp>
        <p:nvSpPr>
          <p:cNvPr id="7066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979488"/>
            <a:ext cx="8229600" cy="522287"/>
          </a:xfrm>
        </p:spPr>
        <p:txBody>
          <a:bodyPr/>
          <a:lstStyle/>
          <a:p>
            <a:r>
              <a:rPr lang="en-US" altLang="en-US" sz="2400"/>
              <a:t>Recall our small motion assumption</a:t>
            </a:r>
          </a:p>
        </p:txBody>
      </p:sp>
      <p:pic>
        <p:nvPicPr>
          <p:cNvPr id="70661" name="Picture 5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1520825"/>
            <a:ext cx="3975100" cy="28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0662" name="Picture 6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2036763"/>
            <a:ext cx="4175125" cy="30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0663" name="Rectangle 7"/>
          <p:cNvSpPr>
            <a:spLocks noChangeArrowheads="1"/>
          </p:cNvSpPr>
          <p:nvPr/>
        </p:nvSpPr>
        <p:spPr bwMode="auto">
          <a:xfrm>
            <a:off x="685800" y="2365375"/>
            <a:ext cx="7772400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400"/>
              <a:t>This is not exact</a:t>
            </a:r>
          </a:p>
          <a:p>
            <a:pPr lvl="1"/>
            <a:r>
              <a:rPr lang="en-US" altLang="en-US" sz="2000"/>
              <a:t>To do better, we need to add higher order terms back in:</a:t>
            </a:r>
          </a:p>
        </p:txBody>
      </p:sp>
      <p:pic>
        <p:nvPicPr>
          <p:cNvPr id="70664" name="Picture 8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213" y="3351213"/>
            <a:ext cx="6453187" cy="30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0665" name="Rectangle 9"/>
          <p:cNvSpPr>
            <a:spLocks noChangeArrowheads="1"/>
          </p:cNvSpPr>
          <p:nvPr/>
        </p:nvSpPr>
        <p:spPr bwMode="auto">
          <a:xfrm>
            <a:off x="685800" y="3736975"/>
            <a:ext cx="777240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400"/>
              <a:t>This is a polynomial root finding problem</a:t>
            </a:r>
          </a:p>
        </p:txBody>
      </p:sp>
      <p:sp>
        <p:nvSpPr>
          <p:cNvPr id="70666" name="Text Box 10"/>
          <p:cNvSpPr txBox="1">
            <a:spLocks noChangeArrowheads="1"/>
          </p:cNvSpPr>
          <p:nvPr/>
        </p:nvSpPr>
        <p:spPr bwMode="auto">
          <a:xfrm>
            <a:off x="4430713" y="1393825"/>
            <a:ext cx="1096962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400" b="1" i="1">
                <a:latin typeface="Times New Roman" charset="0"/>
              </a:rPr>
              <a:t>I</a:t>
            </a:r>
            <a:r>
              <a:rPr lang="en-US" altLang="en-US" sz="2400" b="1" i="1" baseline="-25000">
                <a:latin typeface="Times New Roman" charset="0"/>
              </a:rPr>
              <a:t>t-1</a:t>
            </a:r>
            <a:r>
              <a:rPr lang="en-US" altLang="en-US" sz="2400" b="1" i="1">
                <a:latin typeface="Times New Roman" charset="0"/>
              </a:rPr>
              <a:t>(x,y)</a:t>
            </a:r>
            <a:endParaRPr lang="en-US" altLang="en-US" sz="2400" b="1" i="1" baseline="-25000">
              <a:latin typeface="Times New Roman" charset="0"/>
            </a:endParaRPr>
          </a:p>
        </p:txBody>
      </p:sp>
      <p:sp>
        <p:nvSpPr>
          <p:cNvPr id="70669" name="Text Box 13"/>
          <p:cNvSpPr txBox="1">
            <a:spLocks noChangeArrowheads="1"/>
          </p:cNvSpPr>
          <p:nvPr/>
        </p:nvSpPr>
        <p:spPr bwMode="auto">
          <a:xfrm>
            <a:off x="4878388" y="1931988"/>
            <a:ext cx="1096962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400" b="1" i="1">
                <a:latin typeface="Times New Roman" charset="0"/>
              </a:rPr>
              <a:t>I</a:t>
            </a:r>
            <a:r>
              <a:rPr lang="en-US" altLang="en-US" sz="2400" b="1" i="1" baseline="-25000">
                <a:latin typeface="Times New Roman" charset="0"/>
              </a:rPr>
              <a:t>t-1</a:t>
            </a:r>
            <a:r>
              <a:rPr lang="en-US" altLang="en-US" sz="2400" b="1" i="1">
                <a:latin typeface="Times New Roman" charset="0"/>
              </a:rPr>
              <a:t>(x,y)</a:t>
            </a:r>
            <a:endParaRPr lang="en-US" altLang="en-US" sz="2400" b="1" i="1" baseline="-25000">
              <a:latin typeface="Times New Roman" charset="0"/>
            </a:endParaRPr>
          </a:p>
        </p:txBody>
      </p:sp>
      <p:sp>
        <p:nvSpPr>
          <p:cNvPr id="70670" name="Text Box 14"/>
          <p:cNvSpPr txBox="1">
            <a:spLocks noChangeArrowheads="1"/>
          </p:cNvSpPr>
          <p:nvPr/>
        </p:nvSpPr>
        <p:spPr bwMode="auto">
          <a:xfrm>
            <a:off x="7132638" y="3235325"/>
            <a:ext cx="1096962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400" b="1" i="1">
                <a:latin typeface="Times New Roman" charset="0"/>
              </a:rPr>
              <a:t>I</a:t>
            </a:r>
            <a:r>
              <a:rPr lang="en-US" altLang="en-US" sz="2400" b="1" i="1" baseline="-25000">
                <a:latin typeface="Times New Roman" charset="0"/>
              </a:rPr>
              <a:t>t-1</a:t>
            </a:r>
            <a:r>
              <a:rPr lang="en-US" altLang="en-US" sz="2400" b="1" i="1">
                <a:latin typeface="Times New Roman" charset="0"/>
              </a:rPr>
              <a:t>(x,y)</a:t>
            </a:r>
            <a:endParaRPr lang="en-US" altLang="en-US" sz="2400" b="1" i="1" baseline="-25000">
              <a:latin typeface="Times New Roman" charset="0"/>
            </a:endParaRPr>
          </a:p>
        </p:txBody>
      </p:sp>
      <p:sp>
        <p:nvSpPr>
          <p:cNvPr id="70671" name="Rectangle 15"/>
          <p:cNvSpPr>
            <a:spLocks noChangeArrowheads="1"/>
          </p:cNvSpPr>
          <p:nvPr/>
        </p:nvSpPr>
        <p:spPr bwMode="auto">
          <a:xfrm>
            <a:off x="5195888" y="6096000"/>
            <a:ext cx="394811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* From Khurram Hassan-Shafique </a:t>
            </a:r>
            <a:r>
              <a:rPr lang="en-US" altLang="en-US" sz="1000">
                <a:solidFill>
                  <a:schemeClr val="tx2"/>
                </a:solidFill>
              </a:rPr>
              <a:t>CAP5415 Computer Vision 2003</a:t>
            </a:r>
          </a:p>
        </p:txBody>
      </p:sp>
    </p:spTree>
    <p:extLst>
      <p:ext uri="{BB962C8B-B14F-4D97-AF65-F5344CB8AC3E}">
        <p14:creationId xmlns:p14="http://schemas.microsoft.com/office/powerpoint/2010/main" val="925365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6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6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6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58" grpId="0" build="p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E2CDF-38E4-7A40-827C-49E1F6CC1AD8}" type="slidenum">
              <a:rPr lang="en-US" altLang="en-US"/>
              <a:pPr/>
              <a:t>33</a:t>
            </a:fld>
            <a:endParaRPr lang="en-US" altLang="en-US"/>
          </a:p>
        </p:txBody>
      </p:sp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Iterative Refinement</a:t>
            </a:r>
          </a:p>
        </p:txBody>
      </p:sp>
      <p:sp>
        <p:nvSpPr>
          <p:cNvPr id="71683" name="Rectangle 3"/>
          <p:cNvSpPr>
            <a:spLocks noChangeArrowheads="1"/>
          </p:cNvSpPr>
          <p:nvPr/>
        </p:nvSpPr>
        <p:spPr bwMode="auto">
          <a:xfrm>
            <a:off x="381000" y="1441450"/>
            <a:ext cx="83058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838200" indent="-381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76400" indent="-3048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95500" indent="-2667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52700" indent="-2667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3009900" indent="-2667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67100" indent="-2667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924300" indent="-2667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dirty="0"/>
              <a:t>Iterative </a:t>
            </a:r>
            <a:r>
              <a:rPr lang="en-US" altLang="en-US" dirty="0" smtClean="0"/>
              <a:t>Lucas-</a:t>
            </a:r>
            <a:r>
              <a:rPr lang="en-US" altLang="en-US" dirty="0" err="1" smtClean="0"/>
              <a:t>Kanade</a:t>
            </a:r>
            <a:r>
              <a:rPr lang="en-US" altLang="en-US" dirty="0" smtClean="0"/>
              <a:t> </a:t>
            </a:r>
            <a:r>
              <a:rPr lang="en-US" altLang="en-US" dirty="0"/>
              <a:t>Algorithm</a:t>
            </a:r>
          </a:p>
          <a:p>
            <a:pPr lvl="1">
              <a:buFontTx/>
              <a:buAutoNum type="arabicPeriod"/>
            </a:pPr>
            <a:r>
              <a:rPr lang="en-US" altLang="en-US" sz="2400" dirty="0"/>
              <a:t>Estimate velocity at each pixel by solving Lucas-</a:t>
            </a:r>
            <a:r>
              <a:rPr lang="en-US" altLang="en-US" sz="2400" dirty="0" err="1"/>
              <a:t>Kanade</a:t>
            </a:r>
            <a:r>
              <a:rPr lang="en-US" altLang="en-US" sz="2400" dirty="0"/>
              <a:t> equations</a:t>
            </a:r>
          </a:p>
          <a:p>
            <a:pPr lvl="1">
              <a:buFontTx/>
              <a:buAutoNum type="arabicPeriod"/>
            </a:pPr>
            <a:r>
              <a:rPr lang="en-US" altLang="en-US" sz="2400" dirty="0"/>
              <a:t>Warp I(t-1) towards I(t) using the estimated flow field</a:t>
            </a:r>
          </a:p>
          <a:p>
            <a:pPr lvl="2">
              <a:buFontTx/>
              <a:buNone/>
            </a:pPr>
            <a:r>
              <a:rPr lang="en-US" altLang="en-US" sz="2000" i="1" dirty="0"/>
              <a:t>- use image warping techniques</a:t>
            </a:r>
          </a:p>
          <a:p>
            <a:pPr lvl="1">
              <a:buFontTx/>
              <a:buAutoNum type="arabicPeriod"/>
            </a:pPr>
            <a:r>
              <a:rPr lang="en-US" altLang="en-US" sz="2400" dirty="0"/>
              <a:t>Repeat until convergence</a:t>
            </a:r>
          </a:p>
        </p:txBody>
      </p:sp>
      <p:sp>
        <p:nvSpPr>
          <p:cNvPr id="71684" name="Rectangle 4"/>
          <p:cNvSpPr>
            <a:spLocks noChangeArrowheads="1"/>
          </p:cNvSpPr>
          <p:nvPr/>
        </p:nvSpPr>
        <p:spPr bwMode="auto">
          <a:xfrm>
            <a:off x="5195888" y="6096000"/>
            <a:ext cx="394811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* From Khurram Hassan-Shafique </a:t>
            </a:r>
            <a:r>
              <a:rPr lang="en-US" altLang="en-US" sz="1000">
                <a:solidFill>
                  <a:schemeClr val="tx2"/>
                </a:solidFill>
              </a:rPr>
              <a:t>CAP5415 Computer Vision 2003</a:t>
            </a:r>
          </a:p>
        </p:txBody>
      </p:sp>
    </p:spTree>
    <p:extLst>
      <p:ext uri="{BB962C8B-B14F-4D97-AF65-F5344CB8AC3E}">
        <p14:creationId xmlns:p14="http://schemas.microsoft.com/office/powerpoint/2010/main" val="1731386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3" grpId="0" build="p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</a:t>
            </a:r>
            <a:r>
              <a:rPr lang="en-US" smtClean="0"/>
              <a:t>we will learn today?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00201"/>
            <a:ext cx="7772400" cy="3297456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Optical flow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Lucas-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Kanade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method</a:t>
            </a:r>
          </a:p>
          <a:p>
            <a:r>
              <a:rPr lang="en-US" dirty="0"/>
              <a:t>Horn-</a:t>
            </a:r>
            <a:r>
              <a:rPr lang="en-US" dirty="0" err="1"/>
              <a:t>Schunk</a:t>
            </a:r>
            <a:r>
              <a:rPr lang="en-US" dirty="0"/>
              <a:t> </a:t>
            </a:r>
            <a:r>
              <a:rPr lang="en-US" dirty="0" smtClean="0"/>
              <a:t>method</a:t>
            </a:r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Gunnar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Farneback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method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Pyramids for large motion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Applications</a:t>
            </a:r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57200" y="4953000"/>
            <a:ext cx="5257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000" b="1" dirty="0" smtClean="0"/>
              <a:t>Reading: </a:t>
            </a:r>
            <a:r>
              <a:rPr lang="en-US" dirty="0" smtClean="0">
                <a:solidFill>
                  <a:srgbClr val="850000"/>
                </a:solidFill>
              </a:rPr>
              <a:t>[</a:t>
            </a:r>
            <a:r>
              <a:rPr lang="en-US" dirty="0" err="1" smtClean="0">
                <a:solidFill>
                  <a:srgbClr val="850000"/>
                </a:solidFill>
              </a:rPr>
              <a:t>Szeliski</a:t>
            </a:r>
            <a:r>
              <a:rPr lang="en-US" dirty="0" smtClean="0">
                <a:solidFill>
                  <a:srgbClr val="850000"/>
                </a:solidFill>
              </a:rPr>
              <a:t>] </a:t>
            </a:r>
            <a:r>
              <a:rPr lang="en-US" dirty="0" smtClean="0"/>
              <a:t>Chapters</a:t>
            </a:r>
            <a:r>
              <a:rPr lang="en-US" dirty="0"/>
              <a:t>: </a:t>
            </a:r>
            <a:r>
              <a:rPr lang="en-US" dirty="0" smtClean="0"/>
              <a:t>8.4, 8.5</a:t>
            </a:r>
            <a:r>
              <a:rPr lang="en-US" dirty="0"/>
              <a:t>	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45945" y="5334000"/>
            <a:ext cx="7545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50000"/>
                </a:solidFill>
              </a:rPr>
              <a:t>[Fleet &amp; Weiss, 2005]</a:t>
            </a:r>
          </a:p>
          <a:p>
            <a:r>
              <a:rPr lang="en-US" dirty="0" smtClean="0"/>
              <a:t>http</a:t>
            </a:r>
            <a:r>
              <a:rPr lang="en-US" dirty="0"/>
              <a:t>://</a:t>
            </a:r>
            <a:r>
              <a:rPr lang="en-US" dirty="0" err="1"/>
              <a:t>www.cs.toronto.edu</a:t>
            </a:r>
            <a:r>
              <a:rPr lang="en-US" dirty="0"/>
              <a:t>/pub/</a:t>
            </a:r>
            <a:r>
              <a:rPr lang="en-US" dirty="0" err="1"/>
              <a:t>jepson</a:t>
            </a:r>
            <a:r>
              <a:rPr lang="en-US" dirty="0"/>
              <a:t>/teaching/vision/2503/</a:t>
            </a:r>
            <a:r>
              <a:rPr lang="en-US" dirty="0" err="1"/>
              <a:t>opticalFlow.pdf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8788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Horn-</a:t>
            </a:r>
            <a:r>
              <a:rPr lang="en-US" dirty="0" err="1" smtClean="0"/>
              <a:t>Schunk</a:t>
            </a:r>
            <a:r>
              <a:rPr lang="en-US" dirty="0" smtClean="0"/>
              <a:t> method for optical flow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flow is formulated as a global energy </a:t>
            </a:r>
            <a:r>
              <a:rPr lang="en-US" dirty="0" smtClean="0"/>
              <a:t>function</a:t>
            </a:r>
            <a:r>
              <a:rPr lang="en-US" dirty="0"/>
              <a:t> which is </a:t>
            </a:r>
            <a:r>
              <a:rPr lang="en-US" dirty="0" smtClean="0"/>
              <a:t>should be minimized:</a:t>
            </a:r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107" y="2841699"/>
            <a:ext cx="6689785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871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Horn-</a:t>
            </a:r>
            <a:r>
              <a:rPr lang="en-US" dirty="0" err="1" smtClean="0"/>
              <a:t>Schunk</a:t>
            </a:r>
            <a:r>
              <a:rPr lang="en-US" dirty="0" smtClean="0"/>
              <a:t> method for optical flow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flow is formulated as a global energy </a:t>
            </a:r>
            <a:r>
              <a:rPr lang="en-US" dirty="0" smtClean="0"/>
              <a:t>function</a:t>
            </a:r>
            <a:r>
              <a:rPr lang="en-US" dirty="0"/>
              <a:t> which is </a:t>
            </a:r>
            <a:r>
              <a:rPr lang="en-US" dirty="0" smtClean="0"/>
              <a:t>should be minimized: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The first part of the function is the brightness consistency.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107" y="2841699"/>
            <a:ext cx="6689785" cy="8382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438400" y="2971801"/>
            <a:ext cx="1828800" cy="533400"/>
          </a:xfrm>
          <a:prstGeom prst="rect">
            <a:avLst/>
          </a:prstGeom>
          <a:noFill/>
          <a:ln w="76200">
            <a:solidFill>
              <a:srgbClr val="85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613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Horn-</a:t>
            </a:r>
            <a:r>
              <a:rPr lang="en-US" dirty="0" err="1" smtClean="0"/>
              <a:t>Schunk</a:t>
            </a:r>
            <a:r>
              <a:rPr lang="en-US" dirty="0" smtClean="0"/>
              <a:t> method for optical flow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flow is formulated as a global energy </a:t>
            </a:r>
            <a:r>
              <a:rPr lang="en-US" dirty="0" smtClean="0"/>
              <a:t>function</a:t>
            </a:r>
            <a:r>
              <a:rPr lang="en-US" dirty="0"/>
              <a:t> which is </a:t>
            </a:r>
            <a:r>
              <a:rPr lang="en-US" dirty="0" smtClean="0"/>
              <a:t>should be minimized: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The second part is the smoothness constraint. It’s trying to make sure that the changes between frames are small.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107" y="2841699"/>
            <a:ext cx="6689785" cy="8382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105400" y="2994099"/>
            <a:ext cx="1905000" cy="533400"/>
          </a:xfrm>
          <a:prstGeom prst="rect">
            <a:avLst/>
          </a:prstGeom>
          <a:noFill/>
          <a:ln w="76200">
            <a:solidFill>
              <a:srgbClr val="85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180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Horn-</a:t>
            </a:r>
            <a:r>
              <a:rPr lang="en-US" dirty="0" err="1" smtClean="0"/>
              <a:t>Schunk</a:t>
            </a:r>
            <a:r>
              <a:rPr lang="en-US" dirty="0" smtClean="0"/>
              <a:t> method for optical flow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The flow is formulated as a global energy function</a:t>
                </a:r>
                <a:r>
                  <a:rPr lang="en-US" dirty="0"/>
                  <a:t> which is </a:t>
                </a:r>
                <a:r>
                  <a:rPr lang="en-US" dirty="0" smtClean="0"/>
                  <a:t>should be minimized:</a:t>
                </a:r>
              </a:p>
              <a:p>
                <a:endParaRPr lang="en-US" dirty="0"/>
              </a:p>
              <a:p>
                <a:endParaRPr lang="en-US" dirty="0" smtClean="0"/>
              </a:p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𝛼</m:t>
                    </m:r>
                  </m:oMath>
                </a14:m>
                <a:r>
                  <a:rPr lang="en-US" b="0" dirty="0" smtClean="0">
                    <a:ea typeface="Cambria Math" charset="0"/>
                    <a:cs typeface="Cambria Math" charset="0"/>
                  </a:rPr>
                  <a:t> is a regularization constant. Larger values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𝛼</m:t>
                    </m:r>
                  </m:oMath>
                </a14:m>
                <a:r>
                  <a:rPr lang="en-US" b="0" dirty="0" smtClean="0">
                    <a:ea typeface="Cambria Math" charset="0"/>
                    <a:cs typeface="Cambria Math" charset="0"/>
                  </a:rPr>
                  <a:t> lead to smoother flow.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391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107" y="2841699"/>
            <a:ext cx="6689785" cy="8382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71999" y="3025055"/>
            <a:ext cx="457201" cy="533400"/>
          </a:xfrm>
          <a:prstGeom prst="rect">
            <a:avLst/>
          </a:prstGeom>
          <a:noFill/>
          <a:ln w="76200">
            <a:solidFill>
              <a:srgbClr val="85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698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Horn-</a:t>
            </a:r>
            <a:r>
              <a:rPr lang="en-US" dirty="0" err="1" smtClean="0"/>
              <a:t>Schunk</a:t>
            </a:r>
            <a:r>
              <a:rPr lang="en-US" dirty="0" smtClean="0"/>
              <a:t> method for optical flow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The flow is formulated as a global energy function</a:t>
                </a:r>
                <a:r>
                  <a:rPr lang="en-US" dirty="0"/>
                  <a:t> which is </a:t>
                </a:r>
                <a:r>
                  <a:rPr lang="en-US" dirty="0" smtClean="0"/>
                  <a:t>should be minimized:</a:t>
                </a:r>
              </a:p>
              <a:p>
                <a:endParaRPr lang="en-US" dirty="0"/>
              </a:p>
              <a:p>
                <a:endParaRPr lang="en-US" dirty="0" smtClean="0"/>
              </a:p>
              <a:p>
                <a:r>
                  <a:rPr lang="en-US" dirty="0" smtClean="0"/>
                  <a:t>We want to find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n-US" dirty="0" smtClean="0"/>
                  <a:t>,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dirty="0" smtClean="0"/>
                  <a:t> to minimize E. Note that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dirty="0" smtClean="0"/>
                  <a:t> themselves are function. E is a “functional” of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dirty="0" smtClean="0"/>
                  <a:t>.  By calculus of variation, </a:t>
                </a:r>
                <a:r>
                  <a:rPr lang="en-US" dirty="0"/>
                  <a:t>a</a:t>
                </a:r>
                <a:r>
                  <a:rPr lang="en-US" dirty="0" smtClean="0"/>
                  <a:t>s </a:t>
                </a:r>
                <a:r>
                  <a:rPr lang="el-GR" dirty="0" smtClean="0"/>
                  <a:t>ϵ→</a:t>
                </a:r>
                <a:r>
                  <a:rPr lang="en-US" dirty="0" smtClean="0"/>
                  <a:t>0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1391" t="-2241" r="-19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107" y="2679471"/>
            <a:ext cx="6689785" cy="838200"/>
          </a:xfrm>
          <a:prstGeom prst="rect">
            <a:avLst/>
          </a:prstGeom>
        </p:spPr>
      </p:pic>
      <p:graphicFrame>
        <p:nvGraphicFramePr>
          <p:cNvPr id="8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0926388"/>
              </p:ext>
            </p:extLst>
          </p:nvPr>
        </p:nvGraphicFramePr>
        <p:xfrm>
          <a:off x="234950" y="4907423"/>
          <a:ext cx="8829675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7" name="Equation" r:id="rId5" imgW="4279680" imgH="457200" progId="Equation.DSMT4">
                  <p:embed/>
                </p:oleObj>
              </mc:Choice>
              <mc:Fallback>
                <p:oleObj name="Equation" r:id="rId5" imgW="4279680" imgH="457200" progId="Equation.DSMT4">
                  <p:embed/>
                  <p:pic>
                    <p:nvPicPr>
                      <p:cNvPr id="0" name="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4950" y="4907423"/>
                        <a:ext cx="8829675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38100">
                            <a:solidFill>
                              <a:schemeClr val="accent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3772238"/>
              </p:ext>
            </p:extLst>
          </p:nvPr>
        </p:nvGraphicFramePr>
        <p:xfrm>
          <a:off x="2276475" y="2955368"/>
          <a:ext cx="4951413" cy="804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8" name="Equation" r:id="rId7" imgW="2400120" imgH="393480" progId="Equation.DSMT4">
                  <p:embed/>
                </p:oleObj>
              </mc:Choice>
              <mc:Fallback>
                <p:oleObj name="Equation" r:id="rId7" imgW="2400120" imgH="393480" progId="Equation.DSMT4">
                  <p:embed/>
                  <p:pic>
                    <p:nvPicPr>
                      <p:cNvPr id="0" name="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76475" y="2955368"/>
                        <a:ext cx="4951413" cy="804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38100">
                            <a:solidFill>
                              <a:schemeClr val="accent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00184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From images to videos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pPr eaLnBrk="1" hangingPunct="1"/>
            <a:r>
              <a:rPr lang="en-US" sz="2400" dirty="0" smtClean="0"/>
              <a:t>A video is a sequence of frames captured over time</a:t>
            </a:r>
          </a:p>
          <a:p>
            <a:pPr eaLnBrk="1" hangingPunct="1"/>
            <a:r>
              <a:rPr lang="en-US" sz="2400" dirty="0" smtClean="0"/>
              <a:t>Now our image data is a function of space (x, y) and time (t)</a:t>
            </a:r>
          </a:p>
        </p:txBody>
      </p:sp>
      <p:graphicFrame>
        <p:nvGraphicFramePr>
          <p:cNvPr id="1026" name="Object 4"/>
          <p:cNvGraphicFramePr>
            <a:graphicFrameLocks noGrp="1" noChangeAspect="1"/>
          </p:cNvGraphicFramePr>
          <p:nvPr>
            <p:ph sz="half" idx="4294967295"/>
            <p:extLst/>
          </p:nvPr>
        </p:nvGraphicFramePr>
        <p:xfrm>
          <a:off x="2362200" y="2514600"/>
          <a:ext cx="4792044" cy="3733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Image" r:id="rId4" imgW="9307937" imgH="7250794" progId="">
                  <p:embed/>
                </p:oleObj>
              </mc:Choice>
              <mc:Fallback>
                <p:oleObj name="Image" r:id="rId4" imgW="9307937" imgH="725079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2514600"/>
                        <a:ext cx="4792044" cy="3733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780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Horn-</a:t>
            </a:r>
            <a:r>
              <a:rPr lang="en-US" dirty="0" err="1" smtClean="0"/>
              <a:t>Schunk</a:t>
            </a:r>
            <a:r>
              <a:rPr lang="en-US" dirty="0" smtClean="0"/>
              <a:t> method for optical flow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40</a:t>
            </a:fld>
            <a:endParaRPr lang="en-US" dirty="0"/>
          </a:p>
        </p:txBody>
      </p:sp>
      <p:graphicFrame>
        <p:nvGraphicFramePr>
          <p:cNvPr id="8" name="Object 25"/>
          <p:cNvGraphicFramePr>
            <a:graphicFrameLocks noChangeAspect="1"/>
          </p:cNvGraphicFramePr>
          <p:nvPr>
            <p:extLst/>
          </p:nvPr>
        </p:nvGraphicFramePr>
        <p:xfrm>
          <a:off x="234950" y="4907423"/>
          <a:ext cx="8829675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8" name="Equation" r:id="rId3" imgW="4279680" imgH="457200" progId="Equation.DSMT4">
                  <p:embed/>
                </p:oleObj>
              </mc:Choice>
              <mc:Fallback>
                <p:oleObj name="Equation" r:id="rId3" imgW="4279680" imgH="457200" progId="Equation.DSMT4">
                  <p:embed/>
                  <p:pic>
                    <p:nvPicPr>
                      <p:cNvPr id="0" name="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4950" y="4907423"/>
                        <a:ext cx="8829675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38100">
                            <a:solidFill>
                              <a:schemeClr val="accent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25"/>
          <p:cNvGraphicFramePr>
            <a:graphicFrameLocks noChangeAspect="1"/>
          </p:cNvGraphicFramePr>
          <p:nvPr>
            <p:extLst/>
          </p:nvPr>
        </p:nvGraphicFramePr>
        <p:xfrm>
          <a:off x="142414" y="5768307"/>
          <a:ext cx="8986838" cy="573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9" name="Equation" r:id="rId5" imgW="4356000" imgH="279360" progId="Equation.DSMT4">
                  <p:embed/>
                </p:oleObj>
              </mc:Choice>
              <mc:Fallback>
                <p:oleObj name="Equation" r:id="rId5" imgW="4356000" imgH="279360" progId="Equation.DSMT4">
                  <p:embed/>
                  <p:pic>
                    <p:nvPicPr>
                      <p:cNvPr id="0" name="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414" y="5768307"/>
                        <a:ext cx="8986838" cy="573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38100">
                            <a:solidFill>
                              <a:schemeClr val="accent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41" y="1536304"/>
            <a:ext cx="6689785" cy="838200"/>
          </a:xfrm>
          <a:prstGeom prst="rect">
            <a:avLst/>
          </a:prstGeom>
        </p:spPr>
      </p:pic>
      <p:graphicFrame>
        <p:nvGraphicFramePr>
          <p:cNvPr id="14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0020102"/>
              </p:ext>
            </p:extLst>
          </p:nvPr>
        </p:nvGraphicFramePr>
        <p:xfrm>
          <a:off x="1977709" y="1812201"/>
          <a:ext cx="4951413" cy="804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0" name="Equation" r:id="rId8" imgW="2400120" imgH="393480" progId="Equation.DSMT4">
                  <p:embed/>
                </p:oleObj>
              </mc:Choice>
              <mc:Fallback>
                <p:oleObj name="Equation" r:id="rId8" imgW="2400120" imgH="393480" progId="Equation.DSMT4">
                  <p:embed/>
                  <p:pic>
                    <p:nvPicPr>
                      <p:cNvPr id="0" name="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7709" y="1812201"/>
                        <a:ext cx="4951413" cy="804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38100">
                            <a:solidFill>
                              <a:schemeClr val="accent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4761594"/>
              </p:ext>
            </p:extLst>
          </p:nvPr>
        </p:nvGraphicFramePr>
        <p:xfrm>
          <a:off x="628650" y="2823707"/>
          <a:ext cx="3143250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1" name="Equation" r:id="rId10" imgW="1523880" imgH="203040" progId="Equation.DSMT4">
                  <p:embed/>
                </p:oleObj>
              </mc:Choice>
              <mc:Fallback>
                <p:oleObj name="Equation" r:id="rId10" imgW="1523880" imgH="203040" progId="Equation.DSMT4">
                  <p:embed/>
                  <p:pic>
                    <p:nvPicPr>
                      <p:cNvPr id="0" name="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8650" y="2823707"/>
                        <a:ext cx="3143250" cy="415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38100">
                            <a:solidFill>
                              <a:schemeClr val="accent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8107884"/>
              </p:ext>
            </p:extLst>
          </p:nvPr>
        </p:nvGraphicFramePr>
        <p:xfrm>
          <a:off x="380539" y="3224443"/>
          <a:ext cx="8748713" cy="1044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2" name="Equation" r:id="rId12" imgW="4241520" imgH="507960" progId="Equation.DSMT4">
                  <p:embed/>
                </p:oleObj>
              </mc:Choice>
              <mc:Fallback>
                <p:oleObj name="Equation" r:id="rId12" imgW="4241520" imgH="507960" progId="Equation.DSMT4">
                  <p:embed/>
                  <p:pic>
                    <p:nvPicPr>
                      <p:cNvPr id="0" name="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0539" y="3224443"/>
                        <a:ext cx="8748713" cy="1044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38100">
                            <a:solidFill>
                              <a:schemeClr val="accent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212757"/>
              </p:ext>
            </p:extLst>
          </p:nvPr>
        </p:nvGraphicFramePr>
        <p:xfrm>
          <a:off x="417396" y="4251099"/>
          <a:ext cx="7915275" cy="522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3" name="Equation" r:id="rId14" imgW="3835080" imgH="253800" progId="Equation.DSMT4">
                  <p:embed/>
                </p:oleObj>
              </mc:Choice>
              <mc:Fallback>
                <p:oleObj name="Equation" r:id="rId14" imgW="3835080" imgH="253800" progId="Equation.DSMT4">
                  <p:embed/>
                  <p:pic>
                    <p:nvPicPr>
                      <p:cNvPr id="0" name="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7396" y="4251099"/>
                        <a:ext cx="7915275" cy="522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38100">
                            <a:solidFill>
                              <a:schemeClr val="accent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727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Horn-</a:t>
            </a:r>
            <a:r>
              <a:rPr lang="en-US" dirty="0" err="1" smtClean="0"/>
              <a:t>Schunk</a:t>
            </a:r>
            <a:r>
              <a:rPr lang="en-US" dirty="0" smtClean="0"/>
              <a:t> method for optical flow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928861"/>
            <a:ext cx="7886700" cy="4351338"/>
          </a:xfrm>
        </p:spPr>
        <p:txBody>
          <a:bodyPr/>
          <a:lstStyle/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Using integration by part,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41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106" y="5151585"/>
            <a:ext cx="4972050" cy="1204766"/>
          </a:xfrm>
          <a:prstGeom prst="rect">
            <a:avLst/>
          </a:prstGeom>
          <a:ln>
            <a:solidFill>
              <a:srgbClr val="FF0000"/>
            </a:solidFill>
          </a:ln>
        </p:spPr>
      </p:pic>
      <p:graphicFrame>
        <p:nvGraphicFramePr>
          <p:cNvPr id="9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4401231"/>
              </p:ext>
            </p:extLst>
          </p:nvPr>
        </p:nvGraphicFramePr>
        <p:xfrm>
          <a:off x="217185" y="3083343"/>
          <a:ext cx="8383587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73" name="Equation" r:id="rId4" imgW="4063680" imgH="482400" progId="Equation.DSMT4">
                  <p:embed/>
                </p:oleObj>
              </mc:Choice>
              <mc:Fallback>
                <p:oleObj name="Equation" r:id="rId4" imgW="4063680" imgH="482400" progId="Equation.DSMT4">
                  <p:embed/>
                  <p:pic>
                    <p:nvPicPr>
                      <p:cNvPr id="0" name="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7185" y="3083343"/>
                        <a:ext cx="8383587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38100">
                            <a:solidFill>
                              <a:schemeClr val="accent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5909763"/>
              </p:ext>
            </p:extLst>
          </p:nvPr>
        </p:nvGraphicFramePr>
        <p:xfrm>
          <a:off x="214161" y="3655397"/>
          <a:ext cx="8226425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74" name="Equation" r:id="rId6" imgW="3987720" imgH="482400" progId="Equation.DSMT4">
                  <p:embed/>
                </p:oleObj>
              </mc:Choice>
              <mc:Fallback>
                <p:oleObj name="Equation" r:id="rId6" imgW="3987720" imgH="482400" progId="Equation.DSMT4">
                  <p:embed/>
                  <p:pic>
                    <p:nvPicPr>
                      <p:cNvPr id="0" name="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161" y="3655397"/>
                        <a:ext cx="8226425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38100">
                            <a:solidFill>
                              <a:schemeClr val="accent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6020400"/>
              </p:ext>
            </p:extLst>
          </p:nvPr>
        </p:nvGraphicFramePr>
        <p:xfrm>
          <a:off x="170654" y="4272061"/>
          <a:ext cx="8802687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75" name="Equation" r:id="rId8" imgW="4267080" imgH="482400" progId="Equation.DSMT4">
                  <p:embed/>
                </p:oleObj>
              </mc:Choice>
              <mc:Fallback>
                <p:oleObj name="Equation" r:id="rId8" imgW="4267080" imgH="482400" progId="Equation.DSMT4">
                  <p:embed/>
                  <p:pic>
                    <p:nvPicPr>
                      <p:cNvPr id="0" name="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0654" y="4272061"/>
                        <a:ext cx="8802687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38100">
                            <a:solidFill>
                              <a:schemeClr val="accent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3547561"/>
              </p:ext>
            </p:extLst>
          </p:nvPr>
        </p:nvGraphicFramePr>
        <p:xfrm>
          <a:off x="6845300" y="5243014"/>
          <a:ext cx="1282700" cy="938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76" name="Equation" r:id="rId10" imgW="622080" imgH="457200" progId="Equation.DSMT4">
                  <p:embed/>
                </p:oleObj>
              </mc:Choice>
              <mc:Fallback>
                <p:oleObj name="Equation" r:id="rId10" imgW="622080" imgH="457200" progId="Equation.DSMT4">
                  <p:embed/>
                  <p:pic>
                    <p:nvPicPr>
                      <p:cNvPr id="0" name="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5300" y="5243014"/>
                        <a:ext cx="1282700" cy="938213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FF0000"/>
                        </a:solidFill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38100">
                            <a:solidFill>
                              <a:schemeClr val="accent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8348649"/>
              </p:ext>
            </p:extLst>
          </p:nvPr>
        </p:nvGraphicFramePr>
        <p:xfrm>
          <a:off x="354013" y="1703388"/>
          <a:ext cx="8593137" cy="573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77" name="Equation" r:id="rId12" imgW="4165560" imgH="279360" progId="Equation.DSMT4">
                  <p:embed/>
                </p:oleObj>
              </mc:Choice>
              <mc:Fallback>
                <p:oleObj name="Equation" r:id="rId12" imgW="4165560" imgH="279360" progId="Equation.DSMT4">
                  <p:embed/>
                  <p:pic>
                    <p:nvPicPr>
                      <p:cNvPr id="0" name="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4013" y="1703388"/>
                        <a:ext cx="8593137" cy="573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38100">
                            <a:solidFill>
                              <a:schemeClr val="accent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93617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454" y="2720222"/>
            <a:ext cx="1717188" cy="6634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Horn-</a:t>
            </a:r>
            <a:r>
              <a:rPr lang="en-US" dirty="0" err="1" smtClean="0"/>
              <a:t>Schunk</a:t>
            </a:r>
            <a:r>
              <a:rPr lang="en-US" dirty="0" smtClean="0"/>
              <a:t> method for optical flow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Where                          </a:t>
            </a:r>
            <a:r>
              <a:rPr lang="en-US" dirty="0"/>
              <a:t>is </a:t>
            </a:r>
            <a:r>
              <a:rPr lang="en-US" dirty="0" smtClean="0"/>
              <a:t>the </a:t>
            </a:r>
            <a:r>
              <a:rPr lang="en-US" dirty="0" smtClean="0"/>
              <a:t>Laplace operator</a:t>
            </a:r>
            <a:r>
              <a:rPr lang="en-US" dirty="0"/>
              <a:t>. In practice, </a:t>
            </a:r>
            <a:r>
              <a:rPr lang="en-US" dirty="0" smtClean="0"/>
              <a:t>it is often computed as</a:t>
            </a:r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r>
              <a:rPr lang="en-US" sz="2200" dirty="0" smtClean="0"/>
              <a:t>where             is the weighted average of u measured at (</a:t>
            </a:r>
            <a:r>
              <a:rPr lang="en-US" sz="2200" dirty="0" err="1" smtClean="0"/>
              <a:t>x,y</a:t>
            </a:r>
            <a:r>
              <a:rPr lang="en-US" sz="2200" dirty="0" smtClean="0"/>
              <a:t>).</a:t>
            </a:r>
            <a:endParaRPr lang="en-US" sz="2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42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950" y="1406654"/>
            <a:ext cx="4972050" cy="1204766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950" y="3823778"/>
            <a:ext cx="4339213" cy="57041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917" y="4837230"/>
            <a:ext cx="698500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955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Horn-</a:t>
            </a:r>
            <a:r>
              <a:rPr lang="en-US" dirty="0" err="1" smtClean="0"/>
              <a:t>Schunk</a:t>
            </a:r>
            <a:r>
              <a:rPr lang="en-US" dirty="0" smtClean="0"/>
              <a:t> method for optical flow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Now we substitute </a:t>
            </a:r>
            <a:br>
              <a:rPr lang="en-US" dirty="0" smtClean="0"/>
            </a:br>
            <a:r>
              <a:rPr lang="en-US" dirty="0" smtClean="0"/>
              <a:t>in:</a:t>
            </a:r>
          </a:p>
          <a:p>
            <a:endParaRPr lang="en-US" dirty="0"/>
          </a:p>
          <a:p>
            <a:r>
              <a:rPr lang="en-US" dirty="0" smtClean="0"/>
              <a:t>We get: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Which is linear in u and v and can be solved for each pixel individually.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43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575" y="2167665"/>
            <a:ext cx="4972050" cy="12047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871" y="1822158"/>
            <a:ext cx="3891320" cy="5115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285" y="3551911"/>
            <a:ext cx="5029200" cy="1222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465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Iterative Horn-</a:t>
            </a:r>
            <a:r>
              <a:rPr lang="en-US" dirty="0" err="1" smtClean="0"/>
              <a:t>Schunk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But since the solution </a:t>
            </a:r>
            <a:r>
              <a:rPr lang="en-US" dirty="0"/>
              <a:t>depends on the neighboring values of the flow field, it must be repeated once the neighbors have been updated.</a:t>
            </a:r>
            <a:r>
              <a:rPr lang="en-US" dirty="0" smtClean="0"/>
              <a:t> </a:t>
            </a:r>
          </a:p>
          <a:p>
            <a:r>
              <a:rPr lang="en-US" dirty="0" smtClean="0"/>
              <a:t>So instead, we can iteratively solve for u and v using: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44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304" y="4106938"/>
            <a:ext cx="5194498" cy="2347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81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65693-02A9-1443-B225-E2E05F53ECB5}" type="slidenum">
              <a:rPr lang="en-US" altLang="en-US"/>
              <a:pPr/>
              <a:t>45</a:t>
            </a:fld>
            <a:endParaRPr lang="en-US" altLang="en-US"/>
          </a:p>
        </p:txBody>
      </p:sp>
      <p:sp>
        <p:nvSpPr>
          <p:cNvPr id="91148" name="Rectangle 12" descr="White marble"/>
          <p:cNvSpPr>
            <a:spLocks noChangeArrowheads="1"/>
          </p:cNvSpPr>
          <p:nvPr/>
        </p:nvSpPr>
        <p:spPr bwMode="auto">
          <a:xfrm>
            <a:off x="1549400" y="3162300"/>
            <a:ext cx="901700" cy="19558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1146" name="Group 10"/>
          <p:cNvGrpSpPr>
            <a:grpSpLocks/>
          </p:cNvGrpSpPr>
          <p:nvPr/>
        </p:nvGrpSpPr>
        <p:grpSpPr bwMode="auto">
          <a:xfrm>
            <a:off x="1549400" y="3162300"/>
            <a:ext cx="901700" cy="1955800"/>
            <a:chOff x="2456" y="2272"/>
            <a:chExt cx="568" cy="1232"/>
          </a:xfrm>
        </p:grpSpPr>
        <p:sp>
          <p:nvSpPr>
            <p:cNvPr id="91144" name="Rectangle 8" descr="White marble"/>
            <p:cNvSpPr>
              <a:spLocks noChangeArrowheads="1"/>
            </p:cNvSpPr>
            <p:nvPr/>
          </p:nvSpPr>
          <p:spPr bwMode="auto">
            <a:xfrm>
              <a:off x="2456" y="2272"/>
              <a:ext cx="568" cy="1232"/>
            </a:xfrm>
            <a:prstGeom prst="rect">
              <a:avLst/>
            </a:prstGeom>
            <a:blipFill dpi="0" rotWithShape="1">
              <a:blip r:embed="rId2"/>
              <a:srcRect/>
              <a:tile tx="0" ty="0" sx="100000" sy="100000" flip="none" algn="tl"/>
            </a:blipFill>
            <a:ln w="38100">
              <a:solidFill>
                <a:schemeClr val="bg2"/>
              </a:solidFill>
              <a:prstDash val="dash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45" name="Rectangle 9"/>
            <p:cNvSpPr>
              <a:spLocks noChangeArrowheads="1"/>
            </p:cNvSpPr>
            <p:nvPr/>
          </p:nvSpPr>
          <p:spPr bwMode="auto">
            <a:xfrm>
              <a:off x="2456" y="2272"/>
              <a:ext cx="568" cy="1232"/>
            </a:xfrm>
            <a:prstGeom prst="rect">
              <a:avLst/>
            </a:prstGeom>
            <a:solidFill>
              <a:srgbClr val="808080">
                <a:alpha val="35001"/>
              </a:srgbClr>
            </a:solidFill>
            <a:ln w="38100">
              <a:solidFill>
                <a:srgbClr val="000000">
                  <a:alpha val="35001"/>
                </a:srgbClr>
              </a:solidFill>
              <a:prstDash val="dash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1140" name="Rectangle 4" descr="White marble"/>
          <p:cNvSpPr>
            <a:spLocks noChangeArrowheads="1"/>
          </p:cNvSpPr>
          <p:nvPr/>
        </p:nvSpPr>
        <p:spPr bwMode="auto">
          <a:xfrm>
            <a:off x="1549400" y="3162300"/>
            <a:ext cx="901700" cy="19558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74638"/>
            <a:ext cx="8763000" cy="1143000"/>
          </a:xfrm>
        </p:spPr>
        <p:txBody>
          <a:bodyPr>
            <a:normAutofit/>
          </a:bodyPr>
          <a:lstStyle/>
          <a:p>
            <a:r>
              <a:rPr lang="en-US" altLang="en-US" sz="3600" dirty="0" smtClean="0"/>
              <a:t>What does the smoothness regularization do anyway?</a:t>
            </a:r>
            <a:endParaRPr lang="en-US" altLang="en-US" sz="3600" dirty="0"/>
          </a:p>
        </p:txBody>
      </p:sp>
      <p:sp>
        <p:nvSpPr>
          <p:cNvPr id="91141" name="Text Box 5"/>
          <p:cNvSpPr txBox="1">
            <a:spLocks noChangeArrowheads="1"/>
          </p:cNvSpPr>
          <p:nvPr/>
        </p:nvSpPr>
        <p:spPr bwMode="auto">
          <a:xfrm>
            <a:off x="962025" y="1306513"/>
            <a:ext cx="70246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altLang="en-US" sz="2000"/>
              <a:t> It’s a sum of squared terms (a Euclidian distance measure).</a:t>
            </a:r>
          </a:p>
        </p:txBody>
      </p:sp>
      <p:sp>
        <p:nvSpPr>
          <p:cNvPr id="91142" name="Text Box 6"/>
          <p:cNvSpPr txBox="1">
            <a:spLocks noChangeArrowheads="1"/>
          </p:cNvSpPr>
          <p:nvPr/>
        </p:nvSpPr>
        <p:spPr bwMode="auto">
          <a:xfrm>
            <a:off x="962025" y="1682750"/>
            <a:ext cx="59420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altLang="en-US" sz="2000"/>
              <a:t> We’re putting it in the expression to be minimized.</a:t>
            </a:r>
          </a:p>
        </p:txBody>
      </p:sp>
      <p:sp>
        <p:nvSpPr>
          <p:cNvPr id="91143" name="Text Box 7"/>
          <p:cNvSpPr txBox="1">
            <a:spLocks noChangeArrowheads="1"/>
          </p:cNvSpPr>
          <p:nvPr/>
        </p:nvSpPr>
        <p:spPr bwMode="auto">
          <a:xfrm>
            <a:off x="962025" y="2058988"/>
            <a:ext cx="547752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altLang="en-US" sz="2000" dirty="0"/>
              <a:t> =&gt; In texture free regions, </a:t>
            </a:r>
            <a:r>
              <a:rPr lang="en-US" altLang="en-US" sz="2000" i="1" dirty="0" smtClean="0"/>
              <a:t>there is no optical flow</a:t>
            </a:r>
            <a:endParaRPr lang="en-US" altLang="en-US" sz="2000" i="1" dirty="0"/>
          </a:p>
        </p:txBody>
      </p:sp>
      <p:grpSp>
        <p:nvGrpSpPr>
          <p:cNvPr id="91153" name="Group 17"/>
          <p:cNvGrpSpPr>
            <a:grpSpLocks/>
          </p:cNvGrpSpPr>
          <p:nvPr/>
        </p:nvGrpSpPr>
        <p:grpSpPr bwMode="auto">
          <a:xfrm>
            <a:off x="2430463" y="4133850"/>
            <a:ext cx="579437" cy="1276350"/>
            <a:chOff x="1531" y="2604"/>
            <a:chExt cx="365" cy="804"/>
          </a:xfrm>
        </p:grpSpPr>
        <p:sp>
          <p:nvSpPr>
            <p:cNvPr id="91150" name="Line 14"/>
            <p:cNvSpPr>
              <a:spLocks noChangeShapeType="1"/>
            </p:cNvSpPr>
            <p:nvPr/>
          </p:nvSpPr>
          <p:spPr bwMode="auto">
            <a:xfrm>
              <a:off x="1532" y="2604"/>
              <a:ext cx="359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151" name="Line 15"/>
            <p:cNvSpPr>
              <a:spLocks noChangeShapeType="1"/>
            </p:cNvSpPr>
            <p:nvPr/>
          </p:nvSpPr>
          <p:spPr bwMode="auto">
            <a:xfrm>
              <a:off x="1531" y="3213"/>
              <a:ext cx="365" cy="195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1156" name="Group 20"/>
          <p:cNvGrpSpPr>
            <a:grpSpLocks/>
          </p:cNvGrpSpPr>
          <p:nvPr/>
        </p:nvGrpSpPr>
        <p:grpSpPr bwMode="auto">
          <a:xfrm>
            <a:off x="2968625" y="3948113"/>
            <a:ext cx="1873250" cy="1700212"/>
            <a:chOff x="2806" y="2487"/>
            <a:chExt cx="1180" cy="1071"/>
          </a:xfrm>
        </p:grpSpPr>
        <p:sp>
          <p:nvSpPr>
            <p:cNvPr id="91154" name="Text Box 18"/>
            <p:cNvSpPr txBox="1">
              <a:spLocks noChangeArrowheads="1"/>
            </p:cNvSpPr>
            <p:nvPr/>
          </p:nvSpPr>
          <p:spPr bwMode="auto">
            <a:xfrm>
              <a:off x="2806" y="2487"/>
              <a:ext cx="118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>
                  <a:solidFill>
                    <a:srgbClr val="0000FF"/>
                  </a:solidFill>
                </a:rPr>
                <a:t>Regularized flow</a:t>
              </a:r>
            </a:p>
          </p:txBody>
        </p:sp>
        <p:sp>
          <p:nvSpPr>
            <p:cNvPr id="91155" name="Text Box 19"/>
            <p:cNvSpPr txBox="1">
              <a:spLocks noChangeArrowheads="1"/>
            </p:cNvSpPr>
            <p:nvPr/>
          </p:nvSpPr>
          <p:spPr bwMode="auto">
            <a:xfrm>
              <a:off x="2806" y="3327"/>
              <a:ext cx="86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>
                  <a:solidFill>
                    <a:srgbClr val="FF3300"/>
                  </a:solidFill>
                </a:rPr>
                <a:t>Optical flow</a:t>
              </a:r>
            </a:p>
          </p:txBody>
        </p:sp>
      </p:grpSp>
      <p:sp>
        <p:nvSpPr>
          <p:cNvPr id="91158" name="Rectangle 22"/>
          <p:cNvSpPr>
            <a:spLocks noChangeArrowheads="1"/>
          </p:cNvSpPr>
          <p:nvPr/>
        </p:nvSpPr>
        <p:spPr bwMode="auto">
          <a:xfrm>
            <a:off x="962025" y="2433638"/>
            <a:ext cx="759676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altLang="en-US" i="1" dirty="0"/>
              <a:t> =&gt; </a:t>
            </a:r>
            <a:r>
              <a:rPr lang="en-US" altLang="en-US" dirty="0"/>
              <a:t>On edges, </a:t>
            </a:r>
            <a:r>
              <a:rPr lang="en-US" altLang="en-US" dirty="0">
                <a:solidFill>
                  <a:srgbClr val="0000FF"/>
                </a:solidFill>
              </a:rPr>
              <a:t>points will flow to nearest </a:t>
            </a:r>
            <a:r>
              <a:rPr lang="en-US" altLang="en-US" dirty="0" smtClean="0">
                <a:solidFill>
                  <a:srgbClr val="0000FF"/>
                </a:solidFill>
              </a:rPr>
              <a:t>points, solving the aperture problem.</a:t>
            </a:r>
            <a:endParaRPr lang="en-US" altLang="en-US" dirty="0">
              <a:solidFill>
                <a:srgbClr val="0000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70164" y="6018271"/>
            <a:ext cx="2857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Slide credit</a:t>
            </a:r>
            <a:r>
              <a:rPr lang="en-US" smtClean="0"/>
              <a:t>: Sebastian Thurn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950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3.7037E-6 L 0.0625 0.0444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91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25" y="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48" grpId="0" animBg="1"/>
      <p:bldP spid="91148" grpId="1" animBg="1"/>
      <p:bldP spid="91140" grpId="0" animBg="1"/>
      <p:bldP spid="91140" grpId="1" animBg="1"/>
      <p:bldP spid="91141" grpId="0"/>
      <p:bldP spid="91142" grpId="0"/>
      <p:bldP spid="91143" grpId="0"/>
      <p:bldP spid="9115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17646"/>
            <a:ext cx="7886700" cy="1325563"/>
          </a:xfrm>
        </p:spPr>
        <p:txBody>
          <a:bodyPr>
            <a:normAutofit/>
          </a:bodyPr>
          <a:lstStyle/>
          <a:p>
            <a:r>
              <a:rPr lang="en-US" altLang="en-US" dirty="0"/>
              <a:t>Dense Optical Flow with Michael Black’s method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0882" y="2471580"/>
            <a:ext cx="7886700" cy="4351338"/>
          </a:xfrm>
        </p:spPr>
        <p:txBody>
          <a:bodyPr/>
          <a:lstStyle/>
          <a:p>
            <a:r>
              <a:rPr lang="en-US" altLang="en-US" dirty="0"/>
              <a:t>Michael Black took Horn-</a:t>
            </a:r>
            <a:r>
              <a:rPr lang="en-US" altLang="en-US" dirty="0" err="1"/>
              <a:t>Schunk’s</a:t>
            </a:r>
            <a:r>
              <a:rPr lang="en-US" altLang="en-US" dirty="0"/>
              <a:t> method one step further, starting from the regularization constant</a:t>
            </a:r>
            <a:r>
              <a:rPr lang="en-US" altLang="en-US" dirty="0" smtClean="0"/>
              <a:t>:</a:t>
            </a:r>
            <a:endParaRPr lang="en-US" altLang="en-US" dirty="0"/>
          </a:p>
          <a:p>
            <a:r>
              <a:rPr lang="en-US" altLang="en-US" dirty="0" smtClean="0"/>
              <a:t>Which looks like </a:t>
            </a:r>
            <a:r>
              <a:rPr lang="en-US" altLang="en-US" dirty="0"/>
              <a:t>a quadratic</a:t>
            </a:r>
            <a:r>
              <a:rPr lang="en-US" altLang="en-US" dirty="0" smtClean="0"/>
              <a:t>:</a:t>
            </a:r>
          </a:p>
          <a:p>
            <a:endParaRPr lang="en-US" altLang="en-US" dirty="0" smtClean="0"/>
          </a:p>
          <a:p>
            <a:endParaRPr lang="en-US" altLang="en-US" dirty="0"/>
          </a:p>
          <a:p>
            <a:r>
              <a:rPr lang="en-US" altLang="en-US" dirty="0" smtClean="0"/>
              <a:t>And replaced it with this:</a:t>
            </a:r>
            <a:endParaRPr lang="en-US" altLang="en-US" dirty="0"/>
          </a:p>
          <a:p>
            <a:endParaRPr lang="en-US" altLang="en-US" dirty="0" smtClean="0"/>
          </a:p>
          <a:p>
            <a:r>
              <a:rPr lang="en-US" altLang="en-US" dirty="0" smtClean="0">
                <a:solidFill>
                  <a:srgbClr val="850000"/>
                </a:solidFill>
              </a:rPr>
              <a:t>Why does this regularization work better?</a:t>
            </a:r>
            <a:endParaRPr lang="en-US" altLang="en-US" dirty="0">
              <a:solidFill>
                <a:srgbClr val="850000"/>
              </a:solidFill>
            </a:endParaRP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975777"/>
            <a:ext cx="2057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975777"/>
            <a:ext cx="2057400" cy="365125"/>
          </a:xfrm>
        </p:spPr>
        <p:txBody>
          <a:bodyPr/>
          <a:lstStyle/>
          <a:p>
            <a:fld id="{CF7DC490-98B8-074B-BB30-37775A2447EF}" type="slidenum">
              <a:rPr lang="en-US" smtClean="0"/>
              <a:pPr/>
              <a:t>46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73" r="14441"/>
          <a:stretch/>
        </p:blipFill>
        <p:spPr>
          <a:xfrm>
            <a:off x="1763337" y="3793220"/>
            <a:ext cx="1845425" cy="838200"/>
          </a:xfrm>
          <a:prstGeom prst="rect">
            <a:avLst/>
          </a:prstGeom>
        </p:spPr>
      </p:pic>
      <p:sp>
        <p:nvSpPr>
          <p:cNvPr id="7" name="Freeform 17"/>
          <p:cNvSpPr>
            <a:spLocks/>
          </p:cNvSpPr>
          <p:nvPr/>
        </p:nvSpPr>
        <p:spPr bwMode="auto">
          <a:xfrm>
            <a:off x="5778500" y="3804744"/>
            <a:ext cx="1003300" cy="738188"/>
          </a:xfrm>
          <a:custGeom>
            <a:avLst/>
            <a:gdLst>
              <a:gd name="T0" fmla="*/ 0 w 632"/>
              <a:gd name="T1" fmla="*/ 0 h 297"/>
              <a:gd name="T2" fmla="*/ 320 w 632"/>
              <a:gd name="T3" fmla="*/ 296 h 297"/>
              <a:gd name="T4" fmla="*/ 632 w 632"/>
              <a:gd name="T5" fmla="*/ 8 h 2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32" h="297">
                <a:moveTo>
                  <a:pt x="0" y="0"/>
                </a:moveTo>
                <a:cubicBezTo>
                  <a:pt x="107" y="147"/>
                  <a:pt x="215" y="295"/>
                  <a:pt x="320" y="296"/>
                </a:cubicBezTo>
                <a:cubicBezTo>
                  <a:pt x="425" y="297"/>
                  <a:pt x="528" y="152"/>
                  <a:pt x="632" y="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Freeform 24"/>
          <p:cNvSpPr>
            <a:spLocks/>
          </p:cNvSpPr>
          <p:nvPr/>
        </p:nvSpPr>
        <p:spPr bwMode="auto">
          <a:xfrm>
            <a:off x="5283200" y="5126796"/>
            <a:ext cx="1993900" cy="749300"/>
          </a:xfrm>
          <a:custGeom>
            <a:avLst/>
            <a:gdLst>
              <a:gd name="T0" fmla="*/ 0 w 1256"/>
              <a:gd name="T1" fmla="*/ 0 h 472"/>
              <a:gd name="T2" fmla="*/ 320 w 1256"/>
              <a:gd name="T3" fmla="*/ 96 h 472"/>
              <a:gd name="T4" fmla="*/ 624 w 1256"/>
              <a:gd name="T5" fmla="*/ 472 h 472"/>
              <a:gd name="T6" fmla="*/ 936 w 1256"/>
              <a:gd name="T7" fmla="*/ 96 h 472"/>
              <a:gd name="T8" fmla="*/ 1256 w 1256"/>
              <a:gd name="T9" fmla="*/ 8 h 4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56" h="472">
                <a:moveTo>
                  <a:pt x="0" y="0"/>
                </a:moveTo>
                <a:cubicBezTo>
                  <a:pt x="108" y="8"/>
                  <a:pt x="216" y="17"/>
                  <a:pt x="320" y="96"/>
                </a:cubicBezTo>
                <a:cubicBezTo>
                  <a:pt x="424" y="175"/>
                  <a:pt x="521" y="472"/>
                  <a:pt x="624" y="472"/>
                </a:cubicBezTo>
                <a:cubicBezTo>
                  <a:pt x="727" y="472"/>
                  <a:pt x="831" y="173"/>
                  <a:pt x="936" y="96"/>
                </a:cubicBezTo>
                <a:cubicBezTo>
                  <a:pt x="1041" y="19"/>
                  <a:pt x="1148" y="13"/>
                  <a:pt x="1256" y="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107" y="1520696"/>
            <a:ext cx="6689785" cy="790573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649487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</a:t>
            </a:r>
            <a:r>
              <a:rPr lang="en-US" smtClean="0"/>
              <a:t>we will learn today?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00200"/>
            <a:ext cx="77724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Optical flow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Lucas-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Kanade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method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Horn-</a:t>
            </a: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</a:rPr>
              <a:t>Schunk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 method</a:t>
            </a:r>
          </a:p>
          <a:p>
            <a:r>
              <a:rPr lang="en-US" dirty="0" smtClean="0"/>
              <a:t>Gunnar </a:t>
            </a:r>
            <a:r>
              <a:rPr lang="en-US" dirty="0" err="1" smtClean="0"/>
              <a:t>Farneback</a:t>
            </a:r>
            <a:r>
              <a:rPr lang="en-US" dirty="0" smtClean="0"/>
              <a:t> method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Pyramids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for large motion</a:t>
            </a:r>
          </a:p>
          <a:p>
            <a:r>
              <a:rPr lang="en-US" dirty="0" smtClean="0">
                <a:solidFill>
                  <a:srgbClr val="A6A6A6"/>
                </a:solidFill>
              </a:rPr>
              <a:t>Applications</a:t>
            </a:r>
            <a:endParaRPr lang="en-US" dirty="0" smtClean="0">
              <a:solidFill>
                <a:srgbClr val="A6A6A6"/>
              </a:solidFill>
            </a:endParaRPr>
          </a:p>
          <a:p>
            <a:pPr lvl="2"/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7519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Gunnar </a:t>
            </a:r>
            <a:r>
              <a:rPr lang="en-US" dirty="0" err="1" smtClean="0"/>
              <a:t>Farneback</a:t>
            </a:r>
            <a:r>
              <a:rPr lang="en-US" dirty="0" smtClean="0"/>
              <a:t> Optical Flow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Model image intensity with quadratic function</a:t>
            </a:r>
          </a:p>
          <a:p>
            <a:r>
              <a:rPr lang="en-US" dirty="0" smtClean="0"/>
              <a:t>Image 1:</a:t>
            </a:r>
          </a:p>
          <a:p>
            <a:endParaRPr lang="en-US" dirty="0" smtClean="0"/>
          </a:p>
          <a:p>
            <a:r>
              <a:rPr lang="en-US" dirty="0" smtClean="0"/>
              <a:t>Image 2:</a:t>
            </a:r>
          </a:p>
          <a:p>
            <a:pPr marL="457200" lvl="1" indent="0">
              <a:buNone/>
            </a:pPr>
            <a:endParaRPr lang="en-US" dirty="0"/>
          </a:p>
        </p:txBody>
      </p:sp>
      <p:graphicFrame>
        <p:nvGraphicFramePr>
          <p:cNvPr id="4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6525146"/>
              </p:ext>
            </p:extLst>
          </p:nvPr>
        </p:nvGraphicFramePr>
        <p:xfrm>
          <a:off x="2568166" y="2638879"/>
          <a:ext cx="3013075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0" name="Equation" r:id="rId3" imgW="1460160" imgH="241200" progId="Equation.DSMT4">
                  <p:embed/>
                </p:oleObj>
              </mc:Choice>
              <mc:Fallback>
                <p:oleObj name="Equation" r:id="rId3" imgW="1460160" imgH="241200" progId="Equation.DSMT4">
                  <p:embed/>
                  <p:pic>
                    <p:nvPicPr>
                      <p:cNvPr id="0" name="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68166" y="2638879"/>
                        <a:ext cx="3013075" cy="495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38100">
                            <a:solidFill>
                              <a:schemeClr val="accent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4403554"/>
              </p:ext>
            </p:extLst>
          </p:nvPr>
        </p:nvGraphicFramePr>
        <p:xfrm>
          <a:off x="1310481" y="3848509"/>
          <a:ext cx="6523038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1" name="Equation" r:id="rId5" imgW="3162240" imgH="241200" progId="Equation.DSMT4">
                  <p:embed/>
                </p:oleObj>
              </mc:Choice>
              <mc:Fallback>
                <p:oleObj name="Equation" r:id="rId5" imgW="3162240" imgH="241200" progId="Equation.DSMT4">
                  <p:embed/>
                  <p:pic>
                    <p:nvPicPr>
                      <p:cNvPr id="0" name="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0481" y="3848509"/>
                        <a:ext cx="6523038" cy="495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38100">
                            <a:solidFill>
                              <a:schemeClr val="accent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5627050"/>
              </p:ext>
            </p:extLst>
          </p:nvPr>
        </p:nvGraphicFramePr>
        <p:xfrm>
          <a:off x="2033588" y="4365625"/>
          <a:ext cx="3560762" cy="88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2" name="Equation" r:id="rId7" imgW="1726920" imgH="431640" progId="Equation.DSMT4">
                  <p:embed/>
                </p:oleObj>
              </mc:Choice>
              <mc:Fallback>
                <p:oleObj name="Equation" r:id="rId7" imgW="1726920" imgH="431640" progId="Equation.DSMT4">
                  <p:embed/>
                  <p:pic>
                    <p:nvPicPr>
                      <p:cNvPr id="0" name="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33588" y="4365625"/>
                        <a:ext cx="3560762" cy="885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38100">
                            <a:solidFill>
                              <a:schemeClr val="accent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4109114"/>
              </p:ext>
            </p:extLst>
          </p:nvPr>
        </p:nvGraphicFramePr>
        <p:xfrm>
          <a:off x="1310481" y="5251450"/>
          <a:ext cx="2146300" cy="46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3" name="Equation" r:id="rId9" imgW="1041120" imgH="228600" progId="Equation.DSMT4">
                  <p:embed/>
                </p:oleObj>
              </mc:Choice>
              <mc:Fallback>
                <p:oleObj name="Equation" r:id="rId9" imgW="1041120" imgH="228600" progId="Equation.DSMT4">
                  <p:embed/>
                  <p:pic>
                    <p:nvPicPr>
                      <p:cNvPr id="0" name="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0481" y="5251450"/>
                        <a:ext cx="2146300" cy="468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38100">
                            <a:solidFill>
                              <a:schemeClr val="accent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9341772"/>
              </p:ext>
            </p:extLst>
          </p:nvPr>
        </p:nvGraphicFramePr>
        <p:xfrm>
          <a:off x="1388750" y="5719763"/>
          <a:ext cx="2827338" cy="806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4" name="Equation" r:id="rId11" imgW="1371600" imgH="393480" progId="Equation.DSMT4">
                  <p:embed/>
                </p:oleObj>
              </mc:Choice>
              <mc:Fallback>
                <p:oleObj name="Equation" r:id="rId11" imgW="1371600" imgH="393480" progId="Equation.DSMT4">
                  <p:embed/>
                  <p:pic>
                    <p:nvPicPr>
                      <p:cNvPr id="0" name="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8750" y="5719763"/>
                        <a:ext cx="2827338" cy="806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38100">
                            <a:solidFill>
                              <a:schemeClr val="accent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41222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13126"/>
            <a:ext cx="7886700" cy="1325563"/>
          </a:xfrm>
        </p:spPr>
        <p:txBody>
          <a:bodyPr/>
          <a:lstStyle/>
          <a:p>
            <a:r>
              <a:rPr lang="en-US" dirty="0"/>
              <a:t>Gunnar </a:t>
            </a:r>
            <a:r>
              <a:rPr lang="en-US" dirty="0" err="1"/>
              <a:t>Farneback</a:t>
            </a:r>
            <a:r>
              <a:rPr lang="en-US" dirty="0"/>
              <a:t> Optical Flow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38689"/>
            <a:ext cx="7886700" cy="4351338"/>
          </a:xfrm>
        </p:spPr>
        <p:txBody>
          <a:bodyPr/>
          <a:lstStyle/>
          <a:p>
            <a:r>
              <a:rPr lang="en-US" dirty="0" smtClean="0"/>
              <a:t>A’s and b’s should vary with location. Thus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Consider a window instead, and minimizes</a:t>
            </a:r>
            <a:endParaRPr lang="en-US" dirty="0"/>
          </a:p>
        </p:txBody>
      </p:sp>
      <p:graphicFrame>
        <p:nvGraphicFramePr>
          <p:cNvPr id="4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4217456"/>
              </p:ext>
            </p:extLst>
          </p:nvPr>
        </p:nvGraphicFramePr>
        <p:xfrm>
          <a:off x="2717800" y="1992820"/>
          <a:ext cx="2698750" cy="808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14" name="Equation" r:id="rId3" imgW="1307880" imgH="393480" progId="Equation.DSMT4">
                  <p:embed/>
                </p:oleObj>
              </mc:Choice>
              <mc:Fallback>
                <p:oleObj name="Equation" r:id="rId3" imgW="1307880" imgH="393480" progId="Equation.DSMT4">
                  <p:embed/>
                  <p:pic>
                    <p:nvPicPr>
                      <p:cNvPr id="0" name="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17800" y="1992820"/>
                        <a:ext cx="2698750" cy="808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38100">
                            <a:solidFill>
                              <a:schemeClr val="accent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7399831"/>
              </p:ext>
            </p:extLst>
          </p:nvPr>
        </p:nvGraphicFramePr>
        <p:xfrm>
          <a:off x="2587625" y="2771235"/>
          <a:ext cx="3352800" cy="808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15" name="Equation" r:id="rId5" imgW="1625400" imgH="393480" progId="Equation.DSMT4">
                  <p:embed/>
                </p:oleObj>
              </mc:Choice>
              <mc:Fallback>
                <p:oleObj name="Equation" r:id="rId5" imgW="1625400" imgH="393480" progId="Equation.DSMT4">
                  <p:embed/>
                  <p:pic>
                    <p:nvPicPr>
                      <p:cNvPr id="0" name="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87625" y="2771235"/>
                        <a:ext cx="3352800" cy="808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38100">
                            <a:solidFill>
                              <a:schemeClr val="accent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4194069"/>
              </p:ext>
            </p:extLst>
          </p:nvPr>
        </p:nvGraphicFramePr>
        <p:xfrm>
          <a:off x="3111500" y="3782416"/>
          <a:ext cx="2305050" cy="417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16" name="Equation" r:id="rId7" imgW="1117440" imgH="203040" progId="Equation.DSMT4">
                  <p:embed/>
                </p:oleObj>
              </mc:Choice>
              <mc:Fallback>
                <p:oleObj name="Equation" r:id="rId7" imgW="1117440" imgH="203040" progId="Equation.DSMT4">
                  <p:embed/>
                  <p:pic>
                    <p:nvPicPr>
                      <p:cNvPr id="0" name="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11500" y="3782416"/>
                        <a:ext cx="2305050" cy="417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38100">
                            <a:solidFill>
                              <a:schemeClr val="accent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0216009"/>
              </p:ext>
            </p:extLst>
          </p:nvPr>
        </p:nvGraphicFramePr>
        <p:xfrm>
          <a:off x="2006854" y="5085177"/>
          <a:ext cx="5422900" cy="70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17" name="Equation" r:id="rId9" imgW="2628720" imgH="342720" progId="Equation.DSMT4">
                  <p:embed/>
                </p:oleObj>
              </mc:Choice>
              <mc:Fallback>
                <p:oleObj name="Equation" r:id="rId9" imgW="2628720" imgH="342720" progId="Equation.DSMT4">
                  <p:embed/>
                  <p:pic>
                    <p:nvPicPr>
                      <p:cNvPr id="0" name="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06854" y="5085177"/>
                        <a:ext cx="5422900" cy="704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38100">
                            <a:solidFill>
                              <a:schemeClr val="accent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7095829"/>
              </p:ext>
            </p:extLst>
          </p:nvPr>
        </p:nvGraphicFramePr>
        <p:xfrm>
          <a:off x="2792666" y="5890237"/>
          <a:ext cx="3851275" cy="625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18" name="Equation" r:id="rId11" imgW="1866600" imgH="304560" progId="Equation.DSMT4">
                  <p:embed/>
                </p:oleObj>
              </mc:Choice>
              <mc:Fallback>
                <p:oleObj name="Equation" r:id="rId11" imgW="1866600" imgH="304560" progId="Equation.DSMT4">
                  <p:embed/>
                  <p:pic>
                    <p:nvPicPr>
                      <p:cNvPr id="0" name="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92666" y="5890237"/>
                        <a:ext cx="3851275" cy="625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38100">
                            <a:solidFill>
                              <a:schemeClr val="accent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18507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is motion useful?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35027" t="54286" r="30749" b="10000"/>
          <a:stretch/>
        </p:blipFill>
        <p:spPr>
          <a:xfrm>
            <a:off x="1581912" y="1380231"/>
            <a:ext cx="5980176" cy="4672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255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13126"/>
            <a:ext cx="7886700" cy="1325563"/>
          </a:xfrm>
        </p:spPr>
        <p:txBody>
          <a:bodyPr/>
          <a:lstStyle/>
          <a:p>
            <a:r>
              <a:rPr lang="en-US" dirty="0"/>
              <a:t>Gunnar </a:t>
            </a:r>
            <a:r>
              <a:rPr lang="en-US" dirty="0" err="1"/>
              <a:t>Farneback</a:t>
            </a:r>
            <a:r>
              <a:rPr lang="en-US" dirty="0"/>
              <a:t> Optical Flow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28928"/>
            <a:ext cx="7886700" cy="4583019"/>
          </a:xfrm>
        </p:spPr>
        <p:txBody>
          <a:bodyPr/>
          <a:lstStyle/>
          <a:p>
            <a:r>
              <a:rPr lang="en-US" dirty="0" smtClean="0"/>
              <a:t>Model displacement by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Rewrite               with</a:t>
            </a:r>
            <a:endParaRPr lang="en-US" dirty="0"/>
          </a:p>
        </p:txBody>
      </p:sp>
      <p:graphicFrame>
        <p:nvGraphicFramePr>
          <p:cNvPr id="4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3683243"/>
              </p:ext>
            </p:extLst>
          </p:nvPr>
        </p:nvGraphicFramePr>
        <p:xfrm>
          <a:off x="2006854" y="1705113"/>
          <a:ext cx="4768850" cy="1042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4" name="Equation" r:id="rId3" imgW="2311200" imgH="507960" progId="Equation.DSMT4">
                  <p:embed/>
                </p:oleObj>
              </mc:Choice>
              <mc:Fallback>
                <p:oleObj name="Equation" r:id="rId3" imgW="2311200" imgH="507960" progId="Equation.DSMT4">
                  <p:embed/>
                  <p:pic>
                    <p:nvPicPr>
                      <p:cNvPr id="0" name="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06854" y="1705113"/>
                        <a:ext cx="4768850" cy="1042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38100">
                            <a:solidFill>
                              <a:schemeClr val="accent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20579"/>
              </p:ext>
            </p:extLst>
          </p:nvPr>
        </p:nvGraphicFramePr>
        <p:xfrm>
          <a:off x="2224944" y="2925426"/>
          <a:ext cx="915987" cy="417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5" name="Equation" r:id="rId5" imgW="444240" imgH="203040" progId="Equation.DSMT4">
                  <p:embed/>
                </p:oleObj>
              </mc:Choice>
              <mc:Fallback>
                <p:oleObj name="Equation" r:id="rId5" imgW="444240" imgH="203040" progId="Equation.DSMT4">
                  <p:embed/>
                  <p:pic>
                    <p:nvPicPr>
                      <p:cNvPr id="0" name="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24944" y="2925426"/>
                        <a:ext cx="915987" cy="417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38100">
                            <a:solidFill>
                              <a:schemeClr val="accent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9233988"/>
              </p:ext>
            </p:extLst>
          </p:nvPr>
        </p:nvGraphicFramePr>
        <p:xfrm>
          <a:off x="915256" y="5044264"/>
          <a:ext cx="4451350" cy="70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6" name="Equation" r:id="rId7" imgW="2158920" imgH="342720" progId="Equation.DSMT4">
                  <p:embed/>
                </p:oleObj>
              </mc:Choice>
              <mc:Fallback>
                <p:oleObj name="Equation" r:id="rId7" imgW="2158920" imgH="342720" progId="Equation.DSMT4">
                  <p:embed/>
                  <p:pic>
                    <p:nvPicPr>
                      <p:cNvPr id="0" name="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5256" y="5044264"/>
                        <a:ext cx="4451350" cy="704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38100">
                            <a:solidFill>
                              <a:schemeClr val="accent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1124740"/>
              </p:ext>
            </p:extLst>
          </p:nvPr>
        </p:nvGraphicFramePr>
        <p:xfrm>
          <a:off x="1579563" y="5841519"/>
          <a:ext cx="5057775" cy="625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7" name="Equation" r:id="rId9" imgW="2450880" imgH="304560" progId="Equation.DSMT4">
                  <p:embed/>
                </p:oleObj>
              </mc:Choice>
              <mc:Fallback>
                <p:oleObj name="Equation" r:id="rId9" imgW="2450880" imgH="304560" progId="Equation.DSMT4">
                  <p:embed/>
                  <p:pic>
                    <p:nvPicPr>
                      <p:cNvPr id="0" name="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79563" y="5841519"/>
                        <a:ext cx="5057775" cy="625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38100">
                            <a:solidFill>
                              <a:schemeClr val="accent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6385166"/>
              </p:ext>
            </p:extLst>
          </p:nvPr>
        </p:nvGraphicFramePr>
        <p:xfrm>
          <a:off x="1863185" y="3342938"/>
          <a:ext cx="5056187" cy="1458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8" name="Equation" r:id="rId11" imgW="2450880" imgH="711000" progId="Equation.DSMT4">
                  <p:embed/>
                </p:oleObj>
              </mc:Choice>
              <mc:Fallback>
                <p:oleObj name="Equation" r:id="rId11" imgW="2450880" imgH="711000" progId="Equation.DSMT4">
                  <p:embed/>
                  <p:pic>
                    <p:nvPicPr>
                      <p:cNvPr id="0" name="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63185" y="3342938"/>
                        <a:ext cx="5056187" cy="1458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38100">
                            <a:solidFill>
                              <a:schemeClr val="accent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40433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Iterative update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Assume previous some a priori displacement field </a:t>
            </a:r>
            <a:endParaRPr lang="en-US" dirty="0"/>
          </a:p>
        </p:txBody>
      </p:sp>
      <p:graphicFrame>
        <p:nvGraphicFramePr>
          <p:cNvPr id="4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4079411"/>
              </p:ext>
            </p:extLst>
          </p:nvPr>
        </p:nvGraphicFramePr>
        <p:xfrm>
          <a:off x="2620963" y="2468563"/>
          <a:ext cx="2698750" cy="808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7" name="Equation" r:id="rId3" imgW="1307880" imgH="393480" progId="Equation.DSMT4">
                  <p:embed/>
                </p:oleObj>
              </mc:Choice>
              <mc:Fallback>
                <p:oleObj name="Equation" r:id="rId3" imgW="1307880" imgH="393480" progId="Equation.DSMT4">
                  <p:embed/>
                  <p:pic>
                    <p:nvPicPr>
                      <p:cNvPr id="0" name="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0963" y="2468563"/>
                        <a:ext cx="2698750" cy="808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38100">
                            <a:solidFill>
                              <a:schemeClr val="accent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8741593"/>
              </p:ext>
            </p:extLst>
          </p:nvPr>
        </p:nvGraphicFramePr>
        <p:xfrm>
          <a:off x="2576894" y="3514725"/>
          <a:ext cx="4767262" cy="808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8" name="Equation" r:id="rId5" imgW="2311200" imgH="393480" progId="Equation.DSMT4">
                  <p:embed/>
                </p:oleObj>
              </mc:Choice>
              <mc:Fallback>
                <p:oleObj name="Equation" r:id="rId5" imgW="2311200" imgH="393480" progId="Equation.DSMT4">
                  <p:embed/>
                  <p:pic>
                    <p:nvPicPr>
                      <p:cNvPr id="0" name="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6894" y="3514725"/>
                        <a:ext cx="4767262" cy="808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38100">
                            <a:solidFill>
                              <a:schemeClr val="accent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2983290"/>
              </p:ext>
            </p:extLst>
          </p:nvPr>
        </p:nvGraphicFramePr>
        <p:xfrm>
          <a:off x="3184525" y="4625404"/>
          <a:ext cx="1571625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9" name="Equation" r:id="rId7" imgW="761760" imgH="228600" progId="Equation.DSMT4">
                  <p:embed/>
                </p:oleObj>
              </mc:Choice>
              <mc:Fallback>
                <p:oleObj name="Equation" r:id="rId7" imgW="761760" imgH="228600" progId="Equation.DSMT4">
                  <p:embed/>
                  <p:pic>
                    <p:nvPicPr>
                      <p:cNvPr id="0" name="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84525" y="4625404"/>
                        <a:ext cx="1571625" cy="469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38100">
                            <a:solidFill>
                              <a:schemeClr val="accent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1118948"/>
              </p:ext>
            </p:extLst>
          </p:nvPr>
        </p:nvGraphicFramePr>
        <p:xfrm>
          <a:off x="8197342" y="1818704"/>
          <a:ext cx="65405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0" name="Equation" r:id="rId9" imgW="317160" imgH="228600" progId="Equation.DSMT4">
                  <p:embed/>
                </p:oleObj>
              </mc:Choice>
              <mc:Fallback>
                <p:oleObj name="Equation" r:id="rId9" imgW="317160" imgH="228600" progId="Equation.DSMT4">
                  <p:embed/>
                  <p:pic>
                    <p:nvPicPr>
                      <p:cNvPr id="0" name="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97342" y="1818704"/>
                        <a:ext cx="654050" cy="469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38100">
                            <a:solidFill>
                              <a:schemeClr val="accent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21215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</a:t>
            </a:r>
            <a:r>
              <a:rPr lang="en-US" smtClean="0"/>
              <a:t>we will learn today?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00200"/>
            <a:ext cx="77724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Optical flow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Lucas-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Kanade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method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Horn-</a:t>
            </a: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</a:rPr>
              <a:t>Schunk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 method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Gunnar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Farneback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method</a:t>
            </a:r>
          </a:p>
          <a:p>
            <a:r>
              <a:rPr lang="en-US" dirty="0" smtClean="0"/>
              <a:t>Pyramids </a:t>
            </a:r>
            <a:r>
              <a:rPr lang="en-US" dirty="0" smtClean="0"/>
              <a:t>for large motion</a:t>
            </a:r>
          </a:p>
          <a:p>
            <a:r>
              <a:rPr lang="en-US" dirty="0" smtClean="0">
                <a:solidFill>
                  <a:srgbClr val="A6A6A6"/>
                </a:solidFill>
              </a:rPr>
              <a:t>Applications</a:t>
            </a:r>
            <a:endParaRPr lang="en-US" dirty="0" smtClean="0">
              <a:solidFill>
                <a:srgbClr val="A6A6A6"/>
              </a:solidFill>
            </a:endParaRPr>
          </a:p>
          <a:p>
            <a:pPr lvl="2"/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4573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380" name="Rectangle 4"/>
          <p:cNvSpPr>
            <a:spLocks noChangeArrowheads="1"/>
          </p:cNvSpPr>
          <p:nvPr/>
        </p:nvSpPr>
        <p:spPr bwMode="auto">
          <a:xfrm>
            <a:off x="228600" y="1219200"/>
            <a:ext cx="8229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3200"/>
              <a:t>Key assumptions (</a:t>
            </a:r>
            <a:r>
              <a:rPr lang="en-US" sz="2400"/>
              <a:t>Errors in Lucas-Kanade</a:t>
            </a:r>
            <a:r>
              <a:rPr lang="en-US" sz="3200"/>
              <a:t>)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320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b="1"/>
              <a:t>Small motion:</a:t>
            </a:r>
            <a:r>
              <a:rPr lang="en-US" sz="2400"/>
              <a:t>  points do not move very far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800" b="1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b="1"/>
              <a:t>Brightness constancy:  </a:t>
            </a:r>
            <a:r>
              <a:rPr lang="en-US" sz="2400"/>
              <a:t>projection of the same point looks the same in every frame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80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b="1"/>
              <a:t>Spatial coherence:</a:t>
            </a:r>
            <a:r>
              <a:rPr lang="en-US" sz="2400"/>
              <a:t> points move like their neighbors</a:t>
            </a:r>
          </a:p>
        </p:txBody>
      </p:sp>
      <p:sp>
        <p:nvSpPr>
          <p:cNvPr id="43011" name="Text Box 5"/>
          <p:cNvSpPr txBox="1">
            <a:spLocks noChangeArrowheads="1"/>
          </p:cNvSpPr>
          <p:nvPr/>
        </p:nvSpPr>
        <p:spPr bwMode="auto">
          <a:xfrm>
            <a:off x="3276600" y="304800"/>
            <a:ext cx="15716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/>
              <a:t>Recap</a:t>
            </a:r>
          </a:p>
        </p:txBody>
      </p:sp>
      <p:sp>
        <p:nvSpPr>
          <p:cNvPr id="43012" name="Rectangle 6"/>
          <p:cNvSpPr>
            <a:spLocks noChangeArrowheads="1"/>
          </p:cNvSpPr>
          <p:nvPr/>
        </p:nvSpPr>
        <p:spPr bwMode="auto">
          <a:xfrm>
            <a:off x="152400" y="35814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buFontTx/>
              <a:buChar char="•"/>
            </a:pPr>
            <a:endParaRPr lang="en-US" sz="3000">
              <a:solidFill>
                <a:schemeClr val="tx2"/>
              </a:solidFill>
            </a:endParaRPr>
          </a:p>
        </p:txBody>
      </p:sp>
      <p:sp>
        <p:nvSpPr>
          <p:cNvPr id="485384" name="Rectangle 8"/>
          <p:cNvSpPr>
            <a:spLocks noChangeArrowheads="1"/>
          </p:cNvSpPr>
          <p:nvPr/>
        </p:nvSpPr>
        <p:spPr bwMode="auto">
          <a:xfrm>
            <a:off x="609600" y="2286000"/>
            <a:ext cx="6705600" cy="6096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 rot="16200000">
            <a:off x="7897827" y="5137128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Source: Silvio </a:t>
            </a:r>
            <a:r>
              <a:rPr lang="en-US" sz="1600" dirty="0" err="1" smtClean="0"/>
              <a:t>Savarese</a:t>
            </a:r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9454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3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3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3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3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5380" grpId="0" build="p" bldLvl="2"/>
      <p:bldP spid="485384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garden_0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1066800"/>
            <a:ext cx="6032500" cy="411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600" dirty="0" smtClean="0"/>
              <a:t>Revisiting the small motion assumption</a:t>
            </a:r>
          </a:p>
        </p:txBody>
      </p:sp>
      <p:sp>
        <p:nvSpPr>
          <p:cNvPr id="46899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85800" y="5334000"/>
            <a:ext cx="8229600" cy="1220787"/>
          </a:xfrm>
        </p:spPr>
        <p:txBody>
          <a:bodyPr/>
          <a:lstStyle/>
          <a:p>
            <a:pPr eaLnBrk="1" hangingPunct="1"/>
            <a:r>
              <a:rPr lang="en-US" sz="1800" dirty="0" smtClean="0"/>
              <a:t>Is this motion small enough?</a:t>
            </a:r>
          </a:p>
          <a:p>
            <a:pPr lvl="1" eaLnBrk="1" hangingPunct="1"/>
            <a:r>
              <a:rPr lang="en-US" sz="1400" dirty="0" smtClean="0"/>
              <a:t>Probably not—it’s much larger than one pixel (2</a:t>
            </a:r>
            <a:r>
              <a:rPr lang="en-US" sz="1400" baseline="30000" dirty="0" smtClean="0"/>
              <a:t>nd</a:t>
            </a:r>
            <a:r>
              <a:rPr lang="en-US" sz="1400" dirty="0" smtClean="0"/>
              <a:t> order terms dominate)</a:t>
            </a:r>
          </a:p>
          <a:p>
            <a:pPr lvl="1" eaLnBrk="1" hangingPunct="1"/>
            <a:r>
              <a:rPr lang="en-US" sz="1400" dirty="0" smtClean="0"/>
              <a:t>How might we solve this problem?</a:t>
            </a:r>
          </a:p>
        </p:txBody>
      </p:sp>
      <p:sp>
        <p:nvSpPr>
          <p:cNvPr id="44037" name="Rectangle 5"/>
          <p:cNvSpPr>
            <a:spLocks noChangeArrowheads="1"/>
          </p:cNvSpPr>
          <p:nvPr/>
        </p:nvSpPr>
        <p:spPr bwMode="auto">
          <a:xfrm rot="16200000">
            <a:off x="6987382" y="4290218"/>
            <a:ext cx="394811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dirty="0">
                <a:latin typeface="Arial" charset="0"/>
              </a:rPr>
              <a:t>* From </a:t>
            </a:r>
            <a:r>
              <a:rPr lang="en-US" sz="1000" dirty="0" err="1">
                <a:latin typeface="Arial" charset="0"/>
              </a:rPr>
              <a:t>Khurram</a:t>
            </a:r>
            <a:r>
              <a:rPr lang="en-US" sz="1000" dirty="0">
                <a:latin typeface="Arial" charset="0"/>
              </a:rPr>
              <a:t> Hassan-</a:t>
            </a:r>
            <a:r>
              <a:rPr lang="en-US" sz="1000" dirty="0" err="1">
                <a:latin typeface="Arial" charset="0"/>
              </a:rPr>
              <a:t>Shafique</a:t>
            </a:r>
            <a:r>
              <a:rPr lang="en-US" sz="1000" dirty="0">
                <a:latin typeface="Arial" charset="0"/>
              </a:rPr>
              <a:t> </a:t>
            </a:r>
            <a:r>
              <a:rPr lang="en-US" sz="1000" dirty="0">
                <a:solidFill>
                  <a:schemeClr val="tx2"/>
                </a:solidFill>
                <a:latin typeface="Arial" charset="0"/>
              </a:rPr>
              <a:t>CAP5415 Computer Vision 2003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8466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89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89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89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8996" grpId="0" build="p" bldLvl="2" autoUpdateAnimBg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Reduce the resolution!</a:t>
            </a:r>
          </a:p>
        </p:txBody>
      </p:sp>
      <p:pic>
        <p:nvPicPr>
          <p:cNvPr id="45059" name="Picture 3" descr="garden_4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11725" y="3581400"/>
            <a:ext cx="3656013" cy="274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0" name="Picture 4" descr="garden_2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86325" y="990600"/>
            <a:ext cx="3656013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5" descr="garden_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85825" y="990600"/>
            <a:ext cx="3656013" cy="274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Picture 6" descr="garden_3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8525" y="3595688"/>
            <a:ext cx="3656013" cy="274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3" name="Rectangle 7"/>
          <p:cNvSpPr>
            <a:spLocks noChangeArrowheads="1"/>
          </p:cNvSpPr>
          <p:nvPr/>
        </p:nvSpPr>
        <p:spPr bwMode="auto">
          <a:xfrm rot="16200000">
            <a:off x="6987382" y="4241006"/>
            <a:ext cx="394811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dirty="0">
                <a:latin typeface="Arial" charset="0"/>
              </a:rPr>
              <a:t>* From </a:t>
            </a:r>
            <a:r>
              <a:rPr lang="en-US" sz="1000" dirty="0" err="1">
                <a:latin typeface="Arial" charset="0"/>
              </a:rPr>
              <a:t>Khurram</a:t>
            </a:r>
            <a:r>
              <a:rPr lang="en-US" sz="1000" dirty="0">
                <a:latin typeface="Arial" charset="0"/>
              </a:rPr>
              <a:t> Hassan-</a:t>
            </a:r>
            <a:r>
              <a:rPr lang="en-US" sz="1000" dirty="0" err="1">
                <a:latin typeface="Arial" charset="0"/>
              </a:rPr>
              <a:t>Shafique</a:t>
            </a:r>
            <a:r>
              <a:rPr lang="en-US" sz="1000" dirty="0">
                <a:latin typeface="Arial" charset="0"/>
              </a:rPr>
              <a:t> </a:t>
            </a:r>
            <a:r>
              <a:rPr lang="en-US" sz="1000" dirty="0">
                <a:solidFill>
                  <a:schemeClr val="tx2"/>
                </a:solidFill>
                <a:latin typeface="Arial" charset="0"/>
              </a:rPr>
              <a:t>CAP5415 Computer Vision 2003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4233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/>
          <p:cNvSpPr txBox="1"/>
          <p:nvPr/>
        </p:nvSpPr>
        <p:spPr>
          <a:xfrm rot="16200000">
            <a:off x="7897827" y="5137128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Source: Silvio </a:t>
            </a:r>
            <a:r>
              <a:rPr lang="en-US" sz="1600" dirty="0" err="1" smtClean="0"/>
              <a:t>Savarese</a:t>
            </a:r>
            <a:endParaRPr lang="en-US" sz="1600" dirty="0"/>
          </a:p>
        </p:txBody>
      </p:sp>
      <p:grpSp>
        <p:nvGrpSpPr>
          <p:cNvPr id="47106" name="Group 2"/>
          <p:cNvGrpSpPr>
            <a:grpSpLocks/>
          </p:cNvGrpSpPr>
          <p:nvPr/>
        </p:nvGrpSpPr>
        <p:grpSpPr bwMode="auto">
          <a:xfrm>
            <a:off x="5221288" y="4657725"/>
            <a:ext cx="3609975" cy="1203325"/>
            <a:chOff x="3289" y="3273"/>
            <a:chExt cx="2274" cy="758"/>
          </a:xfrm>
        </p:grpSpPr>
        <p:sp>
          <p:nvSpPr>
            <p:cNvPr id="47142" name="AutoShape 3"/>
            <p:cNvSpPr>
              <a:spLocks noChangeAspect="1" noChangeArrowheads="1"/>
            </p:cNvSpPr>
            <p:nvPr/>
          </p:nvSpPr>
          <p:spPr bwMode="auto">
            <a:xfrm>
              <a:off x="3289" y="3273"/>
              <a:ext cx="2274" cy="758"/>
            </a:xfrm>
            <a:prstGeom prst="parallelogram">
              <a:avLst>
                <a:gd name="adj" fmla="val 75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43" name="Text Box 4"/>
            <p:cNvSpPr txBox="1">
              <a:spLocks noChangeArrowheads="1"/>
            </p:cNvSpPr>
            <p:nvPr/>
          </p:nvSpPr>
          <p:spPr bwMode="auto">
            <a:xfrm>
              <a:off x="4116" y="3566"/>
              <a:ext cx="562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200" b="1">
                  <a:latin typeface="Times New Roman" pitchFamily="18" charset="0"/>
                  <a:cs typeface="Arial" charset="0"/>
                </a:rPr>
                <a:t>image I</a:t>
              </a:r>
            </a:p>
          </p:txBody>
        </p:sp>
      </p:grpSp>
      <p:grpSp>
        <p:nvGrpSpPr>
          <p:cNvPr id="47107" name="Group 5"/>
          <p:cNvGrpSpPr>
            <a:grpSpLocks/>
          </p:cNvGrpSpPr>
          <p:nvPr/>
        </p:nvGrpSpPr>
        <p:grpSpPr bwMode="auto">
          <a:xfrm>
            <a:off x="177800" y="4678363"/>
            <a:ext cx="3606800" cy="1203325"/>
            <a:chOff x="112" y="3286"/>
            <a:chExt cx="2272" cy="758"/>
          </a:xfrm>
        </p:grpSpPr>
        <p:sp>
          <p:nvSpPr>
            <p:cNvPr id="47140" name="AutoShape 6"/>
            <p:cNvSpPr>
              <a:spLocks noChangeAspect="1" noChangeArrowheads="1"/>
            </p:cNvSpPr>
            <p:nvPr/>
          </p:nvSpPr>
          <p:spPr bwMode="auto">
            <a:xfrm>
              <a:off x="112" y="3286"/>
              <a:ext cx="2272" cy="758"/>
            </a:xfrm>
            <a:prstGeom prst="parallelogram">
              <a:avLst>
                <a:gd name="adj" fmla="val 7493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41" name="Text Box 7"/>
            <p:cNvSpPr txBox="1">
              <a:spLocks noChangeArrowheads="1"/>
            </p:cNvSpPr>
            <p:nvPr/>
          </p:nvSpPr>
          <p:spPr bwMode="auto">
            <a:xfrm>
              <a:off x="887" y="3557"/>
              <a:ext cx="63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200" b="1">
                  <a:latin typeface="Times New Roman" pitchFamily="18" charset="0"/>
                  <a:cs typeface="Arial" charset="0"/>
                </a:rPr>
                <a:t>image H</a:t>
              </a:r>
            </a:p>
          </p:txBody>
        </p:sp>
      </p:grp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177800" y="914400"/>
            <a:ext cx="8763000" cy="5321300"/>
            <a:chOff x="112" y="916"/>
            <a:chExt cx="5520" cy="3352"/>
          </a:xfrm>
        </p:grpSpPr>
        <p:grpSp>
          <p:nvGrpSpPr>
            <p:cNvPr id="47115" name="Group 9"/>
            <p:cNvGrpSpPr>
              <a:grpSpLocks/>
            </p:cNvGrpSpPr>
            <p:nvPr/>
          </p:nvGrpSpPr>
          <p:grpSpPr bwMode="auto">
            <a:xfrm>
              <a:off x="112" y="916"/>
              <a:ext cx="5520" cy="3352"/>
              <a:chOff x="112" y="916"/>
              <a:chExt cx="5520" cy="3352"/>
            </a:xfrm>
          </p:grpSpPr>
          <p:grpSp>
            <p:nvGrpSpPr>
              <p:cNvPr id="47118" name="Group 10"/>
              <p:cNvGrpSpPr>
                <a:grpSpLocks/>
              </p:cNvGrpSpPr>
              <p:nvPr/>
            </p:nvGrpSpPr>
            <p:grpSpPr bwMode="auto">
              <a:xfrm>
                <a:off x="112" y="931"/>
                <a:ext cx="2344" cy="3337"/>
                <a:chOff x="112" y="931"/>
                <a:chExt cx="2344" cy="3337"/>
              </a:xfrm>
            </p:grpSpPr>
            <p:grpSp>
              <p:nvGrpSpPr>
                <p:cNvPr id="47130" name="Group 11"/>
                <p:cNvGrpSpPr>
                  <a:grpSpLocks/>
                </p:cNvGrpSpPr>
                <p:nvPr/>
              </p:nvGrpSpPr>
              <p:grpSpPr bwMode="auto">
                <a:xfrm>
                  <a:off x="112" y="931"/>
                  <a:ext cx="2272" cy="3113"/>
                  <a:chOff x="112" y="931"/>
                  <a:chExt cx="2272" cy="3113"/>
                </a:xfrm>
              </p:grpSpPr>
              <p:sp>
                <p:nvSpPr>
                  <p:cNvPr id="47132" name="Line 12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24" y="931"/>
                    <a:ext cx="933" cy="308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7133" name="Line 13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059" y="938"/>
                    <a:ext cx="1305" cy="233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7134" name="Line 14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678" y="972"/>
                    <a:ext cx="394" cy="231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7135" name="AutoShape 1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12" y="3286"/>
                    <a:ext cx="2272" cy="758"/>
                  </a:xfrm>
                  <a:prstGeom prst="parallelogram">
                    <a:avLst>
                      <a:gd name="adj" fmla="val 74934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7136" name="AutoShape 1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22" y="2095"/>
                    <a:ext cx="1090" cy="318"/>
                  </a:xfrm>
                  <a:prstGeom prst="parallelogram">
                    <a:avLst>
                      <a:gd name="adj" fmla="val 85692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7137" name="AutoShape 1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3" y="2626"/>
                    <a:ext cx="1621" cy="472"/>
                  </a:xfrm>
                  <a:prstGeom prst="parallelogram">
                    <a:avLst>
                      <a:gd name="adj" fmla="val 85858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7138" name="AutoShape 1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87" y="1576"/>
                    <a:ext cx="644" cy="188"/>
                  </a:xfrm>
                  <a:prstGeom prst="parallelogram">
                    <a:avLst>
                      <a:gd name="adj" fmla="val 85638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7139" name="Line 19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063" y="938"/>
                    <a:ext cx="754" cy="30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47131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236" y="4076"/>
                  <a:ext cx="2220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US" sz="2000" b="1">
                      <a:cs typeface="Arial" charset="0"/>
                    </a:rPr>
                    <a:t>Gaussian pyramid of image 1</a:t>
                  </a:r>
                </a:p>
              </p:txBody>
            </p:sp>
          </p:grpSp>
          <p:grpSp>
            <p:nvGrpSpPr>
              <p:cNvPr id="47119" name="Group 21"/>
              <p:cNvGrpSpPr>
                <a:grpSpLocks/>
              </p:cNvGrpSpPr>
              <p:nvPr/>
            </p:nvGrpSpPr>
            <p:grpSpPr bwMode="auto">
              <a:xfrm>
                <a:off x="3289" y="916"/>
                <a:ext cx="2343" cy="3352"/>
                <a:chOff x="3289" y="916"/>
                <a:chExt cx="2343" cy="3352"/>
              </a:xfrm>
            </p:grpSpPr>
            <p:grpSp>
              <p:nvGrpSpPr>
                <p:cNvPr id="47120" name="Group 22"/>
                <p:cNvGrpSpPr>
                  <a:grpSpLocks/>
                </p:cNvGrpSpPr>
                <p:nvPr/>
              </p:nvGrpSpPr>
              <p:grpSpPr bwMode="auto">
                <a:xfrm>
                  <a:off x="3289" y="916"/>
                  <a:ext cx="2274" cy="3115"/>
                  <a:chOff x="3289" y="916"/>
                  <a:chExt cx="2274" cy="3115"/>
                </a:xfrm>
              </p:grpSpPr>
              <p:sp>
                <p:nvSpPr>
                  <p:cNvPr id="47122" name="Line 23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3301" y="916"/>
                    <a:ext cx="934" cy="3085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7123" name="Line 24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4237" y="923"/>
                    <a:ext cx="1306" cy="2337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7124" name="Line 25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3854" y="957"/>
                    <a:ext cx="396" cy="231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7125" name="AutoShape 2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289" y="3273"/>
                    <a:ext cx="2274" cy="758"/>
                  </a:xfrm>
                  <a:prstGeom prst="parallelogram">
                    <a:avLst>
                      <a:gd name="adj" fmla="val 75000"/>
                    </a:avLst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7126" name="AutoShape 2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800" y="2081"/>
                    <a:ext cx="1091" cy="317"/>
                  </a:xfrm>
                  <a:prstGeom prst="parallelogram">
                    <a:avLst>
                      <a:gd name="adj" fmla="val 86041"/>
                    </a:avLst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7127" name="AutoShape 2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572" y="2612"/>
                    <a:ext cx="1621" cy="472"/>
                  </a:xfrm>
                  <a:prstGeom prst="parallelogram">
                    <a:avLst>
                      <a:gd name="adj" fmla="val 85858"/>
                    </a:avLst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7128" name="AutoShape 2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65" y="1562"/>
                    <a:ext cx="643" cy="186"/>
                  </a:xfrm>
                  <a:prstGeom prst="parallelogram">
                    <a:avLst>
                      <a:gd name="adj" fmla="val 86425"/>
                    </a:avLst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7129" name="Line 30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4241" y="923"/>
                    <a:ext cx="754" cy="3097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47121" name="Text Box 31"/>
                <p:cNvSpPr txBox="1">
                  <a:spLocks noChangeArrowheads="1"/>
                </p:cNvSpPr>
                <p:nvPr/>
              </p:nvSpPr>
              <p:spPr bwMode="auto">
                <a:xfrm>
                  <a:off x="3412" y="4076"/>
                  <a:ext cx="2220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US" sz="2000" b="1">
                      <a:cs typeface="Arial" charset="0"/>
                    </a:rPr>
                    <a:t>Gaussian pyramid of image 2</a:t>
                  </a:r>
                </a:p>
              </p:txBody>
            </p:sp>
          </p:grpSp>
        </p:grpSp>
        <p:sp>
          <p:nvSpPr>
            <p:cNvPr id="47116" name="Text Box 32"/>
            <p:cNvSpPr txBox="1">
              <a:spLocks noChangeArrowheads="1"/>
            </p:cNvSpPr>
            <p:nvPr/>
          </p:nvSpPr>
          <p:spPr bwMode="auto">
            <a:xfrm>
              <a:off x="4124" y="3580"/>
              <a:ext cx="59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000" b="1">
                  <a:cs typeface="Arial" charset="0"/>
                </a:rPr>
                <a:t>image 2</a:t>
              </a:r>
            </a:p>
          </p:txBody>
        </p:sp>
        <p:sp>
          <p:nvSpPr>
            <p:cNvPr id="47117" name="Text Box 33"/>
            <p:cNvSpPr txBox="1">
              <a:spLocks noChangeArrowheads="1"/>
            </p:cNvSpPr>
            <p:nvPr/>
          </p:nvSpPr>
          <p:spPr bwMode="auto">
            <a:xfrm>
              <a:off x="887" y="3571"/>
              <a:ext cx="59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000" b="1">
                  <a:cs typeface="Arial" charset="0"/>
                </a:rPr>
                <a:t>image 1</a:t>
              </a:r>
            </a:p>
          </p:txBody>
        </p:sp>
      </p:grpSp>
      <p:grpSp>
        <p:nvGrpSpPr>
          <p:cNvPr id="10" name="Group 34"/>
          <p:cNvGrpSpPr>
            <a:grpSpLocks/>
          </p:cNvGrpSpPr>
          <p:nvPr/>
        </p:nvGrpSpPr>
        <p:grpSpPr bwMode="auto">
          <a:xfrm>
            <a:off x="3951288" y="1814513"/>
            <a:ext cx="1724025" cy="3602037"/>
            <a:chOff x="2489" y="1482"/>
            <a:chExt cx="1086" cy="2269"/>
          </a:xfrm>
        </p:grpSpPr>
        <p:sp>
          <p:nvSpPr>
            <p:cNvPr id="47111" name="Text Box 35"/>
            <p:cNvSpPr txBox="1">
              <a:spLocks noChangeArrowheads="1"/>
            </p:cNvSpPr>
            <p:nvPr/>
          </p:nvSpPr>
          <p:spPr bwMode="auto">
            <a:xfrm>
              <a:off x="2489" y="3482"/>
              <a:ext cx="954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200" b="1" i="1">
                  <a:solidFill>
                    <a:srgbClr val="D60093"/>
                  </a:solidFill>
                  <a:latin typeface="Times New Roman" pitchFamily="18" charset="0"/>
                  <a:cs typeface="Arial" charset="0"/>
                </a:rPr>
                <a:t>u=10 pixels</a:t>
              </a:r>
              <a:endParaRPr lang="en-US" sz="2200" b="1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47112" name="Text Box 36"/>
            <p:cNvSpPr txBox="1">
              <a:spLocks noChangeArrowheads="1"/>
            </p:cNvSpPr>
            <p:nvPr/>
          </p:nvSpPr>
          <p:spPr bwMode="auto">
            <a:xfrm>
              <a:off x="2489" y="2658"/>
              <a:ext cx="866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200" b="1" i="1">
                  <a:solidFill>
                    <a:srgbClr val="D60093"/>
                  </a:solidFill>
                  <a:latin typeface="Times New Roman" pitchFamily="18" charset="0"/>
                  <a:cs typeface="Arial" charset="0"/>
                </a:rPr>
                <a:t>u=5 pixels</a:t>
              </a:r>
              <a:endParaRPr lang="en-US" sz="2200" b="1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47113" name="Text Box 37"/>
            <p:cNvSpPr txBox="1">
              <a:spLocks noChangeArrowheads="1"/>
            </p:cNvSpPr>
            <p:nvPr/>
          </p:nvSpPr>
          <p:spPr bwMode="auto">
            <a:xfrm>
              <a:off x="2489" y="2026"/>
              <a:ext cx="998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200" b="1" i="1">
                  <a:solidFill>
                    <a:srgbClr val="D60093"/>
                  </a:solidFill>
                  <a:latin typeface="Times New Roman" pitchFamily="18" charset="0"/>
                  <a:cs typeface="Arial" charset="0"/>
                </a:rPr>
                <a:t>u=2.5 pixels</a:t>
              </a:r>
              <a:endParaRPr lang="en-US" sz="2200" b="1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47114" name="Text Box 38"/>
            <p:cNvSpPr txBox="1">
              <a:spLocks noChangeArrowheads="1"/>
            </p:cNvSpPr>
            <p:nvPr/>
          </p:nvSpPr>
          <p:spPr bwMode="auto">
            <a:xfrm>
              <a:off x="2489" y="1482"/>
              <a:ext cx="1086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200" b="1" i="1">
                  <a:solidFill>
                    <a:srgbClr val="D60093"/>
                  </a:solidFill>
                  <a:latin typeface="Times New Roman" pitchFamily="18" charset="0"/>
                  <a:cs typeface="Arial" charset="0"/>
                </a:rPr>
                <a:t>u=1.25 pixels</a:t>
              </a:r>
              <a:endParaRPr lang="en-US" sz="2200" b="1">
                <a:latin typeface="Times New Roman" pitchFamily="18" charset="0"/>
                <a:cs typeface="Arial" charset="0"/>
              </a:endParaRPr>
            </a:p>
          </p:txBody>
        </p:sp>
      </p:grpSp>
      <p:sp>
        <p:nvSpPr>
          <p:cNvPr id="47110" name="Rectangle 39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/>
              <a:t>Coarse-to-fine optical flow estimation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9205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154" name="Group 2"/>
          <p:cNvGrpSpPr>
            <a:grpSpLocks/>
          </p:cNvGrpSpPr>
          <p:nvPr/>
        </p:nvGrpSpPr>
        <p:grpSpPr bwMode="auto">
          <a:xfrm>
            <a:off x="5221288" y="4656138"/>
            <a:ext cx="3609975" cy="1203325"/>
            <a:chOff x="3289" y="3273"/>
            <a:chExt cx="2274" cy="758"/>
          </a:xfrm>
        </p:grpSpPr>
        <p:sp>
          <p:nvSpPr>
            <p:cNvPr id="49198" name="AutoShape 3"/>
            <p:cNvSpPr>
              <a:spLocks noChangeAspect="1" noChangeArrowheads="1"/>
            </p:cNvSpPr>
            <p:nvPr/>
          </p:nvSpPr>
          <p:spPr bwMode="auto">
            <a:xfrm>
              <a:off x="3289" y="3273"/>
              <a:ext cx="2274" cy="758"/>
            </a:xfrm>
            <a:prstGeom prst="parallelogram">
              <a:avLst>
                <a:gd name="adj" fmla="val 75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99" name="Text Box 4"/>
            <p:cNvSpPr txBox="1">
              <a:spLocks noChangeArrowheads="1"/>
            </p:cNvSpPr>
            <p:nvPr/>
          </p:nvSpPr>
          <p:spPr bwMode="auto">
            <a:xfrm>
              <a:off x="4116" y="3566"/>
              <a:ext cx="562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200" b="1">
                  <a:latin typeface="Times New Roman" pitchFamily="18" charset="0"/>
                  <a:cs typeface="Arial" charset="0"/>
                </a:rPr>
                <a:t>image I</a:t>
              </a:r>
            </a:p>
          </p:txBody>
        </p:sp>
      </p:grpSp>
      <p:grpSp>
        <p:nvGrpSpPr>
          <p:cNvPr id="49155" name="Group 5"/>
          <p:cNvGrpSpPr>
            <a:grpSpLocks/>
          </p:cNvGrpSpPr>
          <p:nvPr/>
        </p:nvGrpSpPr>
        <p:grpSpPr bwMode="auto">
          <a:xfrm>
            <a:off x="177800" y="4676775"/>
            <a:ext cx="3606800" cy="1203325"/>
            <a:chOff x="112" y="3286"/>
            <a:chExt cx="2272" cy="758"/>
          </a:xfrm>
        </p:grpSpPr>
        <p:sp>
          <p:nvSpPr>
            <p:cNvPr id="49196" name="AutoShape 6"/>
            <p:cNvSpPr>
              <a:spLocks noChangeAspect="1" noChangeArrowheads="1"/>
            </p:cNvSpPr>
            <p:nvPr/>
          </p:nvSpPr>
          <p:spPr bwMode="auto">
            <a:xfrm>
              <a:off x="112" y="3286"/>
              <a:ext cx="2272" cy="758"/>
            </a:xfrm>
            <a:prstGeom prst="parallelogram">
              <a:avLst>
                <a:gd name="adj" fmla="val 7493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97" name="Text Box 7"/>
            <p:cNvSpPr txBox="1">
              <a:spLocks noChangeArrowheads="1"/>
            </p:cNvSpPr>
            <p:nvPr/>
          </p:nvSpPr>
          <p:spPr bwMode="auto">
            <a:xfrm>
              <a:off x="887" y="3557"/>
              <a:ext cx="582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200" b="1">
                  <a:latin typeface="Times New Roman" pitchFamily="18" charset="0"/>
                  <a:cs typeface="Arial" charset="0"/>
                </a:rPr>
                <a:t>image J</a:t>
              </a:r>
            </a:p>
          </p:txBody>
        </p:sp>
      </p:grpSp>
      <p:grpSp>
        <p:nvGrpSpPr>
          <p:cNvPr id="49156" name="Group 8"/>
          <p:cNvGrpSpPr>
            <a:grpSpLocks/>
          </p:cNvGrpSpPr>
          <p:nvPr/>
        </p:nvGrpSpPr>
        <p:grpSpPr bwMode="auto">
          <a:xfrm>
            <a:off x="177800" y="914400"/>
            <a:ext cx="8797925" cy="5324475"/>
            <a:chOff x="112" y="916"/>
            <a:chExt cx="5542" cy="3354"/>
          </a:xfrm>
        </p:grpSpPr>
        <p:grpSp>
          <p:nvGrpSpPr>
            <p:cNvPr id="49171" name="Group 9"/>
            <p:cNvGrpSpPr>
              <a:grpSpLocks/>
            </p:cNvGrpSpPr>
            <p:nvPr/>
          </p:nvGrpSpPr>
          <p:grpSpPr bwMode="auto">
            <a:xfrm>
              <a:off x="112" y="916"/>
              <a:ext cx="5542" cy="3354"/>
              <a:chOff x="112" y="916"/>
              <a:chExt cx="5542" cy="3354"/>
            </a:xfrm>
          </p:grpSpPr>
          <p:grpSp>
            <p:nvGrpSpPr>
              <p:cNvPr id="49174" name="Group 10"/>
              <p:cNvGrpSpPr>
                <a:grpSpLocks/>
              </p:cNvGrpSpPr>
              <p:nvPr/>
            </p:nvGrpSpPr>
            <p:grpSpPr bwMode="auto">
              <a:xfrm>
                <a:off x="112" y="931"/>
                <a:ext cx="2571" cy="3339"/>
                <a:chOff x="112" y="931"/>
                <a:chExt cx="2571" cy="3339"/>
              </a:xfrm>
            </p:grpSpPr>
            <p:grpSp>
              <p:nvGrpSpPr>
                <p:cNvPr id="49186" name="Group 11"/>
                <p:cNvGrpSpPr>
                  <a:grpSpLocks/>
                </p:cNvGrpSpPr>
                <p:nvPr/>
              </p:nvGrpSpPr>
              <p:grpSpPr bwMode="auto">
                <a:xfrm>
                  <a:off x="112" y="931"/>
                  <a:ext cx="2272" cy="3113"/>
                  <a:chOff x="112" y="931"/>
                  <a:chExt cx="2272" cy="3113"/>
                </a:xfrm>
              </p:grpSpPr>
              <p:sp>
                <p:nvSpPr>
                  <p:cNvPr id="49188" name="Line 12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24" y="931"/>
                    <a:ext cx="933" cy="308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9189" name="Line 13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059" y="938"/>
                    <a:ext cx="1305" cy="233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9190" name="Line 14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678" y="972"/>
                    <a:ext cx="394" cy="231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9191" name="AutoShape 1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12" y="3286"/>
                    <a:ext cx="2272" cy="758"/>
                  </a:xfrm>
                  <a:prstGeom prst="parallelogram">
                    <a:avLst>
                      <a:gd name="adj" fmla="val 74934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192" name="AutoShape 1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22" y="2095"/>
                    <a:ext cx="1090" cy="318"/>
                  </a:xfrm>
                  <a:prstGeom prst="parallelogram">
                    <a:avLst>
                      <a:gd name="adj" fmla="val 85692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193" name="AutoShape 1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3" y="2626"/>
                    <a:ext cx="1621" cy="472"/>
                  </a:xfrm>
                  <a:prstGeom prst="parallelogram">
                    <a:avLst>
                      <a:gd name="adj" fmla="val 85858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194" name="AutoShape 1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87" y="1576"/>
                    <a:ext cx="644" cy="188"/>
                  </a:xfrm>
                  <a:prstGeom prst="parallelogram">
                    <a:avLst>
                      <a:gd name="adj" fmla="val 85638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195" name="Line 19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063" y="938"/>
                    <a:ext cx="754" cy="30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49187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236" y="4076"/>
                  <a:ext cx="2447" cy="1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US" sz="2000" b="1">
                      <a:cs typeface="Arial" charset="0"/>
                    </a:rPr>
                    <a:t>Gaussian pyramid of image 1 (t)</a:t>
                  </a:r>
                </a:p>
              </p:txBody>
            </p:sp>
          </p:grpSp>
          <p:grpSp>
            <p:nvGrpSpPr>
              <p:cNvPr id="49175" name="Group 21"/>
              <p:cNvGrpSpPr>
                <a:grpSpLocks/>
              </p:cNvGrpSpPr>
              <p:nvPr/>
            </p:nvGrpSpPr>
            <p:grpSpPr bwMode="auto">
              <a:xfrm>
                <a:off x="3024" y="916"/>
                <a:ext cx="2630" cy="3354"/>
                <a:chOff x="3024" y="916"/>
                <a:chExt cx="2630" cy="3354"/>
              </a:xfrm>
            </p:grpSpPr>
            <p:grpSp>
              <p:nvGrpSpPr>
                <p:cNvPr id="49176" name="Group 22"/>
                <p:cNvGrpSpPr>
                  <a:grpSpLocks/>
                </p:cNvGrpSpPr>
                <p:nvPr/>
              </p:nvGrpSpPr>
              <p:grpSpPr bwMode="auto">
                <a:xfrm>
                  <a:off x="3289" y="916"/>
                  <a:ext cx="2274" cy="3115"/>
                  <a:chOff x="3289" y="916"/>
                  <a:chExt cx="2274" cy="3115"/>
                </a:xfrm>
              </p:grpSpPr>
              <p:sp>
                <p:nvSpPr>
                  <p:cNvPr id="49178" name="Line 23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3301" y="916"/>
                    <a:ext cx="934" cy="3085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9179" name="Line 24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4237" y="923"/>
                    <a:ext cx="1306" cy="2337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9180" name="Line 25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3854" y="957"/>
                    <a:ext cx="396" cy="231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9181" name="AutoShape 2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289" y="3273"/>
                    <a:ext cx="2274" cy="758"/>
                  </a:xfrm>
                  <a:prstGeom prst="parallelogram">
                    <a:avLst>
                      <a:gd name="adj" fmla="val 75000"/>
                    </a:avLst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182" name="AutoShape 2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800" y="2081"/>
                    <a:ext cx="1091" cy="317"/>
                  </a:xfrm>
                  <a:prstGeom prst="parallelogram">
                    <a:avLst>
                      <a:gd name="adj" fmla="val 86041"/>
                    </a:avLst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183" name="AutoShape 2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572" y="2612"/>
                    <a:ext cx="1621" cy="472"/>
                  </a:xfrm>
                  <a:prstGeom prst="parallelogram">
                    <a:avLst>
                      <a:gd name="adj" fmla="val 85858"/>
                    </a:avLst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184" name="AutoShape 2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65" y="1562"/>
                    <a:ext cx="643" cy="186"/>
                  </a:xfrm>
                  <a:prstGeom prst="parallelogram">
                    <a:avLst>
                      <a:gd name="adj" fmla="val 86425"/>
                    </a:avLst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185" name="Line 30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4241" y="923"/>
                    <a:ext cx="754" cy="3097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49177" name="Text Box 31"/>
                <p:cNvSpPr txBox="1">
                  <a:spLocks noChangeArrowheads="1"/>
                </p:cNvSpPr>
                <p:nvPr/>
              </p:nvSpPr>
              <p:spPr bwMode="auto">
                <a:xfrm>
                  <a:off x="3024" y="4076"/>
                  <a:ext cx="2630" cy="1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US" sz="2000" b="1">
                      <a:cs typeface="Arial" charset="0"/>
                    </a:rPr>
                    <a:t>Gaussian pyramid of image 2 (t+1)</a:t>
                  </a:r>
                </a:p>
              </p:txBody>
            </p:sp>
          </p:grpSp>
        </p:grpSp>
        <p:sp>
          <p:nvSpPr>
            <p:cNvPr id="49172" name="Text Box 32"/>
            <p:cNvSpPr txBox="1">
              <a:spLocks noChangeArrowheads="1"/>
            </p:cNvSpPr>
            <p:nvPr/>
          </p:nvSpPr>
          <p:spPr bwMode="auto">
            <a:xfrm>
              <a:off x="4124" y="3580"/>
              <a:ext cx="59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000" b="1">
                  <a:cs typeface="Arial" charset="0"/>
                </a:rPr>
                <a:t>image 2</a:t>
              </a:r>
            </a:p>
          </p:txBody>
        </p:sp>
        <p:sp>
          <p:nvSpPr>
            <p:cNvPr id="49173" name="Text Box 33"/>
            <p:cNvSpPr txBox="1">
              <a:spLocks noChangeArrowheads="1"/>
            </p:cNvSpPr>
            <p:nvPr/>
          </p:nvSpPr>
          <p:spPr bwMode="auto">
            <a:xfrm>
              <a:off x="887" y="3571"/>
              <a:ext cx="59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000" b="1">
                  <a:cs typeface="Arial" charset="0"/>
                </a:rPr>
                <a:t>image 1</a:t>
              </a:r>
            </a:p>
          </p:txBody>
        </p:sp>
      </p:grpSp>
      <p:sp>
        <p:nvSpPr>
          <p:cNvPr id="49157" name="Rectangle 3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/>
              <a:t>Coarse-to-fine optical flow estimation</a:t>
            </a:r>
          </a:p>
        </p:txBody>
      </p:sp>
      <p:sp>
        <p:nvSpPr>
          <p:cNvPr id="49158" name="Text Box 35"/>
          <p:cNvSpPr txBox="1">
            <a:spLocks noChangeArrowheads="1"/>
          </p:cNvSpPr>
          <p:nvPr/>
        </p:nvSpPr>
        <p:spPr bwMode="auto">
          <a:xfrm>
            <a:off x="3276600" y="1958975"/>
            <a:ext cx="1974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 dirty="0">
                <a:cs typeface="Arial" charset="0"/>
              </a:rPr>
              <a:t>run iterative L-K</a:t>
            </a:r>
          </a:p>
        </p:txBody>
      </p:sp>
      <p:sp>
        <p:nvSpPr>
          <p:cNvPr id="49159" name="Line 36"/>
          <p:cNvSpPr>
            <a:spLocks noChangeShapeType="1"/>
          </p:cNvSpPr>
          <p:nvPr/>
        </p:nvSpPr>
        <p:spPr bwMode="auto">
          <a:xfrm>
            <a:off x="2362200" y="2235200"/>
            <a:ext cx="8350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9160" name="Line 37"/>
          <p:cNvSpPr>
            <a:spLocks noChangeShapeType="1"/>
          </p:cNvSpPr>
          <p:nvPr/>
        </p:nvSpPr>
        <p:spPr bwMode="auto">
          <a:xfrm flipH="1">
            <a:off x="5334000" y="2235200"/>
            <a:ext cx="8905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10" name="Group 38"/>
          <p:cNvGrpSpPr>
            <a:grpSpLocks/>
          </p:cNvGrpSpPr>
          <p:nvPr/>
        </p:nvGrpSpPr>
        <p:grpSpPr bwMode="auto">
          <a:xfrm>
            <a:off x="2670175" y="2949575"/>
            <a:ext cx="3273425" cy="396875"/>
            <a:chOff x="1682" y="2198"/>
            <a:chExt cx="2062" cy="250"/>
          </a:xfrm>
        </p:grpSpPr>
        <p:sp>
          <p:nvSpPr>
            <p:cNvPr id="49168" name="Line 39"/>
            <p:cNvSpPr>
              <a:spLocks noChangeShapeType="1"/>
            </p:cNvSpPr>
            <p:nvPr/>
          </p:nvSpPr>
          <p:spPr bwMode="auto">
            <a:xfrm>
              <a:off x="1682" y="2304"/>
              <a:ext cx="33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69" name="Line 40"/>
            <p:cNvSpPr>
              <a:spLocks noChangeShapeType="1"/>
            </p:cNvSpPr>
            <p:nvPr/>
          </p:nvSpPr>
          <p:spPr bwMode="auto">
            <a:xfrm>
              <a:off x="3360" y="2304"/>
              <a:ext cx="38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70" name="Text Box 41"/>
            <p:cNvSpPr txBox="1">
              <a:spLocks noChangeArrowheads="1"/>
            </p:cNvSpPr>
            <p:nvPr/>
          </p:nvSpPr>
          <p:spPr bwMode="auto">
            <a:xfrm>
              <a:off x="2068" y="2198"/>
              <a:ext cx="1244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000">
                  <a:cs typeface="Arial" charset="0"/>
                </a:rPr>
                <a:t>run iterative L-K</a:t>
              </a:r>
            </a:p>
          </p:txBody>
        </p:sp>
      </p:grpSp>
      <p:grpSp>
        <p:nvGrpSpPr>
          <p:cNvPr id="11" name="Group 42"/>
          <p:cNvGrpSpPr>
            <a:grpSpLocks/>
          </p:cNvGrpSpPr>
          <p:nvPr/>
        </p:nvGrpSpPr>
        <p:grpSpPr bwMode="auto">
          <a:xfrm>
            <a:off x="4191000" y="2355850"/>
            <a:ext cx="2152650" cy="593725"/>
            <a:chOff x="2640" y="1824"/>
            <a:chExt cx="1356" cy="374"/>
          </a:xfrm>
        </p:grpSpPr>
        <p:sp>
          <p:nvSpPr>
            <p:cNvPr id="49166" name="Line 43"/>
            <p:cNvSpPr>
              <a:spLocks noChangeShapeType="1"/>
            </p:cNvSpPr>
            <p:nvPr/>
          </p:nvSpPr>
          <p:spPr bwMode="auto">
            <a:xfrm>
              <a:off x="2640" y="1824"/>
              <a:ext cx="0" cy="37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67" name="Text Box 44"/>
            <p:cNvSpPr txBox="1">
              <a:spLocks noChangeArrowheads="1"/>
            </p:cNvSpPr>
            <p:nvPr/>
          </p:nvSpPr>
          <p:spPr bwMode="auto">
            <a:xfrm>
              <a:off x="2644" y="1862"/>
              <a:ext cx="135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000">
                  <a:cs typeface="Arial" charset="0"/>
                </a:rPr>
                <a:t>warp &amp; upsample</a:t>
              </a:r>
            </a:p>
          </p:txBody>
        </p:sp>
      </p:grpSp>
      <p:grpSp>
        <p:nvGrpSpPr>
          <p:cNvPr id="12" name="Group 45"/>
          <p:cNvGrpSpPr>
            <a:grpSpLocks/>
          </p:cNvGrpSpPr>
          <p:nvPr/>
        </p:nvGrpSpPr>
        <p:grpSpPr bwMode="auto">
          <a:xfrm>
            <a:off x="4191000" y="3270250"/>
            <a:ext cx="303213" cy="685800"/>
            <a:chOff x="2640" y="2400"/>
            <a:chExt cx="191" cy="432"/>
          </a:xfrm>
        </p:grpSpPr>
        <p:sp>
          <p:nvSpPr>
            <p:cNvPr id="49164" name="Line 46"/>
            <p:cNvSpPr>
              <a:spLocks noChangeShapeType="1"/>
            </p:cNvSpPr>
            <p:nvPr/>
          </p:nvSpPr>
          <p:spPr bwMode="auto">
            <a:xfrm>
              <a:off x="2640" y="2458"/>
              <a:ext cx="0" cy="37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65" name="Text Box 47"/>
            <p:cNvSpPr txBox="1">
              <a:spLocks noChangeArrowheads="1"/>
            </p:cNvSpPr>
            <p:nvPr/>
          </p:nvSpPr>
          <p:spPr bwMode="auto">
            <a:xfrm>
              <a:off x="2688" y="2400"/>
              <a:ext cx="143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200" b="1">
                  <a:cs typeface="Arial" charset="0"/>
                </a:rPr>
                <a:t>.</a:t>
              </a:r>
            </a:p>
            <a:p>
              <a:pPr eaLnBrk="0" hangingPunct="0"/>
              <a:r>
                <a:rPr lang="en-US" sz="1200" b="1">
                  <a:cs typeface="Arial" charset="0"/>
                </a:rPr>
                <a:t>.</a:t>
              </a:r>
            </a:p>
            <a:p>
              <a:pPr eaLnBrk="0" hangingPunct="0"/>
              <a:r>
                <a:rPr lang="en-US" sz="1200" b="1">
                  <a:cs typeface="Arial" charset="0"/>
                </a:rPr>
                <a:t>.</a:t>
              </a:r>
            </a:p>
          </p:txBody>
        </p:sp>
      </p:grpSp>
      <p:sp>
        <p:nvSpPr>
          <p:cNvPr id="48" name="TextBox 47"/>
          <p:cNvSpPr txBox="1"/>
          <p:nvPr/>
        </p:nvSpPr>
        <p:spPr>
          <a:xfrm rot="16200000">
            <a:off x="7897827" y="5137128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Source: Silvio </a:t>
            </a:r>
            <a:r>
              <a:rPr lang="en-US" sz="1600" dirty="0" err="1" smtClean="0"/>
              <a:t>Savarese</a:t>
            </a:r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9096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Optical Flow Results</a:t>
            </a:r>
          </a:p>
        </p:txBody>
      </p:sp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931863"/>
            <a:ext cx="7623175" cy="539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0" name="Rectangle 4"/>
          <p:cNvSpPr>
            <a:spLocks noChangeArrowheads="1"/>
          </p:cNvSpPr>
          <p:nvPr/>
        </p:nvSpPr>
        <p:spPr bwMode="auto">
          <a:xfrm rot="16200000">
            <a:off x="6987382" y="4226719"/>
            <a:ext cx="394811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dirty="0">
                <a:latin typeface="Arial" charset="0"/>
              </a:rPr>
              <a:t>* From </a:t>
            </a:r>
            <a:r>
              <a:rPr lang="en-US" sz="1000" dirty="0" err="1">
                <a:latin typeface="Arial" charset="0"/>
              </a:rPr>
              <a:t>Khurram</a:t>
            </a:r>
            <a:r>
              <a:rPr lang="en-US" sz="1000" dirty="0">
                <a:latin typeface="Arial" charset="0"/>
              </a:rPr>
              <a:t> Hassan-</a:t>
            </a:r>
            <a:r>
              <a:rPr lang="en-US" sz="1000" dirty="0" err="1">
                <a:latin typeface="Arial" charset="0"/>
              </a:rPr>
              <a:t>Shafique</a:t>
            </a:r>
            <a:r>
              <a:rPr lang="en-US" sz="1000" dirty="0">
                <a:latin typeface="Arial" charset="0"/>
              </a:rPr>
              <a:t> </a:t>
            </a:r>
            <a:r>
              <a:rPr lang="en-US" sz="1000" dirty="0">
                <a:solidFill>
                  <a:schemeClr val="tx2"/>
                </a:solidFill>
                <a:latin typeface="Arial" charset="0"/>
              </a:rPr>
              <a:t>CAP5415 Computer Vision 2003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9673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Optical Flow Results</a:t>
            </a:r>
          </a:p>
        </p:txBody>
      </p:sp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4838" y="914400"/>
            <a:ext cx="7797800" cy="512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4" name="Rectangle 4"/>
          <p:cNvSpPr>
            <a:spLocks noChangeArrowheads="1"/>
          </p:cNvSpPr>
          <p:nvPr/>
        </p:nvSpPr>
        <p:spPr bwMode="auto">
          <a:xfrm rot="16200000">
            <a:off x="6987383" y="4201249"/>
            <a:ext cx="394811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dirty="0">
                <a:latin typeface="Arial" charset="0"/>
              </a:rPr>
              <a:t>* From </a:t>
            </a:r>
            <a:r>
              <a:rPr lang="en-US" sz="1000" dirty="0" err="1">
                <a:latin typeface="Arial" charset="0"/>
              </a:rPr>
              <a:t>Khurram</a:t>
            </a:r>
            <a:r>
              <a:rPr lang="en-US" sz="1000" dirty="0">
                <a:latin typeface="Arial" charset="0"/>
              </a:rPr>
              <a:t> Hassan-</a:t>
            </a:r>
            <a:r>
              <a:rPr lang="en-US" sz="1000" dirty="0" err="1">
                <a:latin typeface="Arial" charset="0"/>
              </a:rPr>
              <a:t>Shafique</a:t>
            </a:r>
            <a:r>
              <a:rPr lang="en-US" sz="1000" dirty="0">
                <a:latin typeface="Arial" charset="0"/>
              </a:rPr>
              <a:t> </a:t>
            </a:r>
            <a:r>
              <a:rPr lang="en-US" sz="1000" dirty="0">
                <a:solidFill>
                  <a:schemeClr val="tx2"/>
                </a:solidFill>
                <a:latin typeface="Arial" charset="0"/>
              </a:rPr>
              <a:t>CAP5415 Computer Vision 2003</a:t>
            </a:r>
          </a:p>
        </p:txBody>
      </p:sp>
      <p:sp>
        <p:nvSpPr>
          <p:cNvPr id="5" name="Rectangle 4"/>
          <p:cNvSpPr/>
          <p:nvPr/>
        </p:nvSpPr>
        <p:spPr>
          <a:xfrm>
            <a:off x="92632" y="5486400"/>
            <a:ext cx="44793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>
                <a:hlinkClick r:id="rId3"/>
              </a:rPr>
              <a:t> http://www.ces.clemson.edu/~stb/klt/</a:t>
            </a:r>
            <a:endParaRPr lang="en-US" sz="2000" dirty="0" smtClean="0"/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 </a:t>
            </a:r>
            <a:r>
              <a:rPr lang="en-US" sz="2000" dirty="0" err="1" smtClean="0"/>
              <a:t>OpenCV</a:t>
            </a:r>
            <a:endParaRPr lang="en-US" sz="20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4121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1860" t="5605" r="11860" b="10987"/>
          <a:stretch/>
        </p:blipFill>
        <p:spPr>
          <a:xfrm>
            <a:off x="1581912" y="1428722"/>
            <a:ext cx="5980176" cy="45215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is motion useful?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4942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</a:t>
            </a:r>
            <a:r>
              <a:rPr lang="en-US" smtClean="0"/>
              <a:t>we will learn today?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00200"/>
            <a:ext cx="77724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Optical flow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Lucas-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Kanade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method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Horn-</a:t>
            </a: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</a:rPr>
              <a:t>Schunk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 method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Pyramids for large motion</a:t>
            </a:r>
          </a:p>
          <a:p>
            <a:r>
              <a:rPr lang="en-US" dirty="0" smtClean="0"/>
              <a:t>Common fate</a:t>
            </a:r>
          </a:p>
          <a:p>
            <a:r>
              <a:rPr lang="en-US" dirty="0" smtClean="0">
                <a:solidFill>
                  <a:srgbClr val="A6A6A6"/>
                </a:solidFill>
              </a:rPr>
              <a:t>Applications</a:t>
            </a:r>
          </a:p>
          <a:p>
            <a:pPr lvl="2"/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3105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ChangeArrowheads="1"/>
          </p:cNvSpPr>
          <p:nvPr/>
        </p:nvSpPr>
        <p:spPr bwMode="auto">
          <a:xfrm>
            <a:off x="228600" y="1219200"/>
            <a:ext cx="8229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3200"/>
              <a:t>Key assumptions (</a:t>
            </a:r>
            <a:r>
              <a:rPr lang="en-US" sz="2400"/>
              <a:t>Errors in Lucas-Kanade</a:t>
            </a:r>
            <a:r>
              <a:rPr lang="en-US" sz="3200"/>
              <a:t>)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320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b="1"/>
              <a:t>Small motion:</a:t>
            </a:r>
            <a:r>
              <a:rPr lang="en-US" sz="2400"/>
              <a:t>  points do not move very far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800" b="1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b="1"/>
              <a:t>Brightness constancy:  </a:t>
            </a:r>
            <a:r>
              <a:rPr lang="en-US" sz="2400"/>
              <a:t>projection of the same point looks the same in every frame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80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b="1"/>
              <a:t>Spatial coherence:</a:t>
            </a:r>
            <a:r>
              <a:rPr lang="en-US" sz="2400"/>
              <a:t> points move like their neighbors</a:t>
            </a:r>
          </a:p>
        </p:txBody>
      </p:sp>
      <p:sp>
        <p:nvSpPr>
          <p:cNvPr id="52227" name="Text Box 3"/>
          <p:cNvSpPr txBox="1">
            <a:spLocks noChangeArrowheads="1"/>
          </p:cNvSpPr>
          <p:nvPr/>
        </p:nvSpPr>
        <p:spPr bwMode="auto">
          <a:xfrm>
            <a:off x="3276600" y="304800"/>
            <a:ext cx="15716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/>
              <a:t>Recap</a:t>
            </a:r>
          </a:p>
        </p:txBody>
      </p:sp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152400" y="35814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buFontTx/>
              <a:buChar char="•"/>
            </a:pPr>
            <a:endParaRPr lang="en-US" sz="3000">
              <a:solidFill>
                <a:schemeClr val="tx2"/>
              </a:solidFill>
            </a:endParaRPr>
          </a:p>
        </p:txBody>
      </p:sp>
      <p:sp>
        <p:nvSpPr>
          <p:cNvPr id="52229" name="Rectangle 5"/>
          <p:cNvSpPr>
            <a:spLocks noChangeArrowheads="1"/>
          </p:cNvSpPr>
          <p:nvPr/>
        </p:nvSpPr>
        <p:spPr bwMode="auto">
          <a:xfrm>
            <a:off x="609600" y="3810000"/>
            <a:ext cx="7772400" cy="6858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 rot="16200000">
            <a:off x="7897827" y="5137128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Source: Silvio </a:t>
            </a:r>
            <a:r>
              <a:rPr lang="en-US" sz="1600" dirty="0" err="1" smtClean="0"/>
              <a:t>Savarese</a:t>
            </a:r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2044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Reminder: Gestalt – common fate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62</a:t>
            </a:fld>
            <a:endParaRPr lang="en-US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3" t="55972" r="25833" b="34787"/>
          <a:stretch>
            <a:fillRect/>
          </a:stretch>
        </p:blipFill>
        <p:spPr bwMode="auto">
          <a:xfrm>
            <a:off x="482600" y="3048001"/>
            <a:ext cx="8043342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2441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Motion segmentation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001000" cy="5257800"/>
          </a:xfrm>
        </p:spPr>
        <p:txBody>
          <a:bodyPr/>
          <a:lstStyle/>
          <a:p>
            <a:pPr eaLnBrk="1" hangingPunct="1"/>
            <a:r>
              <a:rPr lang="en-US" sz="2400" smtClean="0"/>
              <a:t>How do we represent the motion in this scene?</a:t>
            </a:r>
          </a:p>
        </p:txBody>
      </p:sp>
      <p:pic>
        <p:nvPicPr>
          <p:cNvPr id="53252" name="Picture 4" descr="garden_0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2058988"/>
            <a:ext cx="5410200" cy="368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 rot="16200000">
            <a:off x="7897827" y="5137128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Source: Silvio </a:t>
            </a:r>
            <a:r>
              <a:rPr lang="en-US" sz="1600" dirty="0" err="1" smtClean="0"/>
              <a:t>Savarese</a:t>
            </a:r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3958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295400"/>
            <a:ext cx="7772400" cy="5257800"/>
          </a:xfrm>
        </p:spPr>
        <p:txBody>
          <a:bodyPr/>
          <a:lstStyle/>
          <a:p>
            <a:pPr eaLnBrk="1" hangingPunct="1"/>
            <a:r>
              <a:rPr lang="en-US" sz="2400" dirty="0" smtClean="0"/>
              <a:t>Break image sequence into “layers” each of which has a coherent (affine) motion</a:t>
            </a:r>
          </a:p>
        </p:txBody>
      </p:sp>
      <p:pic>
        <p:nvPicPr>
          <p:cNvPr id="5427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4213" y="2133600"/>
            <a:ext cx="2592387" cy="18240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5427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9913" y="2133600"/>
            <a:ext cx="2578100" cy="17811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54277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81200" y="4321175"/>
            <a:ext cx="5181600" cy="19272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54278" name="Rectangle 9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en-US" dirty="0" smtClean="0"/>
              <a:t>Motion segmentation</a:t>
            </a:r>
          </a:p>
        </p:txBody>
      </p:sp>
      <p:sp>
        <p:nvSpPr>
          <p:cNvPr id="54279" name="Rectangle 10"/>
          <p:cNvSpPr>
            <a:spLocks noChangeArrowheads="1"/>
          </p:cNvSpPr>
          <p:nvPr/>
        </p:nvSpPr>
        <p:spPr bwMode="auto">
          <a:xfrm>
            <a:off x="304800" y="958850"/>
            <a:ext cx="86868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200">
                <a:cs typeface="Arial" charset="0"/>
              </a:rPr>
              <a:t>J. Wang and E. Adelson. Layered Representation for Motion Analysis. </a:t>
            </a:r>
            <a:r>
              <a:rPr lang="en-US" sz="1200" i="1">
                <a:cs typeface="Arial" charset="0"/>
              </a:rPr>
              <a:t>CVPR 1993</a:t>
            </a:r>
            <a:r>
              <a:rPr lang="en-US" sz="1200">
                <a:cs typeface="Arial" charset="0"/>
              </a:rPr>
              <a:t>.</a:t>
            </a:r>
            <a:endParaRPr lang="en-US" sz="1200" b="1"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7897827" y="5137128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Source: Silvio </a:t>
            </a:r>
            <a:r>
              <a:rPr lang="en-US" sz="1600" dirty="0" err="1" smtClean="0"/>
              <a:t>Savarese</a:t>
            </a:r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14382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33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3400" y="2017713"/>
            <a:ext cx="6172200" cy="1335087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en-US" sz="2400" dirty="0" smtClean="0"/>
              <a:t>Substituting into the brightness constancy equation:</a:t>
            </a:r>
          </a:p>
        </p:txBody>
      </p:sp>
      <p:graphicFrame>
        <p:nvGraphicFramePr>
          <p:cNvPr id="6146" name="Object 3"/>
          <p:cNvGraphicFramePr>
            <a:graphicFrameLocks noChangeAspect="1"/>
          </p:cNvGraphicFramePr>
          <p:nvPr/>
        </p:nvGraphicFramePr>
        <p:xfrm>
          <a:off x="635000" y="990600"/>
          <a:ext cx="29718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8" name="Equation" r:id="rId4" imgW="1485720" imgH="457200" progId="Equation.3">
                  <p:embed/>
                </p:oleObj>
              </mc:Choice>
              <mc:Fallback>
                <p:oleObj name="Equation" r:id="rId4" imgW="1485720" imgH="457200" progId="Equation.3">
                  <p:embed/>
                  <p:pic>
                    <p:nvPicPr>
                      <p:cNvPr id="0" name="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000" y="990600"/>
                        <a:ext cx="2971800" cy="914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00FF00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6340" name="Object 4"/>
          <p:cNvGraphicFramePr>
            <a:graphicFrameLocks noChangeAspect="1"/>
          </p:cNvGraphicFramePr>
          <p:nvPr>
            <p:extLst/>
          </p:nvPr>
        </p:nvGraphicFramePr>
        <p:xfrm>
          <a:off x="2438400" y="2819400"/>
          <a:ext cx="3214687" cy="631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9" name="Microsoft Equation 3.0" r:id="rId6" imgW="1218960" imgH="241200" progId="Equation.3">
                  <p:embed/>
                </p:oleObj>
              </mc:Choice>
              <mc:Fallback>
                <p:oleObj name="Microsoft Equation 3.0" r:id="rId6" imgW="1218960" imgH="241200" progId="Equation.3">
                  <p:embed/>
                  <p:pic>
                    <p:nvPicPr>
                      <p:cNvPr id="0" name="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2819400"/>
                        <a:ext cx="3214687" cy="631825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0000FF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9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Affine motion</a:t>
            </a:r>
          </a:p>
        </p:txBody>
      </p:sp>
      <p:grpSp>
        <p:nvGrpSpPr>
          <p:cNvPr id="6150" name="Group 6"/>
          <p:cNvGrpSpPr>
            <a:grpSpLocks/>
          </p:cNvGrpSpPr>
          <p:nvPr/>
        </p:nvGrpSpPr>
        <p:grpSpPr bwMode="auto">
          <a:xfrm>
            <a:off x="7035800" y="990600"/>
            <a:ext cx="1422400" cy="1676400"/>
            <a:chOff x="816" y="2928"/>
            <a:chExt cx="864" cy="912"/>
          </a:xfrm>
        </p:grpSpPr>
        <p:pic>
          <p:nvPicPr>
            <p:cNvPr id="6151" name="Picture 7" descr="AFFINE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816" y="2928"/>
              <a:ext cx="864" cy="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52" name="Rectangle 8"/>
            <p:cNvSpPr>
              <a:spLocks noChangeArrowheads="1"/>
            </p:cNvSpPr>
            <p:nvPr/>
          </p:nvSpPr>
          <p:spPr bwMode="auto">
            <a:xfrm>
              <a:off x="816" y="2928"/>
              <a:ext cx="576" cy="720"/>
            </a:xfrm>
            <a:prstGeom prst="rect">
              <a:avLst/>
            </a:prstGeom>
            <a:noFill/>
            <a:ln w="28575">
              <a:solidFill>
                <a:srgbClr val="D3030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3" name="Line 9"/>
            <p:cNvSpPr>
              <a:spLocks noChangeShapeType="1"/>
            </p:cNvSpPr>
            <p:nvPr/>
          </p:nvSpPr>
          <p:spPr bwMode="auto">
            <a:xfrm>
              <a:off x="1056" y="2928"/>
              <a:ext cx="0" cy="816"/>
            </a:xfrm>
            <a:prstGeom prst="line">
              <a:avLst/>
            </a:prstGeom>
            <a:noFill/>
            <a:ln w="28575">
              <a:solidFill>
                <a:srgbClr val="60C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4" name="Line 10"/>
            <p:cNvSpPr>
              <a:spLocks noChangeShapeType="1"/>
            </p:cNvSpPr>
            <p:nvPr/>
          </p:nvSpPr>
          <p:spPr bwMode="auto">
            <a:xfrm>
              <a:off x="1632" y="3024"/>
              <a:ext cx="0" cy="816"/>
            </a:xfrm>
            <a:prstGeom prst="line">
              <a:avLst/>
            </a:prstGeom>
            <a:noFill/>
            <a:ln w="28575">
              <a:solidFill>
                <a:srgbClr val="60C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5" name="Line 11"/>
            <p:cNvSpPr>
              <a:spLocks noChangeShapeType="1"/>
            </p:cNvSpPr>
            <p:nvPr/>
          </p:nvSpPr>
          <p:spPr bwMode="auto">
            <a:xfrm>
              <a:off x="1056" y="2928"/>
              <a:ext cx="576" cy="96"/>
            </a:xfrm>
            <a:prstGeom prst="line">
              <a:avLst/>
            </a:prstGeom>
            <a:noFill/>
            <a:ln w="28575">
              <a:solidFill>
                <a:srgbClr val="60C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6" name="Line 12"/>
            <p:cNvSpPr>
              <a:spLocks noChangeShapeType="1"/>
            </p:cNvSpPr>
            <p:nvPr/>
          </p:nvSpPr>
          <p:spPr bwMode="auto">
            <a:xfrm>
              <a:off x="1056" y="3744"/>
              <a:ext cx="576" cy="96"/>
            </a:xfrm>
            <a:prstGeom prst="line">
              <a:avLst/>
            </a:prstGeom>
            <a:noFill/>
            <a:ln w="28575">
              <a:solidFill>
                <a:srgbClr val="60C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3" name="TextBox 12"/>
          <p:cNvSpPr txBox="1"/>
          <p:nvPr/>
        </p:nvSpPr>
        <p:spPr>
          <a:xfrm rot="16200000">
            <a:off x="7897827" y="5137128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Source: Silvio </a:t>
            </a:r>
            <a:r>
              <a:rPr lang="en-US" sz="1600" dirty="0" err="1" smtClean="0"/>
              <a:t>Savarese</a:t>
            </a:r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394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26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6338" grpId="0" build="p" autoUpdateAnimBg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Object 2"/>
          <p:cNvGraphicFramePr>
            <a:graphicFrameLocks noChangeAspect="1"/>
          </p:cNvGraphicFramePr>
          <p:nvPr>
            <p:extLst/>
          </p:nvPr>
        </p:nvGraphicFramePr>
        <p:xfrm>
          <a:off x="655638" y="2947987"/>
          <a:ext cx="7751762" cy="633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7" name="Microsoft Equation 3.0" r:id="rId4" imgW="2933640" imgH="241200" progId="Equation.3">
                  <p:embed/>
                </p:oleObj>
              </mc:Choice>
              <mc:Fallback>
                <p:oleObj name="Microsoft Equation 3.0" r:id="rId4" imgW="2933640" imgH="241200" progId="Equation.3">
                  <p:embed/>
                  <p:pic>
                    <p:nvPicPr>
                      <p:cNvPr id="0" name="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638" y="2947987"/>
                        <a:ext cx="7751762" cy="633413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0000FF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2017713"/>
            <a:ext cx="6172200" cy="1335087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en-US" sz="2400" smtClean="0"/>
              <a:t>Substituting into the brightness constancy equation:</a:t>
            </a:r>
          </a:p>
        </p:txBody>
      </p:sp>
      <p:graphicFrame>
        <p:nvGraphicFramePr>
          <p:cNvPr id="7171" name="Object 4"/>
          <p:cNvGraphicFramePr>
            <a:graphicFrameLocks noChangeAspect="1"/>
          </p:cNvGraphicFramePr>
          <p:nvPr/>
        </p:nvGraphicFramePr>
        <p:xfrm>
          <a:off x="635000" y="990600"/>
          <a:ext cx="29718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8" name="Equation" r:id="rId6" imgW="1485720" imgH="457200" progId="Equation.3">
                  <p:embed/>
                </p:oleObj>
              </mc:Choice>
              <mc:Fallback>
                <p:oleObj name="Equation" r:id="rId6" imgW="1485720" imgH="457200" progId="Equation.3">
                  <p:embed/>
                  <p:pic>
                    <p:nvPicPr>
                      <p:cNvPr id="0" name="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000" y="990600"/>
                        <a:ext cx="2971800" cy="914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00FF00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8389" name="Text Box 5"/>
          <p:cNvSpPr txBox="1">
            <a:spLocks noChangeArrowheads="1"/>
          </p:cNvSpPr>
          <p:nvPr/>
        </p:nvSpPr>
        <p:spPr bwMode="auto">
          <a:xfrm>
            <a:off x="533400" y="3733800"/>
            <a:ext cx="8167688" cy="46166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buFontTx/>
              <a:buChar char="•"/>
            </a:pPr>
            <a:r>
              <a:rPr lang="en-US" sz="2400" dirty="0">
                <a:cs typeface="Arial" charset="0"/>
              </a:rPr>
              <a:t>  Each pixel provides 1 linear constraint </a:t>
            </a:r>
            <a:r>
              <a:rPr lang="en-US" sz="2400" dirty="0" smtClean="0">
                <a:cs typeface="Arial" charset="0"/>
              </a:rPr>
              <a:t>in </a:t>
            </a:r>
            <a:r>
              <a:rPr lang="en-US" sz="2400" dirty="0">
                <a:cs typeface="Arial" charset="0"/>
              </a:rPr>
              <a:t>6 unknowns</a:t>
            </a:r>
          </a:p>
        </p:txBody>
      </p:sp>
      <p:graphicFrame>
        <p:nvGraphicFramePr>
          <p:cNvPr id="528390" name="Object 6"/>
          <p:cNvGraphicFramePr>
            <a:graphicFrameLocks noChangeAspect="1"/>
          </p:cNvGraphicFramePr>
          <p:nvPr>
            <p:extLst/>
          </p:nvPr>
        </p:nvGraphicFramePr>
        <p:xfrm>
          <a:off x="114300" y="4876800"/>
          <a:ext cx="8953500" cy="715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9" name="Equation" r:id="rId8" imgW="3492360" imgH="279360" progId="Equation.3">
                  <p:embed/>
                </p:oleObj>
              </mc:Choice>
              <mc:Fallback>
                <p:oleObj name="Equation" r:id="rId8" imgW="3492360" imgH="279360" progId="Equation.3">
                  <p:embed/>
                  <p:pic>
                    <p:nvPicPr>
                      <p:cNvPr id="0" name="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" y="4876800"/>
                        <a:ext cx="8953500" cy="715962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0000FF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8391" name="Rectangle 7"/>
          <p:cNvSpPr>
            <a:spLocks noChangeArrowheads="1"/>
          </p:cNvSpPr>
          <p:nvPr/>
        </p:nvSpPr>
        <p:spPr bwMode="auto">
          <a:xfrm>
            <a:off x="533400" y="4267200"/>
            <a:ext cx="777240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 dirty="0"/>
              <a:t>Least squares minimization:</a:t>
            </a:r>
          </a:p>
        </p:txBody>
      </p:sp>
      <p:sp>
        <p:nvSpPr>
          <p:cNvPr id="7176" name="Rectangle 8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Affine motion</a:t>
            </a:r>
          </a:p>
        </p:txBody>
      </p:sp>
      <p:grpSp>
        <p:nvGrpSpPr>
          <p:cNvPr id="7177" name="Group 9"/>
          <p:cNvGrpSpPr>
            <a:grpSpLocks/>
          </p:cNvGrpSpPr>
          <p:nvPr/>
        </p:nvGrpSpPr>
        <p:grpSpPr bwMode="auto">
          <a:xfrm>
            <a:off x="7035800" y="990600"/>
            <a:ext cx="1422400" cy="1676400"/>
            <a:chOff x="816" y="2928"/>
            <a:chExt cx="864" cy="912"/>
          </a:xfrm>
        </p:grpSpPr>
        <p:pic>
          <p:nvPicPr>
            <p:cNvPr id="7178" name="Picture 10" descr="AFFINE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816" y="2928"/>
              <a:ext cx="864" cy="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179" name="Rectangle 11"/>
            <p:cNvSpPr>
              <a:spLocks noChangeArrowheads="1"/>
            </p:cNvSpPr>
            <p:nvPr/>
          </p:nvSpPr>
          <p:spPr bwMode="auto">
            <a:xfrm>
              <a:off x="816" y="2928"/>
              <a:ext cx="576" cy="720"/>
            </a:xfrm>
            <a:prstGeom prst="rect">
              <a:avLst/>
            </a:prstGeom>
            <a:noFill/>
            <a:ln w="28575">
              <a:solidFill>
                <a:srgbClr val="D3030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0" name="Line 12"/>
            <p:cNvSpPr>
              <a:spLocks noChangeShapeType="1"/>
            </p:cNvSpPr>
            <p:nvPr/>
          </p:nvSpPr>
          <p:spPr bwMode="auto">
            <a:xfrm>
              <a:off x="1056" y="2928"/>
              <a:ext cx="0" cy="816"/>
            </a:xfrm>
            <a:prstGeom prst="line">
              <a:avLst/>
            </a:prstGeom>
            <a:noFill/>
            <a:ln w="28575">
              <a:solidFill>
                <a:srgbClr val="60C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1" name="Line 13"/>
            <p:cNvSpPr>
              <a:spLocks noChangeShapeType="1"/>
            </p:cNvSpPr>
            <p:nvPr/>
          </p:nvSpPr>
          <p:spPr bwMode="auto">
            <a:xfrm>
              <a:off x="1632" y="3024"/>
              <a:ext cx="0" cy="816"/>
            </a:xfrm>
            <a:prstGeom prst="line">
              <a:avLst/>
            </a:prstGeom>
            <a:noFill/>
            <a:ln w="28575">
              <a:solidFill>
                <a:srgbClr val="60C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2" name="Line 14"/>
            <p:cNvSpPr>
              <a:spLocks noChangeShapeType="1"/>
            </p:cNvSpPr>
            <p:nvPr/>
          </p:nvSpPr>
          <p:spPr bwMode="auto">
            <a:xfrm>
              <a:off x="1056" y="2928"/>
              <a:ext cx="576" cy="96"/>
            </a:xfrm>
            <a:prstGeom prst="line">
              <a:avLst/>
            </a:prstGeom>
            <a:noFill/>
            <a:ln w="28575">
              <a:solidFill>
                <a:srgbClr val="60C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3" name="Line 15"/>
            <p:cNvSpPr>
              <a:spLocks noChangeShapeType="1"/>
            </p:cNvSpPr>
            <p:nvPr/>
          </p:nvSpPr>
          <p:spPr bwMode="auto">
            <a:xfrm>
              <a:off x="1056" y="3744"/>
              <a:ext cx="576" cy="96"/>
            </a:xfrm>
            <a:prstGeom prst="line">
              <a:avLst/>
            </a:prstGeom>
            <a:noFill/>
            <a:ln w="28575">
              <a:solidFill>
                <a:srgbClr val="60C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7045960" y="5986046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Source: Silvio </a:t>
            </a:r>
            <a:r>
              <a:rPr lang="en-US" sz="1600" dirty="0" err="1" smtClean="0"/>
              <a:t>Savarese</a:t>
            </a:r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1698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8389" grpId="0"/>
      <p:bldP spid="528391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-76200"/>
            <a:ext cx="7772400" cy="838200"/>
          </a:xfrm>
        </p:spPr>
        <p:txBody>
          <a:bodyPr/>
          <a:lstStyle/>
          <a:p>
            <a:pPr eaLnBrk="1" hangingPunct="1"/>
            <a:r>
              <a:rPr lang="en-US" smtClean="0"/>
              <a:t>How do we estimate the layers?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762000"/>
            <a:ext cx="8077200" cy="5562600"/>
          </a:xfrm>
        </p:spPr>
        <p:txBody>
          <a:bodyPr/>
          <a:lstStyle/>
          <a:p>
            <a:pPr marL="533400" indent="-533400" eaLnBrk="1" hangingPunct="1"/>
            <a:r>
              <a:rPr lang="en-US" sz="2400" smtClean="0"/>
              <a:t>1. Obtain a set of initial affine motion hypotheses</a:t>
            </a:r>
          </a:p>
          <a:p>
            <a:pPr marL="914400" lvl="1" indent="-457200" eaLnBrk="1" hangingPunct="1"/>
            <a:r>
              <a:rPr lang="en-US" sz="1600" smtClean="0"/>
              <a:t>Divide the image into blocks and estimate affine motion parameters in each block by least squares</a:t>
            </a:r>
          </a:p>
          <a:p>
            <a:pPr marL="1295400" lvl="2" indent="-381000" eaLnBrk="1" hangingPunct="1"/>
            <a:r>
              <a:rPr lang="en-US" sz="1400" smtClean="0"/>
              <a:t>Eliminate hypotheses with high residual error</a:t>
            </a:r>
          </a:p>
        </p:txBody>
      </p:sp>
      <p:pic>
        <p:nvPicPr>
          <p:cNvPr id="520197" name="grdn10fbC.avi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 cstate="print"/>
          <a:srcRect l="4839"/>
          <a:stretch>
            <a:fillRect/>
          </a:stretch>
        </p:blipFill>
        <p:spPr bwMode="auto">
          <a:xfrm>
            <a:off x="457200" y="3276600"/>
            <a:ext cx="45720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457200" y="3276600"/>
            <a:ext cx="4572000" cy="2895600"/>
            <a:chOff x="288" y="2208"/>
            <a:chExt cx="2880" cy="1824"/>
          </a:xfrm>
        </p:grpSpPr>
        <p:sp>
          <p:nvSpPr>
            <p:cNvPr id="55324" name="Rectangle 6"/>
            <p:cNvSpPr>
              <a:spLocks noChangeArrowheads="1"/>
            </p:cNvSpPr>
            <p:nvPr/>
          </p:nvSpPr>
          <p:spPr bwMode="auto">
            <a:xfrm>
              <a:off x="288" y="2208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25" name="Rectangle 7"/>
            <p:cNvSpPr>
              <a:spLocks noChangeArrowheads="1"/>
            </p:cNvSpPr>
            <p:nvPr/>
          </p:nvSpPr>
          <p:spPr bwMode="auto">
            <a:xfrm>
              <a:off x="288" y="2665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26" name="Rectangle 8"/>
            <p:cNvSpPr>
              <a:spLocks noChangeArrowheads="1"/>
            </p:cNvSpPr>
            <p:nvPr/>
          </p:nvSpPr>
          <p:spPr bwMode="auto">
            <a:xfrm>
              <a:off x="288" y="3120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27" name="Rectangle 9"/>
            <p:cNvSpPr>
              <a:spLocks noChangeArrowheads="1"/>
            </p:cNvSpPr>
            <p:nvPr/>
          </p:nvSpPr>
          <p:spPr bwMode="auto">
            <a:xfrm>
              <a:off x="288" y="3577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28" name="Rectangle 10"/>
            <p:cNvSpPr>
              <a:spLocks noChangeArrowheads="1"/>
            </p:cNvSpPr>
            <p:nvPr/>
          </p:nvSpPr>
          <p:spPr bwMode="auto">
            <a:xfrm>
              <a:off x="1008" y="2208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29" name="Rectangle 11"/>
            <p:cNvSpPr>
              <a:spLocks noChangeArrowheads="1"/>
            </p:cNvSpPr>
            <p:nvPr/>
          </p:nvSpPr>
          <p:spPr bwMode="auto">
            <a:xfrm>
              <a:off x="1008" y="2665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0" name="Rectangle 12"/>
            <p:cNvSpPr>
              <a:spLocks noChangeArrowheads="1"/>
            </p:cNvSpPr>
            <p:nvPr/>
          </p:nvSpPr>
          <p:spPr bwMode="auto">
            <a:xfrm>
              <a:off x="1008" y="3120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1" name="Rectangle 13"/>
            <p:cNvSpPr>
              <a:spLocks noChangeArrowheads="1"/>
            </p:cNvSpPr>
            <p:nvPr/>
          </p:nvSpPr>
          <p:spPr bwMode="auto">
            <a:xfrm>
              <a:off x="1008" y="3577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2" name="Rectangle 14"/>
            <p:cNvSpPr>
              <a:spLocks noChangeArrowheads="1"/>
            </p:cNvSpPr>
            <p:nvPr/>
          </p:nvSpPr>
          <p:spPr bwMode="auto">
            <a:xfrm>
              <a:off x="1728" y="2208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3" name="Rectangle 15"/>
            <p:cNvSpPr>
              <a:spLocks noChangeArrowheads="1"/>
            </p:cNvSpPr>
            <p:nvPr/>
          </p:nvSpPr>
          <p:spPr bwMode="auto">
            <a:xfrm>
              <a:off x="1728" y="2665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4" name="Rectangle 16"/>
            <p:cNvSpPr>
              <a:spLocks noChangeArrowheads="1"/>
            </p:cNvSpPr>
            <p:nvPr/>
          </p:nvSpPr>
          <p:spPr bwMode="auto">
            <a:xfrm>
              <a:off x="1728" y="3120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5" name="Rectangle 17"/>
            <p:cNvSpPr>
              <a:spLocks noChangeArrowheads="1"/>
            </p:cNvSpPr>
            <p:nvPr/>
          </p:nvSpPr>
          <p:spPr bwMode="auto">
            <a:xfrm>
              <a:off x="1728" y="3577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6" name="Rectangle 18"/>
            <p:cNvSpPr>
              <a:spLocks noChangeArrowheads="1"/>
            </p:cNvSpPr>
            <p:nvPr/>
          </p:nvSpPr>
          <p:spPr bwMode="auto">
            <a:xfrm>
              <a:off x="2448" y="2208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7" name="Rectangle 19"/>
            <p:cNvSpPr>
              <a:spLocks noChangeArrowheads="1"/>
            </p:cNvSpPr>
            <p:nvPr/>
          </p:nvSpPr>
          <p:spPr bwMode="auto">
            <a:xfrm>
              <a:off x="2448" y="2665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8" name="Rectangle 20"/>
            <p:cNvSpPr>
              <a:spLocks noChangeArrowheads="1"/>
            </p:cNvSpPr>
            <p:nvPr/>
          </p:nvSpPr>
          <p:spPr bwMode="auto">
            <a:xfrm>
              <a:off x="2448" y="3120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9" name="Rectangle 21"/>
            <p:cNvSpPr>
              <a:spLocks noChangeArrowheads="1"/>
            </p:cNvSpPr>
            <p:nvPr/>
          </p:nvSpPr>
          <p:spPr bwMode="auto">
            <a:xfrm>
              <a:off x="2448" y="3577"/>
              <a:ext cx="720" cy="455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20215" name="Line 23"/>
          <p:cNvSpPr>
            <a:spLocks noChangeShapeType="1"/>
          </p:cNvSpPr>
          <p:nvPr/>
        </p:nvSpPr>
        <p:spPr bwMode="auto">
          <a:xfrm flipV="1">
            <a:off x="3124200" y="3733800"/>
            <a:ext cx="3581400" cy="685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oval" w="med" len="med"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35"/>
          <p:cNvGrpSpPr>
            <a:grpSpLocks/>
          </p:cNvGrpSpPr>
          <p:nvPr/>
        </p:nvGrpSpPr>
        <p:grpSpPr bwMode="auto">
          <a:xfrm>
            <a:off x="5715000" y="3089046"/>
            <a:ext cx="2743200" cy="2286000"/>
            <a:chOff x="3600" y="2112"/>
            <a:chExt cx="1728" cy="1440"/>
          </a:xfrm>
        </p:grpSpPr>
        <p:sp>
          <p:nvSpPr>
            <p:cNvPr id="55321" name="Line 24"/>
            <p:cNvSpPr>
              <a:spLocks noChangeShapeType="1"/>
            </p:cNvSpPr>
            <p:nvPr/>
          </p:nvSpPr>
          <p:spPr bwMode="auto">
            <a:xfrm flipV="1">
              <a:off x="4560" y="2112"/>
              <a:ext cx="240" cy="1104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22" name="Line 25"/>
            <p:cNvSpPr>
              <a:spLocks noChangeShapeType="1"/>
            </p:cNvSpPr>
            <p:nvPr/>
          </p:nvSpPr>
          <p:spPr bwMode="auto">
            <a:xfrm>
              <a:off x="4560" y="3216"/>
              <a:ext cx="768" cy="336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23" name="Line 26"/>
            <p:cNvSpPr>
              <a:spLocks noChangeShapeType="1"/>
            </p:cNvSpPr>
            <p:nvPr/>
          </p:nvSpPr>
          <p:spPr bwMode="auto">
            <a:xfrm flipH="1">
              <a:off x="3600" y="3216"/>
              <a:ext cx="960" cy="24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20219" name="Oval 27"/>
          <p:cNvSpPr>
            <a:spLocks noChangeArrowheads="1"/>
          </p:cNvSpPr>
          <p:nvPr/>
        </p:nvSpPr>
        <p:spPr bwMode="auto">
          <a:xfrm>
            <a:off x="8305800" y="3622446"/>
            <a:ext cx="304800" cy="3048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0221" name="Oval 29"/>
          <p:cNvSpPr>
            <a:spLocks noChangeArrowheads="1"/>
          </p:cNvSpPr>
          <p:nvPr/>
        </p:nvSpPr>
        <p:spPr bwMode="auto">
          <a:xfrm>
            <a:off x="7162800" y="5298846"/>
            <a:ext cx="304800" cy="3048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0222" name="Line 30"/>
          <p:cNvSpPr>
            <a:spLocks noChangeShapeType="1"/>
          </p:cNvSpPr>
          <p:nvPr/>
        </p:nvSpPr>
        <p:spPr bwMode="auto">
          <a:xfrm flipV="1">
            <a:off x="4495800" y="5486400"/>
            <a:ext cx="281940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oval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0223" name="Line 31"/>
          <p:cNvSpPr>
            <a:spLocks noChangeShapeType="1"/>
          </p:cNvSpPr>
          <p:nvPr/>
        </p:nvSpPr>
        <p:spPr bwMode="auto">
          <a:xfrm flipV="1">
            <a:off x="2209800" y="5486400"/>
            <a:ext cx="502920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oval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0224" name="Line 32"/>
          <p:cNvSpPr>
            <a:spLocks noChangeShapeType="1"/>
          </p:cNvSpPr>
          <p:nvPr/>
        </p:nvSpPr>
        <p:spPr bwMode="auto">
          <a:xfrm flipV="1">
            <a:off x="914400" y="5410200"/>
            <a:ext cx="6324600" cy="381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oval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0225" name="Oval 33"/>
          <p:cNvSpPr>
            <a:spLocks noChangeArrowheads="1"/>
          </p:cNvSpPr>
          <p:nvPr/>
        </p:nvSpPr>
        <p:spPr bwMode="auto">
          <a:xfrm>
            <a:off x="7086600" y="5375046"/>
            <a:ext cx="304800" cy="3048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0226" name="Oval 34"/>
          <p:cNvSpPr>
            <a:spLocks noChangeArrowheads="1"/>
          </p:cNvSpPr>
          <p:nvPr/>
        </p:nvSpPr>
        <p:spPr bwMode="auto">
          <a:xfrm>
            <a:off x="7315200" y="5298846"/>
            <a:ext cx="304800" cy="3048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0228" name="Line 36"/>
          <p:cNvSpPr>
            <a:spLocks noChangeShapeType="1"/>
          </p:cNvSpPr>
          <p:nvPr/>
        </p:nvSpPr>
        <p:spPr bwMode="auto">
          <a:xfrm flipV="1">
            <a:off x="3429000" y="3505200"/>
            <a:ext cx="3352800" cy="152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oval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0229" name="Line 37"/>
          <p:cNvSpPr>
            <a:spLocks noChangeShapeType="1"/>
          </p:cNvSpPr>
          <p:nvPr/>
        </p:nvSpPr>
        <p:spPr bwMode="auto">
          <a:xfrm flipV="1">
            <a:off x="4419600" y="3810000"/>
            <a:ext cx="4038600" cy="838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oval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0230" name="Line 38"/>
          <p:cNvSpPr>
            <a:spLocks noChangeShapeType="1"/>
          </p:cNvSpPr>
          <p:nvPr/>
        </p:nvSpPr>
        <p:spPr bwMode="auto">
          <a:xfrm flipV="1">
            <a:off x="3352800" y="3962400"/>
            <a:ext cx="3352800" cy="1143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oval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0232" name="Oval 40"/>
          <p:cNvSpPr>
            <a:spLocks noChangeArrowheads="1"/>
          </p:cNvSpPr>
          <p:nvPr/>
        </p:nvSpPr>
        <p:spPr bwMode="auto">
          <a:xfrm>
            <a:off x="6705600" y="3317646"/>
            <a:ext cx="304800" cy="304800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0233" name="Oval 41"/>
          <p:cNvSpPr>
            <a:spLocks noChangeArrowheads="1"/>
          </p:cNvSpPr>
          <p:nvPr/>
        </p:nvSpPr>
        <p:spPr bwMode="auto">
          <a:xfrm>
            <a:off x="6705600" y="3470046"/>
            <a:ext cx="304800" cy="304800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0234" name="Oval 42"/>
          <p:cNvSpPr>
            <a:spLocks noChangeArrowheads="1"/>
          </p:cNvSpPr>
          <p:nvPr/>
        </p:nvSpPr>
        <p:spPr bwMode="auto">
          <a:xfrm>
            <a:off x="6629400" y="3698646"/>
            <a:ext cx="304800" cy="304800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0235" name="Rectangle 43"/>
          <p:cNvSpPr>
            <a:spLocks noChangeArrowheads="1"/>
          </p:cNvSpPr>
          <p:nvPr/>
        </p:nvSpPr>
        <p:spPr bwMode="auto">
          <a:xfrm>
            <a:off x="381000" y="2057400"/>
            <a:ext cx="45386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1">
              <a:spcBef>
                <a:spcPct val="20000"/>
              </a:spcBef>
              <a:buFontTx/>
              <a:buChar char="•"/>
            </a:pPr>
            <a:r>
              <a:rPr lang="en-US"/>
              <a:t>   Map into motion parameter space</a:t>
            </a:r>
          </a:p>
        </p:txBody>
      </p:sp>
      <p:sp>
        <p:nvSpPr>
          <p:cNvPr id="520239" name="Rectangle 47"/>
          <p:cNvSpPr>
            <a:spLocks noChangeArrowheads="1"/>
          </p:cNvSpPr>
          <p:nvPr/>
        </p:nvSpPr>
        <p:spPr bwMode="auto">
          <a:xfrm>
            <a:off x="381000" y="2365375"/>
            <a:ext cx="7543800" cy="843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>
              <a:spcBef>
                <a:spcPct val="20000"/>
              </a:spcBef>
              <a:buFontTx/>
              <a:buChar char="•"/>
            </a:pPr>
            <a:r>
              <a:rPr lang="en-US" dirty="0" smtClean="0"/>
              <a:t>   Perform </a:t>
            </a:r>
            <a:r>
              <a:rPr lang="en-US" dirty="0"/>
              <a:t>k-means clustering on affine motion parameters</a:t>
            </a:r>
          </a:p>
          <a:p>
            <a:pPr lvl="2">
              <a:spcBef>
                <a:spcPct val="20000"/>
              </a:spcBef>
              <a:buFontTx/>
              <a:buChar char="–"/>
            </a:pPr>
            <a:r>
              <a:rPr lang="en-US" sz="1400" dirty="0"/>
              <a:t>Merge clusters that are close and retain the largest clusters to obtain a smaller set of hypotheses to describe all the motions in the scene</a:t>
            </a:r>
          </a:p>
        </p:txBody>
      </p:sp>
      <p:sp>
        <p:nvSpPr>
          <p:cNvPr id="520240" name="Oval 48"/>
          <p:cNvSpPr>
            <a:spLocks noChangeArrowheads="1"/>
          </p:cNvSpPr>
          <p:nvPr/>
        </p:nvSpPr>
        <p:spPr bwMode="auto">
          <a:xfrm rot="1111761">
            <a:off x="6553200" y="3089046"/>
            <a:ext cx="457200" cy="1219200"/>
          </a:xfrm>
          <a:prstGeom prst="ellipse">
            <a:avLst/>
          </a:prstGeom>
          <a:solidFill>
            <a:schemeClr val="accent2">
              <a:alpha val="25098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0241" name="Oval 49"/>
          <p:cNvSpPr>
            <a:spLocks noChangeArrowheads="1"/>
          </p:cNvSpPr>
          <p:nvPr/>
        </p:nvSpPr>
        <p:spPr bwMode="auto">
          <a:xfrm rot="4301359">
            <a:off x="7004050" y="4954359"/>
            <a:ext cx="381000" cy="990600"/>
          </a:xfrm>
          <a:prstGeom prst="ellipse">
            <a:avLst/>
          </a:prstGeom>
          <a:solidFill>
            <a:schemeClr val="accent2">
              <a:alpha val="25098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 rot="16200000">
            <a:off x="7897827" y="5137128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Source: Silvio </a:t>
            </a:r>
            <a:r>
              <a:rPr lang="en-US" sz="1600" dirty="0" err="1" smtClean="0"/>
              <a:t>Savarese</a:t>
            </a:r>
            <a:endParaRPr lang="en-US" sz="1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103623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56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20197"/>
                </p:tgtEl>
              </p:cMediaNode>
            </p:video>
          </p:childTnLst>
        </p:cTn>
      </p:par>
    </p:tnLst>
    <p:bldLst>
      <p:bldP spid="520215" grpId="0" animBg="1"/>
      <p:bldP spid="520219" grpId="0" animBg="1"/>
      <p:bldP spid="520221" grpId="0" animBg="1"/>
      <p:bldP spid="520222" grpId="0" animBg="1"/>
      <p:bldP spid="520223" grpId="0" animBg="1"/>
      <p:bldP spid="520224" grpId="0" animBg="1"/>
      <p:bldP spid="520225" grpId="0" animBg="1"/>
      <p:bldP spid="520226" grpId="0" animBg="1"/>
      <p:bldP spid="520228" grpId="0" animBg="1"/>
      <p:bldP spid="520229" grpId="0" animBg="1"/>
      <p:bldP spid="520230" grpId="0" animBg="1"/>
      <p:bldP spid="520232" grpId="0" animBg="1"/>
      <p:bldP spid="520233" grpId="0" animBg="1"/>
      <p:bldP spid="520234" grpId="0" animBg="1"/>
      <p:bldP spid="520235" grpId="0"/>
      <p:bldP spid="520239" grpId="0"/>
      <p:bldP spid="520240" grpId="0" animBg="1"/>
      <p:bldP spid="520241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78" y="3262313"/>
            <a:ext cx="4524221" cy="2951946"/>
          </a:xfrm>
          <a:prstGeom prst="rect">
            <a:avLst/>
          </a:prstGeom>
        </p:spPr>
      </p:pic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-76200"/>
            <a:ext cx="7772400" cy="838200"/>
          </a:xfrm>
        </p:spPr>
        <p:txBody>
          <a:bodyPr/>
          <a:lstStyle/>
          <a:p>
            <a:pPr eaLnBrk="1" hangingPunct="1"/>
            <a:r>
              <a:rPr lang="en-US" smtClean="0"/>
              <a:t>How do we estimate the layers?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762000"/>
            <a:ext cx="8077200" cy="5562600"/>
          </a:xfrm>
        </p:spPr>
        <p:txBody>
          <a:bodyPr/>
          <a:lstStyle/>
          <a:p>
            <a:pPr marL="533400" indent="-533400" eaLnBrk="1" hangingPunct="1"/>
            <a:r>
              <a:rPr lang="en-US" sz="2400" smtClean="0"/>
              <a:t>1. Obtain a set of initial affine motion hypotheses</a:t>
            </a:r>
          </a:p>
          <a:p>
            <a:pPr marL="914400" lvl="1" indent="-457200" eaLnBrk="1" hangingPunct="1"/>
            <a:r>
              <a:rPr lang="en-US" sz="1600" smtClean="0"/>
              <a:t>Divide the image into blocks and estimate affine motion parameters in each block by least squares</a:t>
            </a:r>
          </a:p>
          <a:p>
            <a:pPr marL="1295400" lvl="2" indent="-381000" eaLnBrk="1" hangingPunct="1"/>
            <a:r>
              <a:rPr lang="en-US" sz="1400" smtClean="0"/>
              <a:t>Eliminate hypotheses with high residual error</a:t>
            </a:r>
          </a:p>
        </p:txBody>
      </p:sp>
      <p:sp>
        <p:nvSpPr>
          <p:cNvPr id="57349" name="Line 23"/>
          <p:cNvSpPr>
            <a:spLocks noChangeShapeType="1"/>
          </p:cNvSpPr>
          <p:nvPr/>
        </p:nvSpPr>
        <p:spPr bwMode="auto">
          <a:xfrm flipV="1">
            <a:off x="3124200" y="3774846"/>
            <a:ext cx="3581400" cy="685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oval" w="med" len="med"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57350" name="Group 35"/>
          <p:cNvGrpSpPr>
            <a:grpSpLocks/>
          </p:cNvGrpSpPr>
          <p:nvPr/>
        </p:nvGrpSpPr>
        <p:grpSpPr bwMode="auto">
          <a:xfrm>
            <a:off x="5715000" y="3165246"/>
            <a:ext cx="2743200" cy="2286000"/>
            <a:chOff x="3600" y="2112"/>
            <a:chExt cx="1728" cy="1440"/>
          </a:xfrm>
        </p:grpSpPr>
        <p:sp>
          <p:nvSpPr>
            <p:cNvPr id="57372" name="Line 24"/>
            <p:cNvSpPr>
              <a:spLocks noChangeShapeType="1"/>
            </p:cNvSpPr>
            <p:nvPr/>
          </p:nvSpPr>
          <p:spPr bwMode="auto">
            <a:xfrm flipV="1">
              <a:off x="4560" y="2112"/>
              <a:ext cx="240" cy="1104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373" name="Line 25"/>
            <p:cNvSpPr>
              <a:spLocks noChangeShapeType="1"/>
            </p:cNvSpPr>
            <p:nvPr/>
          </p:nvSpPr>
          <p:spPr bwMode="auto">
            <a:xfrm>
              <a:off x="4560" y="3216"/>
              <a:ext cx="768" cy="336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374" name="Line 26"/>
            <p:cNvSpPr>
              <a:spLocks noChangeShapeType="1"/>
            </p:cNvSpPr>
            <p:nvPr/>
          </p:nvSpPr>
          <p:spPr bwMode="auto">
            <a:xfrm flipH="1">
              <a:off x="3600" y="3216"/>
              <a:ext cx="960" cy="24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7351" name="Oval 27"/>
          <p:cNvSpPr>
            <a:spLocks noChangeArrowheads="1"/>
          </p:cNvSpPr>
          <p:nvPr/>
        </p:nvSpPr>
        <p:spPr bwMode="auto">
          <a:xfrm>
            <a:off x="8305800" y="3698646"/>
            <a:ext cx="304800" cy="3048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52" name="Oval 29"/>
          <p:cNvSpPr>
            <a:spLocks noChangeArrowheads="1"/>
          </p:cNvSpPr>
          <p:nvPr/>
        </p:nvSpPr>
        <p:spPr bwMode="auto">
          <a:xfrm>
            <a:off x="7162800" y="5375046"/>
            <a:ext cx="304800" cy="3048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53" name="Line 30"/>
          <p:cNvSpPr>
            <a:spLocks noChangeShapeType="1"/>
          </p:cNvSpPr>
          <p:nvPr/>
        </p:nvSpPr>
        <p:spPr bwMode="auto">
          <a:xfrm flipV="1">
            <a:off x="4495800" y="5527446"/>
            <a:ext cx="281940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oval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354" name="Line 31"/>
          <p:cNvSpPr>
            <a:spLocks noChangeShapeType="1"/>
          </p:cNvSpPr>
          <p:nvPr/>
        </p:nvSpPr>
        <p:spPr bwMode="auto">
          <a:xfrm flipV="1">
            <a:off x="2209800" y="5527446"/>
            <a:ext cx="502920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oval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355" name="Line 32"/>
          <p:cNvSpPr>
            <a:spLocks noChangeShapeType="1"/>
          </p:cNvSpPr>
          <p:nvPr/>
        </p:nvSpPr>
        <p:spPr bwMode="auto">
          <a:xfrm flipV="1">
            <a:off x="914400" y="5451246"/>
            <a:ext cx="6324600" cy="381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oval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356" name="Oval 33"/>
          <p:cNvSpPr>
            <a:spLocks noChangeArrowheads="1"/>
          </p:cNvSpPr>
          <p:nvPr/>
        </p:nvSpPr>
        <p:spPr bwMode="auto">
          <a:xfrm>
            <a:off x="7086600" y="5451246"/>
            <a:ext cx="304800" cy="3048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57" name="Oval 34"/>
          <p:cNvSpPr>
            <a:spLocks noChangeArrowheads="1"/>
          </p:cNvSpPr>
          <p:nvPr/>
        </p:nvSpPr>
        <p:spPr bwMode="auto">
          <a:xfrm>
            <a:off x="7315200" y="5375046"/>
            <a:ext cx="304800" cy="3048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58" name="Line 36"/>
          <p:cNvSpPr>
            <a:spLocks noChangeShapeType="1"/>
          </p:cNvSpPr>
          <p:nvPr/>
        </p:nvSpPr>
        <p:spPr bwMode="auto">
          <a:xfrm flipV="1">
            <a:off x="3429000" y="3546246"/>
            <a:ext cx="3352800" cy="152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oval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359" name="Line 37"/>
          <p:cNvSpPr>
            <a:spLocks noChangeShapeType="1"/>
          </p:cNvSpPr>
          <p:nvPr/>
        </p:nvSpPr>
        <p:spPr bwMode="auto">
          <a:xfrm flipV="1">
            <a:off x="4419600" y="3851046"/>
            <a:ext cx="4038600" cy="838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oval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360" name="Line 38"/>
          <p:cNvSpPr>
            <a:spLocks noChangeShapeType="1"/>
          </p:cNvSpPr>
          <p:nvPr/>
        </p:nvSpPr>
        <p:spPr bwMode="auto">
          <a:xfrm flipV="1">
            <a:off x="3352800" y="4003446"/>
            <a:ext cx="3352800" cy="1143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oval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361" name="Oval 40"/>
          <p:cNvSpPr>
            <a:spLocks noChangeArrowheads="1"/>
          </p:cNvSpPr>
          <p:nvPr/>
        </p:nvSpPr>
        <p:spPr bwMode="auto">
          <a:xfrm>
            <a:off x="6705600" y="3393846"/>
            <a:ext cx="304800" cy="304800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62" name="Oval 41"/>
          <p:cNvSpPr>
            <a:spLocks noChangeArrowheads="1"/>
          </p:cNvSpPr>
          <p:nvPr/>
        </p:nvSpPr>
        <p:spPr bwMode="auto">
          <a:xfrm>
            <a:off x="6705600" y="3546246"/>
            <a:ext cx="304800" cy="304800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63" name="Oval 42"/>
          <p:cNvSpPr>
            <a:spLocks noChangeArrowheads="1"/>
          </p:cNvSpPr>
          <p:nvPr/>
        </p:nvSpPr>
        <p:spPr bwMode="auto">
          <a:xfrm>
            <a:off x="6629400" y="3774846"/>
            <a:ext cx="304800" cy="304800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64" name="Rectangle 43"/>
          <p:cNvSpPr>
            <a:spLocks noChangeArrowheads="1"/>
          </p:cNvSpPr>
          <p:nvPr/>
        </p:nvSpPr>
        <p:spPr bwMode="auto">
          <a:xfrm>
            <a:off x="381000" y="2057400"/>
            <a:ext cx="45386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1">
              <a:spcBef>
                <a:spcPct val="20000"/>
              </a:spcBef>
              <a:buFontTx/>
              <a:buChar char="•"/>
            </a:pPr>
            <a:r>
              <a:rPr lang="en-US"/>
              <a:t>   Map into motion parameter space</a:t>
            </a:r>
          </a:p>
        </p:txBody>
      </p:sp>
      <p:sp>
        <p:nvSpPr>
          <p:cNvPr id="57365" name="Rectangle 47"/>
          <p:cNvSpPr>
            <a:spLocks noChangeArrowheads="1"/>
          </p:cNvSpPr>
          <p:nvPr/>
        </p:nvSpPr>
        <p:spPr bwMode="auto">
          <a:xfrm>
            <a:off x="381000" y="2365375"/>
            <a:ext cx="7543800" cy="843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>
              <a:spcBef>
                <a:spcPct val="20000"/>
              </a:spcBef>
              <a:buFontTx/>
              <a:buChar char="•"/>
            </a:pPr>
            <a:r>
              <a:rPr lang="en-US" dirty="0" smtClean="0"/>
              <a:t>   Perform </a:t>
            </a:r>
            <a:r>
              <a:rPr lang="en-US" dirty="0"/>
              <a:t>k-means clustering on affine motion parameters</a:t>
            </a:r>
          </a:p>
          <a:p>
            <a:pPr lvl="2">
              <a:spcBef>
                <a:spcPct val="20000"/>
              </a:spcBef>
              <a:buFontTx/>
              <a:buChar char="–"/>
            </a:pPr>
            <a:r>
              <a:rPr lang="en-US" sz="1400" dirty="0"/>
              <a:t>Merge clusters that are close and retain the largest clusters to obtain a smaller set of hypotheses to describe all the motions in the scene</a:t>
            </a:r>
          </a:p>
        </p:txBody>
      </p:sp>
      <p:sp>
        <p:nvSpPr>
          <p:cNvPr id="57366" name="Oval 48"/>
          <p:cNvSpPr>
            <a:spLocks noChangeArrowheads="1"/>
          </p:cNvSpPr>
          <p:nvPr/>
        </p:nvSpPr>
        <p:spPr bwMode="auto">
          <a:xfrm rot="1111761">
            <a:off x="6553200" y="3165246"/>
            <a:ext cx="457200" cy="1219200"/>
          </a:xfrm>
          <a:prstGeom prst="ellipse">
            <a:avLst/>
          </a:prstGeom>
          <a:solidFill>
            <a:schemeClr val="accent2">
              <a:alpha val="25098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67" name="Oval 49"/>
          <p:cNvSpPr>
            <a:spLocks noChangeArrowheads="1"/>
          </p:cNvSpPr>
          <p:nvPr/>
        </p:nvSpPr>
        <p:spPr bwMode="auto">
          <a:xfrm rot="4301359">
            <a:off x="7004050" y="5030559"/>
            <a:ext cx="381000" cy="990600"/>
          </a:xfrm>
          <a:prstGeom prst="ellipse">
            <a:avLst/>
          </a:prstGeom>
          <a:solidFill>
            <a:schemeClr val="accent2">
              <a:alpha val="25098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" name="Freeform 46"/>
          <p:cNvSpPr/>
          <p:nvPr/>
        </p:nvSpPr>
        <p:spPr>
          <a:xfrm>
            <a:off x="2105025" y="3427184"/>
            <a:ext cx="1770063" cy="2698750"/>
          </a:xfrm>
          <a:custGeom>
            <a:avLst/>
            <a:gdLst>
              <a:gd name="connsiteX0" fmla="*/ 0 w 1770743"/>
              <a:gd name="connsiteY0" fmla="*/ 87086 h 2699657"/>
              <a:gd name="connsiteX1" fmla="*/ 841829 w 1770743"/>
              <a:gd name="connsiteY1" fmla="*/ 116114 h 2699657"/>
              <a:gd name="connsiteX2" fmla="*/ 1016000 w 1770743"/>
              <a:gd name="connsiteY2" fmla="*/ 566057 h 2699657"/>
              <a:gd name="connsiteX3" fmla="*/ 899886 w 1770743"/>
              <a:gd name="connsiteY3" fmla="*/ 2061029 h 2699657"/>
              <a:gd name="connsiteX4" fmla="*/ 653143 w 1770743"/>
              <a:gd name="connsiteY4" fmla="*/ 2656114 h 2699657"/>
              <a:gd name="connsiteX5" fmla="*/ 1567543 w 1770743"/>
              <a:gd name="connsiteY5" fmla="*/ 2699657 h 2699657"/>
              <a:gd name="connsiteX6" fmla="*/ 1669143 w 1770743"/>
              <a:gd name="connsiteY6" fmla="*/ 464457 h 2699657"/>
              <a:gd name="connsiteX7" fmla="*/ 1770743 w 1770743"/>
              <a:gd name="connsiteY7" fmla="*/ 0 h 2699657"/>
              <a:gd name="connsiteX8" fmla="*/ 798286 w 1770743"/>
              <a:gd name="connsiteY8" fmla="*/ 72572 h 2699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70743" h="2699657">
                <a:moveTo>
                  <a:pt x="0" y="87086"/>
                </a:moveTo>
                <a:lnTo>
                  <a:pt x="841829" y="116114"/>
                </a:lnTo>
                <a:cubicBezTo>
                  <a:pt x="1032386" y="570519"/>
                  <a:pt x="1193150" y="566057"/>
                  <a:pt x="1016000" y="566057"/>
                </a:cubicBezTo>
                <a:lnTo>
                  <a:pt x="899886" y="2061029"/>
                </a:lnTo>
                <a:lnTo>
                  <a:pt x="653143" y="2656114"/>
                </a:lnTo>
                <a:lnTo>
                  <a:pt x="1567543" y="2699657"/>
                </a:lnTo>
                <a:lnTo>
                  <a:pt x="1669143" y="464457"/>
                </a:lnTo>
                <a:lnTo>
                  <a:pt x="1770743" y="0"/>
                </a:lnTo>
                <a:lnTo>
                  <a:pt x="798286" y="72572"/>
                </a:lnTo>
              </a:path>
            </a:pathLst>
          </a:custGeom>
          <a:solidFill>
            <a:srgbClr val="0070C0">
              <a:alpha val="21000"/>
            </a:srgbClr>
          </a:solidFill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9" name="Freeform 48"/>
          <p:cNvSpPr/>
          <p:nvPr/>
        </p:nvSpPr>
        <p:spPr>
          <a:xfrm>
            <a:off x="260350" y="5119459"/>
            <a:ext cx="2760663" cy="1039812"/>
          </a:xfrm>
          <a:custGeom>
            <a:avLst/>
            <a:gdLst>
              <a:gd name="connsiteX0" fmla="*/ 246912 w 2759822"/>
              <a:gd name="connsiteY0" fmla="*/ 207632 h 1039781"/>
              <a:gd name="connsiteX1" fmla="*/ 290455 w 2759822"/>
              <a:gd name="connsiteY1" fmla="*/ 1034946 h 1039781"/>
              <a:gd name="connsiteX2" fmla="*/ 2336969 w 2759822"/>
              <a:gd name="connsiteY2" fmla="*/ 933346 h 1039781"/>
              <a:gd name="connsiteX3" fmla="*/ 2757883 w 2759822"/>
              <a:gd name="connsiteY3" fmla="*/ 4432 h 1039781"/>
              <a:gd name="connsiteX4" fmla="*/ 2743369 w 2759822"/>
              <a:gd name="connsiteY4" fmla="*/ 4432 h 1039781"/>
              <a:gd name="connsiteX5" fmla="*/ 246912 w 2759822"/>
              <a:gd name="connsiteY5" fmla="*/ 207632 h 1039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59822" h="1039781">
                <a:moveTo>
                  <a:pt x="246912" y="207632"/>
                </a:moveTo>
                <a:cubicBezTo>
                  <a:pt x="276111" y="1039781"/>
                  <a:pt x="0" y="1034946"/>
                  <a:pt x="290455" y="1034946"/>
                </a:cubicBezTo>
                <a:lnTo>
                  <a:pt x="2336969" y="933346"/>
                </a:lnTo>
                <a:cubicBezTo>
                  <a:pt x="2477274" y="623708"/>
                  <a:pt x="2621627" y="315873"/>
                  <a:pt x="2757883" y="4432"/>
                </a:cubicBezTo>
                <a:cubicBezTo>
                  <a:pt x="2759822" y="0"/>
                  <a:pt x="2748207" y="4432"/>
                  <a:pt x="2743369" y="4432"/>
                </a:cubicBezTo>
                <a:lnTo>
                  <a:pt x="246912" y="207632"/>
                </a:lnTo>
                <a:close/>
              </a:path>
            </a:pathLst>
          </a:custGeom>
          <a:solidFill>
            <a:srgbClr val="00B050">
              <a:alpha val="21000"/>
            </a:srgbClr>
          </a:solidFill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0" name="Freeform 49"/>
          <p:cNvSpPr/>
          <p:nvPr/>
        </p:nvSpPr>
        <p:spPr>
          <a:xfrm>
            <a:off x="3832225" y="3935184"/>
            <a:ext cx="1117600" cy="1000125"/>
          </a:xfrm>
          <a:custGeom>
            <a:avLst/>
            <a:gdLst>
              <a:gd name="connsiteX0" fmla="*/ 58058 w 1117600"/>
              <a:gd name="connsiteY0" fmla="*/ 174172 h 1001486"/>
              <a:gd name="connsiteX1" fmla="*/ 0 w 1117600"/>
              <a:gd name="connsiteY1" fmla="*/ 1001486 h 1001486"/>
              <a:gd name="connsiteX2" fmla="*/ 1117600 w 1117600"/>
              <a:gd name="connsiteY2" fmla="*/ 943429 h 1001486"/>
              <a:gd name="connsiteX3" fmla="*/ 1059543 w 1117600"/>
              <a:gd name="connsiteY3" fmla="*/ 116114 h 1001486"/>
              <a:gd name="connsiteX4" fmla="*/ 348343 w 1117600"/>
              <a:gd name="connsiteY4" fmla="*/ 0 h 1001486"/>
              <a:gd name="connsiteX5" fmla="*/ 58058 w 1117600"/>
              <a:gd name="connsiteY5" fmla="*/ 174172 h 1001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17600" h="1001486">
                <a:moveTo>
                  <a:pt x="58058" y="174172"/>
                </a:moveTo>
                <a:lnTo>
                  <a:pt x="0" y="1001486"/>
                </a:lnTo>
                <a:lnTo>
                  <a:pt x="1117600" y="943429"/>
                </a:lnTo>
                <a:lnTo>
                  <a:pt x="1059543" y="116114"/>
                </a:lnTo>
                <a:cubicBezTo>
                  <a:pt x="822606" y="76625"/>
                  <a:pt x="588548" y="0"/>
                  <a:pt x="348343" y="0"/>
                </a:cubicBezTo>
                <a:lnTo>
                  <a:pt x="58058" y="174172"/>
                </a:lnTo>
                <a:close/>
              </a:path>
            </a:pathLst>
          </a:custGeom>
          <a:solidFill>
            <a:srgbClr val="FFC000">
              <a:alpha val="21000"/>
            </a:srgbClr>
          </a:solidFill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1" name="Freeform 50"/>
          <p:cNvSpPr/>
          <p:nvPr/>
        </p:nvSpPr>
        <p:spPr>
          <a:xfrm>
            <a:off x="3846513" y="5052784"/>
            <a:ext cx="1089025" cy="1030287"/>
          </a:xfrm>
          <a:custGeom>
            <a:avLst/>
            <a:gdLst>
              <a:gd name="connsiteX0" fmla="*/ 0 w 1088571"/>
              <a:gd name="connsiteY0" fmla="*/ 14514 h 1030514"/>
              <a:gd name="connsiteX1" fmla="*/ 14514 w 1088571"/>
              <a:gd name="connsiteY1" fmla="*/ 986972 h 1030514"/>
              <a:gd name="connsiteX2" fmla="*/ 1016000 w 1088571"/>
              <a:gd name="connsiteY2" fmla="*/ 1030514 h 1030514"/>
              <a:gd name="connsiteX3" fmla="*/ 1088571 w 1088571"/>
              <a:gd name="connsiteY3" fmla="*/ 0 h 1030514"/>
              <a:gd name="connsiteX4" fmla="*/ 0 w 1088571"/>
              <a:gd name="connsiteY4" fmla="*/ 14514 h 1030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8571" h="1030514">
                <a:moveTo>
                  <a:pt x="0" y="14514"/>
                </a:moveTo>
                <a:lnTo>
                  <a:pt x="14514" y="986972"/>
                </a:lnTo>
                <a:lnTo>
                  <a:pt x="1016000" y="1030514"/>
                </a:lnTo>
                <a:lnTo>
                  <a:pt x="1088571" y="0"/>
                </a:lnTo>
                <a:lnTo>
                  <a:pt x="0" y="14514"/>
                </a:lnTo>
                <a:close/>
              </a:path>
            </a:pathLst>
          </a:custGeom>
          <a:solidFill>
            <a:srgbClr val="00B050">
              <a:alpha val="21000"/>
            </a:srgbClr>
          </a:solidFill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 rot="16200000">
            <a:off x="7897827" y="5137128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Source: Silvio </a:t>
            </a:r>
            <a:r>
              <a:rPr lang="en-US" sz="1600" dirty="0" err="1" smtClean="0"/>
              <a:t>Savarese</a:t>
            </a:r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764812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-76200"/>
            <a:ext cx="7772400" cy="838200"/>
          </a:xfrm>
        </p:spPr>
        <p:txBody>
          <a:bodyPr/>
          <a:lstStyle/>
          <a:p>
            <a:pPr eaLnBrk="1" hangingPunct="1"/>
            <a:r>
              <a:rPr lang="en-US" smtClean="0"/>
              <a:t>How do we estimate the layers?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762000"/>
            <a:ext cx="8077200" cy="5562600"/>
          </a:xfrm>
        </p:spPr>
        <p:txBody>
          <a:bodyPr/>
          <a:lstStyle/>
          <a:p>
            <a:pPr marL="533400" indent="-533400" eaLnBrk="1" hangingPunct="1"/>
            <a:r>
              <a:rPr lang="en-US" sz="2400" dirty="0" smtClean="0"/>
              <a:t>1. Obtain a set of initial affine motion hypotheses</a:t>
            </a:r>
          </a:p>
          <a:p>
            <a:pPr marL="914400" lvl="1" indent="-457200" eaLnBrk="1" hangingPunct="1"/>
            <a:r>
              <a:rPr lang="en-US" sz="1600" dirty="0" smtClean="0"/>
              <a:t>Divide the image into blocks and estimate affine motion parameters in each block by least squares</a:t>
            </a:r>
          </a:p>
          <a:p>
            <a:pPr marL="1295400" lvl="2" indent="-381000" eaLnBrk="1" hangingPunct="1"/>
            <a:r>
              <a:rPr lang="en-US" sz="1400" dirty="0" smtClean="0"/>
              <a:t>Eliminate hypotheses with high residual error</a:t>
            </a:r>
          </a:p>
        </p:txBody>
      </p:sp>
      <p:sp>
        <p:nvSpPr>
          <p:cNvPr id="592936" name="Rectangle 40"/>
          <p:cNvSpPr>
            <a:spLocks noChangeArrowheads="1"/>
          </p:cNvSpPr>
          <p:nvPr/>
        </p:nvSpPr>
        <p:spPr bwMode="auto">
          <a:xfrm>
            <a:off x="381000" y="2057400"/>
            <a:ext cx="45386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1">
              <a:spcBef>
                <a:spcPct val="20000"/>
              </a:spcBef>
              <a:buFontTx/>
              <a:buChar char="•"/>
            </a:pPr>
            <a:r>
              <a:rPr lang="en-US" dirty="0">
                <a:solidFill>
                  <a:srgbClr val="000000"/>
                </a:solidFill>
              </a:rPr>
              <a:t>   Map into motion parameter space</a:t>
            </a:r>
          </a:p>
        </p:txBody>
      </p:sp>
      <p:sp>
        <p:nvSpPr>
          <p:cNvPr id="592937" name="Rectangle 41"/>
          <p:cNvSpPr>
            <a:spLocks noChangeArrowheads="1"/>
          </p:cNvSpPr>
          <p:nvPr/>
        </p:nvSpPr>
        <p:spPr bwMode="auto">
          <a:xfrm>
            <a:off x="381000" y="2365375"/>
            <a:ext cx="7543800" cy="843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>
              <a:spcBef>
                <a:spcPct val="20000"/>
              </a:spcBef>
              <a:buFontTx/>
              <a:buChar char="•"/>
            </a:pPr>
            <a:r>
              <a:rPr lang="en-US" dirty="0">
                <a:solidFill>
                  <a:srgbClr val="000000"/>
                </a:solidFill>
              </a:rPr>
              <a:t>   </a:t>
            </a:r>
            <a:r>
              <a:rPr lang="en-US" dirty="0" smtClean="0">
                <a:solidFill>
                  <a:srgbClr val="000000"/>
                </a:solidFill>
              </a:rPr>
              <a:t>Perform </a:t>
            </a:r>
            <a:r>
              <a:rPr lang="en-US" dirty="0">
                <a:solidFill>
                  <a:srgbClr val="000000"/>
                </a:solidFill>
              </a:rPr>
              <a:t>k-means clustering on affine motion parameters</a:t>
            </a:r>
          </a:p>
          <a:p>
            <a:pPr lvl="2">
              <a:spcBef>
                <a:spcPct val="20000"/>
              </a:spcBef>
              <a:buFontTx/>
              <a:buChar char="–"/>
            </a:pPr>
            <a:r>
              <a:rPr lang="en-US" sz="1400" dirty="0">
                <a:solidFill>
                  <a:srgbClr val="000000"/>
                </a:solidFill>
              </a:rPr>
              <a:t>Merge clusters that are close and retain the largest clusters to obtain a smaller set of hypotheses to describe all the motions in the scene</a:t>
            </a:r>
          </a:p>
        </p:txBody>
      </p:sp>
      <p:sp>
        <p:nvSpPr>
          <p:cNvPr id="56326" name="Rectangle 45"/>
          <p:cNvSpPr>
            <a:spLocks noChangeArrowheads="1"/>
          </p:cNvSpPr>
          <p:nvPr/>
        </p:nvSpPr>
        <p:spPr bwMode="auto">
          <a:xfrm>
            <a:off x="381000" y="3505200"/>
            <a:ext cx="7239000" cy="174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400" dirty="0">
                <a:solidFill>
                  <a:srgbClr val="000000"/>
                </a:solidFill>
              </a:rPr>
              <a:t>2. Iterate until convergence:</a:t>
            </a:r>
          </a:p>
          <a:p>
            <a:pPr lvl="1">
              <a:spcBef>
                <a:spcPct val="20000"/>
              </a:spcBef>
              <a:buFontTx/>
              <a:buChar char="•"/>
            </a:pPr>
            <a:r>
              <a:rPr lang="en-US" dirty="0">
                <a:solidFill>
                  <a:srgbClr val="000000"/>
                </a:solidFill>
              </a:rPr>
              <a:t>Assign each pixel to best hypothesis</a:t>
            </a:r>
          </a:p>
          <a:p>
            <a:pPr lvl="2">
              <a:spcBef>
                <a:spcPct val="20000"/>
              </a:spcBef>
              <a:buFontTx/>
              <a:buChar char="–"/>
            </a:pPr>
            <a:r>
              <a:rPr lang="en-US" sz="1600" dirty="0">
                <a:solidFill>
                  <a:srgbClr val="000000"/>
                </a:solidFill>
              </a:rPr>
              <a:t>Pixels with high residual error remain unassigned</a:t>
            </a:r>
          </a:p>
          <a:p>
            <a:pPr lvl="1">
              <a:spcBef>
                <a:spcPct val="20000"/>
              </a:spcBef>
              <a:buFontTx/>
              <a:buChar char="•"/>
            </a:pPr>
            <a:r>
              <a:rPr lang="en-US" dirty="0">
                <a:solidFill>
                  <a:srgbClr val="000000"/>
                </a:solidFill>
              </a:rPr>
              <a:t>Perform region filtering to enforce spatial constraints</a:t>
            </a:r>
          </a:p>
          <a:p>
            <a:pPr lvl="1">
              <a:spcBef>
                <a:spcPct val="20000"/>
              </a:spcBef>
              <a:buFontTx/>
              <a:buChar char="•"/>
            </a:pPr>
            <a:r>
              <a:rPr lang="en-US" dirty="0">
                <a:solidFill>
                  <a:srgbClr val="000000"/>
                </a:solidFill>
              </a:rPr>
              <a:t>Re-estimate affine motions in each region</a:t>
            </a:r>
          </a:p>
        </p:txBody>
      </p:sp>
      <p:sp>
        <p:nvSpPr>
          <p:cNvPr id="7" name="TextBox 6"/>
          <p:cNvSpPr txBox="1"/>
          <p:nvPr/>
        </p:nvSpPr>
        <p:spPr>
          <a:xfrm rot="16200000">
            <a:off x="7897827" y="5137128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Source: Silvio </a:t>
            </a:r>
            <a:r>
              <a:rPr lang="en-US" sz="1600" dirty="0" err="1" smtClean="0"/>
              <a:t>Savarese</a:t>
            </a:r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246242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2936" grpId="0"/>
      <p:bldP spid="59293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600" smtClean="0"/>
              <a:t>Optical flow</a:t>
            </a:r>
          </a:p>
        </p:txBody>
      </p:sp>
      <p:sp>
        <p:nvSpPr>
          <p:cNvPr id="405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52578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 dirty="0" smtClean="0"/>
              <a:t>Definition: optical flow is the </a:t>
            </a:r>
            <a:r>
              <a:rPr lang="en-US" sz="2800" i="1" dirty="0" smtClean="0">
                <a:solidFill>
                  <a:srgbClr val="C00000"/>
                </a:solidFill>
              </a:rPr>
              <a:t>apparent</a:t>
            </a:r>
            <a:r>
              <a:rPr lang="en-US" sz="2800" dirty="0" smtClean="0">
                <a:solidFill>
                  <a:srgbClr val="C00000"/>
                </a:solidFill>
              </a:rPr>
              <a:t> </a:t>
            </a:r>
            <a:r>
              <a:rPr lang="en-US" sz="2800" dirty="0" smtClean="0"/>
              <a:t>motion of brightness patterns in the image</a:t>
            </a:r>
          </a:p>
          <a:p>
            <a:pPr eaLnBrk="1" hangingPunct="1"/>
            <a:endParaRPr lang="en-US" sz="800" dirty="0" smtClean="0"/>
          </a:p>
          <a:p>
            <a:pPr eaLnBrk="1" hangingPunct="1"/>
            <a:endParaRPr lang="en-US" sz="800" dirty="0" smtClean="0"/>
          </a:p>
          <a:p>
            <a:pPr eaLnBrk="1" hangingPunct="1"/>
            <a:r>
              <a:rPr lang="en-US" sz="2800" dirty="0" smtClean="0"/>
              <a:t>Note: apparent motion can be caused by lighting changes without any actual motion</a:t>
            </a:r>
          </a:p>
          <a:p>
            <a:pPr lvl="1" eaLnBrk="1" hangingPunct="1"/>
            <a:r>
              <a:rPr lang="en-US" sz="2400" dirty="0" smtClean="0"/>
              <a:t>Think of a uniform rotating sphere under fixed lighting vs. a stationary sphere under moving illumination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81000" y="4953000"/>
            <a:ext cx="85344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/>
            <a:r>
              <a:rPr lang="en-US" sz="2800" b="1"/>
              <a:t>GOAL:</a:t>
            </a:r>
            <a:r>
              <a:rPr lang="en-US" sz="2800"/>
              <a:t> Recover image motion at each pixel from optical flow</a:t>
            </a:r>
          </a:p>
        </p:txBody>
      </p:sp>
      <p:sp>
        <p:nvSpPr>
          <p:cNvPr id="6" name="TextBox 5"/>
          <p:cNvSpPr txBox="1"/>
          <p:nvPr/>
        </p:nvSpPr>
        <p:spPr>
          <a:xfrm rot="16200000">
            <a:off x="7913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Source: Silvio </a:t>
            </a:r>
            <a:r>
              <a:rPr lang="en-US" sz="1600" dirty="0" err="1" smtClean="0"/>
              <a:t>Savarese</a:t>
            </a:r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7802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5507" grpId="0" build="p"/>
      <p:bldP spid="4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3124200" y="0"/>
            <a:ext cx="3505200" cy="838200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smtClean="0"/>
              <a:t>Example result</a:t>
            </a:r>
          </a:p>
        </p:txBody>
      </p:sp>
      <p:pic>
        <p:nvPicPr>
          <p:cNvPr id="5837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1238" y="2819400"/>
            <a:ext cx="6989762" cy="151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2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54100" y="4419600"/>
            <a:ext cx="68707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4" name="Rectangle 7"/>
          <p:cNvSpPr>
            <a:spLocks noChangeArrowheads="1"/>
          </p:cNvSpPr>
          <p:nvPr/>
        </p:nvSpPr>
        <p:spPr bwMode="auto">
          <a:xfrm>
            <a:off x="304800" y="6019800"/>
            <a:ext cx="86868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600">
                <a:latin typeface="Arial" charset="0"/>
                <a:cs typeface="Arial" charset="0"/>
              </a:rPr>
              <a:t>J. Wang and E. Adelson. </a:t>
            </a:r>
            <a:r>
              <a:rPr lang="en-US" sz="1600">
                <a:latin typeface="Arial" charset="0"/>
                <a:cs typeface="Arial" charset="0"/>
                <a:hlinkClick r:id="rId5"/>
              </a:rPr>
              <a:t>Layered Representation for Motion Analysis. </a:t>
            </a:r>
            <a:r>
              <a:rPr lang="en-US" sz="1600" i="1">
                <a:latin typeface="Arial" charset="0"/>
                <a:cs typeface="Arial" charset="0"/>
              </a:rPr>
              <a:t>CVPR 1993</a:t>
            </a:r>
            <a:r>
              <a:rPr lang="en-US" sz="1600">
                <a:latin typeface="Arial" charset="0"/>
                <a:cs typeface="Arial" charset="0"/>
              </a:rPr>
              <a:t>.</a:t>
            </a:r>
            <a:endParaRPr lang="en-US" sz="1600" b="1">
              <a:latin typeface="Arial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16200000">
            <a:off x="7897827" y="5137128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Source: Silvio </a:t>
            </a:r>
            <a:r>
              <a:rPr lang="en-US" sz="1600" dirty="0" err="1" smtClean="0"/>
              <a:t>Savarese</a:t>
            </a:r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70</a:t>
            </a:fld>
            <a:endParaRPr lang="en-US" dirty="0"/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59150" y="789781"/>
            <a:ext cx="2578100" cy="17811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140722743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</a:t>
            </a:r>
            <a:r>
              <a:rPr lang="en-US" smtClean="0"/>
              <a:t>we will learn today?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00200"/>
            <a:ext cx="77724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Optical flow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Lucas-</a:t>
            </a: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</a:rPr>
              <a:t>Kanade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 method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Horn-</a:t>
            </a: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</a:rPr>
              <a:t>Schunk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 method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Gunnar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Farneback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method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Pyramids for large motion</a:t>
            </a:r>
          </a:p>
          <a:p>
            <a:r>
              <a:rPr lang="en-US" dirty="0" smtClean="0"/>
              <a:t>Applications</a:t>
            </a:r>
            <a:endParaRPr lang="en-US" dirty="0" smtClean="0"/>
          </a:p>
          <a:p>
            <a:pPr marL="914400" lvl="2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023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Uses of motion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47800"/>
            <a:ext cx="7848600" cy="4572000"/>
          </a:xfrm>
        </p:spPr>
        <p:txBody>
          <a:bodyPr/>
          <a:lstStyle/>
          <a:p>
            <a:pPr eaLnBrk="1" hangingPunct="1"/>
            <a:r>
              <a:rPr lang="en-US" sz="2800" dirty="0" smtClean="0"/>
              <a:t>Tracking features</a:t>
            </a:r>
          </a:p>
          <a:p>
            <a:r>
              <a:rPr lang="en-US" sz="2800" dirty="0"/>
              <a:t>Segmenting objects based on motion cues</a:t>
            </a:r>
          </a:p>
          <a:p>
            <a:r>
              <a:rPr lang="en-US" sz="2800" dirty="0" smtClean="0"/>
              <a:t>Learning </a:t>
            </a:r>
            <a:r>
              <a:rPr lang="en-US" sz="2800" dirty="0"/>
              <a:t>dynamical models</a:t>
            </a:r>
          </a:p>
          <a:p>
            <a:r>
              <a:rPr lang="en-US" sz="2800" dirty="0"/>
              <a:t>Improving video quality</a:t>
            </a:r>
          </a:p>
          <a:p>
            <a:pPr lvl="1"/>
            <a:r>
              <a:rPr lang="en-US" sz="2400" dirty="0"/>
              <a:t>Motion stabilization</a:t>
            </a:r>
          </a:p>
          <a:p>
            <a:pPr lvl="1"/>
            <a:r>
              <a:rPr lang="en-US" sz="2400" dirty="0"/>
              <a:t>Super resolution</a:t>
            </a:r>
          </a:p>
          <a:p>
            <a:pPr eaLnBrk="1" hangingPunct="1"/>
            <a:r>
              <a:rPr lang="en-US" sz="2800" dirty="0" smtClean="0"/>
              <a:t>Tracking objects</a:t>
            </a:r>
          </a:p>
          <a:p>
            <a:pPr eaLnBrk="1" hangingPunct="1"/>
            <a:r>
              <a:rPr lang="en-US" sz="2800" dirty="0" smtClean="0"/>
              <a:t>Recognizing events and activities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5524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7"/>
          <p:cNvSpPr>
            <a:spLocks noChangeArrowheads="1"/>
          </p:cNvSpPr>
          <p:nvPr/>
        </p:nvSpPr>
        <p:spPr bwMode="auto">
          <a:xfrm>
            <a:off x="2133600" y="304800"/>
            <a:ext cx="507485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4000" dirty="0"/>
              <a:t>Estimating 3D structure</a:t>
            </a:r>
          </a:p>
        </p:txBody>
      </p:sp>
      <p:sp>
        <p:nvSpPr>
          <p:cNvPr id="6" name="TextBox 5"/>
          <p:cNvSpPr txBox="1"/>
          <p:nvPr/>
        </p:nvSpPr>
        <p:spPr>
          <a:xfrm rot="16200000">
            <a:off x="7913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Source: Silvio </a:t>
            </a:r>
            <a:r>
              <a:rPr lang="en-US" sz="1600" dirty="0" err="1" smtClean="0"/>
              <a:t>Savarese</a:t>
            </a:r>
            <a:endParaRPr lang="en-US" sz="1600" dirty="0"/>
          </a:p>
        </p:txBody>
      </p:sp>
      <p:pic>
        <p:nvPicPr>
          <p:cNvPr id="2" name="wilshire-raw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" y="2057400"/>
            <a:ext cx="3657600" cy="2743200"/>
          </a:xfrm>
          <a:prstGeom prst="rect">
            <a:avLst/>
          </a:prstGeom>
        </p:spPr>
      </p:pic>
      <p:pic>
        <p:nvPicPr>
          <p:cNvPr id="3" name="wilshire-3d.mpg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06002" y="2000250"/>
            <a:ext cx="3810000" cy="28575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73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56847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3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600" dirty="0" smtClean="0"/>
              <a:t>Segmenting objects based on motion cues</a:t>
            </a:r>
          </a:p>
        </p:txBody>
      </p:sp>
      <p:sp>
        <p:nvSpPr>
          <p:cNvPr id="325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229600" cy="4525963"/>
          </a:xfrm>
        </p:spPr>
        <p:txBody>
          <a:bodyPr/>
          <a:lstStyle/>
          <a:p>
            <a:pPr eaLnBrk="1" hangingPunct="1"/>
            <a:r>
              <a:rPr lang="en-US" sz="2400" dirty="0" smtClean="0"/>
              <a:t>Background subtraction</a:t>
            </a:r>
          </a:p>
          <a:p>
            <a:pPr lvl="1" eaLnBrk="1" hangingPunct="1"/>
            <a:r>
              <a:rPr lang="en-US" sz="2000" dirty="0" smtClean="0"/>
              <a:t>A static camera is observing a scene</a:t>
            </a:r>
          </a:p>
          <a:p>
            <a:pPr lvl="1" eaLnBrk="1" hangingPunct="1"/>
            <a:r>
              <a:rPr lang="en-US" sz="2000" dirty="0" smtClean="0"/>
              <a:t>Goal: separate the static </a:t>
            </a:r>
            <a:r>
              <a:rPr lang="en-US" sz="2000" i="1" dirty="0" smtClean="0"/>
              <a:t>background</a:t>
            </a:r>
            <a:r>
              <a:rPr lang="en-US" sz="2000" dirty="0" smtClean="0"/>
              <a:t> from the moving </a:t>
            </a:r>
            <a:r>
              <a:rPr lang="en-US" sz="2000" i="1" dirty="0" smtClean="0"/>
              <a:t>foreground</a:t>
            </a: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 cstate="print"/>
          <a:srcRect t="26257" b="26257"/>
          <a:stretch>
            <a:fillRect/>
          </a:stretch>
        </p:blipFill>
        <p:spPr bwMode="auto">
          <a:xfrm>
            <a:off x="1976438" y="2514600"/>
            <a:ext cx="5491162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4" cstate="print"/>
          <a:srcRect t="26146" b="26146"/>
          <a:stretch>
            <a:fillRect/>
          </a:stretch>
        </p:blipFill>
        <p:spPr bwMode="auto">
          <a:xfrm>
            <a:off x="1974850" y="4367213"/>
            <a:ext cx="5489575" cy="191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 rot="16200000">
            <a:off x="7913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Source: Silvio </a:t>
            </a:r>
            <a:r>
              <a:rPr lang="en-US" sz="1600" dirty="0" err="1" smtClean="0"/>
              <a:t>Savarese</a:t>
            </a:r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356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5635" grpId="0" build="p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pPr eaLnBrk="1" hangingPunct="1"/>
            <a:r>
              <a:rPr lang="en-US" sz="2400" dirty="0" smtClean="0"/>
              <a:t>Motion segmentation</a:t>
            </a:r>
          </a:p>
          <a:p>
            <a:pPr lvl="1" eaLnBrk="1" hangingPunct="1"/>
            <a:r>
              <a:rPr lang="en-US" sz="2000" dirty="0" smtClean="0"/>
              <a:t>Segment the video into multiple </a:t>
            </a:r>
            <a:r>
              <a:rPr lang="en-US" sz="2000" i="1" dirty="0" smtClean="0"/>
              <a:t>coherently </a:t>
            </a:r>
            <a:r>
              <a:rPr lang="en-US" sz="2000" dirty="0" smtClean="0"/>
              <a:t>moving objects</a:t>
            </a:r>
          </a:p>
        </p:txBody>
      </p:sp>
      <p:pic>
        <p:nvPicPr>
          <p:cNvPr id="15363" name="Picture 4"/>
          <p:cNvPicPr>
            <a:picLocks noChangeAspect="1" noChangeArrowheads="1"/>
          </p:cNvPicPr>
          <p:nvPr/>
        </p:nvPicPr>
        <p:blipFill>
          <a:blip r:embed="rId5" cstate="print"/>
          <a:srcRect l="41521" t="17863"/>
          <a:stretch>
            <a:fillRect/>
          </a:stretch>
        </p:blipFill>
        <p:spPr bwMode="auto">
          <a:xfrm>
            <a:off x="457200" y="2438400"/>
            <a:ext cx="4267200" cy="348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Rectangle 7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en-US" sz="3600" dirty="0" smtClean="0"/>
              <a:t>Segmenting objects based on motion cues</a:t>
            </a:r>
          </a:p>
        </p:txBody>
      </p:sp>
      <p:sp>
        <p:nvSpPr>
          <p:cNvPr id="15365" name="Rectangle 10"/>
          <p:cNvSpPr>
            <a:spLocks noChangeArrowheads="1"/>
          </p:cNvSpPr>
          <p:nvPr/>
        </p:nvSpPr>
        <p:spPr bwMode="auto">
          <a:xfrm>
            <a:off x="4432300" y="5638800"/>
            <a:ext cx="49403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dirty="0"/>
              <a:t>S. J. </a:t>
            </a:r>
            <a:r>
              <a:rPr lang="en-US" sz="1200" dirty="0" err="1"/>
              <a:t>Pundlik</a:t>
            </a:r>
            <a:r>
              <a:rPr lang="en-US" sz="1200" dirty="0"/>
              <a:t> and S. T. </a:t>
            </a:r>
            <a:r>
              <a:rPr lang="en-US" sz="1200" dirty="0" err="1"/>
              <a:t>Birchfield</a:t>
            </a:r>
            <a:r>
              <a:rPr lang="en-US" sz="1200" dirty="0"/>
              <a:t>, Motion Segmentation at Any Speed, Proceedings of the British Machine Vision Conference  </a:t>
            </a:r>
            <a:r>
              <a:rPr lang="en-US" sz="1200" dirty="0" smtClean="0"/>
              <a:t>(BMVC) 2006</a:t>
            </a:r>
            <a:endParaRPr lang="en-US" sz="1200" dirty="0"/>
          </a:p>
        </p:txBody>
      </p:sp>
      <p:pic>
        <p:nvPicPr>
          <p:cNvPr id="327691" name="motionseg_statue.mpg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81600" y="2743200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 rot="16200000">
            <a:off x="7913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Source: Silvio </a:t>
            </a:r>
            <a:r>
              <a:rPr lang="en-US" sz="1600" dirty="0" err="1" smtClean="0"/>
              <a:t>Savarese</a:t>
            </a:r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75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0726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76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276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7691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27691"/>
                </p:tgtEl>
              </p:cMediaNode>
            </p:video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2025" y="847726"/>
            <a:ext cx="6886575" cy="4923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Rectangle 5"/>
          <p:cNvSpPr>
            <a:spLocks noChangeArrowheads="1"/>
          </p:cNvSpPr>
          <p:nvPr/>
        </p:nvSpPr>
        <p:spPr bwMode="auto">
          <a:xfrm>
            <a:off x="533400" y="5788353"/>
            <a:ext cx="8001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400" dirty="0" err="1"/>
              <a:t>Z.Yin</a:t>
            </a:r>
            <a:r>
              <a:rPr lang="en-US" sz="1400" dirty="0"/>
              <a:t> and </a:t>
            </a:r>
            <a:r>
              <a:rPr lang="en-US" sz="1400" dirty="0" err="1"/>
              <a:t>R.Collins</a:t>
            </a:r>
            <a:r>
              <a:rPr lang="en-US" sz="1400" dirty="0"/>
              <a:t>, "On-the-fly Object Modeling while Tracking," </a:t>
            </a:r>
            <a:r>
              <a:rPr lang="en-US" sz="1400" i="1" dirty="0"/>
              <a:t>IEEE Computer Vision and Pattern Recognition (CVPR '07),</a:t>
            </a:r>
            <a:r>
              <a:rPr lang="en-US" sz="1400" dirty="0"/>
              <a:t> Minneapolis, MN, June </a:t>
            </a:r>
            <a:r>
              <a:rPr lang="en-US" sz="1400" dirty="0" smtClean="0"/>
              <a:t>2007. </a:t>
            </a:r>
            <a:endParaRPr lang="en-US" sz="1400" dirty="0"/>
          </a:p>
        </p:txBody>
      </p:sp>
      <p:sp>
        <p:nvSpPr>
          <p:cNvPr id="17412" name="Rectangle 6"/>
          <p:cNvSpPr>
            <a:spLocks noChangeArrowheads="1"/>
          </p:cNvSpPr>
          <p:nvPr/>
        </p:nvSpPr>
        <p:spPr bwMode="auto">
          <a:xfrm>
            <a:off x="2630488" y="44450"/>
            <a:ext cx="35417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dirty="0"/>
              <a:t>Tracking objects</a:t>
            </a:r>
          </a:p>
        </p:txBody>
      </p:sp>
      <p:sp>
        <p:nvSpPr>
          <p:cNvPr id="6" name="TextBox 5"/>
          <p:cNvSpPr txBox="1"/>
          <p:nvPr/>
        </p:nvSpPr>
        <p:spPr>
          <a:xfrm rot="16200000">
            <a:off x="7913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Source: Silvio </a:t>
            </a:r>
            <a:r>
              <a:rPr lang="en-US" sz="1600" dirty="0" err="1" smtClean="0"/>
              <a:t>Savarese</a:t>
            </a:r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76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1611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"/>
          <p:cNvSpPr>
            <a:spLocks noChangeArrowheads="1"/>
          </p:cNvSpPr>
          <p:nvPr/>
        </p:nvSpPr>
        <p:spPr bwMode="auto">
          <a:xfrm>
            <a:off x="648049" y="76200"/>
            <a:ext cx="781015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400" dirty="0" smtClean="0"/>
              <a:t>Synthesizing dynamic textures</a:t>
            </a:r>
            <a:endParaRPr lang="en-US" sz="4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77</a:t>
            </a:fld>
            <a:endParaRPr lang="en-US" dirty="0"/>
          </a:p>
        </p:txBody>
      </p:sp>
      <p:pic>
        <p:nvPicPr>
          <p:cNvPr id="6" name="water-synt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8324" y="1600200"/>
            <a:ext cx="82296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531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7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55514-DF13-4127-B379-0D9311574531}" type="slidenum">
              <a:rPr lang="en-US"/>
              <a:pPr/>
              <a:t>78</a:t>
            </a:fld>
            <a:endParaRPr lang="en-US"/>
          </a:p>
        </p:txBody>
      </p:sp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229600" cy="1143000"/>
          </a:xfrm>
        </p:spPr>
        <p:txBody>
          <a:bodyPr/>
          <a:lstStyle/>
          <a:p>
            <a:r>
              <a:rPr lang="en-US" dirty="0" smtClean="0"/>
              <a:t>Super-resolution</a:t>
            </a:r>
            <a:endParaRPr lang="en-US" dirty="0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038600" y="1676400"/>
            <a:ext cx="4267200" cy="4267200"/>
            <a:chOff x="2544" y="1056"/>
            <a:chExt cx="2688" cy="2688"/>
          </a:xfrm>
        </p:grpSpPr>
        <p:pic>
          <p:nvPicPr>
            <p:cNvPr id="33796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544" y="1056"/>
              <a:ext cx="864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797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456" y="1056"/>
              <a:ext cx="864" cy="8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798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368" y="1056"/>
              <a:ext cx="864" cy="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799" name="Picture 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544" y="1968"/>
              <a:ext cx="862" cy="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00" name="Picture 8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458" y="1968"/>
              <a:ext cx="862" cy="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01" name="Picture 9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370" y="1968"/>
              <a:ext cx="862" cy="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02" name="Picture 10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544" y="2880"/>
              <a:ext cx="862" cy="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03" name="Picture 11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458" y="2882"/>
              <a:ext cx="862" cy="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04" name="Picture 12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368" y="2880"/>
              <a:ext cx="862" cy="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3805" name="Text Box 13"/>
          <p:cNvSpPr txBox="1">
            <a:spLocks noChangeArrowheads="1"/>
          </p:cNvSpPr>
          <p:nvPr/>
        </p:nvSpPr>
        <p:spPr bwMode="auto">
          <a:xfrm>
            <a:off x="685800" y="1828800"/>
            <a:ext cx="26717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>
                <a:solidFill>
                  <a:srgbClr val="003399"/>
                </a:solidFill>
              </a:rPr>
              <a:t>Example: A set of low quality images</a:t>
            </a:r>
          </a:p>
        </p:txBody>
      </p:sp>
      <p:sp>
        <p:nvSpPr>
          <p:cNvPr id="16" name="TextBox 15"/>
          <p:cNvSpPr txBox="1"/>
          <p:nvPr/>
        </p:nvSpPr>
        <p:spPr>
          <a:xfrm rot="16200000">
            <a:off x="7913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Source: Silvio </a:t>
            </a:r>
            <a:r>
              <a:rPr lang="en-US" sz="1600" dirty="0" err="1" smtClean="0"/>
              <a:t>Savarese</a:t>
            </a:r>
            <a:endParaRPr lang="en-US" sz="1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6997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AE20B-0BD9-41A5-8E6D-ED533E257E38}" type="slidenum">
              <a:rPr lang="en-US"/>
              <a:pPr/>
              <a:t>79</a:t>
            </a:fld>
            <a:endParaRPr lang="en-US"/>
          </a:p>
        </p:txBody>
      </p:sp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Super-resolution</a:t>
            </a:r>
            <a:endParaRPr lang="en-US" dirty="0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628650" y="1828800"/>
            <a:ext cx="29575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>
                <a:solidFill>
                  <a:srgbClr val="003399"/>
                </a:solidFill>
              </a:rPr>
              <a:t>Each of these images looks like this:</a:t>
            </a:r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25900" y="1668463"/>
            <a:ext cx="4113213" cy="411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 rot="16200000">
            <a:off x="7913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Source: Silvio </a:t>
            </a:r>
            <a:r>
              <a:rPr lang="en-US" sz="1600" dirty="0" err="1" smtClean="0"/>
              <a:t>Savarese</a:t>
            </a:r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9828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 t="14247"/>
          <a:stretch>
            <a:fillRect/>
          </a:stretch>
        </p:blipFill>
        <p:spPr bwMode="auto">
          <a:xfrm>
            <a:off x="685800" y="914400"/>
            <a:ext cx="7848600" cy="504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1295400" y="6019800"/>
            <a:ext cx="70834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1400" dirty="0"/>
              <a:t>Picture courtesy of </a:t>
            </a:r>
            <a:r>
              <a:rPr lang="en-US" sz="1400" dirty="0" err="1"/>
              <a:t>Selim</a:t>
            </a:r>
            <a:r>
              <a:rPr lang="en-US" sz="1400" dirty="0"/>
              <a:t> </a:t>
            </a:r>
            <a:r>
              <a:rPr lang="en-US" sz="1400" dirty="0" err="1"/>
              <a:t>Temizer</a:t>
            </a:r>
            <a:r>
              <a:rPr lang="en-US" sz="1400" dirty="0"/>
              <a:t> - Learning and Intelligent Systems (LIS) Group, MIT </a:t>
            </a:r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2895600" y="160338"/>
            <a:ext cx="27098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3600"/>
              <a:t>Optical flow</a:t>
            </a:r>
          </a:p>
        </p:txBody>
      </p:sp>
      <p:sp>
        <p:nvSpPr>
          <p:cNvPr id="21509" name="Text Box 6"/>
          <p:cNvSpPr txBox="1">
            <a:spLocks noChangeArrowheads="1"/>
          </p:cNvSpPr>
          <p:nvPr/>
        </p:nvSpPr>
        <p:spPr bwMode="auto">
          <a:xfrm>
            <a:off x="4953000" y="1219200"/>
            <a:ext cx="3200400" cy="9159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Vector field function of the spatio-temporal image brightness variations 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9535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D8CC4-F986-4897-B76D-49866605B773}" type="slidenum">
              <a:rPr lang="en-US"/>
              <a:pPr/>
              <a:t>80</a:t>
            </a:fld>
            <a:endParaRPr lang="en-US"/>
          </a:p>
        </p:txBody>
      </p:sp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Super-resolution</a:t>
            </a:r>
            <a:endParaRPr lang="en-US" dirty="0"/>
          </a:p>
        </p:txBody>
      </p:sp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642938" y="1971675"/>
            <a:ext cx="29575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>
                <a:solidFill>
                  <a:srgbClr val="003399"/>
                </a:solidFill>
              </a:rPr>
              <a:t>The recovery result:</a:t>
            </a:r>
          </a:p>
        </p:txBody>
      </p:sp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29075" y="1666875"/>
            <a:ext cx="4113213" cy="411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 rot="16200000">
            <a:off x="7913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Source: Silvio </a:t>
            </a:r>
            <a:r>
              <a:rPr lang="en-US" sz="1600" dirty="0" err="1" smtClean="0"/>
              <a:t>Savarese</a:t>
            </a:r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7275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3"/>
          <p:cNvGraphicFramePr>
            <a:graphicFrameLocks noGrp="1" noChangeAspect="1"/>
          </p:cNvGraphicFramePr>
          <p:nvPr>
            <p:ph idx="1"/>
            <p:extLst/>
          </p:nvPr>
        </p:nvGraphicFramePr>
        <p:xfrm>
          <a:off x="838200" y="1219200"/>
          <a:ext cx="7772400" cy="3960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0" name="Image" r:id="rId4" imgW="11860317" imgH="6044444" progId="">
                  <p:embed/>
                </p:oleObj>
              </mc:Choice>
              <mc:Fallback>
                <p:oleObj name="Image" r:id="rId4" imgW="11860317" imgH="604444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1219200"/>
                        <a:ext cx="7772400" cy="3960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1" name="Rectangle 4"/>
          <p:cNvSpPr>
            <a:spLocks noChangeArrowheads="1"/>
          </p:cNvSpPr>
          <p:nvPr/>
        </p:nvSpPr>
        <p:spPr bwMode="auto">
          <a:xfrm>
            <a:off x="1066800" y="5668963"/>
            <a:ext cx="83820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200">
                <a:latin typeface="Arial" charset="0"/>
                <a:cs typeface="Arial" charset="0"/>
              </a:rPr>
              <a:t>D. Ramanan, D. Forsyth, and A. Zisserman. </a:t>
            </a:r>
            <a:r>
              <a:rPr lang="en-US" sz="1200">
                <a:latin typeface="Arial" charset="0"/>
                <a:cs typeface="Arial" charset="0"/>
                <a:hlinkClick r:id="rId6"/>
              </a:rPr>
              <a:t>Tracking People by Learning their Appearance</a:t>
            </a:r>
            <a:r>
              <a:rPr lang="en-US" sz="1200">
                <a:latin typeface="Arial" charset="0"/>
                <a:cs typeface="Arial" charset="0"/>
              </a:rPr>
              <a:t>. PAMI 2007.</a:t>
            </a:r>
          </a:p>
        </p:txBody>
      </p:sp>
      <p:sp>
        <p:nvSpPr>
          <p:cNvPr id="2052" name="Oval 5"/>
          <p:cNvSpPr>
            <a:spLocks noChangeArrowheads="1"/>
          </p:cNvSpPr>
          <p:nvPr/>
        </p:nvSpPr>
        <p:spPr bwMode="auto">
          <a:xfrm>
            <a:off x="4267200" y="4037013"/>
            <a:ext cx="1524000" cy="685800"/>
          </a:xfrm>
          <a:prstGeom prst="ellipse">
            <a:avLst/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400">
                <a:latin typeface="Times New Roman" pitchFamily="18" charset="0"/>
                <a:cs typeface="Arial" charset="0"/>
              </a:rPr>
              <a:t>Tracker</a:t>
            </a:r>
          </a:p>
        </p:txBody>
      </p:sp>
      <p:sp>
        <p:nvSpPr>
          <p:cNvPr id="2053" name="AutoShape 6"/>
          <p:cNvSpPr>
            <a:spLocks noChangeArrowheads="1"/>
          </p:cNvSpPr>
          <p:nvPr/>
        </p:nvSpPr>
        <p:spPr bwMode="auto">
          <a:xfrm>
            <a:off x="3810000" y="4189413"/>
            <a:ext cx="457200" cy="381000"/>
          </a:xfrm>
          <a:prstGeom prst="rightArrow">
            <a:avLst>
              <a:gd name="adj1" fmla="val 63537"/>
              <a:gd name="adj2" fmla="val 67083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4" name="AutoShape 7"/>
          <p:cNvSpPr>
            <a:spLocks noChangeArrowheads="1"/>
          </p:cNvSpPr>
          <p:nvPr/>
        </p:nvSpPr>
        <p:spPr bwMode="auto">
          <a:xfrm>
            <a:off x="5791200" y="4189413"/>
            <a:ext cx="609600" cy="381000"/>
          </a:xfrm>
          <a:prstGeom prst="rightArrow">
            <a:avLst>
              <a:gd name="adj1" fmla="val 63537"/>
              <a:gd name="adj2" fmla="val 89444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5" name="Rectangle 9"/>
          <p:cNvSpPr>
            <a:spLocks noChangeArrowheads="1"/>
          </p:cNvSpPr>
          <p:nvPr/>
        </p:nvSpPr>
        <p:spPr bwMode="auto">
          <a:xfrm>
            <a:off x="1223962" y="152400"/>
            <a:ext cx="70056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dirty="0"/>
              <a:t>Recognizing events and activities</a:t>
            </a:r>
          </a:p>
        </p:txBody>
      </p:sp>
      <p:sp>
        <p:nvSpPr>
          <p:cNvPr id="9" name="TextBox 8"/>
          <p:cNvSpPr txBox="1"/>
          <p:nvPr/>
        </p:nvSpPr>
        <p:spPr>
          <a:xfrm rot="16200000">
            <a:off x="7913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Source: Silvio </a:t>
            </a:r>
            <a:r>
              <a:rPr lang="en-US" sz="1600" dirty="0" err="1" smtClean="0"/>
              <a:t>Savarese</a:t>
            </a:r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81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4376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5913" y="1066800"/>
            <a:ext cx="5972175" cy="397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533400" y="5715000"/>
            <a:ext cx="83058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400"/>
              <a:t>Juan Carlos Niebles, Hongcheng Wang and Li Fei-Fei, </a:t>
            </a:r>
            <a:r>
              <a:rPr lang="en-US" sz="1400" b="1"/>
              <a:t>Unsupervised Learning of Human Action Categories Using Spatial-Temporal Words</a:t>
            </a:r>
            <a:r>
              <a:rPr lang="en-US" sz="1400"/>
              <a:t>, </a:t>
            </a:r>
            <a:r>
              <a:rPr lang="en-US" sz="1400" i="1"/>
              <a:t>(</a:t>
            </a:r>
            <a:r>
              <a:rPr lang="en-US" sz="1400" b="1" i="1">
                <a:hlinkClick r:id="rId3"/>
              </a:rPr>
              <a:t>BMVC</a:t>
            </a:r>
            <a:r>
              <a:rPr lang="en-US" sz="1400" i="1"/>
              <a:t>)</a:t>
            </a:r>
            <a:r>
              <a:rPr lang="en-US" sz="1400"/>
              <a:t>, Edinburgh, 2006. </a:t>
            </a:r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1066800" y="152400"/>
            <a:ext cx="70056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dirty="0"/>
              <a:t>Recognizing events and activities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82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3225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04800" y="1143000"/>
            <a:ext cx="82591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Crossing – Talking – Queuing – Dancing – jogging </a:t>
            </a:r>
            <a:endParaRPr lang="en-US" sz="2800" dirty="0"/>
          </a:p>
        </p:txBody>
      </p:sp>
      <p:sp>
        <p:nvSpPr>
          <p:cNvPr id="12" name="Rectangle 11"/>
          <p:cNvSpPr/>
          <p:nvPr/>
        </p:nvSpPr>
        <p:spPr>
          <a:xfrm>
            <a:off x="2438400" y="5943600"/>
            <a:ext cx="40011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W. </a:t>
            </a:r>
            <a:r>
              <a:rPr lang="en-US" sz="1400" dirty="0" err="1" smtClean="0"/>
              <a:t>Choi</a:t>
            </a:r>
            <a:r>
              <a:rPr lang="en-US" sz="1400" dirty="0" smtClean="0"/>
              <a:t> &amp;  K. Shahid &amp; S. Savarese WMC 2010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1066800" y="152400"/>
            <a:ext cx="70056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dirty="0"/>
              <a:t>Recognizing events and activities</a:t>
            </a:r>
          </a:p>
        </p:txBody>
      </p:sp>
      <p:sp>
        <p:nvSpPr>
          <p:cNvPr id="9" name="TextBox 8"/>
          <p:cNvSpPr txBox="1"/>
          <p:nvPr/>
        </p:nvSpPr>
        <p:spPr>
          <a:xfrm rot="16200000">
            <a:off x="7913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Source: Silvio </a:t>
            </a:r>
            <a:r>
              <a:rPr lang="en-US" sz="1600" dirty="0" err="1" smtClean="0"/>
              <a:t>Savarese</a:t>
            </a:r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83</a:t>
            </a:fld>
            <a:endParaRPr lang="en-US" dirty="0"/>
          </a:p>
        </p:txBody>
      </p:sp>
      <p:pic>
        <p:nvPicPr>
          <p:cNvPr id="4" name="Talking2_mpeg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41345" y="1588731"/>
            <a:ext cx="5586094" cy="41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0118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Rectangle 3"/>
          <p:cNvSpPr>
            <a:spLocks noChangeArrowheads="1"/>
          </p:cNvSpPr>
          <p:nvPr/>
        </p:nvSpPr>
        <p:spPr bwMode="auto">
          <a:xfrm>
            <a:off x="304800" y="5867400"/>
            <a:ext cx="84582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dirty="0"/>
              <a:t>W. Choi, K. </a:t>
            </a:r>
            <a:r>
              <a:rPr lang="en-US" sz="1200" dirty="0" err="1"/>
              <a:t>Shahid</a:t>
            </a:r>
            <a:r>
              <a:rPr lang="en-US" sz="1200" dirty="0"/>
              <a:t>, S. </a:t>
            </a:r>
            <a:r>
              <a:rPr lang="en-US" sz="1200" dirty="0" err="1"/>
              <a:t>Savarese</a:t>
            </a:r>
            <a:r>
              <a:rPr lang="en-US" sz="1200" dirty="0"/>
              <a:t>, "What are they doing? : Collective Activity Classification Using </a:t>
            </a:r>
            <a:r>
              <a:rPr lang="en-US" sz="1200" dirty="0" err="1"/>
              <a:t>Spatio</a:t>
            </a:r>
            <a:r>
              <a:rPr lang="en-US" sz="1200" dirty="0"/>
              <a:t>-Temporal Relationship Among People", 9th International Workshop on Visual Surveillance (VSWS09) in </a:t>
            </a:r>
            <a:r>
              <a:rPr lang="en-US" sz="1200" dirty="0" err="1"/>
              <a:t>conjuction</a:t>
            </a:r>
            <a:r>
              <a:rPr lang="en-US" sz="1200" dirty="0"/>
              <a:t> with ICCV 09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84</a:t>
            </a:fld>
            <a:endParaRPr lang="en-US" dirty="0"/>
          </a:p>
        </p:txBody>
      </p:sp>
      <p:pic>
        <p:nvPicPr>
          <p:cNvPr id="5" name="CrossingGoo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6800" y="304800"/>
            <a:ext cx="6934200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757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When do the optical flow assumptions fail?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85</a:t>
            </a:fld>
            <a:endParaRPr lang="en-US" dirty="0"/>
          </a:p>
        </p:txBody>
      </p:sp>
      <p:sp>
        <p:nvSpPr>
          <p:cNvPr id="6" name="Text Box 44"/>
          <p:cNvSpPr txBox="1">
            <a:spLocks noChangeArrowheads="1"/>
          </p:cNvSpPr>
          <p:nvPr/>
        </p:nvSpPr>
        <p:spPr bwMode="auto">
          <a:xfrm>
            <a:off x="606424" y="1563083"/>
            <a:ext cx="808037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2400" dirty="0" smtClean="0"/>
              <a:t>In </a:t>
            </a:r>
            <a:r>
              <a:rPr lang="en-US" altLang="en-US" sz="2400" smtClean="0"/>
              <a:t>other words, in </a:t>
            </a:r>
            <a:r>
              <a:rPr lang="en-US" altLang="en-US" sz="2400" dirty="0"/>
              <a:t>what situations does the displacement of pixel patches </a:t>
            </a:r>
          </a:p>
          <a:p>
            <a:r>
              <a:rPr lang="en-US" altLang="en-US" sz="2400" dirty="0"/>
              <a:t>not represent physical movement of points in space?</a:t>
            </a:r>
          </a:p>
        </p:txBody>
      </p:sp>
      <p:sp>
        <p:nvSpPr>
          <p:cNvPr id="7" name="Text Box 45"/>
          <p:cNvSpPr txBox="1">
            <a:spLocks noChangeArrowheads="1"/>
          </p:cNvSpPr>
          <p:nvPr/>
        </p:nvSpPr>
        <p:spPr bwMode="auto">
          <a:xfrm>
            <a:off x="606425" y="2895600"/>
            <a:ext cx="488315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1600" dirty="0"/>
              <a:t>1. Well, TV is based on illusory motion </a:t>
            </a:r>
          </a:p>
          <a:p>
            <a:pPr lvl="1"/>
            <a:r>
              <a:rPr lang="en-US" altLang="en-US" sz="1600" dirty="0"/>
              <a:t>– the set is stationary yet things seem to move </a:t>
            </a:r>
          </a:p>
        </p:txBody>
      </p:sp>
      <p:sp>
        <p:nvSpPr>
          <p:cNvPr id="8" name="Text Box 46"/>
          <p:cNvSpPr txBox="1">
            <a:spLocks noChangeArrowheads="1"/>
          </p:cNvSpPr>
          <p:nvPr/>
        </p:nvSpPr>
        <p:spPr bwMode="auto">
          <a:xfrm>
            <a:off x="606425" y="3733800"/>
            <a:ext cx="445293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1600" dirty="0"/>
              <a:t>2. A uniform rotating sphere </a:t>
            </a:r>
          </a:p>
          <a:p>
            <a:pPr lvl="1"/>
            <a:r>
              <a:rPr lang="en-US" altLang="en-US" sz="1600" dirty="0"/>
              <a:t>– nothing seems to move, yet it is rotating </a:t>
            </a:r>
          </a:p>
        </p:txBody>
      </p:sp>
      <p:sp>
        <p:nvSpPr>
          <p:cNvPr id="9" name="Text Box 47"/>
          <p:cNvSpPr txBox="1">
            <a:spLocks noChangeArrowheads="1"/>
          </p:cNvSpPr>
          <p:nvPr/>
        </p:nvSpPr>
        <p:spPr bwMode="auto">
          <a:xfrm>
            <a:off x="606425" y="4572000"/>
            <a:ext cx="72548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1600"/>
              <a:t>3. Changing directions or intensities of lighting can make things seem to move </a:t>
            </a:r>
          </a:p>
          <a:p>
            <a:pPr lvl="1"/>
            <a:r>
              <a:rPr lang="en-US" altLang="en-US" sz="1600"/>
              <a:t>– for example, if the specular highlight on a rotating sphere moves.</a:t>
            </a:r>
          </a:p>
        </p:txBody>
      </p:sp>
      <p:sp>
        <p:nvSpPr>
          <p:cNvPr id="10" name="Text Box 48"/>
          <p:cNvSpPr txBox="1">
            <a:spLocks noChangeArrowheads="1"/>
          </p:cNvSpPr>
          <p:nvPr/>
        </p:nvSpPr>
        <p:spPr bwMode="auto">
          <a:xfrm>
            <a:off x="606425" y="5410200"/>
            <a:ext cx="85375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1600"/>
              <a:t>4. Muscle movement can make some spots on a cheetah move opposite direction of motion. </a:t>
            </a:r>
          </a:p>
          <a:p>
            <a:pPr lvl="1"/>
            <a:r>
              <a:rPr lang="en-US" altLang="en-US" sz="1600"/>
              <a:t>– And infinitely more break downs of optical flow.</a:t>
            </a:r>
          </a:p>
        </p:txBody>
      </p:sp>
    </p:spTree>
    <p:extLst>
      <p:ext uri="{BB962C8B-B14F-4D97-AF65-F5344CB8AC3E}">
        <p14:creationId xmlns:p14="http://schemas.microsoft.com/office/powerpoint/2010/main" val="291365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rotsnak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5" name="Text Box 3"/>
          <p:cNvSpPr txBox="1">
            <a:spLocks noChangeArrowheads="1"/>
          </p:cNvSpPr>
          <p:nvPr/>
        </p:nvSpPr>
        <p:spPr bwMode="auto">
          <a:xfrm>
            <a:off x="2209800" y="-152400"/>
            <a:ext cx="4829175" cy="519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/>
              <a:t>Optical flow without motion!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86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404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have learned today?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00201"/>
            <a:ext cx="7772400" cy="3297456"/>
          </a:xfrm>
        </p:spPr>
        <p:txBody>
          <a:bodyPr>
            <a:normAutofit/>
          </a:bodyPr>
          <a:lstStyle/>
          <a:p>
            <a:r>
              <a:rPr lang="en-US" dirty="0"/>
              <a:t>Optical flow</a:t>
            </a:r>
          </a:p>
          <a:p>
            <a:r>
              <a:rPr lang="en-US" dirty="0"/>
              <a:t>Lucas-</a:t>
            </a:r>
            <a:r>
              <a:rPr lang="en-US" dirty="0" err="1"/>
              <a:t>Kanade</a:t>
            </a:r>
            <a:r>
              <a:rPr lang="en-US" dirty="0"/>
              <a:t> method</a:t>
            </a:r>
          </a:p>
          <a:p>
            <a:r>
              <a:rPr lang="en-US" dirty="0"/>
              <a:t>Horn-</a:t>
            </a:r>
            <a:r>
              <a:rPr lang="en-US" dirty="0" err="1"/>
              <a:t>Schunk</a:t>
            </a:r>
            <a:r>
              <a:rPr lang="en-US" dirty="0"/>
              <a:t> method</a:t>
            </a:r>
          </a:p>
          <a:p>
            <a:r>
              <a:rPr lang="en-US" dirty="0" smtClean="0"/>
              <a:t>Gunnar-</a:t>
            </a:r>
            <a:r>
              <a:rPr lang="en-US" dirty="0" err="1" smtClean="0"/>
              <a:t>Farneback</a:t>
            </a:r>
            <a:r>
              <a:rPr lang="en-US" smtClean="0"/>
              <a:t> method</a:t>
            </a:r>
          </a:p>
          <a:p>
            <a:r>
              <a:rPr lang="en-US" dirty="0" smtClean="0"/>
              <a:t>Pyramids </a:t>
            </a:r>
            <a:r>
              <a:rPr lang="en-US" dirty="0"/>
              <a:t>for large motion</a:t>
            </a:r>
          </a:p>
          <a:p>
            <a:r>
              <a:rPr lang="en-US" dirty="0" smtClean="0"/>
              <a:t>Applications</a:t>
            </a:r>
            <a:endParaRPr lang="en-US" dirty="0"/>
          </a:p>
          <a:p>
            <a:pPr marL="914400" lvl="2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87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445945" y="5334000"/>
            <a:ext cx="7545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50000"/>
                </a:solidFill>
              </a:rPr>
              <a:t>[Fleet &amp; Weiss, 2005]</a:t>
            </a:r>
          </a:p>
          <a:p>
            <a:r>
              <a:rPr lang="en-US" dirty="0" smtClean="0"/>
              <a:t>http</a:t>
            </a:r>
            <a:r>
              <a:rPr lang="en-US" dirty="0"/>
              <a:t>://</a:t>
            </a:r>
            <a:r>
              <a:rPr lang="en-US" dirty="0" err="1"/>
              <a:t>www.cs.toronto.edu</a:t>
            </a:r>
            <a:r>
              <a:rPr lang="en-US" dirty="0"/>
              <a:t>/pub/</a:t>
            </a:r>
            <a:r>
              <a:rPr lang="en-US" dirty="0" err="1"/>
              <a:t>jepson</a:t>
            </a:r>
            <a:r>
              <a:rPr lang="en-US" dirty="0"/>
              <a:t>/teaching/vision/2503/</a:t>
            </a:r>
            <a:r>
              <a:rPr lang="en-US" dirty="0" err="1"/>
              <a:t>opticalFlow.pdf</a:t>
            </a:r>
            <a:endParaRPr lang="en-US" dirty="0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57200" y="4953000"/>
            <a:ext cx="5257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000" b="1" dirty="0"/>
              <a:t>Reading</a:t>
            </a:r>
            <a:r>
              <a:rPr lang="en-US" sz="2000" b="1" dirty="0" smtClean="0"/>
              <a:t>: </a:t>
            </a:r>
            <a:r>
              <a:rPr lang="en-US" dirty="0" smtClean="0">
                <a:solidFill>
                  <a:srgbClr val="850000"/>
                </a:solidFill>
              </a:rPr>
              <a:t>[</a:t>
            </a:r>
            <a:r>
              <a:rPr lang="en-US" dirty="0" err="1" smtClean="0">
                <a:solidFill>
                  <a:srgbClr val="850000"/>
                </a:solidFill>
              </a:rPr>
              <a:t>Szeliski</a:t>
            </a:r>
            <a:r>
              <a:rPr lang="en-US" dirty="0" smtClean="0">
                <a:solidFill>
                  <a:srgbClr val="850000"/>
                </a:solidFill>
              </a:rPr>
              <a:t>] </a:t>
            </a:r>
            <a:r>
              <a:rPr lang="en-US" dirty="0" smtClean="0"/>
              <a:t>Chapters</a:t>
            </a:r>
            <a:r>
              <a:rPr lang="en-US" dirty="0"/>
              <a:t>: </a:t>
            </a:r>
            <a:r>
              <a:rPr lang="en-US" dirty="0" smtClean="0"/>
              <a:t>8.4, 8.5</a:t>
            </a:r>
            <a:r>
              <a:rPr lang="en-US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4142137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4200" dirty="0" smtClean="0"/>
              <a:t>Estimating optical flow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3200400"/>
            <a:ext cx="8915400" cy="990600"/>
          </a:xfrm>
        </p:spPr>
        <p:txBody>
          <a:bodyPr/>
          <a:lstStyle/>
          <a:p>
            <a:pPr eaLnBrk="1" hangingPunct="1"/>
            <a:r>
              <a:rPr lang="en-US" sz="2400" dirty="0" smtClean="0"/>
              <a:t>Given two subsequent frames, estimate the apparent motion field u(</a:t>
            </a:r>
            <a:r>
              <a:rPr lang="en-US" sz="2400" dirty="0" err="1" smtClean="0"/>
              <a:t>x,y</a:t>
            </a:r>
            <a:r>
              <a:rPr lang="en-US" sz="2400" dirty="0" smtClean="0"/>
              <a:t>), v(</a:t>
            </a:r>
            <a:r>
              <a:rPr lang="en-US" sz="2400" dirty="0" err="1" smtClean="0"/>
              <a:t>x,y</a:t>
            </a:r>
            <a:r>
              <a:rPr lang="en-US" sz="2400" dirty="0" smtClean="0"/>
              <a:t>) between them</a:t>
            </a:r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1752600" y="990600"/>
            <a:ext cx="2209800" cy="167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5" name="Oval 5"/>
          <p:cNvSpPr>
            <a:spLocks noChangeArrowheads="1"/>
          </p:cNvSpPr>
          <p:nvPr/>
        </p:nvSpPr>
        <p:spPr bwMode="auto">
          <a:xfrm>
            <a:off x="2286000" y="1524000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6" name="Oval 6"/>
          <p:cNvSpPr>
            <a:spLocks noChangeArrowheads="1"/>
          </p:cNvSpPr>
          <p:nvPr/>
        </p:nvSpPr>
        <p:spPr bwMode="auto">
          <a:xfrm>
            <a:off x="3200400" y="15240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7" name="Oval 7"/>
          <p:cNvSpPr>
            <a:spLocks noChangeArrowheads="1"/>
          </p:cNvSpPr>
          <p:nvPr/>
        </p:nvSpPr>
        <p:spPr bwMode="auto">
          <a:xfrm>
            <a:off x="2286000" y="2057400"/>
            <a:ext cx="76200" cy="762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8" name="Oval 8"/>
          <p:cNvSpPr>
            <a:spLocks noChangeArrowheads="1"/>
          </p:cNvSpPr>
          <p:nvPr/>
        </p:nvSpPr>
        <p:spPr bwMode="auto">
          <a:xfrm>
            <a:off x="3200400" y="2057400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2362200" y="1371600"/>
            <a:ext cx="1066800" cy="968375"/>
            <a:chOff x="1488" y="1008"/>
            <a:chExt cx="672" cy="610"/>
          </a:xfrm>
        </p:grpSpPr>
        <p:sp>
          <p:nvSpPr>
            <p:cNvPr id="25622" name="Line 10"/>
            <p:cNvSpPr>
              <a:spLocks noChangeShapeType="1"/>
            </p:cNvSpPr>
            <p:nvPr/>
          </p:nvSpPr>
          <p:spPr bwMode="auto">
            <a:xfrm flipV="1">
              <a:off x="1488" y="1008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23" name="Line 11"/>
            <p:cNvSpPr>
              <a:spLocks noChangeShapeType="1"/>
            </p:cNvSpPr>
            <p:nvPr/>
          </p:nvSpPr>
          <p:spPr bwMode="auto">
            <a:xfrm>
              <a:off x="1488" y="1461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24" name="Line 12"/>
            <p:cNvSpPr>
              <a:spLocks noChangeShapeType="1"/>
            </p:cNvSpPr>
            <p:nvPr/>
          </p:nvSpPr>
          <p:spPr bwMode="auto">
            <a:xfrm>
              <a:off x="2063" y="1152"/>
              <a:ext cx="97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25" name="Line 13"/>
            <p:cNvSpPr>
              <a:spLocks noChangeShapeType="1"/>
            </p:cNvSpPr>
            <p:nvPr/>
          </p:nvSpPr>
          <p:spPr bwMode="auto">
            <a:xfrm flipH="1">
              <a:off x="2043" y="1495"/>
              <a:ext cx="0" cy="12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586" name="Rectangle 14"/>
          <p:cNvSpPr>
            <a:spLocks noChangeArrowheads="1"/>
          </p:cNvSpPr>
          <p:nvPr/>
        </p:nvSpPr>
        <p:spPr bwMode="auto">
          <a:xfrm>
            <a:off x="5105400" y="990600"/>
            <a:ext cx="2209800" cy="167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7" name="Oval 15"/>
          <p:cNvSpPr>
            <a:spLocks noChangeArrowheads="1"/>
          </p:cNvSpPr>
          <p:nvPr/>
        </p:nvSpPr>
        <p:spPr bwMode="auto">
          <a:xfrm>
            <a:off x="5867400" y="1333500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8" name="Oval 16"/>
          <p:cNvSpPr>
            <a:spLocks noChangeArrowheads="1"/>
          </p:cNvSpPr>
          <p:nvPr/>
        </p:nvSpPr>
        <p:spPr bwMode="auto">
          <a:xfrm>
            <a:off x="6781800" y="17145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9" name="Oval 17"/>
          <p:cNvSpPr>
            <a:spLocks noChangeArrowheads="1"/>
          </p:cNvSpPr>
          <p:nvPr/>
        </p:nvSpPr>
        <p:spPr bwMode="auto">
          <a:xfrm>
            <a:off x="5943600" y="2052638"/>
            <a:ext cx="76200" cy="762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90" name="Oval 18"/>
          <p:cNvSpPr>
            <a:spLocks noChangeArrowheads="1"/>
          </p:cNvSpPr>
          <p:nvPr/>
        </p:nvSpPr>
        <p:spPr bwMode="auto">
          <a:xfrm>
            <a:off x="6629400" y="2252663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7571" name="Rectangle 19"/>
          <p:cNvSpPr>
            <a:spLocks noChangeArrowheads="1"/>
          </p:cNvSpPr>
          <p:nvPr/>
        </p:nvSpPr>
        <p:spPr bwMode="auto">
          <a:xfrm>
            <a:off x="76200" y="4114800"/>
            <a:ext cx="8229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 dirty="0"/>
              <a:t>Key assumptions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b="1" dirty="0"/>
              <a:t>Brightness constancy:  </a:t>
            </a:r>
            <a:r>
              <a:rPr lang="en-US" sz="2000" dirty="0"/>
              <a:t>projection of the same point looks the same in every frame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b="1" dirty="0"/>
              <a:t>Small motion:</a:t>
            </a:r>
            <a:r>
              <a:rPr lang="en-US" sz="2000" dirty="0"/>
              <a:t>  points do not move very far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b="1" dirty="0"/>
              <a:t>Spatial coherence:</a:t>
            </a:r>
            <a:r>
              <a:rPr lang="en-US" sz="2000" dirty="0"/>
              <a:t> points move like their neighbors</a:t>
            </a:r>
          </a:p>
        </p:txBody>
      </p:sp>
      <p:sp>
        <p:nvSpPr>
          <p:cNvPr id="25616" name="Text Box 20"/>
          <p:cNvSpPr txBox="1">
            <a:spLocks noChangeArrowheads="1"/>
          </p:cNvSpPr>
          <p:nvPr/>
        </p:nvSpPr>
        <p:spPr bwMode="auto">
          <a:xfrm>
            <a:off x="2286000" y="2667000"/>
            <a:ext cx="1300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i="1">
                <a:latin typeface="Times New Roman" pitchFamily="18" charset="0"/>
                <a:cs typeface="Arial" charset="0"/>
              </a:rPr>
              <a:t>I</a:t>
            </a:r>
            <a:r>
              <a:rPr lang="en-US" sz="2400">
                <a:latin typeface="Times New Roman" pitchFamily="18" charset="0"/>
                <a:cs typeface="Arial" charset="0"/>
              </a:rPr>
              <a:t>(</a:t>
            </a:r>
            <a:r>
              <a:rPr lang="en-US" sz="2400" i="1">
                <a:latin typeface="Times New Roman" pitchFamily="18" charset="0"/>
                <a:cs typeface="Arial" charset="0"/>
              </a:rPr>
              <a:t>x</a:t>
            </a:r>
            <a:r>
              <a:rPr lang="en-US" sz="2400">
                <a:latin typeface="Times New Roman" pitchFamily="18" charset="0"/>
                <a:cs typeface="Arial" charset="0"/>
              </a:rPr>
              <a:t>,</a:t>
            </a:r>
            <a:r>
              <a:rPr lang="en-US" sz="2400" i="1">
                <a:latin typeface="Times New Roman" pitchFamily="18" charset="0"/>
                <a:cs typeface="Arial" charset="0"/>
              </a:rPr>
              <a:t>y</a:t>
            </a:r>
            <a:r>
              <a:rPr lang="en-US" sz="2400">
                <a:latin typeface="Times New Roman" pitchFamily="18" charset="0"/>
                <a:cs typeface="Arial" charset="0"/>
              </a:rPr>
              <a:t>,</a:t>
            </a:r>
            <a:r>
              <a:rPr lang="en-US" sz="2400" i="1">
                <a:latin typeface="Times New Roman" pitchFamily="18" charset="0"/>
                <a:cs typeface="Arial" charset="0"/>
              </a:rPr>
              <a:t>t</a:t>
            </a:r>
            <a:r>
              <a:rPr lang="en-US" sz="2400">
                <a:latin typeface="Times New Roman" pitchFamily="18" charset="0"/>
                <a:cs typeface="Arial" charset="0"/>
              </a:rPr>
              <a:t>–1)</a:t>
            </a:r>
          </a:p>
        </p:txBody>
      </p:sp>
      <p:sp>
        <p:nvSpPr>
          <p:cNvPr id="24593" name="Text Box 21"/>
          <p:cNvSpPr txBox="1">
            <a:spLocks noChangeArrowheads="1"/>
          </p:cNvSpPr>
          <p:nvPr/>
        </p:nvSpPr>
        <p:spPr bwMode="auto">
          <a:xfrm>
            <a:off x="5943600" y="2667000"/>
            <a:ext cx="9953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i="1">
                <a:latin typeface="Times New Roman" pitchFamily="18" charset="0"/>
                <a:cs typeface="Arial" charset="0"/>
              </a:rPr>
              <a:t>I</a:t>
            </a:r>
            <a:r>
              <a:rPr lang="en-US" sz="2400">
                <a:latin typeface="Times New Roman" pitchFamily="18" charset="0"/>
                <a:cs typeface="Arial" charset="0"/>
              </a:rPr>
              <a:t>(</a:t>
            </a:r>
            <a:r>
              <a:rPr lang="en-US" sz="2400" i="1">
                <a:latin typeface="Times New Roman" pitchFamily="18" charset="0"/>
                <a:cs typeface="Arial" charset="0"/>
              </a:rPr>
              <a:t>x</a:t>
            </a:r>
            <a:r>
              <a:rPr lang="en-US" sz="2400">
                <a:latin typeface="Times New Roman" pitchFamily="18" charset="0"/>
                <a:cs typeface="Arial" charset="0"/>
              </a:rPr>
              <a:t>,</a:t>
            </a:r>
            <a:r>
              <a:rPr lang="en-US" sz="2400" i="1">
                <a:latin typeface="Times New Roman" pitchFamily="18" charset="0"/>
                <a:cs typeface="Arial" charset="0"/>
              </a:rPr>
              <a:t>y</a:t>
            </a:r>
            <a:r>
              <a:rPr lang="en-US" sz="2400">
                <a:latin typeface="Times New Roman" pitchFamily="18" charset="0"/>
                <a:cs typeface="Arial" charset="0"/>
              </a:rPr>
              <a:t>,</a:t>
            </a:r>
            <a:r>
              <a:rPr lang="en-US" sz="2400" i="1">
                <a:latin typeface="Times New Roman" pitchFamily="18" charset="0"/>
                <a:cs typeface="Arial" charset="0"/>
              </a:rPr>
              <a:t>t</a:t>
            </a:r>
            <a:r>
              <a:rPr lang="en-US" sz="2400">
                <a:latin typeface="Times New Roman" pitchFamily="18" charset="0"/>
                <a:cs typeface="Arial" charset="0"/>
              </a:rPr>
              <a:t>)</a:t>
            </a:r>
          </a:p>
        </p:txBody>
      </p:sp>
      <p:sp>
        <p:nvSpPr>
          <p:cNvPr id="27" name="Oval 15"/>
          <p:cNvSpPr>
            <a:spLocks noChangeArrowheads="1"/>
          </p:cNvSpPr>
          <p:nvPr/>
        </p:nvSpPr>
        <p:spPr bwMode="auto">
          <a:xfrm>
            <a:off x="2590800" y="1219200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Oval 16"/>
          <p:cNvSpPr>
            <a:spLocks noChangeArrowheads="1"/>
          </p:cNvSpPr>
          <p:nvPr/>
        </p:nvSpPr>
        <p:spPr bwMode="auto">
          <a:xfrm>
            <a:off x="3429000" y="17526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" name="Oval 17"/>
          <p:cNvSpPr>
            <a:spLocks noChangeArrowheads="1"/>
          </p:cNvSpPr>
          <p:nvPr/>
        </p:nvSpPr>
        <p:spPr bwMode="auto">
          <a:xfrm>
            <a:off x="2667000" y="2057400"/>
            <a:ext cx="76200" cy="762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Oval 18"/>
          <p:cNvSpPr>
            <a:spLocks noChangeArrowheads="1"/>
          </p:cNvSpPr>
          <p:nvPr/>
        </p:nvSpPr>
        <p:spPr bwMode="auto">
          <a:xfrm>
            <a:off x="3200400" y="2362200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 rot="16200000">
            <a:off x="7913216" y="5132373"/>
            <a:ext cx="20689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Source: Silvio </a:t>
            </a:r>
            <a:r>
              <a:rPr lang="en-US" sz="1600" dirty="0" err="1" smtClean="0"/>
              <a:t>Savarese</a:t>
            </a:r>
            <a:endParaRPr lang="en-US" sz="1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463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9" grpId="0" build="p"/>
      <p:bldP spid="24586" grpId="0" animBg="1"/>
      <p:bldP spid="24587" grpId="0" animBg="1"/>
      <p:bldP spid="24588" grpId="0" animBg="1"/>
      <p:bldP spid="24589" grpId="0" animBg="1"/>
      <p:bldP spid="24590" grpId="0" animBg="1"/>
      <p:bldP spid="407571" grpId="0" build="p" bldLvl="2"/>
      <p:bldP spid="24593" grpId="0"/>
      <p:bldP spid="27" grpId="0" animBg="1"/>
      <p:bldP spid="28" grpId="0" animBg="1"/>
      <p:bldP spid="29" grpId="0" animBg="1"/>
      <p:bldP spid="3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(x+u, y+v)$&#10;\end{document}&#10;"/>
  <p:tag name="EXTERNALNAME" val="Edittex"/>
  <p:tag name="BLEND" val="False"/>
  <p:tag name="TRANSPARENT" val="False"/>
  <p:tag name="BITMAPFORMAT" val="bmpmono"/>
  <p:tag name="DEBUGINTERACTIVE" val="True"/>
  <p:tag name="ORIGWIDTH" val="483.2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c}&#10;I_x({\bf p_1}) &amp; I_y({\bf p_1})  \\&#10;I_x({\bf p_2}) &amp; I_y({\bf p_2})  \\&#10;\vdots &amp; \vdots \\&#10;I_x({\bf p_{25}}) &amp; I_y({\bf p_{25}})  \\&#10;\end{array}&#10;\right]&#10;\left[&#10;\begin{array}{c}&#10;u \\&#10;v&#10;\end{array}&#10;\right]&#10;=&#10;-\left[&#10;\begin{array}{c}&#10;I_t({\bf p_1}) \\&#10;I_t({\bf p_2}) \\&#10;\vdots \\&#10;I_t({\bf p_{25}})&#10;\end{array}&#10;\right]&#10;\]&#10;\end{document}&#10;"/>
  <p:tag name="EXTERNALNAME" val="Edittex"/>
  <p:tag name="BLEND" val="False"/>
  <p:tag name="TRANSPARENT" val="False"/>
  <p:tag name="BITMAPFORMAT" val="bmp256"/>
  <p:tag name="DEBUGINTERACTIVE" val="True"/>
  <p:tag name="ORIGWIDTH" val="1488.62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(A^TA)~d = A^Tb$&#10;\end{document}&#10;"/>
  <p:tag name="EXTERNALNAME" val="Edittex"/>
  <p:tag name="BLEND" val="False"/>
  <p:tag name="TRANSPARENT" val="False"/>
  <p:tag name="BITMAPFORMAT" val="bmp256"/>
  <p:tag name="DEBUGINTERACTIVE" val="True"/>
  <p:tag name="ORIGWIDTH" val="562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c}&#10;\sum I_x I_x &amp; \sum I_x I_y \\&#10;\sum I_x I_y &amp; \sum I_y I_y&#10;\end{array}&#10;\right]&#10;\left[&#10;\begin{array}{c}&#10;u \\&#10;v&#10;\end{array}&#10;\right]&#10;=&#10;-\left[&#10;\begin{array}{c}&#10;\sum I_x I_t \\&#10;\sum I_y I_t&#10;\end{array}&#10;\right]&#10;\]&#10;\end{document}&#10;"/>
  <p:tag name="EXTERNALNAME" val="Edittex"/>
  <p:tag name="BLEND" val="False"/>
  <p:tag name="TRANSPARENT" val="False"/>
  <p:tag name="BITMAPFORMAT" val="bmp256"/>
  <p:tag name="DEBUGINTERACTIVE" val="True"/>
  <p:tag name="ORIGWIDTH" val="135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A^TA$&#10;\end{document}&#10;"/>
  <p:tag name="EXTERNALNAME" val="Edittex"/>
  <p:tag name="BLEND" val="False"/>
  <p:tag name="TRANSPARENT" val="False"/>
  <p:tag name="BITMAPFORMAT" val="bmpmono"/>
  <p:tag name="DEBUGINTERACTIVE" val="True"/>
  <p:tag name="ORIGWIDTH" val="164.7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A^Tb$&#10;\end{document}&#10;"/>
  <p:tag name="EXTERNALNAME" val="Edittex"/>
  <p:tag name="BLEND" val="False"/>
  <p:tag name="TRANSPARENT" val="False"/>
  <p:tag name="BITMAPFORMAT" val="bmpmono"/>
  <p:tag name="DEBUGINTERACTIVE" val="True"/>
  <p:tag name="ORIGWIDTH" val="138.62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25x2&#10;\end{document}&#10;"/>
  <p:tag name="EXTERNALNAME" val="Edittex"/>
  <p:tag name="BLEND" val="False"/>
  <p:tag name="TRANSPARENT" val="False"/>
  <p:tag name="BITMAPFORMAT" val="bmpmono"/>
  <p:tag name="DEBUGINTERACTIVE" val="True"/>
  <p:tag name="ORIGWIDTH" val="175.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A~~d = b$&#10;\end{document}&#10;"/>
  <p:tag name="EXTERNALNAME" val="Edittex"/>
  <p:tag name="BLEND" val="False"/>
  <p:tag name="TRANSPARENT" val="False"/>
  <p:tag name="BITMAPFORMAT" val="bmpmono"/>
  <p:tag name="DEBUGINTERACTIVE" val="True"/>
  <p:tag name="ORIGWIDTH" val="306.87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2x1&#10;\end{document}&#10;"/>
  <p:tag name="EXTERNALNAME" val="Edittex"/>
  <p:tag name="BLEND" val="False"/>
  <p:tag name="TRANSPARENT" val="False"/>
  <p:tag name="BITMAPFORMAT" val="bmpmono"/>
  <p:tag name="DEBUGINTERACTIVE" val="True"/>
  <p:tag name="ORIGWIDTH" val="126.87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25x1&#10;\end{document}&#10;"/>
  <p:tag name="EXTERNALNAME" val="Edittex"/>
  <p:tag name="BLEND" val="False"/>
  <p:tag name="TRANSPARENT" val="False"/>
  <p:tag name="BITMAPFORMAT" val="bmpmono"/>
  <p:tag name="DEBUGINTERACTIVE" val="True"/>
  <p:tag name="ORIGWIDTH" val="171.87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c}&#10;\sum I_x I_x &amp; \sum I_x I_y \\&#10;\sum I_x I_y &amp; \sum I_y I_y&#10;\end{array}&#10;\right]&#10;\left[&#10;\begin{array}{c}&#10;u \\&#10;v&#10;\end{array}&#10;\right]&#10;=&#10;-\left[&#10;\begin{array}{c}&#10;\sum I_x I_t \\&#10;\sum I_y I_t&#10;\end{array}&#10;\right]&#10;\]&#10;\end{document}&#10;"/>
  <p:tag name="EXTERNALNAME" val="Edittex"/>
  <p:tag name="BLEND" val="False"/>
  <p:tag name="TRANSPARENT" val="False"/>
  <p:tag name="BITMAPFORMAT" val="bmp256"/>
  <p:tag name="DEBUGINTERACTIVE" val="True"/>
  <p:tag name="ORIGWIDTH" val="135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(x, y)$&#10;\end{document}&#10;"/>
  <p:tag name="EXTERNALNAME" val="Edittex"/>
  <p:tag name="BLEND" val="False"/>
  <p:tag name="TRANSPARENT" val="False"/>
  <p:tag name="BITMAPFORMAT" val="bmpmono"/>
  <p:tag name="DEBUGINTERACTIVE" val="True"/>
  <p:tag name="ORIGWIDTH" val="18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A^TA$&#10;\end{document}&#10;"/>
  <p:tag name="EXTERNALNAME" val="Edittex"/>
  <p:tag name="BLEND" val="False"/>
  <p:tag name="TRANSPARENT" val="False"/>
  <p:tag name="BITMAPFORMAT" val="bmpmono"/>
  <p:tag name="DEBUGINTERACTIVE" val="True"/>
  <p:tag name="ORIGWIDTH" val="164.7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A^Tb$&#10;\end{document}&#10;"/>
  <p:tag name="EXTERNALNAME" val="Edittex"/>
  <p:tag name="BLEND" val="False"/>
  <p:tag name="TRANSPARENT" val="False"/>
  <p:tag name="BITMAPFORMAT" val="bmpmono"/>
  <p:tag name="DEBUGINTERACTIVE" val="True"/>
  <p:tag name="ORIGWIDTH" val="138.62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A^T A = &#10;\left[&#10;\begin{array}{cc}&#10;\sum I_x I_x &amp; \sum I_x I_y \\&#10;\sum I_x I_y &amp; \sum I_y I_y&#10;\end{array}&#10;\right]&#10;=&#10;\sum&#10;\left[&#10;\begin{array}{c}&#10;I_x  \\&#10;I_y&#10;\end{array}&#10;\right]&#10;[I_x~I_y]&#10;=&#10;\sum \nabla I (\nabla I)^T&#10;\]&#10;\end{document}&#10;"/>
  <p:tag name="EXTERNALNAME" val="Edittex"/>
  <p:tag name="BLEND" val="False"/>
  <p:tag name="TRANSPARENT" val="False"/>
  <p:tag name="BITMAPFORMAT" val="bmp256"/>
  <p:tag name="DEBUGINTERACTIVE" val="True"/>
  <p:tag name="ORIGWIDTH" val="2141.12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sum \nabla I (\nabla I)^T&#10;\]&#10;\end{document}&#10;"/>
  <p:tag name="EXTERNALNAME" val="Edittex"/>
  <p:tag name="BLEND" val="False"/>
  <p:tag name="TRANSPARENT" val="False"/>
  <p:tag name="BITMAPFORMAT" val="bmp256"/>
  <p:tag name="DEBUGINTERACTIVE" val="True"/>
  <p:tag name="ORIGWIDTH" val="434.7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sum \nabla I (\nabla I)^T&#10;\]&#10;\end{document}&#10;"/>
  <p:tag name="EXTERNALNAME" val="Edittex"/>
  <p:tag name="BLEND" val="False"/>
  <p:tag name="TRANSPARENT" val="False"/>
  <p:tag name="BITMAPFORMAT" val="bmp256"/>
  <p:tag name="DEBUGINTERACTIVE" val="True"/>
  <p:tag name="ORIGWIDTH" val="434.7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sum \nabla I (\nabla I)^T&#10;\]&#10;\end{document}&#10;"/>
  <p:tag name="EXTERNALNAME" val="Edittex"/>
  <p:tag name="BLEND" val="False"/>
  <p:tag name="TRANSPARENT" val="False"/>
  <p:tag name="BITMAPFORMAT" val="bmp256"/>
  <p:tag name="DEBUGINTERACTIVE" val="True"/>
  <p:tag name="ORIGWIDTH" val="434.7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0 = I(x+u, y+v)- H(x,y)$&#10;\end{document}&#10;"/>
  <p:tag name="EXTERNALNAME" val="Edittex"/>
  <p:tag name="BLEND" val="False"/>
  <p:tag name="TRANSPARENT" val="False"/>
  <p:tag name="BITMAPFORMAT" val="bmpmono"/>
  <p:tag name="DEBUGINTERACTIVE" val="True"/>
  <p:tag name="ORIGWIDTH" val="1049.37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approx I(x,y) + I_x u + I_y v  - H(x,y) $&#10;\end{document}&#10;"/>
  <p:tag name="EXTERNALNAME" val="Edittex"/>
  <p:tag name="BLEND" val="False"/>
  <p:tag name="TRANSPARENT" val="False"/>
  <p:tag name="BITMAPFORMAT" val="bmpmono"/>
  <p:tag name="DEBUGINTERACTIVE" val="True"/>
  <p:tag name="ORIGWIDTH" val="1113.2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= I(x,y) + I_x u + I_y v + \mbox{\tiny higher order terms} - H(x,y) $&#10;\end{document}&#10;"/>
  <p:tag name="EXTERNALNAME" val="Edittex"/>
  <p:tag name="BLEND" val="False"/>
  <p:tag name="TRANSPARENT" val="False"/>
  <p:tag name="BITMAPFORMAT" val="bmpmono"/>
  <p:tag name="DEBUGINTERACTIVE" val="True"/>
  <p:tag name="ORIGWIDTH" val="1720.7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displacement $= (u, v)$&#10;\end{document}&#10;"/>
  <p:tag name="EXTERNALNAME" val="Edittex"/>
  <p:tag name="BLEND" val="False"/>
  <p:tag name="TRANSPARENT" val="False"/>
  <p:tag name="BITMAPFORMAT" val="bmpmono"/>
  <p:tag name="DEBUGINTERACTIVE" val="True"/>
  <p:tag name="ORIGWIDTH" val="801.87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c}&#10;I_x({\bf p_1}) &amp; I_y({\bf p_1})  \\&#10;I_x({\bf p_2}) &amp; I_y({\bf p_2})  \\&#10;\vdots &amp; \vdots \\&#10;I_x({\bf p_{25}}) &amp; I_y({\bf p_{25}})  \\&#10;\end{array}&#10;\right]&#10;\left[&#10;\begin{array}{c}&#10;u \\&#10;v&#10;\end{array}&#10;\right]&#10;=&#10;-\left[&#10;\begin{array}{c}&#10;I_t({\bf p_1}) \\&#10;I_t({\bf p_2}) \\&#10;\vdots \\&#10;I_t({\bf p_{25}})&#10;\end{array}&#10;\right]&#10;\]&#10;\end{document}&#10;"/>
  <p:tag name="EXTERNALNAME" val="Edittex"/>
  <p:tag name="BLEND" val="False"/>
  <p:tag name="TRANSPARENT" val="False"/>
  <p:tag name="BITMAPFORMAT" val="bmp256"/>
  <p:tag name="DEBUGINTERACTIVE" val="True"/>
  <p:tag name="ORIGWIDTH" val="1488.62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c}&#10;I_x({\bf p_1}) &amp; I_y({\bf p_1})  \\&#10;I_x({\bf p_2}) &amp; I_y({\bf p_2})  \\&#10;\vdots &amp; \vdots \\&#10;I_x({\bf p_{25}}) &amp; I_y({\bf p_{25}})  \\&#10;\end{array}&#10;\right]&#10;\left[&#10;\begin{array}{c}&#10;u \\&#10;v&#10;\end{array}&#10;\right]&#10;=&#10;-\left[&#10;\begin{array}{c}&#10;I_t({\bf p_1}) \\&#10;I_t({\bf p_2}) \\&#10;\vdots \\&#10;I_t({\bf p_{25}})&#10;\end{array}&#10;\right]&#10;\]&#10;\end{document}&#10;"/>
  <p:tag name="EXTERNALNAME" val="Edittex"/>
  <p:tag name="BLEND" val="False"/>
  <p:tag name="TRANSPARENT" val="False"/>
  <p:tag name="BITMAPFORMAT" val="bmp256"/>
  <p:tag name="DEBUGINTERACTIVE" val="True"/>
  <p:tag name="ORIGWIDTH" val="1488.62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25x2&#10;\end{document}&#10;"/>
  <p:tag name="EXTERNALNAME" val="Edittex"/>
  <p:tag name="BLEND" val="False"/>
  <p:tag name="TRANSPARENT" val="False"/>
  <p:tag name="BITMAPFORMAT" val="bmpmono"/>
  <p:tag name="DEBUGINTERACTIVE" val="True"/>
  <p:tag name="ORIGWIDTH" val="175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A~~d = b$&#10;\end{document}&#10;"/>
  <p:tag name="EXTERNALNAME" val="Edittex"/>
  <p:tag name="BLEND" val="False"/>
  <p:tag name="TRANSPARENT" val="False"/>
  <p:tag name="BITMAPFORMAT" val="bmpmono"/>
  <p:tag name="DEBUGINTERACTIVE" val="True"/>
  <p:tag name="ORIGWIDTH" val="306.87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2x1&#10;\end{document}&#10;"/>
  <p:tag name="EXTERNALNAME" val="Edittex"/>
  <p:tag name="BLEND" val="False"/>
  <p:tag name="TRANSPARENT" val="False"/>
  <p:tag name="BITMAPFORMAT" val="bmpmono"/>
  <p:tag name="DEBUGINTERACTIVE" val="True"/>
  <p:tag name="ORIGWIDTH" val="126.87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25x1&#10;\end{document}&#10;"/>
  <p:tag name="EXTERNALNAME" val="Edittex"/>
  <p:tag name="BLEND" val="False"/>
  <p:tag name="TRANSPARENT" val="False"/>
  <p:tag name="BITMAPFORMAT" val="bmpmono"/>
  <p:tag name="DEBUGINTERACTIVE" val="True"/>
  <p:tag name="ORIGWIDTH" val="171.875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21175</TotalTime>
  <Words>2785</Words>
  <Application>Microsoft Office PowerPoint</Application>
  <PresentationFormat>On-screen Show (4:3)</PresentationFormat>
  <Paragraphs>595</Paragraphs>
  <Slides>87</Slides>
  <Notes>34</Notes>
  <HiddenSlides>21</HiddenSlides>
  <MMClips>7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87</vt:i4>
      </vt:variant>
    </vt:vector>
  </HeadingPairs>
  <TitlesOfParts>
    <vt:vector size="98" baseType="lpstr">
      <vt:lpstr>Arial</vt:lpstr>
      <vt:lpstr>Calibri</vt:lpstr>
      <vt:lpstr>Calibri Light</vt:lpstr>
      <vt:lpstr>Cambria Math</vt:lpstr>
      <vt:lpstr>Symbol</vt:lpstr>
      <vt:lpstr>Times New Roman</vt:lpstr>
      <vt:lpstr>Office Theme</vt:lpstr>
      <vt:lpstr>Image</vt:lpstr>
      <vt:lpstr>Equation</vt:lpstr>
      <vt:lpstr>Microsoft Equation 3.0</vt:lpstr>
      <vt:lpstr>MathType 6.0 Equation</vt:lpstr>
      <vt:lpstr>Optical Flow</vt:lpstr>
      <vt:lpstr>What we will learn today?</vt:lpstr>
      <vt:lpstr>What we will learn today?</vt:lpstr>
      <vt:lpstr>From images to videos</vt:lpstr>
      <vt:lpstr>Why is motion useful?</vt:lpstr>
      <vt:lpstr>Why is motion useful?</vt:lpstr>
      <vt:lpstr>Optical flow</vt:lpstr>
      <vt:lpstr>PowerPoint Presentation</vt:lpstr>
      <vt:lpstr>Estimating optical flow</vt:lpstr>
      <vt:lpstr>Key Assumptions: small motions  </vt:lpstr>
      <vt:lpstr>Key Assumptions: spatial coherence  </vt:lpstr>
      <vt:lpstr>Key Assumptions: brightness Constancy</vt:lpstr>
      <vt:lpstr>PowerPoint Presentation</vt:lpstr>
      <vt:lpstr>Filters used to find the derivatives</vt:lpstr>
      <vt:lpstr>The brightness constancy constraint</vt:lpstr>
      <vt:lpstr>The aperture problem</vt:lpstr>
      <vt:lpstr>The aperture problem</vt:lpstr>
      <vt:lpstr>The barber pole illusion</vt:lpstr>
      <vt:lpstr>The barber pole illusion</vt:lpstr>
      <vt:lpstr>The barber pole illusion</vt:lpstr>
      <vt:lpstr>What we will learn today?</vt:lpstr>
      <vt:lpstr>Solving the  ambiguity…</vt:lpstr>
      <vt:lpstr>Lucas-Kanade flow</vt:lpstr>
      <vt:lpstr>Lucas-Kanade flow</vt:lpstr>
      <vt:lpstr>Conditions for solvability</vt:lpstr>
      <vt:lpstr>PowerPoint Presentation</vt:lpstr>
      <vt:lpstr>Interpreting the eigenvalues</vt:lpstr>
      <vt:lpstr>Edge</vt:lpstr>
      <vt:lpstr>Low-texture region</vt:lpstr>
      <vt:lpstr>High-texture region</vt:lpstr>
      <vt:lpstr>Errors in Lucas-Kanade</vt:lpstr>
      <vt:lpstr>Improving accuracy</vt:lpstr>
      <vt:lpstr>Iterative Refinement</vt:lpstr>
      <vt:lpstr>What we will learn today?</vt:lpstr>
      <vt:lpstr>Horn-Schunk method for optical flow</vt:lpstr>
      <vt:lpstr>Horn-Schunk method for optical flow</vt:lpstr>
      <vt:lpstr>Horn-Schunk method for optical flow</vt:lpstr>
      <vt:lpstr>Horn-Schunk method for optical flow</vt:lpstr>
      <vt:lpstr>Horn-Schunk method for optical flow</vt:lpstr>
      <vt:lpstr>Horn-Schunk method for optical flow</vt:lpstr>
      <vt:lpstr>Horn-Schunk method for optical flow</vt:lpstr>
      <vt:lpstr>Horn-Schunk method for optical flow</vt:lpstr>
      <vt:lpstr>Horn-Schunk method for optical flow</vt:lpstr>
      <vt:lpstr>Iterative Horn-Schunk</vt:lpstr>
      <vt:lpstr>What does the smoothness regularization do anyway?</vt:lpstr>
      <vt:lpstr>Dense Optical Flow with Michael Black’s method </vt:lpstr>
      <vt:lpstr>What we will learn today?</vt:lpstr>
      <vt:lpstr>Gunnar Farneback Optical Flow</vt:lpstr>
      <vt:lpstr>Gunnar Farneback Optical Flow</vt:lpstr>
      <vt:lpstr>Gunnar Farneback Optical Flow</vt:lpstr>
      <vt:lpstr>Iterative update</vt:lpstr>
      <vt:lpstr>What we will learn today?</vt:lpstr>
      <vt:lpstr>PowerPoint Presentation</vt:lpstr>
      <vt:lpstr>Revisiting the small motion assumption</vt:lpstr>
      <vt:lpstr>Reduce the resolution!</vt:lpstr>
      <vt:lpstr>Coarse-to-fine optical flow estimation</vt:lpstr>
      <vt:lpstr>Coarse-to-fine optical flow estimation</vt:lpstr>
      <vt:lpstr>Optical Flow Results</vt:lpstr>
      <vt:lpstr>Optical Flow Results</vt:lpstr>
      <vt:lpstr>What we will learn today?</vt:lpstr>
      <vt:lpstr>PowerPoint Presentation</vt:lpstr>
      <vt:lpstr>Reminder: Gestalt – common fate</vt:lpstr>
      <vt:lpstr>Motion segmentation</vt:lpstr>
      <vt:lpstr>Motion segmentation</vt:lpstr>
      <vt:lpstr>Affine motion</vt:lpstr>
      <vt:lpstr>Affine motion</vt:lpstr>
      <vt:lpstr>How do we estimate the layers?</vt:lpstr>
      <vt:lpstr>How do we estimate the layers?</vt:lpstr>
      <vt:lpstr>How do we estimate the layers?</vt:lpstr>
      <vt:lpstr>Example result</vt:lpstr>
      <vt:lpstr>What we will learn today?</vt:lpstr>
      <vt:lpstr>Uses of motion</vt:lpstr>
      <vt:lpstr>PowerPoint Presentation</vt:lpstr>
      <vt:lpstr>Segmenting objects based on motion cues</vt:lpstr>
      <vt:lpstr>Segmenting objects based on motion cues</vt:lpstr>
      <vt:lpstr>PowerPoint Presentation</vt:lpstr>
      <vt:lpstr>PowerPoint Presentation</vt:lpstr>
      <vt:lpstr>Super-resolution</vt:lpstr>
      <vt:lpstr>Super-resolution</vt:lpstr>
      <vt:lpstr>Super-resolution</vt:lpstr>
      <vt:lpstr>PowerPoint Presentation</vt:lpstr>
      <vt:lpstr>PowerPoint Presentation</vt:lpstr>
      <vt:lpstr>PowerPoint Presentation</vt:lpstr>
      <vt:lpstr>PowerPoint Presentation</vt:lpstr>
      <vt:lpstr>When do the optical flow assumptions fail?</vt:lpstr>
      <vt:lpstr>PowerPoint Presentation</vt:lpstr>
      <vt:lpstr>What we have learned today?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Optical Flow</dc:title>
  <dc:creator>Samuel cheng</dc:creator>
  <cp:lastModifiedBy>Samuel cheng</cp:lastModifiedBy>
  <cp:revision>31</cp:revision>
  <dcterms:created xsi:type="dcterms:W3CDTF">2018-02-12T05:45:06Z</dcterms:created>
  <dcterms:modified xsi:type="dcterms:W3CDTF">2019-02-28T17:39:58Z</dcterms:modified>
</cp:coreProperties>
</file>