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45.xml.rels" ContentType="application/vnd.openxmlformats-package.relationships+xml"/>
  <Override PartName="/ppt/notesSlides/_rels/notesSlide21.xml.rels" ContentType="application/vnd.openxmlformats-package.relationships+xml"/>
  <Override PartName="/ppt/notesSlides/_rels/notesSlide1.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37.xml.rels" ContentType="application/vnd.openxmlformats-package.relationships+xml"/>
  <Override PartName="/ppt/notesSlides/_rels/notesSlide64.xml.rels" ContentType="application/vnd.openxmlformats-package.relationships+xml"/>
  <Override PartName="/ppt/notesSlides/_rels/notesSlide42.xml.rels" ContentType="application/vnd.openxmlformats-package.relationships+xml"/>
  <Override PartName="/ppt/notesSlides/_rels/notesSlide17.xml.rels" ContentType="application/vnd.openxmlformats-package.relationships+xml"/>
  <Override PartName="/ppt/notesSlides/_rels/notesSlide71.xml.rels" ContentType="application/vnd.openxmlformats-package.relationships+xml"/>
  <Override PartName="/ppt/notesSlides/_rels/notesSlide9.xml.rels" ContentType="application/vnd.openxmlformats-package.relationships+xml"/>
  <Override PartName="/ppt/notesSlides/_rels/notesSlide50.xml.rels" ContentType="application/vnd.openxmlformats-package.relationships+xml"/>
  <Override PartName="/ppt/notesSlides/_rels/notesSlide49.xml.rels" ContentType="application/vnd.openxmlformats-package.relationships+xml"/>
  <Override PartName="/ppt/notesSlides/_rels/notesSlide43.xml.rels" ContentType="application/vnd.openxmlformats-package.relationships+xml"/>
  <Override PartName="/ppt/notesSlides/_rels/notesSlide58.xml.rels" ContentType="application/vnd.openxmlformats-package.relationships+xml"/>
  <Override PartName="/ppt/notesSlides/_rels/notesSlide41.xml.rels" ContentType="application/vnd.openxmlformats-package.relationships+xml"/>
  <Override PartName="/ppt/notesSlides/_rels/notesSlide61.xml.rels" ContentType="application/vnd.openxmlformats-package.relationships+xml"/>
  <Override PartName="/ppt/notesSlides/_rels/notesSlide70.xml.rels" ContentType="application/vnd.openxmlformats-package.relationships+xml"/>
  <Override PartName="/ppt/notesSlides/_rels/notesSlide18.xml.rels" ContentType="application/vnd.openxmlformats-package.relationships+xml"/>
  <Override PartName="/ppt/notesSlides/_rels/notesSlide12.xml.rels" ContentType="application/vnd.openxmlformats-package.relationships+xml"/>
  <Override PartName="/ppt/notesSlides/_rels/notesSlide73.xml.rels" ContentType="application/vnd.openxmlformats-package.relationships+xml"/>
  <Override PartName="/ppt/notesSlides/_rels/notesSlide66.xml.rels" ContentType="application/vnd.openxmlformats-package.relationships+xml"/>
  <Override PartName="/ppt/notesSlides/_rels/notesSlide67.xml.rels" ContentType="application/vnd.openxmlformats-package.relationships+xml"/>
  <Override PartName="/ppt/notesSlides/_rels/notesSlide74.xml.rels" ContentType="application/vnd.openxmlformats-package.relationships+xml"/>
  <Override PartName="/ppt/notesSlides/_rels/notesSlide59.xml.rels" ContentType="application/vnd.openxmlformats-package.relationships+xml"/>
  <Override PartName="/ppt/notesSlides/_rels/notesSlide75.xml.rels" ContentType="application/vnd.openxmlformats-package.relationships+xml"/>
  <Override PartName="/ppt/notesSlides/_rels/notesSlide60.xml.rels" ContentType="application/vnd.openxmlformats-package.relationships+xml"/>
  <Override PartName="/ppt/notesSlides/_rels/notesSlide68.xml.rels" ContentType="application/vnd.openxmlformats-package.relationships+xml"/>
  <Override PartName="/ppt/notesSlides/_rels/notesSlide72.xml.rels" ContentType="application/vnd.openxmlformats-package.relationships+xml"/>
  <Override PartName="/ppt/notesSlides/_rels/notesSlide65.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38.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notesSlide58.xml" ContentType="application/vnd.openxmlformats-officedocument.presentationml.notesSlide+xml"/>
  <Override PartName="/ppt/notesSlides/notesSlide21.xml" ContentType="application/vnd.openxmlformats-officedocument.presentationml.notesSlide+xml"/>
  <Override PartName="/ppt/notesSlides/notesSlide70.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61.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67.xml" ContentType="application/vnd.openxmlformats-officedocument.presentationml.notesSlide+xml"/>
  <Override PartName="/ppt/notesSlides/notesSlide19.xml" ContentType="application/vnd.openxmlformats-officedocument.presentationml.notesSlide+xml"/>
  <Override PartName="/ppt/notesSlides/notesSlide68.xml" ContentType="application/vnd.openxmlformats-officedocument.presentationml.notesSlide+xml"/>
  <Override PartName="/ppt/notesSlides/notesSlide59.xml" ContentType="application/vnd.openxmlformats-officedocument.presentationml.notesSlide+xml"/>
  <Override PartName="/ppt/notesSlides/notesSlide71.xml" ContentType="application/vnd.openxmlformats-officedocument.presentationml.notesSlide+xml"/>
  <Override PartName="/ppt/notesSlides/notesSlide1.xml" ContentType="application/vnd.openxmlformats-officedocument.presentationml.notesSlide+xml"/>
  <Override PartName="/ppt/notesSlides/notesSlide45.xml" ContentType="application/vnd.openxmlformats-officedocument.presentationml.notesSlide+xml"/>
  <Override PartName="/ppt/notesSlides/notesSlide72.xml" ContentType="application/vnd.openxmlformats-officedocument.presentationml.notesSlide+xml"/>
  <Override PartName="/ppt/notesSlides/notesSlide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5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75.xml" ContentType="application/vnd.openxmlformats-officedocument.presentationml.notesSlide+xml"/>
  <Override PartName="/ppt/notesSlides/notesSlide66.xml" ContentType="application/vnd.openxmlformats-officedocument.presentationml.notesSlide+xml"/>
  <Override PartName="/ppt/notesSlides/notesSlide17.xml" ContentType="application/vnd.openxmlformats-officedocument.presentationml.notesSlide+xml"/>
  <Override PartName="/ppt/notesSlides/notesSlide6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60.xml" ContentType="application/vnd.openxmlformats-officedocument.presentationml.notesSlide+xml"/>
  <Override PartName="/ppt/notesSlides/notesSlide6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_rels/presentation.xml.rels" ContentType="application/vnd.openxmlformats-package.relationships+xml"/>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media/image123.png" ContentType="image/png"/>
  <Override PartName="/ppt/media/image122.png" ContentType="image/png"/>
  <Override PartName="/ppt/media/image119.jpeg" ContentType="image/jpeg"/>
  <Override PartName="/ppt/media/image116.png" ContentType="image/png"/>
  <Override PartName="/ppt/media/image115.png" ContentType="image/png"/>
  <Override PartName="/ppt/media/image114.png" ContentType="image/png"/>
  <Override PartName="/ppt/media/image89.jpeg" ContentType="image/jpeg"/>
  <Override PartName="/ppt/media/image3.png" ContentType="image/png"/>
  <Override PartName="/ppt/media/image27.png" ContentType="image/png"/>
  <Override PartName="/ppt/media/image33.jpeg" ContentType="image/jpeg"/>
  <Override PartName="/ppt/media/image16.png" ContentType="image/png"/>
  <Override PartName="/ppt/media/image7.jpeg" ContentType="image/jpeg"/>
  <Override PartName="/ppt/media/image81.png" ContentType="image/png"/>
  <Override PartName="/ppt/media/image4.png" ContentType="image/png"/>
  <Override PartName="/ppt/media/image8.jpeg" ContentType="image/jpeg"/>
  <Override PartName="/ppt/media/image23.png" ContentType="image/png"/>
  <Override PartName="/ppt/media/image91.png" ContentType="image/png"/>
  <Override PartName="/ppt/media/image26.png" ContentType="image/png"/>
  <Override PartName="/ppt/media/image94.png" ContentType="image/png"/>
  <Override PartName="/ppt/media/image29.png" ContentType="image/png"/>
  <Override PartName="/ppt/media/image51.wmf" ContentType="image/x-wmf"/>
  <Override PartName="/ppt/media/image5.jpeg" ContentType="image/jpeg"/>
  <Override PartName="/ppt/media/image86.png" ContentType="image/png"/>
  <Override PartName="/ppt/media/image18.png" ContentType="image/png"/>
  <Override PartName="/ppt/media/image6.jpeg" ContentType="image/jpeg"/>
  <Override PartName="/ppt/media/image71.png" ContentType="image/png"/>
  <Override PartName="/ppt/media/image125.wmf" ContentType="image/x-wmf"/>
  <Override PartName="/ppt/media/image58.wmf" ContentType="image/x-wmf"/>
  <Override PartName="/ppt/media/image79.wmf" ContentType="image/x-wmf"/>
  <Override PartName="/ppt/media/image11.png" ContentType="image/png"/>
  <Override PartName="/ppt/media/image80.wmf" ContentType="image/x-wmf"/>
  <Override PartName="/ppt/media/image47.jpeg" ContentType="image/jpeg"/>
  <Override PartName="/ppt/media/image68.png" ContentType="image/png"/>
  <Override PartName="/ppt/media/image100.png" ContentType="image/png"/>
  <Override PartName="/ppt/media/image49.png" ContentType="image/png"/>
  <Override PartName="/ppt/media/image34.wmf" ContentType="image/x-wmf"/>
  <Override PartName="/ppt/media/image52.png" ContentType="image/png"/>
  <Override PartName="/ppt/media/image43.png" ContentType="image/png"/>
  <Override PartName="/ppt/media/image127.wmf" ContentType="image/x-wmf"/>
  <Override PartName="/ppt/media/image107.png" ContentType="image/png"/>
  <Override PartName="/ppt/media/image48.jpeg" ContentType="image/jpeg"/>
  <Override PartName="/ppt/media/image53.png" ContentType="image/png"/>
  <Override PartName="/ppt/media/image55.tif" ContentType="image/tiff"/>
  <Override PartName="/ppt/media/image128.png" ContentType="image/png"/>
  <Override PartName="/ppt/media/image9.png" ContentType="image/png"/>
  <Override PartName="/ppt/media/image31.png" ContentType="image/png"/>
  <Override PartName="/ppt/media/image46.jpeg" ContentType="image/jpeg"/>
  <Override PartName="/ppt/media/hdphoto1.wdp" ContentType="image/vnd.ms-photo"/>
  <Override PartName="/ppt/media/image20.png" ContentType="image/png"/>
  <Override PartName="/ppt/media/image13.jpeg" ContentType="image/jpeg"/>
  <Override PartName="/ppt/media/image40.jpeg" ContentType="image/jpeg"/>
  <Override PartName="/ppt/media/image44.png" ContentType="image/png"/>
  <Override PartName="/ppt/media/image130.png" ContentType="image/png"/>
  <Override PartName="/ppt/media/image36.png" ContentType="image/png"/>
  <Override PartName="/ppt/media/image131.png" ContentType="image/png"/>
  <Override PartName="/ppt/media/image37.wmf" ContentType="image/x-wmf"/>
  <Override PartName="/ppt/media/image10.png" ContentType="image/png"/>
  <Override PartName="/ppt/media/image12.jpeg" ContentType="image/jpeg"/>
  <Override PartName="/ppt/media/image129.wmf" ContentType="image/x-wmf"/>
  <Override PartName="/ppt/media/image75.png" ContentType="image/png"/>
  <Override PartName="/ppt/media/image77.tif" ContentType="image/tiff"/>
  <Override PartName="/ppt/media/image95.jpeg" ContentType="image/jpeg"/>
  <Override PartName="/ppt/media/image42.png" ContentType="image/png"/>
  <Override PartName="/ppt/media/image41.png" ContentType="image/png"/>
  <Override PartName="/ppt/media/image39.wmf" ContentType="image/x-wmf"/>
  <Override PartName="/ppt/media/image38.wmf" ContentType="image/x-wmf"/>
  <Override PartName="/ppt/media/image32.jpeg" ContentType="image/jpeg"/>
  <Override PartName="/ppt/media/image35.png" ContentType="image/png"/>
  <Override PartName="/ppt/media/image2.png" ContentType="image/png"/>
  <Override PartName="/ppt/media/image93.png" ContentType="image/png"/>
  <Override PartName="/ppt/media/image25.png" ContentType="image/png"/>
  <Override PartName="/ppt/media/image1.png" ContentType="image/png"/>
  <Override PartName="/ppt/media/image92.png" ContentType="image/png"/>
  <Override PartName="/ppt/media/image24.png" ContentType="image/png"/>
  <Override PartName="/ppt/media/image15.png" ContentType="image/png"/>
  <Override PartName="/ppt/media/image73.jpeg" ContentType="image/jpeg"/>
  <Override PartName="/ppt/media/image54.png" ContentType="image/png"/>
  <Override PartName="/ppt/media/image30.png" ContentType="image/png"/>
  <Override PartName="/ppt/media/image14.jpeg" ContentType="image/jpeg"/>
  <Override PartName="/ppt/media/image108.jpeg" ContentType="image/jpeg"/>
  <Override PartName="/ppt/media/image57.wmf" ContentType="image/x-wmf"/>
  <Override PartName="/ppt/media/image45.jpeg" ContentType="image/jpeg"/>
  <Override PartName="/ppt/media/image56.wmf" ContentType="image/x-wmf"/>
  <Override PartName="/ppt/media/image17.png" ContentType="image/png"/>
  <Override PartName="/ppt/media/image99.jpeg" ContentType="image/jpeg"/>
  <Override PartName="/ppt/media/image82.png" ContentType="image/png"/>
  <Override PartName="/ppt/media/image21.png" ContentType="image/png"/>
  <Override PartName="/ppt/media/image118.png" ContentType="image/png"/>
  <Override PartName="/ppt/media/image90.png" ContentType="image/png"/>
  <Override PartName="/ppt/media/image22.png" ContentType="image/png"/>
  <Override PartName="/ppt/media/image110.png" ContentType="image/png"/>
  <Override PartName="/ppt/media/image61.wmf" ContentType="image/x-wmf"/>
  <Override PartName="/ppt/media/image62.wmf" ContentType="image/x-wmf"/>
  <Override PartName="/ppt/media/image104.jpeg" ContentType="image/jpeg"/>
  <Override PartName="/ppt/media/image84.jpeg" ContentType="image/jpeg"/>
  <Override PartName="/ppt/media/image60.wmf" ContentType="image/x-wmf"/>
  <Override PartName="/ppt/media/image63.wmf" ContentType="image/x-wmf"/>
  <Override PartName="/ppt/media/image64.wmf" ContentType="image/x-wmf"/>
  <Override PartName="/ppt/media/image132.wmf" ContentType="image/x-wmf"/>
  <Override PartName="/ppt/media/image65.png" ContentType="image/png"/>
  <Override PartName="/ppt/media/image117.jpeg" ContentType="image/jpeg"/>
  <Override PartName="/ppt/media/image19.png" ContentType="image/png"/>
  <Override PartName="/ppt/media/image133.wmf" ContentType="image/x-wmf"/>
  <Override PartName="/ppt/media/image66.png" ContentType="image/png"/>
  <Override PartName="/ppt/media/image120.jpeg" ContentType="image/jpeg"/>
  <Override PartName="/ppt/media/image67.png" ContentType="image/png"/>
  <Override PartName="/ppt/media/image69.png" ContentType="image/png"/>
  <Override PartName="/ppt/media/image70.png" ContentType="image/png"/>
  <Override PartName="/ppt/media/image124.wmf" ContentType="image/x-wmf"/>
  <Override PartName="/ppt/media/image98.jpeg" ContentType="image/jpeg"/>
  <Override PartName="/ppt/media/image72.png" ContentType="image/png"/>
  <Override PartName="/ppt/media/image97.jpeg" ContentType="image/jpeg"/>
  <Override PartName="/ppt/media/image59.png" ContentType="image/png"/>
  <Override PartName="/ppt/media/image126.wmf" ContentType="image/x-wmf"/>
  <Override PartName="/ppt/media/image74.png" ContentType="image/png"/>
  <Override PartName="/ppt/media/image76.png" ContentType="image/png"/>
  <Override PartName="/ppt/media/image78.tif" ContentType="image/tiff"/>
  <Override PartName="/ppt/media/image50.wmf" ContentType="image/x-wmf"/>
  <Override PartName="/ppt/media/image83.jpeg" ContentType="image/jpeg"/>
  <Override PartName="/ppt/media/image85.jpeg" ContentType="image/jpeg"/>
  <Override PartName="/ppt/media/image101.png" ContentType="image/png"/>
  <Override PartName="/ppt/media/image87.jpeg" ContentType="image/jpeg"/>
  <Override PartName="/ppt/media/image121.png" ContentType="image/png"/>
  <Override PartName="/ppt/media/image88.png" ContentType="image/png"/>
  <Override PartName="/ppt/media/image28.png" ContentType="image/png"/>
  <Override PartName="/ppt/media/image96.png" ContentType="image/png"/>
  <Override PartName="/ppt/media/image102.png" ContentType="image/png"/>
  <Override PartName="/ppt/media/image103.png" ContentType="image/png"/>
  <Override PartName="/ppt/media/image105.png" ContentType="image/png"/>
  <Override PartName="/ppt/media/image106.png" ContentType="image/png"/>
  <Override PartName="/ppt/media/image109.png" ContentType="image/png"/>
  <Override PartName="/ppt/media/image111.png" ContentType="image/png"/>
  <Override PartName="/ppt/media/image112.png" ContentType="image/png"/>
  <Override PartName="/ppt/media/image113.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9.xml" ContentType="application/vnd.openxmlformats-officedocument.presentationml.slide+xml"/>
  <Override PartName="/ppt/slides/slide61.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3.xml" ContentType="application/vnd.openxmlformats-officedocument.presentationml.slide+xml"/>
  <Override PartName="/ppt/slides/slide60.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76.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29.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28.xml" ContentType="application/vnd.openxmlformats-officedocument.presentationml.slide+xml"/>
  <Override PartName="/ppt/slides/slide68.xml" ContentType="application/vnd.openxmlformats-officedocument.presentationml.slide+xml"/>
  <Override PartName="/ppt/slides/slide31.xml" ContentType="application/vnd.openxmlformats-officedocument.presentationml.slide+xml"/>
  <Override PartName="/ppt/slides/slide67.xml" ContentType="application/vnd.openxmlformats-officedocument.presentationml.slide+xml"/>
  <Override PartName="/ppt/slides/slide30.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6.xml.rels" ContentType="application/vnd.openxmlformats-package.relationships+xml"/>
  <Override PartName="/ppt/slides/_rels/slide41.xml.rels" ContentType="application/vnd.openxmlformats-package.relationships+xml"/>
  <Override PartName="/ppt/slides/_rels/slide49.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48.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55.xml.rels" ContentType="application/vnd.openxmlformats-package.relationships+xml"/>
  <Override PartName="/ppt/slides/_rels/slide64.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9.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36.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3.xml.rels" ContentType="application/vnd.openxmlformats-package.relationships+xml"/>
  <Override PartName="/ppt/slides/_rels/slide46.xml.rels" ContentType="application/vnd.openxmlformats-package.relationships+xml"/>
  <Override PartName="/ppt/slides/_rels/slide62.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76.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66.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75.xml.rels" ContentType="application/vnd.openxmlformats-package.relationships+xml"/>
  <Override PartName="/ppt/slides/_rels/slide65.xml.rels" ContentType="application/vnd.openxmlformats-package.relationships+xml"/>
  <Override PartName="/ppt/slides/_rels/slide58.xml.rels" ContentType="application/vnd.openxmlformats-package.relationships+xml"/>
  <Override PartName="/ppt/slides/_rels/slide74.xml.rels" ContentType="application/vnd.openxmlformats-package.relationships+xml"/>
  <Override PartName="/ppt/slides/_rels/slide23.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69.xml.rels" ContentType="application/vnd.openxmlformats-package.relationships+xml"/>
  <Override PartName="/ppt/slides/_rels/slide73.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_rels/slide67.xml.rels" ContentType="application/vnd.openxmlformats-package.relationships+xml"/>
  <Override PartName="/ppt/slides/_rels/slide71.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3600" spc="-1" strike="noStrike">
                <a:solidFill>
                  <a:srgbClr val="000000"/>
                </a:solidFill>
                <a:latin typeface="Arial"/>
              </a:rPr>
              <a:t>Click to move the slide</a:t>
            </a:r>
            <a:endParaRPr b="0" lang="en-US" sz="3600" spc="-1" strike="noStrike">
              <a:solidFill>
                <a:srgbClr val="000000"/>
              </a:solidFill>
              <a:latin typeface="Arial"/>
            </a:endParaRPr>
          </a:p>
        </p:txBody>
      </p:sp>
      <p:sp>
        <p:nvSpPr>
          <p:cNvPr id="206"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207"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208"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209"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210"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C764A960-565E-4EC4-A7CC-35750432428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hyperlink" Target="http://discovermagazine.com/2012/jul-aug/06-humans-with-super-human-vision" TargetMode="External"/><Relationship Id="rId2" Type="http://schemas.openxmlformats.org/officeDocument/2006/relationships/slide" Target="../slides/slide43.xml"/><Relationship Id="rId3"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hyperlink" Target="https://en.wikipedia.org/wiki/Human_visual_system" TargetMode="External"/><Relationship Id="rId2" Type="http://schemas.openxmlformats.org/officeDocument/2006/relationships/slide" Target="../slides/slide66.xml"/><Relationship Id="rId3"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TextShape 1"/>
          <p:cNvSpPr txBox="1"/>
          <p:nvPr/>
        </p:nvSpPr>
        <p:spPr>
          <a:xfrm>
            <a:off x="3884760" y="8685360"/>
            <a:ext cx="2971440" cy="456840"/>
          </a:xfrm>
          <a:prstGeom prst="rect">
            <a:avLst/>
          </a:prstGeom>
          <a:noFill/>
          <a:ln>
            <a:noFill/>
          </a:ln>
        </p:spPr>
        <p:txBody>
          <a:bodyPr anchor="b">
            <a:noAutofit/>
          </a:bodyPr>
          <a:p>
            <a:pPr algn="r">
              <a:lnSpc>
                <a:spcPct val="100000"/>
              </a:lnSpc>
            </a:pPr>
            <a:fld id="{ABD2EAC5-23EB-472A-B4B4-AFA807B28AE1}" type="slidenum">
              <a:rPr b="0" lang="en-US" sz="1300" spc="-1" strike="noStrike">
                <a:solidFill>
                  <a:srgbClr val="000000"/>
                </a:solidFill>
                <a:latin typeface="Arial"/>
              </a:rPr>
              <a:t>&lt;number&gt;</a:t>
            </a:fld>
            <a:endParaRPr b="0" lang="en-US" sz="1300" spc="-1" strike="noStrike">
              <a:latin typeface="Times New Roman"/>
            </a:endParaRPr>
          </a:p>
        </p:txBody>
      </p:sp>
      <p:sp>
        <p:nvSpPr>
          <p:cNvPr id="661" name="PlaceHolder 2"/>
          <p:cNvSpPr>
            <a:spLocks noGrp="1"/>
          </p:cNvSpPr>
          <p:nvPr>
            <p:ph type="sldImg"/>
          </p:nvPr>
        </p:nvSpPr>
        <p:spPr>
          <a:xfrm>
            <a:off x="1143000" y="685800"/>
            <a:ext cx="4571640" cy="3428640"/>
          </a:xfrm>
          <a:prstGeom prst="rect">
            <a:avLst/>
          </a:prstGeom>
        </p:spPr>
      </p:sp>
      <p:sp>
        <p:nvSpPr>
          <p:cNvPr id="662"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PlaceHolder 1"/>
          <p:cNvSpPr>
            <a:spLocks noGrp="1"/>
          </p:cNvSpPr>
          <p:nvPr>
            <p:ph type="sldImg"/>
          </p:nvPr>
        </p:nvSpPr>
        <p:spPr>
          <a:xfrm>
            <a:off x="1143000" y="685800"/>
            <a:ext cx="4571640" cy="3428640"/>
          </a:xfrm>
          <a:prstGeom prst="rect">
            <a:avLst/>
          </a:prstGeom>
        </p:spPr>
      </p:sp>
      <p:sp>
        <p:nvSpPr>
          <p:cNvPr id="676"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To start us off, let’s look at these four colorful images.</a:t>
            </a:r>
            <a:endParaRPr b="0" lang="en-US" sz="2000" spc="-1" strike="noStrike">
              <a:latin typeface="Arial"/>
            </a:endParaRPr>
          </a:p>
          <a:p>
            <a:pPr marL="216000" indent="-216000">
              <a:lnSpc>
                <a:spcPct val="100000"/>
              </a:lnSpc>
            </a:pPr>
            <a:r>
              <a:rPr b="0" lang="en-US" sz="2000" spc="-1" strike="noStrike">
                <a:latin typeface="Arial"/>
              </a:rPr>
              <a:t>Think for a minute - what can you tell me about the differences between these images?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http://www.belaborsodi.com/</a:t>
            </a:r>
            <a:endParaRPr b="0" lang="en-US" sz="2000" spc="-1" strike="noStrike">
              <a:latin typeface="Arial"/>
            </a:endParaRPr>
          </a:p>
          <a:p>
            <a:pPr marL="216000" indent="-216000">
              <a:lnSpc>
                <a:spcPct val="100000"/>
              </a:lnSpc>
            </a:pPr>
            <a:endParaRPr b="0" lang="en-US" sz="2000" spc="-1" strike="noStrike">
              <a:latin typeface="Arial"/>
            </a:endParaRPr>
          </a:p>
        </p:txBody>
      </p:sp>
      <p:sp>
        <p:nvSpPr>
          <p:cNvPr id="67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26EBF345-0CAE-45F1-80C4-51D57BA303BB}"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sldImg"/>
          </p:nvPr>
        </p:nvSpPr>
        <p:spPr>
          <a:xfrm>
            <a:off x="1143000" y="685800"/>
            <a:ext cx="4571640" cy="3428640"/>
          </a:xfrm>
          <a:prstGeom prst="rect">
            <a:avLst/>
          </a:prstGeom>
        </p:spPr>
      </p:sp>
      <p:sp>
        <p:nvSpPr>
          <p:cNvPr id="679"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Major trick. The scene was arranged by looking through the viewfinder of the camera, which, as like the image, offers a fixed perspective which makes this possible.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http://youtube.com/watch?v=oJGN6sX5Ekg</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Later on, we’re going to </a:t>
            </a:r>
            <a:endParaRPr b="0" lang="en-US" sz="2000" spc="-1" strike="noStrike">
              <a:latin typeface="Arial"/>
            </a:endParaRPr>
          </a:p>
        </p:txBody>
      </p:sp>
      <p:sp>
        <p:nvSpPr>
          <p:cNvPr id="680" name="TextShape 3"/>
          <p:cNvSpPr txBox="1"/>
          <p:nvPr/>
        </p:nvSpPr>
        <p:spPr>
          <a:xfrm>
            <a:off x="3884760" y="8685360"/>
            <a:ext cx="2971440" cy="456840"/>
          </a:xfrm>
          <a:prstGeom prst="rect">
            <a:avLst/>
          </a:prstGeom>
          <a:noFill/>
          <a:ln>
            <a:noFill/>
          </a:ln>
        </p:spPr>
        <p:txBody>
          <a:bodyPr anchor="b">
            <a:noAutofit/>
          </a:bodyPr>
          <a:p>
            <a:pPr algn="r">
              <a:lnSpc>
                <a:spcPct val="100000"/>
              </a:lnSpc>
            </a:pPr>
            <a:fld id="{F9DD8179-7FB3-459D-8992-07147BEE15E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1" name="PlaceHolder 1"/>
          <p:cNvSpPr>
            <a:spLocks noGrp="1"/>
          </p:cNvSpPr>
          <p:nvPr>
            <p:ph type="sldImg"/>
          </p:nvPr>
        </p:nvSpPr>
        <p:spPr>
          <a:xfrm>
            <a:off x="1143000" y="685800"/>
            <a:ext cx="4571640" cy="3428640"/>
          </a:xfrm>
          <a:prstGeom prst="rect">
            <a:avLst/>
          </a:prstGeom>
        </p:spPr>
      </p:sp>
      <p:sp>
        <p:nvSpPr>
          <p:cNvPr id="682" name="PlaceHolder 2"/>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
        <p:nvSpPr>
          <p:cNvPr id="68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BDA03096-7CC1-46EA-9CEA-9C9AA5B4591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sldImg"/>
          </p:nvPr>
        </p:nvSpPr>
        <p:spPr>
          <a:xfrm>
            <a:off x="1143000" y="685800"/>
            <a:ext cx="4571640" cy="3428640"/>
          </a:xfrm>
          <a:prstGeom prst="rect">
            <a:avLst/>
          </a:prstGeom>
        </p:spPr>
      </p:sp>
      <p:sp>
        <p:nvSpPr>
          <p:cNvPr id="685" name="PlaceHolder 2"/>
          <p:cNvSpPr>
            <a:spLocks noGrp="1"/>
          </p:cNvSpPr>
          <p:nvPr>
            <p:ph type="body"/>
          </p:nvPr>
        </p:nvSpPr>
        <p:spPr>
          <a:xfrm>
            <a:off x="685800" y="4343400"/>
            <a:ext cx="5486040" cy="4114440"/>
          </a:xfrm>
          <a:prstGeom prst="rect">
            <a:avLst/>
          </a:prstGeom>
        </p:spPr>
        <p:txBody>
          <a:bodyPr>
            <a:noAutofit/>
          </a:bodyPr>
          <a:p>
            <a:pPr>
              <a:lnSpc>
                <a:spcPct val="100000"/>
              </a:lnSpc>
              <a:spcBef>
                <a:spcPts val="360"/>
              </a:spcBef>
              <a:tabLst>
                <a:tab algn="l" pos="0"/>
              </a:tabLst>
            </a:pPr>
            <a:r>
              <a:rPr b="0" lang="en-US" sz="2000" spc="-1" strike="noStrike">
                <a:latin typeface="Arial"/>
              </a:rPr>
              <a:t>Zoran and Weiss: “In the context of this work, a natural image would be the result of taking an ordinary digital camera, pointing it somewhere in the world and pressing the shutter button.“</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68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A42807E9-96B9-4D10-83D4-5C5B5D6A2B1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sldImg"/>
          </p:nvPr>
        </p:nvSpPr>
        <p:spPr>
          <a:xfrm>
            <a:off x="1143000" y="685800"/>
            <a:ext cx="4571640" cy="3428640"/>
          </a:xfrm>
          <a:prstGeom prst="rect">
            <a:avLst/>
          </a:prstGeom>
        </p:spPr>
      </p:sp>
      <p:sp>
        <p:nvSpPr>
          <p:cNvPr id="688" name="PlaceHolder 2"/>
          <p:cNvSpPr>
            <a:spLocks noGrp="1"/>
          </p:cNvSpPr>
          <p:nvPr>
            <p:ph type="body"/>
          </p:nvPr>
        </p:nvSpPr>
        <p:spPr>
          <a:xfrm>
            <a:off x="685800" y="4343400"/>
            <a:ext cx="5486040" cy="4114440"/>
          </a:xfrm>
          <a:prstGeom prst="rect">
            <a:avLst/>
          </a:prstGeom>
        </p:spPr>
        <p:txBody>
          <a:bodyPr>
            <a:noAutofit/>
          </a:bodyPr>
          <a:p>
            <a:pPr>
              <a:lnSpc>
                <a:spcPct val="100000"/>
              </a:lnSpc>
              <a:spcBef>
                <a:spcPts val="360"/>
              </a:spcBef>
              <a:tabLst>
                <a:tab algn="l" pos="0"/>
              </a:tabLst>
            </a:pPr>
            <a:r>
              <a:rPr b="0" lang="en-US" sz="2000" spc="-1" strike="noStrike">
                <a:latin typeface="Arial"/>
              </a:rPr>
              <a:t>Zoran and Weiss: “In the context of this work, a natural image would be the result of taking an ordinary digital camera, pointing it somewhere in the world and pressing the shutter button.“</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689" name="TextShape 3"/>
          <p:cNvSpPr txBox="1"/>
          <p:nvPr/>
        </p:nvSpPr>
        <p:spPr>
          <a:xfrm>
            <a:off x="3884760" y="8685360"/>
            <a:ext cx="2971440" cy="456840"/>
          </a:xfrm>
          <a:prstGeom prst="rect">
            <a:avLst/>
          </a:prstGeom>
          <a:noFill/>
          <a:ln>
            <a:noFill/>
          </a:ln>
        </p:spPr>
        <p:txBody>
          <a:bodyPr anchor="b">
            <a:noAutofit/>
          </a:bodyPr>
          <a:p>
            <a:pPr algn="r">
              <a:lnSpc>
                <a:spcPct val="100000"/>
              </a:lnSpc>
            </a:pPr>
            <a:fld id="{07F0D6F8-F44B-4494-A03C-CEBC471A63A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sldImg"/>
          </p:nvPr>
        </p:nvSpPr>
        <p:spPr>
          <a:xfrm>
            <a:off x="1143000" y="685800"/>
            <a:ext cx="4571640" cy="3428640"/>
          </a:xfrm>
          <a:prstGeom prst="rect">
            <a:avLst/>
          </a:prstGeom>
        </p:spPr>
      </p:sp>
      <p:sp>
        <p:nvSpPr>
          <p:cNvPr id="691"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What is a pixel?</a:t>
            </a:r>
            <a:endParaRPr b="0" lang="en-US" sz="2000" spc="-1" strike="noStrike">
              <a:latin typeface="Arial"/>
            </a:endParaRPr>
          </a:p>
        </p:txBody>
      </p:sp>
      <p:sp>
        <p:nvSpPr>
          <p:cNvPr id="69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ADDCFED2-CB9C-4797-A37B-E5728B948A7B}"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PlaceHolder 1"/>
          <p:cNvSpPr>
            <a:spLocks noGrp="1"/>
          </p:cNvSpPr>
          <p:nvPr>
            <p:ph type="sldImg"/>
          </p:nvPr>
        </p:nvSpPr>
        <p:spPr>
          <a:xfrm>
            <a:off x="1143000" y="685800"/>
            <a:ext cx="4571640" cy="3428640"/>
          </a:xfrm>
          <a:prstGeom prst="rect">
            <a:avLst/>
          </a:prstGeom>
        </p:spPr>
      </p:sp>
      <p:sp>
        <p:nvSpPr>
          <p:cNvPr id="694"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What is a pixel?</a:t>
            </a:r>
            <a:endParaRPr b="0" lang="en-US" sz="2000" spc="-1" strike="noStrike">
              <a:latin typeface="Arial"/>
            </a:endParaRPr>
          </a:p>
        </p:txBody>
      </p:sp>
      <p:sp>
        <p:nvSpPr>
          <p:cNvPr id="69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74EBAB5E-7030-44E8-A12F-1665FB5D8726}"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TextShape 1"/>
          <p:cNvSpPr txBox="1"/>
          <p:nvPr/>
        </p:nvSpPr>
        <p:spPr>
          <a:xfrm>
            <a:off x="3884760" y="8685360"/>
            <a:ext cx="2971440" cy="456840"/>
          </a:xfrm>
          <a:prstGeom prst="rect">
            <a:avLst/>
          </a:prstGeom>
          <a:noFill/>
          <a:ln>
            <a:noFill/>
          </a:ln>
        </p:spPr>
        <p:txBody>
          <a:bodyPr anchor="b">
            <a:noAutofit/>
          </a:bodyPr>
          <a:p>
            <a:pPr algn="r">
              <a:lnSpc>
                <a:spcPct val="100000"/>
              </a:lnSpc>
            </a:pPr>
            <a:fld id="{7C34A5B9-FB44-4417-9D27-1C5C09360EAD}" type="slidenum">
              <a:rPr b="0" lang="en-US" sz="1300" spc="-1" strike="noStrike">
                <a:solidFill>
                  <a:srgbClr val="000000"/>
                </a:solidFill>
                <a:latin typeface="Arial"/>
              </a:rPr>
              <a:t>&lt;number&gt;</a:t>
            </a:fld>
            <a:endParaRPr b="0" lang="en-US" sz="1300" spc="-1" strike="noStrike">
              <a:latin typeface="Times New Roman"/>
            </a:endParaRPr>
          </a:p>
        </p:txBody>
      </p:sp>
      <p:sp>
        <p:nvSpPr>
          <p:cNvPr id="664" name="PlaceHolder 2"/>
          <p:cNvSpPr>
            <a:spLocks noGrp="1"/>
          </p:cNvSpPr>
          <p:nvPr>
            <p:ph type="sldImg"/>
          </p:nvPr>
        </p:nvSpPr>
        <p:spPr>
          <a:xfrm>
            <a:off x="1143000" y="685800"/>
            <a:ext cx="4571640" cy="3428640"/>
          </a:xfrm>
          <a:prstGeom prst="rect">
            <a:avLst/>
          </a:prstGeom>
        </p:spPr>
      </p:sp>
      <p:sp>
        <p:nvSpPr>
          <p:cNvPr id="665"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sldImg"/>
          </p:nvPr>
        </p:nvSpPr>
        <p:spPr>
          <a:xfrm>
            <a:off x="1143000" y="685800"/>
            <a:ext cx="4571640" cy="3428640"/>
          </a:xfrm>
          <a:prstGeom prst="rect">
            <a:avLst/>
          </a:prstGeom>
        </p:spPr>
      </p:sp>
      <p:sp>
        <p:nvSpPr>
          <p:cNvPr id="697"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Danny Alexander, UCL</a:t>
            </a:r>
            <a:endParaRPr b="0" lang="en-US" sz="2000" spc="-1" strike="noStrike">
              <a:latin typeface="Arial"/>
            </a:endParaRPr>
          </a:p>
        </p:txBody>
      </p:sp>
      <p:sp>
        <p:nvSpPr>
          <p:cNvPr id="69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C21B836A-05E6-4235-8FA4-61205913AB6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9" name="PlaceHolder 1"/>
          <p:cNvSpPr>
            <a:spLocks noGrp="1"/>
          </p:cNvSpPr>
          <p:nvPr>
            <p:ph type="sldImg"/>
          </p:nvPr>
        </p:nvSpPr>
        <p:spPr>
          <a:xfrm>
            <a:off x="1143000" y="685800"/>
            <a:ext cx="4571640" cy="3428640"/>
          </a:xfrm>
          <a:prstGeom prst="rect">
            <a:avLst/>
          </a:prstGeom>
        </p:spPr>
      </p:sp>
      <p:sp>
        <p:nvSpPr>
          <p:cNvPr id="700"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fMRI - </a:t>
            </a:r>
            <a:r>
              <a:rPr b="0" lang="en-US" sz="1200" spc="-1" strike="noStrike">
                <a:solidFill>
                  <a:srgbClr val="000000"/>
                </a:solidFill>
                <a:latin typeface="+mn-lt"/>
                <a:ea typeface="+mn-ea"/>
              </a:rPr>
              <a:t>changes in blood flow in the brain associated with neural activity</a:t>
            </a:r>
            <a:endParaRPr b="0" lang="en-US" sz="1200" spc="-1" strike="noStrike">
              <a:latin typeface="Arial"/>
            </a:endParaRPr>
          </a:p>
          <a:p>
            <a:pPr marL="216000" indent="-216000">
              <a:lnSpc>
                <a:spcPct val="100000"/>
              </a:lnSpc>
            </a:pPr>
            <a:r>
              <a:rPr b="0" lang="en-US" sz="2000" spc="-1" strike="noStrike">
                <a:solidFill>
                  <a:srgbClr val="000000"/>
                </a:solidFill>
                <a:latin typeface="+mn-lt"/>
                <a:ea typeface="+mn-ea"/>
              </a:rPr>
              <a:t>http://radiologykey.com/wp-content/uploads/2016/01/9781604063325_c014_f004.jpg</a:t>
            </a:r>
            <a:endParaRPr b="0" lang="en-US" sz="2000" spc="-1" strike="noStrike">
              <a:latin typeface="Arial"/>
            </a:endParaRPr>
          </a:p>
        </p:txBody>
      </p:sp>
      <p:sp>
        <p:nvSpPr>
          <p:cNvPr id="70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AAE5FCF-0C66-4233-9DF8-F43FBE61ED5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sldImg"/>
          </p:nvPr>
        </p:nvSpPr>
        <p:spPr>
          <a:xfrm>
            <a:off x="1143000" y="685800"/>
            <a:ext cx="4571640" cy="3428640"/>
          </a:xfrm>
          <a:prstGeom prst="rect">
            <a:avLst/>
          </a:prstGeom>
        </p:spPr>
      </p:sp>
      <p:sp>
        <p:nvSpPr>
          <p:cNvPr id="703" name="PlaceHolder 2"/>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
        <p:nvSpPr>
          <p:cNvPr id="70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8D91BA1-C3F2-4D41-B2E3-9682921AEA90}" type="slidenum">
              <a:rPr b="0" lang="en-US" sz="1200" spc="-1" strike="noStrike">
                <a:solidFill>
                  <a:srgbClr val="000000"/>
                </a:solidFill>
                <a:latin typeface="Arial"/>
              </a:rPr>
              <a:t>&lt;number&gt;</a:t>
            </a:fld>
            <a:endParaRPr b="0" lang="en-U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PlaceHolder 1"/>
          <p:cNvSpPr>
            <a:spLocks noGrp="1"/>
          </p:cNvSpPr>
          <p:nvPr>
            <p:ph type="sldImg"/>
          </p:nvPr>
        </p:nvSpPr>
        <p:spPr>
          <a:xfrm>
            <a:off x="1143000" y="685800"/>
            <a:ext cx="4571640" cy="3428640"/>
          </a:xfrm>
          <a:prstGeom prst="rect">
            <a:avLst/>
          </a:prstGeom>
        </p:spPr>
      </p:sp>
      <p:sp>
        <p:nvSpPr>
          <p:cNvPr id="706"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Motivation for HDR -&gt; show range of intensity that an 8-bit image can capture.</a:t>
            </a:r>
            <a:endParaRPr b="0" lang="en-US" sz="2000" spc="-1" strike="noStrike">
              <a:latin typeface="Arial"/>
            </a:endParaRPr>
          </a:p>
        </p:txBody>
      </p:sp>
      <p:sp>
        <p:nvSpPr>
          <p:cNvPr id="70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41D56392-0EF0-4B2F-B160-3E6EC56B480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TextShape 1"/>
          <p:cNvSpPr txBox="1"/>
          <p:nvPr/>
        </p:nvSpPr>
        <p:spPr>
          <a:xfrm>
            <a:off x="3884760" y="8685360"/>
            <a:ext cx="2971440" cy="456840"/>
          </a:xfrm>
          <a:prstGeom prst="rect">
            <a:avLst/>
          </a:prstGeom>
          <a:noFill/>
          <a:ln>
            <a:noFill/>
          </a:ln>
        </p:spPr>
        <p:txBody>
          <a:bodyPr anchor="b">
            <a:noAutofit/>
          </a:bodyPr>
          <a:p>
            <a:pPr algn="r">
              <a:lnSpc>
                <a:spcPct val="100000"/>
              </a:lnSpc>
            </a:pPr>
            <a:fld id="{C5000ED5-73D7-4622-81B9-1824944D1875}" type="slidenum">
              <a:rPr b="0" lang="en-US" sz="1200" spc="-1" strike="noStrike">
                <a:solidFill>
                  <a:srgbClr val="000000"/>
                </a:solidFill>
                <a:latin typeface="Arial"/>
              </a:rPr>
              <a:t>&lt;number&gt;</a:t>
            </a:fld>
            <a:endParaRPr b="0" lang="en-US" sz="1200" spc="-1" strike="noStrike">
              <a:latin typeface="Times New Roman"/>
            </a:endParaRPr>
          </a:p>
        </p:txBody>
      </p:sp>
      <p:sp>
        <p:nvSpPr>
          <p:cNvPr id="709" name="PlaceHolder 2"/>
          <p:cNvSpPr>
            <a:spLocks noGrp="1"/>
          </p:cNvSpPr>
          <p:nvPr>
            <p:ph type="sldImg"/>
          </p:nvPr>
        </p:nvSpPr>
        <p:spPr>
          <a:xfrm>
            <a:off x="1143000" y="685800"/>
            <a:ext cx="4571640" cy="3428640"/>
          </a:xfrm>
          <a:prstGeom prst="rect">
            <a:avLst/>
          </a:prstGeom>
        </p:spPr>
      </p:sp>
      <p:sp>
        <p:nvSpPr>
          <p:cNvPr id="710" name="PlaceHolder 3"/>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  </a:t>
            </a:r>
            <a:r>
              <a:rPr b="0" lang="en-US" sz="2000" spc="-1" strike="noStrike">
                <a:solidFill>
                  <a:srgbClr val="000000"/>
                </a:solidFill>
                <a:latin typeface="Arial"/>
              </a:rPr>
              <a:t>At least 3 spectral bands required (e.g. R,G,B) </a:t>
            </a:r>
            <a:endParaRPr b="0" lang="en-US"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sldImg"/>
          </p:nvPr>
        </p:nvSpPr>
        <p:spPr>
          <a:xfrm>
            <a:off x="1143000" y="685800"/>
            <a:ext cx="4571640" cy="3428640"/>
          </a:xfrm>
          <a:prstGeom prst="rect">
            <a:avLst/>
          </a:prstGeom>
        </p:spPr>
      </p:sp>
      <p:sp>
        <p:nvSpPr>
          <p:cNvPr id="712"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1200" spc="-1" strike="noStrike">
                <a:solidFill>
                  <a:srgbClr val="000000"/>
                </a:solidFill>
                <a:latin typeface="+mn-lt"/>
                <a:ea typeface="+mn-ea"/>
              </a:rPr>
              <a:t>The Sun is the dominant source for visible-light waves our eyes receive. The outer-most layer of the Sun's atmosphere, the corona, can be seen in visible light. But it is so faint it cannot not be seen except during a total solar eclipse because the bright photosphere overwhelms it. The tapered patterns—coronal streamers—around the Sun are formed by the outward flow of plasma that is shaped by magnetic field lines extending millions of miles into space.</a:t>
            </a:r>
            <a:endParaRPr b="0" lang="en-US" sz="1200" spc="-1" strike="noStrike">
              <a:latin typeface="Arial"/>
            </a:endParaRPr>
          </a:p>
          <a:p>
            <a:pPr marL="216000" indent="-216000">
              <a:lnSpc>
                <a:spcPct val="100000"/>
              </a:lnSpc>
            </a:pPr>
            <a:endParaRPr b="0" lang="en-US" sz="1200" spc="-1" strike="noStrike">
              <a:latin typeface="Arial"/>
            </a:endParaRPr>
          </a:p>
          <a:p>
            <a:pPr marL="216000" indent="-216000">
              <a:lnSpc>
                <a:spcPct val="100000"/>
              </a:lnSpc>
            </a:pPr>
            <a:r>
              <a:rPr b="0" lang="en-US" sz="1200" spc="-1" strike="noStrike">
                <a:solidFill>
                  <a:srgbClr val="000000"/>
                </a:solidFill>
                <a:latin typeface="+mn-lt"/>
                <a:ea typeface="+mn-ea"/>
              </a:rPr>
              <a:t>As objects grow hotter, they radiate energy dominated by shorter wavelengths, changing color before our eyes. A flame on a blow torch shifts from reddish to bluish in color as it is adjusted to burn hotter. In the same way, the color of stars tells scientists about their temperature.</a:t>
            </a:r>
            <a:endParaRPr b="0" lang="en-US" sz="1200" spc="-1" strike="noStrike">
              <a:latin typeface="Arial"/>
            </a:endParaRPr>
          </a:p>
        </p:txBody>
      </p:sp>
      <p:sp>
        <p:nvSpPr>
          <p:cNvPr id="71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89A02BF-8053-40CC-B615-2316086DEC6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Img"/>
          </p:nvPr>
        </p:nvSpPr>
        <p:spPr>
          <a:xfrm>
            <a:off x="1143000" y="685800"/>
            <a:ext cx="4571640" cy="3428640"/>
          </a:xfrm>
          <a:prstGeom prst="rect">
            <a:avLst/>
          </a:prstGeom>
        </p:spPr>
      </p:sp>
      <p:sp>
        <p:nvSpPr>
          <p:cNvPr id="715"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Because that’s where the Sun’s peak radiation was</a:t>
            </a:r>
            <a:endParaRPr b="0" lang="en-US" sz="2000" spc="-1" strike="noStrike">
              <a:latin typeface="Arial"/>
            </a:endParaRPr>
          </a:p>
          <a:p>
            <a:pPr marL="216000" indent="-216000">
              <a:lnSpc>
                <a:spcPct val="100000"/>
              </a:lnSpc>
            </a:pPr>
            <a:r>
              <a:rPr b="0" lang="en-US" sz="2000" spc="-1" strike="noStrike">
                <a:latin typeface="Arial"/>
              </a:rPr>
              <a:t>Because the atmosphere is fairly transparent in that range</a:t>
            </a:r>
            <a:endParaRPr b="0" lang="en-US" sz="2000" spc="-1" strike="noStrike">
              <a:latin typeface="Arial"/>
            </a:endParaRPr>
          </a:p>
          <a:p>
            <a:pPr marL="216000" indent="-216000">
              <a:lnSpc>
                <a:spcPct val="100000"/>
              </a:lnSpc>
            </a:pPr>
            <a:r>
              <a:rPr b="0" lang="en-US" sz="2000" spc="-1" strike="noStrike">
                <a:latin typeface="Arial"/>
              </a:rPr>
              <a:t>Because biology has many important markers in that range (but that’s because of the previous two reasons)</a:t>
            </a:r>
            <a:endParaRPr b="0" lang="en-US" sz="2000" spc="-1" strike="noStrike">
              <a:latin typeface="Arial"/>
            </a:endParaRPr>
          </a:p>
          <a:p>
            <a:pPr marL="216000" indent="-216000">
              <a:lnSpc>
                <a:spcPct val="100000"/>
              </a:lnSpc>
            </a:pPr>
            <a:endParaRPr b="0" lang="en-US" sz="2000" spc="-1" strike="noStrike">
              <a:latin typeface="Arial"/>
            </a:endParaRPr>
          </a:p>
        </p:txBody>
      </p:sp>
      <p:sp>
        <p:nvSpPr>
          <p:cNvPr id="71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C12ECE71-BF1D-4B7D-9C2E-07016E7F9DE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TextShape 1"/>
          <p:cNvSpPr txBox="1"/>
          <p:nvPr/>
        </p:nvSpPr>
        <p:spPr>
          <a:xfrm>
            <a:off x="3884760" y="8685360"/>
            <a:ext cx="2971440" cy="456840"/>
          </a:xfrm>
          <a:prstGeom prst="rect">
            <a:avLst/>
          </a:prstGeom>
          <a:noFill/>
          <a:ln>
            <a:noFill/>
          </a:ln>
        </p:spPr>
        <p:txBody>
          <a:bodyPr anchor="b">
            <a:noAutofit/>
          </a:bodyPr>
          <a:p>
            <a:pPr algn="r">
              <a:lnSpc>
                <a:spcPct val="100000"/>
              </a:lnSpc>
            </a:pPr>
            <a:fld id="{2A728AB4-CCC1-4A17-87DA-EF6232F6DA31}" type="slidenum">
              <a:rPr b="0" lang="en-US" sz="1200" spc="-1" strike="noStrike">
                <a:solidFill>
                  <a:srgbClr val="000000"/>
                </a:solidFill>
                <a:latin typeface="+mn-lt"/>
              </a:rPr>
              <a:t>&lt;number&gt;</a:t>
            </a:fld>
            <a:endParaRPr b="0" lang="en-US" sz="1200" spc="-1" strike="noStrike">
              <a:latin typeface="Times New Roman"/>
            </a:endParaRPr>
          </a:p>
        </p:txBody>
      </p:sp>
      <p:sp>
        <p:nvSpPr>
          <p:cNvPr id="718" name="PlaceHolder 2"/>
          <p:cNvSpPr>
            <a:spLocks noGrp="1"/>
          </p:cNvSpPr>
          <p:nvPr>
            <p:ph type="sldImg"/>
          </p:nvPr>
        </p:nvSpPr>
        <p:spPr>
          <a:xfrm>
            <a:off x="1143000" y="685800"/>
            <a:ext cx="4571640" cy="3428640"/>
          </a:xfrm>
          <a:prstGeom prst="rect">
            <a:avLst/>
          </a:prstGeom>
        </p:spPr>
      </p:sp>
      <p:sp>
        <p:nvSpPr>
          <p:cNvPr id="719"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PlaceHolder 1"/>
          <p:cNvSpPr>
            <a:spLocks noGrp="1"/>
          </p:cNvSpPr>
          <p:nvPr>
            <p:ph type="sldImg"/>
          </p:nvPr>
        </p:nvSpPr>
        <p:spPr>
          <a:xfrm>
            <a:off x="1143000" y="685800"/>
            <a:ext cx="4571640" cy="3428640"/>
          </a:xfrm>
          <a:prstGeom prst="rect">
            <a:avLst/>
          </a:prstGeom>
        </p:spPr>
      </p:sp>
      <p:sp>
        <p:nvSpPr>
          <p:cNvPr id="721" name="PlaceHolder 2"/>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
        <p:nvSpPr>
          <p:cNvPr id="72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A98385A-C3D9-4CE7-B0BF-FB356985F9D3}" type="slidenum">
              <a:rPr b="0" lang="en-US" sz="1200" spc="-1" strike="noStrike">
                <a:solidFill>
                  <a:srgbClr val="000000"/>
                </a:solidFill>
                <a:latin typeface="+mn-lt"/>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TextShape 1"/>
          <p:cNvSpPr txBox="1"/>
          <p:nvPr/>
        </p:nvSpPr>
        <p:spPr>
          <a:xfrm>
            <a:off x="3884760" y="8685360"/>
            <a:ext cx="2971440" cy="456840"/>
          </a:xfrm>
          <a:prstGeom prst="rect">
            <a:avLst/>
          </a:prstGeom>
          <a:noFill/>
          <a:ln>
            <a:noFill/>
          </a:ln>
        </p:spPr>
        <p:txBody>
          <a:bodyPr anchor="b">
            <a:noAutofit/>
          </a:bodyPr>
          <a:p>
            <a:pPr algn="r">
              <a:lnSpc>
                <a:spcPct val="100000"/>
              </a:lnSpc>
            </a:pPr>
            <a:fld id="{1F65AB8F-40D1-4466-8786-66E78CF19156}" type="slidenum">
              <a:rPr b="0" lang="en-US" sz="1300" spc="-1" strike="noStrike">
                <a:solidFill>
                  <a:srgbClr val="000000"/>
                </a:solidFill>
                <a:latin typeface="Arial"/>
              </a:rPr>
              <a:t>&lt;number&gt;</a:t>
            </a:fld>
            <a:endParaRPr b="0" lang="en-US" sz="1300" spc="-1" strike="noStrike">
              <a:latin typeface="Times New Roman"/>
            </a:endParaRPr>
          </a:p>
        </p:txBody>
      </p:sp>
      <p:sp>
        <p:nvSpPr>
          <p:cNvPr id="667" name="PlaceHolder 2"/>
          <p:cNvSpPr>
            <a:spLocks noGrp="1"/>
          </p:cNvSpPr>
          <p:nvPr>
            <p:ph type="sldImg"/>
          </p:nvPr>
        </p:nvSpPr>
        <p:spPr>
          <a:xfrm>
            <a:off x="1143000" y="685800"/>
            <a:ext cx="4571640" cy="3428640"/>
          </a:xfrm>
          <a:prstGeom prst="rect">
            <a:avLst/>
          </a:prstGeom>
        </p:spPr>
      </p:sp>
      <p:sp>
        <p:nvSpPr>
          <p:cNvPr id="668"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PlaceHolder 1"/>
          <p:cNvSpPr>
            <a:spLocks noGrp="1"/>
          </p:cNvSpPr>
          <p:nvPr>
            <p:ph type="sldImg"/>
          </p:nvPr>
        </p:nvSpPr>
        <p:spPr>
          <a:xfrm>
            <a:off x="1143000" y="685800"/>
            <a:ext cx="4571640" cy="3428640"/>
          </a:xfrm>
          <a:prstGeom prst="rect">
            <a:avLst/>
          </a:prstGeom>
        </p:spPr>
      </p:sp>
      <p:sp>
        <p:nvSpPr>
          <p:cNvPr id="724" name="PlaceHolder 2"/>
          <p:cNvSpPr>
            <a:spLocks noGrp="1"/>
          </p:cNvSpPr>
          <p:nvPr>
            <p:ph type="body"/>
          </p:nvPr>
        </p:nvSpPr>
        <p:spPr>
          <a:xfrm>
            <a:off x="685800" y="4343400"/>
            <a:ext cx="5486040" cy="4114440"/>
          </a:xfrm>
          <a:prstGeom prst="rect">
            <a:avLst/>
          </a:prstGeom>
        </p:spPr>
        <p:txBody>
          <a:bodyPr>
            <a:noAutofit/>
          </a:bodyPr>
          <a:p>
            <a:pPr>
              <a:lnSpc>
                <a:spcPct val="100000"/>
              </a:lnSpc>
              <a:spcBef>
                <a:spcPts val="360"/>
              </a:spcBef>
              <a:tabLst>
                <a:tab algn="l" pos="0"/>
              </a:tabLst>
            </a:pPr>
            <a:r>
              <a:rPr b="0" lang="en-US" sz="2000" spc="-1" strike="noStrike">
                <a:latin typeface="Arial"/>
              </a:rPr>
              <a:t>The S cone's sensitivity curve (with peak at 437 mm) is very different from the sensitivity curves of the L and M cones which are quite similar with their peaks very close to each other (at 564 mm and 533 mm respectively) and overlap over a wide range of the visible wavelengths.</a:t>
            </a:r>
            <a:endParaRPr b="0" lang="en-US" sz="2000" spc="-1" strike="noStrike">
              <a:latin typeface="Arial"/>
            </a:endParaRPr>
          </a:p>
          <a:p>
            <a:pPr>
              <a:lnSpc>
                <a:spcPct val="100000"/>
              </a:lnSpc>
              <a:tabLst>
                <a:tab algn="l" pos="0"/>
              </a:tabLst>
            </a:pPr>
            <a:endParaRPr b="0" lang="en-US" sz="2000" spc="-1" strike="noStrike">
              <a:latin typeface="Arial"/>
            </a:endParaRPr>
          </a:p>
          <a:p>
            <a:pPr>
              <a:lnSpc>
                <a:spcPct val="100000"/>
              </a:lnSpc>
              <a:spcBef>
                <a:spcPts val="360"/>
              </a:spcBef>
              <a:tabLst>
                <a:tab algn="l" pos="0"/>
              </a:tabLst>
            </a:pPr>
            <a:r>
              <a:rPr b="0" lang="en-US" sz="2000" spc="-1" strike="noStrike">
                <a:latin typeface="Arial"/>
              </a:rPr>
              <a:t>are L and M cones, with 2 to 4 times more L cones than M cones.</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72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C5A57689-83D5-446F-9E7A-840677AA6894}"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PlaceHolder 1"/>
          <p:cNvSpPr>
            <a:spLocks noGrp="1"/>
          </p:cNvSpPr>
          <p:nvPr>
            <p:ph type="sldImg"/>
          </p:nvPr>
        </p:nvSpPr>
        <p:spPr>
          <a:xfrm>
            <a:off x="1143000" y="685800"/>
            <a:ext cx="4571640" cy="3428640"/>
          </a:xfrm>
          <a:prstGeom prst="rect">
            <a:avLst/>
          </a:prstGeom>
        </p:spPr>
      </p:sp>
      <p:sp>
        <p:nvSpPr>
          <p:cNvPr id="727" name="PlaceHolder 2"/>
          <p:cNvSpPr>
            <a:spLocks noGrp="1"/>
          </p:cNvSpPr>
          <p:nvPr>
            <p:ph type="body"/>
          </p:nvPr>
        </p:nvSpPr>
        <p:spPr>
          <a:xfrm>
            <a:off x="685800" y="4343400"/>
            <a:ext cx="5486040" cy="4114440"/>
          </a:xfrm>
          <a:prstGeom prst="rect">
            <a:avLst/>
          </a:prstGeom>
        </p:spPr>
        <p:txBody>
          <a:bodyPr>
            <a:noAutofit/>
          </a:bodyPr>
          <a:p>
            <a:pPr>
              <a:lnSpc>
                <a:spcPct val="100000"/>
              </a:lnSpc>
              <a:spcBef>
                <a:spcPts val="360"/>
              </a:spcBef>
              <a:tabLst>
                <a:tab algn="l" pos="0"/>
              </a:tabLst>
            </a:pPr>
            <a:r>
              <a:rPr b="0" lang="en-US" sz="2000" spc="-1" strike="noStrike">
                <a:latin typeface="Arial"/>
              </a:rPr>
              <a:t>The S cone's sensitivity curve (with peak at 437 mm) is very different from the sensitivity curves of the L and M cones which are quite similar with their peaks very close to each other (at 564 mm and 533 mm respectively) and overlap over a wide range of the visible wavelengths.</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72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7DD94A6B-7D4A-4F94-9355-895FC2AEBE4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9" name="PlaceHolder 1"/>
          <p:cNvSpPr>
            <a:spLocks noGrp="1"/>
          </p:cNvSpPr>
          <p:nvPr>
            <p:ph type="sldImg"/>
          </p:nvPr>
        </p:nvSpPr>
        <p:spPr>
          <a:xfrm>
            <a:off x="1143000" y="685800"/>
            <a:ext cx="4571640" cy="3428640"/>
          </a:xfrm>
          <a:prstGeom prst="rect">
            <a:avLst/>
          </a:prstGeom>
        </p:spPr>
      </p:sp>
      <p:sp>
        <p:nvSpPr>
          <p:cNvPr id="730"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http://www.sciencealert.com/scientists-have-found-a-woman-whose-eyes-have-a-whole-new-type-of-colour-receptor</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Assuming that colour blind men pass this fourth cone cell onto their daughters, Mollon estimated that around </a:t>
            </a:r>
            <a:r>
              <a:rPr b="0" lang="en-US" sz="2000" spc="-1" strike="noStrike" u="sng">
                <a:solidFill>
                  <a:srgbClr val="000000"/>
                </a:solidFill>
                <a:uFillTx/>
                <a:latin typeface="Arial"/>
                <a:hlinkClick r:id="rId1"/>
              </a:rPr>
              <a:t>12 percent of the female population</a:t>
            </a:r>
            <a:r>
              <a:rPr b="0" lang="en-US" sz="2000" spc="-1" strike="noStrike">
                <a:solidFill>
                  <a:srgbClr val="000000"/>
                </a:solidFill>
                <a:latin typeface="Arial"/>
              </a:rPr>
              <a:t> should be tetrachromats. </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solidFill>
                  <a:srgbClr val="000000"/>
                </a:solidFill>
                <a:latin typeface="Arial"/>
              </a:rPr>
              <a:t>But all of his tests showed that these women could only perceive the same colours as the rest of us - which meant only three of their cone cell types were working, so they weren't true tetrachromats.</a:t>
            </a:r>
            <a:endParaRPr b="0" lang="en-US" sz="2000" spc="-1" strike="noStrike">
              <a:latin typeface="Arial"/>
            </a:endParaRPr>
          </a:p>
          <a:p>
            <a:pPr marL="216000" indent="-216000">
              <a:lnSpc>
                <a:spcPct val="100000"/>
              </a:lnSpc>
            </a:pPr>
            <a:endParaRPr b="0" lang="en-US" sz="2000" spc="-1" strike="noStrike">
              <a:latin typeface="Arial"/>
            </a:endParaRPr>
          </a:p>
        </p:txBody>
      </p:sp>
      <p:sp>
        <p:nvSpPr>
          <p:cNvPr id="73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7D58A6B-747E-40C6-909E-024F5B03CD7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sldImg"/>
          </p:nvPr>
        </p:nvSpPr>
        <p:spPr>
          <a:xfrm>
            <a:off x="1143000" y="685800"/>
            <a:ext cx="4571640" cy="3428640"/>
          </a:xfrm>
          <a:prstGeom prst="rect">
            <a:avLst/>
          </a:prstGeom>
        </p:spPr>
      </p:sp>
      <p:sp>
        <p:nvSpPr>
          <p:cNvPr id="733"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Does color exist?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http://www.askamathematician.com/2012/06/q-do-colors-exist/</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http://www.radiolab.org/story/211178-rip-rainbow/</a:t>
            </a:r>
            <a:endParaRPr b="0" lang="en-US" sz="2000" spc="-1" strike="noStrike">
              <a:latin typeface="Arial"/>
            </a:endParaRPr>
          </a:p>
        </p:txBody>
      </p:sp>
      <p:sp>
        <p:nvSpPr>
          <p:cNvPr id="73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4E81861-EC31-440B-9A88-3F62FF731176}"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PlaceHolder 1"/>
          <p:cNvSpPr>
            <a:spLocks noGrp="1"/>
          </p:cNvSpPr>
          <p:nvPr>
            <p:ph type="sldImg"/>
          </p:nvPr>
        </p:nvSpPr>
        <p:spPr>
          <a:xfrm>
            <a:off x="1143000" y="685800"/>
            <a:ext cx="4571640" cy="3428640"/>
          </a:xfrm>
          <a:prstGeom prst="rect">
            <a:avLst/>
          </a:prstGeom>
        </p:spPr>
      </p:sp>
      <p:sp>
        <p:nvSpPr>
          <p:cNvPr id="736" name="PlaceHolder 2"/>
          <p:cNvSpPr>
            <a:spLocks noGrp="1"/>
          </p:cNvSpPr>
          <p:nvPr>
            <p:ph type="body"/>
          </p:nvPr>
        </p:nvSpPr>
        <p:spPr>
          <a:xfrm>
            <a:off x="685800" y="4343400"/>
            <a:ext cx="5486040" cy="4114440"/>
          </a:xfrm>
          <a:prstGeom prst="rect">
            <a:avLst/>
          </a:prstGeom>
        </p:spPr>
        <p:txBody>
          <a:bodyPr>
            <a:noAutofit/>
          </a:bodyPr>
          <a:p>
            <a:pPr>
              <a:lnSpc>
                <a:spcPct val="100000"/>
              </a:lnSpc>
              <a:spcBef>
                <a:spcPts val="360"/>
              </a:spcBef>
              <a:tabLst>
                <a:tab algn="l" pos="0"/>
              </a:tabLst>
            </a:pPr>
            <a:r>
              <a:rPr b="0" lang="en-US" sz="2000" spc="-1" strike="noStrike">
                <a:latin typeface="Arial"/>
              </a:rPr>
              <a:t>Does color exist?</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73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2BC1F8F-5D5D-4B56-B05F-22CE85C04D13}"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PlaceHolder 1"/>
          <p:cNvSpPr>
            <a:spLocks noGrp="1"/>
          </p:cNvSpPr>
          <p:nvPr>
            <p:ph type="sldImg"/>
          </p:nvPr>
        </p:nvSpPr>
        <p:spPr>
          <a:xfrm>
            <a:off x="1143000" y="685800"/>
            <a:ext cx="4571640" cy="3428640"/>
          </a:xfrm>
          <a:prstGeom prst="rect">
            <a:avLst/>
          </a:prstGeom>
        </p:spPr>
      </p:sp>
      <p:sp>
        <p:nvSpPr>
          <p:cNvPr id="739"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https://www.quora.com/Why-is-there-a-significant-difference-between-image-sensors-and-human-eyes-Spectral-response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http://www.maxmax.com/ndvi_camera_technical.htm</a:t>
            </a:r>
            <a:endParaRPr b="0" lang="en-US" sz="2000" spc="-1" strike="noStrike">
              <a:latin typeface="Arial"/>
            </a:endParaRPr>
          </a:p>
          <a:p>
            <a:pPr marL="216000" indent="-216000">
              <a:lnSpc>
                <a:spcPct val="100000"/>
              </a:lnSpc>
            </a:pPr>
            <a:r>
              <a:rPr b="0" lang="en-US" sz="2000" spc="-1" strike="noStrike">
                <a:latin typeface="Arial"/>
              </a:rPr>
              <a:t>http://www.maxmax.com/faq/camera-tech/spectral-response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NOTE the strong response into long wavelengths (near IR). Many camera sensors can see into infrared range, but the lens system includes an IR low-pass filter which blocks incoming IR light.</a:t>
            </a:r>
            <a:endParaRPr b="0" lang="en-US" sz="2000" spc="-1" strike="noStrike">
              <a:latin typeface="Arial"/>
            </a:endParaRPr>
          </a:p>
        </p:txBody>
      </p:sp>
      <p:sp>
        <p:nvSpPr>
          <p:cNvPr id="740" name="TextShape 3"/>
          <p:cNvSpPr txBox="1"/>
          <p:nvPr/>
        </p:nvSpPr>
        <p:spPr>
          <a:xfrm>
            <a:off x="3884760" y="8685360"/>
            <a:ext cx="2971440" cy="456840"/>
          </a:xfrm>
          <a:prstGeom prst="rect">
            <a:avLst/>
          </a:prstGeom>
          <a:noFill/>
          <a:ln>
            <a:noFill/>
          </a:ln>
        </p:spPr>
        <p:txBody>
          <a:bodyPr anchor="b">
            <a:noAutofit/>
          </a:bodyPr>
          <a:p>
            <a:pPr algn="r">
              <a:lnSpc>
                <a:spcPct val="100000"/>
              </a:lnSpc>
            </a:pPr>
            <a:fld id="{3A095F85-E77A-4FE5-930F-EDB96AEE355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1" name="PlaceHolder 1"/>
          <p:cNvSpPr>
            <a:spLocks noGrp="1"/>
          </p:cNvSpPr>
          <p:nvPr>
            <p:ph type="sldImg"/>
          </p:nvPr>
        </p:nvSpPr>
        <p:spPr>
          <a:xfrm>
            <a:off x="1143000" y="685800"/>
            <a:ext cx="4571640" cy="3428640"/>
          </a:xfrm>
          <a:prstGeom prst="rect">
            <a:avLst/>
          </a:prstGeom>
        </p:spPr>
      </p:sp>
      <p:sp>
        <p:nvSpPr>
          <p:cNvPr id="742"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https://arcsecond.wordpress.com/2008/10/06/calculoergosum/</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Has certain properties of vector spaces, e.g., we can make a new basis from a different set of colors, like cyan, magenta, and yellow for instance.</a:t>
            </a:r>
            <a:endParaRPr b="0" lang="en-US" sz="2000" spc="-1" strike="noStrike">
              <a:latin typeface="Arial"/>
            </a:endParaRPr>
          </a:p>
          <a:p>
            <a:pPr marL="216000" indent="-216000">
              <a:lnSpc>
                <a:spcPct val="100000"/>
              </a:lnSpc>
            </a:pPr>
            <a:r>
              <a:rPr b="0" lang="en-US" sz="2000" spc="-1" strike="noStrike">
                <a:latin typeface="Arial"/>
              </a:rPr>
              <a:t>But, it’s clamped at 1, and it doesn’t have negative values.</a:t>
            </a:r>
            <a:endParaRPr b="0" lang="en-US" sz="2000" spc="-1" strike="noStrike">
              <a:latin typeface="Arial"/>
            </a:endParaRPr>
          </a:p>
        </p:txBody>
      </p:sp>
      <p:sp>
        <p:nvSpPr>
          <p:cNvPr id="74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F1FC6438-D1B6-41FF-9124-747EE5E3673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PlaceHolder 1"/>
          <p:cNvSpPr>
            <a:spLocks noGrp="1"/>
          </p:cNvSpPr>
          <p:nvPr>
            <p:ph type="sldImg"/>
          </p:nvPr>
        </p:nvSpPr>
        <p:spPr>
          <a:xfrm>
            <a:off x="1143000" y="685800"/>
            <a:ext cx="4571640" cy="3428640"/>
          </a:xfrm>
          <a:prstGeom prst="rect">
            <a:avLst/>
          </a:prstGeom>
        </p:spPr>
      </p:sp>
      <p:sp>
        <p:nvSpPr>
          <p:cNvPr id="745" name="PlaceHolder 2"/>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
        <p:nvSpPr>
          <p:cNvPr id="74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BC2F035-F705-4D65-AA1B-868E9A484CC9}"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7" name="PlaceHolder 1"/>
          <p:cNvSpPr>
            <a:spLocks noGrp="1"/>
          </p:cNvSpPr>
          <p:nvPr>
            <p:ph type="sldImg"/>
          </p:nvPr>
        </p:nvSpPr>
        <p:spPr>
          <a:xfrm>
            <a:off x="1143000" y="685800"/>
            <a:ext cx="4571640" cy="3428640"/>
          </a:xfrm>
          <a:prstGeom prst="rect">
            <a:avLst/>
          </a:prstGeom>
        </p:spPr>
      </p:sp>
      <p:sp>
        <p:nvSpPr>
          <p:cNvPr id="748"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1200" spc="-1" strike="noStrike">
                <a:solidFill>
                  <a:srgbClr val="000000"/>
                </a:solidFill>
                <a:latin typeface="+mn-lt"/>
                <a:ea typeface="+mn-ea"/>
              </a:rPr>
              <a:t>The colorimetric difference between a given color in a television picture and a standard color of equal luminance.</a:t>
            </a:r>
            <a:endParaRPr b="0" lang="en-US" sz="1200" spc="-1" strike="noStrike">
              <a:latin typeface="Arial"/>
            </a:endParaRPr>
          </a:p>
        </p:txBody>
      </p:sp>
      <p:sp>
        <p:nvSpPr>
          <p:cNvPr id="749" name="TextShape 3"/>
          <p:cNvSpPr txBox="1"/>
          <p:nvPr/>
        </p:nvSpPr>
        <p:spPr>
          <a:xfrm>
            <a:off x="3884760" y="8685360"/>
            <a:ext cx="2971440" cy="456840"/>
          </a:xfrm>
          <a:prstGeom prst="rect">
            <a:avLst/>
          </a:prstGeom>
          <a:noFill/>
          <a:ln>
            <a:noFill/>
          </a:ln>
        </p:spPr>
        <p:txBody>
          <a:bodyPr anchor="b">
            <a:noAutofit/>
          </a:bodyPr>
          <a:p>
            <a:pPr algn="r">
              <a:lnSpc>
                <a:spcPct val="100000"/>
              </a:lnSpc>
            </a:pPr>
            <a:fld id="{DE4B0C65-2696-41E4-A3DF-30816169DF07}"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TextShape 1"/>
          <p:cNvSpPr txBox="1"/>
          <p:nvPr/>
        </p:nvSpPr>
        <p:spPr>
          <a:xfrm>
            <a:off x="3884760" y="8685360"/>
            <a:ext cx="2971440" cy="456840"/>
          </a:xfrm>
          <a:prstGeom prst="rect">
            <a:avLst/>
          </a:prstGeom>
          <a:noFill/>
          <a:ln>
            <a:noFill/>
          </a:ln>
        </p:spPr>
        <p:txBody>
          <a:bodyPr anchor="b">
            <a:noAutofit/>
          </a:bodyPr>
          <a:p>
            <a:pPr algn="r">
              <a:lnSpc>
                <a:spcPct val="100000"/>
              </a:lnSpc>
            </a:pPr>
            <a:fld id="{DA142D11-A77A-4AC4-A944-EABC7226CCC7}" type="slidenum">
              <a:rPr b="0" lang="en-US" sz="1300" spc="-1" strike="noStrike">
                <a:solidFill>
                  <a:srgbClr val="000000"/>
                </a:solidFill>
                <a:latin typeface="Arial"/>
              </a:rPr>
              <a:t>&lt;number&gt;</a:t>
            </a:fld>
            <a:endParaRPr b="0" lang="en-US" sz="1300" spc="-1" strike="noStrike">
              <a:latin typeface="Times New Roman"/>
            </a:endParaRPr>
          </a:p>
        </p:txBody>
      </p:sp>
      <p:sp>
        <p:nvSpPr>
          <p:cNvPr id="670" name="PlaceHolder 2"/>
          <p:cNvSpPr>
            <a:spLocks noGrp="1"/>
          </p:cNvSpPr>
          <p:nvPr>
            <p:ph type="sldImg"/>
          </p:nvPr>
        </p:nvSpPr>
        <p:spPr>
          <a:xfrm>
            <a:off x="1143000" y="685800"/>
            <a:ext cx="4571640" cy="3428640"/>
          </a:xfrm>
          <a:prstGeom prst="rect">
            <a:avLst/>
          </a:prstGeom>
        </p:spPr>
      </p:sp>
      <p:sp>
        <p:nvSpPr>
          <p:cNvPr id="671"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sldImg"/>
          </p:nvPr>
        </p:nvSpPr>
        <p:spPr>
          <a:xfrm>
            <a:off x="1143000" y="685800"/>
            <a:ext cx="4571640" cy="3428640"/>
          </a:xfrm>
          <a:prstGeom prst="rect">
            <a:avLst/>
          </a:prstGeom>
        </p:spPr>
      </p:sp>
      <p:sp>
        <p:nvSpPr>
          <p:cNvPr id="751"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http://users.wfu.edu/matthews/misc/jpg_vs_gif/JpgCompTest/</a:t>
            </a:r>
            <a:endParaRPr b="0" lang="en-US" sz="2000" spc="-1" strike="noStrike">
              <a:latin typeface="Arial"/>
            </a:endParaRPr>
          </a:p>
        </p:txBody>
      </p:sp>
      <p:sp>
        <p:nvSpPr>
          <p:cNvPr id="75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6AF092D6-3F83-4676-AD8D-E9EC7815D642}"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PlaceHolder 1"/>
          <p:cNvSpPr>
            <a:spLocks noGrp="1"/>
          </p:cNvSpPr>
          <p:nvPr>
            <p:ph type="sldImg"/>
          </p:nvPr>
        </p:nvSpPr>
        <p:spPr>
          <a:xfrm>
            <a:off x="1143000" y="685800"/>
            <a:ext cx="4571640" cy="3428640"/>
          </a:xfrm>
          <a:prstGeom prst="rect">
            <a:avLst/>
          </a:prstGeom>
        </p:spPr>
      </p:sp>
      <p:sp>
        <p:nvSpPr>
          <p:cNvPr id="754"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000" spc="-1" strike="noStrike">
                <a:latin typeface="Arial"/>
              </a:rPr>
              <a:t>* almost</a:t>
            </a:r>
            <a:endParaRPr b="0" lang="en-US" sz="2000" spc="-1" strike="noStrike">
              <a:latin typeface="Arial"/>
            </a:endParaRPr>
          </a:p>
        </p:txBody>
      </p:sp>
      <p:sp>
        <p:nvSpPr>
          <p:cNvPr id="75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84BE90DF-2726-42A8-A312-6A2D5E86895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TextShape 1"/>
          <p:cNvSpPr txBox="1"/>
          <p:nvPr/>
        </p:nvSpPr>
        <p:spPr>
          <a:xfrm>
            <a:off x="3884760" y="8685360"/>
            <a:ext cx="2971440" cy="456840"/>
          </a:xfrm>
          <a:prstGeom prst="rect">
            <a:avLst/>
          </a:prstGeom>
          <a:noFill/>
          <a:ln>
            <a:noFill/>
          </a:ln>
        </p:spPr>
        <p:txBody>
          <a:bodyPr anchor="b">
            <a:noAutofit/>
          </a:bodyPr>
          <a:p>
            <a:pPr algn="r">
              <a:lnSpc>
                <a:spcPct val="100000"/>
              </a:lnSpc>
            </a:pPr>
            <a:fld id="{7C413A19-D980-440B-BB9C-CBE16C4D174C}" type="slidenum">
              <a:rPr b="0" lang="en-US" sz="1200" spc="-1" strike="noStrike">
                <a:solidFill>
                  <a:srgbClr val="000000"/>
                </a:solidFill>
                <a:latin typeface="+mn-lt"/>
              </a:rPr>
              <a:t>&lt;number&gt;</a:t>
            </a:fld>
            <a:endParaRPr b="0" lang="en-US" sz="1200" spc="-1" strike="noStrike">
              <a:latin typeface="Times New Roman"/>
            </a:endParaRPr>
          </a:p>
        </p:txBody>
      </p:sp>
      <p:sp>
        <p:nvSpPr>
          <p:cNvPr id="757" name="PlaceHolder 2"/>
          <p:cNvSpPr>
            <a:spLocks noGrp="1"/>
          </p:cNvSpPr>
          <p:nvPr>
            <p:ph type="sldImg"/>
          </p:nvPr>
        </p:nvSpPr>
        <p:spPr>
          <a:xfrm>
            <a:off x="1143000" y="685800"/>
            <a:ext cx="4571640" cy="3428640"/>
          </a:xfrm>
          <a:prstGeom prst="rect">
            <a:avLst/>
          </a:prstGeom>
        </p:spPr>
      </p:sp>
      <p:sp>
        <p:nvSpPr>
          <p:cNvPr id="758" name="PlaceHolder 3"/>
          <p:cNvSpPr>
            <a:spLocks noGrp="1"/>
          </p:cNvSpPr>
          <p:nvPr>
            <p:ph type="body"/>
          </p:nvPr>
        </p:nvSpPr>
        <p:spPr>
          <a:xfrm>
            <a:off x="914400" y="4343400"/>
            <a:ext cx="5028840" cy="4114440"/>
          </a:xfrm>
          <a:prstGeom prst="rect">
            <a:avLst/>
          </a:prstGeom>
        </p:spPr>
        <p:txBody>
          <a:bodyPr>
            <a:noAutofit/>
          </a:bodyPr>
          <a:p>
            <a:pPr marL="216000" indent="-216000">
              <a:lnSpc>
                <a:spcPct val="100000"/>
              </a:lnSpc>
            </a:pPr>
            <a:r>
              <a:rPr b="0" lang="en-US" sz="1200" spc="-1" strike="noStrike">
                <a:solidFill>
                  <a:srgbClr val="000000"/>
                </a:solidFill>
                <a:latin typeface="+mn-lt"/>
                <a:ea typeface="+mn-ea"/>
              </a:rPr>
              <a:t>White balance (WB) is the process of removing unrealistic color casts, so that objects which appear white in person are rendered white in your photo.</a:t>
            </a:r>
            <a:endParaRPr b="0" lang="en-US" sz="1200" spc="-1" strike="noStrike">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TextShape 1"/>
          <p:cNvSpPr txBox="1"/>
          <p:nvPr/>
        </p:nvSpPr>
        <p:spPr>
          <a:xfrm>
            <a:off x="3884760" y="8685360"/>
            <a:ext cx="2971440" cy="456840"/>
          </a:xfrm>
          <a:prstGeom prst="rect">
            <a:avLst/>
          </a:prstGeom>
          <a:noFill/>
          <a:ln>
            <a:noFill/>
          </a:ln>
        </p:spPr>
        <p:txBody>
          <a:bodyPr anchor="b">
            <a:noAutofit/>
          </a:bodyPr>
          <a:p>
            <a:pPr algn="r">
              <a:lnSpc>
                <a:spcPct val="100000"/>
              </a:lnSpc>
            </a:pPr>
            <a:fld id="{FC71DD7D-CC67-4A37-9FF6-93C3539856DF}" type="slidenum">
              <a:rPr b="0" lang="en-US" sz="1200" spc="-1" strike="noStrike">
                <a:solidFill>
                  <a:srgbClr val="000000"/>
                </a:solidFill>
                <a:latin typeface="+mn-lt"/>
              </a:rPr>
              <a:t>&lt;number&gt;</a:t>
            </a:fld>
            <a:endParaRPr b="0" lang="en-US" sz="1200" spc="-1" strike="noStrike">
              <a:latin typeface="Times New Roman"/>
            </a:endParaRPr>
          </a:p>
        </p:txBody>
      </p:sp>
      <p:sp>
        <p:nvSpPr>
          <p:cNvPr id="760" name="PlaceHolder 2"/>
          <p:cNvSpPr>
            <a:spLocks noGrp="1"/>
          </p:cNvSpPr>
          <p:nvPr>
            <p:ph type="sldImg"/>
          </p:nvPr>
        </p:nvSpPr>
        <p:spPr>
          <a:xfrm>
            <a:off x="1143000" y="685800"/>
            <a:ext cx="4571640" cy="3428640"/>
          </a:xfrm>
          <a:prstGeom prst="rect">
            <a:avLst/>
          </a:prstGeom>
        </p:spPr>
      </p:sp>
      <p:sp>
        <p:nvSpPr>
          <p:cNvPr id="761" name="PlaceHolder 3"/>
          <p:cNvSpPr>
            <a:spLocks noGrp="1"/>
          </p:cNvSpPr>
          <p:nvPr>
            <p:ph type="body"/>
          </p:nvPr>
        </p:nvSpPr>
        <p:spPr>
          <a:xfrm>
            <a:off x="914400" y="4343400"/>
            <a:ext cx="5028840" cy="4114440"/>
          </a:xfrm>
          <a:prstGeom prst="rect">
            <a:avLst/>
          </a:prstGeom>
        </p:spPr>
        <p:txBody>
          <a:bodyPr>
            <a:noAutofit/>
          </a:bodyPr>
          <a:p>
            <a:endParaRPr b="0" lang="en-US" sz="2000" spc="-1" strike="noStrike">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TextShape 1"/>
          <p:cNvSpPr txBox="1"/>
          <p:nvPr/>
        </p:nvSpPr>
        <p:spPr>
          <a:xfrm>
            <a:off x="3884760" y="8685360"/>
            <a:ext cx="2971440" cy="456840"/>
          </a:xfrm>
          <a:prstGeom prst="rect">
            <a:avLst/>
          </a:prstGeom>
          <a:noFill/>
          <a:ln>
            <a:noFill/>
          </a:ln>
        </p:spPr>
        <p:txBody>
          <a:bodyPr anchor="b">
            <a:noAutofit/>
          </a:bodyPr>
          <a:p>
            <a:pPr algn="r">
              <a:lnSpc>
                <a:spcPct val="100000"/>
              </a:lnSpc>
            </a:pPr>
            <a:fld id="{5713DDB4-E2AF-44B6-83B5-1AF64CC83467}" type="slidenum">
              <a:rPr b="0" lang="en-US" sz="1200" spc="-1" strike="noStrike">
                <a:solidFill>
                  <a:srgbClr val="000000"/>
                </a:solidFill>
                <a:latin typeface="+mn-lt"/>
              </a:rPr>
              <a:t>&lt;number&gt;</a:t>
            </a:fld>
            <a:endParaRPr b="0" lang="en-US" sz="1200" spc="-1" strike="noStrike">
              <a:latin typeface="Times New Roman"/>
            </a:endParaRPr>
          </a:p>
        </p:txBody>
      </p:sp>
      <p:sp>
        <p:nvSpPr>
          <p:cNvPr id="763" name="PlaceHolder 2"/>
          <p:cNvSpPr>
            <a:spLocks noGrp="1"/>
          </p:cNvSpPr>
          <p:nvPr>
            <p:ph type="sldImg"/>
          </p:nvPr>
        </p:nvSpPr>
        <p:spPr>
          <a:xfrm>
            <a:off x="1143000" y="685800"/>
            <a:ext cx="4571640" cy="3428640"/>
          </a:xfrm>
          <a:prstGeom prst="rect">
            <a:avLst/>
          </a:prstGeom>
        </p:spPr>
      </p:sp>
      <p:sp>
        <p:nvSpPr>
          <p:cNvPr id="764" name="PlaceHolder 3"/>
          <p:cNvSpPr>
            <a:spLocks noGrp="1"/>
          </p:cNvSpPr>
          <p:nvPr>
            <p:ph type="body"/>
          </p:nvPr>
        </p:nvSpPr>
        <p:spPr>
          <a:xfrm>
            <a:off x="914400" y="4343400"/>
            <a:ext cx="5028840" cy="4114440"/>
          </a:xfrm>
          <a:prstGeom prst="rect">
            <a:avLst/>
          </a:prstGeom>
        </p:spPr>
        <p:txBody>
          <a:bodyPr>
            <a:noAutofit/>
          </a:bodyPr>
          <a:p>
            <a:pPr marL="216000" indent="-216000">
              <a:lnSpc>
                <a:spcPct val="100000"/>
              </a:lnSpc>
            </a:pPr>
            <a:r>
              <a:rPr b="0" lang="en-US" sz="1200" spc="-1" strike="noStrike">
                <a:solidFill>
                  <a:srgbClr val="000000"/>
                </a:solidFill>
                <a:latin typeface="+mn-lt"/>
                <a:ea typeface="+mn-ea"/>
              </a:rPr>
              <a:t>The </a:t>
            </a:r>
            <a:r>
              <a:rPr b="1" lang="en-US" sz="1200" spc="-1" strike="noStrike">
                <a:solidFill>
                  <a:srgbClr val="000000"/>
                </a:solidFill>
                <a:latin typeface="+mn-lt"/>
                <a:ea typeface="+mn-ea"/>
              </a:rPr>
              <a:t>von Kries coefficient law</a:t>
            </a:r>
            <a:r>
              <a:rPr b="0" lang="en-US" sz="1200" spc="-1" strike="noStrike">
                <a:solidFill>
                  <a:srgbClr val="000000"/>
                </a:solidFill>
                <a:latin typeface="+mn-lt"/>
                <a:ea typeface="+mn-ea"/>
              </a:rPr>
              <a:t> in color adaptation describes the relationship between the illuminant and the </a:t>
            </a:r>
            <a:r>
              <a:rPr b="0" lang="en-US" sz="1200" spc="-1" strike="noStrike">
                <a:solidFill>
                  <a:srgbClr val="000000"/>
                </a:solidFill>
                <a:latin typeface="+mn-lt"/>
                <a:ea typeface="+mn-ea"/>
                <a:hlinkClick r:id="rId1"/>
              </a:rPr>
              <a:t>human visual system</a:t>
            </a:r>
            <a:r>
              <a:rPr b="0" lang="en-US" sz="1200" spc="-1" strike="noStrike">
                <a:solidFill>
                  <a:srgbClr val="000000"/>
                </a:solidFill>
                <a:latin typeface="+mn-lt"/>
                <a:ea typeface="+mn-ea"/>
              </a:rPr>
              <a:t> sensitivity.</a:t>
            </a:r>
            <a:endParaRPr b="0" lang="en-US" sz="1200" spc="-1" strike="noStrike">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TextShape 1"/>
          <p:cNvSpPr txBox="1"/>
          <p:nvPr/>
        </p:nvSpPr>
        <p:spPr>
          <a:xfrm>
            <a:off x="3884760" y="8685360"/>
            <a:ext cx="2971440" cy="456840"/>
          </a:xfrm>
          <a:prstGeom prst="rect">
            <a:avLst/>
          </a:prstGeom>
          <a:noFill/>
          <a:ln>
            <a:noFill/>
          </a:ln>
        </p:spPr>
        <p:txBody>
          <a:bodyPr anchor="b">
            <a:noAutofit/>
          </a:bodyPr>
          <a:p>
            <a:pPr algn="r">
              <a:lnSpc>
                <a:spcPct val="100000"/>
              </a:lnSpc>
            </a:pPr>
            <a:fld id="{D09E800D-5308-40C1-BCAD-684D3A20CC42}" type="slidenum">
              <a:rPr b="0" lang="en-US" sz="1200" spc="-1" strike="noStrike">
                <a:solidFill>
                  <a:srgbClr val="000000"/>
                </a:solidFill>
                <a:latin typeface="+mn-lt"/>
              </a:rPr>
              <a:t>&lt;number&gt;</a:t>
            </a:fld>
            <a:endParaRPr b="0" lang="en-US" sz="1200" spc="-1" strike="noStrike">
              <a:latin typeface="Times New Roman"/>
            </a:endParaRPr>
          </a:p>
        </p:txBody>
      </p:sp>
      <p:sp>
        <p:nvSpPr>
          <p:cNvPr id="766" name="PlaceHolder 2"/>
          <p:cNvSpPr>
            <a:spLocks noGrp="1"/>
          </p:cNvSpPr>
          <p:nvPr>
            <p:ph type="sldImg"/>
          </p:nvPr>
        </p:nvSpPr>
        <p:spPr>
          <a:xfrm>
            <a:off x="1143000" y="685800"/>
            <a:ext cx="4571640" cy="3428640"/>
          </a:xfrm>
          <a:prstGeom prst="rect">
            <a:avLst/>
          </a:prstGeom>
        </p:spPr>
      </p:sp>
      <p:sp>
        <p:nvSpPr>
          <p:cNvPr id="767" name="PlaceHolder 3"/>
          <p:cNvSpPr>
            <a:spLocks noGrp="1"/>
          </p:cNvSpPr>
          <p:nvPr>
            <p:ph type="body"/>
          </p:nvPr>
        </p:nvSpPr>
        <p:spPr>
          <a:xfrm>
            <a:off x="914400" y="4343400"/>
            <a:ext cx="5028840" cy="4114440"/>
          </a:xfrm>
          <a:prstGeom prst="rect">
            <a:avLst/>
          </a:prstGeom>
        </p:spPr>
        <p:txBody>
          <a:bodyPr>
            <a:noAutofit/>
          </a:bodyPr>
          <a:p>
            <a:endParaRPr b="0" lang="en-US" sz="2000" spc="-1" strike="noStrike">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TextShape 1"/>
          <p:cNvSpPr txBox="1"/>
          <p:nvPr/>
        </p:nvSpPr>
        <p:spPr>
          <a:xfrm>
            <a:off x="3884760" y="8685360"/>
            <a:ext cx="2971440" cy="456840"/>
          </a:xfrm>
          <a:prstGeom prst="rect">
            <a:avLst/>
          </a:prstGeom>
          <a:noFill/>
          <a:ln>
            <a:noFill/>
          </a:ln>
        </p:spPr>
        <p:txBody>
          <a:bodyPr anchor="b">
            <a:noAutofit/>
          </a:bodyPr>
          <a:p>
            <a:pPr algn="r">
              <a:lnSpc>
                <a:spcPct val="100000"/>
              </a:lnSpc>
            </a:pPr>
            <a:fld id="{C4F19C58-037C-435F-B775-5BC4EA84F741}" type="slidenum">
              <a:rPr b="0" lang="en-US" sz="1200" spc="-1" strike="noStrike">
                <a:solidFill>
                  <a:srgbClr val="000000"/>
                </a:solidFill>
                <a:latin typeface="+mn-lt"/>
              </a:rPr>
              <a:t>&lt;number&gt;</a:t>
            </a:fld>
            <a:endParaRPr b="0" lang="en-US" sz="1200" spc="-1" strike="noStrike">
              <a:latin typeface="Times New Roman"/>
            </a:endParaRPr>
          </a:p>
        </p:txBody>
      </p:sp>
      <p:sp>
        <p:nvSpPr>
          <p:cNvPr id="769" name="PlaceHolder 2"/>
          <p:cNvSpPr>
            <a:spLocks noGrp="1"/>
          </p:cNvSpPr>
          <p:nvPr>
            <p:ph type="sldImg"/>
          </p:nvPr>
        </p:nvSpPr>
        <p:spPr>
          <a:xfrm>
            <a:off x="1143000" y="685800"/>
            <a:ext cx="4571640" cy="3428640"/>
          </a:xfrm>
          <a:prstGeom prst="rect">
            <a:avLst/>
          </a:prstGeom>
        </p:spPr>
      </p:sp>
      <p:sp>
        <p:nvSpPr>
          <p:cNvPr id="770" name="PlaceHolder 3"/>
          <p:cNvSpPr>
            <a:spLocks noGrp="1"/>
          </p:cNvSpPr>
          <p:nvPr>
            <p:ph type="body"/>
          </p:nvPr>
        </p:nvSpPr>
        <p:spPr>
          <a:xfrm>
            <a:off x="914400" y="4343400"/>
            <a:ext cx="5028840" cy="4114440"/>
          </a:xfrm>
          <a:prstGeom prst="rect">
            <a:avLst/>
          </a:prstGeom>
        </p:spPr>
        <p:txBody>
          <a:bodyPr>
            <a:noAutofit/>
          </a:bodyPr>
          <a:p>
            <a:endParaRPr b="0" lang="en-US" sz="20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TextShape 1"/>
          <p:cNvSpPr txBox="1"/>
          <p:nvPr/>
        </p:nvSpPr>
        <p:spPr>
          <a:xfrm>
            <a:off x="3884760" y="8685360"/>
            <a:ext cx="2971440" cy="456840"/>
          </a:xfrm>
          <a:prstGeom prst="rect">
            <a:avLst/>
          </a:prstGeom>
          <a:noFill/>
          <a:ln>
            <a:noFill/>
          </a:ln>
        </p:spPr>
        <p:txBody>
          <a:bodyPr anchor="b">
            <a:noAutofit/>
          </a:bodyPr>
          <a:p>
            <a:pPr algn="r">
              <a:lnSpc>
                <a:spcPct val="100000"/>
              </a:lnSpc>
            </a:pPr>
            <a:fld id="{A982D1CE-7510-4AFC-B3C5-3AFFB67291AD}" type="slidenum">
              <a:rPr b="0" lang="en-US" sz="1200" spc="-1" strike="noStrike">
                <a:solidFill>
                  <a:srgbClr val="000000"/>
                </a:solidFill>
                <a:latin typeface="+mn-lt"/>
              </a:rPr>
              <a:t>&lt;number&gt;</a:t>
            </a:fld>
            <a:endParaRPr b="0" lang="en-US" sz="1200" spc="-1" strike="noStrike">
              <a:latin typeface="Times New Roman"/>
            </a:endParaRPr>
          </a:p>
        </p:txBody>
      </p:sp>
      <p:sp>
        <p:nvSpPr>
          <p:cNvPr id="772" name="PlaceHolder 2"/>
          <p:cNvSpPr>
            <a:spLocks noGrp="1"/>
          </p:cNvSpPr>
          <p:nvPr>
            <p:ph type="sldImg"/>
          </p:nvPr>
        </p:nvSpPr>
        <p:spPr>
          <a:xfrm>
            <a:off x="1143000" y="685800"/>
            <a:ext cx="4571640" cy="3428640"/>
          </a:xfrm>
          <a:prstGeom prst="rect">
            <a:avLst/>
          </a:prstGeom>
        </p:spPr>
      </p:sp>
      <p:sp>
        <p:nvSpPr>
          <p:cNvPr id="773"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TextShape 1"/>
          <p:cNvSpPr txBox="1"/>
          <p:nvPr/>
        </p:nvSpPr>
        <p:spPr>
          <a:xfrm>
            <a:off x="3884760" y="8685360"/>
            <a:ext cx="2971440" cy="456840"/>
          </a:xfrm>
          <a:prstGeom prst="rect">
            <a:avLst/>
          </a:prstGeom>
          <a:noFill/>
          <a:ln>
            <a:noFill/>
          </a:ln>
        </p:spPr>
        <p:txBody>
          <a:bodyPr anchor="b">
            <a:noAutofit/>
          </a:bodyPr>
          <a:p>
            <a:pPr algn="r">
              <a:lnSpc>
                <a:spcPct val="100000"/>
              </a:lnSpc>
            </a:pPr>
            <a:fld id="{F6ABAB3C-2ACF-4CCE-8822-DEBD9E081A5F}" type="slidenum">
              <a:rPr b="0" lang="en-US" sz="1200" spc="-1" strike="noStrike">
                <a:solidFill>
                  <a:srgbClr val="000000"/>
                </a:solidFill>
                <a:latin typeface="+mn-lt"/>
              </a:rPr>
              <a:t>&lt;number&gt;</a:t>
            </a:fld>
            <a:endParaRPr b="0" lang="en-US" sz="1200" spc="-1" strike="noStrike">
              <a:latin typeface="Times New Roman"/>
            </a:endParaRPr>
          </a:p>
        </p:txBody>
      </p:sp>
      <p:sp>
        <p:nvSpPr>
          <p:cNvPr id="775" name="PlaceHolder 2"/>
          <p:cNvSpPr>
            <a:spLocks noGrp="1"/>
          </p:cNvSpPr>
          <p:nvPr>
            <p:ph type="sldImg"/>
          </p:nvPr>
        </p:nvSpPr>
        <p:spPr>
          <a:xfrm>
            <a:off x="1143000" y="685800"/>
            <a:ext cx="4571640" cy="3428640"/>
          </a:xfrm>
          <a:prstGeom prst="rect">
            <a:avLst/>
          </a:prstGeom>
        </p:spPr>
      </p:sp>
      <p:sp>
        <p:nvSpPr>
          <p:cNvPr id="776"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TextShape 1"/>
          <p:cNvSpPr txBox="1"/>
          <p:nvPr/>
        </p:nvSpPr>
        <p:spPr>
          <a:xfrm>
            <a:off x="3884760" y="8685360"/>
            <a:ext cx="2971440" cy="456840"/>
          </a:xfrm>
          <a:prstGeom prst="rect">
            <a:avLst/>
          </a:prstGeom>
          <a:noFill/>
          <a:ln>
            <a:noFill/>
          </a:ln>
        </p:spPr>
        <p:txBody>
          <a:bodyPr anchor="b">
            <a:noAutofit/>
          </a:bodyPr>
          <a:p>
            <a:pPr algn="r">
              <a:lnSpc>
                <a:spcPct val="100000"/>
              </a:lnSpc>
            </a:pPr>
            <a:fld id="{D1A9AACE-ED77-492B-893D-2090F1DC4C94}" type="slidenum">
              <a:rPr b="0" lang="en-US" sz="1200" spc="-1" strike="noStrike">
                <a:solidFill>
                  <a:srgbClr val="000000"/>
                </a:solidFill>
                <a:latin typeface="+mn-lt"/>
              </a:rPr>
              <a:t>&lt;number&gt;</a:t>
            </a:fld>
            <a:endParaRPr b="0" lang="en-US" sz="1200" spc="-1" strike="noStrike">
              <a:latin typeface="Times New Roman"/>
            </a:endParaRPr>
          </a:p>
        </p:txBody>
      </p:sp>
      <p:sp>
        <p:nvSpPr>
          <p:cNvPr id="778" name="PlaceHolder 2"/>
          <p:cNvSpPr>
            <a:spLocks noGrp="1"/>
          </p:cNvSpPr>
          <p:nvPr>
            <p:ph type="sldImg"/>
          </p:nvPr>
        </p:nvSpPr>
        <p:spPr>
          <a:xfrm>
            <a:off x="1143000" y="685800"/>
            <a:ext cx="4571640" cy="3428640"/>
          </a:xfrm>
          <a:prstGeom prst="rect">
            <a:avLst/>
          </a:prstGeom>
        </p:spPr>
      </p:sp>
      <p:sp>
        <p:nvSpPr>
          <p:cNvPr id="779"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TextShape 1"/>
          <p:cNvSpPr txBox="1"/>
          <p:nvPr/>
        </p:nvSpPr>
        <p:spPr>
          <a:xfrm>
            <a:off x="3884760" y="8685360"/>
            <a:ext cx="2971440" cy="456840"/>
          </a:xfrm>
          <a:prstGeom prst="rect">
            <a:avLst/>
          </a:prstGeom>
          <a:noFill/>
          <a:ln>
            <a:noFill/>
          </a:ln>
        </p:spPr>
        <p:txBody>
          <a:bodyPr anchor="b">
            <a:noAutofit/>
          </a:bodyPr>
          <a:p>
            <a:pPr algn="r">
              <a:lnSpc>
                <a:spcPct val="100000"/>
              </a:lnSpc>
            </a:pPr>
            <a:fld id="{24202947-4754-45F2-807C-836859702821}" type="slidenum">
              <a:rPr b="0" lang="en-US" sz="1200" spc="-1" strike="noStrike">
                <a:solidFill>
                  <a:srgbClr val="000000"/>
                </a:solidFill>
                <a:latin typeface="+mn-lt"/>
              </a:rPr>
              <a:t>&lt;number&gt;</a:t>
            </a:fld>
            <a:endParaRPr b="0" lang="en-US" sz="1200" spc="-1" strike="noStrike">
              <a:latin typeface="Times New Roman"/>
            </a:endParaRPr>
          </a:p>
        </p:txBody>
      </p:sp>
      <p:sp>
        <p:nvSpPr>
          <p:cNvPr id="781" name="PlaceHolder 2"/>
          <p:cNvSpPr>
            <a:spLocks noGrp="1"/>
          </p:cNvSpPr>
          <p:nvPr>
            <p:ph type="sldImg"/>
          </p:nvPr>
        </p:nvSpPr>
        <p:spPr>
          <a:xfrm>
            <a:off x="1143000" y="685800"/>
            <a:ext cx="4571640" cy="3428640"/>
          </a:xfrm>
          <a:prstGeom prst="rect">
            <a:avLst/>
          </a:prstGeom>
        </p:spPr>
      </p:sp>
      <p:sp>
        <p:nvSpPr>
          <p:cNvPr id="782"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TextShape 1"/>
          <p:cNvSpPr txBox="1"/>
          <p:nvPr/>
        </p:nvSpPr>
        <p:spPr>
          <a:xfrm>
            <a:off x="3884760" y="8685360"/>
            <a:ext cx="2971440" cy="456840"/>
          </a:xfrm>
          <a:prstGeom prst="rect">
            <a:avLst/>
          </a:prstGeom>
          <a:noFill/>
          <a:ln>
            <a:noFill/>
          </a:ln>
        </p:spPr>
        <p:txBody>
          <a:bodyPr anchor="b">
            <a:noAutofit/>
          </a:bodyPr>
          <a:p>
            <a:pPr algn="r">
              <a:lnSpc>
                <a:spcPct val="100000"/>
              </a:lnSpc>
            </a:pPr>
            <a:fld id="{F22EA9C3-4FD3-46DC-A275-4178FB0E614B}" type="slidenum">
              <a:rPr b="0" lang="en-US" sz="1200" spc="-1" strike="noStrike">
                <a:solidFill>
                  <a:srgbClr val="000000"/>
                </a:solidFill>
                <a:latin typeface="+mn-lt"/>
              </a:rPr>
              <a:t>&lt;number&gt;</a:t>
            </a:fld>
            <a:endParaRPr b="0" lang="en-US" sz="1200" spc="-1" strike="noStrike">
              <a:latin typeface="Times New Roman"/>
            </a:endParaRPr>
          </a:p>
        </p:txBody>
      </p:sp>
      <p:sp>
        <p:nvSpPr>
          <p:cNvPr id="784" name="PlaceHolder 2"/>
          <p:cNvSpPr>
            <a:spLocks noGrp="1"/>
          </p:cNvSpPr>
          <p:nvPr>
            <p:ph type="sldImg"/>
          </p:nvPr>
        </p:nvSpPr>
        <p:spPr>
          <a:xfrm>
            <a:off x="1143000" y="685800"/>
            <a:ext cx="4571640" cy="3428640"/>
          </a:xfrm>
          <a:prstGeom prst="rect">
            <a:avLst/>
          </a:prstGeom>
        </p:spPr>
      </p:sp>
      <p:sp>
        <p:nvSpPr>
          <p:cNvPr id="785"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TextShape 1"/>
          <p:cNvSpPr txBox="1"/>
          <p:nvPr/>
        </p:nvSpPr>
        <p:spPr>
          <a:xfrm>
            <a:off x="3884760" y="8685360"/>
            <a:ext cx="2971440" cy="456840"/>
          </a:xfrm>
          <a:prstGeom prst="rect">
            <a:avLst/>
          </a:prstGeom>
          <a:noFill/>
          <a:ln>
            <a:noFill/>
          </a:ln>
        </p:spPr>
        <p:txBody>
          <a:bodyPr anchor="b">
            <a:noAutofit/>
          </a:bodyPr>
          <a:p>
            <a:pPr algn="r">
              <a:lnSpc>
                <a:spcPct val="100000"/>
              </a:lnSpc>
            </a:pPr>
            <a:fld id="{F4516B73-B9AE-4590-858B-95B3D32075A1}" type="slidenum">
              <a:rPr b="0" lang="en-US" sz="1200" spc="-1" strike="noStrike">
                <a:solidFill>
                  <a:srgbClr val="000000"/>
                </a:solidFill>
                <a:latin typeface="+mn-lt"/>
              </a:rPr>
              <a:t>&lt;number&gt;</a:t>
            </a:fld>
            <a:endParaRPr b="0" lang="en-US" sz="1200" spc="-1" strike="noStrike">
              <a:latin typeface="Times New Roman"/>
            </a:endParaRPr>
          </a:p>
        </p:txBody>
      </p:sp>
      <p:sp>
        <p:nvSpPr>
          <p:cNvPr id="787" name="PlaceHolder 2"/>
          <p:cNvSpPr>
            <a:spLocks noGrp="1"/>
          </p:cNvSpPr>
          <p:nvPr>
            <p:ph type="sldImg"/>
          </p:nvPr>
        </p:nvSpPr>
        <p:spPr>
          <a:xfrm>
            <a:off x="1143000" y="685800"/>
            <a:ext cx="4571640" cy="3428640"/>
          </a:xfrm>
          <a:prstGeom prst="rect">
            <a:avLst/>
          </a:prstGeom>
        </p:spPr>
      </p:sp>
      <p:sp>
        <p:nvSpPr>
          <p:cNvPr id="788"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TextShape 1"/>
          <p:cNvSpPr txBox="1"/>
          <p:nvPr/>
        </p:nvSpPr>
        <p:spPr>
          <a:xfrm>
            <a:off x="3884760" y="8685360"/>
            <a:ext cx="2971440" cy="456840"/>
          </a:xfrm>
          <a:prstGeom prst="rect">
            <a:avLst/>
          </a:prstGeom>
          <a:noFill/>
          <a:ln>
            <a:noFill/>
          </a:ln>
        </p:spPr>
        <p:txBody>
          <a:bodyPr anchor="b">
            <a:noAutofit/>
          </a:bodyPr>
          <a:p>
            <a:pPr algn="r">
              <a:lnSpc>
                <a:spcPct val="100000"/>
              </a:lnSpc>
            </a:pPr>
            <a:fld id="{B9241FAE-BBFA-4F88-A313-6A330271C4DF}" type="slidenum">
              <a:rPr b="0" lang="en-US" sz="1300" spc="-1" strike="noStrike">
                <a:solidFill>
                  <a:srgbClr val="000000"/>
                </a:solidFill>
                <a:latin typeface="Arial"/>
              </a:rPr>
              <a:t>&lt;number&gt;</a:t>
            </a:fld>
            <a:endParaRPr b="0" lang="en-US" sz="1300" spc="-1" strike="noStrike">
              <a:latin typeface="Times New Roman"/>
            </a:endParaRPr>
          </a:p>
        </p:txBody>
      </p:sp>
      <p:sp>
        <p:nvSpPr>
          <p:cNvPr id="673" name="PlaceHolder 2"/>
          <p:cNvSpPr>
            <a:spLocks noGrp="1"/>
          </p:cNvSpPr>
          <p:nvPr>
            <p:ph type="sldImg"/>
          </p:nvPr>
        </p:nvSpPr>
        <p:spPr>
          <a:xfrm>
            <a:off x="1371600" y="1143000"/>
            <a:ext cx="4114440" cy="3085920"/>
          </a:xfrm>
          <a:prstGeom prst="rect">
            <a:avLst/>
          </a:prstGeom>
        </p:spPr>
      </p:sp>
      <p:sp>
        <p:nvSpPr>
          <p:cNvPr id="674" name="PlaceHolder 3"/>
          <p:cNvSpPr>
            <a:spLocks noGrp="1"/>
          </p:cNvSpPr>
          <p:nvPr>
            <p:ph type="body"/>
          </p:nvPr>
        </p:nvSpPr>
        <p:spPr>
          <a:xfrm>
            <a:off x="685800" y="4343400"/>
            <a:ext cx="5486040" cy="4114440"/>
          </a:xfrm>
          <a:prstGeom prst="rect">
            <a:avLst/>
          </a:prstGeom>
        </p:spPr>
        <p:txBody>
          <a:bodyPr>
            <a:noAutofit/>
          </a:bodyPr>
          <a:p>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27"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3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35" name="PlaceHolder 2"/>
          <p:cNvSpPr>
            <a:spLocks noGrp="1"/>
          </p:cNvSpPr>
          <p:nvPr>
            <p:ph type="body"/>
          </p:nvPr>
        </p:nvSpPr>
        <p:spPr>
          <a:xfrm>
            <a:off x="722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3350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597780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722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3350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597780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47" name="PlaceHolder 2"/>
          <p:cNvSpPr>
            <a:spLocks noGrp="1"/>
          </p:cNvSpPr>
          <p:nvPr>
            <p:ph type="subTitle"/>
          </p:nvPr>
        </p:nvSpPr>
        <p:spPr>
          <a:xfrm>
            <a:off x="722160" y="2906640"/>
            <a:ext cx="7772040" cy="1499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49"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51"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722160" y="4406760"/>
            <a:ext cx="7772040" cy="63140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56"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6" name="PlaceHolder 2"/>
          <p:cNvSpPr>
            <a:spLocks noGrp="1"/>
          </p:cNvSpPr>
          <p:nvPr>
            <p:ph type="subTitle"/>
          </p:nvPr>
        </p:nvSpPr>
        <p:spPr>
          <a:xfrm>
            <a:off x="722160" y="2906640"/>
            <a:ext cx="7772040" cy="1499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60"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64"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68"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71"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76" name="PlaceHolder 2"/>
          <p:cNvSpPr>
            <a:spLocks noGrp="1"/>
          </p:cNvSpPr>
          <p:nvPr>
            <p:ph type="body"/>
          </p:nvPr>
        </p:nvSpPr>
        <p:spPr>
          <a:xfrm>
            <a:off x="722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3350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597780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722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3350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597780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88" name="PlaceHolder 2"/>
          <p:cNvSpPr>
            <a:spLocks noGrp="1"/>
          </p:cNvSpPr>
          <p:nvPr>
            <p:ph type="subTitle"/>
          </p:nvPr>
        </p:nvSpPr>
        <p:spPr>
          <a:xfrm>
            <a:off x="722160" y="2906640"/>
            <a:ext cx="7772040" cy="1499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90"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92"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9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8"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722160" y="4406760"/>
            <a:ext cx="7772040" cy="63140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9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9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01"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02"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05"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06"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09"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10"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1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13"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17" name="PlaceHolder 2"/>
          <p:cNvSpPr>
            <a:spLocks noGrp="1"/>
          </p:cNvSpPr>
          <p:nvPr>
            <p:ph type="body"/>
          </p:nvPr>
        </p:nvSpPr>
        <p:spPr>
          <a:xfrm>
            <a:off x="722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18" name="PlaceHolder 3"/>
          <p:cNvSpPr>
            <a:spLocks noGrp="1"/>
          </p:cNvSpPr>
          <p:nvPr>
            <p:ph type="body"/>
          </p:nvPr>
        </p:nvSpPr>
        <p:spPr>
          <a:xfrm>
            <a:off x="3350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19" name="PlaceHolder 4"/>
          <p:cNvSpPr>
            <a:spLocks noGrp="1"/>
          </p:cNvSpPr>
          <p:nvPr>
            <p:ph type="body"/>
          </p:nvPr>
        </p:nvSpPr>
        <p:spPr>
          <a:xfrm>
            <a:off x="597780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20" name="PlaceHolder 5"/>
          <p:cNvSpPr>
            <a:spLocks noGrp="1"/>
          </p:cNvSpPr>
          <p:nvPr>
            <p:ph type="body"/>
          </p:nvPr>
        </p:nvSpPr>
        <p:spPr>
          <a:xfrm>
            <a:off x="722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21" name="PlaceHolder 6"/>
          <p:cNvSpPr>
            <a:spLocks noGrp="1"/>
          </p:cNvSpPr>
          <p:nvPr>
            <p:ph type="body"/>
          </p:nvPr>
        </p:nvSpPr>
        <p:spPr>
          <a:xfrm>
            <a:off x="3350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22" name="PlaceHolder 7"/>
          <p:cNvSpPr>
            <a:spLocks noGrp="1"/>
          </p:cNvSpPr>
          <p:nvPr>
            <p:ph type="body"/>
          </p:nvPr>
        </p:nvSpPr>
        <p:spPr>
          <a:xfrm>
            <a:off x="597780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29" name="PlaceHolder 2"/>
          <p:cNvSpPr>
            <a:spLocks noGrp="1"/>
          </p:cNvSpPr>
          <p:nvPr>
            <p:ph type="subTitle"/>
          </p:nvPr>
        </p:nvSpPr>
        <p:spPr>
          <a:xfrm>
            <a:off x="722160" y="2906640"/>
            <a:ext cx="7772040" cy="1499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31"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0"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33"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34"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722160" y="4406760"/>
            <a:ext cx="7772040" cy="63140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38"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39"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40"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42"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43"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44"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46"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4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48"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50"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51"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53"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54"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55"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56"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58" name="PlaceHolder 2"/>
          <p:cNvSpPr>
            <a:spLocks noGrp="1"/>
          </p:cNvSpPr>
          <p:nvPr>
            <p:ph type="body"/>
          </p:nvPr>
        </p:nvSpPr>
        <p:spPr>
          <a:xfrm>
            <a:off x="722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59" name="PlaceHolder 3"/>
          <p:cNvSpPr>
            <a:spLocks noGrp="1"/>
          </p:cNvSpPr>
          <p:nvPr>
            <p:ph type="body"/>
          </p:nvPr>
        </p:nvSpPr>
        <p:spPr>
          <a:xfrm>
            <a:off x="3350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60" name="PlaceHolder 4"/>
          <p:cNvSpPr>
            <a:spLocks noGrp="1"/>
          </p:cNvSpPr>
          <p:nvPr>
            <p:ph type="body"/>
          </p:nvPr>
        </p:nvSpPr>
        <p:spPr>
          <a:xfrm>
            <a:off x="597780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61" name="PlaceHolder 5"/>
          <p:cNvSpPr>
            <a:spLocks noGrp="1"/>
          </p:cNvSpPr>
          <p:nvPr>
            <p:ph type="body"/>
          </p:nvPr>
        </p:nvSpPr>
        <p:spPr>
          <a:xfrm>
            <a:off x="722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62" name="PlaceHolder 6"/>
          <p:cNvSpPr>
            <a:spLocks noGrp="1"/>
          </p:cNvSpPr>
          <p:nvPr>
            <p:ph type="body"/>
          </p:nvPr>
        </p:nvSpPr>
        <p:spPr>
          <a:xfrm>
            <a:off x="3350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163" name="PlaceHolder 7"/>
          <p:cNvSpPr>
            <a:spLocks noGrp="1"/>
          </p:cNvSpPr>
          <p:nvPr>
            <p:ph type="body"/>
          </p:nvPr>
        </p:nvSpPr>
        <p:spPr>
          <a:xfrm>
            <a:off x="597780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70" name="PlaceHolder 2"/>
          <p:cNvSpPr>
            <a:spLocks noGrp="1"/>
          </p:cNvSpPr>
          <p:nvPr>
            <p:ph type="subTitle"/>
          </p:nvPr>
        </p:nvSpPr>
        <p:spPr>
          <a:xfrm>
            <a:off x="722160" y="2906640"/>
            <a:ext cx="7772040" cy="1499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72"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74"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5"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722160" y="4406760"/>
            <a:ext cx="7772040" cy="63140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79"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80"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81"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83"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84"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85"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8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8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89"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91"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92"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94"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95"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96"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97"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722160" y="4406760"/>
            <a:ext cx="7772040" cy="63140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99" name="PlaceHolder 2"/>
          <p:cNvSpPr>
            <a:spLocks noGrp="1"/>
          </p:cNvSpPr>
          <p:nvPr>
            <p:ph type="body"/>
          </p:nvPr>
        </p:nvSpPr>
        <p:spPr>
          <a:xfrm>
            <a:off x="722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200" name="PlaceHolder 3"/>
          <p:cNvSpPr>
            <a:spLocks noGrp="1"/>
          </p:cNvSpPr>
          <p:nvPr>
            <p:ph type="body"/>
          </p:nvPr>
        </p:nvSpPr>
        <p:spPr>
          <a:xfrm>
            <a:off x="335016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201" name="PlaceHolder 4"/>
          <p:cNvSpPr>
            <a:spLocks noGrp="1"/>
          </p:cNvSpPr>
          <p:nvPr>
            <p:ph type="body"/>
          </p:nvPr>
        </p:nvSpPr>
        <p:spPr>
          <a:xfrm>
            <a:off x="5977800" y="290664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202" name="PlaceHolder 5"/>
          <p:cNvSpPr>
            <a:spLocks noGrp="1"/>
          </p:cNvSpPr>
          <p:nvPr>
            <p:ph type="body"/>
          </p:nvPr>
        </p:nvSpPr>
        <p:spPr>
          <a:xfrm>
            <a:off x="722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203" name="PlaceHolder 6"/>
          <p:cNvSpPr>
            <a:spLocks noGrp="1"/>
          </p:cNvSpPr>
          <p:nvPr>
            <p:ph type="body"/>
          </p:nvPr>
        </p:nvSpPr>
        <p:spPr>
          <a:xfrm>
            <a:off x="335016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
        <p:nvSpPr>
          <p:cNvPr id="204" name="PlaceHolder 7"/>
          <p:cNvSpPr>
            <a:spLocks noGrp="1"/>
          </p:cNvSpPr>
          <p:nvPr>
            <p:ph type="body"/>
          </p:nvPr>
        </p:nvSpPr>
        <p:spPr>
          <a:xfrm>
            <a:off x="5977800" y="3690360"/>
            <a:ext cx="2502360" cy="715320"/>
          </a:xfrm>
          <a:prstGeom prst="rect">
            <a:avLst/>
          </a:prstGeom>
        </p:spPr>
        <p:txBody>
          <a:bodyPr lIns="0" rIns="0" tIns="0" bIns="0">
            <a:normAutofit fontScale="80000"/>
          </a:bodyPr>
          <a:p>
            <a:endParaRPr b="0" lang="en-US" sz="28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5"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19"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722160" y="4406760"/>
            <a:ext cx="7772040" cy="1361880"/>
          </a:xfrm>
          <a:prstGeom prst="rect">
            <a:avLst/>
          </a:prstGeom>
        </p:spPr>
        <p:txBody>
          <a:bodyPr lIns="0" rIns="0" tIns="0" bIns="0" anchor="ctr">
            <a:noAutofit/>
          </a:bodyPr>
          <a:p>
            <a:endParaRPr b="0" lang="en-US" sz="3600" spc="-1" strike="noStrike">
              <a:solidFill>
                <a:srgbClr val="000000"/>
              </a:solidFill>
              <a:latin typeface="Arial"/>
            </a:endParaRPr>
          </a:p>
        </p:txBody>
      </p:sp>
      <p:sp>
        <p:nvSpPr>
          <p:cNvPr id="23"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0"/>
            <a:ext cx="8229240" cy="914040"/>
          </a:xfrm>
          <a:prstGeom prst="rect">
            <a:avLst/>
          </a:prstGeom>
        </p:spPr>
        <p:txBody>
          <a:bodyPr anchor="ctr">
            <a:normAutofit/>
          </a:bodyPr>
          <a:p>
            <a:pPr>
              <a:lnSpc>
                <a:spcPct val="100000"/>
              </a:lnSpc>
            </a:pPr>
            <a:r>
              <a:rPr b="0" lang="en-US" sz="4000" spc="-1" strike="noStrike">
                <a:solidFill>
                  <a:srgbClr val="000000"/>
                </a:solidFill>
                <a:latin typeface="Calibri"/>
              </a:rPr>
              <a:t>Click to edit Master title style</a:t>
            </a:r>
            <a:endParaRPr b="0" lang="en-US" sz="4000" spc="-1" strike="noStrike">
              <a:solidFill>
                <a:srgbClr val="000000"/>
              </a:solidFill>
              <a:latin typeface="Arial"/>
            </a:endParaRPr>
          </a:p>
        </p:txBody>
      </p:sp>
      <p:sp>
        <p:nvSpPr>
          <p:cNvPr id="1" name="PlaceHolder 2"/>
          <p:cNvSpPr>
            <a:spLocks noGrp="1"/>
          </p:cNvSpPr>
          <p:nvPr>
            <p:ph type="body"/>
          </p:nvPr>
        </p:nvSpPr>
        <p:spPr>
          <a:xfrm>
            <a:off x="457200" y="990720"/>
            <a:ext cx="8229240" cy="5135040"/>
          </a:xfrm>
          <a:prstGeom prst="rect">
            <a:avLst/>
          </a:prstGeom>
        </p:spPr>
        <p:txBody>
          <a:bodyPr>
            <a:norm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2" name="PlaceHolder 3"/>
          <p:cNvSpPr>
            <a:spLocks noGrp="1"/>
          </p:cNvSpPr>
          <p:nvPr>
            <p:ph type="dt"/>
          </p:nvPr>
        </p:nvSpPr>
        <p:spPr>
          <a:xfrm>
            <a:off x="457200" y="6356520"/>
            <a:ext cx="2133360" cy="364680"/>
          </a:xfrm>
          <a:prstGeom prst="rect">
            <a:avLst/>
          </a:prstGeom>
        </p:spPr>
        <p:txBody>
          <a:bodyPr anchor="ctr">
            <a:noAutofit/>
          </a:bodyPr>
          <a:p>
            <a:pPr>
              <a:lnSpc>
                <a:spcPct val="100000"/>
              </a:lnSpc>
            </a:pPr>
            <a:fld id="{E243DD55-9C85-4375-BC7B-C73782F50879}" type="datetime">
              <a:rPr b="0" lang="en-US" sz="1200" spc="-1" strike="noStrike">
                <a:solidFill>
                  <a:srgbClr val="8b8b8b"/>
                </a:solidFill>
                <a:latin typeface="Calibri"/>
              </a:rPr>
              <a:t>3/10/21</a:t>
            </a:fld>
            <a:endParaRPr b="0" lang="en-US" sz="1200" spc="-1" strike="noStrike">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05C262BB-2A0B-48EE-9C8E-6853E0B54DBB}"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1600200"/>
            <a:ext cx="7772040" cy="1469520"/>
          </a:xfrm>
          <a:prstGeom prst="rect">
            <a:avLst/>
          </a:prstGeom>
        </p:spPr>
        <p:txBody>
          <a:bodyPr anchor="ctr">
            <a:normAutofit/>
          </a:bodyPr>
          <a:p>
            <a:pPr algn="ctr">
              <a:lnSpc>
                <a:spcPct val="100000"/>
              </a:lnSpc>
            </a:pPr>
            <a:r>
              <a:rPr b="0" lang="en-US" sz="4000" spc="-1" strike="noStrike">
                <a:solidFill>
                  <a:srgbClr val="000000"/>
                </a:solidFill>
                <a:latin typeface="Calibri"/>
              </a:rPr>
              <a:t>Click to edit Master title </a:t>
            </a:r>
            <a:r>
              <a:rPr b="0" lang="en-US" sz="4000" spc="-1" strike="noStrike">
                <a:solidFill>
                  <a:srgbClr val="000000"/>
                </a:solidFill>
                <a:latin typeface="Calibri"/>
              </a:rPr>
              <a:t>style</a:t>
            </a:r>
            <a:endParaRPr b="0" lang="en-US" sz="4000" spc="-1" strike="noStrike">
              <a:solidFill>
                <a:srgbClr val="000000"/>
              </a:solidFill>
              <a:latin typeface="Arial"/>
            </a:endParaRPr>
          </a:p>
        </p:txBody>
      </p:sp>
      <p:sp>
        <p:nvSpPr>
          <p:cNvPr id="42"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4058AA48-F6CE-4BAA-ACAC-F26533D3F3B5}" type="datetime">
              <a:rPr b="0" lang="en-US" sz="1200" spc="-1" strike="noStrike">
                <a:solidFill>
                  <a:srgbClr val="8b8b8b"/>
                </a:solidFill>
                <a:latin typeface="Calibri"/>
              </a:rPr>
              <a:t>3/10/21</a:t>
            </a:fld>
            <a:endParaRPr b="0" lang="en-US" sz="1200" spc="-1" strike="noStrike">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A093A6CE-0E61-4418-BF37-F547AD737891}" type="slidenum">
              <a:rPr b="0" lang="en-US" sz="1200" spc="-1" strike="noStrike">
                <a:solidFill>
                  <a:srgbClr val="8b8b8b"/>
                </a:solidFill>
                <a:latin typeface="Calibri"/>
              </a:rPr>
              <a:t>&lt;number&gt;</a:t>
            </a:fld>
            <a:endParaRPr b="0" lang="en-US" sz="1200" spc="-1" strike="noStrike">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722160" y="4406760"/>
            <a:ext cx="7772040" cy="1361880"/>
          </a:xfrm>
          <a:prstGeom prst="rect">
            <a:avLst/>
          </a:prstGeom>
        </p:spPr>
        <p:txBody>
          <a:bodyPr>
            <a:noAutofit/>
          </a:bodyPr>
          <a:p>
            <a:pPr>
              <a:lnSpc>
                <a:spcPct val="100000"/>
              </a:lnSpc>
            </a:pPr>
            <a:r>
              <a:rPr b="1" lang="en-US" sz="4000" spc="-1" strike="noStrike" cap="all">
                <a:solidFill>
                  <a:srgbClr val="000000"/>
                </a:solidFill>
                <a:latin typeface="Calibri"/>
              </a:rPr>
              <a:t>Click to </a:t>
            </a:r>
            <a:r>
              <a:rPr b="1" lang="en-US" sz="4000" spc="-1" strike="noStrike" cap="all">
                <a:solidFill>
                  <a:srgbClr val="000000"/>
                </a:solidFill>
                <a:latin typeface="Calibri"/>
              </a:rPr>
              <a:t>edit </a:t>
            </a:r>
            <a:r>
              <a:rPr b="1" lang="en-US" sz="4000" spc="-1" strike="noStrike" cap="all">
                <a:solidFill>
                  <a:srgbClr val="000000"/>
                </a:solidFill>
                <a:latin typeface="Calibri"/>
              </a:rPr>
              <a:t>Master </a:t>
            </a:r>
            <a:r>
              <a:rPr b="1" lang="en-US" sz="4000" spc="-1" strike="noStrike" cap="all">
                <a:solidFill>
                  <a:srgbClr val="000000"/>
                </a:solidFill>
                <a:latin typeface="Calibri"/>
              </a:rPr>
              <a:t>title </a:t>
            </a:r>
            <a:r>
              <a:rPr b="1" lang="en-US" sz="4000" spc="-1" strike="noStrike" cap="all">
                <a:solidFill>
                  <a:srgbClr val="000000"/>
                </a:solidFill>
                <a:latin typeface="Calibri"/>
              </a:rPr>
              <a:t>style</a:t>
            </a:r>
            <a:endParaRPr b="0" lang="en-US" sz="4000" spc="-1" strike="noStrike">
              <a:solidFill>
                <a:srgbClr val="000000"/>
              </a:solidFill>
              <a:latin typeface="Arial"/>
            </a:endParaRPr>
          </a:p>
        </p:txBody>
      </p:sp>
      <p:sp>
        <p:nvSpPr>
          <p:cNvPr id="83" name="PlaceHolder 2"/>
          <p:cNvSpPr>
            <a:spLocks noGrp="1"/>
          </p:cNvSpPr>
          <p:nvPr>
            <p:ph type="body"/>
          </p:nvPr>
        </p:nvSpPr>
        <p:spPr>
          <a:xfrm>
            <a:off x="722160" y="2906640"/>
            <a:ext cx="7772040" cy="1499760"/>
          </a:xfrm>
          <a:prstGeom prst="rect">
            <a:avLst/>
          </a:prstGeom>
        </p:spPr>
        <p:txBody>
          <a:bodyPr anchor="b">
            <a:noAutofit/>
          </a:bodyPr>
          <a:p>
            <a:pPr>
              <a:lnSpc>
                <a:spcPct val="100000"/>
              </a:lnSpc>
              <a:spcBef>
                <a:spcPts val="400"/>
              </a:spcBef>
              <a:tabLst>
                <a:tab algn="l" pos="0"/>
              </a:tabLst>
            </a:pPr>
            <a:r>
              <a:rPr b="0" lang="en-US" sz="2000" spc="-1" strike="noStrike">
                <a:solidFill>
                  <a:srgbClr val="8b8b8b"/>
                </a:solidFill>
                <a:latin typeface="Calibri"/>
              </a:rPr>
              <a:t>Click to edit Master text styles</a:t>
            </a:r>
            <a:endParaRPr b="0" lang="en-US" sz="2000" spc="-1" strike="noStrike">
              <a:solidFill>
                <a:srgbClr val="000000"/>
              </a:solidFill>
              <a:latin typeface="Calibri"/>
            </a:endParaRPr>
          </a:p>
        </p:txBody>
      </p:sp>
      <p:sp>
        <p:nvSpPr>
          <p:cNvPr id="84" name="PlaceHolder 3"/>
          <p:cNvSpPr>
            <a:spLocks noGrp="1"/>
          </p:cNvSpPr>
          <p:nvPr>
            <p:ph type="dt"/>
          </p:nvPr>
        </p:nvSpPr>
        <p:spPr>
          <a:xfrm>
            <a:off x="457200" y="6356520"/>
            <a:ext cx="2133360" cy="364680"/>
          </a:xfrm>
          <a:prstGeom prst="rect">
            <a:avLst/>
          </a:prstGeom>
        </p:spPr>
        <p:txBody>
          <a:bodyPr anchor="ctr">
            <a:noAutofit/>
          </a:bodyPr>
          <a:p>
            <a:pPr>
              <a:lnSpc>
                <a:spcPct val="100000"/>
              </a:lnSpc>
            </a:pPr>
            <a:fld id="{11DAAB14-0494-4AE7-8CBF-8DEB86D58422}" type="datetime">
              <a:rPr b="0" lang="en-US" sz="1200" spc="-1" strike="noStrike">
                <a:solidFill>
                  <a:srgbClr val="8b8b8b"/>
                </a:solidFill>
                <a:latin typeface="Calibri"/>
              </a:rPr>
              <a:t>3/10/21</a:t>
            </a:fld>
            <a:endParaRPr b="0" lang="en-US" sz="1200" spc="-1" strike="noStrike">
              <a:latin typeface="Times New Roman"/>
            </a:endParaRPr>
          </a:p>
        </p:txBody>
      </p:sp>
      <p:sp>
        <p:nvSpPr>
          <p:cNvPr id="85" name="PlaceHolder 4"/>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86" name="PlaceHolder 5"/>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09407FC8-6859-44CC-BA58-D814F3FAE533}"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0"/>
            <a:ext cx="8229240" cy="914040"/>
          </a:xfrm>
          <a:prstGeom prst="rect">
            <a:avLst/>
          </a:prstGeom>
        </p:spPr>
        <p:txBody>
          <a:bodyPr anchor="ctr">
            <a:noAutofit/>
          </a:bodyPr>
          <a:p>
            <a:pPr>
              <a:lnSpc>
                <a:spcPct val="100000"/>
              </a:lnSpc>
            </a:pPr>
            <a:r>
              <a:rPr b="0" lang="en-US" sz="3600" spc="-1" strike="noStrike">
                <a:solidFill>
                  <a:srgbClr val="000000"/>
                </a:solidFill>
                <a:latin typeface="Calibri"/>
              </a:rPr>
              <a:t>Click to edit Master title style</a:t>
            </a:r>
            <a:endParaRPr b="0" lang="en-US" sz="3600" spc="-1" strike="noStrike">
              <a:solidFill>
                <a:srgbClr val="000000"/>
              </a:solidFill>
              <a:latin typeface="Arial"/>
            </a:endParaRPr>
          </a:p>
        </p:txBody>
      </p:sp>
      <p:sp>
        <p:nvSpPr>
          <p:cNvPr id="124"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FDCD114A-BB2C-4B08-B390-FD2F0B4918B3}" type="datetime">
              <a:rPr b="0" lang="en-US" sz="1200" spc="-1" strike="noStrike">
                <a:solidFill>
                  <a:srgbClr val="8b8b8b"/>
                </a:solidFill>
                <a:latin typeface="Calibri"/>
              </a:rPr>
              <a:t>3/10/21</a:t>
            </a:fld>
            <a:endParaRPr b="0" lang="en-US" sz="1200" spc="-1" strike="noStrike">
              <a:latin typeface="Times New Roman"/>
            </a:endParaRPr>
          </a:p>
        </p:txBody>
      </p:sp>
      <p:sp>
        <p:nvSpPr>
          <p:cNvPr id="125" name="PlaceHolder 3"/>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126"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F332E327-8664-4495-BDB6-4766435AF3DE}" type="slidenum">
              <a:rPr b="0" lang="en-US" sz="1200" spc="-1" strike="noStrike">
                <a:solidFill>
                  <a:srgbClr val="8b8b8b"/>
                </a:solidFill>
                <a:latin typeface="Calibri"/>
              </a:rPr>
              <a:t>&lt;number&gt;</a:t>
            </a:fld>
            <a:endParaRPr b="0" lang="en-US" sz="1200" spc="-1" strike="noStrike">
              <a:latin typeface="Times New Roman"/>
            </a:endParaRPr>
          </a:p>
        </p:txBody>
      </p:sp>
      <p:sp>
        <p:nvSpPr>
          <p:cNvPr id="12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dt"/>
          </p:nvPr>
        </p:nvSpPr>
        <p:spPr>
          <a:xfrm>
            <a:off x="457200" y="6356520"/>
            <a:ext cx="2133360" cy="364680"/>
          </a:xfrm>
          <a:prstGeom prst="rect">
            <a:avLst/>
          </a:prstGeom>
        </p:spPr>
        <p:txBody>
          <a:bodyPr anchor="ctr">
            <a:noAutofit/>
          </a:bodyPr>
          <a:p>
            <a:pPr>
              <a:lnSpc>
                <a:spcPct val="100000"/>
              </a:lnSpc>
            </a:pPr>
            <a:fld id="{1BED98A3-0840-43B2-88C4-8ABFAA822C12}" type="datetime">
              <a:rPr b="0" lang="en-US" sz="1200" spc="-1" strike="noStrike">
                <a:solidFill>
                  <a:srgbClr val="8b8b8b"/>
                </a:solidFill>
                <a:latin typeface="Calibri"/>
              </a:rPr>
              <a:t>3/10/21</a:t>
            </a:fld>
            <a:endParaRPr b="0" lang="en-US" sz="1200" spc="-1" strike="noStrike">
              <a:latin typeface="Times New Roman"/>
            </a:endParaRPr>
          </a:p>
        </p:txBody>
      </p:sp>
      <p:sp>
        <p:nvSpPr>
          <p:cNvPr id="165" name="PlaceHolder 2"/>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166" name="PlaceHolder 3"/>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C2E9EABD-FE82-497A-884F-1499609BBD28}" type="slidenum">
              <a:rPr b="0" lang="en-US" sz="1200" spc="-1" strike="noStrike">
                <a:solidFill>
                  <a:srgbClr val="8b8b8b"/>
                </a:solidFill>
                <a:latin typeface="Calibri"/>
              </a:rPr>
              <a:t>&lt;number&gt;</a:t>
            </a:fld>
            <a:endParaRPr b="0" lang="en-US" sz="1200" spc="-1" strike="noStrike">
              <a:latin typeface="Times New Roman"/>
            </a:endParaRPr>
          </a:p>
        </p:txBody>
      </p:sp>
      <p:sp>
        <p:nvSpPr>
          <p:cNvPr id="167"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en-US" sz="3600" spc="-1" strike="noStrike">
                <a:solidFill>
                  <a:srgbClr val="000000"/>
                </a:solidFill>
                <a:latin typeface="Arial"/>
              </a:rPr>
              <a:t>Click to edit the title text format</a:t>
            </a:r>
            <a:endParaRPr b="0" lang="en-US" sz="3600" spc="-1" strike="noStrike">
              <a:solidFill>
                <a:srgbClr val="000000"/>
              </a:solidFill>
              <a:latin typeface="Arial"/>
            </a:endParaRPr>
          </a:p>
        </p:txBody>
      </p:sp>
      <p:sp>
        <p:nvSpPr>
          <p:cNvPr id="16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1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4.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4.wmf"/><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slideLayout" Target="../slideLayouts/slideLayout1.xml"/><Relationship Id="rId10"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 Id="rId3" Type="http://schemas.openxmlformats.org/officeDocument/2006/relationships/image" Target="../media/image39.wmf"/><Relationship Id="rId4" Type="http://schemas.openxmlformats.org/officeDocument/2006/relationships/image" Target="../media/image40.jpeg"/><Relationship Id="rId5" Type="http://schemas.openxmlformats.org/officeDocument/2006/relationships/slideLayout" Target="../slideLayouts/slideLayout1.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1.png"/><Relationship Id="rId2" Type="http://schemas.microsoft.com/office/2007/relationships/hdphoto" Target="../media/hdphoto1.wdp"/><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slideLayout" Target="../slideLayouts/slideLayout41.xml"/>
</Relationships>
</file>

<file path=ppt/slides/_rels/slide23.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50.wmf"/><Relationship Id="rId2" Type="http://schemas.openxmlformats.org/officeDocument/2006/relationships/slideLayout" Target="../slideLayouts/slideLayout49.xml"/>
</Relationships>
</file>

<file path=ppt/slides/_rels/slide28.xml.rels><?xml version="1.0" encoding="UTF-8"?>
<Relationships xmlns="http://schemas.openxmlformats.org/package/2006/relationships"><Relationship Id="rId1" Type="http://schemas.openxmlformats.org/officeDocument/2006/relationships/image" Target="../media/image51.wmf"/><Relationship Id="rId2" Type="http://schemas.openxmlformats.org/officeDocument/2006/relationships/slideLayout" Target="../slideLayouts/slideLayout49.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4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41.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55.tif"/><Relationship Id="rId2" Type="http://schemas.openxmlformats.org/officeDocument/2006/relationships/slideLayout" Target="../slideLayouts/slideLayout49.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56.wmf"/><Relationship Id="rId2" Type="http://schemas.openxmlformats.org/officeDocument/2006/relationships/slideLayout" Target="../slideLayouts/slideLayout49.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 Id="rId3" Type="http://schemas.openxmlformats.org/officeDocument/2006/relationships/image" Target="../media/image59.png"/><Relationship Id="rId4" Type="http://schemas.openxmlformats.org/officeDocument/2006/relationships/slideLayout" Target="../slideLayouts/slideLayout49.xml"/>
</Relationships>
</file>

<file path=ppt/slides/_rels/slide34.xml.rels><?xml version="1.0" encoding="UTF-8"?>
<Relationships xmlns="http://schemas.openxmlformats.org/package/2006/relationships"><Relationship Id="rId1" Type="http://schemas.openxmlformats.org/officeDocument/2006/relationships/image" Target="../media/image60.wmf"/><Relationship Id="rId2" Type="http://schemas.openxmlformats.org/officeDocument/2006/relationships/image" Target="../media/image61.wmf"/><Relationship Id="rId3" Type="http://schemas.openxmlformats.org/officeDocument/2006/relationships/slideLayout" Target="../slideLayouts/slideLayout49.xml"/>
</Relationships>
</file>

<file path=ppt/slides/_rels/slide35.xml.rels><?xml version="1.0" encoding="UTF-8"?>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wmf"/><Relationship Id="rId3" Type="http://schemas.openxmlformats.org/officeDocument/2006/relationships/slideLayout" Target="../slideLayouts/slideLayout49.xml"/>
</Relationships>
</file>

<file path=ppt/slides/_rels/slide36.xml.rels><?xml version="1.0" encoding="UTF-8"?>
<Relationships xmlns="http://schemas.openxmlformats.org/package/2006/relationships"><Relationship Id="rId1" Type="http://schemas.openxmlformats.org/officeDocument/2006/relationships/image" Target="../media/image64.wmf"/><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slideLayout" Target="../slideLayouts/slideLayout49.xml"/>
</Relationships>
</file>

<file path=ppt/slides/_rels/slide37.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png"/><Relationship Id="rId3" Type="http://schemas.openxmlformats.org/officeDocument/2006/relationships/slideLayout" Target="../slideLayouts/slideLayout1.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hyperlink" Target="http://www.olafureliasson.net/works/room_for_one_colour.html" TargetMode="External"/><Relationship Id="rId3" Type="http://schemas.openxmlformats.org/officeDocument/2006/relationships/hyperlink" Target="http://www.olafureliasson.net/works/room_for_one_colour.html" TargetMode="External"/><Relationship Id="rId4" Type="http://schemas.openxmlformats.org/officeDocument/2006/relationships/image" Target="../media/image76.png"/><Relationship Id="rId5" Type="http://schemas.openxmlformats.org/officeDocument/2006/relationships/slideLayout" Target="../slideLayouts/slideLayout1.xml"/><Relationship Id="rId6"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77.tif"/><Relationship Id="rId2" Type="http://schemas.openxmlformats.org/officeDocument/2006/relationships/image" Target="../media/image78.tif"/><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Layout" Target="../slideLayouts/slideLayout1.xml"/><Relationship Id="rId8"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80.wmf"/><Relationship Id="rId3" Type="http://schemas.openxmlformats.org/officeDocument/2006/relationships/image" Target="../media/image81.png"/><Relationship Id="rId4" Type="http://schemas.openxmlformats.org/officeDocument/2006/relationships/slideLayout" Target="../slideLayouts/slideLayout49.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slideLayout" Target="../slideLayouts/slideLayout1.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1.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hyperlink" Target="https://www.youtube.com/watch?v=iPPYGJjKVco" TargetMode="External"/><Relationship Id="rId2" Type="http://schemas.openxmlformats.org/officeDocument/2006/relationships/hyperlink" Target="https://www.youtube.com/watch?v=iPPYGJjKVco" TargetMode="External"/><Relationship Id="rId3" Type="http://schemas.openxmlformats.org/officeDocument/2006/relationships/image" Target="../media/image85.jpeg"/><Relationship Id="rId4"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8.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jpeg"/><Relationship Id="rId3" Type="http://schemas.openxmlformats.org/officeDocument/2006/relationships/image" Target="../media/image88.png"/><Relationship Id="rId4"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slideLayout" Target="../slideLayouts/slideLayout41.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jpeg"/><Relationship Id="rId6"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jpeg"/><Relationship Id="rId6" Type="http://schemas.openxmlformats.org/officeDocument/2006/relationships/slideLayout" Target="../slideLayouts/slideLayout1.xml"/><Relationship Id="rId7"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jpe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slideLayout" Target="../slideLayouts/slideLayout1.xml"/><Relationship Id="rId9"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slideLayout" Target="../slideLayouts/slideLayout1.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jpeg"/><Relationship Id="rId6" Type="http://schemas.openxmlformats.org/officeDocument/2006/relationships/slideLayout" Target="../slideLayouts/slideLayout1.xml"/><Relationship Id="rId7"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4.xml.rels><?xml version="1.0" encoding="UTF-8"?>
<Relationships xmlns="http://schemas.openxmlformats.org/package/2006/relationships"><Relationship Id="rId1" Type="http://schemas.openxmlformats.org/officeDocument/2006/relationships/hyperlink" Target="http://www.cambridgeincolour.com/tutorials/white-balance.htm" TargetMode="External"/><Relationship Id="rId2" Type="http://schemas.openxmlformats.org/officeDocument/2006/relationships/image" Target="../media/image119.jpeg"/><Relationship Id="rId3" Type="http://schemas.openxmlformats.org/officeDocument/2006/relationships/image" Target="../media/image120.jpeg"/><Relationship Id="rId4" Type="http://schemas.openxmlformats.org/officeDocument/2006/relationships/slideLayout" Target="../slideLayouts/slideLayout1.xml"/><Relationship Id="rId5"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hyperlink" Target="http://www.cambridgeincolour.com/tutorials/white-balance.htm" TargetMode="External"/><Relationship Id="rId2" Type="http://schemas.openxmlformats.org/officeDocument/2006/relationships/image" Target="../media/image121.png"/><Relationship Id="rId3" Type="http://schemas.openxmlformats.org/officeDocument/2006/relationships/slideLayout" Target="../slideLayouts/slideLayout1.xml"/><Relationship Id="rId4"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slideLayout" Target="../slideLayouts/slideLayout1.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hyperlink" Target="https://graphics.stanford.edu/courses/cs178/applets/gamutmapping.html" TargetMode="External"/><Relationship Id="rId2" Type="http://schemas.openxmlformats.org/officeDocument/2006/relationships/image" Target="../media/image123.png"/><Relationship Id="rId3" Type="http://schemas.openxmlformats.org/officeDocument/2006/relationships/slideLayout" Target="../slideLayouts/slideLayout1.xml"/><Relationship Id="rId4"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124.wmf"/><Relationship Id="rId2" Type="http://schemas.openxmlformats.org/officeDocument/2006/relationships/image" Target="../media/image125.wmf"/><Relationship Id="rId3" Type="http://schemas.openxmlformats.org/officeDocument/2006/relationships/image" Target="../media/image126.wmf"/><Relationship Id="rId4" Type="http://schemas.openxmlformats.org/officeDocument/2006/relationships/hyperlink" Target="http://www.inf.ed.ac.uk/teaching/courses/av/LECTURE_NOTES/swainballard91.pdf" TargetMode="External"/><Relationship Id="rId5" Type="http://schemas.openxmlformats.org/officeDocument/2006/relationships/slideLayout" Target="../slideLayouts/slideLayout1.xml"/><Relationship Id="rId6"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hyperlink" Target="http://www.cc.gatech.edu/~rehg/Papers/SkinDetect-IJCV.pdf" TargetMode="External"/><Relationship Id="rId2" Type="http://schemas.openxmlformats.org/officeDocument/2006/relationships/image" Target="../media/image127.wmf"/><Relationship Id="rId3" Type="http://schemas.openxmlformats.org/officeDocument/2006/relationships/slideLayout" Target="../slideLayouts/slideLayout1.xml"/><Relationship Id="rId4"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hyperlink" Target="http://luthuli.cs.uiuc.edu/~daf/papers/ko5.pdf" TargetMode="External"/><Relationship Id="rId2" Type="http://schemas.openxmlformats.org/officeDocument/2006/relationships/image" Target="../media/image128.png"/><Relationship Id="rId3" Type="http://schemas.openxmlformats.org/officeDocument/2006/relationships/slideLayout" Target="../slideLayouts/slideLayout1.xml"/><Relationship Id="rId4"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129.wmf"/><Relationship Id="rId2" Type="http://schemas.openxmlformats.org/officeDocument/2006/relationships/slideLayout" Target="../slideLayouts/slideLayout1.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png"/><Relationship Id="rId3" Type="http://schemas.openxmlformats.org/officeDocument/2006/relationships/hyperlink" Target="http://www.cs.utexas.edu/users/AustinVilla/?p=research/auto_vis" TargetMode="External"/><Relationship Id="rId4" Type="http://schemas.openxmlformats.org/officeDocument/2006/relationships/slideLayout" Target="../slideLayouts/slideLayout1.xml"/><Relationship Id="rId5"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132.wmf"/><Relationship Id="rId2" Type="http://schemas.openxmlformats.org/officeDocument/2006/relationships/image" Target="../media/image133.wmf"/><Relationship Id="rId3" Type="http://schemas.openxmlformats.org/officeDocument/2006/relationships/hyperlink" Target="http://www.ics.uci.edu/~dramanan/papers/trackingpeople/index.html" TargetMode="External"/><Relationship Id="rId4" Type="http://schemas.openxmlformats.org/officeDocument/2006/relationships/slideLayout" Target="../slideLayouts/slideLayout1.xml"/><Relationship Id="rId5"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hyperlink" Target="https://piazza.com/class/jqvgvzzpu2m1iv" TargetMode="External"/><Relationship Id="rId2" Type="http://schemas.openxmlformats.org/officeDocument/2006/relationships/hyperlink" Target="https://piazza.com/class/jqvgvzzpu2m1iv" TargetMode="External"/><Relationship Id="rId3" Type="http://schemas.openxmlformats.org/officeDocument/2006/relationships/slideLayout" Target="../slideLayouts/slideLayout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457200" y="0"/>
            <a:ext cx="8229240" cy="11426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Course overview</a:t>
            </a:r>
            <a:endParaRPr b="0" lang="en-US" sz="4000" spc="-1" strike="noStrike">
              <a:solidFill>
                <a:srgbClr val="000000"/>
              </a:solidFill>
              <a:latin typeface="Arial"/>
            </a:endParaRPr>
          </a:p>
        </p:txBody>
      </p:sp>
      <p:sp>
        <p:nvSpPr>
          <p:cNvPr id="212" name="TextShape 2"/>
          <p:cNvSpPr txBox="1"/>
          <p:nvPr/>
        </p:nvSpPr>
        <p:spPr>
          <a:xfrm>
            <a:off x="3048120" y="990720"/>
            <a:ext cx="5714640" cy="5562360"/>
          </a:xfrm>
          <a:prstGeom prst="rect">
            <a:avLst/>
          </a:prstGeom>
          <a:noFill/>
          <a:ln w="9360">
            <a:noFill/>
          </a:ln>
        </p:spPr>
        <p:txBody>
          <a:bodyPr>
            <a:normAutofit fontScale="73000"/>
          </a:bodyPr>
          <a:p>
            <a:pPr marL="609480" indent="-609120">
              <a:lnSpc>
                <a:spcPct val="100000"/>
              </a:lnSpc>
              <a:spcBef>
                <a:spcPts val="641"/>
              </a:spcBef>
              <a:buClr>
                <a:srgbClr val="000000"/>
              </a:buClr>
              <a:buFont typeface="Arial"/>
              <a:buAutoNum type="arabicPeriod"/>
            </a:pPr>
            <a:r>
              <a:rPr b="0" lang="en-US" sz="3200" spc="-1" strike="noStrike">
                <a:solidFill>
                  <a:srgbClr val="000000"/>
                </a:solidFill>
                <a:latin typeface="Calibri"/>
              </a:rPr>
              <a:t>Low-level vision</a:t>
            </a:r>
            <a:endParaRPr b="0" lang="en-US" sz="3200" spc="-1" strike="noStrike">
              <a:solidFill>
                <a:srgbClr val="000000"/>
              </a:solidFill>
              <a:latin typeface="Calibri"/>
            </a:endParaRPr>
          </a:p>
          <a:p>
            <a:pPr lvl="1" marL="1009800" indent="-609120">
              <a:lnSpc>
                <a:spcPct val="100000"/>
              </a:lnSpc>
              <a:spcBef>
                <a:spcPts val="479"/>
              </a:spcBef>
              <a:buClr>
                <a:srgbClr val="000000"/>
              </a:buClr>
              <a:buFont typeface="Arial"/>
              <a:buChar char="–"/>
            </a:pPr>
            <a:r>
              <a:rPr b="0" lang="en-US" sz="2400" spc="-1" strike="noStrike">
                <a:solidFill>
                  <a:srgbClr val="000000"/>
                </a:solidFill>
                <a:latin typeface="Calibri"/>
              </a:rPr>
              <a:t>image processing, edge detection, feature detection, cameras, color, image segmentation, image formation</a:t>
            </a:r>
            <a:endParaRPr b="0" lang="en-US" sz="2400" spc="-1" strike="noStrike">
              <a:solidFill>
                <a:srgbClr val="000000"/>
              </a:solidFill>
              <a:latin typeface="Calibri"/>
            </a:endParaRPr>
          </a:p>
          <a:p>
            <a:pPr marL="609480" indent="-609120">
              <a:lnSpc>
                <a:spcPct val="100000"/>
              </a:lnSpc>
              <a:spcBef>
                <a:spcPts val="641"/>
              </a:spcBef>
              <a:buClr>
                <a:srgbClr val="000000"/>
              </a:buClr>
              <a:buFont typeface="Arial"/>
              <a:buAutoNum type="arabicPeriod"/>
            </a:pPr>
            <a:r>
              <a:rPr b="0" lang="en-US" sz="3200" spc="-1" strike="noStrike">
                <a:solidFill>
                  <a:srgbClr val="000000"/>
                </a:solidFill>
                <a:latin typeface="Calibri"/>
              </a:rPr>
              <a:t>Geometry and algorithms</a:t>
            </a:r>
            <a:endParaRPr b="0" lang="en-US" sz="3200" spc="-1" strike="noStrike">
              <a:solidFill>
                <a:srgbClr val="000000"/>
              </a:solidFill>
              <a:latin typeface="Calibri"/>
            </a:endParaRPr>
          </a:p>
          <a:p>
            <a:pPr lvl="1" marL="1009800" indent="-609120">
              <a:lnSpc>
                <a:spcPct val="100000"/>
              </a:lnSpc>
              <a:spcBef>
                <a:spcPts val="479"/>
              </a:spcBef>
              <a:buClr>
                <a:srgbClr val="000000"/>
              </a:buClr>
              <a:buFont typeface="Arial"/>
              <a:buChar char="–"/>
            </a:pPr>
            <a:r>
              <a:rPr b="0" lang="en-US" sz="2400" spc="-1" strike="noStrike">
                <a:solidFill>
                  <a:srgbClr val="000000"/>
                </a:solidFill>
                <a:latin typeface="Calibri"/>
              </a:rPr>
              <a:t>projective geometry, stereo, structure from motion, Markov random fields</a:t>
            </a:r>
            <a:endParaRPr b="0" lang="en-US" sz="2400" spc="-1" strike="noStrike">
              <a:solidFill>
                <a:srgbClr val="000000"/>
              </a:solidFill>
              <a:latin typeface="Calibri"/>
            </a:endParaRPr>
          </a:p>
          <a:p>
            <a:pPr marL="609480" indent="-609120">
              <a:lnSpc>
                <a:spcPct val="100000"/>
              </a:lnSpc>
              <a:spcBef>
                <a:spcPts val="641"/>
              </a:spcBef>
              <a:buClr>
                <a:srgbClr val="000000"/>
              </a:buClr>
              <a:buFont typeface="Arial"/>
              <a:buAutoNum type="arabicPeriod"/>
            </a:pPr>
            <a:r>
              <a:rPr b="0" lang="en-US" sz="3200" spc="-1" strike="noStrike">
                <a:solidFill>
                  <a:srgbClr val="000000"/>
                </a:solidFill>
                <a:latin typeface="Calibri"/>
              </a:rPr>
              <a:t>Recognition</a:t>
            </a:r>
            <a:endParaRPr b="0" lang="en-US" sz="3200" spc="-1" strike="noStrike">
              <a:solidFill>
                <a:srgbClr val="000000"/>
              </a:solidFill>
              <a:latin typeface="Calibri"/>
            </a:endParaRPr>
          </a:p>
          <a:p>
            <a:pPr lvl="1" marL="1009800" indent="-609120">
              <a:lnSpc>
                <a:spcPct val="100000"/>
              </a:lnSpc>
              <a:spcBef>
                <a:spcPts val="479"/>
              </a:spcBef>
              <a:buClr>
                <a:srgbClr val="000000"/>
              </a:buClr>
              <a:buFont typeface="Arial"/>
              <a:buChar char="–"/>
            </a:pPr>
            <a:r>
              <a:rPr b="0" lang="en-US" sz="2400" spc="-1" strike="noStrike">
                <a:solidFill>
                  <a:srgbClr val="000000"/>
                </a:solidFill>
                <a:latin typeface="Calibri"/>
              </a:rPr>
              <a:t>face detection / recognition, category recognition, segmentation</a:t>
            </a:r>
            <a:endParaRPr b="0" lang="en-US" sz="2400" spc="-1" strike="noStrike">
              <a:solidFill>
                <a:srgbClr val="000000"/>
              </a:solidFill>
              <a:latin typeface="Calibri"/>
            </a:endParaRPr>
          </a:p>
          <a:p>
            <a:pPr marL="609480" indent="-609120">
              <a:lnSpc>
                <a:spcPct val="100000"/>
              </a:lnSpc>
              <a:spcBef>
                <a:spcPts val="641"/>
              </a:spcBef>
              <a:buClr>
                <a:srgbClr val="000000"/>
              </a:buClr>
              <a:buFont typeface="Arial"/>
              <a:buAutoNum type="arabicPeriod"/>
            </a:pPr>
            <a:r>
              <a:rPr b="0" lang="en-US" sz="3200" spc="-1" strike="noStrike">
                <a:solidFill>
                  <a:srgbClr val="000000"/>
                </a:solidFill>
                <a:latin typeface="Calibri"/>
              </a:rPr>
              <a:t>Recent topics</a:t>
            </a: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pic>
        <p:nvPicPr>
          <p:cNvPr id="213" name="Picture 2" descr=""/>
          <p:cNvPicPr/>
          <p:nvPr/>
        </p:nvPicPr>
        <p:blipFill>
          <a:blip r:embed="rId1"/>
          <a:stretch/>
        </p:blipFill>
        <p:spPr>
          <a:xfrm>
            <a:off x="914400" y="1219320"/>
            <a:ext cx="1599840" cy="1002960"/>
          </a:xfrm>
          <a:prstGeom prst="rect">
            <a:avLst/>
          </a:prstGeom>
          <a:ln w="9360">
            <a:noFill/>
          </a:ln>
          <a:effectLst>
            <a:outerShdw algn="tl" blurRad="50800" dir="2700000" dist="37674" rotWithShape="0">
              <a:srgbClr val="000000">
                <a:alpha val="40000"/>
              </a:srgbClr>
            </a:outerShdw>
          </a:effectLst>
        </p:spPr>
      </p:pic>
      <p:pic>
        <p:nvPicPr>
          <p:cNvPr id="214" name="Picture 5" descr="C:\snavely\work\teaching\09Fa-CS6610\material\Epipolar_geometry.png"/>
          <p:cNvPicPr/>
          <p:nvPr/>
        </p:nvPicPr>
        <p:blipFill>
          <a:blip r:embed="rId2"/>
          <a:stretch/>
        </p:blipFill>
        <p:spPr>
          <a:xfrm>
            <a:off x="880920" y="2743200"/>
            <a:ext cx="1709280" cy="1052280"/>
          </a:xfrm>
          <a:prstGeom prst="rect">
            <a:avLst/>
          </a:prstGeom>
          <a:ln>
            <a:noFill/>
          </a:ln>
          <a:effectLst>
            <a:outerShdw algn="tl" blurRad="50800" dir="2700000" dist="37674" rotWithShape="0">
              <a:srgbClr val="000000">
                <a:alpha val="40000"/>
              </a:srgbClr>
            </a:outerShdw>
          </a:effectLst>
        </p:spPr>
      </p:pic>
      <p:pic>
        <p:nvPicPr>
          <p:cNvPr id="215" name="Picture 6" descr=""/>
          <p:cNvPicPr/>
          <p:nvPr/>
        </p:nvPicPr>
        <p:blipFill>
          <a:blip r:embed="rId3"/>
          <a:stretch/>
        </p:blipFill>
        <p:spPr>
          <a:xfrm>
            <a:off x="990720" y="4267080"/>
            <a:ext cx="1599840" cy="1060200"/>
          </a:xfrm>
          <a:prstGeom prst="rect">
            <a:avLst/>
          </a:prstGeom>
          <a:ln w="9360">
            <a:noFill/>
          </a:ln>
          <a:effectLst>
            <a:outerShdw algn="tl" blurRad="50800" dir="2700000" dist="37674" rotWithShape="0">
              <a:srgbClr val="000000">
                <a:alpha val="40000"/>
              </a:srgbClr>
            </a:outerShdw>
          </a:effectLst>
        </p:spPr>
      </p:pic>
      <p:pic>
        <p:nvPicPr>
          <p:cNvPr id="216" name="Shape 229" descr=""/>
          <p:cNvPicPr/>
          <p:nvPr/>
        </p:nvPicPr>
        <p:blipFill>
          <a:blip r:embed="rId4"/>
          <a:stretch/>
        </p:blipFill>
        <p:spPr>
          <a:xfrm>
            <a:off x="1030680" y="5562720"/>
            <a:ext cx="1559880" cy="1066320"/>
          </a:xfrm>
          <a:prstGeom prst="rect">
            <a:avLst/>
          </a:prstGeom>
          <a:ln>
            <a:noFill/>
          </a:ln>
        </p:spPr>
      </p:pic>
    </p:spTree>
  </p:cSld>
  <mc:AlternateContent>
    <mc:Choice Requires="p14">
      <p:transition p14:dur="10"/>
    </mc:Choice>
    <mc:Fallback>
      <p:transition/>
    </mc:Fallback>
  </mc:AlternateContent>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0">
                                  <p:stCondLst>
                                    <p:cond delay="0"/>
                                  </p:stCondLst>
                                  <p:childTnLst>
                                    <p:set>
                                      <p:cBhvr>
                                        <p:cTn id="6" dur="1" fill="hold">
                                          <p:stCondLst>
                                            <p:cond delay="0"/>
                                          </p:stCondLst>
                                        </p:cTn>
                                        <p:tgtEl>
                                          <p:spTgt spid="212">
                                            <p:txEl>
                                              <p:pRg st="2" end="2"/>
                                            </p:txEl>
                                          </p:spTgt>
                                        </p:tgtEl>
                                        <p:attrNameLst>
                                          <p:attrName>style.visibility</p:attrName>
                                        </p:attrNameLst>
                                      </p:cBhvr>
                                      <p:to>
                                        <p:strVal val="visible"/>
                                      </p:to>
                                    </p:set>
                                    <p:animEffect filter="fade" transition="in">
                                      <p:cBhvr additive="repl">
                                        <p:cTn id="7" dur="500"/>
                                        <p:tgtEl>
                                          <p:spTgt spid="212">
                                            <p:txEl>
                                              <p:pRg st="2" end="2"/>
                                            </p:txEl>
                                          </p:spTgt>
                                        </p:tgtEl>
                                      </p:cBhvr>
                                    </p:animEffect>
                                  </p:childTnLst>
                                </p:cTn>
                              </p:par>
                              <p:par>
                                <p:cTn id="8" nodeType="withEffect" fill="hold" presetClass="entr" presetID="10">
                                  <p:stCondLst>
                                    <p:cond delay="0"/>
                                  </p:stCondLst>
                                  <p:childTnLst>
                                    <p:set>
                                      <p:cBhvr>
                                        <p:cTn id="9" dur="1" fill="hold">
                                          <p:stCondLst>
                                            <p:cond delay="0"/>
                                          </p:stCondLst>
                                        </p:cTn>
                                        <p:tgtEl>
                                          <p:spTgt spid="212">
                                            <p:txEl>
                                              <p:pRg st="3" end="3"/>
                                            </p:txEl>
                                          </p:spTgt>
                                        </p:tgtEl>
                                        <p:attrNameLst>
                                          <p:attrName>style.visibility</p:attrName>
                                        </p:attrNameLst>
                                      </p:cBhvr>
                                      <p:to>
                                        <p:strVal val="visible"/>
                                      </p:to>
                                    </p:set>
                                    <p:animEffect filter="fade" transition="in">
                                      <p:cBhvr additive="repl">
                                        <p:cTn id="10" dur="500"/>
                                        <p:tgtEl>
                                          <p:spTgt spid="212">
                                            <p:txEl>
                                              <p:pRg st="3" end="3"/>
                                            </p:txEl>
                                          </p:spTgt>
                                        </p:tgtEl>
                                      </p:cBhvr>
                                    </p:animEffect>
                                  </p:childTnLst>
                                </p:cTn>
                              </p:par>
                              <p:par>
                                <p:cTn id="11" nodeType="withEffect" fill="hold" presetClass="entr" presetID="10">
                                  <p:stCondLst>
                                    <p:cond delay="0"/>
                                  </p:stCondLst>
                                  <p:childTnLst>
                                    <p:set>
                                      <p:cBhvr>
                                        <p:cTn id="12" dur="1" fill="hold">
                                          <p:stCondLst>
                                            <p:cond delay="0"/>
                                          </p:stCondLst>
                                        </p:cTn>
                                        <p:tgtEl>
                                          <p:spTgt spid="214"/>
                                        </p:tgtEl>
                                        <p:attrNameLst>
                                          <p:attrName>style.visibility</p:attrName>
                                        </p:attrNameLst>
                                      </p:cBhvr>
                                      <p:to>
                                        <p:strVal val="visible"/>
                                      </p:to>
                                    </p:set>
                                    <p:animEffect filter="fade" transition="in">
                                      <p:cBhvr additive="repl">
                                        <p:cTn id="13" dur="500"/>
                                        <p:tgtEl>
                                          <p:spTgt spid="214"/>
                                        </p:tgtEl>
                                      </p:cBhvr>
                                    </p:animEffect>
                                  </p:childTnLst>
                                </p:cTn>
                              </p:par>
                            </p:childTnLst>
                          </p:cTn>
                        </p:par>
                      </p:childTnLst>
                    </p:cTn>
                  </p:par>
                  <p:par>
                    <p:cTn id="14" nodeType="clickEffect" fill="hold">
                      <p:stCondLst>
                        <p:cond delay="indefinite"/>
                      </p:stCondLst>
                      <p:childTnLst>
                        <p:par>
                          <p:cTn id="15" nodeType="withEffect" fill="hold">
                            <p:stCondLst>
                              <p:cond delay="0"/>
                            </p:stCondLst>
                            <p:childTnLst>
                              <p:par>
                                <p:cTn id="16" nodeType="clickEffect" fill="hold" presetClass="entr" presetID="10">
                                  <p:stCondLst>
                                    <p:cond delay="0"/>
                                  </p:stCondLst>
                                  <p:childTnLst>
                                    <p:set>
                                      <p:cBhvr>
                                        <p:cTn id="17" dur="1" fill="hold">
                                          <p:stCondLst>
                                            <p:cond delay="0"/>
                                          </p:stCondLst>
                                        </p:cTn>
                                        <p:tgtEl>
                                          <p:spTgt spid="212">
                                            <p:txEl>
                                              <p:pRg st="4" end="4"/>
                                            </p:txEl>
                                          </p:spTgt>
                                        </p:tgtEl>
                                        <p:attrNameLst>
                                          <p:attrName>style.visibility</p:attrName>
                                        </p:attrNameLst>
                                      </p:cBhvr>
                                      <p:to>
                                        <p:strVal val="visible"/>
                                      </p:to>
                                    </p:set>
                                    <p:animEffect filter="fade" transition="in">
                                      <p:cBhvr additive="repl">
                                        <p:cTn id="18" dur="500"/>
                                        <p:tgtEl>
                                          <p:spTgt spid="212">
                                            <p:txEl>
                                              <p:pRg st="4" end="4"/>
                                            </p:txEl>
                                          </p:spTgt>
                                        </p:tgtEl>
                                      </p:cBhvr>
                                    </p:animEffect>
                                  </p:childTnLst>
                                </p:cTn>
                              </p:par>
                              <p:par>
                                <p:cTn id="19" nodeType="withEffect" fill="hold" presetClass="entr" presetID="10">
                                  <p:stCondLst>
                                    <p:cond delay="0"/>
                                  </p:stCondLst>
                                  <p:childTnLst>
                                    <p:set>
                                      <p:cBhvr>
                                        <p:cTn id="20" dur="1" fill="hold">
                                          <p:stCondLst>
                                            <p:cond delay="0"/>
                                          </p:stCondLst>
                                        </p:cTn>
                                        <p:tgtEl>
                                          <p:spTgt spid="212">
                                            <p:txEl>
                                              <p:pRg st="5" end="5"/>
                                            </p:txEl>
                                          </p:spTgt>
                                        </p:tgtEl>
                                        <p:attrNameLst>
                                          <p:attrName>style.visibility</p:attrName>
                                        </p:attrNameLst>
                                      </p:cBhvr>
                                      <p:to>
                                        <p:strVal val="visible"/>
                                      </p:to>
                                    </p:set>
                                    <p:animEffect filter="fade" transition="in">
                                      <p:cBhvr additive="repl">
                                        <p:cTn id="21" dur="500"/>
                                        <p:tgtEl>
                                          <p:spTgt spid="212">
                                            <p:txEl>
                                              <p:pRg st="5" end="5"/>
                                            </p:txEl>
                                          </p:spTgt>
                                        </p:tgtEl>
                                      </p:cBhvr>
                                    </p:animEffect>
                                  </p:childTnLst>
                                </p:cTn>
                              </p:par>
                              <p:par>
                                <p:cTn id="22" nodeType="withEffect" fill="hold" presetClass="entr" presetID="10">
                                  <p:stCondLst>
                                    <p:cond delay="0"/>
                                  </p:stCondLst>
                                  <p:childTnLst>
                                    <p:set>
                                      <p:cBhvr>
                                        <p:cTn id="23" dur="1" fill="hold">
                                          <p:stCondLst>
                                            <p:cond delay="0"/>
                                          </p:stCondLst>
                                        </p:cTn>
                                        <p:tgtEl>
                                          <p:spTgt spid="215"/>
                                        </p:tgtEl>
                                        <p:attrNameLst>
                                          <p:attrName>style.visibility</p:attrName>
                                        </p:attrNameLst>
                                      </p:cBhvr>
                                      <p:to>
                                        <p:strVal val="visible"/>
                                      </p:to>
                                    </p:set>
                                    <p:animEffect filter="fade" transition="in">
                                      <p:cBhvr additive="repl">
                                        <p:cTn id="24" dur="500"/>
                                        <p:tgtEl>
                                          <p:spTgt spid="215"/>
                                        </p:tgtEl>
                                      </p:cBhvr>
                                    </p:animEffect>
                                  </p:childTnLst>
                                </p:cTn>
                              </p:par>
                            </p:childTnLst>
                          </p:cTn>
                        </p:par>
                      </p:childTnLst>
                    </p:cTn>
                  </p:par>
                  <p:par>
                    <p:cTn id="25" nodeType="clickEffect" fill="hold">
                      <p:stCondLst>
                        <p:cond delay="indefinite"/>
                      </p:stCondLst>
                      <p:childTnLst>
                        <p:par>
                          <p:cTn id="26" nodeType="withEffect" fill="hold">
                            <p:stCondLst>
                              <p:cond delay="0"/>
                            </p:stCondLst>
                            <p:childTnLst>
                              <p:par>
                                <p:cTn id="27" nodeType="clickEffect" fill="hold" presetClass="entr" presetID="10">
                                  <p:stCondLst>
                                    <p:cond delay="0"/>
                                  </p:stCondLst>
                                  <p:childTnLst>
                                    <p:set>
                                      <p:cBhvr>
                                        <p:cTn id="28" dur="1" fill="hold">
                                          <p:stCondLst>
                                            <p:cond delay="0"/>
                                          </p:stCondLst>
                                        </p:cTn>
                                        <p:tgtEl>
                                          <p:spTgt spid="212">
                                            <p:txEl>
                                              <p:pRg st="6" end="6"/>
                                            </p:txEl>
                                          </p:spTgt>
                                        </p:tgtEl>
                                        <p:attrNameLst>
                                          <p:attrName>style.visibility</p:attrName>
                                        </p:attrNameLst>
                                      </p:cBhvr>
                                      <p:to>
                                        <p:strVal val="visible"/>
                                      </p:to>
                                    </p:set>
                                    <p:animEffect filter="fade" transition="in">
                                      <p:cBhvr additive="repl">
                                        <p:cTn id="29" dur="500"/>
                                        <p:tgtEl>
                                          <p:spTgt spid="212">
                                            <p:txEl>
                                              <p:pRg st="6" end="6"/>
                                            </p:txEl>
                                          </p:spTgt>
                                        </p:tgtEl>
                                      </p:cBhvr>
                                    </p:animEffect>
                                  </p:childTnLst>
                                </p:cTn>
                              </p:par>
                              <p:par>
                                <p:cTn id="30" nodeType="withEffect" fill="hold" presetClass="entr" presetID="10">
                                  <p:stCondLst>
                                    <p:cond delay="0"/>
                                  </p:stCondLst>
                                  <p:childTnLst>
                                    <p:set>
                                      <p:cBhvr>
                                        <p:cTn id="31" dur="1" fill="hold">
                                          <p:stCondLst>
                                            <p:cond delay="0"/>
                                          </p:stCondLst>
                                        </p:cTn>
                                        <p:tgtEl>
                                          <p:spTgt spid="216"/>
                                        </p:tgtEl>
                                        <p:attrNameLst>
                                          <p:attrName>style.visibility</p:attrName>
                                        </p:attrNameLst>
                                      </p:cBhvr>
                                      <p:to>
                                        <p:strVal val="visible"/>
                                      </p:to>
                                    </p:set>
                                    <p:animEffect filter="fade" transition="in">
                                      <p:cBhvr additive="repl">
                                        <p:cTn id="32"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extShape 1"/>
          <p:cNvSpPr txBox="1"/>
          <p:nvPr/>
        </p:nvSpPr>
        <p:spPr>
          <a:xfrm>
            <a:off x="685800" y="1600200"/>
            <a:ext cx="7772040" cy="1469520"/>
          </a:xfrm>
          <a:prstGeom prst="rect">
            <a:avLst/>
          </a:prstGeom>
          <a:noFill/>
          <a:ln w="9360">
            <a:noFill/>
          </a:ln>
        </p:spPr>
        <p:txBody>
          <a:bodyPr anchor="ctr">
            <a:normAutofit/>
          </a:bodyPr>
          <a:p>
            <a:pPr algn="ctr">
              <a:lnSpc>
                <a:spcPct val="100000"/>
              </a:lnSpc>
            </a:pPr>
            <a:r>
              <a:rPr b="0" lang="en-US" sz="6000" spc="-1" strike="noStrike">
                <a:solidFill>
                  <a:srgbClr val="ff0000"/>
                </a:solidFill>
                <a:latin typeface="Calibri"/>
              </a:rPr>
              <a:t>C</a:t>
            </a:r>
            <a:r>
              <a:rPr b="0" lang="en-US" sz="6000" spc="-1" strike="noStrike">
                <a:solidFill>
                  <a:srgbClr val="ffc000"/>
                </a:solidFill>
                <a:latin typeface="Calibri"/>
              </a:rPr>
              <a:t>o</a:t>
            </a:r>
            <a:r>
              <a:rPr b="0" lang="en-US" sz="6000" spc="-1" strike="noStrike">
                <a:solidFill>
                  <a:srgbClr val="92d050"/>
                </a:solidFill>
                <a:latin typeface="Calibri"/>
              </a:rPr>
              <a:t>l</a:t>
            </a:r>
            <a:r>
              <a:rPr b="0" lang="en-US" sz="6000" spc="-1" strike="noStrike">
                <a:solidFill>
                  <a:srgbClr val="00b050"/>
                </a:solidFill>
                <a:latin typeface="Calibri"/>
              </a:rPr>
              <a:t>o</a:t>
            </a:r>
            <a:r>
              <a:rPr b="0" lang="en-US" sz="6000" spc="-1" strike="noStrike">
                <a:solidFill>
                  <a:srgbClr val="002060"/>
                </a:solidFill>
                <a:latin typeface="Calibri"/>
              </a:rPr>
              <a:t>r</a:t>
            </a:r>
            <a:endParaRPr b="0" lang="en-US" sz="6000" spc="-1" strike="noStrike">
              <a:solidFill>
                <a:srgbClr val="000000"/>
              </a:solidFill>
              <a:latin typeface="Arial"/>
            </a:endParaRPr>
          </a:p>
        </p:txBody>
      </p:sp>
      <p:sp>
        <p:nvSpPr>
          <p:cNvPr id="285" name="TextShape 2"/>
          <p:cNvSpPr txBox="1"/>
          <p:nvPr/>
        </p:nvSpPr>
        <p:spPr>
          <a:xfrm>
            <a:off x="1371600" y="3355920"/>
            <a:ext cx="6400440" cy="1752120"/>
          </a:xfrm>
          <a:prstGeom prst="rect">
            <a:avLst/>
          </a:prstGeom>
          <a:noFill/>
          <a:ln w="9360">
            <a:noFill/>
          </a:ln>
        </p:spPr>
        <p:txBody>
          <a:bodyPr>
            <a:noAutofit/>
          </a:bodyPr>
          <a:p>
            <a:pPr algn="ctr">
              <a:lnSpc>
                <a:spcPct val="100000"/>
              </a:lnSpc>
              <a:spcBef>
                <a:spcPts val="561"/>
              </a:spcBef>
              <a:tabLst>
                <a:tab algn="l" pos="0"/>
              </a:tabLst>
            </a:pPr>
            <a:r>
              <a:rPr b="0" lang="en-US" sz="2800" spc="-1" strike="noStrike">
                <a:solidFill>
                  <a:srgbClr val="8b8b8b"/>
                </a:solidFill>
                <a:latin typeface="Calibri"/>
              </a:rPr>
              <a:t>Samuel Cheng</a:t>
            </a:r>
            <a:endParaRPr b="0" lang="en-US" sz="2800" spc="-1" strike="noStrike">
              <a:latin typeface="Arial"/>
            </a:endParaRPr>
          </a:p>
          <a:p>
            <a:pPr algn="ctr">
              <a:lnSpc>
                <a:spcPct val="100000"/>
              </a:lnSpc>
              <a:spcBef>
                <a:spcPts val="561"/>
              </a:spcBef>
              <a:tabLst>
                <a:tab algn="l" pos="0"/>
              </a:tabLst>
            </a:pPr>
            <a:r>
              <a:rPr b="0" lang="en-US" sz="2800" spc="-1" strike="noStrike">
                <a:solidFill>
                  <a:srgbClr val="8b8b8b"/>
                </a:solidFill>
                <a:latin typeface="Calibri"/>
              </a:rPr>
              <a:t>Slide credits: James Thompkin, Juan Carlos Niebles and Ranjay Krishna</a:t>
            </a:r>
            <a:endParaRPr b="0" lang="en-US" sz="2800" spc="-1" strike="noStrike">
              <a:latin typeface="Arial"/>
            </a:endParaRPr>
          </a:p>
          <a:p>
            <a:pPr algn="ctr">
              <a:lnSpc>
                <a:spcPct val="100000"/>
              </a:lnSpc>
              <a:spcBef>
                <a:spcPts val="561"/>
              </a:spcBef>
              <a:tabLst>
                <a:tab algn="l" pos="0"/>
              </a:tabLst>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86" name="TextShape 1"/>
          <p:cNvSpPr txBox="1"/>
          <p:nvPr/>
        </p:nvSpPr>
        <p:spPr>
          <a:xfrm>
            <a:off x="685800" y="1600200"/>
            <a:ext cx="7772040" cy="1469520"/>
          </a:xfrm>
          <a:prstGeom prst="rect">
            <a:avLst/>
          </a:prstGeom>
          <a:noFill/>
          <a:ln w="9360">
            <a:noFill/>
          </a:ln>
        </p:spPr>
        <p:txBody>
          <a:bodyPr anchor="ctr">
            <a:noAutofit/>
          </a:bodyPr>
          <a:p>
            <a:endParaRPr b="0" lang="en-US" sz="3600" spc="-1" strike="noStrike">
              <a:solidFill>
                <a:srgbClr val="000000"/>
              </a:solidFill>
              <a:latin typeface="Arial"/>
            </a:endParaRPr>
          </a:p>
        </p:txBody>
      </p:sp>
      <p:sp>
        <p:nvSpPr>
          <p:cNvPr id="287" name="TextShape 2"/>
          <p:cNvSpPr txBox="1"/>
          <p:nvPr/>
        </p:nvSpPr>
        <p:spPr>
          <a:xfrm>
            <a:off x="1371600" y="3355920"/>
            <a:ext cx="6400440" cy="1752120"/>
          </a:xfrm>
          <a:prstGeom prst="rect">
            <a:avLst/>
          </a:prstGeom>
          <a:noFill/>
          <a:ln w="9360">
            <a:noFill/>
          </a:ln>
        </p:spPr>
        <p:txBody>
          <a:bodyPr>
            <a:noAutofit/>
          </a:bodyPr>
          <a:p>
            <a:pPr algn="ctr"/>
            <a:endParaRPr b="0" lang="en-US" sz="3200" spc="-1" strike="noStrike">
              <a:latin typeface="Arial"/>
            </a:endParaRPr>
          </a:p>
        </p:txBody>
      </p:sp>
      <p:pic>
        <p:nvPicPr>
          <p:cNvPr id="288" name="Picture 2" descr="C:\Users\James\Dropbox\cs143 fall 2013\cs143 fall 2013 slides\03\MqRIS96.jpg"/>
          <p:cNvPicPr/>
          <p:nvPr/>
        </p:nvPicPr>
        <p:blipFill>
          <a:blip r:embed="rId1"/>
          <a:stretch/>
        </p:blipFill>
        <p:spPr>
          <a:xfrm>
            <a:off x="1143000" y="0"/>
            <a:ext cx="6857640" cy="6857640"/>
          </a:xfrm>
          <a:prstGeom prst="rect">
            <a:avLst/>
          </a:prstGeom>
          <a:ln>
            <a:noFill/>
          </a:ln>
        </p:spPr>
      </p:pic>
      <p:sp>
        <p:nvSpPr>
          <p:cNvPr id="289" name="CustomShape 3"/>
          <p:cNvSpPr/>
          <p:nvPr/>
        </p:nvSpPr>
        <p:spPr>
          <a:xfrm>
            <a:off x="8077320" y="6581160"/>
            <a:ext cx="1142640" cy="272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ffffff"/>
                </a:solidFill>
                <a:latin typeface="Arial"/>
              </a:rPr>
              <a:t>Bela Borsodi</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90" name="TextShape 1"/>
          <p:cNvSpPr txBox="1"/>
          <p:nvPr/>
        </p:nvSpPr>
        <p:spPr>
          <a:xfrm>
            <a:off x="457200" y="990720"/>
            <a:ext cx="8229240" cy="5135040"/>
          </a:xfrm>
          <a:prstGeom prst="rect">
            <a:avLst/>
          </a:prstGeom>
          <a:noFill/>
          <a:ln w="9360">
            <a:noFill/>
          </a:ln>
        </p:spPr>
        <p:txBody>
          <a:bodyPr>
            <a:noAutofit/>
          </a:bodyPr>
          <a:p>
            <a:endParaRPr b="0" lang="en-US" sz="2800" spc="-1" strike="noStrike">
              <a:solidFill>
                <a:srgbClr val="000000"/>
              </a:solidFill>
              <a:latin typeface="Calibri"/>
            </a:endParaRPr>
          </a:p>
        </p:txBody>
      </p:sp>
      <p:pic>
        <p:nvPicPr>
          <p:cNvPr id="291" name="Picture 2" descr="C:\Users\James\Dropbox\cs143 fall 2013\cs143 fall 2013 slides\03\Hr6tTdt.jpg"/>
          <p:cNvPicPr/>
          <p:nvPr/>
        </p:nvPicPr>
        <p:blipFill>
          <a:blip r:embed="rId1"/>
          <a:stretch/>
        </p:blipFill>
        <p:spPr>
          <a:xfrm>
            <a:off x="0" y="609480"/>
            <a:ext cx="9158040" cy="5638320"/>
          </a:xfrm>
          <a:prstGeom prst="rect">
            <a:avLst/>
          </a:prstGeom>
          <a:ln>
            <a:noFill/>
          </a:ln>
        </p:spPr>
      </p:pic>
      <p:sp>
        <p:nvSpPr>
          <p:cNvPr id="292" name="CustomShape 2"/>
          <p:cNvSpPr/>
          <p:nvPr/>
        </p:nvSpPr>
        <p:spPr>
          <a:xfrm>
            <a:off x="8077320" y="6581160"/>
            <a:ext cx="1142640" cy="272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ffffff"/>
                </a:solidFill>
                <a:latin typeface="Arial"/>
              </a:rPr>
              <a:t>Bela Borsodi</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What Is an Image?</a:t>
            </a:r>
            <a:endParaRPr b="0" lang="en-US" sz="4000" spc="-1" strike="noStrike">
              <a:solidFill>
                <a:srgbClr val="000000"/>
              </a:solidFill>
              <a:latin typeface="Arial"/>
            </a:endParaRPr>
          </a:p>
        </p:txBody>
      </p:sp>
      <p:sp>
        <p:nvSpPr>
          <p:cNvPr id="294"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457200" y="990720"/>
            <a:ext cx="8229240" cy="5135040"/>
          </a:xfrm>
          <a:prstGeom prst="rect">
            <a:avLst/>
          </a:prstGeom>
          <a:noFill/>
          <a:ln w="9360">
            <a:noFill/>
          </a:ln>
        </p:spPr>
        <p:txBody>
          <a:bodyPr>
            <a:noAutofit/>
          </a:bodyPr>
          <a:p>
            <a:pPr>
              <a:lnSpc>
                <a:spcPct val="100000"/>
              </a:lnSpc>
              <a:spcBef>
                <a:spcPts val="641"/>
              </a:spcBef>
              <a:tabLst>
                <a:tab algn="l" pos="0"/>
              </a:tabLst>
            </a:pPr>
            <a:r>
              <a:rPr b="0" lang="en-US" sz="3200" spc="-1" strike="noStrike">
                <a:solidFill>
                  <a:srgbClr val="000000"/>
                </a:solidFill>
                <a:latin typeface="Calibri"/>
              </a:rPr>
              <a:t>&gt;&gt; I = rand(256,256);</a:t>
            </a: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r>
              <a:rPr b="0" lang="en-US" sz="3200" spc="-1" strike="noStrike">
                <a:solidFill>
                  <a:srgbClr val="000000"/>
                </a:solidFill>
                <a:latin typeface="Calibri"/>
              </a:rPr>
              <a:t>Think-Pair-Share:</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What is this? What does it look like?</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Which values does it take?</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How many values can it take?</a:t>
            </a:r>
            <a:br/>
            <a:r>
              <a:rPr b="0" lang="en-US" sz="3200" spc="-1" strike="noStrike">
                <a:solidFill>
                  <a:srgbClr val="000000"/>
                </a:solidFill>
                <a:latin typeface="Calibri"/>
              </a:rPr>
              <a:t> </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Is it an image?</a:t>
            </a: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Shape 1"/>
          <p:cNvSpPr txBox="1"/>
          <p:nvPr/>
        </p:nvSpPr>
        <p:spPr>
          <a:xfrm>
            <a:off x="457200" y="990720"/>
            <a:ext cx="8229240" cy="5135040"/>
          </a:xfrm>
          <a:prstGeom prst="rect">
            <a:avLst/>
          </a:prstGeom>
          <a:noFill/>
          <a:ln w="9360">
            <a:noFill/>
          </a:ln>
        </p:spPr>
        <p:txBody>
          <a:bodyPr>
            <a:noAutofit/>
          </a:bodyPr>
          <a:p>
            <a:pPr>
              <a:lnSpc>
                <a:spcPct val="100000"/>
              </a:lnSpc>
              <a:spcBef>
                <a:spcPts val="641"/>
              </a:spcBef>
              <a:tabLst>
                <a:tab algn="l" pos="0"/>
              </a:tabLst>
            </a:pPr>
            <a:r>
              <a:rPr b="0" lang="en-US" sz="3200" spc="-1" strike="noStrike">
                <a:solidFill>
                  <a:srgbClr val="000000"/>
                </a:solidFill>
                <a:latin typeface="Calibri"/>
              </a:rPr>
              <a:t>&gt;&gt; I = rand(256,256);</a:t>
            </a:r>
            <a:endParaRPr b="0" lang="en-US" sz="3200" spc="-1" strike="noStrike">
              <a:solidFill>
                <a:srgbClr val="000000"/>
              </a:solidFill>
              <a:latin typeface="Calibri"/>
            </a:endParaRPr>
          </a:p>
          <a:p>
            <a:pPr>
              <a:lnSpc>
                <a:spcPct val="100000"/>
              </a:lnSpc>
              <a:spcBef>
                <a:spcPts val="641"/>
              </a:spcBef>
              <a:tabLst>
                <a:tab algn="l" pos="0"/>
              </a:tabLst>
            </a:pPr>
            <a:r>
              <a:rPr b="0" lang="en-US" sz="3200" spc="-1" strike="noStrike">
                <a:solidFill>
                  <a:srgbClr val="000000"/>
                </a:solidFill>
                <a:latin typeface="Calibri"/>
              </a:rPr>
              <a:t>&gt;&gt; imshow(I);</a:t>
            </a:r>
            <a:endParaRPr b="0" lang="en-US" sz="3200" spc="-1" strike="noStrike">
              <a:solidFill>
                <a:srgbClr val="000000"/>
              </a:solidFill>
              <a:latin typeface="Calibri"/>
            </a:endParaRPr>
          </a:p>
        </p:txBody>
      </p:sp>
      <p:pic>
        <p:nvPicPr>
          <p:cNvPr id="297" name="Picture 3" descr=""/>
          <p:cNvPicPr/>
          <p:nvPr/>
        </p:nvPicPr>
        <p:blipFill>
          <a:blip r:embed="rId1"/>
          <a:stretch/>
        </p:blipFill>
        <p:spPr>
          <a:xfrm>
            <a:off x="4243320" y="2057400"/>
            <a:ext cx="4443120" cy="4446720"/>
          </a:xfrm>
          <a:prstGeom prst="rect">
            <a:avLst/>
          </a:prstGeom>
          <a:ln>
            <a:noFill/>
          </a:ln>
        </p:spPr>
      </p:pic>
      <p:sp>
        <p:nvSpPr>
          <p:cNvPr id="298" name="CustomShape 2"/>
          <p:cNvSpPr/>
          <p:nvPr/>
        </p:nvSpPr>
        <p:spPr>
          <a:xfrm>
            <a:off x="7777440" y="6581160"/>
            <a:ext cx="149040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Danny Alexander</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Dimensionality of an Image</a:t>
            </a:r>
            <a:endParaRPr b="0" lang="en-US" sz="4000" spc="-1" strike="noStrike">
              <a:solidFill>
                <a:srgbClr val="000000"/>
              </a:solidFill>
              <a:latin typeface="Arial"/>
            </a:endParaRPr>
          </a:p>
        </p:txBody>
      </p:sp>
      <p:sp>
        <p:nvSpPr>
          <p:cNvPr id="300" name="TextShape 2"/>
          <p:cNvSpPr txBox="1"/>
          <p:nvPr/>
        </p:nvSpPr>
        <p:spPr>
          <a:xfrm>
            <a:off x="457200" y="990720"/>
            <a:ext cx="8229240" cy="5135040"/>
          </a:xfrm>
          <a:prstGeom prst="rect">
            <a:avLst/>
          </a:prstGeom>
          <a:noFill/>
          <a:ln w="9360">
            <a:noFill/>
          </a:ln>
        </p:spPr>
        <p:txBody>
          <a:bodyPr>
            <a:norm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 8bit = 256 values ^ 65,536</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Computer says ‘Inf’ combinations.</a:t>
            </a:r>
            <a:endParaRPr b="0" lang="en-US" sz="2800" spc="-1" strike="noStrike">
              <a:solidFill>
                <a:srgbClr val="000000"/>
              </a:solidFill>
              <a:latin typeface="Calibri"/>
            </a:endParaRPr>
          </a:p>
          <a:p>
            <a:endParaRPr b="0" lang="en-US" sz="2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Some depiction of all possible scenes </a:t>
            </a:r>
            <a:br/>
            <a:r>
              <a:rPr b="0" lang="en-US" sz="3200" spc="-1" strike="noStrike">
                <a:solidFill>
                  <a:srgbClr val="000000"/>
                </a:solidFill>
                <a:latin typeface="Calibri"/>
              </a:rPr>
              <a:t>would fit into this memory.</a:t>
            </a:r>
            <a:endParaRPr b="0" lang="en-US" sz="3200" spc="-1" strike="noStrike">
              <a:solidFill>
                <a:srgbClr val="000000"/>
              </a:solidFill>
              <a:latin typeface="Calibri"/>
            </a:endParaRPr>
          </a:p>
          <a:p>
            <a:pPr marL="457200">
              <a:lnSpc>
                <a:spcPct val="100000"/>
              </a:lnSpc>
              <a:spcBef>
                <a:spcPts val="56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Dimensionality of an Image</a:t>
            </a:r>
            <a:endParaRPr b="0" lang="en-US" sz="4000" spc="-1" strike="noStrike">
              <a:solidFill>
                <a:srgbClr val="000000"/>
              </a:solidFill>
              <a:latin typeface="Arial"/>
            </a:endParaRPr>
          </a:p>
        </p:txBody>
      </p:sp>
      <p:sp>
        <p:nvSpPr>
          <p:cNvPr id="302" name="TextShape 2"/>
          <p:cNvSpPr txBox="1"/>
          <p:nvPr/>
        </p:nvSpPr>
        <p:spPr>
          <a:xfrm>
            <a:off x="457200" y="990720"/>
            <a:ext cx="8229240" cy="5135040"/>
          </a:xfrm>
          <a:prstGeom prst="rect">
            <a:avLst/>
          </a:prstGeom>
          <a:noFill/>
          <a:ln w="9360">
            <a:noFill/>
          </a:ln>
        </p:spPr>
        <p:txBody>
          <a:bodyPr>
            <a:normAutofit fontScale="77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 8bit = 256 values ^ 65,536</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Computer says ‘Inf’ combinations.</a:t>
            </a:r>
            <a:endParaRPr b="0" lang="en-US" sz="2800" spc="-1" strike="noStrike">
              <a:solidFill>
                <a:srgbClr val="000000"/>
              </a:solidFill>
              <a:latin typeface="Calibri"/>
            </a:endParaRPr>
          </a:p>
          <a:p>
            <a:endParaRPr b="0" lang="en-US" sz="2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Some depiction of all possible scenes </a:t>
            </a:r>
            <a:br/>
            <a:r>
              <a:rPr b="0" lang="en-US" sz="3200" spc="-1" strike="noStrike">
                <a:solidFill>
                  <a:srgbClr val="000000"/>
                </a:solidFill>
                <a:latin typeface="Calibri"/>
              </a:rPr>
              <a:t>would fit into this memory.</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Computer vision as making sense of an extremely high-dimensional space.</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Subspace of ‘natural’ images.</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Deriving low-dimensional, explainable models.</a:t>
            </a:r>
            <a:endParaRPr b="0" lang="en-US" sz="2800" spc="-1" strike="noStrike">
              <a:solidFill>
                <a:srgbClr val="000000"/>
              </a:solidFill>
              <a:latin typeface="Calibri"/>
            </a:endParaRPr>
          </a:p>
          <a:p>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Picture 20" descr=""/>
          <p:cNvPicPr/>
          <p:nvPr/>
        </p:nvPicPr>
        <p:blipFill>
          <a:blip r:embed="rId1"/>
          <a:stretch/>
        </p:blipFill>
        <p:spPr>
          <a:xfrm>
            <a:off x="707400" y="1858320"/>
            <a:ext cx="4913640" cy="4586040"/>
          </a:xfrm>
          <a:prstGeom prst="rect">
            <a:avLst/>
          </a:prstGeom>
          <a:ln>
            <a:noFill/>
          </a:ln>
        </p:spPr>
      </p:pic>
      <p:sp>
        <p:nvSpPr>
          <p:cNvPr id="304" name="TextShape 1"/>
          <p:cNvSpPr txBox="1"/>
          <p:nvPr/>
        </p:nvSpPr>
        <p:spPr>
          <a:xfrm>
            <a:off x="457200" y="0"/>
            <a:ext cx="8229240" cy="914040"/>
          </a:xfrm>
          <a:prstGeom prst="rect">
            <a:avLst/>
          </a:prstGeom>
          <a:noFill/>
          <a:ln w="9360">
            <a:noFill/>
          </a:ln>
        </p:spPr>
        <p:txBody>
          <a:bodyPr anchor="ctr">
            <a:normAutofit/>
          </a:bodyPr>
          <a:p>
            <a:pPr>
              <a:lnSpc>
                <a:spcPct val="100000"/>
              </a:lnSpc>
            </a:pPr>
            <a:r>
              <a:rPr b="0" lang="en-US" sz="4000" spc="-1" strike="noStrike">
                <a:solidFill>
                  <a:srgbClr val="000000"/>
                </a:solidFill>
                <a:latin typeface="Calibri"/>
              </a:rPr>
              <a:t>What is each part of an image?</a:t>
            </a:r>
            <a:endParaRPr b="0" lang="en-US" sz="4000" spc="-1" strike="noStrike">
              <a:solidFill>
                <a:srgbClr val="000000"/>
              </a:solidFill>
              <a:latin typeface="Arial"/>
            </a:endParaRPr>
          </a:p>
        </p:txBody>
      </p:sp>
      <p:sp>
        <p:nvSpPr>
          <p:cNvPr id="305" name="CustomShape 2"/>
          <p:cNvSpPr/>
          <p:nvPr/>
        </p:nvSpPr>
        <p:spPr>
          <a:xfrm flipV="1">
            <a:off x="685800" y="1523880"/>
            <a:ext cx="360" cy="4941360"/>
          </a:xfrm>
          <a:custGeom>
            <a:avLst/>
            <a:gdLst/>
            <a:ahLst/>
            <a:rect l="l" t="t" r="r" b="b"/>
            <a:pathLst>
              <a:path w="21600" h="21600">
                <a:moveTo>
                  <a:pt x="0" y="0"/>
                </a:moveTo>
                <a:lnTo>
                  <a:pt x="21600" y="21600"/>
                </a:lnTo>
              </a:path>
            </a:pathLst>
          </a:custGeom>
          <a:noFill/>
          <a:ln w="63360">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306" name="CustomShape 3"/>
          <p:cNvSpPr/>
          <p:nvPr/>
        </p:nvSpPr>
        <p:spPr>
          <a:xfrm>
            <a:off x="685800" y="6465600"/>
            <a:ext cx="5333760" cy="360"/>
          </a:xfrm>
          <a:custGeom>
            <a:avLst/>
            <a:gdLst/>
            <a:ahLst/>
            <a:rect l="l" t="t" r="r" b="b"/>
            <a:pathLst>
              <a:path w="21600" h="21600">
                <a:moveTo>
                  <a:pt x="0" y="0"/>
                </a:moveTo>
                <a:lnTo>
                  <a:pt x="21600" y="21600"/>
                </a:lnTo>
              </a:path>
            </a:pathLst>
          </a:custGeom>
          <a:noFill/>
          <a:ln w="63360">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307" name="CustomShape 4"/>
          <p:cNvSpPr/>
          <p:nvPr/>
        </p:nvSpPr>
        <p:spPr>
          <a:xfrm>
            <a:off x="258120" y="3721680"/>
            <a:ext cx="3805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y</a:t>
            </a:r>
            <a:endParaRPr b="0" lang="en-US" sz="1800" spc="-1" strike="noStrike">
              <a:latin typeface="Arial"/>
            </a:endParaRPr>
          </a:p>
        </p:txBody>
      </p:sp>
      <p:sp>
        <p:nvSpPr>
          <p:cNvPr id="308" name="CustomShape 5"/>
          <p:cNvSpPr/>
          <p:nvPr/>
        </p:nvSpPr>
        <p:spPr>
          <a:xfrm>
            <a:off x="3082320" y="6435000"/>
            <a:ext cx="3805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x</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9" name="Picture 20" descr=""/>
          <p:cNvPicPr/>
          <p:nvPr/>
        </p:nvPicPr>
        <p:blipFill>
          <a:blip r:embed="rId1"/>
          <a:stretch/>
        </p:blipFill>
        <p:spPr>
          <a:xfrm>
            <a:off x="707400" y="1858320"/>
            <a:ext cx="4913640" cy="4586040"/>
          </a:xfrm>
          <a:prstGeom prst="rect">
            <a:avLst/>
          </a:prstGeom>
          <a:ln>
            <a:noFill/>
          </a:ln>
        </p:spPr>
      </p:pic>
      <p:sp>
        <p:nvSpPr>
          <p:cNvPr id="31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What is each part of an image?</a:t>
            </a:r>
            <a:endParaRPr b="0" lang="en-US" sz="4000" spc="-1" strike="noStrike">
              <a:solidFill>
                <a:srgbClr val="000000"/>
              </a:solidFill>
              <a:latin typeface="Arial"/>
            </a:endParaRPr>
          </a:p>
        </p:txBody>
      </p:sp>
      <p:sp>
        <p:nvSpPr>
          <p:cNvPr id="311" name="TextShape 2"/>
          <p:cNvSpPr txBox="1"/>
          <p:nvPr/>
        </p:nvSpPr>
        <p:spPr>
          <a:xfrm>
            <a:off x="457200" y="990720"/>
            <a:ext cx="8229240" cy="5135040"/>
          </a:xfrm>
          <a:prstGeom prst="rect">
            <a:avLst/>
          </a:prstGeom>
          <a:noFill/>
          <a:ln w="9360">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Pixel -&gt; picture element</a:t>
            </a:r>
            <a:endParaRPr b="0" lang="en-US" sz="3200" spc="-1" strike="noStrike">
              <a:solidFill>
                <a:srgbClr val="000000"/>
              </a:solidFill>
              <a:latin typeface="Calibri"/>
            </a:endParaRPr>
          </a:p>
        </p:txBody>
      </p:sp>
      <p:sp>
        <p:nvSpPr>
          <p:cNvPr id="312" name="CustomShape 3"/>
          <p:cNvSpPr/>
          <p:nvPr/>
        </p:nvSpPr>
        <p:spPr>
          <a:xfrm>
            <a:off x="3790080" y="3464280"/>
            <a:ext cx="223200" cy="223200"/>
          </a:xfrm>
          <a:prstGeom prst="rect">
            <a:avLst/>
          </a:prstGeom>
          <a:noFill/>
          <a:ln w="63360">
            <a:solidFill>
              <a:schemeClr val="bg1"/>
            </a:solidFill>
            <a:round/>
          </a:ln>
        </p:spPr>
        <p:style>
          <a:lnRef idx="2">
            <a:schemeClr val="accent1">
              <a:shade val="50000"/>
            </a:schemeClr>
          </a:lnRef>
          <a:fillRef idx="1">
            <a:schemeClr val="accent1"/>
          </a:fillRef>
          <a:effectRef idx="0">
            <a:schemeClr val="accent1"/>
          </a:effectRef>
          <a:fontRef idx="minor"/>
        </p:style>
      </p:sp>
      <p:sp>
        <p:nvSpPr>
          <p:cNvPr id="313" name="CustomShape 4"/>
          <p:cNvSpPr/>
          <p:nvPr/>
        </p:nvSpPr>
        <p:spPr>
          <a:xfrm flipV="1">
            <a:off x="685800" y="1523880"/>
            <a:ext cx="360" cy="4941360"/>
          </a:xfrm>
          <a:custGeom>
            <a:avLst/>
            <a:gdLst/>
            <a:ahLst/>
            <a:rect l="l" t="t" r="r" b="b"/>
            <a:pathLst>
              <a:path w="21600" h="21600">
                <a:moveTo>
                  <a:pt x="0" y="0"/>
                </a:moveTo>
                <a:lnTo>
                  <a:pt x="21600" y="21600"/>
                </a:lnTo>
              </a:path>
            </a:pathLst>
          </a:custGeom>
          <a:noFill/>
          <a:ln w="63360">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314" name="CustomShape 5"/>
          <p:cNvSpPr/>
          <p:nvPr/>
        </p:nvSpPr>
        <p:spPr>
          <a:xfrm>
            <a:off x="685800" y="6465600"/>
            <a:ext cx="5333760" cy="360"/>
          </a:xfrm>
          <a:custGeom>
            <a:avLst/>
            <a:gdLst/>
            <a:ahLst/>
            <a:rect l="l" t="t" r="r" b="b"/>
            <a:pathLst>
              <a:path w="21600" h="21600">
                <a:moveTo>
                  <a:pt x="0" y="0"/>
                </a:moveTo>
                <a:lnTo>
                  <a:pt x="21600" y="21600"/>
                </a:lnTo>
              </a:path>
            </a:pathLst>
          </a:custGeom>
          <a:noFill/>
          <a:ln w="63360">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315" name="CustomShape 6"/>
          <p:cNvSpPr/>
          <p:nvPr/>
        </p:nvSpPr>
        <p:spPr>
          <a:xfrm>
            <a:off x="258120" y="3721680"/>
            <a:ext cx="3805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y</a:t>
            </a:r>
            <a:endParaRPr b="0" lang="en-US" sz="1800" spc="-1" strike="noStrike">
              <a:latin typeface="Arial"/>
            </a:endParaRPr>
          </a:p>
        </p:txBody>
      </p:sp>
      <p:sp>
        <p:nvSpPr>
          <p:cNvPr id="316" name="CustomShape 7"/>
          <p:cNvSpPr/>
          <p:nvPr/>
        </p:nvSpPr>
        <p:spPr>
          <a:xfrm>
            <a:off x="3082320" y="6435000"/>
            <a:ext cx="3805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x</a:t>
            </a:r>
            <a:endParaRPr b="0" lang="en-US" sz="1800" spc="-1" strike="noStrike">
              <a:latin typeface="Arial"/>
            </a:endParaRPr>
          </a:p>
        </p:txBody>
      </p:sp>
      <p:sp>
        <p:nvSpPr>
          <p:cNvPr id="317" name="CustomShape 8"/>
          <p:cNvSpPr/>
          <p:nvPr/>
        </p:nvSpPr>
        <p:spPr>
          <a:xfrm>
            <a:off x="3499560" y="3739680"/>
            <a:ext cx="104724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ffffff"/>
                </a:solidFill>
                <a:latin typeface="Arial"/>
              </a:rPr>
              <a:t>I(x,y)</a:t>
            </a:r>
            <a:endParaRPr b="0" lang="en-US" sz="2800" spc="-1" strike="noStrike">
              <a:latin typeface="Arial"/>
            </a:endParaRPr>
          </a:p>
        </p:txBody>
      </p:sp>
      <p:sp>
        <p:nvSpPr>
          <p:cNvPr id="318" name="CustomShape 9"/>
          <p:cNvSpPr/>
          <p:nvPr/>
        </p:nvSpPr>
        <p:spPr>
          <a:xfrm flipV="1">
            <a:off x="3965040" y="3065760"/>
            <a:ext cx="2971440" cy="789480"/>
          </a:xfrm>
          <a:prstGeom prst="arc">
            <a:avLst>
              <a:gd name="adj1" fmla="val 11210453"/>
              <a:gd name="adj2" fmla="val 0"/>
            </a:avLst>
          </a:prstGeom>
          <a:noFill/>
          <a:ln w="63360">
            <a:solidFill>
              <a:srgbClr val="ff0000"/>
            </a:solidFill>
            <a:round/>
          </a:ln>
        </p:spPr>
        <p:style>
          <a:lnRef idx="1">
            <a:schemeClr val="accent1"/>
          </a:lnRef>
          <a:fillRef idx="0">
            <a:schemeClr val="accent1"/>
          </a:fillRef>
          <a:effectRef idx="0">
            <a:schemeClr val="accent1"/>
          </a:effectRef>
          <a:fontRef idx="minor"/>
        </p:style>
      </p:sp>
      <p:sp>
        <p:nvSpPr>
          <p:cNvPr id="319" name="CustomShape 10"/>
          <p:cNvSpPr/>
          <p:nvPr/>
        </p:nvSpPr>
        <p:spPr>
          <a:xfrm>
            <a:off x="6593760" y="3066840"/>
            <a:ext cx="6854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a:t>
            </a:r>
            <a:r>
              <a:rPr b="0" lang="en-US" sz="1800" spc="-1" strike="noStrike">
                <a:solidFill>
                  <a:srgbClr val="000000"/>
                </a:solidFill>
                <a:latin typeface="Arial"/>
              </a:rPr>
              <a:t>138’</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1. Low-level vision</a:t>
            </a:r>
            <a:endParaRPr b="0" lang="en-US" sz="4000" spc="-1" strike="noStrike">
              <a:solidFill>
                <a:srgbClr val="000000"/>
              </a:solidFill>
              <a:latin typeface="Arial"/>
            </a:endParaRPr>
          </a:p>
        </p:txBody>
      </p:sp>
      <p:sp>
        <p:nvSpPr>
          <p:cNvPr id="218" name="TextShape 2"/>
          <p:cNvSpPr txBox="1"/>
          <p:nvPr/>
        </p:nvSpPr>
        <p:spPr>
          <a:xfrm>
            <a:off x="457200" y="990720"/>
            <a:ext cx="8229240" cy="5135040"/>
          </a:xfrm>
          <a:prstGeom prst="rect">
            <a:avLst/>
          </a:prstGeom>
          <a:noFill/>
          <a:ln w="9360">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Basic image processing and image formation</a:t>
            </a:r>
            <a:endParaRPr b="0" lang="en-US" sz="3200" spc="-1" strike="noStrike">
              <a:solidFill>
                <a:srgbClr val="000000"/>
              </a:solidFill>
              <a:latin typeface="Calibri"/>
            </a:endParaRPr>
          </a:p>
        </p:txBody>
      </p:sp>
      <p:grpSp>
        <p:nvGrpSpPr>
          <p:cNvPr id="219" name="Group 3"/>
          <p:cNvGrpSpPr/>
          <p:nvPr/>
        </p:nvGrpSpPr>
        <p:grpSpPr>
          <a:xfrm>
            <a:off x="482760" y="2438280"/>
            <a:ext cx="4266720" cy="1391760"/>
            <a:chOff x="482760" y="2438280"/>
            <a:chExt cx="4266720" cy="1391760"/>
          </a:xfrm>
        </p:grpSpPr>
        <p:pic>
          <p:nvPicPr>
            <p:cNvPr id="220" name="Picture 6" descr=""/>
            <p:cNvPicPr/>
            <p:nvPr/>
          </p:nvPicPr>
          <p:blipFill>
            <a:blip r:embed="rId1"/>
            <a:stretch/>
          </p:blipFill>
          <p:spPr>
            <a:xfrm>
              <a:off x="2311560" y="2666880"/>
              <a:ext cx="393480" cy="393480"/>
            </a:xfrm>
            <a:prstGeom prst="rect">
              <a:avLst/>
            </a:prstGeom>
            <a:ln>
              <a:noFill/>
            </a:ln>
          </p:spPr>
        </p:pic>
        <p:pic>
          <p:nvPicPr>
            <p:cNvPr id="221" name="Picture 7" descr=""/>
            <p:cNvPicPr/>
            <p:nvPr/>
          </p:nvPicPr>
          <p:blipFill>
            <a:blip r:embed="rId2"/>
            <a:stretch/>
          </p:blipFill>
          <p:spPr>
            <a:xfrm>
              <a:off x="482760" y="2438280"/>
              <a:ext cx="1415520" cy="972720"/>
            </a:xfrm>
            <a:prstGeom prst="rect">
              <a:avLst/>
            </a:prstGeom>
            <a:ln>
              <a:noFill/>
            </a:ln>
          </p:spPr>
        </p:pic>
        <p:pic>
          <p:nvPicPr>
            <p:cNvPr id="222" name="Picture 8" descr=""/>
            <p:cNvPicPr/>
            <p:nvPr/>
          </p:nvPicPr>
          <p:blipFill>
            <a:blip r:embed="rId3"/>
            <a:stretch/>
          </p:blipFill>
          <p:spPr>
            <a:xfrm>
              <a:off x="3301920" y="2438280"/>
              <a:ext cx="1447560" cy="982440"/>
            </a:xfrm>
            <a:prstGeom prst="rect">
              <a:avLst/>
            </a:prstGeom>
            <a:ln>
              <a:noFill/>
            </a:ln>
          </p:spPr>
        </p:pic>
        <p:sp>
          <p:nvSpPr>
            <p:cNvPr id="223" name="CustomShape 4"/>
            <p:cNvSpPr/>
            <p:nvPr/>
          </p:nvSpPr>
          <p:spPr>
            <a:xfrm>
              <a:off x="920880" y="3465360"/>
              <a:ext cx="2968560" cy="364680"/>
            </a:xfrm>
            <a:prstGeom prst="rect">
              <a:avLst/>
            </a:prstGeom>
            <a:noFill/>
            <a:ln w="19080">
              <a:noFill/>
            </a:ln>
          </p:spPr>
          <p:style>
            <a:lnRef idx="0"/>
            <a:fillRef idx="0"/>
            <a:effectRef idx="0"/>
            <a:fontRef idx="minor"/>
          </p:style>
          <p:txBody>
            <a:bodyPr wrap="none" lIns="90000" rIns="90000" tIns="45000" bIns="45000">
              <a:spAutoFit/>
            </a:bodyPr>
            <a:p>
              <a:pPr algn="ctr">
                <a:lnSpc>
                  <a:spcPct val="100000"/>
                </a:lnSpc>
                <a:spcBef>
                  <a:spcPts val="901"/>
                </a:spcBef>
              </a:pPr>
              <a:r>
                <a:rPr b="0" lang="en-US" sz="1800" spc="-1" strike="noStrike">
                  <a:solidFill>
                    <a:srgbClr val="000000"/>
                  </a:solidFill>
                  <a:latin typeface="Calibri"/>
                </a:rPr>
                <a:t>Filtering, edge detection</a:t>
              </a:r>
              <a:endParaRPr b="0" lang="en-US" sz="1800" spc="-1" strike="noStrike">
                <a:latin typeface="Arial"/>
              </a:endParaRPr>
            </a:p>
          </p:txBody>
        </p:sp>
        <p:sp>
          <p:nvSpPr>
            <p:cNvPr id="224" name="CustomShape 5"/>
            <p:cNvSpPr/>
            <p:nvPr/>
          </p:nvSpPr>
          <p:spPr>
            <a:xfrm>
              <a:off x="1931760" y="2666880"/>
              <a:ext cx="33948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spcBef>
                  <a:spcPts val="1599"/>
                </a:spcBef>
              </a:pPr>
              <a:r>
                <a:rPr b="1" lang="en-US" sz="3200" spc="-1" strike="noStrike">
                  <a:solidFill>
                    <a:srgbClr val="ffffff"/>
                  </a:solidFill>
                  <a:latin typeface="Arial"/>
                </a:rPr>
                <a:t>*</a:t>
              </a:r>
              <a:endParaRPr b="0" lang="en-US" sz="3200" spc="-1" strike="noStrike">
                <a:latin typeface="Arial"/>
              </a:endParaRPr>
            </a:p>
          </p:txBody>
        </p:sp>
        <p:sp>
          <p:nvSpPr>
            <p:cNvPr id="225" name="CustomShape 6"/>
            <p:cNvSpPr/>
            <p:nvPr/>
          </p:nvSpPr>
          <p:spPr>
            <a:xfrm>
              <a:off x="2805120" y="2590920"/>
              <a:ext cx="41868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spcBef>
                  <a:spcPts val="1599"/>
                </a:spcBef>
              </a:pPr>
              <a:r>
                <a:rPr b="1" lang="en-US" sz="3200" spc="-1" strike="noStrike">
                  <a:solidFill>
                    <a:srgbClr val="ffffff"/>
                  </a:solidFill>
                  <a:latin typeface="Arial"/>
                </a:rPr>
                <a:t>=</a:t>
              </a:r>
              <a:endParaRPr b="0" lang="en-US" sz="3200" spc="-1" strike="noStrike">
                <a:latin typeface="Arial"/>
              </a:endParaRPr>
            </a:p>
          </p:txBody>
        </p:sp>
      </p:grpSp>
      <p:grpSp>
        <p:nvGrpSpPr>
          <p:cNvPr id="226" name="Group 7"/>
          <p:cNvGrpSpPr/>
          <p:nvPr/>
        </p:nvGrpSpPr>
        <p:grpSpPr>
          <a:xfrm>
            <a:off x="380880" y="4160880"/>
            <a:ext cx="4267080" cy="2452320"/>
            <a:chOff x="380880" y="4160880"/>
            <a:chExt cx="4267080" cy="2452320"/>
          </a:xfrm>
        </p:grpSpPr>
        <p:pic>
          <p:nvPicPr>
            <p:cNvPr id="227" name="Picture 9" descr="Sunflowers2_circles"/>
            <p:cNvPicPr/>
            <p:nvPr/>
          </p:nvPicPr>
          <p:blipFill>
            <a:blip r:embed="rId4"/>
            <a:stretch/>
          </p:blipFill>
          <p:spPr>
            <a:xfrm>
              <a:off x="2590920" y="4160880"/>
              <a:ext cx="2057040" cy="2057040"/>
            </a:xfrm>
            <a:prstGeom prst="rect">
              <a:avLst/>
            </a:prstGeom>
            <a:ln w="6480">
              <a:solidFill>
                <a:schemeClr val="bg1"/>
              </a:solidFill>
              <a:miter/>
            </a:ln>
          </p:spPr>
        </p:pic>
        <p:pic>
          <p:nvPicPr>
            <p:cNvPr id="228" name="Picture 10" descr=""/>
            <p:cNvPicPr/>
            <p:nvPr/>
          </p:nvPicPr>
          <p:blipFill>
            <a:blip r:embed="rId5"/>
            <a:stretch/>
          </p:blipFill>
          <p:spPr>
            <a:xfrm>
              <a:off x="380880" y="4160880"/>
              <a:ext cx="2033280" cy="2079360"/>
            </a:xfrm>
            <a:prstGeom prst="rect">
              <a:avLst/>
            </a:prstGeom>
            <a:ln>
              <a:noFill/>
            </a:ln>
          </p:spPr>
        </p:pic>
        <p:sp>
          <p:nvSpPr>
            <p:cNvPr id="229" name="CustomShape 8"/>
            <p:cNvSpPr/>
            <p:nvPr/>
          </p:nvSpPr>
          <p:spPr>
            <a:xfrm>
              <a:off x="1365120" y="6248520"/>
              <a:ext cx="2276640" cy="364680"/>
            </a:xfrm>
            <a:prstGeom prst="rect">
              <a:avLst/>
            </a:prstGeom>
            <a:noFill/>
            <a:ln w="19080">
              <a:noFill/>
            </a:ln>
          </p:spPr>
          <p:style>
            <a:lnRef idx="0"/>
            <a:fillRef idx="0"/>
            <a:effectRef idx="0"/>
            <a:fontRef idx="minor"/>
          </p:style>
          <p:txBody>
            <a:bodyPr wrap="none" lIns="90000" rIns="90000" tIns="45000" bIns="45000">
              <a:spAutoFit/>
            </a:bodyPr>
            <a:p>
              <a:pPr algn="ctr">
                <a:lnSpc>
                  <a:spcPct val="100000"/>
                </a:lnSpc>
                <a:spcBef>
                  <a:spcPts val="901"/>
                </a:spcBef>
              </a:pPr>
              <a:r>
                <a:rPr b="0" lang="en-US" sz="1800" spc="-1" strike="noStrike">
                  <a:solidFill>
                    <a:srgbClr val="000000"/>
                  </a:solidFill>
                  <a:latin typeface="Calibri"/>
                </a:rPr>
                <a:t>Feature extraction</a:t>
              </a:r>
              <a:endParaRPr b="0" lang="en-US" sz="1800" spc="-1" strike="noStrike">
                <a:latin typeface="Arial"/>
              </a:endParaRPr>
            </a:p>
          </p:txBody>
        </p:sp>
      </p:grpSp>
      <p:grpSp>
        <p:nvGrpSpPr>
          <p:cNvPr id="230" name="Group 9"/>
          <p:cNvGrpSpPr/>
          <p:nvPr/>
        </p:nvGrpSpPr>
        <p:grpSpPr>
          <a:xfrm>
            <a:off x="5299200" y="2286000"/>
            <a:ext cx="3387240" cy="4251240"/>
            <a:chOff x="5299200" y="2286000"/>
            <a:chExt cx="3387240" cy="4251240"/>
          </a:xfrm>
        </p:grpSpPr>
        <p:grpSp>
          <p:nvGrpSpPr>
            <p:cNvPr id="231" name="Group 10"/>
            <p:cNvGrpSpPr/>
            <p:nvPr/>
          </p:nvGrpSpPr>
          <p:grpSpPr>
            <a:xfrm>
              <a:off x="5299200" y="2286000"/>
              <a:ext cx="3387240" cy="4251240"/>
              <a:chOff x="5299200" y="2286000"/>
              <a:chExt cx="3387240" cy="4251240"/>
            </a:xfrm>
          </p:grpSpPr>
          <p:pic>
            <p:nvPicPr>
              <p:cNvPr id="232" name="Picture 4" descr="CAM_OBS_LOUVAIN_1544_s"/>
              <p:cNvPicPr/>
              <p:nvPr/>
            </p:nvPicPr>
            <p:blipFill>
              <a:blip r:embed="rId6"/>
              <a:stretch/>
            </p:blipFill>
            <p:spPr>
              <a:xfrm>
                <a:off x="5299200" y="2286000"/>
                <a:ext cx="3387240" cy="2373120"/>
              </a:xfrm>
              <a:prstGeom prst="rect">
                <a:avLst/>
              </a:prstGeom>
              <a:ln>
                <a:noFill/>
              </a:ln>
            </p:spPr>
          </p:pic>
          <p:sp>
            <p:nvSpPr>
              <p:cNvPr id="233" name="CustomShape 11"/>
              <p:cNvSpPr/>
              <p:nvPr/>
            </p:nvSpPr>
            <p:spPr>
              <a:xfrm>
                <a:off x="5970240" y="6172560"/>
                <a:ext cx="20800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800" spc="-1" strike="noStrike">
                    <a:solidFill>
                      <a:srgbClr val="000000"/>
                    </a:solidFill>
                    <a:latin typeface="Calibri"/>
                  </a:rPr>
                  <a:t>Image formation</a:t>
                </a:r>
                <a:endParaRPr b="0" lang="en-US" sz="1800" spc="-1" strike="noStrike">
                  <a:latin typeface="Arial"/>
                </a:endParaRPr>
              </a:p>
            </p:txBody>
          </p:sp>
        </p:grpSp>
        <p:pic>
          <p:nvPicPr>
            <p:cNvPr id="234" name="Picture 4" descr="neweye"/>
            <p:cNvPicPr/>
            <p:nvPr/>
          </p:nvPicPr>
          <p:blipFill>
            <a:blip r:embed="rId7"/>
            <a:stretch/>
          </p:blipFill>
          <p:spPr>
            <a:xfrm>
              <a:off x="5434560" y="4800960"/>
              <a:ext cx="1387800" cy="1214640"/>
            </a:xfrm>
            <a:prstGeom prst="rect">
              <a:avLst/>
            </a:prstGeom>
            <a:ln>
              <a:noFill/>
            </a:ln>
          </p:spPr>
        </p:pic>
        <p:pic>
          <p:nvPicPr>
            <p:cNvPr id="235" name="Picture 6" descr="mosquito"/>
            <p:cNvPicPr/>
            <p:nvPr/>
          </p:nvPicPr>
          <p:blipFill>
            <a:blip r:embed="rId8"/>
            <a:stretch/>
          </p:blipFill>
          <p:spPr>
            <a:xfrm>
              <a:off x="7203960" y="4800960"/>
              <a:ext cx="1073880" cy="1142640"/>
            </a:xfrm>
            <a:prstGeom prst="rect">
              <a:avLst/>
            </a:prstGeom>
            <a:ln w="9360">
              <a:solidFill>
                <a:srgbClr val="292929"/>
              </a:solidFill>
              <a:miter/>
            </a:ln>
          </p:spPr>
        </p:pic>
      </p:grpSp>
    </p:spTree>
  </p:cSld>
  <mc:AlternateContent>
    <mc:Choice Requires="p14">
      <p:transition p14:dur="10"/>
    </mc:Choice>
    <mc:Fallback>
      <p:transition/>
    </mc:Fallback>
  </mc:AlternateContent>
  <p:timing>
    <p:tnLst>
      <p:par>
        <p:cTn id="33" dur="indefinite" restart="never" nodeType="tmRoot">
          <p:childTnLst>
            <p:seq>
              <p:cTn id="34" dur="indefinite" nodeType="mainSeq">
                <p:childTnLst>
                  <p:par>
                    <p:cTn id="35" nodeType="clickEffect" fill="hold">
                      <p:stCondLst>
                        <p:cond delay="indefinite"/>
                      </p:stCondLst>
                      <p:childTnLst>
                        <p:par>
                          <p:cTn id="36" nodeType="withEffect" fill="hold">
                            <p:stCondLst>
                              <p:cond delay="0"/>
                            </p:stCondLst>
                            <p:childTnLst>
                              <p:par>
                                <p:cTn id="37" nodeType="clickEffect" fill="hold" presetClass="entr" presetID="10">
                                  <p:stCondLst>
                                    <p:cond delay="0"/>
                                  </p:stCondLst>
                                  <p:childTnLst>
                                    <p:set>
                                      <p:cBhvr>
                                        <p:cTn id="38" dur="1" fill="hold">
                                          <p:stCondLst>
                                            <p:cond delay="0"/>
                                          </p:stCondLst>
                                        </p:cTn>
                                        <p:tgtEl>
                                          <p:spTgt spid="226"/>
                                        </p:tgtEl>
                                        <p:attrNameLst>
                                          <p:attrName>style.visibility</p:attrName>
                                        </p:attrNameLst>
                                      </p:cBhvr>
                                      <p:to>
                                        <p:strVal val="visible"/>
                                      </p:to>
                                    </p:set>
                                    <p:animEffect filter="fade" transition="in">
                                      <p:cBhvr additive="repl">
                                        <p:cTn id="39" dur="500"/>
                                        <p:tgtEl>
                                          <p:spTgt spid="226"/>
                                        </p:tgtEl>
                                      </p:cBhvr>
                                    </p:animEffect>
                                  </p:childTnLst>
                                </p:cTn>
                              </p:par>
                            </p:childTnLst>
                          </p:cTn>
                        </p:par>
                      </p:childTnLst>
                    </p:cTn>
                  </p:par>
                  <p:par>
                    <p:cTn id="40" nodeType="clickEffect" fill="hold">
                      <p:stCondLst>
                        <p:cond delay="indefinite"/>
                      </p:stCondLst>
                      <p:childTnLst>
                        <p:par>
                          <p:cTn id="41" nodeType="withEffect" fill="hold">
                            <p:stCondLst>
                              <p:cond delay="0"/>
                            </p:stCondLst>
                            <p:childTnLst>
                              <p:par>
                                <p:cTn id="42" nodeType="clickEffect" fill="hold" presetClass="entr" presetID="10">
                                  <p:stCondLst>
                                    <p:cond delay="0"/>
                                  </p:stCondLst>
                                  <p:childTnLst>
                                    <p:set>
                                      <p:cBhvr>
                                        <p:cTn id="43" dur="1" fill="hold">
                                          <p:stCondLst>
                                            <p:cond delay="0"/>
                                          </p:stCondLst>
                                        </p:cTn>
                                        <p:tgtEl>
                                          <p:spTgt spid="230"/>
                                        </p:tgtEl>
                                        <p:attrNameLst>
                                          <p:attrName>style.visibility</p:attrName>
                                        </p:attrNameLst>
                                      </p:cBhvr>
                                      <p:to>
                                        <p:strVal val="visible"/>
                                      </p:to>
                                    </p:set>
                                    <p:animEffect filter="fade" transition="in">
                                      <p:cBhvr additive="repl">
                                        <p:cTn id="44" dur="5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Image as a 2D sampling of signal</a:t>
            </a:r>
            <a:endParaRPr b="0" lang="en-US" sz="4000" spc="-1" strike="noStrike">
              <a:solidFill>
                <a:srgbClr val="000000"/>
              </a:solidFill>
              <a:latin typeface="Arial"/>
            </a:endParaRPr>
          </a:p>
        </p:txBody>
      </p:sp>
      <p:sp>
        <p:nvSpPr>
          <p:cNvPr id="321" name="TextShape 2"/>
          <p:cNvSpPr txBox="1"/>
          <p:nvPr/>
        </p:nvSpPr>
        <p:spPr>
          <a:xfrm>
            <a:off x="457200" y="990720"/>
            <a:ext cx="8229240" cy="5135040"/>
          </a:xfrm>
          <a:prstGeom prst="rect">
            <a:avLst/>
          </a:prstGeom>
          <a:noFill/>
          <a:ln w="9360">
            <a:noFill/>
          </a:ln>
        </p:spPr>
        <p:txBody>
          <a:bodyPr>
            <a:normAutofit fontScale="86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Signal: function depending on some variable with physical meaning.</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Image: sampling of that function.</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2 variables: xy coordinates</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3 variables: xy + time (video)</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a:t>
            </a:r>
            <a:r>
              <a:rPr b="0" lang="en-US" sz="2800" spc="-1" strike="noStrike">
                <a:solidFill>
                  <a:srgbClr val="000000"/>
                </a:solidFill>
                <a:latin typeface="Calibri"/>
              </a:rPr>
              <a:t>Brightness’ is the value of the function for visible light</a:t>
            </a:r>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Can be other physical values too: temperature, pressure, depth …</a:t>
            </a:r>
            <a:endParaRPr b="0" lang="en-US" sz="3200" spc="-1" strike="noStrike">
              <a:solidFill>
                <a:srgbClr val="000000"/>
              </a:solidFill>
              <a:latin typeface="Calibri"/>
            </a:endParaRPr>
          </a:p>
        </p:txBody>
      </p:sp>
      <p:sp>
        <p:nvSpPr>
          <p:cNvPr id="322" name="CustomShape 3"/>
          <p:cNvSpPr/>
          <p:nvPr/>
        </p:nvSpPr>
        <p:spPr>
          <a:xfrm>
            <a:off x="7777440" y="6581160"/>
            <a:ext cx="149040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Danny Alexander</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Example 2D Images</a:t>
            </a:r>
            <a:endParaRPr b="0" lang="en-US" sz="4000" spc="-1" strike="noStrike">
              <a:solidFill>
                <a:srgbClr val="000000"/>
              </a:solidFill>
              <a:latin typeface="Arial"/>
            </a:endParaRPr>
          </a:p>
        </p:txBody>
      </p:sp>
      <p:pic>
        <p:nvPicPr>
          <p:cNvPr id="324" name="Picture 3" descr=""/>
          <p:cNvPicPr/>
          <p:nvPr/>
        </p:nvPicPr>
        <p:blipFill>
          <a:blip r:embed="rId1"/>
          <a:stretch/>
        </p:blipFill>
        <p:spPr>
          <a:xfrm>
            <a:off x="5826240" y="1147680"/>
            <a:ext cx="2647080" cy="2501280"/>
          </a:xfrm>
          <a:prstGeom prst="rect">
            <a:avLst/>
          </a:prstGeom>
          <a:ln>
            <a:noFill/>
          </a:ln>
        </p:spPr>
      </p:pic>
      <p:pic>
        <p:nvPicPr>
          <p:cNvPr id="325" name="Picture 4" descr=""/>
          <p:cNvPicPr/>
          <p:nvPr/>
        </p:nvPicPr>
        <p:blipFill>
          <a:blip r:embed="rId2"/>
          <a:stretch/>
        </p:blipFill>
        <p:spPr>
          <a:xfrm>
            <a:off x="609480" y="3791880"/>
            <a:ext cx="4291560" cy="2565000"/>
          </a:xfrm>
          <a:prstGeom prst="rect">
            <a:avLst/>
          </a:prstGeom>
          <a:ln>
            <a:noFill/>
          </a:ln>
        </p:spPr>
      </p:pic>
      <p:pic>
        <p:nvPicPr>
          <p:cNvPr id="326" name="Picture 5" descr=""/>
          <p:cNvPicPr/>
          <p:nvPr/>
        </p:nvPicPr>
        <p:blipFill>
          <a:blip r:embed="rId3"/>
          <a:stretch/>
        </p:blipFill>
        <p:spPr>
          <a:xfrm>
            <a:off x="609480" y="1147680"/>
            <a:ext cx="3418560" cy="2410200"/>
          </a:xfrm>
          <a:prstGeom prst="rect">
            <a:avLst/>
          </a:prstGeom>
          <a:ln>
            <a:noFill/>
          </a:ln>
        </p:spPr>
      </p:pic>
      <p:pic>
        <p:nvPicPr>
          <p:cNvPr id="327" name="Picture 7" descr=""/>
          <p:cNvPicPr/>
          <p:nvPr/>
        </p:nvPicPr>
        <p:blipFill>
          <a:blip r:embed="rId4"/>
          <a:stretch/>
        </p:blipFill>
        <p:spPr>
          <a:xfrm>
            <a:off x="5826240" y="3728160"/>
            <a:ext cx="2647080" cy="2628720"/>
          </a:xfrm>
          <a:prstGeom prst="rect">
            <a:avLst/>
          </a:prstGeom>
          <a:ln>
            <a:noFill/>
          </a:ln>
        </p:spPr>
      </p:pic>
      <p:sp>
        <p:nvSpPr>
          <p:cNvPr id="328" name="CustomShape 2"/>
          <p:cNvSpPr/>
          <p:nvPr/>
        </p:nvSpPr>
        <p:spPr>
          <a:xfrm>
            <a:off x="7971480" y="6611760"/>
            <a:ext cx="127224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000000"/>
                </a:solidFill>
                <a:latin typeface="Calibri"/>
              </a:rPr>
              <a:t>Danny Alexander</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TextShape 1"/>
          <p:cNvSpPr txBox="1"/>
          <p:nvPr/>
        </p:nvSpPr>
        <p:spPr>
          <a:xfrm>
            <a:off x="228600" y="228600"/>
            <a:ext cx="8740080" cy="914040"/>
          </a:xfrm>
          <a:prstGeom prst="rect">
            <a:avLst/>
          </a:prstGeom>
          <a:noFill/>
          <a:ln w="9360">
            <a:noFill/>
          </a:ln>
        </p:spPr>
        <p:txBody>
          <a:bodyPr anchor="ctr">
            <a:noAutofit/>
          </a:bodyPr>
          <a:p>
            <a:pPr>
              <a:lnSpc>
                <a:spcPct val="100000"/>
              </a:lnSpc>
            </a:pPr>
            <a:r>
              <a:rPr b="0" lang="en-US" sz="3600" spc="-1" strike="noStrike">
                <a:solidFill>
                  <a:srgbClr val="000000"/>
                </a:solidFill>
                <a:latin typeface="Calibri"/>
              </a:rPr>
              <a:t>Quantization Effects – Radiometric Resolution</a:t>
            </a:r>
            <a:endParaRPr b="0" lang="en-US" sz="3600" spc="-1" strike="noStrike">
              <a:solidFill>
                <a:srgbClr val="000000"/>
              </a:solidFill>
              <a:latin typeface="Arial"/>
            </a:endParaRPr>
          </a:p>
        </p:txBody>
      </p:sp>
      <p:pic>
        <p:nvPicPr>
          <p:cNvPr id="330" name="Picture 4" descr=""/>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p:blipFill>
        <p:spPr>
          <a:xfrm>
            <a:off x="380880" y="2209680"/>
            <a:ext cx="2034360" cy="2255400"/>
          </a:xfrm>
          <a:prstGeom prst="rect">
            <a:avLst/>
          </a:prstGeom>
          <a:ln>
            <a:noFill/>
          </a:ln>
        </p:spPr>
      </p:pic>
      <p:sp>
        <p:nvSpPr>
          <p:cNvPr id="331" name="CustomShape 2"/>
          <p:cNvSpPr/>
          <p:nvPr/>
        </p:nvSpPr>
        <p:spPr>
          <a:xfrm>
            <a:off x="419040" y="4572000"/>
            <a:ext cx="19580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8 bit – 256 levels</a:t>
            </a:r>
            <a:endParaRPr b="0" lang="en-US" sz="1800" spc="-1" strike="noStrike">
              <a:latin typeface="Arial"/>
            </a:endParaRPr>
          </a:p>
        </p:txBody>
      </p:sp>
      <p:sp>
        <p:nvSpPr>
          <p:cNvPr id="332" name="CustomShape 3"/>
          <p:cNvSpPr/>
          <p:nvPr/>
        </p:nvSpPr>
        <p:spPr>
          <a:xfrm>
            <a:off x="7010280" y="4572000"/>
            <a:ext cx="19580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1 bit – 2 levels</a:t>
            </a:r>
            <a:endParaRPr b="0" lang="en-US" sz="1800" spc="-1" strike="noStrike">
              <a:latin typeface="Arial"/>
            </a:endParaRPr>
          </a:p>
        </p:txBody>
      </p:sp>
      <p:pic>
        <p:nvPicPr>
          <p:cNvPr id="333" name="Picture 12" descr=""/>
          <p:cNvPicPr/>
          <p:nvPr/>
        </p:nvPicPr>
        <p:blipFill>
          <a:blip r:embed="rId3"/>
          <a:stretch/>
        </p:blipFill>
        <p:spPr>
          <a:xfrm>
            <a:off x="6854400" y="2209680"/>
            <a:ext cx="2034360" cy="2255400"/>
          </a:xfrm>
          <a:prstGeom prst="rect">
            <a:avLst/>
          </a:prstGeom>
          <a:ln>
            <a:noFill/>
          </a:ln>
        </p:spPr>
      </p:pic>
      <p:pic>
        <p:nvPicPr>
          <p:cNvPr id="334" name="Picture 13" descr=""/>
          <p:cNvPicPr/>
          <p:nvPr/>
        </p:nvPicPr>
        <p:blipFill>
          <a:blip r:embed="rId4"/>
          <a:stretch/>
        </p:blipFill>
        <p:spPr>
          <a:xfrm>
            <a:off x="4686480" y="2209680"/>
            <a:ext cx="2034360" cy="2255400"/>
          </a:xfrm>
          <a:prstGeom prst="rect">
            <a:avLst/>
          </a:prstGeom>
          <a:ln>
            <a:noFill/>
          </a:ln>
        </p:spPr>
      </p:pic>
      <p:sp>
        <p:nvSpPr>
          <p:cNvPr id="335" name="CustomShape 4"/>
          <p:cNvSpPr/>
          <p:nvPr/>
        </p:nvSpPr>
        <p:spPr>
          <a:xfrm>
            <a:off x="4865040" y="4572000"/>
            <a:ext cx="19580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2 bit – 4 levels</a:t>
            </a:r>
            <a:endParaRPr b="0" lang="en-US" sz="1800" spc="-1" strike="noStrike">
              <a:latin typeface="Arial"/>
            </a:endParaRPr>
          </a:p>
        </p:txBody>
      </p:sp>
      <p:pic>
        <p:nvPicPr>
          <p:cNvPr id="336" name="Picture 15" descr=""/>
          <p:cNvPicPr/>
          <p:nvPr/>
        </p:nvPicPr>
        <p:blipFill>
          <a:blip r:embed="rId5"/>
          <a:stretch/>
        </p:blipFill>
        <p:spPr>
          <a:xfrm>
            <a:off x="2537280" y="2203920"/>
            <a:ext cx="2034360" cy="2255400"/>
          </a:xfrm>
          <a:prstGeom prst="rect">
            <a:avLst/>
          </a:prstGeom>
          <a:ln>
            <a:noFill/>
          </a:ln>
        </p:spPr>
      </p:pic>
      <p:sp>
        <p:nvSpPr>
          <p:cNvPr id="337" name="CustomShape 5"/>
          <p:cNvSpPr/>
          <p:nvPr/>
        </p:nvSpPr>
        <p:spPr>
          <a:xfrm>
            <a:off x="2677680" y="4572000"/>
            <a:ext cx="19580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4 bit – 16 levels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a:t>
            </a:r>
            <a:endParaRPr b="0" lang="en-US" sz="4000" spc="-1" strike="noStrike">
              <a:solidFill>
                <a:srgbClr val="000000"/>
              </a:solidFill>
              <a:latin typeface="Arial"/>
            </a:endParaRPr>
          </a:p>
        </p:txBody>
      </p:sp>
      <p:pic>
        <p:nvPicPr>
          <p:cNvPr id="339" name="Picture 2" descr="C:\Documents and Settings\Derek Hoiem\My Documents\Classes\Spring09 - Visual Scene Understanding\material\figs\nieghborhood6.jpg"/>
          <p:cNvPicPr/>
          <p:nvPr/>
        </p:nvPicPr>
        <p:blipFill>
          <a:blip r:embed="rId1"/>
          <a:stretch/>
        </p:blipFill>
        <p:spPr>
          <a:xfrm>
            <a:off x="76320" y="2362320"/>
            <a:ext cx="3790440" cy="2590560"/>
          </a:xfrm>
          <a:prstGeom prst="rect">
            <a:avLst/>
          </a:prstGeom>
          <a:ln>
            <a:noFill/>
          </a:ln>
        </p:spPr>
      </p:pic>
      <p:pic>
        <p:nvPicPr>
          <p:cNvPr id="340" name="Picture 5" descr="C:\Users\Hoiem\Documents\Classes\Computational Photography - Fall 2010\lectures\figs\filters\im_r.jpg"/>
          <p:cNvPicPr/>
          <p:nvPr/>
        </p:nvPicPr>
        <p:blipFill>
          <a:blip r:embed="rId2"/>
          <a:stretch/>
        </p:blipFill>
        <p:spPr>
          <a:xfrm>
            <a:off x="4919760" y="1143000"/>
            <a:ext cx="2674440" cy="1828440"/>
          </a:xfrm>
          <a:prstGeom prst="rect">
            <a:avLst/>
          </a:prstGeom>
          <a:ln>
            <a:noFill/>
          </a:ln>
        </p:spPr>
      </p:pic>
      <p:pic>
        <p:nvPicPr>
          <p:cNvPr id="341" name="Picture 6" descr="C:\Users\Hoiem\Documents\Classes\Computational Photography - Fall 2010\lectures\figs\filters\im_g.jpg"/>
          <p:cNvPicPr/>
          <p:nvPr/>
        </p:nvPicPr>
        <p:blipFill>
          <a:blip r:embed="rId3"/>
          <a:stretch/>
        </p:blipFill>
        <p:spPr>
          <a:xfrm>
            <a:off x="5605560" y="2819520"/>
            <a:ext cx="2674440" cy="1828440"/>
          </a:xfrm>
          <a:prstGeom prst="rect">
            <a:avLst/>
          </a:prstGeom>
          <a:ln>
            <a:noFill/>
          </a:ln>
        </p:spPr>
      </p:pic>
      <p:pic>
        <p:nvPicPr>
          <p:cNvPr id="342" name="Picture 7" descr="C:\Users\Hoiem\Documents\Classes\Computational Photography - Fall 2010\lectures\figs\filters\im_b.jpg"/>
          <p:cNvPicPr/>
          <p:nvPr/>
        </p:nvPicPr>
        <p:blipFill>
          <a:blip r:embed="rId4"/>
          <a:stretch/>
        </p:blipFill>
        <p:spPr>
          <a:xfrm>
            <a:off x="6357960" y="4419720"/>
            <a:ext cx="2674440" cy="1828440"/>
          </a:xfrm>
          <a:prstGeom prst="rect">
            <a:avLst/>
          </a:prstGeom>
          <a:ln>
            <a:noFill/>
          </a:ln>
        </p:spPr>
      </p:pic>
      <p:sp>
        <p:nvSpPr>
          <p:cNvPr id="343" name="CustomShape 2"/>
          <p:cNvSpPr/>
          <p:nvPr/>
        </p:nvSpPr>
        <p:spPr>
          <a:xfrm>
            <a:off x="7257600" y="762120"/>
            <a:ext cx="399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R</a:t>
            </a:r>
            <a:endParaRPr b="0" lang="en-US" sz="2400" spc="-1" strike="noStrike">
              <a:latin typeface="Arial"/>
            </a:endParaRPr>
          </a:p>
        </p:txBody>
      </p:sp>
      <p:sp>
        <p:nvSpPr>
          <p:cNvPr id="344" name="CustomShape 3"/>
          <p:cNvSpPr/>
          <p:nvPr/>
        </p:nvSpPr>
        <p:spPr>
          <a:xfrm>
            <a:off x="8016840" y="2438280"/>
            <a:ext cx="417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G</a:t>
            </a:r>
            <a:endParaRPr b="0" lang="en-US" sz="2400" spc="-1" strike="noStrike">
              <a:latin typeface="Arial"/>
            </a:endParaRPr>
          </a:p>
        </p:txBody>
      </p:sp>
      <p:sp>
        <p:nvSpPr>
          <p:cNvPr id="345" name="CustomShape 4"/>
          <p:cNvSpPr/>
          <p:nvPr/>
        </p:nvSpPr>
        <p:spPr>
          <a:xfrm>
            <a:off x="8707320" y="3962520"/>
            <a:ext cx="38232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B</a:t>
            </a:r>
            <a:endParaRPr b="0" lang="en-US" sz="2400" spc="-1" strike="noStrike">
              <a:latin typeface="Arial"/>
            </a:endParaRPr>
          </a:p>
        </p:txBody>
      </p:sp>
      <p:sp>
        <p:nvSpPr>
          <p:cNvPr id="346" name="CustomShape 5"/>
          <p:cNvSpPr/>
          <p:nvPr/>
        </p:nvSpPr>
        <p:spPr>
          <a:xfrm>
            <a:off x="4038480" y="3352680"/>
            <a:ext cx="533160" cy="3045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47" name="CustomShape 6"/>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Images in Matlab</a:t>
            </a:r>
            <a:endParaRPr b="0" lang="en-US" sz="4000" spc="-1" strike="noStrike">
              <a:solidFill>
                <a:srgbClr val="000000"/>
              </a:solidFill>
              <a:latin typeface="Arial"/>
            </a:endParaRPr>
          </a:p>
        </p:txBody>
      </p:sp>
      <p:sp>
        <p:nvSpPr>
          <p:cNvPr id="349" name="TextShape 2"/>
          <p:cNvSpPr txBox="1"/>
          <p:nvPr/>
        </p:nvSpPr>
        <p:spPr>
          <a:xfrm>
            <a:off x="457200" y="990720"/>
            <a:ext cx="8229240" cy="2361960"/>
          </a:xfrm>
          <a:prstGeom prst="rect">
            <a:avLst/>
          </a:prstGeom>
          <a:noFill/>
          <a:ln w="9360">
            <a:noFill/>
          </a:ln>
        </p:spPr>
        <p:txBody>
          <a:bodyPr>
            <a:normAutofit fontScale="24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NxM RGB “im”</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im(1,1,1) = top-left pixel value in R-channel</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im(y, x, b) = y pixels down, x pixels to right in the b</a:t>
            </a:r>
            <a:r>
              <a:rPr b="0" lang="en-US" sz="2800" spc="-1" strike="noStrike" baseline="30000">
                <a:solidFill>
                  <a:srgbClr val="000000"/>
                </a:solidFill>
                <a:latin typeface="Calibri"/>
              </a:rPr>
              <a:t>th</a:t>
            </a:r>
            <a:r>
              <a:rPr b="0" lang="en-US" sz="2800" spc="-1" strike="noStrike">
                <a:solidFill>
                  <a:srgbClr val="000000"/>
                </a:solidFill>
                <a:latin typeface="Calibri"/>
              </a:rPr>
              <a:t> channel</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im(N, M, 3) = bottom-right pixel in B-channel</a:t>
            </a:r>
            <a:endParaRPr b="0" lang="en-US" sz="2800" spc="-1" strike="noStrike">
              <a:solidFill>
                <a:srgbClr val="000000"/>
              </a:solidFill>
              <a:latin typeface="Calibri"/>
            </a:endParaRPr>
          </a:p>
          <a:p>
            <a:endParaRPr b="0" lang="en-US" sz="2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imread(filename) returns a uint8 image (values 0 to 255)</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Convert to double format (values 0 to 1) with im2double</a:t>
            </a:r>
            <a:endParaRPr b="0" lang="en-US" sz="2800" spc="-1" strike="noStrike">
              <a:solidFill>
                <a:srgbClr val="000000"/>
              </a:solidFill>
              <a:latin typeface="Calibri"/>
            </a:endParaRPr>
          </a:p>
        </p:txBody>
      </p:sp>
      <p:graphicFrame>
        <p:nvGraphicFramePr>
          <p:cNvPr id="350" name="Table 3"/>
          <p:cNvGraphicFramePr/>
          <p:nvPr/>
        </p:nvGraphicFramePr>
        <p:xfrm>
          <a:off x="3505320" y="4610160"/>
          <a:ext cx="4889160" cy="2095200"/>
        </p:xfrm>
        <a:graphic>
          <a:graphicData uri="http://schemas.openxmlformats.org/drawingml/2006/table">
            <a:tbl>
              <a:tblPr/>
              <a:tblGrid>
                <a:gridCol w="444240"/>
                <a:gridCol w="444240"/>
                <a:gridCol w="444240"/>
                <a:gridCol w="444240"/>
                <a:gridCol w="444240"/>
                <a:gridCol w="444240"/>
                <a:gridCol w="444240"/>
                <a:gridCol w="444240"/>
                <a:gridCol w="444240"/>
                <a:gridCol w="444240"/>
                <a:gridCol w="446760"/>
              </a:tblGrid>
              <a:tr h="190440">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38160">
                      <a:solidFill>
                        <a:srgbClr val="1f497d"/>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38160">
                      <a:solidFill>
                        <a:srgbClr val="1f497d"/>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800">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38160">
                      <a:solidFill>
                        <a:srgbClr val="1f497d"/>
                      </a:solidFill>
                    </a:lnB>
                    <a:solidFill>
                      <a:srgbClr val="ffffff"/>
                    </a:solidFill>
                  </a:tcPr>
                </a:tc>
              </a:tr>
            </a:tbl>
          </a:graphicData>
        </a:graphic>
      </p:graphicFrame>
      <p:graphicFrame>
        <p:nvGraphicFramePr>
          <p:cNvPr id="351" name="Table 4"/>
          <p:cNvGraphicFramePr/>
          <p:nvPr/>
        </p:nvGraphicFramePr>
        <p:xfrm>
          <a:off x="2666880" y="4152960"/>
          <a:ext cx="4889160" cy="2095200"/>
        </p:xfrm>
        <a:graphic>
          <a:graphicData uri="http://schemas.openxmlformats.org/drawingml/2006/table">
            <a:tbl>
              <a:tblPr/>
              <a:tblGrid>
                <a:gridCol w="444240"/>
                <a:gridCol w="444240"/>
                <a:gridCol w="444240"/>
                <a:gridCol w="444240"/>
                <a:gridCol w="444240"/>
                <a:gridCol w="444240"/>
                <a:gridCol w="444240"/>
                <a:gridCol w="444240"/>
                <a:gridCol w="444240"/>
                <a:gridCol w="444240"/>
                <a:gridCol w="446760"/>
              </a:tblGrid>
              <a:tr h="190440">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38160">
                      <a:solidFill>
                        <a:srgbClr val="1f497d"/>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38160">
                      <a:solidFill>
                        <a:srgbClr val="1f497d"/>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800">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38160">
                      <a:solidFill>
                        <a:srgbClr val="1f497d"/>
                      </a:solidFill>
                    </a:lnB>
                    <a:solidFill>
                      <a:srgbClr val="ffffff"/>
                    </a:solidFill>
                  </a:tcPr>
                </a:tc>
              </a:tr>
            </a:tbl>
          </a:graphicData>
        </a:graphic>
      </p:graphicFrame>
      <p:graphicFrame>
        <p:nvGraphicFramePr>
          <p:cNvPr id="352" name="Table 5"/>
          <p:cNvGraphicFramePr/>
          <p:nvPr/>
        </p:nvGraphicFramePr>
        <p:xfrm>
          <a:off x="1752480" y="3695760"/>
          <a:ext cx="4889160" cy="2095200"/>
        </p:xfrm>
        <a:graphic>
          <a:graphicData uri="http://schemas.openxmlformats.org/drawingml/2006/table">
            <a:tbl>
              <a:tblPr/>
              <a:tblGrid>
                <a:gridCol w="444240"/>
                <a:gridCol w="444240"/>
                <a:gridCol w="444240"/>
                <a:gridCol w="444240"/>
                <a:gridCol w="444240"/>
                <a:gridCol w="444240"/>
                <a:gridCol w="444240"/>
                <a:gridCol w="444240"/>
                <a:gridCol w="444240"/>
                <a:gridCol w="444240"/>
                <a:gridCol w="446760"/>
              </a:tblGrid>
              <a:tr h="190440">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38160">
                      <a:solidFill>
                        <a:srgbClr val="1f497d"/>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38160">
                      <a:solidFill>
                        <a:srgbClr val="1f497d"/>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38160">
                      <a:solidFill>
                        <a:srgbClr val="1f497d"/>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0.86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0.74</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0.96</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0.85</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0.56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0.66</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0.42</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440">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0.90</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0.33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0.69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0.97</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12240">
                      <a:solidFill>
                        <a:srgbClr val="000000"/>
                      </a:solidFill>
                    </a:lnB>
                    <a:solidFill>
                      <a:srgbClr val="ffffff"/>
                    </a:solidFill>
                  </a:tcPr>
                </a:tc>
              </a:tr>
              <a:tr h="190800">
                <a:tc>
                  <a:txBody>
                    <a:bodyPr lIns="9360" rIns="9360" tIns="9360" bIns="0" anchor="b">
                      <a:noAutofit/>
                    </a:bodyPr>
                    <a:p>
                      <a:pPr algn="ctr">
                        <a:lnSpc>
                          <a:spcPct val="100000"/>
                        </a:lnSpc>
                      </a:pPr>
                      <a:r>
                        <a:rPr b="0" lang="en-US" sz="1100" spc="-1" strike="noStrike">
                          <a:solidFill>
                            <a:srgbClr val="000000"/>
                          </a:solidFill>
                          <a:latin typeface="Calibri"/>
                        </a:rPr>
                        <a:t>0.91</a:t>
                      </a:r>
                      <a:endParaRPr b="0" lang="en-US" sz="1100" spc="-1" strike="noStrike">
                        <a:latin typeface="Arial"/>
                      </a:endParaRPr>
                    </a:p>
                  </a:txBody>
                  <a:tcPr marL="9360" marR="9360">
                    <a:lnL w="38160">
                      <a:solidFill>
                        <a:srgbClr val="1f497d"/>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0.94</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0.41</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0.78</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0.77</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0.89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0.99</a:t>
                      </a:r>
                      <a:endParaRPr b="0" lang="en-US" sz="1100" spc="-1" strike="noStrike">
                        <a:latin typeface="Arial"/>
                      </a:endParaRPr>
                    </a:p>
                  </a:txBody>
                  <a:tcPr marL="9360" marR="9360">
                    <a:lnL w="12240">
                      <a:solidFill>
                        <a:srgbClr val="000000"/>
                      </a:solidFill>
                    </a:lnL>
                    <a:lnR w="12240">
                      <a:solidFill>
                        <a:srgbClr val="000000"/>
                      </a:solidFill>
                    </a:lnR>
                    <a:lnT w="12240">
                      <a:solidFill>
                        <a:srgbClr val="000000"/>
                      </a:solidFill>
                    </a:lnT>
                    <a:lnB w="38160">
                      <a:solidFill>
                        <a:srgbClr val="1f497d"/>
                      </a:solidFill>
                    </a:lnB>
                    <a:solidFill>
                      <a:srgbClr val="ffffff"/>
                    </a:solidFill>
                  </a:tcPr>
                </a:tc>
                <a:tc>
                  <a:txBody>
                    <a:bodyPr lIns="9360" rIns="9360" tIns="9360" bIns="0" anchor="b">
                      <a:noAutofit/>
                    </a:bodyPr>
                    <a:p>
                      <a:pPr algn="ctr">
                        <a:lnSpc>
                          <a:spcPct val="100000"/>
                        </a:lnSpc>
                      </a:pPr>
                      <a:r>
                        <a:rPr b="0" lang="en-US" sz="1100" spc="-1" strike="noStrike">
                          <a:solidFill>
                            <a:srgbClr val="000000"/>
                          </a:solidFill>
                          <a:latin typeface="Calibri"/>
                        </a:rPr>
                        <a:t>0.93</a:t>
                      </a:r>
                      <a:endParaRPr b="0" lang="en-US" sz="1100" spc="-1" strike="noStrike">
                        <a:latin typeface="Arial"/>
                      </a:endParaRPr>
                    </a:p>
                  </a:txBody>
                  <a:tcPr marL="9360" marR="9360">
                    <a:lnL w="12240">
                      <a:solidFill>
                        <a:srgbClr val="000000"/>
                      </a:solidFill>
                    </a:lnL>
                    <a:lnR w="38160">
                      <a:solidFill>
                        <a:srgbClr val="1f497d"/>
                      </a:solidFill>
                    </a:lnR>
                    <a:lnT w="12240">
                      <a:solidFill>
                        <a:srgbClr val="000000"/>
                      </a:solidFill>
                    </a:lnT>
                    <a:lnB w="38160">
                      <a:solidFill>
                        <a:srgbClr val="1f497d"/>
                      </a:solidFill>
                    </a:lnB>
                    <a:solidFill>
                      <a:srgbClr val="ffffff"/>
                    </a:solidFill>
                  </a:tcPr>
                </a:tc>
              </a:tr>
            </a:tbl>
          </a:graphicData>
        </a:graphic>
      </p:graphicFrame>
      <p:sp>
        <p:nvSpPr>
          <p:cNvPr id="353" name="CustomShape 6"/>
          <p:cNvSpPr/>
          <p:nvPr/>
        </p:nvSpPr>
        <p:spPr>
          <a:xfrm>
            <a:off x="6681600" y="3467160"/>
            <a:ext cx="399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R</a:t>
            </a:r>
            <a:endParaRPr b="0" lang="en-US" sz="2400" spc="-1" strike="noStrike">
              <a:latin typeface="Arial"/>
            </a:endParaRPr>
          </a:p>
        </p:txBody>
      </p:sp>
      <p:sp>
        <p:nvSpPr>
          <p:cNvPr id="354" name="CustomShape 7"/>
          <p:cNvSpPr/>
          <p:nvPr/>
        </p:nvSpPr>
        <p:spPr>
          <a:xfrm>
            <a:off x="7593120" y="3924360"/>
            <a:ext cx="417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G</a:t>
            </a:r>
            <a:endParaRPr b="0" lang="en-US" sz="2400" spc="-1" strike="noStrike">
              <a:latin typeface="Arial"/>
            </a:endParaRPr>
          </a:p>
        </p:txBody>
      </p:sp>
      <p:sp>
        <p:nvSpPr>
          <p:cNvPr id="355" name="CustomShape 8"/>
          <p:cNvSpPr/>
          <p:nvPr/>
        </p:nvSpPr>
        <p:spPr>
          <a:xfrm>
            <a:off x="8357760" y="4305240"/>
            <a:ext cx="399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B</a:t>
            </a:r>
            <a:endParaRPr b="0" lang="en-US" sz="2400" spc="-1" strike="noStrike">
              <a:latin typeface="Arial"/>
            </a:endParaRPr>
          </a:p>
        </p:txBody>
      </p:sp>
      <p:sp>
        <p:nvSpPr>
          <p:cNvPr id="356" name="CustomShape 9"/>
          <p:cNvSpPr/>
          <p:nvPr/>
        </p:nvSpPr>
        <p:spPr>
          <a:xfrm>
            <a:off x="941400" y="3516480"/>
            <a:ext cx="72216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row</a:t>
            </a:r>
            <a:endParaRPr b="0" lang="en-US" sz="2400" spc="-1" strike="noStrike">
              <a:latin typeface="Arial"/>
            </a:endParaRPr>
          </a:p>
        </p:txBody>
      </p:sp>
      <p:sp>
        <p:nvSpPr>
          <p:cNvPr id="357" name="CustomShape 10"/>
          <p:cNvSpPr/>
          <p:nvPr/>
        </p:nvSpPr>
        <p:spPr>
          <a:xfrm rot="5400000">
            <a:off x="457200" y="4838400"/>
            <a:ext cx="1828440" cy="2880"/>
          </a:xfrm>
          <a:custGeom>
            <a:avLst/>
            <a:gdLst/>
            <a:ahLst/>
            <a:rect l="l" t="t" r="r" b="b"/>
            <a:pathLst>
              <a:path w="21600" h="21600">
                <a:moveTo>
                  <a:pt x="0" y="0"/>
                </a:moveTo>
                <a:lnTo>
                  <a:pt x="21600" y="21600"/>
                </a:lnTo>
              </a:path>
            </a:pathLst>
          </a:custGeom>
          <a:noFill/>
          <a:ln w="38160">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358" name="CustomShape 11"/>
          <p:cNvSpPr/>
          <p:nvPr/>
        </p:nvSpPr>
        <p:spPr>
          <a:xfrm>
            <a:off x="1547280" y="3314880"/>
            <a:ext cx="1263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column</a:t>
            </a:r>
            <a:endParaRPr b="0" lang="en-US" sz="2400" spc="-1" strike="noStrike">
              <a:latin typeface="Arial"/>
            </a:endParaRPr>
          </a:p>
        </p:txBody>
      </p:sp>
      <p:sp>
        <p:nvSpPr>
          <p:cNvPr id="359" name="CustomShape 12"/>
          <p:cNvSpPr/>
          <p:nvPr/>
        </p:nvSpPr>
        <p:spPr>
          <a:xfrm>
            <a:off x="2971800" y="3503520"/>
            <a:ext cx="4038120" cy="1080"/>
          </a:xfrm>
          <a:custGeom>
            <a:avLst/>
            <a:gdLst/>
            <a:ahLst/>
            <a:rect l="l" t="t" r="r" b="b"/>
            <a:pathLst>
              <a:path w="21600" h="21600">
                <a:moveTo>
                  <a:pt x="0" y="0"/>
                </a:moveTo>
                <a:lnTo>
                  <a:pt x="21600" y="21600"/>
                </a:lnTo>
              </a:path>
            </a:pathLst>
          </a:custGeom>
          <a:noFill/>
          <a:ln w="38160">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360" name="CustomShape 13"/>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Anatomy</a:t>
            </a:r>
            <a:endParaRPr b="0" lang="en-US" sz="4000" spc="-1" strike="noStrike">
              <a:solidFill>
                <a:srgbClr val="000000"/>
              </a:solidFill>
              <a:latin typeface="Arial"/>
            </a:endParaRPr>
          </a:p>
        </p:txBody>
      </p:sp>
      <p:sp>
        <p:nvSpPr>
          <p:cNvPr id="362" name="TextShape 2"/>
          <p:cNvSpPr txBox="1"/>
          <p:nvPr/>
        </p:nvSpPr>
        <p:spPr>
          <a:xfrm>
            <a:off x="722160" y="2906640"/>
            <a:ext cx="7772040" cy="1499760"/>
          </a:xfrm>
          <a:prstGeom prst="rect">
            <a:avLst/>
          </a:prstGeom>
          <a:noFill/>
          <a:ln w="9360">
            <a:noFill/>
          </a:ln>
        </p:spPr>
        <p:txBody>
          <a:bodyPr anchor="b">
            <a:noAutofit/>
          </a:bodyPr>
          <a:p>
            <a:pPr>
              <a:lnSpc>
                <a:spcPct val="100000"/>
              </a:lnSpc>
              <a:spcBef>
                <a:spcPts val="400"/>
              </a:spcBef>
              <a:tabLst>
                <a:tab algn="l" pos="0"/>
              </a:tabLst>
            </a:pPr>
            <a:r>
              <a:rPr b="0" lang="en-US" sz="2000" spc="-1" strike="noStrike">
                <a:solidFill>
                  <a:srgbClr val="8b8b8b"/>
                </a:solidFill>
                <a:latin typeface="Calibri"/>
              </a:rPr>
              <a:t>Color in human vision</a:t>
            </a:r>
            <a:endParaRPr b="0" lang="en-U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The Eye</a:t>
            </a:r>
            <a:endParaRPr b="0" lang="en-US" sz="4000" spc="-1" strike="noStrike">
              <a:solidFill>
                <a:srgbClr val="000000"/>
              </a:solidFill>
              <a:latin typeface="Arial"/>
            </a:endParaRPr>
          </a:p>
        </p:txBody>
      </p:sp>
      <p:sp>
        <p:nvSpPr>
          <p:cNvPr id="364" name="TextShape 2"/>
          <p:cNvSpPr txBox="1"/>
          <p:nvPr/>
        </p:nvSpPr>
        <p:spPr>
          <a:xfrm>
            <a:off x="685800" y="4648320"/>
            <a:ext cx="7772040" cy="1523520"/>
          </a:xfrm>
          <a:prstGeom prst="rect">
            <a:avLst/>
          </a:prstGeom>
          <a:noFill/>
          <a:ln w="9360">
            <a:noFill/>
          </a:ln>
        </p:spPr>
        <p:txBody>
          <a:bodyPr>
            <a:normAutofit fontScale="69000"/>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The human eye is a camera</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1" lang="en-US" sz="2400" spc="-1" strike="noStrike">
                <a:solidFill>
                  <a:srgbClr val="000000"/>
                </a:solidFill>
                <a:latin typeface="Calibri"/>
              </a:rPr>
              <a:t>Iris</a:t>
            </a:r>
            <a:r>
              <a:rPr b="0" lang="en-US" sz="2400" spc="-1" strike="noStrike">
                <a:solidFill>
                  <a:srgbClr val="000000"/>
                </a:solidFill>
                <a:latin typeface="Calibri"/>
              </a:rPr>
              <a:t> - </a:t>
            </a:r>
            <a:r>
              <a:rPr b="0" lang="en-US" sz="1800" spc="-1" strike="noStrike">
                <a:solidFill>
                  <a:srgbClr val="000000"/>
                </a:solidFill>
                <a:latin typeface="Calibri"/>
              </a:rPr>
              <a:t>colored annulus with radial muscles</a:t>
            </a:r>
            <a:endParaRPr b="0" lang="en-US" sz="1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1" lang="en-US" sz="2400" spc="-1" strike="noStrike">
                <a:solidFill>
                  <a:srgbClr val="000000"/>
                </a:solidFill>
                <a:latin typeface="Calibri"/>
              </a:rPr>
              <a:t>Pupil</a:t>
            </a:r>
            <a:r>
              <a:rPr b="0" lang="en-US" sz="2400" spc="-1" strike="noStrike">
                <a:solidFill>
                  <a:srgbClr val="000000"/>
                </a:solidFill>
                <a:latin typeface="Calibri"/>
              </a:rPr>
              <a:t> - </a:t>
            </a:r>
            <a:r>
              <a:rPr b="0" lang="en-US" sz="1800" spc="-1" strike="noStrike">
                <a:solidFill>
                  <a:srgbClr val="000000"/>
                </a:solidFill>
                <a:latin typeface="Calibri"/>
              </a:rPr>
              <a:t>the hole (aperture) whose size is controlled by the iris</a:t>
            </a:r>
            <a:endParaRPr b="0" lang="en-US" sz="18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What’s the sensor?</a:t>
            </a:r>
            <a:endParaRPr b="0" lang="en-US" sz="1800" spc="-1" strike="noStrike">
              <a:solidFill>
                <a:srgbClr val="000000"/>
              </a:solidFill>
              <a:latin typeface="Calibri"/>
            </a:endParaRPr>
          </a:p>
        </p:txBody>
      </p:sp>
      <p:pic>
        <p:nvPicPr>
          <p:cNvPr id="365" name="Picture 4" descr="humaneye"/>
          <p:cNvPicPr/>
          <p:nvPr/>
        </p:nvPicPr>
        <p:blipFill>
          <a:blip r:embed="rId1"/>
          <a:stretch/>
        </p:blipFill>
        <p:spPr>
          <a:xfrm>
            <a:off x="1906560" y="1066680"/>
            <a:ext cx="5484600" cy="3277800"/>
          </a:xfrm>
          <a:prstGeom prst="rect">
            <a:avLst/>
          </a:prstGeom>
          <a:ln>
            <a:noFill/>
          </a:ln>
        </p:spPr>
      </p:pic>
      <p:sp>
        <p:nvSpPr>
          <p:cNvPr id="366" name="CustomShape 3"/>
          <p:cNvSpPr/>
          <p:nvPr/>
        </p:nvSpPr>
        <p:spPr>
          <a:xfrm>
            <a:off x="685800" y="6095880"/>
            <a:ext cx="7772040" cy="380520"/>
          </a:xfrm>
          <a:prstGeom prst="rect">
            <a:avLst/>
          </a:prstGeom>
          <a:noFill/>
          <a:ln>
            <a:noFill/>
          </a:ln>
        </p:spPr>
        <p:style>
          <a:lnRef idx="0"/>
          <a:fillRef idx="0"/>
          <a:effectRef idx="0"/>
          <a:fontRef idx="minor"/>
        </p:style>
        <p:txBody>
          <a:bodyPr lIns="90000" rIns="90000" tIns="45000" bIns="45000">
            <a:noAutofit/>
          </a:bodyPr>
          <a:p>
            <a:pPr lvl="2" marL="1143000" indent="-228240">
              <a:lnSpc>
                <a:spcPct val="100000"/>
              </a:lnSpc>
              <a:spcBef>
                <a:spcPts val="320"/>
              </a:spcBef>
              <a:buClr>
                <a:srgbClr val="000000"/>
              </a:buClr>
              <a:buFont typeface="Symbol" charset="2"/>
              <a:buChar char=""/>
            </a:pPr>
            <a:r>
              <a:rPr b="0" lang="en-US" sz="1600" spc="-1" strike="noStrike">
                <a:solidFill>
                  <a:srgbClr val="000000"/>
                </a:solidFill>
                <a:latin typeface="Arial"/>
              </a:rPr>
              <a:t>photoreceptor cells (rods and cones) in the </a:t>
            </a:r>
            <a:r>
              <a:rPr b="1" lang="en-US" sz="1600" spc="-1" strike="noStrike">
                <a:solidFill>
                  <a:srgbClr val="000000"/>
                </a:solidFill>
                <a:latin typeface="Arial"/>
              </a:rPr>
              <a:t>retina</a:t>
            </a:r>
            <a:endParaRPr b="0" lang="en-US" sz="1600" spc="-1" strike="noStrike">
              <a:latin typeface="Arial"/>
            </a:endParaRPr>
          </a:p>
        </p:txBody>
      </p:sp>
      <p:sp>
        <p:nvSpPr>
          <p:cNvPr id="367" name="CustomShape 4"/>
          <p:cNvSpPr/>
          <p:nvPr/>
        </p:nvSpPr>
        <p:spPr>
          <a:xfrm>
            <a:off x="7542000" y="6583320"/>
            <a:ext cx="1540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Arial"/>
              </a:rPr>
              <a:t>Slide by Steve Seitz</a:t>
            </a:r>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childTnLst>
                  <p:par>
                    <p:cTn id="84" nodeType="clickEffect" fill="hold">
                      <p:stCondLst>
                        <p:cond delay="indefinite"/>
                      </p:stCondLst>
                      <p:childTnLst>
                        <p:par>
                          <p:cTn id="85" nodeType="withEffect" fill="hold">
                            <p:stCondLst>
                              <p:cond delay="0"/>
                            </p:stCondLst>
                            <p:childTnLst>
                              <p:par>
                                <p:cTn id="86" nodeType="clickEffect" fill="hold" presetClass="entr" presetID="1">
                                  <p:stCondLst>
                                    <p:cond delay="0"/>
                                  </p:stCondLst>
                                  <p:childTnLst>
                                    <p:set>
                                      <p:cBhvr>
                                        <p:cTn id="87" dur="1" fill="hold">
                                          <p:stCondLst>
                                            <p:cond delay="499"/>
                                          </p:stCondLst>
                                        </p:cTn>
                                        <p:tgtEl>
                                          <p:spTgt spid="36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6958800" y="638496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sp>
        <p:nvSpPr>
          <p:cNvPr id="369" name="CustomShape 2"/>
          <p:cNvSpPr/>
          <p:nvPr/>
        </p:nvSpPr>
        <p:spPr>
          <a:xfrm>
            <a:off x="770760" y="1143000"/>
            <a:ext cx="3082680" cy="19184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ff0000"/>
                </a:solidFill>
                <a:latin typeface="Arial"/>
              </a:rPr>
              <a:t>C</a:t>
            </a:r>
            <a:r>
              <a:rPr b="1" lang="en-US" sz="2400" spc="-1" strike="noStrike">
                <a:solidFill>
                  <a:srgbClr val="00ff00"/>
                </a:solidFill>
                <a:latin typeface="Arial"/>
              </a:rPr>
              <a:t>on</a:t>
            </a:r>
            <a:r>
              <a:rPr b="1" lang="en-US" sz="2400" spc="-1" strike="noStrike">
                <a:solidFill>
                  <a:srgbClr val="800080"/>
                </a:solidFill>
                <a:latin typeface="Arial"/>
              </a:rPr>
              <a:t>es</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cone-shaped </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less sensitive</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operate in high light</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color vision</a:t>
            </a:r>
            <a:endParaRPr b="0" lang="en-US" sz="2400" spc="-1" strike="noStrike">
              <a:latin typeface="Arial"/>
            </a:endParaRPr>
          </a:p>
        </p:txBody>
      </p:sp>
      <p:sp>
        <p:nvSpPr>
          <p:cNvPr id="370" name="CustomShape 3"/>
          <p:cNvSpPr/>
          <p:nvPr/>
        </p:nvSpPr>
        <p:spPr>
          <a:xfrm>
            <a:off x="561600" y="182520"/>
            <a:ext cx="6802920" cy="577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3200" spc="-1" strike="noStrike">
                <a:solidFill>
                  <a:srgbClr val="000000"/>
                </a:solidFill>
                <a:latin typeface="Arial"/>
              </a:rPr>
              <a:t>Two types of light-sensitive receptors</a:t>
            </a:r>
            <a:endParaRPr b="0" lang="en-US" sz="3200" spc="-1" strike="noStrike">
              <a:latin typeface="Arial"/>
            </a:endParaRPr>
          </a:p>
        </p:txBody>
      </p:sp>
      <p:pic>
        <p:nvPicPr>
          <p:cNvPr id="371" name="Picture 5" descr=""/>
          <p:cNvPicPr/>
          <p:nvPr/>
        </p:nvPicPr>
        <p:blipFill>
          <a:blip r:embed="rId1"/>
          <a:stretch/>
        </p:blipFill>
        <p:spPr>
          <a:xfrm>
            <a:off x="5029200" y="1143000"/>
            <a:ext cx="1660320" cy="5041440"/>
          </a:xfrm>
          <a:prstGeom prst="rect">
            <a:avLst/>
          </a:prstGeom>
          <a:ln>
            <a:noFill/>
          </a:ln>
        </p:spPr>
      </p:pic>
      <p:sp>
        <p:nvSpPr>
          <p:cNvPr id="372" name="CustomShape 4"/>
          <p:cNvSpPr/>
          <p:nvPr/>
        </p:nvSpPr>
        <p:spPr>
          <a:xfrm>
            <a:off x="848520" y="3352680"/>
            <a:ext cx="2688120" cy="22842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Rods</a:t>
            </a:r>
            <a:r>
              <a:rPr b="0" lang="en-US" sz="2400" spc="-1" strike="noStrike">
                <a:solidFill>
                  <a:srgbClr val="000000"/>
                </a:solidFill>
                <a:latin typeface="Arial"/>
              </a:rPr>
              <a:t> </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rod-shaped</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highly sensitive</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operate at night</a:t>
            </a:r>
            <a:endParaRPr b="0" lang="en-US" sz="2400" spc="-1" strike="noStrike">
              <a:latin typeface="Arial"/>
            </a:endParaRPr>
          </a:p>
          <a:p>
            <a:pPr>
              <a:lnSpc>
                <a:spcPct val="100000"/>
              </a:lnSpc>
            </a:pPr>
            <a:r>
              <a:rPr b="0" lang="en-US" sz="2400" spc="-1" strike="noStrike">
                <a:solidFill>
                  <a:srgbClr val="000000"/>
                </a:solidFill>
                <a:latin typeface="Arial"/>
              </a:rPr>
              <a:t>   </a:t>
            </a:r>
            <a:r>
              <a:rPr b="0" lang="en-US" sz="2400" spc="-1" strike="noStrike">
                <a:solidFill>
                  <a:srgbClr val="000000"/>
                </a:solidFill>
                <a:latin typeface="Arial"/>
              </a:rPr>
              <a:t>gray-scale vision</a:t>
            </a:r>
            <a:endParaRPr b="0" lang="en-US" sz="2400" spc="-1" strike="noStrike">
              <a:latin typeface="Arial"/>
            </a:endParaRPr>
          </a:p>
          <a:p>
            <a:pPr>
              <a:lnSpc>
                <a:spcPct val="100000"/>
              </a:lnSpc>
            </a:pPr>
            <a:endParaRPr b="0" lang="en-US" sz="2400" spc="-1" strike="noStrike">
              <a:latin typeface="Arial"/>
            </a:endParaRPr>
          </a:p>
        </p:txBody>
      </p:sp>
      <p:sp>
        <p:nvSpPr>
          <p:cNvPr id="373" name="CustomShape 5"/>
          <p:cNvSpPr/>
          <p:nvPr/>
        </p:nvSpPr>
        <p:spPr>
          <a:xfrm>
            <a:off x="8155080" y="658116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4" name="Picture 4" descr=""/>
          <p:cNvPicPr/>
          <p:nvPr/>
        </p:nvPicPr>
        <p:blipFill>
          <a:blip r:embed="rId1"/>
          <a:stretch/>
        </p:blipFill>
        <p:spPr>
          <a:xfrm>
            <a:off x="1905120" y="1147320"/>
            <a:ext cx="5295600" cy="4412880"/>
          </a:xfrm>
          <a:prstGeom prst="rect">
            <a:avLst/>
          </a:prstGeom>
          <a:ln>
            <a:noFill/>
          </a:ln>
        </p:spPr>
      </p:pic>
      <p:sp>
        <p:nvSpPr>
          <p:cNvPr id="375" name="CustomShape 1"/>
          <p:cNvSpPr/>
          <p:nvPr/>
        </p:nvSpPr>
        <p:spPr>
          <a:xfrm>
            <a:off x="6958800" y="638496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sp>
        <p:nvSpPr>
          <p:cNvPr id="376" name="CustomShape 2"/>
          <p:cNvSpPr/>
          <p:nvPr/>
        </p:nvSpPr>
        <p:spPr>
          <a:xfrm>
            <a:off x="689760" y="182520"/>
            <a:ext cx="5792400" cy="577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3200" spc="-1" strike="noStrike">
                <a:solidFill>
                  <a:srgbClr val="000000"/>
                </a:solidFill>
                <a:latin typeface="Arial"/>
              </a:rPr>
              <a:t>Distribution of Rods and Cones</a:t>
            </a:r>
            <a:endParaRPr b="0" lang="en-US" sz="3200" spc="-1" strike="noStrike">
              <a:latin typeface="Arial"/>
            </a:endParaRPr>
          </a:p>
        </p:txBody>
      </p:sp>
      <p:sp>
        <p:nvSpPr>
          <p:cNvPr id="377" name="CustomShape 3"/>
          <p:cNvSpPr/>
          <p:nvPr/>
        </p:nvSpPr>
        <p:spPr>
          <a:xfrm>
            <a:off x="685800" y="5907240"/>
            <a:ext cx="866592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Night Sky: why are there more stars off-center?</a:t>
            </a:r>
            <a:br/>
            <a:r>
              <a:rPr b="0" lang="en-US" sz="2400" spc="-1" strike="noStrike">
                <a:solidFill>
                  <a:srgbClr val="000000"/>
                </a:solidFill>
                <a:latin typeface="Arial"/>
              </a:rPr>
              <a:t>Averted vision: http://en.wikipedia.org/wiki/Averted_vision</a:t>
            </a:r>
            <a:endParaRPr b="0" lang="en-US" sz="2400" spc="-1" strike="noStrike">
              <a:latin typeface="Arial"/>
            </a:endParaRPr>
          </a:p>
          <a:p>
            <a:pPr>
              <a:lnSpc>
                <a:spcPct val="100000"/>
              </a:lnSpc>
            </a:pPr>
            <a:r>
              <a:rPr b="0" lang="en-US" sz="2400" spc="-1" strike="noStrike">
                <a:solidFill>
                  <a:srgbClr val="000000"/>
                </a:solidFill>
                <a:latin typeface="Arial"/>
              </a:rPr>
              <a:t> </a:t>
            </a:r>
            <a:endParaRPr b="0" lang="en-US" sz="2400" spc="-1" strike="noStrike">
              <a:latin typeface="Arial"/>
            </a:endParaRPr>
          </a:p>
        </p:txBody>
      </p:sp>
      <p:sp>
        <p:nvSpPr>
          <p:cNvPr id="378" name="CustomShape 4"/>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3600" spc="-1" strike="noStrike">
                <a:solidFill>
                  <a:srgbClr val="000000"/>
                </a:solidFill>
                <a:latin typeface="Calibri"/>
              </a:rPr>
              <a:t>Rod / Cone sensitivity</a:t>
            </a:r>
            <a:endParaRPr b="0" lang="en-US" sz="3600" spc="-1" strike="noStrike">
              <a:solidFill>
                <a:srgbClr val="000000"/>
              </a:solidFill>
              <a:latin typeface="Arial"/>
            </a:endParaRPr>
          </a:p>
        </p:txBody>
      </p:sp>
      <p:pic>
        <p:nvPicPr>
          <p:cNvPr id="380" name="Picture 3" descr=""/>
          <p:cNvPicPr/>
          <p:nvPr/>
        </p:nvPicPr>
        <p:blipFill>
          <a:blip r:embed="rId1"/>
          <a:stretch/>
        </p:blipFill>
        <p:spPr>
          <a:xfrm>
            <a:off x="838080" y="918360"/>
            <a:ext cx="7610400" cy="571500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TextShape 1"/>
          <p:cNvSpPr txBox="1"/>
          <p:nvPr/>
        </p:nvSpPr>
        <p:spPr>
          <a:xfrm>
            <a:off x="0" y="274680"/>
            <a:ext cx="9143640" cy="1142640"/>
          </a:xfrm>
          <a:prstGeom prst="rect">
            <a:avLst/>
          </a:prstGeom>
          <a:noFill/>
          <a:ln w="9360">
            <a:noFill/>
          </a:ln>
        </p:spPr>
        <p:txBody>
          <a:bodyPr anchor="ctr">
            <a:normAutofit fontScale="44000"/>
          </a:bodyPr>
          <a:p>
            <a:pPr>
              <a:lnSpc>
                <a:spcPct val="100000"/>
              </a:lnSpc>
            </a:pPr>
            <a:r>
              <a:rPr b="0" lang="en-US" sz="4000" spc="-1" strike="noStrike">
                <a:solidFill>
                  <a:srgbClr val="000000"/>
                </a:solidFill>
                <a:latin typeface="Calibri"/>
              </a:rPr>
              <a:t>Project: Feature detection and matching</a:t>
            </a:r>
            <a:br/>
            <a:endParaRPr b="0" lang="en-US" sz="4000" spc="-1" strike="noStrike">
              <a:solidFill>
                <a:srgbClr val="000000"/>
              </a:solidFill>
              <a:latin typeface="Arial"/>
            </a:endParaRPr>
          </a:p>
        </p:txBody>
      </p:sp>
      <p:grpSp>
        <p:nvGrpSpPr>
          <p:cNvPr id="237" name="Group 2"/>
          <p:cNvGrpSpPr/>
          <p:nvPr/>
        </p:nvGrpSpPr>
        <p:grpSpPr>
          <a:xfrm>
            <a:off x="1447920" y="1523880"/>
            <a:ext cx="5918040" cy="4114800"/>
            <a:chOff x="1447920" y="1523880"/>
            <a:chExt cx="5918040" cy="4114800"/>
          </a:xfrm>
        </p:grpSpPr>
        <p:pic>
          <p:nvPicPr>
            <p:cNvPr id="238" name="Picture 5" descr="featExtract1"/>
            <p:cNvPicPr/>
            <p:nvPr/>
          </p:nvPicPr>
          <p:blipFill>
            <a:blip r:embed="rId1"/>
            <a:stretch/>
          </p:blipFill>
          <p:spPr>
            <a:xfrm>
              <a:off x="1447920" y="1523880"/>
              <a:ext cx="2105280" cy="2823840"/>
            </a:xfrm>
            <a:prstGeom prst="rect">
              <a:avLst/>
            </a:prstGeom>
            <a:ln w="9360">
              <a:noFill/>
            </a:ln>
          </p:spPr>
        </p:pic>
        <p:pic>
          <p:nvPicPr>
            <p:cNvPr id="239" name="Picture 6" descr="featExtract2"/>
            <p:cNvPicPr/>
            <p:nvPr/>
          </p:nvPicPr>
          <p:blipFill>
            <a:blip r:embed="rId2"/>
            <a:stretch/>
          </p:blipFill>
          <p:spPr>
            <a:xfrm>
              <a:off x="4097160" y="1613160"/>
              <a:ext cx="3268800" cy="2616120"/>
            </a:xfrm>
            <a:prstGeom prst="rect">
              <a:avLst/>
            </a:prstGeom>
            <a:ln w="9360">
              <a:noFill/>
            </a:ln>
          </p:spPr>
        </p:pic>
        <p:pic>
          <p:nvPicPr>
            <p:cNvPr id="240" name="Picture 8" descr="featData2"/>
            <p:cNvPicPr/>
            <p:nvPr/>
          </p:nvPicPr>
          <p:blipFill>
            <a:blip r:embed="rId3"/>
            <a:stretch/>
          </p:blipFill>
          <p:spPr>
            <a:xfrm>
              <a:off x="2976840" y="4462200"/>
              <a:ext cx="1176480" cy="1176480"/>
            </a:xfrm>
            <a:prstGeom prst="rect">
              <a:avLst/>
            </a:prstGeom>
            <a:ln w="9360">
              <a:noFill/>
            </a:ln>
          </p:spPr>
        </p:pic>
        <p:pic>
          <p:nvPicPr>
            <p:cNvPr id="241" name="Picture 7" descr="featData1"/>
            <p:cNvPicPr/>
            <p:nvPr/>
          </p:nvPicPr>
          <p:blipFill>
            <a:blip r:embed="rId4"/>
            <a:stretch/>
          </p:blipFill>
          <p:spPr>
            <a:xfrm>
              <a:off x="4780440" y="4456440"/>
              <a:ext cx="1176480" cy="1182240"/>
            </a:xfrm>
            <a:prstGeom prst="rect">
              <a:avLst/>
            </a:prstGeom>
            <a:ln w="9360">
              <a:noFill/>
            </a:ln>
          </p:spPr>
        </p:pic>
        <p:sp>
          <p:nvSpPr>
            <p:cNvPr id="242" name="CustomShape 3"/>
            <p:cNvSpPr/>
            <p:nvPr/>
          </p:nvSpPr>
          <p:spPr>
            <a:xfrm rot="3375000">
              <a:off x="2825280" y="3767760"/>
              <a:ext cx="838080" cy="506880"/>
            </a:xfrm>
            <a:prstGeom prst="rightArrow">
              <a:avLst>
                <a:gd name="adj1" fmla="val 50000"/>
                <a:gd name="adj2" fmla="val 49997"/>
              </a:avLst>
            </a:prstGeom>
            <a:solidFill>
              <a:schemeClr val="accent1">
                <a:lumMod val="60000"/>
                <a:lumOff val="40000"/>
              </a:schemeClr>
            </a:solidFill>
            <a:ln w="25560">
              <a:solidFill>
                <a:schemeClr val="tx1"/>
              </a:solidFill>
              <a:round/>
            </a:ln>
          </p:spPr>
          <p:style>
            <a:lnRef idx="0"/>
            <a:fillRef idx="0"/>
            <a:effectRef idx="0"/>
            <a:fontRef idx="minor"/>
          </p:style>
        </p:sp>
        <p:sp>
          <p:nvSpPr>
            <p:cNvPr id="243" name="CustomShape 4"/>
            <p:cNvSpPr/>
            <p:nvPr/>
          </p:nvSpPr>
          <p:spPr>
            <a:xfrm rot="7716000">
              <a:off x="5096520" y="3789360"/>
              <a:ext cx="838080" cy="506880"/>
            </a:xfrm>
            <a:prstGeom prst="rightArrow">
              <a:avLst>
                <a:gd name="adj1" fmla="val 50000"/>
                <a:gd name="adj2" fmla="val 49997"/>
              </a:avLst>
            </a:prstGeom>
            <a:solidFill>
              <a:schemeClr val="accent1">
                <a:lumMod val="60000"/>
                <a:lumOff val="40000"/>
              </a:schemeClr>
            </a:solidFill>
            <a:ln w="25560">
              <a:solidFill>
                <a:schemeClr val="tx1"/>
              </a:solidFill>
              <a:round/>
            </a:ln>
          </p:spPr>
          <p:style>
            <a:lnRef idx="0"/>
            <a:fillRef idx="0"/>
            <a:effectRef idx="0"/>
            <a:fontRef idx="minor"/>
          </p:style>
        </p:sp>
      </p:grpSp>
    </p:spTree>
  </p:cSld>
  <mc:AlternateContent>
    <mc:Choice Requires="p14">
      <p:transition p14:dur="10"/>
    </mc:Choice>
    <mc:Fallback>
      <p:transition/>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3600" spc="-1" strike="noStrike">
                <a:solidFill>
                  <a:srgbClr val="000000"/>
                </a:solidFill>
                <a:latin typeface="Calibri"/>
              </a:rPr>
              <a:t>Electromagnetic Spectrum</a:t>
            </a:r>
            <a:endParaRPr b="0" lang="en-US" sz="3600" spc="-1" strike="noStrike">
              <a:solidFill>
                <a:srgbClr val="000000"/>
              </a:solidFill>
              <a:latin typeface="Arial"/>
            </a:endParaRPr>
          </a:p>
        </p:txBody>
      </p:sp>
      <p:pic>
        <p:nvPicPr>
          <p:cNvPr id="382" name="Picture 3" descr="spectrum"/>
          <p:cNvPicPr/>
          <p:nvPr/>
        </p:nvPicPr>
        <p:blipFill>
          <a:blip r:embed="rId1"/>
          <a:stretch/>
        </p:blipFill>
        <p:spPr>
          <a:xfrm>
            <a:off x="0" y="990720"/>
            <a:ext cx="9143640" cy="1980720"/>
          </a:xfrm>
          <a:prstGeom prst="rect">
            <a:avLst/>
          </a:prstGeom>
          <a:ln>
            <a:noFill/>
          </a:ln>
        </p:spPr>
      </p:pic>
      <p:pic>
        <p:nvPicPr>
          <p:cNvPr id="383" name="Picture 4" descr="equiluminant"/>
          <p:cNvPicPr/>
          <p:nvPr/>
        </p:nvPicPr>
        <p:blipFill>
          <a:blip r:embed="rId2"/>
          <a:stretch/>
        </p:blipFill>
        <p:spPr>
          <a:xfrm>
            <a:off x="0" y="2514600"/>
            <a:ext cx="5866920" cy="2361960"/>
          </a:xfrm>
          <a:prstGeom prst="rect">
            <a:avLst/>
          </a:prstGeom>
          <a:ln>
            <a:noFill/>
          </a:ln>
        </p:spPr>
      </p:pic>
      <p:sp>
        <p:nvSpPr>
          <p:cNvPr id="384" name="CustomShape 2"/>
          <p:cNvSpPr/>
          <p:nvPr/>
        </p:nvSpPr>
        <p:spPr>
          <a:xfrm>
            <a:off x="5954760" y="6546960"/>
            <a:ext cx="3188880" cy="303480"/>
          </a:xfrm>
          <a:prstGeom prst="rect">
            <a:avLst/>
          </a:prstGeom>
          <a:noFill/>
          <a:ln w="6480">
            <a:solidFill>
              <a:schemeClr val="accent1"/>
            </a:solidFill>
            <a:miter/>
          </a:ln>
        </p:spPr>
        <p:style>
          <a:lnRef idx="0"/>
          <a:fillRef idx="0"/>
          <a:effectRef idx="0"/>
          <a:fontRef idx="minor"/>
        </p:style>
        <p:txBody>
          <a:bodyPr lIns="90000" rIns="90000" tIns="45000" bIns="45000">
            <a:spAutoFit/>
          </a:bodyPr>
          <a:p>
            <a:pPr algn="ctr">
              <a:lnSpc>
                <a:spcPct val="100000"/>
              </a:lnSpc>
            </a:pPr>
            <a:r>
              <a:rPr b="0" lang="en-US" sz="1400" spc="-1" strike="noStrike">
                <a:solidFill>
                  <a:srgbClr val="4f81bd"/>
                </a:solidFill>
                <a:latin typeface="Arial"/>
              </a:rPr>
              <a:t>http://www.yorku.ca/eye/photopik.htm</a:t>
            </a:r>
            <a:endParaRPr b="0" lang="en-US" sz="1400" spc="-1" strike="noStrike">
              <a:latin typeface="Arial"/>
            </a:endParaRPr>
          </a:p>
        </p:txBody>
      </p:sp>
      <p:sp>
        <p:nvSpPr>
          <p:cNvPr id="385" name="CustomShape 3"/>
          <p:cNvSpPr/>
          <p:nvPr/>
        </p:nvSpPr>
        <p:spPr>
          <a:xfrm>
            <a:off x="491760" y="5181480"/>
            <a:ext cx="544500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1f497d"/>
                </a:solidFill>
                <a:latin typeface="Arial"/>
              </a:rPr>
              <a:t>Human Luminance Sensitivity Function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6" name="Picture 1" descr=""/>
          <p:cNvPicPr/>
          <p:nvPr/>
        </p:nvPicPr>
        <p:blipFill>
          <a:blip r:embed="rId1"/>
          <a:stretch/>
        </p:blipFill>
        <p:spPr>
          <a:xfrm>
            <a:off x="-26280" y="136440"/>
            <a:ext cx="9245880" cy="6356520"/>
          </a:xfrm>
          <a:prstGeom prst="rect">
            <a:avLst/>
          </a:prstGeom>
          <a:ln>
            <a:noFill/>
          </a:ln>
        </p:spPr>
      </p:pic>
      <p:sp>
        <p:nvSpPr>
          <p:cNvPr id="387" name="CustomShape 1"/>
          <p:cNvSpPr/>
          <p:nvPr/>
        </p:nvSpPr>
        <p:spPr>
          <a:xfrm>
            <a:off x="457200" y="190440"/>
            <a:ext cx="8229240" cy="1142640"/>
          </a:xfrm>
          <a:prstGeom prst="rect">
            <a:avLst/>
          </a:prstGeom>
          <a:noFill/>
          <a:ln>
            <a:noFill/>
          </a:ln>
        </p:spPr>
        <p:style>
          <a:lnRef idx="0"/>
          <a:fillRef idx="0"/>
          <a:effectRef idx="0"/>
          <a:fontRef idx="minor"/>
        </p:style>
        <p:txBody>
          <a:bodyPr anchor="ctr">
            <a:normAutofit fontScale="38000"/>
          </a:bodyPr>
          <a:p>
            <a:pPr algn="ctr">
              <a:lnSpc>
                <a:spcPct val="100000"/>
              </a:lnSpc>
            </a:pPr>
            <a:r>
              <a:rPr b="0" lang="en-US" sz="4400" spc="-1" strike="noStrike">
                <a:solidFill>
                  <a:srgbClr val="ffffff"/>
                </a:solidFill>
                <a:latin typeface="Calibri"/>
              </a:rPr>
              <a:t>Sun temperature makes it emit yellow light more than any other color.</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380880" y="1676520"/>
            <a:ext cx="8457840" cy="4800240"/>
          </a:xfrm>
          <a:prstGeom prst="rect">
            <a:avLst/>
          </a:prstGeom>
          <a:gradFill rotWithShape="0">
            <a:gsLst>
              <a:gs pos="0">
                <a:srgbClr val="123725"/>
              </a:gs>
              <a:gs pos="100000">
                <a:srgbClr val="287850"/>
              </a:gs>
            </a:gsLst>
            <a:lin ang="2700000"/>
          </a:gradFill>
          <a:ln w="9360">
            <a:solidFill>
              <a:schemeClr val="tx1"/>
            </a:solidFill>
            <a:miter/>
          </a:ln>
          <a:effectLst>
            <a:outerShdw algn="ctr" dir="2700000" dist="107423" rotWithShape="0">
              <a:schemeClr val="bg2"/>
            </a:outerShdw>
          </a:effectLst>
        </p:spPr>
        <p:style>
          <a:lnRef idx="0"/>
          <a:fillRef idx="0"/>
          <a:effectRef idx="0"/>
          <a:fontRef idx="minor"/>
        </p:style>
      </p:sp>
      <p:sp>
        <p:nvSpPr>
          <p:cNvPr id="389" name="CustomShape 2"/>
          <p:cNvSpPr/>
          <p:nvPr/>
        </p:nvSpPr>
        <p:spPr>
          <a:xfrm>
            <a:off x="1559520" y="1951200"/>
            <a:ext cx="6941520" cy="51696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ffff00"/>
                </a:solidFill>
                <a:latin typeface="Arial"/>
              </a:rPr>
              <a:t>Why do we see light of these wavelengths?</a:t>
            </a:r>
            <a:endParaRPr b="0" lang="en-US" sz="2800" spc="-1" strike="noStrike">
              <a:latin typeface="Arial"/>
            </a:endParaRPr>
          </a:p>
        </p:txBody>
      </p:sp>
      <p:sp>
        <p:nvSpPr>
          <p:cNvPr id="390" name="CustomShape 3"/>
          <p:cNvSpPr/>
          <p:nvPr/>
        </p:nvSpPr>
        <p:spPr>
          <a:xfrm>
            <a:off x="6882840" y="6156360"/>
            <a:ext cx="1910880" cy="24264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pic>
        <p:nvPicPr>
          <p:cNvPr id="391" name="Picture 14" descr=""/>
          <p:cNvPicPr/>
          <p:nvPr/>
        </p:nvPicPr>
        <p:blipFill>
          <a:blip r:embed="rId1"/>
          <a:stretch/>
        </p:blipFill>
        <p:spPr>
          <a:xfrm>
            <a:off x="2286000" y="2558880"/>
            <a:ext cx="4416120" cy="3841560"/>
          </a:xfrm>
          <a:prstGeom prst="rect">
            <a:avLst/>
          </a:prstGeom>
          <a:ln w="9360">
            <a:noFill/>
          </a:ln>
        </p:spPr>
      </p:pic>
      <p:sp>
        <p:nvSpPr>
          <p:cNvPr id="392" name="CustomShape 4"/>
          <p:cNvSpPr/>
          <p:nvPr/>
        </p:nvSpPr>
        <p:spPr>
          <a:xfrm>
            <a:off x="4204080" y="3048120"/>
            <a:ext cx="4474080" cy="943560"/>
          </a:xfrm>
          <a:prstGeom prst="rect">
            <a:avLst/>
          </a:prstGeom>
          <a:noFill/>
          <a:ln w="9360">
            <a:noFill/>
          </a:ln>
        </p:spPr>
        <p:style>
          <a:lnRef idx="0"/>
          <a:fillRef idx="0"/>
          <a:effectRef idx="0"/>
          <a:fontRef idx="minor"/>
        </p:style>
        <p:txBody>
          <a:bodyPr wrap="none" lIns="90000" rIns="90000" tIns="45000" bIns="45000">
            <a:spAutoFit/>
          </a:bodyPr>
          <a:p>
            <a:pPr algn="ctr">
              <a:lnSpc>
                <a:spcPct val="100000"/>
              </a:lnSpc>
            </a:pPr>
            <a:r>
              <a:rPr b="0" lang="en-US" sz="2800" spc="-1" strike="noStrike">
                <a:solidFill>
                  <a:srgbClr val="ffff00"/>
                </a:solidFill>
                <a:latin typeface="Arial"/>
              </a:rPr>
              <a:t>…</a:t>
            </a:r>
            <a:r>
              <a:rPr b="0" lang="en-US" sz="2800" spc="-1" strike="noStrike">
                <a:solidFill>
                  <a:srgbClr val="ffff00"/>
                </a:solidFill>
                <a:latin typeface="Arial"/>
              </a:rPr>
              <a:t>because that’s where the</a:t>
            </a:r>
            <a:endParaRPr b="0" lang="en-US" sz="2800" spc="-1" strike="noStrike">
              <a:latin typeface="Arial"/>
            </a:endParaRPr>
          </a:p>
          <a:p>
            <a:pPr algn="ctr">
              <a:lnSpc>
                <a:spcPct val="100000"/>
              </a:lnSpc>
            </a:pPr>
            <a:r>
              <a:rPr b="0" lang="en-US" sz="2800" spc="-1" strike="noStrike">
                <a:solidFill>
                  <a:srgbClr val="ffff00"/>
                </a:solidFill>
                <a:latin typeface="Arial"/>
              </a:rPr>
              <a:t>Sun radiates EM energy</a:t>
            </a:r>
            <a:endParaRPr b="0" lang="en-US" sz="2800" spc="-1" strike="noStrike">
              <a:latin typeface="Arial"/>
            </a:endParaRPr>
          </a:p>
        </p:txBody>
      </p:sp>
      <p:sp>
        <p:nvSpPr>
          <p:cNvPr id="393" name="CustomShape 5"/>
          <p:cNvSpPr/>
          <p:nvPr/>
        </p:nvSpPr>
        <p:spPr>
          <a:xfrm>
            <a:off x="685800" y="76320"/>
            <a:ext cx="7772040" cy="83772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0" lang="en-US" sz="3400" spc="-1" strike="noStrike">
                <a:solidFill>
                  <a:srgbClr val="000000"/>
                </a:solidFill>
                <a:latin typeface="Albertus Extra Bold"/>
              </a:rPr>
              <a:t>Visible Light</a:t>
            </a:r>
            <a:endParaRPr b="0" lang="en-US" sz="3400" spc="-1" strike="noStrike">
              <a:latin typeface="Arial"/>
            </a:endParaRPr>
          </a:p>
        </p:txBody>
      </p:sp>
      <p:sp>
        <p:nvSpPr>
          <p:cNvPr id="394" name="CustomShape 6"/>
          <p:cNvSpPr/>
          <p:nvPr/>
        </p:nvSpPr>
        <p:spPr>
          <a:xfrm>
            <a:off x="380880" y="914400"/>
            <a:ext cx="6552720" cy="8218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dobe Caslon Pro"/>
              </a:rPr>
              <a:t>Plank’s law for Blackbody radiation</a:t>
            </a:r>
            <a:endParaRPr b="0" lang="en-US" sz="2400" spc="-1" strike="noStrike">
              <a:latin typeface="Arial"/>
            </a:endParaRPr>
          </a:p>
          <a:p>
            <a:pPr>
              <a:lnSpc>
                <a:spcPct val="100000"/>
              </a:lnSpc>
            </a:pPr>
            <a:r>
              <a:rPr b="0" lang="en-US" sz="2400" spc="-1" strike="noStrike">
                <a:solidFill>
                  <a:srgbClr val="000000"/>
                </a:solidFill>
                <a:latin typeface="Adobe Caslon Pro"/>
              </a:rPr>
              <a:t>Surface of the sun: ~5800K</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88" dur="indefinite" restart="never" nodeType="tmRoot">
          <p:childTnLst>
            <p:seq>
              <p:cTn id="89" dur="indefinite" nodeType="mainSeq">
                <p:childTnLst>
                  <p:par>
                    <p:cTn id="90" fill="hold">
                      <p:stCondLst>
                        <p:cond delay="indefinite"/>
                      </p:stCondLst>
                      <p:childTnLst>
                        <p:par>
                          <p:cTn id="91" fill="hold">
                            <p:stCondLst>
                              <p:cond delay="0"/>
                            </p:stCondLst>
                            <p:childTnLst>
                              <p:par>
                                <p:cTn id="92" nodeType="clickEffect" fill="hold" presetClass="entr" presetID="1">
                                  <p:stCondLst>
                                    <p:cond delay="0"/>
                                  </p:stCondLst>
                                  <p:childTnLst>
                                    <p:set>
                                      <p:cBhvr>
                                        <p:cTn id="93" dur="1" fill="hold">
                                          <p:stCondLst>
                                            <p:cond delay="499"/>
                                          </p:stCondLst>
                                        </p:cTn>
                                        <p:tgtEl>
                                          <p:spTgt spid="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5" name="Picture 2" descr=""/>
          <p:cNvPicPr/>
          <p:nvPr/>
        </p:nvPicPr>
        <p:blipFill>
          <a:blip r:embed="rId1"/>
          <a:stretch/>
        </p:blipFill>
        <p:spPr>
          <a:xfrm>
            <a:off x="0" y="0"/>
            <a:ext cx="9181800" cy="6895800"/>
          </a:xfrm>
          <a:prstGeom prst="rect">
            <a:avLst/>
          </a:prstGeom>
          <a:ln>
            <a:noFill/>
          </a:ln>
        </p:spPr>
      </p:pic>
      <p:sp>
        <p:nvSpPr>
          <p:cNvPr id="396" name="CustomShape 1"/>
          <p:cNvSpPr/>
          <p:nvPr/>
        </p:nvSpPr>
        <p:spPr>
          <a:xfrm>
            <a:off x="7279560" y="661356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pic>
        <p:nvPicPr>
          <p:cNvPr id="397" name="Picture 4" descr=""/>
          <p:cNvPicPr/>
          <p:nvPr/>
        </p:nvPicPr>
        <p:blipFill>
          <a:blip r:embed="rId2"/>
          <a:srcRect l="0" t="0" r="13429" b="0"/>
          <a:stretch/>
        </p:blipFill>
        <p:spPr>
          <a:xfrm>
            <a:off x="990720" y="1595520"/>
            <a:ext cx="4952520" cy="4500360"/>
          </a:xfrm>
          <a:prstGeom prst="rect">
            <a:avLst/>
          </a:prstGeom>
          <a:ln>
            <a:noFill/>
          </a:ln>
        </p:spPr>
      </p:pic>
      <p:sp>
        <p:nvSpPr>
          <p:cNvPr id="398" name="CustomShape 2"/>
          <p:cNvSpPr/>
          <p:nvPr/>
        </p:nvSpPr>
        <p:spPr>
          <a:xfrm>
            <a:off x="1605600" y="1371600"/>
            <a:ext cx="357804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ffff00"/>
                </a:solidFill>
                <a:latin typeface="Arial"/>
              </a:rPr>
              <a:t>Three kinds of cones:</a:t>
            </a:r>
            <a:endParaRPr b="0" lang="en-US" sz="2800" spc="-1" strike="noStrike">
              <a:latin typeface="Arial"/>
            </a:endParaRPr>
          </a:p>
        </p:txBody>
      </p:sp>
      <p:sp>
        <p:nvSpPr>
          <p:cNvPr id="399" name="CustomShape 3"/>
          <p:cNvSpPr/>
          <p:nvPr/>
        </p:nvSpPr>
        <p:spPr>
          <a:xfrm>
            <a:off x="2172960" y="228600"/>
            <a:ext cx="532764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3200" spc="-1" strike="noStrike">
                <a:solidFill>
                  <a:srgbClr val="00ff99"/>
                </a:solidFill>
                <a:latin typeface="Arial"/>
              </a:rPr>
              <a:t>Physiology of Color Vision</a:t>
            </a:r>
            <a:endParaRPr b="0" lang="en-US" sz="3200" spc="-1" strike="noStrike">
              <a:latin typeface="Arial"/>
            </a:endParaRPr>
          </a:p>
        </p:txBody>
      </p:sp>
      <p:pic>
        <p:nvPicPr>
          <p:cNvPr id="400" name="Picture 9" descr=""/>
          <p:cNvPicPr/>
          <p:nvPr/>
        </p:nvPicPr>
        <p:blipFill>
          <a:blip r:embed="rId3"/>
          <a:stretch/>
        </p:blipFill>
        <p:spPr>
          <a:xfrm>
            <a:off x="5791320" y="1828800"/>
            <a:ext cx="3260520" cy="350496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01" name="Picture 2" descr=""/>
          <p:cNvPicPr/>
          <p:nvPr/>
        </p:nvPicPr>
        <p:blipFill>
          <a:blip r:embed="rId1"/>
          <a:stretch/>
        </p:blipFill>
        <p:spPr>
          <a:xfrm>
            <a:off x="0" y="0"/>
            <a:ext cx="9181800" cy="6895800"/>
          </a:xfrm>
          <a:prstGeom prst="rect">
            <a:avLst/>
          </a:prstGeom>
          <a:ln>
            <a:noFill/>
          </a:ln>
        </p:spPr>
      </p:pic>
      <p:sp>
        <p:nvSpPr>
          <p:cNvPr id="402" name="CustomShape 1"/>
          <p:cNvSpPr/>
          <p:nvPr/>
        </p:nvSpPr>
        <p:spPr>
          <a:xfrm>
            <a:off x="2741040" y="182520"/>
            <a:ext cx="412812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3200" spc="-1" strike="noStrike">
                <a:solidFill>
                  <a:srgbClr val="4f81bd"/>
                </a:solidFill>
                <a:latin typeface="Arial"/>
              </a:rPr>
              <a:t>The Physics of Light</a:t>
            </a:r>
            <a:endParaRPr b="0" lang="en-US" sz="3200" spc="-1" strike="noStrike">
              <a:latin typeface="Arial"/>
            </a:endParaRPr>
          </a:p>
        </p:txBody>
      </p:sp>
      <p:sp>
        <p:nvSpPr>
          <p:cNvPr id="403" name="CustomShape 2"/>
          <p:cNvSpPr/>
          <p:nvPr/>
        </p:nvSpPr>
        <p:spPr>
          <a:xfrm>
            <a:off x="1368720" y="1349280"/>
            <a:ext cx="6918840" cy="1186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00"/>
                </a:solidFill>
                <a:latin typeface="Arial"/>
              </a:rPr>
              <a:t>Any patch of light can be completely described</a:t>
            </a:r>
            <a:endParaRPr b="0" lang="en-US" sz="2400" spc="-1" strike="noStrike">
              <a:latin typeface="Arial"/>
            </a:endParaRPr>
          </a:p>
          <a:p>
            <a:pPr>
              <a:lnSpc>
                <a:spcPct val="100000"/>
              </a:lnSpc>
            </a:pPr>
            <a:r>
              <a:rPr b="0" lang="en-US" sz="2400" spc="-1" strike="noStrike">
                <a:solidFill>
                  <a:srgbClr val="ffff00"/>
                </a:solidFill>
                <a:latin typeface="Arial"/>
              </a:rPr>
              <a:t>physically by its spectrum: the number of photons </a:t>
            </a:r>
            <a:endParaRPr b="0" lang="en-US" sz="2400" spc="-1" strike="noStrike">
              <a:latin typeface="Arial"/>
            </a:endParaRPr>
          </a:p>
          <a:p>
            <a:pPr>
              <a:lnSpc>
                <a:spcPct val="100000"/>
              </a:lnSpc>
            </a:pPr>
            <a:r>
              <a:rPr b="0" lang="en-US" sz="2400" spc="-1" strike="noStrike">
                <a:solidFill>
                  <a:srgbClr val="ffff00"/>
                </a:solidFill>
                <a:latin typeface="Arial"/>
              </a:rPr>
              <a:t>(per time unit) at each wavelength 400 - 700 nm.</a:t>
            </a:r>
            <a:endParaRPr b="0" lang="en-US" sz="2400" spc="-1" strike="noStrike">
              <a:latin typeface="Arial"/>
            </a:endParaRPr>
          </a:p>
        </p:txBody>
      </p:sp>
      <p:sp>
        <p:nvSpPr>
          <p:cNvPr id="404" name="Line 3"/>
          <p:cNvSpPr/>
          <p:nvPr/>
        </p:nvSpPr>
        <p:spPr>
          <a:xfrm flipV="1">
            <a:off x="7030800" y="4267080"/>
            <a:ext cx="0" cy="838080"/>
          </a:xfrm>
          <a:prstGeom prst="line">
            <a:avLst/>
          </a:prstGeom>
          <a:ln w="101520">
            <a:solidFill>
              <a:srgbClr val="ff0000"/>
            </a:solidFill>
            <a:round/>
          </a:ln>
        </p:spPr>
        <p:style>
          <a:lnRef idx="0"/>
          <a:fillRef idx="0"/>
          <a:effectRef idx="0"/>
          <a:fontRef idx="minor"/>
        </p:style>
      </p:sp>
      <p:sp>
        <p:nvSpPr>
          <p:cNvPr id="405" name="Line 4"/>
          <p:cNvSpPr/>
          <p:nvPr/>
        </p:nvSpPr>
        <p:spPr>
          <a:xfrm flipV="1">
            <a:off x="6858000" y="4038480"/>
            <a:ext cx="0" cy="1066680"/>
          </a:xfrm>
          <a:prstGeom prst="line">
            <a:avLst/>
          </a:prstGeom>
          <a:ln w="101520">
            <a:solidFill>
              <a:srgbClr val="ff3300"/>
            </a:solidFill>
            <a:round/>
          </a:ln>
        </p:spPr>
        <p:style>
          <a:lnRef idx="0"/>
          <a:fillRef idx="0"/>
          <a:effectRef idx="0"/>
          <a:fontRef idx="minor"/>
        </p:style>
      </p:sp>
      <p:sp>
        <p:nvSpPr>
          <p:cNvPr id="406" name="Line 5"/>
          <p:cNvSpPr/>
          <p:nvPr/>
        </p:nvSpPr>
        <p:spPr>
          <a:xfrm flipV="1">
            <a:off x="6684840" y="3809880"/>
            <a:ext cx="0" cy="1295280"/>
          </a:xfrm>
          <a:prstGeom prst="line">
            <a:avLst/>
          </a:prstGeom>
          <a:ln w="101520">
            <a:solidFill>
              <a:srgbClr val="ff6600"/>
            </a:solidFill>
            <a:round/>
          </a:ln>
        </p:spPr>
        <p:style>
          <a:lnRef idx="0"/>
          <a:fillRef idx="0"/>
          <a:effectRef idx="0"/>
          <a:fontRef idx="minor"/>
        </p:style>
      </p:sp>
      <p:sp>
        <p:nvSpPr>
          <p:cNvPr id="407" name="Line 6"/>
          <p:cNvSpPr/>
          <p:nvPr/>
        </p:nvSpPr>
        <p:spPr>
          <a:xfrm flipV="1">
            <a:off x="6511680" y="3886200"/>
            <a:ext cx="0" cy="1218960"/>
          </a:xfrm>
          <a:prstGeom prst="line">
            <a:avLst/>
          </a:prstGeom>
          <a:ln w="101520">
            <a:solidFill>
              <a:srgbClr val="ff9900"/>
            </a:solidFill>
            <a:round/>
          </a:ln>
        </p:spPr>
        <p:style>
          <a:lnRef idx="0"/>
          <a:fillRef idx="0"/>
          <a:effectRef idx="0"/>
          <a:fontRef idx="minor"/>
        </p:style>
      </p:sp>
      <p:sp>
        <p:nvSpPr>
          <p:cNvPr id="408" name="Line 7"/>
          <p:cNvSpPr/>
          <p:nvPr/>
        </p:nvSpPr>
        <p:spPr>
          <a:xfrm flipH="1" flipV="1">
            <a:off x="6333840" y="4038480"/>
            <a:ext cx="5040" cy="1066680"/>
          </a:xfrm>
          <a:prstGeom prst="line">
            <a:avLst/>
          </a:prstGeom>
          <a:ln w="101520">
            <a:solidFill>
              <a:srgbClr val="ff9900"/>
            </a:solidFill>
            <a:round/>
          </a:ln>
        </p:spPr>
        <p:style>
          <a:lnRef idx="0"/>
          <a:fillRef idx="0"/>
          <a:effectRef idx="0"/>
          <a:fontRef idx="minor"/>
        </p:style>
      </p:sp>
      <p:sp>
        <p:nvSpPr>
          <p:cNvPr id="409" name="Line 8"/>
          <p:cNvSpPr/>
          <p:nvPr/>
        </p:nvSpPr>
        <p:spPr>
          <a:xfrm flipV="1">
            <a:off x="6165720" y="3886200"/>
            <a:ext cx="0" cy="1218960"/>
          </a:xfrm>
          <a:prstGeom prst="line">
            <a:avLst/>
          </a:prstGeom>
          <a:ln w="101520">
            <a:solidFill>
              <a:srgbClr val="ffcc00"/>
            </a:solidFill>
            <a:round/>
          </a:ln>
        </p:spPr>
        <p:style>
          <a:lnRef idx="0"/>
          <a:fillRef idx="0"/>
          <a:effectRef idx="0"/>
          <a:fontRef idx="minor"/>
        </p:style>
      </p:sp>
      <p:sp>
        <p:nvSpPr>
          <p:cNvPr id="410" name="Line 9"/>
          <p:cNvSpPr/>
          <p:nvPr/>
        </p:nvSpPr>
        <p:spPr>
          <a:xfrm flipV="1">
            <a:off x="5992560" y="3657600"/>
            <a:ext cx="0" cy="1447560"/>
          </a:xfrm>
          <a:prstGeom prst="line">
            <a:avLst/>
          </a:prstGeom>
          <a:ln w="101520">
            <a:solidFill>
              <a:srgbClr val="ffff00"/>
            </a:solidFill>
            <a:round/>
          </a:ln>
        </p:spPr>
        <p:style>
          <a:lnRef idx="0"/>
          <a:fillRef idx="0"/>
          <a:effectRef idx="0"/>
          <a:fontRef idx="minor"/>
        </p:style>
      </p:sp>
      <p:sp>
        <p:nvSpPr>
          <p:cNvPr id="411" name="Line 10"/>
          <p:cNvSpPr/>
          <p:nvPr/>
        </p:nvSpPr>
        <p:spPr>
          <a:xfrm flipV="1">
            <a:off x="5819760" y="3429000"/>
            <a:ext cx="0" cy="1676160"/>
          </a:xfrm>
          <a:prstGeom prst="line">
            <a:avLst/>
          </a:prstGeom>
          <a:ln w="101520">
            <a:solidFill>
              <a:srgbClr val="99ff33"/>
            </a:solidFill>
            <a:round/>
          </a:ln>
        </p:spPr>
        <p:style>
          <a:lnRef idx="0"/>
          <a:fillRef idx="0"/>
          <a:effectRef idx="0"/>
          <a:fontRef idx="minor"/>
        </p:style>
      </p:sp>
      <p:sp>
        <p:nvSpPr>
          <p:cNvPr id="412" name="Line 11"/>
          <p:cNvSpPr/>
          <p:nvPr/>
        </p:nvSpPr>
        <p:spPr>
          <a:xfrm flipV="1">
            <a:off x="5646600" y="3352680"/>
            <a:ext cx="0" cy="1752480"/>
          </a:xfrm>
          <a:prstGeom prst="line">
            <a:avLst/>
          </a:prstGeom>
          <a:ln w="101520">
            <a:solidFill>
              <a:srgbClr val="33cc33"/>
            </a:solidFill>
            <a:round/>
          </a:ln>
        </p:spPr>
        <p:style>
          <a:lnRef idx="0"/>
          <a:fillRef idx="0"/>
          <a:effectRef idx="0"/>
          <a:fontRef idx="minor"/>
        </p:style>
      </p:sp>
      <p:sp>
        <p:nvSpPr>
          <p:cNvPr id="413" name="Line 12"/>
          <p:cNvSpPr/>
          <p:nvPr/>
        </p:nvSpPr>
        <p:spPr>
          <a:xfrm flipV="1">
            <a:off x="5473440" y="3504960"/>
            <a:ext cx="0" cy="1600200"/>
          </a:xfrm>
          <a:prstGeom prst="line">
            <a:avLst/>
          </a:prstGeom>
          <a:ln w="101520">
            <a:solidFill>
              <a:srgbClr val="009900"/>
            </a:solidFill>
            <a:round/>
          </a:ln>
        </p:spPr>
        <p:style>
          <a:lnRef idx="0"/>
          <a:fillRef idx="0"/>
          <a:effectRef idx="0"/>
          <a:fontRef idx="minor"/>
        </p:style>
      </p:sp>
      <p:sp>
        <p:nvSpPr>
          <p:cNvPr id="414" name="Line 13"/>
          <p:cNvSpPr/>
          <p:nvPr/>
        </p:nvSpPr>
        <p:spPr>
          <a:xfrm flipV="1">
            <a:off x="5300640" y="3581280"/>
            <a:ext cx="0" cy="1523880"/>
          </a:xfrm>
          <a:prstGeom prst="line">
            <a:avLst/>
          </a:prstGeom>
          <a:ln w="101520">
            <a:solidFill>
              <a:srgbClr val="339933"/>
            </a:solidFill>
            <a:round/>
          </a:ln>
        </p:spPr>
        <p:style>
          <a:lnRef idx="0"/>
          <a:fillRef idx="0"/>
          <a:effectRef idx="0"/>
          <a:fontRef idx="minor"/>
        </p:style>
      </p:sp>
      <p:sp>
        <p:nvSpPr>
          <p:cNvPr id="415" name="Line 14"/>
          <p:cNvSpPr/>
          <p:nvPr/>
        </p:nvSpPr>
        <p:spPr>
          <a:xfrm flipV="1">
            <a:off x="5127480" y="3733560"/>
            <a:ext cx="0" cy="1371600"/>
          </a:xfrm>
          <a:prstGeom prst="line">
            <a:avLst/>
          </a:prstGeom>
          <a:ln w="101520">
            <a:solidFill>
              <a:srgbClr val="339966"/>
            </a:solidFill>
            <a:round/>
          </a:ln>
        </p:spPr>
        <p:style>
          <a:lnRef idx="0"/>
          <a:fillRef idx="0"/>
          <a:effectRef idx="0"/>
          <a:fontRef idx="minor"/>
        </p:style>
      </p:sp>
      <p:sp>
        <p:nvSpPr>
          <p:cNvPr id="416" name="Line 15"/>
          <p:cNvSpPr/>
          <p:nvPr/>
        </p:nvSpPr>
        <p:spPr>
          <a:xfrm flipV="1">
            <a:off x="4954320" y="3886200"/>
            <a:ext cx="0" cy="1218960"/>
          </a:xfrm>
          <a:prstGeom prst="line">
            <a:avLst/>
          </a:prstGeom>
          <a:ln w="101520">
            <a:solidFill>
              <a:srgbClr val="008080"/>
            </a:solidFill>
            <a:round/>
          </a:ln>
        </p:spPr>
        <p:style>
          <a:lnRef idx="0"/>
          <a:fillRef idx="0"/>
          <a:effectRef idx="0"/>
          <a:fontRef idx="minor"/>
        </p:style>
      </p:sp>
      <p:sp>
        <p:nvSpPr>
          <p:cNvPr id="417" name="Line 16"/>
          <p:cNvSpPr/>
          <p:nvPr/>
        </p:nvSpPr>
        <p:spPr>
          <a:xfrm flipV="1">
            <a:off x="4781520" y="4114800"/>
            <a:ext cx="0" cy="990360"/>
          </a:xfrm>
          <a:prstGeom prst="line">
            <a:avLst/>
          </a:prstGeom>
          <a:ln w="101520">
            <a:solidFill>
              <a:srgbClr val="006699"/>
            </a:solidFill>
            <a:round/>
          </a:ln>
        </p:spPr>
        <p:style>
          <a:lnRef idx="0"/>
          <a:fillRef idx="0"/>
          <a:effectRef idx="0"/>
          <a:fontRef idx="minor"/>
        </p:style>
      </p:sp>
      <p:sp>
        <p:nvSpPr>
          <p:cNvPr id="418" name="Line 17"/>
          <p:cNvSpPr/>
          <p:nvPr/>
        </p:nvSpPr>
        <p:spPr>
          <a:xfrm flipV="1">
            <a:off x="4608360" y="4343400"/>
            <a:ext cx="0" cy="761760"/>
          </a:xfrm>
          <a:prstGeom prst="line">
            <a:avLst/>
          </a:prstGeom>
          <a:ln w="101520">
            <a:solidFill>
              <a:schemeClr val="accent2"/>
            </a:solidFill>
            <a:round/>
          </a:ln>
        </p:spPr>
        <p:style>
          <a:lnRef idx="0"/>
          <a:fillRef idx="0"/>
          <a:effectRef idx="0"/>
          <a:fontRef idx="minor"/>
        </p:style>
      </p:sp>
      <p:sp>
        <p:nvSpPr>
          <p:cNvPr id="419" name="Line 18"/>
          <p:cNvSpPr/>
          <p:nvPr/>
        </p:nvSpPr>
        <p:spPr>
          <a:xfrm flipV="1">
            <a:off x="4435200" y="4495680"/>
            <a:ext cx="0" cy="609480"/>
          </a:xfrm>
          <a:prstGeom prst="line">
            <a:avLst/>
          </a:prstGeom>
          <a:ln w="101520">
            <a:solidFill>
              <a:srgbClr val="333399"/>
            </a:solidFill>
            <a:round/>
          </a:ln>
        </p:spPr>
        <p:style>
          <a:lnRef idx="0"/>
          <a:fillRef idx="0"/>
          <a:effectRef idx="0"/>
          <a:fontRef idx="minor"/>
        </p:style>
      </p:sp>
      <p:sp>
        <p:nvSpPr>
          <p:cNvPr id="420" name="Line 19"/>
          <p:cNvSpPr/>
          <p:nvPr/>
        </p:nvSpPr>
        <p:spPr>
          <a:xfrm flipV="1">
            <a:off x="4262400" y="4267080"/>
            <a:ext cx="0" cy="838080"/>
          </a:xfrm>
          <a:prstGeom prst="line">
            <a:avLst/>
          </a:prstGeom>
          <a:ln w="101520">
            <a:solidFill>
              <a:srgbClr val="6600ff"/>
            </a:solidFill>
            <a:round/>
          </a:ln>
        </p:spPr>
        <p:style>
          <a:lnRef idx="0"/>
          <a:fillRef idx="0"/>
          <a:effectRef idx="0"/>
          <a:fontRef idx="minor"/>
        </p:style>
      </p:sp>
      <p:sp>
        <p:nvSpPr>
          <p:cNvPr id="421" name="Line 20"/>
          <p:cNvSpPr/>
          <p:nvPr/>
        </p:nvSpPr>
        <p:spPr>
          <a:xfrm flipV="1">
            <a:off x="4089240" y="4114800"/>
            <a:ext cx="0" cy="990360"/>
          </a:xfrm>
          <a:prstGeom prst="line">
            <a:avLst/>
          </a:prstGeom>
          <a:ln w="101520">
            <a:solidFill>
              <a:srgbClr val="9900ff"/>
            </a:solidFill>
            <a:round/>
          </a:ln>
        </p:spPr>
        <p:style>
          <a:lnRef idx="0"/>
          <a:fillRef idx="0"/>
          <a:effectRef idx="0"/>
          <a:fontRef idx="minor"/>
        </p:style>
      </p:sp>
      <p:pic>
        <p:nvPicPr>
          <p:cNvPr id="422" name="Picture 23" descr=""/>
          <p:cNvPicPr/>
          <p:nvPr/>
        </p:nvPicPr>
        <p:blipFill>
          <a:blip r:embed="rId2"/>
          <a:stretch/>
        </p:blipFill>
        <p:spPr>
          <a:xfrm>
            <a:off x="1893960" y="2833560"/>
            <a:ext cx="5606640" cy="3631680"/>
          </a:xfrm>
          <a:prstGeom prst="rect">
            <a:avLst/>
          </a:prstGeom>
          <a:ln>
            <a:noFill/>
          </a:ln>
        </p:spPr>
      </p:pic>
      <p:sp>
        <p:nvSpPr>
          <p:cNvPr id="423" name="CustomShape 21"/>
          <p:cNvSpPr/>
          <p:nvPr/>
        </p:nvSpPr>
        <p:spPr>
          <a:xfrm>
            <a:off x="7279560" y="661680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24" name="Picture 2" descr=""/>
          <p:cNvPicPr/>
          <p:nvPr/>
        </p:nvPicPr>
        <p:blipFill>
          <a:blip r:embed="rId1"/>
          <a:stretch/>
        </p:blipFill>
        <p:spPr>
          <a:xfrm>
            <a:off x="0" y="0"/>
            <a:ext cx="9181800" cy="6895800"/>
          </a:xfrm>
          <a:prstGeom prst="rect">
            <a:avLst/>
          </a:prstGeom>
          <a:ln>
            <a:noFill/>
          </a:ln>
        </p:spPr>
      </p:pic>
      <p:sp>
        <p:nvSpPr>
          <p:cNvPr id="425" name="CustomShape 1"/>
          <p:cNvSpPr/>
          <p:nvPr/>
        </p:nvSpPr>
        <p:spPr>
          <a:xfrm>
            <a:off x="2741040" y="182520"/>
            <a:ext cx="412812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3200" spc="-1" strike="noStrike">
                <a:solidFill>
                  <a:srgbClr val="3366ff"/>
                </a:solidFill>
                <a:latin typeface="Arial"/>
              </a:rPr>
              <a:t>The Physics of Light</a:t>
            </a:r>
            <a:endParaRPr b="0" lang="en-US" sz="3200" spc="-1" strike="noStrike">
              <a:latin typeface="Arial"/>
            </a:endParaRPr>
          </a:p>
        </p:txBody>
      </p:sp>
      <p:pic>
        <p:nvPicPr>
          <p:cNvPr id="426" name="Picture 4" descr=""/>
          <p:cNvPicPr/>
          <p:nvPr/>
        </p:nvPicPr>
        <p:blipFill>
          <a:blip r:embed="rId2"/>
          <a:stretch/>
        </p:blipFill>
        <p:spPr>
          <a:xfrm>
            <a:off x="2057400" y="1828800"/>
            <a:ext cx="5866920" cy="5086080"/>
          </a:xfrm>
          <a:prstGeom prst="rect">
            <a:avLst/>
          </a:prstGeom>
          <a:ln>
            <a:noFill/>
          </a:ln>
        </p:spPr>
      </p:pic>
      <p:sp>
        <p:nvSpPr>
          <p:cNvPr id="427" name="CustomShape 2"/>
          <p:cNvSpPr/>
          <p:nvPr/>
        </p:nvSpPr>
        <p:spPr>
          <a:xfrm>
            <a:off x="1825560" y="1425600"/>
            <a:ext cx="64112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00"/>
                </a:solidFill>
                <a:latin typeface="Arial"/>
              </a:rPr>
              <a:t>Some examples of the spectra of light sources</a:t>
            </a:r>
            <a:endParaRPr b="0" lang="en-US" sz="2400" spc="-1" strike="noStrike">
              <a:latin typeface="Arial"/>
            </a:endParaRPr>
          </a:p>
        </p:txBody>
      </p:sp>
      <p:sp>
        <p:nvSpPr>
          <p:cNvPr id="428" name="CustomShape 3"/>
          <p:cNvSpPr/>
          <p:nvPr/>
        </p:nvSpPr>
        <p:spPr>
          <a:xfrm>
            <a:off x="7279560" y="661680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29" name="Picture 2" descr=""/>
          <p:cNvPicPr/>
          <p:nvPr/>
        </p:nvPicPr>
        <p:blipFill>
          <a:blip r:embed="rId1"/>
          <a:stretch/>
        </p:blipFill>
        <p:spPr>
          <a:xfrm>
            <a:off x="0" y="0"/>
            <a:ext cx="9181800" cy="6895800"/>
          </a:xfrm>
          <a:prstGeom prst="rect">
            <a:avLst/>
          </a:prstGeom>
          <a:ln>
            <a:noFill/>
          </a:ln>
        </p:spPr>
      </p:pic>
      <p:sp>
        <p:nvSpPr>
          <p:cNvPr id="430" name="CustomShape 1"/>
          <p:cNvSpPr/>
          <p:nvPr/>
        </p:nvSpPr>
        <p:spPr>
          <a:xfrm>
            <a:off x="2741040" y="182520"/>
            <a:ext cx="412812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3200" spc="-1" strike="noStrike">
                <a:solidFill>
                  <a:srgbClr val="3366ff"/>
                </a:solidFill>
                <a:latin typeface="Arial"/>
              </a:rPr>
              <a:t>The Physics of Light</a:t>
            </a:r>
            <a:endParaRPr b="0" lang="en-US" sz="3200" spc="-1" strike="noStrike">
              <a:latin typeface="Arial"/>
            </a:endParaRPr>
          </a:p>
        </p:txBody>
      </p:sp>
      <p:sp>
        <p:nvSpPr>
          <p:cNvPr id="431" name="CustomShape 2"/>
          <p:cNvSpPr/>
          <p:nvPr/>
        </p:nvSpPr>
        <p:spPr>
          <a:xfrm>
            <a:off x="1317960" y="1425600"/>
            <a:ext cx="743652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00"/>
                </a:solidFill>
                <a:latin typeface="Arial"/>
              </a:rPr>
              <a:t>Some examples of the </a:t>
            </a:r>
            <a:r>
              <a:rPr b="0" lang="en-US" sz="2400" spc="-1" strike="noStrike" u="sng">
                <a:solidFill>
                  <a:srgbClr val="ffff00"/>
                </a:solidFill>
                <a:uFillTx/>
                <a:latin typeface="Arial"/>
              </a:rPr>
              <a:t>reflectance</a:t>
            </a:r>
            <a:r>
              <a:rPr b="0" lang="en-US" sz="2400" spc="-1" strike="noStrike">
                <a:solidFill>
                  <a:srgbClr val="ffff00"/>
                </a:solidFill>
                <a:latin typeface="Arial"/>
              </a:rPr>
              <a:t> spectra of </a:t>
            </a:r>
            <a:r>
              <a:rPr b="0" lang="en-US" sz="2400" spc="-1" strike="noStrike" u="sng">
                <a:solidFill>
                  <a:srgbClr val="ffff00"/>
                </a:solidFill>
                <a:uFillTx/>
                <a:latin typeface="Arial"/>
              </a:rPr>
              <a:t>surfaces</a:t>
            </a:r>
            <a:endParaRPr b="0" lang="en-US" sz="2400" spc="-1" strike="noStrike">
              <a:latin typeface="Arial"/>
            </a:endParaRPr>
          </a:p>
        </p:txBody>
      </p:sp>
      <p:sp>
        <p:nvSpPr>
          <p:cNvPr id="432" name="CustomShape 3"/>
          <p:cNvSpPr/>
          <p:nvPr/>
        </p:nvSpPr>
        <p:spPr>
          <a:xfrm>
            <a:off x="3827160" y="6324480"/>
            <a:ext cx="247176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Wavelength (nm)</a:t>
            </a:r>
            <a:endParaRPr b="0" lang="en-US" sz="2400" spc="-1" strike="noStrike">
              <a:latin typeface="Arial"/>
            </a:endParaRPr>
          </a:p>
        </p:txBody>
      </p:sp>
      <p:sp>
        <p:nvSpPr>
          <p:cNvPr id="433" name="CustomShape 4"/>
          <p:cNvSpPr/>
          <p:nvPr/>
        </p:nvSpPr>
        <p:spPr>
          <a:xfrm rot="16200000">
            <a:off x="-361440" y="4187160"/>
            <a:ext cx="3007800" cy="455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 Photons Reflected</a:t>
            </a:r>
            <a:endParaRPr b="0" lang="en-US" sz="2400" spc="-1" strike="noStrike">
              <a:latin typeface="Arial"/>
            </a:endParaRPr>
          </a:p>
        </p:txBody>
      </p:sp>
      <p:grpSp>
        <p:nvGrpSpPr>
          <p:cNvPr id="434" name="Group 5"/>
          <p:cNvGrpSpPr/>
          <p:nvPr/>
        </p:nvGrpSpPr>
        <p:grpSpPr>
          <a:xfrm>
            <a:off x="1293480" y="3265560"/>
            <a:ext cx="2048040" cy="3045240"/>
            <a:chOff x="1293480" y="3265560"/>
            <a:chExt cx="2048040" cy="3045240"/>
          </a:xfrm>
        </p:grpSpPr>
        <p:pic>
          <p:nvPicPr>
            <p:cNvPr id="435" name="Picture 8" descr=""/>
            <p:cNvPicPr/>
            <p:nvPr/>
          </p:nvPicPr>
          <p:blipFill>
            <a:blip r:embed="rId2"/>
            <a:stretch/>
          </p:blipFill>
          <p:spPr>
            <a:xfrm>
              <a:off x="1460520" y="3265560"/>
              <a:ext cx="1639440" cy="2588760"/>
            </a:xfrm>
            <a:prstGeom prst="rect">
              <a:avLst/>
            </a:prstGeom>
            <a:ln>
              <a:noFill/>
            </a:ln>
          </p:spPr>
        </p:pic>
        <p:sp>
          <p:nvSpPr>
            <p:cNvPr id="436" name="CustomShape 6"/>
            <p:cNvSpPr/>
            <p:nvPr/>
          </p:nvSpPr>
          <p:spPr>
            <a:xfrm>
              <a:off x="1441440" y="3267000"/>
              <a:ext cx="1658520" cy="2566800"/>
            </a:xfrm>
            <a:prstGeom prst="rect">
              <a:avLst/>
            </a:prstGeom>
            <a:noFill/>
            <a:ln w="9360">
              <a:solidFill>
                <a:schemeClr val="bg1"/>
              </a:solidFill>
              <a:miter/>
            </a:ln>
          </p:spPr>
          <p:style>
            <a:lnRef idx="0"/>
            <a:fillRef idx="0"/>
            <a:effectRef idx="0"/>
            <a:fontRef idx="minor"/>
          </p:style>
        </p:sp>
        <p:sp>
          <p:nvSpPr>
            <p:cNvPr id="437" name="CustomShape 7"/>
            <p:cNvSpPr/>
            <p:nvPr/>
          </p:nvSpPr>
          <p:spPr>
            <a:xfrm>
              <a:off x="1604160" y="3429000"/>
              <a:ext cx="7358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0000"/>
                  </a:solidFill>
                  <a:latin typeface="Arial"/>
                </a:rPr>
                <a:t>Red</a:t>
              </a:r>
              <a:endParaRPr b="0" lang="en-US" sz="2400" spc="-1" strike="noStrike">
                <a:latin typeface="Arial"/>
              </a:endParaRPr>
            </a:p>
          </p:txBody>
        </p:sp>
        <p:sp>
          <p:nvSpPr>
            <p:cNvPr id="438" name="CustomShape 8"/>
            <p:cNvSpPr/>
            <p:nvPr/>
          </p:nvSpPr>
          <p:spPr>
            <a:xfrm>
              <a:off x="1293480" y="5854680"/>
              <a:ext cx="20480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400          700</a:t>
              </a:r>
              <a:endParaRPr b="0" lang="en-US" sz="2400" spc="-1" strike="noStrike">
                <a:latin typeface="Arial"/>
              </a:endParaRPr>
            </a:p>
          </p:txBody>
        </p:sp>
      </p:grpSp>
      <p:grpSp>
        <p:nvGrpSpPr>
          <p:cNvPr id="439" name="Group 9"/>
          <p:cNvGrpSpPr/>
          <p:nvPr/>
        </p:nvGrpSpPr>
        <p:grpSpPr>
          <a:xfrm>
            <a:off x="3251160" y="3265560"/>
            <a:ext cx="2048040" cy="3045240"/>
            <a:chOff x="3251160" y="3265560"/>
            <a:chExt cx="2048040" cy="3045240"/>
          </a:xfrm>
        </p:grpSpPr>
        <p:pic>
          <p:nvPicPr>
            <p:cNvPr id="440" name="Picture 13" descr=""/>
            <p:cNvPicPr/>
            <p:nvPr/>
          </p:nvPicPr>
          <p:blipFill>
            <a:blip r:embed="rId3"/>
            <a:stretch/>
          </p:blipFill>
          <p:spPr>
            <a:xfrm>
              <a:off x="3387600" y="3265560"/>
              <a:ext cx="1653840" cy="2611080"/>
            </a:xfrm>
            <a:prstGeom prst="rect">
              <a:avLst/>
            </a:prstGeom>
            <a:ln>
              <a:noFill/>
            </a:ln>
          </p:spPr>
        </p:pic>
        <p:sp>
          <p:nvSpPr>
            <p:cNvPr id="441" name="CustomShape 10"/>
            <p:cNvSpPr/>
            <p:nvPr/>
          </p:nvSpPr>
          <p:spPr>
            <a:xfrm>
              <a:off x="3379680" y="3265560"/>
              <a:ext cx="1660320" cy="2590560"/>
            </a:xfrm>
            <a:prstGeom prst="rect">
              <a:avLst/>
            </a:prstGeom>
            <a:noFill/>
            <a:ln w="9360">
              <a:solidFill>
                <a:schemeClr val="bg1"/>
              </a:solidFill>
              <a:miter/>
            </a:ln>
          </p:spPr>
          <p:style>
            <a:lnRef idx="0"/>
            <a:fillRef idx="0"/>
            <a:effectRef idx="0"/>
            <a:fontRef idx="minor"/>
          </p:style>
        </p:sp>
        <p:sp>
          <p:nvSpPr>
            <p:cNvPr id="442" name="CustomShape 11"/>
            <p:cNvSpPr/>
            <p:nvPr/>
          </p:nvSpPr>
          <p:spPr>
            <a:xfrm>
              <a:off x="3372120" y="3352680"/>
              <a:ext cx="104508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00"/>
                  </a:solidFill>
                  <a:latin typeface="Arial"/>
                </a:rPr>
                <a:t>Yellow</a:t>
              </a:r>
              <a:endParaRPr b="0" lang="en-US" sz="2400" spc="-1" strike="noStrike">
                <a:latin typeface="Arial"/>
              </a:endParaRPr>
            </a:p>
          </p:txBody>
        </p:sp>
        <p:sp>
          <p:nvSpPr>
            <p:cNvPr id="443" name="CustomShape 12"/>
            <p:cNvSpPr/>
            <p:nvPr/>
          </p:nvSpPr>
          <p:spPr>
            <a:xfrm>
              <a:off x="3251160" y="5854680"/>
              <a:ext cx="20480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400          700</a:t>
              </a:r>
              <a:endParaRPr b="0" lang="en-US" sz="2400" spc="-1" strike="noStrike">
                <a:latin typeface="Arial"/>
              </a:endParaRPr>
            </a:p>
          </p:txBody>
        </p:sp>
      </p:grpSp>
      <p:grpSp>
        <p:nvGrpSpPr>
          <p:cNvPr id="444" name="Group 13"/>
          <p:cNvGrpSpPr/>
          <p:nvPr/>
        </p:nvGrpSpPr>
        <p:grpSpPr>
          <a:xfrm>
            <a:off x="5206680" y="3265560"/>
            <a:ext cx="2048040" cy="3045240"/>
            <a:chOff x="5206680" y="3265560"/>
            <a:chExt cx="2048040" cy="3045240"/>
          </a:xfrm>
        </p:grpSpPr>
        <p:pic>
          <p:nvPicPr>
            <p:cNvPr id="445" name="Picture 18" descr=""/>
            <p:cNvPicPr/>
            <p:nvPr/>
          </p:nvPicPr>
          <p:blipFill>
            <a:blip r:embed="rId4"/>
            <a:stretch/>
          </p:blipFill>
          <p:spPr>
            <a:xfrm>
              <a:off x="5359320" y="3265560"/>
              <a:ext cx="1650600" cy="2611080"/>
            </a:xfrm>
            <a:prstGeom prst="rect">
              <a:avLst/>
            </a:prstGeom>
            <a:ln>
              <a:noFill/>
            </a:ln>
          </p:spPr>
        </p:pic>
        <p:sp>
          <p:nvSpPr>
            <p:cNvPr id="446" name="CustomShape 14"/>
            <p:cNvSpPr/>
            <p:nvPr/>
          </p:nvSpPr>
          <p:spPr>
            <a:xfrm>
              <a:off x="5342040" y="3273480"/>
              <a:ext cx="1658520" cy="2590560"/>
            </a:xfrm>
            <a:prstGeom prst="rect">
              <a:avLst/>
            </a:prstGeom>
            <a:noFill/>
            <a:ln w="9360">
              <a:solidFill>
                <a:schemeClr val="bg1"/>
              </a:solidFill>
              <a:miter/>
            </a:ln>
          </p:spPr>
          <p:style>
            <a:lnRef idx="0"/>
            <a:fillRef idx="0"/>
            <a:effectRef idx="0"/>
            <a:fontRef idx="minor"/>
          </p:style>
        </p:sp>
        <p:sp>
          <p:nvSpPr>
            <p:cNvPr id="447" name="CustomShape 15"/>
            <p:cNvSpPr/>
            <p:nvPr/>
          </p:nvSpPr>
          <p:spPr>
            <a:xfrm>
              <a:off x="5412960" y="3352680"/>
              <a:ext cx="78912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ffff"/>
                  </a:solidFill>
                  <a:latin typeface="Arial"/>
                </a:rPr>
                <a:t>Blue</a:t>
              </a:r>
              <a:endParaRPr b="0" lang="en-US" sz="2400" spc="-1" strike="noStrike">
                <a:latin typeface="Arial"/>
              </a:endParaRPr>
            </a:p>
          </p:txBody>
        </p:sp>
        <p:sp>
          <p:nvSpPr>
            <p:cNvPr id="448" name="CustomShape 16"/>
            <p:cNvSpPr/>
            <p:nvPr/>
          </p:nvSpPr>
          <p:spPr>
            <a:xfrm>
              <a:off x="5206680" y="5854680"/>
              <a:ext cx="20480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400          700</a:t>
              </a:r>
              <a:endParaRPr b="0" lang="en-US" sz="2400" spc="-1" strike="noStrike">
                <a:latin typeface="Arial"/>
              </a:endParaRPr>
            </a:p>
          </p:txBody>
        </p:sp>
      </p:grpSp>
      <p:grpSp>
        <p:nvGrpSpPr>
          <p:cNvPr id="449" name="Group 17"/>
          <p:cNvGrpSpPr/>
          <p:nvPr/>
        </p:nvGrpSpPr>
        <p:grpSpPr>
          <a:xfrm>
            <a:off x="7164000" y="3263760"/>
            <a:ext cx="2048040" cy="3047040"/>
            <a:chOff x="7164000" y="3263760"/>
            <a:chExt cx="2048040" cy="3047040"/>
          </a:xfrm>
        </p:grpSpPr>
        <p:pic>
          <p:nvPicPr>
            <p:cNvPr id="450" name="Picture 23" descr=""/>
            <p:cNvPicPr/>
            <p:nvPr/>
          </p:nvPicPr>
          <p:blipFill>
            <a:blip r:embed="rId5"/>
            <a:stretch/>
          </p:blipFill>
          <p:spPr>
            <a:xfrm>
              <a:off x="7353360" y="3265560"/>
              <a:ext cx="1641240" cy="2599920"/>
            </a:xfrm>
            <a:prstGeom prst="rect">
              <a:avLst/>
            </a:prstGeom>
            <a:ln>
              <a:noFill/>
            </a:ln>
          </p:spPr>
        </p:pic>
        <p:sp>
          <p:nvSpPr>
            <p:cNvPr id="451" name="CustomShape 18"/>
            <p:cNvSpPr/>
            <p:nvPr/>
          </p:nvSpPr>
          <p:spPr>
            <a:xfrm>
              <a:off x="7393680" y="3352680"/>
              <a:ext cx="106200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9966ff"/>
                  </a:solidFill>
                  <a:latin typeface="Arial"/>
                </a:rPr>
                <a:t>Purple</a:t>
              </a:r>
              <a:endParaRPr b="0" lang="en-US" sz="2400" spc="-1" strike="noStrike">
                <a:latin typeface="Arial"/>
              </a:endParaRPr>
            </a:p>
          </p:txBody>
        </p:sp>
        <p:sp>
          <p:nvSpPr>
            <p:cNvPr id="452" name="CustomShape 19"/>
            <p:cNvSpPr/>
            <p:nvPr/>
          </p:nvSpPr>
          <p:spPr>
            <a:xfrm>
              <a:off x="7164000" y="5854680"/>
              <a:ext cx="204804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ffffff"/>
                  </a:solidFill>
                  <a:latin typeface="Arial"/>
                </a:rPr>
                <a:t>400          700</a:t>
              </a:r>
              <a:endParaRPr b="0" lang="en-US" sz="2400" spc="-1" strike="noStrike">
                <a:latin typeface="Arial"/>
              </a:endParaRPr>
            </a:p>
          </p:txBody>
        </p:sp>
        <p:sp>
          <p:nvSpPr>
            <p:cNvPr id="453" name="CustomShape 20"/>
            <p:cNvSpPr/>
            <p:nvPr/>
          </p:nvSpPr>
          <p:spPr>
            <a:xfrm>
              <a:off x="7334280" y="3263760"/>
              <a:ext cx="1658520" cy="2601720"/>
            </a:xfrm>
            <a:prstGeom prst="rect">
              <a:avLst/>
            </a:prstGeom>
            <a:noFill/>
            <a:ln w="9360">
              <a:solidFill>
                <a:schemeClr val="bg1"/>
              </a:solidFill>
              <a:miter/>
            </a:ln>
          </p:spPr>
          <p:style>
            <a:lnRef idx="0"/>
            <a:fillRef idx="0"/>
            <a:effectRef idx="0"/>
            <a:fontRef idx="minor"/>
          </p:style>
        </p:sp>
      </p:grpSp>
      <p:sp>
        <p:nvSpPr>
          <p:cNvPr id="454" name="CustomShape 21"/>
          <p:cNvSpPr/>
          <p:nvPr/>
        </p:nvSpPr>
        <p:spPr>
          <a:xfrm>
            <a:off x="7279560" y="661680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grpSp>
        <p:nvGrpSpPr>
          <p:cNvPr id="455" name="Group 22"/>
          <p:cNvGrpSpPr/>
          <p:nvPr/>
        </p:nvGrpSpPr>
        <p:grpSpPr>
          <a:xfrm>
            <a:off x="1676520" y="2021040"/>
            <a:ext cx="7009920" cy="1067760"/>
            <a:chOff x="1676520" y="2021040"/>
            <a:chExt cx="7009920" cy="1067760"/>
          </a:xfrm>
        </p:grpSpPr>
        <p:pic>
          <p:nvPicPr>
            <p:cNvPr id="456" name="Picture 29" descr=""/>
            <p:cNvPicPr/>
            <p:nvPr/>
          </p:nvPicPr>
          <p:blipFill>
            <a:blip r:embed="rId6"/>
            <a:stretch/>
          </p:blipFill>
          <p:spPr>
            <a:xfrm>
              <a:off x="1676520" y="2021040"/>
              <a:ext cx="1218960" cy="1026720"/>
            </a:xfrm>
            <a:prstGeom prst="rect">
              <a:avLst/>
            </a:prstGeom>
            <a:ln>
              <a:noFill/>
            </a:ln>
          </p:spPr>
        </p:pic>
        <p:pic>
          <p:nvPicPr>
            <p:cNvPr id="457" name="Picture 30" descr=""/>
            <p:cNvPicPr/>
            <p:nvPr/>
          </p:nvPicPr>
          <p:blipFill>
            <a:blip r:embed="rId7"/>
            <a:stretch/>
          </p:blipFill>
          <p:spPr>
            <a:xfrm>
              <a:off x="3657600" y="2043000"/>
              <a:ext cx="1218960" cy="1001520"/>
            </a:xfrm>
            <a:prstGeom prst="rect">
              <a:avLst/>
            </a:prstGeom>
            <a:ln>
              <a:noFill/>
            </a:ln>
          </p:spPr>
        </p:pic>
        <p:pic>
          <p:nvPicPr>
            <p:cNvPr id="458" name="Picture 31" descr=""/>
            <p:cNvPicPr/>
            <p:nvPr/>
          </p:nvPicPr>
          <p:blipFill>
            <a:blip r:embed="rId8"/>
            <a:stretch/>
          </p:blipFill>
          <p:spPr>
            <a:xfrm>
              <a:off x="7543800" y="2057400"/>
              <a:ext cx="1142640" cy="958320"/>
            </a:xfrm>
            <a:prstGeom prst="rect">
              <a:avLst/>
            </a:prstGeom>
            <a:ln>
              <a:noFill/>
            </a:ln>
          </p:spPr>
        </p:pic>
        <p:pic>
          <p:nvPicPr>
            <p:cNvPr id="459" name="Picture 32" descr=""/>
            <p:cNvPicPr/>
            <p:nvPr/>
          </p:nvPicPr>
          <p:blipFill>
            <a:blip r:embed="rId9"/>
            <a:stretch/>
          </p:blipFill>
          <p:spPr>
            <a:xfrm>
              <a:off x="5638680" y="2057400"/>
              <a:ext cx="1142640" cy="1031400"/>
            </a:xfrm>
            <a:prstGeom prst="rect">
              <a:avLst/>
            </a:prstGeom>
            <a:ln>
              <a:noFill/>
            </a:ln>
          </p:spPr>
        </p:pic>
      </p:gr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Interaction of light and surfaces</a:t>
            </a:r>
            <a:endParaRPr b="0" lang="en-US" sz="4000" spc="-1" strike="noStrike">
              <a:solidFill>
                <a:srgbClr val="000000"/>
              </a:solidFill>
              <a:latin typeface="Arial"/>
            </a:endParaRPr>
          </a:p>
        </p:txBody>
      </p:sp>
      <p:sp>
        <p:nvSpPr>
          <p:cNvPr id="461" name="TextShape 2"/>
          <p:cNvSpPr txBox="1"/>
          <p:nvPr/>
        </p:nvSpPr>
        <p:spPr>
          <a:xfrm>
            <a:off x="4876920" y="1219320"/>
            <a:ext cx="4266720" cy="3085920"/>
          </a:xfrm>
          <a:prstGeom prst="rect">
            <a:avLst/>
          </a:prstGeom>
          <a:noFill/>
          <a:ln w="9360">
            <a:noFill/>
          </a:ln>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Reflected color is the result of interaction of light source spectrum with surface reflectance</a:t>
            </a:r>
            <a:endParaRPr b="0" lang="en-US" sz="2400" spc="-1" strike="noStrike">
              <a:solidFill>
                <a:srgbClr val="000000"/>
              </a:solidFill>
              <a:latin typeface="Calibri"/>
            </a:endParaRPr>
          </a:p>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Spectral radiometry</a:t>
            </a:r>
            <a:endParaRPr b="0" lang="en-US" sz="24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All definitions and units are now “per unit wavelength”</a:t>
            </a:r>
            <a:endParaRPr b="0" lang="en-US" sz="18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All terms are now “spectral”</a:t>
            </a:r>
            <a:endParaRPr b="0" lang="en-US" sz="1800" spc="-1" strike="noStrike">
              <a:solidFill>
                <a:srgbClr val="000000"/>
              </a:solidFill>
              <a:latin typeface="Calibri"/>
            </a:endParaRPr>
          </a:p>
        </p:txBody>
      </p:sp>
      <p:pic>
        <p:nvPicPr>
          <p:cNvPr id="462" name="Picture 7" descr="strawberry"/>
          <p:cNvPicPr/>
          <p:nvPr/>
        </p:nvPicPr>
        <p:blipFill>
          <a:blip r:embed="rId1"/>
          <a:stretch/>
        </p:blipFill>
        <p:spPr>
          <a:xfrm>
            <a:off x="457200" y="1219320"/>
            <a:ext cx="4038120" cy="3028680"/>
          </a:xfrm>
          <a:prstGeom prst="rect">
            <a:avLst/>
          </a:prstGeom>
          <a:ln w="9360">
            <a:noFill/>
          </a:ln>
        </p:spPr>
      </p:pic>
      <p:sp>
        <p:nvSpPr>
          <p:cNvPr id="463" name="CustomShape 3"/>
          <p:cNvSpPr/>
          <p:nvPr/>
        </p:nvSpPr>
        <p:spPr>
          <a:xfrm>
            <a:off x="3352680" y="4800600"/>
            <a:ext cx="304560" cy="1371240"/>
          </a:xfrm>
          <a:prstGeom prst="rect">
            <a:avLst/>
          </a:prstGeom>
          <a:solidFill>
            <a:schemeClr val="bg1"/>
          </a:solidFill>
          <a:ln w="9360">
            <a:noFill/>
          </a:ln>
        </p:spPr>
        <p:style>
          <a:lnRef idx="0"/>
          <a:fillRef idx="0"/>
          <a:effectRef idx="0"/>
          <a:fontRef idx="minor"/>
        </p:style>
      </p:sp>
      <p:sp>
        <p:nvSpPr>
          <p:cNvPr id="464" name="CustomShape 4"/>
          <p:cNvSpPr/>
          <p:nvPr/>
        </p:nvSpPr>
        <p:spPr>
          <a:xfrm>
            <a:off x="156600" y="6477120"/>
            <a:ext cx="733176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Arial"/>
              </a:rPr>
              <a:t>From Foundation of Vision by Brian Wandell, Sinauer Associates, 1995</a:t>
            </a:r>
            <a:endParaRPr b="0" lang="en-US" sz="1800" spc="-1" strike="noStrike">
              <a:latin typeface="Arial"/>
            </a:endParaRPr>
          </a:p>
        </p:txBody>
      </p:sp>
      <p:pic>
        <p:nvPicPr>
          <p:cNvPr id="465" name="" descr=""/>
          <p:cNvPicPr/>
          <p:nvPr/>
        </p:nvPicPr>
        <p:blipFill>
          <a:blip r:embed="rId2"/>
          <a:stretch/>
        </p:blipFill>
        <p:spPr>
          <a:xfrm>
            <a:off x="380880" y="4495680"/>
            <a:ext cx="8292960" cy="210816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TextShape 1"/>
          <p:cNvSpPr txBox="1"/>
          <p:nvPr/>
        </p:nvSpPr>
        <p:spPr>
          <a:xfrm>
            <a:off x="457200" y="76320"/>
            <a:ext cx="8229240" cy="11426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Interaction of light and surfaces</a:t>
            </a:r>
            <a:endParaRPr b="0" lang="en-US" sz="4000" spc="-1" strike="noStrike">
              <a:solidFill>
                <a:srgbClr val="000000"/>
              </a:solidFill>
              <a:latin typeface="Arial"/>
            </a:endParaRPr>
          </a:p>
        </p:txBody>
      </p:sp>
      <p:sp>
        <p:nvSpPr>
          <p:cNvPr id="467" name="TextShape 2"/>
          <p:cNvSpPr txBox="1"/>
          <p:nvPr/>
        </p:nvSpPr>
        <p:spPr>
          <a:xfrm>
            <a:off x="457200" y="792000"/>
            <a:ext cx="8229240" cy="4800240"/>
          </a:xfrm>
          <a:prstGeom prst="rect">
            <a:avLst/>
          </a:prstGeom>
          <a:noFill/>
          <a:ln w="9360">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What is the observed color of any surface under monochromatic light?</a:t>
            </a:r>
            <a:endParaRPr b="0" lang="en-US" sz="3200" spc="-1" strike="noStrike">
              <a:solidFill>
                <a:srgbClr val="000000"/>
              </a:solidFill>
              <a:latin typeface="Calibri"/>
            </a:endParaRPr>
          </a:p>
        </p:txBody>
      </p:sp>
      <p:pic>
        <p:nvPicPr>
          <p:cNvPr id="468" name="Picture 2" descr=""/>
          <p:cNvPicPr/>
          <p:nvPr/>
        </p:nvPicPr>
        <p:blipFill>
          <a:blip r:embed="rId1"/>
          <a:stretch/>
        </p:blipFill>
        <p:spPr>
          <a:xfrm>
            <a:off x="457200" y="1828800"/>
            <a:ext cx="6165360" cy="4114440"/>
          </a:xfrm>
          <a:prstGeom prst="rect">
            <a:avLst/>
          </a:prstGeom>
          <a:ln w="9360">
            <a:noFill/>
          </a:ln>
        </p:spPr>
      </p:pic>
      <p:sp>
        <p:nvSpPr>
          <p:cNvPr id="469" name="CustomShape 3"/>
          <p:cNvSpPr/>
          <p:nvPr/>
        </p:nvSpPr>
        <p:spPr>
          <a:xfrm>
            <a:off x="2133720" y="5943600"/>
            <a:ext cx="6605280" cy="45612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2400" spc="-1" strike="noStrike" u="sng">
                <a:solidFill>
                  <a:srgbClr val="0000ff"/>
                </a:solidFill>
                <a:uFillTx/>
                <a:latin typeface="Arial"/>
                <a:hlinkClick r:id="rId2"/>
              </a:rPr>
              <a:t>Olafur Eliasson, </a:t>
            </a:r>
            <a:r>
              <a:rPr b="0" i="1" lang="en-US" sz="2400" spc="-1" strike="noStrike" u="sng">
                <a:solidFill>
                  <a:srgbClr val="0000ff"/>
                </a:solidFill>
                <a:uFillTx/>
                <a:latin typeface="Arial"/>
                <a:hlinkClick r:id="rId3"/>
              </a:rPr>
              <a:t>Room for one color</a:t>
            </a:r>
            <a:endParaRPr b="0" lang="en-US" sz="2400" spc="-1" strike="noStrike">
              <a:latin typeface="Arial"/>
            </a:endParaRPr>
          </a:p>
        </p:txBody>
      </p:sp>
      <p:pic>
        <p:nvPicPr>
          <p:cNvPr id="470" name="Picture 4" descr=""/>
          <p:cNvPicPr/>
          <p:nvPr/>
        </p:nvPicPr>
        <p:blipFill>
          <a:blip r:embed="rId4"/>
          <a:stretch/>
        </p:blipFill>
        <p:spPr>
          <a:xfrm>
            <a:off x="5653080" y="1828800"/>
            <a:ext cx="3085920" cy="4114440"/>
          </a:xfrm>
          <a:prstGeom prst="rect">
            <a:avLst/>
          </a:prstGeom>
          <a:ln w="9360">
            <a:noFill/>
          </a:ln>
        </p:spPr>
      </p:pic>
      <p:sp>
        <p:nvSpPr>
          <p:cNvPr id="471" name="CustomShape 4"/>
          <p:cNvSpPr/>
          <p:nvPr/>
        </p:nvSpPr>
        <p:spPr>
          <a:xfrm>
            <a:off x="7668720" y="6583320"/>
            <a:ext cx="1566360" cy="2728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Arial"/>
              </a:rPr>
              <a:t>Slide by S. Lazebnik</a:t>
            </a:r>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94" dur="indefinite" restart="never" nodeType="tmRoot">
          <p:childTnLst>
            <p:seq>
              <p:cTn id="95" dur="indefinite" nodeType="mainSeq">
                <p:childTnLst>
                  <p:par>
                    <p:cTn id="96" fill="hold">
                      <p:stCondLst>
                        <p:cond delay="indefinite"/>
                      </p:stCondLst>
                      <p:childTnLst>
                        <p:par>
                          <p:cTn id="97" fill="hold">
                            <p:stCondLst>
                              <p:cond delay="0"/>
                            </p:stCondLst>
                            <p:childTnLst>
                              <p:par>
                                <p:cTn id="98" nodeType="clickEffect" fill="hold" presetClass="entr" presetID="1">
                                  <p:stCondLst>
                                    <p:cond delay="0"/>
                                  </p:stCondLst>
                                  <p:childTnLst>
                                    <p:set>
                                      <p:cBhvr>
                                        <p:cTn id="99" dur="1" fill="hold">
                                          <p:stCondLst>
                                            <p:cond delay="0"/>
                                          </p:stCondLst>
                                        </p:cTn>
                                        <p:tgtEl>
                                          <p:spTgt spid="468"/>
                                        </p:tgtEl>
                                        <p:attrNameLst>
                                          <p:attrName>style.visibility</p:attrName>
                                        </p:attrNameLst>
                                      </p:cBhvr>
                                      <p:to>
                                        <p:strVal val="visible"/>
                                      </p:to>
                                    </p:set>
                                  </p:childTnLst>
                                </p:cTn>
                              </p:par>
                              <p:par>
                                <p:cTn id="100" nodeType="withEffect" fill="hold" presetClass="entr" presetID="1">
                                  <p:stCondLst>
                                    <p:cond delay="0"/>
                                  </p:stCondLst>
                                  <p:childTnLst>
                                    <p:set>
                                      <p:cBhvr>
                                        <p:cTn id="101" dur="1" fill="hold">
                                          <p:stCondLst>
                                            <p:cond delay="0"/>
                                          </p:stCondLst>
                                        </p:cTn>
                                        <p:tgtEl>
                                          <p:spTgt spid="470"/>
                                        </p:tgtEl>
                                        <p:attrNameLst>
                                          <p:attrName>style.visibility</p:attrName>
                                        </p:attrNameLst>
                                      </p:cBhvr>
                                      <p:to>
                                        <p:strVal val="visible"/>
                                      </p:to>
                                    </p:set>
                                  </p:childTnLst>
                                </p:cTn>
                              </p:par>
                              <p:par>
                                <p:cTn id="102" nodeType="withEffect" fill="hold" presetClass="entr" presetID="1">
                                  <p:stCondLst>
                                    <p:cond delay="0"/>
                                  </p:stCondLst>
                                  <p:childTnLst>
                                    <p:set>
                                      <p:cBhvr>
                                        <p:cTn id="103"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2" name="Picture 3" descr=""/>
          <p:cNvPicPr/>
          <p:nvPr/>
        </p:nvPicPr>
        <p:blipFill>
          <a:blip r:embed="rId1"/>
          <a:stretch/>
        </p:blipFill>
        <p:spPr>
          <a:xfrm>
            <a:off x="4003560" y="0"/>
            <a:ext cx="5140080" cy="6857640"/>
          </a:xfrm>
          <a:prstGeom prst="rect">
            <a:avLst/>
          </a:prstGeom>
          <a:ln>
            <a:noFill/>
          </a:ln>
        </p:spPr>
      </p:pic>
      <p:pic>
        <p:nvPicPr>
          <p:cNvPr id="473" name="Picture 4" descr=""/>
          <p:cNvPicPr/>
          <p:nvPr/>
        </p:nvPicPr>
        <p:blipFill>
          <a:blip r:embed="rId2"/>
          <a:stretch/>
        </p:blipFill>
        <p:spPr>
          <a:xfrm>
            <a:off x="-16920" y="0"/>
            <a:ext cx="4893480" cy="685764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2. Geometry</a:t>
            </a:r>
            <a:endParaRPr b="0" lang="en-US" sz="4000" spc="-1" strike="noStrike">
              <a:solidFill>
                <a:srgbClr val="000000"/>
              </a:solidFill>
              <a:latin typeface="Arial"/>
            </a:endParaRPr>
          </a:p>
        </p:txBody>
      </p:sp>
      <p:sp>
        <p:nvSpPr>
          <p:cNvPr id="245" name="CustomShape 2"/>
          <p:cNvSpPr/>
          <p:nvPr/>
        </p:nvSpPr>
        <p:spPr>
          <a:xfrm>
            <a:off x="1155240" y="3886200"/>
            <a:ext cx="222192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Projective geometry</a:t>
            </a:r>
            <a:endParaRPr b="0" lang="en-US" sz="1600" spc="-1" strike="noStrike">
              <a:latin typeface="Arial"/>
            </a:endParaRPr>
          </a:p>
        </p:txBody>
      </p:sp>
      <p:grpSp>
        <p:nvGrpSpPr>
          <p:cNvPr id="246" name="Group 3"/>
          <p:cNvGrpSpPr/>
          <p:nvPr/>
        </p:nvGrpSpPr>
        <p:grpSpPr>
          <a:xfrm>
            <a:off x="5105520" y="1447920"/>
            <a:ext cx="3047400" cy="3152520"/>
            <a:chOff x="5105520" y="1447920"/>
            <a:chExt cx="3047400" cy="3152520"/>
          </a:xfrm>
        </p:grpSpPr>
        <p:grpSp>
          <p:nvGrpSpPr>
            <p:cNvPr id="247" name="Group 4"/>
            <p:cNvGrpSpPr/>
            <p:nvPr/>
          </p:nvGrpSpPr>
          <p:grpSpPr>
            <a:xfrm>
              <a:off x="5105520" y="1447920"/>
              <a:ext cx="3047400" cy="2765160"/>
              <a:chOff x="5105520" y="1447920"/>
              <a:chExt cx="3047400" cy="2765160"/>
            </a:xfrm>
          </p:grpSpPr>
          <p:pic>
            <p:nvPicPr>
              <p:cNvPr id="248" name="Picture 14" descr=""/>
              <p:cNvPicPr/>
              <p:nvPr/>
            </p:nvPicPr>
            <p:blipFill>
              <a:blip r:embed="rId1"/>
              <a:srcRect l="0" t="0" r="0" b="49136"/>
              <a:stretch/>
            </p:blipFill>
            <p:spPr>
              <a:xfrm>
                <a:off x="5568840" y="2176560"/>
                <a:ext cx="2584080" cy="2036520"/>
              </a:xfrm>
              <a:prstGeom prst="rect">
                <a:avLst/>
              </a:prstGeom>
              <a:ln w="9360">
                <a:noFill/>
              </a:ln>
              <a:effectLst>
                <a:outerShdw algn="tl" blurRad="50800" dir="2700000" dist="37674" rotWithShape="0">
                  <a:srgbClr val="000000">
                    <a:alpha val="40000"/>
                  </a:srgbClr>
                </a:outerShdw>
              </a:effectLst>
            </p:spPr>
          </p:pic>
          <p:pic>
            <p:nvPicPr>
              <p:cNvPr id="249" name="Picture 3" descr=""/>
              <p:cNvPicPr/>
              <p:nvPr/>
            </p:nvPicPr>
            <p:blipFill>
              <a:blip r:embed="rId2"/>
              <a:stretch/>
            </p:blipFill>
            <p:spPr>
              <a:xfrm>
                <a:off x="5105520" y="1447920"/>
                <a:ext cx="1282320" cy="952200"/>
              </a:xfrm>
              <a:prstGeom prst="rect">
                <a:avLst/>
              </a:prstGeom>
              <a:ln w="9360">
                <a:noFill/>
              </a:ln>
              <a:effectLst>
                <a:outerShdw algn="tl" blurRad="50800" dir="2700000" dist="37674" rotWithShape="0">
                  <a:srgbClr val="000000">
                    <a:alpha val="40000"/>
                  </a:srgbClr>
                </a:outerShdw>
              </a:effectLst>
            </p:spPr>
          </p:pic>
        </p:grpSp>
        <p:sp>
          <p:nvSpPr>
            <p:cNvPr id="250" name="CustomShape 5"/>
            <p:cNvSpPr/>
            <p:nvPr/>
          </p:nvSpPr>
          <p:spPr>
            <a:xfrm>
              <a:off x="6225840" y="4266720"/>
              <a:ext cx="83952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Stereo</a:t>
              </a:r>
              <a:endParaRPr b="0" lang="en-US" sz="1600" spc="-1" strike="noStrike">
                <a:latin typeface="Arial"/>
              </a:endParaRPr>
            </a:p>
          </p:txBody>
        </p:sp>
      </p:grpSp>
      <p:grpSp>
        <p:nvGrpSpPr>
          <p:cNvPr id="251" name="Group 6"/>
          <p:cNvGrpSpPr/>
          <p:nvPr/>
        </p:nvGrpSpPr>
        <p:grpSpPr>
          <a:xfrm>
            <a:off x="685800" y="4419720"/>
            <a:ext cx="3047760" cy="2151000"/>
            <a:chOff x="685800" y="4419720"/>
            <a:chExt cx="3047760" cy="2151000"/>
          </a:xfrm>
        </p:grpSpPr>
        <p:pic>
          <p:nvPicPr>
            <p:cNvPr id="252" name="Picture 3" descr=""/>
            <p:cNvPicPr/>
            <p:nvPr/>
          </p:nvPicPr>
          <p:blipFill>
            <a:blip r:embed="rId3"/>
            <a:stretch/>
          </p:blipFill>
          <p:spPr>
            <a:xfrm>
              <a:off x="685800" y="4419720"/>
              <a:ext cx="3047760" cy="1774440"/>
            </a:xfrm>
            <a:prstGeom prst="rect">
              <a:avLst/>
            </a:prstGeom>
            <a:ln>
              <a:noFill/>
            </a:ln>
          </p:spPr>
        </p:pic>
        <p:sp>
          <p:nvSpPr>
            <p:cNvPr id="253" name="CustomShape 7"/>
            <p:cNvSpPr/>
            <p:nvPr/>
          </p:nvSpPr>
          <p:spPr>
            <a:xfrm>
              <a:off x="1319760" y="6237000"/>
              <a:ext cx="191088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Multi-view stereo</a:t>
              </a:r>
              <a:endParaRPr b="0" lang="en-US" sz="1600" spc="-1" strike="noStrike">
                <a:latin typeface="Arial"/>
              </a:endParaRPr>
            </a:p>
          </p:txBody>
        </p:sp>
      </p:grpSp>
      <p:grpSp>
        <p:nvGrpSpPr>
          <p:cNvPr id="254" name="Group 8"/>
          <p:cNvGrpSpPr/>
          <p:nvPr/>
        </p:nvGrpSpPr>
        <p:grpSpPr>
          <a:xfrm>
            <a:off x="4572000" y="4800600"/>
            <a:ext cx="4114440" cy="1390320"/>
            <a:chOff x="4572000" y="4800600"/>
            <a:chExt cx="4114440" cy="1390320"/>
          </a:xfrm>
        </p:grpSpPr>
        <p:pic>
          <p:nvPicPr>
            <p:cNvPr id="255" name="Picture 4" descr="C:\snavely\thesis\Colosseum1.png"/>
            <p:cNvPicPr/>
            <p:nvPr/>
          </p:nvPicPr>
          <p:blipFill>
            <a:blip r:embed="rId4"/>
            <a:srcRect l="2837" t="0" r="2837" b="0"/>
            <a:stretch/>
          </p:blipFill>
          <p:spPr>
            <a:xfrm>
              <a:off x="6865920" y="4800600"/>
              <a:ext cx="1820520" cy="1371240"/>
            </a:xfrm>
            <a:prstGeom prst="rect">
              <a:avLst/>
            </a:prstGeom>
            <a:ln w="19080">
              <a:solidFill>
                <a:schemeClr val="tx1"/>
              </a:solidFill>
              <a:round/>
            </a:ln>
            <a:effectLst>
              <a:outerShdw algn="tl" blurRad="50800" dir="2700000" dist="37674" rotWithShape="0">
                <a:srgbClr val="000000">
                  <a:alpha val="40000"/>
                </a:srgbClr>
              </a:outerShdw>
            </a:effectLst>
          </p:spPr>
        </p:pic>
        <p:pic>
          <p:nvPicPr>
            <p:cNvPr id="256" name="Picture 2" descr=""/>
            <p:cNvPicPr/>
            <p:nvPr/>
          </p:nvPicPr>
          <p:blipFill>
            <a:blip r:embed="rId5"/>
            <a:stretch/>
          </p:blipFill>
          <p:spPr>
            <a:xfrm>
              <a:off x="4572000" y="4800600"/>
              <a:ext cx="1898640" cy="1390320"/>
            </a:xfrm>
            <a:prstGeom prst="rect">
              <a:avLst/>
            </a:prstGeom>
            <a:ln>
              <a:noFill/>
            </a:ln>
          </p:spPr>
        </p:pic>
        <p:sp>
          <p:nvSpPr>
            <p:cNvPr id="257" name="CustomShape 9"/>
            <p:cNvSpPr/>
            <p:nvPr/>
          </p:nvSpPr>
          <p:spPr>
            <a:xfrm>
              <a:off x="6524640" y="5327640"/>
              <a:ext cx="253800" cy="210600"/>
            </a:xfrm>
            <a:prstGeom prst="rightArrow">
              <a:avLst>
                <a:gd name="adj1" fmla="val 50000"/>
                <a:gd name="adj2" fmla="val 79508"/>
              </a:avLst>
            </a:prstGeom>
            <a:solidFill>
              <a:schemeClr val="accent1">
                <a:lumMod val="60000"/>
                <a:lumOff val="40000"/>
              </a:schemeClr>
            </a:solidFill>
            <a:ln>
              <a:noFill/>
            </a:ln>
            <a:effectLst>
              <a:outerShdw algn="tl" blurRad="5080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grpSp>
      <p:sp>
        <p:nvSpPr>
          <p:cNvPr id="258" name="CustomShape 10"/>
          <p:cNvSpPr/>
          <p:nvPr/>
        </p:nvSpPr>
        <p:spPr>
          <a:xfrm>
            <a:off x="5448960" y="6248520"/>
            <a:ext cx="243072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Structure from motion</a:t>
            </a:r>
            <a:endParaRPr b="0" lang="en-US" sz="1600" spc="-1" strike="noStrike">
              <a:latin typeface="Arial"/>
            </a:endParaRPr>
          </a:p>
        </p:txBody>
      </p:sp>
      <p:pic>
        <p:nvPicPr>
          <p:cNvPr id="259" name="Picture 5" descr="perspective_2_lg"/>
          <p:cNvPicPr/>
          <p:nvPr/>
        </p:nvPicPr>
        <p:blipFill>
          <a:blip r:embed="rId6"/>
          <a:stretch/>
        </p:blipFill>
        <p:spPr>
          <a:xfrm>
            <a:off x="762120" y="1523880"/>
            <a:ext cx="3047760" cy="2346120"/>
          </a:xfrm>
          <a:prstGeom prst="rect">
            <a:avLst/>
          </a:prstGeom>
          <a:ln w="9360">
            <a:noFill/>
          </a:ln>
        </p:spPr>
      </p:pic>
    </p:spTree>
  </p:cSld>
  <mc:AlternateContent>
    <mc:Choice Requires="p14">
      <p:transition p14:dur="10"/>
    </mc:Choice>
    <mc:Fallback>
      <p:transition/>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74" name="Picture 2" descr=""/>
          <p:cNvPicPr/>
          <p:nvPr/>
        </p:nvPicPr>
        <p:blipFill>
          <a:blip r:embed="rId1"/>
          <a:stretch/>
        </p:blipFill>
        <p:spPr>
          <a:xfrm>
            <a:off x="0" y="0"/>
            <a:ext cx="9181800" cy="6895800"/>
          </a:xfrm>
          <a:prstGeom prst="rect">
            <a:avLst/>
          </a:prstGeom>
          <a:ln>
            <a:noFill/>
          </a:ln>
        </p:spPr>
      </p:pic>
      <p:sp>
        <p:nvSpPr>
          <p:cNvPr id="475" name="CustomShape 1"/>
          <p:cNvSpPr/>
          <p:nvPr/>
        </p:nvSpPr>
        <p:spPr>
          <a:xfrm>
            <a:off x="7279560" y="6613560"/>
            <a:ext cx="19108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000" spc="-1" strike="noStrike">
                <a:solidFill>
                  <a:srgbClr val="ffffff"/>
                </a:solidFill>
                <a:latin typeface="EngraversGothic BT Regular"/>
              </a:rPr>
              <a:t>© Stephen E. Palmer, 2002</a:t>
            </a:r>
            <a:endParaRPr b="0" lang="en-US" sz="1000" spc="-1" strike="noStrike">
              <a:latin typeface="Arial"/>
            </a:endParaRPr>
          </a:p>
        </p:txBody>
      </p:sp>
      <p:pic>
        <p:nvPicPr>
          <p:cNvPr id="476" name="Picture 4" descr=""/>
          <p:cNvPicPr/>
          <p:nvPr/>
        </p:nvPicPr>
        <p:blipFill>
          <a:blip r:embed="rId2"/>
          <a:srcRect l="0" t="0" r="13429" b="0"/>
          <a:stretch/>
        </p:blipFill>
        <p:spPr>
          <a:xfrm>
            <a:off x="990720" y="1595520"/>
            <a:ext cx="4952520" cy="4500360"/>
          </a:xfrm>
          <a:prstGeom prst="rect">
            <a:avLst/>
          </a:prstGeom>
          <a:ln>
            <a:noFill/>
          </a:ln>
        </p:spPr>
      </p:pic>
      <p:sp>
        <p:nvSpPr>
          <p:cNvPr id="477" name="CustomShape 2"/>
          <p:cNvSpPr/>
          <p:nvPr/>
        </p:nvSpPr>
        <p:spPr>
          <a:xfrm>
            <a:off x="1605600" y="1371600"/>
            <a:ext cx="357804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ffff00"/>
                </a:solidFill>
                <a:latin typeface="Arial"/>
              </a:rPr>
              <a:t>Three kinds of cones:</a:t>
            </a:r>
            <a:endParaRPr b="0" lang="en-US" sz="2800" spc="-1" strike="noStrike">
              <a:latin typeface="Arial"/>
            </a:endParaRPr>
          </a:p>
        </p:txBody>
      </p:sp>
      <p:sp>
        <p:nvSpPr>
          <p:cNvPr id="478" name="CustomShape 3"/>
          <p:cNvSpPr/>
          <p:nvPr/>
        </p:nvSpPr>
        <p:spPr>
          <a:xfrm>
            <a:off x="2172960" y="228600"/>
            <a:ext cx="5327640" cy="5778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3200" spc="-1" strike="noStrike">
                <a:solidFill>
                  <a:srgbClr val="00ff99"/>
                </a:solidFill>
                <a:latin typeface="Arial"/>
              </a:rPr>
              <a:t>Physiology of Color Vision</a:t>
            </a:r>
            <a:endParaRPr b="0" lang="en-US" sz="3200" spc="-1" strike="noStrike">
              <a:latin typeface="Arial"/>
            </a:endParaRPr>
          </a:p>
        </p:txBody>
      </p:sp>
      <p:pic>
        <p:nvPicPr>
          <p:cNvPr id="479" name="Picture 9" descr=""/>
          <p:cNvPicPr/>
          <p:nvPr/>
        </p:nvPicPr>
        <p:blipFill>
          <a:blip r:embed="rId3"/>
          <a:stretch/>
        </p:blipFill>
        <p:spPr>
          <a:xfrm>
            <a:off x="5791320" y="1828800"/>
            <a:ext cx="3260520" cy="3504960"/>
          </a:xfrm>
          <a:prstGeom prst="rect">
            <a:avLst/>
          </a:prstGeom>
          <a:ln>
            <a:noFill/>
          </a:ln>
        </p:spPr>
      </p:pic>
      <p:sp>
        <p:nvSpPr>
          <p:cNvPr id="480" name="CustomShape 4"/>
          <p:cNvSpPr/>
          <p:nvPr/>
        </p:nvSpPr>
        <p:spPr>
          <a:xfrm>
            <a:off x="2909880" y="5943600"/>
            <a:ext cx="5061960" cy="821880"/>
          </a:xfrm>
          <a:prstGeom prst="rect">
            <a:avLst/>
          </a:prstGeom>
          <a:noFill/>
          <a:ln>
            <a:noFill/>
          </a:ln>
        </p:spPr>
        <p:style>
          <a:lnRef idx="0"/>
          <a:fillRef idx="0"/>
          <a:effectRef idx="0"/>
          <a:fontRef idx="minor"/>
        </p:style>
        <p:txBody>
          <a:bodyPr wrap="none" lIns="90000" rIns="90000" tIns="45000" bIns="45000">
            <a:spAutoFit/>
          </a:bodyPr>
          <a:p>
            <a:pPr marL="216000" indent="-216000">
              <a:lnSpc>
                <a:spcPct val="100000"/>
              </a:lnSpc>
              <a:buClr>
                <a:srgbClr val="ffffff"/>
              </a:buClr>
              <a:buFont typeface="Symbol" charset="2"/>
              <a:buChar char=""/>
            </a:pPr>
            <a:r>
              <a:rPr b="0" lang="en-US" sz="2400" spc="-1" strike="noStrike">
                <a:solidFill>
                  <a:srgbClr val="ffffff"/>
                </a:solidFill>
                <a:latin typeface="Arial"/>
              </a:rPr>
              <a:t> </a:t>
            </a:r>
            <a:r>
              <a:rPr b="0" lang="en-US" sz="2400" spc="-1" strike="noStrike">
                <a:solidFill>
                  <a:srgbClr val="ffffff"/>
                </a:solidFill>
                <a:latin typeface="Arial"/>
              </a:rPr>
              <a:t>Why are M and L cones so close?</a:t>
            </a:r>
            <a:endParaRPr b="0" lang="en-US" sz="2400" spc="-1" strike="noStrike">
              <a:latin typeface="Arial"/>
            </a:endParaRPr>
          </a:p>
          <a:p>
            <a:pPr marL="216000" indent="-216000">
              <a:lnSpc>
                <a:spcPct val="100000"/>
              </a:lnSpc>
              <a:buClr>
                <a:srgbClr val="ffffff"/>
              </a:buClr>
              <a:buFont typeface="Symbol" charset="2"/>
              <a:buChar char=""/>
            </a:pPr>
            <a:r>
              <a:rPr b="0" lang="en-US" sz="2400" spc="-1" strike="noStrike">
                <a:solidFill>
                  <a:srgbClr val="ffffff"/>
                </a:solidFill>
                <a:latin typeface="Arial"/>
              </a:rPr>
              <a:t> </a:t>
            </a:r>
            <a:r>
              <a:rPr b="0" lang="en-US" sz="2400" spc="-1" strike="noStrike">
                <a:solidFill>
                  <a:srgbClr val="ffffff"/>
                </a:solidFill>
                <a:latin typeface="Arial"/>
              </a:rPr>
              <a:t>Why are there 3?</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TextShape 1"/>
          <p:cNvSpPr txBox="1"/>
          <p:nvPr/>
        </p:nvSpPr>
        <p:spPr>
          <a:xfrm>
            <a:off x="457200" y="0"/>
            <a:ext cx="8229240" cy="914040"/>
          </a:xfrm>
          <a:prstGeom prst="rect">
            <a:avLst/>
          </a:prstGeom>
          <a:noFill/>
          <a:ln w="9360">
            <a:noFill/>
          </a:ln>
        </p:spPr>
        <p:txBody>
          <a:bodyPr anchor="ctr">
            <a:normAutofit fontScale="56000"/>
          </a:bodyPr>
          <a:p>
            <a:pPr>
              <a:lnSpc>
                <a:spcPct val="100000"/>
              </a:lnSpc>
            </a:pPr>
            <a:r>
              <a:rPr b="0" lang="en-US" sz="4000" spc="-1" strike="noStrike">
                <a:solidFill>
                  <a:srgbClr val="000000"/>
                </a:solidFill>
                <a:latin typeface="Calibri"/>
              </a:rPr>
              <a:t>S are more different from the M and L</a:t>
            </a:r>
            <a:endParaRPr b="0" lang="en-US" sz="4000" spc="-1" strike="noStrike">
              <a:solidFill>
                <a:srgbClr val="000000"/>
              </a:solidFill>
              <a:latin typeface="Arial"/>
            </a:endParaRPr>
          </a:p>
        </p:txBody>
      </p:sp>
      <p:sp>
        <p:nvSpPr>
          <p:cNvPr id="482" name="TextShape 2"/>
          <p:cNvSpPr txBox="1"/>
          <p:nvPr/>
        </p:nvSpPr>
        <p:spPr>
          <a:xfrm>
            <a:off x="457200" y="990720"/>
            <a:ext cx="8229240" cy="5135040"/>
          </a:xfrm>
          <a:prstGeom prst="rect">
            <a:avLst/>
          </a:prstGeom>
          <a:noFill/>
          <a:ln w="9360">
            <a:noFill/>
          </a:ln>
        </p:spPr>
        <p:txBody>
          <a:bodyPr>
            <a:normAutofit fontScale="73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The population of the S cones is much smaller than that of the L or M cones. </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~10% </a:t>
            </a:r>
            <a:r>
              <a:rPr b="0" lang="en-US" sz="2800" spc="-1" strike="noStrike">
                <a:solidFill>
                  <a:srgbClr val="0070c0"/>
                </a:solidFill>
                <a:latin typeface="Calibri"/>
              </a:rPr>
              <a:t>S</a:t>
            </a:r>
            <a:r>
              <a:rPr b="0" lang="en-US" sz="2800" spc="-1" strike="noStrike">
                <a:solidFill>
                  <a:srgbClr val="000000"/>
                </a:solidFill>
                <a:latin typeface="Calibri"/>
              </a:rPr>
              <a:t> cones  (peak at 420 nm, bluish-violet)</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~60% </a:t>
            </a:r>
            <a:r>
              <a:rPr b="0" lang="en-US" sz="2800" spc="-1" strike="noStrike">
                <a:solidFill>
                  <a:srgbClr val="ff0000"/>
                </a:solidFill>
                <a:latin typeface="Calibri"/>
              </a:rPr>
              <a:t>L</a:t>
            </a:r>
            <a:r>
              <a:rPr b="0" lang="en-US" sz="2800" spc="-1" strike="noStrike">
                <a:solidFill>
                  <a:srgbClr val="000000"/>
                </a:solidFill>
                <a:latin typeface="Calibri"/>
              </a:rPr>
              <a:t> cones (peak at 564 nm, yellowish-green)</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~20% </a:t>
            </a:r>
            <a:r>
              <a:rPr b="0" lang="en-US" sz="2800" spc="-1" strike="noStrike">
                <a:solidFill>
                  <a:srgbClr val="00b050"/>
                </a:solidFill>
                <a:latin typeface="Calibri"/>
              </a:rPr>
              <a:t>M</a:t>
            </a:r>
            <a:r>
              <a:rPr b="0" lang="en-US" sz="2800" spc="-1" strike="noStrike">
                <a:solidFill>
                  <a:srgbClr val="000000"/>
                </a:solidFill>
                <a:latin typeface="Calibri"/>
              </a:rPr>
              <a:t> cones (peak at 534 nm, bluish-green)</a:t>
            </a:r>
            <a:endParaRPr b="0" lang="en-US" sz="2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 cones are totally absent in the foveal area (and so are the rods) where there is a high concentration of M and L cones.</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04" dur="indefinite" restart="never" nodeType="tmRoot">
          <p:childTnLst>
            <p:seq>
              <p:cTn id="105" dur="indefinite" nodeType="mainSeq">
                <p:childTnLst>
                  <p:par>
                    <p:cTn id="106" fill="hold">
                      <p:stCondLst>
                        <p:cond delay="indefinite"/>
                      </p:stCondLst>
                      <p:childTnLst>
                        <p:par>
                          <p:cTn id="107" fill="hold">
                            <p:stCondLst>
                              <p:cond delay="0"/>
                            </p:stCondLst>
                            <p:childTnLst>
                              <p:par>
                                <p:cTn id="108" nodeType="clickEffect" fill="hold" presetClass="entr" presetID="1">
                                  <p:stCondLst>
                                    <p:cond delay="0"/>
                                  </p:stCondLst>
                                  <p:childTnLst>
                                    <p:set>
                                      <p:cBhvr>
                                        <p:cTn id="109" dur="1" fill="hold">
                                          <p:stCondLst>
                                            <p:cond delay="0"/>
                                          </p:stCondLst>
                                        </p:cTn>
                                        <p:tgtEl>
                                          <p:spTgt spid="482">
                                            <p:txEl>
                                              <p:pRg st="0" end="0"/>
                                            </p:txEl>
                                          </p:spTgt>
                                        </p:tgtEl>
                                        <p:attrNameLst>
                                          <p:attrName>style.visibility</p:attrName>
                                        </p:attrNameLst>
                                      </p:cBhvr>
                                      <p:to>
                                        <p:strVal val="visible"/>
                                      </p:to>
                                    </p:set>
                                  </p:childTnLst>
                                </p:cTn>
                              </p:par>
                              <p:par>
                                <p:cTn id="110" nodeType="withEffect" fill="hold" presetClass="entr" presetID="1">
                                  <p:stCondLst>
                                    <p:cond delay="0"/>
                                  </p:stCondLst>
                                  <p:childTnLst>
                                    <p:set>
                                      <p:cBhvr>
                                        <p:cTn id="111" dur="1" fill="hold">
                                          <p:stCondLst>
                                            <p:cond delay="0"/>
                                          </p:stCondLst>
                                        </p:cTn>
                                        <p:tgtEl>
                                          <p:spTgt spid="482">
                                            <p:txEl>
                                              <p:pRg st="1" end="1"/>
                                            </p:txEl>
                                          </p:spTgt>
                                        </p:tgtEl>
                                        <p:attrNameLst>
                                          <p:attrName>style.visibility</p:attrName>
                                        </p:attrNameLst>
                                      </p:cBhvr>
                                      <p:to>
                                        <p:strVal val="visible"/>
                                      </p:to>
                                    </p:set>
                                  </p:childTnLst>
                                </p:cTn>
                              </p:par>
                              <p:par>
                                <p:cTn id="112" nodeType="withEffect" fill="hold" presetClass="entr" presetID="1">
                                  <p:stCondLst>
                                    <p:cond delay="0"/>
                                  </p:stCondLst>
                                  <p:childTnLst>
                                    <p:set>
                                      <p:cBhvr>
                                        <p:cTn id="113" dur="1" fill="hold">
                                          <p:stCondLst>
                                            <p:cond delay="0"/>
                                          </p:stCondLst>
                                        </p:cTn>
                                        <p:tgtEl>
                                          <p:spTgt spid="482">
                                            <p:txEl>
                                              <p:pRg st="2" end="2"/>
                                            </p:txEl>
                                          </p:spTgt>
                                        </p:tgtEl>
                                        <p:attrNameLst>
                                          <p:attrName>style.visibility</p:attrName>
                                        </p:attrNameLst>
                                      </p:cBhvr>
                                      <p:to>
                                        <p:strVal val="visible"/>
                                      </p:to>
                                    </p:set>
                                  </p:childTnLst>
                                </p:cTn>
                              </p:par>
                              <p:par>
                                <p:cTn id="114" nodeType="withEffect" fill="hold" presetClass="entr" presetID="1">
                                  <p:stCondLst>
                                    <p:cond delay="0"/>
                                  </p:stCondLst>
                                  <p:childTnLst>
                                    <p:set>
                                      <p:cBhvr>
                                        <p:cTn id="115" dur="1" fill="hold">
                                          <p:stCondLst>
                                            <p:cond delay="0"/>
                                          </p:stCondLst>
                                        </p:cTn>
                                        <p:tgtEl>
                                          <p:spTgt spid="482">
                                            <p:txEl>
                                              <p:pRg st="3" end="3"/>
                                            </p:txEl>
                                          </p:spTgt>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nodeType="clickEffect" fill="hold" presetClass="entr" presetID="1">
                                  <p:stCondLst>
                                    <p:cond delay="0"/>
                                  </p:stCondLst>
                                  <p:childTnLst>
                                    <p:set>
                                      <p:cBhvr>
                                        <p:cTn id="119" dur="1" fill="hold">
                                          <p:stCondLst>
                                            <p:cond delay="0"/>
                                          </p:stCondLst>
                                        </p:cTn>
                                        <p:tgtEl>
                                          <p:spTgt spid="48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TextShape 1"/>
          <p:cNvSpPr txBox="1"/>
          <p:nvPr/>
        </p:nvSpPr>
        <p:spPr>
          <a:xfrm>
            <a:off x="457200" y="0"/>
            <a:ext cx="8229240" cy="914040"/>
          </a:xfrm>
          <a:prstGeom prst="rect">
            <a:avLst/>
          </a:prstGeom>
          <a:noFill/>
          <a:ln w="9360">
            <a:noFill/>
          </a:ln>
        </p:spPr>
        <p:txBody>
          <a:bodyPr anchor="ctr">
            <a:normAutofit fontScale="56000"/>
          </a:bodyPr>
          <a:p>
            <a:pPr>
              <a:lnSpc>
                <a:spcPct val="100000"/>
              </a:lnSpc>
            </a:pPr>
            <a:r>
              <a:rPr b="0" lang="en-US" sz="4000" spc="-1" strike="noStrike">
                <a:solidFill>
                  <a:srgbClr val="000000"/>
                </a:solidFill>
                <a:latin typeface="Calibri"/>
              </a:rPr>
              <a:t>S are more different from the M and L</a:t>
            </a:r>
            <a:endParaRPr b="0" lang="en-US" sz="4000" spc="-1" strike="noStrike">
              <a:solidFill>
                <a:srgbClr val="000000"/>
              </a:solidFill>
              <a:latin typeface="Arial"/>
            </a:endParaRPr>
          </a:p>
        </p:txBody>
      </p:sp>
      <p:sp>
        <p:nvSpPr>
          <p:cNvPr id="484" name="TextShape 2"/>
          <p:cNvSpPr txBox="1"/>
          <p:nvPr/>
        </p:nvSpPr>
        <p:spPr>
          <a:xfrm>
            <a:off x="457200" y="990720"/>
            <a:ext cx="8229240" cy="5135040"/>
          </a:xfrm>
          <a:prstGeom prst="rect">
            <a:avLst/>
          </a:prstGeom>
          <a:noFill/>
          <a:ln w="9360">
            <a:noFill/>
          </a:ln>
        </p:spPr>
        <p:txBody>
          <a:bodyPr>
            <a:normAutofit fontScale="46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The genes of the photoreceptors lie on different chromosomes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rod lies on chromosome 8, </a:t>
            </a:r>
            <a:endParaRPr b="0" lang="en-US" sz="2800" spc="-1" strike="noStrike">
              <a:solidFill>
                <a:srgbClr val="000000"/>
              </a:solidFill>
              <a:latin typeface="Calibri"/>
            </a:endParaRPr>
          </a:p>
          <a:p>
            <a:pPr lvl="1" marL="743040" indent="-285480">
              <a:lnSpc>
                <a:spcPct val="100000"/>
              </a:lnSpc>
              <a:spcBef>
                <a:spcPts val="561"/>
              </a:spcBef>
              <a:buClr>
                <a:srgbClr val="0070c0"/>
              </a:buClr>
              <a:buFont typeface="Arial"/>
              <a:buChar char="–"/>
            </a:pPr>
            <a:r>
              <a:rPr b="0" lang="en-US" sz="2800" spc="-1" strike="noStrike">
                <a:solidFill>
                  <a:srgbClr val="0070c0"/>
                </a:solidFill>
                <a:latin typeface="Calibri"/>
              </a:rPr>
              <a:t>S</a:t>
            </a:r>
            <a:r>
              <a:rPr b="0" lang="en-US" sz="2800" spc="-1" strike="noStrike">
                <a:solidFill>
                  <a:srgbClr val="000000"/>
                </a:solidFill>
                <a:latin typeface="Calibri"/>
              </a:rPr>
              <a:t> cone lies on chromosome 7</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Both </a:t>
            </a:r>
            <a:r>
              <a:rPr b="0" lang="en-US" sz="2800" spc="-1" strike="noStrike">
                <a:solidFill>
                  <a:srgbClr val="ff0000"/>
                </a:solidFill>
                <a:latin typeface="Calibri"/>
              </a:rPr>
              <a:t>L</a:t>
            </a:r>
            <a:r>
              <a:rPr b="0" lang="en-US" sz="2800" spc="-1" strike="noStrike">
                <a:solidFill>
                  <a:srgbClr val="000000"/>
                </a:solidFill>
                <a:latin typeface="Calibri"/>
              </a:rPr>
              <a:t> and </a:t>
            </a:r>
            <a:r>
              <a:rPr b="0" lang="en-US" sz="2800" spc="-1" strike="noStrike">
                <a:solidFill>
                  <a:srgbClr val="00b050"/>
                </a:solidFill>
                <a:latin typeface="Calibri"/>
              </a:rPr>
              <a:t>M</a:t>
            </a:r>
            <a:r>
              <a:rPr b="0" lang="en-US" sz="2800" spc="-1" strike="noStrike">
                <a:solidFill>
                  <a:srgbClr val="000000"/>
                </a:solidFill>
                <a:latin typeface="Calibri"/>
              </a:rPr>
              <a:t> cones lie on the X chromosome, one of the two sex chromosomes (X and Y)</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This is why red/green color blindness is much more common than other color blindness and also why the probability of color blindness is much higher in male (XY) than in female (XX).</a:t>
            </a:r>
            <a:endParaRPr b="0" lang="en-US" sz="24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Evidences show that the difference between the </a:t>
            </a:r>
            <a:r>
              <a:rPr b="0" lang="en-US" sz="3200" spc="-1" strike="noStrike">
                <a:solidFill>
                  <a:srgbClr val="0070c0"/>
                </a:solidFill>
                <a:latin typeface="Calibri"/>
              </a:rPr>
              <a:t>S</a:t>
            </a:r>
            <a:r>
              <a:rPr b="0" lang="en-US" sz="3200" spc="-1" strike="noStrike">
                <a:solidFill>
                  <a:srgbClr val="000000"/>
                </a:solidFill>
                <a:latin typeface="Calibri"/>
              </a:rPr>
              <a:t> cones and the </a:t>
            </a:r>
            <a:r>
              <a:rPr b="0" lang="en-US" sz="3200" spc="-1" strike="noStrike">
                <a:solidFill>
                  <a:srgbClr val="00b050"/>
                </a:solidFill>
                <a:latin typeface="Calibri"/>
              </a:rPr>
              <a:t>M</a:t>
            </a:r>
            <a:r>
              <a:rPr b="0" lang="en-US" sz="3200" spc="-1" strike="noStrike">
                <a:solidFill>
                  <a:srgbClr val="000000"/>
                </a:solidFill>
                <a:latin typeface="Calibri"/>
              </a:rPr>
              <a:t>/</a:t>
            </a:r>
            <a:r>
              <a:rPr b="0" lang="en-US" sz="3200" spc="-1" strike="noStrike">
                <a:solidFill>
                  <a:srgbClr val="ff0000"/>
                </a:solidFill>
                <a:latin typeface="Calibri"/>
              </a:rPr>
              <a:t>L</a:t>
            </a:r>
            <a:r>
              <a:rPr b="0" lang="en-US" sz="3200" spc="-1" strike="noStrike">
                <a:solidFill>
                  <a:srgbClr val="000000"/>
                </a:solidFill>
                <a:latin typeface="Calibri"/>
              </a:rPr>
              <a:t> cones is due to evolutionary reasons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The separation of the </a:t>
            </a:r>
            <a:r>
              <a:rPr b="0" lang="en-US" sz="2800" spc="-1" strike="noStrike">
                <a:solidFill>
                  <a:srgbClr val="0070c0"/>
                </a:solidFill>
                <a:latin typeface="Calibri"/>
              </a:rPr>
              <a:t>S</a:t>
            </a:r>
            <a:r>
              <a:rPr b="0" lang="en-US" sz="2800" spc="-1" strike="noStrike">
                <a:solidFill>
                  <a:srgbClr val="000000"/>
                </a:solidFill>
                <a:latin typeface="Calibri"/>
              </a:rPr>
              <a:t> cones and the </a:t>
            </a:r>
            <a:r>
              <a:rPr b="0" lang="en-US" sz="2800" spc="-1" strike="noStrike">
                <a:solidFill>
                  <a:srgbClr val="00b050"/>
                </a:solidFill>
                <a:latin typeface="Calibri"/>
              </a:rPr>
              <a:t>M</a:t>
            </a:r>
            <a:r>
              <a:rPr b="0" lang="en-US" sz="2800" spc="-1" strike="noStrike">
                <a:solidFill>
                  <a:srgbClr val="000000"/>
                </a:solidFill>
                <a:latin typeface="Calibri"/>
              </a:rPr>
              <a:t>/</a:t>
            </a:r>
            <a:r>
              <a:rPr b="0" lang="en-US" sz="2800" spc="-1" strike="noStrike">
                <a:solidFill>
                  <a:srgbClr val="ff0000"/>
                </a:solidFill>
                <a:latin typeface="Calibri"/>
              </a:rPr>
              <a:t>L</a:t>
            </a:r>
            <a:r>
              <a:rPr b="0" lang="en-US" sz="2800" spc="-1" strike="noStrike">
                <a:solidFill>
                  <a:srgbClr val="000000"/>
                </a:solidFill>
                <a:latin typeface="Calibri"/>
              </a:rPr>
              <a:t> cones probably occurred much earlier than the separation of the </a:t>
            </a:r>
            <a:r>
              <a:rPr b="0" lang="en-US" sz="2800" spc="-1" strike="noStrike">
                <a:solidFill>
                  <a:srgbClr val="00b050"/>
                </a:solidFill>
                <a:latin typeface="Calibri"/>
              </a:rPr>
              <a:t>M</a:t>
            </a:r>
            <a:r>
              <a:rPr b="0" lang="en-US" sz="2800" spc="-1" strike="noStrike">
                <a:solidFill>
                  <a:srgbClr val="000000"/>
                </a:solidFill>
                <a:latin typeface="Calibri"/>
              </a:rPr>
              <a:t> and </a:t>
            </a:r>
            <a:r>
              <a:rPr b="0" lang="en-US" sz="2800" spc="-1" strike="noStrike">
                <a:solidFill>
                  <a:srgbClr val="ff0000"/>
                </a:solidFill>
                <a:latin typeface="Calibri"/>
              </a:rPr>
              <a:t>L</a:t>
            </a:r>
            <a:r>
              <a:rPr b="0" lang="en-US" sz="2800" spc="-1" strike="noStrike">
                <a:solidFill>
                  <a:srgbClr val="000000"/>
                </a:solidFill>
                <a:latin typeface="Calibri"/>
              </a:rPr>
              <a:t> cones </a:t>
            </a:r>
            <a:endParaRPr b="0" lang="en-US" sz="2800" spc="-1" strike="noStrike">
              <a:solidFill>
                <a:srgbClr val="000000"/>
              </a:solidFill>
              <a:latin typeface="Calibri"/>
            </a:endParaRPr>
          </a:p>
          <a:p>
            <a:pPr>
              <a:lnSpc>
                <a:spcPct val="100000"/>
              </a:lnSpc>
              <a:spcBef>
                <a:spcPts val="641"/>
              </a:spcBef>
            </a:pP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20" dur="indefinite" restart="never" nodeType="tmRoot">
          <p:childTnLst>
            <p:seq>
              <p:cTn id="121" dur="indefinite" nodeType="mainSeq">
                <p:childTnLst>
                  <p:par>
                    <p:cTn id="122" fill="hold">
                      <p:stCondLst>
                        <p:cond delay="indefinite"/>
                      </p:stCondLst>
                      <p:childTnLst>
                        <p:par>
                          <p:cTn id="123" fill="hold">
                            <p:stCondLst>
                              <p:cond delay="0"/>
                            </p:stCondLst>
                            <p:childTnLst>
                              <p:par>
                                <p:cTn id="124" nodeType="clickEffect" fill="hold" presetClass="entr" presetID="1">
                                  <p:stCondLst>
                                    <p:cond delay="0"/>
                                  </p:stCondLst>
                                  <p:childTnLst>
                                    <p:set>
                                      <p:cBhvr>
                                        <p:cTn id="125" dur="1" fill="hold">
                                          <p:stCondLst>
                                            <p:cond delay="0"/>
                                          </p:stCondLst>
                                        </p:cTn>
                                        <p:tgtEl>
                                          <p:spTgt spid="484">
                                            <p:txEl>
                                              <p:pRg st="0" end="0"/>
                                            </p:txEl>
                                          </p:spTgt>
                                        </p:tgtEl>
                                        <p:attrNameLst>
                                          <p:attrName>style.visibility</p:attrName>
                                        </p:attrNameLst>
                                      </p:cBhvr>
                                      <p:to>
                                        <p:strVal val="visible"/>
                                      </p:to>
                                    </p:set>
                                  </p:childTnLst>
                                </p:cTn>
                              </p:par>
                              <p:par>
                                <p:cTn id="126" nodeType="withEffect" fill="hold" presetClass="entr" presetID="1">
                                  <p:stCondLst>
                                    <p:cond delay="0"/>
                                  </p:stCondLst>
                                  <p:childTnLst>
                                    <p:set>
                                      <p:cBhvr>
                                        <p:cTn id="127" dur="1" fill="hold">
                                          <p:stCondLst>
                                            <p:cond delay="0"/>
                                          </p:stCondLst>
                                        </p:cTn>
                                        <p:tgtEl>
                                          <p:spTgt spid="484">
                                            <p:txEl>
                                              <p:pRg st="1" end="1"/>
                                            </p:txEl>
                                          </p:spTgt>
                                        </p:tgtEl>
                                        <p:attrNameLst>
                                          <p:attrName>style.visibility</p:attrName>
                                        </p:attrNameLst>
                                      </p:cBhvr>
                                      <p:to>
                                        <p:strVal val="visible"/>
                                      </p:to>
                                    </p:set>
                                  </p:childTnLst>
                                </p:cTn>
                              </p:par>
                              <p:par>
                                <p:cTn id="128" nodeType="withEffect" fill="hold" presetClass="entr" presetID="1">
                                  <p:stCondLst>
                                    <p:cond delay="0"/>
                                  </p:stCondLst>
                                  <p:childTnLst>
                                    <p:set>
                                      <p:cBhvr>
                                        <p:cTn id="129" dur="1" fill="hold">
                                          <p:stCondLst>
                                            <p:cond delay="0"/>
                                          </p:stCondLst>
                                        </p:cTn>
                                        <p:tgtEl>
                                          <p:spTgt spid="484">
                                            <p:txEl>
                                              <p:pRg st="2" end="2"/>
                                            </p:txEl>
                                          </p:spTgt>
                                        </p:tgtEl>
                                        <p:attrNameLst>
                                          <p:attrName>style.visibility</p:attrName>
                                        </p:attrNameLst>
                                      </p:cBhvr>
                                      <p:to>
                                        <p:strVal val="visible"/>
                                      </p:to>
                                    </p:set>
                                  </p:childTnLst>
                                </p:cTn>
                              </p:par>
                              <p:par>
                                <p:cTn id="130" nodeType="withEffect" fill="hold" presetClass="entr" presetID="1">
                                  <p:stCondLst>
                                    <p:cond delay="0"/>
                                  </p:stCondLst>
                                  <p:childTnLst>
                                    <p:set>
                                      <p:cBhvr>
                                        <p:cTn id="131" dur="1" fill="hold">
                                          <p:stCondLst>
                                            <p:cond delay="0"/>
                                          </p:stCondLst>
                                        </p:cTn>
                                        <p:tgtEl>
                                          <p:spTgt spid="484">
                                            <p:txEl>
                                              <p:pRg st="3" end="3"/>
                                            </p:txEl>
                                          </p:spTgt>
                                        </p:tgtEl>
                                        <p:attrNameLst>
                                          <p:attrName>style.visibility</p:attrName>
                                        </p:attrNameLst>
                                      </p:cBhvr>
                                      <p:to>
                                        <p:strVal val="visible"/>
                                      </p:to>
                                    </p:set>
                                  </p:childTnLst>
                                </p:cTn>
                              </p:par>
                              <p:par>
                                <p:cTn id="132" nodeType="withEffect" fill="hold" presetClass="entr" presetID="1">
                                  <p:stCondLst>
                                    <p:cond delay="0"/>
                                  </p:stCondLst>
                                  <p:childTnLst>
                                    <p:set>
                                      <p:cBhvr>
                                        <p:cTn id="133" dur="1" fill="hold">
                                          <p:stCondLst>
                                            <p:cond delay="0"/>
                                          </p:stCondLst>
                                        </p:cTn>
                                        <p:tgtEl>
                                          <p:spTgt spid="484">
                                            <p:txEl>
                                              <p:pRg st="4" end="4"/>
                                            </p:txEl>
                                          </p:spTgt>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nodeType="clickEffect" fill="hold" presetClass="entr" presetID="1">
                                  <p:stCondLst>
                                    <p:cond delay="0"/>
                                  </p:stCondLst>
                                  <p:childTnLst>
                                    <p:set>
                                      <p:cBhvr>
                                        <p:cTn id="137" dur="1" fill="hold">
                                          <p:stCondLst>
                                            <p:cond delay="0"/>
                                          </p:stCondLst>
                                        </p:cTn>
                                        <p:tgtEl>
                                          <p:spTgt spid="484">
                                            <p:txEl>
                                              <p:pRg st="5" end="5"/>
                                            </p:txEl>
                                          </p:spTgt>
                                        </p:tgtEl>
                                        <p:attrNameLst>
                                          <p:attrName>style.visibility</p:attrName>
                                        </p:attrNameLst>
                                      </p:cBhvr>
                                      <p:to>
                                        <p:strVal val="visible"/>
                                      </p:to>
                                    </p:set>
                                  </p:childTnLst>
                                </p:cTn>
                              </p:par>
                              <p:par>
                                <p:cTn id="138" nodeType="withEffect" fill="hold" presetClass="entr" presetID="1">
                                  <p:stCondLst>
                                    <p:cond delay="0"/>
                                  </p:stCondLst>
                                  <p:childTnLst>
                                    <p:set>
                                      <p:cBhvr>
                                        <p:cTn id="139" dur="1" fill="hold">
                                          <p:stCondLst>
                                            <p:cond delay="0"/>
                                          </p:stCondLst>
                                        </p:cTn>
                                        <p:tgtEl>
                                          <p:spTgt spid="48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Picture 2" descr=""/>
          <p:cNvPicPr/>
          <p:nvPr/>
        </p:nvPicPr>
        <p:blipFill>
          <a:blip r:embed="rId1"/>
          <a:srcRect l="1186" t="9478" r="64436" b="45001"/>
          <a:stretch/>
        </p:blipFill>
        <p:spPr>
          <a:xfrm>
            <a:off x="2133720" y="1066680"/>
            <a:ext cx="4419360" cy="3657240"/>
          </a:xfrm>
          <a:prstGeom prst="rect">
            <a:avLst/>
          </a:prstGeom>
          <a:ln>
            <a:noFill/>
          </a:ln>
        </p:spPr>
      </p:pic>
      <p:sp>
        <p:nvSpPr>
          <p:cNvPr id="48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Tetrachromatism</a:t>
            </a:r>
            <a:endParaRPr b="0" lang="en-US" sz="4000" spc="-1" strike="noStrike">
              <a:solidFill>
                <a:srgbClr val="000000"/>
              </a:solidFill>
              <a:latin typeface="Arial"/>
            </a:endParaRPr>
          </a:p>
        </p:txBody>
      </p:sp>
      <p:sp>
        <p:nvSpPr>
          <p:cNvPr id="487" name="TextShape 2"/>
          <p:cNvSpPr txBox="1"/>
          <p:nvPr/>
        </p:nvSpPr>
        <p:spPr>
          <a:xfrm>
            <a:off x="685800" y="4495680"/>
            <a:ext cx="7772040" cy="2209320"/>
          </a:xfrm>
          <a:prstGeom prst="rect">
            <a:avLst/>
          </a:prstGeom>
          <a:noFill/>
          <a:ln w="9360">
            <a:noFill/>
          </a:ln>
        </p:spPr>
        <p:txBody>
          <a:bodyPr>
            <a:normAutofit fontScale="46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Most birds, and many other animals, have cones for ultraviolet light.</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Some humans seem to have four cones (12% of females).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True tetrachromatism is </a:t>
            </a:r>
            <a:r>
              <a:rPr b="0" i="1" lang="en-US" sz="3200" spc="-1" strike="noStrike">
                <a:solidFill>
                  <a:srgbClr val="000000"/>
                </a:solidFill>
                <a:latin typeface="Calibri"/>
              </a:rPr>
              <a:t>rare</a:t>
            </a:r>
            <a:r>
              <a:rPr b="0" lang="en-US" sz="3200" spc="-1" strike="noStrike">
                <a:solidFill>
                  <a:srgbClr val="000000"/>
                </a:solidFill>
                <a:latin typeface="Calibri"/>
              </a:rPr>
              <a:t>; requires learning. </a:t>
            </a:r>
            <a:endParaRPr b="0" lang="en-US" sz="3200" spc="-1" strike="noStrike">
              <a:solidFill>
                <a:srgbClr val="000000"/>
              </a:solidFill>
              <a:latin typeface="Calibri"/>
            </a:endParaRPr>
          </a:p>
        </p:txBody>
      </p:sp>
      <p:sp>
        <p:nvSpPr>
          <p:cNvPr id="488" name="CustomShape 3"/>
          <p:cNvSpPr/>
          <p:nvPr/>
        </p:nvSpPr>
        <p:spPr>
          <a:xfrm>
            <a:off x="6019920" y="1981080"/>
            <a:ext cx="1676160" cy="821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Bird cone responses</a:t>
            </a:r>
            <a:endParaRPr b="0" lang="en-US" sz="2400" spc="-1" strike="noStrike">
              <a:latin typeface="Arial"/>
            </a:endParaRPr>
          </a:p>
        </p:txBody>
      </p:sp>
      <p:sp>
        <p:nvSpPr>
          <p:cNvPr id="489" name="CustomShape 4"/>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Bee vision</a:t>
            </a:r>
            <a:endParaRPr b="0" lang="en-US" sz="4000" spc="-1" strike="noStrike">
              <a:solidFill>
                <a:srgbClr val="000000"/>
              </a:solidFill>
              <a:latin typeface="Arial"/>
            </a:endParaRPr>
          </a:p>
        </p:txBody>
      </p:sp>
      <p:sp>
        <p:nvSpPr>
          <p:cNvPr id="491" name="CustomShape 2"/>
          <p:cNvSpPr/>
          <p:nvPr/>
        </p:nvSpPr>
        <p:spPr>
          <a:xfrm>
            <a:off x="4572000" y="1143000"/>
            <a:ext cx="4419360" cy="518112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492" name="Content Placeholder 7" descr=""/>
          <p:cNvPicPr/>
          <p:nvPr/>
        </p:nvPicPr>
        <p:blipFill>
          <a:blip r:embed="rId1"/>
          <a:stretch/>
        </p:blipFill>
        <p:spPr>
          <a:xfrm>
            <a:off x="1495440" y="1843920"/>
            <a:ext cx="6152760" cy="3428640"/>
          </a:xfrm>
          <a:prstGeom prst="rect">
            <a:avLst/>
          </a:prstGeom>
          <a:ln w="936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3" name="Content Placeholder 3" descr=""/>
          <p:cNvPicPr/>
          <p:nvPr/>
        </p:nvPicPr>
        <p:blipFill>
          <a:blip r:embed="rId1"/>
          <a:stretch/>
        </p:blipFill>
        <p:spPr>
          <a:xfrm>
            <a:off x="892440" y="0"/>
            <a:ext cx="7260480" cy="6870240"/>
          </a:xfrm>
          <a:prstGeom prst="rect">
            <a:avLst/>
          </a:prstGeom>
          <a:ln w="936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c800c8"/>
                </a:solidFill>
                <a:latin typeface="Calibri"/>
              </a:rPr>
              <a:t>Magenta</a:t>
            </a:r>
            <a:r>
              <a:rPr b="0" lang="en-US" sz="4000" spc="-1" strike="noStrike">
                <a:solidFill>
                  <a:srgbClr val="000000"/>
                </a:solidFill>
                <a:latin typeface="Calibri"/>
              </a:rPr>
              <a:t> is a ``fake” color</a:t>
            </a:r>
            <a:endParaRPr b="0" lang="en-US" sz="4000" spc="-1" strike="noStrike">
              <a:solidFill>
                <a:srgbClr val="000000"/>
              </a:solidFill>
              <a:latin typeface="Arial"/>
            </a:endParaRPr>
          </a:p>
        </p:txBody>
      </p:sp>
      <p:sp>
        <p:nvSpPr>
          <p:cNvPr id="495" name="TextShape 2"/>
          <p:cNvSpPr txBox="1"/>
          <p:nvPr/>
        </p:nvSpPr>
        <p:spPr>
          <a:xfrm>
            <a:off x="457200" y="990720"/>
            <a:ext cx="8229240" cy="5135040"/>
          </a:xfrm>
          <a:prstGeom prst="rect">
            <a:avLst/>
          </a:prstGeom>
          <a:noFill/>
          <a:ln w="9360">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You won’t see </a:t>
            </a:r>
            <a:r>
              <a:rPr b="0" lang="en-US" sz="3200" spc="-1" strike="noStrike">
                <a:solidFill>
                  <a:srgbClr val="c800c8"/>
                </a:solidFill>
                <a:latin typeface="Calibri"/>
              </a:rPr>
              <a:t>Magenta</a:t>
            </a:r>
            <a:r>
              <a:rPr b="0" lang="en-US" sz="3200" spc="-1" strike="noStrike">
                <a:solidFill>
                  <a:srgbClr val="000000"/>
                </a:solidFill>
                <a:latin typeface="Calibri"/>
              </a:rPr>
              <a:t> in a rainbow</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u="sng">
                <a:solidFill>
                  <a:srgbClr val="0000ff"/>
                </a:solidFill>
                <a:uFillTx/>
                <a:latin typeface="Calibri"/>
                <a:hlinkClick r:id="rId1"/>
              </a:rPr>
              <a:t>Colour</a:t>
            </a:r>
            <a:r>
              <a:rPr b="0" lang="en-US" sz="3200" spc="-1" strike="noStrike" u="sng">
                <a:solidFill>
                  <a:srgbClr val="0000ff"/>
                </a:solidFill>
                <a:uFillTx/>
                <a:latin typeface="Calibri"/>
                <a:hlinkClick r:id="rId2"/>
              </a:rPr>
              <a:t> Mixing: The Mystery of Magenta</a:t>
            </a:r>
            <a:endParaRPr b="0" lang="en-US" sz="3200" spc="-1" strike="noStrike">
              <a:solidFill>
                <a:srgbClr val="000000"/>
              </a:solidFill>
              <a:latin typeface="Calibri"/>
            </a:endParaRPr>
          </a:p>
        </p:txBody>
      </p:sp>
      <p:pic>
        <p:nvPicPr>
          <p:cNvPr id="496" name="Picture 5" descr=""/>
          <p:cNvPicPr/>
          <p:nvPr/>
        </p:nvPicPr>
        <p:blipFill>
          <a:blip r:embed="rId3"/>
          <a:stretch/>
        </p:blipFill>
        <p:spPr>
          <a:xfrm>
            <a:off x="1752480" y="1828800"/>
            <a:ext cx="4876560" cy="274284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COLOR SENSING IN CAMERA</a:t>
            </a:r>
            <a:endParaRPr b="0" lang="en-US" sz="4000" spc="-1" strike="noStrike">
              <a:solidFill>
                <a:srgbClr val="000000"/>
              </a:solidFill>
              <a:latin typeface="Arial"/>
            </a:endParaRPr>
          </a:p>
        </p:txBody>
      </p:sp>
      <p:sp>
        <p:nvSpPr>
          <p:cNvPr id="498"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Sensing in Camera (RGB)</a:t>
            </a:r>
            <a:endParaRPr b="0" lang="en-US" sz="4000" spc="-1" strike="noStrike">
              <a:solidFill>
                <a:srgbClr val="000000"/>
              </a:solidFill>
              <a:latin typeface="Arial"/>
            </a:endParaRPr>
          </a:p>
        </p:txBody>
      </p:sp>
      <p:sp>
        <p:nvSpPr>
          <p:cNvPr id="500" name="TextShape 2"/>
          <p:cNvSpPr txBox="1"/>
          <p:nvPr/>
        </p:nvSpPr>
        <p:spPr>
          <a:xfrm>
            <a:off x="393840" y="1084320"/>
            <a:ext cx="6832080" cy="3692160"/>
          </a:xfrm>
          <a:prstGeom prst="rect">
            <a:avLst/>
          </a:prstGeom>
          <a:noFill/>
          <a:ln w="9360">
            <a:noFill/>
          </a:ln>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3-chip vs. 1-chip: quality vs. cost</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 </a:t>
            </a:r>
            <a:endParaRPr b="0" lang="en-US" sz="2800" spc="-1" strike="noStrike">
              <a:solidFill>
                <a:srgbClr val="000000"/>
              </a:solidFill>
              <a:latin typeface="Calibri"/>
            </a:endParaRPr>
          </a:p>
        </p:txBody>
      </p:sp>
      <p:pic>
        <p:nvPicPr>
          <p:cNvPr id="501" name="Picture 4" descr="ccd_prism"/>
          <p:cNvPicPr/>
          <p:nvPr/>
        </p:nvPicPr>
        <p:blipFill>
          <a:blip r:embed="rId1"/>
          <a:stretch/>
        </p:blipFill>
        <p:spPr>
          <a:xfrm>
            <a:off x="228600" y="2971800"/>
            <a:ext cx="4647960" cy="2517480"/>
          </a:xfrm>
          <a:prstGeom prst="rect">
            <a:avLst/>
          </a:prstGeom>
          <a:ln>
            <a:noFill/>
          </a:ln>
        </p:spPr>
      </p:pic>
      <p:sp>
        <p:nvSpPr>
          <p:cNvPr id="502" name="CustomShape 3"/>
          <p:cNvSpPr/>
          <p:nvPr/>
        </p:nvSpPr>
        <p:spPr>
          <a:xfrm>
            <a:off x="2694960" y="6248520"/>
            <a:ext cx="5998320" cy="364680"/>
          </a:xfrm>
          <a:prstGeom prst="rect">
            <a:avLst/>
          </a:prstGeom>
          <a:noFill/>
          <a:ln w="3240">
            <a:solidFill>
              <a:schemeClr val="accent1"/>
            </a:solidFill>
            <a:miter/>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4f81bd"/>
                </a:solidFill>
                <a:latin typeface="Arial"/>
              </a:rPr>
              <a:t>http://www.cooldictionary.com/words/Bayer-filter.wikipedia</a:t>
            </a:r>
            <a:endParaRPr b="0" lang="en-US" sz="1800" spc="-1" strike="noStrike">
              <a:latin typeface="Arial"/>
            </a:endParaRPr>
          </a:p>
        </p:txBody>
      </p:sp>
      <p:pic>
        <p:nvPicPr>
          <p:cNvPr id="503" name="Picture 6" descr="digital-camera-bayer"/>
          <p:cNvPicPr/>
          <p:nvPr/>
        </p:nvPicPr>
        <p:blipFill>
          <a:blip r:embed="rId2"/>
          <a:stretch/>
        </p:blipFill>
        <p:spPr>
          <a:xfrm>
            <a:off x="5334120" y="2514600"/>
            <a:ext cx="3352320" cy="3428640"/>
          </a:xfrm>
          <a:prstGeom prst="rect">
            <a:avLst/>
          </a:prstGeom>
          <a:ln>
            <a:noFill/>
          </a:ln>
        </p:spPr>
      </p:pic>
      <p:pic>
        <p:nvPicPr>
          <p:cNvPr id="504" name="Picture 7" descr="equiluminant"/>
          <p:cNvPicPr/>
          <p:nvPr/>
        </p:nvPicPr>
        <p:blipFill>
          <a:blip r:embed="rId3"/>
          <a:stretch/>
        </p:blipFill>
        <p:spPr>
          <a:xfrm>
            <a:off x="5181480" y="1600200"/>
            <a:ext cx="3428640" cy="1218960"/>
          </a:xfrm>
          <a:prstGeom prst="rect">
            <a:avLst/>
          </a:prstGeom>
          <a:ln>
            <a:noFill/>
          </a:ln>
        </p:spPr>
      </p:pic>
      <p:sp>
        <p:nvSpPr>
          <p:cNvPr id="505" name="CustomShape 4"/>
          <p:cNvSpPr/>
          <p:nvPr/>
        </p:nvSpPr>
        <p:spPr>
          <a:xfrm>
            <a:off x="1143000" y="5576760"/>
            <a:ext cx="2666520" cy="51696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561"/>
              </a:spcBef>
            </a:pPr>
            <a:r>
              <a:rPr b="0" lang="en-US" sz="2800" spc="-1" strike="noStrike">
                <a:solidFill>
                  <a:srgbClr val="000000"/>
                </a:solidFill>
                <a:latin typeface="Arial"/>
              </a:rPr>
              <a:t>Why 3 colors?</a:t>
            </a:r>
            <a:endParaRPr b="0" lang="en-US" sz="2800" spc="-1" strike="noStrike">
              <a:latin typeface="Arial"/>
            </a:endParaRPr>
          </a:p>
        </p:txBody>
      </p:sp>
      <p:sp>
        <p:nvSpPr>
          <p:cNvPr id="506" name="CustomShape 5"/>
          <p:cNvSpPr/>
          <p:nvPr/>
        </p:nvSpPr>
        <p:spPr>
          <a:xfrm>
            <a:off x="7542000" y="6583320"/>
            <a:ext cx="1540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Arial"/>
              </a:rPr>
              <a:t>Slide by Steve Seitz</a:t>
            </a:r>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140" dur="indefinite" restart="never" nodeType="tmRoot">
          <p:childTnLst>
            <p:seq>
              <p:cTn id="141" dur="indefinite" nodeType="mainSeq">
                <p:childTnLst>
                  <p:par>
                    <p:cTn id="142" nodeType="clickEffect" fill="hold">
                      <p:stCondLst>
                        <p:cond delay="indefinite"/>
                      </p:stCondLst>
                      <p:childTnLst>
                        <p:par>
                          <p:cTn id="143" nodeType="withEffect" fill="hold">
                            <p:stCondLst>
                              <p:cond delay="0"/>
                            </p:stCondLst>
                            <p:childTnLst>
                              <p:par>
                                <p:cTn id="144" nodeType="clickEffect" fill="hold" presetClass="entr" presetID="1">
                                  <p:stCondLst>
                                    <p:cond delay="0"/>
                                  </p:stCondLst>
                                  <p:childTnLst>
                                    <p:set>
                                      <p:cBhvr>
                                        <p:cTn id="145" dur="1" fill="hold">
                                          <p:stCondLst>
                                            <p:cond delay="0"/>
                                          </p:stCondLst>
                                        </p:cTn>
                                        <p:tgtEl>
                                          <p:spTgt spid="505"/>
                                        </p:tgtEl>
                                        <p:attrNameLst>
                                          <p:attrName>style.visibility</p:attrName>
                                        </p:attrNameLst>
                                      </p:cBhvr>
                                      <p:to>
                                        <p:strVal val="visible"/>
                                      </p:to>
                                    </p:set>
                                  </p:childTnLst>
                                </p:cTn>
                              </p:par>
                            </p:childTnLst>
                          </p:cTn>
                        </p:par>
                      </p:childTnLst>
                    </p:cTn>
                  </p:par>
                  <p:par>
                    <p:cTn id="146" nodeType="clickEffect" fill="hold">
                      <p:stCondLst>
                        <p:cond delay="indefinite"/>
                      </p:stCondLst>
                      <p:childTnLst>
                        <p:par>
                          <p:cTn id="147" nodeType="withEffect" fill="hold">
                            <p:stCondLst>
                              <p:cond delay="0"/>
                            </p:stCondLst>
                            <p:childTnLst>
                              <p:par>
                                <p:cTn id="148" nodeType="clickEffect" fill="hold" presetClass="entr" presetID="1">
                                  <p:stCondLst>
                                    <p:cond delay="0"/>
                                  </p:stCondLst>
                                  <p:childTnLst>
                                    <p:set>
                                      <p:cBhvr>
                                        <p:cTn id="149" dur="1" fill="hold">
                                          <p:stCondLst>
                                            <p:cond delay="0"/>
                                          </p:stCondLst>
                                        </p:cTn>
                                        <p:tgtEl>
                                          <p:spTgt spid="503"/>
                                        </p:tgtEl>
                                        <p:attrNameLst>
                                          <p:attrName>style.visibility</p:attrName>
                                        </p:attrNameLst>
                                      </p:cBhvr>
                                      <p:to>
                                        <p:strVal val="visible"/>
                                      </p:to>
                                    </p:set>
                                  </p:childTnLst>
                                </p:cTn>
                              </p:par>
                              <p:par>
                                <p:cTn id="150" nodeType="withEffect" fill="hold" presetClass="entr" presetID="1">
                                  <p:stCondLst>
                                    <p:cond delay="0"/>
                                  </p:stCondLst>
                                  <p:childTnLst>
                                    <p:set>
                                      <p:cBhvr>
                                        <p:cTn id="151"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par>
                    <p:cTn id="152" nodeType="clickEffect" fill="hold">
                      <p:stCondLst>
                        <p:cond delay="indefinite"/>
                      </p:stCondLst>
                      <p:childTnLst>
                        <p:par>
                          <p:cTn id="153" nodeType="withEffect" fill="hold">
                            <p:stCondLst>
                              <p:cond delay="0"/>
                            </p:stCondLst>
                            <p:childTnLst>
                              <p:par>
                                <p:cTn id="154" nodeType="clickEffect" fill="hold" presetClass="entr" presetID="1">
                                  <p:stCondLst>
                                    <p:cond delay="0"/>
                                  </p:stCondLst>
                                  <p:childTnLst>
                                    <p:set>
                                      <p:cBhvr>
                                        <p:cTn id="155" dur="1" fill="hold">
                                          <p:stCondLst>
                                            <p:cond delay="0"/>
                                          </p:stCondLst>
                                        </p:cTn>
                                        <p:tgtEl>
                                          <p:spTgt spid="500">
                                            <p:txEl>
                                              <p:pRg st="1" end="1"/>
                                            </p:txEl>
                                          </p:spTgt>
                                        </p:tgtEl>
                                        <p:attrNameLst>
                                          <p:attrName>style.visibility</p:attrName>
                                        </p:attrNameLst>
                                      </p:cBhvr>
                                      <p:to>
                                        <p:strVal val="visible"/>
                                      </p:to>
                                    </p:set>
                                  </p:childTnLst>
                                </p:cTn>
                              </p:par>
                              <p:par>
                                <p:cTn id="156" nodeType="withEffect" fill="hold" presetClass="entr" presetID="1">
                                  <p:stCondLst>
                                    <p:cond delay="0"/>
                                  </p:stCondLst>
                                  <p:childTnLst>
                                    <p:set>
                                      <p:cBhvr>
                                        <p:cTn id="157" dur="1" fill="hold">
                                          <p:stCondLst>
                                            <p:cond delay="0"/>
                                          </p:stCondLst>
                                        </p:cTn>
                                        <p:tgtEl>
                                          <p:spTgt spid="502"/>
                                        </p:tgtEl>
                                        <p:attrNameLst>
                                          <p:attrName>style.visibility</p:attrName>
                                        </p:attrNameLst>
                                      </p:cBhvr>
                                      <p:to>
                                        <p:strVal val="visible"/>
                                      </p:to>
                                    </p:set>
                                  </p:childTnLst>
                                </p:cTn>
                              </p:par>
                            </p:childTnLst>
                          </p:cTn>
                        </p:par>
                      </p:childTnLst>
                    </p:cTn>
                  </p:par>
                  <p:par>
                    <p:cTn id="158" nodeType="clickEffect" fill="hold">
                      <p:stCondLst>
                        <p:cond delay="indefinite"/>
                      </p:stCondLst>
                      <p:childTnLst>
                        <p:par>
                          <p:cTn id="159" nodeType="withEffect" fill="hold">
                            <p:stCondLst>
                              <p:cond delay="0"/>
                            </p:stCondLst>
                            <p:childTnLst>
                              <p:par>
                                <p:cTn id="160" nodeType="clickEffect" fill="hold" presetClass="entr" presetID="1">
                                  <p:stCondLst>
                                    <p:cond delay="0"/>
                                  </p:stCondLst>
                                  <p:childTnLst>
                                    <p:set>
                                      <p:cBhvr>
                                        <p:cTn id="161"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3600" spc="-1" strike="noStrike">
                <a:solidFill>
                  <a:srgbClr val="000000"/>
                </a:solidFill>
                <a:latin typeface="Calibri"/>
              </a:rPr>
              <a:t>Camera Color Response</a:t>
            </a:r>
            <a:endParaRPr b="0" lang="en-US" sz="3600" spc="-1" strike="noStrike">
              <a:solidFill>
                <a:srgbClr val="000000"/>
              </a:solidFill>
              <a:latin typeface="Arial"/>
            </a:endParaRPr>
          </a:p>
        </p:txBody>
      </p:sp>
      <p:sp>
        <p:nvSpPr>
          <p:cNvPr id="508" name="CustomShape 2"/>
          <p:cNvSpPr/>
          <p:nvPr/>
        </p:nvSpPr>
        <p:spPr>
          <a:xfrm>
            <a:off x="8035920" y="6550560"/>
            <a:ext cx="118080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MaxMax.com</a:t>
            </a:r>
            <a:endParaRPr b="0" lang="en-US" sz="1200" spc="-1" strike="noStrike">
              <a:latin typeface="Arial"/>
            </a:endParaRPr>
          </a:p>
        </p:txBody>
      </p:sp>
      <p:pic>
        <p:nvPicPr>
          <p:cNvPr id="509" name="Picture 4" descr=""/>
          <p:cNvPicPr/>
          <p:nvPr/>
        </p:nvPicPr>
        <p:blipFill>
          <a:blip r:embed="rId1"/>
          <a:stretch/>
        </p:blipFill>
        <p:spPr>
          <a:xfrm>
            <a:off x="228600" y="914400"/>
            <a:ext cx="8686440" cy="55623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Project: Creating panoramas</a:t>
            </a:r>
            <a:endParaRPr b="0" lang="en-US" sz="4000" spc="-1" strike="noStrike">
              <a:solidFill>
                <a:srgbClr val="000000"/>
              </a:solidFill>
              <a:latin typeface="Arial"/>
            </a:endParaRPr>
          </a:p>
        </p:txBody>
      </p:sp>
      <p:pic>
        <p:nvPicPr>
          <p:cNvPr id="261" name="Picture 2" descr=""/>
          <p:cNvPicPr/>
          <p:nvPr/>
        </p:nvPicPr>
        <p:blipFill>
          <a:blip r:embed="rId1"/>
          <a:stretch/>
        </p:blipFill>
        <p:spPr>
          <a:xfrm>
            <a:off x="0" y="4262400"/>
            <a:ext cx="9164160" cy="2442960"/>
          </a:xfrm>
          <a:prstGeom prst="rect">
            <a:avLst/>
          </a:prstGeom>
          <a:ln>
            <a:noFill/>
          </a:ln>
        </p:spPr>
      </p:pic>
      <p:pic>
        <p:nvPicPr>
          <p:cNvPr id="262" name="Picture 4" descr=""/>
          <p:cNvPicPr/>
          <p:nvPr/>
        </p:nvPicPr>
        <p:blipFill>
          <a:blip r:embed="rId2"/>
          <a:stretch/>
        </p:blipFill>
        <p:spPr>
          <a:xfrm>
            <a:off x="0" y="1457280"/>
            <a:ext cx="5800320" cy="2123640"/>
          </a:xfrm>
          <a:prstGeom prst="rect">
            <a:avLst/>
          </a:prstGeom>
          <a:ln>
            <a:noFill/>
          </a:ln>
        </p:spPr>
      </p:pic>
      <p:pic>
        <p:nvPicPr>
          <p:cNvPr id="263" name="Picture 5" descr=""/>
          <p:cNvPicPr/>
          <p:nvPr/>
        </p:nvPicPr>
        <p:blipFill>
          <a:blip r:embed="rId3"/>
          <a:stretch/>
        </p:blipFill>
        <p:spPr>
          <a:xfrm>
            <a:off x="2743200" y="2133720"/>
            <a:ext cx="6181200" cy="1942920"/>
          </a:xfrm>
          <a:prstGeom prst="rect">
            <a:avLst/>
          </a:prstGeom>
          <a:ln>
            <a:noFill/>
          </a:ln>
        </p:spPr>
      </p:pic>
    </p:spTree>
  </p:cSld>
  <mc:AlternateContent>
    <mc:Choice Requires="p14">
      <p:transition p14:dur="10"/>
    </mc:Choice>
    <mc:Fallback>
      <p:transition/>
    </mc:Fallback>
  </mc:AlternateContent>
  <p:timing>
    <p:tnLst>
      <p:par>
        <p:cTn id="45" dur="indefinite" restart="never" nodeType="tmRoot">
          <p:childTnLst>
            <p:seq>
              <p:cTn id="46" dur="indefinite" nodeType="mainSeq">
                <p:childTnLst>
                  <p:par>
                    <p:cTn id="47" nodeType="clickEffect" fill="hold">
                      <p:stCondLst>
                        <p:cond delay="indefinite"/>
                      </p:stCondLst>
                      <p:childTnLst>
                        <p:par>
                          <p:cTn id="48" nodeType="withEffect" fill="hold">
                            <p:stCondLst>
                              <p:cond delay="0"/>
                            </p:stCondLst>
                            <p:childTnLst>
                              <p:par>
                                <p:cTn id="49" nodeType="clickEffect" fill="hold" presetClass="entr" presetID="10">
                                  <p:stCondLst>
                                    <p:cond delay="0"/>
                                  </p:stCondLst>
                                  <p:childTnLst>
                                    <p:set>
                                      <p:cBhvr>
                                        <p:cTn id="50" dur="1" fill="hold">
                                          <p:stCondLst>
                                            <p:cond delay="0"/>
                                          </p:stCondLst>
                                        </p:cTn>
                                        <p:tgtEl>
                                          <p:spTgt spid="263"/>
                                        </p:tgtEl>
                                        <p:attrNameLst>
                                          <p:attrName>style.visibility</p:attrName>
                                        </p:attrNameLst>
                                      </p:cBhvr>
                                      <p:to>
                                        <p:strVal val="visible"/>
                                      </p:to>
                                    </p:set>
                                    <p:animEffect filter="fade" transition="in">
                                      <p:cBhvr additive="repl">
                                        <p:cTn id="51" dur="500"/>
                                        <p:tgtEl>
                                          <p:spTgt spid="263"/>
                                        </p:tgtEl>
                                      </p:cBhvr>
                                    </p:animEffect>
                                  </p:childTnLst>
                                </p:cTn>
                              </p:par>
                            </p:childTnLst>
                          </p:cTn>
                        </p:par>
                      </p:childTnLst>
                    </p:cTn>
                  </p:par>
                  <p:par>
                    <p:cTn id="52" nodeType="clickEffect" fill="hold">
                      <p:stCondLst>
                        <p:cond delay="indefinite"/>
                      </p:stCondLst>
                      <p:childTnLst>
                        <p:par>
                          <p:cTn id="53" nodeType="withEffect" fill="hold">
                            <p:stCondLst>
                              <p:cond delay="0"/>
                            </p:stCondLst>
                            <p:childTnLst>
                              <p:par>
                                <p:cTn id="54" nodeType="clickEffect" fill="hold" presetClass="entr" presetID="10">
                                  <p:stCondLst>
                                    <p:cond delay="0"/>
                                  </p:stCondLst>
                                  <p:childTnLst>
                                    <p:set>
                                      <p:cBhvr>
                                        <p:cTn id="55" dur="1" fill="hold">
                                          <p:stCondLst>
                                            <p:cond delay="0"/>
                                          </p:stCondLst>
                                        </p:cTn>
                                        <p:tgtEl>
                                          <p:spTgt spid="261"/>
                                        </p:tgtEl>
                                        <p:attrNameLst>
                                          <p:attrName>style.visibility</p:attrName>
                                        </p:attrNameLst>
                                      </p:cBhvr>
                                      <p:to>
                                        <p:strVal val="visible"/>
                                      </p:to>
                                    </p:set>
                                    <p:animEffect filter="fade" transition="in">
                                      <p:cBhvr additive="repl">
                                        <p:cTn id="56" dur="5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color SPACES</a:t>
            </a:r>
            <a:endParaRPr b="0" lang="en-US" sz="4000" spc="-1" strike="noStrike">
              <a:solidFill>
                <a:srgbClr val="000000"/>
              </a:solidFill>
              <a:latin typeface="Arial"/>
            </a:endParaRPr>
          </a:p>
        </p:txBody>
      </p:sp>
      <p:sp>
        <p:nvSpPr>
          <p:cNvPr id="511"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a:t>
            </a:r>
            <a:endParaRPr b="0" lang="en-US" sz="4000" spc="-1" strike="noStrike">
              <a:solidFill>
                <a:srgbClr val="000000"/>
              </a:solidFill>
              <a:latin typeface="Arial"/>
            </a:endParaRPr>
          </a:p>
        </p:txBody>
      </p:sp>
      <p:sp>
        <p:nvSpPr>
          <p:cNvPr id="513" name="TextShape 2"/>
          <p:cNvSpPr txBox="1"/>
          <p:nvPr/>
        </p:nvSpPr>
        <p:spPr>
          <a:xfrm>
            <a:off x="457200" y="990720"/>
            <a:ext cx="8229240" cy="5135040"/>
          </a:xfrm>
          <a:prstGeom prst="rect">
            <a:avLst/>
          </a:prstGeom>
          <a:noFill/>
          <a:ln w="9360">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How can we represent color?</a:t>
            </a:r>
            <a:endParaRPr b="0" lang="en-US" sz="3200" spc="-1" strike="noStrike">
              <a:solidFill>
                <a:srgbClr val="000000"/>
              </a:solidFill>
              <a:latin typeface="Calibri"/>
            </a:endParaRPr>
          </a:p>
        </p:txBody>
      </p:sp>
      <p:pic>
        <p:nvPicPr>
          <p:cNvPr id="514" name="Picture 2" descr=""/>
          <p:cNvPicPr/>
          <p:nvPr/>
        </p:nvPicPr>
        <p:blipFill>
          <a:blip r:embed="rId1"/>
          <a:stretch/>
        </p:blipFill>
        <p:spPr>
          <a:xfrm>
            <a:off x="1981080" y="2286000"/>
            <a:ext cx="4723920" cy="3543120"/>
          </a:xfrm>
          <a:prstGeom prst="rect">
            <a:avLst/>
          </a:prstGeom>
          <a:ln>
            <a:noFill/>
          </a:ln>
        </p:spPr>
      </p:pic>
      <p:sp>
        <p:nvSpPr>
          <p:cNvPr id="515" name="CustomShape 3"/>
          <p:cNvSpPr/>
          <p:nvPr/>
        </p:nvSpPr>
        <p:spPr>
          <a:xfrm>
            <a:off x="5702760" y="6595920"/>
            <a:ext cx="3424320" cy="257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100" spc="-1" strike="noStrike">
                <a:solidFill>
                  <a:srgbClr val="000000"/>
                </a:solidFill>
                <a:latin typeface="Arial"/>
              </a:rPr>
              <a:t>http://en.wikipedia.org/wiki/File:RGB_illumination.jpg</a:t>
            </a:r>
            <a:endParaRPr b="0" lang="en-US" sz="11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 RGB</a:t>
            </a:r>
            <a:endParaRPr b="0" lang="en-US" sz="4000" spc="-1" strike="noStrike">
              <a:solidFill>
                <a:srgbClr val="000000"/>
              </a:solidFill>
              <a:latin typeface="Arial"/>
            </a:endParaRPr>
          </a:p>
        </p:txBody>
      </p:sp>
      <p:grpSp>
        <p:nvGrpSpPr>
          <p:cNvPr id="517" name="Group 2"/>
          <p:cNvGrpSpPr/>
          <p:nvPr/>
        </p:nvGrpSpPr>
        <p:grpSpPr>
          <a:xfrm>
            <a:off x="477720" y="1371600"/>
            <a:ext cx="4160880" cy="4038120"/>
            <a:chOff x="477720" y="1371600"/>
            <a:chExt cx="4160880" cy="4038120"/>
          </a:xfrm>
        </p:grpSpPr>
        <p:pic>
          <p:nvPicPr>
            <p:cNvPr id="518" name="Picture 2" descr=""/>
            <p:cNvPicPr/>
            <p:nvPr/>
          </p:nvPicPr>
          <p:blipFill>
            <a:blip r:embed="rId1"/>
            <a:stretch/>
          </p:blipFill>
          <p:spPr>
            <a:xfrm>
              <a:off x="642240" y="1371600"/>
              <a:ext cx="3996360" cy="3820680"/>
            </a:xfrm>
            <a:prstGeom prst="rect">
              <a:avLst/>
            </a:prstGeom>
            <a:ln>
              <a:noFill/>
            </a:ln>
          </p:spPr>
        </p:pic>
        <p:grpSp>
          <p:nvGrpSpPr>
            <p:cNvPr id="519" name="Group 3"/>
            <p:cNvGrpSpPr/>
            <p:nvPr/>
          </p:nvGrpSpPr>
          <p:grpSpPr>
            <a:xfrm>
              <a:off x="610200" y="4292280"/>
              <a:ext cx="1168920" cy="1117440"/>
              <a:chOff x="610200" y="4292280"/>
              <a:chExt cx="1168920" cy="1117440"/>
            </a:xfrm>
          </p:grpSpPr>
          <p:sp>
            <p:nvSpPr>
              <p:cNvPr id="520" name="CustomShape 4"/>
              <p:cNvSpPr/>
              <p:nvPr/>
            </p:nvSpPr>
            <p:spPr>
              <a:xfrm flipV="1" rot="10800000">
                <a:off x="610200" y="4912920"/>
                <a:ext cx="713880" cy="185400"/>
              </a:xfrm>
              <a:custGeom>
                <a:avLst/>
                <a:gdLst/>
                <a:ahLst/>
                <a:rect l="l" t="t" r="r" b="b"/>
                <a:pathLst>
                  <a:path w="21600" h="21600">
                    <a:moveTo>
                      <a:pt x="0" y="0"/>
                    </a:moveTo>
                    <a:lnTo>
                      <a:pt x="21600" y="21600"/>
                    </a:lnTo>
                  </a:path>
                </a:pathLst>
              </a:custGeom>
              <a:noFill/>
              <a:ln w="57240">
                <a:solidFill>
                  <a:srgbClr val="ff0000"/>
                </a:solidFill>
                <a:round/>
                <a:tailEnd len="med" type="arrow" w="med"/>
              </a:ln>
            </p:spPr>
            <p:style>
              <a:lnRef idx="1">
                <a:schemeClr val="accent1"/>
              </a:lnRef>
              <a:fillRef idx="0">
                <a:schemeClr val="accent1"/>
              </a:fillRef>
              <a:effectRef idx="0">
                <a:schemeClr val="accent1"/>
              </a:effectRef>
              <a:fontRef idx="minor"/>
            </p:style>
          </p:sp>
          <p:sp>
            <p:nvSpPr>
              <p:cNvPr id="521" name="CustomShape 5"/>
              <p:cNvSpPr/>
              <p:nvPr/>
            </p:nvSpPr>
            <p:spPr>
              <a:xfrm flipV="1" rot="16200000">
                <a:off x="981360" y="4569480"/>
                <a:ext cx="620280" cy="64800"/>
              </a:xfrm>
              <a:custGeom>
                <a:avLst/>
                <a:gdLst/>
                <a:ahLst/>
                <a:rect l="l" t="t" r="r" b="b"/>
                <a:pathLst>
                  <a:path w="21600" h="21600">
                    <a:moveTo>
                      <a:pt x="0" y="0"/>
                    </a:moveTo>
                    <a:lnTo>
                      <a:pt x="21600" y="21600"/>
                    </a:lnTo>
                  </a:path>
                </a:pathLst>
              </a:custGeom>
              <a:noFill/>
              <a:ln w="57240">
                <a:solidFill>
                  <a:srgbClr val="00ff00"/>
                </a:solidFill>
                <a:round/>
                <a:tailEnd len="med" type="arrow" w="med"/>
              </a:ln>
            </p:spPr>
            <p:style>
              <a:lnRef idx="1">
                <a:schemeClr val="accent1"/>
              </a:lnRef>
              <a:fillRef idx="0">
                <a:schemeClr val="accent1"/>
              </a:fillRef>
              <a:effectRef idx="0">
                <a:schemeClr val="accent1"/>
              </a:effectRef>
              <a:fontRef idx="minor"/>
            </p:style>
          </p:sp>
          <p:sp>
            <p:nvSpPr>
              <p:cNvPr id="522" name="CustomShape 6"/>
              <p:cNvSpPr/>
              <p:nvPr/>
            </p:nvSpPr>
            <p:spPr>
              <a:xfrm flipH="1" rot="16200000">
                <a:off x="1302840" y="4933800"/>
                <a:ext cx="496440" cy="455400"/>
              </a:xfrm>
              <a:custGeom>
                <a:avLst/>
                <a:gdLst/>
                <a:ahLst/>
                <a:rect l="l" t="t" r="r" b="b"/>
                <a:pathLst>
                  <a:path w="21600" h="21600">
                    <a:moveTo>
                      <a:pt x="0" y="0"/>
                    </a:moveTo>
                    <a:lnTo>
                      <a:pt x="21600" y="21600"/>
                    </a:lnTo>
                  </a:path>
                </a:pathLst>
              </a:custGeom>
              <a:noFill/>
              <a:ln w="57240">
                <a:solidFill>
                  <a:srgbClr val="0000ff"/>
                </a:solidFill>
                <a:round/>
                <a:tailEnd len="med" type="arrow" w="med"/>
              </a:ln>
            </p:spPr>
            <p:style>
              <a:lnRef idx="1">
                <a:schemeClr val="accent1"/>
              </a:lnRef>
              <a:fillRef idx="0">
                <a:schemeClr val="accent1"/>
              </a:fillRef>
              <a:effectRef idx="0">
                <a:schemeClr val="accent1"/>
              </a:effectRef>
              <a:fontRef idx="minor"/>
            </p:style>
          </p:sp>
        </p:grpSp>
        <p:sp>
          <p:nvSpPr>
            <p:cNvPr id="523" name="CustomShape 7"/>
            <p:cNvSpPr/>
            <p:nvPr/>
          </p:nvSpPr>
          <p:spPr>
            <a:xfrm>
              <a:off x="3236400" y="1451160"/>
              <a:ext cx="85788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0,1,0</a:t>
              </a:r>
              <a:endParaRPr b="0" lang="en-US" sz="2400" spc="-1" strike="noStrike">
                <a:latin typeface="Arial"/>
              </a:endParaRPr>
            </a:p>
          </p:txBody>
        </p:sp>
        <p:sp>
          <p:nvSpPr>
            <p:cNvPr id="524" name="CustomShape 8"/>
            <p:cNvSpPr/>
            <p:nvPr/>
          </p:nvSpPr>
          <p:spPr>
            <a:xfrm>
              <a:off x="3540960" y="4727520"/>
              <a:ext cx="85788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0,0,1</a:t>
              </a:r>
              <a:endParaRPr b="0" lang="en-US" sz="2400" spc="-1" strike="noStrike">
                <a:latin typeface="Arial"/>
              </a:endParaRPr>
            </a:p>
          </p:txBody>
        </p:sp>
        <p:sp>
          <p:nvSpPr>
            <p:cNvPr id="525" name="CustomShape 9"/>
            <p:cNvSpPr/>
            <p:nvPr/>
          </p:nvSpPr>
          <p:spPr>
            <a:xfrm>
              <a:off x="477720" y="3794760"/>
              <a:ext cx="85788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1,0,0</a:t>
              </a:r>
              <a:endParaRPr b="0" lang="en-US" sz="2400" spc="-1" strike="noStrike">
                <a:latin typeface="Arial"/>
              </a:endParaRPr>
            </a:p>
          </p:txBody>
        </p:sp>
      </p:grpSp>
      <p:sp>
        <p:nvSpPr>
          <p:cNvPr id="526" name="CustomShape 10"/>
          <p:cNvSpPr/>
          <p:nvPr/>
        </p:nvSpPr>
        <p:spPr>
          <a:xfrm>
            <a:off x="4116960" y="6581880"/>
            <a:ext cx="501660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Arial"/>
              </a:rPr>
              <a:t>Image from: http://en.wikipedia.org/wiki/File:RGB_color_solid_cube.png</a:t>
            </a:r>
            <a:endParaRPr b="0" lang="en-US" sz="1200" spc="-1" strike="noStrike">
              <a:latin typeface="Arial"/>
            </a:endParaRPr>
          </a:p>
        </p:txBody>
      </p:sp>
      <p:sp>
        <p:nvSpPr>
          <p:cNvPr id="527" name="CustomShape 11"/>
          <p:cNvSpPr/>
          <p:nvPr/>
        </p:nvSpPr>
        <p:spPr>
          <a:xfrm>
            <a:off x="228600" y="5486400"/>
            <a:ext cx="4190760" cy="1065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Any color = r*R + g*G + b*B</a:t>
            </a:r>
            <a:endParaRPr b="0" lang="en-US" sz="2400" spc="-1" strike="noStrike">
              <a:latin typeface="Arial"/>
            </a:endParaRPr>
          </a:p>
          <a:p>
            <a:pPr marL="216000" indent="-216000">
              <a:lnSpc>
                <a:spcPct val="100000"/>
              </a:lnSpc>
              <a:buClr>
                <a:srgbClr val="000000"/>
              </a:buClr>
              <a:buFont typeface="Symbol" charset="2"/>
              <a:buChar char=""/>
            </a:pPr>
            <a:r>
              <a:rPr b="0" lang="en-US" sz="2000" spc="-1" strike="noStrike">
                <a:solidFill>
                  <a:srgbClr val="000000"/>
                </a:solidFill>
                <a:latin typeface="Arial"/>
              </a:rPr>
              <a:t> </a:t>
            </a:r>
            <a:r>
              <a:rPr b="0" lang="en-US" sz="2000" spc="-1" strike="noStrike">
                <a:solidFill>
                  <a:srgbClr val="000000"/>
                </a:solidFill>
                <a:latin typeface="Arial"/>
              </a:rPr>
              <a:t>Strongly correlated channels</a:t>
            </a:r>
            <a:endParaRPr b="0" lang="en-US" sz="2000" spc="-1" strike="noStrike">
              <a:latin typeface="Arial"/>
            </a:endParaRPr>
          </a:p>
          <a:p>
            <a:pPr marL="216000" indent="-216000">
              <a:lnSpc>
                <a:spcPct val="100000"/>
              </a:lnSpc>
              <a:buClr>
                <a:srgbClr val="000000"/>
              </a:buClr>
              <a:buFont typeface="Symbol" charset="2"/>
              <a:buChar char=""/>
            </a:pPr>
            <a:r>
              <a:rPr b="0" lang="en-US" sz="2000" spc="-1" strike="noStrike">
                <a:solidFill>
                  <a:srgbClr val="000000"/>
                </a:solidFill>
                <a:latin typeface="Arial"/>
              </a:rPr>
              <a:t> </a:t>
            </a:r>
            <a:r>
              <a:rPr b="0" lang="en-US" sz="2000" spc="-1" strike="noStrike">
                <a:solidFill>
                  <a:srgbClr val="000000"/>
                </a:solidFill>
                <a:latin typeface="Arial"/>
              </a:rPr>
              <a:t>Non-perceptual </a:t>
            </a:r>
            <a:endParaRPr b="0" lang="en-US" sz="2000" spc="-1" strike="noStrike">
              <a:latin typeface="Arial"/>
            </a:endParaRPr>
          </a:p>
        </p:txBody>
      </p:sp>
      <p:sp>
        <p:nvSpPr>
          <p:cNvPr id="528" name="CustomShape 12"/>
          <p:cNvSpPr/>
          <p:nvPr/>
        </p:nvSpPr>
        <p:spPr>
          <a:xfrm>
            <a:off x="1082520" y="838080"/>
            <a:ext cx="278856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Default color space</a:t>
            </a:r>
            <a:endParaRPr b="0" lang="en-US" sz="2400" spc="-1" strike="noStrike">
              <a:latin typeface="Arial"/>
            </a:endParaRPr>
          </a:p>
        </p:txBody>
      </p:sp>
      <p:pic>
        <p:nvPicPr>
          <p:cNvPr id="529" name="Picture 2" descr="C:\Users\Hoiem\Documents\Classes\Spring11 - Computer Vision\figs\color spaces\neighborhood6_rgb_r.png"/>
          <p:cNvPicPr/>
          <p:nvPr/>
        </p:nvPicPr>
        <p:blipFill>
          <a:blip r:embed="rId2"/>
          <a:stretch/>
        </p:blipFill>
        <p:spPr>
          <a:xfrm>
            <a:off x="5334120" y="1405080"/>
            <a:ext cx="2285640" cy="1563480"/>
          </a:xfrm>
          <a:prstGeom prst="rect">
            <a:avLst/>
          </a:prstGeom>
          <a:ln>
            <a:noFill/>
          </a:ln>
        </p:spPr>
      </p:pic>
      <p:pic>
        <p:nvPicPr>
          <p:cNvPr id="530" name="Picture 3" descr="C:\Users\Hoiem\Documents\Classes\Spring11 - Computer Vision\figs\color spaces\neighborhood6_rgb_b.png"/>
          <p:cNvPicPr/>
          <p:nvPr/>
        </p:nvPicPr>
        <p:blipFill>
          <a:blip r:embed="rId3"/>
          <a:stretch/>
        </p:blipFill>
        <p:spPr>
          <a:xfrm>
            <a:off x="5334120" y="4648320"/>
            <a:ext cx="2285640" cy="1561680"/>
          </a:xfrm>
          <a:prstGeom prst="rect">
            <a:avLst/>
          </a:prstGeom>
          <a:ln>
            <a:noFill/>
          </a:ln>
        </p:spPr>
      </p:pic>
      <p:pic>
        <p:nvPicPr>
          <p:cNvPr id="531" name="Picture 4" descr="C:\Users\Hoiem\Documents\Classes\Spring11 - Computer Vision\figs\color spaces\neighborhood6_rgb_g.png"/>
          <p:cNvPicPr/>
          <p:nvPr/>
        </p:nvPicPr>
        <p:blipFill>
          <a:blip r:embed="rId4"/>
          <a:stretch/>
        </p:blipFill>
        <p:spPr>
          <a:xfrm>
            <a:off x="5334120" y="3035160"/>
            <a:ext cx="2285640" cy="1563480"/>
          </a:xfrm>
          <a:prstGeom prst="rect">
            <a:avLst/>
          </a:prstGeom>
          <a:ln>
            <a:noFill/>
          </a:ln>
        </p:spPr>
      </p:pic>
      <p:pic>
        <p:nvPicPr>
          <p:cNvPr id="532" name="Picture 5" descr="C:\Users\Hoiem\Documents\Classes\Spring10 - Computer Vision\figs\nieghborhood6.jpg"/>
          <p:cNvPicPr/>
          <p:nvPr/>
        </p:nvPicPr>
        <p:blipFill>
          <a:blip r:embed="rId5"/>
          <a:stretch/>
        </p:blipFill>
        <p:spPr>
          <a:xfrm>
            <a:off x="7467480" y="0"/>
            <a:ext cx="1676160" cy="1145880"/>
          </a:xfrm>
          <a:prstGeom prst="rect">
            <a:avLst/>
          </a:prstGeom>
          <a:ln>
            <a:noFill/>
          </a:ln>
        </p:spPr>
      </p:pic>
      <p:sp>
        <p:nvSpPr>
          <p:cNvPr id="533" name="CustomShape 13"/>
          <p:cNvSpPr/>
          <p:nvPr/>
        </p:nvSpPr>
        <p:spPr>
          <a:xfrm>
            <a:off x="7700760" y="2068560"/>
            <a:ext cx="918720" cy="6235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R = 1</a:t>
            </a:r>
            <a:endParaRPr b="0" lang="en-US" sz="2400" spc="-1" strike="noStrike">
              <a:latin typeface="Arial"/>
            </a:endParaRPr>
          </a:p>
          <a:p>
            <a:pPr>
              <a:lnSpc>
                <a:spcPct val="100000"/>
              </a:lnSpc>
            </a:pPr>
            <a:r>
              <a:rPr b="0" lang="en-US" sz="1100" spc="-1" strike="noStrike">
                <a:solidFill>
                  <a:srgbClr val="000000"/>
                </a:solidFill>
                <a:latin typeface="Arial"/>
              </a:rPr>
              <a:t>(G=0,B=0)</a:t>
            </a:r>
            <a:endParaRPr b="0" lang="en-US" sz="1100" spc="-1" strike="noStrike">
              <a:latin typeface="Arial"/>
            </a:endParaRPr>
          </a:p>
        </p:txBody>
      </p:sp>
      <p:sp>
        <p:nvSpPr>
          <p:cNvPr id="534" name="CustomShape 14"/>
          <p:cNvSpPr/>
          <p:nvPr/>
        </p:nvSpPr>
        <p:spPr>
          <a:xfrm>
            <a:off x="7699680" y="3657600"/>
            <a:ext cx="937080" cy="6235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G = 1</a:t>
            </a:r>
            <a:endParaRPr b="0" lang="en-US" sz="2400" spc="-1" strike="noStrike">
              <a:latin typeface="Arial"/>
            </a:endParaRPr>
          </a:p>
          <a:p>
            <a:pPr>
              <a:lnSpc>
                <a:spcPct val="100000"/>
              </a:lnSpc>
            </a:pPr>
            <a:r>
              <a:rPr b="0" lang="en-US" sz="1100" spc="-1" strike="noStrike">
                <a:solidFill>
                  <a:srgbClr val="000000"/>
                </a:solidFill>
                <a:latin typeface="Arial"/>
              </a:rPr>
              <a:t>(R=0,B=0)</a:t>
            </a:r>
            <a:endParaRPr b="0" lang="en-US" sz="1100" spc="-1" strike="noStrike">
              <a:latin typeface="Arial"/>
            </a:endParaRPr>
          </a:p>
        </p:txBody>
      </p:sp>
      <p:sp>
        <p:nvSpPr>
          <p:cNvPr id="535" name="CustomShape 15"/>
          <p:cNvSpPr/>
          <p:nvPr/>
        </p:nvSpPr>
        <p:spPr>
          <a:xfrm>
            <a:off x="7700760" y="5257800"/>
            <a:ext cx="918720" cy="6235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B = 1</a:t>
            </a:r>
            <a:endParaRPr b="0" lang="en-US" sz="2400" spc="-1" strike="noStrike">
              <a:latin typeface="Arial"/>
            </a:endParaRPr>
          </a:p>
          <a:p>
            <a:pPr>
              <a:lnSpc>
                <a:spcPct val="100000"/>
              </a:lnSpc>
            </a:pPr>
            <a:r>
              <a:rPr b="0" lang="en-US" sz="1100" spc="-1" strike="noStrike">
                <a:solidFill>
                  <a:srgbClr val="000000"/>
                </a:solidFill>
                <a:latin typeface="Arial"/>
              </a:rPr>
              <a:t>(R=0,G=0)</a:t>
            </a:r>
            <a:endParaRPr b="0" lang="en-US" sz="1100" spc="-1" strike="noStrike">
              <a:latin typeface="Arial"/>
            </a:endParaRPr>
          </a:p>
        </p:txBody>
      </p:sp>
    </p:spTree>
  </p:cSld>
  <mc:AlternateContent>
    <mc:Choice Requires="p14">
      <p:transition spd="slow" p14:dur="2000"/>
    </mc:Choice>
    <mc:Fallback>
      <p:transition spd="slow"/>
    </mc:Fallback>
  </mc:AlternateContent>
  <p:timing>
    <p:tnLst>
      <p:par>
        <p:cTn id="162" dur="indefinite" restart="never" nodeType="tmRoot">
          <p:childTnLst>
            <p:seq>
              <p:cTn id="163" dur="indefinite" nodeType="mainSeq">
                <p:childTnLst>
                  <p:par>
                    <p:cTn id="164" nodeType="clickEffect" fill="hold">
                      <p:stCondLst>
                        <p:cond delay="indefinite"/>
                      </p:stCondLst>
                      <p:childTnLst>
                        <p:par>
                          <p:cTn id="165" nodeType="withEffect" fill="hold">
                            <p:stCondLst>
                              <p:cond delay="0"/>
                            </p:stCondLst>
                            <p:childTnLst>
                              <p:par>
                                <p:cTn id="166" nodeType="clickEffect" fill="hold" presetClass="entr" presetID="1">
                                  <p:stCondLst>
                                    <p:cond delay="0"/>
                                  </p:stCondLst>
                                  <p:childTnLst>
                                    <p:set>
                                      <p:cBhvr>
                                        <p:cTn id="167"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 HSV</a:t>
            </a:r>
            <a:endParaRPr b="0" lang="en-US" sz="4000" spc="-1" strike="noStrike">
              <a:solidFill>
                <a:srgbClr val="000000"/>
              </a:solidFill>
              <a:latin typeface="Arial"/>
            </a:endParaRPr>
          </a:p>
        </p:txBody>
      </p:sp>
      <p:pic>
        <p:nvPicPr>
          <p:cNvPr id="537" name="Picture 6" descr=""/>
          <p:cNvPicPr/>
          <p:nvPr/>
        </p:nvPicPr>
        <p:blipFill>
          <a:blip r:embed="rId1"/>
          <a:stretch/>
        </p:blipFill>
        <p:spPr>
          <a:xfrm>
            <a:off x="228600" y="1905120"/>
            <a:ext cx="4952520" cy="4363560"/>
          </a:xfrm>
          <a:prstGeom prst="rect">
            <a:avLst/>
          </a:prstGeom>
          <a:ln>
            <a:noFill/>
          </a:ln>
        </p:spPr>
      </p:pic>
      <p:sp>
        <p:nvSpPr>
          <p:cNvPr id="538" name="CustomShape 2"/>
          <p:cNvSpPr/>
          <p:nvPr/>
        </p:nvSpPr>
        <p:spPr>
          <a:xfrm>
            <a:off x="1159200" y="1143000"/>
            <a:ext cx="333108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000000"/>
                </a:solidFill>
                <a:latin typeface="Arial"/>
              </a:rPr>
              <a:t>Intuitive color space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0" y="0"/>
            <a:ext cx="9143640" cy="6857640"/>
          </a:xfrm>
          <a:prstGeom prst="rect">
            <a:avLst/>
          </a:prstGeom>
          <a:solidFill>
            <a:srgbClr val="cb6b30"/>
          </a:solidFill>
          <a:ln>
            <a:noFill/>
          </a:ln>
        </p:spPr>
        <p:style>
          <a:lnRef idx="2">
            <a:schemeClr val="accent1">
              <a:shade val="50000"/>
            </a:schemeClr>
          </a:lnRef>
          <a:fillRef idx="1">
            <a:schemeClr val="accent1"/>
          </a:fillRef>
          <a:effectRef idx="0">
            <a:schemeClr val="accent1"/>
          </a:effectRef>
          <a:fontRef idx="minor"/>
        </p:style>
      </p:sp>
      <p:sp>
        <p:nvSpPr>
          <p:cNvPr id="540" name="TextShape 2"/>
          <p:cNvSpPr txBox="1"/>
          <p:nvPr/>
        </p:nvSpPr>
        <p:spPr>
          <a:xfrm>
            <a:off x="380880" y="2971800"/>
            <a:ext cx="8229240" cy="914040"/>
          </a:xfrm>
          <a:prstGeom prst="rect">
            <a:avLst/>
          </a:prstGeom>
          <a:noFill/>
          <a:ln w="9360">
            <a:noFill/>
          </a:ln>
        </p:spPr>
        <p:txBody>
          <a:bodyPr anchor="ctr">
            <a:normAutofit fontScale="31000"/>
          </a:bodyPr>
          <a:p>
            <a:pPr>
              <a:lnSpc>
                <a:spcPct val="100000"/>
              </a:lnSpc>
            </a:pPr>
            <a:r>
              <a:rPr b="0" lang="en-US" sz="4000" spc="-1" strike="noStrike">
                <a:solidFill>
                  <a:srgbClr val="ff4a7e"/>
                </a:solidFill>
                <a:latin typeface="Calibri"/>
              </a:rPr>
              <a:t>If you had to choose, would you rather go without </a:t>
            </a:r>
            <a:r>
              <a:rPr b="0" lang="en-US" sz="4000" spc="-1" strike="noStrike">
                <a:solidFill>
                  <a:srgbClr val="32000c"/>
                </a:solidFill>
                <a:latin typeface="Calibri"/>
              </a:rPr>
              <a:t>luminance</a:t>
            </a:r>
            <a:r>
              <a:rPr b="0" lang="en-US" sz="4000" spc="-1" strike="noStrike">
                <a:solidFill>
                  <a:srgbClr val="ff4a7e"/>
                </a:solidFill>
                <a:latin typeface="Calibri"/>
              </a:rPr>
              <a:t> or chrominance?</a:t>
            </a:r>
            <a:endParaRPr b="0" lang="en-US"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Most information in intensity</a:t>
            </a:r>
            <a:endParaRPr b="0" lang="en-US" sz="4000" spc="-1" strike="noStrike">
              <a:solidFill>
                <a:srgbClr val="000000"/>
              </a:solidFill>
              <a:latin typeface="Arial"/>
            </a:endParaRPr>
          </a:p>
        </p:txBody>
      </p:sp>
      <p:pic>
        <p:nvPicPr>
          <p:cNvPr id="542" name="Picture 2" descr="C:\Documents and Settings\Derek Hoiem\My Documents\Classes\Spring09 - Visual Scene Understanding\material\figs\neighborhood6_ab.jpg"/>
          <p:cNvPicPr/>
          <p:nvPr/>
        </p:nvPicPr>
        <p:blipFill>
          <a:blip r:embed="rId1"/>
          <a:stretch/>
        </p:blipFill>
        <p:spPr>
          <a:xfrm>
            <a:off x="1600200" y="1600200"/>
            <a:ext cx="6017760" cy="4114440"/>
          </a:xfrm>
          <a:prstGeom prst="rect">
            <a:avLst/>
          </a:prstGeom>
          <a:ln>
            <a:noFill/>
          </a:ln>
        </p:spPr>
      </p:pic>
      <p:sp>
        <p:nvSpPr>
          <p:cNvPr id="543" name="CustomShape 2"/>
          <p:cNvSpPr/>
          <p:nvPr/>
        </p:nvSpPr>
        <p:spPr>
          <a:xfrm>
            <a:off x="3402360" y="5938920"/>
            <a:ext cx="394848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Arial"/>
              </a:rPr>
              <a:t>Only color shown – constant intensity</a:t>
            </a:r>
            <a:endParaRPr b="0" lang="en-US" sz="1800" spc="-1" strike="noStrike">
              <a:latin typeface="Arial"/>
            </a:endParaRPr>
          </a:p>
        </p:txBody>
      </p:sp>
      <p:sp>
        <p:nvSpPr>
          <p:cNvPr id="544" name="CustomShape 3"/>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Most information in intensity</a:t>
            </a:r>
            <a:endParaRPr b="0" lang="en-US" sz="4000" spc="-1" strike="noStrike">
              <a:solidFill>
                <a:srgbClr val="000000"/>
              </a:solidFill>
              <a:latin typeface="Arial"/>
            </a:endParaRPr>
          </a:p>
        </p:txBody>
      </p:sp>
      <p:sp>
        <p:nvSpPr>
          <p:cNvPr id="546" name="CustomShape 2"/>
          <p:cNvSpPr/>
          <p:nvPr/>
        </p:nvSpPr>
        <p:spPr>
          <a:xfrm>
            <a:off x="3250080" y="5938920"/>
            <a:ext cx="394848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Arial"/>
              </a:rPr>
              <a:t>Only intensity shown – constant color</a:t>
            </a:r>
            <a:endParaRPr b="0" lang="en-US" sz="1800" spc="-1" strike="noStrike">
              <a:latin typeface="Arial"/>
            </a:endParaRPr>
          </a:p>
        </p:txBody>
      </p:sp>
      <p:pic>
        <p:nvPicPr>
          <p:cNvPr id="547" name="Picture 2" descr="C:\Documents and Settings\Derek Hoiem\My Documents\Classes\Spring09 - Visual Scene Understanding\material\figs\neighborhood6_L.jpg"/>
          <p:cNvPicPr/>
          <p:nvPr/>
        </p:nvPicPr>
        <p:blipFill>
          <a:blip r:embed="rId1"/>
          <a:stretch/>
        </p:blipFill>
        <p:spPr>
          <a:xfrm>
            <a:off x="1600200" y="1600200"/>
            <a:ext cx="6019560" cy="4114440"/>
          </a:xfrm>
          <a:prstGeom prst="rect">
            <a:avLst/>
          </a:prstGeom>
          <a:ln>
            <a:noFill/>
          </a:ln>
        </p:spPr>
      </p:pic>
      <p:sp>
        <p:nvSpPr>
          <p:cNvPr id="548" name="CustomShape 3"/>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Most information in intensity</a:t>
            </a:r>
            <a:endParaRPr b="0" lang="en-US" sz="4000" spc="-1" strike="noStrike">
              <a:solidFill>
                <a:srgbClr val="000000"/>
              </a:solidFill>
              <a:latin typeface="Arial"/>
            </a:endParaRPr>
          </a:p>
        </p:txBody>
      </p:sp>
      <p:sp>
        <p:nvSpPr>
          <p:cNvPr id="550" name="CustomShape 2"/>
          <p:cNvSpPr/>
          <p:nvPr/>
        </p:nvSpPr>
        <p:spPr>
          <a:xfrm>
            <a:off x="3886200" y="5867280"/>
            <a:ext cx="1809360" cy="3646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Original image</a:t>
            </a:r>
            <a:endParaRPr b="0" lang="en-US" sz="1800" spc="-1" strike="noStrike">
              <a:latin typeface="Arial"/>
            </a:endParaRPr>
          </a:p>
        </p:txBody>
      </p:sp>
      <p:pic>
        <p:nvPicPr>
          <p:cNvPr id="551" name="Picture 2" descr="C:\Documents and Settings\Derek Hoiem\My Documents\Classes\Spring09 - Visual Scene Understanding\material\figs\nieghborhood6.jpg"/>
          <p:cNvPicPr/>
          <p:nvPr/>
        </p:nvPicPr>
        <p:blipFill>
          <a:blip r:embed="rId1"/>
          <a:stretch/>
        </p:blipFill>
        <p:spPr>
          <a:xfrm>
            <a:off x="1600200" y="1600200"/>
            <a:ext cx="6019560" cy="4114440"/>
          </a:xfrm>
          <a:prstGeom prst="rect">
            <a:avLst/>
          </a:prstGeom>
          <a:ln>
            <a:noFill/>
          </a:ln>
        </p:spPr>
      </p:pic>
      <p:sp>
        <p:nvSpPr>
          <p:cNvPr id="552" name="CustomShape 3"/>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 HSV</a:t>
            </a:r>
            <a:endParaRPr b="0" lang="en-US" sz="4000" spc="-1" strike="noStrike">
              <a:solidFill>
                <a:srgbClr val="000000"/>
              </a:solidFill>
              <a:latin typeface="Arial"/>
            </a:endParaRPr>
          </a:p>
        </p:txBody>
      </p:sp>
      <p:pic>
        <p:nvPicPr>
          <p:cNvPr id="554" name="Picture 6" descr=""/>
          <p:cNvPicPr/>
          <p:nvPr/>
        </p:nvPicPr>
        <p:blipFill>
          <a:blip r:embed="rId1"/>
          <a:stretch/>
        </p:blipFill>
        <p:spPr>
          <a:xfrm>
            <a:off x="228600" y="1905120"/>
            <a:ext cx="4952520" cy="4363560"/>
          </a:xfrm>
          <a:prstGeom prst="rect">
            <a:avLst/>
          </a:prstGeom>
          <a:ln>
            <a:noFill/>
          </a:ln>
        </p:spPr>
      </p:pic>
      <p:sp>
        <p:nvSpPr>
          <p:cNvPr id="555" name="CustomShape 2"/>
          <p:cNvSpPr/>
          <p:nvPr/>
        </p:nvSpPr>
        <p:spPr>
          <a:xfrm>
            <a:off x="1159200" y="1143000"/>
            <a:ext cx="333108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000000"/>
                </a:solidFill>
                <a:latin typeface="Arial"/>
              </a:rPr>
              <a:t>Intuitive color space</a:t>
            </a:r>
            <a:endParaRPr b="0" lang="en-US" sz="2800" spc="-1" strike="noStrike">
              <a:latin typeface="Arial"/>
            </a:endParaRPr>
          </a:p>
        </p:txBody>
      </p:sp>
      <p:pic>
        <p:nvPicPr>
          <p:cNvPr id="556" name="Picture 2" descr="C:\Users\Hoiem\Documents\Classes\Spring11 - Computer Vision\figs\color spaces\neighborhood6_hsv_v.png"/>
          <p:cNvPicPr/>
          <p:nvPr/>
        </p:nvPicPr>
        <p:blipFill>
          <a:blip r:embed="rId2"/>
          <a:stretch/>
        </p:blipFill>
        <p:spPr>
          <a:xfrm>
            <a:off x="5562720" y="4991040"/>
            <a:ext cx="2285640" cy="1561680"/>
          </a:xfrm>
          <a:prstGeom prst="rect">
            <a:avLst/>
          </a:prstGeom>
          <a:ln>
            <a:noFill/>
          </a:ln>
        </p:spPr>
      </p:pic>
      <p:pic>
        <p:nvPicPr>
          <p:cNvPr id="557" name="Picture 3" descr="C:\Users\Hoiem\Documents\Classes\Spring11 - Computer Vision\figs\color spaces\neighborhood6_hsv_h.png"/>
          <p:cNvPicPr/>
          <p:nvPr/>
        </p:nvPicPr>
        <p:blipFill>
          <a:blip r:embed="rId3"/>
          <a:stretch/>
        </p:blipFill>
        <p:spPr>
          <a:xfrm>
            <a:off x="5562720" y="1562040"/>
            <a:ext cx="2285640" cy="1561680"/>
          </a:xfrm>
          <a:prstGeom prst="rect">
            <a:avLst/>
          </a:prstGeom>
          <a:ln>
            <a:noFill/>
          </a:ln>
        </p:spPr>
      </p:pic>
      <p:pic>
        <p:nvPicPr>
          <p:cNvPr id="558" name="Picture 4" descr="C:\Users\Hoiem\Documents\Classes\Spring11 - Computer Vision\figs\color spaces\neighborhood6_hsv_s.png"/>
          <p:cNvPicPr/>
          <p:nvPr/>
        </p:nvPicPr>
        <p:blipFill>
          <a:blip r:embed="rId4"/>
          <a:stretch/>
        </p:blipFill>
        <p:spPr>
          <a:xfrm>
            <a:off x="5562720" y="3238560"/>
            <a:ext cx="2285640" cy="1561680"/>
          </a:xfrm>
          <a:prstGeom prst="rect">
            <a:avLst/>
          </a:prstGeom>
          <a:ln>
            <a:noFill/>
          </a:ln>
        </p:spPr>
      </p:pic>
      <p:pic>
        <p:nvPicPr>
          <p:cNvPr id="559" name="Picture 5" descr="C:\Users\Hoiem\Documents\Classes\Spring10 - Computer Vision\figs\nieghborhood6.jpg"/>
          <p:cNvPicPr/>
          <p:nvPr/>
        </p:nvPicPr>
        <p:blipFill>
          <a:blip r:embed="rId5"/>
          <a:stretch/>
        </p:blipFill>
        <p:spPr>
          <a:xfrm>
            <a:off x="7467480" y="0"/>
            <a:ext cx="1676160" cy="1145880"/>
          </a:xfrm>
          <a:prstGeom prst="rect">
            <a:avLst/>
          </a:prstGeom>
          <a:ln>
            <a:noFill/>
          </a:ln>
        </p:spPr>
      </p:pic>
      <p:sp>
        <p:nvSpPr>
          <p:cNvPr id="560" name="CustomShape 3"/>
          <p:cNvSpPr/>
          <p:nvPr/>
        </p:nvSpPr>
        <p:spPr>
          <a:xfrm>
            <a:off x="7909200" y="2057400"/>
            <a:ext cx="82116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H</a:t>
            </a:r>
            <a:endParaRPr b="0" lang="en-US" sz="2400" spc="-1" strike="noStrike">
              <a:latin typeface="Arial"/>
            </a:endParaRPr>
          </a:p>
          <a:p>
            <a:pPr>
              <a:lnSpc>
                <a:spcPct val="100000"/>
              </a:lnSpc>
            </a:pPr>
            <a:r>
              <a:rPr b="0" lang="en-US" sz="1100" spc="-1" strike="noStrike">
                <a:solidFill>
                  <a:srgbClr val="000000"/>
                </a:solidFill>
                <a:latin typeface="Arial"/>
              </a:rPr>
              <a:t>(S=1,V=1)</a:t>
            </a:r>
            <a:endParaRPr b="0" lang="en-US" sz="1100" spc="-1" strike="noStrike">
              <a:latin typeface="Arial"/>
            </a:endParaRPr>
          </a:p>
        </p:txBody>
      </p:sp>
      <p:sp>
        <p:nvSpPr>
          <p:cNvPr id="561" name="CustomShape 4"/>
          <p:cNvSpPr/>
          <p:nvPr/>
        </p:nvSpPr>
        <p:spPr>
          <a:xfrm>
            <a:off x="7950600" y="3733920"/>
            <a:ext cx="82872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S</a:t>
            </a:r>
            <a:endParaRPr b="0" lang="en-US" sz="2400" spc="-1" strike="noStrike">
              <a:latin typeface="Arial"/>
            </a:endParaRPr>
          </a:p>
          <a:p>
            <a:pPr>
              <a:lnSpc>
                <a:spcPct val="100000"/>
              </a:lnSpc>
            </a:pPr>
            <a:r>
              <a:rPr b="0" lang="en-US" sz="1100" spc="-1" strike="noStrike">
                <a:solidFill>
                  <a:srgbClr val="000000"/>
                </a:solidFill>
                <a:latin typeface="Arial"/>
              </a:rPr>
              <a:t>(H=1,V=1)</a:t>
            </a:r>
            <a:endParaRPr b="0" lang="en-US" sz="1100" spc="-1" strike="noStrike">
              <a:latin typeface="Arial"/>
            </a:endParaRPr>
          </a:p>
        </p:txBody>
      </p:sp>
      <p:sp>
        <p:nvSpPr>
          <p:cNvPr id="562" name="CustomShape 5"/>
          <p:cNvSpPr/>
          <p:nvPr/>
        </p:nvSpPr>
        <p:spPr>
          <a:xfrm>
            <a:off x="7926840" y="5562720"/>
            <a:ext cx="82872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V</a:t>
            </a:r>
            <a:endParaRPr b="0" lang="en-US" sz="2400" spc="-1" strike="noStrike">
              <a:latin typeface="Arial"/>
            </a:endParaRPr>
          </a:p>
          <a:p>
            <a:pPr>
              <a:lnSpc>
                <a:spcPct val="100000"/>
              </a:lnSpc>
            </a:pPr>
            <a:r>
              <a:rPr b="0" lang="en-US" sz="1100" spc="-1" strike="noStrike">
                <a:solidFill>
                  <a:srgbClr val="000000"/>
                </a:solidFill>
                <a:latin typeface="Arial"/>
              </a:rPr>
              <a:t>(H=1,S=0)</a:t>
            </a:r>
            <a:endParaRPr b="0" lang="en-US" sz="1100" spc="-1" strike="noStrike">
              <a:latin typeface="Arial"/>
            </a:endParaRPr>
          </a:p>
        </p:txBody>
      </p:sp>
      <p:sp>
        <p:nvSpPr>
          <p:cNvPr id="563" name="CustomShape 6"/>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 YCbCr</a:t>
            </a:r>
            <a:endParaRPr b="0" lang="en-US" sz="4000" spc="-1" strike="noStrike">
              <a:solidFill>
                <a:srgbClr val="000000"/>
              </a:solidFill>
              <a:latin typeface="Arial"/>
            </a:endParaRPr>
          </a:p>
        </p:txBody>
      </p:sp>
      <p:pic>
        <p:nvPicPr>
          <p:cNvPr id="565" name="Picture 3" descr="C:\Users\Hoiem\Documents\Classes\Spring11 - Computer Vision\figs\color spaces\neighborhood6_ycbcr_cb.png"/>
          <p:cNvPicPr/>
          <p:nvPr/>
        </p:nvPicPr>
        <p:blipFill>
          <a:blip r:embed="rId1"/>
          <a:stretch/>
        </p:blipFill>
        <p:spPr>
          <a:xfrm>
            <a:off x="5486400" y="3162240"/>
            <a:ext cx="2285640" cy="1561680"/>
          </a:xfrm>
          <a:prstGeom prst="rect">
            <a:avLst/>
          </a:prstGeom>
          <a:ln>
            <a:noFill/>
          </a:ln>
        </p:spPr>
      </p:pic>
      <p:pic>
        <p:nvPicPr>
          <p:cNvPr id="566" name="Picture 4" descr="C:\Users\Hoiem\Documents\Classes\Spring11 - Computer Vision\figs\color spaces\neighborhood6_ycbcr_cr.png"/>
          <p:cNvPicPr/>
          <p:nvPr/>
        </p:nvPicPr>
        <p:blipFill>
          <a:blip r:embed="rId2"/>
          <a:stretch/>
        </p:blipFill>
        <p:spPr>
          <a:xfrm>
            <a:off x="5486400" y="4838760"/>
            <a:ext cx="2285640" cy="1561680"/>
          </a:xfrm>
          <a:prstGeom prst="rect">
            <a:avLst/>
          </a:prstGeom>
          <a:ln>
            <a:noFill/>
          </a:ln>
        </p:spPr>
      </p:pic>
      <p:pic>
        <p:nvPicPr>
          <p:cNvPr id="567" name="Picture 5" descr="C:\Users\Hoiem\Documents\Classes\Spring11 - Computer Vision\figs\color spaces\neighborhood6_ycbcr_y.png"/>
          <p:cNvPicPr/>
          <p:nvPr/>
        </p:nvPicPr>
        <p:blipFill>
          <a:blip r:embed="rId3"/>
          <a:stretch/>
        </p:blipFill>
        <p:spPr>
          <a:xfrm>
            <a:off x="5486400" y="1486080"/>
            <a:ext cx="2285640" cy="1561680"/>
          </a:xfrm>
          <a:prstGeom prst="rect">
            <a:avLst/>
          </a:prstGeom>
          <a:ln>
            <a:noFill/>
          </a:ln>
        </p:spPr>
      </p:pic>
      <p:sp>
        <p:nvSpPr>
          <p:cNvPr id="568" name="CustomShape 2"/>
          <p:cNvSpPr/>
          <p:nvPr/>
        </p:nvSpPr>
        <p:spPr>
          <a:xfrm>
            <a:off x="7909920" y="2057400"/>
            <a:ext cx="119592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Y</a:t>
            </a:r>
            <a:endParaRPr b="0" lang="en-US" sz="2400" spc="-1" strike="noStrike">
              <a:latin typeface="Arial"/>
            </a:endParaRPr>
          </a:p>
          <a:p>
            <a:pPr>
              <a:lnSpc>
                <a:spcPct val="100000"/>
              </a:lnSpc>
            </a:pPr>
            <a:r>
              <a:rPr b="0" lang="en-US" sz="1100" spc="-1" strike="noStrike">
                <a:solidFill>
                  <a:srgbClr val="000000"/>
                </a:solidFill>
                <a:latin typeface="Arial"/>
              </a:rPr>
              <a:t>(Cb=0.5,Cr=0.5)</a:t>
            </a:r>
            <a:endParaRPr b="0" lang="en-US" sz="1100" spc="-1" strike="noStrike">
              <a:latin typeface="Arial"/>
            </a:endParaRPr>
          </a:p>
        </p:txBody>
      </p:sp>
      <p:sp>
        <p:nvSpPr>
          <p:cNvPr id="569" name="CustomShape 3"/>
          <p:cNvSpPr/>
          <p:nvPr/>
        </p:nvSpPr>
        <p:spPr>
          <a:xfrm>
            <a:off x="7950240" y="3733920"/>
            <a:ext cx="111060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Cb</a:t>
            </a:r>
            <a:endParaRPr b="0" lang="en-US" sz="2400" spc="-1" strike="noStrike">
              <a:latin typeface="Arial"/>
            </a:endParaRPr>
          </a:p>
          <a:p>
            <a:pPr>
              <a:lnSpc>
                <a:spcPct val="100000"/>
              </a:lnSpc>
            </a:pPr>
            <a:r>
              <a:rPr b="0" lang="en-US" sz="1100" spc="-1" strike="noStrike">
                <a:solidFill>
                  <a:srgbClr val="000000"/>
                </a:solidFill>
                <a:latin typeface="Arial"/>
              </a:rPr>
              <a:t>(Y=0.5,Cr=0.5)</a:t>
            </a:r>
            <a:endParaRPr b="0" lang="en-US" sz="1100" spc="-1" strike="noStrike">
              <a:latin typeface="Arial"/>
            </a:endParaRPr>
          </a:p>
        </p:txBody>
      </p:sp>
      <p:sp>
        <p:nvSpPr>
          <p:cNvPr id="570" name="CustomShape 4"/>
          <p:cNvSpPr/>
          <p:nvPr/>
        </p:nvSpPr>
        <p:spPr>
          <a:xfrm>
            <a:off x="7927560" y="5410080"/>
            <a:ext cx="110160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Cr</a:t>
            </a:r>
            <a:endParaRPr b="0" lang="en-US" sz="2400" spc="-1" strike="noStrike">
              <a:latin typeface="Arial"/>
            </a:endParaRPr>
          </a:p>
          <a:p>
            <a:pPr>
              <a:lnSpc>
                <a:spcPct val="100000"/>
              </a:lnSpc>
            </a:pPr>
            <a:r>
              <a:rPr b="0" lang="en-US" sz="1100" spc="-1" strike="noStrike">
                <a:solidFill>
                  <a:srgbClr val="000000"/>
                </a:solidFill>
                <a:latin typeface="Arial"/>
              </a:rPr>
              <a:t>(Y=0.5,Cb=05)</a:t>
            </a:r>
            <a:endParaRPr b="0" lang="en-US" sz="1100" spc="-1" strike="noStrike">
              <a:latin typeface="Arial"/>
            </a:endParaRPr>
          </a:p>
        </p:txBody>
      </p:sp>
      <p:pic>
        <p:nvPicPr>
          <p:cNvPr id="571" name="Picture 5" descr="C:\Users\Hoiem\Documents\Classes\Spring10 - Computer Vision\figs\nieghborhood6.jpg"/>
          <p:cNvPicPr/>
          <p:nvPr/>
        </p:nvPicPr>
        <p:blipFill>
          <a:blip r:embed="rId4"/>
          <a:stretch/>
        </p:blipFill>
        <p:spPr>
          <a:xfrm>
            <a:off x="7467480" y="0"/>
            <a:ext cx="1676160" cy="1145880"/>
          </a:xfrm>
          <a:prstGeom prst="rect">
            <a:avLst/>
          </a:prstGeom>
          <a:ln>
            <a:noFill/>
          </a:ln>
        </p:spPr>
      </p:pic>
      <p:pic>
        <p:nvPicPr>
          <p:cNvPr id="572" name="Picture 7" descr="http://upload.wikimedia.org/wikipedia/commons/thumb/5/53/YCbCr-CbCr_Y0.png/120px-YCbCr-CbCr_Y0.png"/>
          <p:cNvPicPr/>
          <p:nvPr/>
        </p:nvPicPr>
        <p:blipFill>
          <a:blip r:embed="rId5"/>
          <a:stretch/>
        </p:blipFill>
        <p:spPr>
          <a:xfrm>
            <a:off x="685800" y="2057400"/>
            <a:ext cx="1828440" cy="1828440"/>
          </a:xfrm>
          <a:prstGeom prst="rect">
            <a:avLst/>
          </a:prstGeom>
          <a:ln>
            <a:noFill/>
          </a:ln>
        </p:spPr>
      </p:pic>
      <p:pic>
        <p:nvPicPr>
          <p:cNvPr id="573" name="Picture 9" descr="http://upload.wikimedia.org/wikipedia/commons/thumb/9/91/YCbCr-CbCr_Y50.png/120px-YCbCr-CbCr_Y50.png"/>
          <p:cNvPicPr/>
          <p:nvPr/>
        </p:nvPicPr>
        <p:blipFill>
          <a:blip r:embed="rId6"/>
          <a:stretch/>
        </p:blipFill>
        <p:spPr>
          <a:xfrm>
            <a:off x="2895480" y="2057400"/>
            <a:ext cx="1828440" cy="1828440"/>
          </a:xfrm>
          <a:prstGeom prst="rect">
            <a:avLst/>
          </a:prstGeom>
          <a:ln>
            <a:noFill/>
          </a:ln>
        </p:spPr>
      </p:pic>
      <p:pic>
        <p:nvPicPr>
          <p:cNvPr id="574" name="Picture 11" descr="http://upload.wikimedia.org/wikipedia/commons/thumb/0/08/YCbCr-CbCr_Y100.png/120px-YCbCr-CbCr_Y100.png"/>
          <p:cNvPicPr/>
          <p:nvPr/>
        </p:nvPicPr>
        <p:blipFill>
          <a:blip r:embed="rId7"/>
          <a:stretch/>
        </p:blipFill>
        <p:spPr>
          <a:xfrm>
            <a:off x="1828800" y="4648320"/>
            <a:ext cx="1828440" cy="1828440"/>
          </a:xfrm>
          <a:prstGeom prst="rect">
            <a:avLst/>
          </a:prstGeom>
          <a:ln>
            <a:noFill/>
          </a:ln>
        </p:spPr>
      </p:pic>
      <p:sp>
        <p:nvSpPr>
          <p:cNvPr id="575" name="CustomShape 5"/>
          <p:cNvSpPr/>
          <p:nvPr/>
        </p:nvSpPr>
        <p:spPr>
          <a:xfrm>
            <a:off x="1239120" y="1676520"/>
            <a:ext cx="72972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Y=0</a:t>
            </a:r>
            <a:endParaRPr b="0" lang="en-US" sz="2400" spc="-1" strike="noStrike">
              <a:latin typeface="Arial"/>
            </a:endParaRPr>
          </a:p>
        </p:txBody>
      </p:sp>
      <p:sp>
        <p:nvSpPr>
          <p:cNvPr id="576" name="CustomShape 6"/>
          <p:cNvSpPr/>
          <p:nvPr/>
        </p:nvSpPr>
        <p:spPr>
          <a:xfrm>
            <a:off x="3257280" y="1676520"/>
            <a:ext cx="9842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Y=0.5</a:t>
            </a:r>
            <a:endParaRPr b="0" lang="en-US" sz="2400" spc="-1" strike="noStrike">
              <a:latin typeface="Arial"/>
            </a:endParaRPr>
          </a:p>
        </p:txBody>
      </p:sp>
      <p:sp>
        <p:nvSpPr>
          <p:cNvPr id="577" name="CustomShape 7"/>
          <p:cNvSpPr/>
          <p:nvPr/>
        </p:nvSpPr>
        <p:spPr>
          <a:xfrm>
            <a:off x="2298240" y="4267080"/>
            <a:ext cx="72972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Y=1</a:t>
            </a:r>
            <a:endParaRPr b="0" lang="en-US" sz="2400" spc="-1" strike="noStrike">
              <a:latin typeface="Arial"/>
            </a:endParaRPr>
          </a:p>
        </p:txBody>
      </p:sp>
      <p:sp>
        <p:nvSpPr>
          <p:cNvPr id="578" name="CustomShape 8"/>
          <p:cNvSpPr/>
          <p:nvPr/>
        </p:nvSpPr>
        <p:spPr>
          <a:xfrm>
            <a:off x="685800" y="4038480"/>
            <a:ext cx="1752120" cy="108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579" name="CustomShape 9"/>
          <p:cNvSpPr/>
          <p:nvPr/>
        </p:nvSpPr>
        <p:spPr>
          <a:xfrm>
            <a:off x="1250640" y="4038480"/>
            <a:ext cx="5684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Cb</a:t>
            </a:r>
            <a:endParaRPr b="0" lang="en-US" sz="2400" spc="-1" strike="noStrike">
              <a:latin typeface="Arial"/>
            </a:endParaRPr>
          </a:p>
        </p:txBody>
      </p:sp>
      <p:sp>
        <p:nvSpPr>
          <p:cNvPr id="580" name="CustomShape 10"/>
          <p:cNvSpPr/>
          <p:nvPr/>
        </p:nvSpPr>
        <p:spPr>
          <a:xfrm flipH="1" flipV="1" rot="5400000">
            <a:off x="-342360" y="2933640"/>
            <a:ext cx="1752120" cy="1080"/>
          </a:xfrm>
          <a:custGeom>
            <a:avLst/>
            <a:gdLst/>
            <a:ahLst/>
            <a:rect l="l" t="t" r="r" b="b"/>
            <a:pathLst>
              <a:path w="21600" h="21600">
                <a:moveTo>
                  <a:pt x="0" y="0"/>
                </a:moveTo>
                <a:lnTo>
                  <a:pt x="21600" y="21600"/>
                </a:lnTo>
              </a:path>
            </a:pathLst>
          </a:custGeom>
          <a:noFill/>
          <a:ln>
            <a:solidFill>
              <a:srgbClr val="4a7ebb"/>
            </a:solidFill>
            <a:round/>
            <a:tailEnd len="med" type="arrow" w="med"/>
          </a:ln>
        </p:spPr>
        <p:style>
          <a:lnRef idx="1">
            <a:schemeClr val="accent1"/>
          </a:lnRef>
          <a:fillRef idx="0">
            <a:schemeClr val="accent1"/>
          </a:fillRef>
          <a:effectRef idx="0">
            <a:schemeClr val="accent1"/>
          </a:effectRef>
          <a:fontRef idx="minor"/>
        </p:style>
      </p:sp>
      <p:sp>
        <p:nvSpPr>
          <p:cNvPr id="581" name="CustomShape 11"/>
          <p:cNvSpPr/>
          <p:nvPr/>
        </p:nvSpPr>
        <p:spPr>
          <a:xfrm>
            <a:off x="68400" y="2819520"/>
            <a:ext cx="50112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Cr</a:t>
            </a:r>
            <a:endParaRPr b="0" lang="en-US" sz="2400" spc="-1" strike="noStrike">
              <a:latin typeface="Arial"/>
            </a:endParaRPr>
          </a:p>
        </p:txBody>
      </p:sp>
      <p:sp>
        <p:nvSpPr>
          <p:cNvPr id="582" name="CustomShape 12"/>
          <p:cNvSpPr/>
          <p:nvPr/>
        </p:nvSpPr>
        <p:spPr>
          <a:xfrm>
            <a:off x="609480" y="838080"/>
            <a:ext cx="4571640" cy="821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Fast to compute, good for compression, used by TV</a:t>
            </a:r>
            <a:endParaRPr b="0" lang="en-US" sz="2400" spc="-1" strike="noStrike">
              <a:latin typeface="Arial"/>
            </a:endParaRPr>
          </a:p>
        </p:txBody>
      </p:sp>
      <p:sp>
        <p:nvSpPr>
          <p:cNvPr id="583" name="CustomShape 13"/>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3. Recognition</a:t>
            </a:r>
            <a:endParaRPr b="0" lang="en-US" sz="4000" spc="-1" strike="noStrike">
              <a:solidFill>
                <a:srgbClr val="000000"/>
              </a:solidFill>
              <a:latin typeface="Arial"/>
            </a:endParaRPr>
          </a:p>
        </p:txBody>
      </p:sp>
      <p:sp>
        <p:nvSpPr>
          <p:cNvPr id="265" name="CustomShape 2"/>
          <p:cNvSpPr/>
          <p:nvPr/>
        </p:nvSpPr>
        <p:spPr>
          <a:xfrm>
            <a:off x="1973160" y="2401920"/>
            <a:ext cx="183960" cy="274320"/>
          </a:xfrm>
          <a:prstGeom prst="rect">
            <a:avLst/>
          </a:prstGeom>
          <a:noFill/>
          <a:ln>
            <a:noFill/>
          </a:ln>
        </p:spPr>
        <p:style>
          <a:lnRef idx="0"/>
          <a:fillRef idx="0"/>
          <a:effectRef idx="0"/>
          <a:fontRef idx="minor"/>
        </p:style>
      </p:sp>
      <p:sp>
        <p:nvSpPr>
          <p:cNvPr id="266" name="CustomShape 3"/>
          <p:cNvSpPr/>
          <p:nvPr/>
        </p:nvSpPr>
        <p:spPr>
          <a:xfrm>
            <a:off x="6952680" y="6553080"/>
            <a:ext cx="2116800" cy="2728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spcBef>
                <a:spcPts val="601"/>
              </a:spcBef>
            </a:pPr>
            <a:r>
              <a:rPr b="0" lang="en-US" sz="1200" spc="-1" strike="noStrike">
                <a:solidFill>
                  <a:srgbClr val="ffffff"/>
                </a:solidFill>
                <a:latin typeface="Arial"/>
              </a:rPr>
              <a:t>Sources: D. Lowe, L. Fei-Fei</a:t>
            </a:r>
            <a:endParaRPr b="0" lang="en-US" sz="1200" spc="-1" strike="noStrike">
              <a:latin typeface="Arial"/>
            </a:endParaRPr>
          </a:p>
        </p:txBody>
      </p:sp>
      <p:pic>
        <p:nvPicPr>
          <p:cNvPr id="267" name="Picture 2" descr=""/>
          <p:cNvPicPr/>
          <p:nvPr/>
        </p:nvPicPr>
        <p:blipFill>
          <a:blip r:embed="rId1"/>
          <a:stretch/>
        </p:blipFill>
        <p:spPr>
          <a:xfrm>
            <a:off x="1066680" y="1981080"/>
            <a:ext cx="2285640" cy="1142640"/>
          </a:xfrm>
          <a:prstGeom prst="rect">
            <a:avLst/>
          </a:prstGeom>
          <a:ln>
            <a:noFill/>
          </a:ln>
        </p:spPr>
      </p:pic>
      <p:sp>
        <p:nvSpPr>
          <p:cNvPr id="268" name="CustomShape 4"/>
          <p:cNvSpPr/>
          <p:nvPr/>
        </p:nvSpPr>
        <p:spPr>
          <a:xfrm>
            <a:off x="511200" y="3200400"/>
            <a:ext cx="330552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Face detection and recognition</a:t>
            </a:r>
            <a:endParaRPr b="0" lang="en-US" sz="1600" spc="-1" strike="noStrike">
              <a:latin typeface="Arial"/>
            </a:endParaRPr>
          </a:p>
        </p:txBody>
      </p:sp>
      <p:grpSp>
        <p:nvGrpSpPr>
          <p:cNvPr id="269" name="Group 5"/>
          <p:cNvGrpSpPr/>
          <p:nvPr/>
        </p:nvGrpSpPr>
        <p:grpSpPr>
          <a:xfrm>
            <a:off x="3962520" y="1600200"/>
            <a:ext cx="4266720" cy="2085840"/>
            <a:chOff x="3962520" y="1600200"/>
            <a:chExt cx="4266720" cy="2085840"/>
          </a:xfrm>
        </p:grpSpPr>
        <p:grpSp>
          <p:nvGrpSpPr>
            <p:cNvPr id="270" name="Group 6"/>
            <p:cNvGrpSpPr/>
            <p:nvPr/>
          </p:nvGrpSpPr>
          <p:grpSpPr>
            <a:xfrm>
              <a:off x="3962520" y="1600200"/>
              <a:ext cx="4266720" cy="1904400"/>
              <a:chOff x="3962520" y="1600200"/>
              <a:chExt cx="4266720" cy="1904400"/>
            </a:xfrm>
          </p:grpSpPr>
          <p:sp>
            <p:nvSpPr>
              <p:cNvPr id="271" name="CustomShape 7"/>
              <p:cNvSpPr/>
              <p:nvPr/>
            </p:nvSpPr>
            <p:spPr>
              <a:xfrm>
                <a:off x="3962520" y="1600200"/>
                <a:ext cx="4266720" cy="1904400"/>
              </a:xfrm>
              <a:prstGeom prst="rect">
                <a:avLst/>
              </a:prstGeom>
              <a:solidFill>
                <a:schemeClr val="bg1"/>
              </a:solidFill>
              <a:ln>
                <a:noFill/>
              </a:ln>
            </p:spPr>
            <p:style>
              <a:lnRef idx="0"/>
              <a:fillRef idx="0"/>
              <a:effectRef idx="0"/>
              <a:fontRef idx="minor"/>
            </p:style>
          </p:sp>
          <p:pic>
            <p:nvPicPr>
              <p:cNvPr id="272" name="Picture 6" descr="sift-feat"/>
              <p:cNvPicPr/>
              <p:nvPr/>
            </p:nvPicPr>
            <p:blipFill>
              <a:blip r:embed="rId2"/>
              <a:stretch/>
            </p:blipFill>
            <p:spPr>
              <a:xfrm>
                <a:off x="4067280" y="1638360"/>
                <a:ext cx="4086000" cy="1696320"/>
              </a:xfrm>
              <a:prstGeom prst="rect">
                <a:avLst/>
              </a:prstGeom>
              <a:ln>
                <a:noFill/>
              </a:ln>
            </p:spPr>
          </p:pic>
        </p:grpSp>
        <p:sp>
          <p:nvSpPr>
            <p:cNvPr id="273" name="CustomShape 8"/>
            <p:cNvSpPr/>
            <p:nvPr/>
          </p:nvSpPr>
          <p:spPr>
            <a:xfrm>
              <a:off x="4718880" y="3352320"/>
              <a:ext cx="292572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Single instance recognition</a:t>
              </a:r>
              <a:endParaRPr b="0" lang="en-US" sz="1600" spc="-1" strike="noStrike">
                <a:latin typeface="Arial"/>
              </a:endParaRPr>
            </a:p>
          </p:txBody>
        </p:sp>
      </p:grpSp>
      <p:grpSp>
        <p:nvGrpSpPr>
          <p:cNvPr id="274" name="Group 9"/>
          <p:cNvGrpSpPr/>
          <p:nvPr/>
        </p:nvGrpSpPr>
        <p:grpSpPr>
          <a:xfrm>
            <a:off x="2895480" y="3962520"/>
            <a:ext cx="2950920" cy="2695320"/>
            <a:chOff x="2895480" y="3962520"/>
            <a:chExt cx="2950920" cy="2695320"/>
          </a:xfrm>
        </p:grpSpPr>
        <p:pic>
          <p:nvPicPr>
            <p:cNvPr id="275" name="Picture 3" descr=""/>
            <p:cNvPicPr/>
            <p:nvPr/>
          </p:nvPicPr>
          <p:blipFill>
            <a:blip r:embed="rId3"/>
            <a:stretch/>
          </p:blipFill>
          <p:spPr>
            <a:xfrm>
              <a:off x="2895480" y="3962520"/>
              <a:ext cx="2950920" cy="2361600"/>
            </a:xfrm>
            <a:prstGeom prst="rect">
              <a:avLst/>
            </a:prstGeom>
            <a:ln>
              <a:noFill/>
            </a:ln>
          </p:spPr>
        </p:pic>
        <p:sp>
          <p:nvSpPr>
            <p:cNvPr id="276" name="CustomShape 10"/>
            <p:cNvSpPr/>
            <p:nvPr/>
          </p:nvSpPr>
          <p:spPr>
            <a:xfrm>
              <a:off x="3236040" y="6324120"/>
              <a:ext cx="2308680" cy="3337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en-US" sz="1600" spc="-1" strike="noStrike">
                  <a:solidFill>
                    <a:srgbClr val="000000"/>
                  </a:solidFill>
                  <a:latin typeface="Calibri"/>
                </a:rPr>
                <a:t>Category recognition</a:t>
              </a:r>
              <a:endParaRPr b="0" lang="en-US" sz="1600" spc="-1" strike="noStrike">
                <a:latin typeface="Arial"/>
              </a:endParaRPr>
            </a:p>
          </p:txBody>
        </p:sp>
      </p:grpSp>
    </p:spTree>
  </p:cSld>
  <mc:AlternateContent>
    <mc:Choice Requires="p14">
      <p:transition p14:dur="10"/>
    </mc:Choice>
    <mc:Fallback>
      <p:transition/>
    </mc:Fallback>
  </mc:AlternateContent>
  <p:timing>
    <p:tnLst>
      <p:par>
        <p:cTn id="57" dur="indefinite" restart="never" nodeType="tmRoot">
          <p:childTnLst>
            <p:seq>
              <p:cTn id="58" dur="indefinite" nodeType="mainSeq">
                <p:childTnLst>
                  <p:par>
                    <p:cTn id="59" nodeType="clickEffect" fill="hold">
                      <p:stCondLst>
                        <p:cond delay="indefinite"/>
                      </p:stCondLst>
                      <p:childTnLst>
                        <p:par>
                          <p:cTn id="60" nodeType="withEffect" fill="hold">
                            <p:stCondLst>
                              <p:cond delay="0"/>
                            </p:stCondLst>
                            <p:childTnLst>
                              <p:par>
                                <p:cTn id="61" nodeType="clickEffect" fill="hold" presetClass="entr" presetID="10">
                                  <p:stCondLst>
                                    <p:cond delay="0"/>
                                  </p:stCondLst>
                                  <p:childTnLst>
                                    <p:set>
                                      <p:cBhvr>
                                        <p:cTn id="62" dur="1" fill="hold">
                                          <p:stCondLst>
                                            <p:cond delay="0"/>
                                          </p:stCondLst>
                                        </p:cTn>
                                        <p:tgtEl>
                                          <p:spTgt spid="269"/>
                                        </p:tgtEl>
                                        <p:attrNameLst>
                                          <p:attrName>style.visibility</p:attrName>
                                        </p:attrNameLst>
                                      </p:cBhvr>
                                      <p:to>
                                        <p:strVal val="visible"/>
                                      </p:to>
                                    </p:set>
                                    <p:animEffect filter="fade" transition="in">
                                      <p:cBhvr additive="repl">
                                        <p:cTn id="63" dur="500"/>
                                        <p:tgtEl>
                                          <p:spTgt spid="269"/>
                                        </p:tgtEl>
                                      </p:cBhvr>
                                    </p:animEffect>
                                  </p:childTnLst>
                                </p:cTn>
                              </p:par>
                            </p:childTnLst>
                          </p:cTn>
                        </p:par>
                      </p:childTnLst>
                    </p:cTn>
                  </p:par>
                  <p:par>
                    <p:cTn id="64" nodeType="clickEffect" fill="hold">
                      <p:stCondLst>
                        <p:cond delay="indefinite"/>
                      </p:stCondLst>
                      <p:childTnLst>
                        <p:par>
                          <p:cTn id="65" nodeType="withEffect" fill="hold">
                            <p:stCondLst>
                              <p:cond delay="0"/>
                            </p:stCondLst>
                            <p:childTnLst>
                              <p:par>
                                <p:cTn id="66" nodeType="clickEffect" fill="hold" presetClass="entr" presetID="10">
                                  <p:stCondLst>
                                    <p:cond delay="0"/>
                                  </p:stCondLst>
                                  <p:childTnLst>
                                    <p:set>
                                      <p:cBhvr>
                                        <p:cTn id="67" dur="1" fill="hold">
                                          <p:stCondLst>
                                            <p:cond delay="0"/>
                                          </p:stCondLst>
                                        </p:cTn>
                                        <p:tgtEl>
                                          <p:spTgt spid="274"/>
                                        </p:tgtEl>
                                        <p:attrNameLst>
                                          <p:attrName>style.visibility</p:attrName>
                                        </p:attrNameLst>
                                      </p:cBhvr>
                                      <p:to>
                                        <p:strVal val="visible"/>
                                      </p:to>
                                    </p:set>
                                    <p:animEffect filter="fade" transition="in">
                                      <p:cBhvr additive="repl">
                                        <p:cTn id="68"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TextShape 1"/>
          <p:cNvSpPr txBox="1"/>
          <p:nvPr/>
        </p:nvSpPr>
        <p:spPr>
          <a:xfrm>
            <a:off x="1841040" y="914400"/>
            <a:ext cx="5486040" cy="914040"/>
          </a:xfrm>
          <a:prstGeom prst="rect">
            <a:avLst/>
          </a:prstGeom>
          <a:noFill/>
          <a:ln w="9360">
            <a:noFill/>
          </a:ln>
        </p:spPr>
        <p:txBody>
          <a:bodyPr anchor="ctr">
            <a:normAutofit fontScale="31000"/>
          </a:bodyPr>
          <a:p>
            <a:pPr algn="ctr">
              <a:lnSpc>
                <a:spcPct val="100000"/>
              </a:lnSpc>
            </a:pPr>
            <a:r>
              <a:rPr b="0" lang="en-US" sz="4000" spc="-1" strike="noStrike">
                <a:solidFill>
                  <a:srgbClr val="000000"/>
                </a:solidFill>
                <a:latin typeface="Calibri"/>
              </a:rPr>
              <a:t>Most JPEG images &amp; videos </a:t>
            </a:r>
            <a:br/>
            <a:r>
              <a:rPr b="0" lang="en-US" sz="4000" spc="-1" strike="noStrike">
                <a:solidFill>
                  <a:srgbClr val="000000"/>
                </a:solidFill>
                <a:latin typeface="Calibri"/>
              </a:rPr>
              <a:t>subsample chroma</a:t>
            </a:r>
            <a:endParaRPr b="0" lang="en-US" sz="4000" spc="-1" strike="noStrike">
              <a:solidFill>
                <a:srgbClr val="000000"/>
              </a:solidFill>
              <a:latin typeface="Arial"/>
            </a:endParaRPr>
          </a:p>
        </p:txBody>
      </p:sp>
      <p:pic>
        <p:nvPicPr>
          <p:cNvPr id="585" name="Content Placeholder 3" descr=""/>
          <p:cNvPicPr/>
          <p:nvPr/>
        </p:nvPicPr>
        <p:blipFill>
          <a:blip r:embed="rId1"/>
          <a:srcRect l="0" t="0" r="33333" b="0"/>
          <a:stretch/>
        </p:blipFill>
        <p:spPr>
          <a:xfrm>
            <a:off x="1219320" y="2133720"/>
            <a:ext cx="6729480" cy="3200040"/>
          </a:xfrm>
          <a:prstGeom prst="rect">
            <a:avLst/>
          </a:prstGeom>
          <a:ln w="936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Color spaces: L*a*b*</a:t>
            </a:r>
            <a:endParaRPr b="0" lang="en-US" sz="4000" spc="-1" strike="noStrike">
              <a:solidFill>
                <a:srgbClr val="000000"/>
              </a:solidFill>
              <a:latin typeface="Arial"/>
            </a:endParaRPr>
          </a:p>
        </p:txBody>
      </p:sp>
      <p:sp>
        <p:nvSpPr>
          <p:cNvPr id="587" name="CustomShape 2"/>
          <p:cNvSpPr/>
          <p:nvPr/>
        </p:nvSpPr>
        <p:spPr>
          <a:xfrm>
            <a:off x="638280" y="991080"/>
            <a:ext cx="572508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000000"/>
                </a:solidFill>
                <a:latin typeface="Arial"/>
              </a:rPr>
              <a:t>“</a:t>
            </a:r>
            <a:r>
              <a:rPr b="0" lang="en-US" sz="2800" spc="-1" strike="noStrike">
                <a:solidFill>
                  <a:srgbClr val="000000"/>
                </a:solidFill>
                <a:latin typeface="Arial"/>
              </a:rPr>
              <a:t>Perceptually uniform”</a:t>
            </a:r>
            <a:r>
              <a:rPr b="0" lang="en-US" sz="2800" spc="-1" strike="noStrike">
                <a:solidFill>
                  <a:srgbClr val="ff0000"/>
                </a:solidFill>
                <a:latin typeface="Arial"/>
              </a:rPr>
              <a:t>*</a:t>
            </a:r>
            <a:r>
              <a:rPr b="0" lang="en-US" sz="2800" spc="-1" strike="noStrike">
                <a:solidFill>
                  <a:srgbClr val="000000"/>
                </a:solidFill>
                <a:latin typeface="Arial"/>
              </a:rPr>
              <a:t> color space</a:t>
            </a:r>
            <a:endParaRPr b="0" lang="en-US" sz="2800" spc="-1" strike="noStrike">
              <a:latin typeface="Arial"/>
            </a:endParaRPr>
          </a:p>
        </p:txBody>
      </p:sp>
      <p:pic>
        <p:nvPicPr>
          <p:cNvPr id="588" name="Picture 5" descr=""/>
          <p:cNvPicPr/>
          <p:nvPr/>
        </p:nvPicPr>
        <p:blipFill>
          <a:blip r:embed="rId1"/>
          <a:stretch/>
        </p:blipFill>
        <p:spPr>
          <a:xfrm>
            <a:off x="609480" y="2133720"/>
            <a:ext cx="3733560" cy="3895200"/>
          </a:xfrm>
          <a:prstGeom prst="rect">
            <a:avLst/>
          </a:prstGeom>
          <a:ln>
            <a:noFill/>
          </a:ln>
        </p:spPr>
      </p:pic>
      <p:pic>
        <p:nvPicPr>
          <p:cNvPr id="589" name="Picture 1" descr="C:\Users\Hoiem\Documents\Classes\Spring11 - Computer Vision\figs\color spaces\neighborhood6_lab_b.png"/>
          <p:cNvPicPr/>
          <p:nvPr/>
        </p:nvPicPr>
        <p:blipFill>
          <a:blip r:embed="rId2"/>
          <a:stretch/>
        </p:blipFill>
        <p:spPr>
          <a:xfrm>
            <a:off x="5562720" y="4991040"/>
            <a:ext cx="2285640" cy="1561680"/>
          </a:xfrm>
          <a:prstGeom prst="rect">
            <a:avLst/>
          </a:prstGeom>
          <a:ln>
            <a:noFill/>
          </a:ln>
        </p:spPr>
      </p:pic>
      <p:pic>
        <p:nvPicPr>
          <p:cNvPr id="590" name="Picture 2" descr="C:\Users\Hoiem\Documents\Classes\Spring11 - Computer Vision\figs\color spaces\neighborhood6_lab_l.png"/>
          <p:cNvPicPr/>
          <p:nvPr/>
        </p:nvPicPr>
        <p:blipFill>
          <a:blip r:embed="rId3"/>
          <a:stretch/>
        </p:blipFill>
        <p:spPr>
          <a:xfrm>
            <a:off x="5562720" y="1652760"/>
            <a:ext cx="2285640" cy="1563480"/>
          </a:xfrm>
          <a:prstGeom prst="rect">
            <a:avLst/>
          </a:prstGeom>
          <a:ln>
            <a:noFill/>
          </a:ln>
        </p:spPr>
      </p:pic>
      <p:pic>
        <p:nvPicPr>
          <p:cNvPr id="591" name="Picture 3" descr="C:\Users\Hoiem\Documents\Classes\Spring11 - Computer Vision\figs\color spaces\neighborhood6_lab_a.png"/>
          <p:cNvPicPr/>
          <p:nvPr/>
        </p:nvPicPr>
        <p:blipFill>
          <a:blip r:embed="rId4"/>
          <a:stretch/>
        </p:blipFill>
        <p:spPr>
          <a:xfrm>
            <a:off x="5562720" y="3328920"/>
            <a:ext cx="2285640" cy="1563480"/>
          </a:xfrm>
          <a:prstGeom prst="rect">
            <a:avLst/>
          </a:prstGeom>
          <a:ln>
            <a:noFill/>
          </a:ln>
        </p:spPr>
      </p:pic>
      <p:pic>
        <p:nvPicPr>
          <p:cNvPr id="592" name="Picture 5" descr="C:\Users\Hoiem\Documents\Classes\Spring10 - Computer Vision\figs\nieghborhood6.jpg"/>
          <p:cNvPicPr/>
          <p:nvPr/>
        </p:nvPicPr>
        <p:blipFill>
          <a:blip r:embed="rId5"/>
          <a:stretch/>
        </p:blipFill>
        <p:spPr>
          <a:xfrm>
            <a:off x="7467480" y="0"/>
            <a:ext cx="1676160" cy="1145880"/>
          </a:xfrm>
          <a:prstGeom prst="rect">
            <a:avLst/>
          </a:prstGeom>
          <a:ln>
            <a:noFill/>
          </a:ln>
        </p:spPr>
      </p:pic>
      <p:sp>
        <p:nvSpPr>
          <p:cNvPr id="593" name="CustomShape 3"/>
          <p:cNvSpPr/>
          <p:nvPr/>
        </p:nvSpPr>
        <p:spPr>
          <a:xfrm>
            <a:off x="7908840" y="2057400"/>
            <a:ext cx="79056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L</a:t>
            </a:r>
            <a:endParaRPr b="0" lang="en-US" sz="2400" spc="-1" strike="noStrike">
              <a:latin typeface="Arial"/>
            </a:endParaRPr>
          </a:p>
          <a:p>
            <a:pPr>
              <a:lnSpc>
                <a:spcPct val="100000"/>
              </a:lnSpc>
            </a:pPr>
            <a:r>
              <a:rPr b="0" lang="en-US" sz="1100" spc="-1" strike="noStrike">
                <a:solidFill>
                  <a:srgbClr val="000000"/>
                </a:solidFill>
                <a:latin typeface="Arial"/>
              </a:rPr>
              <a:t>(a=0,b=0)</a:t>
            </a:r>
            <a:endParaRPr b="0" lang="en-US" sz="1100" spc="-1" strike="noStrike">
              <a:latin typeface="Arial"/>
            </a:endParaRPr>
          </a:p>
        </p:txBody>
      </p:sp>
      <p:sp>
        <p:nvSpPr>
          <p:cNvPr id="594" name="CustomShape 4"/>
          <p:cNvSpPr/>
          <p:nvPr/>
        </p:nvSpPr>
        <p:spPr>
          <a:xfrm>
            <a:off x="7950600" y="3733920"/>
            <a:ext cx="86832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a</a:t>
            </a:r>
            <a:endParaRPr b="0" lang="en-US" sz="2400" spc="-1" strike="noStrike">
              <a:latin typeface="Arial"/>
            </a:endParaRPr>
          </a:p>
          <a:p>
            <a:pPr>
              <a:lnSpc>
                <a:spcPct val="100000"/>
              </a:lnSpc>
            </a:pPr>
            <a:r>
              <a:rPr b="0" lang="en-US" sz="1100" spc="-1" strike="noStrike">
                <a:solidFill>
                  <a:srgbClr val="000000"/>
                </a:solidFill>
                <a:latin typeface="Arial"/>
              </a:rPr>
              <a:t>(L=65,b=0)</a:t>
            </a:r>
            <a:endParaRPr b="0" lang="en-US" sz="1100" spc="-1" strike="noStrike">
              <a:latin typeface="Arial"/>
            </a:endParaRPr>
          </a:p>
        </p:txBody>
      </p:sp>
      <p:sp>
        <p:nvSpPr>
          <p:cNvPr id="595" name="CustomShape 5"/>
          <p:cNvSpPr/>
          <p:nvPr/>
        </p:nvSpPr>
        <p:spPr>
          <a:xfrm>
            <a:off x="7926840" y="5562720"/>
            <a:ext cx="868320" cy="622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Arial"/>
              </a:rPr>
              <a:t>b</a:t>
            </a:r>
            <a:endParaRPr b="0" lang="en-US" sz="2400" spc="-1" strike="noStrike">
              <a:latin typeface="Arial"/>
            </a:endParaRPr>
          </a:p>
          <a:p>
            <a:pPr>
              <a:lnSpc>
                <a:spcPct val="100000"/>
              </a:lnSpc>
            </a:pPr>
            <a:r>
              <a:rPr b="0" lang="en-US" sz="1100" spc="-1" strike="noStrike">
                <a:solidFill>
                  <a:srgbClr val="000000"/>
                </a:solidFill>
                <a:latin typeface="Arial"/>
              </a:rPr>
              <a:t>(L=65,a=0)</a:t>
            </a:r>
            <a:endParaRPr b="0" lang="en-US" sz="1100" spc="-1" strike="noStrike">
              <a:latin typeface="Arial"/>
            </a:endParaRPr>
          </a:p>
        </p:txBody>
      </p:sp>
      <p:sp>
        <p:nvSpPr>
          <p:cNvPr id="596" name="CustomShape 6"/>
          <p:cNvSpPr/>
          <p:nvPr/>
        </p:nvSpPr>
        <p:spPr>
          <a:xfrm>
            <a:off x="8155080" y="6629400"/>
            <a:ext cx="1063440" cy="272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200" spc="-1" strike="noStrike">
                <a:solidFill>
                  <a:srgbClr val="000000"/>
                </a:solidFill>
                <a:latin typeface="Calibri"/>
              </a:rPr>
              <a:t>James Hays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7" name="Picture 4" descr=""/>
          <p:cNvPicPr/>
          <p:nvPr/>
        </p:nvPicPr>
        <p:blipFill>
          <a:blip r:embed="rId1"/>
          <a:stretch/>
        </p:blipFill>
        <p:spPr>
          <a:xfrm>
            <a:off x="2138400" y="376200"/>
            <a:ext cx="4866840" cy="6105240"/>
          </a:xfrm>
          <a:prstGeom prst="rect">
            <a:avLst/>
          </a:prstGeom>
          <a:ln>
            <a:noFill/>
          </a:ln>
        </p:spPr>
      </p:pic>
      <p:sp>
        <p:nvSpPr>
          <p:cNvPr id="598" name="CustomShape 1"/>
          <p:cNvSpPr/>
          <p:nvPr/>
        </p:nvSpPr>
        <p:spPr>
          <a:xfrm>
            <a:off x="8305920" y="6481800"/>
            <a:ext cx="837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rPr>
              <a:t>XKCD</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White BALANCING</a:t>
            </a:r>
            <a:endParaRPr b="0" lang="en-US" sz="4000" spc="-1" strike="noStrike">
              <a:solidFill>
                <a:srgbClr val="000000"/>
              </a:solidFill>
              <a:latin typeface="Arial"/>
            </a:endParaRPr>
          </a:p>
        </p:txBody>
      </p:sp>
      <p:sp>
        <p:nvSpPr>
          <p:cNvPr id="600"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1"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White balance</a:t>
            </a:r>
            <a:endParaRPr b="0" lang="en-US" sz="4000" spc="-1" strike="noStrike">
              <a:solidFill>
                <a:srgbClr val="000000"/>
              </a:solidFill>
              <a:latin typeface="Arial"/>
            </a:endParaRPr>
          </a:p>
        </p:txBody>
      </p:sp>
      <p:sp>
        <p:nvSpPr>
          <p:cNvPr id="602" name="TextShape 2"/>
          <p:cNvSpPr txBox="1"/>
          <p:nvPr/>
        </p:nvSpPr>
        <p:spPr>
          <a:xfrm>
            <a:off x="380880" y="914400"/>
            <a:ext cx="8457840" cy="2895120"/>
          </a:xfrm>
          <a:prstGeom prst="rect">
            <a:avLst/>
          </a:prstGeom>
          <a:noFill/>
          <a:ln w="9360">
            <a:noFill/>
          </a:ln>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When looking at a picture on screen or print, we adapt to the illuminant of the room, not to that of the scene in the picture</a:t>
            </a:r>
            <a:endParaRPr b="0" lang="en-US" sz="2400" spc="-1" strike="noStrike">
              <a:solidFill>
                <a:srgbClr val="000000"/>
              </a:solidFill>
              <a:latin typeface="Calibri"/>
            </a:endParaRPr>
          </a:p>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When the white balance is not correct, the picture will have an unnatural color “cast”</a:t>
            </a:r>
            <a:endParaRPr b="0" lang="en-US" sz="2400" spc="-1" strike="noStrike">
              <a:solidFill>
                <a:srgbClr val="000000"/>
              </a:solidFill>
              <a:latin typeface="Calibri"/>
            </a:endParaRPr>
          </a:p>
        </p:txBody>
      </p:sp>
      <p:sp>
        <p:nvSpPr>
          <p:cNvPr id="603" name="CustomShape 3"/>
          <p:cNvSpPr/>
          <p:nvPr/>
        </p:nvSpPr>
        <p:spPr>
          <a:xfrm>
            <a:off x="1257120" y="6400800"/>
            <a:ext cx="642024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800" spc="-1" strike="noStrike" u="sng">
                <a:solidFill>
                  <a:srgbClr val="0000ff"/>
                </a:solidFill>
                <a:uFillTx/>
                <a:latin typeface="Arial"/>
                <a:hlinkClick r:id="rId1"/>
              </a:rPr>
              <a:t>http://www.cambridgeincolour.com/tutorials/white-balance.htm</a:t>
            </a:r>
            <a:endParaRPr b="0" lang="en-US" sz="1800" spc="-1" strike="noStrike">
              <a:latin typeface="Arial"/>
            </a:endParaRPr>
          </a:p>
        </p:txBody>
      </p:sp>
      <p:pic>
        <p:nvPicPr>
          <p:cNvPr id="604" name="Picture 4" descr=""/>
          <p:cNvPicPr/>
          <p:nvPr/>
        </p:nvPicPr>
        <p:blipFill>
          <a:blip r:embed="rId2"/>
          <a:stretch/>
        </p:blipFill>
        <p:spPr>
          <a:xfrm>
            <a:off x="1467000" y="3429000"/>
            <a:ext cx="2970000" cy="2971440"/>
          </a:xfrm>
          <a:prstGeom prst="rect">
            <a:avLst/>
          </a:prstGeom>
          <a:ln w="9360">
            <a:noFill/>
          </a:ln>
        </p:spPr>
      </p:pic>
      <p:pic>
        <p:nvPicPr>
          <p:cNvPr id="605" name="Picture 5" descr=""/>
          <p:cNvPicPr/>
          <p:nvPr/>
        </p:nvPicPr>
        <p:blipFill>
          <a:blip r:embed="rId3"/>
          <a:stretch/>
        </p:blipFill>
        <p:spPr>
          <a:xfrm>
            <a:off x="4603680" y="3429000"/>
            <a:ext cx="2970000" cy="2971440"/>
          </a:xfrm>
          <a:prstGeom prst="rect">
            <a:avLst/>
          </a:prstGeom>
          <a:ln w="9360">
            <a:noFill/>
          </a:ln>
        </p:spPr>
      </p:pic>
      <p:sp>
        <p:nvSpPr>
          <p:cNvPr id="606" name="CustomShape 4"/>
          <p:cNvSpPr/>
          <p:nvPr/>
        </p:nvSpPr>
        <p:spPr>
          <a:xfrm>
            <a:off x="1695600" y="2986200"/>
            <a:ext cx="2590560" cy="36468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Arial"/>
              </a:rPr>
              <a:t>incorrect white balance</a:t>
            </a:r>
            <a:endParaRPr b="0" lang="en-US" sz="1800" spc="-1" strike="noStrike">
              <a:latin typeface="Arial"/>
            </a:endParaRPr>
          </a:p>
        </p:txBody>
      </p:sp>
      <p:sp>
        <p:nvSpPr>
          <p:cNvPr id="607" name="CustomShape 5"/>
          <p:cNvSpPr/>
          <p:nvPr/>
        </p:nvSpPr>
        <p:spPr>
          <a:xfrm>
            <a:off x="4667400" y="2971800"/>
            <a:ext cx="2819160" cy="36468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000000"/>
                </a:solidFill>
                <a:latin typeface="Arial"/>
              </a:rPr>
              <a:t>correct white balance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White balance</a:t>
            </a:r>
            <a:endParaRPr b="0" lang="en-US" sz="4000" spc="-1" strike="noStrike">
              <a:solidFill>
                <a:srgbClr val="000000"/>
              </a:solidFill>
              <a:latin typeface="Arial"/>
            </a:endParaRPr>
          </a:p>
        </p:txBody>
      </p:sp>
      <p:sp>
        <p:nvSpPr>
          <p:cNvPr id="609"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Film cameras: </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Different types of film or different filters for different illumination conditions</a:t>
            </a:r>
            <a:br/>
            <a:r>
              <a:rPr b="0" lang="en-US" sz="2400" spc="-1" strike="noStrike">
                <a:solidFill>
                  <a:srgbClr val="000000"/>
                </a:solidFill>
                <a:latin typeface="Calibri"/>
              </a:rPr>
              <a:t> </a:t>
            </a:r>
            <a:endParaRPr b="0" lang="en-US" sz="24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Digital cameras: </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Automatic white balance</a:t>
            </a:r>
            <a:endParaRPr b="0" lang="en-US" sz="24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White balance settings corresponding to </a:t>
            </a:r>
            <a:br/>
            <a:r>
              <a:rPr b="0" lang="en-US" sz="2400" spc="-1" strike="noStrike">
                <a:solidFill>
                  <a:srgbClr val="000000"/>
                </a:solidFill>
                <a:latin typeface="Calibri"/>
              </a:rPr>
              <a:t>several common illuminants</a:t>
            </a:r>
            <a:endParaRPr b="0" lang="en-US" sz="24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Custom white balance using a reference </a:t>
            </a:r>
            <a:br/>
            <a:r>
              <a:rPr b="0" lang="en-US" sz="2400" spc="-1" strike="noStrike">
                <a:solidFill>
                  <a:srgbClr val="000000"/>
                </a:solidFill>
                <a:latin typeface="Calibri"/>
              </a:rPr>
              <a:t>object</a:t>
            </a:r>
            <a:endParaRPr b="0" lang="en-US" sz="2400" spc="-1" strike="noStrike">
              <a:solidFill>
                <a:srgbClr val="000000"/>
              </a:solidFill>
              <a:latin typeface="Calibri"/>
            </a:endParaRPr>
          </a:p>
        </p:txBody>
      </p:sp>
      <p:sp>
        <p:nvSpPr>
          <p:cNvPr id="610" name="CustomShape 3"/>
          <p:cNvSpPr/>
          <p:nvPr/>
        </p:nvSpPr>
        <p:spPr>
          <a:xfrm>
            <a:off x="323640" y="6400800"/>
            <a:ext cx="642024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800" spc="-1" strike="noStrike" u="sng">
                <a:solidFill>
                  <a:srgbClr val="0000ff"/>
                </a:solidFill>
                <a:uFillTx/>
                <a:latin typeface="Arial"/>
                <a:hlinkClick r:id="rId1"/>
              </a:rPr>
              <a:t>http://www.cambridgeincolour.com/tutorials/white-balance.htm</a:t>
            </a:r>
            <a:endParaRPr b="0" lang="en-US" sz="1800" spc="-1" strike="noStrike">
              <a:latin typeface="Arial"/>
            </a:endParaRPr>
          </a:p>
        </p:txBody>
      </p:sp>
      <p:sp>
        <p:nvSpPr>
          <p:cNvPr id="611" name="CustomShape 4"/>
          <p:cNvSpPr/>
          <p:nvPr/>
        </p:nvSpPr>
        <p:spPr>
          <a:xfrm>
            <a:off x="4572000" y="6488280"/>
            <a:ext cx="4571640" cy="36468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Arial"/>
              </a:rPr>
              <a:t>Slide: F. Durand</a:t>
            </a:r>
            <a:endParaRPr b="0" lang="en-US" sz="1800" spc="-1" strike="noStrike">
              <a:latin typeface="Arial"/>
            </a:endParaRPr>
          </a:p>
        </p:txBody>
      </p:sp>
      <p:pic>
        <p:nvPicPr>
          <p:cNvPr id="612" name="" descr=""/>
          <p:cNvPicPr/>
          <p:nvPr/>
        </p:nvPicPr>
        <p:blipFill>
          <a:blip r:embed="rId2"/>
          <a:stretch/>
        </p:blipFill>
        <p:spPr>
          <a:xfrm>
            <a:off x="6858000" y="2590920"/>
            <a:ext cx="1523880" cy="2590920"/>
          </a:xfrm>
          <a:prstGeom prst="rect">
            <a:avLst/>
          </a:prstGeom>
          <a:ln>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3"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White balance</a:t>
            </a:r>
            <a:endParaRPr b="0" lang="en-US" sz="4000" spc="-1" strike="noStrike">
              <a:solidFill>
                <a:srgbClr val="000000"/>
              </a:solidFill>
              <a:latin typeface="Arial"/>
            </a:endParaRPr>
          </a:p>
        </p:txBody>
      </p:sp>
      <p:sp>
        <p:nvSpPr>
          <p:cNvPr id="614" name="TextShape 2"/>
          <p:cNvSpPr txBox="1"/>
          <p:nvPr/>
        </p:nvSpPr>
        <p:spPr>
          <a:xfrm>
            <a:off x="228600" y="838080"/>
            <a:ext cx="8915040" cy="6019560"/>
          </a:xfrm>
          <a:prstGeom prst="rect">
            <a:avLst/>
          </a:prstGeom>
          <a:noFill/>
          <a:ln w="9360">
            <a:noFill/>
          </a:ln>
        </p:spPr>
        <p:txBody>
          <a:bodyPr>
            <a:noAutofit/>
          </a:bodyPr>
          <a:p>
            <a:pPr marL="533520" indent="-533160">
              <a:lnSpc>
                <a:spcPct val="100000"/>
              </a:lnSpc>
              <a:spcBef>
                <a:spcPts val="561"/>
              </a:spcBef>
              <a:buClr>
                <a:srgbClr val="000000"/>
              </a:buClr>
              <a:buFont typeface="Arial"/>
              <a:buChar char="•"/>
            </a:pPr>
            <a:r>
              <a:rPr b="0" lang="en-US" sz="2800" spc="-1" strike="noStrike">
                <a:solidFill>
                  <a:srgbClr val="000000"/>
                </a:solidFill>
                <a:latin typeface="Calibri"/>
              </a:rPr>
              <a:t>Von Kries adaptation</a:t>
            </a:r>
            <a:endParaRPr b="0" lang="en-US" sz="28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Multiply each channel by a gain factor</a:t>
            </a:r>
            <a:endParaRPr b="0" lang="en-US" sz="24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A more general transformation would correspond to an arbitrary 3x3 matrix</a:t>
            </a:r>
            <a:endParaRPr b="0" lang="en-US" sz="2400" spc="-1" strike="noStrike">
              <a:solidFill>
                <a:srgbClr val="000000"/>
              </a:solidFill>
              <a:latin typeface="Calibri"/>
            </a:endParaRPr>
          </a:p>
        </p:txBody>
      </p:sp>
      <p:sp>
        <p:nvSpPr>
          <p:cNvPr id="615" name="CustomShape 3"/>
          <p:cNvSpPr/>
          <p:nvPr/>
        </p:nvSpPr>
        <p:spPr>
          <a:xfrm>
            <a:off x="4572000" y="6488280"/>
            <a:ext cx="4571640" cy="36468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Arial"/>
              </a:rPr>
              <a:t>Slide: F. Durand</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White balance</a:t>
            </a:r>
            <a:endParaRPr b="0" lang="en-US" sz="4000" spc="-1" strike="noStrike">
              <a:solidFill>
                <a:srgbClr val="000000"/>
              </a:solidFill>
              <a:latin typeface="Arial"/>
            </a:endParaRPr>
          </a:p>
        </p:txBody>
      </p:sp>
      <p:sp>
        <p:nvSpPr>
          <p:cNvPr id="617" name="TextShape 2"/>
          <p:cNvSpPr txBox="1"/>
          <p:nvPr/>
        </p:nvSpPr>
        <p:spPr>
          <a:xfrm>
            <a:off x="228600" y="838080"/>
            <a:ext cx="8915040" cy="6019560"/>
          </a:xfrm>
          <a:prstGeom prst="rect">
            <a:avLst/>
          </a:prstGeom>
          <a:noFill/>
          <a:ln w="9360">
            <a:noFill/>
          </a:ln>
        </p:spPr>
        <p:txBody>
          <a:bodyPr>
            <a:noAutofit/>
          </a:bodyPr>
          <a:p>
            <a:pPr marL="533520" indent="-533160">
              <a:lnSpc>
                <a:spcPct val="100000"/>
              </a:lnSpc>
              <a:spcBef>
                <a:spcPts val="561"/>
              </a:spcBef>
              <a:buClr>
                <a:srgbClr val="000000"/>
              </a:buClr>
              <a:buFont typeface="Arial"/>
              <a:buChar char="•"/>
            </a:pPr>
            <a:r>
              <a:rPr b="0" lang="en-US" sz="2800" spc="-1" strike="noStrike">
                <a:solidFill>
                  <a:srgbClr val="000000"/>
                </a:solidFill>
                <a:latin typeface="Calibri"/>
              </a:rPr>
              <a:t>Von Kries adaptation</a:t>
            </a:r>
            <a:endParaRPr b="0" lang="en-US" sz="28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Multiply each channel by a gain factor</a:t>
            </a:r>
            <a:endParaRPr b="0" lang="en-US" sz="24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A more general transformation would correspond to an arbitrary 3x3 matrix</a:t>
            </a:r>
            <a:endParaRPr b="0" lang="en-US" sz="2400" spc="-1" strike="noStrike">
              <a:solidFill>
                <a:srgbClr val="000000"/>
              </a:solidFill>
              <a:latin typeface="Calibri"/>
            </a:endParaRPr>
          </a:p>
          <a:p>
            <a:pPr marL="533520" indent="-533160">
              <a:lnSpc>
                <a:spcPct val="100000"/>
              </a:lnSpc>
              <a:spcBef>
                <a:spcPts val="561"/>
              </a:spcBef>
              <a:buClr>
                <a:srgbClr val="000000"/>
              </a:buClr>
              <a:buFont typeface="Arial"/>
              <a:buChar char="•"/>
            </a:pPr>
            <a:r>
              <a:rPr b="0" lang="en-US" sz="2800" spc="-1" strike="noStrike">
                <a:solidFill>
                  <a:srgbClr val="000000"/>
                </a:solidFill>
                <a:latin typeface="Calibri"/>
              </a:rPr>
              <a:t>Best way: gray card</a:t>
            </a:r>
            <a:endParaRPr b="0" lang="en-US" sz="28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Take a picture of a neutral object  (white or gray)</a:t>
            </a:r>
            <a:endParaRPr b="0" lang="en-US" sz="2400" spc="-1" strike="noStrike">
              <a:solidFill>
                <a:srgbClr val="000000"/>
              </a:solidFill>
              <a:latin typeface="Calibri"/>
            </a:endParaRPr>
          </a:p>
          <a:p>
            <a:pPr lvl="1" marL="838080" indent="-380520">
              <a:lnSpc>
                <a:spcPct val="100000"/>
              </a:lnSpc>
              <a:spcBef>
                <a:spcPts val="479"/>
              </a:spcBef>
              <a:buClr>
                <a:srgbClr val="000000"/>
              </a:buClr>
              <a:buFont typeface="Arial"/>
              <a:buChar char="–"/>
            </a:pPr>
            <a:r>
              <a:rPr b="0" lang="en-US" sz="2400" spc="-1" strike="noStrike">
                <a:solidFill>
                  <a:srgbClr val="000000"/>
                </a:solidFill>
                <a:latin typeface="Calibri"/>
              </a:rPr>
              <a:t>Deduce the weight of each channel</a:t>
            </a:r>
            <a:endParaRPr b="0" lang="en-US" sz="2400" spc="-1" strike="noStrike">
              <a:solidFill>
                <a:srgbClr val="000000"/>
              </a:solidFill>
              <a:latin typeface="Calibri"/>
            </a:endParaRPr>
          </a:p>
          <a:p>
            <a:pPr lvl="2" marL="1257480" indent="-342720">
              <a:lnSpc>
                <a:spcPct val="100000"/>
              </a:lnSpc>
              <a:spcBef>
                <a:spcPts val="360"/>
              </a:spcBef>
              <a:buClr>
                <a:srgbClr val="000000"/>
              </a:buClr>
              <a:buFont typeface="Arial"/>
              <a:buChar char="•"/>
            </a:pPr>
            <a:r>
              <a:rPr b="0" lang="en-US" sz="1800" spc="-1" strike="noStrike">
                <a:solidFill>
                  <a:srgbClr val="000000"/>
                </a:solidFill>
                <a:latin typeface="Calibri"/>
              </a:rPr>
              <a:t>If the object is recoded as r</a:t>
            </a:r>
            <a:r>
              <a:rPr b="0" lang="en-US" sz="1800" spc="-1" strike="noStrike" baseline="-25000">
                <a:solidFill>
                  <a:srgbClr val="000000"/>
                </a:solidFill>
                <a:latin typeface="Calibri"/>
              </a:rPr>
              <a:t>w</a:t>
            </a:r>
            <a:r>
              <a:rPr b="0" lang="en-US" sz="1800" spc="-1" strike="noStrike">
                <a:solidFill>
                  <a:srgbClr val="000000"/>
                </a:solidFill>
                <a:latin typeface="Calibri"/>
              </a:rPr>
              <a:t>, g</a:t>
            </a:r>
            <a:r>
              <a:rPr b="0" lang="en-US" sz="1800" spc="-1" strike="noStrike" baseline="-25000">
                <a:solidFill>
                  <a:srgbClr val="000000"/>
                </a:solidFill>
                <a:latin typeface="Calibri"/>
              </a:rPr>
              <a:t>w</a:t>
            </a:r>
            <a:r>
              <a:rPr b="0" lang="en-US" sz="1800" spc="-1" strike="noStrike">
                <a:solidFill>
                  <a:srgbClr val="000000"/>
                </a:solidFill>
                <a:latin typeface="Calibri"/>
              </a:rPr>
              <a:t>, b</a:t>
            </a:r>
            <a:r>
              <a:rPr b="0" lang="en-US" sz="1800" spc="-1" strike="noStrike" baseline="-25000">
                <a:solidFill>
                  <a:srgbClr val="000000"/>
                </a:solidFill>
                <a:latin typeface="Calibri"/>
              </a:rPr>
              <a:t>w</a:t>
            </a:r>
            <a:r>
              <a:rPr b="0" lang="en-US" sz="1800" spc="-1" strike="noStrike">
                <a:solidFill>
                  <a:srgbClr val="000000"/>
                </a:solidFill>
                <a:latin typeface="Calibri"/>
              </a:rPr>
              <a:t> </a:t>
            </a:r>
            <a:br/>
            <a:r>
              <a:rPr b="0" lang="en-US" sz="1800" spc="-1" strike="noStrike">
                <a:solidFill>
                  <a:srgbClr val="000000"/>
                </a:solidFill>
                <a:latin typeface="Calibri"/>
              </a:rPr>
              <a:t>use weights 1/r</a:t>
            </a:r>
            <a:r>
              <a:rPr b="0" lang="en-US" sz="1800" spc="-1" strike="noStrike" baseline="-25000">
                <a:solidFill>
                  <a:srgbClr val="000000"/>
                </a:solidFill>
                <a:latin typeface="Calibri"/>
              </a:rPr>
              <a:t>w</a:t>
            </a:r>
            <a:r>
              <a:rPr b="0" lang="en-US" sz="1800" spc="-1" strike="noStrike">
                <a:solidFill>
                  <a:srgbClr val="000000"/>
                </a:solidFill>
                <a:latin typeface="Calibri"/>
              </a:rPr>
              <a:t>, 1/g</a:t>
            </a:r>
            <a:r>
              <a:rPr b="0" lang="en-US" sz="1800" spc="-1" strike="noStrike" baseline="-25000">
                <a:solidFill>
                  <a:srgbClr val="000000"/>
                </a:solidFill>
                <a:latin typeface="Calibri"/>
              </a:rPr>
              <a:t>w</a:t>
            </a:r>
            <a:r>
              <a:rPr b="0" lang="en-US" sz="1800" spc="-1" strike="noStrike">
                <a:solidFill>
                  <a:srgbClr val="000000"/>
                </a:solidFill>
                <a:latin typeface="Calibri"/>
              </a:rPr>
              <a:t>, 1/b</a:t>
            </a:r>
            <a:r>
              <a:rPr b="0" lang="en-US" sz="1800" spc="-1" strike="noStrike" baseline="-25000">
                <a:solidFill>
                  <a:srgbClr val="000000"/>
                </a:solidFill>
                <a:latin typeface="Calibri"/>
              </a:rPr>
              <a:t>w</a:t>
            </a:r>
            <a:endParaRPr b="0" lang="en-US" sz="1800" spc="-1" strike="noStrike">
              <a:solidFill>
                <a:srgbClr val="000000"/>
              </a:solidFill>
              <a:latin typeface="Calibri"/>
            </a:endParaRPr>
          </a:p>
        </p:txBody>
      </p:sp>
      <p:pic>
        <p:nvPicPr>
          <p:cNvPr id="618" name="Picture 4" descr=""/>
          <p:cNvPicPr/>
          <p:nvPr/>
        </p:nvPicPr>
        <p:blipFill>
          <a:blip r:embed="rId1"/>
          <a:stretch/>
        </p:blipFill>
        <p:spPr>
          <a:xfrm>
            <a:off x="5372280" y="4506840"/>
            <a:ext cx="2971440" cy="1980720"/>
          </a:xfrm>
          <a:prstGeom prst="rect">
            <a:avLst/>
          </a:prstGeom>
          <a:ln w="9360">
            <a:noFill/>
          </a:ln>
        </p:spPr>
      </p:pic>
      <p:sp>
        <p:nvSpPr>
          <p:cNvPr id="619" name="CustomShape 3"/>
          <p:cNvSpPr/>
          <p:nvPr/>
        </p:nvSpPr>
        <p:spPr>
          <a:xfrm>
            <a:off x="4572000" y="6488280"/>
            <a:ext cx="4571640" cy="36468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Arial"/>
              </a:rPr>
              <a:t>Slide: F. Durand</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White balance</a:t>
            </a:r>
            <a:endParaRPr b="0" lang="en-US" sz="4000" spc="-1" strike="noStrike">
              <a:solidFill>
                <a:srgbClr val="000000"/>
              </a:solidFill>
              <a:latin typeface="Arial"/>
            </a:endParaRPr>
          </a:p>
        </p:txBody>
      </p:sp>
      <p:sp>
        <p:nvSpPr>
          <p:cNvPr id="621" name="TextShape 2"/>
          <p:cNvSpPr txBox="1"/>
          <p:nvPr/>
        </p:nvSpPr>
        <p:spPr>
          <a:xfrm>
            <a:off x="685800" y="914400"/>
            <a:ext cx="7772040" cy="5638320"/>
          </a:xfrm>
          <a:prstGeom prst="rect">
            <a:avLst/>
          </a:prstGeom>
          <a:noFill/>
          <a:ln w="9360">
            <a:noFill/>
          </a:ln>
        </p:spPr>
        <p:txBody>
          <a:bodyPr>
            <a:normAutofit fontScale="66000"/>
          </a:bodyPr>
          <a:p>
            <a:pPr marL="343080" indent="-342720">
              <a:lnSpc>
                <a:spcPct val="90000"/>
              </a:lnSpc>
              <a:spcBef>
                <a:spcPts val="561"/>
              </a:spcBef>
              <a:buClr>
                <a:srgbClr val="000000"/>
              </a:buClr>
              <a:buFont typeface="Arial"/>
              <a:buChar char="•"/>
            </a:pPr>
            <a:r>
              <a:rPr b="0" lang="en-US" sz="2800" spc="-1" strike="noStrike">
                <a:solidFill>
                  <a:srgbClr val="000000"/>
                </a:solidFill>
                <a:latin typeface="Calibri"/>
              </a:rPr>
              <a:t>Without gray cards: we need to “guess” which pixels correspond to white objects</a:t>
            </a:r>
            <a:endParaRPr b="0" lang="en-US" sz="2800" spc="-1" strike="noStrike">
              <a:solidFill>
                <a:srgbClr val="000000"/>
              </a:solidFill>
              <a:latin typeface="Calibri"/>
            </a:endParaRPr>
          </a:p>
          <a:p>
            <a:pPr marL="343080" indent="-342720">
              <a:lnSpc>
                <a:spcPct val="90000"/>
              </a:lnSpc>
              <a:spcBef>
                <a:spcPts val="561"/>
              </a:spcBef>
              <a:buClr>
                <a:srgbClr val="000000"/>
              </a:buClr>
              <a:buFont typeface="Arial"/>
              <a:buChar char="•"/>
            </a:pPr>
            <a:r>
              <a:rPr b="0" lang="en-US" sz="2800" spc="-1" strike="noStrike">
                <a:solidFill>
                  <a:srgbClr val="000000"/>
                </a:solidFill>
                <a:latin typeface="Calibri"/>
              </a:rPr>
              <a:t>Gray world assumption</a:t>
            </a:r>
            <a:endParaRPr b="0" lang="en-US" sz="28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The image average r</a:t>
            </a:r>
            <a:r>
              <a:rPr b="0" lang="en-US" sz="2400" spc="-1" strike="noStrike" baseline="-25000">
                <a:solidFill>
                  <a:srgbClr val="000000"/>
                </a:solidFill>
                <a:latin typeface="Calibri"/>
              </a:rPr>
              <a:t>ave</a:t>
            </a:r>
            <a:r>
              <a:rPr b="0" lang="en-US" sz="2400" spc="-1" strike="noStrike">
                <a:solidFill>
                  <a:srgbClr val="000000"/>
                </a:solidFill>
                <a:latin typeface="Calibri"/>
              </a:rPr>
              <a:t>, g</a:t>
            </a:r>
            <a:r>
              <a:rPr b="0" lang="en-US" sz="2400" spc="-1" strike="noStrike" baseline="-25000">
                <a:solidFill>
                  <a:srgbClr val="000000"/>
                </a:solidFill>
                <a:latin typeface="Calibri"/>
              </a:rPr>
              <a:t>ave</a:t>
            </a:r>
            <a:r>
              <a:rPr b="0" lang="en-US" sz="2400" spc="-1" strike="noStrike">
                <a:solidFill>
                  <a:srgbClr val="000000"/>
                </a:solidFill>
                <a:latin typeface="Calibri"/>
              </a:rPr>
              <a:t>, b</a:t>
            </a:r>
            <a:r>
              <a:rPr b="0" lang="en-US" sz="2400" spc="-1" strike="noStrike" baseline="-25000">
                <a:solidFill>
                  <a:srgbClr val="000000"/>
                </a:solidFill>
                <a:latin typeface="Calibri"/>
              </a:rPr>
              <a:t>ave </a:t>
            </a:r>
            <a:r>
              <a:rPr b="0" lang="en-US" sz="2400" spc="-1" strike="noStrike">
                <a:solidFill>
                  <a:srgbClr val="000000"/>
                </a:solidFill>
                <a:latin typeface="Calibri"/>
              </a:rPr>
              <a:t>is gray</a:t>
            </a:r>
            <a:endParaRPr b="0" lang="en-US" sz="24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Use weights 1/r</a:t>
            </a:r>
            <a:r>
              <a:rPr b="0" lang="en-US" sz="2400" spc="-1" strike="noStrike" baseline="-25000">
                <a:solidFill>
                  <a:srgbClr val="000000"/>
                </a:solidFill>
                <a:latin typeface="Calibri"/>
              </a:rPr>
              <a:t>ave</a:t>
            </a:r>
            <a:r>
              <a:rPr b="0" lang="en-US" sz="2400" spc="-1" strike="noStrike">
                <a:solidFill>
                  <a:srgbClr val="000000"/>
                </a:solidFill>
                <a:latin typeface="Calibri"/>
              </a:rPr>
              <a:t>, 1/g</a:t>
            </a:r>
            <a:r>
              <a:rPr b="0" lang="en-US" sz="2400" spc="-1" strike="noStrike" baseline="-25000">
                <a:solidFill>
                  <a:srgbClr val="000000"/>
                </a:solidFill>
                <a:latin typeface="Calibri"/>
              </a:rPr>
              <a:t>ave</a:t>
            </a:r>
            <a:r>
              <a:rPr b="0" lang="en-US" sz="2400" spc="-1" strike="noStrike">
                <a:solidFill>
                  <a:srgbClr val="000000"/>
                </a:solidFill>
                <a:latin typeface="Calibri"/>
              </a:rPr>
              <a:t>, 1/b</a:t>
            </a:r>
            <a:r>
              <a:rPr b="0" lang="en-US" sz="2400" spc="-1" strike="noStrike" baseline="-25000">
                <a:solidFill>
                  <a:srgbClr val="000000"/>
                </a:solidFill>
                <a:latin typeface="Calibri"/>
              </a:rPr>
              <a:t>ave</a:t>
            </a:r>
            <a:endParaRPr b="0" lang="en-US" sz="2400" spc="-1" strike="noStrike">
              <a:solidFill>
                <a:srgbClr val="000000"/>
              </a:solidFill>
              <a:latin typeface="Calibri"/>
            </a:endParaRPr>
          </a:p>
          <a:p>
            <a:pPr marL="343080" indent="-342720">
              <a:lnSpc>
                <a:spcPct val="90000"/>
              </a:lnSpc>
              <a:spcBef>
                <a:spcPts val="561"/>
              </a:spcBef>
              <a:buClr>
                <a:srgbClr val="000000"/>
              </a:buClr>
              <a:buFont typeface="Arial"/>
              <a:buChar char="•"/>
            </a:pPr>
            <a:r>
              <a:rPr b="0" lang="en-US" sz="2800" spc="-1" strike="noStrike">
                <a:solidFill>
                  <a:srgbClr val="000000"/>
                </a:solidFill>
                <a:latin typeface="Calibri"/>
              </a:rPr>
              <a:t>Brightest pixel assumption (non-saturated)</a:t>
            </a:r>
            <a:endParaRPr b="0" lang="en-US" sz="28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Highlights usually have the color of the light source </a:t>
            </a:r>
            <a:endParaRPr b="0" lang="en-US" sz="24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Use weights inversely proportional to the values of the brightest pixels</a:t>
            </a:r>
            <a:endParaRPr b="0" lang="en-US" sz="2400" spc="-1" strike="noStrike">
              <a:solidFill>
                <a:srgbClr val="000000"/>
              </a:solidFill>
              <a:latin typeface="Calibri"/>
            </a:endParaRPr>
          </a:p>
          <a:p>
            <a:pPr marL="343080" indent="-342720">
              <a:lnSpc>
                <a:spcPct val="90000"/>
              </a:lnSpc>
              <a:spcBef>
                <a:spcPts val="561"/>
              </a:spcBef>
              <a:buClr>
                <a:srgbClr val="000000"/>
              </a:buClr>
              <a:buFont typeface="Arial"/>
              <a:buChar char="•"/>
            </a:pPr>
            <a:r>
              <a:rPr b="0" lang="en-US" sz="2800" spc="-1" strike="noStrike" u="sng">
                <a:solidFill>
                  <a:srgbClr val="0000ff"/>
                </a:solidFill>
                <a:uFillTx/>
                <a:latin typeface="Calibri"/>
                <a:hlinkClick r:id="rId1"/>
              </a:rPr>
              <a:t>Gamut mapping</a:t>
            </a:r>
            <a:endParaRPr b="0" lang="en-US" sz="28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Gamut: convex hull of all pixel colors in an image</a:t>
            </a:r>
            <a:endParaRPr b="0" lang="en-US" sz="2400" spc="-1" strike="noStrike">
              <a:solidFill>
                <a:srgbClr val="000000"/>
              </a:solidFill>
              <a:latin typeface="Calibri"/>
            </a:endParaRPr>
          </a:p>
          <a:p>
            <a:pPr lvl="1" marL="743040" indent="-285480">
              <a:lnSpc>
                <a:spcPct val="90000"/>
              </a:lnSpc>
              <a:spcBef>
                <a:spcPts val="479"/>
              </a:spcBef>
              <a:buClr>
                <a:srgbClr val="000000"/>
              </a:buClr>
              <a:buFont typeface="Arial"/>
              <a:buChar char="–"/>
            </a:pPr>
            <a:r>
              <a:rPr b="0" lang="en-US" sz="2400" spc="-1" strike="noStrike">
                <a:solidFill>
                  <a:srgbClr val="000000"/>
                </a:solidFill>
                <a:latin typeface="Calibri"/>
              </a:rPr>
              <a:t>Find the transformation that matches the gamut of the image to the gamut of a “typical” image under white light</a:t>
            </a:r>
            <a:endParaRPr b="0" lang="en-US" sz="2400" spc="-1" strike="noStrike">
              <a:solidFill>
                <a:srgbClr val="000000"/>
              </a:solidFill>
              <a:latin typeface="Calibri"/>
            </a:endParaRPr>
          </a:p>
          <a:p>
            <a:pPr marL="343080" indent="-342720">
              <a:lnSpc>
                <a:spcPct val="90000"/>
              </a:lnSpc>
              <a:spcBef>
                <a:spcPts val="561"/>
              </a:spcBef>
              <a:buClr>
                <a:srgbClr val="000000"/>
              </a:buClr>
              <a:buFont typeface="Arial"/>
              <a:buChar char="•"/>
            </a:pPr>
            <a:r>
              <a:rPr b="0" lang="en-US" sz="2800" spc="-1" strike="noStrike">
                <a:solidFill>
                  <a:srgbClr val="000000"/>
                </a:solidFill>
                <a:latin typeface="Calibri"/>
              </a:rPr>
              <a:t> </a:t>
            </a:r>
            <a:endParaRPr b="0" lang="en-US" sz="2800" spc="-1" strike="noStrike">
              <a:solidFill>
                <a:srgbClr val="000000"/>
              </a:solidFill>
              <a:latin typeface="Calibri"/>
            </a:endParaRPr>
          </a:p>
        </p:txBody>
      </p:sp>
      <p:sp>
        <p:nvSpPr>
          <p:cNvPr id="622" name="CustomShape 3"/>
          <p:cNvSpPr/>
          <p:nvPr/>
        </p:nvSpPr>
        <p:spPr>
          <a:xfrm>
            <a:off x="4572000" y="6488280"/>
            <a:ext cx="4571640" cy="364680"/>
          </a:xfrm>
          <a:prstGeom prst="rect">
            <a:avLst/>
          </a:prstGeom>
          <a:noFill/>
          <a:ln w="936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Arial"/>
              </a:rPr>
              <a:t>Slide: F. Durand</a:t>
            </a:r>
            <a:endParaRPr b="0" lang="en-US" sz="1800" spc="-1" strike="noStrike">
              <a:latin typeface="Arial"/>
            </a:endParaRPr>
          </a:p>
        </p:txBody>
      </p:sp>
      <p:pic>
        <p:nvPicPr>
          <p:cNvPr id="623" name="Picture 1" descr=""/>
          <p:cNvPicPr/>
          <p:nvPr/>
        </p:nvPicPr>
        <p:blipFill>
          <a:blip r:embed="rId2"/>
          <a:stretch/>
        </p:blipFill>
        <p:spPr>
          <a:xfrm>
            <a:off x="81000" y="4572000"/>
            <a:ext cx="1209600" cy="1258200"/>
          </a:xfrm>
          <a:prstGeom prst="rect">
            <a:avLst/>
          </a:prstGeom>
          <a:ln>
            <a:noFill/>
          </a:ln>
        </p:spPr>
      </p:pic>
    </p:spTree>
  </p:cSld>
  <mc:AlternateContent>
    <mc:Choice Requires="p14">
      <p:transition spd="slow" p14:dur="2000"/>
    </mc:Choice>
    <mc:Fallback>
      <p:transition spd="slow"/>
    </mc:Fallback>
  </mc:AlternateContent>
  <p:timing>
    <p:tnLst>
      <p:par>
        <p:cTn id="168" dur="indefinite" restart="never" nodeType="tmRoot">
          <p:childTnLst>
            <p:seq>
              <p:cTn id="169" dur="indefinite" nodeType="mainSeq">
                <p:childTnLst>
                  <p:par>
                    <p:cTn id="170" fill="hold">
                      <p:stCondLst>
                        <p:cond delay="indefinite"/>
                      </p:stCondLst>
                      <p:childTnLst>
                        <p:par>
                          <p:cTn id="171" fill="hold">
                            <p:stCondLst>
                              <p:cond delay="0"/>
                            </p:stCondLst>
                            <p:childTnLst>
                              <p:par>
                                <p:cTn id="172" nodeType="clickEffect" fill="hold" presetClass="entr" presetID="1">
                                  <p:stCondLst>
                                    <p:cond delay="0"/>
                                  </p:stCondLst>
                                  <p:childTnLst>
                                    <p:set>
                                      <p:cBhvr>
                                        <p:cTn id="173" dur="1" fill="hold">
                                          <p:stCondLst>
                                            <p:cond delay="0"/>
                                          </p:stCondLst>
                                        </p:cTn>
                                        <p:tgtEl>
                                          <p:spTgt spid="621">
                                            <p:txEl>
                                              <p:pRg st="0" end="0"/>
                                            </p:txEl>
                                          </p:spTgt>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nodeType="clickEffect" fill="hold" presetClass="entr" presetID="1">
                                  <p:stCondLst>
                                    <p:cond delay="0"/>
                                  </p:stCondLst>
                                  <p:childTnLst>
                                    <p:set>
                                      <p:cBhvr>
                                        <p:cTn id="177" dur="1" fill="hold">
                                          <p:stCondLst>
                                            <p:cond delay="0"/>
                                          </p:stCondLst>
                                        </p:cTn>
                                        <p:tgtEl>
                                          <p:spTgt spid="621">
                                            <p:txEl>
                                              <p:pRg st="1" end="1"/>
                                            </p:txEl>
                                          </p:spTgt>
                                        </p:tgtEl>
                                        <p:attrNameLst>
                                          <p:attrName>style.visibility</p:attrName>
                                        </p:attrNameLst>
                                      </p:cBhvr>
                                      <p:to>
                                        <p:strVal val="visible"/>
                                      </p:to>
                                    </p:set>
                                  </p:childTnLst>
                                </p:cTn>
                              </p:par>
                              <p:par>
                                <p:cTn id="178" nodeType="withEffect" fill="hold" presetClass="entr" presetID="1">
                                  <p:stCondLst>
                                    <p:cond delay="0"/>
                                  </p:stCondLst>
                                  <p:childTnLst>
                                    <p:set>
                                      <p:cBhvr>
                                        <p:cTn id="179" dur="1" fill="hold">
                                          <p:stCondLst>
                                            <p:cond delay="0"/>
                                          </p:stCondLst>
                                        </p:cTn>
                                        <p:tgtEl>
                                          <p:spTgt spid="621">
                                            <p:txEl>
                                              <p:pRg st="2" end="2"/>
                                            </p:txEl>
                                          </p:spTgt>
                                        </p:tgtEl>
                                        <p:attrNameLst>
                                          <p:attrName>style.visibility</p:attrName>
                                        </p:attrNameLst>
                                      </p:cBhvr>
                                      <p:to>
                                        <p:strVal val="visible"/>
                                      </p:to>
                                    </p:set>
                                  </p:childTnLst>
                                </p:cTn>
                              </p:par>
                              <p:par>
                                <p:cTn id="180" nodeType="withEffect" fill="hold" presetClass="entr" presetID="1">
                                  <p:stCondLst>
                                    <p:cond delay="0"/>
                                  </p:stCondLst>
                                  <p:childTnLst>
                                    <p:set>
                                      <p:cBhvr>
                                        <p:cTn id="181" dur="1" fill="hold">
                                          <p:stCondLst>
                                            <p:cond delay="0"/>
                                          </p:stCondLst>
                                        </p:cTn>
                                        <p:tgtEl>
                                          <p:spTgt spid="621">
                                            <p:txEl>
                                              <p:pRg st="3" end="3"/>
                                            </p:txEl>
                                          </p:spTgt>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nodeType="clickEffect" fill="hold" presetClass="entr" presetID="1">
                                  <p:stCondLst>
                                    <p:cond delay="0"/>
                                  </p:stCondLst>
                                  <p:childTnLst>
                                    <p:set>
                                      <p:cBhvr>
                                        <p:cTn id="185" dur="1" fill="hold">
                                          <p:stCondLst>
                                            <p:cond delay="0"/>
                                          </p:stCondLst>
                                        </p:cTn>
                                        <p:tgtEl>
                                          <p:spTgt spid="621">
                                            <p:txEl>
                                              <p:pRg st="4" end="4"/>
                                            </p:txEl>
                                          </p:spTgt>
                                        </p:tgtEl>
                                        <p:attrNameLst>
                                          <p:attrName>style.visibility</p:attrName>
                                        </p:attrNameLst>
                                      </p:cBhvr>
                                      <p:to>
                                        <p:strVal val="visible"/>
                                      </p:to>
                                    </p:set>
                                  </p:childTnLst>
                                </p:cTn>
                              </p:par>
                              <p:par>
                                <p:cTn id="186" nodeType="withEffect" fill="hold" presetClass="entr" presetID="1">
                                  <p:stCondLst>
                                    <p:cond delay="0"/>
                                  </p:stCondLst>
                                  <p:childTnLst>
                                    <p:set>
                                      <p:cBhvr>
                                        <p:cTn id="187" dur="1" fill="hold">
                                          <p:stCondLst>
                                            <p:cond delay="0"/>
                                          </p:stCondLst>
                                        </p:cTn>
                                        <p:tgtEl>
                                          <p:spTgt spid="621">
                                            <p:txEl>
                                              <p:pRg st="5" end="5"/>
                                            </p:txEl>
                                          </p:spTgt>
                                        </p:tgtEl>
                                        <p:attrNameLst>
                                          <p:attrName>style.visibility</p:attrName>
                                        </p:attrNameLst>
                                      </p:cBhvr>
                                      <p:to>
                                        <p:strVal val="visible"/>
                                      </p:to>
                                    </p:set>
                                  </p:childTnLst>
                                </p:cTn>
                              </p:par>
                              <p:par>
                                <p:cTn id="188" nodeType="withEffect" fill="hold" presetClass="entr" presetID="1">
                                  <p:stCondLst>
                                    <p:cond delay="0"/>
                                  </p:stCondLst>
                                  <p:childTnLst>
                                    <p:set>
                                      <p:cBhvr>
                                        <p:cTn id="189" dur="1" fill="hold">
                                          <p:stCondLst>
                                            <p:cond delay="0"/>
                                          </p:stCondLst>
                                        </p:cTn>
                                        <p:tgtEl>
                                          <p:spTgt spid="621">
                                            <p:txEl>
                                              <p:pRg st="6" end="6"/>
                                            </p:txEl>
                                          </p:spTgt>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nodeType="clickEffect" fill="hold" presetClass="entr" presetID="1">
                                  <p:stCondLst>
                                    <p:cond delay="0"/>
                                  </p:stCondLst>
                                  <p:childTnLst>
                                    <p:set>
                                      <p:cBhvr>
                                        <p:cTn id="193" dur="1" fill="hold">
                                          <p:stCondLst>
                                            <p:cond delay="0"/>
                                          </p:stCondLst>
                                        </p:cTn>
                                        <p:tgtEl>
                                          <p:spTgt spid="621">
                                            <p:txEl>
                                              <p:pRg st="7" end="7"/>
                                            </p:txEl>
                                          </p:spTgt>
                                        </p:tgtEl>
                                        <p:attrNameLst>
                                          <p:attrName>style.visibility</p:attrName>
                                        </p:attrNameLst>
                                      </p:cBhvr>
                                      <p:to>
                                        <p:strVal val="visible"/>
                                      </p:to>
                                    </p:set>
                                  </p:childTnLst>
                                </p:cTn>
                              </p:par>
                              <p:par>
                                <p:cTn id="194" nodeType="withEffect" fill="hold" presetClass="entr" presetID="1">
                                  <p:stCondLst>
                                    <p:cond delay="0"/>
                                  </p:stCondLst>
                                  <p:childTnLst>
                                    <p:set>
                                      <p:cBhvr>
                                        <p:cTn id="195" dur="1" fill="hold">
                                          <p:stCondLst>
                                            <p:cond delay="0"/>
                                          </p:stCondLst>
                                        </p:cTn>
                                        <p:tgtEl>
                                          <p:spTgt spid="621">
                                            <p:txEl>
                                              <p:pRg st="8" end="8"/>
                                            </p:txEl>
                                          </p:spTgt>
                                        </p:tgtEl>
                                        <p:attrNameLst>
                                          <p:attrName>style.visibility</p:attrName>
                                        </p:attrNameLst>
                                      </p:cBhvr>
                                      <p:to>
                                        <p:strVal val="visible"/>
                                      </p:to>
                                    </p:set>
                                  </p:childTnLst>
                                </p:cTn>
                              </p:par>
                              <p:par>
                                <p:cTn id="196" nodeType="withEffect" fill="hold" presetClass="entr" presetID="1">
                                  <p:stCondLst>
                                    <p:cond delay="0"/>
                                  </p:stCondLst>
                                  <p:childTnLst>
                                    <p:set>
                                      <p:cBhvr>
                                        <p:cTn id="197" dur="1" fill="hold">
                                          <p:stCondLst>
                                            <p:cond delay="0"/>
                                          </p:stCondLst>
                                        </p:cTn>
                                        <p:tgtEl>
                                          <p:spTgt spid="621">
                                            <p:txEl>
                                              <p:pRg st="9" end="9"/>
                                            </p:txEl>
                                          </p:spTgt>
                                        </p:tgtEl>
                                        <p:attrNameLst>
                                          <p:attrName>style.visibility</p:attrName>
                                        </p:attrNameLst>
                                      </p:cBhvr>
                                      <p:to>
                                        <p:strVal val="visible"/>
                                      </p:to>
                                    </p:set>
                                  </p:childTnLst>
                                </p:cTn>
                              </p:par>
                              <p:par>
                                <p:cTn id="198" nodeType="withEffect" fill="hold" presetClass="entr" presetID="1">
                                  <p:stCondLst>
                                    <p:cond delay="0"/>
                                  </p:stCondLst>
                                  <p:childTnLst>
                                    <p:set>
                                      <p:cBhvr>
                                        <p:cTn id="199" dur="1" fill="hold">
                                          <p:stCondLst>
                                            <p:cond delay="0"/>
                                          </p:stCondLst>
                                        </p:cTn>
                                        <p:tgtEl>
                                          <p:spTgt spid="623"/>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nodeType="clickEffect" fill="hold" presetClass="entr" presetID="1">
                                  <p:stCondLst>
                                    <p:cond delay="0"/>
                                  </p:stCondLst>
                                  <p:childTnLst>
                                    <p:set>
                                      <p:cBhvr>
                                        <p:cTn id="203" dur="1" fill="hold">
                                          <p:stCondLst>
                                            <p:cond delay="0"/>
                                          </p:stCondLst>
                                        </p:cTn>
                                        <p:tgtEl>
                                          <p:spTgt spid="621">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Uses OF COLOR IN COMPUTER VISION</a:t>
            </a:r>
            <a:endParaRPr b="0" lang="en-US" sz="4000" spc="-1" strike="noStrike">
              <a:solidFill>
                <a:srgbClr val="000000"/>
              </a:solidFill>
              <a:latin typeface="Arial"/>
            </a:endParaRPr>
          </a:p>
        </p:txBody>
      </p:sp>
      <p:sp>
        <p:nvSpPr>
          <p:cNvPr id="625"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TextShape 1"/>
          <p:cNvSpPr txBox="1"/>
          <p:nvPr/>
        </p:nvSpPr>
        <p:spPr>
          <a:xfrm>
            <a:off x="304920" y="274680"/>
            <a:ext cx="8229240" cy="11426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Project: Pedestrian Detection</a:t>
            </a:r>
            <a:endParaRPr b="0" lang="en-US" sz="4000" spc="-1" strike="noStrike">
              <a:solidFill>
                <a:srgbClr val="000000"/>
              </a:solidFill>
              <a:latin typeface="Arial"/>
            </a:endParaRPr>
          </a:p>
        </p:txBody>
      </p:sp>
      <p:pic>
        <p:nvPicPr>
          <p:cNvPr id="278" name="Picture 2" descr=""/>
          <p:cNvPicPr/>
          <p:nvPr/>
        </p:nvPicPr>
        <p:blipFill>
          <a:blip r:embed="rId1"/>
          <a:stretch/>
        </p:blipFill>
        <p:spPr>
          <a:xfrm>
            <a:off x="457200" y="1295280"/>
            <a:ext cx="8229240" cy="1614240"/>
          </a:xfrm>
          <a:prstGeom prst="rect">
            <a:avLst/>
          </a:prstGeom>
          <a:ln>
            <a:noFill/>
          </a:ln>
        </p:spPr>
      </p:pic>
      <p:pic>
        <p:nvPicPr>
          <p:cNvPr id="279" name="Picture 4" descr="http://iica.de/pd/images/crossing-300x222.png"/>
          <p:cNvPicPr/>
          <p:nvPr/>
        </p:nvPicPr>
        <p:blipFill>
          <a:blip r:embed="rId2"/>
          <a:stretch/>
        </p:blipFill>
        <p:spPr>
          <a:xfrm>
            <a:off x="2095560" y="3276720"/>
            <a:ext cx="4457520" cy="3298320"/>
          </a:xfrm>
          <a:prstGeom prst="rect">
            <a:avLst/>
          </a:prstGeom>
          <a:ln>
            <a:noFill/>
          </a:ln>
        </p:spPr>
      </p:pic>
    </p:spTree>
  </p:cSld>
  <mc:AlternateContent>
    <mc:Choice Requires="p14">
      <p:transition p14:dur="10"/>
    </mc:Choice>
    <mc:Fallback>
      <p:transition/>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27"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Color histograms for indexing and retrieval</a:t>
            </a:r>
            <a:endParaRPr b="0" lang="en-US" sz="2800" spc="-1" strike="noStrike">
              <a:solidFill>
                <a:srgbClr val="000000"/>
              </a:solidFill>
              <a:latin typeface="Calibri"/>
            </a:endParaRPr>
          </a:p>
        </p:txBody>
      </p:sp>
      <p:pic>
        <p:nvPicPr>
          <p:cNvPr id="628" name="Picture 4" descr=""/>
          <p:cNvPicPr/>
          <p:nvPr/>
        </p:nvPicPr>
        <p:blipFill>
          <a:blip r:embed="rId1"/>
          <a:stretch/>
        </p:blipFill>
        <p:spPr>
          <a:xfrm>
            <a:off x="3730680" y="1600200"/>
            <a:ext cx="3812760" cy="1810800"/>
          </a:xfrm>
          <a:prstGeom prst="rect">
            <a:avLst/>
          </a:prstGeom>
          <a:ln w="9360">
            <a:noFill/>
          </a:ln>
        </p:spPr>
      </p:pic>
      <p:pic>
        <p:nvPicPr>
          <p:cNvPr id="629" name="Picture 5" descr=""/>
          <p:cNvPicPr/>
          <p:nvPr/>
        </p:nvPicPr>
        <p:blipFill>
          <a:blip r:embed="rId2"/>
          <a:stretch/>
        </p:blipFill>
        <p:spPr>
          <a:xfrm>
            <a:off x="685800" y="2590920"/>
            <a:ext cx="2395080" cy="3604680"/>
          </a:xfrm>
          <a:prstGeom prst="rect">
            <a:avLst/>
          </a:prstGeom>
          <a:ln w="9360">
            <a:noFill/>
          </a:ln>
        </p:spPr>
      </p:pic>
      <p:pic>
        <p:nvPicPr>
          <p:cNvPr id="630" name="Picture 6" descr=""/>
          <p:cNvPicPr/>
          <p:nvPr/>
        </p:nvPicPr>
        <p:blipFill>
          <a:blip r:embed="rId3"/>
          <a:stretch/>
        </p:blipFill>
        <p:spPr>
          <a:xfrm>
            <a:off x="3200400" y="3886200"/>
            <a:ext cx="2336400" cy="2298240"/>
          </a:xfrm>
          <a:prstGeom prst="rect">
            <a:avLst/>
          </a:prstGeom>
          <a:ln w="9360">
            <a:noFill/>
          </a:ln>
        </p:spPr>
      </p:pic>
      <p:sp>
        <p:nvSpPr>
          <p:cNvPr id="631" name="CustomShape 3"/>
          <p:cNvSpPr/>
          <p:nvPr/>
        </p:nvSpPr>
        <p:spPr>
          <a:xfrm>
            <a:off x="1349280" y="6324480"/>
            <a:ext cx="6445080" cy="4561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rPr>
              <a:t>Swain and Ballard, </a:t>
            </a:r>
            <a:r>
              <a:rPr b="0" lang="en-US" sz="2400" spc="-1" strike="noStrike" u="sng">
                <a:solidFill>
                  <a:srgbClr val="0000ff"/>
                </a:solidFill>
                <a:uFillTx/>
                <a:latin typeface="Arial"/>
                <a:hlinkClick r:id="rId4"/>
              </a:rPr>
              <a:t>Color Indexing</a:t>
            </a:r>
            <a:r>
              <a:rPr b="0" lang="en-US" sz="2400" spc="-1" strike="noStrike">
                <a:solidFill>
                  <a:srgbClr val="000000"/>
                </a:solidFill>
                <a:latin typeface="Arial"/>
              </a:rPr>
              <a:t>, IJCV 1991.</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33"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Skin detection</a:t>
            </a:r>
            <a:endParaRPr b="0" lang="en-US" sz="2800" spc="-1" strike="noStrike">
              <a:solidFill>
                <a:srgbClr val="000000"/>
              </a:solidFill>
              <a:latin typeface="Calibri"/>
            </a:endParaRPr>
          </a:p>
        </p:txBody>
      </p:sp>
      <p:sp>
        <p:nvSpPr>
          <p:cNvPr id="634" name="CustomShape 3"/>
          <p:cNvSpPr/>
          <p:nvPr/>
        </p:nvSpPr>
        <p:spPr>
          <a:xfrm>
            <a:off x="914400" y="5959440"/>
            <a:ext cx="7848360" cy="11869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M. Jones and J. Rehg, </a:t>
            </a:r>
            <a:r>
              <a:rPr b="0" lang="en-US" sz="2400" spc="-1" strike="noStrike" u="sng">
                <a:solidFill>
                  <a:srgbClr val="0000ff"/>
                </a:solidFill>
                <a:uFillTx/>
                <a:latin typeface="Arial"/>
                <a:hlinkClick r:id="rId1"/>
              </a:rPr>
              <a:t>Statistical Color Models with Application to Skin Detection</a:t>
            </a:r>
            <a:r>
              <a:rPr b="0" lang="en-US" sz="2400" spc="-1" strike="noStrike">
                <a:solidFill>
                  <a:srgbClr val="000000"/>
                </a:solidFill>
                <a:latin typeface="Arial"/>
              </a:rPr>
              <a:t>, IJCV 2002.</a:t>
            </a:r>
            <a:endParaRPr b="0" lang="en-US" sz="2400" spc="-1" strike="noStrike">
              <a:latin typeface="Arial"/>
            </a:endParaRPr>
          </a:p>
        </p:txBody>
      </p:sp>
      <p:pic>
        <p:nvPicPr>
          <p:cNvPr id="635" name="Picture 5" descr=""/>
          <p:cNvPicPr/>
          <p:nvPr/>
        </p:nvPicPr>
        <p:blipFill>
          <a:blip r:embed="rId2"/>
          <a:stretch/>
        </p:blipFill>
        <p:spPr>
          <a:xfrm>
            <a:off x="2236680" y="1447920"/>
            <a:ext cx="4668480" cy="4465440"/>
          </a:xfrm>
          <a:prstGeom prst="rect">
            <a:avLst/>
          </a:prstGeom>
          <a:ln w="9360">
            <a:noFill/>
          </a:ln>
        </p:spPr>
      </p:pic>
      <p:sp>
        <p:nvSpPr>
          <p:cNvPr id="636" name="CustomShape 4"/>
          <p:cNvSpPr/>
          <p:nvPr/>
        </p:nvSpPr>
        <p:spPr>
          <a:xfrm>
            <a:off x="7346520" y="6553080"/>
            <a:ext cx="178128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Arial"/>
              </a:rPr>
              <a:t>Source: S. Lazebnik</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38"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Nude people detection</a:t>
            </a:r>
            <a:endParaRPr b="0" lang="en-US" sz="2800" spc="-1" strike="noStrike">
              <a:solidFill>
                <a:srgbClr val="000000"/>
              </a:solidFill>
              <a:latin typeface="Calibri"/>
            </a:endParaRPr>
          </a:p>
        </p:txBody>
      </p:sp>
      <p:sp>
        <p:nvSpPr>
          <p:cNvPr id="639" name="CustomShape 3"/>
          <p:cNvSpPr/>
          <p:nvPr/>
        </p:nvSpPr>
        <p:spPr>
          <a:xfrm>
            <a:off x="152280" y="5713560"/>
            <a:ext cx="8838720" cy="11876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Forsyth, D.A. and Fleck, M. M., </a:t>
            </a:r>
            <a:r>
              <a:rPr b="0" lang="en-US" sz="2400" spc="-1" strike="noStrike" u="sng">
                <a:solidFill>
                  <a:srgbClr val="0000ff"/>
                </a:solidFill>
                <a:uFillTx/>
                <a:latin typeface="Arial"/>
                <a:hlinkClick r:id="rId1"/>
              </a:rPr>
              <a:t>``Automatic Detection of Human Nudes,''</a:t>
            </a:r>
            <a:r>
              <a:rPr b="0" lang="en-US" sz="2400" spc="-1" strike="noStrike">
                <a:solidFill>
                  <a:srgbClr val="000000"/>
                </a:solidFill>
                <a:latin typeface="Arial"/>
              </a:rPr>
              <a:t> </a:t>
            </a:r>
            <a:r>
              <a:rPr b="0" i="1" lang="en-US" sz="2400" spc="-1" strike="noStrike">
                <a:solidFill>
                  <a:srgbClr val="000000"/>
                </a:solidFill>
                <a:latin typeface="Arial"/>
              </a:rPr>
              <a:t>International Journal of Computer Vision </a:t>
            </a:r>
            <a:r>
              <a:rPr b="0" lang="en-US" sz="2400" spc="-1" strike="noStrike">
                <a:solidFill>
                  <a:srgbClr val="000000"/>
                </a:solidFill>
                <a:latin typeface="Arial"/>
              </a:rPr>
              <a:t>, </a:t>
            </a:r>
            <a:r>
              <a:rPr b="1" lang="en-US" sz="2400" spc="-1" strike="noStrike">
                <a:solidFill>
                  <a:srgbClr val="000000"/>
                </a:solidFill>
                <a:latin typeface="Arial"/>
              </a:rPr>
              <a:t>32 </a:t>
            </a:r>
            <a:r>
              <a:rPr b="0" lang="en-US" sz="2400" spc="-1" strike="noStrike">
                <a:solidFill>
                  <a:srgbClr val="000000"/>
                </a:solidFill>
                <a:latin typeface="Arial"/>
              </a:rPr>
              <a:t>, 1, 63-77, August, 1999   </a:t>
            </a:r>
            <a:endParaRPr b="0" lang="en-US" sz="2400" spc="-1" strike="noStrike">
              <a:latin typeface="Arial"/>
            </a:endParaRPr>
          </a:p>
        </p:txBody>
      </p:sp>
      <p:pic>
        <p:nvPicPr>
          <p:cNvPr id="640" name="Picture 2" descr=""/>
          <p:cNvPicPr/>
          <p:nvPr/>
        </p:nvPicPr>
        <p:blipFill>
          <a:blip r:embed="rId2"/>
          <a:stretch/>
        </p:blipFill>
        <p:spPr>
          <a:xfrm>
            <a:off x="781200" y="1771560"/>
            <a:ext cx="7581600" cy="3314520"/>
          </a:xfrm>
          <a:prstGeom prst="rect">
            <a:avLst/>
          </a:prstGeom>
          <a:ln w="9360">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42"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Image segmentation and retrieval</a:t>
            </a:r>
            <a:endParaRPr b="0" lang="en-US" sz="2800" spc="-1" strike="noStrike">
              <a:solidFill>
                <a:srgbClr val="000000"/>
              </a:solidFill>
              <a:latin typeface="Calibri"/>
            </a:endParaRPr>
          </a:p>
        </p:txBody>
      </p:sp>
      <p:pic>
        <p:nvPicPr>
          <p:cNvPr id="643" name="Picture 4" descr=""/>
          <p:cNvPicPr/>
          <p:nvPr/>
        </p:nvPicPr>
        <p:blipFill>
          <a:blip r:embed="rId1"/>
          <a:stretch/>
        </p:blipFill>
        <p:spPr>
          <a:xfrm>
            <a:off x="2362320" y="1447920"/>
            <a:ext cx="4308120" cy="4173120"/>
          </a:xfrm>
          <a:prstGeom prst="rect">
            <a:avLst/>
          </a:prstGeom>
          <a:ln w="9360">
            <a:noFill/>
          </a:ln>
        </p:spPr>
      </p:pic>
      <p:sp>
        <p:nvSpPr>
          <p:cNvPr id="644" name="CustomShape 3"/>
          <p:cNvSpPr/>
          <p:nvPr/>
        </p:nvSpPr>
        <p:spPr>
          <a:xfrm>
            <a:off x="152280" y="5713560"/>
            <a:ext cx="8838720" cy="10958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2200" spc="-1" strike="noStrike">
                <a:solidFill>
                  <a:srgbClr val="000000"/>
                </a:solidFill>
                <a:latin typeface="Arial"/>
              </a:rPr>
              <a:t>C. Carson, S. Belongie, H. Greenspan, and Ji. Malik, Blobworld: Image segmentation using Expectation-Maximization and its application to image querying, ICVIS 1999.</a:t>
            </a:r>
            <a:endParaRPr b="0" lang="en-US" sz="2200" spc="-1" strike="noStrike">
              <a:latin typeface="Arial"/>
            </a:endParaRPr>
          </a:p>
        </p:txBody>
      </p:sp>
      <p:sp>
        <p:nvSpPr>
          <p:cNvPr id="645" name="CustomShape 4"/>
          <p:cNvSpPr/>
          <p:nvPr/>
        </p:nvSpPr>
        <p:spPr>
          <a:xfrm>
            <a:off x="7346520" y="6553080"/>
            <a:ext cx="178128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Arial"/>
              </a:rPr>
              <a:t>Source: S. Lazebnik</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47"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Robot soccer</a:t>
            </a:r>
            <a:endParaRPr b="0" lang="en-US" sz="2800" spc="-1" strike="noStrike">
              <a:solidFill>
                <a:srgbClr val="000000"/>
              </a:solidFill>
              <a:latin typeface="Calibri"/>
            </a:endParaRPr>
          </a:p>
        </p:txBody>
      </p:sp>
      <p:pic>
        <p:nvPicPr>
          <p:cNvPr id="648" name="Picture 4" descr=""/>
          <p:cNvPicPr/>
          <p:nvPr/>
        </p:nvPicPr>
        <p:blipFill>
          <a:blip r:embed="rId1"/>
          <a:stretch/>
        </p:blipFill>
        <p:spPr>
          <a:xfrm>
            <a:off x="1600200" y="1828800"/>
            <a:ext cx="2742840" cy="2109600"/>
          </a:xfrm>
          <a:prstGeom prst="rect">
            <a:avLst/>
          </a:prstGeom>
          <a:ln w="9360">
            <a:noFill/>
          </a:ln>
        </p:spPr>
      </p:pic>
      <p:pic>
        <p:nvPicPr>
          <p:cNvPr id="649" name="Picture 5" descr=""/>
          <p:cNvPicPr/>
          <p:nvPr/>
        </p:nvPicPr>
        <p:blipFill>
          <a:blip r:embed="rId2"/>
          <a:stretch/>
        </p:blipFill>
        <p:spPr>
          <a:xfrm>
            <a:off x="4495680" y="1828800"/>
            <a:ext cx="2742840" cy="2109600"/>
          </a:xfrm>
          <a:prstGeom prst="rect">
            <a:avLst/>
          </a:prstGeom>
          <a:ln w="9360">
            <a:noFill/>
          </a:ln>
        </p:spPr>
      </p:pic>
      <p:sp>
        <p:nvSpPr>
          <p:cNvPr id="650" name="CustomShape 3"/>
          <p:cNvSpPr/>
          <p:nvPr/>
        </p:nvSpPr>
        <p:spPr>
          <a:xfrm>
            <a:off x="685800" y="4210200"/>
            <a:ext cx="7772040" cy="15526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Arial"/>
              </a:rPr>
              <a:t>M. Sridharan and P. Stone, </a:t>
            </a:r>
            <a:r>
              <a:rPr b="0" lang="en-US" sz="2400" spc="-1" strike="noStrike" u="sng">
                <a:solidFill>
                  <a:srgbClr val="0000ff"/>
                </a:solidFill>
                <a:uFillTx/>
                <a:latin typeface="Arial"/>
                <a:hlinkClick r:id="rId3"/>
              </a:rPr>
              <a:t>Towards Eliminating Manual Color Calibration at RoboCup</a:t>
            </a:r>
            <a:r>
              <a:rPr b="0" lang="en-US" sz="2400" spc="-1" strike="noStrike">
                <a:solidFill>
                  <a:srgbClr val="000000"/>
                </a:solidFill>
                <a:latin typeface="Arial"/>
              </a:rPr>
              <a:t>.</a:t>
            </a:r>
            <a:r>
              <a:rPr b="1" lang="en-US" sz="2400" spc="-1" strike="noStrike">
                <a:solidFill>
                  <a:srgbClr val="000000"/>
                </a:solidFill>
                <a:latin typeface="Arial"/>
              </a:rPr>
              <a:t> </a:t>
            </a:r>
            <a:r>
              <a:rPr b="0" lang="en-US" sz="2400" spc="-1" strike="noStrike">
                <a:solidFill>
                  <a:srgbClr val="000000"/>
                </a:solidFill>
                <a:latin typeface="Arial"/>
              </a:rPr>
              <a:t>RoboCup-2005: Robot Soccer World Cup IX, Springer Verlag, 2006</a:t>
            </a:r>
            <a:endParaRPr b="0" lang="en-US" sz="2400" spc="-1" strike="noStrike">
              <a:latin typeface="Arial"/>
            </a:endParaRPr>
          </a:p>
        </p:txBody>
      </p:sp>
      <p:sp>
        <p:nvSpPr>
          <p:cNvPr id="651" name="CustomShape 4"/>
          <p:cNvSpPr/>
          <p:nvPr/>
        </p:nvSpPr>
        <p:spPr>
          <a:xfrm>
            <a:off x="7340040" y="6553080"/>
            <a:ext cx="180720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Arial"/>
              </a:rPr>
              <a:t>Source: K. Grauman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2"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Uses of color in computer vision</a:t>
            </a:r>
            <a:endParaRPr b="0" lang="en-US" sz="4000" spc="-1" strike="noStrike">
              <a:solidFill>
                <a:srgbClr val="000000"/>
              </a:solidFill>
              <a:latin typeface="Arial"/>
            </a:endParaRPr>
          </a:p>
        </p:txBody>
      </p:sp>
      <p:sp>
        <p:nvSpPr>
          <p:cNvPr id="653" name="TextShape 2"/>
          <p:cNvSpPr txBox="1"/>
          <p:nvPr/>
        </p:nvSpPr>
        <p:spPr>
          <a:xfrm>
            <a:off x="457200" y="1066680"/>
            <a:ext cx="8229240" cy="5181120"/>
          </a:xfrm>
          <a:prstGeom prst="rect">
            <a:avLst/>
          </a:prstGeom>
          <a:noFill/>
          <a:ln w="9360">
            <a:noFill/>
          </a:ln>
        </p:spPr>
        <p:txBody>
          <a:bodyPr>
            <a:noAutofit/>
          </a:bodyPr>
          <a:p>
            <a:pPr marL="343080" indent="-342720">
              <a:lnSpc>
                <a:spcPct val="100000"/>
              </a:lnSpc>
              <a:spcBef>
                <a:spcPts val="561"/>
              </a:spcBef>
              <a:tabLst>
                <a:tab algn="l" pos="0"/>
              </a:tabLst>
            </a:pPr>
            <a:r>
              <a:rPr b="0" lang="en-US" sz="2800" spc="-1" strike="noStrike">
                <a:solidFill>
                  <a:srgbClr val="000000"/>
                </a:solidFill>
                <a:latin typeface="Calibri"/>
              </a:rPr>
              <a:t>Building appearance models for tracking</a:t>
            </a:r>
            <a:endParaRPr b="0" lang="en-US" sz="2800" spc="-1" strike="noStrike">
              <a:solidFill>
                <a:srgbClr val="000000"/>
              </a:solidFill>
              <a:latin typeface="Calibri"/>
            </a:endParaRPr>
          </a:p>
        </p:txBody>
      </p:sp>
      <p:pic>
        <p:nvPicPr>
          <p:cNvPr id="654" name="Picture 4" descr=""/>
          <p:cNvPicPr/>
          <p:nvPr/>
        </p:nvPicPr>
        <p:blipFill>
          <a:blip r:embed="rId1"/>
          <a:stretch/>
        </p:blipFill>
        <p:spPr>
          <a:xfrm>
            <a:off x="990720" y="1447920"/>
            <a:ext cx="6933960" cy="2638080"/>
          </a:xfrm>
          <a:prstGeom prst="rect">
            <a:avLst/>
          </a:prstGeom>
          <a:ln w="9360">
            <a:noFill/>
          </a:ln>
        </p:spPr>
      </p:pic>
      <p:pic>
        <p:nvPicPr>
          <p:cNvPr id="655" name="Picture 5" descr=""/>
          <p:cNvPicPr/>
          <p:nvPr/>
        </p:nvPicPr>
        <p:blipFill>
          <a:blip r:embed="rId2"/>
          <a:stretch/>
        </p:blipFill>
        <p:spPr>
          <a:xfrm>
            <a:off x="1295280" y="3857760"/>
            <a:ext cx="6629040" cy="2177640"/>
          </a:xfrm>
          <a:prstGeom prst="rect">
            <a:avLst/>
          </a:prstGeom>
          <a:ln w="9360">
            <a:noFill/>
          </a:ln>
        </p:spPr>
      </p:pic>
      <p:sp>
        <p:nvSpPr>
          <p:cNvPr id="656" name="CustomShape 3"/>
          <p:cNvSpPr/>
          <p:nvPr/>
        </p:nvSpPr>
        <p:spPr>
          <a:xfrm>
            <a:off x="0" y="6126840"/>
            <a:ext cx="9143640" cy="63936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0" lang="en-US" sz="1800" spc="-1" strike="noStrike">
                <a:solidFill>
                  <a:srgbClr val="000000"/>
                </a:solidFill>
                <a:latin typeface="Arial"/>
              </a:rPr>
              <a:t>D. Ramanan, D. Forsyth, and A. Zisserman. </a:t>
            </a:r>
            <a:r>
              <a:rPr b="0" lang="en-US" sz="1800" spc="-1" strike="noStrike" u="sng">
                <a:solidFill>
                  <a:srgbClr val="0000ff"/>
                </a:solidFill>
                <a:uFillTx/>
                <a:latin typeface="Arial"/>
                <a:hlinkClick r:id="rId3"/>
              </a:rPr>
              <a:t>Tracking People by Learning their Appearance</a:t>
            </a:r>
            <a:r>
              <a:rPr b="0" lang="en-US" sz="1800" spc="-1" strike="noStrike">
                <a:solidFill>
                  <a:srgbClr val="000000"/>
                </a:solidFill>
                <a:latin typeface="Arial"/>
              </a:rPr>
              <a:t>. PAMI 2007.</a:t>
            </a:r>
            <a:endParaRPr b="0" lang="en-US" sz="1800" spc="-1" strike="noStrike">
              <a:latin typeface="Arial"/>
            </a:endParaRPr>
          </a:p>
        </p:txBody>
      </p:sp>
      <p:sp>
        <p:nvSpPr>
          <p:cNvPr id="657" name="CustomShape 4"/>
          <p:cNvSpPr/>
          <p:nvPr/>
        </p:nvSpPr>
        <p:spPr>
          <a:xfrm>
            <a:off x="7346520" y="6553080"/>
            <a:ext cx="178128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Arial"/>
              </a:rPr>
              <a:t>Source: S. Lazebnik</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TextShape 1"/>
          <p:cNvSpPr txBox="1"/>
          <p:nvPr/>
        </p:nvSpPr>
        <p:spPr>
          <a:xfrm>
            <a:off x="722160" y="4406760"/>
            <a:ext cx="7772040" cy="1361880"/>
          </a:xfrm>
          <a:prstGeom prst="rect">
            <a:avLst/>
          </a:prstGeom>
          <a:noFill/>
          <a:ln w="9360">
            <a:noFill/>
          </a:ln>
        </p:spPr>
        <p:txBody>
          <a:bodyPr>
            <a:noAutofit/>
          </a:bodyPr>
          <a:p>
            <a:pPr>
              <a:lnSpc>
                <a:spcPct val="100000"/>
              </a:lnSpc>
            </a:pPr>
            <a:r>
              <a:rPr b="1" lang="en-US" sz="4000" spc="-1" strike="noStrike" cap="all">
                <a:solidFill>
                  <a:srgbClr val="000000"/>
                </a:solidFill>
                <a:latin typeface="Calibri"/>
              </a:rPr>
              <a:t>SOME Past and Ongoing projects</a:t>
            </a:r>
            <a:endParaRPr b="0" lang="en-US" sz="4000" spc="-1" strike="noStrike">
              <a:solidFill>
                <a:srgbClr val="000000"/>
              </a:solidFill>
              <a:latin typeface="Arial"/>
            </a:endParaRPr>
          </a:p>
        </p:txBody>
      </p:sp>
      <p:sp>
        <p:nvSpPr>
          <p:cNvPr id="659" name="TextShape 2"/>
          <p:cNvSpPr txBox="1"/>
          <p:nvPr/>
        </p:nvSpPr>
        <p:spPr>
          <a:xfrm>
            <a:off x="722160" y="2906640"/>
            <a:ext cx="7772040" cy="1499760"/>
          </a:xfrm>
          <a:prstGeom prst="rect">
            <a:avLst/>
          </a:prstGeom>
          <a:noFill/>
          <a:ln w="9360">
            <a:noFill/>
          </a:ln>
        </p:spPr>
        <p:txBody>
          <a:bodyPr anchor="b">
            <a:noAutofit/>
          </a:bodyPr>
          <a:p>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TextShape 1"/>
          <p:cNvSpPr txBox="1"/>
          <p:nvPr/>
        </p:nvSpPr>
        <p:spPr>
          <a:xfrm>
            <a:off x="457200" y="0"/>
            <a:ext cx="8229240" cy="11426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4. Recent topics</a:t>
            </a:r>
            <a:endParaRPr b="0" lang="en-US" sz="4000" spc="-1" strike="noStrike">
              <a:solidFill>
                <a:srgbClr val="000000"/>
              </a:solidFill>
              <a:latin typeface="Arial"/>
            </a:endParaRPr>
          </a:p>
        </p:txBody>
      </p:sp>
      <p:pic>
        <p:nvPicPr>
          <p:cNvPr id="281" name="Shape 229" descr=""/>
          <p:cNvPicPr/>
          <p:nvPr/>
        </p:nvPicPr>
        <p:blipFill>
          <a:blip r:embed="rId1"/>
          <a:stretch/>
        </p:blipFill>
        <p:spPr>
          <a:xfrm>
            <a:off x="1030680" y="1143000"/>
            <a:ext cx="7046280" cy="5486040"/>
          </a:xfrm>
          <a:prstGeom prst="rect">
            <a:avLst/>
          </a:prstGeom>
          <a:ln>
            <a:noFill/>
          </a:ln>
        </p:spPr>
      </p:pic>
    </p:spTree>
  </p:cSld>
  <mc:AlternateContent>
    <mc:Choice Requires="p14">
      <p:transition p14:dur="10"/>
    </mc:Choice>
    <mc:Fallback>
      <p:transition/>
    </mc:Fallback>
  </mc:AlternateContent>
  <p:timing>
    <p:tnLst>
      <p:par>
        <p:cTn id="69" dur="indefinite" restart="never" nodeType="tmRoot">
          <p:childTnLst>
            <p:seq>
              <p:cTn id="70" dur="indefinite" nodeType="mainSeq">
                <p:childTnLst>
                  <p:par>
                    <p:cTn id="71" fill="hold">
                      <p:stCondLst>
                        <p:cond delay="0"/>
                      </p:stCondLst>
                      <p:childTnLst>
                        <p:par>
                          <p:cTn id="72" fill="hold">
                            <p:stCondLst>
                              <p:cond delay="0"/>
                            </p:stCondLst>
                            <p:childTnLst>
                              <p:par>
                                <p:cTn id="73" nodeType="afterEffect" fill="hold" presetClass="entr" presetID="1">
                                  <p:stCondLst>
                                    <p:cond delay="0"/>
                                  </p:stCondLst>
                                  <p:childTnLst>
                                    <p:set>
                                      <p:cBhvr>
                                        <p:cTn id="74"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TextShape 1"/>
          <p:cNvSpPr txBox="1"/>
          <p:nvPr/>
        </p:nvSpPr>
        <p:spPr>
          <a:xfrm>
            <a:off x="457200" y="0"/>
            <a:ext cx="8229240" cy="914040"/>
          </a:xfrm>
          <a:prstGeom prst="rect">
            <a:avLst/>
          </a:prstGeom>
          <a:noFill/>
          <a:ln w="9360">
            <a:noFill/>
          </a:ln>
        </p:spPr>
        <p:txBody>
          <a:bodyPr anchor="ctr">
            <a:noAutofit/>
          </a:bodyPr>
          <a:p>
            <a:pPr>
              <a:lnSpc>
                <a:spcPct val="100000"/>
              </a:lnSpc>
            </a:pPr>
            <a:r>
              <a:rPr b="0" lang="en-US" sz="4000" spc="-1" strike="noStrike">
                <a:solidFill>
                  <a:srgbClr val="000000"/>
                </a:solidFill>
                <a:latin typeface="Calibri"/>
              </a:rPr>
              <a:t>Sign up piazza now!</a:t>
            </a:r>
            <a:endParaRPr b="0" lang="en-US" sz="4000" spc="-1" strike="noStrike">
              <a:solidFill>
                <a:srgbClr val="000000"/>
              </a:solidFill>
              <a:latin typeface="Arial"/>
            </a:endParaRPr>
          </a:p>
        </p:txBody>
      </p:sp>
      <p:sp>
        <p:nvSpPr>
          <p:cNvPr id="283" name="TextShape 2"/>
          <p:cNvSpPr txBox="1"/>
          <p:nvPr/>
        </p:nvSpPr>
        <p:spPr>
          <a:xfrm>
            <a:off x="304920" y="1523880"/>
            <a:ext cx="8534160" cy="5181120"/>
          </a:xfrm>
          <a:prstGeom prst="rect">
            <a:avLst/>
          </a:prstGeom>
          <a:noFill/>
          <a:ln w="9360">
            <a:noFill/>
          </a:ln>
        </p:spPr>
        <p:txBody>
          <a:bodyPr>
            <a:noAutofit/>
          </a:bodyPr>
          <a:p>
            <a:pPr marL="343080" indent="-342720">
              <a:lnSpc>
                <a:spcPct val="100000"/>
              </a:lnSpc>
              <a:spcBef>
                <a:spcPts val="479"/>
              </a:spcBef>
              <a:buClr>
                <a:srgbClr val="000000"/>
              </a:buClr>
              <a:buFont typeface="Arial"/>
              <a:buChar char="•"/>
            </a:pPr>
            <a:r>
              <a:rPr b="0" lang="en-US" sz="2400" spc="-1" strike="noStrike" u="sng">
                <a:solidFill>
                  <a:srgbClr val="0000ff"/>
                </a:solidFill>
                <a:uFillTx/>
                <a:latin typeface="Calibri"/>
                <a:hlinkClick r:id="rId1"/>
              </a:rPr>
              <a:t>https</a:t>
            </a:r>
            <a:r>
              <a:rPr b="0" lang="en-US" sz="2400" spc="-1" strike="noStrike" u="sng">
                <a:solidFill>
                  <a:srgbClr val="0000ff"/>
                </a:solidFill>
                <a:uFillTx/>
                <a:latin typeface="Calibri"/>
                <a:hlinkClick r:id="rId2"/>
              </a:rPr>
              <a:t>://piazza.com/class/jqvgvzzpu2m1iv</a:t>
            </a:r>
            <a:endParaRPr b="0" lang="en-US" sz="2400" spc="-1" strike="noStrike">
              <a:solidFill>
                <a:srgbClr val="000000"/>
              </a:solidFill>
              <a:latin typeface="Calibri"/>
            </a:endParaRPr>
          </a:p>
        </p:txBody>
      </p:sp>
    </p:spTree>
  </p:cSld>
  <mc:AlternateContent>
    <mc:Choice Requires="p14">
      <p:transition p14:dur="10"/>
    </mc:Choice>
    <mc:Fallback>
      <p:transition/>
    </mc:Fallback>
  </mc:AlternateContent>
  <p:timing>
    <p:tnLst>
      <p:par>
        <p:cTn id="75" dur="indefinite" restart="never" nodeType="tmRoot">
          <p:childTnLst>
            <p:seq>
              <p:cTn id="76" dur="indefinite" nodeType="mainSeq">
                <p:childTnLst>
                  <p:par>
                    <p:cTn id="77" fill="hold">
                      <p:stCondLst>
                        <p:cond delay="0"/>
                      </p:stCondLst>
                      <p:childTnLst>
                        <p:par>
                          <p:cTn id="78" fill="hold">
                            <p:stCondLst>
                              <p:cond delay="0"/>
                            </p:stCondLst>
                            <p:childTnLst>
                              <p:par>
                                <p:cTn id="79" nodeType="withEffect" fill="hold" presetClass="entr" presetID="10">
                                  <p:stCondLst>
                                    <p:cond delay="0"/>
                                  </p:stCondLst>
                                  <p:childTnLst>
                                    <p:set>
                                      <p:cBhvr>
                                        <p:cTn id="80" dur="1" fill="hold">
                                          <p:stCondLst>
                                            <p:cond delay="0"/>
                                          </p:stCondLst>
                                        </p:cTn>
                                        <p:tgtEl>
                                          <p:spTgt spid="283">
                                            <p:txEl>
                                              <p:pRg st="0" end="0"/>
                                            </p:txEl>
                                          </p:spTgt>
                                        </p:tgtEl>
                                        <p:attrNameLst>
                                          <p:attrName>style.visibility</p:attrName>
                                        </p:attrNameLst>
                                      </p:cBhvr>
                                      <p:to>
                                        <p:strVal val="visible"/>
                                      </p:to>
                                    </p:set>
                                    <p:animEffect filter="fade" transition="in">
                                      <p:cBhvr additive="repl">
                                        <p:cTn id="81" dur="500"/>
                                        <p:tgtEl>
                                          <p:spTgt spid="28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27690</TotalTime>
  <Application>LibreOffice/6.4.6.2$Linux_X86_64 LibreOffice_project/40$Build-2</Application>
  <Words>3480</Words>
  <Paragraphs>923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2009-12-16T02:55:56Z</dcterms:created>
  <dc:creator>Derek Hoiem;James Hays</dc:creator>
  <dc:description/>
  <dc:language>en-US</dc:language>
  <cp:lastModifiedBy/>
  <dcterms:modified xsi:type="dcterms:W3CDTF">2021-03-10T23:17:23Z</dcterms:modified>
  <cp:revision>202</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18</vt:i4>
  </property>
  <property fmtid="{D5CDD505-2E9C-101B-9397-08002B2CF9AE}" pid="4" name="HyperlinksChanged">
    <vt:bool>0</vt:bool>
  </property>
  <property fmtid="{D5CDD505-2E9C-101B-9397-08002B2CF9AE}" pid="5" name="LinksUpToDate">
    <vt:bool>0</vt:bool>
  </property>
  <property fmtid="{D5CDD505-2E9C-101B-9397-08002B2CF9AE}" pid="6" name="MMClips">
    <vt:i4>4</vt:i4>
  </property>
  <property fmtid="{D5CDD505-2E9C-101B-9397-08002B2CF9AE}" pid="7" name="Notes">
    <vt:i4>52</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98</vt:i4>
  </property>
</Properties>
</file>