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86"/>
  </p:notesMasterIdLst>
  <p:sldIdLst>
    <p:sldId id="665" r:id="rId3"/>
    <p:sldId id="618" r:id="rId4"/>
    <p:sldId id="736" r:id="rId5"/>
    <p:sldId id="738" r:id="rId6"/>
    <p:sldId id="682" r:id="rId7"/>
    <p:sldId id="670" r:id="rId8"/>
    <p:sldId id="671" r:id="rId9"/>
    <p:sldId id="672" r:id="rId10"/>
    <p:sldId id="673" r:id="rId11"/>
    <p:sldId id="674" r:id="rId12"/>
    <p:sldId id="675" r:id="rId13"/>
    <p:sldId id="676" r:id="rId14"/>
    <p:sldId id="677" r:id="rId15"/>
    <p:sldId id="733" r:id="rId16"/>
    <p:sldId id="734" r:id="rId17"/>
    <p:sldId id="678" r:id="rId18"/>
    <p:sldId id="679" r:id="rId19"/>
    <p:sldId id="680" r:id="rId20"/>
    <p:sldId id="681" r:id="rId21"/>
    <p:sldId id="683" r:id="rId22"/>
    <p:sldId id="684" r:id="rId23"/>
    <p:sldId id="685" r:id="rId24"/>
    <p:sldId id="686" r:id="rId25"/>
    <p:sldId id="687" r:id="rId26"/>
    <p:sldId id="688" r:id="rId27"/>
    <p:sldId id="689" r:id="rId28"/>
    <p:sldId id="692" r:id="rId29"/>
    <p:sldId id="693" r:id="rId30"/>
    <p:sldId id="694" r:id="rId31"/>
    <p:sldId id="695" r:id="rId32"/>
    <p:sldId id="696" r:id="rId33"/>
    <p:sldId id="697" r:id="rId34"/>
    <p:sldId id="698" r:id="rId35"/>
    <p:sldId id="699" r:id="rId36"/>
    <p:sldId id="700" r:id="rId37"/>
    <p:sldId id="701" r:id="rId38"/>
    <p:sldId id="702" r:id="rId39"/>
    <p:sldId id="704" r:id="rId40"/>
    <p:sldId id="705" r:id="rId41"/>
    <p:sldId id="706" r:id="rId42"/>
    <p:sldId id="707" r:id="rId43"/>
    <p:sldId id="708" r:id="rId44"/>
    <p:sldId id="709" r:id="rId45"/>
    <p:sldId id="710" r:id="rId46"/>
    <p:sldId id="711" r:id="rId47"/>
    <p:sldId id="712" r:id="rId48"/>
    <p:sldId id="714" r:id="rId49"/>
    <p:sldId id="715" r:id="rId50"/>
    <p:sldId id="716" r:id="rId51"/>
    <p:sldId id="717" r:id="rId52"/>
    <p:sldId id="718" r:id="rId53"/>
    <p:sldId id="719" r:id="rId54"/>
    <p:sldId id="737" r:id="rId55"/>
    <p:sldId id="729" r:id="rId56"/>
    <p:sldId id="731" r:id="rId57"/>
    <p:sldId id="730" r:id="rId58"/>
    <p:sldId id="726" r:id="rId59"/>
    <p:sldId id="727" r:id="rId60"/>
    <p:sldId id="728" r:id="rId61"/>
    <p:sldId id="720" r:id="rId62"/>
    <p:sldId id="721" r:id="rId63"/>
    <p:sldId id="722" r:id="rId64"/>
    <p:sldId id="723" r:id="rId65"/>
    <p:sldId id="735" r:id="rId66"/>
    <p:sldId id="644" r:id="rId67"/>
    <p:sldId id="645" r:id="rId68"/>
    <p:sldId id="646" r:id="rId69"/>
    <p:sldId id="647" r:id="rId70"/>
    <p:sldId id="648" r:id="rId71"/>
    <p:sldId id="649" r:id="rId72"/>
    <p:sldId id="650" r:id="rId73"/>
    <p:sldId id="651" r:id="rId74"/>
    <p:sldId id="652" r:id="rId75"/>
    <p:sldId id="653" r:id="rId76"/>
    <p:sldId id="654" r:id="rId77"/>
    <p:sldId id="655" r:id="rId78"/>
    <p:sldId id="656" r:id="rId79"/>
    <p:sldId id="657" r:id="rId80"/>
    <p:sldId id="658" r:id="rId81"/>
    <p:sldId id="659" r:id="rId82"/>
    <p:sldId id="660" r:id="rId83"/>
    <p:sldId id="661" r:id="rId84"/>
    <p:sldId id="732" r:id="rId8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4DBADB0F-FB33-4AE0-9654-A24FEBD62C70}">
          <p14:sldIdLst>
            <p14:sldId id="665"/>
            <p14:sldId id="618"/>
            <p14:sldId id="736"/>
            <p14:sldId id="738"/>
            <p14:sldId id="682"/>
            <p14:sldId id="670"/>
            <p14:sldId id="671"/>
            <p14:sldId id="672"/>
            <p14:sldId id="673"/>
            <p14:sldId id="674"/>
            <p14:sldId id="675"/>
            <p14:sldId id="676"/>
            <p14:sldId id="677"/>
            <p14:sldId id="733"/>
            <p14:sldId id="734"/>
            <p14:sldId id="678"/>
            <p14:sldId id="679"/>
            <p14:sldId id="680"/>
            <p14:sldId id="681"/>
            <p14:sldId id="683"/>
            <p14:sldId id="684"/>
            <p14:sldId id="685"/>
            <p14:sldId id="686"/>
            <p14:sldId id="687"/>
            <p14:sldId id="688"/>
            <p14:sldId id="689"/>
            <p14:sldId id="692"/>
            <p14:sldId id="693"/>
            <p14:sldId id="694"/>
            <p14:sldId id="695"/>
            <p14:sldId id="696"/>
            <p14:sldId id="697"/>
            <p14:sldId id="698"/>
            <p14:sldId id="699"/>
            <p14:sldId id="700"/>
            <p14:sldId id="701"/>
            <p14:sldId id="702"/>
            <p14:sldId id="704"/>
            <p14:sldId id="705"/>
            <p14:sldId id="706"/>
            <p14:sldId id="707"/>
            <p14:sldId id="708"/>
            <p14:sldId id="709"/>
            <p14:sldId id="710"/>
            <p14:sldId id="711"/>
            <p14:sldId id="712"/>
            <p14:sldId id="714"/>
            <p14:sldId id="715"/>
            <p14:sldId id="716"/>
            <p14:sldId id="717"/>
            <p14:sldId id="718"/>
            <p14:sldId id="719"/>
            <p14:sldId id="737"/>
            <p14:sldId id="729"/>
            <p14:sldId id="731"/>
            <p14:sldId id="730"/>
            <p14:sldId id="726"/>
            <p14:sldId id="727"/>
            <p14:sldId id="728"/>
            <p14:sldId id="720"/>
            <p14:sldId id="721"/>
            <p14:sldId id="722"/>
            <p14:sldId id="723"/>
            <p14:sldId id="735"/>
          </p14:sldIdLst>
        </p14:section>
        <p14:section name="Canny" id="{60CAECF9-5B2D-4FAF-A652-8AFE05621E12}">
          <p14:sldIdLst>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7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65A"/>
    <a:srgbClr val="0AA676"/>
    <a:srgbClr val="32000C"/>
    <a:srgbClr val="CB6B30"/>
    <a:srgbClr val="E36243"/>
    <a:srgbClr val="FF4A7E"/>
    <a:srgbClr val="0B0B0B"/>
    <a:srgbClr val="00FF00"/>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65037" autoAdjust="0"/>
  </p:normalViewPr>
  <p:slideViewPr>
    <p:cSldViewPr>
      <p:cViewPr varScale="1">
        <p:scale>
          <a:sx n="71" d="100"/>
          <a:sy n="71" d="100"/>
        </p:scale>
        <p:origin x="204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png"/><Relationship Id="rId1" Type="http://schemas.openxmlformats.org/officeDocument/2006/relationships/image" Target="../media/image69.wmf"/><Relationship Id="rId5" Type="http://schemas.openxmlformats.org/officeDocument/2006/relationships/image" Target="../media/image73.wmf"/><Relationship Id="rId4" Type="http://schemas.openxmlformats.org/officeDocument/2006/relationships/image" Target="../media/image7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EF8250C-B05A-4F46-B4E4-AEAC7BB83016}" type="datetimeFigureOut">
              <a:rPr lang="en-US"/>
              <a:pPr>
                <a:defRPr/>
              </a:pPr>
              <a:t>1/30/2019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22BD607-953E-44E2-9B6F-065F59282882}" type="slidenum">
              <a:rPr lang="en-US" altLang="en-US"/>
              <a:pPr>
                <a:defRPr/>
              </a:pPr>
              <a:t>‹#›</a:t>
            </a:fld>
            <a:endParaRPr lang="en-US" altLang="en-US"/>
          </a:p>
        </p:txBody>
      </p:sp>
    </p:spTree>
    <p:extLst>
      <p:ext uri="{BB962C8B-B14F-4D97-AF65-F5344CB8AC3E}">
        <p14:creationId xmlns:p14="http://schemas.microsoft.com/office/powerpoint/2010/main" val="2031046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lickr.com/photos/131794563@N05/18045025168"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eople/131794563@N05/"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a:t>
            </a:fld>
            <a:endParaRPr lang="en-US" altLang="en-US"/>
          </a:p>
        </p:txBody>
      </p:sp>
    </p:spTree>
    <p:extLst>
      <p:ext uri="{BB962C8B-B14F-4D97-AF65-F5344CB8AC3E}">
        <p14:creationId xmlns:p14="http://schemas.microsoft.com/office/powerpoint/2010/main" val="243953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D9F47C9-379C-4F6D-A2A6-E5A3EDA62604}" type="slidenum">
              <a:rPr lang="en-US" sz="1100"/>
              <a:pPr/>
              <a:t>39</a:t>
            </a:fld>
            <a:endParaRPr lang="en-US" sz="11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9988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438ED096-7789-4133-BFC7-EBE092DEBBD1}" type="slidenum">
              <a:rPr lang="en-US" sz="1100"/>
              <a:pPr/>
              <a:t>40</a:t>
            </a:fld>
            <a:endParaRPr lang="en-US" sz="1100"/>
          </a:p>
        </p:txBody>
      </p:sp>
      <p:sp>
        <p:nvSpPr>
          <p:cNvPr id="36867" name="Rectangle 2"/>
          <p:cNvSpPr>
            <a:spLocks noGrp="1" noRot="1" noChangeAspect="1" noChangeArrowheads="1" noTextEdit="1"/>
          </p:cNvSpPr>
          <p:nvPr>
            <p:ph type="sldImg"/>
          </p:nvPr>
        </p:nvSpPr>
        <p:spPr>
          <a:xfrm>
            <a:off x="1252538" y="717550"/>
            <a:ext cx="4779962" cy="3584575"/>
          </a:xfrm>
          <a:ln/>
        </p:spPr>
      </p:sp>
      <p:sp>
        <p:nvSpPr>
          <p:cNvPr id="36868"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give definition of partial derivative:  </a:t>
            </a:r>
            <a:r>
              <a:rPr lang="en-US" dirty="0" err="1"/>
              <a:t>lim</a:t>
            </a:r>
            <a:r>
              <a:rPr lang="en-US" dirty="0"/>
              <a:t> h-&gt;0 [f(</a:t>
            </a:r>
            <a:r>
              <a:rPr lang="en-US" dirty="0" err="1"/>
              <a:t>x+h,y</a:t>
            </a:r>
            <a:r>
              <a:rPr lang="en-US" dirty="0"/>
              <a:t>) – f(</a:t>
            </a:r>
            <a:r>
              <a:rPr lang="en-US" dirty="0" err="1"/>
              <a:t>x,y</a:t>
            </a:r>
            <a:r>
              <a:rPr lang="en-US" dirty="0"/>
              <a:t>)]/h</a:t>
            </a:r>
          </a:p>
        </p:txBody>
      </p:sp>
    </p:spTree>
    <p:extLst>
      <p:ext uri="{BB962C8B-B14F-4D97-AF65-F5344CB8AC3E}">
        <p14:creationId xmlns:p14="http://schemas.microsoft.com/office/powerpoint/2010/main" val="399069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5B6227C-3339-488B-8C7D-631526373070}" type="slidenum">
              <a:rPr lang="en-US" sz="1100"/>
              <a:pPr/>
              <a:t>41</a:t>
            </a:fld>
            <a:endParaRPr lang="en-US" sz="11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21737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43</a:t>
            </a:fld>
            <a:endParaRPr lang="en-US" sz="1100"/>
          </a:p>
        </p:txBody>
      </p:sp>
      <p:sp>
        <p:nvSpPr>
          <p:cNvPr id="40963" name="Rectangle 2"/>
          <p:cNvSpPr>
            <a:spLocks noGrp="1" noRot="1" noChangeAspect="1" noChangeArrowheads="1" noTextEdit="1"/>
          </p:cNvSpPr>
          <p:nvPr>
            <p:ph type="sldImg"/>
          </p:nvPr>
        </p:nvSpPr>
        <p:spPr>
          <a:xfrm>
            <a:off x="1252538" y="717550"/>
            <a:ext cx="4779962"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660746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44</a:t>
            </a:fld>
            <a:endParaRPr lang="en-US" sz="1100"/>
          </a:p>
        </p:txBody>
      </p:sp>
      <p:sp>
        <p:nvSpPr>
          <p:cNvPr id="40963" name="Rectangle 2"/>
          <p:cNvSpPr>
            <a:spLocks noGrp="1" noRot="1" noChangeAspect="1" noChangeArrowheads="1" noTextEdit="1"/>
          </p:cNvSpPr>
          <p:nvPr>
            <p:ph type="sldImg"/>
          </p:nvPr>
        </p:nvSpPr>
        <p:spPr>
          <a:xfrm>
            <a:off x="1252538" y="717550"/>
            <a:ext cx="4779962"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727238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934D010-DD26-4A06-9C86-77AA2146DCD7}" type="slidenum">
              <a:rPr lang="en-US" sz="1100"/>
              <a:pPr/>
              <a:t>45</a:t>
            </a:fld>
            <a:endParaRPr lang="en-US" sz="11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76830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01E7F72B-0292-4F42-91AC-B3C54BAFBCA8}" type="slidenum">
              <a:rPr lang="en-US" sz="1100"/>
              <a:pPr/>
              <a:t>46</a:t>
            </a:fld>
            <a:endParaRPr lang="en-US" sz="11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68431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38539DF-CD0A-4231-9026-A17E53EB9AEB}" type="slidenum">
              <a:rPr lang="en-US" sz="1100"/>
              <a:pPr/>
              <a:t>48</a:t>
            </a:fld>
            <a:endParaRPr lang="en-US" sz="1100"/>
          </a:p>
        </p:txBody>
      </p:sp>
      <p:sp>
        <p:nvSpPr>
          <p:cNvPr id="44035" name="Rectangle 2"/>
          <p:cNvSpPr>
            <a:spLocks noGrp="1" noRot="1" noChangeAspect="1" noChangeArrowheads="1" noTextEdit="1"/>
          </p:cNvSpPr>
          <p:nvPr>
            <p:ph type="sldImg"/>
          </p:nvPr>
        </p:nvSpPr>
        <p:spPr>
          <a:xfrm>
            <a:off x="1252538" y="717550"/>
            <a:ext cx="4779962" cy="3584575"/>
          </a:xfrm>
          <a:ln/>
        </p:spPr>
      </p:sp>
      <p:sp>
        <p:nvSpPr>
          <p:cNvPr id="44036"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65360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7478FB2F-77C9-4BD4-95C2-D2A899B7DBF8}" type="slidenum">
              <a:rPr lang="en-US" sz="1100"/>
              <a:pPr/>
              <a:t>49</a:t>
            </a:fld>
            <a:endParaRPr lang="en-US" sz="1100"/>
          </a:p>
        </p:txBody>
      </p:sp>
      <p:sp>
        <p:nvSpPr>
          <p:cNvPr id="45059" name="Rectangle 2"/>
          <p:cNvSpPr>
            <a:spLocks noGrp="1" noRot="1" noChangeAspect="1" noChangeArrowheads="1" noTextEdit="1"/>
          </p:cNvSpPr>
          <p:nvPr>
            <p:ph type="sldImg"/>
          </p:nvPr>
        </p:nvSpPr>
        <p:spPr>
          <a:xfrm>
            <a:off x="1252538" y="717550"/>
            <a:ext cx="4779962" cy="3584575"/>
          </a:xfrm>
          <a:ln/>
        </p:spPr>
      </p:sp>
      <p:sp>
        <p:nvSpPr>
          <p:cNvPr id="45060"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31999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B8E46981-DF34-4C78-9207-EEF04578BAFA}" type="slidenum">
              <a:rPr lang="en-US" sz="1100"/>
              <a:pPr/>
              <a:t>50</a:t>
            </a:fld>
            <a:endParaRPr lang="en-US" sz="11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1151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Courier New" panose="02070309020205020404" pitchFamily="49" charset="0"/>
                <a:cs typeface="Courier New" panose="02070309020205020404" pitchFamily="49" charset="0"/>
              </a:rPr>
              <a:t>a) G = D * B </a:t>
            </a:r>
          </a:p>
          <a:p>
            <a:r>
              <a:rPr lang="en-US" altLang="en-US">
                <a:latin typeface="Courier New" panose="02070309020205020404" pitchFamily="49" charset="0"/>
                <a:cs typeface="Courier New" panose="02070309020205020404" pitchFamily="49" charset="0"/>
              </a:rPr>
              <a:t>b) A = B * C</a:t>
            </a:r>
          </a:p>
          <a:p>
            <a:r>
              <a:rPr lang="en-US" altLang="en-US">
                <a:latin typeface="Courier New" panose="02070309020205020404" pitchFamily="49" charset="0"/>
                <a:cs typeface="Courier New" panose="02070309020205020404" pitchFamily="49" charset="0"/>
              </a:rPr>
              <a:t>c) F = D * E</a:t>
            </a:r>
          </a:p>
          <a:p>
            <a:r>
              <a:rPr lang="en-US" altLang="en-US">
                <a:latin typeface="Courier New" panose="02070309020205020404" pitchFamily="49" charset="0"/>
                <a:cs typeface="Courier New" panose="02070309020205020404" pitchFamily="49" charset="0"/>
              </a:rPr>
              <a:t>d) I = D * D</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86616-772A-48C6-9053-A43813ECC321}" type="slidenum">
              <a:rPr lang="en-US" altLang="en-US" smtClean="0"/>
              <a:pPr>
                <a:spcBef>
                  <a:spcPct val="0"/>
                </a:spcBef>
              </a:pPr>
              <a:t>3</a:t>
            </a:fld>
            <a:endParaRPr lang="en-US" altLang="en-US"/>
          </a:p>
        </p:txBody>
      </p:sp>
    </p:spTree>
    <p:extLst>
      <p:ext uri="{BB962C8B-B14F-4D97-AF65-F5344CB8AC3E}">
        <p14:creationId xmlns:p14="http://schemas.microsoft.com/office/powerpoint/2010/main" val="2692294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51</a:t>
            </a:fld>
            <a:endParaRPr lang="en-US" sz="11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2473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52</a:t>
            </a:fld>
            <a:endParaRPr lang="en-US" sz="11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6366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53</a:t>
            </a:fld>
            <a:endParaRPr lang="en-US" altLang="en-US"/>
          </a:p>
        </p:txBody>
      </p:sp>
    </p:spTree>
    <p:extLst>
      <p:ext uri="{BB962C8B-B14F-4D97-AF65-F5344CB8AC3E}">
        <p14:creationId xmlns:p14="http://schemas.microsoft.com/office/powerpoint/2010/main" val="2028756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Gradient</a:t>
            </a:r>
            <a:r>
              <a:rPr lang="en-US" baseline="0"/>
              <a:t> is a vector!</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57</a:t>
            </a:fld>
            <a:endParaRPr lang="en-US"/>
          </a:p>
        </p:txBody>
      </p:sp>
    </p:spTree>
    <p:extLst>
      <p:ext uri="{BB962C8B-B14F-4D97-AF65-F5344CB8AC3E}">
        <p14:creationId xmlns:p14="http://schemas.microsoft.com/office/powerpoint/2010/main" val="4225829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can threshold the gradient map, and choose edges to be the pixels above T.</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58</a:t>
            </a:fld>
            <a:endParaRPr lang="en-US"/>
          </a:p>
        </p:txBody>
      </p:sp>
    </p:spTree>
    <p:extLst>
      <p:ext uri="{BB962C8B-B14F-4D97-AF65-F5344CB8AC3E}">
        <p14:creationId xmlns:p14="http://schemas.microsoft.com/office/powerpoint/2010/main" val="298040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Thresholding is….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59</a:t>
            </a:fld>
            <a:endParaRPr lang="en-US"/>
          </a:p>
        </p:txBody>
      </p:sp>
    </p:spTree>
    <p:extLst>
      <p:ext uri="{BB962C8B-B14F-4D97-AF65-F5344CB8AC3E}">
        <p14:creationId xmlns:p14="http://schemas.microsoft.com/office/powerpoint/2010/main" val="1408280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0CBBE-DA2D-4601-A976-78864C109024}" type="slidenum">
              <a:rPr lang="en-US" sz="1100"/>
              <a:pPr/>
              <a:t>60</a:t>
            </a:fld>
            <a:endParaRPr lang="en-US" sz="11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46627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61</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02209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62</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74435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63</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5678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5</a:t>
            </a:fld>
            <a:endParaRPr lang="en-US" altLang="en-US"/>
          </a:p>
        </p:txBody>
      </p:sp>
    </p:spTree>
    <p:extLst>
      <p:ext uri="{BB962C8B-B14F-4D97-AF65-F5344CB8AC3E}">
        <p14:creationId xmlns:p14="http://schemas.microsoft.com/office/powerpoint/2010/main" val="2002749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64</a:t>
            </a:fld>
            <a:endParaRPr lang="en-US" altLang="en-US"/>
          </a:p>
        </p:txBody>
      </p:sp>
    </p:spTree>
    <p:extLst>
      <p:ext uri="{BB962C8B-B14F-4D97-AF65-F5344CB8AC3E}">
        <p14:creationId xmlns:p14="http://schemas.microsoft.com/office/powerpoint/2010/main" val="3247304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145CA5-8781-4772-BB3A-65A6B484E7FC}" type="slidenum">
              <a:rPr lang="en-US" altLang="en-US" smtClean="0"/>
              <a:pPr>
                <a:spcBef>
                  <a:spcPct val="0"/>
                </a:spcBef>
              </a:pPr>
              <a:t>65</a:t>
            </a:fld>
            <a:endParaRPr lang="en-US" altLang="en-US"/>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347999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“Asian Business Woman 2”</a:t>
            </a:r>
            <a:r>
              <a:rPr lang="en-US" dirty="0"/>
              <a:t> by </a:t>
            </a:r>
            <a:r>
              <a:rPr lang="en-US" i="1" dirty="0">
                <a:hlinkClick r:id="rId4"/>
              </a:rPr>
              <a:t>Bold Content</a:t>
            </a:r>
            <a:r>
              <a:rPr lang="en-US" i="1" dirty="0"/>
              <a:t> </a:t>
            </a:r>
            <a:r>
              <a:rPr lang="en-US" dirty="0"/>
              <a:t>is licensed under </a:t>
            </a:r>
            <a:r>
              <a:rPr lang="en-US" dirty="0">
                <a:hlinkClick r:id="rId5"/>
              </a:rPr>
              <a:t>CC BY 2.0</a:t>
            </a:r>
            <a:r>
              <a:rPr lang="en-US" dirty="0"/>
              <a:t> </a:t>
            </a:r>
          </a:p>
        </p:txBody>
      </p:sp>
      <p:sp>
        <p:nvSpPr>
          <p:cNvPr id="4" name="Slide Number Placeholder 3"/>
          <p:cNvSpPr>
            <a:spLocks noGrp="1"/>
          </p:cNvSpPr>
          <p:nvPr>
            <p:ph type="sldNum" sz="quarter" idx="10"/>
          </p:nvPr>
        </p:nvSpPr>
        <p:spPr/>
        <p:txBody>
          <a:bodyPr/>
          <a:lstStyle/>
          <a:p>
            <a:pPr>
              <a:defRPr/>
            </a:pPr>
            <a:fld id="{7FC4744C-B88A-4DFA-B3AD-A8B4200667A4}" type="slidenum">
              <a:rPr lang="en-US" altLang="en-US" smtClean="0"/>
              <a:pPr>
                <a:defRPr/>
              </a:pPr>
              <a:t>66</a:t>
            </a:fld>
            <a:endParaRPr lang="en-US" altLang="en-US"/>
          </a:p>
        </p:txBody>
      </p:sp>
    </p:spTree>
    <p:extLst>
      <p:ext uri="{BB962C8B-B14F-4D97-AF65-F5344CB8AC3E}">
        <p14:creationId xmlns:p14="http://schemas.microsoft.com/office/powerpoint/2010/main" val="348705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67</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08745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71A3B8-F2FB-410A-991A-B070321327E1}" type="slidenum">
              <a:rPr lang="en-US" altLang="en-US" smtClean="0"/>
              <a:pPr>
                <a:spcBef>
                  <a:spcPct val="0"/>
                </a:spcBef>
              </a:pPr>
              <a:t>68</a:t>
            </a:fld>
            <a:endParaRPr lang="en-US" altLang="en-US"/>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613241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70</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0984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73</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719990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553611-7B3B-4E21-81D6-BCBF70077AA0}" type="slidenum">
              <a:rPr lang="en-US" altLang="en-US" smtClean="0"/>
              <a:pPr>
                <a:spcBef>
                  <a:spcPct val="0"/>
                </a:spcBef>
              </a:pPr>
              <a:t>74</a:t>
            </a:fld>
            <a:endParaRPr lang="en-US" alt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44379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77</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effectLst/>
              </a:rPr>
              <a:t>Hysteresis</a:t>
            </a:r>
            <a:r>
              <a:rPr lang="en-US" dirty="0">
                <a:effectLst/>
              </a:rPr>
              <a:t> is the dependence of the state of a system on its history -&gt; bad word to use in this sense (comes from engineering)</a:t>
            </a:r>
            <a:endParaRPr lang="en-US" altLang="en-US" dirty="0"/>
          </a:p>
        </p:txBody>
      </p:sp>
    </p:spTree>
    <p:extLst>
      <p:ext uri="{BB962C8B-B14F-4D97-AF65-F5344CB8AC3E}">
        <p14:creationId xmlns:p14="http://schemas.microsoft.com/office/powerpoint/2010/main" val="1125431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807FEE-9543-43D2-80AD-C8DCC31332BC}" type="slidenum">
              <a:rPr lang="en-US" altLang="en-US" smtClean="0"/>
              <a:pPr>
                <a:spcBef>
                  <a:spcPct val="0"/>
                </a:spcBef>
              </a:pPr>
              <a:t>78</a:t>
            </a:fld>
            <a:endParaRPr lang="en-US" altLang="en-US"/>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9526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are significant local changes in the image and are </a:t>
            </a:r>
            <a:r>
              <a:rPr lang="en-US" sz="1200" b="1" i="0" kern="1200">
                <a:solidFill>
                  <a:schemeClr val="tx1"/>
                </a:solidFill>
                <a:effectLst/>
                <a:latin typeface="+mn-lt"/>
                <a:ea typeface="+mn-ea"/>
                <a:cs typeface="+mn-cs"/>
              </a:rPr>
              <a:t>important</a:t>
            </a:r>
            <a:r>
              <a:rPr lang="en-US" sz="1200" b="0" i="0" kern="1200">
                <a:solidFill>
                  <a:schemeClr val="tx1"/>
                </a:solidFill>
                <a:effectLst/>
                <a:latin typeface="+mn-lt"/>
                <a:ea typeface="+mn-ea"/>
                <a:cs typeface="+mn-cs"/>
              </a:rPr>
              <a:t> features for analyzing images. </a:t>
            </a:r>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typically occur on the boundary between two different regions in an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7</a:t>
            </a:fld>
            <a:endParaRPr lang="en-US"/>
          </a:p>
        </p:txBody>
      </p:sp>
    </p:spTree>
    <p:extLst>
      <p:ext uri="{BB962C8B-B14F-4D97-AF65-F5344CB8AC3E}">
        <p14:creationId xmlns:p14="http://schemas.microsoft.com/office/powerpoint/2010/main" val="2273710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044184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C10892-2C53-4DFD-9C95-DC6F4C426993}" type="slidenum">
              <a:rPr lang="en-US" altLang="en-US" smtClean="0"/>
              <a:pPr>
                <a:spcBef>
                  <a:spcPct val="0"/>
                </a:spcBef>
              </a:pPr>
              <a:t>81</a:t>
            </a:fld>
            <a:endParaRPr lang="en-US" altLang="en-US"/>
          </a:p>
        </p:txBody>
      </p:sp>
      <p:sp>
        <p:nvSpPr>
          <p:cNvPr id="71683"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18967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82</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826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Hubel and Wiesel started out by trying to get neurons in the visual cortex to respond to traditional visual stimuli such as dots. They had little success. No matter the size or position of the circles, their neurons just couldn’t care less. Then one day while they were recording from yet another stubbornly silent neuron, it suddenly started firing like crazy as they changed the projection slide that they were using to present the stimuli. Turns out, the cell was responding to the edge of the slide. That’s when Hubel and Wiesel discovered that there are cells specialized for detecting lines—a basic feature of the visual world. </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9</a:t>
            </a:fld>
            <a:endParaRPr lang="en-US"/>
          </a:p>
        </p:txBody>
      </p:sp>
    </p:spTree>
    <p:extLst>
      <p:ext uri="{BB962C8B-B14F-4D97-AF65-F5344CB8AC3E}">
        <p14:creationId xmlns:p14="http://schemas.microsoft.com/office/powerpoint/2010/main" val="343129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Part-deleted</a:t>
            </a:r>
            <a:r>
              <a:rPr lang="en-US" sz="1200" b="0" i="0" kern="1200">
                <a:solidFill>
                  <a:schemeClr val="tx1"/>
                </a:solidFill>
                <a:effectLst/>
                <a:latin typeface="+mn-lt"/>
                <a:ea typeface="+mn-ea"/>
                <a:cs typeface="+mn-cs"/>
              </a:rPr>
              <a:t> complementary images were created by deleting approximately half the components from each image. In this way each complementary images contained about 50% of the original contour. Put together the two complementary images would reproduce the intact line drawing. A same name, different exemplar image was also created (right column) to assess non-visual priming in a naming experiment (</a:t>
            </a:r>
            <a:r>
              <a:rPr lang="en-US" sz="1200" b="0" i="0" kern="1200" err="1">
                <a:solidFill>
                  <a:schemeClr val="tx1"/>
                </a:solidFill>
                <a:effectLst/>
                <a:latin typeface="+mn-lt"/>
                <a:ea typeface="+mn-ea"/>
                <a:cs typeface="+mn-cs"/>
              </a:rPr>
              <a:t>Biederman</a:t>
            </a:r>
            <a:r>
              <a:rPr lang="en-US" sz="1200" b="0" i="0" kern="1200">
                <a:solidFill>
                  <a:schemeClr val="tx1"/>
                </a:solidFill>
                <a:effectLst/>
                <a:latin typeface="+mn-lt"/>
                <a:ea typeface="+mn-ea"/>
                <a:cs typeface="+mn-cs"/>
              </a:rPr>
              <a:t> and Cooper, 1991).</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Performance of human subjects on identical and complement images was strikingly different indicating that complementary part-deleted image pairs were</a:t>
            </a:r>
            <a:r>
              <a:rPr lang="en-US" sz="1200" b="1" i="0" kern="1200">
                <a:solidFill>
                  <a:schemeClr val="tx1"/>
                </a:solidFill>
                <a:effectLst/>
                <a:latin typeface="+mn-lt"/>
                <a:ea typeface="+mn-ea"/>
                <a:cs typeface="+mn-cs"/>
              </a:rPr>
              <a:t> not equivalent to each other</a:t>
            </a:r>
            <a:r>
              <a:rPr lang="en-US" sz="1200" b="0" i="0" kern="1200">
                <a:solidFill>
                  <a:schemeClr val="tx1"/>
                </a:solidFill>
                <a:effectLst/>
                <a:latin typeface="+mn-lt"/>
                <a:ea typeface="+mn-ea"/>
                <a:cs typeface="+mn-cs"/>
              </a:rPr>
              <a:t> for human observers. In fact, the complement image was perceived as if it were a different exemplar of the same category.</a:t>
            </a:r>
          </a:p>
          <a:p>
            <a:r>
              <a:rPr lang="en-US"/>
              <a:t/>
            </a:r>
            <a:br>
              <a:rPr lang="en-US"/>
            </a:b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10</a:t>
            </a:fld>
            <a:endParaRPr lang="en-US"/>
          </a:p>
        </p:txBody>
      </p:sp>
    </p:spTree>
    <p:extLst>
      <p:ext uri="{BB962C8B-B14F-4D97-AF65-F5344CB8AC3E}">
        <p14:creationId xmlns:p14="http://schemas.microsoft.com/office/powerpoint/2010/main" val="57189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collected fMRI data while participants viewed photographs and line drawings of beaches, city streets, forests, highways, mountains, and offices. Despite the marked difference in scene statistics, we were able to decode scene category from fMRI data for line drawings just as well as from activity for color photographs,</a:t>
            </a:r>
          </a:p>
          <a:p>
            <a:endParaRPr lang="en-US"/>
          </a:p>
          <a:p>
            <a:r>
              <a:rPr lang="en-US"/>
              <a:t>global scene structure, which is preserved in line drawings, plays an integral part in representing scene categories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11</a:t>
            </a:fld>
            <a:endParaRPr lang="en-US"/>
          </a:p>
        </p:txBody>
      </p:sp>
    </p:spTree>
    <p:extLst>
      <p:ext uri="{BB962C8B-B14F-4D97-AF65-F5344CB8AC3E}">
        <p14:creationId xmlns:p14="http://schemas.microsoft.com/office/powerpoint/2010/main" val="211556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233C0BDA-F529-486F-81C2-A078D397234D}" type="slidenum">
              <a:rPr lang="en-US" sz="1100"/>
              <a:pPr/>
              <a:t>12</a:t>
            </a:fld>
            <a:endParaRPr lang="en-US" sz="11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9303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http://link.springer.com/article/10.1023%2FA%3A1008183703117</a:t>
            </a:r>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15</a:t>
            </a:fld>
            <a:endParaRPr lang="en-US" altLang="en-US"/>
          </a:p>
        </p:txBody>
      </p:sp>
    </p:spTree>
    <p:extLst>
      <p:ext uri="{BB962C8B-B14F-4D97-AF65-F5344CB8AC3E}">
        <p14:creationId xmlns:p14="http://schemas.microsoft.com/office/powerpoint/2010/main" val="2436872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8C8481-E127-4A5B-B102-69170B7B608F}" type="datetimeFigureOut">
              <a:rPr lang="en-US"/>
              <a:pPr>
                <a:defRPr/>
              </a:pPr>
              <a:t>1/30/2019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C594DD-5FC9-4A0F-821E-3B98AE256D8A}" type="slidenum">
              <a:rPr lang="en-US" altLang="en-US"/>
              <a:pPr>
                <a:defRPr/>
              </a:pPr>
              <a:t>‹#›</a:t>
            </a:fld>
            <a:endParaRPr lang="en-US" altLang="en-US"/>
          </a:p>
        </p:txBody>
      </p:sp>
    </p:spTree>
    <p:extLst>
      <p:ext uri="{BB962C8B-B14F-4D97-AF65-F5344CB8AC3E}">
        <p14:creationId xmlns:p14="http://schemas.microsoft.com/office/powerpoint/2010/main" val="121537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1447A3-BDD6-4376-9DF9-877E3AF1D026}" type="datetimeFigureOut">
              <a:rPr lang="en-US"/>
              <a:pPr>
                <a:defRPr/>
              </a:pPr>
              <a:t>1/30/2019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A316CF-E153-402C-B856-7BC364AA84AA}" type="slidenum">
              <a:rPr lang="en-US" altLang="en-US"/>
              <a:pPr>
                <a:defRPr/>
              </a:pPr>
              <a:t>‹#›</a:t>
            </a:fld>
            <a:endParaRPr lang="en-US" altLang="en-US"/>
          </a:p>
        </p:txBody>
      </p:sp>
    </p:spTree>
    <p:extLst>
      <p:ext uri="{BB962C8B-B14F-4D97-AF65-F5344CB8AC3E}">
        <p14:creationId xmlns:p14="http://schemas.microsoft.com/office/powerpoint/2010/main" val="89340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B5A5F9-6718-4DE0-89A9-E925E7AC3982}" type="datetimeFigureOut">
              <a:rPr lang="en-US"/>
              <a:pPr>
                <a:defRPr/>
              </a:pPr>
              <a:t>1/30/2019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6DD150-62CE-4284-95A3-24734A1D8F86}" type="slidenum">
              <a:rPr lang="en-US" altLang="en-US"/>
              <a:pPr>
                <a:defRPr/>
              </a:pPr>
              <a:t>‹#›</a:t>
            </a:fld>
            <a:endParaRPr lang="en-US" altLang="en-US"/>
          </a:p>
        </p:txBody>
      </p:sp>
    </p:spTree>
    <p:extLst>
      <p:ext uri="{BB962C8B-B14F-4D97-AF65-F5344CB8AC3E}">
        <p14:creationId xmlns:p14="http://schemas.microsoft.com/office/powerpoint/2010/main" val="3405739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B8FBDCF-B473-4EE3-9D19-643F400A478E}" type="datetimeFigureOut">
              <a:rPr lang="en-US"/>
              <a:pPr>
                <a:defRPr/>
              </a:pPr>
              <a:t>1/30/2019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499FC4-8702-4D29-B5E9-C6C040E7A835}" type="slidenum">
              <a:rPr lang="en-US" altLang="en-US"/>
              <a:pPr>
                <a:defRPr/>
              </a:pPr>
              <a:t>‹#›</a:t>
            </a:fld>
            <a:endParaRPr lang="en-US" altLang="en-US"/>
          </a:p>
        </p:txBody>
      </p:sp>
    </p:spTree>
    <p:extLst>
      <p:ext uri="{BB962C8B-B14F-4D97-AF65-F5344CB8AC3E}">
        <p14:creationId xmlns:p14="http://schemas.microsoft.com/office/powerpoint/2010/main" val="538506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A22D57-A83C-44A9-AD57-BD5638628526}" type="datetimeFigureOut">
              <a:rPr lang="en-US"/>
              <a:pPr>
                <a:defRPr/>
              </a:pPr>
              <a:t>1/30/2019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7BB6A1-1025-4A6A-9D7C-835D565A6C6F}" type="slidenum">
              <a:rPr lang="en-US" altLang="en-US"/>
              <a:pPr>
                <a:defRPr/>
              </a:pPr>
              <a:t>‹#›</a:t>
            </a:fld>
            <a:endParaRPr lang="en-US" altLang="en-US"/>
          </a:p>
        </p:txBody>
      </p:sp>
    </p:spTree>
    <p:extLst>
      <p:ext uri="{BB962C8B-B14F-4D97-AF65-F5344CB8AC3E}">
        <p14:creationId xmlns:p14="http://schemas.microsoft.com/office/powerpoint/2010/main" val="1153189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3C266C4-FD03-4AA8-881F-4C7E1CF15BD1}" type="datetimeFigureOut">
              <a:rPr lang="en-US"/>
              <a:pPr>
                <a:defRPr/>
              </a:pPr>
              <a:t>1/30/2019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76BB73-8F66-48CE-9F08-8AAD0EBAF4DB}" type="slidenum">
              <a:rPr lang="en-US" altLang="en-US"/>
              <a:pPr>
                <a:defRPr/>
              </a:pPr>
              <a:t>‹#›</a:t>
            </a:fld>
            <a:endParaRPr lang="en-US" altLang="en-US"/>
          </a:p>
        </p:txBody>
      </p:sp>
    </p:spTree>
    <p:extLst>
      <p:ext uri="{BB962C8B-B14F-4D97-AF65-F5344CB8AC3E}">
        <p14:creationId xmlns:p14="http://schemas.microsoft.com/office/powerpoint/2010/main" val="309528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AC99155-9D69-40BD-87AA-169F9D03F750}" type="datetimeFigureOut">
              <a:rPr lang="en-US"/>
              <a:pPr>
                <a:defRPr/>
              </a:pPr>
              <a:t>1/30/2019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0C5CCF-03CA-4B20-A418-9E2274A6D921}" type="slidenum">
              <a:rPr lang="en-US" altLang="en-US"/>
              <a:pPr>
                <a:defRPr/>
              </a:pPr>
              <a:t>‹#›</a:t>
            </a:fld>
            <a:endParaRPr lang="en-US" altLang="en-US"/>
          </a:p>
        </p:txBody>
      </p:sp>
    </p:spTree>
    <p:extLst>
      <p:ext uri="{BB962C8B-B14F-4D97-AF65-F5344CB8AC3E}">
        <p14:creationId xmlns:p14="http://schemas.microsoft.com/office/powerpoint/2010/main" val="1373979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168E695-B87B-4B6C-A1C1-38B2D2922630}" type="datetimeFigureOut">
              <a:rPr lang="en-US"/>
              <a:pPr>
                <a:defRPr/>
              </a:pPr>
              <a:t>1/30/2019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8C84CB-910C-45F1-AD97-6A9F82BCDEE2}" type="slidenum">
              <a:rPr lang="en-US" altLang="en-US"/>
              <a:pPr>
                <a:defRPr/>
              </a:pPr>
              <a:t>‹#›</a:t>
            </a:fld>
            <a:endParaRPr lang="en-US" altLang="en-US"/>
          </a:p>
        </p:txBody>
      </p:sp>
    </p:spTree>
    <p:extLst>
      <p:ext uri="{BB962C8B-B14F-4D97-AF65-F5344CB8AC3E}">
        <p14:creationId xmlns:p14="http://schemas.microsoft.com/office/powerpoint/2010/main" val="41111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C10DB4-9702-419F-B117-1F5E0827798C}" type="datetimeFigureOut">
              <a:rPr lang="en-US"/>
              <a:pPr>
                <a:defRPr/>
              </a:pPr>
              <a:t>1/30/2019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E850E4-039D-4ED0-8204-F0345A81C1AE}" type="slidenum">
              <a:rPr lang="en-US" altLang="en-US"/>
              <a:pPr>
                <a:defRPr/>
              </a:pPr>
              <a:t>‹#›</a:t>
            </a:fld>
            <a:endParaRPr lang="en-US" altLang="en-US"/>
          </a:p>
        </p:txBody>
      </p:sp>
    </p:spTree>
    <p:extLst>
      <p:ext uri="{BB962C8B-B14F-4D97-AF65-F5344CB8AC3E}">
        <p14:creationId xmlns:p14="http://schemas.microsoft.com/office/powerpoint/2010/main" val="2930292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12AE73-CD91-4037-830D-43226154AC23}" type="datetimeFigureOut">
              <a:rPr lang="en-US"/>
              <a:pPr>
                <a:defRPr/>
              </a:pPr>
              <a:t>1/30/2019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4FD80EF-1854-4757-9281-EA8626DFBD77}" type="slidenum">
              <a:rPr lang="en-US" altLang="en-US"/>
              <a:pPr>
                <a:defRPr/>
              </a:pPr>
              <a:t>‹#›</a:t>
            </a:fld>
            <a:endParaRPr lang="en-US" altLang="en-US"/>
          </a:p>
        </p:txBody>
      </p:sp>
    </p:spTree>
    <p:extLst>
      <p:ext uri="{BB962C8B-B14F-4D97-AF65-F5344CB8AC3E}">
        <p14:creationId xmlns:p14="http://schemas.microsoft.com/office/powerpoint/2010/main" val="3190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89D3F1-8AC5-4C82-AA90-B8055C7085CD}" type="datetimeFigureOut">
              <a:rPr lang="en-US"/>
              <a:pPr>
                <a:defRPr/>
              </a:pPr>
              <a:t>1/30/2019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4D5F91-C0CE-4303-BE1A-77001F90E112}" type="slidenum">
              <a:rPr lang="en-US" altLang="en-US"/>
              <a:pPr>
                <a:defRPr/>
              </a:pPr>
              <a:t>‹#›</a:t>
            </a:fld>
            <a:endParaRPr lang="en-US" altLang="en-US"/>
          </a:p>
        </p:txBody>
      </p:sp>
    </p:spTree>
    <p:extLst>
      <p:ext uri="{BB962C8B-B14F-4D97-AF65-F5344CB8AC3E}">
        <p14:creationId xmlns:p14="http://schemas.microsoft.com/office/powerpoint/2010/main" val="423611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A5A63C1-A408-4550-898A-11467C9BC4D9}" type="datetimeFigureOut">
              <a:rPr lang="en-US"/>
              <a:pPr>
                <a:defRPr/>
              </a:pPr>
              <a:t>1/30/2019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B7035E-7F07-48E0-B6CD-AF661E7CEF08}" type="slidenum">
              <a:rPr lang="en-US" altLang="en-US"/>
              <a:pPr>
                <a:defRPr/>
              </a:pPr>
              <a:t>‹#›</a:t>
            </a:fld>
            <a:endParaRPr lang="en-US" altLang="en-US"/>
          </a:p>
        </p:txBody>
      </p:sp>
    </p:spTree>
    <p:extLst>
      <p:ext uri="{BB962C8B-B14F-4D97-AF65-F5344CB8AC3E}">
        <p14:creationId xmlns:p14="http://schemas.microsoft.com/office/powerpoint/2010/main" val="3897700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CA885F3-4C21-443D-ADF1-B98D03CED2AA}" type="datetimeFigureOut">
              <a:rPr lang="en-US"/>
              <a:pPr>
                <a:defRPr/>
              </a:pPr>
              <a:t>1/30/2019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F48054-1004-4D2B-93AA-5660DD591E7D}" type="slidenum">
              <a:rPr lang="en-US" altLang="en-US"/>
              <a:pPr>
                <a:defRPr/>
              </a:pPr>
              <a:t>‹#›</a:t>
            </a:fld>
            <a:endParaRPr lang="en-US" altLang="en-US"/>
          </a:p>
        </p:txBody>
      </p:sp>
    </p:spTree>
    <p:extLst>
      <p:ext uri="{BB962C8B-B14F-4D97-AF65-F5344CB8AC3E}">
        <p14:creationId xmlns:p14="http://schemas.microsoft.com/office/powerpoint/2010/main" val="2320710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2C5ECB-97A3-4E4A-8F31-3AEC85F33526}" type="datetimeFigureOut">
              <a:rPr lang="en-US"/>
              <a:pPr>
                <a:defRPr/>
              </a:pPr>
              <a:t>1/30/2019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71F41-230A-498E-8451-B10DA4364456}" type="slidenum">
              <a:rPr lang="en-US" altLang="en-US"/>
              <a:pPr>
                <a:defRPr/>
              </a:pPr>
              <a:t>‹#›</a:t>
            </a:fld>
            <a:endParaRPr lang="en-US" altLang="en-US"/>
          </a:p>
        </p:txBody>
      </p:sp>
    </p:spTree>
    <p:extLst>
      <p:ext uri="{BB962C8B-B14F-4D97-AF65-F5344CB8AC3E}">
        <p14:creationId xmlns:p14="http://schemas.microsoft.com/office/powerpoint/2010/main" val="645632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97B1523-918D-4333-A87D-FAC33F9C117B}" type="datetimeFigureOut">
              <a:rPr lang="en-US"/>
              <a:pPr>
                <a:defRPr/>
              </a:pPr>
              <a:t>1/30/2019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4728BC-BBD1-4245-8F38-FE9A6F5443C8}" type="slidenum">
              <a:rPr lang="en-US" altLang="en-US"/>
              <a:pPr>
                <a:defRPr/>
              </a:pPr>
              <a:t>‹#›</a:t>
            </a:fld>
            <a:endParaRPr lang="en-US" altLang="en-US"/>
          </a:p>
        </p:txBody>
      </p:sp>
    </p:spTree>
    <p:extLst>
      <p:ext uri="{BB962C8B-B14F-4D97-AF65-F5344CB8AC3E}">
        <p14:creationId xmlns:p14="http://schemas.microsoft.com/office/powerpoint/2010/main" val="320926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8B1333-993C-467C-B249-DDF635F5AFD5}" type="datetimeFigureOut">
              <a:rPr lang="en-US"/>
              <a:pPr>
                <a:defRPr/>
              </a:pPr>
              <a:t>1/30/2019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7E0C5E-4F22-44AE-82CD-CD4C71025C1C}" type="slidenum">
              <a:rPr lang="en-US" altLang="en-US"/>
              <a:pPr>
                <a:defRPr/>
              </a:pPr>
              <a:t>‹#›</a:t>
            </a:fld>
            <a:endParaRPr lang="en-US" altLang="en-US"/>
          </a:p>
        </p:txBody>
      </p:sp>
    </p:spTree>
    <p:extLst>
      <p:ext uri="{BB962C8B-B14F-4D97-AF65-F5344CB8AC3E}">
        <p14:creationId xmlns:p14="http://schemas.microsoft.com/office/powerpoint/2010/main" val="90862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51F5938-C5F4-4493-9DCB-A1B54F7B68C4}" type="datetimeFigureOut">
              <a:rPr lang="en-US"/>
              <a:pPr>
                <a:defRPr/>
              </a:pPr>
              <a:t>1/30/2019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2A22E3-6B98-4EF0-9C0D-09FD4F90C5C8}" type="slidenum">
              <a:rPr lang="en-US" altLang="en-US"/>
              <a:pPr>
                <a:defRPr/>
              </a:pPr>
              <a:t>‹#›</a:t>
            </a:fld>
            <a:endParaRPr lang="en-US" altLang="en-US"/>
          </a:p>
        </p:txBody>
      </p:sp>
    </p:spTree>
    <p:extLst>
      <p:ext uri="{BB962C8B-B14F-4D97-AF65-F5344CB8AC3E}">
        <p14:creationId xmlns:p14="http://schemas.microsoft.com/office/powerpoint/2010/main" val="150093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1928FBC-B263-4874-89ED-CEEB2CA1AF34}" type="datetimeFigureOut">
              <a:rPr lang="en-US"/>
              <a:pPr>
                <a:defRPr/>
              </a:pPr>
              <a:t>1/30/2019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8C0CDF8-BD26-4DEB-808C-B3E366351893}" type="slidenum">
              <a:rPr lang="en-US" altLang="en-US"/>
              <a:pPr>
                <a:defRPr/>
              </a:pPr>
              <a:t>‹#›</a:t>
            </a:fld>
            <a:endParaRPr lang="en-US" altLang="en-US"/>
          </a:p>
        </p:txBody>
      </p:sp>
    </p:spTree>
    <p:extLst>
      <p:ext uri="{BB962C8B-B14F-4D97-AF65-F5344CB8AC3E}">
        <p14:creationId xmlns:p14="http://schemas.microsoft.com/office/powerpoint/2010/main" val="385080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F8F8D3B-4949-47E8-BBCA-3AF089B30046}" type="datetimeFigureOut">
              <a:rPr lang="en-US"/>
              <a:pPr>
                <a:defRPr/>
              </a:pPr>
              <a:t>1/30/2019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F89315-E386-4877-A1F0-01B082BEB717}" type="slidenum">
              <a:rPr lang="en-US" altLang="en-US"/>
              <a:pPr>
                <a:defRPr/>
              </a:pPr>
              <a:t>‹#›</a:t>
            </a:fld>
            <a:endParaRPr lang="en-US" altLang="en-US"/>
          </a:p>
        </p:txBody>
      </p:sp>
    </p:spTree>
    <p:extLst>
      <p:ext uri="{BB962C8B-B14F-4D97-AF65-F5344CB8AC3E}">
        <p14:creationId xmlns:p14="http://schemas.microsoft.com/office/powerpoint/2010/main" val="363435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5E128F-F129-4218-83E4-461BA43B39BE}" type="datetimeFigureOut">
              <a:rPr lang="en-US"/>
              <a:pPr>
                <a:defRPr/>
              </a:pPr>
              <a:t>1/30/2019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F51810-AB31-4D84-B94B-207DE3D5B9A4}" type="slidenum">
              <a:rPr lang="en-US" altLang="en-US"/>
              <a:pPr>
                <a:defRPr/>
              </a:pPr>
              <a:t>‹#›</a:t>
            </a:fld>
            <a:endParaRPr lang="en-US" altLang="en-US"/>
          </a:p>
        </p:txBody>
      </p:sp>
    </p:spTree>
    <p:extLst>
      <p:ext uri="{BB962C8B-B14F-4D97-AF65-F5344CB8AC3E}">
        <p14:creationId xmlns:p14="http://schemas.microsoft.com/office/powerpoint/2010/main" val="31952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57BD57-98AE-42A4-B06A-03A74D1A8E3E}" type="datetimeFigureOut">
              <a:rPr lang="en-US"/>
              <a:pPr>
                <a:defRPr/>
              </a:pPr>
              <a:t>1/30/2019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AF86A3-9CD9-4B5B-A8AC-C9E02589FD3E}" type="slidenum">
              <a:rPr lang="en-US" altLang="en-US"/>
              <a:pPr>
                <a:defRPr/>
              </a:pPr>
              <a:t>‹#›</a:t>
            </a:fld>
            <a:endParaRPr lang="en-US" altLang="en-US"/>
          </a:p>
        </p:txBody>
      </p:sp>
    </p:spTree>
    <p:extLst>
      <p:ext uri="{BB962C8B-B14F-4D97-AF65-F5344CB8AC3E}">
        <p14:creationId xmlns:p14="http://schemas.microsoft.com/office/powerpoint/2010/main" val="355635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3486D4-9F6F-46AC-BD35-63018E2C79EB}" type="datetimeFigureOut">
              <a:rPr lang="en-US"/>
              <a:pPr>
                <a:defRPr/>
              </a:pPr>
              <a:t>1/30/2019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60A3A0-A621-4B1D-9FDA-A406DB3AEE53}" type="slidenum">
              <a:rPr lang="en-US" altLang="en-US"/>
              <a:pPr>
                <a:defRPr/>
              </a:pPr>
              <a:t>‹#›</a:t>
            </a:fld>
            <a:endParaRPr lang="en-US" altLang="en-US"/>
          </a:p>
        </p:txBody>
      </p:sp>
    </p:spTree>
    <p:extLst>
      <p:ext uri="{BB962C8B-B14F-4D97-AF65-F5344CB8AC3E}">
        <p14:creationId xmlns:p14="http://schemas.microsoft.com/office/powerpoint/2010/main" val="316024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87C126C-E4FE-4C10-8063-768C41374C73}" type="datetimeFigureOut">
              <a:rPr lang="en-US"/>
              <a:pPr>
                <a:defRPr/>
              </a:pPr>
              <a:t>1/30/2019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99E89F6-B254-4A40-9D97-9AB96584A8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8AE0D683-25D2-4608-861A-ADBDB55AFAE4}" type="datetimeFigureOut">
              <a:rPr lang="en-US"/>
              <a:pPr>
                <a:defRPr/>
              </a:pPr>
              <a:t>1/30/2019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F9FA55C-A30D-4FFE-B9D4-951BFD21E9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25.png"/><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6.png"/><Relationship Id="rId5" Type="http://schemas.openxmlformats.org/officeDocument/2006/relationships/oleObject" Target="../embeddings/oleObject8.bin"/><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oleObject" Target="../embeddings/oleObject1.bin"/><Relationship Id="rId18" Type="http://schemas.openxmlformats.org/officeDocument/2006/relationships/image" Target="../media/image4.wmf"/><Relationship Id="rId3" Type="http://schemas.openxmlformats.org/officeDocument/2006/relationships/notesSlide" Target="../notesSlides/notesSlide2.xml"/><Relationship Id="rId21" Type="http://schemas.openxmlformats.org/officeDocument/2006/relationships/oleObject" Target="../embeddings/oleObject5.bin"/><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oleObject" Target="../embeddings/oleObject3.bin"/><Relationship Id="rId2" Type="http://schemas.openxmlformats.org/officeDocument/2006/relationships/slideLayout" Target="../slideLayouts/slideLayout13.xml"/><Relationship Id="rId16" Type="http://schemas.openxmlformats.org/officeDocument/2006/relationships/image" Target="../media/image3.wmf"/><Relationship Id="rId20" Type="http://schemas.openxmlformats.org/officeDocument/2006/relationships/image" Target="../media/image5.wmf"/><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oleObject" Target="../embeddings/oleObject2.bin"/><Relationship Id="rId10" Type="http://schemas.openxmlformats.org/officeDocument/2006/relationships/image" Target="../media/image13.jpeg"/><Relationship Id="rId19" Type="http://schemas.openxmlformats.org/officeDocument/2006/relationships/oleObject" Target="../embeddings/oleObject4.bin"/><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wmf"/><Relationship Id="rId22"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1vpsn2BJ1bE&amp;t=5s" TargetMode="Externa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0.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8.png"/><Relationship Id="rId5" Type="http://schemas.openxmlformats.org/officeDocument/2006/relationships/tags" Target="../tags/tag6.xml"/><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tags" Target="../tags/tag5.xml"/><Relationship Id="rId9" Type="http://schemas.openxmlformats.org/officeDocument/2006/relationships/notesSlide" Target="../notesSlides/notesSlide11.xml"/><Relationship Id="rId1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0.xml"/><Relationship Id="rId7" Type="http://schemas.openxmlformats.org/officeDocument/2006/relationships/image" Target="../media/image56.png"/><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59.png"/><Relationship Id="rId5" Type="http://schemas.openxmlformats.org/officeDocument/2006/relationships/notesSlide" Target="../notesSlides/notesSlide13.xml"/><Relationship Id="rId10" Type="http://schemas.openxmlformats.org/officeDocument/2006/relationships/image" Target="../media/image57.png"/><Relationship Id="rId4" Type="http://schemas.openxmlformats.org/officeDocument/2006/relationships/slideLayout" Target="../slideLayouts/slideLayout13.xml"/><Relationship Id="rId9" Type="http://schemas.openxmlformats.org/officeDocument/2006/relationships/oleObject" Target="../embeddings/oleObject10.bin"/></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7.xml"/><Relationship Id="rId7" Type="http://schemas.openxmlformats.org/officeDocument/2006/relationships/image" Target="../media/image66.png"/><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65.png"/><Relationship Id="rId11" Type="http://schemas.openxmlformats.org/officeDocument/2006/relationships/image" Target="../media/image64.wmf"/><Relationship Id="rId5" Type="http://schemas.openxmlformats.org/officeDocument/2006/relationships/image" Target="../media/image63.wmf"/><Relationship Id="rId10" Type="http://schemas.openxmlformats.org/officeDocument/2006/relationships/oleObject" Target="../embeddings/oleObject12.bin"/><Relationship Id="rId4" Type="http://schemas.openxmlformats.org/officeDocument/2006/relationships/oleObject" Target="../embeddings/oleObject11.bin"/><Relationship Id="rId9" Type="http://schemas.openxmlformats.org/officeDocument/2006/relationships/image" Target="../media/image68.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73.wmf"/><Relationship Id="rId3" Type="http://schemas.openxmlformats.org/officeDocument/2006/relationships/notesSlide" Target="../notesSlides/notesSlide18.xml"/><Relationship Id="rId7" Type="http://schemas.openxmlformats.org/officeDocument/2006/relationships/image" Target="../media/image70.png"/><Relationship Id="rId12" Type="http://schemas.openxmlformats.org/officeDocument/2006/relationships/oleObject" Target="../embeddings/oleObject17.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72.wmf"/><Relationship Id="rId5" Type="http://schemas.openxmlformats.org/officeDocument/2006/relationships/image" Target="../media/image69.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71.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5.pn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9.bin"/><Relationship Id="rId5" Type="http://schemas.openxmlformats.org/officeDocument/2006/relationships/image" Target="../media/image74.png"/><Relationship Id="rId4" Type="http://schemas.openxmlformats.org/officeDocument/2006/relationships/oleObject" Target="../embeddings/oleObject18.bin"/></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81.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6" Type="http://schemas.openxmlformats.org/officeDocument/2006/relationships/image" Target="../media/image86.tiff"/><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9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94.tiff"/><Relationship Id="rId5" Type="http://schemas.openxmlformats.org/officeDocument/2006/relationships/image" Target="../media/image93.tiff"/><Relationship Id="rId4" Type="http://schemas.openxmlformats.org/officeDocument/2006/relationships/image" Target="../media/image92.tiff"/></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ieeexplore.ieee.org/xpls/abs_all.jsp?isnumber=4767846&amp;arnumber=4767851&amp;count=16&amp;index=4"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050.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090.png"/><Relationship Id="rId5" Type="http://schemas.openxmlformats.org/officeDocument/2006/relationships/image" Target="../media/image117.png"/><Relationship Id="rId4" Type="http://schemas.openxmlformats.org/officeDocument/2006/relationships/image" Target="../media/image107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Edge Detection</a:t>
            </a:r>
          </a:p>
        </p:txBody>
      </p:sp>
      <p:sp>
        <p:nvSpPr>
          <p:cNvPr id="3" name="Subtitle 2"/>
          <p:cNvSpPr>
            <a:spLocks noGrp="1"/>
          </p:cNvSpPr>
          <p:nvPr>
            <p:ph type="subTitle" idx="1"/>
          </p:nvPr>
        </p:nvSpPr>
        <p:spPr/>
        <p:txBody>
          <a:bodyPr>
            <a:normAutofit fontScale="92500" lnSpcReduction="20000"/>
          </a:bodyPr>
          <a:lstStyle/>
          <a:p>
            <a:r>
              <a:rPr lang="en-US" dirty="0" smtClean="0"/>
              <a:t>Samuel Cheng</a:t>
            </a:r>
          </a:p>
          <a:p>
            <a:r>
              <a:rPr lang="en-US" dirty="0" smtClean="0"/>
              <a:t>Slide </a:t>
            </a:r>
            <a:r>
              <a:rPr lang="en-US" dirty="0"/>
              <a:t>credits: James Hays, Lana </a:t>
            </a:r>
            <a:r>
              <a:rPr lang="en-US" dirty="0" err="1"/>
              <a:t>Lazebnik</a:t>
            </a:r>
            <a:r>
              <a:rPr lang="en-US" dirty="0"/>
              <a:t>, Steve Seitz, David Forsyth, David Lowe, </a:t>
            </a:r>
            <a:r>
              <a:rPr lang="en-US" dirty="0" err="1"/>
              <a:t>Fei-Fei</a:t>
            </a:r>
            <a:r>
              <a:rPr lang="en-US" dirty="0"/>
              <a:t> Li, and Derek </a:t>
            </a:r>
            <a:r>
              <a:rPr lang="en-US" dirty="0" err="1"/>
              <a:t>Hoiem</a:t>
            </a:r>
            <a:endParaRPr lang="en-US" dirty="0"/>
          </a:p>
          <a:p>
            <a:endParaRPr lang="en-US" dirty="0"/>
          </a:p>
        </p:txBody>
      </p:sp>
    </p:spTree>
    <p:extLst>
      <p:ext uri="{BB962C8B-B14F-4D97-AF65-F5344CB8AC3E}">
        <p14:creationId xmlns:p14="http://schemas.microsoft.com/office/powerpoint/2010/main" val="376864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t>We know edges are special from human </a:t>
            </a:r>
            <a:r>
              <a:rPr lang="en-US" sz="2700"/>
              <a:t>(mammalian)</a:t>
            </a:r>
            <a:r>
              <a:rPr lang="en-US"/>
              <a:t> vision studies</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10</a:t>
            </a:fld>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858000" cy="45396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630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11</a:t>
            </a:fld>
            <a:endParaRPr lang="en-US"/>
          </a:p>
        </p:txBody>
      </p:sp>
      <p:pic>
        <p:nvPicPr>
          <p:cNvPr id="27650" name="Picture 2" descr="exampleImag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32" y="517525"/>
            <a:ext cx="5149417"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1" name="Picture 3" descr="DecodingAccurac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401485"/>
            <a:ext cx="3352800" cy="246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962400" y="6019800"/>
            <a:ext cx="4491038" cy="338554"/>
          </a:xfrm>
          <a:prstGeom prst="rect">
            <a:avLst/>
          </a:prstGeom>
          <a:noFill/>
        </p:spPr>
        <p:txBody>
          <a:bodyPr wrap="none" rtlCol="0">
            <a:spAutoFit/>
          </a:bodyPr>
          <a:lstStyle/>
          <a:p>
            <a:r>
              <a:rPr lang="en-US" sz="1600"/>
              <a:t>Walther, Chai, </a:t>
            </a:r>
            <a:r>
              <a:rPr lang="en-US" sz="1600" err="1"/>
              <a:t>Caddigan</a:t>
            </a:r>
            <a:r>
              <a:rPr lang="en-US" sz="1600"/>
              <a:t>, Beck &amp; </a:t>
            </a:r>
            <a:r>
              <a:rPr lang="en-US" sz="1600" err="1"/>
              <a:t>Fei-Fei</a:t>
            </a:r>
            <a:r>
              <a:rPr lang="en-US" sz="1600"/>
              <a:t>, </a:t>
            </a:r>
            <a:r>
              <a:rPr lang="en-US" sz="1600" i="1"/>
              <a:t>PNAS, 2011</a:t>
            </a:r>
            <a:endParaRPr lang="en-US" sz="1600"/>
          </a:p>
        </p:txBody>
      </p:sp>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54025"/>
            <a:ext cx="2498452" cy="282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551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Grp="1" noChangeAspect="1"/>
          </p:cNvGraphicFramePr>
          <p:nvPr>
            <p:ph idx="4294967295"/>
          </p:nvPr>
        </p:nvGraphicFramePr>
        <p:xfrm>
          <a:off x="5486400" y="1905000"/>
          <a:ext cx="3332163" cy="3581400"/>
        </p:xfrm>
        <a:graphic>
          <a:graphicData uri="http://schemas.openxmlformats.org/presentationml/2006/ole">
            <mc:AlternateContent xmlns:mc="http://schemas.openxmlformats.org/markup-compatibility/2006">
              <mc:Choice xmlns:v="urn:schemas-microsoft-com:vml" Requires="v">
                <p:oleObj spid="_x0000_s188439" name="Bitmap Image" r:id="rId4" imgW="2161905" imgH="2324424" progId="Paint.Picture">
                  <p:embed/>
                </p:oleObj>
              </mc:Choice>
              <mc:Fallback>
                <p:oleObj name="Bitmap Image" r:id="rId4" imgW="2161905" imgH="2324424" progId="Paint.Picture">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3332163"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5"/>
          <p:cNvSpPr>
            <a:spLocks noGrp="1" noChangeArrowheads="1"/>
          </p:cNvSpPr>
          <p:nvPr>
            <p:ph type="title"/>
          </p:nvPr>
        </p:nvSpPr>
        <p:spPr>
          <a:xfrm>
            <a:off x="457200" y="0"/>
            <a:ext cx="8229600" cy="1143000"/>
          </a:xfrm>
        </p:spPr>
        <p:txBody>
          <a:bodyPr/>
          <a:lstStyle/>
          <a:p>
            <a:r>
              <a:rPr lang="en-US"/>
              <a:t>Edge detection</a:t>
            </a:r>
          </a:p>
        </p:txBody>
      </p:sp>
      <p:sp>
        <p:nvSpPr>
          <p:cNvPr id="1028" name="Rectangle 7"/>
          <p:cNvSpPr>
            <a:spLocks noGrp="1" noChangeArrowheads="1"/>
          </p:cNvSpPr>
          <p:nvPr>
            <p:ph type="body" idx="1"/>
          </p:nvPr>
        </p:nvSpPr>
        <p:spPr>
          <a:xfrm>
            <a:off x="685800" y="1143000"/>
            <a:ext cx="5105400" cy="5257800"/>
          </a:xfrm>
        </p:spPr>
        <p:txBody>
          <a:bodyPr>
            <a:normAutofit fontScale="92500" lnSpcReduction="10000"/>
          </a:bodyPr>
          <a:lstStyle/>
          <a:p>
            <a:pPr>
              <a:buFontTx/>
              <a:buChar char="•"/>
            </a:pPr>
            <a:r>
              <a:rPr lang="en-US" b="1"/>
              <a:t>Goal:  </a:t>
            </a:r>
            <a:r>
              <a:rPr lang="en-US"/>
              <a:t>Identify sudden changes (discontinuities) in an image</a:t>
            </a:r>
          </a:p>
          <a:p>
            <a:pPr lvl="1"/>
            <a:r>
              <a:rPr lang="en-US"/>
              <a:t>Intuitively, most semantic and shape information from the image can be encoded in the edges</a:t>
            </a:r>
          </a:p>
          <a:p>
            <a:pPr lvl="1"/>
            <a:r>
              <a:rPr lang="en-US"/>
              <a:t>More compact than pixels</a:t>
            </a:r>
            <a:br>
              <a:rPr lang="en-US"/>
            </a:br>
            <a:endParaRPr lang="en-US"/>
          </a:p>
          <a:p>
            <a:pPr>
              <a:buFontTx/>
              <a:buChar char="•"/>
            </a:pPr>
            <a:r>
              <a:rPr lang="en-US" b="1"/>
              <a:t>Ideal:</a:t>
            </a:r>
            <a:r>
              <a:rPr lang="en-US"/>
              <a:t> artist’s line drawing (but artist is also using object-level knowledge)</a:t>
            </a:r>
            <a:endParaRPr lang="en-US" sz="2400"/>
          </a:p>
        </p:txBody>
      </p:sp>
      <p:sp>
        <p:nvSpPr>
          <p:cNvPr id="1029" name="Text Box 8"/>
          <p:cNvSpPr txBox="1">
            <a:spLocks noChangeArrowheads="1"/>
          </p:cNvSpPr>
          <p:nvPr/>
        </p:nvSpPr>
        <p:spPr bwMode="auto">
          <a:xfrm>
            <a:off x="7279341" y="5791200"/>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Lowe</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12</a:t>
            </a:fld>
            <a:endParaRPr lang="en-US"/>
          </a:p>
        </p:txBody>
      </p:sp>
    </p:spTree>
    <p:extLst>
      <p:ext uri="{BB962C8B-B14F-4D97-AF65-F5344CB8AC3E}">
        <p14:creationId xmlns:p14="http://schemas.microsoft.com/office/powerpoint/2010/main" val="2336275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p:txBody>
          <a:bodyPr/>
          <a:lstStyle/>
          <a:p>
            <a:r>
              <a:rPr lang="en-US">
                <a:latin typeface="Calibri" charset="0"/>
              </a:rPr>
              <a:t>Why do we care about edges?</a:t>
            </a:r>
          </a:p>
        </p:txBody>
      </p:sp>
      <p:sp>
        <p:nvSpPr>
          <p:cNvPr id="2053" name="Content Placeholder 2"/>
          <p:cNvSpPr>
            <a:spLocks noGrp="1"/>
          </p:cNvSpPr>
          <p:nvPr>
            <p:ph idx="1"/>
          </p:nvPr>
        </p:nvSpPr>
        <p:spPr>
          <a:xfrm>
            <a:off x="457200" y="990600"/>
            <a:ext cx="5105400" cy="5135563"/>
          </a:xfrm>
        </p:spPr>
        <p:txBody>
          <a:bodyPr/>
          <a:lstStyle/>
          <a:p>
            <a:endParaRPr lang="en-US">
              <a:latin typeface="Calibri" charset="0"/>
            </a:endParaRPr>
          </a:p>
          <a:p>
            <a:r>
              <a:rPr lang="en-US">
                <a:latin typeface="Calibri" charset="0"/>
              </a:rPr>
              <a:t>Extract information, recognize objects</a:t>
            </a:r>
          </a:p>
          <a:p>
            <a:endParaRPr lang="en-US">
              <a:latin typeface="Calibri" charset="0"/>
            </a:endParaRPr>
          </a:p>
          <a:p>
            <a:pPr marL="0" indent="0">
              <a:buNone/>
            </a:pPr>
            <a:endParaRPr lang="en-US">
              <a:latin typeface="Calibri" charset="0"/>
            </a:endParaRPr>
          </a:p>
          <a:p>
            <a:r>
              <a:rPr lang="en-US">
                <a:latin typeface="Calibri" charset="0"/>
              </a:rPr>
              <a:t>Recover geometry and viewpoint</a:t>
            </a:r>
          </a:p>
          <a:p>
            <a:endParaRPr lang="en-US">
              <a:latin typeface="Calibri" charset="0"/>
            </a:endParaRPr>
          </a:p>
          <a:p>
            <a:endParaRPr lang="en-US">
              <a:latin typeface="Calibri" charset="0"/>
            </a:endParaRPr>
          </a:p>
        </p:txBody>
      </p:sp>
      <p:graphicFrame>
        <p:nvGraphicFramePr>
          <p:cNvPr id="2050" name="Object 4"/>
          <p:cNvGraphicFramePr>
            <a:graphicFrameLocks noChangeAspect="1"/>
          </p:cNvGraphicFramePr>
          <p:nvPr>
            <p:extLst/>
          </p:nvPr>
        </p:nvGraphicFramePr>
        <p:xfrm>
          <a:off x="5792312" y="1295400"/>
          <a:ext cx="2225752" cy="2392362"/>
        </p:xfrm>
        <a:graphic>
          <a:graphicData uri="http://schemas.openxmlformats.org/presentationml/2006/ole">
            <mc:AlternateContent xmlns:mc="http://schemas.openxmlformats.org/markup-compatibility/2006">
              <mc:Choice xmlns:v="urn:schemas-microsoft-com:vml" Requires="v">
                <p:oleObj spid="_x0000_s189484" name="Bitmap Image" r:id="rId3" imgW="2161905" imgH="2324424" progId="PBrush">
                  <p:embed/>
                </p:oleObj>
              </mc:Choice>
              <mc:Fallback>
                <p:oleObj name="Bitmap Image" r:id="rId3" imgW="2161905" imgH="2324424" progId="PBrush">
                  <p:embed/>
                  <p:pic>
                    <p:nvPicPr>
                      <p:cNvPr id="205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312" y="1295400"/>
                        <a:ext cx="2225752" cy="2392362"/>
                      </a:xfrm>
                      <a:prstGeom prst="rect">
                        <a:avLst/>
                      </a:prstGeom>
                      <a:noFill/>
                      <a:ln>
                        <a:noFill/>
                      </a:ln>
                      <a:effectLst/>
                    </p:spPr>
                  </p:pic>
                </p:oleObj>
              </mc:Fallback>
            </mc:AlternateContent>
          </a:graphicData>
        </a:graphic>
      </p:graphicFrame>
      <p:grpSp>
        <p:nvGrpSpPr>
          <p:cNvPr id="2054" name="Group 36"/>
          <p:cNvGrpSpPr>
            <a:grpSpLocks/>
          </p:cNvGrpSpPr>
          <p:nvPr/>
        </p:nvGrpSpPr>
        <p:grpSpPr bwMode="auto">
          <a:xfrm>
            <a:off x="4800600" y="3886200"/>
            <a:ext cx="4116388" cy="1862138"/>
            <a:chOff x="-28575" y="1676401"/>
            <a:chExt cx="9296400" cy="4754564"/>
          </a:xfrm>
        </p:grpSpPr>
        <p:graphicFrame>
          <p:nvGraphicFramePr>
            <p:cNvPr id="2051" name="Object 5"/>
            <p:cNvGraphicFramePr>
              <a:graphicFrameLocks noChangeAspect="1"/>
            </p:cNvGraphicFramePr>
            <p:nvPr/>
          </p:nvGraphicFramePr>
          <p:xfrm>
            <a:off x="1743074" y="2590800"/>
            <a:ext cx="4962526" cy="3721100"/>
          </p:xfrm>
          <a:graphic>
            <a:graphicData uri="http://schemas.openxmlformats.org/presentationml/2006/ole">
              <mc:AlternateContent xmlns:mc="http://schemas.openxmlformats.org/markup-compatibility/2006">
                <mc:Choice xmlns:v="urn:schemas-microsoft-com:vml" Requires="v">
                  <p:oleObj spid="_x0000_s189485" name="Photo Editor Photo" r:id="rId5" imgW="9752381" imgH="7314286" progId="">
                    <p:embed/>
                  </p:oleObj>
                </mc:Choice>
                <mc:Fallback>
                  <p:oleObj name="Photo Editor Photo" r:id="rId5" imgW="9752381" imgH="7314286" progId="">
                    <p:embed/>
                    <p:pic>
                      <p:nvPicPr>
                        <p:cNvPr id="205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74" y="2590800"/>
                          <a:ext cx="4962526" cy="3721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5" name="Line 3"/>
            <p:cNvSpPr>
              <a:spLocks noChangeShapeType="1"/>
            </p:cNvSpPr>
            <p:nvPr/>
          </p:nvSpPr>
          <p:spPr bwMode="auto">
            <a:xfrm flipH="1">
              <a:off x="76200" y="3200400"/>
              <a:ext cx="5029200" cy="12954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6"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7" name="Line 5"/>
            <p:cNvSpPr>
              <a:spLocks noChangeShapeType="1"/>
            </p:cNvSpPr>
            <p:nvPr/>
          </p:nvSpPr>
          <p:spPr bwMode="auto">
            <a:xfrm flipH="1">
              <a:off x="76200" y="4114800"/>
              <a:ext cx="4038600" cy="3810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8" name="Line 6"/>
            <p:cNvSpPr>
              <a:spLocks noChangeShapeType="1"/>
            </p:cNvSpPr>
            <p:nvPr/>
          </p:nvSpPr>
          <p:spPr bwMode="auto">
            <a:xfrm>
              <a:off x="76200" y="4495800"/>
              <a:ext cx="4419600" cy="3048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9" name="Line 7"/>
            <p:cNvSpPr>
              <a:spLocks noChangeShapeType="1"/>
            </p:cNvSpPr>
            <p:nvPr/>
          </p:nvSpPr>
          <p:spPr bwMode="auto">
            <a:xfrm flipV="1">
              <a:off x="76200" y="4267200"/>
              <a:ext cx="4419600" cy="2286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0"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1" name="Line 9"/>
            <p:cNvSpPr>
              <a:spLocks noChangeShapeType="1"/>
            </p:cNvSpPr>
            <p:nvPr/>
          </p:nvSpPr>
          <p:spPr bwMode="auto">
            <a:xfrm>
              <a:off x="4800600" y="3581400"/>
              <a:ext cx="4267200" cy="685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2" name="Line 10"/>
            <p:cNvSpPr>
              <a:spLocks noChangeShapeType="1"/>
            </p:cNvSpPr>
            <p:nvPr/>
          </p:nvSpPr>
          <p:spPr bwMode="auto">
            <a:xfrm>
              <a:off x="4800600" y="4343400"/>
              <a:ext cx="4267200" cy="762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3"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4" name="Line 12"/>
            <p:cNvSpPr>
              <a:spLocks noChangeShapeType="1"/>
            </p:cNvSpPr>
            <p:nvPr/>
          </p:nvSpPr>
          <p:spPr bwMode="auto">
            <a:xfrm>
              <a:off x="4800600" y="4038600"/>
              <a:ext cx="4267200" cy="304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65" name="Group 16"/>
            <p:cNvGrpSpPr>
              <a:grpSpLocks/>
            </p:cNvGrpSpPr>
            <p:nvPr/>
          </p:nvGrpSpPr>
          <p:grpSpPr bwMode="auto">
            <a:xfrm>
              <a:off x="7058029" y="4953002"/>
              <a:ext cx="1857376" cy="1477963"/>
              <a:chOff x="4446" y="3120"/>
              <a:chExt cx="1170" cy="931"/>
            </a:xfrm>
          </p:grpSpPr>
          <p:sp>
            <p:nvSpPr>
              <p:cNvPr id="2084" name="Text Box 14"/>
              <p:cNvSpPr txBox="1">
                <a:spLocks noChangeArrowheads="1"/>
              </p:cNvSpPr>
              <p:nvPr/>
            </p:nvSpPr>
            <p:spPr bwMode="auto">
              <a:xfrm>
                <a:off x="4446" y="3408"/>
                <a:ext cx="1161"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5"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
          <p:nvSpPr>
            <p:cNvPr id="2066" name="Line 16"/>
            <p:cNvSpPr>
              <a:spLocks noChangeShapeType="1"/>
            </p:cNvSpPr>
            <p:nvPr/>
          </p:nvSpPr>
          <p:spPr bwMode="auto">
            <a:xfrm>
              <a:off x="0" y="4495800"/>
              <a:ext cx="9144000" cy="0"/>
            </a:xfrm>
            <a:prstGeom prst="line">
              <a:avLst/>
            </a:prstGeom>
            <a:noFill/>
            <a:ln w="57150">
              <a:solidFill>
                <a:srgbClr val="00FF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67" name="Group 17"/>
            <p:cNvGrpSpPr>
              <a:grpSpLocks/>
            </p:cNvGrpSpPr>
            <p:nvPr/>
          </p:nvGrpSpPr>
          <p:grpSpPr bwMode="auto">
            <a:xfrm>
              <a:off x="0" y="2743201"/>
              <a:ext cx="1828800" cy="1600201"/>
              <a:chOff x="0" y="1728"/>
              <a:chExt cx="1152" cy="1008"/>
            </a:xfrm>
          </p:grpSpPr>
          <p:sp>
            <p:nvSpPr>
              <p:cNvPr id="2082" name="Text Box 18"/>
              <p:cNvSpPr txBox="1">
                <a:spLocks noChangeArrowheads="1"/>
              </p:cNvSpPr>
              <p:nvPr/>
            </p:nvSpPr>
            <p:spPr bwMode="auto">
              <a:xfrm>
                <a:off x="0" y="1728"/>
                <a:ext cx="1152"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chemeClr val="hlink"/>
                    </a:solidFill>
                    <a:latin typeface="Tahoma" charset="0"/>
                  </a:rPr>
                  <a:t>Vanishing</a:t>
                </a:r>
              </a:p>
              <a:p>
                <a:pPr algn="ctr" eaLnBrk="1" hangingPunct="1"/>
                <a:r>
                  <a:rPr lang="en-US" sz="1000" b="1">
                    <a:solidFill>
                      <a:srgbClr val="333399"/>
                    </a:solidFill>
                    <a:latin typeface="Tahoma" charset="0"/>
                  </a:rPr>
                  <a:t> </a:t>
                </a:r>
                <a:r>
                  <a:rPr lang="en-US" sz="1000" b="1">
                    <a:solidFill>
                      <a:schemeClr val="hlink"/>
                    </a:solidFill>
                    <a:latin typeface="Tahoma" charset="0"/>
                  </a:rPr>
                  <a:t>line</a:t>
                </a:r>
              </a:p>
            </p:txBody>
          </p:sp>
          <p:sp>
            <p:nvSpPr>
              <p:cNvPr id="2083"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grpSp>
          <p:nvGrpSpPr>
            <p:cNvPr id="2068" name="Group 20"/>
            <p:cNvGrpSpPr>
              <a:grpSpLocks/>
            </p:cNvGrpSpPr>
            <p:nvPr/>
          </p:nvGrpSpPr>
          <p:grpSpPr bwMode="auto">
            <a:xfrm>
              <a:off x="-28575" y="4451373"/>
              <a:ext cx="1843097" cy="1843097"/>
              <a:chOff x="-18" y="2804"/>
              <a:chExt cx="1161" cy="1161"/>
            </a:xfrm>
          </p:grpSpPr>
          <p:sp>
            <p:nvSpPr>
              <p:cNvPr id="2079"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sz="1000"/>
              </a:p>
            </p:txBody>
          </p:sp>
          <p:sp>
            <p:nvSpPr>
              <p:cNvPr id="2080" name="Text Box 22"/>
              <p:cNvSpPr txBox="1">
                <a:spLocks noChangeArrowheads="1"/>
              </p:cNvSpPr>
              <p:nvPr/>
            </p:nvSpPr>
            <p:spPr bwMode="auto">
              <a:xfrm>
                <a:off x="-18" y="3322"/>
                <a:ext cx="1161"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1"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
          <p:nvSpPr>
            <p:cNvPr id="2069" name="Line 24"/>
            <p:cNvSpPr>
              <a:spLocks noChangeShapeType="1"/>
            </p:cNvSpPr>
            <p:nvPr/>
          </p:nvSpPr>
          <p:spPr bwMode="auto">
            <a:xfrm flipV="1">
              <a:off x="2438400" y="1981200"/>
              <a:ext cx="0" cy="31242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0" name="Line 25"/>
            <p:cNvSpPr>
              <a:spLocks noChangeShapeType="1"/>
            </p:cNvSpPr>
            <p:nvPr/>
          </p:nvSpPr>
          <p:spPr bwMode="auto">
            <a:xfrm flipV="1">
              <a:off x="2805113" y="1981200"/>
              <a:ext cx="0" cy="32004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1" name="Line 26"/>
            <p:cNvSpPr>
              <a:spLocks noChangeShapeType="1"/>
            </p:cNvSpPr>
            <p:nvPr/>
          </p:nvSpPr>
          <p:spPr bwMode="auto">
            <a:xfrm flipV="1">
              <a:off x="3325813" y="1981200"/>
              <a:ext cx="0" cy="33528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2" name="Line 27"/>
            <p:cNvSpPr>
              <a:spLocks noChangeShapeType="1"/>
            </p:cNvSpPr>
            <p:nvPr/>
          </p:nvSpPr>
          <p:spPr bwMode="auto">
            <a:xfrm flipV="1">
              <a:off x="4114800" y="1981200"/>
              <a:ext cx="0" cy="35052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3" name="Line 28"/>
            <p:cNvSpPr>
              <a:spLocks noChangeShapeType="1"/>
            </p:cNvSpPr>
            <p:nvPr/>
          </p:nvSpPr>
          <p:spPr bwMode="auto">
            <a:xfrm flipV="1">
              <a:off x="4724400" y="1981200"/>
              <a:ext cx="0" cy="34290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4" name="Line 29"/>
            <p:cNvSpPr>
              <a:spLocks noChangeShapeType="1"/>
            </p:cNvSpPr>
            <p:nvPr/>
          </p:nvSpPr>
          <p:spPr bwMode="auto">
            <a:xfrm flipV="1">
              <a:off x="5943600" y="1981200"/>
              <a:ext cx="0" cy="32766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5" name="Line 30"/>
            <p:cNvSpPr>
              <a:spLocks noChangeShapeType="1"/>
            </p:cNvSpPr>
            <p:nvPr/>
          </p:nvSpPr>
          <p:spPr bwMode="auto">
            <a:xfrm flipV="1">
              <a:off x="5181600" y="1981200"/>
              <a:ext cx="0" cy="20574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76" name="Group 31"/>
            <p:cNvGrpSpPr>
              <a:grpSpLocks/>
            </p:cNvGrpSpPr>
            <p:nvPr/>
          </p:nvGrpSpPr>
          <p:grpSpPr bwMode="auto">
            <a:xfrm>
              <a:off x="6172200" y="1676401"/>
              <a:ext cx="3095625" cy="1414463"/>
              <a:chOff x="4011" y="1248"/>
              <a:chExt cx="1950" cy="891"/>
            </a:xfrm>
          </p:grpSpPr>
          <p:sp>
            <p:nvSpPr>
              <p:cNvPr id="2077" name="Text Box 32"/>
              <p:cNvSpPr txBox="1">
                <a:spLocks noChangeArrowheads="1"/>
              </p:cNvSpPr>
              <p:nvPr/>
            </p:nvSpPr>
            <p:spPr bwMode="auto">
              <a:xfrm>
                <a:off x="4011" y="1248"/>
                <a:ext cx="1950" cy="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 Vertical vanishing</a:t>
                </a:r>
              </a:p>
              <a:p>
                <a:pPr algn="ctr" eaLnBrk="1" hangingPunct="1"/>
                <a:r>
                  <a:rPr lang="en-US" sz="1000" b="1">
                    <a:solidFill>
                      <a:srgbClr val="FF6600"/>
                    </a:solidFill>
                    <a:latin typeface="Tahoma" charset="0"/>
                  </a:rPr>
                  <a:t> point</a:t>
                </a:r>
              </a:p>
              <a:p>
                <a:pPr algn="ctr" eaLnBrk="1" hangingPunct="1"/>
                <a:r>
                  <a:rPr lang="en-US" sz="1000" b="1">
                    <a:solidFill>
                      <a:srgbClr val="FF6600"/>
                    </a:solidFill>
                    <a:latin typeface="Tahoma" charset="0"/>
                  </a:rPr>
                  <a:t>(at infinity)</a:t>
                </a:r>
              </a:p>
            </p:txBody>
          </p:sp>
          <p:sp>
            <p:nvSpPr>
              <p:cNvPr id="2078"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gr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13</a:t>
            </a:fld>
            <a:endParaRPr lang="en-US"/>
          </a:p>
        </p:txBody>
      </p:sp>
      <p:sp>
        <p:nvSpPr>
          <p:cNvPr id="40"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J. Hayes</a:t>
            </a:r>
          </a:p>
        </p:txBody>
      </p:sp>
    </p:spTree>
    <p:extLst>
      <p:ext uri="{BB962C8B-B14F-4D97-AF65-F5344CB8AC3E}">
        <p14:creationId xmlns:p14="http://schemas.microsoft.com/office/powerpoint/2010/main" val="1678694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 Are Edges Incomplete? 1999</a:t>
            </a:r>
          </a:p>
        </p:txBody>
      </p:sp>
      <p:pic>
        <p:nvPicPr>
          <p:cNvPr id="4" name="Picture 3"/>
          <p:cNvPicPr>
            <a:picLocks noChangeAspect="1"/>
          </p:cNvPicPr>
          <p:nvPr/>
        </p:nvPicPr>
        <p:blipFill>
          <a:blip r:embed="rId2"/>
          <a:stretch>
            <a:fillRect/>
          </a:stretch>
        </p:blipFill>
        <p:spPr>
          <a:xfrm>
            <a:off x="115641" y="1524000"/>
            <a:ext cx="8912718" cy="3733800"/>
          </a:xfrm>
          <a:prstGeom prst="rect">
            <a:avLst/>
          </a:prstGeom>
        </p:spPr>
      </p:pic>
      <p:sp>
        <p:nvSpPr>
          <p:cNvPr id="5" name="TextBox 4"/>
          <p:cNvSpPr txBox="1"/>
          <p:nvPr/>
        </p:nvSpPr>
        <p:spPr>
          <a:xfrm>
            <a:off x="2209800" y="5715000"/>
            <a:ext cx="5181600" cy="830997"/>
          </a:xfrm>
          <a:prstGeom prst="rect">
            <a:avLst/>
          </a:prstGeom>
          <a:noFill/>
        </p:spPr>
        <p:txBody>
          <a:bodyPr wrap="square" rtlCol="0">
            <a:spAutoFit/>
          </a:bodyPr>
          <a:lstStyle/>
          <a:p>
            <a:r>
              <a:rPr lang="en-US" sz="2400" dirty="0"/>
              <a:t>What information would we need to ‘invert’ the edge detection process?</a:t>
            </a:r>
          </a:p>
        </p:txBody>
      </p:sp>
    </p:spTree>
    <p:extLst>
      <p:ext uri="{BB962C8B-B14F-4D97-AF65-F5344CB8AC3E}">
        <p14:creationId xmlns:p14="http://schemas.microsoft.com/office/powerpoint/2010/main" val="122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 Are Edges Incomplete? 1999</a:t>
            </a:r>
          </a:p>
        </p:txBody>
      </p:sp>
      <p:sp>
        <p:nvSpPr>
          <p:cNvPr id="3" name="Content Placeholder 2"/>
          <p:cNvSpPr>
            <a:spLocks noGrp="1"/>
          </p:cNvSpPr>
          <p:nvPr>
            <p:ph idx="1"/>
          </p:nvPr>
        </p:nvSpPr>
        <p:spPr>
          <a:xfrm>
            <a:off x="457200" y="990600"/>
            <a:ext cx="3124200" cy="5135563"/>
          </a:xfrm>
        </p:spPr>
        <p:txBody>
          <a:bodyPr/>
          <a:lstStyle/>
          <a:p>
            <a:pPr marL="0" indent="0">
              <a:buNone/>
            </a:pPr>
            <a:r>
              <a:rPr lang="en-US" dirty="0"/>
              <a:t>Edge ‘code’: </a:t>
            </a:r>
          </a:p>
          <a:p>
            <a:pPr>
              <a:buFontTx/>
              <a:buChar char="-"/>
            </a:pPr>
            <a:r>
              <a:rPr lang="en-US" dirty="0"/>
              <a:t>position, </a:t>
            </a:r>
          </a:p>
          <a:p>
            <a:pPr>
              <a:buFontTx/>
              <a:buChar char="-"/>
            </a:pPr>
            <a:r>
              <a:rPr lang="en-US" dirty="0"/>
              <a:t>gradient magnitude, </a:t>
            </a:r>
          </a:p>
          <a:p>
            <a:pPr>
              <a:buFontTx/>
              <a:buChar char="-"/>
            </a:pPr>
            <a:r>
              <a:rPr lang="en-US" dirty="0"/>
              <a:t>gradient direction, </a:t>
            </a:r>
          </a:p>
          <a:p>
            <a:pPr>
              <a:buFontTx/>
              <a:buChar char="-"/>
            </a:pPr>
            <a:r>
              <a:rPr lang="en-US" dirty="0"/>
              <a:t>blur.</a:t>
            </a:r>
          </a:p>
        </p:txBody>
      </p:sp>
      <p:pic>
        <p:nvPicPr>
          <p:cNvPr id="4" name="Picture 3"/>
          <p:cNvPicPr>
            <a:picLocks noChangeAspect="1"/>
          </p:cNvPicPr>
          <p:nvPr/>
        </p:nvPicPr>
        <p:blipFill>
          <a:blip r:embed="rId3"/>
          <a:stretch>
            <a:fillRect/>
          </a:stretch>
        </p:blipFill>
        <p:spPr>
          <a:xfrm>
            <a:off x="3457575" y="815400"/>
            <a:ext cx="5686425" cy="5705475"/>
          </a:xfrm>
          <a:prstGeom prst="rect">
            <a:avLst/>
          </a:prstGeom>
        </p:spPr>
      </p:pic>
      <p:pic>
        <p:nvPicPr>
          <p:cNvPr id="5" name="Picture 4"/>
          <p:cNvPicPr>
            <a:picLocks noChangeAspect="1"/>
          </p:cNvPicPr>
          <p:nvPr/>
        </p:nvPicPr>
        <p:blipFill>
          <a:blip r:embed="rId4"/>
          <a:stretch>
            <a:fillRect/>
          </a:stretch>
        </p:blipFill>
        <p:spPr>
          <a:xfrm>
            <a:off x="30480" y="6432035"/>
            <a:ext cx="4371975" cy="411360"/>
          </a:xfrm>
          <a:prstGeom prst="rect">
            <a:avLst/>
          </a:prstGeom>
        </p:spPr>
      </p:pic>
    </p:spTree>
    <p:extLst>
      <p:ext uri="{BB962C8B-B14F-4D97-AF65-F5344CB8AC3E}">
        <p14:creationId xmlns:p14="http://schemas.microsoft.com/office/powerpoint/2010/main" val="1826144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229600" cy="1143000"/>
          </a:xfrm>
        </p:spPr>
        <p:txBody>
          <a:bodyPr/>
          <a:lstStyle/>
          <a:p>
            <a:r>
              <a:rPr lang="en-US">
                <a:latin typeface="Calibri" charset="0"/>
              </a:rPr>
              <a:t>Origins of edges</a:t>
            </a:r>
          </a:p>
        </p:txBody>
      </p:sp>
      <p:pic>
        <p:nvPicPr>
          <p:cNvPr id="11268"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16</a:t>
            </a:fld>
            <a:endParaRPr lang="en-US"/>
          </a:p>
        </p:txBody>
      </p:sp>
      <p:sp>
        <p:nvSpPr>
          <p:cNvPr id="8"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7" name="Text Box 6"/>
          <p:cNvSpPr txBox="1">
            <a:spLocks noChangeArrowheads="1"/>
          </p:cNvSpPr>
          <p:nvPr/>
        </p:nvSpPr>
        <p:spPr bwMode="auto">
          <a:xfrm>
            <a:off x="5105400" y="2559050"/>
            <a:ext cx="20966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depth discontinuity</a:t>
            </a:r>
          </a:p>
        </p:txBody>
      </p:sp>
      <p:sp>
        <p:nvSpPr>
          <p:cNvPr id="9" name="Text Box 7"/>
          <p:cNvSpPr txBox="1">
            <a:spLocks noChangeArrowheads="1"/>
          </p:cNvSpPr>
          <p:nvPr/>
        </p:nvSpPr>
        <p:spPr bwMode="auto">
          <a:xfrm>
            <a:off x="5105400" y="3200400"/>
            <a:ext cx="28404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color discontinuity</a:t>
            </a:r>
          </a:p>
        </p:txBody>
      </p:sp>
      <p:sp>
        <p:nvSpPr>
          <p:cNvPr id="10" name="Text Box 8"/>
          <p:cNvSpPr txBox="1">
            <a:spLocks noChangeArrowheads="1"/>
          </p:cNvSpPr>
          <p:nvPr/>
        </p:nvSpPr>
        <p:spPr bwMode="auto">
          <a:xfrm>
            <a:off x="5105400" y="3854450"/>
            <a:ext cx="26737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illumination discontinuity</a:t>
            </a:r>
          </a:p>
        </p:txBody>
      </p:sp>
      <p:sp>
        <p:nvSpPr>
          <p:cNvPr id="11" name="Text Box 9"/>
          <p:cNvSpPr txBox="1">
            <a:spLocks noChangeArrowheads="1"/>
          </p:cNvSpPr>
          <p:nvPr/>
        </p:nvSpPr>
        <p:spPr bwMode="auto">
          <a:xfrm>
            <a:off x="5105400" y="1905000"/>
            <a:ext cx="30457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normal discontinuity</a:t>
            </a:r>
          </a:p>
        </p:txBody>
      </p:sp>
    </p:spTree>
    <p:extLst>
      <p:ext uri="{BB962C8B-B14F-4D97-AF65-F5344CB8AC3E}">
        <p14:creationId xmlns:p14="http://schemas.microsoft.com/office/powerpoint/2010/main" val="104482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229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12254" t="59148" r="79703" b="36111"/>
          <a:stretch>
            <a:fillRect/>
          </a:stretch>
        </p:blipFill>
        <p:spPr bwMode="auto">
          <a:xfrm>
            <a:off x="5943600" y="2468562"/>
            <a:ext cx="1550988" cy="12192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62000" y="4144962"/>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flipH="1" flipV="1">
            <a:off x="5829300" y="3878262"/>
            <a:ext cx="106680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38100" y="4792662"/>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17</a:t>
            </a:fld>
            <a:endParaRPr lang="en-US"/>
          </a:p>
        </p:txBody>
      </p:sp>
      <p:sp>
        <p:nvSpPr>
          <p:cNvPr id="14"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15" name="TextBox 14"/>
          <p:cNvSpPr txBox="1"/>
          <p:nvPr/>
        </p:nvSpPr>
        <p:spPr>
          <a:xfrm>
            <a:off x="5257800" y="2048476"/>
            <a:ext cx="3172663" cy="400110"/>
          </a:xfrm>
          <a:prstGeom prst="rect">
            <a:avLst/>
          </a:prstGeom>
          <a:noFill/>
        </p:spPr>
        <p:txBody>
          <a:bodyPr wrap="none" rtlCol="0">
            <a:spAutoFit/>
          </a:bodyPr>
          <a:lstStyle/>
          <a:p>
            <a:r>
              <a:rPr lang="en-US" sz="2000"/>
              <a:t>Surface normal discontinuity</a:t>
            </a:r>
          </a:p>
        </p:txBody>
      </p:sp>
    </p:spTree>
    <p:extLst>
      <p:ext uri="{BB962C8B-B14F-4D97-AF65-F5344CB8AC3E}">
        <p14:creationId xmlns:p14="http://schemas.microsoft.com/office/powerpoint/2010/main" val="1553399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3316"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657600" y="42672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rot="5400000" flipH="1" flipV="1">
            <a:off x="5753100" y="4259262"/>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3319"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81447" t="62500" r="7446" b="31944"/>
          <a:stretch>
            <a:fillRect/>
          </a:stretch>
        </p:blipFill>
        <p:spPr bwMode="auto">
          <a:xfrm>
            <a:off x="5638800" y="2544762"/>
            <a:ext cx="2057400" cy="1371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2" name="Straight Arrow Connector 11"/>
          <p:cNvCxnSpPr/>
          <p:nvPr/>
        </p:nvCxnSpPr>
        <p:spPr>
          <a:xfrm rot="5400000" flipH="1" flipV="1">
            <a:off x="3086100" y="48387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18</a:t>
            </a:fld>
            <a:endParaRPr lang="en-US"/>
          </a:p>
        </p:txBody>
      </p:sp>
      <p:sp>
        <p:nvSpPr>
          <p:cNvPr id="13"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4" name="TextBox 3"/>
          <p:cNvSpPr txBox="1"/>
          <p:nvPr/>
        </p:nvSpPr>
        <p:spPr>
          <a:xfrm>
            <a:off x="5562600" y="2057400"/>
            <a:ext cx="2229121" cy="400110"/>
          </a:xfrm>
          <a:prstGeom prst="rect">
            <a:avLst/>
          </a:prstGeom>
          <a:noFill/>
        </p:spPr>
        <p:txBody>
          <a:bodyPr wrap="none" rtlCol="0">
            <a:spAutoFit/>
          </a:bodyPr>
          <a:lstStyle/>
          <a:p>
            <a:r>
              <a:rPr lang="en-US" sz="2000"/>
              <a:t>Depth discontinuity</a:t>
            </a:r>
          </a:p>
        </p:txBody>
      </p:sp>
    </p:spTree>
    <p:extLst>
      <p:ext uri="{BB962C8B-B14F-4D97-AF65-F5344CB8AC3E}">
        <p14:creationId xmlns:p14="http://schemas.microsoft.com/office/powerpoint/2010/main" val="209949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4340"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1828800" y="49530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4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37022" t="73611" r="53723" b="19444"/>
          <a:stretch>
            <a:fillRect/>
          </a:stretch>
        </p:blipFill>
        <p:spPr bwMode="auto">
          <a:xfrm>
            <a:off x="5638800" y="2087562"/>
            <a:ext cx="22098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19</a:t>
            </a:fld>
            <a:endParaRPr lang="en-US"/>
          </a:p>
        </p:txBody>
      </p:sp>
      <p:sp>
        <p:nvSpPr>
          <p:cNvPr id="10"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9" name="TextBox 8"/>
          <p:cNvSpPr txBox="1"/>
          <p:nvPr/>
        </p:nvSpPr>
        <p:spPr>
          <a:xfrm>
            <a:off x="5257800" y="1676400"/>
            <a:ext cx="2954655" cy="400110"/>
          </a:xfrm>
          <a:prstGeom prst="rect">
            <a:avLst/>
          </a:prstGeom>
          <a:noFill/>
        </p:spPr>
        <p:txBody>
          <a:bodyPr wrap="none" rtlCol="0">
            <a:spAutoFit/>
          </a:bodyPr>
          <a:lstStyle/>
          <a:p>
            <a:r>
              <a:rPr lang="en-US" sz="2000"/>
              <a:t>Surface color discontinuity</a:t>
            </a:r>
          </a:p>
        </p:txBody>
      </p:sp>
    </p:spTree>
    <p:extLst>
      <p:ext uri="{BB962C8B-B14F-4D97-AF65-F5344CB8AC3E}">
        <p14:creationId xmlns:p14="http://schemas.microsoft.com/office/powerpoint/2010/main" val="660721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altLang="en-US"/>
          </a:p>
        </p:txBody>
      </p:sp>
      <p:pic>
        <p:nvPicPr>
          <p:cNvPr id="30723" name="Picture 2" descr="C:\comp_photo\feifei_slides\feifei_slid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8305800" y="6553201"/>
            <a:ext cx="838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1200" dirty="0">
                <a:solidFill>
                  <a:srgbClr val="000000"/>
                </a:solidFill>
                <a:latin typeface="Gill Sans" charset="0"/>
              </a:rPr>
              <a:t>Fei </a:t>
            </a:r>
            <a:r>
              <a:rPr lang="en-US" altLang="en-US" sz="1200" dirty="0" err="1">
                <a:solidFill>
                  <a:srgbClr val="000000"/>
                </a:solidFill>
                <a:latin typeface="Gill Sans" charset="0"/>
              </a:rPr>
              <a:t>Fei</a:t>
            </a:r>
            <a:r>
              <a:rPr lang="en-US" altLang="en-US" sz="1200" dirty="0">
                <a:solidFill>
                  <a:srgbClr val="000000"/>
                </a:solidFill>
                <a:latin typeface="Gill Sans" charset="0"/>
              </a:rPr>
              <a:t> Li</a:t>
            </a:r>
          </a:p>
        </p:txBody>
      </p:sp>
    </p:spTree>
    <p:extLst>
      <p:ext uri="{BB962C8B-B14F-4D97-AF65-F5344CB8AC3E}">
        <p14:creationId xmlns:p14="http://schemas.microsoft.com/office/powerpoint/2010/main" val="372745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t>Image Gradients</a:t>
            </a:r>
            <a:endParaRPr lang="en-US" dirty="0">
              <a:solidFill>
                <a:schemeClr val="bg1">
                  <a:lumMod val="75000"/>
                </a:schemeClr>
              </a:solidFill>
            </a:endParaRPr>
          </a:p>
          <a:p>
            <a:r>
              <a:rPr lang="en-US" dirty="0" smtClean="0">
                <a:solidFill>
                  <a:schemeClr val="bg1">
                    <a:lumMod val="75000"/>
                  </a:schemeClr>
                </a:solidFill>
              </a:rPr>
              <a:t>Derivative of Gaussian</a:t>
            </a:r>
            <a:endParaRPr lang="en-US" dirty="0">
              <a:solidFill>
                <a:schemeClr val="bg1">
                  <a:lumMod val="75000"/>
                </a:schemeClr>
              </a:solidFill>
            </a:endParaRPr>
          </a:p>
          <a:p>
            <a:r>
              <a:rPr lang="en-US" dirty="0">
                <a:solidFill>
                  <a:schemeClr val="bg1">
                    <a:lumMod val="75000"/>
                  </a:schemeClr>
                </a:solidFill>
              </a:rPr>
              <a:t>Sobel edge detector</a:t>
            </a:r>
          </a:p>
          <a:p>
            <a:r>
              <a:rPr lang="en-US" dirty="0">
                <a:solidFill>
                  <a:srgbClr val="BFBFBF"/>
                </a:solidFill>
              </a:rPr>
              <a:t>Canny edge detector</a:t>
            </a:r>
            <a:endParaRPr lang="en-US" dirty="0">
              <a:solidFill>
                <a:schemeClr val="bg1">
                  <a:lumMod val="75000"/>
                </a:schemeClr>
              </a:solidFill>
            </a:endParaRP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20</a:t>
            </a:fld>
            <a:endParaRPr lang="en-US"/>
          </a:p>
        </p:txBody>
      </p:sp>
    </p:spTree>
    <p:extLst>
      <p:ext uri="{BB962C8B-B14F-4D97-AF65-F5344CB8AC3E}">
        <p14:creationId xmlns:p14="http://schemas.microsoft.com/office/powerpoint/2010/main" val="3998465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286000"/>
            <a:ext cx="7696200" cy="1545381"/>
          </a:xfrm>
          <a:prstGeom prst="rect">
            <a:avLst/>
          </a:prstGeom>
        </p:spPr>
      </p:pic>
    </p:spTree>
    <p:extLst>
      <p:ext uri="{BB962C8B-B14F-4D97-AF65-F5344CB8AC3E}">
        <p14:creationId xmlns:p14="http://schemas.microsoft.com/office/powerpoint/2010/main" val="1344668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2133600"/>
            <a:ext cx="3416300" cy="3124200"/>
          </a:xfrm>
          <a:prstGeom prst="rect">
            <a:avLst/>
          </a:prstGeom>
        </p:spPr>
      </p:pic>
    </p:spTree>
    <p:extLst>
      <p:ext uri="{BB962C8B-B14F-4D97-AF65-F5344CB8AC3E}">
        <p14:creationId xmlns:p14="http://schemas.microsoft.com/office/powerpoint/2010/main" val="49774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2133600"/>
            <a:ext cx="3416300" cy="3124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0" y="2133600"/>
            <a:ext cx="4749800" cy="3098800"/>
          </a:xfrm>
          <a:prstGeom prst="rect">
            <a:avLst/>
          </a:prstGeom>
        </p:spPr>
      </p:pic>
      <p:sp>
        <p:nvSpPr>
          <p:cNvPr id="7" name="Text Box 30"/>
          <p:cNvSpPr txBox="1">
            <a:spLocks noChangeArrowheads="1"/>
          </p:cNvSpPr>
          <p:nvPr/>
        </p:nvSpPr>
        <p:spPr bwMode="auto">
          <a:xfrm>
            <a:off x="6255698" y="6018768"/>
            <a:ext cx="265970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Slide credit: </a:t>
            </a:r>
            <a:r>
              <a:rPr lang="en-US" sz="1800" err="1"/>
              <a:t>Dr</a:t>
            </a:r>
            <a:r>
              <a:rPr lang="en-US" sz="1800"/>
              <a:t> Mubarak</a:t>
            </a:r>
          </a:p>
        </p:txBody>
      </p:sp>
    </p:spTree>
    <p:extLst>
      <p:ext uri="{BB962C8B-B14F-4D97-AF65-F5344CB8AC3E}">
        <p14:creationId xmlns:p14="http://schemas.microsoft.com/office/powerpoint/2010/main" val="1723753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Derivative in 1D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775" y="1417638"/>
            <a:ext cx="8229600" cy="187670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49" y="3200400"/>
            <a:ext cx="6159500" cy="1447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9" y="4770715"/>
            <a:ext cx="6070600" cy="1435100"/>
          </a:xfrm>
          <a:prstGeom prst="rect">
            <a:avLst/>
          </a:prstGeom>
        </p:spPr>
      </p:pic>
    </p:spTree>
    <p:extLst>
      <p:ext uri="{BB962C8B-B14F-4D97-AF65-F5344CB8AC3E}">
        <p14:creationId xmlns:p14="http://schemas.microsoft.com/office/powerpoint/2010/main" val="1094336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Discrete derivative in 1D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431925"/>
            <a:ext cx="5524496" cy="452596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25</a:t>
            </a:fld>
            <a:endParaRPr lang="en-US"/>
          </a:p>
        </p:txBody>
      </p:sp>
      <p:sp>
        <p:nvSpPr>
          <p:cNvPr id="7" name="TextBox 6"/>
          <p:cNvSpPr txBox="1"/>
          <p:nvPr/>
        </p:nvSpPr>
        <p:spPr>
          <a:xfrm>
            <a:off x="457200" y="1676400"/>
            <a:ext cx="2286000" cy="646331"/>
          </a:xfrm>
          <a:prstGeom prst="rect">
            <a:avLst/>
          </a:prstGeom>
          <a:noFill/>
        </p:spPr>
        <p:txBody>
          <a:bodyPr wrap="square" rtlCol="0">
            <a:spAutoFit/>
          </a:bodyPr>
          <a:lstStyle/>
          <a:p>
            <a:r>
              <a:rPr lang="en-US" sz="3600"/>
              <a:t>Backward</a:t>
            </a:r>
          </a:p>
        </p:txBody>
      </p:sp>
      <p:sp>
        <p:nvSpPr>
          <p:cNvPr id="8" name="TextBox 7"/>
          <p:cNvSpPr txBox="1"/>
          <p:nvPr/>
        </p:nvSpPr>
        <p:spPr>
          <a:xfrm>
            <a:off x="466725" y="3170813"/>
            <a:ext cx="2286000" cy="646331"/>
          </a:xfrm>
          <a:prstGeom prst="rect">
            <a:avLst/>
          </a:prstGeom>
          <a:noFill/>
        </p:spPr>
        <p:txBody>
          <a:bodyPr wrap="square" rtlCol="0">
            <a:spAutoFit/>
          </a:bodyPr>
          <a:lstStyle/>
          <a:p>
            <a:r>
              <a:rPr lang="en-US" sz="3600"/>
              <a:t>Forward</a:t>
            </a:r>
          </a:p>
        </p:txBody>
      </p:sp>
      <p:sp>
        <p:nvSpPr>
          <p:cNvPr id="9" name="TextBox 8"/>
          <p:cNvSpPr txBox="1"/>
          <p:nvPr/>
        </p:nvSpPr>
        <p:spPr>
          <a:xfrm>
            <a:off x="504825" y="4617094"/>
            <a:ext cx="2286000" cy="646331"/>
          </a:xfrm>
          <a:prstGeom prst="rect">
            <a:avLst/>
          </a:prstGeom>
          <a:noFill/>
        </p:spPr>
        <p:txBody>
          <a:bodyPr wrap="square" rtlCol="0">
            <a:spAutoFit/>
          </a:bodyPr>
          <a:lstStyle/>
          <a:p>
            <a:r>
              <a:rPr lang="en-US" sz="3600"/>
              <a:t>Central</a:t>
            </a:r>
          </a:p>
        </p:txBody>
      </p:sp>
    </p:spTree>
    <p:extLst>
      <p:ext uri="{BB962C8B-B14F-4D97-AF65-F5344CB8AC3E}">
        <p14:creationId xmlns:p14="http://schemas.microsoft.com/office/powerpoint/2010/main" val="11681537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0788"/>
          <a:stretch/>
        </p:blipFill>
        <p:spPr>
          <a:xfrm>
            <a:off x="1524000" y="2133600"/>
            <a:ext cx="3683787" cy="3810000"/>
          </a:xfrm>
          <a:prstGeom prst="rect">
            <a:avLst/>
          </a:prstGeom>
        </p:spPr>
      </p:pic>
      <p:sp>
        <p:nvSpPr>
          <p:cNvPr id="2" name="Title 1"/>
          <p:cNvSpPr>
            <a:spLocks noGrp="1"/>
          </p:cNvSpPr>
          <p:nvPr>
            <p:ph type="title"/>
          </p:nvPr>
        </p:nvSpPr>
        <p:spPr/>
        <p:txBody>
          <a:bodyPr/>
          <a:lstStyle/>
          <a:p>
            <a:r>
              <a:rPr lang="en-US"/>
              <a:t>1D discrete derivate filters</a:t>
            </a:r>
          </a:p>
        </p:txBody>
      </p:sp>
      <p:sp>
        <p:nvSpPr>
          <p:cNvPr id="3" name="Content Placeholder 2"/>
          <p:cNvSpPr>
            <a:spLocks noGrp="1"/>
          </p:cNvSpPr>
          <p:nvPr>
            <p:ph idx="1"/>
          </p:nvPr>
        </p:nvSpPr>
        <p:spPr/>
        <p:txBody>
          <a:bodyPr>
            <a:normAutofit/>
          </a:bodyPr>
          <a:lstStyle/>
          <a:p>
            <a:r>
              <a:rPr lang="en-US" sz="3600"/>
              <a:t>Backward filter:                       [0      1      -1]</a:t>
            </a:r>
          </a:p>
          <a:p>
            <a:endParaRPr lang="en-US" sz="3600"/>
          </a:p>
          <a:p>
            <a:r>
              <a:rPr lang="en-US" sz="3600"/>
              <a:t>Forward:                                   [-1      1      0]</a:t>
            </a:r>
          </a:p>
          <a:p>
            <a:endParaRPr lang="en-US" sz="3600"/>
          </a:p>
          <a:p>
            <a:r>
              <a:rPr lang="en-US" sz="3600"/>
              <a:t>Central:                                     [ 1      0     -1]</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26</a:t>
            </a:fld>
            <a:endParaRPr lang="en-US"/>
          </a:p>
        </p:txBody>
      </p:sp>
    </p:spTree>
    <p:extLst>
      <p:ext uri="{BB962C8B-B14F-4D97-AF65-F5344CB8AC3E}">
        <p14:creationId xmlns:p14="http://schemas.microsoft.com/office/powerpoint/2010/main" val="1245341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1D discrete derivate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62200"/>
            <a:ext cx="8229600" cy="140448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27</a:t>
            </a:fld>
            <a:endParaRPr lang="en-US"/>
          </a:p>
        </p:txBody>
      </p:sp>
    </p:spTree>
    <p:extLst>
      <p:ext uri="{BB962C8B-B14F-4D97-AF65-F5344CB8AC3E}">
        <p14:creationId xmlns:p14="http://schemas.microsoft.com/office/powerpoint/2010/main" val="1997082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83644"/>
          <a:stretch/>
        </p:blipFill>
        <p:spPr>
          <a:xfrm>
            <a:off x="1219200" y="1492987"/>
            <a:ext cx="7144920" cy="79301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28</a:t>
            </a:fld>
            <a:endParaRPr lang="en-US"/>
          </a:p>
        </p:txBody>
      </p:sp>
    </p:spTree>
    <p:extLst>
      <p:ext uri="{BB962C8B-B14F-4D97-AF65-F5344CB8AC3E}">
        <p14:creationId xmlns:p14="http://schemas.microsoft.com/office/powerpoint/2010/main" val="957460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2" b="42783"/>
          <a:stretch/>
        </p:blipFill>
        <p:spPr>
          <a:xfrm>
            <a:off x="1219200" y="1492987"/>
            <a:ext cx="7144920" cy="277421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29</a:t>
            </a:fld>
            <a:endParaRPr lang="en-US"/>
          </a:p>
        </p:txBody>
      </p:sp>
    </p:spTree>
    <p:extLst>
      <p:ext uri="{BB962C8B-B14F-4D97-AF65-F5344CB8AC3E}">
        <p14:creationId xmlns:p14="http://schemas.microsoft.com/office/powerpoint/2010/main" val="1772707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7620" y="137825"/>
            <a:ext cx="8229600" cy="495881"/>
          </a:xfrm>
        </p:spPr>
        <p:txBody>
          <a:bodyPr/>
          <a:lstStyle/>
          <a:p>
            <a:r>
              <a:rPr lang="en-US" altLang="en-US" dirty="0"/>
              <a:t>Think-Pair-Share</a:t>
            </a:r>
          </a:p>
        </p:txBody>
      </p:sp>
      <p:pic>
        <p:nvPicPr>
          <p:cNvPr id="27652" name="Picture 3" descr="C:\Users\Hoiem\Documents\Classes\Computational Photography - Fall 2010\lectures\figs\filters\fil_pairs\sobel_gaus.png"/>
          <p:cNvPicPr>
            <a:picLocks noChangeAspect="1" noChangeArrowheads="1"/>
          </p:cNvPicPr>
          <p:nvPr/>
        </p:nvPicPr>
        <p:blipFill>
          <a:blip r:embed="rId4" cstate="print">
            <a:extLst>
              <a:ext uri="{28A0092B-C50C-407E-A947-70E740481C1C}">
                <a14:useLocalDpi xmlns:a14="http://schemas.microsoft.com/office/drawing/2010/main"/>
              </a:ext>
            </a:extLst>
          </a:blip>
          <a:srcRect l="15788" t="3510" r="14474" b="3510"/>
          <a:stretch>
            <a:fillRect/>
          </a:stretch>
        </p:blipFill>
        <p:spPr bwMode="auto">
          <a:xfrm>
            <a:off x="216961" y="3102557"/>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C:\Users\Hoiem\Documents\Classes\Computational Photography - Fall 2010\lectures\figs\filters\fil_pairs\fil_sobel.png"/>
          <p:cNvPicPr>
            <a:picLocks noChangeAspect="1" noChangeArrowheads="1"/>
          </p:cNvPicPr>
          <p:nvPr/>
        </p:nvPicPr>
        <p:blipFill>
          <a:blip r:embed="rId5" cstate="hqprint">
            <a:extLst>
              <a:ext uri="{28A0092B-C50C-407E-A947-70E740481C1C}">
                <a14:useLocalDpi xmlns:a14="http://schemas.microsoft.com/office/drawing/2010/main"/>
              </a:ext>
            </a:extLst>
          </a:blip>
          <a:srcRect l="16667" t="4167" r="13542" b="4167"/>
          <a:stretch>
            <a:fillRect/>
          </a:stretch>
        </p:blipFill>
        <p:spPr bwMode="auto">
          <a:xfrm>
            <a:off x="1803144" y="3097487"/>
            <a:ext cx="1437905" cy="141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C:\Users\Hoiem\Documents\Classes\Computational Photography - Fall 2010\lectures\figs\filters\fil_pairs\fil_gaus.png"/>
          <p:cNvPicPr>
            <a:picLocks noChangeAspect="1" noChangeArrowheads="1"/>
          </p:cNvPicPr>
          <p:nvPr/>
        </p:nvPicPr>
        <p:blipFill>
          <a:blip r:embed="rId6" cstate="print">
            <a:extLst>
              <a:ext uri="{28A0092B-C50C-407E-A947-70E740481C1C}">
                <a14:useLocalDpi xmlns:a14="http://schemas.microsoft.com/office/drawing/2010/main"/>
              </a:ext>
            </a:extLst>
          </a:blip>
          <a:srcRect l="17708" t="5556" r="16667" b="6944"/>
          <a:stretch>
            <a:fillRect/>
          </a:stretch>
        </p:blipFill>
        <p:spPr bwMode="auto">
          <a:xfrm>
            <a:off x="275032" y="4686300"/>
            <a:ext cx="1359458" cy="135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Hoiem\Documents\Classes\Computational Photography - Fall 2010\lectures\figs\filters\fil_pairs\im_shift.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94637" y="2895796"/>
            <a:ext cx="2663637" cy="169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Users\Hoiem\Documents\Classes\Computational Photography - Fall 2010\lectures\figs\filters\fil_pairs\im_orig.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516610" y="923558"/>
            <a:ext cx="2613283" cy="166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11"/>
          <p:cNvSpPr txBox="1">
            <a:spLocks noChangeArrowheads="1"/>
          </p:cNvSpPr>
          <p:nvPr/>
        </p:nvSpPr>
        <p:spPr bwMode="auto">
          <a:xfrm>
            <a:off x="285541" y="893673"/>
            <a:ext cx="2581156"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a) </a:t>
            </a:r>
            <a:r>
              <a:rPr lang="en-US" altLang="en-US" sz="2400" dirty="0" smtClean="0">
                <a:latin typeface="Courier New" panose="02070309020205020404" pitchFamily="49" charset="0"/>
                <a:cs typeface="Courier New" panose="02070309020205020404" pitchFamily="49" charset="0"/>
              </a:rPr>
              <a:t>_ </a:t>
            </a:r>
            <a:r>
              <a:rPr lang="en-US" altLang="en-US" sz="2400" dirty="0">
                <a:latin typeface="Courier New" panose="02070309020205020404" pitchFamily="49" charset="0"/>
                <a:cs typeface="Courier New" panose="02070309020205020404" pitchFamily="49" charset="0"/>
              </a:rPr>
              <a:t>= D * B </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b) A = _ * _</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c) F = D * _</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d) _ = D * D</a:t>
            </a:r>
          </a:p>
          <a:p>
            <a:pPr eaLnBrk="1" hangingPunct="1">
              <a:spcBef>
                <a:spcPct val="0"/>
              </a:spcBef>
              <a:buFontTx/>
              <a:buNone/>
            </a:pPr>
            <a:endParaRPr lang="en-US" altLang="en-US" dirty="0">
              <a:latin typeface="Arial" panose="020B0604020202020204" pitchFamily="34" charset="0"/>
            </a:endParaRPr>
          </a:p>
        </p:txBody>
      </p:sp>
      <p:sp>
        <p:nvSpPr>
          <p:cNvPr id="27658" name="TextBox 12"/>
          <p:cNvSpPr txBox="1">
            <a:spLocks noChangeArrowheads="1"/>
          </p:cNvSpPr>
          <p:nvPr/>
        </p:nvSpPr>
        <p:spPr bwMode="auto">
          <a:xfrm>
            <a:off x="-23069" y="3094937"/>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A</a:t>
            </a:r>
          </a:p>
        </p:txBody>
      </p:sp>
      <p:sp>
        <p:nvSpPr>
          <p:cNvPr id="27659" name="TextBox 13"/>
          <p:cNvSpPr txBox="1">
            <a:spLocks noChangeArrowheads="1"/>
          </p:cNvSpPr>
          <p:nvPr/>
        </p:nvSpPr>
        <p:spPr bwMode="auto">
          <a:xfrm>
            <a:off x="1549556" y="3047856"/>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B</a:t>
            </a:r>
          </a:p>
        </p:txBody>
      </p:sp>
      <p:sp>
        <p:nvSpPr>
          <p:cNvPr id="27660" name="TextBox 14"/>
          <p:cNvSpPr txBox="1">
            <a:spLocks noChangeArrowheads="1"/>
          </p:cNvSpPr>
          <p:nvPr/>
        </p:nvSpPr>
        <p:spPr bwMode="auto">
          <a:xfrm>
            <a:off x="-52628" y="459486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C</a:t>
            </a:r>
          </a:p>
        </p:txBody>
      </p:sp>
      <p:sp>
        <p:nvSpPr>
          <p:cNvPr id="27661" name="TextBox 15"/>
          <p:cNvSpPr txBox="1">
            <a:spLocks noChangeArrowheads="1"/>
          </p:cNvSpPr>
          <p:nvPr/>
        </p:nvSpPr>
        <p:spPr bwMode="auto">
          <a:xfrm>
            <a:off x="3169920" y="866531"/>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D</a:t>
            </a:r>
          </a:p>
        </p:txBody>
      </p:sp>
      <p:pic>
        <p:nvPicPr>
          <p:cNvPr id="27662" name="Picture 8" descr="C:\Users\Hoiem\Documents\Classes\Computational Photography - Fall 2010\lectures\figs\filters\fil_pairs\fil_shift.png"/>
          <p:cNvPicPr>
            <a:picLocks noChangeAspect="1" noChangeArrowheads="1"/>
          </p:cNvPicPr>
          <p:nvPr/>
        </p:nvPicPr>
        <p:blipFill>
          <a:blip r:embed="rId9" cstate="hqprint">
            <a:extLst>
              <a:ext uri="{28A0092B-C50C-407E-A947-70E740481C1C}">
                <a14:useLocalDpi xmlns:a14="http://schemas.microsoft.com/office/drawing/2010/main"/>
              </a:ext>
            </a:extLst>
          </a:blip>
          <a:srcRect l="9375" t="41667" r="7292" b="41666"/>
          <a:stretch>
            <a:fillRect/>
          </a:stretch>
        </p:blipFill>
        <p:spPr bwMode="auto">
          <a:xfrm>
            <a:off x="255585" y="6194572"/>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17"/>
          <p:cNvSpPr txBox="1">
            <a:spLocks noChangeArrowheads="1"/>
          </p:cNvSpPr>
          <p:nvPr/>
        </p:nvSpPr>
        <p:spPr bwMode="auto">
          <a:xfrm>
            <a:off x="-49215" y="6150122"/>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E</a:t>
            </a:r>
          </a:p>
        </p:txBody>
      </p:sp>
      <p:pic>
        <p:nvPicPr>
          <p:cNvPr id="27664" name="Picture 9" descr="C:\Users\Hoiem\Documents\Classes\Computational Photography - Fall 2010\lectures\figs\filters\fil_pairs\im_gaus.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503146" y="906462"/>
            <a:ext cx="2632227" cy="167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Box 19"/>
          <p:cNvSpPr txBox="1">
            <a:spLocks noChangeArrowheads="1"/>
          </p:cNvSpPr>
          <p:nvPr/>
        </p:nvSpPr>
        <p:spPr bwMode="auto">
          <a:xfrm>
            <a:off x="3148672" y="2873394"/>
            <a:ext cx="3747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F</a:t>
            </a:r>
          </a:p>
        </p:txBody>
      </p:sp>
      <p:pic>
        <p:nvPicPr>
          <p:cNvPr id="27666" name="Picture 10" descr="C:\Users\Hoiem\Documents\Classes\Computational Photography - Fall 2010\lectures\figs\filters\fil_pairs\im_sobel.png"/>
          <p:cNvPicPr>
            <a:picLocks noChangeAspect="1" noChangeArrowheads="1"/>
          </p:cNvPicPr>
          <p:nvPr/>
        </p:nvPicPr>
        <p:blipFill>
          <a:blip r:embed="rId11" cstate="print">
            <a:extLst>
              <a:ext uri="{28A0092B-C50C-407E-A947-70E740481C1C}">
                <a14:useLocalDpi xmlns:a14="http://schemas.microsoft.com/office/drawing/2010/main"/>
              </a:ext>
            </a:extLst>
          </a:blip>
          <a:srcRect l="9375" t="13889" r="8333" b="13889"/>
          <a:stretch>
            <a:fillRect/>
          </a:stretch>
        </p:blipFill>
        <p:spPr bwMode="auto">
          <a:xfrm>
            <a:off x="4876800" y="4788495"/>
            <a:ext cx="2786132" cy="183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1"/>
          <p:cNvSpPr txBox="1">
            <a:spLocks noChangeArrowheads="1"/>
          </p:cNvSpPr>
          <p:nvPr/>
        </p:nvSpPr>
        <p:spPr bwMode="auto">
          <a:xfrm>
            <a:off x="4609334" y="4729905"/>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G</a:t>
            </a:r>
          </a:p>
        </p:txBody>
      </p:sp>
      <p:sp>
        <p:nvSpPr>
          <p:cNvPr id="27668" name="TextBox 22"/>
          <p:cNvSpPr txBox="1">
            <a:spLocks noChangeArrowheads="1"/>
          </p:cNvSpPr>
          <p:nvPr/>
        </p:nvSpPr>
        <p:spPr bwMode="auto">
          <a:xfrm>
            <a:off x="6179549" y="866531"/>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H</a:t>
            </a:r>
          </a:p>
        </p:txBody>
      </p:sp>
      <p:pic>
        <p:nvPicPr>
          <p:cNvPr id="27669" name="Picture 11" descr="C:\Users\Hoiem\Documents\Classes\Computational Photography - Fall 2010\lectures\figs\filters\fil_pairs\im_im.pn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2672" t="14799" r="8974" b="18373"/>
          <a:stretch/>
        </p:blipFill>
        <p:spPr bwMode="auto">
          <a:xfrm>
            <a:off x="6455064" y="2880361"/>
            <a:ext cx="2663190" cy="170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Box 24"/>
          <p:cNvSpPr txBox="1">
            <a:spLocks noChangeArrowheads="1"/>
          </p:cNvSpPr>
          <p:nvPr/>
        </p:nvSpPr>
        <p:spPr bwMode="auto">
          <a:xfrm>
            <a:off x="6205826" y="2827513"/>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I</a:t>
            </a:r>
          </a:p>
        </p:txBody>
      </p:sp>
      <p:sp>
        <p:nvSpPr>
          <p:cNvPr id="27672" name="TextBox 27"/>
          <p:cNvSpPr txBox="1">
            <a:spLocks noChangeArrowheads="1"/>
          </p:cNvSpPr>
          <p:nvPr/>
        </p:nvSpPr>
        <p:spPr bwMode="auto">
          <a:xfrm>
            <a:off x="6156526" y="268565"/>
            <a:ext cx="267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 = Convolution operator</a:t>
            </a:r>
          </a:p>
        </p:txBody>
      </p:sp>
      <p:sp>
        <p:nvSpPr>
          <p:cNvPr id="25" name="TextBox 24"/>
          <p:cNvSpPr txBox="1"/>
          <p:nvPr/>
        </p:nvSpPr>
        <p:spPr>
          <a:xfrm>
            <a:off x="8441564" y="6550223"/>
            <a:ext cx="702436"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Hoiem</a:t>
            </a:r>
            <a:endParaRPr lang="en-US" sz="1400" dirty="0">
              <a:solidFill>
                <a:schemeClr val="bg1">
                  <a:lumMod val="50000"/>
                </a:schemeClr>
              </a:solidFill>
              <a:latin typeface="Arial" charset="0"/>
              <a:cs typeface="+mn-cs"/>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976734260"/>
              </p:ext>
            </p:extLst>
          </p:nvPr>
        </p:nvGraphicFramePr>
        <p:xfrm>
          <a:off x="838200" y="914400"/>
          <a:ext cx="406400" cy="436563"/>
        </p:xfrm>
        <a:graphic>
          <a:graphicData uri="http://schemas.openxmlformats.org/presentationml/2006/ole">
            <mc:AlternateContent xmlns:mc="http://schemas.openxmlformats.org/markup-compatibility/2006">
              <mc:Choice xmlns:v="urn:schemas-microsoft-com:vml" Requires="v">
                <p:oleObj spid="_x0000_s194612" name="Equation" r:id="rId13" imgW="164880" imgH="177480" progId="Equation.DSMT4">
                  <p:embed/>
                </p:oleObj>
              </mc:Choice>
              <mc:Fallback>
                <p:oleObj name="Equation" r:id="rId13" imgW="164880" imgH="177480" progId="Equation.DSMT4">
                  <p:embed/>
                  <p:pic>
                    <p:nvPicPr>
                      <p:cNvPr id="0" name=""/>
                      <p:cNvPicPr>
                        <a:picLocks noChangeAspect="1" noChangeArrowheads="1"/>
                      </p:cNvPicPr>
                      <p:nvPr/>
                    </p:nvPicPr>
                    <p:blipFill>
                      <a:blip r:embed="rId14"/>
                      <a:srcRect/>
                      <a:stretch>
                        <a:fillRect/>
                      </a:stretch>
                    </p:blipFill>
                    <p:spPr bwMode="auto">
                      <a:xfrm>
                        <a:off x="838200" y="914400"/>
                        <a:ext cx="406400"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215211480"/>
              </p:ext>
            </p:extLst>
          </p:nvPr>
        </p:nvGraphicFramePr>
        <p:xfrm>
          <a:off x="1600200" y="1271587"/>
          <a:ext cx="376238" cy="404813"/>
        </p:xfrm>
        <a:graphic>
          <a:graphicData uri="http://schemas.openxmlformats.org/presentationml/2006/ole">
            <mc:AlternateContent xmlns:mc="http://schemas.openxmlformats.org/markup-compatibility/2006">
              <mc:Choice xmlns:v="urn:schemas-microsoft-com:vml" Requires="v">
                <p:oleObj spid="_x0000_s194613" name="Equation" r:id="rId15" imgW="152280" imgH="164880" progId="Equation.DSMT4">
                  <p:embed/>
                </p:oleObj>
              </mc:Choice>
              <mc:Fallback>
                <p:oleObj name="Equation" r:id="rId15" imgW="152280" imgH="164880" progId="Equation.DSMT4">
                  <p:embed/>
                  <p:pic>
                    <p:nvPicPr>
                      <p:cNvPr id="0" name=""/>
                      <p:cNvPicPr>
                        <a:picLocks noChangeAspect="1" noChangeArrowheads="1"/>
                      </p:cNvPicPr>
                      <p:nvPr/>
                    </p:nvPicPr>
                    <p:blipFill>
                      <a:blip r:embed="rId16"/>
                      <a:srcRect/>
                      <a:stretch>
                        <a:fillRect/>
                      </a:stretch>
                    </p:blipFill>
                    <p:spPr bwMode="auto">
                      <a:xfrm>
                        <a:off x="1600200" y="1271587"/>
                        <a:ext cx="376238"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833806257"/>
              </p:ext>
            </p:extLst>
          </p:nvPr>
        </p:nvGraphicFramePr>
        <p:xfrm>
          <a:off x="2286000" y="1239838"/>
          <a:ext cx="376237" cy="436562"/>
        </p:xfrm>
        <a:graphic>
          <a:graphicData uri="http://schemas.openxmlformats.org/presentationml/2006/ole">
            <mc:AlternateContent xmlns:mc="http://schemas.openxmlformats.org/markup-compatibility/2006">
              <mc:Choice xmlns:v="urn:schemas-microsoft-com:vml" Requires="v">
                <p:oleObj spid="_x0000_s194614" name="Equation" r:id="rId17" imgW="152280" imgH="177480" progId="Equation.DSMT4">
                  <p:embed/>
                </p:oleObj>
              </mc:Choice>
              <mc:Fallback>
                <p:oleObj name="Equation" r:id="rId17" imgW="152280" imgH="177480" progId="Equation.DSMT4">
                  <p:embed/>
                  <p:pic>
                    <p:nvPicPr>
                      <p:cNvPr id="0" name=""/>
                      <p:cNvPicPr>
                        <a:picLocks noChangeAspect="1" noChangeArrowheads="1"/>
                      </p:cNvPicPr>
                      <p:nvPr/>
                    </p:nvPicPr>
                    <p:blipFill>
                      <a:blip r:embed="rId18"/>
                      <a:srcRect/>
                      <a:stretch>
                        <a:fillRect/>
                      </a:stretch>
                    </p:blipFill>
                    <p:spPr bwMode="auto">
                      <a:xfrm>
                        <a:off x="2286000" y="1239838"/>
                        <a:ext cx="376237" cy="436562"/>
                      </a:xfrm>
                      <a:prstGeom prst="rect">
                        <a:avLst/>
                      </a:prstGeom>
                      <a:noFill/>
                      <a:ln>
                        <a:noFill/>
                      </a:ln>
                      <a:effectLs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135320528"/>
              </p:ext>
            </p:extLst>
          </p:nvPr>
        </p:nvGraphicFramePr>
        <p:xfrm>
          <a:off x="2286000" y="1652587"/>
          <a:ext cx="376237" cy="404813"/>
        </p:xfrm>
        <a:graphic>
          <a:graphicData uri="http://schemas.openxmlformats.org/presentationml/2006/ole">
            <mc:AlternateContent xmlns:mc="http://schemas.openxmlformats.org/markup-compatibility/2006">
              <mc:Choice xmlns:v="urn:schemas-microsoft-com:vml" Requires="v">
                <p:oleObj spid="_x0000_s194615" name="Equation" r:id="rId19" imgW="152280" imgH="164880" progId="Equation.DSMT4">
                  <p:embed/>
                </p:oleObj>
              </mc:Choice>
              <mc:Fallback>
                <p:oleObj name="Equation" r:id="rId19" imgW="152280" imgH="164880" progId="Equation.DSMT4">
                  <p:embed/>
                  <p:pic>
                    <p:nvPicPr>
                      <p:cNvPr id="0" name=""/>
                      <p:cNvPicPr>
                        <a:picLocks noChangeAspect="1" noChangeArrowheads="1"/>
                      </p:cNvPicPr>
                      <p:nvPr/>
                    </p:nvPicPr>
                    <p:blipFill>
                      <a:blip r:embed="rId20"/>
                      <a:srcRect/>
                      <a:stretch>
                        <a:fillRect/>
                      </a:stretch>
                    </p:blipFill>
                    <p:spPr bwMode="auto">
                      <a:xfrm>
                        <a:off x="2286000" y="1652587"/>
                        <a:ext cx="376237"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661048863"/>
              </p:ext>
            </p:extLst>
          </p:nvPr>
        </p:nvGraphicFramePr>
        <p:xfrm>
          <a:off x="914400" y="1981200"/>
          <a:ext cx="314325" cy="406400"/>
        </p:xfrm>
        <a:graphic>
          <a:graphicData uri="http://schemas.openxmlformats.org/presentationml/2006/ole">
            <mc:AlternateContent xmlns:mc="http://schemas.openxmlformats.org/markup-compatibility/2006">
              <mc:Choice xmlns:v="urn:schemas-microsoft-com:vml" Requires="v">
                <p:oleObj spid="_x0000_s194616" name="Equation" r:id="rId21" imgW="126720" imgH="164880" progId="Equation.DSMT4">
                  <p:embed/>
                </p:oleObj>
              </mc:Choice>
              <mc:Fallback>
                <p:oleObj name="Equation" r:id="rId21" imgW="126720" imgH="164880" progId="Equation.DSMT4">
                  <p:embed/>
                  <p:pic>
                    <p:nvPicPr>
                      <p:cNvPr id="0" name=""/>
                      <p:cNvPicPr>
                        <a:picLocks noChangeAspect="1" noChangeArrowheads="1"/>
                      </p:cNvPicPr>
                      <p:nvPr/>
                    </p:nvPicPr>
                    <p:blipFill>
                      <a:blip r:embed="rId22"/>
                      <a:srcRect/>
                      <a:stretch>
                        <a:fillRect/>
                      </a:stretch>
                    </p:blipFill>
                    <p:spPr bwMode="auto">
                      <a:xfrm>
                        <a:off x="914400" y="1981200"/>
                        <a:ext cx="31432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704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492987"/>
            <a:ext cx="7144920" cy="4848339"/>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30</a:t>
            </a:fld>
            <a:endParaRPr lang="en-US"/>
          </a:p>
        </p:txBody>
      </p:sp>
      <p:sp>
        <p:nvSpPr>
          <p:cNvPr id="3" name="Rectangle 2"/>
          <p:cNvSpPr/>
          <p:nvPr/>
        </p:nvSpPr>
        <p:spPr>
          <a:xfrm>
            <a:off x="4191000" y="5257800"/>
            <a:ext cx="1981200" cy="990600"/>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7"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191000" y="5410200"/>
            <a:ext cx="300508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3059329"/>
            <a:ext cx="2298700" cy="19685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31</a:t>
            </a:fld>
            <a:endParaRPr lang="en-US"/>
          </a:p>
        </p:txBody>
      </p:sp>
      <p:sp>
        <p:nvSpPr>
          <p:cNvPr id="8" name="TextBox 7"/>
          <p:cNvSpPr txBox="1"/>
          <p:nvPr/>
        </p:nvSpPr>
        <p:spPr>
          <a:xfrm>
            <a:off x="685800" y="1915318"/>
            <a:ext cx="7772400" cy="646331"/>
          </a:xfrm>
          <a:prstGeom prst="rect">
            <a:avLst/>
          </a:prstGeom>
          <a:noFill/>
        </p:spPr>
        <p:txBody>
          <a:bodyPr wrap="square" rtlCol="0">
            <a:spAutoFit/>
          </a:bodyPr>
          <a:lstStyle/>
          <a:p>
            <a:r>
              <a:rPr lang="en-US" sz="3600"/>
              <a:t>What does this filter do?</a:t>
            </a:r>
          </a:p>
        </p:txBody>
      </p:sp>
    </p:spTree>
    <p:extLst>
      <p:ext uri="{BB962C8B-B14F-4D97-AF65-F5344CB8AC3E}">
        <p14:creationId xmlns:p14="http://schemas.microsoft.com/office/powerpoint/2010/main" val="751879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2D discrete derivative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3059329"/>
            <a:ext cx="2298700" cy="19685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021229"/>
            <a:ext cx="2768600" cy="2044700"/>
          </a:xfrm>
          <a:prstGeom prst="rect">
            <a:avLst/>
          </a:prstGeom>
        </p:spPr>
      </p:pic>
      <p:sp>
        <p:nvSpPr>
          <p:cNvPr id="8" name="TextBox 7"/>
          <p:cNvSpPr txBox="1"/>
          <p:nvPr/>
        </p:nvSpPr>
        <p:spPr>
          <a:xfrm>
            <a:off x="685800" y="1915318"/>
            <a:ext cx="7772400" cy="646331"/>
          </a:xfrm>
          <a:prstGeom prst="rect">
            <a:avLst/>
          </a:prstGeom>
          <a:noFill/>
        </p:spPr>
        <p:txBody>
          <a:bodyPr wrap="square" rtlCol="0">
            <a:spAutoFit/>
          </a:bodyPr>
          <a:lstStyle/>
          <a:p>
            <a:pPr algn="r"/>
            <a:r>
              <a:rPr lang="en-US" sz="3600"/>
              <a:t>What about this filter?</a:t>
            </a:r>
          </a:p>
        </p:txBody>
      </p:sp>
    </p:spTree>
    <p:extLst>
      <p:ext uri="{BB962C8B-B14F-4D97-AF65-F5344CB8AC3E}">
        <p14:creationId xmlns:p14="http://schemas.microsoft.com/office/powerpoint/2010/main" val="1459147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33</a:t>
            </a:fld>
            <a:endParaRPr lang="en-US"/>
          </a:p>
        </p:txBody>
      </p:sp>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7" y="2197100"/>
            <a:ext cx="5067300" cy="3517900"/>
          </a:xfrm>
          <a:prstGeom prst="rect">
            <a:avLst/>
          </a:prstGeom>
        </p:spPr>
      </p:pic>
    </p:spTree>
    <p:extLst>
      <p:ext uri="{BB962C8B-B14F-4D97-AF65-F5344CB8AC3E}">
        <p14:creationId xmlns:p14="http://schemas.microsoft.com/office/powerpoint/2010/main" val="1305448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87" y="2209800"/>
            <a:ext cx="5067300" cy="35179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200" y="2637016"/>
            <a:ext cx="2768600" cy="2044700"/>
          </a:xfrm>
          <a:prstGeom prst="rect">
            <a:avLst/>
          </a:prstGeom>
          <a:ln w="38100">
            <a:solidFill>
              <a:srgbClr val="850000"/>
            </a:solidFill>
          </a:ln>
        </p:spPr>
      </p:pic>
      <p:sp>
        <p:nvSpPr>
          <p:cNvPr id="8" name="TextBox 7"/>
          <p:cNvSpPr txBox="1"/>
          <p:nvPr/>
        </p:nvSpPr>
        <p:spPr>
          <a:xfrm>
            <a:off x="2362200" y="1417637"/>
            <a:ext cx="6096000" cy="1200329"/>
          </a:xfrm>
          <a:prstGeom prst="rect">
            <a:avLst/>
          </a:prstGeom>
          <a:noFill/>
        </p:spPr>
        <p:txBody>
          <a:bodyPr wrap="square" rtlCol="0">
            <a:spAutoFit/>
          </a:bodyPr>
          <a:lstStyle/>
          <a:p>
            <a:pPr algn="r"/>
            <a:r>
              <a:rPr lang="en-US" sz="3600">
                <a:solidFill>
                  <a:srgbClr val="850000"/>
                </a:solidFill>
              </a:rPr>
              <a:t>What happens when we apply this filter?</a:t>
            </a:r>
          </a:p>
        </p:txBody>
      </p:sp>
    </p:spTree>
    <p:extLst>
      <p:ext uri="{BB962C8B-B14F-4D97-AF65-F5344CB8AC3E}">
        <p14:creationId xmlns:p14="http://schemas.microsoft.com/office/powerpoint/2010/main" val="995205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4862" y="2185987"/>
            <a:ext cx="2865609" cy="198940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35</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37" y="4331171"/>
            <a:ext cx="2613196" cy="1929929"/>
          </a:xfrm>
          <a:prstGeom prst="rect">
            <a:avLst/>
          </a:prstGeom>
          <a:ln w="38100">
            <a:solidFill>
              <a:srgbClr val="850000"/>
            </a:solidFill>
          </a:ln>
        </p:spPr>
      </p:pic>
      <p:sp>
        <p:nvSpPr>
          <p:cNvPr id="8" name="TextBox 7"/>
          <p:cNvSpPr txBox="1"/>
          <p:nvPr/>
        </p:nvSpPr>
        <p:spPr>
          <a:xfrm>
            <a:off x="152400" y="1417637"/>
            <a:ext cx="8305800" cy="646331"/>
          </a:xfrm>
          <a:prstGeom prst="rect">
            <a:avLst/>
          </a:prstGeom>
          <a:noFill/>
        </p:spPr>
        <p:txBody>
          <a:bodyPr wrap="square" rtlCol="0">
            <a:spAutoFit/>
          </a:bodyPr>
          <a:lstStyle/>
          <a:p>
            <a:pPr algn="r"/>
            <a:r>
              <a:rPr lang="en-US" sz="3600">
                <a:solidFill>
                  <a:srgbClr val="850000"/>
                </a:solidFill>
              </a:rPr>
              <a:t>What happens when we apply this filter?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00" y="2819400"/>
            <a:ext cx="4089400" cy="3441700"/>
          </a:xfrm>
          <a:prstGeom prst="rect">
            <a:avLst/>
          </a:prstGeom>
        </p:spPr>
      </p:pic>
    </p:spTree>
    <p:extLst>
      <p:ext uri="{BB962C8B-B14F-4D97-AF65-F5344CB8AC3E}">
        <p14:creationId xmlns:p14="http://schemas.microsoft.com/office/powerpoint/2010/main" val="14308402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87" y="2209800"/>
            <a:ext cx="5067300" cy="35179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36</a:t>
            </a:fld>
            <a:endParaRPr lang="en-US"/>
          </a:p>
        </p:txBody>
      </p:sp>
      <p:sp>
        <p:nvSpPr>
          <p:cNvPr id="8" name="TextBox 7"/>
          <p:cNvSpPr txBox="1"/>
          <p:nvPr/>
        </p:nvSpPr>
        <p:spPr>
          <a:xfrm>
            <a:off x="2362200" y="1417637"/>
            <a:ext cx="6096000" cy="646331"/>
          </a:xfrm>
          <a:prstGeom prst="rect">
            <a:avLst/>
          </a:prstGeom>
          <a:noFill/>
        </p:spPr>
        <p:txBody>
          <a:bodyPr wrap="square" rtlCol="0">
            <a:spAutoFit/>
          </a:bodyPr>
          <a:lstStyle/>
          <a:p>
            <a:pPr algn="r"/>
            <a:r>
              <a:rPr lang="en-US" sz="3600">
                <a:solidFill>
                  <a:srgbClr val="850000"/>
                </a:solidFill>
              </a:rPr>
              <a:t>Now let’s try the other filter!</a:t>
            </a:r>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748" y="2609741"/>
            <a:ext cx="2298700" cy="1968500"/>
          </a:xfrm>
          <a:prstGeom prst="rect">
            <a:avLst/>
          </a:prstGeom>
          <a:ln w="38100">
            <a:solidFill>
              <a:srgbClr val="850000"/>
            </a:solidFill>
          </a:ln>
        </p:spPr>
      </p:pic>
    </p:spTree>
    <p:extLst>
      <p:ext uri="{BB962C8B-B14F-4D97-AF65-F5344CB8AC3E}">
        <p14:creationId xmlns:p14="http://schemas.microsoft.com/office/powerpoint/2010/main" val="6184064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4862" y="2185987"/>
            <a:ext cx="2865609" cy="198940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37</a:t>
            </a:fld>
            <a:endParaRPr lang="en-US"/>
          </a:p>
        </p:txBody>
      </p:sp>
      <p:sp>
        <p:nvSpPr>
          <p:cNvPr id="8" name="TextBox 7"/>
          <p:cNvSpPr txBox="1"/>
          <p:nvPr/>
        </p:nvSpPr>
        <p:spPr>
          <a:xfrm>
            <a:off x="152400" y="1417637"/>
            <a:ext cx="8305800" cy="646331"/>
          </a:xfrm>
          <a:prstGeom prst="rect">
            <a:avLst/>
          </a:prstGeom>
          <a:noFill/>
        </p:spPr>
        <p:txBody>
          <a:bodyPr wrap="square" rtlCol="0">
            <a:spAutoFit/>
          </a:bodyPr>
          <a:lstStyle/>
          <a:p>
            <a:pPr algn="r"/>
            <a:r>
              <a:rPr lang="en-US" sz="3600">
                <a:solidFill>
                  <a:srgbClr val="850000"/>
                </a:solidFill>
              </a:rPr>
              <a:t>What happens when we apply this filter?</a:t>
            </a:r>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16" y="4297413"/>
            <a:ext cx="2298700" cy="1968500"/>
          </a:xfrm>
          <a:prstGeom prst="rect">
            <a:avLst/>
          </a:prstGeom>
          <a:ln w="38100">
            <a:solidFill>
              <a:srgbClr val="850000"/>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249" y="2600594"/>
            <a:ext cx="3873500" cy="3149600"/>
          </a:xfrm>
          <a:prstGeom prst="rect">
            <a:avLst/>
          </a:prstGeom>
        </p:spPr>
      </p:pic>
    </p:spTree>
    <p:extLst>
      <p:ext uri="{BB962C8B-B14F-4D97-AF65-F5344CB8AC3E}">
        <p14:creationId xmlns:p14="http://schemas.microsoft.com/office/powerpoint/2010/main" val="5752782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smtClean="0"/>
              <a:t>Derivative of Gaussian</a:t>
            </a:r>
            <a:endParaRPr lang="en-US" dirty="0"/>
          </a:p>
          <a:p>
            <a:r>
              <a:rPr lang="en-US" dirty="0">
                <a:solidFill>
                  <a:schemeClr val="bg1">
                    <a:lumMod val="75000"/>
                  </a:schemeClr>
                </a:solidFill>
              </a:rPr>
              <a:t>Sobel edge detector</a:t>
            </a:r>
          </a:p>
          <a:p>
            <a:r>
              <a:rPr lang="en-US" dirty="0">
                <a:solidFill>
                  <a:srgbClr val="BFBFBF"/>
                </a:solidFill>
              </a:rPr>
              <a:t>Canny edge detector</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38</a:t>
            </a:fld>
            <a:endParaRPr lang="en-US"/>
          </a:p>
        </p:txBody>
      </p:sp>
    </p:spTree>
    <p:extLst>
      <p:ext uri="{BB962C8B-B14F-4D97-AF65-F5344CB8AC3E}">
        <p14:creationId xmlns:p14="http://schemas.microsoft.com/office/powerpoint/2010/main" val="19972060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a:t>Characterizing edges</a:t>
            </a:r>
          </a:p>
        </p:txBody>
      </p:sp>
      <p:sp>
        <p:nvSpPr>
          <p:cNvPr id="8195" name="Rectangle 26"/>
          <p:cNvSpPr>
            <a:spLocks noGrp="1" noChangeArrowheads="1"/>
          </p:cNvSpPr>
          <p:nvPr>
            <p:ph type="body" idx="1"/>
          </p:nvPr>
        </p:nvSpPr>
        <p:spPr>
          <a:xfrm>
            <a:off x="457200" y="1143000"/>
            <a:ext cx="8229600" cy="4525963"/>
          </a:xfrm>
        </p:spPr>
        <p:txBody>
          <a:bodyPr/>
          <a:lstStyle/>
          <a:p>
            <a:pPr>
              <a:buFontTx/>
              <a:buChar char="•"/>
            </a:pPr>
            <a:r>
              <a:rPr lang="en-US"/>
              <a:t>An edge is a place of rapid change in the image intensity function</a:t>
            </a:r>
          </a:p>
        </p:txBody>
      </p:sp>
      <p:pic>
        <p:nvPicPr>
          <p:cNvPr id="8196" name="Picture 10" descr="step_ed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2743200" cy="2082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197" name="Line 21"/>
          <p:cNvSpPr>
            <a:spLocks noChangeShapeType="1"/>
          </p:cNvSpPr>
          <p:nvPr/>
        </p:nvSpPr>
        <p:spPr bwMode="auto">
          <a:xfrm>
            <a:off x="228600" y="3962400"/>
            <a:ext cx="27432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98" name="Text Box 22"/>
          <p:cNvSpPr txBox="1">
            <a:spLocks noChangeArrowheads="1"/>
          </p:cNvSpPr>
          <p:nvPr/>
        </p:nvSpPr>
        <p:spPr bwMode="auto">
          <a:xfrm>
            <a:off x="1174750" y="2514600"/>
            <a:ext cx="806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image</a:t>
            </a:r>
          </a:p>
        </p:txBody>
      </p:sp>
      <p:grpSp>
        <p:nvGrpSpPr>
          <p:cNvPr id="2" name="Group 31"/>
          <p:cNvGrpSpPr>
            <a:grpSpLocks/>
          </p:cNvGrpSpPr>
          <p:nvPr/>
        </p:nvGrpSpPr>
        <p:grpSpPr bwMode="auto">
          <a:xfrm>
            <a:off x="3124200" y="2254250"/>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13" name="Text Box 24"/>
            <p:cNvSpPr txBox="1">
              <a:spLocks noChangeArrowheads="1"/>
            </p:cNvSpPr>
            <p:nvPr/>
          </p:nvSpPr>
          <p:spPr bwMode="auto">
            <a:xfrm>
              <a:off x="1968" y="1420"/>
              <a:ext cx="1796"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intensity function</a:t>
              </a:r>
              <a:br>
                <a:rPr lang="en-US" sz="1800"/>
              </a:br>
              <a:r>
                <a:rPr lang="en-US" sz="1800"/>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8207" name="Text Box 25"/>
            <p:cNvSpPr txBox="1">
              <a:spLocks noChangeArrowheads="1"/>
            </p:cNvSpPr>
            <p:nvPr/>
          </p:nvSpPr>
          <p:spPr bwMode="auto">
            <a:xfrm>
              <a:off x="4216" y="1593"/>
              <a:ext cx="100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first derivative</a:t>
              </a:r>
            </a:p>
          </p:txBody>
        </p:sp>
      </p:grpSp>
      <p:grpSp>
        <p:nvGrpSpPr>
          <p:cNvPr id="5" name="Group 33"/>
          <p:cNvGrpSpPr>
            <a:grpSpLocks/>
          </p:cNvGrpSpPr>
          <p:nvPr/>
        </p:nvGrpSpPr>
        <p:grpSpPr bwMode="auto">
          <a:xfrm>
            <a:off x="6489700" y="3276600"/>
            <a:ext cx="2305050" cy="2927350"/>
            <a:chOff x="4088" y="2064"/>
            <a:chExt cx="1452" cy="1844"/>
          </a:xfrm>
        </p:grpSpPr>
        <p:sp>
          <p:nvSpPr>
            <p:cNvPr id="8202" name="Line 28"/>
            <p:cNvSpPr>
              <a:spLocks noChangeShapeType="1"/>
            </p:cNvSpPr>
            <p:nvPr/>
          </p:nvSpPr>
          <p:spPr bwMode="auto">
            <a:xfrm flipH="1" flipV="1">
              <a:off x="4368" y="3168"/>
              <a:ext cx="144" cy="33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203" name="Line 29"/>
            <p:cNvSpPr>
              <a:spLocks noChangeShapeType="1"/>
            </p:cNvSpPr>
            <p:nvPr/>
          </p:nvSpPr>
          <p:spPr bwMode="auto">
            <a:xfrm flipV="1">
              <a:off x="5040" y="2064"/>
              <a:ext cx="144" cy="14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204" name="Text Box 30"/>
            <p:cNvSpPr txBox="1">
              <a:spLocks noChangeArrowheads="1"/>
            </p:cNvSpPr>
            <p:nvPr/>
          </p:nvSpPr>
          <p:spPr bwMode="auto">
            <a:xfrm>
              <a:off x="4088" y="3504"/>
              <a:ext cx="1452"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edges correspond to</a:t>
              </a:r>
              <a:br>
                <a:rPr lang="en-US" sz="1800"/>
              </a:br>
              <a:r>
                <a:rPr lang="en-US" sz="1800" err="1"/>
                <a:t>extrema</a:t>
              </a:r>
              <a:r>
                <a:rPr lang="en-US" sz="1800"/>
                <a:t> of derivative</a:t>
              </a:r>
            </a:p>
          </p:txBody>
        </p:sp>
      </p:gr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39</a:t>
            </a:fld>
            <a:endParaRPr lang="en-US"/>
          </a:p>
        </p:txBody>
      </p:sp>
    </p:spTree>
    <p:extLst>
      <p:ext uri="{BB962C8B-B14F-4D97-AF65-F5344CB8AC3E}">
        <p14:creationId xmlns:p14="http://schemas.microsoft.com/office/powerpoint/2010/main" val="938887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Superresolution</a:t>
            </a:r>
            <a:r>
              <a:rPr lang="en-US" dirty="0" smtClean="0"/>
              <a:t> demo</a:t>
            </a:r>
            <a:endParaRPr lang="en-US" dirty="0"/>
          </a:p>
        </p:txBody>
      </p:sp>
      <p:sp>
        <p:nvSpPr>
          <p:cNvPr id="3" name="Content Placeholder 2"/>
          <p:cNvSpPr>
            <a:spLocks noGrp="1"/>
          </p:cNvSpPr>
          <p:nvPr>
            <p:ph idx="1"/>
          </p:nvPr>
        </p:nvSpPr>
        <p:spPr/>
        <p:txBody>
          <a:bodyPr/>
          <a:lstStyle/>
          <a:p>
            <a:r>
              <a:rPr lang="en-US" dirty="0" smtClean="0">
                <a:hlinkClick r:id="rId2"/>
              </a:rPr>
              <a:t>https://www.youtube.com/watch?v=1vpsn2BJ1bE&amp;t=5s</a:t>
            </a:r>
            <a:endParaRPr lang="en-US" dirty="0"/>
          </a:p>
        </p:txBody>
      </p:sp>
    </p:spTree>
    <p:extLst>
      <p:ext uri="{BB962C8B-B14F-4D97-AF65-F5344CB8AC3E}">
        <p14:creationId xmlns:p14="http://schemas.microsoft.com/office/powerpoint/2010/main" val="13461188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685800" y="3429000"/>
            <a:ext cx="807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a:t>The gradient vector points in the direction of most rapid increase in intensity</a:t>
            </a:r>
            <a:br>
              <a:rPr lang="en-US"/>
            </a:br>
            <a:endParaRPr lang="en-US"/>
          </a:p>
        </p:txBody>
      </p:sp>
      <p:grpSp>
        <p:nvGrpSpPr>
          <p:cNvPr id="9219" name="Group 2"/>
          <p:cNvGrpSpPr>
            <a:grpSpLocks/>
          </p:cNvGrpSpPr>
          <p:nvPr/>
        </p:nvGrpSpPr>
        <p:grpSpPr bwMode="auto">
          <a:xfrm>
            <a:off x="6096000" y="2209800"/>
            <a:ext cx="2590800" cy="990600"/>
            <a:chOff x="3840" y="1776"/>
            <a:chExt cx="1632" cy="624"/>
          </a:xfrm>
        </p:grpSpPr>
        <p:grpSp>
          <p:nvGrpSpPr>
            <p:cNvPr id="9241" name="Group 3"/>
            <p:cNvGrpSpPr>
              <a:grpSpLocks/>
            </p:cNvGrpSpPr>
            <p:nvPr/>
          </p:nvGrpSpPr>
          <p:grpSpPr bwMode="auto">
            <a:xfrm>
              <a:off x="3840" y="1776"/>
              <a:ext cx="1632" cy="624"/>
              <a:chOff x="3840" y="1776"/>
              <a:chExt cx="1632" cy="624"/>
            </a:xfrm>
          </p:grpSpPr>
          <p:grpSp>
            <p:nvGrpSpPr>
              <p:cNvPr id="9243"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endParaRPr lang="en-US"/>
                </a:p>
              </p:txBody>
            </p:sp>
            <p:sp>
              <p:nvSpPr>
                <p:cNvPr id="9246"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pic>
            <p:nvPicPr>
              <p:cNvPr id="9244" name="Picture 7" descr="Edittex"/>
              <p:cNvPicPr>
                <a:picLocks noChangeAspect="1" noChangeArrowheads="1"/>
              </p:cNvPicPr>
              <p:nvPr>
                <p:custDataLst>
                  <p:tags r:id="rId7"/>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505" y="1824"/>
                <a:ext cx="96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42" name="Oval 8"/>
            <p:cNvSpPr>
              <a:spLocks noChangeArrowheads="1"/>
            </p:cNvSpPr>
            <p:nvPr/>
          </p:nvSpPr>
          <p:spPr bwMode="auto">
            <a:xfrm>
              <a:off x="4128" y="2064"/>
              <a:ext cx="48" cy="48"/>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9220" name="Rectangle 9"/>
          <p:cNvSpPr>
            <a:spLocks noGrp="1" noChangeArrowheads="1"/>
          </p:cNvSpPr>
          <p:nvPr>
            <p:ph type="title"/>
          </p:nvPr>
        </p:nvSpPr>
        <p:spPr>
          <a:xfrm>
            <a:off x="457200" y="0"/>
            <a:ext cx="8229600" cy="1143000"/>
          </a:xfrm>
        </p:spPr>
        <p:txBody>
          <a:bodyPr/>
          <a:lstStyle/>
          <a:p>
            <a:r>
              <a:rPr lang="en-US"/>
              <a:t>Image gradient</a:t>
            </a:r>
          </a:p>
        </p:txBody>
      </p:sp>
      <p:sp>
        <p:nvSpPr>
          <p:cNvPr id="9221" name="Rectangle 10"/>
          <p:cNvSpPr>
            <a:spLocks noGrp="1" noChangeArrowheads="1"/>
          </p:cNvSpPr>
          <p:nvPr>
            <p:ph type="body" idx="1"/>
          </p:nvPr>
        </p:nvSpPr>
        <p:spPr>
          <a:xfrm>
            <a:off x="685800" y="1219200"/>
            <a:ext cx="8077200" cy="1295400"/>
          </a:xfrm>
        </p:spPr>
        <p:txBody>
          <a:bodyPr>
            <a:normAutofit lnSpcReduction="10000"/>
          </a:bodyPr>
          <a:lstStyle/>
          <a:p>
            <a:r>
              <a:rPr lang="en-US" sz="2400"/>
              <a:t>The gradient of an image: </a:t>
            </a:r>
          </a:p>
          <a:p>
            <a:endParaRPr lang="en-US" sz="2400"/>
          </a:p>
          <a:p>
            <a:pPr marL="0" indent="0">
              <a:buNone/>
            </a:pPr>
            <a:r>
              <a:rPr lang="en-US" sz="2400"/>
              <a:t> </a:t>
            </a:r>
          </a:p>
        </p:txBody>
      </p:sp>
      <p:pic>
        <p:nvPicPr>
          <p:cNvPr id="9222" name="Picture 11" descr="Edittex"/>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4572000" y="1143000"/>
            <a:ext cx="2468563" cy="63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4860" name="Rectangle 12"/>
          <p:cNvSpPr>
            <a:spLocks noChangeArrowheads="1"/>
          </p:cNvSpPr>
          <p:nvPr/>
        </p:nvSpPr>
        <p:spPr bwMode="auto">
          <a:xfrm>
            <a:off x="1066800" y="22098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endParaRPr lang="en-US"/>
          </a:p>
        </p:txBody>
      </p:sp>
      <p:sp>
        <p:nvSpPr>
          <p:cNvPr id="9224" name="Line 13"/>
          <p:cNvSpPr>
            <a:spLocks noChangeShapeType="1"/>
          </p:cNvSpPr>
          <p:nvPr/>
        </p:nvSpPr>
        <p:spPr bwMode="auto">
          <a:xfrm>
            <a:off x="1219200" y="2743200"/>
            <a:ext cx="53340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25" name="Oval 14"/>
          <p:cNvSpPr>
            <a:spLocks noChangeArrowheads="1"/>
          </p:cNvSpPr>
          <p:nvPr/>
        </p:nvSpPr>
        <p:spPr bwMode="auto">
          <a:xfrm>
            <a:off x="1162050" y="2705100"/>
            <a:ext cx="76200" cy="76200"/>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2284413"/>
            <a:ext cx="1408113" cy="38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227" name="Group 16"/>
          <p:cNvGrpSpPr>
            <a:grpSpLocks/>
          </p:cNvGrpSpPr>
          <p:nvPr/>
        </p:nvGrpSpPr>
        <p:grpSpPr bwMode="auto">
          <a:xfrm>
            <a:off x="3802063" y="2209800"/>
            <a:ext cx="1882775" cy="1157288"/>
            <a:chOff x="2395" y="1776"/>
            <a:chExt cx="1186" cy="729"/>
          </a:xfrm>
        </p:grpSpPr>
        <p:pic>
          <p:nvPicPr>
            <p:cNvPr id="9237" name="Picture 17" descr="Edittex"/>
            <p:cNvPicPr>
              <a:picLocks noChangeAspect="1" noChangeArrowheads="1"/>
            </p:cNvPicPr>
            <p:nvPr>
              <p:custDataLst>
                <p:tags r:id="rId6"/>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688" y="2256"/>
              <a:ext cx="893" cy="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4866"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endParaRPr lang="en-US"/>
            </a:p>
          </p:txBody>
        </p:sp>
        <p:sp>
          <p:nvSpPr>
            <p:cNvPr id="9239"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40" name="Oval 20"/>
            <p:cNvSpPr>
              <a:spLocks noChangeArrowheads="1"/>
            </p:cNvSpPr>
            <p:nvPr/>
          </p:nvSpPr>
          <p:spPr bwMode="auto">
            <a:xfrm>
              <a:off x="2712" y="1848"/>
              <a:ext cx="48" cy="48"/>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228" name="Group 21"/>
          <p:cNvGrpSpPr>
            <a:grpSpLocks/>
          </p:cNvGrpSpPr>
          <p:nvPr/>
        </p:nvGrpSpPr>
        <p:grpSpPr bwMode="auto">
          <a:xfrm>
            <a:off x="6581775" y="2220913"/>
            <a:ext cx="485775" cy="509587"/>
            <a:chOff x="4152" y="1776"/>
            <a:chExt cx="306" cy="321"/>
          </a:xfrm>
        </p:grpSpPr>
        <p:sp>
          <p:nvSpPr>
            <p:cNvPr id="9233"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34"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35"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pic>
          <p:nvPicPr>
            <p:cNvPr id="9236" name="Picture 25" descr="Edittex"/>
            <p:cNvPicPr>
              <a:picLocks noChangeAspect="1" noChangeArrowheads="1"/>
            </p:cNvPicPr>
            <p:nvPr>
              <p:custDataLst>
                <p:tags r:id="rId5"/>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29" name="Rectangle 26"/>
          <p:cNvSpPr>
            <a:spLocks noChangeArrowheads="1"/>
          </p:cNvSpPr>
          <p:nvPr/>
        </p:nvSpPr>
        <p:spPr bwMode="auto">
          <a:xfrm>
            <a:off x="718457" y="4109075"/>
            <a:ext cx="8077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742950" lvl="1" indent="-285750">
              <a:spcBef>
                <a:spcPct val="20000"/>
              </a:spcBef>
              <a:buFontTx/>
              <a:buChar char="•"/>
            </a:pPr>
            <a:endParaRPr lang="en-US" sz="1800"/>
          </a:p>
          <a:p>
            <a:pPr marL="742950" lvl="1" indent="-285750">
              <a:spcBef>
                <a:spcPct val="20000"/>
              </a:spcBef>
              <a:buFontTx/>
              <a:buChar char="•"/>
            </a:pPr>
            <a:r>
              <a:rPr lang="en-US" sz="1800"/>
              <a:t>how does this relate to the direction of the edge?</a:t>
            </a:r>
            <a:br>
              <a:rPr lang="en-US" sz="1800"/>
            </a:br>
            <a:endParaRPr lang="en-US" sz="1800"/>
          </a:p>
        </p:txBody>
      </p:sp>
      <p:pic>
        <p:nvPicPr>
          <p:cNvPr id="9230" name="Picture 27" descr="Edittex"/>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343400" y="3908185"/>
            <a:ext cx="2035175" cy="380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1" name="Picture 28" descr="Edittex"/>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852220" y="5638800"/>
            <a:ext cx="286278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32" name="Text Box 31"/>
          <p:cNvSpPr txBox="1">
            <a:spLocks noChangeArrowheads="1"/>
          </p:cNvSpPr>
          <p:nvPr/>
        </p:nvSpPr>
        <p:spPr bwMode="auto">
          <a:xfrm>
            <a:off x="7315200" y="5973762"/>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Steve Seitz</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40</a:t>
            </a:fld>
            <a:endParaRPr lang="en-US"/>
          </a:p>
        </p:txBody>
      </p:sp>
      <p:sp>
        <p:nvSpPr>
          <p:cNvPr id="4" name="Rectangle 3"/>
          <p:cNvSpPr/>
          <p:nvPr/>
        </p:nvSpPr>
        <p:spPr>
          <a:xfrm>
            <a:off x="685800" y="3886414"/>
            <a:ext cx="3287631" cy="369332"/>
          </a:xfrm>
          <a:prstGeom prst="rect">
            <a:avLst/>
          </a:prstGeom>
        </p:spPr>
        <p:txBody>
          <a:bodyPr wrap="none">
            <a:spAutoFit/>
          </a:bodyPr>
          <a:lstStyle/>
          <a:p>
            <a:pPr marL="342900" indent="-342900">
              <a:spcBef>
                <a:spcPct val="20000"/>
              </a:spcBef>
            </a:pPr>
            <a:r>
              <a:rPr lang="en-US" dirty="0"/>
              <a:t>The gradient direction is given by</a:t>
            </a:r>
          </a:p>
        </p:txBody>
      </p:sp>
      <p:sp>
        <p:nvSpPr>
          <p:cNvPr id="5" name="Rectangle 4"/>
          <p:cNvSpPr/>
          <p:nvPr/>
        </p:nvSpPr>
        <p:spPr>
          <a:xfrm>
            <a:off x="751276" y="5105400"/>
            <a:ext cx="6944923" cy="369332"/>
          </a:xfrm>
          <a:prstGeom prst="rect">
            <a:avLst/>
          </a:prstGeom>
        </p:spPr>
        <p:txBody>
          <a:bodyPr wrap="square">
            <a:spAutoFit/>
          </a:bodyPr>
          <a:lstStyle/>
          <a:p>
            <a:pPr marL="342900" indent="-342900">
              <a:spcBef>
                <a:spcPct val="20000"/>
              </a:spcBef>
            </a:pPr>
            <a:r>
              <a:rPr lang="en-US"/>
              <a:t>The </a:t>
            </a:r>
            <a:r>
              <a:rPr lang="en-US" i="1"/>
              <a:t>edge strength</a:t>
            </a:r>
            <a:r>
              <a:rPr lang="en-US"/>
              <a:t> is given by the gradient magnitude</a:t>
            </a:r>
          </a:p>
        </p:txBody>
      </p:sp>
    </p:spTree>
    <p:extLst>
      <p:ext uri="{BB962C8B-B14F-4D97-AF65-F5344CB8AC3E}">
        <p14:creationId xmlns:p14="http://schemas.microsoft.com/office/powerpoint/2010/main" val="15580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74860" grpId="0" animBg="1"/>
      <p:bldP spid="9224" grpId="0" animBg="1"/>
      <p:bldP spid="9225" grpId="0" animBg="1"/>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a:t>Finite differences: example</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838200"/>
            <a:ext cx="5829300" cy="517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41</a:t>
            </a:fld>
            <a:endParaRPr lang="en-US"/>
          </a:p>
        </p:txBody>
      </p:sp>
      <p:sp>
        <p:nvSpPr>
          <p:cNvPr id="12291" name="Rectangle 3"/>
          <p:cNvSpPr>
            <a:spLocks noGrp="1" noChangeArrowheads="1"/>
          </p:cNvSpPr>
          <p:nvPr>
            <p:ph type="body" idx="1"/>
          </p:nvPr>
        </p:nvSpPr>
        <p:spPr>
          <a:xfrm>
            <a:off x="0" y="5867400"/>
            <a:ext cx="9144000" cy="914400"/>
          </a:xfrm>
        </p:spPr>
        <p:txBody>
          <a:bodyPr/>
          <a:lstStyle/>
          <a:p>
            <a:pPr algn="ctr"/>
            <a:r>
              <a:rPr lang="en-US" sz="2400"/>
              <a:t>Which one is the gradient in the x-direction? How about y-direction?</a:t>
            </a:r>
          </a:p>
        </p:txBody>
      </p:sp>
      <p:sp>
        <p:nvSpPr>
          <p:cNvPr id="4" name="TextBox 3"/>
          <p:cNvSpPr txBox="1"/>
          <p:nvPr/>
        </p:nvSpPr>
        <p:spPr>
          <a:xfrm>
            <a:off x="685800" y="1752600"/>
            <a:ext cx="1066800" cy="646331"/>
          </a:xfrm>
          <a:prstGeom prst="rect">
            <a:avLst/>
          </a:prstGeom>
          <a:noFill/>
        </p:spPr>
        <p:txBody>
          <a:bodyPr wrap="square" rtlCol="0">
            <a:spAutoFit/>
          </a:bodyPr>
          <a:lstStyle/>
          <a:p>
            <a:r>
              <a:rPr lang="en-US"/>
              <a:t>Original</a:t>
            </a:r>
          </a:p>
          <a:p>
            <a:r>
              <a:rPr lang="en-US"/>
              <a:t>Image</a:t>
            </a:r>
          </a:p>
        </p:txBody>
      </p:sp>
      <p:sp>
        <p:nvSpPr>
          <p:cNvPr id="8" name="TextBox 7"/>
          <p:cNvSpPr txBox="1"/>
          <p:nvPr/>
        </p:nvSpPr>
        <p:spPr>
          <a:xfrm>
            <a:off x="7467600" y="1752600"/>
            <a:ext cx="1295400" cy="646331"/>
          </a:xfrm>
          <a:prstGeom prst="rect">
            <a:avLst/>
          </a:prstGeom>
          <a:noFill/>
        </p:spPr>
        <p:txBody>
          <a:bodyPr wrap="square" rtlCol="0">
            <a:spAutoFit/>
          </a:bodyPr>
          <a:lstStyle/>
          <a:p>
            <a:r>
              <a:rPr lang="en-US"/>
              <a:t>Gradient magnitude</a:t>
            </a:r>
          </a:p>
        </p:txBody>
      </p:sp>
      <p:sp>
        <p:nvSpPr>
          <p:cNvPr id="9" name="TextBox 8"/>
          <p:cNvSpPr txBox="1"/>
          <p:nvPr/>
        </p:nvSpPr>
        <p:spPr>
          <a:xfrm>
            <a:off x="457200" y="4347773"/>
            <a:ext cx="1295400" cy="369332"/>
          </a:xfrm>
          <a:prstGeom prst="rect">
            <a:avLst/>
          </a:prstGeom>
          <a:noFill/>
        </p:spPr>
        <p:txBody>
          <a:bodyPr wrap="square" rtlCol="0">
            <a:spAutoFit/>
          </a:bodyPr>
          <a:lstStyle/>
          <a:p>
            <a:r>
              <a:rPr lang="en-US"/>
              <a:t>x-direction</a:t>
            </a:r>
          </a:p>
        </p:txBody>
      </p:sp>
      <p:sp>
        <p:nvSpPr>
          <p:cNvPr id="10" name="TextBox 9"/>
          <p:cNvSpPr txBox="1"/>
          <p:nvPr/>
        </p:nvSpPr>
        <p:spPr>
          <a:xfrm>
            <a:off x="7391400" y="4343400"/>
            <a:ext cx="1295400" cy="369332"/>
          </a:xfrm>
          <a:prstGeom prst="rect">
            <a:avLst/>
          </a:prstGeom>
          <a:noFill/>
        </p:spPr>
        <p:txBody>
          <a:bodyPr wrap="square" rtlCol="0">
            <a:spAutoFit/>
          </a:bodyPr>
          <a:lstStyle/>
          <a:p>
            <a:r>
              <a:rPr lang="en-US"/>
              <a:t>y-direction</a:t>
            </a:r>
          </a:p>
        </p:txBody>
      </p:sp>
    </p:spTree>
    <p:extLst>
      <p:ext uri="{BB962C8B-B14F-4D97-AF65-F5344CB8AC3E}">
        <p14:creationId xmlns:p14="http://schemas.microsoft.com/office/powerpoint/2010/main" val="38041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76200"/>
            <a:ext cx="3810000" cy="1143000"/>
          </a:xfrm>
        </p:spPr>
        <p:txBody>
          <a:bodyPr>
            <a:normAutofit/>
          </a:bodyPr>
          <a:lstStyle/>
          <a:p>
            <a:r>
              <a:rPr lang="en-US" sz="4000">
                <a:latin typeface="Calibri" charset="0"/>
              </a:rPr>
              <a:t>Intensity profile</a:t>
            </a:r>
          </a:p>
        </p:txBody>
      </p:sp>
      <p:pic>
        <p:nvPicPr>
          <p:cNvPr id="16387" name="Picture 3" descr="C:\Documents and Settings\Derek Hoiem\My Documents\Classes\Spring10 - Computer Vision\figs\7\monaco_500.png"/>
          <p:cNvPicPr>
            <a:picLocks noChangeAspect="1" noChangeArrowheads="1"/>
          </p:cNvPicPr>
          <p:nvPr/>
        </p:nvPicPr>
        <p:blipFill>
          <a:blip r:embed="rId2">
            <a:extLst>
              <a:ext uri="{28A0092B-C50C-407E-A947-70E740481C1C}">
                <a14:useLocalDpi xmlns:a14="http://schemas.microsoft.com/office/drawing/2010/main" val="0"/>
              </a:ext>
            </a:extLst>
          </a:blip>
          <a:srcRect l="7143" t="2380" r="7143"/>
          <a:stretch>
            <a:fillRect/>
          </a:stretch>
        </p:blipFill>
        <p:spPr bwMode="auto">
          <a:xfrm>
            <a:off x="4724400" y="381000"/>
            <a:ext cx="3505200" cy="2994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388" name="Group 12"/>
          <p:cNvGrpSpPr>
            <a:grpSpLocks noChangeAspect="1"/>
          </p:cNvGrpSpPr>
          <p:nvPr/>
        </p:nvGrpSpPr>
        <p:grpSpPr bwMode="auto">
          <a:xfrm>
            <a:off x="228600" y="1524000"/>
            <a:ext cx="3438525" cy="4267200"/>
            <a:chOff x="0" y="1143000"/>
            <a:chExt cx="4421326" cy="5486400"/>
          </a:xfrm>
        </p:grpSpPr>
        <p:pic>
          <p:nvPicPr>
            <p:cNvPr id="16393" name="Picture 2" descr="C:\Documents and Settings\Derek Hoiem\My Documents\My Pictures\monte carlo\monaco03.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4800" y="1143000"/>
              <a:ext cx="4116526"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p:nvCxnSpPr>
          <p:spPr>
            <a:xfrm>
              <a:off x="304145" y="4572000"/>
              <a:ext cx="4115140" cy="2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0" y="3886200"/>
              <a:ext cx="838950" cy="53272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4925058" y="762000"/>
            <a:ext cx="3810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5" descr="C:\Documents and Settings\Derek Hoiem\My Documents\Classes\Spring10 - Computer Vision\figs\7\monaco_500_gx.png"/>
          <p:cNvPicPr>
            <a:picLocks noChangeAspect="1" noChangeArrowheads="1"/>
          </p:cNvPicPr>
          <p:nvPr/>
        </p:nvPicPr>
        <p:blipFill>
          <a:blip r:embed="rId4">
            <a:extLst>
              <a:ext uri="{28A0092B-C50C-407E-A947-70E740481C1C}">
                <a14:useLocalDpi xmlns:a14="http://schemas.microsoft.com/office/drawing/2010/main" val="0"/>
              </a:ext>
            </a:extLst>
          </a:blip>
          <a:srcRect l="7307" t="2856" r="7130" b="5714"/>
          <a:stretch>
            <a:fillRect/>
          </a:stretch>
        </p:blipFill>
        <p:spPr bwMode="auto">
          <a:xfrm>
            <a:off x="4724400" y="3215640"/>
            <a:ext cx="3505200" cy="280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4953000" y="4463732"/>
            <a:ext cx="3810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5"/>
          <p:cNvSpPr txBox="1">
            <a:spLocks noChangeArrowheads="1"/>
          </p:cNvSpPr>
          <p:nvPr/>
        </p:nvSpPr>
        <p:spPr bwMode="auto">
          <a:xfrm rot="16200000">
            <a:off x="4208130" y="4360530"/>
            <a:ext cx="87716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Gradient</a:t>
            </a:r>
          </a:p>
        </p:txBody>
      </p:sp>
      <p:sp>
        <p:nvSpPr>
          <p:cNvPr id="16" name="TextBox 5"/>
          <p:cNvSpPr txBox="1">
            <a:spLocks noChangeArrowheads="1"/>
          </p:cNvSpPr>
          <p:nvPr/>
        </p:nvSpPr>
        <p:spPr bwMode="auto">
          <a:xfrm rot="16200000">
            <a:off x="4163329" y="1808693"/>
            <a:ext cx="8643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Intensity</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42</a:t>
            </a:fld>
            <a:endParaRPr lang="en-US"/>
          </a:p>
        </p:txBody>
      </p:sp>
      <p:sp>
        <p:nvSpPr>
          <p:cNvPr id="17"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Tree>
    <p:extLst>
      <p:ext uri="{BB962C8B-B14F-4D97-AF65-F5344CB8AC3E}">
        <p14:creationId xmlns:p14="http://schemas.microsoft.com/office/powerpoint/2010/main" val="2599227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0"/>
            <a:ext cx="8229600" cy="1143000"/>
          </a:xfrm>
        </p:spPr>
        <p:txBody>
          <a:bodyPr/>
          <a:lstStyle/>
          <a:p>
            <a:r>
              <a:rPr lang="en-US"/>
              <a:t>Effects of noise</a:t>
            </a:r>
          </a:p>
        </p:txBody>
      </p:sp>
      <p:sp>
        <p:nvSpPr>
          <p:cNvPr id="3077" name="Rectangle 3"/>
          <p:cNvSpPr>
            <a:spLocks noGrp="1" noChangeArrowheads="1"/>
          </p:cNvSpPr>
          <p:nvPr>
            <p:ph type="body" idx="1"/>
          </p:nvPr>
        </p:nvSpPr>
        <p:spPr>
          <a:xfrm>
            <a:off x="685800" y="914400"/>
            <a:ext cx="7772400" cy="914400"/>
          </a:xfrm>
        </p:spPr>
        <p:txBody>
          <a:bodyPr>
            <a:normAutofit fontScale="85000" lnSpcReduction="10000"/>
          </a:bodyPr>
          <a:lstStyle/>
          <a:p>
            <a:r>
              <a:rPr lang="en-US"/>
              <a:t>Consider a single row or column of the image</a:t>
            </a:r>
          </a:p>
          <a:p>
            <a:pPr lvl="1"/>
            <a:r>
              <a:rPr lang="en-US"/>
              <a:t>Plotting intensity as a function of position gives a signal</a:t>
            </a:r>
          </a:p>
        </p:txBody>
      </p:sp>
      <p:graphicFrame>
        <p:nvGraphicFramePr>
          <p:cNvPr id="3074"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190504" name="Photo Editor Photo" r:id="rId6" imgW="5885714" imgH="2219635" progId="MSPhotoEd.3">
                  <p:embed/>
                </p:oleObj>
              </mc:Choice>
              <mc:Fallback>
                <p:oleObj name="Photo Editor Photo" r:id="rId6" imgW="5885714" imgH="2219635" progId="MSPhotoEd.3">
                  <p:embed/>
                  <p:pic>
                    <p:nvPicPr>
                      <p:cNvPr id="307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8" name="Picture 5" descr="txp_fi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101725" y="2520950"/>
            <a:ext cx="650875"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685800" y="4038600"/>
            <a:ext cx="7772400" cy="2438400"/>
            <a:chOff x="432" y="2544"/>
            <a:chExt cx="4896" cy="1536"/>
          </a:xfrm>
        </p:grpSpPr>
        <p:graphicFrame>
          <p:nvGraphicFramePr>
            <p:cNvPr id="3075"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190505" name="Photo Editor Photo" r:id="rId9" imgW="5915851" imgH="2029108" progId="MSPhotoEd.3">
                    <p:embed/>
                  </p:oleObj>
                </mc:Choice>
                <mc:Fallback>
                  <p:oleObj name="Photo Editor Photo" r:id="rId9" imgW="5915851" imgH="2029108" progId="MSPhotoEd.3">
                    <p:embed/>
                    <p:pic>
                      <p:nvPicPr>
                        <p:cNvPr id="3075"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1" name="Picture 8" descr="txp_fi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80" y="2888"/>
              <a:ext cx="622" cy="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 name="Rectangle 9"/>
            <p:cNvSpPr>
              <a:spLocks noChangeArrowheads="1"/>
            </p:cNvSpPr>
            <p:nvPr/>
          </p:nvSpPr>
          <p:spPr bwMode="auto">
            <a:xfrm>
              <a:off x="432" y="3648"/>
              <a:ext cx="4896"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t>Where is the edge?</a:t>
              </a:r>
              <a:endParaRPr lang="en-US" sz="2800" i="1"/>
            </a:p>
          </p:txBody>
        </p:sp>
      </p:grpSp>
      <p:sp>
        <p:nvSpPr>
          <p:cNvPr id="3080" name="Text Box 10"/>
          <p:cNvSpPr txBox="1">
            <a:spLocks noChangeArrowheads="1"/>
          </p:cNvSpPr>
          <p:nvPr/>
        </p:nvSpPr>
        <p:spPr bwMode="auto">
          <a:xfrm>
            <a:off x="7442200"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43</a:t>
            </a:fld>
            <a:endParaRPr lang="en-US"/>
          </a:p>
        </p:txBody>
      </p:sp>
    </p:spTree>
    <p:extLst>
      <p:ext uri="{BB962C8B-B14F-4D97-AF65-F5344CB8AC3E}">
        <p14:creationId xmlns:p14="http://schemas.microsoft.com/office/powerpoint/2010/main" val="1621746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0"/>
            <a:ext cx="8229600" cy="1143000"/>
          </a:xfrm>
        </p:spPr>
        <p:txBody>
          <a:bodyPr/>
          <a:lstStyle/>
          <a:p>
            <a:r>
              <a:rPr lang="en-US"/>
              <a:t>Effects of noise</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44</a:t>
            </a:fld>
            <a:endParaRPr lang="en-US"/>
          </a:p>
        </p:txBody>
      </p:sp>
      <p:pic>
        <p:nvPicPr>
          <p:cNvPr id="8" name="Picture 4">
            <a:extLst>
              <a:ext uri="{FF2B5EF4-FFF2-40B4-BE49-F238E27FC236}">
                <a16:creationId xmlns:a16="http://schemas.microsoft.com/office/drawing/2014/main" xmlns="" id="{52C5455D-26FC-437B-8BDF-41646A9CFF5C}"/>
              </a:ext>
            </a:extLst>
          </p:cNvPr>
          <p:cNvPicPr>
            <a:picLocks noChangeAspect="1"/>
          </p:cNvPicPr>
          <p:nvPr/>
        </p:nvPicPr>
        <p:blipFill>
          <a:blip r:embed="rId3"/>
          <a:stretch>
            <a:fillRect/>
          </a:stretch>
        </p:blipFill>
        <p:spPr>
          <a:xfrm>
            <a:off x="4781550" y="1600200"/>
            <a:ext cx="3256596" cy="3315915"/>
          </a:xfrm>
          <a:prstGeom prst="rect">
            <a:avLst/>
          </a:prstGeom>
        </p:spPr>
      </p:pic>
      <p:pic>
        <p:nvPicPr>
          <p:cNvPr id="9" name="Picture 6">
            <a:extLst>
              <a:ext uri="{FF2B5EF4-FFF2-40B4-BE49-F238E27FC236}">
                <a16:creationId xmlns:a16="http://schemas.microsoft.com/office/drawing/2014/main" xmlns="" id="{DE88B0E0-9BDF-46CB-8178-689773CA451D}"/>
              </a:ext>
            </a:extLst>
          </p:cNvPr>
          <p:cNvPicPr>
            <a:picLocks noChangeAspect="1"/>
          </p:cNvPicPr>
          <p:nvPr/>
        </p:nvPicPr>
        <p:blipFill>
          <a:blip r:embed="rId4"/>
          <a:stretch>
            <a:fillRect/>
          </a:stretch>
        </p:blipFill>
        <p:spPr>
          <a:xfrm>
            <a:off x="1009650" y="1600200"/>
            <a:ext cx="3270601" cy="3328587"/>
          </a:xfrm>
          <a:prstGeom prst="rect">
            <a:avLst/>
          </a:prstGeom>
        </p:spPr>
      </p:pic>
    </p:spTree>
    <p:extLst>
      <p:ext uri="{BB962C8B-B14F-4D97-AF65-F5344CB8AC3E}">
        <p14:creationId xmlns:p14="http://schemas.microsoft.com/office/powerpoint/2010/main" val="8259370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r>
              <a:rPr lang="en-US"/>
              <a:t>Effects of noise</a:t>
            </a:r>
          </a:p>
        </p:txBody>
      </p:sp>
      <p:sp>
        <p:nvSpPr>
          <p:cNvPr id="7" name="Text Box 4"/>
          <p:cNvSpPr txBox="1">
            <a:spLocks noChangeArrowheads="1"/>
          </p:cNvSpPr>
          <p:nvPr/>
        </p:nvSpPr>
        <p:spPr bwMode="auto">
          <a:xfrm>
            <a:off x="7339013" y="59436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45</a:t>
            </a:fld>
            <a:endParaRPr lang="en-US"/>
          </a:p>
        </p:txBody>
      </p:sp>
      <p:sp>
        <p:nvSpPr>
          <p:cNvPr id="8" name="Rectangle 3"/>
          <p:cNvSpPr txBox="1">
            <a:spLocks noChangeArrowheads="1"/>
          </p:cNvSpPr>
          <p:nvPr/>
        </p:nvSpPr>
        <p:spPr>
          <a:xfrm>
            <a:off x="457200" y="1295400"/>
            <a:ext cx="82296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solidFill>
                  <a:schemeClr val="bg1"/>
                </a:solidFill>
              </a:rPr>
              <a:t>Smoothing the image should help, by forcing pixels different to their neighbors (=noise pixels?) to look more like neighbors</a:t>
            </a:r>
          </a:p>
          <a:p>
            <a:pPr>
              <a:buFontTx/>
              <a:buChar char="•"/>
            </a:pPr>
            <a:endParaRPr lang="en-US"/>
          </a:p>
        </p:txBody>
      </p:sp>
    </p:spTree>
    <p:extLst>
      <p:ext uri="{BB962C8B-B14F-4D97-AF65-F5344CB8AC3E}">
        <p14:creationId xmlns:p14="http://schemas.microsoft.com/office/powerpoint/2010/main" val="11266834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r>
              <a:rPr lang="en-US"/>
              <a:t>Effects of noise</a:t>
            </a:r>
          </a:p>
        </p:txBody>
      </p:sp>
      <p:sp>
        <p:nvSpPr>
          <p:cNvPr id="14339" name="Rectangle 3"/>
          <p:cNvSpPr>
            <a:spLocks noGrp="1" noChangeArrowheads="1"/>
          </p:cNvSpPr>
          <p:nvPr>
            <p:ph type="body" idx="1"/>
          </p:nvPr>
        </p:nvSpPr>
        <p:spPr>
          <a:xfrm>
            <a:off x="457200" y="1295400"/>
            <a:ext cx="8229600" cy="4525963"/>
          </a:xfrm>
        </p:spPr>
        <p:txBody>
          <a:bodyPr>
            <a:normAutofit lnSpcReduction="10000"/>
          </a:body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t>Smoothing the image should help, by forcing pixels different to their neighbors (=noise pixels?) to look more like neighbors</a:t>
            </a:r>
          </a:p>
          <a:p>
            <a:pPr>
              <a:buFontTx/>
              <a:buChar char="•"/>
            </a:pPr>
            <a:endParaRPr lang="en-US"/>
          </a:p>
        </p:txBody>
      </p:sp>
      <p:sp>
        <p:nvSpPr>
          <p:cNvPr id="14340" name="Text Box 4"/>
          <p:cNvSpPr txBox="1">
            <a:spLocks noChangeArrowheads="1"/>
          </p:cNvSpPr>
          <p:nvPr/>
        </p:nvSpPr>
        <p:spPr bwMode="auto">
          <a:xfrm>
            <a:off x="7339013" y="59436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46</a:t>
            </a:fld>
            <a:endParaRPr lang="en-US"/>
          </a:p>
        </p:txBody>
      </p:sp>
    </p:spTree>
    <p:extLst>
      <p:ext uri="{BB962C8B-B14F-4D97-AF65-F5344CB8AC3E}">
        <p14:creationId xmlns:p14="http://schemas.microsoft.com/office/powerpoint/2010/main" val="38563574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66800"/>
            <a:ext cx="7130574" cy="509326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47</a:t>
            </a:fld>
            <a:endParaRPr lang="en-US"/>
          </a:p>
        </p:txBody>
      </p:sp>
      <p:sp>
        <p:nvSpPr>
          <p:cNvPr id="7" name="TextBox 6"/>
          <p:cNvSpPr txBox="1"/>
          <p:nvPr/>
        </p:nvSpPr>
        <p:spPr>
          <a:xfrm>
            <a:off x="6324601" y="6019800"/>
            <a:ext cx="2590800" cy="369332"/>
          </a:xfrm>
          <a:prstGeom prst="rect">
            <a:avLst/>
          </a:prstGeom>
          <a:noFill/>
        </p:spPr>
        <p:txBody>
          <a:bodyPr wrap="square" rtlCol="0">
            <a:spAutoFit/>
          </a:bodyPr>
          <a:lstStyle/>
          <a:p>
            <a:r>
              <a:rPr lang="en-US"/>
              <a:t>Slide credit: Steve Seitz</a:t>
            </a:r>
          </a:p>
        </p:txBody>
      </p:sp>
    </p:spTree>
    <p:extLst>
      <p:ext uri="{BB962C8B-B14F-4D97-AF65-F5344CB8AC3E}">
        <p14:creationId xmlns:p14="http://schemas.microsoft.com/office/powerpoint/2010/main" val="13884916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title"/>
          </p:nvPr>
        </p:nvSpPr>
        <p:spPr>
          <a:xfrm>
            <a:off x="457200" y="0"/>
            <a:ext cx="8229600" cy="762000"/>
          </a:xfrm>
        </p:spPr>
        <p:txBody>
          <a:bodyPr/>
          <a:lstStyle/>
          <a:p>
            <a:r>
              <a:rPr lang="en-US"/>
              <a:t>Solution: smooth first</a:t>
            </a:r>
          </a:p>
        </p:txBody>
      </p:sp>
      <p:grpSp>
        <p:nvGrpSpPr>
          <p:cNvPr id="2" name="Group 30"/>
          <p:cNvGrpSpPr>
            <a:grpSpLocks/>
          </p:cNvGrpSpPr>
          <p:nvPr/>
        </p:nvGrpSpPr>
        <p:grpSpPr bwMode="auto">
          <a:xfrm>
            <a:off x="457200" y="5553075"/>
            <a:ext cx="7772400" cy="771525"/>
            <a:chOff x="192" y="3744"/>
            <a:chExt cx="4896" cy="486"/>
          </a:xfrm>
        </p:grpSpPr>
        <p:sp>
          <p:nvSpPr>
            <p:cNvPr id="4113" name="Rectangle 2"/>
            <p:cNvSpPr>
              <a:spLocks noChangeArrowheads="1"/>
            </p:cNvSpPr>
            <p:nvPr/>
          </p:nvSpPr>
          <p:spPr bwMode="auto">
            <a:xfrm>
              <a:off x="192" y="3792"/>
              <a:ext cx="48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a:t>To find edges, look for peaks in</a:t>
              </a:r>
              <a:endParaRPr lang="en-US" sz="2800" i="1"/>
            </a:p>
          </p:txBody>
        </p:sp>
        <p:graphicFrame>
          <p:nvGraphicFramePr>
            <p:cNvPr id="4099"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191528" name="Equation" r:id="rId4" imgW="660240" imgH="393480" progId="Equation.3">
                    <p:embed/>
                  </p:oleObj>
                </mc:Choice>
                <mc:Fallback>
                  <p:oleObj name="Equation" r:id="rId4" imgW="660240" imgH="393480" progId="Equation.3">
                    <p:embed/>
                    <p:pic>
                      <p:nvPicPr>
                        <p:cNvPr id="4099"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410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638" y="762000"/>
            <a:ext cx="5313362" cy="139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3" name="Text Box 17"/>
          <p:cNvSpPr txBox="1">
            <a:spLocks noChangeArrowheads="1"/>
          </p:cNvSpPr>
          <p:nvPr/>
        </p:nvSpPr>
        <p:spPr bwMode="auto">
          <a:xfrm>
            <a:off x="1638300" y="1289050"/>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pSp>
        <p:nvGrpSpPr>
          <p:cNvPr id="3" name="Group 27"/>
          <p:cNvGrpSpPr>
            <a:grpSpLocks/>
          </p:cNvGrpSpPr>
          <p:nvPr/>
        </p:nvGrpSpPr>
        <p:grpSpPr bwMode="auto">
          <a:xfrm>
            <a:off x="1638300" y="2163763"/>
            <a:ext cx="5600700" cy="1120775"/>
            <a:chOff x="1032" y="1507"/>
            <a:chExt cx="3528" cy="706"/>
          </a:xfrm>
        </p:grpSpPr>
        <p:pic>
          <p:nvPicPr>
            <p:cNvPr id="41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 y="1507"/>
              <a:ext cx="3347" cy="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2" name="Text Box 18"/>
            <p:cNvSpPr txBox="1">
              <a:spLocks noChangeArrowheads="1"/>
            </p:cNvSpPr>
            <p:nvPr/>
          </p:nvSpPr>
          <p:spPr bwMode="auto">
            <a:xfrm>
              <a:off x="1032" y="1684"/>
              <a:ext cx="2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g</a:t>
              </a:r>
            </a:p>
          </p:txBody>
        </p:sp>
      </p:grpSp>
      <p:grpSp>
        <p:nvGrpSpPr>
          <p:cNvPr id="4" name="Group 28"/>
          <p:cNvGrpSpPr>
            <a:grpSpLocks/>
          </p:cNvGrpSpPr>
          <p:nvPr/>
        </p:nvGrpSpPr>
        <p:grpSpPr bwMode="auto">
          <a:xfrm>
            <a:off x="1292225" y="3302000"/>
            <a:ext cx="5946775" cy="1104900"/>
            <a:chOff x="814" y="2224"/>
            <a:chExt cx="3746" cy="696"/>
          </a:xfrm>
        </p:grpSpPr>
        <p:pic>
          <p:nvPicPr>
            <p:cNvPr id="410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 y="2224"/>
              <a:ext cx="3347" cy="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0" name="Text Box 19"/>
            <p:cNvSpPr txBox="1">
              <a:spLocks noChangeArrowheads="1"/>
            </p:cNvSpPr>
            <p:nvPr/>
          </p:nvSpPr>
          <p:spPr bwMode="auto">
            <a:xfrm>
              <a:off x="814" y="2346"/>
              <a:ext cx="457"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 * g</a:t>
              </a:r>
            </a:p>
          </p:txBody>
        </p:sp>
      </p:grpSp>
      <p:grpSp>
        <p:nvGrpSpPr>
          <p:cNvPr id="5" name="Group 29"/>
          <p:cNvGrpSpPr>
            <a:grpSpLocks/>
          </p:cNvGrpSpPr>
          <p:nvPr/>
        </p:nvGrpSpPr>
        <p:grpSpPr bwMode="auto">
          <a:xfrm>
            <a:off x="914400" y="4406900"/>
            <a:ext cx="6324600" cy="1155700"/>
            <a:chOff x="576" y="2920"/>
            <a:chExt cx="3984" cy="728"/>
          </a:xfrm>
        </p:grpSpPr>
        <p:pic>
          <p:nvPicPr>
            <p:cNvPr id="410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 y="2920"/>
              <a:ext cx="3347" cy="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098"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191529" name="Equation" r:id="rId10" imgW="660240" imgH="393480" progId="Equation.3">
                    <p:embed/>
                  </p:oleObj>
                </mc:Choice>
                <mc:Fallback>
                  <p:oleObj name="Equation" r:id="rId10" imgW="660240" imgH="393480" progId="Equation.3">
                    <p:embed/>
                    <p:pic>
                      <p:nvPicPr>
                        <p:cNvPr id="4098" name="Object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107" name="Text Box 26"/>
          <p:cNvSpPr txBox="1">
            <a:spLocks noChangeArrowheads="1"/>
          </p:cNvSpPr>
          <p:nvPr/>
        </p:nvSpPr>
        <p:spPr bwMode="auto">
          <a:xfrm>
            <a:off x="7610475"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6" name="Date Placeholder 5"/>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CF7DC490-98B8-074B-BB30-37775A2447EF}" type="slidenum">
              <a:rPr lang="en-US" smtClean="0"/>
              <a:pPr/>
              <a:t>48</a:t>
            </a:fld>
            <a:endParaRPr lang="en-US"/>
          </a:p>
        </p:txBody>
      </p:sp>
    </p:spTree>
    <p:extLst>
      <p:ext uri="{BB962C8B-B14F-4D97-AF65-F5344CB8AC3E}">
        <p14:creationId xmlns:p14="http://schemas.microsoft.com/office/powerpoint/2010/main" val="191220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4"/>
          <p:cNvSpPr>
            <a:spLocks noGrp="1" noChangeArrowheads="1"/>
          </p:cNvSpPr>
          <p:nvPr>
            <p:ph type="body" idx="1"/>
          </p:nvPr>
        </p:nvSpPr>
        <p:spPr>
          <a:xfrm>
            <a:off x="457200" y="838200"/>
            <a:ext cx="8229600" cy="4525963"/>
          </a:xfrm>
        </p:spPr>
        <p:txBody>
          <a:bodyPr/>
          <a:lstStyle/>
          <a:p>
            <a:pPr>
              <a:buFontTx/>
              <a:buChar char="•"/>
            </a:pPr>
            <a:r>
              <a:rPr lang="en-US" dirty="0"/>
              <a:t>This theorem gives us a very useful property:</a:t>
            </a:r>
            <a:br>
              <a:rPr lang="en-US" dirty="0"/>
            </a:br>
            <a:r>
              <a:rPr lang="en-US" dirty="0"/>
              <a:t/>
            </a:r>
            <a:br>
              <a:rPr lang="en-US" dirty="0"/>
            </a:br>
            <a:endParaRPr lang="en-US" dirty="0"/>
          </a:p>
          <a:p>
            <a:pPr>
              <a:buFontTx/>
              <a:buChar char="•"/>
            </a:pPr>
            <a:r>
              <a:rPr lang="en-US" dirty="0"/>
              <a:t>This saves us one operation:</a:t>
            </a:r>
            <a:endParaRPr lang="en-US" i="1" dirty="0"/>
          </a:p>
        </p:txBody>
      </p:sp>
      <p:graphicFrame>
        <p:nvGraphicFramePr>
          <p:cNvPr id="5122" name="Object 2"/>
          <p:cNvGraphicFramePr>
            <a:graphicFrameLocks noChangeAspect="1"/>
          </p:cNvGraphicFramePr>
          <p:nvPr>
            <p:extLst>
              <p:ext uri="{D42A27DB-BD31-4B8C-83A1-F6EECF244321}">
                <p14:modId xmlns:p14="http://schemas.microsoft.com/office/powerpoint/2010/main" val="3694931456"/>
              </p:ext>
            </p:extLst>
          </p:nvPr>
        </p:nvGraphicFramePr>
        <p:xfrm>
          <a:off x="614792" y="1502186"/>
          <a:ext cx="3769509" cy="802453"/>
        </p:xfrm>
        <a:graphic>
          <a:graphicData uri="http://schemas.openxmlformats.org/presentationml/2006/ole">
            <mc:AlternateContent xmlns:mc="http://schemas.openxmlformats.org/markup-compatibility/2006">
              <mc:Choice xmlns:v="urn:schemas-microsoft-com:vml" Requires="v">
                <p:oleObj spid="_x0000_s192591" name="Equation" r:id="rId4" imgW="2197080" imgH="393480" progId="Equation.DSMT4">
                  <p:embed/>
                </p:oleObj>
              </mc:Choice>
              <mc:Fallback>
                <p:oleObj name="Equation" r:id="rId4" imgW="2197080" imgH="393480" progId="Equation.DSMT4">
                  <p:embed/>
                  <p:pic>
                    <p:nvPicPr>
                      <p:cNvPr id="5122" name="Object 2"/>
                      <p:cNvPicPr>
                        <a:picLocks noChangeAspect="1" noChangeArrowheads="1"/>
                      </p:cNvPicPr>
                      <p:nvPr/>
                    </p:nvPicPr>
                    <p:blipFill>
                      <a:blip r:embed="rId5"/>
                      <a:srcRect/>
                      <a:stretch>
                        <a:fillRect/>
                      </a:stretch>
                    </p:blipFill>
                    <p:spPr bwMode="auto">
                      <a:xfrm>
                        <a:off x="614792" y="1502186"/>
                        <a:ext cx="3769509" cy="8024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7" name="Rectangle 3"/>
          <p:cNvSpPr>
            <a:spLocks noGrp="1" noChangeArrowheads="1"/>
          </p:cNvSpPr>
          <p:nvPr>
            <p:ph type="title"/>
          </p:nvPr>
        </p:nvSpPr>
        <p:spPr>
          <a:xfrm>
            <a:off x="457200" y="0"/>
            <a:ext cx="8229600" cy="838200"/>
          </a:xfrm>
        </p:spPr>
        <p:txBody>
          <a:bodyPr/>
          <a:lstStyle/>
          <a:p>
            <a:r>
              <a:rPr lang="en-US"/>
              <a:t>Derivative theorem of convolution</a:t>
            </a:r>
          </a:p>
        </p:txBody>
      </p:sp>
      <p:grpSp>
        <p:nvGrpSpPr>
          <p:cNvPr id="5128" name="Group 7"/>
          <p:cNvGrpSpPr>
            <a:grpSpLocks/>
          </p:cNvGrpSpPr>
          <p:nvPr/>
        </p:nvGrpSpPr>
        <p:grpSpPr bwMode="auto">
          <a:xfrm>
            <a:off x="1295400" y="2895600"/>
            <a:ext cx="6096000" cy="3810000"/>
            <a:chOff x="720" y="1317"/>
            <a:chExt cx="4474" cy="2907"/>
          </a:xfrm>
        </p:grpSpPr>
        <p:graphicFrame>
          <p:nvGraphicFramePr>
            <p:cNvPr id="5123"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192592" name="Photo Editor Photo" r:id="rId6" imgW="6001588" imgH="4847619" progId="MSPhotoEd.3">
                    <p:embed/>
                  </p:oleObj>
                </mc:Choice>
                <mc:Fallback>
                  <p:oleObj name="Photo Editor Photo" r:id="rId6" imgW="6001588" imgH="4847619" progId="MSPhotoEd.3">
                    <p:embed/>
                    <p:pic>
                      <p:nvPicPr>
                        <p:cNvPr id="5123"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192593" name="Equation" r:id="rId8" imgW="558720" imgH="393480" progId="Equation.3">
                    <p:embed/>
                  </p:oleObj>
                </mc:Choice>
                <mc:Fallback>
                  <p:oleObj name="Equation" r:id="rId8" imgW="558720" imgH="393480" progId="Equation.3">
                    <p:embed/>
                    <p:pic>
                      <p:nvPicPr>
                        <p:cNvPr id="5124"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0" name="Text Box 10"/>
            <p:cNvSpPr txBox="1">
              <a:spLocks noChangeArrowheads="1"/>
            </p:cNvSpPr>
            <p:nvPr/>
          </p:nvSpPr>
          <p:spPr bwMode="auto">
            <a:xfrm>
              <a:off x="1079" y="1680"/>
              <a:ext cx="197"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aphicFrame>
          <p:nvGraphicFramePr>
            <p:cNvPr id="5125"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192594" name="Equation" r:id="rId10" imgW="330120" imgH="393480" progId="Equation.3">
                    <p:embed/>
                  </p:oleObj>
                </mc:Choice>
                <mc:Fallback>
                  <p:oleObj name="Equation" r:id="rId10" imgW="330120" imgH="393480" progId="Equation.3">
                    <p:embed/>
                    <p:pic>
                      <p:nvPicPr>
                        <p:cNvPr id="5125"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129" name="Text Box 12"/>
          <p:cNvSpPr txBox="1">
            <a:spLocks noChangeArrowheads="1"/>
          </p:cNvSpPr>
          <p:nvPr/>
        </p:nvSpPr>
        <p:spPr bwMode="auto">
          <a:xfrm>
            <a:off x="7610475"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49</a:t>
            </a:fld>
            <a:endParaRPr lang="en-US"/>
          </a:p>
        </p:txBody>
      </p:sp>
      <p:graphicFrame>
        <p:nvGraphicFramePr>
          <p:cNvPr id="14" name="Object 2"/>
          <p:cNvGraphicFramePr>
            <a:graphicFrameLocks noChangeAspect="1"/>
          </p:cNvGraphicFramePr>
          <p:nvPr>
            <p:extLst>
              <p:ext uri="{D42A27DB-BD31-4B8C-83A1-F6EECF244321}">
                <p14:modId xmlns:p14="http://schemas.microsoft.com/office/powerpoint/2010/main" val="2985158316"/>
              </p:ext>
            </p:extLst>
          </p:nvPr>
        </p:nvGraphicFramePr>
        <p:xfrm>
          <a:off x="4352925" y="1525501"/>
          <a:ext cx="3952875" cy="836699"/>
        </p:xfrm>
        <a:graphic>
          <a:graphicData uri="http://schemas.openxmlformats.org/presentationml/2006/ole">
            <mc:AlternateContent xmlns:mc="http://schemas.openxmlformats.org/markup-compatibility/2006">
              <mc:Choice xmlns:v="urn:schemas-microsoft-com:vml" Requires="v">
                <p:oleObj spid="_x0000_s192595" name="Equation" r:id="rId12" imgW="2209680" imgH="393480" progId="Equation.DSMT4">
                  <p:embed/>
                </p:oleObj>
              </mc:Choice>
              <mc:Fallback>
                <p:oleObj name="Equation" r:id="rId12" imgW="2209680" imgH="393480" progId="Equation.DSMT4">
                  <p:embed/>
                  <p:pic>
                    <p:nvPicPr>
                      <p:cNvPr id="0" name=""/>
                      <p:cNvPicPr>
                        <a:picLocks noChangeAspect="1" noChangeArrowheads="1"/>
                      </p:cNvPicPr>
                      <p:nvPr/>
                    </p:nvPicPr>
                    <p:blipFill>
                      <a:blip r:embed="rId13"/>
                      <a:srcRect/>
                      <a:stretch>
                        <a:fillRect/>
                      </a:stretch>
                    </p:blipFill>
                    <p:spPr bwMode="auto">
                      <a:xfrm>
                        <a:off x="4352925" y="1525501"/>
                        <a:ext cx="3952875" cy="8366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0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t>Edge detection</a:t>
            </a:r>
          </a:p>
          <a:p>
            <a:r>
              <a:rPr lang="en-US" dirty="0">
                <a:solidFill>
                  <a:schemeClr val="bg1">
                    <a:lumMod val="75000"/>
                  </a:schemeClr>
                </a:solidFill>
              </a:rPr>
              <a:t>Image Gradients</a:t>
            </a:r>
          </a:p>
          <a:p>
            <a:r>
              <a:rPr lang="en-US" dirty="0" smtClean="0">
                <a:solidFill>
                  <a:schemeClr val="bg1">
                    <a:lumMod val="75000"/>
                  </a:schemeClr>
                </a:solidFill>
              </a:rPr>
              <a:t>Derivative of Gaussian</a:t>
            </a:r>
            <a:endParaRPr lang="en-US" dirty="0">
              <a:solidFill>
                <a:schemeClr val="bg1">
                  <a:lumMod val="75000"/>
                </a:schemeClr>
              </a:solidFill>
            </a:endParaRPr>
          </a:p>
          <a:p>
            <a:r>
              <a:rPr lang="en-US" dirty="0">
                <a:solidFill>
                  <a:schemeClr val="bg1">
                    <a:lumMod val="75000"/>
                  </a:schemeClr>
                </a:solidFill>
              </a:rPr>
              <a:t>Sobel edge detector</a:t>
            </a:r>
          </a:p>
          <a:p>
            <a:r>
              <a:rPr lang="en-US" dirty="0">
                <a:solidFill>
                  <a:schemeClr val="bg1">
                    <a:lumMod val="75000"/>
                  </a:schemeClr>
                </a:solidFill>
              </a:rPr>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a:t>
            </a:fld>
            <a:endParaRPr lang="en-US"/>
          </a:p>
        </p:txBody>
      </p:sp>
    </p:spTree>
    <p:extLst>
      <p:ext uri="{BB962C8B-B14F-4D97-AF65-F5344CB8AC3E}">
        <p14:creationId xmlns:p14="http://schemas.microsoft.com/office/powerpoint/2010/main" val="34039555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0"/>
            <a:ext cx="8229600" cy="1143000"/>
          </a:xfrm>
        </p:spPr>
        <p:txBody>
          <a:bodyPr/>
          <a:lstStyle/>
          <a:p>
            <a:r>
              <a:rPr lang="en-US"/>
              <a:t>Derivative of Gaussian filter</a:t>
            </a:r>
          </a:p>
        </p:txBody>
      </p:sp>
      <p:graphicFrame>
        <p:nvGraphicFramePr>
          <p:cNvPr id="6146" name="Object 8"/>
          <p:cNvGraphicFramePr>
            <a:graphicFrameLocks noGrp="1" noChangeAspect="1"/>
          </p:cNvGraphicFramePr>
          <p:nvPr>
            <p:ph sz="quarter" idx="4294967295"/>
          </p:nvPr>
        </p:nvGraphicFramePr>
        <p:xfrm>
          <a:off x="0" y="1638300"/>
          <a:ext cx="3632200" cy="2552700"/>
        </p:xfrm>
        <a:graphic>
          <a:graphicData uri="http://schemas.openxmlformats.org/presentationml/2006/ole">
            <mc:AlternateContent xmlns:mc="http://schemas.openxmlformats.org/markup-compatibility/2006">
              <mc:Choice xmlns:v="urn:schemas-microsoft-com:vml" Requires="v">
                <p:oleObj spid="_x0000_s193576" name="Photo Editor Photo" r:id="rId4" imgW="4133333" imgH="2905531" progId="MSPhotoEd.3">
                  <p:embed/>
                </p:oleObj>
              </mc:Choice>
              <mc:Fallback>
                <p:oleObj name="Photo Editor Photo" r:id="rId4" imgW="4133333" imgH="2905531" progId="MSPhotoEd.3">
                  <p:embed/>
                  <p:pic>
                    <p:nvPicPr>
                      <p:cNvPr id="614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8300"/>
                        <a:ext cx="3632200" cy="2552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Text Box 7"/>
          <p:cNvSpPr txBox="1">
            <a:spLocks noChangeArrowheads="1"/>
          </p:cNvSpPr>
          <p:nvPr/>
        </p:nvSpPr>
        <p:spPr bwMode="auto">
          <a:xfrm>
            <a:off x="3276600" y="2628900"/>
            <a:ext cx="21210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 [1    0   -1] = </a:t>
            </a:r>
          </a:p>
        </p:txBody>
      </p:sp>
      <p:graphicFrame>
        <p:nvGraphicFramePr>
          <p:cNvPr id="6147" name="Object 10"/>
          <p:cNvGraphicFramePr>
            <a:graphicFrameLocks noGrp="1" noChangeAspect="1"/>
          </p:cNvGraphicFramePr>
          <p:nvPr>
            <p:ph sz="quarter" idx="4294967295"/>
            <p:extLst/>
          </p:nvPr>
        </p:nvGraphicFramePr>
        <p:xfrm>
          <a:off x="5334000" y="2171700"/>
          <a:ext cx="3810000" cy="1668463"/>
        </p:xfrm>
        <a:graphic>
          <a:graphicData uri="http://schemas.openxmlformats.org/presentationml/2006/ole">
            <mc:AlternateContent xmlns:mc="http://schemas.openxmlformats.org/markup-compatibility/2006">
              <mc:Choice xmlns:v="urn:schemas-microsoft-com:vml" Requires="v">
                <p:oleObj spid="_x0000_s193577" name="Photo Editor Photo" r:id="rId6" imgW="6001588" imgH="2629267" progId="MSPhotoEd.3">
                  <p:embed/>
                </p:oleObj>
              </mc:Choice>
              <mc:Fallback>
                <p:oleObj name="Photo Editor Photo" r:id="rId6" imgW="6001588" imgH="2629267" progId="MSPhotoEd.3">
                  <p:embed/>
                  <p:pic>
                    <p:nvPicPr>
                      <p:cNvPr id="6147"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171700"/>
                        <a:ext cx="3810000" cy="1668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50</a:t>
            </a:fld>
            <a:endParaRPr lang="en-US"/>
          </a:p>
        </p:txBody>
      </p:sp>
      <p:sp>
        <p:nvSpPr>
          <p:cNvPr id="5" name="Content Placeholder 4"/>
          <p:cNvSpPr>
            <a:spLocks noGrp="1"/>
          </p:cNvSpPr>
          <p:nvPr>
            <p:ph idx="1"/>
          </p:nvPr>
        </p:nvSpPr>
        <p:spPr>
          <a:xfrm>
            <a:off x="457200" y="3962400"/>
            <a:ext cx="2743200" cy="609600"/>
          </a:xfrm>
        </p:spPr>
        <p:txBody>
          <a:bodyPr/>
          <a:lstStyle/>
          <a:p>
            <a:pPr marL="0" indent="0" algn="ctr">
              <a:buNone/>
            </a:pPr>
            <a:r>
              <a:rPr lang="en-US"/>
              <a:t>2D-gaussian</a:t>
            </a:r>
          </a:p>
        </p:txBody>
      </p:sp>
      <p:sp>
        <p:nvSpPr>
          <p:cNvPr id="11" name="Content Placeholder 4"/>
          <p:cNvSpPr txBox="1">
            <a:spLocks/>
          </p:cNvSpPr>
          <p:nvPr/>
        </p:nvSpPr>
        <p:spPr>
          <a:xfrm>
            <a:off x="5867400" y="4114800"/>
            <a:ext cx="2743200" cy="6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a:t>x - derivative</a:t>
            </a:r>
          </a:p>
        </p:txBody>
      </p:sp>
    </p:spTree>
    <p:extLst>
      <p:ext uri="{BB962C8B-B14F-4D97-AF65-F5344CB8AC3E}">
        <p14:creationId xmlns:p14="http://schemas.microsoft.com/office/powerpoint/2010/main" val="19858207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r>
              <a:rPr lang="en-US"/>
              <a:t>Derivative of Gaussian filter</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86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86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777875"/>
            <a:ext cx="3429000" cy="270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762000"/>
            <a:ext cx="3363913"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8" name="Text Box 8"/>
          <p:cNvSpPr txBox="1">
            <a:spLocks noChangeArrowheads="1"/>
          </p:cNvSpPr>
          <p:nvPr/>
        </p:nvSpPr>
        <p:spPr bwMode="auto">
          <a:xfrm>
            <a:off x="2117725" y="3316288"/>
            <a:ext cx="15922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x</a:t>
            </a:r>
            <a:r>
              <a:rPr lang="en-US"/>
              <a:t>-direction</a:t>
            </a:r>
          </a:p>
        </p:txBody>
      </p:sp>
      <p:sp>
        <p:nvSpPr>
          <p:cNvPr id="15369" name="Text Box 9"/>
          <p:cNvSpPr txBox="1">
            <a:spLocks noChangeArrowheads="1"/>
          </p:cNvSpPr>
          <p:nvPr/>
        </p:nvSpPr>
        <p:spPr bwMode="auto">
          <a:xfrm>
            <a:off x="5570538" y="3276600"/>
            <a:ext cx="15922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y</a:t>
            </a:r>
            <a:r>
              <a:rPr lang="en-US"/>
              <a:t>-direction</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51</a:t>
            </a:fld>
            <a:endParaRPr lang="en-US"/>
          </a:p>
        </p:txBody>
      </p:sp>
    </p:spTree>
    <p:extLst>
      <p:ext uri="{BB962C8B-B14F-4D97-AF65-F5344CB8AC3E}">
        <p14:creationId xmlns:p14="http://schemas.microsoft.com/office/powerpoint/2010/main" val="38619919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r>
              <a:rPr lang="en-US"/>
              <a:t>Derivative of Gaussian filter</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52</a:t>
            </a:fld>
            <a:endParaRPr lang="en-US"/>
          </a:p>
        </p:txBody>
      </p:sp>
      <p:pic>
        <p:nvPicPr>
          <p:cNvPr id="4" name="Picture 3"/>
          <p:cNvPicPr>
            <a:picLocks noChangeAspect="1"/>
          </p:cNvPicPr>
          <p:nvPr/>
        </p:nvPicPr>
        <p:blipFill>
          <a:blip r:embed="rId3"/>
          <a:stretch>
            <a:fillRect/>
          </a:stretch>
        </p:blipFill>
        <p:spPr>
          <a:xfrm>
            <a:off x="457200" y="1447800"/>
            <a:ext cx="3810000" cy="3594100"/>
          </a:xfrm>
          <a:prstGeom prst="rect">
            <a:avLst/>
          </a:prstGeom>
        </p:spPr>
      </p:pic>
      <p:pic>
        <p:nvPicPr>
          <p:cNvPr id="5" name="Picture 4"/>
          <p:cNvPicPr>
            <a:picLocks noChangeAspect="1"/>
          </p:cNvPicPr>
          <p:nvPr/>
        </p:nvPicPr>
        <p:blipFill>
          <a:blip r:embed="rId4"/>
          <a:stretch>
            <a:fillRect/>
          </a:stretch>
        </p:blipFill>
        <p:spPr>
          <a:xfrm>
            <a:off x="4724400" y="1447800"/>
            <a:ext cx="3810000" cy="3594100"/>
          </a:xfrm>
          <a:prstGeom prst="rect">
            <a:avLst/>
          </a:prstGeom>
        </p:spPr>
      </p:pic>
    </p:spTree>
    <p:extLst>
      <p:ext uri="{BB962C8B-B14F-4D97-AF65-F5344CB8AC3E}">
        <p14:creationId xmlns:p14="http://schemas.microsoft.com/office/powerpoint/2010/main" val="20719941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smtClean="0">
                <a:solidFill>
                  <a:schemeClr val="bg1">
                    <a:lumMod val="75000"/>
                  </a:schemeClr>
                </a:solidFill>
              </a:rPr>
              <a:t>Derivative of Gaussian</a:t>
            </a:r>
            <a:endParaRPr lang="en-US" dirty="0">
              <a:solidFill>
                <a:schemeClr val="bg1">
                  <a:lumMod val="75000"/>
                </a:schemeClr>
              </a:solidFill>
            </a:endParaRPr>
          </a:p>
          <a:p>
            <a:r>
              <a:rPr lang="en-US" dirty="0"/>
              <a:t>Sobel edge detector</a:t>
            </a:r>
          </a:p>
          <a:p>
            <a:r>
              <a:rPr lang="en-US" dirty="0">
                <a:solidFill>
                  <a:schemeClr val="bg1">
                    <a:lumMod val="75000"/>
                  </a:schemeClr>
                </a:solidFill>
              </a:rPr>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53</a:t>
            </a:fld>
            <a:endParaRPr lang="en-US"/>
          </a:p>
        </p:txBody>
      </p:sp>
    </p:spTree>
    <p:extLst>
      <p:ext uri="{BB962C8B-B14F-4D97-AF65-F5344CB8AC3E}">
        <p14:creationId xmlns:p14="http://schemas.microsoft.com/office/powerpoint/2010/main" val="552442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54</a:t>
            </a:fld>
            <a:endParaRPr lang="en-US"/>
          </a:p>
        </p:txBody>
      </p:sp>
      <p:sp>
        <p:nvSpPr>
          <p:cNvPr id="7" name="TextBox 6"/>
          <p:cNvSpPr txBox="1"/>
          <p:nvPr/>
        </p:nvSpPr>
        <p:spPr>
          <a:xfrm>
            <a:off x="6324601" y="6019800"/>
            <a:ext cx="2590800" cy="369332"/>
          </a:xfrm>
          <a:prstGeom prst="rect">
            <a:avLst/>
          </a:prstGeom>
          <a:noFill/>
        </p:spPr>
        <p:txBody>
          <a:bodyPr wrap="square" rtlCol="0">
            <a:spAutoFit/>
          </a:bodyPr>
          <a:lstStyle/>
          <a:p>
            <a:r>
              <a:rPr lang="en-US"/>
              <a:t>Slide credit: Steve Seitz</a:t>
            </a:r>
          </a:p>
        </p:txBody>
      </p:sp>
      <p:sp>
        <p:nvSpPr>
          <p:cNvPr id="8" name="Content Placeholder 7"/>
          <p:cNvSpPr>
            <a:spLocks noGrp="1"/>
          </p:cNvSpPr>
          <p:nvPr>
            <p:ph idx="1"/>
          </p:nvPr>
        </p:nvSpPr>
        <p:spPr/>
        <p:txBody>
          <a:bodyPr/>
          <a:lstStyle/>
          <a:p>
            <a:r>
              <a:rPr lang="en-US"/>
              <a:t>Mean smoothing</a:t>
            </a:r>
          </a:p>
          <a:p>
            <a:endParaRPr lang="en-US"/>
          </a:p>
          <a:p>
            <a:endParaRPr lang="en-US"/>
          </a:p>
          <a:p>
            <a:r>
              <a:rPr lang="en-US"/>
              <a:t>Gaussian  (smoothing * derivative)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112" y="2106613"/>
            <a:ext cx="457200" cy="11684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112" y="4122738"/>
            <a:ext cx="457200" cy="11557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156" y="2443163"/>
            <a:ext cx="1239044" cy="4953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337" y="4465638"/>
            <a:ext cx="1206500" cy="469900"/>
          </a:xfrm>
          <a:prstGeom prst="rect">
            <a:avLst/>
          </a:prstGeom>
        </p:spPr>
      </p:pic>
      <p:pic>
        <p:nvPicPr>
          <p:cNvPr id="17" name="Picture 16"/>
          <p:cNvPicPr>
            <a:picLocks noChangeAspect="1"/>
          </p:cNvPicPr>
          <p:nvPr/>
        </p:nvPicPr>
        <p:blipFill>
          <a:blip r:embed="rId6"/>
          <a:stretch>
            <a:fillRect/>
          </a:stretch>
        </p:blipFill>
        <p:spPr>
          <a:xfrm>
            <a:off x="440345" y="3982402"/>
            <a:ext cx="2872767" cy="2061210"/>
          </a:xfrm>
          <a:prstGeom prst="rect">
            <a:avLst/>
          </a:prstGeom>
        </p:spPr>
      </p:pic>
    </p:spTree>
    <p:extLst>
      <p:ext uri="{BB962C8B-B14F-4D97-AF65-F5344CB8AC3E}">
        <p14:creationId xmlns:p14="http://schemas.microsoft.com/office/powerpoint/2010/main" val="18946377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52400"/>
            <a:ext cx="8229600" cy="1143000"/>
          </a:xfrm>
        </p:spPr>
        <p:txBody>
          <a:bodyPr/>
          <a:lstStyle/>
          <a:p>
            <a:r>
              <a:rPr lang="en-US" dirty="0"/>
              <a:t>Discrete Approximation</a:t>
            </a:r>
          </a:p>
        </p:txBody>
      </p:sp>
      <p:sp>
        <p:nvSpPr>
          <p:cNvPr id="3" name="Content Placeholder 2"/>
          <p:cNvSpPr>
            <a:spLocks noGrp="1"/>
          </p:cNvSpPr>
          <p:nvPr>
            <p:ph idx="1"/>
          </p:nvPr>
        </p:nvSpPr>
        <p:spPr>
          <a:xfrm>
            <a:off x="457200" y="1447800"/>
            <a:ext cx="8229600" cy="4525963"/>
          </a:xfrm>
        </p:spPr>
        <p:txBody>
          <a:bodyPr/>
          <a:lstStyle/>
          <a:p>
            <a:r>
              <a:rPr lang="en-US" dirty="0"/>
              <a:t>Prewitt edge detector</a:t>
            </a:r>
          </a:p>
          <a:p>
            <a:endParaRPr lang="en-US" dirty="0"/>
          </a:p>
          <a:p>
            <a:endParaRPr lang="en-US" dirty="0"/>
          </a:p>
          <a:p>
            <a:endParaRPr lang="en-US" dirty="0"/>
          </a:p>
          <a:p>
            <a:r>
              <a:rPr lang="en-US" dirty="0"/>
              <a:t>Sobel edge detector</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55</a:t>
            </a:fld>
            <a:endParaRPr lang="en-US"/>
          </a:p>
        </p:txBody>
      </p:sp>
      <p:sp>
        <p:nvSpPr>
          <p:cNvPr id="9" name="TextBox 8"/>
          <p:cNvSpPr txBox="1"/>
          <p:nvPr/>
        </p:nvSpPr>
        <p:spPr>
          <a:xfrm>
            <a:off x="4457799" y="3985419"/>
            <a:ext cx="2286001" cy="400110"/>
          </a:xfrm>
          <a:prstGeom prst="rect">
            <a:avLst/>
          </a:prstGeom>
          <a:noFill/>
        </p:spPr>
        <p:txBody>
          <a:bodyPr wrap="square" rtlCol="0">
            <a:spAutoFit/>
          </a:bodyPr>
          <a:lstStyle/>
          <a:p>
            <a:r>
              <a:rPr lang="en-US" sz="2000" dirty="0"/>
              <a:t>smoothing</a:t>
            </a:r>
          </a:p>
        </p:txBody>
      </p:sp>
      <p:sp>
        <p:nvSpPr>
          <p:cNvPr id="10" name="TextBox 9"/>
          <p:cNvSpPr txBox="1"/>
          <p:nvPr/>
        </p:nvSpPr>
        <p:spPr>
          <a:xfrm>
            <a:off x="6134298" y="4160807"/>
            <a:ext cx="1790502" cy="400110"/>
          </a:xfrm>
          <a:prstGeom prst="rect">
            <a:avLst/>
          </a:prstGeom>
          <a:noFill/>
        </p:spPr>
        <p:txBody>
          <a:bodyPr wrap="square" rtlCol="0">
            <a:spAutoFit/>
          </a:bodyPr>
          <a:lstStyle/>
          <a:p>
            <a:r>
              <a:rPr lang="en-US" sz="2000"/>
              <a:t>differentiation</a:t>
            </a:r>
          </a:p>
        </p:txBody>
      </p:sp>
      <p:cxnSp>
        <p:nvCxnSpPr>
          <p:cNvPr id="12" name="Straight Arrow Connector 11"/>
          <p:cNvCxnSpPr>
            <a:cxnSpLocks/>
          </p:cNvCxnSpPr>
          <p:nvPr/>
        </p:nvCxnSpPr>
        <p:spPr>
          <a:xfrm flipV="1">
            <a:off x="5067300" y="3581400"/>
            <a:ext cx="190500" cy="37224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flipV="1">
            <a:off x="6622951" y="3200400"/>
            <a:ext cx="450949" cy="9604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1">
            <a:extLst>
              <a:ext uri="{FF2B5EF4-FFF2-40B4-BE49-F238E27FC236}">
                <a16:creationId xmlns:a16="http://schemas.microsoft.com/office/drawing/2014/main" xmlns="" id="{285DF356-57E8-4359-A159-929E0CDAF474}"/>
              </a:ext>
            </a:extLst>
          </p:cNvPr>
          <p:cNvCxnSpPr>
            <a:cxnSpLocks/>
          </p:cNvCxnSpPr>
          <p:nvPr/>
        </p:nvCxnSpPr>
        <p:spPr>
          <a:xfrm>
            <a:off x="5067300" y="4506463"/>
            <a:ext cx="190500" cy="67196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12">
            <a:extLst>
              <a:ext uri="{FF2B5EF4-FFF2-40B4-BE49-F238E27FC236}">
                <a16:creationId xmlns:a16="http://schemas.microsoft.com/office/drawing/2014/main" xmlns="" id="{78C960EE-C8A6-42DA-B98A-91EEBDE68CD3}"/>
              </a:ext>
            </a:extLst>
          </p:cNvPr>
          <p:cNvCxnSpPr>
            <a:cxnSpLocks/>
            <a:stCxn id="10" idx="2"/>
          </p:cNvCxnSpPr>
          <p:nvPr/>
        </p:nvCxnSpPr>
        <p:spPr>
          <a:xfrm flipH="1">
            <a:off x="6622951" y="4560917"/>
            <a:ext cx="406598" cy="92548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xmlns="" id="{9C2F15EB-49B2-4554-BF9A-4AFFD7B92522}"/>
                  </a:ext>
                </a:extLst>
              </p:cNvPr>
              <p:cNvSpPr txBox="1"/>
              <p:nvPr/>
            </p:nvSpPr>
            <p:spPr>
              <a:xfrm>
                <a:off x="1524000" y="2286000"/>
                <a:ext cx="6159500" cy="1146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𝐆</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d>
                        <m:dPr>
                          <m:begChr m:val="["/>
                          <m:endChr m:val="]"/>
                          <m:ctrlPr>
                            <a:rPr lang="en-US" sz="2800" i="1">
                              <a:latin typeface="Cambria Math" panose="02040503050406030204" pitchFamily="18" charset="0"/>
                            </a:rPr>
                          </m:ctrlPr>
                        </m:dPr>
                        <m:e>
                          <m:m>
                            <m:mPr>
                              <m:mcs>
                                <m:mc>
                                  <m:mcPr>
                                    <m:count m:val="3"/>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x-none" sz="2800" dirty="0"/>
              </a:p>
            </p:txBody>
          </p:sp>
        </mc:Choice>
        <mc:Fallback xmlns="">
          <p:sp>
            <p:nvSpPr>
              <p:cNvPr id="27" name="文本框 26">
                <a:extLst>
                  <a:ext uri="{FF2B5EF4-FFF2-40B4-BE49-F238E27FC236}">
                    <a16:creationId xmlns:a16="http://schemas.microsoft.com/office/drawing/2014/main" id="{9C2F15EB-49B2-4554-BF9A-4AFFD7B92522}"/>
                  </a:ext>
                </a:extLst>
              </p:cNvPr>
              <p:cNvSpPr txBox="1">
                <a:spLocks noRot="1" noChangeAspect="1" noMove="1" noResize="1" noEditPoints="1" noAdjustHandles="1" noChangeArrowheads="1" noChangeShapeType="1" noTextEdit="1"/>
              </p:cNvSpPr>
              <p:nvPr/>
            </p:nvSpPr>
            <p:spPr>
              <a:xfrm>
                <a:off x="1524000" y="2286000"/>
                <a:ext cx="6159500" cy="1146596"/>
              </a:xfrm>
              <a:prstGeom prst="rect">
                <a:avLst/>
              </a:prstGeom>
              <a:blipFill>
                <a:blip r:embed="rId2"/>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xmlns="" id="{40D225A6-FD0D-4A76-B15A-3816DCC09514}"/>
                  </a:ext>
                </a:extLst>
              </p:cNvPr>
              <p:cNvSpPr txBox="1"/>
              <p:nvPr/>
            </p:nvSpPr>
            <p:spPr>
              <a:xfrm>
                <a:off x="1524000" y="5181600"/>
                <a:ext cx="6159500" cy="1146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𝐆</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d>
                        <m:dPr>
                          <m:begChr m:val="["/>
                          <m:endChr m:val="]"/>
                          <m:ctrlPr>
                            <a:rPr lang="en-US" sz="2800" i="1">
                              <a:latin typeface="Cambria Math" panose="02040503050406030204" pitchFamily="18" charset="0"/>
                            </a:rPr>
                          </m:ctrlPr>
                        </m:dPr>
                        <m:e>
                          <m:m>
                            <m:mPr>
                              <m:mcs>
                                <m:mc>
                                  <m:mcPr>
                                    <m:count m:val="3"/>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+2</m:t>
                                </m:r>
                              </m:e>
                              <m:e>
                                <m:r>
                                  <a:rPr lang="en-US" sz="2800" b="0" i="1" smtClean="0">
                                    <a:latin typeface="Cambria Math" panose="02040503050406030204" pitchFamily="18" charset="0"/>
                                  </a:rPr>
                                  <m:t>0</m:t>
                                </m:r>
                              </m:e>
                              <m:e>
                                <m:r>
                                  <a:rPr lang="en-US" sz="2800" b="0" i="1" smtClean="0">
                                    <a:latin typeface="Cambria Math" panose="02040503050406030204" pitchFamily="18" charset="0"/>
                                  </a:rPr>
                                  <m:t>−2</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mr>
                            <m:mr>
                              <m:e>
                                <m:r>
                                  <a:rPr lang="en-US" sz="2800" b="0" i="1" smtClean="0">
                                    <a:latin typeface="Cambria Math" panose="02040503050406030204" pitchFamily="18" charset="0"/>
                                  </a:rPr>
                                  <m:t>2</m:t>
                                </m:r>
                              </m:e>
                            </m:mr>
                            <m:mr>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x-none" sz="2800" dirty="0"/>
              </a:p>
            </p:txBody>
          </p:sp>
        </mc:Choice>
        <mc:Fallback xmlns="">
          <p:sp>
            <p:nvSpPr>
              <p:cNvPr id="29" name="文本框 28">
                <a:extLst>
                  <a:ext uri="{FF2B5EF4-FFF2-40B4-BE49-F238E27FC236}">
                    <a16:creationId xmlns:a16="http://schemas.microsoft.com/office/drawing/2014/main" id="{40D225A6-FD0D-4A76-B15A-3816DCC09514}"/>
                  </a:ext>
                </a:extLst>
              </p:cNvPr>
              <p:cNvSpPr txBox="1">
                <a:spLocks noRot="1" noChangeAspect="1" noMove="1" noResize="1" noEditPoints="1" noAdjustHandles="1" noChangeArrowheads="1" noChangeShapeType="1" noTextEdit="1"/>
              </p:cNvSpPr>
              <p:nvPr/>
            </p:nvSpPr>
            <p:spPr>
              <a:xfrm>
                <a:off x="1524000" y="5181600"/>
                <a:ext cx="6159500" cy="1146596"/>
              </a:xfrm>
              <a:prstGeom prst="rect">
                <a:avLst/>
              </a:prstGeom>
              <a:blipFill>
                <a:blip r:embed="rId3"/>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16927549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Operator</a:t>
            </a:r>
          </a:p>
        </p:txBody>
      </p:sp>
      <p:sp>
        <p:nvSpPr>
          <p:cNvPr id="3" name="Content Placeholder 2"/>
          <p:cNvSpPr>
            <a:spLocks noGrp="1"/>
          </p:cNvSpPr>
          <p:nvPr>
            <p:ph idx="1"/>
          </p:nvPr>
        </p:nvSpPr>
        <p:spPr>
          <a:xfrm>
            <a:off x="457200" y="1219200"/>
            <a:ext cx="8229600" cy="4525963"/>
          </a:xfrm>
        </p:spPr>
        <p:txBody>
          <a:bodyPr/>
          <a:lstStyle/>
          <a:p>
            <a:r>
              <a:rPr lang="en-US"/>
              <a:t>uses two 3×3 kernels which are convolved with the original image to calculate approximations of the derivatives </a:t>
            </a:r>
          </a:p>
          <a:p>
            <a:r>
              <a:rPr lang="en-US"/>
              <a:t>one for horizontal changes, and one for vertical</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349" y="4019550"/>
            <a:ext cx="3454400" cy="1600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144963"/>
            <a:ext cx="3238500" cy="1562100"/>
          </a:xfrm>
          <a:prstGeom prst="rect">
            <a:avLst/>
          </a:prstGeom>
        </p:spPr>
      </p:pic>
    </p:spTree>
    <p:extLst>
      <p:ext uri="{BB962C8B-B14F-4D97-AF65-F5344CB8AC3E}">
        <p14:creationId xmlns:p14="http://schemas.microsoft.com/office/powerpoint/2010/main" val="22304582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Operation</a:t>
            </a:r>
          </a:p>
        </p:txBody>
      </p:sp>
      <p:sp>
        <p:nvSpPr>
          <p:cNvPr id="3" name="Content Placeholder 2"/>
          <p:cNvSpPr>
            <a:spLocks noGrp="1"/>
          </p:cNvSpPr>
          <p:nvPr>
            <p:ph idx="1"/>
          </p:nvPr>
        </p:nvSpPr>
        <p:spPr/>
        <p:txBody>
          <a:bodyPr/>
          <a:lstStyle/>
          <a:p>
            <a:r>
              <a:rPr lang="en-US"/>
              <a:t>Magnitude:</a:t>
            </a:r>
          </a:p>
          <a:p>
            <a:endParaRPr lang="en-US"/>
          </a:p>
          <a:p>
            <a:endParaRPr lang="en-US"/>
          </a:p>
          <a:p>
            <a:r>
              <a:rPr lang="en-US"/>
              <a:t>Angle or direction of the gradient:</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336800"/>
            <a:ext cx="3086100" cy="787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013200"/>
            <a:ext cx="2654300" cy="1092200"/>
          </a:xfrm>
          <a:prstGeom prst="rect">
            <a:avLst/>
          </a:prstGeom>
        </p:spPr>
      </p:pic>
    </p:spTree>
    <p:extLst>
      <p:ext uri="{BB962C8B-B14F-4D97-AF65-F5344CB8AC3E}">
        <p14:creationId xmlns:p14="http://schemas.microsoft.com/office/powerpoint/2010/main" val="10828185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Sobel Filter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58</a:t>
            </a:fld>
            <a:endParaRPr lang="en-US"/>
          </a:p>
        </p:txBody>
      </p:sp>
      <p:pic>
        <p:nvPicPr>
          <p:cNvPr id="6" name="Picture 5"/>
          <p:cNvPicPr>
            <a:picLocks noChangeAspect="1"/>
          </p:cNvPicPr>
          <p:nvPr/>
        </p:nvPicPr>
        <p:blipFill>
          <a:blip r:embed="rId3"/>
          <a:stretch>
            <a:fillRect/>
          </a:stretch>
        </p:blipFill>
        <p:spPr>
          <a:xfrm>
            <a:off x="876300" y="904875"/>
            <a:ext cx="3543300" cy="2600325"/>
          </a:xfrm>
          <a:prstGeom prst="rect">
            <a:avLst/>
          </a:prstGeom>
        </p:spPr>
      </p:pic>
      <p:pic>
        <p:nvPicPr>
          <p:cNvPr id="7" name="Picture 6"/>
          <p:cNvPicPr>
            <a:picLocks noChangeAspect="1"/>
          </p:cNvPicPr>
          <p:nvPr/>
        </p:nvPicPr>
        <p:blipFill>
          <a:blip r:embed="rId4"/>
          <a:stretch>
            <a:fillRect/>
          </a:stretch>
        </p:blipFill>
        <p:spPr>
          <a:xfrm>
            <a:off x="4584700" y="3619500"/>
            <a:ext cx="3581400" cy="2686050"/>
          </a:xfrm>
          <a:prstGeom prst="rect">
            <a:avLst/>
          </a:prstGeom>
        </p:spPr>
      </p:pic>
      <p:pic>
        <p:nvPicPr>
          <p:cNvPr id="9" name="Picture 8"/>
          <p:cNvPicPr>
            <a:picLocks noChangeAspect="1"/>
          </p:cNvPicPr>
          <p:nvPr/>
        </p:nvPicPr>
        <p:blipFill>
          <a:blip r:embed="rId5"/>
          <a:stretch>
            <a:fillRect/>
          </a:stretch>
        </p:blipFill>
        <p:spPr>
          <a:xfrm>
            <a:off x="838200" y="3619500"/>
            <a:ext cx="3581400" cy="2686050"/>
          </a:xfrm>
          <a:prstGeom prst="rect">
            <a:avLst/>
          </a:prstGeom>
        </p:spPr>
      </p:pic>
      <p:pic>
        <p:nvPicPr>
          <p:cNvPr id="10" name="Picture 9"/>
          <p:cNvPicPr>
            <a:picLocks noChangeAspect="1"/>
          </p:cNvPicPr>
          <p:nvPr/>
        </p:nvPicPr>
        <p:blipFill>
          <a:blip r:embed="rId6"/>
          <a:stretch>
            <a:fillRect/>
          </a:stretch>
        </p:blipFill>
        <p:spPr>
          <a:xfrm>
            <a:off x="4584700" y="904875"/>
            <a:ext cx="3581400" cy="2600325"/>
          </a:xfrm>
          <a:prstGeom prst="rect">
            <a:avLst/>
          </a:prstGeom>
        </p:spPr>
      </p:pic>
    </p:spTree>
    <p:extLst>
      <p:ext uri="{BB962C8B-B14F-4D97-AF65-F5344CB8AC3E}">
        <p14:creationId xmlns:p14="http://schemas.microsoft.com/office/powerpoint/2010/main" val="455282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Filter Problems</a:t>
            </a:r>
          </a:p>
        </p:txBody>
      </p:sp>
      <p:sp>
        <p:nvSpPr>
          <p:cNvPr id="3" name="Content Placeholder 2"/>
          <p:cNvSpPr>
            <a:spLocks noGrp="1"/>
          </p:cNvSpPr>
          <p:nvPr>
            <p:ph idx="1"/>
          </p:nvPr>
        </p:nvSpPr>
        <p:spPr>
          <a:xfrm>
            <a:off x="457200" y="4108450"/>
            <a:ext cx="8229600" cy="2011363"/>
          </a:xfrm>
        </p:spPr>
        <p:txBody>
          <a:bodyPr>
            <a:normAutofit/>
          </a:bodyPr>
          <a:lstStyle/>
          <a:p>
            <a:r>
              <a:rPr lang="en-US" sz="2000"/>
              <a:t>Poor Localization (Trigger response in multiple adjacent pixels)</a:t>
            </a:r>
          </a:p>
          <a:p>
            <a:r>
              <a:rPr lang="en-US" sz="2000"/>
              <a:t>Thresholding value favors certain directions over others</a:t>
            </a:r>
          </a:p>
          <a:p>
            <a:pPr lvl="1"/>
            <a:r>
              <a:rPr lang="en-US" sz="1600"/>
              <a:t>Can miss oblique edges more than horizontal or vertical edges</a:t>
            </a:r>
          </a:p>
          <a:p>
            <a:pPr lvl="1"/>
            <a:r>
              <a:rPr lang="en-US" sz="1600"/>
              <a:t>False negatives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372543"/>
            <a:ext cx="7848600" cy="2439045"/>
          </a:xfrm>
          <a:prstGeom prst="rect">
            <a:avLst/>
          </a:prstGeom>
        </p:spPr>
      </p:pic>
    </p:spTree>
    <p:extLst>
      <p:ext uri="{BB962C8B-B14F-4D97-AF65-F5344CB8AC3E}">
        <p14:creationId xmlns:p14="http://schemas.microsoft.com/office/powerpoint/2010/main" val="2043020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492" t="3944" r="412" b="3880"/>
          <a:stretch/>
        </p:blipFill>
        <p:spPr>
          <a:xfrm>
            <a:off x="0" y="685800"/>
            <a:ext cx="8905875" cy="4487111"/>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a:t>
            </a:fld>
            <a:endParaRPr lang="en-US"/>
          </a:p>
        </p:txBody>
      </p:sp>
    </p:spTree>
    <p:extLst>
      <p:ext uri="{BB962C8B-B14F-4D97-AF65-F5344CB8AC3E}">
        <p14:creationId xmlns:p14="http://schemas.microsoft.com/office/powerpoint/2010/main" val="15335537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Grp="1" noChangeArrowheads="1"/>
          </p:cNvSpPr>
          <p:nvPr>
            <p:ph type="body" idx="1"/>
          </p:nvPr>
        </p:nvSpPr>
        <p:spPr>
          <a:xfrm>
            <a:off x="685800" y="4800600"/>
            <a:ext cx="7772400" cy="1371600"/>
          </a:xfrm>
        </p:spPr>
        <p:txBody>
          <a:bodyPr>
            <a:normAutofit fontScale="92500"/>
          </a:bodyPr>
          <a:lstStyle/>
          <a:p>
            <a:r>
              <a:rPr lang="en-US"/>
              <a:t>Smoothed derivative removes noise, but blurs edge. Also finds edges at different “scales”.</a:t>
            </a: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1114425" y="411162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1 pixel</a:t>
            </a:r>
          </a:p>
        </p:txBody>
      </p:sp>
      <p:sp>
        <p:nvSpPr>
          <p:cNvPr id="16391" name="Text Box 7"/>
          <p:cNvSpPr txBox="1">
            <a:spLocks noChangeArrowheads="1"/>
          </p:cNvSpPr>
          <p:nvPr/>
        </p:nvSpPr>
        <p:spPr bwMode="auto">
          <a:xfrm>
            <a:off x="4119563" y="4111625"/>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3 pixels</a:t>
            </a:r>
          </a:p>
        </p:txBody>
      </p:sp>
      <p:sp>
        <p:nvSpPr>
          <p:cNvPr id="16392" name="Text Box 8"/>
          <p:cNvSpPr txBox="1">
            <a:spLocks noChangeArrowheads="1"/>
          </p:cNvSpPr>
          <p:nvPr/>
        </p:nvSpPr>
        <p:spPr bwMode="auto">
          <a:xfrm>
            <a:off x="7091363" y="4111625"/>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7 pixels</a:t>
            </a:r>
          </a:p>
        </p:txBody>
      </p:sp>
      <p:sp>
        <p:nvSpPr>
          <p:cNvPr id="16393" name="Rectangle 9"/>
          <p:cNvSpPr>
            <a:spLocks noGrp="1" noChangeArrowheads="1"/>
          </p:cNvSpPr>
          <p:nvPr>
            <p:ph type="title"/>
          </p:nvPr>
        </p:nvSpPr>
        <p:spPr>
          <a:xfrm>
            <a:off x="457200" y="0"/>
            <a:ext cx="8229600" cy="762000"/>
          </a:xfrm>
        </p:spPr>
        <p:txBody>
          <a:bodyPr/>
          <a:lstStyle/>
          <a:p>
            <a:r>
              <a:rPr lang="en-US" sz="3000"/>
              <a:t>Tradeoff between smoothing at different scales</a:t>
            </a:r>
          </a:p>
        </p:txBody>
      </p:sp>
      <p:sp>
        <p:nvSpPr>
          <p:cNvPr id="16394" name="Text Box 11"/>
          <p:cNvSpPr txBox="1">
            <a:spLocks noChangeArrowheads="1"/>
          </p:cNvSpPr>
          <p:nvPr/>
        </p:nvSpPr>
        <p:spPr bwMode="auto">
          <a:xfrm>
            <a:off x="7342188" y="60198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60</a:t>
            </a:fld>
            <a:endParaRPr lang="en-US"/>
          </a:p>
        </p:txBody>
      </p:sp>
    </p:spTree>
    <p:extLst>
      <p:ext uri="{BB962C8B-B14F-4D97-AF65-F5344CB8AC3E}">
        <p14:creationId xmlns:p14="http://schemas.microsoft.com/office/powerpoint/2010/main" val="1052180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61</a:t>
            </a:fld>
            <a:endParaRPr lang="en-US"/>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52048"/>
          <a:stretch/>
        </p:blipFill>
        <p:spPr bwMode="auto">
          <a:xfrm>
            <a:off x="2438400" y="4191000"/>
            <a:ext cx="2133600"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6512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62</a:t>
            </a:fld>
            <a:endParaRPr lang="en-US"/>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24648"/>
          <a:stretch/>
        </p:blipFill>
        <p:spPr bwMode="auto">
          <a:xfrm>
            <a:off x="2438400" y="4191000"/>
            <a:ext cx="3352800"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3919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a:p>
            <a:pPr lvl="1"/>
            <a:r>
              <a:rPr lang="en-US" sz="2000" b="1"/>
              <a:t>Single response:</a:t>
            </a:r>
            <a:r>
              <a:rPr lang="en-US" sz="2000"/>
              <a:t> the detector must return one point only for each true edge point; that is, minimize the number of local maxima around the true edge</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63</a:t>
            </a:fld>
            <a:endParaRPr lang="en-US"/>
          </a:p>
        </p:txBody>
      </p:sp>
      <p:pic>
        <p:nvPicPr>
          <p:cNvPr id="6" name="Picture 4" descr="edge_det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191000"/>
            <a:ext cx="4449482"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7325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a:solidFill>
                  <a:schemeClr val="bg1">
                    <a:lumMod val="75000"/>
                  </a:schemeClr>
                </a:solidFill>
              </a:rPr>
              <a:t>A simple edge detector</a:t>
            </a:r>
          </a:p>
          <a:p>
            <a:r>
              <a:rPr lang="en-US" dirty="0">
                <a:solidFill>
                  <a:schemeClr val="bg1">
                    <a:lumMod val="75000"/>
                  </a:schemeClr>
                </a:solidFill>
              </a:rPr>
              <a:t>Sobel edge detector</a:t>
            </a:r>
          </a:p>
          <a:p>
            <a:r>
              <a:rPr lang="en-US" dirty="0"/>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64</a:t>
            </a:fld>
            <a:endParaRPr lang="en-US"/>
          </a:p>
        </p:txBody>
      </p:sp>
    </p:spTree>
    <p:extLst>
      <p:ext uri="{BB962C8B-B14F-4D97-AF65-F5344CB8AC3E}">
        <p14:creationId xmlns:p14="http://schemas.microsoft.com/office/powerpoint/2010/main" val="32149199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Canny edge detector</a:t>
            </a:r>
          </a:p>
        </p:txBody>
      </p:sp>
      <p:sp>
        <p:nvSpPr>
          <p:cNvPr id="19459" name="Rectangle 3"/>
          <p:cNvSpPr>
            <a:spLocks noGrp="1" noChangeArrowheads="1"/>
          </p:cNvSpPr>
          <p:nvPr>
            <p:ph type="body" idx="1"/>
          </p:nvPr>
        </p:nvSpPr>
        <p:spPr>
          <a:xfrm>
            <a:off x="685800" y="1066800"/>
            <a:ext cx="7772400" cy="4149528"/>
          </a:xfrm>
        </p:spPr>
        <p:txBody>
          <a:bodyPr>
            <a:normAutofit fontScale="92500" lnSpcReduction="10000"/>
          </a:bodyPr>
          <a:lstStyle/>
          <a:p>
            <a:pPr>
              <a:buFontTx/>
              <a:buChar char="•"/>
              <a:defRPr/>
            </a:pPr>
            <a:r>
              <a:rPr lang="en-US" dirty="0"/>
              <a:t>Probably the most widely used edge detector in computer vision.</a:t>
            </a:r>
          </a:p>
          <a:p>
            <a:pPr>
              <a:buFontTx/>
              <a:buChar char="•"/>
              <a:defRPr/>
            </a:pPr>
            <a:endParaRPr lang="en-US" dirty="0"/>
          </a:p>
          <a:p>
            <a:pPr>
              <a:buFontTx/>
              <a:buChar char="•"/>
              <a:defRPr/>
            </a:pPr>
            <a:r>
              <a:rPr lang="en-US" dirty="0"/>
              <a:t>Theoretical model: step-edges corrupted by additive Gaussian noise.</a:t>
            </a:r>
          </a:p>
          <a:p>
            <a:pPr>
              <a:buFontTx/>
              <a:buChar char="•"/>
              <a:defRPr/>
            </a:pPr>
            <a:r>
              <a:rPr lang="en-US" dirty="0"/>
              <a:t>Canny showed that </a:t>
            </a:r>
            <a:r>
              <a:rPr lang="en-US" dirty="0">
                <a:solidFill>
                  <a:srgbClr val="C00000"/>
                </a:solidFill>
              </a:rPr>
              <a:t>first derivative of Gaussian closely approximates the operator that optimizes the product of </a:t>
            </a:r>
            <a:r>
              <a:rPr lang="en-US" i="1" dirty="0">
                <a:solidFill>
                  <a:srgbClr val="C00000"/>
                </a:solidFill>
              </a:rPr>
              <a:t>signal-to-noise ratio</a:t>
            </a:r>
            <a:r>
              <a:rPr lang="en-US" dirty="0">
                <a:solidFill>
                  <a:srgbClr val="C00000"/>
                </a:solidFill>
              </a:rPr>
              <a:t> and localization.</a:t>
            </a:r>
          </a:p>
        </p:txBody>
      </p:sp>
      <p:sp>
        <p:nvSpPr>
          <p:cNvPr id="45060" name="Rectangle 4"/>
          <p:cNvSpPr>
            <a:spLocks noChangeArrowheads="1"/>
          </p:cNvSpPr>
          <p:nvPr/>
        </p:nvSpPr>
        <p:spPr bwMode="auto">
          <a:xfrm>
            <a:off x="457200" y="5532438"/>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J. Canny, </a:t>
            </a:r>
            <a:r>
              <a:rPr lang="en-US" altLang="en-US" sz="2000" b="1" i="1">
                <a:latin typeface="Arial" panose="020B0604020202020204" pitchFamily="34" charset="0"/>
                <a:hlinkClick r:id="rId3"/>
              </a:rPr>
              <a:t>A Computational Approach To Edge Detection</a:t>
            </a:r>
            <a:r>
              <a:rPr lang="en-US" altLang="en-US" sz="2000">
                <a:latin typeface="Arial" panose="020B0604020202020204" pitchFamily="34" charset="0"/>
              </a:rPr>
              <a:t>, IEEE Trans. Pattern Analysis and Machine Intelligence, 8:679-714, 1986. </a:t>
            </a:r>
          </a:p>
        </p:txBody>
      </p:sp>
      <p:sp>
        <p:nvSpPr>
          <p:cNvPr id="45061" name="Text Box 5"/>
          <p:cNvSpPr txBox="1">
            <a:spLocks noChangeArrowheads="1"/>
          </p:cNvSpPr>
          <p:nvPr/>
        </p:nvSpPr>
        <p:spPr bwMode="auto">
          <a:xfrm>
            <a:off x="8216959" y="6550223"/>
            <a:ext cx="9396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Arial" panose="020B0604020202020204" pitchFamily="34" charset="0"/>
              </a:rPr>
              <a:t>L. Fei-Fei</a:t>
            </a:r>
          </a:p>
        </p:txBody>
      </p:sp>
      <p:sp>
        <p:nvSpPr>
          <p:cNvPr id="45062" name="Text Box 5"/>
          <p:cNvSpPr txBox="1">
            <a:spLocks noChangeArrowheads="1"/>
          </p:cNvSpPr>
          <p:nvPr/>
        </p:nvSpPr>
        <p:spPr bwMode="auto">
          <a:xfrm>
            <a:off x="3505200" y="6324600"/>
            <a:ext cx="1487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22,000 citations!</a:t>
            </a:r>
          </a:p>
        </p:txBody>
      </p:sp>
    </p:spTree>
    <p:extLst>
      <p:ext uri="{BB962C8B-B14F-4D97-AF65-F5344CB8AC3E}">
        <p14:creationId xmlns:p14="http://schemas.microsoft.com/office/powerpoint/2010/main" val="42550500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295892-C48D-4D22-8BE1-0D1E192E7D1C}"/>
              </a:ext>
            </a:extLst>
          </p:cNvPr>
          <p:cNvSpPr>
            <a:spLocks noGrp="1"/>
          </p:cNvSpPr>
          <p:nvPr>
            <p:ph type="title"/>
          </p:nvPr>
        </p:nvSpPr>
        <p:spPr/>
        <p:txBody>
          <a:bodyPr/>
          <a:lstStyle/>
          <a:p>
            <a:r>
              <a:rPr lang="en-US" dirty="0"/>
              <a:t>Demonstrator Image</a:t>
            </a:r>
          </a:p>
        </p:txBody>
      </p:sp>
      <p:pic>
        <p:nvPicPr>
          <p:cNvPr id="9" name="Content Placeholder 8" descr="A person standing in front of a building&#10;&#10;Description generated with very high confidence">
            <a:extLst>
              <a:ext uri="{FF2B5EF4-FFF2-40B4-BE49-F238E27FC236}">
                <a16:creationId xmlns:a16="http://schemas.microsoft.com/office/drawing/2014/main" xmlns="" id="{2AB219C9-A106-4C2A-A630-E1A724AFEBB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754981"/>
            <a:ext cx="4343400" cy="4343400"/>
          </a:xfrm>
        </p:spPr>
      </p:pic>
      <p:pic>
        <p:nvPicPr>
          <p:cNvPr id="11" name="Picture 10">
            <a:extLst>
              <a:ext uri="{FF2B5EF4-FFF2-40B4-BE49-F238E27FC236}">
                <a16:creationId xmlns:a16="http://schemas.microsoft.com/office/drawing/2014/main" xmlns="" id="{8AE6A903-E812-4AD3-B489-7ACDB76D5016}"/>
              </a:ext>
            </a:extLst>
          </p:cNvPr>
          <p:cNvPicPr>
            <a:picLocks noChangeAspect="1"/>
          </p:cNvPicPr>
          <p:nvPr/>
        </p:nvPicPr>
        <p:blipFill>
          <a:blip r:embed="rId4"/>
          <a:stretch>
            <a:fillRect/>
          </a:stretch>
        </p:blipFill>
        <p:spPr>
          <a:xfrm>
            <a:off x="4648200" y="1754981"/>
            <a:ext cx="4343400" cy="4349433"/>
          </a:xfrm>
          <a:prstGeom prst="rect">
            <a:avLst/>
          </a:prstGeom>
        </p:spPr>
      </p:pic>
      <p:sp>
        <p:nvSpPr>
          <p:cNvPr id="12" name="TextBox 11">
            <a:extLst>
              <a:ext uri="{FF2B5EF4-FFF2-40B4-BE49-F238E27FC236}">
                <a16:creationId xmlns:a16="http://schemas.microsoft.com/office/drawing/2014/main" xmlns="" id="{CBD591E5-250F-4395-ACF5-9B0B658AD563}"/>
              </a:ext>
            </a:extLst>
          </p:cNvPr>
          <p:cNvSpPr txBox="1"/>
          <p:nvPr/>
        </p:nvSpPr>
        <p:spPr>
          <a:xfrm>
            <a:off x="5257800" y="1219200"/>
            <a:ext cx="3429000" cy="461665"/>
          </a:xfrm>
          <a:prstGeom prst="rect">
            <a:avLst/>
          </a:prstGeom>
          <a:noFill/>
        </p:spPr>
        <p:txBody>
          <a:bodyPr wrap="square" rtlCol="0">
            <a:spAutoFit/>
          </a:bodyPr>
          <a:lstStyle/>
          <a:p>
            <a:r>
              <a:rPr lang="en-US" sz="2400" dirty="0">
                <a:latin typeface="Consolas" panose="020B0609020204030204" pitchFamily="49" charset="0"/>
              </a:rPr>
              <a:t>rgb2gray(‘img.png’)</a:t>
            </a:r>
          </a:p>
        </p:txBody>
      </p:sp>
    </p:spTree>
    <p:extLst>
      <p:ext uri="{BB962C8B-B14F-4D97-AF65-F5344CB8AC3E}">
        <p14:creationId xmlns:p14="http://schemas.microsoft.com/office/powerpoint/2010/main" val="29277334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13101246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Derivative of Gaussian filter</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068"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977"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06474"/>
            <a:ext cx="34290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0743" y="977106"/>
            <a:ext cx="33639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8"/>
          <p:cNvSpPr txBox="1">
            <a:spLocks noChangeArrowheads="1"/>
          </p:cNvSpPr>
          <p:nvPr/>
        </p:nvSpPr>
        <p:spPr bwMode="auto">
          <a:xfrm>
            <a:off x="2117725" y="3544888"/>
            <a:ext cx="159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x</a:t>
            </a:r>
            <a:r>
              <a:rPr lang="en-US" altLang="en-US" sz="1800">
                <a:latin typeface="Arial" panose="020B0604020202020204" pitchFamily="34" charset="0"/>
              </a:rPr>
              <a:t>-direction</a:t>
            </a:r>
          </a:p>
        </p:txBody>
      </p:sp>
      <p:sp>
        <p:nvSpPr>
          <p:cNvPr id="50184" name="Text Box 9"/>
          <p:cNvSpPr txBox="1">
            <a:spLocks noChangeArrowheads="1"/>
          </p:cNvSpPr>
          <p:nvPr/>
        </p:nvSpPr>
        <p:spPr bwMode="auto">
          <a:xfrm>
            <a:off x="5603715" y="3574416"/>
            <a:ext cx="1592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dirty="0">
                <a:latin typeface="Arial" panose="020B0604020202020204" pitchFamily="34" charset="0"/>
              </a:rPr>
              <a:t>y</a:t>
            </a:r>
            <a:r>
              <a:rPr lang="en-US" altLang="en-US" sz="1800" dirty="0">
                <a:latin typeface="Arial" panose="020B0604020202020204" pitchFamily="34" charset="0"/>
              </a:rPr>
              <a:t>-direction</a:t>
            </a:r>
          </a:p>
        </p:txBody>
      </p:sp>
    </p:spTree>
    <p:extLst>
      <p:ext uri="{BB962C8B-B14F-4D97-AF65-F5344CB8AC3E}">
        <p14:creationId xmlns:p14="http://schemas.microsoft.com/office/powerpoint/2010/main" val="40526216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152400"/>
            <a:ext cx="8229600" cy="609600"/>
          </a:xfrm>
        </p:spPr>
        <p:txBody>
          <a:bodyPr>
            <a:normAutofit fontScale="90000"/>
          </a:bodyPr>
          <a:lstStyle/>
          <a:p>
            <a:r>
              <a:rPr lang="en-US" altLang="en-US" dirty="0"/>
              <a:t>Compute Gradients</a:t>
            </a:r>
          </a:p>
        </p:txBody>
      </p:sp>
      <p:sp>
        <p:nvSpPr>
          <p:cNvPr id="52230" name="TextBox 6"/>
          <p:cNvSpPr txBox="1">
            <a:spLocks noChangeArrowheads="1"/>
          </p:cNvSpPr>
          <p:nvPr/>
        </p:nvSpPr>
        <p:spPr bwMode="auto">
          <a:xfrm>
            <a:off x="831612" y="135652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X Derivative of Gaussian</a:t>
            </a:r>
          </a:p>
        </p:txBody>
      </p:sp>
      <p:sp>
        <p:nvSpPr>
          <p:cNvPr id="52231" name="TextBox 7"/>
          <p:cNvSpPr txBox="1">
            <a:spLocks noChangeArrowheads="1"/>
          </p:cNvSpPr>
          <p:nvPr/>
        </p:nvSpPr>
        <p:spPr bwMode="auto">
          <a:xfrm>
            <a:off x="5254228" y="135652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Y Derivative of Gaussian</a:t>
            </a:r>
          </a:p>
        </p:txBody>
      </p:sp>
      <p:sp>
        <p:nvSpPr>
          <p:cNvPr id="6" name="TextBox 5">
            <a:extLst>
              <a:ext uri="{FF2B5EF4-FFF2-40B4-BE49-F238E27FC236}">
                <a16:creationId xmlns:a16="http://schemas.microsoft.com/office/drawing/2014/main" xmlns="" id="{7EC033BC-4414-4D8C-867D-EEBA33AEE82E}"/>
              </a:ext>
            </a:extLst>
          </p:cNvPr>
          <p:cNvSpPr txBox="1"/>
          <p:nvPr/>
        </p:nvSpPr>
        <p:spPr>
          <a:xfrm>
            <a:off x="2996168" y="6255402"/>
            <a:ext cx="3124200" cy="400110"/>
          </a:xfrm>
          <a:prstGeom prst="rect">
            <a:avLst/>
          </a:prstGeom>
          <a:noFill/>
        </p:spPr>
        <p:txBody>
          <a:bodyPr wrap="square" rtlCol="0">
            <a:spAutoFit/>
          </a:bodyPr>
          <a:lstStyle/>
          <a:p>
            <a:r>
              <a:rPr lang="en-US" sz="2000" dirty="0"/>
              <a:t>(x2 + 0.5 for visualization)</a:t>
            </a:r>
          </a:p>
        </p:txBody>
      </p:sp>
      <p:pic>
        <p:nvPicPr>
          <p:cNvPr id="14" name="Content Placeholder 8" descr="A person standing in front of a building&#10;&#10;Description generated with very high confidence">
            <a:extLst>
              <a:ext uri="{FF2B5EF4-FFF2-40B4-BE49-F238E27FC236}">
                <a16:creationId xmlns:a16="http://schemas.microsoft.com/office/drawing/2014/main" xmlns="" id="{748B94D7-4A3A-459F-BEF5-C6780D7283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0" name="Picture 9" descr="A picture containing outdoor&#10;&#10;Description generated with high confidence">
            <a:extLst>
              <a:ext uri="{FF2B5EF4-FFF2-40B4-BE49-F238E27FC236}">
                <a16:creationId xmlns:a16="http://schemas.microsoft.com/office/drawing/2014/main" xmlns="" id="{BBFB7D5E-7F05-40E4-9FDC-78E01CD2C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987" y="1694332"/>
            <a:ext cx="4540901" cy="4540901"/>
          </a:xfrm>
          <a:prstGeom prst="rect">
            <a:avLst/>
          </a:prstGeom>
        </p:spPr>
      </p:pic>
      <p:pic>
        <p:nvPicPr>
          <p:cNvPr id="12" name="Picture 11" descr="A picture containing furniture&#10;&#10;Description generated with high confidence">
            <a:extLst>
              <a:ext uri="{FF2B5EF4-FFF2-40B4-BE49-F238E27FC236}">
                <a16:creationId xmlns:a16="http://schemas.microsoft.com/office/drawing/2014/main" xmlns="" id="{F90931B2-396F-4ABE-AF91-13F3DFD76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1" y="1695306"/>
            <a:ext cx="4543427" cy="4543427"/>
          </a:xfrm>
          <a:prstGeom prst="rect">
            <a:avLst/>
          </a:prstGeom>
        </p:spPr>
      </p:pic>
    </p:spTree>
    <p:extLst>
      <p:ext uri="{BB962C8B-B14F-4D97-AF65-F5344CB8AC3E}">
        <p14:creationId xmlns:p14="http://schemas.microsoft.com/office/powerpoint/2010/main" val="1353487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a:t>
            </a:fld>
            <a:endParaRPr lang="en-US"/>
          </a:p>
        </p:txBody>
      </p:sp>
      <p:pic>
        <p:nvPicPr>
          <p:cNvPr id="26626" name="Picture 2"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
            <a:ext cx="6568732"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609600" y="5417403"/>
            <a:ext cx="7924800" cy="830997"/>
          </a:xfrm>
          <a:prstGeom prst="rect">
            <a:avLst/>
          </a:prstGeom>
        </p:spPr>
        <p:txBody>
          <a:bodyPr wrap="square">
            <a:spAutoFit/>
          </a:bodyPr>
          <a:lstStyle/>
          <a:p>
            <a:pPr marL="342900" indent="-342900">
              <a:buAutoNum type="alphaUcParenBoth"/>
            </a:pPr>
            <a:r>
              <a:rPr lang="en-US" sz="1200"/>
              <a:t>Cave painting at </a:t>
            </a:r>
            <a:r>
              <a:rPr lang="en-US" sz="1200" err="1"/>
              <a:t>Chauvet</a:t>
            </a:r>
            <a:r>
              <a:rPr lang="en-US" sz="1200"/>
              <a:t>, France, about 30,000 B.C.;</a:t>
            </a:r>
          </a:p>
          <a:p>
            <a:pPr marL="342900" indent="-342900">
              <a:buAutoNum type="alphaUcParenBoth"/>
            </a:pPr>
            <a:r>
              <a:rPr lang="en-US" sz="1200"/>
              <a:t>Aerial photograph of the picture of a monkey as part of the Nazca Lines </a:t>
            </a:r>
            <a:r>
              <a:rPr lang="en-US" sz="1200" err="1"/>
              <a:t>geoglyphs</a:t>
            </a:r>
            <a:r>
              <a:rPr lang="en-US" sz="1200"/>
              <a:t>, Peru, about 700 – 200 B.C.; </a:t>
            </a:r>
          </a:p>
          <a:p>
            <a:pPr marL="342900" indent="-342900">
              <a:buAutoNum type="alphaUcParenBoth"/>
            </a:pPr>
            <a:r>
              <a:rPr lang="en-US" sz="1200" err="1"/>
              <a:t>Shen</a:t>
            </a:r>
            <a:r>
              <a:rPr lang="en-US" sz="1200"/>
              <a:t> Zhou (1427-1509 A.D.): Poet on a mountain top, ink on paper, China; </a:t>
            </a:r>
          </a:p>
          <a:p>
            <a:pPr marL="342900" indent="-342900">
              <a:buAutoNum type="alphaUcParenBoth"/>
            </a:pPr>
            <a:r>
              <a:rPr lang="en-US" sz="1200"/>
              <a:t>Line drawing by 7-year old I. </a:t>
            </a:r>
            <a:r>
              <a:rPr lang="en-US" sz="1200" err="1"/>
              <a:t>Lleras</a:t>
            </a:r>
            <a:r>
              <a:rPr lang="en-US" sz="1200"/>
              <a:t> (2010 A.D.). </a:t>
            </a:r>
          </a:p>
        </p:txBody>
      </p:sp>
    </p:spTree>
    <p:extLst>
      <p:ext uri="{BB962C8B-B14F-4D97-AF65-F5344CB8AC3E}">
        <p14:creationId xmlns:p14="http://schemas.microsoft.com/office/powerpoint/2010/main" val="27141097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39283077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97706" y="152400"/>
            <a:ext cx="8229600" cy="609600"/>
          </a:xfrm>
        </p:spPr>
        <p:txBody>
          <a:bodyPr>
            <a:normAutofit fontScale="90000"/>
          </a:bodyPr>
          <a:lstStyle/>
          <a:p>
            <a:r>
              <a:rPr lang="en-US" altLang="en-US" dirty="0"/>
              <a:t>Compute Gradient Magnitude</a:t>
            </a:r>
          </a:p>
        </p:txBody>
      </p:sp>
      <p:sp>
        <p:nvSpPr>
          <p:cNvPr id="52230" name="TextBox 6"/>
          <p:cNvSpPr txBox="1">
            <a:spLocks noChangeArrowheads="1"/>
          </p:cNvSpPr>
          <p:nvPr/>
        </p:nvSpPr>
        <p:spPr bwMode="auto">
          <a:xfrm>
            <a:off x="-152400" y="1709499"/>
            <a:ext cx="889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sqrt( </a:t>
            </a:r>
            <a:r>
              <a:rPr lang="en-US" altLang="en-US" sz="1800" dirty="0" err="1">
                <a:latin typeface="Arial" panose="020B0604020202020204" pitchFamily="34" charset="0"/>
              </a:rPr>
              <a:t>XDerivOfGaussian</a:t>
            </a:r>
            <a:r>
              <a:rPr lang="en-US" altLang="en-US" sz="1800" dirty="0">
                <a:latin typeface="Arial" panose="020B0604020202020204" pitchFamily="34" charset="0"/>
              </a:rPr>
              <a:t> .^2  +  </a:t>
            </a:r>
            <a:r>
              <a:rPr lang="en-US" altLang="en-US" sz="1800" dirty="0" err="1">
                <a:latin typeface="Arial" panose="020B0604020202020204" pitchFamily="34" charset="0"/>
              </a:rPr>
              <a:t>YDerivOfGaussian</a:t>
            </a:r>
            <a:r>
              <a:rPr lang="en-US" altLang="en-US" sz="1800" dirty="0">
                <a:latin typeface="Arial" panose="020B0604020202020204" pitchFamily="34" charset="0"/>
              </a:rPr>
              <a:t> .^2 )          = gradient magnitude</a:t>
            </a:r>
          </a:p>
        </p:txBody>
      </p:sp>
      <p:pic>
        <p:nvPicPr>
          <p:cNvPr id="5" name="Picture 4">
            <a:extLst>
              <a:ext uri="{FF2B5EF4-FFF2-40B4-BE49-F238E27FC236}">
                <a16:creationId xmlns:a16="http://schemas.microsoft.com/office/drawing/2014/main" xmlns="" id="{B9425B01-D6C2-44F7-B776-45F3124B2FD4}"/>
              </a:ext>
            </a:extLst>
          </p:cNvPr>
          <p:cNvPicPr>
            <a:picLocks noChangeAspect="1"/>
          </p:cNvPicPr>
          <p:nvPr/>
        </p:nvPicPr>
        <p:blipFill>
          <a:blip r:embed="rId2"/>
          <a:stretch>
            <a:fillRect/>
          </a:stretch>
        </p:blipFill>
        <p:spPr>
          <a:xfrm>
            <a:off x="5762625" y="2228850"/>
            <a:ext cx="3327245" cy="3322637"/>
          </a:xfrm>
          <a:prstGeom prst="rect">
            <a:avLst/>
          </a:prstGeom>
        </p:spPr>
      </p:pic>
      <p:sp>
        <p:nvSpPr>
          <p:cNvPr id="13" name="TextBox 12">
            <a:extLst>
              <a:ext uri="{FF2B5EF4-FFF2-40B4-BE49-F238E27FC236}">
                <a16:creationId xmlns:a16="http://schemas.microsoft.com/office/drawing/2014/main" xmlns="" id="{B030693C-30AC-4FAA-8C88-AFADB391EDB2}"/>
              </a:ext>
            </a:extLst>
          </p:cNvPr>
          <p:cNvSpPr txBox="1"/>
          <p:nvPr/>
        </p:nvSpPr>
        <p:spPr>
          <a:xfrm>
            <a:off x="6296025" y="5682456"/>
            <a:ext cx="3124200" cy="400110"/>
          </a:xfrm>
          <a:prstGeom prst="rect">
            <a:avLst/>
          </a:prstGeom>
          <a:noFill/>
        </p:spPr>
        <p:txBody>
          <a:bodyPr wrap="square" rtlCol="0">
            <a:spAutoFit/>
          </a:bodyPr>
          <a:lstStyle/>
          <a:p>
            <a:r>
              <a:rPr lang="en-US" sz="2000" dirty="0"/>
              <a:t>(x4 for visualization)</a:t>
            </a:r>
          </a:p>
        </p:txBody>
      </p:sp>
      <p:pic>
        <p:nvPicPr>
          <p:cNvPr id="14" name="Content Placeholder 8" descr="A person standing in front of a building&#10;&#10;Description generated with very high confidence">
            <a:extLst>
              <a:ext uri="{FF2B5EF4-FFF2-40B4-BE49-F238E27FC236}">
                <a16:creationId xmlns:a16="http://schemas.microsoft.com/office/drawing/2014/main" xmlns="" id="{35A728F9-1A85-4D89-B5F7-1912D8EB60F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5" name="Picture 14" descr="A picture containing outdoor&#10;&#10;Description generated with high confidence">
            <a:extLst>
              <a:ext uri="{FF2B5EF4-FFF2-40B4-BE49-F238E27FC236}">
                <a16:creationId xmlns:a16="http://schemas.microsoft.com/office/drawing/2014/main" xmlns="" id="{CC2A3171-FA2E-4FA5-9B3C-7C6A8FF1B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621" y="2743200"/>
            <a:ext cx="2809733" cy="2809733"/>
          </a:xfrm>
          <a:prstGeom prst="rect">
            <a:avLst/>
          </a:prstGeom>
        </p:spPr>
      </p:pic>
      <p:pic>
        <p:nvPicPr>
          <p:cNvPr id="16" name="Picture 15" descr="A picture containing furniture&#10;&#10;Description generated with high confidence">
            <a:extLst>
              <a:ext uri="{FF2B5EF4-FFF2-40B4-BE49-F238E27FC236}">
                <a16:creationId xmlns:a16="http://schemas.microsoft.com/office/drawing/2014/main" xmlns="" id="{548D76ED-017A-4E93-A508-EC6B20CFB4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7" y="2743200"/>
            <a:ext cx="2809733" cy="2809733"/>
          </a:xfrm>
          <a:prstGeom prst="rect">
            <a:avLst/>
          </a:prstGeom>
        </p:spPr>
      </p:pic>
    </p:spTree>
    <p:extLst>
      <p:ext uri="{BB962C8B-B14F-4D97-AF65-F5344CB8AC3E}">
        <p14:creationId xmlns:p14="http://schemas.microsoft.com/office/powerpoint/2010/main" val="29624686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a:bodyPr>
          <a:lstStyle/>
          <a:p>
            <a:r>
              <a:rPr lang="en-US" altLang="en-US" dirty="0"/>
              <a:t>Compute Gradient Orientation</a:t>
            </a:r>
          </a:p>
        </p:txBody>
      </p:sp>
      <p:sp>
        <p:nvSpPr>
          <p:cNvPr id="53251" name="Content Placeholder 2"/>
          <p:cNvSpPr>
            <a:spLocks noGrp="1"/>
          </p:cNvSpPr>
          <p:nvPr>
            <p:ph idx="1"/>
          </p:nvPr>
        </p:nvSpPr>
        <p:spPr/>
        <p:txBody>
          <a:bodyPr/>
          <a:lstStyle/>
          <a:p>
            <a:r>
              <a:rPr lang="en-US" altLang="en-US" sz="2400" dirty="0"/>
              <a:t>Threshold magnitude at minimum level</a:t>
            </a:r>
          </a:p>
          <a:p>
            <a:r>
              <a:rPr lang="en-US" altLang="en-US" sz="2400" dirty="0"/>
              <a:t>Get orientation via</a:t>
            </a:r>
          </a:p>
        </p:txBody>
      </p:sp>
      <p:sp>
        <p:nvSpPr>
          <p:cNvPr id="53253" name="TextBox 8"/>
          <p:cNvSpPr txBox="1">
            <a:spLocks noChangeArrowheads="1"/>
          </p:cNvSpPr>
          <p:nvPr/>
        </p:nvSpPr>
        <p:spPr bwMode="auto">
          <a:xfrm>
            <a:off x="3479800" y="136652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theta = atan2(</a:t>
            </a:r>
            <a:r>
              <a:rPr lang="en-US" altLang="en-US" sz="2400" dirty="0" err="1">
                <a:latin typeface="Arial" panose="020B0604020202020204" pitchFamily="34" charset="0"/>
              </a:rPr>
              <a:t>gy</a:t>
            </a:r>
            <a:r>
              <a:rPr lang="en-US" altLang="en-US" sz="2400" dirty="0">
                <a:latin typeface="Arial" panose="020B0604020202020204" pitchFamily="34" charset="0"/>
              </a:rPr>
              <a:t>, </a:t>
            </a:r>
            <a:r>
              <a:rPr lang="en-US" altLang="en-US" sz="2400" dirty="0" err="1">
                <a:latin typeface="Arial" panose="020B0604020202020204" pitchFamily="34" charset="0"/>
              </a:rPr>
              <a:t>gx</a:t>
            </a:r>
            <a:r>
              <a:rPr lang="en-US" altLang="en-US" sz="2400" dirty="0">
                <a:latin typeface="Arial" panose="020B0604020202020204" pitchFamily="34" charset="0"/>
              </a:rPr>
              <a:t>)</a:t>
            </a:r>
          </a:p>
        </p:txBody>
      </p:sp>
      <p:sp>
        <p:nvSpPr>
          <p:cNvPr id="3" name="TextBox 2">
            <a:extLst>
              <a:ext uri="{FF2B5EF4-FFF2-40B4-BE49-F238E27FC236}">
                <a16:creationId xmlns:a16="http://schemas.microsoft.com/office/drawing/2014/main" xmlns="" id="{C0DE6314-57B2-443F-936C-F39C2F0DB12E}"/>
              </a:ext>
            </a:extLst>
          </p:cNvPr>
          <p:cNvSpPr txBox="1"/>
          <p:nvPr/>
        </p:nvSpPr>
        <p:spPr>
          <a:xfrm>
            <a:off x="9815724" y="1828483"/>
            <a:ext cx="2895600" cy="523220"/>
          </a:xfrm>
          <a:prstGeom prst="rect">
            <a:avLst/>
          </a:prstGeom>
          <a:noFill/>
        </p:spPr>
        <p:txBody>
          <a:bodyPr wrap="square" rtlCol="0">
            <a:spAutoFit/>
          </a:bodyPr>
          <a:lstStyle/>
          <a:p>
            <a:r>
              <a:rPr lang="en-US" dirty="0" err="1">
                <a:solidFill>
                  <a:schemeClr val="bg1">
                    <a:lumMod val="50000"/>
                  </a:schemeClr>
                </a:solidFill>
              </a:rPr>
              <a:t>Unthresholded</a:t>
            </a:r>
            <a:r>
              <a:rPr lang="en-US" dirty="0">
                <a:solidFill>
                  <a:schemeClr val="bg1">
                    <a:lumMod val="50000"/>
                  </a:schemeClr>
                </a:solidFill>
              </a:rPr>
              <a:t>:</a:t>
            </a:r>
          </a:p>
        </p:txBody>
      </p:sp>
      <p:pic>
        <p:nvPicPr>
          <p:cNvPr id="5" name="Picture 4">
            <a:extLst>
              <a:ext uri="{FF2B5EF4-FFF2-40B4-BE49-F238E27FC236}">
                <a16:creationId xmlns:a16="http://schemas.microsoft.com/office/drawing/2014/main" xmlns="" id="{C4CBE83E-987A-4117-8E9E-CAC360AA6490}"/>
              </a:ext>
            </a:extLst>
          </p:cNvPr>
          <p:cNvPicPr>
            <a:picLocks noChangeAspect="1"/>
          </p:cNvPicPr>
          <p:nvPr/>
        </p:nvPicPr>
        <p:blipFill>
          <a:blip r:embed="rId2"/>
          <a:stretch>
            <a:fillRect/>
          </a:stretch>
        </p:blipFill>
        <p:spPr>
          <a:xfrm>
            <a:off x="7216570" y="1096420"/>
            <a:ext cx="497298" cy="5647280"/>
          </a:xfrm>
          <a:prstGeom prst="rect">
            <a:avLst/>
          </a:prstGeom>
        </p:spPr>
      </p:pic>
      <p:pic>
        <p:nvPicPr>
          <p:cNvPr id="10" name="Content Placeholder 8" descr="A person standing in front of a building&#10;&#10;Description generated with very high confidence">
            <a:extLst>
              <a:ext uri="{FF2B5EF4-FFF2-40B4-BE49-F238E27FC236}">
                <a16:creationId xmlns:a16="http://schemas.microsoft.com/office/drawing/2014/main" xmlns="" id="{110E3856-214F-4916-B4A6-17FCB3084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92480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F13BBC64-4449-4207-B2ED-18ED6D305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2438400"/>
            <a:ext cx="3467100" cy="3467100"/>
          </a:xfrm>
          <a:prstGeom prst="rect">
            <a:avLst/>
          </a:prstGeom>
        </p:spPr>
      </p:pic>
      <p:pic>
        <p:nvPicPr>
          <p:cNvPr id="9" name="Picture 8" descr="A picture containing object&#10;&#10;Description generated with high confidence">
            <a:extLst>
              <a:ext uri="{FF2B5EF4-FFF2-40B4-BE49-F238E27FC236}">
                <a16:creationId xmlns:a16="http://schemas.microsoft.com/office/drawing/2014/main" xmlns="" id="{0390632C-7330-4CA4-9543-9C8328DE2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318" y="1882264"/>
            <a:ext cx="4762500" cy="4762500"/>
          </a:xfrm>
          <a:prstGeom prst="rect">
            <a:avLst/>
          </a:prstGeom>
        </p:spPr>
      </p:pic>
    </p:spTree>
    <p:extLst>
      <p:ext uri="{BB962C8B-B14F-4D97-AF65-F5344CB8AC3E}">
        <p14:creationId xmlns:p14="http://schemas.microsoft.com/office/powerpoint/2010/main" val="120125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22604067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68755"/>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10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810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7"/>
          <p:cNvSpPr>
            <a:spLocks noGrp="1" noChangeArrowheads="1"/>
          </p:cNvSpPr>
          <p:nvPr>
            <p:ph type="title"/>
          </p:nvPr>
        </p:nvSpPr>
        <p:spPr>
          <a:xfrm>
            <a:off x="76200" y="12700"/>
            <a:ext cx="9067800" cy="914400"/>
          </a:xfrm>
        </p:spPr>
        <p:txBody>
          <a:bodyPr>
            <a:normAutofit fontScale="90000"/>
          </a:bodyPr>
          <a:lstStyle/>
          <a:p>
            <a:pPr>
              <a:defRPr/>
            </a:pPr>
            <a:r>
              <a:rPr lang="en-US" dirty="0"/>
              <a:t>Non-maximum suppression for each orientation</a:t>
            </a:r>
          </a:p>
        </p:txBody>
      </p:sp>
      <p:sp>
        <p:nvSpPr>
          <p:cNvPr id="54278" name="Rectangle 9"/>
          <p:cNvSpPr>
            <a:spLocks noChangeArrowheads="1"/>
          </p:cNvSpPr>
          <p:nvPr/>
        </p:nvSpPr>
        <p:spPr bwMode="auto">
          <a:xfrm>
            <a:off x="4114800" y="1468755"/>
            <a:ext cx="3352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At pixel q: </a:t>
            </a:r>
          </a:p>
          <a:p>
            <a:pPr eaLnBrk="1" hangingPunct="1">
              <a:spcBef>
                <a:spcPct val="0"/>
              </a:spcBef>
              <a:buFontTx/>
              <a:buNone/>
            </a:pPr>
            <a:r>
              <a:rPr lang="en-US" altLang="en-US" sz="1800" dirty="0">
                <a:latin typeface="Arial" panose="020B0604020202020204" pitchFamily="34" charset="0"/>
              </a:rPr>
              <a:t>We have a maximum if the value is larger than those at both p and at r. </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Interpolate along gradient direction to get these values.</a:t>
            </a:r>
          </a:p>
        </p:txBody>
      </p:sp>
      <p:sp>
        <p:nvSpPr>
          <p:cNvPr id="54279" name="Text Box 10"/>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extLst>
      <p:ext uri="{BB962C8B-B14F-4D97-AF65-F5344CB8AC3E}">
        <p14:creationId xmlns:p14="http://schemas.microsoft.com/office/powerpoint/2010/main" val="11623039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1"/>
          <p:cNvSpPr>
            <a:spLocks noGrp="1"/>
          </p:cNvSpPr>
          <p:nvPr>
            <p:ph type="title"/>
          </p:nvPr>
        </p:nvSpPr>
        <p:spPr/>
        <p:txBody>
          <a:bodyPr>
            <a:normAutofit/>
          </a:bodyPr>
          <a:lstStyle/>
          <a:p>
            <a:r>
              <a:rPr lang="en-US" altLang="en-US" sz="3600" dirty="0"/>
              <a:t>Before Non-max Suppression</a:t>
            </a:r>
          </a:p>
        </p:txBody>
      </p:sp>
      <p:sp>
        <p:nvSpPr>
          <p:cNvPr id="2" name="TextBox 1"/>
          <p:cNvSpPr txBox="1"/>
          <p:nvPr/>
        </p:nvSpPr>
        <p:spPr>
          <a:xfrm>
            <a:off x="1257300" y="6172200"/>
            <a:ext cx="6667500" cy="523220"/>
          </a:xfrm>
          <a:prstGeom prst="rect">
            <a:avLst/>
          </a:prstGeom>
          <a:noFill/>
        </p:spPr>
        <p:txBody>
          <a:bodyPr wrap="square" rtlCol="0">
            <a:spAutoFit/>
          </a:bodyPr>
          <a:lstStyle/>
          <a:p>
            <a:r>
              <a:rPr lang="en-US" dirty="0"/>
              <a:t>Gradient magnitude (x4 for visualization)</a:t>
            </a:r>
          </a:p>
        </p:txBody>
      </p:sp>
      <p:pic>
        <p:nvPicPr>
          <p:cNvPr id="6" name="Content Placeholder 8" descr="A person standing in front of a building&#10;&#10;Description generated with very high confidence">
            <a:extLst>
              <a:ext uri="{FF2B5EF4-FFF2-40B4-BE49-F238E27FC236}">
                <a16:creationId xmlns:a16="http://schemas.microsoft.com/office/drawing/2014/main" xmlns="" id="{B2AF4EBA-0E41-4E32-9EBC-7330F4B32C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9" name="Picture 8" descr="A black and white photo of a building&#10;&#10;Description generated with high confidence">
            <a:extLst>
              <a:ext uri="{FF2B5EF4-FFF2-40B4-BE49-F238E27FC236}">
                <a16:creationId xmlns:a16="http://schemas.microsoft.com/office/drawing/2014/main" xmlns="" id="{0E4C995E-06AA-4554-A4B6-34A2A7073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4762500" cy="4762500"/>
          </a:xfrm>
          <a:prstGeom prst="rect">
            <a:avLst/>
          </a:prstGeom>
        </p:spPr>
      </p:pic>
      <p:pic>
        <p:nvPicPr>
          <p:cNvPr id="14" name="Picture 13" descr="A black and white photo of a building&#10;&#10;Description generated with high confidence">
            <a:extLst>
              <a:ext uri="{FF2B5EF4-FFF2-40B4-BE49-F238E27FC236}">
                <a16:creationId xmlns:a16="http://schemas.microsoft.com/office/drawing/2014/main" xmlns="" id="{C6836E29-19A0-41FD-8ACB-912B0CA93743}"/>
              </a:ext>
            </a:extLst>
          </p:cNvPr>
          <p:cNvPicPr>
            <a:picLocks noChangeAspect="1"/>
          </p:cNvPicPr>
          <p:nvPr/>
        </p:nvPicPr>
        <p:blipFill rotWithShape="1">
          <a:blip r:embed="rId3">
            <a:extLst>
              <a:ext uri="{28A0092B-C50C-407E-A947-70E740481C1C}">
                <a14:useLocalDpi xmlns:a14="http://schemas.microsoft.com/office/drawing/2010/main" val="0"/>
              </a:ext>
            </a:extLst>
          </a:blip>
          <a:srcRect l="38400" t="67200" r="31200"/>
          <a:stretch/>
        </p:blipFill>
        <p:spPr>
          <a:xfrm>
            <a:off x="5638800" y="2693068"/>
            <a:ext cx="3048000" cy="3288632"/>
          </a:xfrm>
          <a:prstGeom prst="rect">
            <a:avLst/>
          </a:prstGeom>
        </p:spPr>
      </p:pic>
    </p:spTree>
    <p:extLst>
      <p:ext uri="{BB962C8B-B14F-4D97-AF65-F5344CB8AC3E}">
        <p14:creationId xmlns:p14="http://schemas.microsoft.com/office/powerpoint/2010/main" val="9179481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z="3600"/>
              <a:t>After non-max suppression</a:t>
            </a:r>
          </a:p>
        </p:txBody>
      </p:sp>
      <p:pic>
        <p:nvPicPr>
          <p:cNvPr id="6" name="Content Placeholder 8" descr="A person standing in front of a building&#10;&#10;Description generated with very high confidence">
            <a:extLst>
              <a:ext uri="{FF2B5EF4-FFF2-40B4-BE49-F238E27FC236}">
                <a16:creationId xmlns:a16="http://schemas.microsoft.com/office/drawing/2014/main" xmlns="" id="{4BAA5DE5-D059-49C5-8668-15B575A099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5" name="Picture 14">
            <a:extLst>
              <a:ext uri="{FF2B5EF4-FFF2-40B4-BE49-F238E27FC236}">
                <a16:creationId xmlns:a16="http://schemas.microsoft.com/office/drawing/2014/main" xmlns="" id="{E7B33DA5-2998-4B1C-98D3-0C66859FC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4762500" cy="4762500"/>
          </a:xfrm>
          <a:prstGeom prst="rect">
            <a:avLst/>
          </a:prstGeom>
        </p:spPr>
      </p:pic>
      <p:sp>
        <p:nvSpPr>
          <p:cNvPr id="16" name="TextBox 15">
            <a:extLst>
              <a:ext uri="{FF2B5EF4-FFF2-40B4-BE49-F238E27FC236}">
                <a16:creationId xmlns:a16="http://schemas.microsoft.com/office/drawing/2014/main" xmlns="" id="{E02637BD-9D9C-49C9-8E4E-125671FB6F27}"/>
              </a:ext>
            </a:extLst>
          </p:cNvPr>
          <p:cNvSpPr txBox="1"/>
          <p:nvPr/>
        </p:nvSpPr>
        <p:spPr>
          <a:xfrm>
            <a:off x="1257300" y="6172200"/>
            <a:ext cx="6667500" cy="523220"/>
          </a:xfrm>
          <a:prstGeom prst="rect">
            <a:avLst/>
          </a:prstGeom>
          <a:noFill/>
        </p:spPr>
        <p:txBody>
          <a:bodyPr wrap="square" rtlCol="0">
            <a:spAutoFit/>
          </a:bodyPr>
          <a:lstStyle/>
          <a:p>
            <a:r>
              <a:rPr lang="en-US" dirty="0"/>
              <a:t>Gradient magnitude (x4 for visualization)</a:t>
            </a:r>
          </a:p>
        </p:txBody>
      </p:sp>
      <p:pic>
        <p:nvPicPr>
          <p:cNvPr id="17" name="Picture 16">
            <a:extLst>
              <a:ext uri="{FF2B5EF4-FFF2-40B4-BE49-F238E27FC236}">
                <a16:creationId xmlns:a16="http://schemas.microsoft.com/office/drawing/2014/main" xmlns="" id="{6B3B492D-9911-41AD-9E70-72FB8BB4D4B6}"/>
              </a:ext>
            </a:extLst>
          </p:cNvPr>
          <p:cNvPicPr>
            <a:picLocks noChangeAspect="1"/>
          </p:cNvPicPr>
          <p:nvPr/>
        </p:nvPicPr>
        <p:blipFill rotWithShape="1">
          <a:blip r:embed="rId3">
            <a:extLst>
              <a:ext uri="{28A0092B-C50C-407E-A947-70E740481C1C}">
                <a14:useLocalDpi xmlns:a14="http://schemas.microsoft.com/office/drawing/2010/main" val="0"/>
              </a:ext>
            </a:extLst>
          </a:blip>
          <a:srcRect l="38400" t="65600" r="29600"/>
          <a:stretch/>
        </p:blipFill>
        <p:spPr>
          <a:xfrm>
            <a:off x="5679558" y="2605088"/>
            <a:ext cx="3083442" cy="3314700"/>
          </a:xfrm>
          <a:prstGeom prst="rect">
            <a:avLst/>
          </a:prstGeom>
        </p:spPr>
      </p:pic>
    </p:spTree>
    <p:extLst>
      <p:ext uri="{BB962C8B-B14F-4D97-AF65-F5344CB8AC3E}">
        <p14:creationId xmlns:p14="http://schemas.microsoft.com/office/powerpoint/2010/main" val="36412576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a:p>
            <a:pPr marL="533400" indent="-533400">
              <a:buFontTx/>
              <a:buAutoNum type="arabicPeriod"/>
            </a:pPr>
            <a:r>
              <a:rPr lang="en-US" altLang="en-US" dirty="0"/>
              <a:t>‘Hysteresis’ Thresholding</a:t>
            </a:r>
            <a:endParaRPr lang="en-US" altLang="en-US" sz="2400" b="1" dirty="0"/>
          </a:p>
          <a:p>
            <a:pPr marL="1257300" lvl="2" indent="-342900"/>
            <a:endParaRPr lang="en-US" altLang="en-US" sz="2000" dirty="0"/>
          </a:p>
          <a:p>
            <a:pPr marL="533400" indent="-533400"/>
            <a:endParaRPr lang="en-US" altLang="en-US" sz="2800" dirty="0"/>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7544055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96988"/>
            <a:ext cx="4818062"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6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5791200" y="1295400"/>
            <a:ext cx="3276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Assume the marked point is an edge point.  Then we construct the tangent to the edge curve (which is normal to the gradient at that point) and use this to predict the next points (here either r or s). </a:t>
            </a:r>
          </a:p>
        </p:txBody>
      </p:sp>
      <p:sp>
        <p:nvSpPr>
          <p:cNvPr id="56326" name="Rectangle 7"/>
          <p:cNvSpPr>
            <a:spLocks noGrp="1" noChangeArrowheads="1"/>
          </p:cNvSpPr>
          <p:nvPr>
            <p:ph type="title"/>
          </p:nvPr>
        </p:nvSpPr>
        <p:spPr/>
        <p:txBody>
          <a:bodyPr/>
          <a:lstStyle/>
          <a:p>
            <a:r>
              <a:rPr lang="en-US" altLang="en-US"/>
              <a:t>Edge linking</a:t>
            </a:r>
          </a:p>
        </p:txBody>
      </p:sp>
      <p:sp>
        <p:nvSpPr>
          <p:cNvPr id="56327" name="Text Box 9"/>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extLst>
      <p:ext uri="{BB962C8B-B14F-4D97-AF65-F5344CB8AC3E}">
        <p14:creationId xmlns:p14="http://schemas.microsoft.com/office/powerpoint/2010/main" val="3989742271"/>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92138" y="0"/>
            <a:ext cx="7772400" cy="1143000"/>
          </a:xfrm>
        </p:spPr>
        <p:txBody>
          <a:bodyPr/>
          <a:lstStyle/>
          <a:p>
            <a:r>
              <a:rPr lang="en-US" altLang="en-US" dirty="0"/>
              <a:t>‘Hysteresis</a:t>
            </a:r>
            <a:r>
              <a:rPr lang="en-US" altLang="en-US" dirty="0" smtClean="0"/>
              <a:t>’ </a:t>
            </a:r>
            <a:r>
              <a:rPr lang="en-US" altLang="en-US" smtClean="0"/>
              <a:t>(adaptive) </a:t>
            </a:r>
            <a:r>
              <a:rPr lang="en-US" altLang="en-US" dirty="0"/>
              <a:t>thresholding</a:t>
            </a:r>
          </a:p>
        </p:txBody>
      </p:sp>
      <p:sp>
        <p:nvSpPr>
          <p:cNvPr id="65539" name="Rectangle 3"/>
          <p:cNvSpPr>
            <a:spLocks noGrp="1" noChangeArrowheads="1"/>
          </p:cNvSpPr>
          <p:nvPr>
            <p:ph idx="1"/>
          </p:nvPr>
        </p:nvSpPr>
        <p:spPr>
          <a:xfrm>
            <a:off x="701675" y="1201738"/>
            <a:ext cx="7772400" cy="3657600"/>
          </a:xfrm>
        </p:spPr>
        <p:txBody>
          <a:bodyPr/>
          <a:lstStyle/>
          <a:p>
            <a:pPr>
              <a:buFont typeface="Arial" panose="020B0604020202020204" pitchFamily="34" charset="0"/>
              <a:buChar char="•"/>
            </a:pPr>
            <a:r>
              <a:rPr lang="en-US" altLang="en-US" sz="2400" dirty="0"/>
              <a:t>Two thresholds – high and low</a:t>
            </a:r>
          </a:p>
          <a:p>
            <a:pPr>
              <a:buFont typeface="Arial" panose="020B0604020202020204" pitchFamily="34" charset="0"/>
              <a:buChar char="•"/>
            </a:pPr>
            <a:r>
              <a:rPr lang="en-US" altLang="en-US" sz="2400" dirty="0"/>
              <a:t>Grad. mag. &gt; high threshold? = strong edge</a:t>
            </a:r>
          </a:p>
          <a:p>
            <a:pPr>
              <a:buFont typeface="Arial" panose="020B0604020202020204" pitchFamily="34" charset="0"/>
              <a:buChar char="•"/>
            </a:pPr>
            <a:r>
              <a:rPr lang="en-US" altLang="en-US" sz="2400" dirty="0"/>
              <a:t>Grad. mag. &lt; low threshold? noise</a:t>
            </a:r>
          </a:p>
          <a:p>
            <a:pPr>
              <a:buFont typeface="Arial" panose="020B0604020202020204" pitchFamily="34" charset="0"/>
              <a:buChar char="•"/>
            </a:pPr>
            <a:r>
              <a:rPr lang="en-US" altLang="en-US" sz="2400" dirty="0"/>
              <a:t>In between = weak edge</a:t>
            </a:r>
          </a:p>
          <a:p>
            <a:pPr>
              <a:buFont typeface="Arial" panose="020B0604020202020204" pitchFamily="34" charset="0"/>
              <a:buChar char="•"/>
            </a:pPr>
            <a:endParaRPr lang="en-US" altLang="en-US" sz="2400" dirty="0"/>
          </a:p>
          <a:p>
            <a:pPr>
              <a:buFont typeface="Arial" panose="020B0604020202020204" pitchFamily="34" charset="0"/>
              <a:buChar char="•"/>
            </a:pPr>
            <a:r>
              <a:rPr lang="en-US" altLang="en-US" sz="2400" dirty="0"/>
              <a:t>‘Follow’ edges starting from strong edge pixels</a:t>
            </a:r>
          </a:p>
          <a:p>
            <a:pPr>
              <a:buFont typeface="Arial" panose="020B0604020202020204" pitchFamily="34" charset="0"/>
              <a:buChar char="•"/>
            </a:pPr>
            <a:r>
              <a:rPr lang="en-US" altLang="en-US" sz="2400" dirty="0"/>
              <a:t>Continue them into weak edges</a:t>
            </a:r>
          </a:p>
          <a:p>
            <a:pPr marL="1238250" lvl="2" indent="-381000"/>
            <a:r>
              <a:rPr lang="en-US" altLang="en-US" dirty="0"/>
              <a:t>Connected components (</a:t>
            </a:r>
            <a:r>
              <a:rPr lang="en-US" altLang="en-US" dirty="0" err="1"/>
              <a:t>Szeliski</a:t>
            </a:r>
            <a:r>
              <a:rPr lang="en-US" altLang="en-US" dirty="0"/>
              <a:t> 3.3.4)</a:t>
            </a:r>
          </a:p>
        </p:txBody>
      </p:sp>
      <p:sp>
        <p:nvSpPr>
          <p:cNvPr id="65540" name="Freeform 4"/>
          <p:cNvSpPr>
            <a:spLocks/>
          </p:cNvSpPr>
          <p:nvPr/>
        </p:nvSpPr>
        <p:spPr bwMode="auto">
          <a:xfrm>
            <a:off x="482600" y="4927600"/>
            <a:ext cx="2743200" cy="774700"/>
          </a:xfrm>
          <a:custGeom>
            <a:avLst/>
            <a:gdLst>
              <a:gd name="T0" fmla="*/ 2147483646 w 1728"/>
              <a:gd name="T1" fmla="*/ 2147483646 h 488"/>
              <a:gd name="T2" fmla="*/ 2147483646 w 1728"/>
              <a:gd name="T3" fmla="*/ 2147483646 h 488"/>
              <a:gd name="T4" fmla="*/ 2147483646 w 1728"/>
              <a:gd name="T5" fmla="*/ 2147483646 h 488"/>
              <a:gd name="T6" fmla="*/ 2147483646 w 1728"/>
              <a:gd name="T7" fmla="*/ 2147483646 h 488"/>
              <a:gd name="T8" fmla="*/ 2147483646 w 1728"/>
              <a:gd name="T9" fmla="*/ 2147483646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1" name="Freeform 5"/>
          <p:cNvSpPr>
            <a:spLocks/>
          </p:cNvSpPr>
          <p:nvPr/>
        </p:nvSpPr>
        <p:spPr bwMode="auto">
          <a:xfrm>
            <a:off x="3149600" y="4965700"/>
            <a:ext cx="2590800" cy="698500"/>
          </a:xfrm>
          <a:custGeom>
            <a:avLst/>
            <a:gdLst>
              <a:gd name="T0" fmla="*/ 0 w 1632"/>
              <a:gd name="T1" fmla="*/ 2147483646 h 440"/>
              <a:gd name="T2" fmla="*/ 2147483646 w 1632"/>
              <a:gd name="T3" fmla="*/ 2147483646 h 440"/>
              <a:gd name="T4" fmla="*/ 2147483646 w 1632"/>
              <a:gd name="T5" fmla="*/ 2147483646 h 440"/>
              <a:gd name="T6" fmla="*/ 2147483646 w 1632"/>
              <a:gd name="T7" fmla="*/ 2147483646 h 440"/>
              <a:gd name="T8" fmla="*/ 2147483646 w 1632"/>
              <a:gd name="T9" fmla="*/ 2147483646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2" name="Freeform 6"/>
          <p:cNvSpPr>
            <a:spLocks/>
          </p:cNvSpPr>
          <p:nvPr/>
        </p:nvSpPr>
        <p:spPr bwMode="auto">
          <a:xfrm>
            <a:off x="5638800" y="5664200"/>
            <a:ext cx="711200" cy="609600"/>
          </a:xfrm>
          <a:custGeom>
            <a:avLst/>
            <a:gdLst>
              <a:gd name="T0" fmla="*/ 2147483646 w 448"/>
              <a:gd name="T1" fmla="*/ 0 h 384"/>
              <a:gd name="T2" fmla="*/ 2147483646 w 448"/>
              <a:gd name="T3" fmla="*/ 2147483646 h 384"/>
              <a:gd name="T4" fmla="*/ 2147483646 w 448"/>
              <a:gd name="T5" fmla="*/ 2147483646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3" name="Freeform 7"/>
          <p:cNvSpPr>
            <a:spLocks/>
          </p:cNvSpPr>
          <p:nvPr/>
        </p:nvSpPr>
        <p:spPr bwMode="auto">
          <a:xfrm>
            <a:off x="6350000" y="5511800"/>
            <a:ext cx="2286000" cy="965200"/>
          </a:xfrm>
          <a:custGeom>
            <a:avLst/>
            <a:gdLst>
              <a:gd name="T0" fmla="*/ 0 w 1440"/>
              <a:gd name="T1" fmla="*/ 2147483646 h 608"/>
              <a:gd name="T2" fmla="*/ 2147483646 w 1440"/>
              <a:gd name="T3" fmla="*/ 2147483646 h 608"/>
              <a:gd name="T4" fmla="*/ 2147483646 w 1440"/>
              <a:gd name="T5" fmla="*/ 2147483646 h 608"/>
              <a:gd name="T6" fmla="*/ 2147483646 w 1440"/>
              <a:gd name="T7" fmla="*/ 2147483646 h 608"/>
              <a:gd name="T8" fmla="*/ 2147483646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4" name="Text Box 8"/>
          <p:cNvSpPr txBox="1">
            <a:spLocks noChangeArrowheads="1"/>
          </p:cNvSpPr>
          <p:nvPr/>
        </p:nvSpPr>
        <p:spPr bwMode="auto">
          <a:xfrm>
            <a:off x="7467600" y="6491288"/>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Arial" panose="020B0604020202020204" pitchFamily="34" charset="0"/>
              </a:rPr>
              <a:t>Source: S. Seitz</a:t>
            </a:r>
          </a:p>
        </p:txBody>
      </p:sp>
    </p:spTree>
    <p:extLst>
      <p:ext uri="{BB962C8B-B14F-4D97-AF65-F5344CB8AC3E}">
        <p14:creationId xmlns:p14="http://schemas.microsoft.com/office/powerpoint/2010/main" val="38179060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0"/>
            <a:ext cx="8636000" cy="5943600"/>
          </a:xfrm>
          <a:prstGeom prst="rect">
            <a:avLst/>
          </a:prstGeom>
        </p:spPr>
      </p:pic>
      <p:sp>
        <p:nvSpPr>
          <p:cNvPr id="6" name="Text Box 7"/>
          <p:cNvSpPr txBox="1">
            <a:spLocks noChangeArrowheads="1"/>
          </p:cNvSpPr>
          <p:nvPr/>
        </p:nvSpPr>
        <p:spPr bwMode="auto">
          <a:xfrm>
            <a:off x="3048000" y="5919787"/>
            <a:ext cx="25186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1809085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z="3200"/>
              <a:t>Final Canny Edges</a:t>
            </a:r>
          </a:p>
        </p:txBody>
      </p:sp>
      <p:pic>
        <p:nvPicPr>
          <p:cNvPr id="4" name="Picture 3">
            <a:extLst>
              <a:ext uri="{FF2B5EF4-FFF2-40B4-BE49-F238E27FC236}">
                <a16:creationId xmlns:a16="http://schemas.microsoft.com/office/drawing/2014/main" xmlns="" id="{B30DE7CC-3906-424E-AB1E-B8FE3AF4AF7A}"/>
              </a:ext>
            </a:extLst>
          </p:cNvPr>
          <p:cNvPicPr>
            <a:picLocks noChangeAspect="1"/>
          </p:cNvPicPr>
          <p:nvPr/>
        </p:nvPicPr>
        <p:blipFill>
          <a:blip r:embed="rId2"/>
          <a:stretch>
            <a:fillRect/>
          </a:stretch>
        </p:blipFill>
        <p:spPr>
          <a:xfrm>
            <a:off x="4598661" y="1768023"/>
            <a:ext cx="4545339" cy="453276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991B5CAD-A229-45A1-8472-77BB9B26FB5D}"/>
                  </a:ext>
                </a:extLst>
              </p:cNvPr>
              <p:cNvSpPr txBox="1"/>
              <p:nvPr/>
            </p:nvSpPr>
            <p:spPr>
              <a:xfrm>
                <a:off x="952499" y="1031768"/>
                <a:ext cx="7239000" cy="618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𝑙𝑜𝑤</m:t>
                          </m:r>
                        </m:sub>
                      </m:sSub>
                      <m:r>
                        <a:rPr lang="en-US" b="0" i="1" smtClean="0">
                          <a:latin typeface="Cambria Math" panose="02040503050406030204" pitchFamily="18" charset="0"/>
                          <a:ea typeface="Cambria Math" panose="02040503050406030204" pitchFamily="18" charset="0"/>
                        </a:rPr>
                        <m:t>=0.05,</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h𝑖𝑔h</m:t>
                          </m:r>
                        </m:sub>
                      </m:sSub>
                      <m:r>
                        <a:rPr lang="en-US" b="0" i="1" smtClean="0">
                          <a:latin typeface="Cambria Math" panose="02040503050406030204" pitchFamily="18" charset="0"/>
                          <a:ea typeface="Cambria Math" panose="02040503050406030204" pitchFamily="18" charset="0"/>
                        </a:rPr>
                        <m:t>=0.1</m:t>
                      </m:r>
                    </m:oMath>
                  </m:oMathPara>
                </a14:m>
                <a:endParaRPr lang="en-US" dirty="0"/>
              </a:p>
            </p:txBody>
          </p:sp>
        </mc:Choice>
        <mc:Fallback xmlns="">
          <p:sp>
            <p:nvSpPr>
              <p:cNvPr id="5" name="TextBox 4">
                <a:extLst>
                  <a:ext uri="{FF2B5EF4-FFF2-40B4-BE49-F238E27FC236}">
                    <a16:creationId xmlns:a16="http://schemas.microsoft.com/office/drawing/2014/main" id="{991B5CAD-A229-45A1-8472-77BB9B26FB5D}"/>
                  </a:ext>
                </a:extLst>
              </p:cNvPr>
              <p:cNvSpPr txBox="1">
                <a:spLocks noRot="1" noChangeAspect="1" noMove="1" noResize="1" noEditPoints="1" noAdjustHandles="1" noChangeArrowheads="1" noChangeShapeType="1" noTextEdit="1"/>
              </p:cNvSpPr>
              <p:nvPr/>
            </p:nvSpPr>
            <p:spPr>
              <a:xfrm>
                <a:off x="952499" y="1031768"/>
                <a:ext cx="7239000" cy="618887"/>
              </a:xfrm>
              <a:prstGeom prst="rect">
                <a:avLst/>
              </a:prstGeom>
              <a:blipFill>
                <a:blip r:embed="rId3"/>
                <a:stretch>
                  <a:fillRect/>
                </a:stretch>
              </a:blipFill>
            </p:spPr>
            <p:txBody>
              <a:bodyPr/>
              <a:lstStyle/>
              <a:p>
                <a:r>
                  <a:rPr lang="en-US">
                    <a:noFill/>
                  </a:rPr>
                  <a:t> </a:t>
                </a:r>
              </a:p>
            </p:txBody>
          </p:sp>
        </mc:Fallback>
      </mc:AlternateContent>
      <p:pic>
        <p:nvPicPr>
          <p:cNvPr id="8" name="Picture 7" descr="A person standing in front of a building&#10;&#10;Description generated with very high confidence">
            <a:extLst>
              <a:ext uri="{FF2B5EF4-FFF2-40B4-BE49-F238E27FC236}">
                <a16:creationId xmlns:a16="http://schemas.microsoft.com/office/drawing/2014/main" xmlns="" id="{43F4DE61-D478-4FCA-97A9-FA85315BB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0" y="1760988"/>
            <a:ext cx="4539800" cy="4539800"/>
          </a:xfrm>
          <a:prstGeom prst="rect">
            <a:avLst/>
          </a:prstGeom>
        </p:spPr>
      </p:pic>
    </p:spTree>
    <p:extLst>
      <p:ext uri="{BB962C8B-B14F-4D97-AF65-F5344CB8AC3E}">
        <p14:creationId xmlns:p14="http://schemas.microsoft.com/office/powerpoint/2010/main" val="11855588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76200"/>
            <a:ext cx="8229600" cy="838200"/>
          </a:xfrm>
        </p:spPr>
        <p:txBody>
          <a:bodyPr/>
          <a:lstStyle/>
          <a:p>
            <a:r>
              <a:rPr lang="en-US" altLang="en-US"/>
              <a:t>Effect of </a:t>
            </a:r>
            <a:r>
              <a:rPr lang="en-US" altLang="en-US">
                <a:sym typeface="Symbol" panose="05050102010706020507" pitchFamily="18" charset="2"/>
              </a:rPr>
              <a:t> (</a:t>
            </a:r>
            <a:r>
              <a:rPr lang="en-US" altLang="en-US"/>
              <a:t>Gaussian kernel spread/size)</a:t>
            </a:r>
          </a:p>
        </p:txBody>
      </p:sp>
      <p:sp>
        <p:nvSpPr>
          <p:cNvPr id="70666" name="Text Box 11"/>
          <p:cNvSpPr txBox="1">
            <a:spLocks noChangeArrowheads="1"/>
          </p:cNvSpPr>
          <p:nvPr/>
        </p:nvSpPr>
        <p:spPr bwMode="auto">
          <a:xfrm>
            <a:off x="1045253" y="4357688"/>
            <a:ext cx="11400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Original </a:t>
            </a:r>
          </a:p>
        </p:txBody>
      </p:sp>
      <p:sp>
        <p:nvSpPr>
          <p:cNvPr id="70667" name="Rectangle 12"/>
          <p:cNvSpPr>
            <a:spLocks noChangeArrowheads="1"/>
          </p:cNvSpPr>
          <p:nvPr/>
        </p:nvSpPr>
        <p:spPr bwMode="auto">
          <a:xfrm>
            <a:off x="685800" y="525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dirty="0">
                <a:latin typeface="Arial" panose="020B0604020202020204" pitchFamily="34" charset="0"/>
              </a:rPr>
              <a:t>The choice of </a:t>
            </a:r>
            <a:r>
              <a:rPr lang="en-US" altLang="en-US" dirty="0">
                <a:latin typeface="Arial" panose="020B0604020202020204" pitchFamily="34" charset="0"/>
                <a:sym typeface="Symbol" panose="05050102010706020507" pitchFamily="18" charset="2"/>
              </a:rPr>
              <a:t></a:t>
            </a:r>
            <a:r>
              <a:rPr lang="en-US" altLang="en-US" dirty="0">
                <a:latin typeface="Arial" panose="020B0604020202020204" pitchFamily="34" charset="0"/>
              </a:rPr>
              <a:t> depends on desired behavior</a:t>
            </a:r>
          </a:p>
          <a:p>
            <a:pPr lvl="1" eaLnBrk="1" hangingPunct="1">
              <a:buFontTx/>
              <a:buChar char="•"/>
            </a:pPr>
            <a:r>
              <a:rPr lang="en-US" altLang="en-US" sz="2000" dirty="0">
                <a:latin typeface="Arial" panose="020B0604020202020204" pitchFamily="34" charset="0"/>
              </a:rPr>
              <a:t>large </a:t>
            </a:r>
            <a:r>
              <a:rPr lang="en-US" altLang="en-US" sz="2000" dirty="0">
                <a:latin typeface="Arial" panose="020B0604020202020204" pitchFamily="34" charset="0"/>
                <a:sym typeface="Symbol" panose="05050102010706020507" pitchFamily="18" charset="2"/>
              </a:rPr>
              <a:t></a:t>
            </a:r>
            <a:r>
              <a:rPr lang="en-US" altLang="en-US" sz="2000" dirty="0">
                <a:latin typeface="Arial" panose="020B0604020202020204" pitchFamily="34" charset="0"/>
              </a:rPr>
              <a:t> detects large scale edges</a:t>
            </a:r>
          </a:p>
          <a:p>
            <a:pPr lvl="1" eaLnBrk="1" hangingPunct="1">
              <a:buFontTx/>
              <a:buChar char="•"/>
            </a:pPr>
            <a:r>
              <a:rPr lang="en-US" altLang="en-US" sz="2000" dirty="0">
                <a:latin typeface="Arial" panose="020B0604020202020204" pitchFamily="34" charset="0"/>
              </a:rPr>
              <a:t>small </a:t>
            </a:r>
            <a:r>
              <a:rPr lang="en-US" altLang="en-US" sz="2000" dirty="0">
                <a:latin typeface="Arial" panose="020B0604020202020204" pitchFamily="34" charset="0"/>
                <a:sym typeface="Symbol" panose="05050102010706020507" pitchFamily="18" charset="2"/>
              </a:rPr>
              <a:t></a:t>
            </a:r>
            <a:r>
              <a:rPr lang="en-US" altLang="en-US" sz="2000" dirty="0">
                <a:latin typeface="Arial" panose="020B0604020202020204" pitchFamily="34" charset="0"/>
              </a:rPr>
              <a:t> detects fine features</a:t>
            </a:r>
          </a:p>
        </p:txBody>
      </p:sp>
      <p:sp>
        <p:nvSpPr>
          <p:cNvPr id="70668" name="Text Box 16"/>
          <p:cNvSpPr txBox="1">
            <a:spLocks noChangeArrowheads="1"/>
          </p:cNvSpPr>
          <p:nvPr/>
        </p:nvSpPr>
        <p:spPr bwMode="auto">
          <a:xfrm>
            <a:off x="7704138" y="6567488"/>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bg1">
                    <a:lumMod val="50000"/>
                  </a:schemeClr>
                </a:solidFill>
                <a:latin typeface="Arial" panose="020B0604020202020204" pitchFamily="34" charset="0"/>
              </a:rPr>
              <a:t>Source: S. Seitz</a:t>
            </a:r>
          </a:p>
        </p:txBody>
      </p:sp>
      <p:pic>
        <p:nvPicPr>
          <p:cNvPr id="13" name="Picture 12" descr="A person standing in front of a building&#10;&#10;Description generated with very high confidence">
            <a:extLst>
              <a:ext uri="{FF2B5EF4-FFF2-40B4-BE49-F238E27FC236}">
                <a16:creationId xmlns:a16="http://schemas.microsoft.com/office/drawing/2014/main" xmlns="" id="{C2B9FA54-6F30-46E4-B0A9-346CD854F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357313"/>
            <a:ext cx="2940050" cy="294005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2EC61495-F077-4029-B928-FD85EDF149AB}"/>
                  </a:ext>
                </a:extLst>
              </p:cNvPr>
              <p:cNvSpPr txBox="1"/>
              <p:nvPr/>
            </p:nvSpPr>
            <p:spPr>
              <a:xfrm>
                <a:off x="6781800" y="4385043"/>
                <a:ext cx="1638300" cy="573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=4</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oMath>
                  </m:oMathPara>
                </a14:m>
                <a:endParaRPr lang="en-US" dirty="0"/>
              </a:p>
            </p:txBody>
          </p:sp>
        </mc:Choice>
        <mc:Fallback xmlns="">
          <p:sp>
            <p:nvSpPr>
              <p:cNvPr id="14" name="TextBox 13">
                <a:extLst>
                  <a:ext uri="{FF2B5EF4-FFF2-40B4-BE49-F238E27FC236}">
                    <a16:creationId xmlns:a16="http://schemas.microsoft.com/office/drawing/2014/main" id="{2EC61495-F077-4029-B928-FD85EDF149AB}"/>
                  </a:ext>
                </a:extLst>
              </p:cNvPr>
              <p:cNvSpPr txBox="1">
                <a:spLocks noRot="1" noChangeAspect="1" noMove="1" noResize="1" noEditPoints="1" noAdjustHandles="1" noChangeArrowheads="1" noChangeShapeType="1" noTextEdit="1"/>
              </p:cNvSpPr>
              <p:nvPr/>
            </p:nvSpPr>
            <p:spPr>
              <a:xfrm>
                <a:off x="6781800" y="4385043"/>
                <a:ext cx="1638300" cy="573940"/>
              </a:xfrm>
              <a:prstGeom prst="rect">
                <a:avLst/>
              </a:prstGeom>
              <a:blipFill>
                <a:blip r:embed="rId4"/>
                <a:stretch>
                  <a:fillRect/>
                </a:stretch>
              </a:blipFill>
            </p:spPr>
            <p:txBody>
              <a:bodyPr/>
              <a:lstStyle/>
              <a:p>
                <a:r>
                  <a:rPr lang="en-US">
                    <a:noFill/>
                  </a:rPr>
                  <a:t> </a:t>
                </a:r>
              </a:p>
            </p:txBody>
          </p:sp>
        </mc:Fallback>
      </mc:AlternateContent>
      <p:pic>
        <p:nvPicPr>
          <p:cNvPr id="3" name="Picture 2" descr="A close up of a logo&#10;&#10;Description generated with very high confidence">
            <a:extLst>
              <a:ext uri="{FF2B5EF4-FFF2-40B4-BE49-F238E27FC236}">
                <a16:creationId xmlns:a16="http://schemas.microsoft.com/office/drawing/2014/main" xmlns="" id="{096D803F-DC31-4047-9D54-F6C35CB2F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612" y="1357313"/>
            <a:ext cx="2940050" cy="294005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3DB9A529-4171-417C-A18A-E4403BFA9C03}"/>
                  </a:ext>
                </a:extLst>
              </p:cNvPr>
              <p:cNvSpPr txBox="1"/>
              <p:nvPr/>
            </p:nvSpPr>
            <p:spPr>
              <a:xfrm>
                <a:off x="3753644" y="4385043"/>
                <a:ext cx="1638300" cy="573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oMath>
                  </m:oMathPara>
                </a14:m>
                <a:endParaRPr lang="en-US" dirty="0"/>
              </a:p>
            </p:txBody>
          </p:sp>
        </mc:Choice>
        <mc:Fallback xmlns="">
          <p:sp>
            <p:nvSpPr>
              <p:cNvPr id="17" name="TextBox 16">
                <a:extLst>
                  <a:ext uri="{FF2B5EF4-FFF2-40B4-BE49-F238E27FC236}">
                    <a16:creationId xmlns:a16="http://schemas.microsoft.com/office/drawing/2014/main" id="{3DB9A529-4171-417C-A18A-E4403BFA9C03}"/>
                  </a:ext>
                </a:extLst>
              </p:cNvPr>
              <p:cNvSpPr txBox="1">
                <a:spLocks noRot="1" noChangeAspect="1" noMove="1" noResize="1" noEditPoints="1" noAdjustHandles="1" noChangeArrowheads="1" noChangeShapeType="1" noTextEdit="1"/>
              </p:cNvSpPr>
              <p:nvPr/>
            </p:nvSpPr>
            <p:spPr>
              <a:xfrm>
                <a:off x="3753644" y="4385043"/>
                <a:ext cx="1638300" cy="573940"/>
              </a:xfrm>
              <a:prstGeom prst="rect">
                <a:avLst/>
              </a:prstGeom>
              <a:blipFill>
                <a:blip r:embed="rId6"/>
                <a:stretch>
                  <a:fillRect/>
                </a:stretch>
              </a:blipFill>
            </p:spPr>
            <p:txBody>
              <a:bodyPr/>
              <a:lstStyle/>
              <a:p>
                <a:r>
                  <a:rPr lang="en-US">
                    <a:noFill/>
                  </a:rPr>
                  <a:t> </a:t>
                </a:r>
              </a:p>
            </p:txBody>
          </p:sp>
        </mc:Fallback>
      </mc:AlternateContent>
      <p:pic>
        <p:nvPicPr>
          <p:cNvPr id="5" name="Picture 4" descr="A circuit board&#10;&#10;Description generated with high confidence">
            <a:extLst>
              <a:ext uri="{FF2B5EF4-FFF2-40B4-BE49-F238E27FC236}">
                <a16:creationId xmlns:a16="http://schemas.microsoft.com/office/drawing/2014/main" xmlns="" id="{F9AD8218-A8B0-4E58-A419-8C8955881C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3406" y="1357313"/>
            <a:ext cx="2940050" cy="2940050"/>
          </a:xfrm>
          <a:prstGeom prst="rect">
            <a:avLst/>
          </a:prstGeom>
        </p:spPr>
      </p:pic>
    </p:spTree>
    <p:extLst>
      <p:ext uri="{BB962C8B-B14F-4D97-AF65-F5344CB8AC3E}">
        <p14:creationId xmlns:p14="http://schemas.microsoft.com/office/powerpoint/2010/main" val="42266243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a:xfrm>
            <a:off x="685800" y="914400"/>
            <a:ext cx="7772400" cy="5562600"/>
          </a:xfrm>
        </p:spPr>
        <p:txBody>
          <a:bodyPr>
            <a:normAutofit lnSpcReduction="10000"/>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a:p>
            <a:pPr marL="533400" indent="-533400">
              <a:buFontTx/>
              <a:buAutoNum type="arabicPeriod"/>
            </a:pPr>
            <a:r>
              <a:rPr lang="en-US" altLang="en-US" sz="2800" dirty="0"/>
              <a:t>‘Hysteresis’ Thresholding:</a:t>
            </a:r>
          </a:p>
          <a:p>
            <a:pPr marL="838200" lvl="1" indent="-381000"/>
            <a:r>
              <a:rPr lang="en-US" altLang="en-US" sz="2400" dirty="0"/>
              <a:t>Define two thresholds: low and high</a:t>
            </a:r>
          </a:p>
          <a:p>
            <a:pPr marL="838200" lvl="1" indent="-381000"/>
            <a:r>
              <a:rPr lang="en-US" altLang="en-US" sz="2400" dirty="0"/>
              <a:t>Use the high threshold to start edge curves and the low threshold to continue them</a:t>
            </a:r>
          </a:p>
          <a:p>
            <a:pPr marL="838200" lvl="1" indent="-381000"/>
            <a:r>
              <a:rPr lang="en-US" altLang="en-US" sz="2400" dirty="0"/>
              <a:t>‘Follow’ edges starting from strong edge pixels</a:t>
            </a:r>
          </a:p>
          <a:p>
            <a:pPr marL="1238250" lvl="2" indent="-381000"/>
            <a:r>
              <a:rPr lang="en-US" altLang="en-US" sz="1800" dirty="0"/>
              <a:t>Connected </a:t>
            </a:r>
            <a:r>
              <a:rPr lang="en-US" altLang="en-US" dirty="0"/>
              <a:t>components (</a:t>
            </a:r>
            <a:r>
              <a:rPr lang="en-US" altLang="en-US" dirty="0" err="1"/>
              <a:t>Szeliski</a:t>
            </a:r>
            <a:r>
              <a:rPr lang="en-US" altLang="en-US" dirty="0"/>
              <a:t> 3.3.4)</a:t>
            </a:r>
            <a:endParaRPr lang="en-US" altLang="en-US" sz="1800" dirty="0"/>
          </a:p>
          <a:p>
            <a:pPr marL="533400" indent="-533400"/>
            <a:endParaRPr lang="en-US" altLang="en-US" sz="2800" dirty="0"/>
          </a:p>
          <a:p>
            <a:pPr marL="533400" indent="-533400"/>
            <a:r>
              <a:rPr lang="en-US" altLang="en-US" sz="2800" dirty="0"/>
              <a:t>MATLAB: edge(image, ‘canny’)</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bg1">
                    <a:lumMod val="50000"/>
                  </a:schemeClr>
                </a:solidFill>
                <a:latin typeface="Arial" panose="020B0604020202020204" pitchFamily="34" charset="0"/>
              </a:rPr>
              <a:t>Source: D. Lowe, L. Fei-Fei</a:t>
            </a:r>
          </a:p>
        </p:txBody>
      </p:sp>
    </p:spTree>
    <p:extLst>
      <p:ext uri="{BB962C8B-B14F-4D97-AF65-F5344CB8AC3E}">
        <p14:creationId xmlns:p14="http://schemas.microsoft.com/office/powerpoint/2010/main" val="22086713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a:t>45 years of boundary detection</a:t>
            </a:r>
          </a:p>
        </p:txBody>
      </p:sp>
      <p:pic>
        <p:nvPicPr>
          <p:cNvPr id="83971" name="Picture 2" descr="C:\Users\hays\Desktop\143 Computer Vision\slides\10\boundary_detector_perform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1066800"/>
            <a:ext cx="536575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4683760" y="6581001"/>
            <a:ext cx="4460240" cy="276999"/>
          </a:xfrm>
          <a:prstGeom prst="rect">
            <a:avLst/>
          </a:prstGeom>
          <a:solidFill>
            <a:schemeClr val="bg1"/>
          </a:solidFill>
          <a:ln w="9525">
            <a:noFill/>
            <a:miter lim="800000"/>
            <a:headEnd/>
            <a:tailEnd/>
          </a:ln>
        </p:spPr>
        <p:txBody>
          <a:bodyPr wrap="square">
            <a:spAutoFit/>
          </a:bodyPr>
          <a:lstStyle/>
          <a:p>
            <a:pPr eaLnBrk="1" hangingPunct="1">
              <a:defRPr/>
            </a:pPr>
            <a:r>
              <a:rPr lang="en-US" sz="1200" dirty="0">
                <a:solidFill>
                  <a:schemeClr val="bg1">
                    <a:lumMod val="65000"/>
                  </a:schemeClr>
                </a:solidFill>
                <a:latin typeface="Arial" charset="0"/>
                <a:cs typeface="Arial" charset="0"/>
              </a:rPr>
              <a:t>Source: </a:t>
            </a:r>
            <a:r>
              <a:rPr lang="en-US" sz="1200" dirty="0" err="1">
                <a:solidFill>
                  <a:schemeClr val="bg1">
                    <a:lumMod val="65000"/>
                  </a:schemeClr>
                </a:solidFill>
                <a:latin typeface="Arial" charset="0"/>
                <a:cs typeface="Arial" charset="0"/>
              </a:rPr>
              <a:t>Arbelaez</a:t>
            </a:r>
            <a:r>
              <a:rPr lang="en-US" sz="1200" dirty="0">
                <a:solidFill>
                  <a:schemeClr val="bg1">
                    <a:lumMod val="65000"/>
                  </a:schemeClr>
                </a:solidFill>
                <a:latin typeface="Arial" charset="0"/>
                <a:cs typeface="Arial" charset="0"/>
              </a:rPr>
              <a:t>, </a:t>
            </a:r>
            <a:r>
              <a:rPr lang="en-US" sz="1200" dirty="0" err="1">
                <a:solidFill>
                  <a:schemeClr val="bg1">
                    <a:lumMod val="65000"/>
                  </a:schemeClr>
                </a:solidFill>
                <a:latin typeface="Arial" charset="0"/>
                <a:cs typeface="Arial" charset="0"/>
              </a:rPr>
              <a:t>Maire</a:t>
            </a:r>
            <a:r>
              <a:rPr lang="en-US" sz="1200" dirty="0">
                <a:solidFill>
                  <a:schemeClr val="bg1">
                    <a:lumMod val="65000"/>
                  </a:schemeClr>
                </a:solidFill>
                <a:latin typeface="Arial" charset="0"/>
                <a:cs typeface="Arial" charset="0"/>
              </a:rPr>
              <a:t>, </a:t>
            </a:r>
            <a:r>
              <a:rPr lang="en-US" sz="1200" dirty="0" err="1">
                <a:solidFill>
                  <a:schemeClr val="bg1">
                    <a:lumMod val="65000"/>
                  </a:schemeClr>
                </a:solidFill>
                <a:latin typeface="Arial" charset="0"/>
                <a:cs typeface="Arial" charset="0"/>
              </a:rPr>
              <a:t>Fowlkes</a:t>
            </a:r>
            <a:r>
              <a:rPr lang="en-US" sz="1200" dirty="0">
                <a:solidFill>
                  <a:schemeClr val="bg1">
                    <a:lumMod val="65000"/>
                  </a:schemeClr>
                </a:solidFill>
                <a:latin typeface="Arial" charset="0"/>
                <a:cs typeface="Arial" charset="0"/>
              </a:rPr>
              <a:t>, and </a:t>
            </a:r>
            <a:r>
              <a:rPr lang="en-US" sz="1200" dirty="0" err="1">
                <a:solidFill>
                  <a:schemeClr val="bg1">
                    <a:lumMod val="65000"/>
                  </a:schemeClr>
                </a:solidFill>
                <a:latin typeface="Arial" charset="0"/>
                <a:cs typeface="Arial" charset="0"/>
              </a:rPr>
              <a:t>Malik</a:t>
            </a:r>
            <a:r>
              <a:rPr lang="en-US" sz="1200" dirty="0">
                <a:solidFill>
                  <a:schemeClr val="bg1">
                    <a:lumMod val="65000"/>
                  </a:schemeClr>
                </a:solidFill>
                <a:latin typeface="Arial" charset="0"/>
                <a:cs typeface="Arial" charset="0"/>
              </a:rPr>
              <a:t>. TPAMI 2011 (</a:t>
            </a:r>
            <a:r>
              <a:rPr lang="en-US" sz="1200" dirty="0" err="1">
                <a:solidFill>
                  <a:schemeClr val="bg1">
                    <a:lumMod val="65000"/>
                  </a:schemeClr>
                </a:solidFill>
                <a:latin typeface="Arial" charset="0"/>
                <a:cs typeface="Arial" charset="0"/>
              </a:rPr>
              <a:t>pdf</a:t>
            </a:r>
            <a:r>
              <a:rPr lang="en-US" sz="1200" dirty="0">
                <a:solidFill>
                  <a:schemeClr val="bg1">
                    <a:lumMod val="65000"/>
                  </a:schemeClr>
                </a:solidFill>
                <a:latin typeface="Arial" charset="0"/>
                <a:cs typeface="Arial" charset="0"/>
              </a:rPr>
              <a:t>)</a:t>
            </a:r>
          </a:p>
        </p:txBody>
      </p:sp>
    </p:spTree>
    <p:extLst>
      <p:ext uri="{BB962C8B-B14F-4D97-AF65-F5344CB8AC3E}">
        <p14:creationId xmlns:p14="http://schemas.microsoft.com/office/powerpoint/2010/main" val="557385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t>We know edges are special from human </a:t>
            </a:r>
            <a:r>
              <a:rPr lang="en-US" sz="2700"/>
              <a:t>(mammalian)</a:t>
            </a:r>
            <a:r>
              <a:rPr lang="en-US"/>
              <a:t> vision studies</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9</a:t>
            </a:fld>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50" y="1414462"/>
            <a:ext cx="3885930" cy="427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descr="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57325"/>
            <a:ext cx="34353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2971800" y="5648325"/>
            <a:ext cx="25186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317642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43696</TotalTime>
  <Words>2284</Words>
  <Application>Microsoft Office PowerPoint</Application>
  <PresentationFormat>On-screen Show (4:3)</PresentationFormat>
  <Paragraphs>468</Paragraphs>
  <Slides>83</Slides>
  <Notes>42</Notes>
  <HiddenSlides>3</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4</vt:i4>
      </vt:variant>
      <vt:variant>
        <vt:lpstr>Slide Titles</vt:lpstr>
      </vt:variant>
      <vt:variant>
        <vt:i4>83</vt:i4>
      </vt:variant>
    </vt:vector>
  </HeadingPairs>
  <TitlesOfParts>
    <vt:vector size="99" baseType="lpstr">
      <vt:lpstr>ＭＳ Ｐゴシック</vt:lpstr>
      <vt:lpstr>Arial</vt:lpstr>
      <vt:lpstr>Calibri</vt:lpstr>
      <vt:lpstr>Cambria Math</vt:lpstr>
      <vt:lpstr>Consolas</vt:lpstr>
      <vt:lpstr>Courier New</vt:lpstr>
      <vt:lpstr>Gill Sans</vt:lpstr>
      <vt:lpstr>Symbol</vt:lpstr>
      <vt:lpstr>Tahoma</vt:lpstr>
      <vt:lpstr>Times New Roman</vt:lpstr>
      <vt:lpstr>Office Theme</vt:lpstr>
      <vt:lpstr>1_Office Theme</vt:lpstr>
      <vt:lpstr>Equation</vt:lpstr>
      <vt:lpstr>Bitmap Image</vt:lpstr>
      <vt:lpstr>Photo Editor Photo</vt:lpstr>
      <vt:lpstr>MathType 6.0 Equation</vt:lpstr>
      <vt:lpstr>Edge Detection</vt:lpstr>
      <vt:lpstr>PowerPoint Presentation</vt:lpstr>
      <vt:lpstr>Think-Pair-Share</vt:lpstr>
      <vt:lpstr>Superresolution demo</vt:lpstr>
      <vt:lpstr>What we will learn today</vt:lpstr>
      <vt:lpstr>PowerPoint Presentation</vt:lpstr>
      <vt:lpstr>PowerPoint Presentation</vt:lpstr>
      <vt:lpstr>PowerPoint Presentation</vt:lpstr>
      <vt:lpstr>We know edges are special from human (mammalian) vision studies</vt:lpstr>
      <vt:lpstr>We know edges are special from human (mammalian) vision studies</vt:lpstr>
      <vt:lpstr>PowerPoint Presentation</vt:lpstr>
      <vt:lpstr>Edge detection</vt:lpstr>
      <vt:lpstr>Why do we care about edges?</vt:lpstr>
      <vt:lpstr>Elder – Are Edges Incomplete? 1999</vt:lpstr>
      <vt:lpstr>Elder – Are Edges Incomplete? 1999</vt:lpstr>
      <vt:lpstr>Origins of edges</vt:lpstr>
      <vt:lpstr>Closeup of edges</vt:lpstr>
      <vt:lpstr>Closeup of edges</vt:lpstr>
      <vt:lpstr>Closeup of edges</vt:lpstr>
      <vt:lpstr>What we will learn today</vt:lpstr>
      <vt:lpstr>Derivatives in 1D</vt:lpstr>
      <vt:lpstr>Derivatives in 1D - example</vt:lpstr>
      <vt:lpstr>Derivatives in 1D - example</vt:lpstr>
      <vt:lpstr>Discrete Derivative in 1D</vt:lpstr>
      <vt:lpstr>Types of Discrete derivative in 1D</vt:lpstr>
      <vt:lpstr>1D discrete derivate filters</vt:lpstr>
      <vt:lpstr>1D discrete derivate example</vt:lpstr>
      <vt:lpstr>Discrete derivate in 2D</vt:lpstr>
      <vt:lpstr>Discrete derivate in 2D</vt:lpstr>
      <vt:lpstr>Discrete derivate in 2D</vt:lpstr>
      <vt:lpstr>2D discrete derivative filters</vt:lpstr>
      <vt:lpstr>2D discrete derivative filters</vt:lpstr>
      <vt:lpstr>2D discrete derivative - example</vt:lpstr>
      <vt:lpstr>2D discrete derivative - example</vt:lpstr>
      <vt:lpstr>2D discrete derivative - example</vt:lpstr>
      <vt:lpstr>2D discrete derivative - example</vt:lpstr>
      <vt:lpstr>2D discrete derivative - example</vt:lpstr>
      <vt:lpstr>What we will learn today</vt:lpstr>
      <vt:lpstr>Characterizing edges</vt:lpstr>
      <vt:lpstr>Image gradient</vt:lpstr>
      <vt:lpstr>Finite differences: example</vt:lpstr>
      <vt:lpstr>Intensity profile</vt:lpstr>
      <vt:lpstr>Effects of noise</vt:lpstr>
      <vt:lpstr>Effects of noise</vt:lpstr>
      <vt:lpstr>Effects of noise</vt:lpstr>
      <vt:lpstr>Effects of noise</vt:lpstr>
      <vt:lpstr>Smoothing with different filters</vt:lpstr>
      <vt:lpstr>Solution: smooth first</vt:lpstr>
      <vt:lpstr>Derivative theorem of convolution</vt:lpstr>
      <vt:lpstr>Derivative of Gaussian filter</vt:lpstr>
      <vt:lpstr>Derivative of Gaussian filter</vt:lpstr>
      <vt:lpstr>Derivative of Gaussian filter</vt:lpstr>
      <vt:lpstr>What we will learn today</vt:lpstr>
      <vt:lpstr>Smoothing with different filters</vt:lpstr>
      <vt:lpstr>Discrete Approximation</vt:lpstr>
      <vt:lpstr>Sobel Operator</vt:lpstr>
      <vt:lpstr>Sobel Operation</vt:lpstr>
      <vt:lpstr>Sobel Filter example</vt:lpstr>
      <vt:lpstr>Sobel Filter Problems</vt:lpstr>
      <vt:lpstr>Tradeoff between smoothing at different scales</vt:lpstr>
      <vt:lpstr>Designing an edge detector</vt:lpstr>
      <vt:lpstr>Designing an edge detector</vt:lpstr>
      <vt:lpstr>Designing an edge detector</vt:lpstr>
      <vt:lpstr>What we will learn today</vt:lpstr>
      <vt:lpstr>Canny edge detector</vt:lpstr>
      <vt:lpstr>Demonstrator Image</vt:lpstr>
      <vt:lpstr>Canny edge detector</vt:lpstr>
      <vt:lpstr>Derivative of Gaussian filter</vt:lpstr>
      <vt:lpstr>Compute Gradients</vt:lpstr>
      <vt:lpstr>Canny edge detector</vt:lpstr>
      <vt:lpstr>Compute Gradient Magnitude</vt:lpstr>
      <vt:lpstr>Compute Gradient Orientation</vt:lpstr>
      <vt:lpstr>Canny edge detector</vt:lpstr>
      <vt:lpstr>Non-maximum suppression for each orientation</vt:lpstr>
      <vt:lpstr>Before Non-max Suppression</vt:lpstr>
      <vt:lpstr>After non-max suppression</vt:lpstr>
      <vt:lpstr>Canny edge detector</vt:lpstr>
      <vt:lpstr>Edge linking</vt:lpstr>
      <vt:lpstr>‘Hysteresis’ (adaptive) thresholding</vt:lpstr>
      <vt:lpstr>Final Canny Edges</vt:lpstr>
      <vt:lpstr>Effect of  (Gaussian kernel spread/size)</vt:lpstr>
      <vt:lpstr>Canny edge detector</vt:lpstr>
      <vt:lpstr>45 years of boundary detection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Samuel cheng</cp:lastModifiedBy>
  <cp:revision>223</cp:revision>
  <dcterms:created xsi:type="dcterms:W3CDTF">2009-12-16T02:55:56Z</dcterms:created>
  <dcterms:modified xsi:type="dcterms:W3CDTF">2019-01-31T01:19:29Z</dcterms:modified>
</cp:coreProperties>
</file>