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3"/>
  </p:notesMasterIdLst>
  <p:sldIdLst>
    <p:sldId id="256" r:id="rId2"/>
    <p:sldId id="258" r:id="rId3"/>
    <p:sldId id="329" r:id="rId4"/>
    <p:sldId id="327" r:id="rId5"/>
    <p:sldId id="328" r:id="rId6"/>
    <p:sldId id="330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6" r:id="rId22"/>
    <p:sldId id="277" r:id="rId23"/>
    <p:sldId id="278" r:id="rId24"/>
    <p:sldId id="310" r:id="rId25"/>
    <p:sldId id="298" r:id="rId26"/>
    <p:sldId id="294" r:id="rId27"/>
    <p:sldId id="295" r:id="rId28"/>
    <p:sldId id="296" r:id="rId29"/>
    <p:sldId id="297" r:id="rId30"/>
    <p:sldId id="312" r:id="rId31"/>
    <p:sldId id="300" r:id="rId32"/>
    <p:sldId id="299" r:id="rId33"/>
    <p:sldId id="306" r:id="rId34"/>
    <p:sldId id="303" r:id="rId35"/>
    <p:sldId id="304" r:id="rId36"/>
    <p:sldId id="302" r:id="rId37"/>
    <p:sldId id="307" r:id="rId38"/>
    <p:sldId id="334" r:id="rId39"/>
    <p:sldId id="335" r:id="rId40"/>
    <p:sldId id="305" r:id="rId41"/>
    <p:sldId id="308" r:id="rId42"/>
    <p:sldId id="309" r:id="rId43"/>
    <p:sldId id="333" r:id="rId44"/>
    <p:sldId id="331" r:id="rId45"/>
    <p:sldId id="332" r:id="rId46"/>
    <p:sldId id="285" r:id="rId47"/>
    <p:sldId id="289" r:id="rId48"/>
    <p:sldId id="290" r:id="rId49"/>
    <p:sldId id="292" r:id="rId50"/>
    <p:sldId id="293" r:id="rId51"/>
    <p:sldId id="313" r:id="rId52"/>
    <p:sldId id="314" r:id="rId53"/>
    <p:sldId id="315" r:id="rId54"/>
    <p:sldId id="316" r:id="rId55"/>
    <p:sldId id="317" r:id="rId56"/>
    <p:sldId id="318" r:id="rId57"/>
    <p:sldId id="319" r:id="rId58"/>
    <p:sldId id="320" r:id="rId59"/>
    <p:sldId id="321" r:id="rId60"/>
    <p:sldId id="322" r:id="rId61"/>
    <p:sldId id="325" r:id="rId6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957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6" autoAdjust="0"/>
    <p:restoredTop sz="94660"/>
  </p:normalViewPr>
  <p:slideViewPr>
    <p:cSldViewPr snapToGrid="0">
      <p:cViewPr varScale="1">
        <p:scale>
          <a:sx n="150" d="100"/>
          <a:sy n="150" d="100"/>
        </p:scale>
        <p:origin x="2058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.wmf"/><Relationship Id="rId1" Type="http://schemas.openxmlformats.org/officeDocument/2006/relationships/image" Target="../media/image12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78.wmf"/><Relationship Id="rId2" Type="http://schemas.openxmlformats.org/officeDocument/2006/relationships/image" Target="../media/image77.wmf"/><Relationship Id="rId1" Type="http://schemas.openxmlformats.org/officeDocument/2006/relationships/image" Target="../media/image76.wmf"/><Relationship Id="rId4" Type="http://schemas.openxmlformats.org/officeDocument/2006/relationships/image" Target="../media/image79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6.wmf"/><Relationship Id="rId7" Type="http://schemas.openxmlformats.org/officeDocument/2006/relationships/image" Target="../media/image85.wmf"/><Relationship Id="rId2" Type="http://schemas.openxmlformats.org/officeDocument/2006/relationships/image" Target="../media/image81.wmf"/><Relationship Id="rId1" Type="http://schemas.openxmlformats.org/officeDocument/2006/relationships/image" Target="../media/image80.wmf"/><Relationship Id="rId6" Type="http://schemas.openxmlformats.org/officeDocument/2006/relationships/image" Target="../media/image84.wmf"/><Relationship Id="rId5" Type="http://schemas.openxmlformats.org/officeDocument/2006/relationships/image" Target="../media/image83.wmf"/><Relationship Id="rId4" Type="http://schemas.openxmlformats.org/officeDocument/2006/relationships/image" Target="../media/image82.w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87.wmf"/><Relationship Id="rId7" Type="http://schemas.openxmlformats.org/officeDocument/2006/relationships/image" Target="../media/image90.wmf"/><Relationship Id="rId2" Type="http://schemas.openxmlformats.org/officeDocument/2006/relationships/image" Target="../media/image86.wmf"/><Relationship Id="rId1" Type="http://schemas.openxmlformats.org/officeDocument/2006/relationships/image" Target="../media/image36.wmf"/><Relationship Id="rId6" Type="http://schemas.openxmlformats.org/officeDocument/2006/relationships/image" Target="../media/image89.wmf"/><Relationship Id="rId5" Type="http://schemas.openxmlformats.org/officeDocument/2006/relationships/image" Target="../media/image88.wmf"/><Relationship Id="rId4" Type="http://schemas.openxmlformats.org/officeDocument/2006/relationships/image" Target="../media/image64.w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36.wmf"/><Relationship Id="rId2" Type="http://schemas.openxmlformats.org/officeDocument/2006/relationships/image" Target="../media/image91.wmf"/><Relationship Id="rId1" Type="http://schemas.openxmlformats.org/officeDocument/2006/relationships/image" Target="../media/image34.wmf"/></Relationships>
</file>

<file path=ppt/drawings/_rels/vmlDrawing14.vml.rels><?xml version="1.0" encoding="UTF-8" standalone="yes"?>
<Relationships xmlns="http://schemas.openxmlformats.org/package/2006/relationships"><Relationship Id="rId3" Type="http://schemas.openxmlformats.org/officeDocument/2006/relationships/image" Target="../media/image36.wmf"/><Relationship Id="rId7" Type="http://schemas.openxmlformats.org/officeDocument/2006/relationships/image" Target="../media/image85.wmf"/><Relationship Id="rId2" Type="http://schemas.openxmlformats.org/officeDocument/2006/relationships/image" Target="../media/image81.wmf"/><Relationship Id="rId1" Type="http://schemas.openxmlformats.org/officeDocument/2006/relationships/image" Target="../media/image80.wmf"/><Relationship Id="rId6" Type="http://schemas.openxmlformats.org/officeDocument/2006/relationships/image" Target="../media/image84.wmf"/><Relationship Id="rId5" Type="http://schemas.openxmlformats.org/officeDocument/2006/relationships/image" Target="../media/image83.wmf"/><Relationship Id="rId4" Type="http://schemas.openxmlformats.org/officeDocument/2006/relationships/image" Target="../media/image82.wmf"/></Relationships>
</file>

<file path=ppt/drawings/_rels/vmlDrawing15.vml.rels><?xml version="1.0" encoding="UTF-8" standalone="yes"?>
<Relationships xmlns="http://schemas.openxmlformats.org/package/2006/relationships"><Relationship Id="rId3" Type="http://schemas.openxmlformats.org/officeDocument/2006/relationships/image" Target="../media/image98.wmf"/><Relationship Id="rId2" Type="http://schemas.openxmlformats.org/officeDocument/2006/relationships/image" Target="../media/image97.wmf"/><Relationship Id="rId1" Type="http://schemas.openxmlformats.org/officeDocument/2006/relationships/image" Target="../media/image96.wmf"/><Relationship Id="rId5" Type="http://schemas.openxmlformats.org/officeDocument/2006/relationships/image" Target="../media/image100.wmf"/><Relationship Id="rId4" Type="http://schemas.openxmlformats.org/officeDocument/2006/relationships/image" Target="../media/image99.wmf"/></Relationships>
</file>

<file path=ppt/drawings/_rels/vmlDrawing16.vml.rels><?xml version="1.0" encoding="UTF-8" standalone="yes"?>
<Relationships xmlns="http://schemas.openxmlformats.org/package/2006/relationships"><Relationship Id="rId3" Type="http://schemas.openxmlformats.org/officeDocument/2006/relationships/image" Target="../media/image64.wmf"/><Relationship Id="rId7" Type="http://schemas.openxmlformats.org/officeDocument/2006/relationships/image" Target="../media/image105.wmf"/><Relationship Id="rId2" Type="http://schemas.openxmlformats.org/officeDocument/2006/relationships/image" Target="../media/image101.wmf"/><Relationship Id="rId1" Type="http://schemas.openxmlformats.org/officeDocument/2006/relationships/image" Target="../media/image36.wmf"/><Relationship Id="rId6" Type="http://schemas.openxmlformats.org/officeDocument/2006/relationships/image" Target="../media/image104.wmf"/><Relationship Id="rId5" Type="http://schemas.openxmlformats.org/officeDocument/2006/relationships/image" Target="../media/image103.wmf"/><Relationship Id="rId4" Type="http://schemas.openxmlformats.org/officeDocument/2006/relationships/image" Target="../media/image102.wmf"/></Relationships>
</file>

<file path=ppt/drawings/_rels/vmlDrawing17.vml.rels><?xml version="1.0" encoding="UTF-8" standalone="yes"?>
<Relationships xmlns="http://schemas.openxmlformats.org/package/2006/relationships"><Relationship Id="rId3" Type="http://schemas.openxmlformats.org/officeDocument/2006/relationships/image" Target="../media/image64.wmf"/><Relationship Id="rId7" Type="http://schemas.openxmlformats.org/officeDocument/2006/relationships/image" Target="../media/image110.wmf"/><Relationship Id="rId2" Type="http://schemas.openxmlformats.org/officeDocument/2006/relationships/image" Target="../media/image106.wmf"/><Relationship Id="rId1" Type="http://schemas.openxmlformats.org/officeDocument/2006/relationships/image" Target="../media/image36.wmf"/><Relationship Id="rId6" Type="http://schemas.openxmlformats.org/officeDocument/2006/relationships/image" Target="../media/image109.wmf"/><Relationship Id="rId5" Type="http://schemas.openxmlformats.org/officeDocument/2006/relationships/image" Target="../media/image108.wmf"/><Relationship Id="rId4" Type="http://schemas.openxmlformats.org/officeDocument/2006/relationships/image" Target="../media/image107.wmf"/></Relationships>
</file>

<file path=ppt/drawings/_rels/vmlDrawing18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wmf"/><Relationship Id="rId2" Type="http://schemas.openxmlformats.org/officeDocument/2006/relationships/image" Target="../media/image112.wmf"/><Relationship Id="rId1" Type="http://schemas.openxmlformats.org/officeDocument/2006/relationships/image" Target="../media/image111.wmf"/><Relationship Id="rId4" Type="http://schemas.openxmlformats.org/officeDocument/2006/relationships/image" Target="../media/image114.wmf"/></Relationships>
</file>

<file path=ppt/drawings/_rels/vmlDrawing19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wmf"/><Relationship Id="rId2" Type="http://schemas.openxmlformats.org/officeDocument/2006/relationships/image" Target="../media/image120.wmf"/><Relationship Id="rId1" Type="http://schemas.openxmlformats.org/officeDocument/2006/relationships/image" Target="../media/image119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36.wmf"/><Relationship Id="rId2" Type="http://schemas.openxmlformats.org/officeDocument/2006/relationships/image" Target="../media/image35.wmf"/><Relationship Id="rId1" Type="http://schemas.openxmlformats.org/officeDocument/2006/relationships/image" Target="../media/image34.wmf"/></Relationships>
</file>

<file path=ppt/drawings/_rels/vmlDrawing20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wmf"/><Relationship Id="rId1" Type="http://schemas.openxmlformats.org/officeDocument/2006/relationships/image" Target="../media/image122.w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4.w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6.w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7.w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1.png"/></Relationships>
</file>

<file path=ppt/drawings/_rels/vmlDrawing2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wmf"/><Relationship Id="rId2" Type="http://schemas.openxmlformats.org/officeDocument/2006/relationships/image" Target="../media/image133.wmf"/><Relationship Id="rId1" Type="http://schemas.openxmlformats.org/officeDocument/2006/relationships/image" Target="../media/image132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36.wmf"/><Relationship Id="rId1" Type="http://schemas.openxmlformats.org/officeDocument/2006/relationships/image" Target="../media/image47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50.wmf"/><Relationship Id="rId2" Type="http://schemas.openxmlformats.org/officeDocument/2006/relationships/image" Target="../media/image49.wmf"/><Relationship Id="rId1" Type="http://schemas.openxmlformats.org/officeDocument/2006/relationships/image" Target="../media/image48.wmf"/><Relationship Id="rId6" Type="http://schemas.openxmlformats.org/officeDocument/2006/relationships/image" Target="../media/image53.wmf"/><Relationship Id="rId5" Type="http://schemas.openxmlformats.org/officeDocument/2006/relationships/image" Target="../media/image52.wmf"/><Relationship Id="rId4" Type="http://schemas.openxmlformats.org/officeDocument/2006/relationships/image" Target="../media/image51.wmf"/></Relationships>
</file>

<file path=ppt/drawings/_rels/vmlDrawing7.vml.rels><?xml version="1.0" encoding="UTF-8" standalone="yes"?>
<Relationships xmlns="http://schemas.openxmlformats.org/package/2006/relationships"><Relationship Id="rId8" Type="http://schemas.openxmlformats.org/officeDocument/2006/relationships/image" Target="../media/image60.wmf"/><Relationship Id="rId3" Type="http://schemas.openxmlformats.org/officeDocument/2006/relationships/image" Target="../media/image56.wmf"/><Relationship Id="rId7" Type="http://schemas.openxmlformats.org/officeDocument/2006/relationships/image" Target="../media/image59.wmf"/><Relationship Id="rId2" Type="http://schemas.openxmlformats.org/officeDocument/2006/relationships/image" Target="../media/image55.wmf"/><Relationship Id="rId1" Type="http://schemas.openxmlformats.org/officeDocument/2006/relationships/image" Target="../media/image54.wmf"/><Relationship Id="rId6" Type="http://schemas.openxmlformats.org/officeDocument/2006/relationships/image" Target="../media/image36.wmf"/><Relationship Id="rId5" Type="http://schemas.openxmlformats.org/officeDocument/2006/relationships/image" Target="../media/image58.wmf"/><Relationship Id="rId4" Type="http://schemas.openxmlformats.org/officeDocument/2006/relationships/image" Target="../media/image57.wmf"/><Relationship Id="rId9" Type="http://schemas.openxmlformats.org/officeDocument/2006/relationships/image" Target="../media/image61.wmf"/></Relationships>
</file>

<file path=ppt/drawings/_rels/vmlDrawing8.vml.rels><?xml version="1.0" encoding="UTF-8" standalone="yes"?>
<Relationships xmlns="http://schemas.openxmlformats.org/package/2006/relationships"><Relationship Id="rId8" Type="http://schemas.openxmlformats.org/officeDocument/2006/relationships/image" Target="../media/image68.wmf"/><Relationship Id="rId3" Type="http://schemas.openxmlformats.org/officeDocument/2006/relationships/image" Target="../media/image63.wmf"/><Relationship Id="rId7" Type="http://schemas.openxmlformats.org/officeDocument/2006/relationships/image" Target="../media/image67.wmf"/><Relationship Id="rId2" Type="http://schemas.openxmlformats.org/officeDocument/2006/relationships/image" Target="../media/image62.wmf"/><Relationship Id="rId1" Type="http://schemas.openxmlformats.org/officeDocument/2006/relationships/image" Target="../media/image36.wmf"/><Relationship Id="rId6" Type="http://schemas.openxmlformats.org/officeDocument/2006/relationships/image" Target="../media/image66.wmf"/><Relationship Id="rId5" Type="http://schemas.openxmlformats.org/officeDocument/2006/relationships/image" Target="../media/image65.wmf"/><Relationship Id="rId10" Type="http://schemas.openxmlformats.org/officeDocument/2006/relationships/image" Target="../media/image70.wmf"/><Relationship Id="rId4" Type="http://schemas.openxmlformats.org/officeDocument/2006/relationships/image" Target="../media/image64.wmf"/><Relationship Id="rId9" Type="http://schemas.openxmlformats.org/officeDocument/2006/relationships/image" Target="../media/image69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36.wmf"/><Relationship Id="rId2" Type="http://schemas.openxmlformats.org/officeDocument/2006/relationships/image" Target="../media/image72.wmf"/><Relationship Id="rId1" Type="http://schemas.openxmlformats.org/officeDocument/2006/relationships/image" Target="../media/image71.wmf"/><Relationship Id="rId6" Type="http://schemas.openxmlformats.org/officeDocument/2006/relationships/image" Target="../media/image75.wmf"/><Relationship Id="rId5" Type="http://schemas.openxmlformats.org/officeDocument/2006/relationships/image" Target="../media/image74.wmf"/><Relationship Id="rId4" Type="http://schemas.openxmlformats.org/officeDocument/2006/relationships/image" Target="../media/image7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3F472B-4351-4ECE-B3BB-04B86D8B4F93}" type="datetimeFigureOut">
              <a:rPr lang="en-US" smtClean="0"/>
              <a:t>2/9/2019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7508D0-09A5-4015-8641-3D8284818E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5611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7D28594-1BF0-4DB2-A1AE-C8F286CFD21D}" type="slidenum">
              <a:rPr lang="en-US" altLang="en-US" sz="130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8</a:t>
            </a:fld>
            <a:endParaRPr lang="en-US" altLang="en-US" sz="1300">
              <a:solidFill>
                <a:srgbClr val="000000"/>
              </a:solidFill>
            </a:endParaRPr>
          </a:p>
        </p:txBody>
      </p:sp>
      <p:sp>
        <p:nvSpPr>
          <p:cNvPr id="20685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685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206853" name="Slide Number Placeholder 3"/>
          <p:cNvSpPr txBox="1">
            <a:spLocks noGrp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98998D87-1695-460C-B680-3A51E7B60FA0}" type="slidenum">
              <a:rPr lang="en-US" altLang="en-US" sz="1300">
                <a:solidFill>
                  <a:srgbClr val="000000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8</a:t>
            </a:fld>
            <a:endParaRPr lang="en-US" altLang="en-US" sz="13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31430" name="Footer Placeholder 1"/>
          <p:cNvSpPr>
            <a:spLocks noGrp="1"/>
          </p:cNvSpPr>
          <p:nvPr>
            <p:ph type="ftr" sz="quarter" idx="4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/>
              <a:t>CS 376 Lecture 16: Stereo 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6273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76B967-2C30-4A64-869B-EBE8BC15F87D}" type="slidenum">
              <a:rPr lang="en-US" smtClean="0">
                <a:latin typeface="Arial" pitchFamily="34" charset="0"/>
                <a:cs typeface="Arial" pitchFamily="34" charset="0"/>
              </a:rPr>
              <a:pPr/>
              <a:t>30</a:t>
            </a:fld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>
                <a:latin typeface="Arial" pitchFamily="34" charset="0"/>
                <a:cs typeface="Arial" pitchFamily="34" charset="0"/>
              </a:rPr>
              <a:t>X’ is X in the second camera’s coordinate system</a:t>
            </a:r>
          </a:p>
          <a:p>
            <a:pPr eaLnBrk="1" hangingPunct="1"/>
            <a:r>
              <a:rPr lang="en-US" dirty="0">
                <a:latin typeface="Arial" pitchFamily="34" charset="0"/>
                <a:cs typeface="Arial" pitchFamily="34" charset="0"/>
              </a:rPr>
              <a:t>We can identify the non-homogeneous 3D vectors X and X’ with the homogeneous coordinate vectors x and x’ of the projections of the two points into the two respective images</a:t>
            </a:r>
          </a:p>
        </p:txBody>
      </p:sp>
    </p:spTree>
    <p:extLst>
      <p:ext uri="{BB962C8B-B14F-4D97-AF65-F5344CB8AC3E}">
        <p14:creationId xmlns:p14="http://schemas.microsoft.com/office/powerpoint/2010/main" val="39047482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76B967-2C30-4A64-869B-EBE8BC15F87D}" type="slidenum">
              <a:rPr lang="en-US" smtClean="0">
                <a:latin typeface="Arial" pitchFamily="34" charset="0"/>
                <a:cs typeface="Arial" pitchFamily="34" charset="0"/>
              </a:rPr>
              <a:pPr/>
              <a:t>32</a:t>
            </a:fld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>
                <a:latin typeface="Arial" pitchFamily="34" charset="0"/>
                <a:cs typeface="Arial" pitchFamily="34" charset="0"/>
              </a:rPr>
              <a:t>X’ is X in the second camera’s coordinate system</a:t>
            </a:r>
          </a:p>
          <a:p>
            <a:pPr eaLnBrk="1" hangingPunct="1"/>
            <a:r>
              <a:rPr lang="en-US" dirty="0">
                <a:latin typeface="Arial" pitchFamily="34" charset="0"/>
                <a:cs typeface="Arial" pitchFamily="34" charset="0"/>
              </a:rPr>
              <a:t>We can identify the non-homogeneous 3D vectors X and X’ with the homogeneous coordinate vectors x and x’ of the projections of the two points into the two respective images</a:t>
            </a:r>
          </a:p>
        </p:txBody>
      </p:sp>
    </p:spTree>
    <p:extLst>
      <p:ext uri="{BB962C8B-B14F-4D97-AF65-F5344CB8AC3E}">
        <p14:creationId xmlns:p14="http://schemas.microsoft.com/office/powerpoint/2010/main" val="14480997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76B967-2C30-4A64-869B-EBE8BC15F87D}" type="slidenum">
              <a:rPr lang="en-US" smtClean="0">
                <a:latin typeface="Arial" pitchFamily="34" charset="0"/>
                <a:cs typeface="Arial" pitchFamily="34" charset="0"/>
              </a:rPr>
              <a:pPr/>
              <a:t>33</a:t>
            </a:fld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>
                <a:latin typeface="Arial" pitchFamily="34" charset="0"/>
                <a:cs typeface="Arial" pitchFamily="34" charset="0"/>
              </a:rPr>
              <a:t>X’ is X in the second camera’s coordinate system</a:t>
            </a:r>
          </a:p>
          <a:p>
            <a:pPr eaLnBrk="1" hangingPunct="1"/>
            <a:r>
              <a:rPr lang="en-US" dirty="0">
                <a:latin typeface="Arial" pitchFamily="34" charset="0"/>
                <a:cs typeface="Arial" pitchFamily="34" charset="0"/>
              </a:rPr>
              <a:t>We can identify the non-homogeneous 3D vectors X and X’ with the homogeneous coordinate vectors x and x’ of the projections of the two points into the two respective images</a:t>
            </a:r>
          </a:p>
        </p:txBody>
      </p:sp>
    </p:spTree>
    <p:extLst>
      <p:ext uri="{BB962C8B-B14F-4D97-AF65-F5344CB8AC3E}">
        <p14:creationId xmlns:p14="http://schemas.microsoft.com/office/powerpoint/2010/main" val="28234424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76B967-2C30-4A64-869B-EBE8BC15F87D}" type="slidenum">
              <a:rPr lang="en-US" smtClean="0">
                <a:latin typeface="Arial" pitchFamily="34" charset="0"/>
                <a:cs typeface="Arial" pitchFamily="34" charset="0"/>
              </a:rPr>
              <a:pPr/>
              <a:t>37</a:t>
            </a:fld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>
                <a:latin typeface="Arial" pitchFamily="34" charset="0"/>
                <a:cs typeface="Arial" pitchFamily="34" charset="0"/>
              </a:rPr>
              <a:t>X’ is X in the second camera’s coordinate system</a:t>
            </a:r>
          </a:p>
          <a:p>
            <a:pPr eaLnBrk="1" hangingPunct="1"/>
            <a:r>
              <a:rPr lang="en-US" dirty="0">
                <a:latin typeface="Arial" pitchFamily="34" charset="0"/>
                <a:cs typeface="Arial" pitchFamily="34" charset="0"/>
              </a:rPr>
              <a:t>We can identify the non-homogeneous 3D vectors X and X’ with the homogeneous coordinate vectors x and x’ of the projections of the two points into the two respective images</a:t>
            </a:r>
          </a:p>
        </p:txBody>
      </p:sp>
    </p:spTree>
    <p:extLst>
      <p:ext uri="{BB962C8B-B14F-4D97-AF65-F5344CB8AC3E}">
        <p14:creationId xmlns:p14="http://schemas.microsoft.com/office/powerpoint/2010/main" val="5606404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76B967-2C30-4A64-869B-EBE8BC15F87D}" type="slidenum">
              <a:rPr lang="en-US" smtClean="0">
                <a:latin typeface="Arial" pitchFamily="34" charset="0"/>
                <a:cs typeface="Arial" pitchFamily="34" charset="0"/>
              </a:rPr>
              <a:pPr/>
              <a:t>38</a:t>
            </a:fld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>
                <a:latin typeface="Arial" pitchFamily="34" charset="0"/>
                <a:cs typeface="Arial" pitchFamily="34" charset="0"/>
              </a:rPr>
              <a:t>X’ is X in the second camera’s coordinate system</a:t>
            </a:r>
          </a:p>
          <a:p>
            <a:pPr eaLnBrk="1" hangingPunct="1"/>
            <a:r>
              <a:rPr lang="en-US" dirty="0">
                <a:latin typeface="Arial" pitchFamily="34" charset="0"/>
                <a:cs typeface="Arial" pitchFamily="34" charset="0"/>
              </a:rPr>
              <a:t>We can identify the non-homogeneous 3D vectors X and X’ with the homogeneous coordinate vectors x and x’ of the projections of the two points into the two respective images</a:t>
            </a:r>
          </a:p>
        </p:txBody>
      </p:sp>
    </p:spTree>
    <p:extLst>
      <p:ext uri="{BB962C8B-B14F-4D97-AF65-F5344CB8AC3E}">
        <p14:creationId xmlns:p14="http://schemas.microsoft.com/office/powerpoint/2010/main" val="26505209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76B967-2C30-4A64-869B-EBE8BC15F87D}" type="slidenum">
              <a:rPr lang="en-US" smtClean="0">
                <a:latin typeface="Arial" pitchFamily="34" charset="0"/>
                <a:cs typeface="Arial" pitchFamily="34" charset="0"/>
              </a:rPr>
              <a:pPr/>
              <a:t>41</a:t>
            </a:fld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>
                <a:latin typeface="Arial" pitchFamily="34" charset="0"/>
                <a:cs typeface="Arial" pitchFamily="34" charset="0"/>
              </a:rPr>
              <a:t>X’ is X in the second camera’s coordinate system</a:t>
            </a:r>
          </a:p>
          <a:p>
            <a:pPr eaLnBrk="1" hangingPunct="1"/>
            <a:r>
              <a:rPr lang="en-US" dirty="0">
                <a:latin typeface="Arial" pitchFamily="34" charset="0"/>
                <a:cs typeface="Arial" pitchFamily="34" charset="0"/>
              </a:rPr>
              <a:t>We can identify the non-homogeneous 3D vectors X and X’ with the homogeneous coordinate vectors x and x’ of the projections of the two points into the two respective images</a:t>
            </a:r>
          </a:p>
        </p:txBody>
      </p:sp>
    </p:spTree>
    <p:extLst>
      <p:ext uri="{BB962C8B-B14F-4D97-AF65-F5344CB8AC3E}">
        <p14:creationId xmlns:p14="http://schemas.microsoft.com/office/powerpoint/2010/main" val="41956486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76B967-2C30-4A64-869B-EBE8BC15F87D}" type="slidenum">
              <a:rPr lang="en-US" smtClean="0">
                <a:latin typeface="Arial" pitchFamily="34" charset="0"/>
                <a:cs typeface="Arial" pitchFamily="34" charset="0"/>
              </a:rPr>
              <a:pPr/>
              <a:t>42</a:t>
            </a:fld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>
                <a:latin typeface="Arial" pitchFamily="34" charset="0"/>
                <a:cs typeface="Arial" pitchFamily="34" charset="0"/>
              </a:rPr>
              <a:t>X’ is X in the second camera’s coordinate system</a:t>
            </a:r>
          </a:p>
          <a:p>
            <a:pPr eaLnBrk="1" hangingPunct="1"/>
            <a:r>
              <a:rPr lang="en-US" dirty="0">
                <a:latin typeface="Arial" pitchFamily="34" charset="0"/>
                <a:cs typeface="Arial" pitchFamily="34" charset="0"/>
              </a:rPr>
              <a:t>We can identify the non-homogeneous 3D vectors X and X’ with the homogeneous coordinate vectors x and x’ of the projections of the two points into the two respective images</a:t>
            </a:r>
          </a:p>
        </p:txBody>
      </p:sp>
    </p:spTree>
    <p:extLst>
      <p:ext uri="{BB962C8B-B14F-4D97-AF65-F5344CB8AC3E}">
        <p14:creationId xmlns:p14="http://schemas.microsoft.com/office/powerpoint/2010/main" val="8250910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76B967-2C30-4A64-869B-EBE8BC15F87D}" type="slidenum">
              <a:rPr lang="en-US" smtClean="0">
                <a:latin typeface="Arial" pitchFamily="34" charset="0"/>
                <a:cs typeface="Arial" pitchFamily="34" charset="0"/>
              </a:rPr>
              <a:pPr/>
              <a:t>43</a:t>
            </a:fld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>
                <a:latin typeface="Arial" pitchFamily="34" charset="0"/>
                <a:cs typeface="Arial" pitchFamily="34" charset="0"/>
              </a:rPr>
              <a:t>X’ is X in the second camera’s coordinate system</a:t>
            </a:r>
          </a:p>
          <a:p>
            <a:pPr eaLnBrk="1" hangingPunct="1"/>
            <a:r>
              <a:rPr lang="en-US" dirty="0">
                <a:latin typeface="Arial" pitchFamily="34" charset="0"/>
                <a:cs typeface="Arial" pitchFamily="34" charset="0"/>
              </a:rPr>
              <a:t>We can identify the non-homogeneous 3D vectors X and X’ with the homogeneous coordinate vectors x and x’ of the projections of the two points into the two respective images</a:t>
            </a:r>
          </a:p>
        </p:txBody>
      </p:sp>
    </p:spTree>
    <p:extLst>
      <p:ext uri="{BB962C8B-B14F-4D97-AF65-F5344CB8AC3E}">
        <p14:creationId xmlns:p14="http://schemas.microsoft.com/office/powerpoint/2010/main" val="42137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31EF817-8FAE-4F9A-A5C6-179B9C55F7EF}" type="slidenum">
              <a:rPr lang="en-US" smtClean="0">
                <a:latin typeface="Arial" pitchFamily="34" charset="0"/>
                <a:cs typeface="Arial" pitchFamily="34" charset="0"/>
              </a:rPr>
              <a:pPr/>
              <a:t>44</a:t>
            </a:fld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886391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C77EAFA-5EC7-4AC9-B1E1-35392252E4F5}" type="slidenum">
              <a:rPr lang="en-US" smtClean="0">
                <a:latin typeface="Arial" pitchFamily="34" charset="0"/>
                <a:cs typeface="Arial" pitchFamily="34" charset="0"/>
              </a:rPr>
              <a:pPr/>
              <a:t>46</a:t>
            </a:fld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03162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C9863BB-FB89-4213-900D-F7E792B7AF75}" type="slidenum">
              <a:rPr lang="en-US" altLang="en-US" sz="130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10</a:t>
            </a:fld>
            <a:endParaRPr lang="en-US" altLang="en-US" sz="1300">
              <a:solidFill>
                <a:srgbClr val="000000"/>
              </a:solidFill>
            </a:endParaRPr>
          </a:p>
        </p:txBody>
      </p:sp>
      <p:sp>
        <p:nvSpPr>
          <p:cNvPr id="208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890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32453" name="Footer Placeholder 1"/>
          <p:cNvSpPr>
            <a:spLocks noGrp="1"/>
          </p:cNvSpPr>
          <p:nvPr>
            <p:ph type="ftr" sz="quarter" idx="4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/>
              <a:t>CS 376 Lecture 16: Stereo 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17246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AFA102C-3135-4A9F-AB9D-704BC3D676FC}" type="slidenum">
              <a:rPr lang="en-US" smtClean="0">
                <a:solidFill>
                  <a:srgbClr val="000000"/>
                </a:solidFill>
              </a:rPr>
              <a:pPr/>
              <a:t>53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67608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57EFF60-2F50-4C29-8D7B-56AE705CA533}" type="slidenum">
              <a:rPr lang="en-US" smtClean="0">
                <a:solidFill>
                  <a:srgbClr val="000000"/>
                </a:solidFill>
              </a:rPr>
              <a:pPr/>
              <a:t>54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55285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1C08440-C7E4-4A62-8509-FFFC0368085D}" type="slidenum">
              <a:rPr lang="en-US" smtClean="0">
                <a:solidFill>
                  <a:srgbClr val="000000"/>
                </a:solidFill>
              </a:rPr>
              <a:pPr/>
              <a:t>55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scale it so the mean squared distance between the origin and the data points is 2 pixels</a:t>
            </a:r>
          </a:p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086584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73CA73D-64A7-4C4B-B6D3-8CBB7DFFA928}" type="slidenum">
              <a:rPr lang="en-US" smtClean="0">
                <a:latin typeface="Arial" pitchFamily="34" charset="0"/>
                <a:cs typeface="Arial" pitchFamily="34" charset="0"/>
              </a:rPr>
              <a:pPr/>
              <a:t>58</a:t>
            </a:fld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837904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FCFE2EE-E93B-4EC0-B90B-051E340F1866}" type="slidenum">
              <a:rPr lang="en-US" smtClean="0">
                <a:latin typeface="Arial" pitchFamily="34" charset="0"/>
                <a:cs typeface="Arial" pitchFamily="34" charset="0"/>
              </a:rPr>
              <a:pPr/>
              <a:t>60</a:t>
            </a:fld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61359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F5F75DC-2DAD-45AD-BC6F-C3559FDD87A9}" type="slidenum">
              <a:rPr lang="en-US" smtClean="0">
                <a:latin typeface="Arial" pitchFamily="34" charset="0"/>
                <a:cs typeface="Arial" pitchFamily="34" charset="0"/>
              </a:rPr>
              <a:pPr/>
              <a:t>14</a:t>
            </a:fld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50294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97BD444-5732-439E-BCA3-B73A32001A6B}" type="slidenum">
              <a:rPr lang="en-US" smtClean="0">
                <a:latin typeface="Arial" pitchFamily="34" charset="0"/>
                <a:cs typeface="Arial" pitchFamily="34" charset="0"/>
              </a:rPr>
              <a:pPr/>
              <a:t>15</a:t>
            </a:fld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5651" y="4379902"/>
            <a:ext cx="5095600" cy="4148174"/>
          </a:xfrm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15140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1CC6933-934E-4D07-8F9B-9DAEEBC08295}" type="slidenum">
              <a:rPr lang="en-US" smtClean="0">
                <a:latin typeface="Arial" pitchFamily="34" charset="0"/>
                <a:cs typeface="Arial" pitchFamily="34" charset="0"/>
              </a:rPr>
              <a:pPr/>
              <a:t>16</a:t>
            </a:fld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5651" y="4379902"/>
            <a:ext cx="5095600" cy="4148174"/>
          </a:xfrm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20677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2BDD873-1981-47F1-8996-2C700F1D5DA0}" type="slidenum">
              <a:rPr lang="en-US" smtClean="0">
                <a:latin typeface="Arial" pitchFamily="34" charset="0"/>
                <a:cs typeface="Arial" pitchFamily="34" charset="0"/>
              </a:rPr>
              <a:pPr/>
              <a:t>18</a:t>
            </a:fld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05700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00BC622-53E4-4B74-A169-8A5785B49C86}" type="slidenum">
              <a:rPr lang="en-US" smtClean="0">
                <a:latin typeface="Arial" pitchFamily="34" charset="0"/>
                <a:cs typeface="Arial" pitchFamily="34" charset="0"/>
              </a:rPr>
              <a:pPr/>
              <a:t>19</a:t>
            </a:fld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53401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0150FB6-F6FD-4678-906C-E16697A67A77}" type="slidenum">
              <a:rPr lang="en-US" smtClean="0">
                <a:latin typeface="Arial" pitchFamily="34" charset="0"/>
                <a:cs typeface="Arial" pitchFamily="34" charset="0"/>
              </a:rPr>
              <a:pPr/>
              <a:t>20</a:t>
            </a:fld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17969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76B967-2C30-4A64-869B-EBE8BC15F87D}" type="slidenum">
              <a:rPr lang="en-US" smtClean="0">
                <a:latin typeface="Arial" pitchFamily="34" charset="0"/>
                <a:cs typeface="Arial" pitchFamily="34" charset="0"/>
              </a:rPr>
              <a:pPr/>
              <a:t>25</a:t>
            </a:fld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>
                <a:latin typeface="Arial" pitchFamily="34" charset="0"/>
                <a:cs typeface="Arial" pitchFamily="34" charset="0"/>
              </a:rPr>
              <a:t>X’ is X in the second camera’s coordinate system</a:t>
            </a:r>
          </a:p>
          <a:p>
            <a:pPr eaLnBrk="1" hangingPunct="1"/>
            <a:r>
              <a:rPr lang="en-US" dirty="0">
                <a:latin typeface="Arial" pitchFamily="34" charset="0"/>
                <a:cs typeface="Arial" pitchFamily="34" charset="0"/>
              </a:rPr>
              <a:t>We can identify the non-homogeneous 3D vectors X and X’ with the homogeneous coordinate vectors x and x’ of the projections of the two points into the two respective images</a:t>
            </a:r>
          </a:p>
        </p:txBody>
      </p:sp>
    </p:spTree>
    <p:extLst>
      <p:ext uri="{BB962C8B-B14F-4D97-AF65-F5344CB8AC3E}">
        <p14:creationId xmlns:p14="http://schemas.microsoft.com/office/powerpoint/2010/main" val="6801756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F5CCC-2E21-42C3-B012-065682F3F3F2}" type="datetimeFigureOut">
              <a:rPr lang="en-US" smtClean="0"/>
              <a:t>2/9/2019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D05C5-0350-4A0B-999E-D2E3C85F67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7596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F5CCC-2E21-42C3-B012-065682F3F3F2}" type="datetimeFigureOut">
              <a:rPr lang="en-US" smtClean="0"/>
              <a:t>2/9/2019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D05C5-0350-4A0B-999E-D2E3C85F67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1593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F5CCC-2E21-42C3-B012-065682F3F3F2}" type="datetimeFigureOut">
              <a:rPr lang="en-US" smtClean="0"/>
              <a:t>2/9/2019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D05C5-0350-4A0B-999E-D2E3C85F67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5296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914400"/>
            <a:ext cx="3810000" cy="2552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619500"/>
            <a:ext cx="3810000" cy="2552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F2F79C-4F4E-46B8-B10B-944B55A82C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9262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F5CCC-2E21-42C3-B012-065682F3F3F2}" type="datetimeFigureOut">
              <a:rPr lang="en-US" smtClean="0"/>
              <a:t>2/9/2019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D05C5-0350-4A0B-999E-D2E3C85F67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2866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F5CCC-2E21-42C3-B012-065682F3F3F2}" type="datetimeFigureOut">
              <a:rPr lang="en-US" smtClean="0"/>
              <a:t>2/9/2019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D05C5-0350-4A0B-999E-D2E3C85F67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2552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F5CCC-2E21-42C3-B012-065682F3F3F2}" type="datetimeFigureOut">
              <a:rPr lang="en-US" smtClean="0"/>
              <a:t>2/9/2019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D05C5-0350-4A0B-999E-D2E3C85F67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7854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F5CCC-2E21-42C3-B012-065682F3F3F2}" type="datetimeFigureOut">
              <a:rPr lang="en-US" smtClean="0"/>
              <a:t>2/9/2019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D05C5-0350-4A0B-999E-D2E3C85F67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1906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F5CCC-2E21-42C3-B012-065682F3F3F2}" type="datetimeFigureOut">
              <a:rPr lang="en-US" smtClean="0"/>
              <a:t>2/9/2019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D05C5-0350-4A0B-999E-D2E3C85F67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484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F5CCC-2E21-42C3-B012-065682F3F3F2}" type="datetimeFigureOut">
              <a:rPr lang="en-US" smtClean="0"/>
              <a:t>2/9/2019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D05C5-0350-4A0B-999E-D2E3C85F67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9361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F5CCC-2E21-42C3-B012-065682F3F3F2}" type="datetimeFigureOut">
              <a:rPr lang="en-US" smtClean="0"/>
              <a:t>2/9/2019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D05C5-0350-4A0B-999E-D2E3C85F67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9251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F5CCC-2E21-42C3-B012-065682F3F3F2}" type="datetimeFigureOut">
              <a:rPr lang="en-US" smtClean="0"/>
              <a:t>2/9/2019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D05C5-0350-4A0B-999E-D2E3C85F67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5331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0F5CCC-2E21-42C3-B012-065682F3F3F2}" type="datetimeFigureOut">
              <a:rPr lang="en-US" smtClean="0"/>
              <a:t>2/9/2019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CD05C5-0350-4A0B-999E-D2E3C85F67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4093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90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35.w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34.wmf"/><Relationship Id="rId10" Type="http://schemas.openxmlformats.org/officeDocument/2006/relationships/image" Target="../media/image36.wmf"/><Relationship Id="rId4" Type="http://schemas.openxmlformats.org/officeDocument/2006/relationships/oleObject" Target="../embeddings/oleObject3.bin"/><Relationship Id="rId9" Type="http://schemas.openxmlformats.org/officeDocument/2006/relationships/oleObject" Target="../embeddings/oleObject5.bin"/><Relationship Id="rId14" Type="http://schemas.openxmlformats.org/officeDocument/2006/relationships/image" Target="../media/image30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7.png"/><Relationship Id="rId7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4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9.png"/><Relationship Id="rId2" Type="http://schemas.openxmlformats.org/officeDocument/2006/relationships/tags" Target="../tags/tag1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8.png"/><Relationship Id="rId11" Type="http://schemas.openxmlformats.org/officeDocument/2006/relationships/image" Target="../media/image46.wmf"/><Relationship Id="rId5" Type="http://schemas.openxmlformats.org/officeDocument/2006/relationships/image" Target="../media/image37.png"/><Relationship Id="rId10" Type="http://schemas.openxmlformats.org/officeDocument/2006/relationships/oleObject" Target="../embeddings/oleObject6.bin"/><Relationship Id="rId4" Type="http://schemas.openxmlformats.org/officeDocument/2006/relationships/image" Target="../media/image42.png"/><Relationship Id="rId9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wmf"/><Relationship Id="rId3" Type="http://schemas.openxmlformats.org/officeDocument/2006/relationships/slideLayout" Target="../slideLayouts/slideLayout2.xml"/><Relationship Id="rId7" Type="http://schemas.openxmlformats.org/officeDocument/2006/relationships/oleObject" Target="../embeddings/oleObject7.bin"/><Relationship Id="rId2" Type="http://schemas.openxmlformats.org/officeDocument/2006/relationships/tags" Target="../tags/tag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43.png"/><Relationship Id="rId5" Type="http://schemas.openxmlformats.org/officeDocument/2006/relationships/image" Target="../media/image41.png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wmf"/><Relationship Id="rId3" Type="http://schemas.openxmlformats.org/officeDocument/2006/relationships/notesSlide" Target="../notesSlides/notesSlide10.xml"/><Relationship Id="rId7" Type="http://schemas.openxmlformats.org/officeDocument/2006/relationships/oleObject" Target="../embeddings/oleObject9.bin"/><Relationship Id="rId12" Type="http://schemas.openxmlformats.org/officeDocument/2006/relationships/image" Target="../media/image450.pn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21.png"/><Relationship Id="rId11" Type="http://schemas.openxmlformats.org/officeDocument/2006/relationships/image" Target="../media/image440.png"/><Relationship Id="rId5" Type="http://schemas.openxmlformats.org/officeDocument/2006/relationships/image" Target="../media/image47.wmf"/><Relationship Id="rId4" Type="http://schemas.openxmlformats.org/officeDocument/2006/relationships/oleObject" Target="../embeddings/oleObject8.bin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wmf"/><Relationship Id="rId13" Type="http://schemas.openxmlformats.org/officeDocument/2006/relationships/oleObject" Target="../embeddings/oleObject15.bin"/><Relationship Id="rId3" Type="http://schemas.openxmlformats.org/officeDocument/2006/relationships/oleObject" Target="../embeddings/oleObject10.bin"/><Relationship Id="rId7" Type="http://schemas.openxmlformats.org/officeDocument/2006/relationships/oleObject" Target="../embeddings/oleObject12.bin"/><Relationship Id="rId12" Type="http://schemas.openxmlformats.org/officeDocument/2006/relationships/image" Target="../media/image5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49.wmf"/><Relationship Id="rId11" Type="http://schemas.openxmlformats.org/officeDocument/2006/relationships/oleObject" Target="../embeddings/oleObject14.bin"/><Relationship Id="rId5" Type="http://schemas.openxmlformats.org/officeDocument/2006/relationships/oleObject" Target="../embeddings/oleObject11.bin"/><Relationship Id="rId10" Type="http://schemas.openxmlformats.org/officeDocument/2006/relationships/image" Target="../media/image51.wmf"/><Relationship Id="rId4" Type="http://schemas.openxmlformats.org/officeDocument/2006/relationships/image" Target="../media/image48.wmf"/><Relationship Id="rId9" Type="http://schemas.openxmlformats.org/officeDocument/2006/relationships/oleObject" Target="../embeddings/oleObject13.bin"/><Relationship Id="rId14" Type="http://schemas.openxmlformats.org/officeDocument/2006/relationships/image" Target="../media/image53.wm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8.bin"/><Relationship Id="rId13" Type="http://schemas.openxmlformats.org/officeDocument/2006/relationships/image" Target="../media/image58.wmf"/><Relationship Id="rId26" Type="http://schemas.openxmlformats.org/officeDocument/2006/relationships/image" Target="../media/image61.wmf"/><Relationship Id="rId3" Type="http://schemas.openxmlformats.org/officeDocument/2006/relationships/notesSlide" Target="../notesSlides/notesSlide11.xml"/><Relationship Id="rId21" Type="http://schemas.openxmlformats.org/officeDocument/2006/relationships/oleObject" Target="../embeddings/oleObject22.bin"/><Relationship Id="rId7" Type="http://schemas.openxmlformats.org/officeDocument/2006/relationships/image" Target="../media/image55.wmf"/><Relationship Id="rId12" Type="http://schemas.openxmlformats.org/officeDocument/2006/relationships/oleObject" Target="../embeddings/oleObject20.bin"/><Relationship Id="rId25" Type="http://schemas.openxmlformats.org/officeDocument/2006/relationships/oleObject" Target="../embeddings/oleObject24.bin"/><Relationship Id="rId2" Type="http://schemas.openxmlformats.org/officeDocument/2006/relationships/slideLayout" Target="../slideLayouts/slideLayout12.xml"/><Relationship Id="rId16" Type="http://schemas.openxmlformats.org/officeDocument/2006/relationships/image" Target="../media/image36.wmf"/><Relationship Id="rId20" Type="http://schemas.openxmlformats.org/officeDocument/2006/relationships/image" Target="../media/image450.png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7.bin"/><Relationship Id="rId11" Type="http://schemas.openxmlformats.org/officeDocument/2006/relationships/image" Target="../media/image57.wmf"/><Relationship Id="rId24" Type="http://schemas.openxmlformats.org/officeDocument/2006/relationships/image" Target="../media/image60.wmf"/><Relationship Id="rId5" Type="http://schemas.openxmlformats.org/officeDocument/2006/relationships/image" Target="../media/image54.wmf"/><Relationship Id="rId15" Type="http://schemas.openxmlformats.org/officeDocument/2006/relationships/oleObject" Target="../embeddings/oleObject21.bin"/><Relationship Id="rId23" Type="http://schemas.openxmlformats.org/officeDocument/2006/relationships/oleObject" Target="../embeddings/oleObject23.bin"/><Relationship Id="rId10" Type="http://schemas.openxmlformats.org/officeDocument/2006/relationships/oleObject" Target="../embeddings/oleObject19.bin"/><Relationship Id="rId19" Type="http://schemas.openxmlformats.org/officeDocument/2006/relationships/image" Target="../media/image440.png"/><Relationship Id="rId4" Type="http://schemas.openxmlformats.org/officeDocument/2006/relationships/oleObject" Target="../embeddings/oleObject16.bin"/><Relationship Id="rId9" Type="http://schemas.openxmlformats.org/officeDocument/2006/relationships/image" Target="../media/image56.wmf"/><Relationship Id="rId14" Type="http://schemas.openxmlformats.org/officeDocument/2006/relationships/image" Target="../media/image21.png"/><Relationship Id="rId22" Type="http://schemas.openxmlformats.org/officeDocument/2006/relationships/image" Target="../media/image59.wmf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wmf"/><Relationship Id="rId13" Type="http://schemas.openxmlformats.org/officeDocument/2006/relationships/oleObject" Target="../embeddings/oleObject27.bin"/><Relationship Id="rId18" Type="http://schemas.openxmlformats.org/officeDocument/2006/relationships/image" Target="../media/image71.png"/><Relationship Id="rId26" Type="http://schemas.openxmlformats.org/officeDocument/2006/relationships/image" Target="../media/image68.wmf"/><Relationship Id="rId3" Type="http://schemas.openxmlformats.org/officeDocument/2006/relationships/notesSlide" Target="../notesSlides/notesSlide12.xml"/><Relationship Id="rId21" Type="http://schemas.openxmlformats.org/officeDocument/2006/relationships/oleObject" Target="../embeddings/oleObject30.bin"/><Relationship Id="rId7" Type="http://schemas.openxmlformats.org/officeDocument/2006/relationships/oleObject" Target="../embeddings/oleObject26.bin"/><Relationship Id="rId12" Type="http://schemas.openxmlformats.org/officeDocument/2006/relationships/image" Target="../media/image64.png"/><Relationship Id="rId17" Type="http://schemas.openxmlformats.org/officeDocument/2006/relationships/image" Target="../media/image65.png"/><Relationship Id="rId25" Type="http://schemas.openxmlformats.org/officeDocument/2006/relationships/oleObject" Target="../embeddings/oleObject32.bin"/><Relationship Id="rId2" Type="http://schemas.openxmlformats.org/officeDocument/2006/relationships/slideLayout" Target="../slideLayouts/slideLayout12.xml"/><Relationship Id="rId16" Type="http://schemas.openxmlformats.org/officeDocument/2006/relationships/image" Target="../media/image64.wmf"/><Relationship Id="rId20" Type="http://schemas.openxmlformats.org/officeDocument/2006/relationships/image" Target="../media/image65.wmf"/><Relationship Id="rId29" Type="http://schemas.openxmlformats.org/officeDocument/2006/relationships/oleObject" Target="../embeddings/oleObject34.bin"/><Relationship Id="rId1" Type="http://schemas.openxmlformats.org/officeDocument/2006/relationships/vmlDrawing" Target="../drawings/vmlDrawing8.vml"/><Relationship Id="rId6" Type="http://schemas.openxmlformats.org/officeDocument/2006/relationships/image" Target="../media/image36.wmf"/><Relationship Id="rId11" Type="http://schemas.openxmlformats.org/officeDocument/2006/relationships/image" Target="../media/image63.png"/><Relationship Id="rId24" Type="http://schemas.openxmlformats.org/officeDocument/2006/relationships/image" Target="../media/image67.wmf"/><Relationship Id="rId5" Type="http://schemas.openxmlformats.org/officeDocument/2006/relationships/oleObject" Target="../embeddings/oleObject25.bin"/><Relationship Id="rId15" Type="http://schemas.openxmlformats.org/officeDocument/2006/relationships/oleObject" Target="../embeddings/oleObject28.bin"/><Relationship Id="rId23" Type="http://schemas.openxmlformats.org/officeDocument/2006/relationships/oleObject" Target="../embeddings/oleObject31.bin"/><Relationship Id="rId28" Type="http://schemas.openxmlformats.org/officeDocument/2006/relationships/image" Target="../media/image69.wmf"/><Relationship Id="rId19" Type="http://schemas.openxmlformats.org/officeDocument/2006/relationships/oleObject" Target="../embeddings/oleObject29.bin"/><Relationship Id="rId31" Type="http://schemas.openxmlformats.org/officeDocument/2006/relationships/oleObject" Target="../embeddings/oleObject35.bin"/><Relationship Id="rId4" Type="http://schemas.openxmlformats.org/officeDocument/2006/relationships/image" Target="../media/image21.png"/><Relationship Id="rId14" Type="http://schemas.openxmlformats.org/officeDocument/2006/relationships/image" Target="../media/image63.wmf"/><Relationship Id="rId22" Type="http://schemas.openxmlformats.org/officeDocument/2006/relationships/image" Target="../media/image66.wmf"/><Relationship Id="rId27" Type="http://schemas.openxmlformats.org/officeDocument/2006/relationships/oleObject" Target="../embeddings/oleObject33.bin"/><Relationship Id="rId30" Type="http://schemas.openxmlformats.org/officeDocument/2006/relationships/image" Target="../media/image70.wmf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8.bin"/><Relationship Id="rId13" Type="http://schemas.openxmlformats.org/officeDocument/2006/relationships/image" Target="../media/image300.png"/><Relationship Id="rId18" Type="http://schemas.openxmlformats.org/officeDocument/2006/relationships/oleObject" Target="../embeddings/oleObject41.bin"/><Relationship Id="rId3" Type="http://schemas.openxmlformats.org/officeDocument/2006/relationships/oleObject" Target="../embeddings/oleObject36.bin"/><Relationship Id="rId7" Type="http://schemas.openxmlformats.org/officeDocument/2006/relationships/image" Target="../media/image21.png"/><Relationship Id="rId12" Type="http://schemas.openxmlformats.org/officeDocument/2006/relationships/image" Target="../media/image290.png"/><Relationship Id="rId17" Type="http://schemas.openxmlformats.org/officeDocument/2006/relationships/image" Target="../media/image74.wmf"/><Relationship Id="rId2" Type="http://schemas.openxmlformats.org/officeDocument/2006/relationships/slideLayout" Target="../slideLayouts/slideLayout12.xml"/><Relationship Id="rId16" Type="http://schemas.openxmlformats.org/officeDocument/2006/relationships/oleObject" Target="../embeddings/oleObject40.bin"/><Relationship Id="rId20" Type="http://schemas.openxmlformats.org/officeDocument/2006/relationships/image" Target="../media/image78.png"/><Relationship Id="rId1" Type="http://schemas.openxmlformats.org/officeDocument/2006/relationships/vmlDrawing" Target="../drawings/vmlDrawing9.vml"/><Relationship Id="rId6" Type="http://schemas.openxmlformats.org/officeDocument/2006/relationships/image" Target="../media/image72.wmf"/><Relationship Id="rId5" Type="http://schemas.openxmlformats.org/officeDocument/2006/relationships/oleObject" Target="../embeddings/oleObject37.bin"/><Relationship Id="rId15" Type="http://schemas.openxmlformats.org/officeDocument/2006/relationships/image" Target="../media/image73.wmf"/><Relationship Id="rId10" Type="http://schemas.openxmlformats.org/officeDocument/2006/relationships/image" Target="../media/image77.png"/><Relationship Id="rId19" Type="http://schemas.openxmlformats.org/officeDocument/2006/relationships/image" Target="../media/image75.wmf"/><Relationship Id="rId4" Type="http://schemas.openxmlformats.org/officeDocument/2006/relationships/image" Target="../media/image71.wmf"/><Relationship Id="rId9" Type="http://schemas.openxmlformats.org/officeDocument/2006/relationships/image" Target="../media/image36.wmf"/><Relationship Id="rId14" Type="http://schemas.openxmlformats.org/officeDocument/2006/relationships/oleObject" Target="../embeddings/oleObject39.bin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wmf"/><Relationship Id="rId3" Type="http://schemas.openxmlformats.org/officeDocument/2006/relationships/oleObject" Target="../embeddings/oleObject42.bin"/><Relationship Id="rId7" Type="http://schemas.openxmlformats.org/officeDocument/2006/relationships/oleObject" Target="../embeddings/oleObject4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77.wmf"/><Relationship Id="rId5" Type="http://schemas.openxmlformats.org/officeDocument/2006/relationships/oleObject" Target="../embeddings/oleObject43.bin"/><Relationship Id="rId10" Type="http://schemas.openxmlformats.org/officeDocument/2006/relationships/image" Target="../media/image79.wmf"/><Relationship Id="rId4" Type="http://schemas.openxmlformats.org/officeDocument/2006/relationships/image" Target="../media/image76.wmf"/><Relationship Id="rId9" Type="http://schemas.openxmlformats.org/officeDocument/2006/relationships/oleObject" Target="../embeddings/oleObject45.bin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8.bin"/><Relationship Id="rId13" Type="http://schemas.openxmlformats.org/officeDocument/2006/relationships/image" Target="../media/image300.png"/><Relationship Id="rId18" Type="http://schemas.openxmlformats.org/officeDocument/2006/relationships/oleObject" Target="../embeddings/oleObject51.bin"/><Relationship Id="rId3" Type="http://schemas.openxmlformats.org/officeDocument/2006/relationships/oleObject" Target="../embeddings/oleObject46.bin"/><Relationship Id="rId21" Type="http://schemas.openxmlformats.org/officeDocument/2006/relationships/image" Target="../media/image85.wmf"/><Relationship Id="rId7" Type="http://schemas.openxmlformats.org/officeDocument/2006/relationships/image" Target="../media/image21.png"/><Relationship Id="rId12" Type="http://schemas.openxmlformats.org/officeDocument/2006/relationships/image" Target="../media/image290.png"/><Relationship Id="rId17" Type="http://schemas.openxmlformats.org/officeDocument/2006/relationships/image" Target="../media/image83.wmf"/><Relationship Id="rId2" Type="http://schemas.openxmlformats.org/officeDocument/2006/relationships/slideLayout" Target="../slideLayouts/slideLayout12.xml"/><Relationship Id="rId16" Type="http://schemas.openxmlformats.org/officeDocument/2006/relationships/oleObject" Target="../embeddings/oleObject50.bin"/><Relationship Id="rId20" Type="http://schemas.openxmlformats.org/officeDocument/2006/relationships/oleObject" Target="../embeddings/oleObject52.bin"/><Relationship Id="rId1" Type="http://schemas.openxmlformats.org/officeDocument/2006/relationships/vmlDrawing" Target="../drawings/vmlDrawing11.vml"/><Relationship Id="rId6" Type="http://schemas.openxmlformats.org/officeDocument/2006/relationships/image" Target="../media/image81.wmf"/><Relationship Id="rId11" Type="http://schemas.openxmlformats.org/officeDocument/2006/relationships/image" Target="../media/image90.png"/><Relationship Id="rId5" Type="http://schemas.openxmlformats.org/officeDocument/2006/relationships/oleObject" Target="../embeddings/oleObject47.bin"/><Relationship Id="rId15" Type="http://schemas.openxmlformats.org/officeDocument/2006/relationships/image" Target="../media/image82.wmf"/><Relationship Id="rId10" Type="http://schemas.openxmlformats.org/officeDocument/2006/relationships/image" Target="../media/image89.png"/><Relationship Id="rId19" Type="http://schemas.openxmlformats.org/officeDocument/2006/relationships/image" Target="../media/image84.wmf"/><Relationship Id="rId4" Type="http://schemas.openxmlformats.org/officeDocument/2006/relationships/image" Target="../media/image80.wmf"/><Relationship Id="rId9" Type="http://schemas.openxmlformats.org/officeDocument/2006/relationships/image" Target="../media/image36.wmf"/><Relationship Id="rId14" Type="http://schemas.openxmlformats.org/officeDocument/2006/relationships/oleObject" Target="../embeddings/oleObject49.bin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wmf"/><Relationship Id="rId18" Type="http://schemas.openxmlformats.org/officeDocument/2006/relationships/image" Target="../media/image96.png"/><Relationship Id="rId3" Type="http://schemas.openxmlformats.org/officeDocument/2006/relationships/notesSlide" Target="../notesSlides/notesSlide13.xml"/><Relationship Id="rId21" Type="http://schemas.openxmlformats.org/officeDocument/2006/relationships/oleObject" Target="../embeddings/oleObject58.bin"/><Relationship Id="rId7" Type="http://schemas.openxmlformats.org/officeDocument/2006/relationships/oleObject" Target="../embeddings/oleObject54.bin"/><Relationship Id="rId12" Type="http://schemas.openxmlformats.org/officeDocument/2006/relationships/image" Target="../media/image64.wmf"/><Relationship Id="rId17" Type="http://schemas.openxmlformats.org/officeDocument/2006/relationships/image" Target="../media/image65.png"/><Relationship Id="rId2" Type="http://schemas.openxmlformats.org/officeDocument/2006/relationships/slideLayout" Target="../slideLayouts/slideLayout12.xml"/><Relationship Id="rId20" Type="http://schemas.openxmlformats.org/officeDocument/2006/relationships/image" Target="../media/image88.wmf"/><Relationship Id="rId1" Type="http://schemas.openxmlformats.org/officeDocument/2006/relationships/vmlDrawing" Target="../drawings/vmlDrawing12.vml"/><Relationship Id="rId6" Type="http://schemas.openxmlformats.org/officeDocument/2006/relationships/image" Target="../media/image36.wmf"/><Relationship Id="rId11" Type="http://schemas.openxmlformats.org/officeDocument/2006/relationships/oleObject" Target="../embeddings/oleObject56.bin"/><Relationship Id="rId24" Type="http://schemas.openxmlformats.org/officeDocument/2006/relationships/image" Target="../media/image90.wmf"/><Relationship Id="rId5" Type="http://schemas.openxmlformats.org/officeDocument/2006/relationships/oleObject" Target="../embeddings/oleObject53.bin"/><Relationship Id="rId23" Type="http://schemas.openxmlformats.org/officeDocument/2006/relationships/oleObject" Target="../embeddings/oleObject59.bin"/><Relationship Id="rId10" Type="http://schemas.openxmlformats.org/officeDocument/2006/relationships/image" Target="../media/image87.wmf"/><Relationship Id="rId19" Type="http://schemas.openxmlformats.org/officeDocument/2006/relationships/oleObject" Target="../embeddings/oleObject57.bin"/><Relationship Id="rId4" Type="http://schemas.openxmlformats.org/officeDocument/2006/relationships/image" Target="../media/image21.png"/><Relationship Id="rId9" Type="http://schemas.openxmlformats.org/officeDocument/2006/relationships/oleObject" Target="../embeddings/oleObject55.bin"/><Relationship Id="rId22" Type="http://schemas.openxmlformats.org/officeDocument/2006/relationships/image" Target="../media/image89.wmf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91.wmf"/><Relationship Id="rId12" Type="http://schemas.openxmlformats.org/officeDocument/2006/relationships/image" Target="../media/image93.pn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3.vml"/><Relationship Id="rId6" Type="http://schemas.openxmlformats.org/officeDocument/2006/relationships/oleObject" Target="../embeddings/oleObject61.bin"/><Relationship Id="rId11" Type="http://schemas.openxmlformats.org/officeDocument/2006/relationships/image" Target="../media/image92.png"/><Relationship Id="rId5" Type="http://schemas.openxmlformats.org/officeDocument/2006/relationships/image" Target="../media/image34.wmf"/><Relationship Id="rId10" Type="http://schemas.openxmlformats.org/officeDocument/2006/relationships/image" Target="../media/image36.wmf"/><Relationship Id="rId4" Type="http://schemas.openxmlformats.org/officeDocument/2006/relationships/oleObject" Target="../embeddings/oleObject60.bin"/><Relationship Id="rId9" Type="http://schemas.openxmlformats.org/officeDocument/2006/relationships/oleObject" Target="../embeddings/oleObject62.bin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5.bin"/><Relationship Id="rId13" Type="http://schemas.openxmlformats.org/officeDocument/2006/relationships/image" Target="../media/image93.png"/><Relationship Id="rId18" Type="http://schemas.openxmlformats.org/officeDocument/2006/relationships/oleObject" Target="../embeddings/oleObject68.bin"/><Relationship Id="rId3" Type="http://schemas.openxmlformats.org/officeDocument/2006/relationships/oleObject" Target="../embeddings/oleObject63.bin"/><Relationship Id="rId21" Type="http://schemas.openxmlformats.org/officeDocument/2006/relationships/image" Target="../media/image85.wmf"/><Relationship Id="rId7" Type="http://schemas.openxmlformats.org/officeDocument/2006/relationships/image" Target="../media/image21.png"/><Relationship Id="rId12" Type="http://schemas.openxmlformats.org/officeDocument/2006/relationships/image" Target="../media/image92.png"/><Relationship Id="rId17" Type="http://schemas.openxmlformats.org/officeDocument/2006/relationships/image" Target="../media/image83.wmf"/><Relationship Id="rId2" Type="http://schemas.openxmlformats.org/officeDocument/2006/relationships/slideLayout" Target="../slideLayouts/slideLayout12.xml"/><Relationship Id="rId16" Type="http://schemas.openxmlformats.org/officeDocument/2006/relationships/oleObject" Target="../embeddings/oleObject67.bin"/><Relationship Id="rId20" Type="http://schemas.openxmlformats.org/officeDocument/2006/relationships/oleObject" Target="../embeddings/oleObject69.bin"/><Relationship Id="rId1" Type="http://schemas.openxmlformats.org/officeDocument/2006/relationships/vmlDrawing" Target="../drawings/vmlDrawing14.vml"/><Relationship Id="rId6" Type="http://schemas.openxmlformats.org/officeDocument/2006/relationships/image" Target="../media/image81.wmf"/><Relationship Id="rId11" Type="http://schemas.openxmlformats.org/officeDocument/2006/relationships/image" Target="../media/image95.png"/><Relationship Id="rId5" Type="http://schemas.openxmlformats.org/officeDocument/2006/relationships/oleObject" Target="../embeddings/oleObject64.bin"/><Relationship Id="rId15" Type="http://schemas.openxmlformats.org/officeDocument/2006/relationships/image" Target="../media/image82.wmf"/><Relationship Id="rId10" Type="http://schemas.openxmlformats.org/officeDocument/2006/relationships/image" Target="../media/image94.png"/><Relationship Id="rId19" Type="http://schemas.openxmlformats.org/officeDocument/2006/relationships/image" Target="../media/image84.wmf"/><Relationship Id="rId4" Type="http://schemas.openxmlformats.org/officeDocument/2006/relationships/image" Target="../media/image80.wmf"/><Relationship Id="rId9" Type="http://schemas.openxmlformats.org/officeDocument/2006/relationships/image" Target="../media/image36.wmf"/><Relationship Id="rId14" Type="http://schemas.openxmlformats.org/officeDocument/2006/relationships/oleObject" Target="../embeddings/oleObject66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wmf"/><Relationship Id="rId3" Type="http://schemas.openxmlformats.org/officeDocument/2006/relationships/oleObject" Target="../embeddings/oleObject70.bin"/><Relationship Id="rId7" Type="http://schemas.openxmlformats.org/officeDocument/2006/relationships/oleObject" Target="../embeddings/oleObject72.bin"/><Relationship Id="rId12" Type="http://schemas.openxmlformats.org/officeDocument/2006/relationships/image" Target="../media/image100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97.wmf"/><Relationship Id="rId11" Type="http://schemas.openxmlformats.org/officeDocument/2006/relationships/oleObject" Target="../embeddings/oleObject74.bin"/><Relationship Id="rId5" Type="http://schemas.openxmlformats.org/officeDocument/2006/relationships/oleObject" Target="../embeddings/oleObject71.bin"/><Relationship Id="rId10" Type="http://schemas.openxmlformats.org/officeDocument/2006/relationships/image" Target="../media/image99.wmf"/><Relationship Id="rId4" Type="http://schemas.openxmlformats.org/officeDocument/2006/relationships/image" Target="../media/image96.wmf"/><Relationship Id="rId9" Type="http://schemas.openxmlformats.org/officeDocument/2006/relationships/oleObject" Target="../embeddings/oleObject73.bin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13" Type="http://schemas.openxmlformats.org/officeDocument/2006/relationships/oleObject" Target="../embeddings/oleObject77.bin"/><Relationship Id="rId18" Type="http://schemas.openxmlformats.org/officeDocument/2006/relationships/image" Target="../media/image102.wmf"/><Relationship Id="rId3" Type="http://schemas.openxmlformats.org/officeDocument/2006/relationships/notesSlide" Target="../notesSlides/notesSlide15.xml"/><Relationship Id="rId21" Type="http://schemas.openxmlformats.org/officeDocument/2006/relationships/oleObject" Target="../embeddings/oleObject80.bin"/><Relationship Id="rId7" Type="http://schemas.openxmlformats.org/officeDocument/2006/relationships/image" Target="../media/image107.png"/><Relationship Id="rId12" Type="http://schemas.openxmlformats.org/officeDocument/2006/relationships/image" Target="../media/image101.wmf"/><Relationship Id="rId17" Type="http://schemas.openxmlformats.org/officeDocument/2006/relationships/oleObject" Target="../embeddings/oleObject78.bin"/><Relationship Id="rId2" Type="http://schemas.openxmlformats.org/officeDocument/2006/relationships/slideLayout" Target="../slideLayouts/slideLayout12.xml"/><Relationship Id="rId16" Type="http://schemas.openxmlformats.org/officeDocument/2006/relationships/image" Target="../media/image109.png"/><Relationship Id="rId20" Type="http://schemas.openxmlformats.org/officeDocument/2006/relationships/image" Target="../media/image103.wmf"/><Relationship Id="rId1" Type="http://schemas.openxmlformats.org/officeDocument/2006/relationships/vmlDrawing" Target="../drawings/vmlDrawing16.vml"/><Relationship Id="rId6" Type="http://schemas.openxmlformats.org/officeDocument/2006/relationships/image" Target="../media/image36.wmf"/><Relationship Id="rId11" Type="http://schemas.openxmlformats.org/officeDocument/2006/relationships/oleObject" Target="../embeddings/oleObject76.bin"/><Relationship Id="rId24" Type="http://schemas.openxmlformats.org/officeDocument/2006/relationships/image" Target="../media/image105.wmf"/><Relationship Id="rId5" Type="http://schemas.openxmlformats.org/officeDocument/2006/relationships/oleObject" Target="../embeddings/oleObject75.bin"/><Relationship Id="rId15" Type="http://schemas.openxmlformats.org/officeDocument/2006/relationships/image" Target="../media/image65.png"/><Relationship Id="rId23" Type="http://schemas.openxmlformats.org/officeDocument/2006/relationships/oleObject" Target="../embeddings/oleObject81.bin"/><Relationship Id="rId10" Type="http://schemas.openxmlformats.org/officeDocument/2006/relationships/image" Target="../media/image64.png"/><Relationship Id="rId19" Type="http://schemas.openxmlformats.org/officeDocument/2006/relationships/oleObject" Target="../embeddings/oleObject79.bin"/><Relationship Id="rId4" Type="http://schemas.openxmlformats.org/officeDocument/2006/relationships/image" Target="../media/image21.png"/><Relationship Id="rId9" Type="http://schemas.openxmlformats.org/officeDocument/2006/relationships/image" Target="../media/image63.png"/><Relationship Id="rId14" Type="http://schemas.openxmlformats.org/officeDocument/2006/relationships/image" Target="../media/image64.wmf"/><Relationship Id="rId22" Type="http://schemas.openxmlformats.org/officeDocument/2006/relationships/image" Target="../media/image104.wmf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13" Type="http://schemas.openxmlformats.org/officeDocument/2006/relationships/oleObject" Target="../embeddings/oleObject84.bin"/><Relationship Id="rId18" Type="http://schemas.openxmlformats.org/officeDocument/2006/relationships/image" Target="../media/image107.wmf"/><Relationship Id="rId3" Type="http://schemas.openxmlformats.org/officeDocument/2006/relationships/notesSlide" Target="../notesSlides/notesSlide16.xml"/><Relationship Id="rId21" Type="http://schemas.openxmlformats.org/officeDocument/2006/relationships/oleObject" Target="../embeddings/oleObject87.bin"/><Relationship Id="rId7" Type="http://schemas.openxmlformats.org/officeDocument/2006/relationships/image" Target="../media/image115.png"/><Relationship Id="rId12" Type="http://schemas.openxmlformats.org/officeDocument/2006/relationships/image" Target="../media/image106.wmf"/><Relationship Id="rId17" Type="http://schemas.openxmlformats.org/officeDocument/2006/relationships/oleObject" Target="../embeddings/oleObject85.bin"/><Relationship Id="rId2" Type="http://schemas.openxmlformats.org/officeDocument/2006/relationships/slideLayout" Target="../slideLayouts/slideLayout12.xml"/><Relationship Id="rId16" Type="http://schemas.openxmlformats.org/officeDocument/2006/relationships/image" Target="../media/image117.png"/><Relationship Id="rId20" Type="http://schemas.openxmlformats.org/officeDocument/2006/relationships/image" Target="../media/image108.wmf"/><Relationship Id="rId1" Type="http://schemas.openxmlformats.org/officeDocument/2006/relationships/vmlDrawing" Target="../drawings/vmlDrawing17.vml"/><Relationship Id="rId6" Type="http://schemas.openxmlformats.org/officeDocument/2006/relationships/image" Target="../media/image36.wmf"/><Relationship Id="rId11" Type="http://schemas.openxmlformats.org/officeDocument/2006/relationships/oleObject" Target="../embeddings/oleObject83.bin"/><Relationship Id="rId24" Type="http://schemas.openxmlformats.org/officeDocument/2006/relationships/image" Target="../media/image110.wmf"/><Relationship Id="rId5" Type="http://schemas.openxmlformats.org/officeDocument/2006/relationships/oleObject" Target="../embeddings/oleObject82.bin"/><Relationship Id="rId15" Type="http://schemas.openxmlformats.org/officeDocument/2006/relationships/image" Target="../media/image65.png"/><Relationship Id="rId23" Type="http://schemas.openxmlformats.org/officeDocument/2006/relationships/oleObject" Target="../embeddings/oleObject88.bin"/><Relationship Id="rId10" Type="http://schemas.openxmlformats.org/officeDocument/2006/relationships/image" Target="../media/image64.png"/><Relationship Id="rId19" Type="http://schemas.openxmlformats.org/officeDocument/2006/relationships/oleObject" Target="../embeddings/oleObject86.bin"/><Relationship Id="rId4" Type="http://schemas.openxmlformats.org/officeDocument/2006/relationships/image" Target="../media/image21.png"/><Relationship Id="rId9" Type="http://schemas.openxmlformats.org/officeDocument/2006/relationships/image" Target="../media/image63.png"/><Relationship Id="rId14" Type="http://schemas.openxmlformats.org/officeDocument/2006/relationships/image" Target="../media/image64.wmf"/><Relationship Id="rId22" Type="http://schemas.openxmlformats.org/officeDocument/2006/relationships/image" Target="../media/image109.wmf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13" Type="http://schemas.openxmlformats.org/officeDocument/2006/relationships/oleObject" Target="../embeddings/oleObject91.bin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122.png"/><Relationship Id="rId12" Type="http://schemas.openxmlformats.org/officeDocument/2006/relationships/image" Target="../media/image112.wmf"/><Relationship Id="rId2" Type="http://schemas.openxmlformats.org/officeDocument/2006/relationships/slideLayout" Target="../slideLayouts/slideLayout12.xml"/><Relationship Id="rId16" Type="http://schemas.openxmlformats.org/officeDocument/2006/relationships/image" Target="../media/image114.wmf"/><Relationship Id="rId1" Type="http://schemas.openxmlformats.org/officeDocument/2006/relationships/vmlDrawing" Target="../drawings/vmlDrawing18.vml"/><Relationship Id="rId6" Type="http://schemas.openxmlformats.org/officeDocument/2006/relationships/image" Target="../media/image108.png"/><Relationship Id="rId11" Type="http://schemas.openxmlformats.org/officeDocument/2006/relationships/oleObject" Target="../embeddings/oleObject90.bin"/><Relationship Id="rId5" Type="http://schemas.openxmlformats.org/officeDocument/2006/relationships/image" Target="../media/image107.png"/><Relationship Id="rId15" Type="http://schemas.openxmlformats.org/officeDocument/2006/relationships/oleObject" Target="../embeddings/oleObject92.bin"/><Relationship Id="rId10" Type="http://schemas.openxmlformats.org/officeDocument/2006/relationships/image" Target="../media/image111.wmf"/><Relationship Id="rId4" Type="http://schemas.openxmlformats.org/officeDocument/2006/relationships/image" Target="../media/image21.png"/><Relationship Id="rId9" Type="http://schemas.openxmlformats.org/officeDocument/2006/relationships/oleObject" Target="../embeddings/oleObject89.bin"/><Relationship Id="rId14" Type="http://schemas.openxmlformats.org/officeDocument/2006/relationships/image" Target="../media/image113.w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wmf"/><Relationship Id="rId3" Type="http://schemas.openxmlformats.org/officeDocument/2006/relationships/oleObject" Target="../embeddings/oleObject93.bin"/><Relationship Id="rId7" Type="http://schemas.openxmlformats.org/officeDocument/2006/relationships/oleObject" Target="../embeddings/oleObject9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9.vml"/><Relationship Id="rId6" Type="http://schemas.openxmlformats.org/officeDocument/2006/relationships/image" Target="../media/image120.wmf"/><Relationship Id="rId5" Type="http://schemas.openxmlformats.org/officeDocument/2006/relationships/oleObject" Target="../embeddings/oleObject94.bin"/><Relationship Id="rId4" Type="http://schemas.openxmlformats.org/officeDocument/2006/relationships/image" Target="../media/image119.wmf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wmf"/><Relationship Id="rId3" Type="http://schemas.openxmlformats.org/officeDocument/2006/relationships/notesSlide" Target="../notesSlides/notesSlide19.xml"/><Relationship Id="rId7" Type="http://schemas.openxmlformats.org/officeDocument/2006/relationships/oleObject" Target="../embeddings/oleObject9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122.wmf"/><Relationship Id="rId5" Type="http://schemas.openxmlformats.org/officeDocument/2006/relationships/oleObject" Target="../embeddings/oleObject96.bin"/><Relationship Id="rId4" Type="http://schemas.openxmlformats.org/officeDocument/2006/relationships/image" Target="../media/image21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1.vml"/><Relationship Id="rId6" Type="http://schemas.openxmlformats.org/officeDocument/2006/relationships/image" Target="../media/image610.png"/><Relationship Id="rId5" Type="http://schemas.openxmlformats.org/officeDocument/2006/relationships/image" Target="../media/image60.png"/><Relationship Id="rId4" Type="http://schemas.openxmlformats.org/officeDocument/2006/relationships/image" Target="../media/image124.w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2.vml"/><Relationship Id="rId5" Type="http://schemas.openxmlformats.org/officeDocument/2006/relationships/image" Target="../media/image126.wmf"/><Relationship Id="rId4" Type="http://schemas.openxmlformats.org/officeDocument/2006/relationships/oleObject" Target="../embeddings/oleObject99.bin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3.vml"/><Relationship Id="rId6" Type="http://schemas.openxmlformats.org/officeDocument/2006/relationships/image" Target="../media/image128.png"/><Relationship Id="rId5" Type="http://schemas.openxmlformats.org/officeDocument/2006/relationships/image" Target="../media/image127.wmf"/><Relationship Id="rId4" Type="http://schemas.openxmlformats.org/officeDocument/2006/relationships/oleObject" Target="../embeddings/oleObject100.bin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4.vml"/><Relationship Id="rId5" Type="http://schemas.openxmlformats.org/officeDocument/2006/relationships/image" Target="../media/image131.png"/><Relationship Id="rId4" Type="http://schemas.openxmlformats.org/officeDocument/2006/relationships/oleObject" Target="../embeddings/oleObject101.bin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4.bin"/><Relationship Id="rId3" Type="http://schemas.openxmlformats.org/officeDocument/2006/relationships/hyperlink" Target="http://www.robots.ox.ac.uk/~vgg/hzbook/code/" TargetMode="External"/><Relationship Id="rId7" Type="http://schemas.openxmlformats.org/officeDocument/2006/relationships/image" Target="../media/image133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5.vml"/><Relationship Id="rId6" Type="http://schemas.openxmlformats.org/officeDocument/2006/relationships/oleObject" Target="../embeddings/oleObject103.bin"/><Relationship Id="rId5" Type="http://schemas.openxmlformats.org/officeDocument/2006/relationships/image" Target="../media/image132.wmf"/><Relationship Id="rId4" Type="http://schemas.openxmlformats.org/officeDocument/2006/relationships/oleObject" Target="../embeddings/oleObject102.bin"/><Relationship Id="rId9" Type="http://schemas.openxmlformats.org/officeDocument/2006/relationships/image" Target="../media/image134.w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wmf"/><Relationship Id="rId3" Type="http://schemas.openxmlformats.org/officeDocument/2006/relationships/notesSlide" Target="../notesSlides/notesSlide1.xml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2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Epipolar</a:t>
            </a:r>
            <a:r>
              <a:rPr lang="en-US" dirty="0" smtClean="0"/>
              <a:t> Geometry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Samuel Cheng</a:t>
            </a:r>
          </a:p>
          <a:p>
            <a:r>
              <a:rPr lang="en-US" dirty="0"/>
              <a:t>Slide credit: James </a:t>
            </a:r>
            <a:r>
              <a:rPr lang="en-US" dirty="0" err="1"/>
              <a:t>Tompkin</a:t>
            </a:r>
            <a:r>
              <a:rPr lang="en-US" dirty="0"/>
              <a:t>, </a:t>
            </a:r>
            <a:r>
              <a:rPr lang="en-US" dirty="0" err="1"/>
              <a:t>Naoh</a:t>
            </a:r>
            <a:r>
              <a:rPr lang="en-US" dirty="0"/>
              <a:t> </a:t>
            </a:r>
            <a:r>
              <a:rPr lang="en-US" dirty="0" err="1"/>
              <a:t>Snavely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8444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Depth from disparity</a:t>
            </a:r>
          </a:p>
        </p:txBody>
      </p:sp>
      <p:sp>
        <p:nvSpPr>
          <p:cNvPr id="207875" name="Text Box 3"/>
          <p:cNvSpPr txBox="1">
            <a:spLocks noChangeArrowheads="1"/>
          </p:cNvSpPr>
          <p:nvPr/>
        </p:nvSpPr>
        <p:spPr bwMode="auto">
          <a:xfrm>
            <a:off x="809625" y="1785938"/>
            <a:ext cx="13779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en-US" sz="1800">
                <a:solidFill>
                  <a:srgbClr val="000000"/>
                </a:solidFill>
              </a:rPr>
              <a:t>image I(x,y)</a:t>
            </a:r>
            <a:endParaRPr lang="en-GB" altLang="en-US" sz="1800">
              <a:solidFill>
                <a:srgbClr val="000000"/>
              </a:solidFill>
            </a:endParaRPr>
          </a:p>
        </p:txBody>
      </p:sp>
      <p:sp>
        <p:nvSpPr>
          <p:cNvPr id="207876" name="Text Box 4"/>
          <p:cNvSpPr txBox="1">
            <a:spLocks noChangeArrowheads="1"/>
          </p:cNvSpPr>
          <p:nvPr/>
        </p:nvSpPr>
        <p:spPr bwMode="auto">
          <a:xfrm>
            <a:off x="6851650" y="1749425"/>
            <a:ext cx="1606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en-US" sz="1800">
                <a:solidFill>
                  <a:srgbClr val="000000"/>
                </a:solidFill>
              </a:rPr>
              <a:t>image I´(x´,y´)</a:t>
            </a:r>
            <a:endParaRPr lang="en-GB" altLang="en-US" sz="1800">
              <a:solidFill>
                <a:srgbClr val="000000"/>
              </a:solidFill>
            </a:endParaRPr>
          </a:p>
        </p:txBody>
      </p:sp>
      <p:sp>
        <p:nvSpPr>
          <p:cNvPr id="207877" name="Text Box 5"/>
          <p:cNvSpPr txBox="1">
            <a:spLocks noChangeArrowheads="1"/>
          </p:cNvSpPr>
          <p:nvPr/>
        </p:nvSpPr>
        <p:spPr bwMode="auto">
          <a:xfrm>
            <a:off x="3408363" y="1795463"/>
            <a:ext cx="22542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en-US" sz="1800">
                <a:solidFill>
                  <a:srgbClr val="000000"/>
                </a:solidFill>
              </a:rPr>
              <a:t>Disparity map D(x,y)</a:t>
            </a:r>
            <a:endParaRPr lang="en-GB" altLang="en-US" sz="1800">
              <a:solidFill>
                <a:srgbClr val="000000"/>
              </a:solidFill>
            </a:endParaRPr>
          </a:p>
        </p:txBody>
      </p:sp>
      <p:sp>
        <p:nvSpPr>
          <p:cNvPr id="207878" name="Text Box 6"/>
          <p:cNvSpPr txBox="1">
            <a:spLocks noChangeArrowheads="1"/>
          </p:cNvSpPr>
          <p:nvPr/>
        </p:nvSpPr>
        <p:spPr bwMode="auto">
          <a:xfrm>
            <a:off x="2819400" y="4679950"/>
            <a:ext cx="2851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en-US" sz="2400">
                <a:solidFill>
                  <a:srgbClr val="000000"/>
                </a:solidFill>
              </a:rPr>
              <a:t>(x´,y´)=(x+D(x,y), y)</a:t>
            </a:r>
            <a:endParaRPr lang="en-GB" altLang="en-US" sz="2400">
              <a:solidFill>
                <a:srgbClr val="000000"/>
              </a:solidFill>
            </a:endParaRPr>
          </a:p>
        </p:txBody>
      </p:sp>
      <p:pic>
        <p:nvPicPr>
          <p:cNvPr id="207879" name="Picture 7" descr="rect_006_007_lef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63" y="2433638"/>
            <a:ext cx="2741612" cy="201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880" name="Picture 8" descr="rect_006_007_righ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9663" y="2422525"/>
            <a:ext cx="2749550" cy="201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881" name="Picture 9" descr="disparity_006_007_l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5638" y="2425700"/>
            <a:ext cx="2749550" cy="201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7882" name="Oval 10"/>
          <p:cNvSpPr>
            <a:spLocks noChangeArrowheads="1"/>
          </p:cNvSpPr>
          <p:nvPr/>
        </p:nvSpPr>
        <p:spPr bwMode="auto">
          <a:xfrm>
            <a:off x="1169988" y="3430588"/>
            <a:ext cx="36512" cy="36512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207883" name="Oval 11"/>
          <p:cNvSpPr>
            <a:spLocks noChangeArrowheads="1"/>
          </p:cNvSpPr>
          <p:nvPr/>
        </p:nvSpPr>
        <p:spPr bwMode="auto">
          <a:xfrm>
            <a:off x="4129088" y="3394075"/>
            <a:ext cx="36512" cy="36513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207884" name="Oval 12"/>
          <p:cNvSpPr>
            <a:spLocks noChangeArrowheads="1"/>
          </p:cNvSpPr>
          <p:nvPr/>
        </p:nvSpPr>
        <p:spPr bwMode="auto">
          <a:xfrm>
            <a:off x="6937375" y="3413125"/>
            <a:ext cx="36513" cy="36513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207885" name="Freeform 13"/>
          <p:cNvSpPr>
            <a:spLocks/>
          </p:cNvSpPr>
          <p:nvPr/>
        </p:nvSpPr>
        <p:spPr bwMode="auto">
          <a:xfrm>
            <a:off x="6945313" y="3429000"/>
            <a:ext cx="166687" cy="42863"/>
          </a:xfrm>
          <a:custGeom>
            <a:avLst/>
            <a:gdLst>
              <a:gd name="T0" fmla="*/ 0 w 131"/>
              <a:gd name="T1" fmla="*/ 0 h 1"/>
              <a:gd name="T2" fmla="*/ 2147483646 w 131"/>
              <a:gd name="T3" fmla="*/ 0 h 1"/>
              <a:gd name="T4" fmla="*/ 0 60000 65536"/>
              <a:gd name="T5" fmla="*/ 0 60000 65536"/>
              <a:gd name="T6" fmla="*/ 0 w 131"/>
              <a:gd name="T7" fmla="*/ 0 h 1"/>
              <a:gd name="T8" fmla="*/ 131 w 131"/>
              <a:gd name="T9" fmla="*/ 1 h 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31" h="1">
                <a:moveTo>
                  <a:pt x="0" y="0"/>
                </a:moveTo>
                <a:lnTo>
                  <a:pt x="131" y="0"/>
                </a:lnTo>
              </a:path>
            </a:pathLst>
          </a:custGeom>
          <a:noFill/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457200" y="5562600"/>
            <a:ext cx="84582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/>
              <a:t>If we could find the </a:t>
            </a:r>
            <a:r>
              <a:rPr lang="en-US" altLang="en-US" sz="2400" b="1" dirty="0"/>
              <a:t>corresponding points </a:t>
            </a:r>
            <a:r>
              <a:rPr lang="en-US" altLang="en-US" sz="2400" dirty="0"/>
              <a:t>in two images, we could </a:t>
            </a:r>
            <a:r>
              <a:rPr lang="en-US" altLang="en-US" sz="2400" b="1" dirty="0"/>
              <a:t>estimate relative depth</a:t>
            </a:r>
            <a:r>
              <a:rPr lang="en-US" altLang="en-US" sz="2400" dirty="0"/>
              <a:t>…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010809" y="6550223"/>
            <a:ext cx="11705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prstClr val="black">
                    <a:lumMod val="50000"/>
                    <a:lumOff val="50000"/>
                  </a:prstClr>
                </a:solidFill>
              </a:rPr>
              <a:t>James Hays</a:t>
            </a:r>
          </a:p>
        </p:txBody>
      </p:sp>
    </p:spTree>
    <p:extLst>
      <p:ext uri="{BB962C8B-B14F-4D97-AF65-F5344CB8AC3E}">
        <p14:creationId xmlns:p14="http://schemas.microsoft.com/office/powerpoint/2010/main" val="3406527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 we need to know?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rabicPeriod"/>
            </a:pPr>
            <a:r>
              <a:rPr lang="en-US" dirty="0"/>
              <a:t>Calibration for the two cameras.</a:t>
            </a:r>
          </a:p>
          <a:p>
            <a:pPr marL="914400" lvl="1" indent="-514350">
              <a:buAutoNum type="arabicPeriod"/>
            </a:pPr>
            <a:r>
              <a:rPr lang="en-US" dirty="0"/>
              <a:t>Intrinsic matrices for both cameras (e.g., f)</a:t>
            </a:r>
          </a:p>
          <a:p>
            <a:pPr marL="914400" lvl="1" indent="-514350">
              <a:buAutoNum type="arabicPeriod"/>
            </a:pPr>
            <a:r>
              <a:rPr lang="en-US" dirty="0"/>
              <a:t>Baseline distance T in parallel camera case</a:t>
            </a:r>
          </a:p>
          <a:p>
            <a:pPr marL="914400" lvl="1" indent="-514350">
              <a:buAutoNum type="arabicPeriod"/>
            </a:pPr>
            <a:r>
              <a:rPr lang="en-US" dirty="0"/>
              <a:t>R, t in non-parallel case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2. Correspondence for every pixel.</a:t>
            </a:r>
          </a:p>
          <a:p>
            <a:pPr marL="0" indent="0">
              <a:buNone/>
            </a:pPr>
            <a:r>
              <a:rPr lang="en-US" sz="2800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084412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02173"/>
            <a:ext cx="4572000" cy="30366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602173"/>
            <a:ext cx="4572000" cy="3036627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66716" y="392374"/>
            <a:ext cx="8839200" cy="1143000"/>
          </a:xfrm>
        </p:spPr>
        <p:txBody>
          <a:bodyPr>
            <a:normAutofit/>
          </a:bodyPr>
          <a:lstStyle/>
          <a:p>
            <a:pPr algn="l"/>
            <a:r>
              <a:rPr lang="en-US" sz="3600" dirty="0"/>
              <a:t>Correspondence for every pixel.</a:t>
            </a:r>
            <a:br>
              <a:rPr lang="en-US" sz="3600" dirty="0"/>
            </a:br>
            <a:r>
              <a:rPr lang="en-US" sz="3600" dirty="0"/>
              <a:t>Where do we need to search?</a:t>
            </a:r>
          </a:p>
        </p:txBody>
      </p:sp>
      <p:sp>
        <p:nvSpPr>
          <p:cNvPr id="11" name="Right Arrow 10"/>
          <p:cNvSpPr/>
          <p:nvPr/>
        </p:nvSpPr>
        <p:spPr bwMode="auto">
          <a:xfrm rot="19583374">
            <a:off x="1199476" y="4777146"/>
            <a:ext cx="838200" cy="4572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4572000" y="2602173"/>
            <a:ext cx="4572000" cy="3036627"/>
          </a:xfrm>
          <a:prstGeom prst="rect">
            <a:avLst/>
          </a:prstGeom>
          <a:solidFill>
            <a:schemeClr val="accent1">
              <a:alpha val="49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5181600" y="4430973"/>
            <a:ext cx="1676400" cy="838200"/>
          </a:xfrm>
          <a:prstGeom prst="ellipse">
            <a:avLst/>
          </a:prstGeom>
          <a:solidFill>
            <a:schemeClr val="accent1">
              <a:alpha val="51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" name="Right Arrow 14"/>
          <p:cNvSpPr/>
          <p:nvPr/>
        </p:nvSpPr>
        <p:spPr bwMode="auto">
          <a:xfrm rot="6811734">
            <a:off x="5368003" y="3726858"/>
            <a:ext cx="838200" cy="4572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4586316" y="4735772"/>
            <a:ext cx="4557684" cy="87313"/>
          </a:xfrm>
          <a:prstGeom prst="rect">
            <a:avLst/>
          </a:prstGeom>
          <a:solidFill>
            <a:schemeClr val="accent1">
              <a:alpha val="48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7" name="Rectangle 16"/>
          <p:cNvSpPr/>
          <p:nvPr/>
        </p:nvSpPr>
        <p:spPr bwMode="auto">
          <a:xfrm rot="888750">
            <a:off x="4489003" y="4731685"/>
            <a:ext cx="4675312" cy="147302"/>
          </a:xfrm>
          <a:prstGeom prst="rect">
            <a:avLst/>
          </a:prstGeom>
          <a:solidFill>
            <a:schemeClr val="accent1">
              <a:alpha val="48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7858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  <p:bldP spid="14" grpId="1" animBg="1"/>
      <p:bldP spid="12" grpId="0" animBg="1"/>
      <p:bldP spid="12" grpId="1" animBg="1"/>
      <p:bldP spid="15" grpId="0" animBg="1"/>
      <p:bldP spid="15" grpId="1" animBg="1"/>
      <p:bldP spid="16" grpId="0" animBg="1"/>
      <p:bldP spid="16" grpId="1" animBg="1"/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1828800"/>
            <a:ext cx="6705600" cy="3810000"/>
          </a:xfrm>
        </p:spPr>
        <p:txBody>
          <a:bodyPr/>
          <a:lstStyle/>
          <a:p>
            <a:pPr algn="ctr"/>
            <a:r>
              <a:rPr lang="en-US" dirty="0"/>
              <a:t>Wouldn’t it be nice to know </a:t>
            </a:r>
            <a:br>
              <a:rPr lang="en-US" dirty="0"/>
            </a:br>
            <a:r>
              <a:rPr lang="en-US" dirty="0"/>
              <a:t>where matches can live? 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i="1" dirty="0" err="1"/>
              <a:t>Epipolar</a:t>
            </a:r>
            <a:r>
              <a:rPr lang="en-US" i="1" dirty="0"/>
              <a:t> geometry</a:t>
            </a:r>
            <a:br>
              <a:rPr lang="en-US" i="1" dirty="0"/>
            </a:br>
            <a:r>
              <a:rPr lang="en-US" dirty="0"/>
              <a:t>Constrains 2D search to 1D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990336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5338" y="1743529"/>
            <a:ext cx="7662862" cy="321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1683" name="Text Box 3"/>
          <p:cNvSpPr txBox="1">
            <a:spLocks noChangeArrowheads="1"/>
          </p:cNvSpPr>
          <p:nvPr/>
        </p:nvSpPr>
        <p:spPr bwMode="auto">
          <a:xfrm>
            <a:off x="5373416" y="5132137"/>
            <a:ext cx="377058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/>
              <a:t>Potential matches for </a:t>
            </a:r>
            <a:r>
              <a:rPr lang="en-US" sz="2000" i="1" dirty="0"/>
              <a:t>x</a:t>
            </a:r>
            <a:r>
              <a:rPr lang="en-US" sz="2000" dirty="0"/>
              <a:t> have to </a:t>
            </a:r>
          </a:p>
          <a:p>
            <a:r>
              <a:rPr lang="en-US" sz="2000" dirty="0"/>
              <a:t>lie on the corresponding line </a:t>
            </a:r>
            <a:r>
              <a:rPr lang="en-US" sz="2000" i="1" dirty="0"/>
              <a:t>l’</a:t>
            </a:r>
            <a:r>
              <a:rPr lang="en-US" sz="2000" dirty="0"/>
              <a:t>.</a:t>
            </a:r>
          </a:p>
        </p:txBody>
      </p:sp>
      <p:sp>
        <p:nvSpPr>
          <p:cNvPr id="711684" name="Text Box 4"/>
          <p:cNvSpPr txBox="1">
            <a:spLocks noChangeArrowheads="1"/>
          </p:cNvSpPr>
          <p:nvPr/>
        </p:nvSpPr>
        <p:spPr bwMode="auto">
          <a:xfrm>
            <a:off x="394458" y="5137464"/>
            <a:ext cx="382829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/>
              <a:t>Potential matches for </a:t>
            </a:r>
            <a:r>
              <a:rPr lang="en-US" sz="2000" i="1" dirty="0"/>
              <a:t>x’</a:t>
            </a:r>
            <a:r>
              <a:rPr lang="en-US" sz="2000" dirty="0"/>
              <a:t> have to </a:t>
            </a:r>
          </a:p>
          <a:p>
            <a:r>
              <a:rPr lang="en-US" sz="2000" dirty="0"/>
              <a:t>lie on the corresponding line </a:t>
            </a:r>
            <a:r>
              <a:rPr lang="en-US" sz="2000" i="1" dirty="0"/>
              <a:t>l</a:t>
            </a:r>
            <a:r>
              <a:rPr lang="en-US" sz="2000" dirty="0"/>
              <a:t>.</a:t>
            </a:r>
          </a:p>
        </p:txBody>
      </p:sp>
      <p:sp>
        <p:nvSpPr>
          <p:cNvPr id="711685" name="Oval 5"/>
          <p:cNvSpPr>
            <a:spLocks noChangeArrowheads="1"/>
          </p:cNvSpPr>
          <p:nvPr/>
        </p:nvSpPr>
        <p:spPr bwMode="auto">
          <a:xfrm>
            <a:off x="2884488" y="3248479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1686" name="Line 6"/>
          <p:cNvSpPr>
            <a:spLocks noChangeShapeType="1"/>
          </p:cNvSpPr>
          <p:nvPr/>
        </p:nvSpPr>
        <p:spPr bwMode="auto">
          <a:xfrm flipH="1">
            <a:off x="6084888" y="3172279"/>
            <a:ext cx="254000" cy="158115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1687" name="Oval 7"/>
          <p:cNvSpPr>
            <a:spLocks noChangeArrowheads="1"/>
          </p:cNvSpPr>
          <p:nvPr/>
        </p:nvSpPr>
        <p:spPr bwMode="auto">
          <a:xfrm>
            <a:off x="6275388" y="3248479"/>
            <a:ext cx="76200" cy="76200"/>
          </a:xfrm>
          <a:prstGeom prst="ellipse">
            <a:avLst/>
          </a:prstGeom>
          <a:solidFill>
            <a:srgbClr val="CC3300"/>
          </a:solidFill>
          <a:ln w="9525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Verdana" pitchFamily="34" charset="0"/>
            </a:endParaRPr>
          </a:p>
        </p:txBody>
      </p:sp>
      <p:sp>
        <p:nvSpPr>
          <p:cNvPr id="711688" name="Line 8"/>
          <p:cNvSpPr>
            <a:spLocks noChangeShapeType="1"/>
          </p:cNvSpPr>
          <p:nvPr/>
        </p:nvSpPr>
        <p:spPr bwMode="auto">
          <a:xfrm flipH="1" flipV="1">
            <a:off x="2909888" y="3153229"/>
            <a:ext cx="241300" cy="1562100"/>
          </a:xfrm>
          <a:prstGeom prst="line">
            <a:avLst/>
          </a:prstGeom>
          <a:noFill/>
          <a:ln w="28575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1689" name="Oval 9"/>
          <p:cNvSpPr>
            <a:spLocks noChangeArrowheads="1"/>
          </p:cNvSpPr>
          <p:nvPr/>
        </p:nvSpPr>
        <p:spPr bwMode="auto">
          <a:xfrm>
            <a:off x="3316288" y="2943679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1690" name="Oval 10"/>
          <p:cNvSpPr>
            <a:spLocks noChangeArrowheads="1"/>
          </p:cNvSpPr>
          <p:nvPr/>
        </p:nvSpPr>
        <p:spPr bwMode="auto">
          <a:xfrm>
            <a:off x="3970338" y="2499179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1691" name="Oval 11"/>
          <p:cNvSpPr>
            <a:spLocks noChangeArrowheads="1"/>
          </p:cNvSpPr>
          <p:nvPr/>
        </p:nvSpPr>
        <p:spPr bwMode="auto">
          <a:xfrm>
            <a:off x="6275388" y="3242129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1692" name="Oval 12"/>
          <p:cNvSpPr>
            <a:spLocks noChangeArrowheads="1"/>
          </p:cNvSpPr>
          <p:nvPr/>
        </p:nvSpPr>
        <p:spPr bwMode="auto">
          <a:xfrm>
            <a:off x="6224588" y="3597729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1693" name="Oval 13"/>
          <p:cNvSpPr>
            <a:spLocks noChangeArrowheads="1"/>
          </p:cNvSpPr>
          <p:nvPr/>
        </p:nvSpPr>
        <p:spPr bwMode="auto">
          <a:xfrm>
            <a:off x="6167438" y="3889829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494" name="Rectangle 14"/>
          <p:cNvSpPr>
            <a:spLocks noGrp="1" noChangeArrowheads="1"/>
          </p:cNvSpPr>
          <p:nvPr>
            <p:ph type="title"/>
          </p:nvPr>
        </p:nvSpPr>
        <p:spPr>
          <a:xfrm>
            <a:off x="571500" y="14287"/>
            <a:ext cx="7886700" cy="1325563"/>
          </a:xfrm>
        </p:spPr>
        <p:txBody>
          <a:bodyPr/>
          <a:lstStyle/>
          <a:p>
            <a:r>
              <a:rPr lang="en-US" dirty="0"/>
              <a:t>Key idea: </a:t>
            </a:r>
            <a:r>
              <a:rPr lang="en-US" dirty="0" err="1"/>
              <a:t>Epipolar</a:t>
            </a:r>
            <a:r>
              <a:rPr lang="en-US" dirty="0"/>
              <a:t> constraint</a:t>
            </a:r>
          </a:p>
        </p:txBody>
      </p:sp>
      <p:sp>
        <p:nvSpPr>
          <p:cNvPr id="20495" name="Freeform 15"/>
          <p:cNvSpPr>
            <a:spLocks/>
          </p:cNvSpPr>
          <p:nvPr/>
        </p:nvSpPr>
        <p:spPr bwMode="auto">
          <a:xfrm>
            <a:off x="2667000" y="3127829"/>
            <a:ext cx="228600" cy="228600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12" y="80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496" name="Text Box 16"/>
          <p:cNvSpPr txBox="1">
            <a:spLocks noChangeArrowheads="1"/>
          </p:cNvSpPr>
          <p:nvPr/>
        </p:nvSpPr>
        <p:spPr bwMode="auto">
          <a:xfrm>
            <a:off x="2667000" y="3051629"/>
            <a:ext cx="2095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</a:t>
            </a:r>
          </a:p>
        </p:txBody>
      </p:sp>
      <p:sp>
        <p:nvSpPr>
          <p:cNvPr id="20497" name="Freeform 17"/>
          <p:cNvSpPr>
            <a:spLocks/>
          </p:cNvSpPr>
          <p:nvPr/>
        </p:nvSpPr>
        <p:spPr bwMode="auto">
          <a:xfrm>
            <a:off x="6019800" y="3178629"/>
            <a:ext cx="273050" cy="254000"/>
          </a:xfrm>
          <a:custGeom>
            <a:avLst/>
            <a:gdLst>
              <a:gd name="T0" fmla="*/ 2147483647 w 172"/>
              <a:gd name="T1" fmla="*/ 2147483647 h 160"/>
              <a:gd name="T2" fmla="*/ 0 w 172"/>
              <a:gd name="T3" fmla="*/ 2147483647 h 160"/>
              <a:gd name="T4" fmla="*/ 2147483647 w 172"/>
              <a:gd name="T5" fmla="*/ 2147483647 h 160"/>
              <a:gd name="T6" fmla="*/ 2147483647 w 172"/>
              <a:gd name="T7" fmla="*/ 2147483647 h 160"/>
              <a:gd name="T8" fmla="*/ 2147483647 w 172"/>
              <a:gd name="T9" fmla="*/ 0 h 160"/>
              <a:gd name="T10" fmla="*/ 2147483647 w 172"/>
              <a:gd name="T11" fmla="*/ 2147483647 h 16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72"/>
              <a:gd name="T19" fmla="*/ 0 h 160"/>
              <a:gd name="T20" fmla="*/ 172 w 172"/>
              <a:gd name="T21" fmla="*/ 160 h 16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72" h="160">
                <a:moveTo>
                  <a:pt x="48" y="16"/>
                </a:moveTo>
                <a:lnTo>
                  <a:pt x="0" y="112"/>
                </a:lnTo>
                <a:lnTo>
                  <a:pt x="48" y="160"/>
                </a:lnTo>
                <a:lnTo>
                  <a:pt x="144" y="112"/>
                </a:lnTo>
                <a:lnTo>
                  <a:pt x="172" y="0"/>
                </a:lnTo>
                <a:lnTo>
                  <a:pt x="48" y="16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11698" name="Text Box 18"/>
          <p:cNvSpPr txBox="1">
            <a:spLocks noChangeArrowheads="1"/>
          </p:cNvSpPr>
          <p:nvPr/>
        </p:nvSpPr>
        <p:spPr bwMode="auto">
          <a:xfrm>
            <a:off x="6019800" y="3127829"/>
            <a:ext cx="381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x’</a:t>
            </a:r>
          </a:p>
        </p:txBody>
      </p:sp>
      <p:sp>
        <p:nvSpPr>
          <p:cNvPr id="20499" name="Freeform 19"/>
          <p:cNvSpPr>
            <a:spLocks/>
          </p:cNvSpPr>
          <p:nvPr/>
        </p:nvSpPr>
        <p:spPr bwMode="auto">
          <a:xfrm>
            <a:off x="8001000" y="2365829"/>
            <a:ext cx="381000" cy="304800"/>
          </a:xfrm>
          <a:custGeom>
            <a:avLst/>
            <a:gdLst>
              <a:gd name="T0" fmla="*/ 2147483647 w 240"/>
              <a:gd name="T1" fmla="*/ 2147483647 h 192"/>
              <a:gd name="T2" fmla="*/ 2147483647 w 240"/>
              <a:gd name="T3" fmla="*/ 0 h 192"/>
              <a:gd name="T4" fmla="*/ 2147483647 w 240"/>
              <a:gd name="T5" fmla="*/ 2147483647 h 192"/>
              <a:gd name="T6" fmla="*/ 0 w 240"/>
              <a:gd name="T7" fmla="*/ 2147483647 h 192"/>
              <a:gd name="T8" fmla="*/ 2147483647 w 240"/>
              <a:gd name="T9" fmla="*/ 2147483647 h 192"/>
              <a:gd name="T10" fmla="*/ 2147483647 w 240"/>
              <a:gd name="T11" fmla="*/ 2147483647 h 19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40"/>
              <a:gd name="T19" fmla="*/ 0 h 192"/>
              <a:gd name="T20" fmla="*/ 240 w 240"/>
              <a:gd name="T21" fmla="*/ 192 h 19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40" h="192">
                <a:moveTo>
                  <a:pt x="240" y="192"/>
                </a:moveTo>
                <a:lnTo>
                  <a:pt x="240" y="0"/>
                </a:lnTo>
                <a:lnTo>
                  <a:pt x="88" y="24"/>
                </a:lnTo>
                <a:lnTo>
                  <a:pt x="0" y="96"/>
                </a:lnTo>
                <a:lnTo>
                  <a:pt x="96" y="192"/>
                </a:lnTo>
                <a:lnTo>
                  <a:pt x="240" y="192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00" name="Freeform 20"/>
          <p:cNvSpPr>
            <a:spLocks/>
          </p:cNvSpPr>
          <p:nvPr/>
        </p:nvSpPr>
        <p:spPr bwMode="auto">
          <a:xfrm>
            <a:off x="838200" y="2378529"/>
            <a:ext cx="260350" cy="292100"/>
          </a:xfrm>
          <a:custGeom>
            <a:avLst/>
            <a:gdLst>
              <a:gd name="T0" fmla="*/ 2147483647 w 164"/>
              <a:gd name="T1" fmla="*/ 0 h 184"/>
              <a:gd name="T2" fmla="*/ 0 w 164"/>
              <a:gd name="T3" fmla="*/ 2147483647 h 184"/>
              <a:gd name="T4" fmla="*/ 2147483647 w 164"/>
              <a:gd name="T5" fmla="*/ 2147483647 h 184"/>
              <a:gd name="T6" fmla="*/ 2147483647 w 164"/>
              <a:gd name="T7" fmla="*/ 2147483647 h 184"/>
              <a:gd name="T8" fmla="*/ 2147483647 w 164"/>
              <a:gd name="T9" fmla="*/ 2147483647 h 184"/>
              <a:gd name="T10" fmla="*/ 2147483647 w 164"/>
              <a:gd name="T11" fmla="*/ 0 h 18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4"/>
              <a:gd name="T19" fmla="*/ 0 h 184"/>
              <a:gd name="T20" fmla="*/ 164 w 164"/>
              <a:gd name="T21" fmla="*/ 184 h 18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4" h="184">
                <a:moveTo>
                  <a:pt x="32" y="0"/>
                </a:moveTo>
                <a:lnTo>
                  <a:pt x="0" y="136"/>
                </a:lnTo>
                <a:lnTo>
                  <a:pt x="48" y="184"/>
                </a:lnTo>
                <a:lnTo>
                  <a:pt x="148" y="176"/>
                </a:lnTo>
                <a:lnTo>
                  <a:pt x="164" y="36"/>
                </a:lnTo>
                <a:lnTo>
                  <a:pt x="32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01" name="Freeform 21"/>
          <p:cNvSpPr>
            <a:spLocks/>
          </p:cNvSpPr>
          <p:nvPr/>
        </p:nvSpPr>
        <p:spPr bwMode="auto">
          <a:xfrm>
            <a:off x="5905500" y="3508829"/>
            <a:ext cx="336550" cy="698500"/>
          </a:xfrm>
          <a:custGeom>
            <a:avLst/>
            <a:gdLst>
              <a:gd name="T0" fmla="*/ 2147483647 w 212"/>
              <a:gd name="T1" fmla="*/ 2147483647 h 440"/>
              <a:gd name="T2" fmla="*/ 2147483647 w 212"/>
              <a:gd name="T3" fmla="*/ 2147483647 h 440"/>
              <a:gd name="T4" fmla="*/ 0 w 212"/>
              <a:gd name="T5" fmla="*/ 2147483647 h 440"/>
              <a:gd name="T6" fmla="*/ 2147483647 w 212"/>
              <a:gd name="T7" fmla="*/ 2147483647 h 440"/>
              <a:gd name="T8" fmla="*/ 2147483647 w 212"/>
              <a:gd name="T9" fmla="*/ 0 h 440"/>
              <a:gd name="T10" fmla="*/ 2147483647 w 212"/>
              <a:gd name="T11" fmla="*/ 2147483647 h 44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12"/>
              <a:gd name="T19" fmla="*/ 0 h 440"/>
              <a:gd name="T20" fmla="*/ 212 w 212"/>
              <a:gd name="T21" fmla="*/ 440 h 44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2" h="440">
                <a:moveTo>
                  <a:pt x="72" y="16"/>
                </a:moveTo>
                <a:lnTo>
                  <a:pt x="24" y="112"/>
                </a:lnTo>
                <a:lnTo>
                  <a:pt x="0" y="400"/>
                </a:lnTo>
                <a:lnTo>
                  <a:pt x="132" y="440"/>
                </a:lnTo>
                <a:lnTo>
                  <a:pt x="212" y="0"/>
                </a:lnTo>
                <a:lnTo>
                  <a:pt x="72" y="16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02" name="Freeform 22"/>
          <p:cNvSpPr>
            <a:spLocks/>
          </p:cNvSpPr>
          <p:nvPr/>
        </p:nvSpPr>
        <p:spPr bwMode="auto">
          <a:xfrm>
            <a:off x="3854450" y="2213429"/>
            <a:ext cx="368300" cy="298450"/>
          </a:xfrm>
          <a:custGeom>
            <a:avLst/>
            <a:gdLst>
              <a:gd name="T0" fmla="*/ 2147483647 w 232"/>
              <a:gd name="T1" fmla="*/ 2147483647 h 188"/>
              <a:gd name="T2" fmla="*/ 2147483647 w 232"/>
              <a:gd name="T3" fmla="*/ 2147483647 h 188"/>
              <a:gd name="T4" fmla="*/ 0 w 232"/>
              <a:gd name="T5" fmla="*/ 2147483647 h 188"/>
              <a:gd name="T6" fmla="*/ 2147483647 w 232"/>
              <a:gd name="T7" fmla="*/ 2147483647 h 188"/>
              <a:gd name="T8" fmla="*/ 2147483647 w 232"/>
              <a:gd name="T9" fmla="*/ 2147483647 h 188"/>
              <a:gd name="T10" fmla="*/ 2147483647 w 232"/>
              <a:gd name="T11" fmla="*/ 2147483647 h 188"/>
              <a:gd name="T12" fmla="*/ 2147483647 w 232"/>
              <a:gd name="T13" fmla="*/ 0 h 188"/>
              <a:gd name="T14" fmla="*/ 2147483647 w 232"/>
              <a:gd name="T15" fmla="*/ 2147483647 h 18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232"/>
              <a:gd name="T25" fmla="*/ 0 h 188"/>
              <a:gd name="T26" fmla="*/ 232 w 232"/>
              <a:gd name="T27" fmla="*/ 188 h 188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32" h="188">
                <a:moveTo>
                  <a:pt x="68" y="16"/>
                </a:moveTo>
                <a:lnTo>
                  <a:pt x="20" y="112"/>
                </a:lnTo>
                <a:lnTo>
                  <a:pt x="0" y="164"/>
                </a:lnTo>
                <a:lnTo>
                  <a:pt x="56" y="188"/>
                </a:lnTo>
                <a:lnTo>
                  <a:pt x="136" y="148"/>
                </a:lnTo>
                <a:lnTo>
                  <a:pt x="232" y="80"/>
                </a:lnTo>
                <a:lnTo>
                  <a:pt x="192" y="0"/>
                </a:lnTo>
                <a:lnTo>
                  <a:pt x="68" y="16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03" name="Freeform 23"/>
          <p:cNvSpPr>
            <a:spLocks/>
          </p:cNvSpPr>
          <p:nvPr/>
        </p:nvSpPr>
        <p:spPr bwMode="auto">
          <a:xfrm>
            <a:off x="3200400" y="2670629"/>
            <a:ext cx="381000" cy="260350"/>
          </a:xfrm>
          <a:custGeom>
            <a:avLst/>
            <a:gdLst>
              <a:gd name="T0" fmla="*/ 2147483647 w 240"/>
              <a:gd name="T1" fmla="*/ 2147483647 h 164"/>
              <a:gd name="T2" fmla="*/ 2147483647 w 240"/>
              <a:gd name="T3" fmla="*/ 2147483647 h 164"/>
              <a:gd name="T4" fmla="*/ 0 w 240"/>
              <a:gd name="T5" fmla="*/ 2147483647 h 164"/>
              <a:gd name="T6" fmla="*/ 2147483647 w 240"/>
              <a:gd name="T7" fmla="*/ 2147483647 h 164"/>
              <a:gd name="T8" fmla="*/ 2147483647 w 240"/>
              <a:gd name="T9" fmla="*/ 2147483647 h 164"/>
              <a:gd name="T10" fmla="*/ 2147483647 w 240"/>
              <a:gd name="T11" fmla="*/ 0 h 164"/>
              <a:gd name="T12" fmla="*/ 2147483647 w 240"/>
              <a:gd name="T13" fmla="*/ 2147483647 h 16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40"/>
              <a:gd name="T22" fmla="*/ 0 h 164"/>
              <a:gd name="T23" fmla="*/ 240 w 240"/>
              <a:gd name="T24" fmla="*/ 164 h 16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40" h="164">
                <a:moveTo>
                  <a:pt x="76" y="16"/>
                </a:moveTo>
                <a:lnTo>
                  <a:pt x="28" y="112"/>
                </a:lnTo>
                <a:lnTo>
                  <a:pt x="0" y="156"/>
                </a:lnTo>
                <a:lnTo>
                  <a:pt x="104" y="164"/>
                </a:lnTo>
                <a:lnTo>
                  <a:pt x="240" y="80"/>
                </a:lnTo>
                <a:lnTo>
                  <a:pt x="200" y="0"/>
                </a:lnTo>
                <a:lnTo>
                  <a:pt x="76" y="16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11704" name="Text Box 24"/>
          <p:cNvSpPr txBox="1">
            <a:spLocks noChangeArrowheads="1"/>
          </p:cNvSpPr>
          <p:nvPr/>
        </p:nvSpPr>
        <p:spPr bwMode="auto">
          <a:xfrm>
            <a:off x="3733800" y="2191204"/>
            <a:ext cx="303213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</a:t>
            </a:r>
          </a:p>
        </p:txBody>
      </p:sp>
      <p:sp>
        <p:nvSpPr>
          <p:cNvPr id="711705" name="Text Box 25"/>
          <p:cNvSpPr txBox="1">
            <a:spLocks noChangeArrowheads="1"/>
          </p:cNvSpPr>
          <p:nvPr/>
        </p:nvSpPr>
        <p:spPr bwMode="auto">
          <a:xfrm>
            <a:off x="5943600" y="3508829"/>
            <a:ext cx="381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x’</a:t>
            </a:r>
          </a:p>
        </p:txBody>
      </p:sp>
      <p:sp>
        <p:nvSpPr>
          <p:cNvPr id="711706" name="Text Box 26"/>
          <p:cNvSpPr txBox="1">
            <a:spLocks noChangeArrowheads="1"/>
          </p:cNvSpPr>
          <p:nvPr/>
        </p:nvSpPr>
        <p:spPr bwMode="auto">
          <a:xfrm>
            <a:off x="3124200" y="2594429"/>
            <a:ext cx="303213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</a:t>
            </a:r>
          </a:p>
        </p:txBody>
      </p:sp>
      <p:sp>
        <p:nvSpPr>
          <p:cNvPr id="711707" name="Text Box 27"/>
          <p:cNvSpPr txBox="1">
            <a:spLocks noChangeArrowheads="1"/>
          </p:cNvSpPr>
          <p:nvPr/>
        </p:nvSpPr>
        <p:spPr bwMode="auto">
          <a:xfrm>
            <a:off x="5867400" y="3889829"/>
            <a:ext cx="381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x’</a:t>
            </a:r>
          </a:p>
        </p:txBody>
      </p:sp>
      <p:sp>
        <p:nvSpPr>
          <p:cNvPr id="711708" name="Oval 28"/>
          <p:cNvSpPr>
            <a:spLocks noChangeArrowheads="1"/>
          </p:cNvSpPr>
          <p:nvPr/>
        </p:nvSpPr>
        <p:spPr bwMode="auto">
          <a:xfrm>
            <a:off x="4592638" y="2067379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509" name="Rectangle 29"/>
          <p:cNvSpPr>
            <a:spLocks noChangeArrowheads="1"/>
          </p:cNvSpPr>
          <p:nvPr/>
        </p:nvSpPr>
        <p:spPr bwMode="auto">
          <a:xfrm>
            <a:off x="4419600" y="1756229"/>
            <a:ext cx="3048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1710" name="Text Box 30"/>
          <p:cNvSpPr txBox="1">
            <a:spLocks noChangeArrowheads="1"/>
          </p:cNvSpPr>
          <p:nvPr/>
        </p:nvSpPr>
        <p:spPr bwMode="auto">
          <a:xfrm>
            <a:off x="4343400" y="1756229"/>
            <a:ext cx="4572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2338919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1683" grpId="0" autoUpdateAnimBg="0"/>
      <p:bldP spid="711684" grpId="0" autoUpdateAnimBg="0"/>
      <p:bldP spid="711685" grpId="0" animBg="1"/>
      <p:bldP spid="711686" grpId="0" animBg="1"/>
      <p:bldP spid="711687" grpId="0" animBg="1" autoUpdateAnimBg="0"/>
      <p:bldP spid="711688" grpId="0" animBg="1"/>
      <p:bldP spid="711689" grpId="0" animBg="1"/>
      <p:bldP spid="711690" grpId="0" animBg="1"/>
      <p:bldP spid="711691" grpId="0" animBg="1"/>
      <p:bldP spid="711692" grpId="0" animBg="1"/>
      <p:bldP spid="711693" grpId="0" animBg="1"/>
      <p:bldP spid="711698" grpId="0"/>
      <p:bldP spid="711704" grpId="0" animBg="1"/>
      <p:bldP spid="711705" grpId="0"/>
      <p:bldP spid="711706" grpId="0" animBg="1"/>
      <p:bldP spid="711707" grpId="0"/>
      <p:bldP spid="711708" grpId="0" animBg="1"/>
      <p:bldP spid="7117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1066570"/>
            <a:ext cx="7696200" cy="323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1876" name="Line 4"/>
          <p:cNvSpPr>
            <a:spLocks noChangeShapeType="1"/>
          </p:cNvSpPr>
          <p:nvPr/>
        </p:nvSpPr>
        <p:spPr bwMode="auto">
          <a:xfrm flipV="1">
            <a:off x="1073150" y="3930420"/>
            <a:ext cx="2098675" cy="1270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1877" name="Line 5"/>
          <p:cNvSpPr>
            <a:spLocks noChangeShapeType="1"/>
          </p:cNvSpPr>
          <p:nvPr/>
        </p:nvSpPr>
        <p:spPr bwMode="auto">
          <a:xfrm>
            <a:off x="3524250" y="3936770"/>
            <a:ext cx="2311400" cy="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1878" name="Line 6"/>
          <p:cNvSpPr>
            <a:spLocks noChangeShapeType="1"/>
          </p:cNvSpPr>
          <p:nvPr/>
        </p:nvSpPr>
        <p:spPr bwMode="auto">
          <a:xfrm>
            <a:off x="6210300" y="3936770"/>
            <a:ext cx="2095500" cy="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1879" name="Line 7"/>
          <p:cNvSpPr>
            <a:spLocks noChangeShapeType="1"/>
          </p:cNvSpPr>
          <p:nvPr/>
        </p:nvSpPr>
        <p:spPr bwMode="auto">
          <a:xfrm>
            <a:off x="6419850" y="2641370"/>
            <a:ext cx="1885950" cy="128905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1880" name="Line 8"/>
          <p:cNvSpPr>
            <a:spLocks noChangeShapeType="1"/>
          </p:cNvSpPr>
          <p:nvPr/>
        </p:nvSpPr>
        <p:spPr bwMode="auto">
          <a:xfrm>
            <a:off x="4724400" y="1472970"/>
            <a:ext cx="1466850" cy="100330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1881" name="Line 9"/>
          <p:cNvSpPr>
            <a:spLocks noChangeShapeType="1"/>
          </p:cNvSpPr>
          <p:nvPr/>
        </p:nvSpPr>
        <p:spPr bwMode="auto">
          <a:xfrm flipV="1">
            <a:off x="3187700" y="1460270"/>
            <a:ext cx="1473200" cy="100965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1882" name="Line 10"/>
          <p:cNvSpPr>
            <a:spLocks noChangeShapeType="1"/>
          </p:cNvSpPr>
          <p:nvPr/>
        </p:nvSpPr>
        <p:spPr bwMode="auto">
          <a:xfrm flipV="1">
            <a:off x="1060450" y="2635020"/>
            <a:ext cx="1892300" cy="128270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1883" name="Text Box 11"/>
          <p:cNvSpPr txBox="1">
            <a:spLocks noChangeArrowheads="1"/>
          </p:cNvSpPr>
          <p:nvPr/>
        </p:nvSpPr>
        <p:spPr bwMode="auto">
          <a:xfrm>
            <a:off x="925776" y="5659207"/>
            <a:ext cx="6553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sz="2000" dirty="0">
                <a:solidFill>
                  <a:schemeClr val="folHlink"/>
                </a:solidFill>
              </a:rPr>
              <a:t> </a:t>
            </a:r>
            <a:r>
              <a:rPr lang="en-US" sz="2000" b="1" dirty="0" err="1">
                <a:solidFill>
                  <a:schemeClr val="folHlink"/>
                </a:solidFill>
              </a:rPr>
              <a:t>Epipolar</a:t>
            </a:r>
            <a:r>
              <a:rPr lang="en-US" sz="2000" b="1" dirty="0">
                <a:solidFill>
                  <a:schemeClr val="folHlink"/>
                </a:solidFill>
              </a:rPr>
              <a:t> Plane</a:t>
            </a:r>
            <a:r>
              <a:rPr lang="en-US" sz="2000" dirty="0">
                <a:solidFill>
                  <a:schemeClr val="folHlink"/>
                </a:solidFill>
              </a:rPr>
              <a:t> – plane containing baseline (1D family)</a:t>
            </a:r>
          </a:p>
        </p:txBody>
      </p:sp>
      <p:sp>
        <p:nvSpPr>
          <p:cNvPr id="591884" name="Oval 12"/>
          <p:cNvSpPr>
            <a:spLocks noChangeArrowheads="1"/>
          </p:cNvSpPr>
          <p:nvPr/>
        </p:nvSpPr>
        <p:spPr bwMode="auto">
          <a:xfrm>
            <a:off x="3105150" y="384787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1885" name="Oval 13"/>
          <p:cNvSpPr>
            <a:spLocks noChangeArrowheads="1"/>
          </p:cNvSpPr>
          <p:nvPr/>
        </p:nvSpPr>
        <p:spPr bwMode="auto">
          <a:xfrm>
            <a:off x="6102350" y="387962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1886" name="Text Box 14"/>
          <p:cNvSpPr txBox="1">
            <a:spLocks noChangeArrowheads="1"/>
          </p:cNvSpPr>
          <p:nvPr/>
        </p:nvSpPr>
        <p:spPr bwMode="auto">
          <a:xfrm>
            <a:off x="920088" y="4608282"/>
            <a:ext cx="534987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sz="2000" dirty="0">
                <a:solidFill>
                  <a:srgbClr val="339966"/>
                </a:solidFill>
              </a:rPr>
              <a:t> </a:t>
            </a:r>
            <a:r>
              <a:rPr lang="en-US" sz="2000" b="1" dirty="0" err="1">
                <a:solidFill>
                  <a:srgbClr val="339966"/>
                </a:solidFill>
              </a:rPr>
              <a:t>Epipoles</a:t>
            </a:r>
            <a:r>
              <a:rPr lang="en-US" sz="2000" b="1" dirty="0">
                <a:solidFill>
                  <a:srgbClr val="339966"/>
                </a:solidFill>
              </a:rPr>
              <a:t> </a:t>
            </a:r>
          </a:p>
          <a:p>
            <a:r>
              <a:rPr lang="en-US" sz="2000" dirty="0">
                <a:solidFill>
                  <a:srgbClr val="339966"/>
                </a:solidFill>
              </a:rPr>
              <a:t>= intersections of baseline with image planes </a:t>
            </a:r>
          </a:p>
          <a:p>
            <a:r>
              <a:rPr lang="en-US" sz="2000" dirty="0">
                <a:solidFill>
                  <a:srgbClr val="339966"/>
                </a:solidFill>
              </a:rPr>
              <a:t>= projections of the other camera center</a:t>
            </a:r>
          </a:p>
        </p:txBody>
      </p:sp>
      <p:sp>
        <p:nvSpPr>
          <p:cNvPr id="591890" name="Text Box 18"/>
          <p:cNvSpPr txBox="1">
            <a:spLocks noChangeArrowheads="1"/>
          </p:cNvSpPr>
          <p:nvPr/>
        </p:nvSpPr>
        <p:spPr bwMode="auto">
          <a:xfrm>
            <a:off x="914400" y="4198707"/>
            <a:ext cx="60690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sz="2000" dirty="0">
                <a:solidFill>
                  <a:srgbClr val="FF3399"/>
                </a:solidFill>
              </a:rPr>
              <a:t> </a:t>
            </a:r>
            <a:r>
              <a:rPr lang="en-US" sz="2000" b="1" dirty="0">
                <a:solidFill>
                  <a:srgbClr val="FF3399"/>
                </a:solidFill>
              </a:rPr>
              <a:t>Baseline</a:t>
            </a:r>
            <a:r>
              <a:rPr lang="en-US" sz="2000" dirty="0">
                <a:solidFill>
                  <a:srgbClr val="FF3399"/>
                </a:solidFill>
              </a:rPr>
              <a:t> – line connecting the two camera centers</a:t>
            </a:r>
          </a:p>
        </p:txBody>
      </p:sp>
      <p:sp>
        <p:nvSpPr>
          <p:cNvPr id="591891" name="Line 19"/>
          <p:cNvSpPr>
            <a:spLocks noChangeShapeType="1"/>
          </p:cNvSpPr>
          <p:nvPr/>
        </p:nvSpPr>
        <p:spPr bwMode="auto">
          <a:xfrm>
            <a:off x="1066800" y="3962170"/>
            <a:ext cx="2057400" cy="0"/>
          </a:xfrm>
          <a:prstGeom prst="line">
            <a:avLst/>
          </a:prstGeom>
          <a:noFill/>
          <a:ln w="38100">
            <a:solidFill>
              <a:srgbClr val="FF33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1892" name="Line 20"/>
          <p:cNvSpPr>
            <a:spLocks noChangeShapeType="1"/>
          </p:cNvSpPr>
          <p:nvPr/>
        </p:nvSpPr>
        <p:spPr bwMode="auto">
          <a:xfrm>
            <a:off x="3505200" y="3962170"/>
            <a:ext cx="2362200" cy="0"/>
          </a:xfrm>
          <a:prstGeom prst="line">
            <a:avLst/>
          </a:prstGeom>
          <a:noFill/>
          <a:ln w="38100">
            <a:solidFill>
              <a:srgbClr val="FF33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1893" name="Line 21"/>
          <p:cNvSpPr>
            <a:spLocks noChangeShapeType="1"/>
          </p:cNvSpPr>
          <p:nvPr/>
        </p:nvSpPr>
        <p:spPr bwMode="auto">
          <a:xfrm>
            <a:off x="6248400" y="3962170"/>
            <a:ext cx="2057400" cy="0"/>
          </a:xfrm>
          <a:prstGeom prst="line">
            <a:avLst/>
          </a:prstGeom>
          <a:noFill/>
          <a:ln w="38100">
            <a:solidFill>
              <a:srgbClr val="FF33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32" name="Rectangle 22"/>
          <p:cNvSpPr>
            <a:spLocks noGrp="1" noChangeArrowheads="1"/>
          </p:cNvSpPr>
          <p:nvPr>
            <p:ph type="title"/>
          </p:nvPr>
        </p:nvSpPr>
        <p:spPr>
          <a:xfrm>
            <a:off x="606425" y="103981"/>
            <a:ext cx="7886700" cy="950913"/>
          </a:xfrm>
        </p:spPr>
        <p:txBody>
          <a:bodyPr/>
          <a:lstStyle/>
          <a:p>
            <a:r>
              <a:rPr lang="en-US" dirty="0" err="1"/>
              <a:t>Epipolar</a:t>
            </a:r>
            <a:r>
              <a:rPr lang="en-US" dirty="0"/>
              <a:t> geometry: notation</a:t>
            </a:r>
          </a:p>
        </p:txBody>
      </p:sp>
      <p:sp>
        <p:nvSpPr>
          <p:cNvPr id="13333" name="Rectangle 24"/>
          <p:cNvSpPr>
            <a:spLocks noChangeArrowheads="1"/>
          </p:cNvSpPr>
          <p:nvPr/>
        </p:nvSpPr>
        <p:spPr bwMode="auto">
          <a:xfrm>
            <a:off x="914400" y="1741257"/>
            <a:ext cx="2286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34" name="Rectangle 25"/>
          <p:cNvSpPr>
            <a:spLocks noChangeArrowheads="1"/>
          </p:cNvSpPr>
          <p:nvPr/>
        </p:nvSpPr>
        <p:spPr bwMode="auto">
          <a:xfrm>
            <a:off x="8170863" y="1750782"/>
            <a:ext cx="322262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35" name="Text Box 26"/>
          <p:cNvSpPr txBox="1">
            <a:spLocks noChangeArrowheads="1"/>
          </p:cNvSpPr>
          <p:nvPr/>
        </p:nvSpPr>
        <p:spPr bwMode="auto">
          <a:xfrm>
            <a:off x="4572000" y="1080857"/>
            <a:ext cx="303213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</a:t>
            </a:r>
          </a:p>
        </p:txBody>
      </p:sp>
      <p:sp>
        <p:nvSpPr>
          <p:cNvPr id="13336" name="Freeform 29"/>
          <p:cNvSpPr>
            <a:spLocks/>
          </p:cNvSpPr>
          <p:nvPr/>
        </p:nvSpPr>
        <p:spPr bwMode="auto">
          <a:xfrm>
            <a:off x="2667000" y="2474682"/>
            <a:ext cx="228600" cy="228600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37" name="Text Box 27"/>
          <p:cNvSpPr txBox="1">
            <a:spLocks noChangeArrowheads="1"/>
          </p:cNvSpPr>
          <p:nvPr/>
        </p:nvSpPr>
        <p:spPr bwMode="auto">
          <a:xfrm>
            <a:off x="2667000" y="2398482"/>
            <a:ext cx="2095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</a:t>
            </a:r>
          </a:p>
        </p:txBody>
      </p:sp>
      <p:sp>
        <p:nvSpPr>
          <p:cNvPr id="13338" name="Freeform 30"/>
          <p:cNvSpPr>
            <a:spLocks/>
          </p:cNvSpPr>
          <p:nvPr/>
        </p:nvSpPr>
        <p:spPr bwMode="auto">
          <a:xfrm>
            <a:off x="6477000" y="2474682"/>
            <a:ext cx="228600" cy="228600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39" name="Text Box 31"/>
          <p:cNvSpPr txBox="1">
            <a:spLocks noChangeArrowheads="1"/>
          </p:cNvSpPr>
          <p:nvPr/>
        </p:nvSpPr>
        <p:spPr bwMode="auto">
          <a:xfrm>
            <a:off x="6400800" y="2398482"/>
            <a:ext cx="381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x’</a:t>
            </a:r>
          </a:p>
        </p:txBody>
      </p:sp>
    </p:spTree>
    <p:extLst>
      <p:ext uri="{BB962C8B-B14F-4D97-AF65-F5344CB8AC3E}">
        <p14:creationId xmlns:p14="http://schemas.microsoft.com/office/powerpoint/2010/main" val="298166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1876" grpId="0" animBg="1"/>
      <p:bldP spid="591877" grpId="0" animBg="1"/>
      <p:bldP spid="591878" grpId="0" animBg="1"/>
      <p:bldP spid="591879" grpId="0" animBg="1"/>
      <p:bldP spid="591880" grpId="0" animBg="1"/>
      <p:bldP spid="591881" grpId="0" animBg="1"/>
      <p:bldP spid="591882" grpId="0" animBg="1"/>
      <p:bldP spid="591883" grpId="0" autoUpdateAnimBg="0"/>
      <p:bldP spid="591884" grpId="0" animBg="1"/>
      <p:bldP spid="591885" grpId="0" animBg="1"/>
      <p:bldP spid="591886" grpId="0" autoUpdateAnimBg="0"/>
      <p:bldP spid="591890" grpId="0" autoUpdateAnimBg="0"/>
      <p:bldP spid="591891" grpId="0" animBg="1"/>
      <p:bldP spid="591892" grpId="0" animBg="1"/>
      <p:bldP spid="59189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877888"/>
            <a:ext cx="7696200" cy="323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Line 4"/>
          <p:cNvSpPr>
            <a:spLocks noChangeShapeType="1"/>
          </p:cNvSpPr>
          <p:nvPr/>
        </p:nvSpPr>
        <p:spPr bwMode="auto">
          <a:xfrm flipV="1">
            <a:off x="1073150" y="3741738"/>
            <a:ext cx="2098675" cy="1270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64" name="Line 5"/>
          <p:cNvSpPr>
            <a:spLocks noChangeShapeType="1"/>
          </p:cNvSpPr>
          <p:nvPr/>
        </p:nvSpPr>
        <p:spPr bwMode="auto">
          <a:xfrm>
            <a:off x="3524250" y="3748088"/>
            <a:ext cx="2311400" cy="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65" name="Line 6"/>
          <p:cNvSpPr>
            <a:spLocks noChangeShapeType="1"/>
          </p:cNvSpPr>
          <p:nvPr/>
        </p:nvSpPr>
        <p:spPr bwMode="auto">
          <a:xfrm>
            <a:off x="6210300" y="3748088"/>
            <a:ext cx="2095500" cy="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66" name="Line 7"/>
          <p:cNvSpPr>
            <a:spLocks noChangeShapeType="1"/>
          </p:cNvSpPr>
          <p:nvPr/>
        </p:nvSpPr>
        <p:spPr bwMode="auto">
          <a:xfrm>
            <a:off x="6419850" y="2452688"/>
            <a:ext cx="1885950" cy="128905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67" name="Line 8"/>
          <p:cNvSpPr>
            <a:spLocks noChangeShapeType="1"/>
          </p:cNvSpPr>
          <p:nvPr/>
        </p:nvSpPr>
        <p:spPr bwMode="auto">
          <a:xfrm>
            <a:off x="4724400" y="1284288"/>
            <a:ext cx="1466850" cy="100330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68" name="Line 9"/>
          <p:cNvSpPr>
            <a:spLocks noChangeShapeType="1"/>
          </p:cNvSpPr>
          <p:nvPr/>
        </p:nvSpPr>
        <p:spPr bwMode="auto">
          <a:xfrm flipV="1">
            <a:off x="3187700" y="1271588"/>
            <a:ext cx="1473200" cy="100965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69" name="Line 10"/>
          <p:cNvSpPr>
            <a:spLocks noChangeShapeType="1"/>
          </p:cNvSpPr>
          <p:nvPr/>
        </p:nvSpPr>
        <p:spPr bwMode="auto">
          <a:xfrm flipV="1">
            <a:off x="1060450" y="2446338"/>
            <a:ext cx="1892300" cy="128270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71" name="Oval 12"/>
          <p:cNvSpPr>
            <a:spLocks noChangeArrowheads="1"/>
          </p:cNvSpPr>
          <p:nvPr/>
        </p:nvSpPr>
        <p:spPr bwMode="auto">
          <a:xfrm>
            <a:off x="3105150" y="3659188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72" name="Oval 13"/>
          <p:cNvSpPr>
            <a:spLocks noChangeArrowheads="1"/>
          </p:cNvSpPr>
          <p:nvPr/>
        </p:nvSpPr>
        <p:spPr bwMode="auto">
          <a:xfrm>
            <a:off x="6102350" y="3690938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9" name="Group 28"/>
          <p:cNvGrpSpPr/>
          <p:nvPr/>
        </p:nvGrpSpPr>
        <p:grpSpPr>
          <a:xfrm>
            <a:off x="2952750" y="2300288"/>
            <a:ext cx="3460750" cy="1600200"/>
            <a:chOff x="2952750" y="2300288"/>
            <a:chExt cx="3460750" cy="1600200"/>
          </a:xfrm>
        </p:grpSpPr>
        <p:sp>
          <p:nvSpPr>
            <p:cNvPr id="591887" name="Line 15"/>
            <p:cNvSpPr>
              <a:spLocks noChangeShapeType="1"/>
            </p:cNvSpPr>
            <p:nvPr/>
          </p:nvSpPr>
          <p:spPr bwMode="auto">
            <a:xfrm flipH="1" flipV="1">
              <a:off x="2952750" y="2300288"/>
              <a:ext cx="260350" cy="1581150"/>
            </a:xfrm>
            <a:prstGeom prst="line">
              <a:avLst/>
            </a:prstGeom>
            <a:noFill/>
            <a:ln w="38100">
              <a:solidFill>
                <a:srgbClr val="CC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1888" name="Line 16"/>
            <p:cNvSpPr>
              <a:spLocks noChangeShapeType="1"/>
            </p:cNvSpPr>
            <p:nvPr/>
          </p:nvSpPr>
          <p:spPr bwMode="auto">
            <a:xfrm flipV="1">
              <a:off x="6159500" y="2312988"/>
              <a:ext cx="254000" cy="1587500"/>
            </a:xfrm>
            <a:prstGeom prst="line">
              <a:avLst/>
            </a:prstGeom>
            <a:noFill/>
            <a:ln w="38100">
              <a:solidFill>
                <a:srgbClr val="CC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91889" name="Text Box 17"/>
          <p:cNvSpPr txBox="1">
            <a:spLocks noChangeArrowheads="1"/>
          </p:cNvSpPr>
          <p:nvPr/>
        </p:nvSpPr>
        <p:spPr bwMode="auto">
          <a:xfrm>
            <a:off x="914400" y="5804848"/>
            <a:ext cx="74676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US" sz="2000" dirty="0">
                <a:solidFill>
                  <a:srgbClr val="A50021"/>
                </a:solidFill>
              </a:rPr>
              <a:t> </a:t>
            </a:r>
            <a:r>
              <a:rPr lang="en-US" sz="2000" b="1" dirty="0" err="1">
                <a:solidFill>
                  <a:srgbClr val="A50021"/>
                </a:solidFill>
              </a:rPr>
              <a:t>Epipolar</a:t>
            </a:r>
            <a:r>
              <a:rPr lang="en-US" sz="2000" b="1" dirty="0">
                <a:solidFill>
                  <a:srgbClr val="A50021"/>
                </a:solidFill>
              </a:rPr>
              <a:t> Lines</a:t>
            </a:r>
            <a:r>
              <a:rPr lang="en-US" sz="2000" dirty="0">
                <a:solidFill>
                  <a:srgbClr val="A50021"/>
                </a:solidFill>
              </a:rPr>
              <a:t> - intersections of </a:t>
            </a:r>
            <a:r>
              <a:rPr lang="en-US" sz="2000" dirty="0" err="1">
                <a:solidFill>
                  <a:srgbClr val="A50021"/>
                </a:solidFill>
              </a:rPr>
              <a:t>epipolar</a:t>
            </a:r>
            <a:r>
              <a:rPr lang="en-US" sz="2000" dirty="0">
                <a:solidFill>
                  <a:srgbClr val="A50021"/>
                </a:solidFill>
              </a:rPr>
              <a:t> plane with image</a:t>
            </a:r>
            <a:br>
              <a:rPr lang="en-US" sz="2000" dirty="0">
                <a:solidFill>
                  <a:srgbClr val="A50021"/>
                </a:solidFill>
              </a:rPr>
            </a:br>
            <a:r>
              <a:rPr lang="en-US" sz="2000" dirty="0">
                <a:solidFill>
                  <a:srgbClr val="A50021"/>
                </a:solidFill>
              </a:rPr>
              <a:t>  planes (always come in corresponding pairs)</a:t>
            </a:r>
          </a:p>
          <a:p>
            <a:pPr eaLnBrk="1" hangingPunct="1">
              <a:buFontTx/>
              <a:buChar char="•"/>
            </a:pPr>
            <a:endParaRPr lang="en-US" sz="2000" dirty="0">
              <a:solidFill>
                <a:srgbClr val="A50021"/>
              </a:solidFill>
            </a:endParaRPr>
          </a:p>
        </p:txBody>
      </p:sp>
      <p:sp>
        <p:nvSpPr>
          <p:cNvPr id="15378" name="Line 19"/>
          <p:cNvSpPr>
            <a:spLocks noChangeShapeType="1"/>
          </p:cNvSpPr>
          <p:nvPr/>
        </p:nvSpPr>
        <p:spPr bwMode="auto">
          <a:xfrm>
            <a:off x="1066800" y="3773488"/>
            <a:ext cx="2057400" cy="0"/>
          </a:xfrm>
          <a:prstGeom prst="line">
            <a:avLst/>
          </a:prstGeom>
          <a:noFill/>
          <a:ln w="38100">
            <a:solidFill>
              <a:srgbClr val="FF33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79" name="Line 20"/>
          <p:cNvSpPr>
            <a:spLocks noChangeShapeType="1"/>
          </p:cNvSpPr>
          <p:nvPr/>
        </p:nvSpPr>
        <p:spPr bwMode="auto">
          <a:xfrm>
            <a:off x="3505200" y="3773488"/>
            <a:ext cx="2362200" cy="0"/>
          </a:xfrm>
          <a:prstGeom prst="line">
            <a:avLst/>
          </a:prstGeom>
          <a:noFill/>
          <a:ln w="38100">
            <a:solidFill>
              <a:srgbClr val="FF33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80" name="Line 21"/>
          <p:cNvSpPr>
            <a:spLocks noChangeShapeType="1"/>
          </p:cNvSpPr>
          <p:nvPr/>
        </p:nvSpPr>
        <p:spPr bwMode="auto">
          <a:xfrm>
            <a:off x="6248400" y="3773488"/>
            <a:ext cx="2057400" cy="0"/>
          </a:xfrm>
          <a:prstGeom prst="line">
            <a:avLst/>
          </a:prstGeom>
          <a:noFill/>
          <a:ln w="38100">
            <a:solidFill>
              <a:srgbClr val="FF33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81" name="Rectangle 22"/>
          <p:cNvSpPr>
            <a:spLocks noGrp="1" noChangeArrowheads="1"/>
          </p:cNvSpPr>
          <p:nvPr>
            <p:ph type="title"/>
          </p:nvPr>
        </p:nvSpPr>
        <p:spPr>
          <a:xfrm>
            <a:off x="704850" y="118269"/>
            <a:ext cx="7886700" cy="777875"/>
          </a:xfrm>
        </p:spPr>
        <p:txBody>
          <a:bodyPr/>
          <a:lstStyle/>
          <a:p>
            <a:r>
              <a:rPr lang="en-US" dirty="0" err="1"/>
              <a:t>Epipolar</a:t>
            </a:r>
            <a:r>
              <a:rPr lang="en-US" dirty="0"/>
              <a:t> geometry: notation</a:t>
            </a:r>
          </a:p>
        </p:txBody>
      </p:sp>
      <p:sp>
        <p:nvSpPr>
          <p:cNvPr id="15382" name="Rectangle 24"/>
          <p:cNvSpPr>
            <a:spLocks noChangeArrowheads="1"/>
          </p:cNvSpPr>
          <p:nvPr/>
        </p:nvSpPr>
        <p:spPr bwMode="auto">
          <a:xfrm>
            <a:off x="914400" y="1552575"/>
            <a:ext cx="2286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83" name="Rectangle 25"/>
          <p:cNvSpPr>
            <a:spLocks noChangeArrowheads="1"/>
          </p:cNvSpPr>
          <p:nvPr/>
        </p:nvSpPr>
        <p:spPr bwMode="auto">
          <a:xfrm>
            <a:off x="8170863" y="1562100"/>
            <a:ext cx="322262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84" name="Text Box 26"/>
          <p:cNvSpPr txBox="1">
            <a:spLocks noChangeArrowheads="1"/>
          </p:cNvSpPr>
          <p:nvPr/>
        </p:nvSpPr>
        <p:spPr bwMode="auto">
          <a:xfrm>
            <a:off x="4572000" y="892175"/>
            <a:ext cx="303213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</a:t>
            </a:r>
          </a:p>
        </p:txBody>
      </p:sp>
      <p:sp>
        <p:nvSpPr>
          <p:cNvPr id="15385" name="Freeform 29"/>
          <p:cNvSpPr>
            <a:spLocks/>
          </p:cNvSpPr>
          <p:nvPr/>
        </p:nvSpPr>
        <p:spPr bwMode="auto">
          <a:xfrm>
            <a:off x="2667000" y="2286000"/>
            <a:ext cx="228600" cy="228600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386" name="Text Box 27"/>
          <p:cNvSpPr txBox="1">
            <a:spLocks noChangeArrowheads="1"/>
          </p:cNvSpPr>
          <p:nvPr/>
        </p:nvSpPr>
        <p:spPr bwMode="auto">
          <a:xfrm>
            <a:off x="2667000" y="2209800"/>
            <a:ext cx="2095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</a:t>
            </a:r>
          </a:p>
        </p:txBody>
      </p:sp>
      <p:sp>
        <p:nvSpPr>
          <p:cNvPr id="15387" name="Freeform 30"/>
          <p:cNvSpPr>
            <a:spLocks/>
          </p:cNvSpPr>
          <p:nvPr/>
        </p:nvSpPr>
        <p:spPr bwMode="auto">
          <a:xfrm>
            <a:off x="6477000" y="2286000"/>
            <a:ext cx="228600" cy="228600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388" name="Text Box 31"/>
          <p:cNvSpPr txBox="1">
            <a:spLocks noChangeArrowheads="1"/>
          </p:cNvSpPr>
          <p:nvPr/>
        </p:nvSpPr>
        <p:spPr bwMode="auto">
          <a:xfrm>
            <a:off x="6400800" y="2209800"/>
            <a:ext cx="381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x’</a:t>
            </a:r>
          </a:p>
        </p:txBody>
      </p:sp>
      <p:sp>
        <p:nvSpPr>
          <p:cNvPr id="31" name="Text Box 11"/>
          <p:cNvSpPr txBox="1">
            <a:spLocks noChangeArrowheads="1"/>
          </p:cNvSpPr>
          <p:nvPr/>
        </p:nvSpPr>
        <p:spPr bwMode="auto">
          <a:xfrm>
            <a:off x="925776" y="5470525"/>
            <a:ext cx="6553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sz="2000" dirty="0">
                <a:solidFill>
                  <a:schemeClr val="folHlink"/>
                </a:solidFill>
              </a:rPr>
              <a:t> </a:t>
            </a:r>
            <a:r>
              <a:rPr lang="en-US" sz="2000" b="1" dirty="0" err="1">
                <a:solidFill>
                  <a:schemeClr val="folHlink"/>
                </a:solidFill>
              </a:rPr>
              <a:t>Epipolar</a:t>
            </a:r>
            <a:r>
              <a:rPr lang="en-US" sz="2000" b="1" dirty="0">
                <a:solidFill>
                  <a:schemeClr val="folHlink"/>
                </a:solidFill>
              </a:rPr>
              <a:t> Plane</a:t>
            </a:r>
            <a:r>
              <a:rPr lang="en-US" sz="2000" dirty="0">
                <a:solidFill>
                  <a:schemeClr val="folHlink"/>
                </a:solidFill>
              </a:rPr>
              <a:t> – plane containing baseline (1D family)</a:t>
            </a:r>
          </a:p>
        </p:txBody>
      </p:sp>
      <p:sp>
        <p:nvSpPr>
          <p:cNvPr id="32" name="Text Box 14"/>
          <p:cNvSpPr txBox="1">
            <a:spLocks noChangeArrowheads="1"/>
          </p:cNvSpPr>
          <p:nvPr/>
        </p:nvSpPr>
        <p:spPr bwMode="auto">
          <a:xfrm>
            <a:off x="920088" y="4419600"/>
            <a:ext cx="534987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sz="2000" dirty="0">
                <a:solidFill>
                  <a:srgbClr val="339966"/>
                </a:solidFill>
              </a:rPr>
              <a:t> </a:t>
            </a:r>
            <a:r>
              <a:rPr lang="en-US" sz="2000" b="1" dirty="0" err="1">
                <a:solidFill>
                  <a:srgbClr val="339966"/>
                </a:solidFill>
              </a:rPr>
              <a:t>Epipoles</a:t>
            </a:r>
            <a:r>
              <a:rPr lang="en-US" sz="2000" b="1" dirty="0">
                <a:solidFill>
                  <a:srgbClr val="339966"/>
                </a:solidFill>
              </a:rPr>
              <a:t> </a:t>
            </a:r>
          </a:p>
          <a:p>
            <a:r>
              <a:rPr lang="en-US" sz="2000" dirty="0">
                <a:solidFill>
                  <a:srgbClr val="339966"/>
                </a:solidFill>
              </a:rPr>
              <a:t>= intersections of baseline with image planes </a:t>
            </a:r>
          </a:p>
          <a:p>
            <a:r>
              <a:rPr lang="en-US" sz="2000" dirty="0">
                <a:solidFill>
                  <a:srgbClr val="339966"/>
                </a:solidFill>
              </a:rPr>
              <a:t>= projections of the other camera center</a:t>
            </a:r>
          </a:p>
        </p:txBody>
      </p:sp>
      <p:sp>
        <p:nvSpPr>
          <p:cNvPr id="33" name="Text Box 18"/>
          <p:cNvSpPr txBox="1">
            <a:spLocks noChangeArrowheads="1"/>
          </p:cNvSpPr>
          <p:nvPr/>
        </p:nvSpPr>
        <p:spPr bwMode="auto">
          <a:xfrm>
            <a:off x="914400" y="4010025"/>
            <a:ext cx="60690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sz="2000" dirty="0">
                <a:solidFill>
                  <a:srgbClr val="FF3399"/>
                </a:solidFill>
              </a:rPr>
              <a:t> </a:t>
            </a:r>
            <a:r>
              <a:rPr lang="en-US" sz="2000" b="1" dirty="0">
                <a:solidFill>
                  <a:srgbClr val="FF3399"/>
                </a:solidFill>
              </a:rPr>
              <a:t>Baseline</a:t>
            </a:r>
            <a:r>
              <a:rPr lang="en-US" sz="2000" dirty="0">
                <a:solidFill>
                  <a:srgbClr val="FF3399"/>
                </a:solidFill>
              </a:rPr>
              <a:t> – line connecting the two camera centers</a:t>
            </a:r>
          </a:p>
        </p:txBody>
      </p:sp>
    </p:spTree>
    <p:extLst>
      <p:ext uri="{BB962C8B-B14F-4D97-AF65-F5344CB8AC3E}">
        <p14:creationId xmlns:p14="http://schemas.microsoft.com/office/powerpoint/2010/main" val="3549287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0934" y="-12699"/>
            <a:ext cx="7886700" cy="1030647"/>
          </a:xfrm>
        </p:spPr>
        <p:txBody>
          <a:bodyPr/>
          <a:lstStyle/>
          <a:p>
            <a:r>
              <a:rPr lang="en-US" dirty="0"/>
              <a:t>Think Pair Share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10668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Where are the </a:t>
            </a:r>
            <a:r>
              <a:rPr lang="en-US" dirty="0" err="1"/>
              <a:t>epipoles</a:t>
            </a:r>
            <a:r>
              <a:rPr lang="en-US" dirty="0"/>
              <a:t>?</a:t>
            </a:r>
          </a:p>
          <a:p>
            <a:pPr marL="0" indent="0">
              <a:buNone/>
            </a:pPr>
            <a:r>
              <a:rPr lang="en-US" dirty="0"/>
              <a:t>What do the </a:t>
            </a:r>
            <a:r>
              <a:rPr lang="en-US" dirty="0" err="1"/>
              <a:t>epipolar</a:t>
            </a:r>
            <a:r>
              <a:rPr lang="en-US" dirty="0"/>
              <a:t> lines look like?</a:t>
            </a:r>
          </a:p>
        </p:txBody>
      </p:sp>
      <p:sp>
        <p:nvSpPr>
          <p:cNvPr id="4" name="Parallelogram 3"/>
          <p:cNvSpPr/>
          <p:nvPr/>
        </p:nvSpPr>
        <p:spPr>
          <a:xfrm rot="5400000">
            <a:off x="838200" y="2743200"/>
            <a:ext cx="1333500" cy="1028700"/>
          </a:xfrm>
          <a:prstGeom prst="parallelogram">
            <a:avLst>
              <a:gd name="adj" fmla="val 3336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arallelogram 4"/>
          <p:cNvSpPr/>
          <p:nvPr/>
        </p:nvSpPr>
        <p:spPr>
          <a:xfrm rot="9660627">
            <a:off x="2627354" y="2774231"/>
            <a:ext cx="1462502" cy="937636"/>
          </a:xfrm>
          <a:prstGeom prst="parallelogram">
            <a:avLst>
              <a:gd name="adj" fmla="val 3336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2362200" y="23622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019300" y="2133600"/>
            <a:ext cx="342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X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23852" y="2362200"/>
            <a:ext cx="5905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a)</a:t>
            </a:r>
          </a:p>
        </p:txBody>
      </p:sp>
      <p:sp>
        <p:nvSpPr>
          <p:cNvPr id="9" name="Parallelogram 8"/>
          <p:cNvSpPr/>
          <p:nvPr/>
        </p:nvSpPr>
        <p:spPr>
          <a:xfrm rot="5400000">
            <a:off x="5105401" y="2743201"/>
            <a:ext cx="1333500" cy="1028700"/>
          </a:xfrm>
          <a:prstGeom prst="parallelogram">
            <a:avLst>
              <a:gd name="adj" fmla="val 3336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arallelogram 9"/>
          <p:cNvSpPr/>
          <p:nvPr/>
        </p:nvSpPr>
        <p:spPr>
          <a:xfrm rot="9660627">
            <a:off x="6826598" y="2468110"/>
            <a:ext cx="1030184" cy="652810"/>
          </a:xfrm>
          <a:prstGeom prst="parallelogram">
            <a:avLst>
              <a:gd name="adj" fmla="val 3336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6629401" y="2362201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6286501" y="2133601"/>
            <a:ext cx="342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X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591053" y="2362201"/>
            <a:ext cx="5905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b)</a:t>
            </a:r>
          </a:p>
        </p:txBody>
      </p:sp>
      <p:sp>
        <p:nvSpPr>
          <p:cNvPr id="14" name="Parallelogram 13"/>
          <p:cNvSpPr/>
          <p:nvPr/>
        </p:nvSpPr>
        <p:spPr>
          <a:xfrm rot="5400000">
            <a:off x="1279072" y="5293179"/>
            <a:ext cx="794655" cy="1028700"/>
          </a:xfrm>
          <a:prstGeom prst="parallelogram">
            <a:avLst>
              <a:gd name="adj" fmla="val 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2362200" y="4795155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019300" y="4566555"/>
            <a:ext cx="342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X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23852" y="4795155"/>
            <a:ext cx="5905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c)</a:t>
            </a:r>
          </a:p>
        </p:txBody>
      </p:sp>
      <p:sp>
        <p:nvSpPr>
          <p:cNvPr id="19" name="Parallelogram 18"/>
          <p:cNvSpPr/>
          <p:nvPr/>
        </p:nvSpPr>
        <p:spPr>
          <a:xfrm rot="5163792">
            <a:off x="2707822" y="5293179"/>
            <a:ext cx="794655" cy="1028700"/>
          </a:xfrm>
          <a:prstGeom prst="parallelogram">
            <a:avLst>
              <a:gd name="adj" fmla="val 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Parallelogram 19"/>
          <p:cNvSpPr/>
          <p:nvPr/>
        </p:nvSpPr>
        <p:spPr>
          <a:xfrm rot="5400000">
            <a:off x="6351229" y="5193259"/>
            <a:ext cx="632544" cy="857250"/>
          </a:xfrm>
          <a:prstGeom prst="parallelogram">
            <a:avLst>
              <a:gd name="adj" fmla="val 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6677662" y="4795156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6334762" y="4566556"/>
            <a:ext cx="342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X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639314" y="4795156"/>
            <a:ext cx="5905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d)</a:t>
            </a:r>
          </a:p>
        </p:txBody>
      </p:sp>
      <p:sp>
        <p:nvSpPr>
          <p:cNvPr id="24" name="Parallelogram 23"/>
          <p:cNvSpPr/>
          <p:nvPr/>
        </p:nvSpPr>
        <p:spPr>
          <a:xfrm rot="5400000">
            <a:off x="6280334" y="5570371"/>
            <a:ext cx="794655" cy="1028700"/>
          </a:xfrm>
          <a:prstGeom prst="parallelogram">
            <a:avLst>
              <a:gd name="adj" fmla="val 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1170213" y="3467102"/>
            <a:ext cx="76200" cy="762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3581398" y="3467102"/>
            <a:ext cx="76200" cy="762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5562600" y="3429002"/>
            <a:ext cx="76200" cy="762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7441113" y="2857501"/>
            <a:ext cx="76200" cy="762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1638299" y="5938156"/>
            <a:ext cx="76200" cy="762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3094263" y="5938156"/>
            <a:ext cx="76200" cy="762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6629401" y="6209124"/>
            <a:ext cx="76200" cy="762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6629401" y="5769429"/>
            <a:ext cx="76200" cy="762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7192012" y="173778"/>
            <a:ext cx="76200" cy="762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7268212" y="28610"/>
            <a:ext cx="18785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= camera center</a:t>
            </a:r>
          </a:p>
        </p:txBody>
      </p:sp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20561" y="549949"/>
            <a:ext cx="1828800" cy="909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Line 4"/>
          <p:cNvSpPr>
            <a:spLocks noChangeShapeType="1"/>
          </p:cNvSpPr>
          <p:nvPr/>
        </p:nvSpPr>
        <p:spPr bwMode="auto">
          <a:xfrm flipV="1">
            <a:off x="7076391" y="1355013"/>
            <a:ext cx="498695" cy="357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" name="Line 5"/>
          <p:cNvSpPr>
            <a:spLocks noChangeShapeType="1"/>
          </p:cNvSpPr>
          <p:nvPr/>
        </p:nvSpPr>
        <p:spPr bwMode="auto">
          <a:xfrm>
            <a:off x="7658830" y="1356798"/>
            <a:ext cx="549244" cy="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9" name="Line 6"/>
          <p:cNvSpPr>
            <a:spLocks noChangeShapeType="1"/>
          </p:cNvSpPr>
          <p:nvPr/>
        </p:nvSpPr>
        <p:spPr bwMode="auto">
          <a:xfrm>
            <a:off x="8297100" y="1356798"/>
            <a:ext cx="497941" cy="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" name="Line 7"/>
          <p:cNvSpPr>
            <a:spLocks noChangeShapeType="1"/>
          </p:cNvSpPr>
          <p:nvPr/>
        </p:nvSpPr>
        <p:spPr bwMode="auto">
          <a:xfrm>
            <a:off x="8346894" y="992645"/>
            <a:ext cx="448147" cy="362368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" name="Line 8"/>
          <p:cNvSpPr>
            <a:spLocks noChangeShapeType="1"/>
          </p:cNvSpPr>
          <p:nvPr/>
        </p:nvSpPr>
        <p:spPr bwMode="auto">
          <a:xfrm>
            <a:off x="7944014" y="664193"/>
            <a:ext cx="348558" cy="28204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2" name="Line 9"/>
          <p:cNvSpPr>
            <a:spLocks noChangeShapeType="1"/>
          </p:cNvSpPr>
          <p:nvPr/>
        </p:nvSpPr>
        <p:spPr bwMode="auto">
          <a:xfrm flipV="1">
            <a:off x="7578858" y="660623"/>
            <a:ext cx="350067" cy="283825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" name="Line 10"/>
          <p:cNvSpPr>
            <a:spLocks noChangeShapeType="1"/>
          </p:cNvSpPr>
          <p:nvPr/>
        </p:nvSpPr>
        <p:spPr bwMode="auto">
          <a:xfrm flipV="1">
            <a:off x="7073373" y="990860"/>
            <a:ext cx="449655" cy="360583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" name="Oval 12"/>
          <p:cNvSpPr>
            <a:spLocks noChangeArrowheads="1"/>
          </p:cNvSpPr>
          <p:nvPr/>
        </p:nvSpPr>
        <p:spPr bwMode="auto">
          <a:xfrm>
            <a:off x="7559242" y="1331807"/>
            <a:ext cx="36214" cy="4284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5" name="Oval 13"/>
          <p:cNvSpPr>
            <a:spLocks noChangeArrowheads="1"/>
          </p:cNvSpPr>
          <p:nvPr/>
        </p:nvSpPr>
        <p:spPr bwMode="auto">
          <a:xfrm>
            <a:off x="8271448" y="1340732"/>
            <a:ext cx="36214" cy="4284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6" name="Group 45"/>
          <p:cNvGrpSpPr/>
          <p:nvPr/>
        </p:nvGrpSpPr>
        <p:grpSpPr>
          <a:xfrm>
            <a:off x="7523028" y="949803"/>
            <a:ext cx="822356" cy="449836"/>
            <a:chOff x="2952750" y="2300288"/>
            <a:chExt cx="3460750" cy="1600200"/>
          </a:xfrm>
        </p:grpSpPr>
        <p:sp>
          <p:nvSpPr>
            <p:cNvPr id="47" name="Line 15"/>
            <p:cNvSpPr>
              <a:spLocks noChangeShapeType="1"/>
            </p:cNvSpPr>
            <p:nvPr/>
          </p:nvSpPr>
          <p:spPr bwMode="auto">
            <a:xfrm flipH="1" flipV="1">
              <a:off x="2952750" y="2300288"/>
              <a:ext cx="260350" cy="1581150"/>
            </a:xfrm>
            <a:prstGeom prst="line">
              <a:avLst/>
            </a:prstGeom>
            <a:noFill/>
            <a:ln w="38100">
              <a:solidFill>
                <a:srgbClr val="CC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" name="Line 16"/>
            <p:cNvSpPr>
              <a:spLocks noChangeShapeType="1"/>
            </p:cNvSpPr>
            <p:nvPr/>
          </p:nvSpPr>
          <p:spPr bwMode="auto">
            <a:xfrm flipV="1">
              <a:off x="6159500" y="2312988"/>
              <a:ext cx="254000" cy="1587500"/>
            </a:xfrm>
            <a:prstGeom prst="line">
              <a:avLst/>
            </a:prstGeom>
            <a:noFill/>
            <a:ln w="38100">
              <a:solidFill>
                <a:srgbClr val="CC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9" name="Line 19"/>
          <p:cNvSpPr>
            <a:spLocks noChangeShapeType="1"/>
          </p:cNvSpPr>
          <p:nvPr/>
        </p:nvSpPr>
        <p:spPr bwMode="auto">
          <a:xfrm>
            <a:off x="7074882" y="1363938"/>
            <a:ext cx="488887" cy="0"/>
          </a:xfrm>
          <a:prstGeom prst="line">
            <a:avLst/>
          </a:prstGeom>
          <a:noFill/>
          <a:ln w="38100">
            <a:solidFill>
              <a:srgbClr val="FF33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0" name="Line 20"/>
          <p:cNvSpPr>
            <a:spLocks noChangeShapeType="1"/>
          </p:cNvSpPr>
          <p:nvPr/>
        </p:nvSpPr>
        <p:spPr bwMode="auto">
          <a:xfrm>
            <a:off x="7654304" y="1363938"/>
            <a:ext cx="561315" cy="0"/>
          </a:xfrm>
          <a:prstGeom prst="line">
            <a:avLst/>
          </a:prstGeom>
          <a:noFill/>
          <a:ln w="38100">
            <a:solidFill>
              <a:srgbClr val="FF33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" name="Line 21"/>
          <p:cNvSpPr>
            <a:spLocks noChangeShapeType="1"/>
          </p:cNvSpPr>
          <p:nvPr/>
        </p:nvSpPr>
        <p:spPr bwMode="auto">
          <a:xfrm>
            <a:off x="8306153" y="1363938"/>
            <a:ext cx="488887" cy="0"/>
          </a:xfrm>
          <a:prstGeom prst="line">
            <a:avLst/>
          </a:prstGeom>
          <a:noFill/>
          <a:ln w="38100">
            <a:solidFill>
              <a:srgbClr val="FF33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2" name="Rectangle 24"/>
          <p:cNvSpPr>
            <a:spLocks noChangeArrowheads="1"/>
          </p:cNvSpPr>
          <p:nvPr/>
        </p:nvSpPr>
        <p:spPr bwMode="auto">
          <a:xfrm>
            <a:off x="7038668" y="739612"/>
            <a:ext cx="54321" cy="8568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3" name="Rectangle 25"/>
          <p:cNvSpPr>
            <a:spLocks noChangeArrowheads="1"/>
          </p:cNvSpPr>
          <p:nvPr/>
        </p:nvSpPr>
        <p:spPr bwMode="auto">
          <a:xfrm>
            <a:off x="8762976" y="742289"/>
            <a:ext cx="76577" cy="8568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5" name="Freeform 29"/>
          <p:cNvSpPr>
            <a:spLocks/>
          </p:cNvSpPr>
          <p:nvPr/>
        </p:nvSpPr>
        <p:spPr bwMode="auto">
          <a:xfrm>
            <a:off x="7455127" y="945787"/>
            <a:ext cx="54321" cy="64262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7" name="Freeform 30"/>
          <p:cNvSpPr>
            <a:spLocks/>
          </p:cNvSpPr>
          <p:nvPr/>
        </p:nvSpPr>
        <p:spPr bwMode="auto">
          <a:xfrm>
            <a:off x="8360474" y="945787"/>
            <a:ext cx="54321" cy="64262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807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fig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76750" y="3255963"/>
            <a:ext cx="3876675" cy="363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3" descr="fig8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62000" y="3255963"/>
            <a:ext cx="3876675" cy="363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4" descr="fig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32063" y="914400"/>
            <a:ext cx="3705225" cy="224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9" name="Rectangle 6"/>
          <p:cNvSpPr>
            <a:spLocks noGrp="1" noChangeArrowheads="1"/>
          </p:cNvSpPr>
          <p:nvPr>
            <p:ph type="title"/>
          </p:nvPr>
        </p:nvSpPr>
        <p:spPr>
          <a:xfrm>
            <a:off x="695325" y="1"/>
            <a:ext cx="7886700" cy="914400"/>
          </a:xfrm>
        </p:spPr>
        <p:txBody>
          <a:bodyPr/>
          <a:lstStyle/>
          <a:p>
            <a:r>
              <a:rPr lang="en-US" dirty="0"/>
              <a:t>Example: Converging cameras</a:t>
            </a:r>
          </a:p>
        </p:txBody>
      </p:sp>
    </p:spTree>
    <p:extLst>
      <p:ext uri="{BB962C8B-B14F-4D97-AF65-F5344CB8AC3E}">
        <p14:creationId xmlns:p14="http://schemas.microsoft.com/office/powerpoint/2010/main" val="56424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fig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1550" y="3905250"/>
            <a:ext cx="3370263" cy="180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Picture 4" descr="fig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04975" y="1536700"/>
            <a:ext cx="5553075" cy="134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Picture 5" descr="fig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19200" y="3917950"/>
            <a:ext cx="3332163" cy="178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3" name="Rectangle 6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924800" cy="838200"/>
          </a:xfrm>
        </p:spPr>
        <p:txBody>
          <a:bodyPr>
            <a:normAutofit fontScale="90000"/>
          </a:bodyPr>
          <a:lstStyle/>
          <a:p>
            <a:r>
              <a:rPr lang="en-US"/>
              <a:t>Example: Motion parallel to image plane</a:t>
            </a:r>
          </a:p>
        </p:txBody>
      </p:sp>
    </p:spTree>
    <p:extLst>
      <p:ext uri="{BB962C8B-B14F-4D97-AF65-F5344CB8AC3E}">
        <p14:creationId xmlns:p14="http://schemas.microsoft.com/office/powerpoint/2010/main" val="174734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scholarpedia.org/w/images/9/9f/LeaningTower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368" y="1852447"/>
            <a:ext cx="8331784" cy="3097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7055828" y="6488668"/>
            <a:ext cx="19380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Frederick Kingdom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7014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 descr="fig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3941763"/>
            <a:ext cx="2682875" cy="272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Picture 4" descr="fig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28688" y="1066800"/>
            <a:ext cx="2682875" cy="272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6" name="Rectangle 5"/>
          <p:cNvSpPr>
            <a:spLocks noChangeArrowheads="1"/>
          </p:cNvSpPr>
          <p:nvPr/>
        </p:nvSpPr>
        <p:spPr bwMode="auto">
          <a:xfrm>
            <a:off x="5341938" y="2435225"/>
            <a:ext cx="2049462" cy="1722438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437" name="Rectangle 6"/>
          <p:cNvSpPr>
            <a:spLocks noChangeArrowheads="1"/>
          </p:cNvSpPr>
          <p:nvPr/>
        </p:nvSpPr>
        <p:spPr bwMode="auto">
          <a:xfrm>
            <a:off x="5705475" y="1524000"/>
            <a:ext cx="1282700" cy="1135063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438" name="Freeform 7"/>
          <p:cNvSpPr>
            <a:spLocks/>
          </p:cNvSpPr>
          <p:nvPr/>
        </p:nvSpPr>
        <p:spPr bwMode="auto">
          <a:xfrm>
            <a:off x="5424488" y="1798638"/>
            <a:ext cx="914400" cy="1935162"/>
          </a:xfrm>
          <a:custGeom>
            <a:avLst/>
            <a:gdLst>
              <a:gd name="T0" fmla="*/ 2147483647 w 576"/>
              <a:gd name="T1" fmla="*/ 2147483647 h 1219"/>
              <a:gd name="T2" fmla="*/ 2147483647 w 576"/>
              <a:gd name="T3" fmla="*/ 2147483647 h 1219"/>
              <a:gd name="T4" fmla="*/ 2147483647 w 576"/>
              <a:gd name="T5" fmla="*/ 0 h 1219"/>
              <a:gd name="T6" fmla="*/ 0 w 576"/>
              <a:gd name="T7" fmla="*/ 2147483647 h 1219"/>
              <a:gd name="T8" fmla="*/ 2147483647 w 576"/>
              <a:gd name="T9" fmla="*/ 2147483647 h 121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76"/>
              <a:gd name="T16" fmla="*/ 0 h 1219"/>
              <a:gd name="T17" fmla="*/ 576 w 576"/>
              <a:gd name="T18" fmla="*/ 1219 h 121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76" h="1219">
                <a:moveTo>
                  <a:pt x="576" y="1219"/>
                </a:moveTo>
                <a:lnTo>
                  <a:pt x="571" y="108"/>
                </a:lnTo>
                <a:lnTo>
                  <a:pt x="266" y="0"/>
                </a:lnTo>
                <a:lnTo>
                  <a:pt x="0" y="1003"/>
                </a:lnTo>
                <a:lnTo>
                  <a:pt x="576" y="1219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439" name="Freeform 8"/>
          <p:cNvSpPr>
            <a:spLocks/>
          </p:cNvSpPr>
          <p:nvPr/>
        </p:nvSpPr>
        <p:spPr bwMode="auto">
          <a:xfrm flipH="1">
            <a:off x="6334125" y="1793875"/>
            <a:ext cx="914400" cy="1935163"/>
          </a:xfrm>
          <a:custGeom>
            <a:avLst/>
            <a:gdLst>
              <a:gd name="T0" fmla="*/ 2147483647 w 576"/>
              <a:gd name="T1" fmla="*/ 2147483647 h 1219"/>
              <a:gd name="T2" fmla="*/ 2147483647 w 576"/>
              <a:gd name="T3" fmla="*/ 2147483647 h 1219"/>
              <a:gd name="T4" fmla="*/ 2147483647 w 576"/>
              <a:gd name="T5" fmla="*/ 0 h 1219"/>
              <a:gd name="T6" fmla="*/ 0 w 576"/>
              <a:gd name="T7" fmla="*/ 2147483647 h 1219"/>
              <a:gd name="T8" fmla="*/ 2147483647 w 576"/>
              <a:gd name="T9" fmla="*/ 2147483647 h 121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76"/>
              <a:gd name="T16" fmla="*/ 0 h 1219"/>
              <a:gd name="T17" fmla="*/ 576 w 576"/>
              <a:gd name="T18" fmla="*/ 1219 h 121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76" h="1219">
                <a:moveTo>
                  <a:pt x="576" y="1219"/>
                </a:moveTo>
                <a:lnTo>
                  <a:pt x="571" y="108"/>
                </a:lnTo>
                <a:lnTo>
                  <a:pt x="266" y="0"/>
                </a:lnTo>
                <a:lnTo>
                  <a:pt x="0" y="1003"/>
                </a:lnTo>
                <a:lnTo>
                  <a:pt x="576" y="1219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440" name="Freeform 9"/>
          <p:cNvSpPr>
            <a:spLocks/>
          </p:cNvSpPr>
          <p:nvPr/>
        </p:nvSpPr>
        <p:spPr bwMode="auto">
          <a:xfrm>
            <a:off x="6337300" y="1984375"/>
            <a:ext cx="923925" cy="2001838"/>
          </a:xfrm>
          <a:custGeom>
            <a:avLst/>
            <a:gdLst>
              <a:gd name="T0" fmla="*/ 0 w 582"/>
              <a:gd name="T1" fmla="*/ 2147483647 h 1261"/>
              <a:gd name="T2" fmla="*/ 2147483647 w 582"/>
              <a:gd name="T3" fmla="*/ 0 h 1261"/>
              <a:gd name="T4" fmla="*/ 2147483647 w 582"/>
              <a:gd name="T5" fmla="*/ 2147483647 h 1261"/>
              <a:gd name="T6" fmla="*/ 2147483647 w 582"/>
              <a:gd name="T7" fmla="*/ 2147483647 h 1261"/>
              <a:gd name="T8" fmla="*/ 0 w 582"/>
              <a:gd name="T9" fmla="*/ 2147483647 h 12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82"/>
              <a:gd name="T16" fmla="*/ 0 h 1261"/>
              <a:gd name="T17" fmla="*/ 582 w 582"/>
              <a:gd name="T18" fmla="*/ 1261 h 126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82" h="1261">
                <a:moveTo>
                  <a:pt x="0" y="1111"/>
                </a:moveTo>
                <a:lnTo>
                  <a:pt x="5" y="0"/>
                </a:lnTo>
                <a:lnTo>
                  <a:pt x="269" y="68"/>
                </a:lnTo>
                <a:lnTo>
                  <a:pt x="582" y="1261"/>
                </a:lnTo>
                <a:lnTo>
                  <a:pt x="0" y="1111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441" name="Freeform 10"/>
          <p:cNvSpPr>
            <a:spLocks/>
          </p:cNvSpPr>
          <p:nvPr/>
        </p:nvSpPr>
        <p:spPr bwMode="auto">
          <a:xfrm flipH="1">
            <a:off x="5408613" y="1978025"/>
            <a:ext cx="923925" cy="2001838"/>
          </a:xfrm>
          <a:custGeom>
            <a:avLst/>
            <a:gdLst>
              <a:gd name="T0" fmla="*/ 0 w 582"/>
              <a:gd name="T1" fmla="*/ 2147483647 h 1261"/>
              <a:gd name="T2" fmla="*/ 2147483647 w 582"/>
              <a:gd name="T3" fmla="*/ 0 h 1261"/>
              <a:gd name="T4" fmla="*/ 2147483647 w 582"/>
              <a:gd name="T5" fmla="*/ 2147483647 h 1261"/>
              <a:gd name="T6" fmla="*/ 2147483647 w 582"/>
              <a:gd name="T7" fmla="*/ 2147483647 h 1261"/>
              <a:gd name="T8" fmla="*/ 0 w 582"/>
              <a:gd name="T9" fmla="*/ 2147483647 h 12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82"/>
              <a:gd name="T16" fmla="*/ 0 h 1261"/>
              <a:gd name="T17" fmla="*/ 582 w 582"/>
              <a:gd name="T18" fmla="*/ 1261 h 126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82" h="1261">
                <a:moveTo>
                  <a:pt x="0" y="1111"/>
                </a:moveTo>
                <a:lnTo>
                  <a:pt x="5" y="0"/>
                </a:lnTo>
                <a:lnTo>
                  <a:pt x="269" y="68"/>
                </a:lnTo>
                <a:lnTo>
                  <a:pt x="582" y="1261"/>
                </a:lnTo>
                <a:lnTo>
                  <a:pt x="0" y="1111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442" name="Line 11"/>
          <p:cNvSpPr>
            <a:spLocks noChangeShapeType="1"/>
          </p:cNvSpPr>
          <p:nvPr/>
        </p:nvSpPr>
        <p:spPr bwMode="auto">
          <a:xfrm>
            <a:off x="5538788" y="2982913"/>
            <a:ext cx="792162" cy="301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443" name="Line 12"/>
          <p:cNvSpPr>
            <a:spLocks noChangeShapeType="1"/>
          </p:cNvSpPr>
          <p:nvPr/>
        </p:nvSpPr>
        <p:spPr bwMode="auto">
          <a:xfrm flipV="1">
            <a:off x="6350000" y="3001963"/>
            <a:ext cx="800100" cy="2778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444" name="Line 13"/>
          <p:cNvSpPr>
            <a:spLocks noChangeShapeType="1"/>
          </p:cNvSpPr>
          <p:nvPr/>
        </p:nvSpPr>
        <p:spPr bwMode="auto">
          <a:xfrm>
            <a:off x="6345238" y="3290888"/>
            <a:ext cx="784225" cy="1873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445" name="Line 14"/>
          <p:cNvSpPr>
            <a:spLocks noChangeShapeType="1"/>
          </p:cNvSpPr>
          <p:nvPr/>
        </p:nvSpPr>
        <p:spPr bwMode="auto">
          <a:xfrm flipH="1">
            <a:off x="5540375" y="3276600"/>
            <a:ext cx="808038" cy="212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446" name="Oval 15"/>
          <p:cNvSpPr>
            <a:spLocks noChangeArrowheads="1"/>
          </p:cNvSpPr>
          <p:nvPr/>
        </p:nvSpPr>
        <p:spPr bwMode="auto">
          <a:xfrm>
            <a:off x="6307138" y="3709988"/>
            <a:ext cx="65087" cy="5556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447" name="Oval 16"/>
          <p:cNvSpPr>
            <a:spLocks noChangeArrowheads="1"/>
          </p:cNvSpPr>
          <p:nvPr/>
        </p:nvSpPr>
        <p:spPr bwMode="auto">
          <a:xfrm>
            <a:off x="6302375" y="2178050"/>
            <a:ext cx="65088" cy="55563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448" name="Oval 17"/>
          <p:cNvSpPr>
            <a:spLocks noChangeArrowheads="1"/>
          </p:cNvSpPr>
          <p:nvPr/>
        </p:nvSpPr>
        <p:spPr bwMode="auto">
          <a:xfrm>
            <a:off x="6310313" y="3248025"/>
            <a:ext cx="65087" cy="55563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449" name="Oval 18"/>
          <p:cNvSpPr>
            <a:spLocks noChangeArrowheads="1"/>
          </p:cNvSpPr>
          <p:nvPr/>
        </p:nvSpPr>
        <p:spPr bwMode="auto">
          <a:xfrm>
            <a:off x="6305550" y="1944688"/>
            <a:ext cx="65088" cy="5556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450" name="Text Box 19"/>
          <p:cNvSpPr txBox="1">
            <a:spLocks noChangeArrowheads="1"/>
          </p:cNvSpPr>
          <p:nvPr/>
        </p:nvSpPr>
        <p:spPr bwMode="auto">
          <a:xfrm>
            <a:off x="6257925" y="3668713"/>
            <a:ext cx="325438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en-US" sz="2000"/>
              <a:t>e</a:t>
            </a:r>
          </a:p>
        </p:txBody>
      </p:sp>
      <p:sp>
        <p:nvSpPr>
          <p:cNvPr id="18451" name="Text Box 20"/>
          <p:cNvSpPr txBox="1">
            <a:spLocks noChangeArrowheads="1"/>
          </p:cNvSpPr>
          <p:nvPr/>
        </p:nvSpPr>
        <p:spPr bwMode="auto">
          <a:xfrm>
            <a:off x="6184900" y="1606550"/>
            <a:ext cx="382588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en-US" sz="2000"/>
              <a:t>e’</a:t>
            </a:r>
          </a:p>
        </p:txBody>
      </p:sp>
      <p:sp>
        <p:nvSpPr>
          <p:cNvPr id="18452" name="Rectangle 21"/>
          <p:cNvSpPr>
            <a:spLocks noGrp="1" noChangeArrowheads="1"/>
          </p:cNvSpPr>
          <p:nvPr>
            <p:ph type="title"/>
          </p:nvPr>
        </p:nvSpPr>
        <p:spPr>
          <a:xfrm>
            <a:off x="512536" y="1"/>
            <a:ext cx="7886700" cy="935038"/>
          </a:xfrm>
        </p:spPr>
        <p:txBody>
          <a:bodyPr/>
          <a:lstStyle/>
          <a:p>
            <a:r>
              <a:rPr lang="en-US" dirty="0"/>
              <a:t>Example: Forward motion</a:t>
            </a:r>
          </a:p>
        </p:txBody>
      </p:sp>
      <p:sp>
        <p:nvSpPr>
          <p:cNvPr id="18453" name="Rectangle 22"/>
          <p:cNvSpPr>
            <a:spLocks noChangeArrowheads="1"/>
          </p:cNvSpPr>
          <p:nvPr/>
        </p:nvSpPr>
        <p:spPr bwMode="auto">
          <a:xfrm>
            <a:off x="4572000" y="4330700"/>
            <a:ext cx="4572000" cy="191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Epipole has same coordinates in both images.</a:t>
            </a:r>
          </a:p>
          <a:p>
            <a:r>
              <a:rPr lang="en-US"/>
              <a:t>Points move along lines radiating from e: “Focus of expansion”</a:t>
            </a:r>
          </a:p>
        </p:txBody>
      </p:sp>
    </p:spTree>
    <p:extLst>
      <p:ext uri="{BB962C8B-B14F-4D97-AF65-F5344CB8AC3E}">
        <p14:creationId xmlns:p14="http://schemas.microsoft.com/office/powerpoint/2010/main" val="3381129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19200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VLFeat’s</a:t>
            </a:r>
            <a:r>
              <a:rPr lang="en-US" dirty="0"/>
              <a:t> 800 most confident matches among 10,000+ local features.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6400"/>
            <a:ext cx="9144000" cy="3830192"/>
          </a:xfrm>
        </p:spPr>
      </p:pic>
    </p:spTree>
    <p:extLst>
      <p:ext uri="{BB962C8B-B14F-4D97-AF65-F5344CB8AC3E}">
        <p14:creationId xmlns:p14="http://schemas.microsoft.com/office/powerpoint/2010/main" val="3392333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Epipolar</a:t>
            </a:r>
            <a:r>
              <a:rPr lang="en-US" dirty="0"/>
              <a:t> lines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1955518"/>
            <a:ext cx="5029551" cy="3632763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13"/>
          <a:stretch/>
        </p:blipFill>
        <p:spPr>
          <a:xfrm>
            <a:off x="-228600" y="2133600"/>
            <a:ext cx="4800600" cy="3276600"/>
          </a:xfrm>
        </p:spPr>
      </p:pic>
    </p:spTree>
    <p:extLst>
      <p:ext uri="{BB962C8B-B14F-4D97-AF65-F5344CB8AC3E}">
        <p14:creationId xmlns:p14="http://schemas.microsoft.com/office/powerpoint/2010/main" val="1533046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19314"/>
            <a:ext cx="8229600" cy="1219200"/>
          </a:xfrm>
        </p:spPr>
        <p:txBody>
          <a:bodyPr>
            <a:normAutofit fontScale="90000"/>
          </a:bodyPr>
          <a:lstStyle/>
          <a:p>
            <a:r>
              <a:rPr lang="en-US" dirty="0"/>
              <a:t>Keep only the matches at are “inliers” with respect to </a:t>
            </a:r>
            <a:r>
              <a:rPr lang="en-US" dirty="0" err="1" smtClean="0"/>
              <a:t>epipolar</a:t>
            </a:r>
            <a:r>
              <a:rPr lang="en-US" dirty="0" smtClean="0"/>
              <a:t> lines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28800"/>
            <a:ext cx="9144000" cy="3830192"/>
          </a:xfrm>
        </p:spPr>
      </p:pic>
    </p:spTree>
    <p:extLst>
      <p:ext uri="{BB962C8B-B14F-4D97-AF65-F5344CB8AC3E}">
        <p14:creationId xmlns:p14="http://schemas.microsoft.com/office/powerpoint/2010/main" val="878682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find </a:t>
            </a:r>
            <a:r>
              <a:rPr lang="en-US" dirty="0" err="1" smtClean="0"/>
              <a:t>epipolar</a:t>
            </a:r>
            <a:r>
              <a:rPr lang="en-US" dirty="0" smtClean="0"/>
              <a:t> line of a point?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little bit more math, but cool math</a:t>
            </a:r>
          </a:p>
          <a:p>
            <a:r>
              <a:rPr lang="en-US" dirty="0" smtClean="0"/>
              <a:t>Essential matrix and fundamental matrix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9146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67" name="Rectangle 18"/>
          <p:cNvSpPr>
            <a:spLocks noGrp="1" noChangeArrowheads="1"/>
          </p:cNvSpPr>
          <p:nvPr>
            <p:ph type="title"/>
          </p:nvPr>
        </p:nvSpPr>
        <p:spPr>
          <a:xfrm>
            <a:off x="685800" y="92529"/>
            <a:ext cx="7772400" cy="838200"/>
          </a:xfrm>
        </p:spPr>
        <p:txBody>
          <a:bodyPr>
            <a:normAutofit/>
          </a:bodyPr>
          <a:lstStyle/>
          <a:p>
            <a:r>
              <a:rPr lang="en-US" dirty="0" smtClean="0"/>
              <a:t>Essential matrix</a:t>
            </a:r>
            <a:endParaRPr lang="en-US" dirty="0"/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62921611"/>
              </p:ext>
            </p:extLst>
          </p:nvPr>
        </p:nvGraphicFramePr>
        <p:xfrm>
          <a:off x="825500" y="4552950"/>
          <a:ext cx="6559550" cy="960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87" name="Equation" r:id="rId4" imgW="3479760" imgH="507960" progId="Equation.DSMT4">
                  <p:embed/>
                </p:oleObj>
              </mc:Choice>
              <mc:Fallback>
                <p:oleObj name="Equation" r:id="rId4" imgW="3479760" imgH="5079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5500" y="4552950"/>
                        <a:ext cx="6559550" cy="960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" name="Object 3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84766453"/>
              </p:ext>
            </p:extLst>
          </p:nvPr>
        </p:nvGraphicFramePr>
        <p:xfrm>
          <a:off x="825500" y="6036906"/>
          <a:ext cx="4237037" cy="479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88" name="Equation" r:id="rId6" imgW="2247840" imgH="253800" progId="Equation.DSMT4">
                  <p:embed/>
                </p:oleObj>
              </mc:Choice>
              <mc:Fallback>
                <p:oleObj name="Equation" r:id="rId6" imgW="2247840" imgH="253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5500" y="6036906"/>
                        <a:ext cx="4237037" cy="479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0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90600" y="974266"/>
            <a:ext cx="70104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" name="Rectangle 4"/>
          <p:cNvSpPr>
            <a:spLocks noChangeArrowheads="1"/>
          </p:cNvSpPr>
          <p:nvPr/>
        </p:nvSpPr>
        <p:spPr bwMode="auto">
          <a:xfrm>
            <a:off x="1060450" y="1561641"/>
            <a:ext cx="207963" cy="265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" name="Rectangle 5"/>
          <p:cNvSpPr>
            <a:spLocks noChangeArrowheads="1"/>
          </p:cNvSpPr>
          <p:nvPr/>
        </p:nvSpPr>
        <p:spPr bwMode="auto">
          <a:xfrm>
            <a:off x="7669213" y="1569579"/>
            <a:ext cx="293687" cy="266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" name="Freeform 9"/>
          <p:cNvSpPr>
            <a:spLocks/>
          </p:cNvSpPr>
          <p:nvPr/>
        </p:nvSpPr>
        <p:spPr bwMode="auto">
          <a:xfrm>
            <a:off x="6126163" y="2201404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4" name="Line 11"/>
          <p:cNvSpPr>
            <a:spLocks noChangeShapeType="1"/>
          </p:cNvSpPr>
          <p:nvPr/>
        </p:nvSpPr>
        <p:spPr bwMode="auto">
          <a:xfrm flipV="1">
            <a:off x="5868555" y="3480859"/>
            <a:ext cx="1911350" cy="11112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" name="Line 12"/>
          <p:cNvSpPr>
            <a:spLocks noChangeShapeType="1"/>
          </p:cNvSpPr>
          <p:nvPr/>
        </p:nvSpPr>
        <p:spPr bwMode="auto">
          <a:xfrm>
            <a:off x="3436938" y="3474579"/>
            <a:ext cx="2105025" cy="1587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" name="Line 13"/>
          <p:cNvSpPr>
            <a:spLocks noChangeShapeType="1"/>
          </p:cNvSpPr>
          <p:nvPr/>
        </p:nvSpPr>
        <p:spPr bwMode="auto">
          <a:xfrm flipH="1">
            <a:off x="1193800" y="3476744"/>
            <a:ext cx="1916546" cy="15227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 type="stealth" w="lg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7" name="Line 14"/>
          <p:cNvSpPr>
            <a:spLocks noChangeShapeType="1"/>
          </p:cNvSpPr>
          <p:nvPr/>
        </p:nvSpPr>
        <p:spPr bwMode="auto">
          <a:xfrm>
            <a:off x="4476933" y="1308918"/>
            <a:ext cx="3316106" cy="2159311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stealth" w="lg" len="lg"/>
            <a:tailEnd type="none" w="lg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8" name="Line 15"/>
          <p:cNvSpPr>
            <a:spLocks noChangeShapeType="1"/>
          </p:cNvSpPr>
          <p:nvPr/>
        </p:nvSpPr>
        <p:spPr bwMode="auto">
          <a:xfrm flipV="1">
            <a:off x="1193799" y="1342567"/>
            <a:ext cx="3283133" cy="2114549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 type="stealth" w="lg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9" name="Line 23"/>
          <p:cNvSpPr>
            <a:spLocks noChangeShapeType="1"/>
          </p:cNvSpPr>
          <p:nvPr/>
        </p:nvSpPr>
        <p:spPr bwMode="auto">
          <a:xfrm flipH="1" flipV="1">
            <a:off x="3581400" y="3879247"/>
            <a:ext cx="1519226" cy="79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stealth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2696980" y="2208456"/>
            <a:ext cx="152400" cy="15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Text Box 29"/>
          <p:cNvSpPr txBox="1">
            <a:spLocks noChangeArrowheads="1"/>
          </p:cNvSpPr>
          <p:nvPr/>
        </p:nvSpPr>
        <p:spPr bwMode="auto">
          <a:xfrm>
            <a:off x="4391025" y="898066"/>
            <a:ext cx="338138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 i="1" dirty="0">
                <a:latin typeface="Times New Roman" pitchFamily="18" charset="0"/>
              </a:rPr>
              <a:t>X</a:t>
            </a:r>
          </a:p>
        </p:txBody>
      </p:sp>
      <p:graphicFrame>
        <p:nvGraphicFramePr>
          <p:cNvPr id="74" name="Object 73"/>
          <p:cNvGraphicFramePr>
            <a:graphicFrameLocks noChangeAspect="1"/>
          </p:cNvGraphicFramePr>
          <p:nvPr>
            <p:extLst/>
          </p:nvPr>
        </p:nvGraphicFramePr>
        <p:xfrm>
          <a:off x="4446588" y="3550779"/>
          <a:ext cx="142875" cy="246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89" name="Equation" r:id="rId9" imgW="88560" imgH="152280" progId="Equation.3">
                  <p:embed/>
                </p:oleObj>
              </mc:Choice>
              <mc:Fallback>
                <p:oleObj name="Equation" r:id="rId9" imgW="88560" imgH="1522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46588" y="3550779"/>
                        <a:ext cx="142875" cy="2460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77" name="TextBox 76"/>
              <p:cNvSpPr txBox="1"/>
              <p:nvPr/>
            </p:nvSpPr>
            <p:spPr>
              <a:xfrm>
                <a:off x="3908124" y="1054710"/>
                <a:ext cx="451149" cy="3767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b="0" i="1" smtClean="0">
                              <a:solidFill>
                                <a:srgbClr val="FF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FF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FF00FF"/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FF00FF"/>
                                  </a:solidFill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7" name="TextBox 7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8124" y="1054710"/>
                <a:ext cx="451149" cy="376770"/>
              </a:xfrm>
              <a:prstGeom prst="rect">
                <a:avLst/>
              </a:prstGeom>
              <a:blipFill rotWithShape="0">
                <a:blip r:embed="rId13"/>
                <a:stretch>
                  <a:fillRect t="-1613" r="-10811" b="-16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8" name="TextBox 77"/>
              <p:cNvSpPr txBox="1"/>
              <p:nvPr/>
            </p:nvSpPr>
            <p:spPr>
              <a:xfrm>
                <a:off x="4761190" y="1076019"/>
                <a:ext cx="646203" cy="45570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̂"/>
                              <m:ctrlP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sub>
                              </m:sSub>
                            </m:e>
                          </m:acc>
                        </m:e>
                        <m:sup/>
                      </m:sSup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8" name="TextBox 7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1190" y="1076019"/>
                <a:ext cx="646203" cy="455702"/>
              </a:xfrm>
              <a:prstGeom prst="rect">
                <a:avLst/>
              </a:prstGeom>
              <a:blipFill rotWithShape="0">
                <a:blip r:embed="rId14"/>
                <a:stretch>
                  <a:fillRect r="-28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12310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  <p:bldP spid="65" grpId="0" animBg="1"/>
      <p:bldP spid="66" grpId="0" animBg="1"/>
      <p:bldP spid="6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Review: change of coordinate</a:t>
            </a:r>
          </a:p>
        </p:txBody>
      </p:sp>
      <p:sp>
        <p:nvSpPr>
          <p:cNvPr id="10243" name="Content Placeholder 2"/>
          <p:cNvSpPr>
            <a:spLocks noGrp="1"/>
          </p:cNvSpPr>
          <p:nvPr>
            <p:ph idx="1"/>
          </p:nvPr>
        </p:nvSpPr>
        <p:spPr>
          <a:xfrm>
            <a:off x="304800" y="1447800"/>
            <a:ext cx="8534400" cy="1600200"/>
          </a:xfrm>
        </p:spPr>
        <p:txBody>
          <a:bodyPr/>
          <a:lstStyle/>
          <a:p>
            <a:r>
              <a:rPr lang="en-US" altLang="en-US" dirty="0" smtClean="0"/>
              <a:t>How do we change coordinate from one camera to another?</a:t>
            </a:r>
          </a:p>
          <a:p>
            <a:pPr lvl="1"/>
            <a:r>
              <a:rPr lang="en-US" altLang="en-US" dirty="0" smtClean="0"/>
              <a:t>(Center of projection at the origin, x-axis points right, y-axis points up, z-axis points backwards)</a:t>
            </a:r>
          </a:p>
        </p:txBody>
      </p:sp>
      <p:sp>
        <p:nvSpPr>
          <p:cNvPr id="4" name="Parallelogram 3"/>
          <p:cNvSpPr/>
          <p:nvPr/>
        </p:nvSpPr>
        <p:spPr>
          <a:xfrm rot="11352756" flipH="1">
            <a:off x="5588000" y="4468813"/>
            <a:ext cx="2057400" cy="1143000"/>
          </a:xfrm>
          <a:prstGeom prst="parallelogram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6096000" y="6084888"/>
            <a:ext cx="152400" cy="1524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rot="16200000" flipV="1">
            <a:off x="5633244" y="5633244"/>
            <a:ext cx="685800" cy="36988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6151563" y="5757863"/>
            <a:ext cx="1381125" cy="40322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rot="5400000" flipH="1" flipV="1">
            <a:off x="6019800" y="4745038"/>
            <a:ext cx="1568450" cy="126365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rot="16200000" flipV="1">
            <a:off x="5029200" y="5018088"/>
            <a:ext cx="1828800" cy="4572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rot="16200000" flipH="1">
            <a:off x="6400800" y="5932488"/>
            <a:ext cx="76200" cy="533400"/>
          </a:xfrm>
          <a:prstGeom prst="line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rot="16200000" flipV="1">
            <a:off x="5899944" y="5888832"/>
            <a:ext cx="501650" cy="42862"/>
          </a:xfrm>
          <a:prstGeom prst="line">
            <a:avLst/>
          </a:prstGeom>
          <a:ln w="22225"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rot="5400000">
            <a:off x="5829300" y="6221413"/>
            <a:ext cx="403225" cy="282575"/>
          </a:xfrm>
          <a:prstGeom prst="line">
            <a:avLst/>
          </a:prstGeom>
          <a:ln w="22225">
            <a:solidFill>
              <a:srgbClr val="3333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2425" y="6124575"/>
            <a:ext cx="234950" cy="18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4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1088" y="5638800"/>
            <a:ext cx="193675" cy="16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5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0875" y="6586538"/>
            <a:ext cx="261938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6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9025" y="6248400"/>
            <a:ext cx="165100" cy="16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7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6925" y="6324600"/>
            <a:ext cx="327025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8" name="Picture 1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7525" y="3581400"/>
            <a:ext cx="30956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9" name="Picture 1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6325" y="5029200"/>
            <a:ext cx="236538" cy="26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3" name="Straight Arrow Connector 42"/>
          <p:cNvCxnSpPr/>
          <p:nvPr/>
        </p:nvCxnSpPr>
        <p:spPr>
          <a:xfrm rot="10800000" flipV="1">
            <a:off x="2420938" y="5407025"/>
            <a:ext cx="1828800" cy="3175"/>
          </a:xfrm>
          <a:prstGeom prst="straightConnector1">
            <a:avLst/>
          </a:prstGeom>
          <a:ln w="22225">
            <a:solidFill>
              <a:srgbClr val="3333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rot="5400000" flipH="1" flipV="1">
            <a:off x="3374232" y="4533106"/>
            <a:ext cx="1752600" cy="1587"/>
          </a:xfrm>
          <a:prstGeom prst="straightConnector1">
            <a:avLst/>
          </a:prstGeom>
          <a:ln w="22225"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rot="10800000" flipV="1">
            <a:off x="3108325" y="5408613"/>
            <a:ext cx="1139825" cy="1068387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Oval 51"/>
          <p:cNvSpPr/>
          <p:nvPr/>
        </p:nvSpPr>
        <p:spPr>
          <a:xfrm>
            <a:off x="4175125" y="5334000"/>
            <a:ext cx="152400" cy="1524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264" name="TextBox 54"/>
          <p:cNvSpPr txBox="1">
            <a:spLocks noChangeArrowheads="1"/>
          </p:cNvSpPr>
          <p:nvPr/>
        </p:nvSpPr>
        <p:spPr bwMode="auto">
          <a:xfrm>
            <a:off x="4297363" y="5241925"/>
            <a:ext cx="3397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400" b="1"/>
              <a:t>0</a:t>
            </a:r>
          </a:p>
        </p:txBody>
      </p:sp>
      <p:sp>
        <p:nvSpPr>
          <p:cNvPr id="56" name="TextBox 55"/>
          <p:cNvSpPr txBox="1">
            <a:spLocks noChangeArrowheads="1"/>
          </p:cNvSpPr>
          <p:nvPr/>
        </p:nvSpPr>
        <p:spPr bwMode="auto">
          <a:xfrm>
            <a:off x="6149975" y="3330575"/>
            <a:ext cx="29067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400"/>
              <a:t>Step 1: Translate by -</a:t>
            </a:r>
            <a:r>
              <a:rPr lang="en-US" altLang="en-US" sz="2400" b="1"/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2192367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5938" y="3581400"/>
            <a:ext cx="30956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269" name="Group 24"/>
          <p:cNvGrpSpPr>
            <a:grpSpLocks/>
          </p:cNvGrpSpPr>
          <p:nvPr/>
        </p:nvGrpSpPr>
        <p:grpSpPr bwMode="auto">
          <a:xfrm>
            <a:off x="3657600" y="3592513"/>
            <a:ext cx="2057400" cy="2416175"/>
            <a:chOff x="2146514" y="3592284"/>
            <a:chExt cx="2057400" cy="2416630"/>
          </a:xfrm>
        </p:grpSpPr>
        <p:sp>
          <p:nvSpPr>
            <p:cNvPr id="4" name="Parallelogram 3"/>
            <p:cNvSpPr/>
            <p:nvPr/>
          </p:nvSpPr>
          <p:spPr>
            <a:xfrm rot="11352756" flipH="1">
              <a:off x="2146514" y="3728835"/>
              <a:ext cx="2057400" cy="1143215"/>
            </a:xfrm>
            <a:prstGeom prst="parallelogram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" name="Oval 4"/>
            <p:cNvSpPr/>
            <p:nvPr/>
          </p:nvSpPr>
          <p:spPr>
            <a:xfrm>
              <a:off x="2656102" y="5345214"/>
              <a:ext cx="152400" cy="15242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cxnSp>
          <p:nvCxnSpPr>
            <p:cNvPr id="9" name="Straight Connector 8"/>
            <p:cNvCxnSpPr/>
            <p:nvPr/>
          </p:nvCxnSpPr>
          <p:spPr>
            <a:xfrm rot="16200000" flipV="1">
              <a:off x="2193281" y="4893520"/>
              <a:ext cx="685929" cy="36988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V="1">
              <a:off x="2710077" y="5018127"/>
              <a:ext cx="1382712" cy="40330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5400000" flipH="1" flipV="1">
              <a:off x="2579753" y="4006819"/>
              <a:ext cx="1567158" cy="126206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V="1">
              <a:off x="1589130" y="4278256"/>
              <a:ext cx="1829144" cy="4572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16200000" flipH="1">
              <a:off x="2960895" y="5192836"/>
              <a:ext cx="76214" cy="533400"/>
            </a:xfrm>
            <a:prstGeom prst="line">
              <a:avLst/>
            </a:prstGeom>
            <a:ln w="222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16200000" flipV="1">
              <a:off x="2458411" y="5149125"/>
              <a:ext cx="501744" cy="42862"/>
            </a:xfrm>
            <a:prstGeom prst="line">
              <a:avLst/>
            </a:prstGeom>
            <a:ln w="22225">
              <a:solidFill>
                <a:srgbClr val="00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5400000">
              <a:off x="2389364" y="5480203"/>
              <a:ext cx="401713" cy="284163"/>
            </a:xfrm>
            <a:prstGeom prst="line">
              <a:avLst/>
            </a:prstGeom>
            <a:ln w="22225">
              <a:solidFill>
                <a:srgbClr val="3333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290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1118" y="5385026"/>
              <a:ext cx="236111" cy="1848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91" name="Picture 6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20236" y="4899252"/>
              <a:ext cx="193788" cy="162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92" name="Picture 7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9569" y="5846310"/>
              <a:ext cx="262839" cy="162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1270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5338" y="6324600"/>
            <a:ext cx="327025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1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4738" y="5029200"/>
            <a:ext cx="236537" cy="26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3" name="Straight Arrow Connector 42"/>
          <p:cNvCxnSpPr/>
          <p:nvPr/>
        </p:nvCxnSpPr>
        <p:spPr>
          <a:xfrm rot="10800000" flipV="1">
            <a:off x="2419350" y="5407025"/>
            <a:ext cx="1828800" cy="3175"/>
          </a:xfrm>
          <a:prstGeom prst="straightConnector1">
            <a:avLst/>
          </a:prstGeom>
          <a:ln w="22225">
            <a:solidFill>
              <a:srgbClr val="3333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rot="5400000" flipH="1" flipV="1">
            <a:off x="3372644" y="4533106"/>
            <a:ext cx="1752600" cy="1588"/>
          </a:xfrm>
          <a:prstGeom prst="straightConnector1">
            <a:avLst/>
          </a:prstGeom>
          <a:ln w="22225"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rot="10800000" flipV="1">
            <a:off x="3106738" y="5408613"/>
            <a:ext cx="1139825" cy="1068387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Oval 51"/>
          <p:cNvSpPr/>
          <p:nvPr/>
        </p:nvSpPr>
        <p:spPr>
          <a:xfrm>
            <a:off x="4173538" y="5334000"/>
            <a:ext cx="152400" cy="1524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276" name="TextBox 54"/>
          <p:cNvSpPr txBox="1">
            <a:spLocks noChangeArrowheads="1"/>
          </p:cNvSpPr>
          <p:nvPr/>
        </p:nvSpPr>
        <p:spPr bwMode="auto">
          <a:xfrm>
            <a:off x="4295775" y="5241925"/>
            <a:ext cx="3397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400" b="1"/>
              <a:t>0</a:t>
            </a:r>
          </a:p>
        </p:txBody>
      </p:sp>
      <p:sp>
        <p:nvSpPr>
          <p:cNvPr id="11277" name="TextBox 28"/>
          <p:cNvSpPr txBox="1">
            <a:spLocks noChangeArrowheads="1"/>
          </p:cNvSpPr>
          <p:nvPr/>
        </p:nvSpPr>
        <p:spPr bwMode="auto">
          <a:xfrm>
            <a:off x="6149975" y="3330575"/>
            <a:ext cx="2906713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400"/>
              <a:t>Step 1: Translate by -</a:t>
            </a:r>
            <a:r>
              <a:rPr lang="en-US" altLang="en-US" sz="2400" b="1"/>
              <a:t>c</a:t>
            </a:r>
          </a:p>
          <a:p>
            <a:endParaRPr lang="en-US" altLang="en-US" sz="2400" b="1"/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6389688" y="3973513"/>
            <a:ext cx="2384425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/>
              <a:t>How do we represent translation as a matrix multiplication?</a:t>
            </a:r>
          </a:p>
        </p:txBody>
      </p:sp>
      <p:pic>
        <p:nvPicPr>
          <p:cNvPr id="78131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5086350"/>
            <a:ext cx="2424113" cy="133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1315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5288" y="5576888"/>
            <a:ext cx="806450" cy="34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 altLang="en-US" dirty="0"/>
              <a:t>Review: change of coordinate</a:t>
            </a:r>
            <a:endParaRPr lang="en-US" altLang="en-US" dirty="0" smtClean="0"/>
          </a:p>
        </p:txBody>
      </p:sp>
      <p:sp>
        <p:nvSpPr>
          <p:cNvPr id="32" name="Content Placeholder 2"/>
          <p:cNvSpPr>
            <a:spLocks noGrp="1"/>
          </p:cNvSpPr>
          <p:nvPr>
            <p:ph idx="1"/>
          </p:nvPr>
        </p:nvSpPr>
        <p:spPr>
          <a:xfrm>
            <a:off x="304800" y="1447800"/>
            <a:ext cx="8534400" cy="1600200"/>
          </a:xfrm>
        </p:spPr>
        <p:txBody>
          <a:bodyPr/>
          <a:lstStyle/>
          <a:p>
            <a:r>
              <a:rPr lang="en-US" altLang="en-US" dirty="0" smtClean="0"/>
              <a:t>How do we change coordinate from one camera to another?</a:t>
            </a:r>
          </a:p>
          <a:p>
            <a:pPr lvl="1"/>
            <a:r>
              <a:rPr lang="en-US" altLang="en-US" dirty="0" smtClean="0"/>
              <a:t>(Center of projection at the origin, x-axis points right, y-axis points up, z-axis points backwards)</a:t>
            </a:r>
          </a:p>
        </p:txBody>
      </p:sp>
    </p:spTree>
    <p:extLst>
      <p:ext uri="{BB962C8B-B14F-4D97-AF65-F5344CB8AC3E}">
        <p14:creationId xmlns:p14="http://schemas.microsoft.com/office/powerpoint/2010/main" val="2343019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1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81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1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81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5938" y="3581400"/>
            <a:ext cx="30956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293" name="Group 24"/>
          <p:cNvGrpSpPr>
            <a:grpSpLocks/>
          </p:cNvGrpSpPr>
          <p:nvPr/>
        </p:nvGrpSpPr>
        <p:grpSpPr bwMode="auto">
          <a:xfrm>
            <a:off x="3657600" y="3592513"/>
            <a:ext cx="2057400" cy="2416175"/>
            <a:chOff x="2146514" y="3592284"/>
            <a:chExt cx="2057400" cy="2416630"/>
          </a:xfrm>
        </p:grpSpPr>
        <p:sp>
          <p:nvSpPr>
            <p:cNvPr id="4" name="Parallelogram 3"/>
            <p:cNvSpPr/>
            <p:nvPr/>
          </p:nvSpPr>
          <p:spPr>
            <a:xfrm rot="11352756" flipH="1">
              <a:off x="2146514" y="3728835"/>
              <a:ext cx="2057400" cy="1143215"/>
            </a:xfrm>
            <a:prstGeom prst="parallelogram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" name="Oval 4"/>
            <p:cNvSpPr/>
            <p:nvPr/>
          </p:nvSpPr>
          <p:spPr>
            <a:xfrm>
              <a:off x="2656102" y="5345214"/>
              <a:ext cx="152400" cy="15242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cxnSp>
          <p:nvCxnSpPr>
            <p:cNvPr id="9" name="Straight Connector 8"/>
            <p:cNvCxnSpPr/>
            <p:nvPr/>
          </p:nvCxnSpPr>
          <p:spPr>
            <a:xfrm rot="16200000" flipV="1">
              <a:off x="2193281" y="4893520"/>
              <a:ext cx="685929" cy="36988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V="1">
              <a:off x="2710077" y="5018127"/>
              <a:ext cx="1382712" cy="40330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5400000" flipH="1" flipV="1">
              <a:off x="2579753" y="4006819"/>
              <a:ext cx="1567158" cy="126206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V="1">
              <a:off x="1589130" y="4278256"/>
              <a:ext cx="1829144" cy="4572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16200000" flipH="1">
              <a:off x="2960895" y="5192836"/>
              <a:ext cx="76214" cy="533400"/>
            </a:xfrm>
            <a:prstGeom prst="line">
              <a:avLst/>
            </a:prstGeom>
            <a:ln w="222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16200000" flipV="1">
              <a:off x="2458411" y="5149125"/>
              <a:ext cx="501744" cy="42862"/>
            </a:xfrm>
            <a:prstGeom prst="line">
              <a:avLst/>
            </a:prstGeom>
            <a:ln w="22225">
              <a:solidFill>
                <a:srgbClr val="00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5400000">
              <a:off x="2389364" y="5480203"/>
              <a:ext cx="401713" cy="284163"/>
            </a:xfrm>
            <a:prstGeom prst="line">
              <a:avLst/>
            </a:prstGeom>
            <a:ln w="22225">
              <a:solidFill>
                <a:srgbClr val="3333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2314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1118" y="5385026"/>
              <a:ext cx="236111" cy="1848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15" name="Picture 6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20236" y="4899252"/>
              <a:ext cx="193788" cy="162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16" name="Picture 7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9569" y="5846310"/>
              <a:ext cx="262839" cy="162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2294" name="Picture 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5338" y="6324600"/>
            <a:ext cx="327025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1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4738" y="5029200"/>
            <a:ext cx="236537" cy="26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3" name="Straight Arrow Connector 42"/>
          <p:cNvCxnSpPr/>
          <p:nvPr/>
        </p:nvCxnSpPr>
        <p:spPr>
          <a:xfrm rot="10800000" flipV="1">
            <a:off x="2419350" y="5407025"/>
            <a:ext cx="1828800" cy="3175"/>
          </a:xfrm>
          <a:prstGeom prst="straightConnector1">
            <a:avLst/>
          </a:prstGeom>
          <a:ln w="22225">
            <a:solidFill>
              <a:srgbClr val="3333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rot="5400000" flipH="1" flipV="1">
            <a:off x="3372644" y="4533106"/>
            <a:ext cx="1752600" cy="1588"/>
          </a:xfrm>
          <a:prstGeom prst="straightConnector1">
            <a:avLst/>
          </a:prstGeom>
          <a:ln w="22225"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rot="10800000" flipV="1">
            <a:off x="3106738" y="5408613"/>
            <a:ext cx="1139825" cy="1068387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Oval 51"/>
          <p:cNvSpPr/>
          <p:nvPr/>
        </p:nvSpPr>
        <p:spPr>
          <a:xfrm>
            <a:off x="4173538" y="5334000"/>
            <a:ext cx="152400" cy="1524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300" name="TextBox 54"/>
          <p:cNvSpPr txBox="1">
            <a:spLocks noChangeArrowheads="1"/>
          </p:cNvSpPr>
          <p:nvPr/>
        </p:nvSpPr>
        <p:spPr bwMode="auto">
          <a:xfrm>
            <a:off x="4295775" y="5241925"/>
            <a:ext cx="3397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400" b="1"/>
              <a:t>0</a:t>
            </a:r>
          </a:p>
        </p:txBody>
      </p: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6149975" y="3330575"/>
            <a:ext cx="2906713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400"/>
              <a:t>Step 1: Translate by -</a:t>
            </a:r>
            <a:r>
              <a:rPr lang="en-US" altLang="en-US" sz="2400" b="1"/>
              <a:t>c</a:t>
            </a:r>
          </a:p>
          <a:p>
            <a:r>
              <a:rPr lang="en-US" altLang="en-US" sz="2400"/>
              <a:t>Step 2: Rotate by </a:t>
            </a:r>
            <a:r>
              <a:rPr lang="en-US" altLang="en-US" sz="2400" b="1"/>
              <a:t>R</a:t>
            </a:r>
          </a:p>
        </p:txBody>
      </p:sp>
      <p:cxnSp>
        <p:nvCxnSpPr>
          <p:cNvPr id="32" name="Straight Arrow Connector 31"/>
          <p:cNvCxnSpPr/>
          <p:nvPr/>
        </p:nvCxnSpPr>
        <p:spPr>
          <a:xfrm rot="5400000" flipH="1" flipV="1">
            <a:off x="6101557" y="5622131"/>
            <a:ext cx="468312" cy="327025"/>
          </a:xfrm>
          <a:prstGeom prst="straightConnector1">
            <a:avLst/>
          </a:prstGeom>
          <a:ln w="349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>
            <a:spLocks noChangeArrowheads="1"/>
          </p:cNvSpPr>
          <p:nvPr/>
        </p:nvSpPr>
        <p:spPr bwMode="auto">
          <a:xfrm>
            <a:off x="4887913" y="6008688"/>
            <a:ext cx="19796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/>
              <a:t>3x3 rotation matrix</a:t>
            </a:r>
          </a:p>
        </p:txBody>
      </p:sp>
      <p:graphicFrame>
        <p:nvGraphicFramePr>
          <p:cNvPr id="29" name="Object 1028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6574332" y="4355931"/>
          <a:ext cx="1933576" cy="22498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52" name="Equation" r:id="rId10" imgW="850680" imgH="990360" progId="Equation.DSMT4">
                  <p:embed/>
                </p:oleObj>
              </mc:Choice>
              <mc:Fallback>
                <p:oleObj name="Equation" r:id="rId10" imgW="850680" imgH="990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74332" y="4355931"/>
                        <a:ext cx="1933576" cy="224982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 altLang="en-US" dirty="0"/>
              <a:t>Review: change of coordinate</a:t>
            </a:r>
            <a:endParaRPr lang="en-US" altLang="en-US" dirty="0" smtClean="0"/>
          </a:p>
        </p:txBody>
      </p:sp>
      <p:sp>
        <p:nvSpPr>
          <p:cNvPr id="33" name="Content Placeholder 2"/>
          <p:cNvSpPr>
            <a:spLocks noGrp="1"/>
          </p:cNvSpPr>
          <p:nvPr>
            <p:ph idx="1"/>
          </p:nvPr>
        </p:nvSpPr>
        <p:spPr>
          <a:xfrm>
            <a:off x="304800" y="1447800"/>
            <a:ext cx="8534400" cy="1600200"/>
          </a:xfrm>
        </p:spPr>
        <p:txBody>
          <a:bodyPr/>
          <a:lstStyle/>
          <a:p>
            <a:r>
              <a:rPr lang="en-US" altLang="en-US" dirty="0" smtClean="0"/>
              <a:t>How do we change coordinate from one camera to another?</a:t>
            </a:r>
          </a:p>
          <a:p>
            <a:pPr lvl="1"/>
            <a:r>
              <a:rPr lang="en-US" altLang="en-US" dirty="0" smtClean="0"/>
              <a:t>(Center of projection at the origin, x-axis points right, y-axis points up, z-axis points backwards)</a:t>
            </a:r>
          </a:p>
        </p:txBody>
      </p:sp>
    </p:spTree>
    <p:extLst>
      <p:ext uri="{BB962C8B-B14F-4D97-AF65-F5344CB8AC3E}">
        <p14:creationId xmlns:p14="http://schemas.microsoft.com/office/powerpoint/2010/main" val="1292581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5938" y="3581400"/>
            <a:ext cx="30956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5338" y="6324600"/>
            <a:ext cx="327025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1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4738" y="5029200"/>
            <a:ext cx="236537" cy="26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3" name="Straight Arrow Connector 42"/>
          <p:cNvCxnSpPr/>
          <p:nvPr/>
        </p:nvCxnSpPr>
        <p:spPr>
          <a:xfrm rot="10800000" flipV="1">
            <a:off x="2419350" y="5407025"/>
            <a:ext cx="1828800" cy="3175"/>
          </a:xfrm>
          <a:prstGeom prst="straightConnector1">
            <a:avLst/>
          </a:prstGeom>
          <a:ln w="22225">
            <a:solidFill>
              <a:srgbClr val="3333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rot="5400000" flipH="1" flipV="1">
            <a:off x="3372644" y="4533106"/>
            <a:ext cx="1752600" cy="1588"/>
          </a:xfrm>
          <a:prstGeom prst="straightConnector1">
            <a:avLst/>
          </a:prstGeom>
          <a:ln w="22225"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rot="10800000" flipV="1">
            <a:off x="3106738" y="5408613"/>
            <a:ext cx="1139825" cy="1068387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Oval 51"/>
          <p:cNvSpPr/>
          <p:nvPr/>
        </p:nvSpPr>
        <p:spPr>
          <a:xfrm>
            <a:off x="4173538" y="5334000"/>
            <a:ext cx="152400" cy="1524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323" name="TextBox 54"/>
          <p:cNvSpPr txBox="1">
            <a:spLocks noChangeArrowheads="1"/>
          </p:cNvSpPr>
          <p:nvPr/>
        </p:nvSpPr>
        <p:spPr bwMode="auto">
          <a:xfrm>
            <a:off x="4295775" y="5241925"/>
            <a:ext cx="3397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400" b="1"/>
              <a:t>0</a:t>
            </a:r>
          </a:p>
        </p:txBody>
      </p:sp>
      <p:sp>
        <p:nvSpPr>
          <p:cNvPr id="27" name="Parallelogram 26"/>
          <p:cNvSpPr/>
          <p:nvPr/>
        </p:nvSpPr>
        <p:spPr>
          <a:xfrm rot="8347545">
            <a:off x="3975100" y="4616450"/>
            <a:ext cx="2435225" cy="1176338"/>
          </a:xfrm>
          <a:prstGeom prst="parallelogram">
            <a:avLst>
              <a:gd name="adj" fmla="val 89839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29" name="Straight Connector 28"/>
          <p:cNvCxnSpPr/>
          <p:nvPr/>
        </p:nvCxnSpPr>
        <p:spPr>
          <a:xfrm flipV="1">
            <a:off x="4244975" y="3973513"/>
            <a:ext cx="1481138" cy="142557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rot="5400000">
            <a:off x="4203700" y="4911726"/>
            <a:ext cx="523875" cy="4318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>
            <a:endCxn id="52" idx="1"/>
          </p:cNvCxnSpPr>
          <p:nvPr/>
        </p:nvCxnSpPr>
        <p:spPr>
          <a:xfrm rot="16200000" flipV="1">
            <a:off x="3923507" y="5709444"/>
            <a:ext cx="1035050" cy="41433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>
            <a:endCxn id="52" idx="4"/>
          </p:cNvCxnSpPr>
          <p:nvPr/>
        </p:nvCxnSpPr>
        <p:spPr>
          <a:xfrm rot="10800000">
            <a:off x="4244975" y="5421313"/>
            <a:ext cx="1458913" cy="11906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29" name="TextBox 41"/>
          <p:cNvSpPr txBox="1">
            <a:spLocks noChangeArrowheads="1"/>
          </p:cNvSpPr>
          <p:nvPr/>
        </p:nvSpPr>
        <p:spPr bwMode="auto">
          <a:xfrm>
            <a:off x="6149975" y="3330575"/>
            <a:ext cx="2906713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400"/>
              <a:t>Step 1: Translate by -</a:t>
            </a:r>
            <a:r>
              <a:rPr lang="en-US" altLang="en-US" sz="2400" b="1"/>
              <a:t>c</a:t>
            </a:r>
          </a:p>
          <a:p>
            <a:r>
              <a:rPr lang="en-US" altLang="en-US" sz="2400"/>
              <a:t>Step 2: Rotate by </a:t>
            </a:r>
            <a:r>
              <a:rPr lang="en-US" altLang="en-US" sz="2400" b="1"/>
              <a:t>R</a:t>
            </a:r>
          </a:p>
        </p:txBody>
      </p:sp>
      <p:graphicFrame>
        <p:nvGraphicFramePr>
          <p:cNvPr id="19" name="Object 1028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6574332" y="4355931"/>
          <a:ext cx="1933576" cy="22498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76" name="Equation" r:id="rId7" imgW="850680" imgH="990360" progId="Equation.DSMT4">
                  <p:embed/>
                </p:oleObj>
              </mc:Choice>
              <mc:Fallback>
                <p:oleObj name="Equation" r:id="rId7" imgW="850680" imgH="990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74332" y="4355931"/>
                        <a:ext cx="1933576" cy="224982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 altLang="en-US" dirty="0"/>
              <a:t>Review: change of coordinate</a:t>
            </a:r>
            <a:endParaRPr lang="en-US" altLang="en-US" dirty="0" smtClean="0"/>
          </a:p>
        </p:txBody>
      </p:sp>
      <p:sp>
        <p:nvSpPr>
          <p:cNvPr id="22" name="Content Placeholder 2"/>
          <p:cNvSpPr>
            <a:spLocks noGrp="1"/>
          </p:cNvSpPr>
          <p:nvPr>
            <p:ph idx="1"/>
          </p:nvPr>
        </p:nvSpPr>
        <p:spPr>
          <a:xfrm>
            <a:off x="304800" y="1447800"/>
            <a:ext cx="8534400" cy="1600200"/>
          </a:xfrm>
        </p:spPr>
        <p:txBody>
          <a:bodyPr/>
          <a:lstStyle/>
          <a:p>
            <a:r>
              <a:rPr lang="en-US" altLang="en-US" dirty="0" smtClean="0"/>
              <a:t>How do we change coordinate from one camera to another?</a:t>
            </a:r>
          </a:p>
          <a:p>
            <a:pPr lvl="1"/>
            <a:r>
              <a:rPr lang="en-US" altLang="en-US" dirty="0" smtClean="0"/>
              <a:t>(Center of projection at the origin, x-axis points right, y-axis points up, z-axis points backwards)</a:t>
            </a:r>
          </a:p>
        </p:txBody>
      </p:sp>
    </p:spTree>
    <p:extLst>
      <p:ext uri="{BB962C8B-B14F-4D97-AF65-F5344CB8AC3E}">
        <p14:creationId xmlns:p14="http://schemas.microsoft.com/office/powerpoint/2010/main" val="1733015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Structure from motion</a:t>
            </a:r>
          </a:p>
        </p:txBody>
      </p:sp>
      <p:pic>
        <p:nvPicPr>
          <p:cNvPr id="9219" name="Picture 2" descr="http://www.maths.lth.se/matematiklth/personal/calle/tech_rep/eglise_rec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6388" y="1600200"/>
            <a:ext cx="64008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0033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67" name="Rectangle 18"/>
          <p:cNvSpPr>
            <a:spLocks noGrp="1" noChangeArrowheads="1"/>
          </p:cNvSpPr>
          <p:nvPr>
            <p:ph type="title"/>
          </p:nvPr>
        </p:nvSpPr>
        <p:spPr>
          <a:xfrm>
            <a:off x="673894" y="335331"/>
            <a:ext cx="7772400" cy="838200"/>
          </a:xfrm>
        </p:spPr>
        <p:txBody>
          <a:bodyPr>
            <a:noAutofit/>
          </a:bodyPr>
          <a:lstStyle/>
          <a:p>
            <a:r>
              <a:rPr lang="en-US" sz="3600" dirty="0"/>
              <a:t>Essential </a:t>
            </a:r>
            <a:r>
              <a:rPr lang="en-US" sz="3600" dirty="0" smtClean="0"/>
              <a:t>matrix (</a:t>
            </a:r>
            <a:r>
              <a:rPr lang="en-US" sz="3600" dirty="0" err="1"/>
              <a:t>Longuet</a:t>
            </a:r>
            <a:r>
              <a:rPr lang="en-US" sz="3600" dirty="0"/>
              <a:t>-Higgins, 1981)</a:t>
            </a:r>
            <a:br>
              <a:rPr lang="en-US" sz="3600" dirty="0"/>
            </a:br>
            <a:endParaRPr lang="en-US" sz="3600" dirty="0"/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/>
          </p:nvPr>
        </p:nvGraphicFramePr>
        <p:xfrm>
          <a:off x="858837" y="4439761"/>
          <a:ext cx="7273925" cy="479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37" name="Equation" r:id="rId4" imgW="3860640" imgH="253800" progId="Equation.DSMT4">
                  <p:embed/>
                </p:oleObj>
              </mc:Choice>
              <mc:Fallback>
                <p:oleObj name="Equation" r:id="rId4" imgW="3860640" imgH="253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8837" y="4439761"/>
                        <a:ext cx="7273925" cy="479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1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22362" y="1234802"/>
            <a:ext cx="70104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" name="Rectangle 4"/>
          <p:cNvSpPr>
            <a:spLocks noChangeArrowheads="1"/>
          </p:cNvSpPr>
          <p:nvPr/>
        </p:nvSpPr>
        <p:spPr bwMode="auto">
          <a:xfrm>
            <a:off x="1192212" y="1822177"/>
            <a:ext cx="207963" cy="265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" name="Rectangle 5"/>
          <p:cNvSpPr>
            <a:spLocks noChangeArrowheads="1"/>
          </p:cNvSpPr>
          <p:nvPr/>
        </p:nvSpPr>
        <p:spPr bwMode="auto">
          <a:xfrm>
            <a:off x="7800975" y="1830115"/>
            <a:ext cx="293687" cy="266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4" name="Freeform 9"/>
          <p:cNvSpPr>
            <a:spLocks/>
          </p:cNvSpPr>
          <p:nvPr/>
        </p:nvSpPr>
        <p:spPr bwMode="auto">
          <a:xfrm>
            <a:off x="6257925" y="2461940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5" name="Line 11"/>
          <p:cNvSpPr>
            <a:spLocks noChangeShapeType="1"/>
          </p:cNvSpPr>
          <p:nvPr/>
        </p:nvSpPr>
        <p:spPr bwMode="auto">
          <a:xfrm flipV="1">
            <a:off x="6000317" y="3741395"/>
            <a:ext cx="1911350" cy="11112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" name="Line 12"/>
          <p:cNvSpPr>
            <a:spLocks noChangeShapeType="1"/>
          </p:cNvSpPr>
          <p:nvPr/>
        </p:nvSpPr>
        <p:spPr bwMode="auto">
          <a:xfrm>
            <a:off x="3568700" y="3735115"/>
            <a:ext cx="2105025" cy="1587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7" name="Line 13"/>
          <p:cNvSpPr>
            <a:spLocks noChangeShapeType="1"/>
          </p:cNvSpPr>
          <p:nvPr/>
        </p:nvSpPr>
        <p:spPr bwMode="auto">
          <a:xfrm flipH="1">
            <a:off x="1325562" y="3737280"/>
            <a:ext cx="1916546" cy="15227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 type="stealth" w="lg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8" name="Line 14"/>
          <p:cNvSpPr>
            <a:spLocks noChangeShapeType="1"/>
          </p:cNvSpPr>
          <p:nvPr/>
        </p:nvSpPr>
        <p:spPr bwMode="auto">
          <a:xfrm>
            <a:off x="4608695" y="1569454"/>
            <a:ext cx="3316106" cy="2159311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stealth" w="lg" len="lg"/>
            <a:tailEnd type="none" w="lg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9" name="Line 15"/>
          <p:cNvSpPr>
            <a:spLocks noChangeShapeType="1"/>
          </p:cNvSpPr>
          <p:nvPr/>
        </p:nvSpPr>
        <p:spPr bwMode="auto">
          <a:xfrm flipV="1">
            <a:off x="1325561" y="1603103"/>
            <a:ext cx="3283133" cy="2114549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 type="stealth" w="lg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2828742" y="2468992"/>
            <a:ext cx="152400" cy="15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Text Box 31"/>
          <p:cNvSpPr txBox="1">
            <a:spLocks noChangeArrowheads="1"/>
          </p:cNvSpPr>
          <p:nvPr/>
        </p:nvSpPr>
        <p:spPr bwMode="auto">
          <a:xfrm>
            <a:off x="2646362" y="2301602"/>
            <a:ext cx="19208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 dirty="0">
                <a:latin typeface="Times New Roman" pitchFamily="18" charset="0"/>
              </a:rPr>
              <a:t>x</a:t>
            </a:r>
          </a:p>
        </p:txBody>
      </p:sp>
      <p:sp>
        <p:nvSpPr>
          <p:cNvPr id="73" name="Text Box 33"/>
          <p:cNvSpPr txBox="1">
            <a:spLocks noChangeArrowheads="1"/>
          </p:cNvSpPr>
          <p:nvPr/>
        </p:nvSpPr>
        <p:spPr bwMode="auto">
          <a:xfrm>
            <a:off x="6189662" y="2301602"/>
            <a:ext cx="34607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 dirty="0">
                <a:latin typeface="Times New Roman" pitchFamily="18" charset="0"/>
              </a:rPr>
              <a:t>x’</a:t>
            </a:r>
          </a:p>
        </p:txBody>
      </p:sp>
      <p:sp>
        <p:nvSpPr>
          <p:cNvPr id="74" name="Text Box 29"/>
          <p:cNvSpPr txBox="1">
            <a:spLocks noChangeArrowheads="1"/>
          </p:cNvSpPr>
          <p:nvPr/>
        </p:nvSpPr>
        <p:spPr bwMode="auto">
          <a:xfrm>
            <a:off x="4522787" y="1158602"/>
            <a:ext cx="338138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 i="1" dirty="0">
                <a:latin typeface="Times New Roman" pitchFamily="18" charset="0"/>
              </a:rPr>
              <a:t>X</a:t>
            </a:r>
          </a:p>
        </p:txBody>
      </p:sp>
      <p:graphicFrame>
        <p:nvGraphicFramePr>
          <p:cNvPr id="75" name="Object 74"/>
          <p:cNvGraphicFramePr>
            <a:graphicFrameLocks noChangeAspect="1"/>
          </p:cNvGraphicFramePr>
          <p:nvPr>
            <p:extLst/>
          </p:nvPr>
        </p:nvGraphicFramePr>
        <p:xfrm>
          <a:off x="4578350" y="3811315"/>
          <a:ext cx="142875" cy="246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38" name="Equation" r:id="rId7" imgW="88560" imgH="152280" progId="Equation.3">
                  <p:embed/>
                </p:oleObj>
              </mc:Choice>
              <mc:Fallback>
                <p:oleObj name="Equation" r:id="rId7" imgW="88560" imgH="1522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8350" y="3811315"/>
                        <a:ext cx="142875" cy="2460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78" name="TextBox 77"/>
              <p:cNvSpPr txBox="1"/>
              <p:nvPr/>
            </p:nvSpPr>
            <p:spPr>
              <a:xfrm>
                <a:off x="4039886" y="1315246"/>
                <a:ext cx="451149" cy="3767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b="0" i="1" smtClean="0">
                              <a:solidFill>
                                <a:srgbClr val="FF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FF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FF00FF"/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FF00FF"/>
                                  </a:solidFill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8" name="TextBox 7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9886" y="1315246"/>
                <a:ext cx="451149" cy="376770"/>
              </a:xfrm>
              <a:prstGeom prst="rect">
                <a:avLst/>
              </a:prstGeom>
              <a:blipFill rotWithShape="0">
                <a:blip r:embed="rId11"/>
                <a:stretch>
                  <a:fillRect t="-1613" r="-94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9" name="TextBox 78"/>
              <p:cNvSpPr txBox="1"/>
              <p:nvPr/>
            </p:nvSpPr>
            <p:spPr>
              <a:xfrm>
                <a:off x="4892952" y="1336555"/>
                <a:ext cx="646203" cy="45570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̂"/>
                              <m:ctrlP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sub>
                              </m:sSub>
                            </m:e>
                          </m:acc>
                        </m:e>
                        <m:sup/>
                      </m:sSup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9" name="TextBox 7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92952" y="1336555"/>
                <a:ext cx="646203" cy="455702"/>
              </a:xfrm>
              <a:prstGeom prst="rect">
                <a:avLst/>
              </a:prstGeom>
              <a:blipFill rotWithShape="0">
                <a:blip r:embed="rId12"/>
                <a:stretch>
                  <a:fillRect r="-18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/>
          <p:cNvSpPr/>
          <p:nvPr/>
        </p:nvSpPr>
        <p:spPr>
          <a:xfrm>
            <a:off x="6268985" y="2402175"/>
            <a:ext cx="257608" cy="1356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985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614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Cross product in matrix representation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05508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Let 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graphicFrame>
        <p:nvGraphicFramePr>
          <p:cNvPr id="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98347600"/>
              </p:ext>
            </p:extLst>
          </p:nvPr>
        </p:nvGraphicFramePr>
        <p:xfrm>
          <a:off x="986590" y="1916626"/>
          <a:ext cx="7391400" cy="1631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607" name="Equation" r:id="rId3" imgW="3225600" imgH="711000" progId="Equation.DSMT4">
                  <p:embed/>
                </p:oleObj>
              </mc:Choice>
              <mc:Fallback>
                <p:oleObj name="Equation" r:id="rId3" imgW="3225600" imgH="7110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86590" y="1916626"/>
                        <a:ext cx="7391400" cy="16319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46444066"/>
              </p:ext>
            </p:extLst>
          </p:nvPr>
        </p:nvGraphicFramePr>
        <p:xfrm>
          <a:off x="1519990" y="1257366"/>
          <a:ext cx="4219576" cy="554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608" name="Equation" r:id="rId5" imgW="1841400" imgH="241200" progId="Equation.DSMT4">
                  <p:embed/>
                </p:oleObj>
              </mc:Choice>
              <mc:Fallback>
                <p:oleObj name="Equation" r:id="rId5" imgW="1841400" imgH="241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9990" y="1257366"/>
                        <a:ext cx="4219576" cy="5540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07338926"/>
              </p:ext>
            </p:extLst>
          </p:nvPr>
        </p:nvGraphicFramePr>
        <p:xfrm>
          <a:off x="1678740" y="3587498"/>
          <a:ext cx="4337050" cy="1165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609" name="Equation" r:id="rId7" imgW="1892160" imgH="507960" progId="Equation.DSMT4">
                  <p:embed/>
                </p:oleObj>
              </mc:Choice>
              <mc:Fallback>
                <p:oleObj name="Equation" r:id="rId7" imgW="1892160" imgH="5079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8740" y="3587498"/>
                        <a:ext cx="4337050" cy="11652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90391891"/>
              </p:ext>
            </p:extLst>
          </p:nvPr>
        </p:nvGraphicFramePr>
        <p:xfrm>
          <a:off x="6015038" y="3445541"/>
          <a:ext cx="2819400" cy="1655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610" name="Equation" r:id="rId9" imgW="1511280" imgH="888840" progId="Equation.DSMT4">
                  <p:embed/>
                </p:oleObj>
              </mc:Choice>
              <mc:Fallback>
                <p:oleObj name="Equation" r:id="rId9" imgW="1511280" imgH="8888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5038" y="3445541"/>
                        <a:ext cx="2819400" cy="1655763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71783886"/>
              </p:ext>
            </p:extLst>
          </p:nvPr>
        </p:nvGraphicFramePr>
        <p:xfrm>
          <a:off x="1678740" y="4887785"/>
          <a:ext cx="900113" cy="427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611" name="Equation" r:id="rId11" imgW="482400" imgH="228600" progId="Equation.DSMT4">
                  <p:embed/>
                </p:oleObj>
              </mc:Choice>
              <mc:Fallback>
                <p:oleObj name="Equation" r:id="rId11" imgW="48240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8740" y="4887785"/>
                        <a:ext cx="900113" cy="427037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44592398"/>
              </p:ext>
            </p:extLst>
          </p:nvPr>
        </p:nvGraphicFramePr>
        <p:xfrm>
          <a:off x="814390" y="5380688"/>
          <a:ext cx="6942138" cy="1323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612" name="Equation" r:id="rId13" imgW="3720960" imgH="711000" progId="Equation.DSMT4">
                  <p:embed/>
                </p:oleObj>
              </mc:Choice>
              <mc:Fallback>
                <p:oleObj name="Equation" r:id="rId13" imgW="3720960" imgH="7110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4390" y="5380688"/>
                        <a:ext cx="6942138" cy="1323975"/>
                      </a:xfrm>
                      <a:prstGeom prst="rect">
                        <a:avLst/>
                      </a:prstGeom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23448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67" name="Rectangle 18"/>
          <p:cNvSpPr>
            <a:spLocks noGrp="1" noChangeArrowheads="1"/>
          </p:cNvSpPr>
          <p:nvPr>
            <p:ph type="title"/>
          </p:nvPr>
        </p:nvSpPr>
        <p:spPr>
          <a:xfrm>
            <a:off x="673894" y="335331"/>
            <a:ext cx="7772400" cy="838200"/>
          </a:xfrm>
        </p:spPr>
        <p:txBody>
          <a:bodyPr>
            <a:noAutofit/>
          </a:bodyPr>
          <a:lstStyle/>
          <a:p>
            <a:r>
              <a:rPr lang="en-US" sz="3600" dirty="0"/>
              <a:t>Essential </a:t>
            </a:r>
            <a:r>
              <a:rPr lang="en-US" sz="3600" dirty="0" smtClean="0"/>
              <a:t>matrix (</a:t>
            </a:r>
            <a:r>
              <a:rPr lang="en-US" sz="3600" dirty="0" err="1"/>
              <a:t>Longuet</a:t>
            </a:r>
            <a:r>
              <a:rPr lang="en-US" sz="3600" dirty="0"/>
              <a:t>-Higgins, 1981)</a:t>
            </a:r>
            <a:br>
              <a:rPr lang="en-US" sz="3600" dirty="0"/>
            </a:br>
            <a:endParaRPr lang="en-US" sz="3600" dirty="0"/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43540611"/>
              </p:ext>
            </p:extLst>
          </p:nvPr>
        </p:nvGraphicFramePr>
        <p:xfrm>
          <a:off x="863632" y="4430811"/>
          <a:ext cx="7272338" cy="479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661" name="Equation" r:id="rId4" imgW="3860640" imgH="253800" progId="Equation.DSMT4">
                  <p:embed/>
                </p:oleObj>
              </mc:Choice>
              <mc:Fallback>
                <p:oleObj name="Equation" r:id="rId4" imgW="3860640" imgH="253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3632" y="4430811"/>
                        <a:ext cx="7272338" cy="479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" name="Object 3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37261000"/>
              </p:ext>
            </p:extLst>
          </p:nvPr>
        </p:nvGraphicFramePr>
        <p:xfrm>
          <a:off x="817791" y="4983163"/>
          <a:ext cx="1770062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662" name="Equation" r:id="rId6" imgW="939600" imgH="228600" progId="Equation.DSMT4">
                  <p:embed/>
                </p:oleObj>
              </mc:Choice>
              <mc:Fallback>
                <p:oleObj name="Equation" r:id="rId6" imgW="93960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7791" y="4983163"/>
                        <a:ext cx="1770062" cy="43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ct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99893001"/>
              </p:ext>
            </p:extLst>
          </p:nvPr>
        </p:nvGraphicFramePr>
        <p:xfrm>
          <a:off x="2632813" y="4951259"/>
          <a:ext cx="933450" cy="479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663" name="Equation" r:id="rId8" imgW="495000" imgH="253800" progId="Equation.DSMT4">
                  <p:embed/>
                </p:oleObj>
              </mc:Choice>
              <mc:Fallback>
                <p:oleObj name="Equation" r:id="rId8" imgW="495000" imgH="253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32813" y="4951259"/>
                        <a:ext cx="933450" cy="479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Object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13253313"/>
              </p:ext>
            </p:extLst>
          </p:nvPr>
        </p:nvGraphicFramePr>
        <p:xfrm>
          <a:off x="5302677" y="5411788"/>
          <a:ext cx="2128838" cy="479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664" name="Equation" r:id="rId10" imgW="1130040" imgH="253800" progId="Equation.DSMT4">
                  <p:embed/>
                </p:oleObj>
              </mc:Choice>
              <mc:Fallback>
                <p:oleObj name="Equation" r:id="rId10" imgW="1130040" imgH="253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02677" y="5411788"/>
                        <a:ext cx="2128838" cy="479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" name="Object 3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43440313"/>
              </p:ext>
            </p:extLst>
          </p:nvPr>
        </p:nvGraphicFramePr>
        <p:xfrm>
          <a:off x="814665" y="6022940"/>
          <a:ext cx="4062135" cy="4444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665" name="Equation" r:id="rId12" imgW="2095200" imgH="228600" progId="Equation.DSMT4">
                  <p:embed/>
                </p:oleObj>
              </mc:Choice>
              <mc:Fallback>
                <p:oleObj name="Equation" r:id="rId12" imgW="209520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4665" y="6022940"/>
                        <a:ext cx="4062135" cy="444449"/>
                      </a:xfrm>
                      <a:prstGeom prst="rect">
                        <a:avLst/>
                      </a:prstGeom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1" name="Picture 3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122362" y="1234802"/>
            <a:ext cx="70104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" name="Rectangle 4"/>
          <p:cNvSpPr>
            <a:spLocks noChangeArrowheads="1"/>
          </p:cNvSpPr>
          <p:nvPr/>
        </p:nvSpPr>
        <p:spPr bwMode="auto">
          <a:xfrm>
            <a:off x="1192212" y="1822177"/>
            <a:ext cx="207963" cy="265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" name="Rectangle 5"/>
          <p:cNvSpPr>
            <a:spLocks noChangeArrowheads="1"/>
          </p:cNvSpPr>
          <p:nvPr/>
        </p:nvSpPr>
        <p:spPr bwMode="auto">
          <a:xfrm>
            <a:off x="7800975" y="1830115"/>
            <a:ext cx="293687" cy="266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4" name="Freeform 9"/>
          <p:cNvSpPr>
            <a:spLocks/>
          </p:cNvSpPr>
          <p:nvPr/>
        </p:nvSpPr>
        <p:spPr bwMode="auto">
          <a:xfrm>
            <a:off x="6257925" y="2461940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5" name="Line 11"/>
          <p:cNvSpPr>
            <a:spLocks noChangeShapeType="1"/>
          </p:cNvSpPr>
          <p:nvPr/>
        </p:nvSpPr>
        <p:spPr bwMode="auto">
          <a:xfrm flipV="1">
            <a:off x="6000317" y="3741395"/>
            <a:ext cx="1911350" cy="11112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" name="Line 12"/>
          <p:cNvSpPr>
            <a:spLocks noChangeShapeType="1"/>
          </p:cNvSpPr>
          <p:nvPr/>
        </p:nvSpPr>
        <p:spPr bwMode="auto">
          <a:xfrm>
            <a:off x="3568700" y="3735115"/>
            <a:ext cx="2105025" cy="1587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7" name="Line 13"/>
          <p:cNvSpPr>
            <a:spLocks noChangeShapeType="1"/>
          </p:cNvSpPr>
          <p:nvPr/>
        </p:nvSpPr>
        <p:spPr bwMode="auto">
          <a:xfrm flipH="1">
            <a:off x="1325562" y="3737280"/>
            <a:ext cx="1916546" cy="15227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 type="stealth" w="lg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8" name="Line 14"/>
          <p:cNvSpPr>
            <a:spLocks noChangeShapeType="1"/>
          </p:cNvSpPr>
          <p:nvPr/>
        </p:nvSpPr>
        <p:spPr bwMode="auto">
          <a:xfrm>
            <a:off x="4608695" y="1569454"/>
            <a:ext cx="3316106" cy="2159311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stealth" w="lg" len="lg"/>
            <a:tailEnd type="none" w="lg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9" name="Line 15"/>
          <p:cNvSpPr>
            <a:spLocks noChangeShapeType="1"/>
          </p:cNvSpPr>
          <p:nvPr/>
        </p:nvSpPr>
        <p:spPr bwMode="auto">
          <a:xfrm flipV="1">
            <a:off x="1325561" y="1603103"/>
            <a:ext cx="3283133" cy="2114549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 type="stealth" w="lg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2828742" y="2468992"/>
            <a:ext cx="152400" cy="15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Text Box 33"/>
          <p:cNvSpPr txBox="1">
            <a:spLocks noChangeArrowheads="1"/>
          </p:cNvSpPr>
          <p:nvPr/>
        </p:nvSpPr>
        <p:spPr bwMode="auto">
          <a:xfrm>
            <a:off x="6189662" y="2301602"/>
            <a:ext cx="34607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 dirty="0">
                <a:latin typeface="Times New Roman" pitchFamily="18" charset="0"/>
              </a:rPr>
              <a:t>x’</a:t>
            </a:r>
          </a:p>
        </p:txBody>
      </p:sp>
      <p:sp>
        <p:nvSpPr>
          <p:cNvPr id="74" name="Text Box 29"/>
          <p:cNvSpPr txBox="1">
            <a:spLocks noChangeArrowheads="1"/>
          </p:cNvSpPr>
          <p:nvPr/>
        </p:nvSpPr>
        <p:spPr bwMode="auto">
          <a:xfrm>
            <a:off x="4522787" y="1158602"/>
            <a:ext cx="338138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 i="1" dirty="0">
                <a:latin typeface="Times New Roman" pitchFamily="18" charset="0"/>
              </a:rPr>
              <a:t>X</a:t>
            </a:r>
          </a:p>
        </p:txBody>
      </p:sp>
      <p:graphicFrame>
        <p:nvGraphicFramePr>
          <p:cNvPr id="75" name="Object 7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86503074"/>
              </p:ext>
            </p:extLst>
          </p:nvPr>
        </p:nvGraphicFramePr>
        <p:xfrm>
          <a:off x="4578350" y="3811315"/>
          <a:ext cx="142875" cy="246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666" name="Equation" r:id="rId15" imgW="88560" imgH="152280" progId="Equation.3">
                  <p:embed/>
                </p:oleObj>
              </mc:Choice>
              <mc:Fallback>
                <p:oleObj name="Equation" r:id="rId15" imgW="88560" imgH="1522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8350" y="3811315"/>
                        <a:ext cx="142875" cy="2460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78" name="TextBox 77"/>
              <p:cNvSpPr txBox="1"/>
              <p:nvPr/>
            </p:nvSpPr>
            <p:spPr>
              <a:xfrm>
                <a:off x="4039886" y="1315246"/>
                <a:ext cx="451149" cy="3767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b="0" i="1" smtClean="0">
                              <a:solidFill>
                                <a:srgbClr val="FF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FF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FF00FF"/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FF00FF"/>
                                  </a:solidFill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8" name="TextBox 7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9886" y="1315246"/>
                <a:ext cx="451149" cy="376770"/>
              </a:xfrm>
              <a:prstGeom prst="rect">
                <a:avLst/>
              </a:prstGeom>
              <a:blipFill rotWithShape="0">
                <a:blip r:embed="rId19"/>
                <a:stretch>
                  <a:fillRect t="-1613" r="-94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9" name="TextBox 78"/>
              <p:cNvSpPr txBox="1"/>
              <p:nvPr/>
            </p:nvSpPr>
            <p:spPr>
              <a:xfrm>
                <a:off x="4892952" y="1336555"/>
                <a:ext cx="646203" cy="45570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̂"/>
                              <m:ctrlP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sub>
                              </m:sSub>
                            </m:e>
                          </m:acc>
                        </m:e>
                        <m:sup/>
                      </m:sSup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9" name="TextBox 7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92952" y="1336555"/>
                <a:ext cx="646203" cy="455702"/>
              </a:xfrm>
              <a:prstGeom prst="rect">
                <a:avLst/>
              </a:prstGeom>
              <a:blipFill rotWithShape="0">
                <a:blip r:embed="rId20"/>
                <a:stretch>
                  <a:fillRect r="-18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9" name="Object 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96847747"/>
              </p:ext>
            </p:extLst>
          </p:nvPr>
        </p:nvGraphicFramePr>
        <p:xfrm>
          <a:off x="5305246" y="4946650"/>
          <a:ext cx="2535237" cy="479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667" name="Equation" r:id="rId21" imgW="1346040" imgH="253800" progId="Equation.DSMT4">
                  <p:embed/>
                </p:oleObj>
              </mc:Choice>
              <mc:Fallback>
                <p:oleObj name="Equation" r:id="rId21" imgW="1346040" imgH="253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05246" y="4946650"/>
                        <a:ext cx="2535237" cy="479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Object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256458"/>
              </p:ext>
            </p:extLst>
          </p:nvPr>
        </p:nvGraphicFramePr>
        <p:xfrm>
          <a:off x="3492265" y="4954071"/>
          <a:ext cx="1865313" cy="479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668" name="Equation" r:id="rId23" imgW="990360" imgH="253800" progId="Equation.DSMT4">
                  <p:embed/>
                </p:oleObj>
              </mc:Choice>
              <mc:Fallback>
                <p:oleObj name="Equation" r:id="rId23" imgW="990360" imgH="253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92265" y="4954071"/>
                        <a:ext cx="1865313" cy="479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Object 3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33204137"/>
              </p:ext>
            </p:extLst>
          </p:nvPr>
        </p:nvGraphicFramePr>
        <p:xfrm>
          <a:off x="7377194" y="5484225"/>
          <a:ext cx="455613" cy="334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669" name="Equation" r:id="rId25" imgW="241200" imgH="177480" progId="Equation.DSMT4">
                  <p:embed/>
                </p:oleObj>
              </mc:Choice>
              <mc:Fallback>
                <p:oleObj name="Equation" r:id="rId25" imgW="24120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77194" y="5484225"/>
                        <a:ext cx="455613" cy="334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" name="Freeform 9"/>
          <p:cNvSpPr>
            <a:spLocks/>
          </p:cNvSpPr>
          <p:nvPr/>
        </p:nvSpPr>
        <p:spPr bwMode="auto">
          <a:xfrm>
            <a:off x="6257925" y="2461940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" name="Text Box 33"/>
          <p:cNvSpPr txBox="1">
            <a:spLocks noChangeArrowheads="1"/>
          </p:cNvSpPr>
          <p:nvPr/>
        </p:nvSpPr>
        <p:spPr bwMode="auto">
          <a:xfrm>
            <a:off x="6189662" y="2301602"/>
            <a:ext cx="34607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 dirty="0">
                <a:latin typeface="Times New Roman" pitchFamily="18" charset="0"/>
              </a:rPr>
              <a:t>x’</a:t>
            </a:r>
          </a:p>
        </p:txBody>
      </p:sp>
      <p:sp>
        <p:nvSpPr>
          <p:cNvPr id="34" name="Rectangle 33"/>
          <p:cNvSpPr/>
          <p:nvPr/>
        </p:nvSpPr>
        <p:spPr>
          <a:xfrm>
            <a:off x="6268985" y="2402175"/>
            <a:ext cx="257608" cy="1356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890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0600" y="1249731"/>
            <a:ext cx="70104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5" name="Rectangle 4"/>
          <p:cNvSpPr>
            <a:spLocks noChangeArrowheads="1"/>
          </p:cNvSpPr>
          <p:nvPr/>
        </p:nvSpPr>
        <p:spPr bwMode="auto">
          <a:xfrm>
            <a:off x="1060450" y="1837106"/>
            <a:ext cx="207963" cy="265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56" name="Rectangle 5"/>
          <p:cNvSpPr>
            <a:spLocks noChangeArrowheads="1"/>
          </p:cNvSpPr>
          <p:nvPr/>
        </p:nvSpPr>
        <p:spPr bwMode="auto">
          <a:xfrm>
            <a:off x="7669213" y="1845044"/>
            <a:ext cx="293687" cy="266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60" name="Freeform 9"/>
          <p:cNvSpPr>
            <a:spLocks/>
          </p:cNvSpPr>
          <p:nvPr/>
        </p:nvSpPr>
        <p:spPr bwMode="auto">
          <a:xfrm>
            <a:off x="6126163" y="2476869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1995" name="Line 11"/>
          <p:cNvSpPr>
            <a:spLocks noChangeShapeType="1"/>
          </p:cNvSpPr>
          <p:nvPr/>
        </p:nvSpPr>
        <p:spPr bwMode="auto">
          <a:xfrm flipV="1">
            <a:off x="5868555" y="3756324"/>
            <a:ext cx="1911350" cy="11112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81996" name="Line 12"/>
          <p:cNvSpPr>
            <a:spLocks noChangeShapeType="1"/>
          </p:cNvSpPr>
          <p:nvPr/>
        </p:nvSpPr>
        <p:spPr bwMode="auto">
          <a:xfrm>
            <a:off x="3436938" y="3750044"/>
            <a:ext cx="2105025" cy="1587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81997" name="Line 13"/>
          <p:cNvSpPr>
            <a:spLocks noChangeShapeType="1"/>
          </p:cNvSpPr>
          <p:nvPr/>
        </p:nvSpPr>
        <p:spPr bwMode="auto">
          <a:xfrm flipH="1">
            <a:off x="1193800" y="3752209"/>
            <a:ext cx="1916546" cy="15227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 type="stealth" w="lg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81998" name="Line 14"/>
          <p:cNvSpPr>
            <a:spLocks noChangeShapeType="1"/>
          </p:cNvSpPr>
          <p:nvPr/>
        </p:nvSpPr>
        <p:spPr bwMode="auto">
          <a:xfrm>
            <a:off x="4476933" y="1584383"/>
            <a:ext cx="3316106" cy="2159311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stealth" w="lg" len="lg"/>
            <a:tailEnd type="none" w="lg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81999" name="Line 15"/>
          <p:cNvSpPr>
            <a:spLocks noChangeShapeType="1"/>
          </p:cNvSpPr>
          <p:nvPr/>
        </p:nvSpPr>
        <p:spPr bwMode="auto">
          <a:xfrm flipV="1">
            <a:off x="1193799" y="1618032"/>
            <a:ext cx="3283133" cy="2114549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 type="stealth" w="lg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67" name="Rectangle 18"/>
          <p:cNvSpPr>
            <a:spLocks noGrp="1" noChangeArrowheads="1"/>
          </p:cNvSpPr>
          <p:nvPr>
            <p:ph type="title"/>
          </p:nvPr>
        </p:nvSpPr>
        <p:spPr>
          <a:xfrm>
            <a:off x="673894" y="335331"/>
            <a:ext cx="7772400" cy="838200"/>
          </a:xfrm>
        </p:spPr>
        <p:txBody>
          <a:bodyPr>
            <a:noAutofit/>
          </a:bodyPr>
          <a:lstStyle/>
          <a:p>
            <a:r>
              <a:rPr lang="en-US" sz="3600" dirty="0"/>
              <a:t>Essential </a:t>
            </a:r>
            <a:r>
              <a:rPr lang="en-US" sz="3600" dirty="0" smtClean="0"/>
              <a:t>matrix (</a:t>
            </a:r>
            <a:r>
              <a:rPr lang="en-US" sz="3600" dirty="0" err="1"/>
              <a:t>Longuet</a:t>
            </a:r>
            <a:r>
              <a:rPr lang="en-US" sz="3600" dirty="0"/>
              <a:t>-Higgins, 1981)</a:t>
            </a:r>
            <a:br>
              <a:rPr lang="en-US" sz="3600" dirty="0"/>
            </a:br>
            <a:endParaRPr lang="en-US" sz="3600" dirty="0"/>
          </a:p>
        </p:txBody>
      </p:sp>
      <p:sp>
        <p:nvSpPr>
          <p:cNvPr id="24" name="Rectangle 23"/>
          <p:cNvSpPr/>
          <p:nvPr/>
        </p:nvSpPr>
        <p:spPr>
          <a:xfrm>
            <a:off x="2696980" y="2483921"/>
            <a:ext cx="152400" cy="15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 Box 33"/>
          <p:cNvSpPr txBox="1">
            <a:spLocks noChangeArrowheads="1"/>
          </p:cNvSpPr>
          <p:nvPr/>
        </p:nvSpPr>
        <p:spPr bwMode="auto">
          <a:xfrm>
            <a:off x="6057900" y="2316531"/>
            <a:ext cx="34607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 dirty="0">
                <a:latin typeface="Times New Roman" pitchFamily="18" charset="0"/>
              </a:rPr>
              <a:t>x’</a:t>
            </a:r>
          </a:p>
        </p:txBody>
      </p:sp>
      <p:sp>
        <p:nvSpPr>
          <p:cNvPr id="34" name="Text Box 29"/>
          <p:cNvSpPr txBox="1">
            <a:spLocks noChangeArrowheads="1"/>
          </p:cNvSpPr>
          <p:nvPr/>
        </p:nvSpPr>
        <p:spPr bwMode="auto">
          <a:xfrm>
            <a:off x="4391025" y="1173531"/>
            <a:ext cx="338138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 i="1" dirty="0">
                <a:latin typeface="Times New Roman" pitchFamily="18" charset="0"/>
              </a:rPr>
              <a:t>X</a:t>
            </a: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/>
          </p:nvPr>
        </p:nvGraphicFramePr>
        <p:xfrm>
          <a:off x="4446588" y="3826244"/>
          <a:ext cx="142875" cy="246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834" name="Equation" r:id="rId5" imgW="88560" imgH="152280" progId="Equation.3">
                  <p:embed/>
                </p:oleObj>
              </mc:Choice>
              <mc:Fallback>
                <p:oleObj name="Equation" r:id="rId5" imgW="88560" imgH="1522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46588" y="3826244"/>
                        <a:ext cx="142875" cy="2460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52301875"/>
              </p:ext>
            </p:extLst>
          </p:nvPr>
        </p:nvGraphicFramePr>
        <p:xfrm>
          <a:off x="887413" y="4448175"/>
          <a:ext cx="6842125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835" name="Equation" r:id="rId7" imgW="3632040" imgH="228600" progId="Equation.DSMT4">
                  <p:embed/>
                </p:oleObj>
              </mc:Choice>
              <mc:Fallback>
                <p:oleObj name="Equation" r:id="rId7" imgW="363204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7413" y="4448175"/>
                        <a:ext cx="6842125" cy="43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3908124" y="1330175"/>
                <a:ext cx="451149" cy="3767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b="0" i="1" smtClean="0">
                              <a:solidFill>
                                <a:srgbClr val="FF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FF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FF00FF"/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FF00FF"/>
                                  </a:solidFill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8124" y="1330175"/>
                <a:ext cx="451149" cy="376770"/>
              </a:xfrm>
              <a:prstGeom prst="rect">
                <a:avLst/>
              </a:prstGeom>
              <a:blipFill rotWithShape="0">
                <a:blip r:embed="rId11"/>
                <a:stretch>
                  <a:fillRect t="-1613" r="-10811" b="-16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/>
              <p:cNvSpPr txBox="1"/>
              <p:nvPr/>
            </p:nvSpPr>
            <p:spPr>
              <a:xfrm>
                <a:off x="4761190" y="1351484"/>
                <a:ext cx="646203" cy="45570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̂"/>
                              <m:ctrlP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sub>
                              </m:sSub>
                            </m:e>
                          </m:acc>
                        </m:e>
                        <m:sup/>
                      </m:sSup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9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1190" y="1351484"/>
                <a:ext cx="646203" cy="455702"/>
              </a:xfrm>
              <a:prstGeom prst="rect">
                <a:avLst/>
              </a:prstGeom>
              <a:blipFill rotWithShape="0">
                <a:blip r:embed="rId12"/>
                <a:stretch>
                  <a:fillRect r="-28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40" name="Object 3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990294"/>
              </p:ext>
            </p:extLst>
          </p:nvPr>
        </p:nvGraphicFramePr>
        <p:xfrm>
          <a:off x="1021416" y="5035550"/>
          <a:ext cx="2009775" cy="479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836" name="Equation" r:id="rId13" imgW="1066680" imgH="253800" progId="Equation.DSMT4">
                  <p:embed/>
                </p:oleObj>
              </mc:Choice>
              <mc:Fallback>
                <p:oleObj name="Equation" r:id="rId13" imgW="1066680" imgH="253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21416" y="5035550"/>
                        <a:ext cx="2009775" cy="479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Text Box 29"/>
          <p:cNvSpPr txBox="1">
            <a:spLocks noChangeArrowheads="1"/>
          </p:cNvSpPr>
          <p:nvPr/>
        </p:nvSpPr>
        <p:spPr bwMode="auto">
          <a:xfrm>
            <a:off x="4972151" y="3768601"/>
            <a:ext cx="430112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800" b="1" i="1" dirty="0" smtClean="0">
                <a:latin typeface="Times New Roman" pitchFamily="18" charset="0"/>
              </a:rPr>
              <a:t>X</a:t>
            </a:r>
            <a:r>
              <a:rPr lang="en-US" sz="1800" b="1" i="1" baseline="-25000" dirty="0" smtClean="0">
                <a:latin typeface="Times New Roman" pitchFamily="18" charset="0"/>
              </a:rPr>
              <a:t>0</a:t>
            </a:r>
            <a:endParaRPr lang="en-US" sz="1800" b="1" i="1" baseline="-25000" dirty="0">
              <a:latin typeface="Times New Roman" pitchFamily="18" charset="0"/>
            </a:endParaRPr>
          </a:p>
        </p:txBody>
      </p:sp>
      <p:graphicFrame>
        <p:nvGraphicFramePr>
          <p:cNvPr id="32" name="Object 3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06818798"/>
              </p:ext>
            </p:extLst>
          </p:nvPr>
        </p:nvGraphicFramePr>
        <p:xfrm>
          <a:off x="4941888" y="3624263"/>
          <a:ext cx="215900" cy="239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837" name="Equation" r:id="rId15" imgW="114120" imgH="126720" progId="Equation.DSMT4">
                  <p:embed/>
                </p:oleObj>
              </mc:Choice>
              <mc:Fallback>
                <p:oleObj name="Equation" r:id="rId15" imgW="114120" imgH="1267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41888" y="3624263"/>
                        <a:ext cx="215900" cy="2397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/>
              <p:cNvSpPr txBox="1"/>
              <p:nvPr/>
            </p:nvSpPr>
            <p:spPr>
              <a:xfrm>
                <a:off x="5243146" y="4034348"/>
                <a:ext cx="588494" cy="4312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̂"/>
                              <m:ctrlP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sub>
                              </m:sSub>
                            </m:e>
                          </m:acc>
                        </m:e>
                        <m:sup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43146" y="4034348"/>
                <a:ext cx="588494" cy="431208"/>
              </a:xfrm>
              <a:prstGeom prst="rect">
                <a:avLst/>
              </a:prstGeom>
              <a:blipFill rotWithShape="0">
                <a:blip r:embed="rId17"/>
                <a:stretch>
                  <a:fillRect r="-20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/>
              <p:cNvSpPr txBox="1"/>
              <p:nvPr/>
            </p:nvSpPr>
            <p:spPr>
              <a:xfrm>
                <a:off x="4560094" y="4015055"/>
                <a:ext cx="558486" cy="4314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solidFill>
                                <a:srgbClr val="FF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̂"/>
                              <m:ctrlPr>
                                <a:rPr lang="en-US" i="1">
                                  <a:solidFill>
                                    <a:srgbClr val="FF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FF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FF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FF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sub>
                              </m:sSub>
                            </m:e>
                          </m:acc>
                        </m:e>
                        <m:sup>
                          <m:r>
                            <a:rPr lang="en-US" b="0" i="1" smtClean="0">
                              <a:solidFill>
                                <a:srgbClr val="FF00FF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7" name="TextBox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60094" y="4015055"/>
                <a:ext cx="558486" cy="431465"/>
              </a:xfrm>
              <a:prstGeom prst="rect">
                <a:avLst/>
              </a:prstGeom>
              <a:blipFill rotWithShape="0">
                <a:blip r:embed="rId18"/>
                <a:stretch>
                  <a:fillRect r="-76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41" name="Object 4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65112705"/>
              </p:ext>
            </p:extLst>
          </p:nvPr>
        </p:nvGraphicFramePr>
        <p:xfrm>
          <a:off x="871263" y="5573713"/>
          <a:ext cx="3086100" cy="479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838" name="Equation" r:id="rId19" imgW="1638000" imgH="253800" progId="Equation.DSMT4">
                  <p:embed/>
                </p:oleObj>
              </mc:Choice>
              <mc:Fallback>
                <p:oleObj name="Equation" r:id="rId19" imgW="1638000" imgH="253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1263" y="5573713"/>
                        <a:ext cx="3086100" cy="479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2" name="Object 4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69265720"/>
              </p:ext>
            </p:extLst>
          </p:nvPr>
        </p:nvGraphicFramePr>
        <p:xfrm>
          <a:off x="1633361" y="6115050"/>
          <a:ext cx="1770063" cy="479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839" name="Equation" r:id="rId21" imgW="939600" imgH="253800" progId="Equation.DSMT4">
                  <p:embed/>
                </p:oleObj>
              </mc:Choice>
              <mc:Fallback>
                <p:oleObj name="Equation" r:id="rId21" imgW="939600" imgH="253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33361" y="6115050"/>
                        <a:ext cx="1770063" cy="479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" name="Object 3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70541855"/>
              </p:ext>
            </p:extLst>
          </p:nvPr>
        </p:nvGraphicFramePr>
        <p:xfrm>
          <a:off x="3041828" y="5033963"/>
          <a:ext cx="1387475" cy="479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840" name="Equation" r:id="rId23" imgW="736560" imgH="253800" progId="Equation.DSMT4">
                  <p:embed/>
                </p:oleObj>
              </mc:Choice>
              <mc:Fallback>
                <p:oleObj name="Equation" r:id="rId23" imgW="736560" imgH="253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1828" y="5033963"/>
                        <a:ext cx="1387475" cy="479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" name="Object 4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31299031"/>
              </p:ext>
            </p:extLst>
          </p:nvPr>
        </p:nvGraphicFramePr>
        <p:xfrm>
          <a:off x="3344292" y="6124575"/>
          <a:ext cx="1697038" cy="479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841" name="Equation" r:id="rId25" imgW="901440" imgH="253800" progId="Equation.DSMT4">
                  <p:embed/>
                </p:oleObj>
              </mc:Choice>
              <mc:Fallback>
                <p:oleObj name="Equation" r:id="rId25" imgW="901440" imgH="253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44292" y="6124575"/>
                        <a:ext cx="1697038" cy="479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" name="Object 4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29763936"/>
              </p:ext>
            </p:extLst>
          </p:nvPr>
        </p:nvGraphicFramePr>
        <p:xfrm>
          <a:off x="3983606" y="5576888"/>
          <a:ext cx="2463800" cy="479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842" name="Equation" r:id="rId27" imgW="1307880" imgH="253800" progId="Equation.DSMT4">
                  <p:embed/>
                </p:oleObj>
              </mc:Choice>
              <mc:Fallback>
                <p:oleObj name="Equation" r:id="rId27" imgW="1307880" imgH="253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83606" y="5576888"/>
                        <a:ext cx="2463800" cy="479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" name="Object 4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95398291"/>
              </p:ext>
            </p:extLst>
          </p:nvPr>
        </p:nvGraphicFramePr>
        <p:xfrm>
          <a:off x="5056153" y="6225765"/>
          <a:ext cx="454025" cy="334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843" name="Equation" r:id="rId29" imgW="241200" imgH="177480" progId="Equation.DSMT4">
                  <p:embed/>
                </p:oleObj>
              </mc:Choice>
              <mc:Fallback>
                <p:oleObj name="Equation" r:id="rId29" imgW="24120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56153" y="6225765"/>
                        <a:ext cx="454025" cy="3349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" name="Object 4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39368422"/>
              </p:ext>
            </p:extLst>
          </p:nvPr>
        </p:nvGraphicFramePr>
        <p:xfrm>
          <a:off x="4388424" y="5114978"/>
          <a:ext cx="454025" cy="334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844" name="Equation" r:id="rId31" imgW="241200" imgH="177480" progId="Equation.DSMT4">
                  <p:embed/>
                </p:oleObj>
              </mc:Choice>
              <mc:Fallback>
                <p:oleObj name="Equation" r:id="rId31" imgW="24120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88424" y="5114978"/>
                        <a:ext cx="454025" cy="3349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7" name="Freeform 9"/>
          <p:cNvSpPr>
            <a:spLocks/>
          </p:cNvSpPr>
          <p:nvPr/>
        </p:nvSpPr>
        <p:spPr bwMode="auto">
          <a:xfrm>
            <a:off x="6125947" y="2461940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8" name="Text Box 33"/>
          <p:cNvSpPr txBox="1">
            <a:spLocks noChangeArrowheads="1"/>
          </p:cNvSpPr>
          <p:nvPr/>
        </p:nvSpPr>
        <p:spPr bwMode="auto">
          <a:xfrm>
            <a:off x="6057684" y="2301602"/>
            <a:ext cx="34607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 dirty="0">
                <a:latin typeface="Times New Roman" pitchFamily="18" charset="0"/>
              </a:rPr>
              <a:t>x’</a:t>
            </a:r>
          </a:p>
        </p:txBody>
      </p:sp>
      <p:sp>
        <p:nvSpPr>
          <p:cNvPr id="49" name="Rectangle 48"/>
          <p:cNvSpPr/>
          <p:nvPr/>
        </p:nvSpPr>
        <p:spPr>
          <a:xfrm>
            <a:off x="6137007" y="2402175"/>
            <a:ext cx="257608" cy="1356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665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18"/>
          <p:cNvSpPr>
            <a:spLocks noGrp="1" noChangeArrowheads="1"/>
          </p:cNvSpPr>
          <p:nvPr>
            <p:ph type="title"/>
          </p:nvPr>
        </p:nvSpPr>
        <p:spPr>
          <a:xfrm>
            <a:off x="561474" y="140655"/>
            <a:ext cx="8229600" cy="838200"/>
          </a:xfrm>
        </p:spPr>
        <p:txBody>
          <a:bodyPr>
            <a:noAutofit/>
          </a:bodyPr>
          <a:lstStyle/>
          <a:p>
            <a:r>
              <a:rPr lang="en-US" sz="3200" dirty="0"/>
              <a:t>Fundamental matrix </a:t>
            </a:r>
            <a:r>
              <a:rPr lang="en-US" sz="3200" dirty="0" smtClean="0"/>
              <a:t>(</a:t>
            </a:r>
            <a:r>
              <a:rPr lang="en-US" sz="3200" dirty="0" err="1"/>
              <a:t>Faugeras</a:t>
            </a:r>
            <a:r>
              <a:rPr lang="en-US" sz="3200" dirty="0"/>
              <a:t> and Luong, 1992)</a:t>
            </a:r>
            <a:br>
              <a:rPr lang="en-US" sz="3200" dirty="0"/>
            </a:br>
            <a:endParaRPr lang="en-US" sz="3200" dirty="0"/>
          </a:p>
        </p:txBody>
      </p:sp>
      <p:graphicFrame>
        <p:nvGraphicFramePr>
          <p:cNvPr id="29" name="Object 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64078060"/>
              </p:ext>
            </p:extLst>
          </p:nvPr>
        </p:nvGraphicFramePr>
        <p:xfrm>
          <a:off x="1134849" y="4490368"/>
          <a:ext cx="6367463" cy="479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09" name="Equation" r:id="rId3" imgW="3377880" imgH="253800" progId="Equation.DSMT4">
                  <p:embed/>
                </p:oleObj>
              </mc:Choice>
              <mc:Fallback>
                <p:oleObj name="Equation" r:id="rId3" imgW="3377880" imgH="253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34849" y="4490368"/>
                        <a:ext cx="6367463" cy="479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Object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58978341"/>
              </p:ext>
            </p:extLst>
          </p:nvPr>
        </p:nvGraphicFramePr>
        <p:xfrm>
          <a:off x="838017" y="6184691"/>
          <a:ext cx="4022725" cy="454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10" name="Equation" r:id="rId5" imgW="2133360" imgH="241200" progId="Equation.DSMT4">
                  <p:embed/>
                </p:oleObj>
              </mc:Choice>
              <mc:Fallback>
                <p:oleObj name="Equation" r:id="rId5" imgW="2133360" imgH="241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017" y="6184691"/>
                        <a:ext cx="4022725" cy="454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1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90600" y="974266"/>
            <a:ext cx="70104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Rectangle 4"/>
          <p:cNvSpPr>
            <a:spLocks noChangeArrowheads="1"/>
          </p:cNvSpPr>
          <p:nvPr/>
        </p:nvSpPr>
        <p:spPr bwMode="auto">
          <a:xfrm>
            <a:off x="1060450" y="1561641"/>
            <a:ext cx="207963" cy="265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3" name="Rectangle 5"/>
          <p:cNvSpPr>
            <a:spLocks noChangeArrowheads="1"/>
          </p:cNvSpPr>
          <p:nvPr/>
        </p:nvSpPr>
        <p:spPr bwMode="auto">
          <a:xfrm>
            <a:off x="7669213" y="1569579"/>
            <a:ext cx="293687" cy="266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5" name="Line 11"/>
          <p:cNvSpPr>
            <a:spLocks noChangeShapeType="1"/>
          </p:cNvSpPr>
          <p:nvPr/>
        </p:nvSpPr>
        <p:spPr bwMode="auto">
          <a:xfrm flipV="1">
            <a:off x="5868555" y="3480859"/>
            <a:ext cx="1911350" cy="11112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" name="Line 12"/>
          <p:cNvSpPr>
            <a:spLocks noChangeShapeType="1"/>
          </p:cNvSpPr>
          <p:nvPr/>
        </p:nvSpPr>
        <p:spPr bwMode="auto">
          <a:xfrm>
            <a:off x="3436938" y="3474579"/>
            <a:ext cx="2105025" cy="1587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7" name="Line 13"/>
          <p:cNvSpPr>
            <a:spLocks noChangeShapeType="1"/>
          </p:cNvSpPr>
          <p:nvPr/>
        </p:nvSpPr>
        <p:spPr bwMode="auto">
          <a:xfrm flipH="1">
            <a:off x="1193800" y="3476744"/>
            <a:ext cx="1916546" cy="15227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 type="stealth" w="lg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" name="Line 14"/>
          <p:cNvSpPr>
            <a:spLocks noChangeShapeType="1"/>
          </p:cNvSpPr>
          <p:nvPr/>
        </p:nvSpPr>
        <p:spPr bwMode="auto">
          <a:xfrm>
            <a:off x="4476933" y="1308918"/>
            <a:ext cx="3316106" cy="2159311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stealth" w="lg" len="lg"/>
            <a:tailEnd type="none" w="lg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9" name="Line 15"/>
          <p:cNvSpPr>
            <a:spLocks noChangeShapeType="1"/>
          </p:cNvSpPr>
          <p:nvPr/>
        </p:nvSpPr>
        <p:spPr bwMode="auto">
          <a:xfrm flipV="1">
            <a:off x="1193799" y="1342567"/>
            <a:ext cx="3283133" cy="2114549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 type="stealth" w="lg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" name="Line 23"/>
          <p:cNvSpPr>
            <a:spLocks noChangeShapeType="1"/>
          </p:cNvSpPr>
          <p:nvPr/>
        </p:nvSpPr>
        <p:spPr bwMode="auto">
          <a:xfrm flipH="1" flipV="1">
            <a:off x="3581400" y="3879247"/>
            <a:ext cx="1519226" cy="79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stealth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2696980" y="2208456"/>
            <a:ext cx="152400" cy="15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 Box 29"/>
          <p:cNvSpPr txBox="1">
            <a:spLocks noChangeArrowheads="1"/>
          </p:cNvSpPr>
          <p:nvPr/>
        </p:nvSpPr>
        <p:spPr bwMode="auto">
          <a:xfrm>
            <a:off x="4391025" y="898066"/>
            <a:ext cx="338138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 i="1" dirty="0">
                <a:latin typeface="Times New Roman" pitchFamily="18" charset="0"/>
              </a:rPr>
              <a:t>X</a:t>
            </a:r>
          </a:p>
        </p:txBody>
      </p:sp>
      <p:graphicFrame>
        <p:nvGraphicFramePr>
          <p:cNvPr id="45" name="Object 44"/>
          <p:cNvGraphicFramePr>
            <a:graphicFrameLocks noChangeAspect="1"/>
          </p:cNvGraphicFramePr>
          <p:nvPr>
            <p:extLst/>
          </p:nvPr>
        </p:nvGraphicFramePr>
        <p:xfrm>
          <a:off x="4446588" y="3550779"/>
          <a:ext cx="142875" cy="246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11" name="Equation" r:id="rId8" imgW="88560" imgH="152280" progId="Equation.3">
                  <p:embed/>
                </p:oleObj>
              </mc:Choice>
              <mc:Fallback>
                <p:oleObj name="Equation" r:id="rId8" imgW="88560" imgH="1522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46588" y="3550779"/>
                        <a:ext cx="142875" cy="2460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/>
              <p:cNvSpPr txBox="1"/>
              <p:nvPr/>
            </p:nvSpPr>
            <p:spPr>
              <a:xfrm>
                <a:off x="2564300" y="2006416"/>
                <a:ext cx="43338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b="0" i="1" smtClean="0">
                              <a:solidFill>
                                <a:srgbClr val="FF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FF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FF00FF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FF00FF"/>
                                  </a:solidFill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7" name="TextBox 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4300" y="2006416"/>
                <a:ext cx="433388" cy="369332"/>
              </a:xfrm>
              <a:prstGeom prst="rect">
                <a:avLst/>
              </a:prstGeom>
              <a:blipFill rotWithShape="0">
                <a:blip r:embed="rId10"/>
                <a:stretch>
                  <a:fillRect t="-6557" r="-126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/>
              <p:cNvSpPr txBox="1"/>
              <p:nvPr/>
            </p:nvSpPr>
            <p:spPr>
              <a:xfrm>
                <a:off x="3908124" y="1054710"/>
                <a:ext cx="451149" cy="3767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b="0" i="1" smtClean="0">
                              <a:solidFill>
                                <a:srgbClr val="FF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FF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FF00FF"/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FF00FF"/>
                                  </a:solidFill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8" name="TextBox 4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8124" y="1054710"/>
                <a:ext cx="451149" cy="376770"/>
              </a:xfrm>
              <a:prstGeom prst="rect">
                <a:avLst/>
              </a:prstGeom>
              <a:blipFill rotWithShape="0">
                <a:blip r:embed="rId12"/>
                <a:stretch>
                  <a:fillRect t="-1613" r="-10811" b="-16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/>
              <p:cNvSpPr txBox="1"/>
              <p:nvPr/>
            </p:nvSpPr>
            <p:spPr>
              <a:xfrm>
                <a:off x="4761190" y="1076019"/>
                <a:ext cx="646203" cy="45570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̂"/>
                              <m:ctrlP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sub>
                              </m:sSub>
                            </m:e>
                          </m:acc>
                        </m:e>
                        <m:sup/>
                      </m:sSup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9" name="TextBox 4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1190" y="1076019"/>
                <a:ext cx="646203" cy="455702"/>
              </a:xfrm>
              <a:prstGeom prst="rect">
                <a:avLst/>
              </a:prstGeom>
              <a:blipFill rotWithShape="0">
                <a:blip r:embed="rId13"/>
                <a:stretch>
                  <a:fillRect r="-28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5" name="Objec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31737266"/>
              </p:ext>
            </p:extLst>
          </p:nvPr>
        </p:nvGraphicFramePr>
        <p:xfrm>
          <a:off x="1079498" y="4012740"/>
          <a:ext cx="6559550" cy="479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12" name="Equation" r:id="rId14" imgW="3479760" imgH="253800" progId="Equation.DSMT4">
                  <p:embed/>
                </p:oleObj>
              </mc:Choice>
              <mc:Fallback>
                <p:oleObj name="Equation" r:id="rId14" imgW="3479760" imgH="253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9498" y="4012740"/>
                        <a:ext cx="6559550" cy="479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82196635"/>
              </p:ext>
            </p:extLst>
          </p:nvPr>
        </p:nvGraphicFramePr>
        <p:xfrm>
          <a:off x="1258986" y="5474744"/>
          <a:ext cx="5435600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13" name="Equation" r:id="rId16" imgW="2882880" imgH="228600" progId="Equation.DSMT4">
                  <p:embed/>
                </p:oleObj>
              </mc:Choice>
              <mc:Fallback>
                <p:oleObj name="Equation" r:id="rId16" imgW="288288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58986" y="5474744"/>
                        <a:ext cx="5435600" cy="43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ct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78786914"/>
              </p:ext>
            </p:extLst>
          </p:nvPr>
        </p:nvGraphicFramePr>
        <p:xfrm>
          <a:off x="1205200" y="4975369"/>
          <a:ext cx="5626100" cy="433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14" name="Equation" r:id="rId18" imgW="2984400" imgH="228600" progId="Equation.DSMT4">
                  <p:embed/>
                </p:oleObj>
              </mc:Choice>
              <mc:Fallback>
                <p:oleObj name="Equation" r:id="rId18" imgW="298440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05200" y="4975369"/>
                        <a:ext cx="5626100" cy="433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/>
          <p:cNvSpPr/>
          <p:nvPr/>
        </p:nvSpPr>
        <p:spPr>
          <a:xfrm>
            <a:off x="6136849" y="2204381"/>
            <a:ext cx="377072" cy="1538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/>
              <p:cNvSpPr txBox="1"/>
              <p:nvPr/>
            </p:nvSpPr>
            <p:spPr>
              <a:xfrm>
                <a:off x="6057910" y="2021082"/>
                <a:ext cx="46339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9" name="TextBox 5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7910" y="2021082"/>
                <a:ext cx="463397" cy="369332"/>
              </a:xfrm>
              <a:prstGeom prst="rect">
                <a:avLst/>
              </a:prstGeom>
              <a:blipFill rotWithShape="0">
                <a:blip r:embed="rId20"/>
                <a:stretch>
                  <a:fillRect t="-6667" r="-5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49449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48" grpId="0"/>
      <p:bldP spid="49" grpId="0"/>
      <p:bldP spid="5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Title 1"/>
          <p:cNvSpPr>
            <a:spLocks noGrp="1"/>
          </p:cNvSpPr>
          <p:nvPr>
            <p:ph type="title"/>
          </p:nvPr>
        </p:nvSpPr>
        <p:spPr>
          <a:xfrm>
            <a:off x="628650" y="95306"/>
            <a:ext cx="7886700" cy="850063"/>
          </a:xfrm>
        </p:spPr>
        <p:txBody>
          <a:bodyPr/>
          <a:lstStyle/>
          <a:p>
            <a:r>
              <a:rPr lang="en-US" dirty="0" smtClean="0"/>
              <a:t>Recall from last time</a:t>
            </a:r>
            <a:endParaRPr lang="en-US" dirty="0"/>
          </a:p>
        </p:txBody>
      </p:sp>
      <p:graphicFrame>
        <p:nvGraphicFramePr>
          <p:cNvPr id="1126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07007826"/>
              </p:ext>
            </p:extLst>
          </p:nvPr>
        </p:nvGraphicFramePr>
        <p:xfrm>
          <a:off x="2819402" y="964109"/>
          <a:ext cx="2936875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30" name="Equation" r:id="rId3" imgW="939600" imgH="215640" progId="Equation.3">
                  <p:embed/>
                </p:oleObj>
              </mc:Choice>
              <mc:Fallback>
                <p:oleObj name="Equation" r:id="rId3" imgW="93960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19402" y="964109"/>
                        <a:ext cx="2936875" cy="674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67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80515580"/>
              </p:ext>
            </p:extLst>
          </p:nvPr>
        </p:nvGraphicFramePr>
        <p:xfrm>
          <a:off x="890588" y="2155237"/>
          <a:ext cx="6626225" cy="1949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31" name="Equation" r:id="rId5" imgW="3111480" imgH="914400" progId="Equation.DSMT4">
                  <p:embed/>
                </p:oleObj>
              </mc:Choice>
              <mc:Fallback>
                <p:oleObj name="Equation" r:id="rId5" imgW="3111480" imgH="914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0588" y="2155237"/>
                        <a:ext cx="6626225" cy="1949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ight Arrow 8"/>
          <p:cNvSpPr/>
          <p:nvPr/>
        </p:nvSpPr>
        <p:spPr>
          <a:xfrm rot="5400000">
            <a:off x="4038600" y="1802309"/>
            <a:ext cx="4572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001000" y="6550225"/>
            <a:ext cx="15097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75000"/>
                  </a:schemeClr>
                </a:solidFill>
              </a:rPr>
              <a:t>James Hays</a:t>
            </a:r>
          </a:p>
        </p:txBody>
      </p:sp>
      <p:graphicFrame>
        <p:nvGraphicFramePr>
          <p:cNvPr id="7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78897195"/>
              </p:ext>
            </p:extLst>
          </p:nvPr>
        </p:nvGraphicFramePr>
        <p:xfrm>
          <a:off x="779463" y="4271653"/>
          <a:ext cx="7735887" cy="917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32" name="Equation" r:id="rId7" imgW="3632040" imgH="431640" progId="Equation.DSMT4">
                  <p:embed/>
                </p:oleObj>
              </mc:Choice>
              <mc:Fallback>
                <p:oleObj name="Equation" r:id="rId7" imgW="3632040" imgH="4316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9463" y="4271653"/>
                        <a:ext cx="7735887" cy="9175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68717122"/>
              </p:ext>
            </p:extLst>
          </p:nvPr>
        </p:nvGraphicFramePr>
        <p:xfrm>
          <a:off x="3151188" y="5297488"/>
          <a:ext cx="2840037" cy="129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33" name="Equation" r:id="rId9" imgW="1333440" imgH="609480" progId="Equation.DSMT4">
                  <p:embed/>
                </p:oleObj>
              </mc:Choice>
              <mc:Fallback>
                <p:oleObj name="Equation" r:id="rId9" imgW="1333440" imgH="609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51188" y="5297488"/>
                        <a:ext cx="2840037" cy="1295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6235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18"/>
          <p:cNvSpPr>
            <a:spLocks noGrp="1" noChangeArrowheads="1"/>
          </p:cNvSpPr>
          <p:nvPr>
            <p:ph type="title"/>
          </p:nvPr>
        </p:nvSpPr>
        <p:spPr>
          <a:xfrm>
            <a:off x="685800" y="92529"/>
            <a:ext cx="7772400" cy="838200"/>
          </a:xfrm>
        </p:spPr>
        <p:txBody>
          <a:bodyPr>
            <a:normAutofit/>
          </a:bodyPr>
          <a:lstStyle/>
          <a:p>
            <a:r>
              <a:rPr lang="en-US" dirty="0" smtClean="0"/>
              <a:t>Fundamental matrix</a:t>
            </a:r>
            <a:endParaRPr lang="en-US" dirty="0"/>
          </a:p>
        </p:txBody>
      </p:sp>
      <p:graphicFrame>
        <p:nvGraphicFramePr>
          <p:cNvPr id="29" name="Object 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75122969"/>
              </p:ext>
            </p:extLst>
          </p:nvPr>
        </p:nvGraphicFramePr>
        <p:xfrm>
          <a:off x="1049337" y="3841995"/>
          <a:ext cx="5972175" cy="874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82" name="Equation" r:id="rId3" imgW="3479760" imgH="507960" progId="Equation.DSMT4">
                  <p:embed/>
                </p:oleObj>
              </mc:Choice>
              <mc:Fallback>
                <p:oleObj name="Equation" r:id="rId3" imgW="3479760" imgH="5079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9337" y="3841995"/>
                        <a:ext cx="5972175" cy="8747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Object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87671685"/>
              </p:ext>
            </p:extLst>
          </p:nvPr>
        </p:nvGraphicFramePr>
        <p:xfrm>
          <a:off x="635801" y="5914040"/>
          <a:ext cx="2225675" cy="741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83" name="Equation" r:id="rId5" imgW="1180800" imgH="393480" progId="Equation.DSMT4">
                  <p:embed/>
                </p:oleObj>
              </mc:Choice>
              <mc:Fallback>
                <p:oleObj name="Equation" r:id="rId5" imgW="1180800" imgH="393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5801" y="5914040"/>
                        <a:ext cx="2225675" cy="741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1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90600" y="974266"/>
            <a:ext cx="70104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Rectangle 4"/>
          <p:cNvSpPr>
            <a:spLocks noChangeArrowheads="1"/>
          </p:cNvSpPr>
          <p:nvPr/>
        </p:nvSpPr>
        <p:spPr bwMode="auto">
          <a:xfrm>
            <a:off x="1060450" y="1561641"/>
            <a:ext cx="207963" cy="265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3" name="Rectangle 5"/>
          <p:cNvSpPr>
            <a:spLocks noChangeArrowheads="1"/>
          </p:cNvSpPr>
          <p:nvPr/>
        </p:nvSpPr>
        <p:spPr bwMode="auto">
          <a:xfrm>
            <a:off x="7669213" y="1569579"/>
            <a:ext cx="293687" cy="266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" name="Freeform 9"/>
          <p:cNvSpPr>
            <a:spLocks/>
          </p:cNvSpPr>
          <p:nvPr/>
        </p:nvSpPr>
        <p:spPr bwMode="auto">
          <a:xfrm>
            <a:off x="6126163" y="2201404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" name="Line 11"/>
          <p:cNvSpPr>
            <a:spLocks noChangeShapeType="1"/>
          </p:cNvSpPr>
          <p:nvPr/>
        </p:nvSpPr>
        <p:spPr bwMode="auto">
          <a:xfrm flipV="1">
            <a:off x="5868555" y="3480859"/>
            <a:ext cx="1911350" cy="11112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" name="Line 12"/>
          <p:cNvSpPr>
            <a:spLocks noChangeShapeType="1"/>
          </p:cNvSpPr>
          <p:nvPr/>
        </p:nvSpPr>
        <p:spPr bwMode="auto">
          <a:xfrm>
            <a:off x="3436938" y="3474579"/>
            <a:ext cx="2105025" cy="1587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7" name="Line 13"/>
          <p:cNvSpPr>
            <a:spLocks noChangeShapeType="1"/>
          </p:cNvSpPr>
          <p:nvPr/>
        </p:nvSpPr>
        <p:spPr bwMode="auto">
          <a:xfrm flipH="1">
            <a:off x="1193800" y="3476744"/>
            <a:ext cx="1916546" cy="15227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 type="stealth" w="lg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" name="Line 14"/>
          <p:cNvSpPr>
            <a:spLocks noChangeShapeType="1"/>
          </p:cNvSpPr>
          <p:nvPr/>
        </p:nvSpPr>
        <p:spPr bwMode="auto">
          <a:xfrm>
            <a:off x="4476933" y="1308918"/>
            <a:ext cx="3316106" cy="2159311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stealth" w="lg" len="lg"/>
            <a:tailEnd type="none" w="lg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9" name="Line 15"/>
          <p:cNvSpPr>
            <a:spLocks noChangeShapeType="1"/>
          </p:cNvSpPr>
          <p:nvPr/>
        </p:nvSpPr>
        <p:spPr bwMode="auto">
          <a:xfrm flipV="1">
            <a:off x="1193799" y="1342567"/>
            <a:ext cx="3283133" cy="2114549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 type="stealth" w="lg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2696980" y="2208456"/>
            <a:ext cx="152400" cy="15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 Box 29"/>
          <p:cNvSpPr txBox="1">
            <a:spLocks noChangeArrowheads="1"/>
          </p:cNvSpPr>
          <p:nvPr/>
        </p:nvSpPr>
        <p:spPr bwMode="auto">
          <a:xfrm>
            <a:off x="4391025" y="898066"/>
            <a:ext cx="338138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 i="1" dirty="0">
                <a:latin typeface="Times New Roman" pitchFamily="18" charset="0"/>
              </a:rPr>
              <a:t>X</a:t>
            </a:r>
          </a:p>
        </p:txBody>
      </p:sp>
      <p:graphicFrame>
        <p:nvGraphicFramePr>
          <p:cNvPr id="45" name="Object 44"/>
          <p:cNvGraphicFramePr>
            <a:graphicFrameLocks noChangeAspect="1"/>
          </p:cNvGraphicFramePr>
          <p:nvPr>
            <p:extLst/>
          </p:nvPr>
        </p:nvGraphicFramePr>
        <p:xfrm>
          <a:off x="4446588" y="3550779"/>
          <a:ext cx="142875" cy="246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84" name="Equation" r:id="rId8" imgW="88560" imgH="152280" progId="Equation.3">
                  <p:embed/>
                </p:oleObj>
              </mc:Choice>
              <mc:Fallback>
                <p:oleObj name="Equation" r:id="rId8" imgW="88560" imgH="1522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46588" y="3550779"/>
                        <a:ext cx="142875" cy="2460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/>
              <p:cNvSpPr txBox="1"/>
              <p:nvPr/>
            </p:nvSpPr>
            <p:spPr>
              <a:xfrm>
                <a:off x="6036326" y="1977259"/>
                <a:ext cx="628442" cy="4197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̂"/>
                              <m:ctrlP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sub>
                              </m:sSub>
                            </m:e>
                          </m:acc>
                        </m:e>
                        <m:sup/>
                      </m:sSup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6" name="TextBox 4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36326" y="1977259"/>
                <a:ext cx="628442" cy="419795"/>
              </a:xfrm>
              <a:prstGeom prst="rect">
                <a:avLst/>
              </a:prstGeom>
              <a:blipFill rotWithShape="0">
                <a:blip r:embed="rId10"/>
                <a:stretch>
                  <a:fillRect r="-48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/>
              <p:cNvSpPr txBox="1"/>
              <p:nvPr/>
            </p:nvSpPr>
            <p:spPr>
              <a:xfrm>
                <a:off x="2536018" y="1996991"/>
                <a:ext cx="43338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b="0" i="1" smtClean="0">
                              <a:solidFill>
                                <a:srgbClr val="FF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FF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FF00FF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FF00FF"/>
                                  </a:solidFill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7" name="TextBox 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36018" y="1996991"/>
                <a:ext cx="433388" cy="369332"/>
              </a:xfrm>
              <a:prstGeom prst="rect">
                <a:avLst/>
              </a:prstGeom>
              <a:blipFill rotWithShape="0">
                <a:blip r:embed="rId11"/>
                <a:stretch>
                  <a:fillRect t="-6667" r="-140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/>
              <p:cNvSpPr txBox="1"/>
              <p:nvPr/>
            </p:nvSpPr>
            <p:spPr>
              <a:xfrm>
                <a:off x="3908124" y="1054710"/>
                <a:ext cx="451149" cy="3767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b="0" i="1" smtClean="0">
                              <a:solidFill>
                                <a:srgbClr val="FF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FF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FF00FF"/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FF00FF"/>
                                  </a:solidFill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8" name="TextBox 4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8124" y="1054710"/>
                <a:ext cx="451149" cy="376770"/>
              </a:xfrm>
              <a:prstGeom prst="rect">
                <a:avLst/>
              </a:prstGeom>
              <a:blipFill rotWithShape="0">
                <a:blip r:embed="rId12"/>
                <a:stretch>
                  <a:fillRect t="-1613" r="-10811" b="-16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/>
              <p:cNvSpPr txBox="1"/>
              <p:nvPr/>
            </p:nvSpPr>
            <p:spPr>
              <a:xfrm>
                <a:off x="4761190" y="1076019"/>
                <a:ext cx="646203" cy="45570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̂"/>
                              <m:ctrlP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sub>
                              </m:sSub>
                            </m:e>
                          </m:acc>
                        </m:e>
                        <m:sup/>
                      </m:sSup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9" name="TextBox 4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1190" y="1076019"/>
                <a:ext cx="646203" cy="455702"/>
              </a:xfrm>
              <a:prstGeom prst="rect">
                <a:avLst/>
              </a:prstGeom>
              <a:blipFill rotWithShape="0">
                <a:blip r:embed="rId13"/>
                <a:stretch>
                  <a:fillRect r="-28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4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22543603"/>
              </p:ext>
            </p:extLst>
          </p:nvPr>
        </p:nvGraphicFramePr>
        <p:xfrm>
          <a:off x="2842801" y="5923467"/>
          <a:ext cx="3232150" cy="788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85" name="Equation" r:id="rId14" imgW="1714320" imgH="419040" progId="Equation.DSMT4">
                  <p:embed/>
                </p:oleObj>
              </mc:Choice>
              <mc:Fallback>
                <p:oleObj name="Equation" r:id="rId14" imgW="1714320" imgH="419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42801" y="5923467"/>
                        <a:ext cx="3232150" cy="788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92696393"/>
              </p:ext>
            </p:extLst>
          </p:nvPr>
        </p:nvGraphicFramePr>
        <p:xfrm>
          <a:off x="6053156" y="5932634"/>
          <a:ext cx="1147762" cy="454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86" name="Equation" r:id="rId16" imgW="609480" imgH="241200" progId="Equation.DSMT4">
                  <p:embed/>
                </p:oleObj>
              </mc:Choice>
              <mc:Fallback>
                <p:oleObj name="Equation" r:id="rId16" imgW="609480" imgH="241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53156" y="5932634"/>
                        <a:ext cx="1147762" cy="454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84357233"/>
              </p:ext>
            </p:extLst>
          </p:nvPr>
        </p:nvGraphicFramePr>
        <p:xfrm>
          <a:off x="7180440" y="5986492"/>
          <a:ext cx="454025" cy="334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87" name="Equation" r:id="rId18" imgW="241200" imgH="177480" progId="Equation.DSMT4">
                  <p:embed/>
                </p:oleObj>
              </mc:Choice>
              <mc:Fallback>
                <p:oleObj name="Equation" r:id="rId18" imgW="24120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80440" y="5986492"/>
                        <a:ext cx="454025" cy="3349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ct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55587130"/>
              </p:ext>
            </p:extLst>
          </p:nvPr>
        </p:nvGraphicFramePr>
        <p:xfrm>
          <a:off x="1060450" y="4779521"/>
          <a:ext cx="5949950" cy="874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88" name="Equation" r:id="rId20" imgW="3466800" imgH="507960" progId="Equation.DSMT4">
                  <p:embed/>
                </p:oleObj>
              </mc:Choice>
              <mc:Fallback>
                <p:oleObj name="Equation" r:id="rId20" imgW="3466800" imgH="5079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0450" y="4779521"/>
                        <a:ext cx="5949950" cy="8747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75871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0600" y="1249731"/>
            <a:ext cx="70104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5" name="Rectangle 4"/>
          <p:cNvSpPr>
            <a:spLocks noChangeArrowheads="1"/>
          </p:cNvSpPr>
          <p:nvPr/>
        </p:nvSpPr>
        <p:spPr bwMode="auto">
          <a:xfrm>
            <a:off x="1060450" y="1837106"/>
            <a:ext cx="207963" cy="265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56" name="Rectangle 5"/>
          <p:cNvSpPr>
            <a:spLocks noChangeArrowheads="1"/>
          </p:cNvSpPr>
          <p:nvPr/>
        </p:nvSpPr>
        <p:spPr bwMode="auto">
          <a:xfrm>
            <a:off x="7669213" y="1845044"/>
            <a:ext cx="293687" cy="266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60" name="Freeform 9"/>
          <p:cNvSpPr>
            <a:spLocks/>
          </p:cNvSpPr>
          <p:nvPr/>
        </p:nvSpPr>
        <p:spPr bwMode="auto">
          <a:xfrm>
            <a:off x="6126163" y="2476869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1995" name="Line 11"/>
          <p:cNvSpPr>
            <a:spLocks noChangeShapeType="1"/>
          </p:cNvSpPr>
          <p:nvPr/>
        </p:nvSpPr>
        <p:spPr bwMode="auto">
          <a:xfrm flipV="1">
            <a:off x="5868555" y="3756324"/>
            <a:ext cx="1911350" cy="11112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81996" name="Line 12"/>
          <p:cNvSpPr>
            <a:spLocks noChangeShapeType="1"/>
          </p:cNvSpPr>
          <p:nvPr/>
        </p:nvSpPr>
        <p:spPr bwMode="auto">
          <a:xfrm>
            <a:off x="3436938" y="3750044"/>
            <a:ext cx="2105025" cy="1587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81997" name="Line 13"/>
          <p:cNvSpPr>
            <a:spLocks noChangeShapeType="1"/>
          </p:cNvSpPr>
          <p:nvPr/>
        </p:nvSpPr>
        <p:spPr bwMode="auto">
          <a:xfrm flipH="1">
            <a:off x="1193800" y="3752209"/>
            <a:ext cx="1916546" cy="15227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 type="stealth" w="lg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81998" name="Line 14"/>
          <p:cNvSpPr>
            <a:spLocks noChangeShapeType="1"/>
          </p:cNvSpPr>
          <p:nvPr/>
        </p:nvSpPr>
        <p:spPr bwMode="auto">
          <a:xfrm>
            <a:off x="4476933" y="1584383"/>
            <a:ext cx="3316106" cy="2159311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stealth" w="lg" len="lg"/>
            <a:tailEnd type="none" w="lg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81999" name="Line 15"/>
          <p:cNvSpPr>
            <a:spLocks noChangeShapeType="1"/>
          </p:cNvSpPr>
          <p:nvPr/>
        </p:nvSpPr>
        <p:spPr bwMode="auto">
          <a:xfrm flipV="1">
            <a:off x="1193799" y="1618032"/>
            <a:ext cx="3283133" cy="2114549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 type="stealth" w="lg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67" name="Rectangle 18"/>
          <p:cNvSpPr>
            <a:spLocks noGrp="1" noChangeArrowheads="1"/>
          </p:cNvSpPr>
          <p:nvPr>
            <p:ph type="title"/>
          </p:nvPr>
        </p:nvSpPr>
        <p:spPr>
          <a:xfrm>
            <a:off x="673894" y="335331"/>
            <a:ext cx="7772400" cy="838200"/>
          </a:xfrm>
        </p:spPr>
        <p:txBody>
          <a:bodyPr>
            <a:noAutofit/>
          </a:bodyPr>
          <a:lstStyle/>
          <a:p>
            <a:r>
              <a:rPr lang="en-US" sz="3600" dirty="0" err="1" smtClean="0"/>
              <a:t>Epipoles</a:t>
            </a:r>
            <a:r>
              <a:rPr lang="en-US" sz="3600" dirty="0" smtClean="0"/>
              <a:t> and fundamental matrix</a:t>
            </a:r>
            <a:endParaRPr lang="en-US" sz="3600" dirty="0"/>
          </a:p>
        </p:txBody>
      </p:sp>
      <p:sp>
        <p:nvSpPr>
          <p:cNvPr id="24" name="Rectangle 23"/>
          <p:cNvSpPr/>
          <p:nvPr/>
        </p:nvSpPr>
        <p:spPr>
          <a:xfrm>
            <a:off x="2696980" y="2483921"/>
            <a:ext cx="152400" cy="15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 Box 29"/>
          <p:cNvSpPr txBox="1">
            <a:spLocks noChangeArrowheads="1"/>
          </p:cNvSpPr>
          <p:nvPr/>
        </p:nvSpPr>
        <p:spPr bwMode="auto">
          <a:xfrm>
            <a:off x="4391025" y="1173531"/>
            <a:ext cx="338138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 i="1" dirty="0">
                <a:latin typeface="Times New Roman" pitchFamily="18" charset="0"/>
              </a:rPr>
              <a:t>X</a:t>
            </a: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/>
          </p:nvPr>
        </p:nvGraphicFramePr>
        <p:xfrm>
          <a:off x="4446588" y="3826244"/>
          <a:ext cx="142875" cy="246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758" name="Equation" r:id="rId5" imgW="88560" imgH="152280" progId="Equation.3">
                  <p:embed/>
                </p:oleObj>
              </mc:Choice>
              <mc:Fallback>
                <p:oleObj name="Equation" r:id="rId5" imgW="88560" imgH="1522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46588" y="3826244"/>
                        <a:ext cx="142875" cy="2460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/>
          </p:nvPr>
        </p:nvGraphicFramePr>
        <p:xfrm>
          <a:off x="946150" y="4448535"/>
          <a:ext cx="6723063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759" name="Equation" r:id="rId7" imgW="3568680" imgH="228600" progId="Equation.DSMT4">
                  <p:embed/>
                </p:oleObj>
              </mc:Choice>
              <mc:Fallback>
                <p:oleObj name="Equation" r:id="rId7" imgW="356868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6150" y="4448535"/>
                        <a:ext cx="6723063" cy="43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" name="Object 3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18218979"/>
              </p:ext>
            </p:extLst>
          </p:nvPr>
        </p:nvGraphicFramePr>
        <p:xfrm>
          <a:off x="1060450" y="4938713"/>
          <a:ext cx="2465388" cy="742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760" name="Equation" r:id="rId9" imgW="1307880" imgH="393480" progId="Equation.DSMT4">
                  <p:embed/>
                </p:oleObj>
              </mc:Choice>
              <mc:Fallback>
                <p:oleObj name="Equation" r:id="rId9" imgW="1307880" imgH="393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0450" y="4938713"/>
                        <a:ext cx="2465388" cy="742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Text Box 29"/>
          <p:cNvSpPr txBox="1">
            <a:spLocks noChangeArrowheads="1"/>
          </p:cNvSpPr>
          <p:nvPr/>
        </p:nvSpPr>
        <p:spPr bwMode="auto">
          <a:xfrm>
            <a:off x="4972151" y="3768601"/>
            <a:ext cx="430112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800" b="1" i="1" dirty="0" smtClean="0">
                <a:latin typeface="Times New Roman" pitchFamily="18" charset="0"/>
              </a:rPr>
              <a:t>X</a:t>
            </a:r>
            <a:r>
              <a:rPr lang="en-US" sz="1800" b="1" i="1" baseline="-25000" dirty="0" smtClean="0">
                <a:latin typeface="Times New Roman" pitchFamily="18" charset="0"/>
              </a:rPr>
              <a:t>0</a:t>
            </a:r>
            <a:endParaRPr lang="en-US" sz="1800" b="1" i="1" baseline="-25000" dirty="0">
              <a:latin typeface="Times New Roman" pitchFamily="18" charset="0"/>
            </a:endParaRPr>
          </a:p>
        </p:txBody>
      </p:sp>
      <p:graphicFrame>
        <p:nvGraphicFramePr>
          <p:cNvPr id="32" name="Object 31"/>
          <p:cNvGraphicFramePr>
            <a:graphicFrameLocks noChangeAspect="1"/>
          </p:cNvGraphicFramePr>
          <p:nvPr>
            <p:extLst/>
          </p:nvPr>
        </p:nvGraphicFramePr>
        <p:xfrm>
          <a:off x="4941888" y="3624263"/>
          <a:ext cx="215900" cy="239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761" name="Equation" r:id="rId11" imgW="114120" imgH="126720" progId="Equation.DSMT4">
                  <p:embed/>
                </p:oleObj>
              </mc:Choice>
              <mc:Fallback>
                <p:oleObj name="Equation" r:id="rId11" imgW="114120" imgH="1267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41888" y="3624263"/>
                        <a:ext cx="215900" cy="2397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/>
              <p:cNvSpPr txBox="1"/>
              <p:nvPr/>
            </p:nvSpPr>
            <p:spPr>
              <a:xfrm>
                <a:off x="5243146" y="4034348"/>
                <a:ext cx="588494" cy="4312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̂"/>
                              <m:ctrlP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sub>
                              </m:sSub>
                            </m:e>
                          </m:acc>
                        </m:e>
                        <m:sup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43146" y="4034348"/>
                <a:ext cx="588494" cy="431208"/>
              </a:xfrm>
              <a:prstGeom prst="rect">
                <a:avLst/>
              </a:prstGeom>
              <a:blipFill rotWithShape="0">
                <a:blip r:embed="rId17"/>
                <a:stretch>
                  <a:fillRect r="-20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/>
              <p:cNvSpPr txBox="1"/>
              <p:nvPr/>
            </p:nvSpPr>
            <p:spPr>
              <a:xfrm>
                <a:off x="4659504" y="4014618"/>
                <a:ext cx="558486" cy="4314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solidFill>
                                <a:srgbClr val="FF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̂"/>
                              <m:ctrlPr>
                                <a:rPr lang="en-US" i="1">
                                  <a:solidFill>
                                    <a:srgbClr val="FF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FF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FF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FF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sub>
                              </m:sSub>
                            </m:e>
                          </m:acc>
                        </m:e>
                        <m:sup>
                          <m:r>
                            <a:rPr lang="en-US" b="0" i="1" smtClean="0">
                              <a:solidFill>
                                <a:srgbClr val="FF00FF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7" name="TextBox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9504" y="4014618"/>
                <a:ext cx="558486" cy="431465"/>
              </a:xfrm>
              <a:prstGeom prst="rect">
                <a:avLst/>
              </a:prstGeom>
              <a:blipFill rotWithShape="0">
                <a:blip r:embed="rId18"/>
                <a:stretch>
                  <a:fillRect r="-76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41" name="Object 4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40907957"/>
              </p:ext>
            </p:extLst>
          </p:nvPr>
        </p:nvGraphicFramePr>
        <p:xfrm>
          <a:off x="1031875" y="5681663"/>
          <a:ext cx="7346950" cy="766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762" name="Equation" r:id="rId19" imgW="3898800" imgH="406080" progId="Equation.DSMT4">
                  <p:embed/>
                </p:oleObj>
              </mc:Choice>
              <mc:Fallback>
                <p:oleObj name="Equation" r:id="rId19" imgW="3898800" imgH="4060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31875" y="5681663"/>
                        <a:ext cx="7346950" cy="7667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Object 3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87876776"/>
              </p:ext>
            </p:extLst>
          </p:nvPr>
        </p:nvGraphicFramePr>
        <p:xfrm>
          <a:off x="3525838" y="4926619"/>
          <a:ext cx="4067175" cy="742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763" name="Equation" r:id="rId21" imgW="2158920" imgH="393480" progId="Equation.DSMT4">
                  <p:embed/>
                </p:oleObj>
              </mc:Choice>
              <mc:Fallback>
                <p:oleObj name="Equation" r:id="rId21" imgW="2158920" imgH="393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25838" y="4926619"/>
                        <a:ext cx="4067175" cy="742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" name="Object 3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55058398"/>
              </p:ext>
            </p:extLst>
          </p:nvPr>
        </p:nvGraphicFramePr>
        <p:xfrm>
          <a:off x="7552892" y="5016254"/>
          <a:ext cx="454025" cy="336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764" name="Equation" r:id="rId23" imgW="241200" imgH="177480" progId="Equation.DSMT4">
                  <p:embed/>
                </p:oleObj>
              </mc:Choice>
              <mc:Fallback>
                <p:oleObj name="Equation" r:id="rId23" imgW="24120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52892" y="5016254"/>
                        <a:ext cx="454025" cy="336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79538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67" name="Rectangle 18"/>
          <p:cNvSpPr>
            <a:spLocks noGrp="1" noChangeArrowheads="1"/>
          </p:cNvSpPr>
          <p:nvPr>
            <p:ph type="title"/>
          </p:nvPr>
        </p:nvSpPr>
        <p:spPr>
          <a:xfrm>
            <a:off x="685800" y="92529"/>
            <a:ext cx="7772400" cy="838200"/>
          </a:xfrm>
        </p:spPr>
        <p:txBody>
          <a:bodyPr>
            <a:normAutofit/>
          </a:bodyPr>
          <a:lstStyle/>
          <a:p>
            <a:r>
              <a:rPr lang="en-US" dirty="0" smtClean="0"/>
              <a:t>Review: Essential </a:t>
            </a:r>
            <a:r>
              <a:rPr lang="en-US" dirty="0" smtClean="0"/>
              <a:t>matrix</a:t>
            </a:r>
            <a:endParaRPr lang="en-US" dirty="0"/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/>
          </p:nvPr>
        </p:nvGraphicFramePr>
        <p:xfrm>
          <a:off x="825500" y="4552950"/>
          <a:ext cx="6559550" cy="960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69" name="Equation" r:id="rId4" imgW="3479760" imgH="507960" progId="Equation.DSMT4">
                  <p:embed/>
                </p:oleObj>
              </mc:Choice>
              <mc:Fallback>
                <p:oleObj name="Equation" r:id="rId4" imgW="3479760" imgH="5079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5500" y="4552950"/>
                        <a:ext cx="6559550" cy="960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" name="Object 3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73213762"/>
              </p:ext>
            </p:extLst>
          </p:nvPr>
        </p:nvGraphicFramePr>
        <p:xfrm>
          <a:off x="669925" y="5918200"/>
          <a:ext cx="4548188" cy="719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70" name="Equation" r:id="rId6" imgW="2412720" imgH="380880" progId="Equation.DSMT4">
                  <p:embed/>
                </p:oleObj>
              </mc:Choice>
              <mc:Fallback>
                <p:oleObj name="Equation" r:id="rId6" imgW="2412720" imgH="3808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9925" y="5918200"/>
                        <a:ext cx="4548188" cy="7191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0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90600" y="974266"/>
            <a:ext cx="70104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" name="Rectangle 4"/>
          <p:cNvSpPr>
            <a:spLocks noChangeArrowheads="1"/>
          </p:cNvSpPr>
          <p:nvPr/>
        </p:nvSpPr>
        <p:spPr bwMode="auto">
          <a:xfrm>
            <a:off x="1060450" y="1561641"/>
            <a:ext cx="207963" cy="265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" name="Rectangle 5"/>
          <p:cNvSpPr>
            <a:spLocks noChangeArrowheads="1"/>
          </p:cNvSpPr>
          <p:nvPr/>
        </p:nvSpPr>
        <p:spPr bwMode="auto">
          <a:xfrm>
            <a:off x="7669213" y="1569579"/>
            <a:ext cx="293687" cy="266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" name="Freeform 9"/>
          <p:cNvSpPr>
            <a:spLocks/>
          </p:cNvSpPr>
          <p:nvPr/>
        </p:nvSpPr>
        <p:spPr bwMode="auto">
          <a:xfrm>
            <a:off x="6126163" y="2201404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4" name="Line 11"/>
          <p:cNvSpPr>
            <a:spLocks noChangeShapeType="1"/>
          </p:cNvSpPr>
          <p:nvPr/>
        </p:nvSpPr>
        <p:spPr bwMode="auto">
          <a:xfrm flipV="1">
            <a:off x="5868555" y="3480859"/>
            <a:ext cx="1911350" cy="11112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" name="Line 12"/>
          <p:cNvSpPr>
            <a:spLocks noChangeShapeType="1"/>
          </p:cNvSpPr>
          <p:nvPr/>
        </p:nvSpPr>
        <p:spPr bwMode="auto">
          <a:xfrm>
            <a:off x="3436938" y="3474579"/>
            <a:ext cx="2105025" cy="1587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" name="Line 13"/>
          <p:cNvSpPr>
            <a:spLocks noChangeShapeType="1"/>
          </p:cNvSpPr>
          <p:nvPr/>
        </p:nvSpPr>
        <p:spPr bwMode="auto">
          <a:xfrm flipH="1">
            <a:off x="1193800" y="3476744"/>
            <a:ext cx="1916546" cy="15227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 type="stealth" w="lg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7" name="Line 14"/>
          <p:cNvSpPr>
            <a:spLocks noChangeShapeType="1"/>
          </p:cNvSpPr>
          <p:nvPr/>
        </p:nvSpPr>
        <p:spPr bwMode="auto">
          <a:xfrm>
            <a:off x="4476933" y="1308918"/>
            <a:ext cx="3316106" cy="2159311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stealth" w="lg" len="lg"/>
            <a:tailEnd type="none" w="lg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8" name="Line 15"/>
          <p:cNvSpPr>
            <a:spLocks noChangeShapeType="1"/>
          </p:cNvSpPr>
          <p:nvPr/>
        </p:nvSpPr>
        <p:spPr bwMode="auto">
          <a:xfrm flipV="1">
            <a:off x="1193799" y="1342567"/>
            <a:ext cx="3283133" cy="2114549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 type="stealth" w="lg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9" name="Line 23"/>
          <p:cNvSpPr>
            <a:spLocks noChangeShapeType="1"/>
          </p:cNvSpPr>
          <p:nvPr/>
        </p:nvSpPr>
        <p:spPr bwMode="auto">
          <a:xfrm flipH="1" flipV="1">
            <a:off x="3581400" y="3879247"/>
            <a:ext cx="1519226" cy="79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stealth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2696980" y="2208456"/>
            <a:ext cx="152400" cy="15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Text Box 29"/>
          <p:cNvSpPr txBox="1">
            <a:spLocks noChangeArrowheads="1"/>
          </p:cNvSpPr>
          <p:nvPr/>
        </p:nvSpPr>
        <p:spPr bwMode="auto">
          <a:xfrm>
            <a:off x="4391025" y="898066"/>
            <a:ext cx="338138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 i="1" dirty="0">
                <a:latin typeface="Times New Roman" pitchFamily="18" charset="0"/>
              </a:rPr>
              <a:t>X</a:t>
            </a:r>
          </a:p>
        </p:txBody>
      </p:sp>
      <p:graphicFrame>
        <p:nvGraphicFramePr>
          <p:cNvPr id="74" name="Object 73"/>
          <p:cNvGraphicFramePr>
            <a:graphicFrameLocks noChangeAspect="1"/>
          </p:cNvGraphicFramePr>
          <p:nvPr>
            <p:extLst/>
          </p:nvPr>
        </p:nvGraphicFramePr>
        <p:xfrm>
          <a:off x="4446588" y="3550779"/>
          <a:ext cx="142875" cy="246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71" name="Equation" r:id="rId9" imgW="88560" imgH="152280" progId="Equation.3">
                  <p:embed/>
                </p:oleObj>
              </mc:Choice>
              <mc:Fallback>
                <p:oleObj name="Equation" r:id="rId9" imgW="88560" imgH="1522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46588" y="3550779"/>
                        <a:ext cx="142875" cy="2460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>
        <mc:Choice xmlns:a14="http://schemas.microsoft.com/office/drawing/2010/main" Requires="a14">
          <p:sp>
            <p:nvSpPr>
              <p:cNvPr id="77" name="TextBox 76"/>
              <p:cNvSpPr txBox="1"/>
              <p:nvPr/>
            </p:nvSpPr>
            <p:spPr>
              <a:xfrm>
                <a:off x="3908124" y="1054710"/>
                <a:ext cx="451149" cy="3767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b="0" i="1" smtClean="0">
                              <a:solidFill>
                                <a:srgbClr val="FF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FF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FF00FF"/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FF00FF"/>
                                  </a:solidFill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77" name="TextBox 7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8124" y="1054710"/>
                <a:ext cx="451149" cy="376770"/>
              </a:xfrm>
              <a:prstGeom prst="rect">
                <a:avLst/>
              </a:prstGeom>
              <a:blipFill rotWithShape="0">
                <a:blip r:embed="rId11"/>
                <a:stretch>
                  <a:fillRect t="-1613" r="-10811" b="-16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8" name="TextBox 77"/>
              <p:cNvSpPr txBox="1"/>
              <p:nvPr/>
            </p:nvSpPr>
            <p:spPr>
              <a:xfrm>
                <a:off x="4761190" y="1076019"/>
                <a:ext cx="646203" cy="45570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̂"/>
                              <m:ctrlP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sub>
                              </m:sSub>
                            </m:e>
                          </m:acc>
                        </m:e>
                        <m:sup/>
                      </m:sSup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78" name="TextBox 7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1190" y="1076019"/>
                <a:ext cx="646203" cy="455702"/>
              </a:xfrm>
              <a:prstGeom prst="rect">
                <a:avLst/>
              </a:prstGeom>
              <a:blipFill rotWithShape="0">
                <a:blip r:embed="rId12"/>
                <a:stretch>
                  <a:fillRect r="-28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49991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  <p:bldP spid="65" grpId="0" animBg="1"/>
      <p:bldP spid="66" grpId="0" animBg="1"/>
      <p:bldP spid="69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18"/>
          <p:cNvSpPr>
            <a:spLocks noGrp="1" noChangeArrowheads="1"/>
          </p:cNvSpPr>
          <p:nvPr>
            <p:ph type="title"/>
          </p:nvPr>
        </p:nvSpPr>
        <p:spPr>
          <a:xfrm>
            <a:off x="685800" y="92529"/>
            <a:ext cx="7772400" cy="838200"/>
          </a:xfrm>
        </p:spPr>
        <p:txBody>
          <a:bodyPr>
            <a:normAutofit/>
          </a:bodyPr>
          <a:lstStyle/>
          <a:p>
            <a:r>
              <a:rPr lang="en-US" smtClean="0"/>
              <a:t>Review: Fundamental </a:t>
            </a:r>
            <a:r>
              <a:rPr lang="en-US" dirty="0" smtClean="0"/>
              <a:t>matrix</a:t>
            </a:r>
            <a:endParaRPr lang="en-US" dirty="0"/>
          </a:p>
        </p:txBody>
      </p:sp>
      <p:graphicFrame>
        <p:nvGraphicFramePr>
          <p:cNvPr id="29" name="Object 28"/>
          <p:cNvGraphicFramePr>
            <a:graphicFrameLocks noChangeAspect="1"/>
          </p:cNvGraphicFramePr>
          <p:nvPr>
            <p:extLst/>
          </p:nvPr>
        </p:nvGraphicFramePr>
        <p:xfrm>
          <a:off x="1049337" y="3841995"/>
          <a:ext cx="5972175" cy="874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890" name="Equation" r:id="rId3" imgW="3479760" imgH="507960" progId="Equation.DSMT4">
                  <p:embed/>
                </p:oleObj>
              </mc:Choice>
              <mc:Fallback>
                <p:oleObj name="Equation" r:id="rId3" imgW="3479760" imgH="5079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9337" y="3841995"/>
                        <a:ext cx="5972175" cy="8747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Object 29"/>
          <p:cNvGraphicFramePr>
            <a:graphicFrameLocks noChangeAspect="1"/>
          </p:cNvGraphicFramePr>
          <p:nvPr>
            <p:extLst/>
          </p:nvPr>
        </p:nvGraphicFramePr>
        <p:xfrm>
          <a:off x="635801" y="5914040"/>
          <a:ext cx="2225675" cy="741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891" name="Equation" r:id="rId5" imgW="1180800" imgH="393480" progId="Equation.DSMT4">
                  <p:embed/>
                </p:oleObj>
              </mc:Choice>
              <mc:Fallback>
                <p:oleObj name="Equation" r:id="rId5" imgW="1180800" imgH="393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5801" y="5914040"/>
                        <a:ext cx="2225675" cy="741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1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90600" y="974266"/>
            <a:ext cx="70104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Rectangle 4"/>
          <p:cNvSpPr>
            <a:spLocks noChangeArrowheads="1"/>
          </p:cNvSpPr>
          <p:nvPr/>
        </p:nvSpPr>
        <p:spPr bwMode="auto">
          <a:xfrm>
            <a:off x="1060450" y="1561641"/>
            <a:ext cx="207963" cy="265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3" name="Rectangle 5"/>
          <p:cNvSpPr>
            <a:spLocks noChangeArrowheads="1"/>
          </p:cNvSpPr>
          <p:nvPr/>
        </p:nvSpPr>
        <p:spPr bwMode="auto">
          <a:xfrm>
            <a:off x="7669213" y="1569579"/>
            <a:ext cx="293687" cy="266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" name="Freeform 9"/>
          <p:cNvSpPr>
            <a:spLocks/>
          </p:cNvSpPr>
          <p:nvPr/>
        </p:nvSpPr>
        <p:spPr bwMode="auto">
          <a:xfrm>
            <a:off x="6126163" y="2201404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" name="Line 11"/>
          <p:cNvSpPr>
            <a:spLocks noChangeShapeType="1"/>
          </p:cNvSpPr>
          <p:nvPr/>
        </p:nvSpPr>
        <p:spPr bwMode="auto">
          <a:xfrm flipV="1">
            <a:off x="5868555" y="3480859"/>
            <a:ext cx="1911350" cy="11112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" name="Line 12"/>
          <p:cNvSpPr>
            <a:spLocks noChangeShapeType="1"/>
          </p:cNvSpPr>
          <p:nvPr/>
        </p:nvSpPr>
        <p:spPr bwMode="auto">
          <a:xfrm>
            <a:off x="3436938" y="3474579"/>
            <a:ext cx="2105025" cy="1587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7" name="Line 13"/>
          <p:cNvSpPr>
            <a:spLocks noChangeShapeType="1"/>
          </p:cNvSpPr>
          <p:nvPr/>
        </p:nvSpPr>
        <p:spPr bwMode="auto">
          <a:xfrm flipH="1">
            <a:off x="1193800" y="3476744"/>
            <a:ext cx="1916546" cy="15227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 type="stealth" w="lg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" name="Line 14"/>
          <p:cNvSpPr>
            <a:spLocks noChangeShapeType="1"/>
          </p:cNvSpPr>
          <p:nvPr/>
        </p:nvSpPr>
        <p:spPr bwMode="auto">
          <a:xfrm>
            <a:off x="4476933" y="1308918"/>
            <a:ext cx="3316106" cy="2159311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stealth" w="lg" len="lg"/>
            <a:tailEnd type="none" w="lg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9" name="Line 15"/>
          <p:cNvSpPr>
            <a:spLocks noChangeShapeType="1"/>
          </p:cNvSpPr>
          <p:nvPr/>
        </p:nvSpPr>
        <p:spPr bwMode="auto">
          <a:xfrm flipV="1">
            <a:off x="1193799" y="1342567"/>
            <a:ext cx="3283133" cy="2114549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 type="stealth" w="lg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2696980" y="2208456"/>
            <a:ext cx="152400" cy="15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 Box 29"/>
          <p:cNvSpPr txBox="1">
            <a:spLocks noChangeArrowheads="1"/>
          </p:cNvSpPr>
          <p:nvPr/>
        </p:nvSpPr>
        <p:spPr bwMode="auto">
          <a:xfrm>
            <a:off x="4391025" y="898066"/>
            <a:ext cx="338138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 i="1" dirty="0">
                <a:latin typeface="Times New Roman" pitchFamily="18" charset="0"/>
              </a:rPr>
              <a:t>X</a:t>
            </a:r>
          </a:p>
        </p:txBody>
      </p:sp>
      <p:graphicFrame>
        <p:nvGraphicFramePr>
          <p:cNvPr id="45" name="Object 44"/>
          <p:cNvGraphicFramePr>
            <a:graphicFrameLocks noChangeAspect="1"/>
          </p:cNvGraphicFramePr>
          <p:nvPr>
            <p:extLst/>
          </p:nvPr>
        </p:nvGraphicFramePr>
        <p:xfrm>
          <a:off x="4446588" y="3550779"/>
          <a:ext cx="142875" cy="246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892" name="Equation" r:id="rId8" imgW="88560" imgH="152280" progId="Equation.3">
                  <p:embed/>
                </p:oleObj>
              </mc:Choice>
              <mc:Fallback>
                <p:oleObj name="Equation" r:id="rId8" imgW="88560" imgH="1522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46588" y="3550779"/>
                        <a:ext cx="142875" cy="2460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>
        <mc:Choice xmlns:a14="http://schemas.microsoft.com/office/drawing/2010/main" Requires="a14">
          <p:sp>
            <p:nvSpPr>
              <p:cNvPr id="46" name="TextBox 45"/>
              <p:cNvSpPr txBox="1"/>
              <p:nvPr/>
            </p:nvSpPr>
            <p:spPr>
              <a:xfrm>
                <a:off x="6036326" y="1977259"/>
                <a:ext cx="628442" cy="4197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̂"/>
                              <m:ctrlP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sub>
                              </m:sSub>
                            </m:e>
                          </m:acc>
                        </m:e>
                        <m:sup/>
                      </m:sSup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46" name="TextBox 4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36326" y="1977259"/>
                <a:ext cx="628442" cy="419795"/>
              </a:xfrm>
              <a:prstGeom prst="rect">
                <a:avLst/>
              </a:prstGeom>
              <a:blipFill rotWithShape="0">
                <a:blip r:embed="rId10"/>
                <a:stretch>
                  <a:fillRect r="-48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7" name="TextBox 46"/>
              <p:cNvSpPr txBox="1"/>
              <p:nvPr/>
            </p:nvSpPr>
            <p:spPr>
              <a:xfrm>
                <a:off x="2536018" y="1996991"/>
                <a:ext cx="43338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b="0" i="1" smtClean="0">
                              <a:solidFill>
                                <a:srgbClr val="FF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FF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FF00FF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FF00FF"/>
                                  </a:solidFill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47" name="TextBox 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36018" y="1996991"/>
                <a:ext cx="433388" cy="369332"/>
              </a:xfrm>
              <a:prstGeom prst="rect">
                <a:avLst/>
              </a:prstGeom>
              <a:blipFill rotWithShape="0">
                <a:blip r:embed="rId11"/>
                <a:stretch>
                  <a:fillRect t="-6667" r="-140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8" name="TextBox 47"/>
              <p:cNvSpPr txBox="1"/>
              <p:nvPr/>
            </p:nvSpPr>
            <p:spPr>
              <a:xfrm>
                <a:off x="3908124" y="1054710"/>
                <a:ext cx="451149" cy="3767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b="0" i="1" smtClean="0">
                              <a:solidFill>
                                <a:srgbClr val="FF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FF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FF00FF"/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FF00FF"/>
                                  </a:solidFill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48" name="TextBox 4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8124" y="1054710"/>
                <a:ext cx="451149" cy="376770"/>
              </a:xfrm>
              <a:prstGeom prst="rect">
                <a:avLst/>
              </a:prstGeom>
              <a:blipFill rotWithShape="0">
                <a:blip r:embed="rId12"/>
                <a:stretch>
                  <a:fillRect t="-1613" r="-10811" b="-16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9" name="TextBox 48"/>
              <p:cNvSpPr txBox="1"/>
              <p:nvPr/>
            </p:nvSpPr>
            <p:spPr>
              <a:xfrm>
                <a:off x="4761190" y="1076019"/>
                <a:ext cx="646203" cy="45570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̂"/>
                              <m:ctrlP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sub>
                              </m:sSub>
                            </m:e>
                          </m:acc>
                        </m:e>
                        <m:sup/>
                      </m:sSup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49" name="TextBox 4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1190" y="1076019"/>
                <a:ext cx="646203" cy="455702"/>
              </a:xfrm>
              <a:prstGeom prst="rect">
                <a:avLst/>
              </a:prstGeom>
              <a:blipFill rotWithShape="0">
                <a:blip r:embed="rId13"/>
                <a:stretch>
                  <a:fillRect r="-28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4" name="Object 23"/>
          <p:cNvGraphicFramePr>
            <a:graphicFrameLocks noChangeAspect="1"/>
          </p:cNvGraphicFramePr>
          <p:nvPr>
            <p:extLst/>
          </p:nvPr>
        </p:nvGraphicFramePr>
        <p:xfrm>
          <a:off x="2842801" y="5923467"/>
          <a:ext cx="3232150" cy="788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893" name="Equation" r:id="rId14" imgW="1714320" imgH="419040" progId="Equation.DSMT4">
                  <p:embed/>
                </p:oleObj>
              </mc:Choice>
              <mc:Fallback>
                <p:oleObj name="Equation" r:id="rId14" imgW="1714320" imgH="419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42801" y="5923467"/>
                        <a:ext cx="3232150" cy="788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24"/>
          <p:cNvGraphicFramePr>
            <a:graphicFrameLocks noChangeAspect="1"/>
          </p:cNvGraphicFramePr>
          <p:nvPr>
            <p:extLst/>
          </p:nvPr>
        </p:nvGraphicFramePr>
        <p:xfrm>
          <a:off x="6053156" y="5932634"/>
          <a:ext cx="1147762" cy="454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894" name="Equation" r:id="rId16" imgW="609480" imgH="241200" progId="Equation.DSMT4">
                  <p:embed/>
                </p:oleObj>
              </mc:Choice>
              <mc:Fallback>
                <p:oleObj name="Equation" r:id="rId16" imgW="609480" imgH="241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53156" y="5932634"/>
                        <a:ext cx="1147762" cy="454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25"/>
          <p:cNvGraphicFramePr>
            <a:graphicFrameLocks noChangeAspect="1"/>
          </p:cNvGraphicFramePr>
          <p:nvPr>
            <p:extLst/>
          </p:nvPr>
        </p:nvGraphicFramePr>
        <p:xfrm>
          <a:off x="7180440" y="5986492"/>
          <a:ext cx="454025" cy="334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895" name="Equation" r:id="rId18" imgW="241200" imgH="177480" progId="Equation.DSMT4">
                  <p:embed/>
                </p:oleObj>
              </mc:Choice>
              <mc:Fallback>
                <p:oleObj name="Equation" r:id="rId18" imgW="24120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80440" y="5986492"/>
                        <a:ext cx="454025" cy="3349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ct 26"/>
          <p:cNvGraphicFramePr>
            <a:graphicFrameLocks noChangeAspect="1"/>
          </p:cNvGraphicFramePr>
          <p:nvPr>
            <p:extLst/>
          </p:nvPr>
        </p:nvGraphicFramePr>
        <p:xfrm>
          <a:off x="1060450" y="4779521"/>
          <a:ext cx="5949950" cy="874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896" name="Equation" r:id="rId20" imgW="3466800" imgH="507960" progId="Equation.DSMT4">
                  <p:embed/>
                </p:oleObj>
              </mc:Choice>
              <mc:Fallback>
                <p:oleObj name="Equation" r:id="rId20" imgW="3466800" imgH="5079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0450" y="4779521"/>
                        <a:ext cx="5949950" cy="8747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46467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Structure from motion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29200"/>
          </a:xfrm>
        </p:spPr>
        <p:txBody>
          <a:bodyPr/>
          <a:lstStyle/>
          <a:p>
            <a:r>
              <a:rPr lang="en-US" altLang="en-US" dirty="0" smtClean="0"/>
              <a:t>Given many images, how can we </a:t>
            </a:r>
          </a:p>
          <a:p>
            <a:pPr lvl="1">
              <a:buFont typeface="Arial" panose="020B0604020202020204" pitchFamily="34" charset="0"/>
              <a:buNone/>
            </a:pPr>
            <a:r>
              <a:rPr lang="en-US" altLang="en-US" dirty="0" smtClean="0"/>
              <a:t>a) figure out where they were all taken from?</a:t>
            </a:r>
          </a:p>
          <a:p>
            <a:pPr lvl="1">
              <a:buFont typeface="Arial" panose="020B0604020202020204" pitchFamily="34" charset="0"/>
              <a:buNone/>
            </a:pPr>
            <a:r>
              <a:rPr lang="en-US" altLang="en-US" dirty="0" smtClean="0"/>
              <a:t>b) build a 3D model of the scene?</a:t>
            </a:r>
          </a:p>
          <a:p>
            <a:pPr lvl="1">
              <a:buFont typeface="Arial" panose="020B0604020202020204" pitchFamily="34" charset="0"/>
              <a:buNone/>
            </a:pPr>
            <a:endParaRPr lang="en-US" altLang="en-US" dirty="0" smtClean="0"/>
          </a:p>
          <a:p>
            <a:pPr lvl="1">
              <a:buFont typeface="Arial" panose="020B0604020202020204" pitchFamily="34" charset="0"/>
              <a:buNone/>
            </a:pPr>
            <a:endParaRPr lang="en-US" altLang="en-US" dirty="0"/>
          </a:p>
          <a:p>
            <a:pPr lvl="1">
              <a:buFont typeface="Arial" panose="020B0604020202020204" pitchFamily="34" charset="0"/>
              <a:buNone/>
            </a:pPr>
            <a:endParaRPr lang="en-US" altLang="en-US" dirty="0" smtClean="0"/>
          </a:p>
          <a:p>
            <a:pPr lvl="1">
              <a:buFont typeface="Arial" panose="020B0604020202020204" pitchFamily="34" charset="0"/>
              <a:buNone/>
            </a:pPr>
            <a:endParaRPr lang="en-US" altLang="en-US" dirty="0" smtClean="0"/>
          </a:p>
          <a:p>
            <a:pPr lvl="1">
              <a:buFont typeface="Arial" panose="020B0604020202020204" pitchFamily="34" charset="0"/>
              <a:buNone/>
            </a:pPr>
            <a:endParaRPr lang="en-US" altLang="en-US" dirty="0" smtClean="0"/>
          </a:p>
          <a:p>
            <a:pPr lvl="1">
              <a:buFont typeface="Arial" panose="020B0604020202020204" pitchFamily="34" charset="0"/>
              <a:buNone/>
            </a:pPr>
            <a:endParaRPr lang="en-US" altLang="en-US" dirty="0" smtClean="0"/>
          </a:p>
          <a:p>
            <a:pPr lvl="1">
              <a:buFont typeface="Arial" panose="020B0604020202020204" pitchFamily="34" charset="0"/>
              <a:buNone/>
            </a:pPr>
            <a:endParaRPr lang="en-US" altLang="en-US" dirty="0" smtClean="0"/>
          </a:p>
          <a:p>
            <a:pPr lvl="1">
              <a:buFont typeface="Arial" panose="020B0604020202020204" pitchFamily="34" charset="0"/>
              <a:buNone/>
            </a:pPr>
            <a:endParaRPr lang="en-US" altLang="en-US" dirty="0" smtClean="0"/>
          </a:p>
          <a:p>
            <a:pPr lvl="1">
              <a:buFont typeface="Arial" panose="020B0604020202020204" pitchFamily="34" charset="0"/>
              <a:buNone/>
            </a:pPr>
            <a:r>
              <a:rPr lang="en-US" altLang="en-US" dirty="0" smtClean="0"/>
              <a:t>This is (roughly) the </a:t>
            </a:r>
            <a:r>
              <a:rPr lang="en-US" altLang="en-US" b="1" dirty="0" smtClean="0"/>
              <a:t>structure from motion </a:t>
            </a:r>
            <a:r>
              <a:rPr lang="en-US" altLang="en-US" dirty="0" smtClean="0"/>
              <a:t>problem</a:t>
            </a:r>
          </a:p>
        </p:txBody>
      </p: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1157288" y="3379788"/>
            <a:ext cx="6767512" cy="2338387"/>
            <a:chOff x="40818" y="3352800"/>
            <a:chExt cx="8972550" cy="3101339"/>
          </a:xfrm>
        </p:grpSpPr>
        <p:pic>
          <p:nvPicPr>
            <p:cNvPr id="4" name="Picture 4" descr="C:\snavely\thesis\Colosseum1.png"/>
            <p:cNvPicPr>
              <a:picLocks noChangeAspect="1" noChangeArrowheads="1"/>
            </p:cNvPicPr>
            <p:nvPr/>
          </p:nvPicPr>
          <p:blipFill>
            <a:blip r:embed="rId2"/>
            <a:srcRect l="2835" r="2835"/>
            <a:stretch>
              <a:fillRect/>
            </a:stretch>
          </p:blipFill>
          <p:spPr bwMode="auto">
            <a:xfrm>
              <a:off x="5149046" y="3424386"/>
              <a:ext cx="3864322" cy="2911848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174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18" y="3352800"/>
              <a:ext cx="4236155" cy="31013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ight Arrow 5"/>
            <p:cNvSpPr/>
            <p:nvPr/>
          </p:nvSpPr>
          <p:spPr>
            <a:xfrm>
              <a:off x="4311356" y="4599231"/>
              <a:ext cx="734559" cy="608477"/>
            </a:xfrm>
            <a:prstGeom prst="rightArrow">
              <a:avLst>
                <a:gd name="adj1" fmla="val 50000"/>
                <a:gd name="adj2" fmla="val 79508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51856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8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8229600" cy="9144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3600" dirty="0" smtClean="0"/>
              <a:t>Line representation in homogenous coordinate</a:t>
            </a:r>
            <a:endParaRPr lang="en-US" sz="3600" dirty="0"/>
          </a:p>
        </p:txBody>
      </p:sp>
      <p:sp>
        <p:nvSpPr>
          <p:cNvPr id="3079" name="Content Placeholder 2"/>
          <p:cNvSpPr>
            <a:spLocks noGrp="1"/>
          </p:cNvSpPr>
          <p:nvPr>
            <p:ph idx="1"/>
          </p:nvPr>
        </p:nvSpPr>
        <p:spPr>
          <a:xfrm>
            <a:off x="457200" y="1493838"/>
            <a:ext cx="7202774" cy="5135562"/>
          </a:xfrm>
        </p:spPr>
        <p:txBody>
          <a:bodyPr/>
          <a:lstStyle/>
          <a:p>
            <a:pPr eaLnBrk="1" hangingPunct="1"/>
            <a:r>
              <a:rPr lang="en-US" dirty="0"/>
              <a:t>Line equation:  ax + by + c = 0</a:t>
            </a:r>
          </a:p>
          <a:p>
            <a:pPr eaLnBrk="1" hangingPunct="1"/>
            <a:endParaRPr lang="en-US" dirty="0"/>
          </a:p>
          <a:p>
            <a:pPr eaLnBrk="1" hangingPunct="1"/>
            <a:r>
              <a:rPr lang="en-US" dirty="0"/>
              <a:t>Append 1 to pixel coordinate to get homogeneous coordinate</a:t>
            </a:r>
          </a:p>
          <a:p>
            <a:pPr eaLnBrk="1" hangingPunct="1"/>
            <a:endParaRPr lang="en-US" dirty="0"/>
          </a:p>
          <a:p>
            <a:pPr eaLnBrk="1" hangingPunct="1"/>
            <a:r>
              <a:rPr lang="en-US" dirty="0" smtClean="0"/>
              <a:t>Then, a point </a:t>
            </a:r>
            <a:r>
              <a:rPr lang="en-US" i="1" dirty="0" smtClean="0"/>
              <a:t>p</a:t>
            </a:r>
            <a:r>
              <a:rPr lang="en-US" dirty="0" smtClean="0"/>
              <a:t> is on a line </a:t>
            </a:r>
            <a:r>
              <a:rPr lang="en-US" i="1" dirty="0" smtClean="0"/>
              <a:t>l</a:t>
            </a:r>
            <a:r>
              <a:rPr lang="en-US" dirty="0" smtClean="0"/>
              <a:t> if and only if</a:t>
            </a:r>
          </a:p>
          <a:p>
            <a:pPr eaLnBrk="1" hangingPunct="1"/>
            <a:endParaRPr lang="en-US" dirty="0" smtClean="0"/>
          </a:p>
          <a:p>
            <a:pPr eaLnBrk="1" hangingPunct="1"/>
            <a:endParaRPr lang="en-US" dirty="0" smtClean="0"/>
          </a:p>
          <a:p>
            <a:pPr eaLnBrk="1" hangingPunct="1"/>
            <a:r>
              <a:rPr lang="en-US" dirty="0" smtClean="0"/>
              <a:t>Note that </a:t>
            </a:r>
          </a:p>
        </p:txBody>
      </p:sp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7010400" y="2689225"/>
          <a:ext cx="1341438" cy="1633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90" name="Equation" r:id="rId3" imgW="583920" imgH="711000" progId="Equation.3">
                  <p:embed/>
                </p:oleObj>
              </mc:Choice>
              <mc:Fallback>
                <p:oleObj name="Equation" r:id="rId3" imgW="583920" imgH="711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10400" y="2689225"/>
                        <a:ext cx="1341438" cy="16335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21952152"/>
              </p:ext>
            </p:extLst>
          </p:nvPr>
        </p:nvGraphicFramePr>
        <p:xfrm>
          <a:off x="2482330" y="4451220"/>
          <a:ext cx="1866900" cy="50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91" name="Equation" r:id="rId5" imgW="812520" imgH="228600" progId="Equation.DSMT4">
                  <p:embed/>
                </p:oleObj>
              </mc:Choice>
              <mc:Fallback>
                <p:oleObj name="Equation" r:id="rId5" imgW="81252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82330" y="4451220"/>
                        <a:ext cx="1866900" cy="5048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7" name="Object 5"/>
          <p:cNvGraphicFramePr>
            <a:graphicFrameLocks noChangeAspect="1"/>
          </p:cNvGraphicFramePr>
          <p:nvPr/>
        </p:nvGraphicFramePr>
        <p:xfrm>
          <a:off x="6707188" y="1046165"/>
          <a:ext cx="1631950" cy="1633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92" name="Equation" r:id="rId7" imgW="711000" imgH="711000" progId="Equation.3">
                  <p:embed/>
                </p:oleObj>
              </mc:Choice>
              <mc:Fallback>
                <p:oleObj name="Equation" r:id="rId7" imgW="711000" imgH="711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07188" y="1046165"/>
                        <a:ext cx="1631950" cy="16335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98342762"/>
              </p:ext>
            </p:extLst>
          </p:nvPr>
        </p:nvGraphicFramePr>
        <p:xfrm>
          <a:off x="2236450" y="5451710"/>
          <a:ext cx="1549400" cy="812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93" name="Equation" r:id="rId9" imgW="723600" imgH="380880" progId="Equation.DSMT4">
                  <p:embed/>
                </p:oleObj>
              </mc:Choice>
              <mc:Fallback>
                <p:oleObj name="Equation" r:id="rId9" imgW="723600" imgH="3808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36450" y="5451710"/>
                        <a:ext cx="1549400" cy="812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00717096"/>
              </p:ext>
            </p:extLst>
          </p:nvPr>
        </p:nvGraphicFramePr>
        <p:xfrm>
          <a:off x="3785850" y="5466935"/>
          <a:ext cx="4513263" cy="488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94" name="Equation" r:id="rId11" imgW="2108160" imgH="228600" progId="Equation.DSMT4">
                  <p:embed/>
                </p:oleObj>
              </mc:Choice>
              <mc:Fallback>
                <p:oleObj name="Equation" r:id="rId11" imgW="210816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85850" y="5466935"/>
                        <a:ext cx="4513263" cy="488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04271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9" grpId="0" uiExpand="1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0600" y="1249731"/>
            <a:ext cx="70104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5" name="Rectangle 4"/>
          <p:cNvSpPr>
            <a:spLocks noChangeArrowheads="1"/>
          </p:cNvSpPr>
          <p:nvPr/>
        </p:nvSpPr>
        <p:spPr bwMode="auto">
          <a:xfrm>
            <a:off x="1060450" y="1837106"/>
            <a:ext cx="207963" cy="265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56" name="Rectangle 5"/>
          <p:cNvSpPr>
            <a:spLocks noChangeArrowheads="1"/>
          </p:cNvSpPr>
          <p:nvPr/>
        </p:nvSpPr>
        <p:spPr bwMode="auto">
          <a:xfrm>
            <a:off x="7669213" y="1845044"/>
            <a:ext cx="293687" cy="266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60" name="Freeform 9"/>
          <p:cNvSpPr>
            <a:spLocks/>
          </p:cNvSpPr>
          <p:nvPr/>
        </p:nvSpPr>
        <p:spPr bwMode="auto">
          <a:xfrm>
            <a:off x="6126163" y="2476869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1995" name="Line 11"/>
          <p:cNvSpPr>
            <a:spLocks noChangeShapeType="1"/>
          </p:cNvSpPr>
          <p:nvPr/>
        </p:nvSpPr>
        <p:spPr bwMode="auto">
          <a:xfrm flipV="1">
            <a:off x="5868555" y="3756324"/>
            <a:ext cx="1911350" cy="11112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81996" name="Line 12"/>
          <p:cNvSpPr>
            <a:spLocks noChangeShapeType="1"/>
          </p:cNvSpPr>
          <p:nvPr/>
        </p:nvSpPr>
        <p:spPr bwMode="auto">
          <a:xfrm>
            <a:off x="3436938" y="3750044"/>
            <a:ext cx="2105025" cy="1587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81997" name="Line 13"/>
          <p:cNvSpPr>
            <a:spLocks noChangeShapeType="1"/>
          </p:cNvSpPr>
          <p:nvPr/>
        </p:nvSpPr>
        <p:spPr bwMode="auto">
          <a:xfrm flipH="1">
            <a:off x="1193800" y="3752209"/>
            <a:ext cx="1916546" cy="15227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 type="stealth" w="lg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81998" name="Line 14"/>
          <p:cNvSpPr>
            <a:spLocks noChangeShapeType="1"/>
          </p:cNvSpPr>
          <p:nvPr/>
        </p:nvSpPr>
        <p:spPr bwMode="auto">
          <a:xfrm>
            <a:off x="4476933" y="1584383"/>
            <a:ext cx="3316106" cy="2159311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stealth" w="lg" len="lg"/>
            <a:tailEnd type="none" w="lg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81999" name="Line 15"/>
          <p:cNvSpPr>
            <a:spLocks noChangeShapeType="1"/>
          </p:cNvSpPr>
          <p:nvPr/>
        </p:nvSpPr>
        <p:spPr bwMode="auto">
          <a:xfrm flipV="1">
            <a:off x="1193799" y="1618032"/>
            <a:ext cx="3283133" cy="2114549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 type="stealth" w="lg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67" name="Rectangle 18"/>
          <p:cNvSpPr>
            <a:spLocks noGrp="1" noChangeArrowheads="1"/>
          </p:cNvSpPr>
          <p:nvPr>
            <p:ph type="title"/>
          </p:nvPr>
        </p:nvSpPr>
        <p:spPr>
          <a:xfrm>
            <a:off x="673894" y="335331"/>
            <a:ext cx="7772400" cy="838200"/>
          </a:xfrm>
        </p:spPr>
        <p:txBody>
          <a:bodyPr>
            <a:noAutofit/>
          </a:bodyPr>
          <a:lstStyle/>
          <a:p>
            <a:r>
              <a:rPr lang="en-US" sz="3600" dirty="0" err="1" smtClean="0"/>
              <a:t>Epipoles</a:t>
            </a:r>
            <a:r>
              <a:rPr lang="en-US" sz="3600" dirty="0" smtClean="0"/>
              <a:t> and fundamental matrix</a:t>
            </a:r>
            <a:endParaRPr lang="en-US" sz="3600" dirty="0"/>
          </a:p>
        </p:txBody>
      </p:sp>
      <p:sp>
        <p:nvSpPr>
          <p:cNvPr id="24" name="Rectangle 23"/>
          <p:cNvSpPr/>
          <p:nvPr/>
        </p:nvSpPr>
        <p:spPr>
          <a:xfrm>
            <a:off x="2696980" y="2483921"/>
            <a:ext cx="152400" cy="15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 Box 29"/>
          <p:cNvSpPr txBox="1">
            <a:spLocks noChangeArrowheads="1"/>
          </p:cNvSpPr>
          <p:nvPr/>
        </p:nvSpPr>
        <p:spPr bwMode="auto">
          <a:xfrm>
            <a:off x="4391025" y="1173531"/>
            <a:ext cx="338138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 i="1" dirty="0">
                <a:latin typeface="Times New Roman" pitchFamily="18" charset="0"/>
              </a:rPr>
              <a:t>X</a:t>
            </a: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/>
          </p:nvPr>
        </p:nvGraphicFramePr>
        <p:xfrm>
          <a:off x="4446588" y="3826244"/>
          <a:ext cx="142875" cy="246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843" name="Equation" r:id="rId5" imgW="88560" imgH="152280" progId="Equation.3">
                  <p:embed/>
                </p:oleObj>
              </mc:Choice>
              <mc:Fallback>
                <p:oleObj name="Equation" r:id="rId5" imgW="88560" imgH="1522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46588" y="3826244"/>
                        <a:ext cx="142875" cy="2460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6036326" y="2281005"/>
                <a:ext cx="628442" cy="4197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̂"/>
                              <m:ctrlP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sub>
                              </m:sSub>
                            </m:e>
                          </m:acc>
                        </m:e>
                        <m:sup/>
                      </m:sSup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36326" y="2281005"/>
                <a:ext cx="628442" cy="419795"/>
              </a:xfrm>
              <a:prstGeom prst="rect">
                <a:avLst/>
              </a:prstGeom>
              <a:blipFill rotWithShape="0">
                <a:blip r:embed="rId7"/>
                <a:stretch>
                  <a:fillRect r="-48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2498312" y="2291311"/>
                <a:ext cx="43338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b="0" i="1" smtClean="0">
                              <a:solidFill>
                                <a:srgbClr val="FF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FF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FF00FF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FF00FF"/>
                                  </a:solidFill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8312" y="2291311"/>
                <a:ext cx="433388" cy="369332"/>
              </a:xfrm>
              <a:prstGeom prst="rect">
                <a:avLst/>
              </a:prstGeom>
              <a:blipFill rotWithShape="0">
                <a:blip r:embed="rId8"/>
                <a:stretch>
                  <a:fillRect t="-6667" r="-126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3908124" y="1330175"/>
                <a:ext cx="451149" cy="3767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b="0" i="1" smtClean="0">
                              <a:solidFill>
                                <a:srgbClr val="FF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FF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FF00FF"/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FF00FF"/>
                                  </a:solidFill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8124" y="1330175"/>
                <a:ext cx="451149" cy="376770"/>
              </a:xfrm>
              <a:prstGeom prst="rect">
                <a:avLst/>
              </a:prstGeom>
              <a:blipFill rotWithShape="0">
                <a:blip r:embed="rId9"/>
                <a:stretch>
                  <a:fillRect t="-1613" r="-10811" b="-16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/>
              <p:cNvSpPr txBox="1"/>
              <p:nvPr/>
            </p:nvSpPr>
            <p:spPr>
              <a:xfrm>
                <a:off x="4761190" y="1351484"/>
                <a:ext cx="646203" cy="45570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̂"/>
                              <m:ctrlP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sub>
                              </m:sSub>
                            </m:e>
                          </m:acc>
                        </m:e>
                        <m:sup/>
                      </m:sSup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9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1190" y="1351484"/>
                <a:ext cx="646203" cy="455702"/>
              </a:xfrm>
              <a:prstGeom prst="rect">
                <a:avLst/>
              </a:prstGeom>
              <a:blipFill rotWithShape="0">
                <a:blip r:embed="rId10"/>
                <a:stretch>
                  <a:fillRect r="-28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40" name="Object 3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71503319"/>
              </p:ext>
            </p:extLst>
          </p:nvPr>
        </p:nvGraphicFramePr>
        <p:xfrm>
          <a:off x="3387725" y="4635168"/>
          <a:ext cx="3324225" cy="384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844" name="Equation" r:id="rId11" imgW="1765080" imgH="203040" progId="Equation.DSMT4">
                  <p:embed/>
                </p:oleObj>
              </mc:Choice>
              <mc:Fallback>
                <p:oleObj name="Equation" r:id="rId11" imgW="1765080" imgH="203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87725" y="4635168"/>
                        <a:ext cx="3324225" cy="384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Text Box 29"/>
          <p:cNvSpPr txBox="1">
            <a:spLocks noChangeArrowheads="1"/>
          </p:cNvSpPr>
          <p:nvPr/>
        </p:nvSpPr>
        <p:spPr bwMode="auto">
          <a:xfrm>
            <a:off x="4972151" y="3768601"/>
            <a:ext cx="430112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800" b="1" i="1" dirty="0" smtClean="0">
                <a:latin typeface="Times New Roman" pitchFamily="18" charset="0"/>
              </a:rPr>
              <a:t>X</a:t>
            </a:r>
            <a:r>
              <a:rPr lang="en-US" sz="1800" b="1" i="1" baseline="-25000" dirty="0" smtClean="0">
                <a:latin typeface="Times New Roman" pitchFamily="18" charset="0"/>
              </a:rPr>
              <a:t>0</a:t>
            </a:r>
            <a:endParaRPr lang="en-US" sz="1800" b="1" i="1" baseline="-25000" dirty="0">
              <a:latin typeface="Times New Roman" pitchFamily="18" charset="0"/>
            </a:endParaRPr>
          </a:p>
        </p:txBody>
      </p:sp>
      <p:graphicFrame>
        <p:nvGraphicFramePr>
          <p:cNvPr id="32" name="Object 31"/>
          <p:cNvGraphicFramePr>
            <a:graphicFrameLocks noChangeAspect="1"/>
          </p:cNvGraphicFramePr>
          <p:nvPr>
            <p:extLst/>
          </p:nvPr>
        </p:nvGraphicFramePr>
        <p:xfrm>
          <a:off x="4941888" y="3624263"/>
          <a:ext cx="215900" cy="239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845" name="Equation" r:id="rId13" imgW="114120" imgH="126720" progId="Equation.DSMT4">
                  <p:embed/>
                </p:oleObj>
              </mc:Choice>
              <mc:Fallback>
                <p:oleObj name="Equation" r:id="rId13" imgW="114120" imgH="1267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41888" y="3624263"/>
                        <a:ext cx="215900" cy="2397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/>
              <p:cNvSpPr txBox="1"/>
              <p:nvPr/>
            </p:nvSpPr>
            <p:spPr>
              <a:xfrm>
                <a:off x="5243146" y="4034348"/>
                <a:ext cx="588494" cy="4312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̂"/>
                              <m:ctrlP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sub>
                              </m:sSub>
                            </m:e>
                          </m:acc>
                        </m:e>
                        <m:sup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43146" y="4034348"/>
                <a:ext cx="588494" cy="431208"/>
              </a:xfrm>
              <a:prstGeom prst="rect">
                <a:avLst/>
              </a:prstGeom>
              <a:blipFill rotWithShape="0">
                <a:blip r:embed="rId15"/>
                <a:stretch>
                  <a:fillRect r="-20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/>
              <p:cNvSpPr txBox="1"/>
              <p:nvPr/>
            </p:nvSpPr>
            <p:spPr>
              <a:xfrm>
                <a:off x="4593515" y="4033471"/>
                <a:ext cx="558486" cy="4314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solidFill>
                                <a:srgbClr val="FF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̂"/>
                              <m:ctrlPr>
                                <a:rPr lang="en-US" i="1">
                                  <a:solidFill>
                                    <a:srgbClr val="FF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FF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FF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FF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sub>
                              </m:sSub>
                            </m:e>
                          </m:acc>
                        </m:e>
                        <m:sup>
                          <m:r>
                            <a:rPr lang="en-US" b="0" i="1" smtClean="0">
                              <a:solidFill>
                                <a:srgbClr val="FF00FF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7" name="TextBox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3515" y="4033471"/>
                <a:ext cx="558486" cy="431465"/>
              </a:xfrm>
              <a:prstGeom prst="rect">
                <a:avLst/>
              </a:prstGeom>
              <a:blipFill rotWithShape="0">
                <a:blip r:embed="rId16"/>
                <a:stretch>
                  <a:fillRect r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33" name="Object 3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12637466"/>
              </p:ext>
            </p:extLst>
          </p:nvPr>
        </p:nvGraphicFramePr>
        <p:xfrm>
          <a:off x="1021752" y="4616990"/>
          <a:ext cx="2051050" cy="987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846" name="Equation" r:id="rId17" imgW="1028520" imgH="495000" progId="Equation.DSMT4">
                  <p:embed/>
                </p:oleObj>
              </mc:Choice>
              <mc:Fallback>
                <p:oleObj name="Equation" r:id="rId17" imgW="1028520" imgH="4950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21752" y="4616990"/>
                        <a:ext cx="2051050" cy="987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" name="Object 3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07015351"/>
              </p:ext>
            </p:extLst>
          </p:nvPr>
        </p:nvGraphicFramePr>
        <p:xfrm>
          <a:off x="4602956" y="5053259"/>
          <a:ext cx="3255962" cy="515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847" name="Equation" r:id="rId19" imgW="1523880" imgH="241200" progId="Equation.DSMT4">
                  <p:embed/>
                </p:oleObj>
              </mc:Choice>
              <mc:Fallback>
                <p:oleObj name="Equation" r:id="rId19" imgW="1523880" imgH="241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02956" y="5053259"/>
                        <a:ext cx="3255962" cy="515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2" name="Object 4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30030018"/>
              </p:ext>
            </p:extLst>
          </p:nvPr>
        </p:nvGraphicFramePr>
        <p:xfrm>
          <a:off x="909997" y="5681502"/>
          <a:ext cx="6330252" cy="4545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848" name="Equation" r:id="rId21" imgW="3187440" imgH="228600" progId="Equation.DSMT4">
                  <p:embed/>
                </p:oleObj>
              </mc:Choice>
              <mc:Fallback>
                <p:oleObj name="Equation" r:id="rId21" imgW="318744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9997" y="5681502"/>
                        <a:ext cx="6330252" cy="45458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" name="Object 4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82698684"/>
              </p:ext>
            </p:extLst>
          </p:nvPr>
        </p:nvGraphicFramePr>
        <p:xfrm>
          <a:off x="909997" y="6271204"/>
          <a:ext cx="4296374" cy="3849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849" name="Equation" r:id="rId23" imgW="2273040" imgH="203040" progId="Equation.DSMT4">
                  <p:embed/>
                </p:oleObj>
              </mc:Choice>
              <mc:Fallback>
                <p:oleObj name="Equation" r:id="rId23" imgW="2273040" imgH="203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9997" y="6271204"/>
                        <a:ext cx="4296374" cy="384960"/>
                      </a:xfrm>
                      <a:prstGeom prst="rect">
                        <a:avLst/>
                      </a:prstGeom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4" name="Straight Connector 3"/>
          <p:cNvCxnSpPr/>
          <p:nvPr/>
        </p:nvCxnSpPr>
        <p:spPr>
          <a:xfrm>
            <a:off x="2933205" y="2624308"/>
            <a:ext cx="177141" cy="1143128"/>
          </a:xfrm>
          <a:prstGeom prst="line">
            <a:avLst/>
          </a:prstGeom>
          <a:ln w="38100">
            <a:solidFill>
              <a:srgbClr val="D957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6291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0600" y="1249731"/>
            <a:ext cx="70104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5" name="Rectangle 4"/>
          <p:cNvSpPr>
            <a:spLocks noChangeArrowheads="1"/>
          </p:cNvSpPr>
          <p:nvPr/>
        </p:nvSpPr>
        <p:spPr bwMode="auto">
          <a:xfrm>
            <a:off x="1060450" y="1837106"/>
            <a:ext cx="207963" cy="265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56" name="Rectangle 5"/>
          <p:cNvSpPr>
            <a:spLocks noChangeArrowheads="1"/>
          </p:cNvSpPr>
          <p:nvPr/>
        </p:nvSpPr>
        <p:spPr bwMode="auto">
          <a:xfrm>
            <a:off x="7669213" y="1845044"/>
            <a:ext cx="293687" cy="266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60" name="Freeform 9"/>
          <p:cNvSpPr>
            <a:spLocks/>
          </p:cNvSpPr>
          <p:nvPr/>
        </p:nvSpPr>
        <p:spPr bwMode="auto">
          <a:xfrm>
            <a:off x="6126163" y="2476869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1995" name="Line 11"/>
          <p:cNvSpPr>
            <a:spLocks noChangeShapeType="1"/>
          </p:cNvSpPr>
          <p:nvPr/>
        </p:nvSpPr>
        <p:spPr bwMode="auto">
          <a:xfrm flipV="1">
            <a:off x="5868555" y="3756324"/>
            <a:ext cx="1911350" cy="11112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81996" name="Line 12"/>
          <p:cNvSpPr>
            <a:spLocks noChangeShapeType="1"/>
          </p:cNvSpPr>
          <p:nvPr/>
        </p:nvSpPr>
        <p:spPr bwMode="auto">
          <a:xfrm>
            <a:off x="3436938" y="3750044"/>
            <a:ext cx="2105025" cy="1587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81997" name="Line 13"/>
          <p:cNvSpPr>
            <a:spLocks noChangeShapeType="1"/>
          </p:cNvSpPr>
          <p:nvPr/>
        </p:nvSpPr>
        <p:spPr bwMode="auto">
          <a:xfrm flipH="1">
            <a:off x="1193800" y="3752209"/>
            <a:ext cx="1916546" cy="15227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 type="stealth" w="lg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81998" name="Line 14"/>
          <p:cNvSpPr>
            <a:spLocks noChangeShapeType="1"/>
          </p:cNvSpPr>
          <p:nvPr/>
        </p:nvSpPr>
        <p:spPr bwMode="auto">
          <a:xfrm>
            <a:off x="4476933" y="1584383"/>
            <a:ext cx="3316106" cy="2159311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stealth" w="lg" len="lg"/>
            <a:tailEnd type="none" w="lg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81999" name="Line 15"/>
          <p:cNvSpPr>
            <a:spLocks noChangeShapeType="1"/>
          </p:cNvSpPr>
          <p:nvPr/>
        </p:nvSpPr>
        <p:spPr bwMode="auto">
          <a:xfrm flipV="1">
            <a:off x="1193799" y="1618032"/>
            <a:ext cx="3283133" cy="2114549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 type="stealth" w="lg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67" name="Rectangle 18"/>
          <p:cNvSpPr>
            <a:spLocks noGrp="1" noChangeArrowheads="1"/>
          </p:cNvSpPr>
          <p:nvPr>
            <p:ph type="title"/>
          </p:nvPr>
        </p:nvSpPr>
        <p:spPr>
          <a:xfrm>
            <a:off x="673894" y="335331"/>
            <a:ext cx="7772400" cy="838200"/>
          </a:xfrm>
        </p:spPr>
        <p:txBody>
          <a:bodyPr>
            <a:noAutofit/>
          </a:bodyPr>
          <a:lstStyle/>
          <a:p>
            <a:r>
              <a:rPr lang="en-US" sz="3600" dirty="0" err="1" smtClean="0"/>
              <a:t>Epipoles</a:t>
            </a:r>
            <a:r>
              <a:rPr lang="en-US" sz="3600" dirty="0" smtClean="0"/>
              <a:t> and fundamental matrix</a:t>
            </a:r>
            <a:endParaRPr lang="en-US" sz="3600" dirty="0"/>
          </a:p>
        </p:txBody>
      </p:sp>
      <p:sp>
        <p:nvSpPr>
          <p:cNvPr id="24" name="Rectangle 23"/>
          <p:cNvSpPr/>
          <p:nvPr/>
        </p:nvSpPr>
        <p:spPr>
          <a:xfrm>
            <a:off x="2696980" y="2483921"/>
            <a:ext cx="152400" cy="15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 Box 29"/>
          <p:cNvSpPr txBox="1">
            <a:spLocks noChangeArrowheads="1"/>
          </p:cNvSpPr>
          <p:nvPr/>
        </p:nvSpPr>
        <p:spPr bwMode="auto">
          <a:xfrm>
            <a:off x="4391025" y="1173531"/>
            <a:ext cx="338138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 i="1" dirty="0">
                <a:latin typeface="Times New Roman" pitchFamily="18" charset="0"/>
              </a:rPr>
              <a:t>X</a:t>
            </a: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/>
          </p:nvPr>
        </p:nvGraphicFramePr>
        <p:xfrm>
          <a:off x="4446588" y="3826244"/>
          <a:ext cx="142875" cy="246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864" name="Equation" r:id="rId5" imgW="88560" imgH="152280" progId="Equation.3">
                  <p:embed/>
                </p:oleObj>
              </mc:Choice>
              <mc:Fallback>
                <p:oleObj name="Equation" r:id="rId5" imgW="88560" imgH="1522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46588" y="3826244"/>
                        <a:ext cx="142875" cy="2460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6036326" y="2271579"/>
                <a:ext cx="628442" cy="4197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̂"/>
                              <m:ctrlP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sub>
                              </m:sSub>
                            </m:e>
                          </m:acc>
                        </m:e>
                        <m:sup/>
                      </m:sSup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36326" y="2271579"/>
                <a:ext cx="628442" cy="419795"/>
              </a:xfrm>
              <a:prstGeom prst="rect">
                <a:avLst/>
              </a:prstGeom>
              <a:blipFill rotWithShape="0">
                <a:blip r:embed="rId7"/>
                <a:stretch>
                  <a:fillRect r="-48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2526590" y="2291309"/>
                <a:ext cx="43338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b="0" i="1" smtClean="0">
                              <a:solidFill>
                                <a:srgbClr val="FF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FF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FF00FF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FF00FF"/>
                                  </a:solidFill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26590" y="2291309"/>
                <a:ext cx="433388" cy="369332"/>
              </a:xfrm>
              <a:prstGeom prst="rect">
                <a:avLst/>
              </a:prstGeom>
              <a:blipFill rotWithShape="0">
                <a:blip r:embed="rId8"/>
                <a:stretch>
                  <a:fillRect t="-6667" r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3908124" y="1330175"/>
                <a:ext cx="451149" cy="3767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b="0" i="1" smtClean="0">
                              <a:solidFill>
                                <a:srgbClr val="FF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FF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FF00FF"/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FF00FF"/>
                                  </a:solidFill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8124" y="1330175"/>
                <a:ext cx="451149" cy="376770"/>
              </a:xfrm>
              <a:prstGeom prst="rect">
                <a:avLst/>
              </a:prstGeom>
              <a:blipFill rotWithShape="0">
                <a:blip r:embed="rId9"/>
                <a:stretch>
                  <a:fillRect t="-1613" r="-10811" b="-16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/>
              <p:cNvSpPr txBox="1"/>
              <p:nvPr/>
            </p:nvSpPr>
            <p:spPr>
              <a:xfrm>
                <a:off x="4761190" y="1351484"/>
                <a:ext cx="646203" cy="45570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̂"/>
                              <m:ctrlP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sub>
                              </m:sSub>
                            </m:e>
                          </m:acc>
                        </m:e>
                        <m:sup/>
                      </m:sSup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9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1190" y="1351484"/>
                <a:ext cx="646203" cy="455702"/>
              </a:xfrm>
              <a:prstGeom prst="rect">
                <a:avLst/>
              </a:prstGeom>
              <a:blipFill rotWithShape="0">
                <a:blip r:embed="rId10"/>
                <a:stretch>
                  <a:fillRect r="-28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40" name="Object 3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74334186"/>
              </p:ext>
            </p:extLst>
          </p:nvPr>
        </p:nvGraphicFramePr>
        <p:xfrm>
          <a:off x="3694113" y="4627075"/>
          <a:ext cx="3324225" cy="384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865" name="Equation" r:id="rId11" imgW="1765080" imgH="203040" progId="Equation.DSMT4">
                  <p:embed/>
                </p:oleObj>
              </mc:Choice>
              <mc:Fallback>
                <p:oleObj name="Equation" r:id="rId11" imgW="1765080" imgH="203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94113" y="4627075"/>
                        <a:ext cx="3324225" cy="384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Text Box 29"/>
          <p:cNvSpPr txBox="1">
            <a:spLocks noChangeArrowheads="1"/>
          </p:cNvSpPr>
          <p:nvPr/>
        </p:nvSpPr>
        <p:spPr bwMode="auto">
          <a:xfrm>
            <a:off x="4972151" y="3768601"/>
            <a:ext cx="430112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800" b="1" i="1" dirty="0" smtClean="0">
                <a:latin typeface="Times New Roman" pitchFamily="18" charset="0"/>
              </a:rPr>
              <a:t>X</a:t>
            </a:r>
            <a:r>
              <a:rPr lang="en-US" sz="1800" b="1" i="1" baseline="-25000" dirty="0" smtClean="0">
                <a:latin typeface="Times New Roman" pitchFamily="18" charset="0"/>
              </a:rPr>
              <a:t>0</a:t>
            </a:r>
            <a:endParaRPr lang="en-US" sz="1800" b="1" i="1" baseline="-25000" dirty="0">
              <a:latin typeface="Times New Roman" pitchFamily="18" charset="0"/>
            </a:endParaRPr>
          </a:p>
        </p:txBody>
      </p:sp>
      <p:graphicFrame>
        <p:nvGraphicFramePr>
          <p:cNvPr id="32" name="Object 31"/>
          <p:cNvGraphicFramePr>
            <a:graphicFrameLocks noChangeAspect="1"/>
          </p:cNvGraphicFramePr>
          <p:nvPr>
            <p:extLst/>
          </p:nvPr>
        </p:nvGraphicFramePr>
        <p:xfrm>
          <a:off x="4941888" y="3624263"/>
          <a:ext cx="215900" cy="239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866" name="Equation" r:id="rId13" imgW="114120" imgH="126720" progId="Equation.DSMT4">
                  <p:embed/>
                </p:oleObj>
              </mc:Choice>
              <mc:Fallback>
                <p:oleObj name="Equation" r:id="rId13" imgW="114120" imgH="1267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41888" y="3624263"/>
                        <a:ext cx="215900" cy="2397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/>
              <p:cNvSpPr txBox="1"/>
              <p:nvPr/>
            </p:nvSpPr>
            <p:spPr>
              <a:xfrm>
                <a:off x="5243146" y="4034348"/>
                <a:ext cx="588494" cy="4312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̂"/>
                              <m:ctrlP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sub>
                              </m:sSub>
                            </m:e>
                          </m:acc>
                        </m:e>
                        <m:sup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43146" y="4034348"/>
                <a:ext cx="588494" cy="431208"/>
              </a:xfrm>
              <a:prstGeom prst="rect">
                <a:avLst/>
              </a:prstGeom>
              <a:blipFill rotWithShape="0">
                <a:blip r:embed="rId15"/>
                <a:stretch>
                  <a:fillRect r="-20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/>
              <p:cNvSpPr txBox="1"/>
              <p:nvPr/>
            </p:nvSpPr>
            <p:spPr>
              <a:xfrm>
                <a:off x="4678358" y="4042897"/>
                <a:ext cx="558486" cy="4314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solidFill>
                                <a:srgbClr val="FF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̂"/>
                              <m:ctrlPr>
                                <a:rPr lang="en-US" i="1">
                                  <a:solidFill>
                                    <a:srgbClr val="FF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FF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FF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FF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sub>
                              </m:sSub>
                            </m:e>
                          </m:acc>
                        </m:e>
                        <m:sup>
                          <m:r>
                            <a:rPr lang="en-US" b="0" i="1" smtClean="0">
                              <a:solidFill>
                                <a:srgbClr val="FF00FF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7" name="TextBox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8358" y="4042897"/>
                <a:ext cx="558486" cy="431465"/>
              </a:xfrm>
              <a:prstGeom prst="rect">
                <a:avLst/>
              </a:prstGeom>
              <a:blipFill rotWithShape="0">
                <a:blip r:embed="rId16"/>
                <a:stretch>
                  <a:fillRect r="-76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33" name="Object 3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72892516"/>
              </p:ext>
            </p:extLst>
          </p:nvPr>
        </p:nvGraphicFramePr>
        <p:xfrm>
          <a:off x="403225" y="4616450"/>
          <a:ext cx="3290888" cy="987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867" name="Equation" r:id="rId17" imgW="1650960" imgH="495000" progId="Equation.DSMT4">
                  <p:embed/>
                </p:oleObj>
              </mc:Choice>
              <mc:Fallback>
                <p:oleObj name="Equation" r:id="rId17" imgW="1650960" imgH="4950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3225" y="4616450"/>
                        <a:ext cx="3290888" cy="987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" name="Object 3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2270492"/>
              </p:ext>
            </p:extLst>
          </p:nvPr>
        </p:nvGraphicFramePr>
        <p:xfrm>
          <a:off x="4518025" y="5102542"/>
          <a:ext cx="3151188" cy="4952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868" name="Equation" r:id="rId19" imgW="1536480" imgH="241200" progId="Equation.DSMT4">
                  <p:embed/>
                </p:oleObj>
              </mc:Choice>
              <mc:Fallback>
                <p:oleObj name="Equation" r:id="rId19" imgW="1536480" imgH="241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8025" y="5102542"/>
                        <a:ext cx="3151188" cy="49523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2" name="Object 4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00010097"/>
              </p:ext>
            </p:extLst>
          </p:nvPr>
        </p:nvGraphicFramePr>
        <p:xfrm>
          <a:off x="923329" y="5739436"/>
          <a:ext cx="6583363" cy="479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869" name="Equation" r:id="rId21" imgW="3314520" imgH="241200" progId="Equation.DSMT4">
                  <p:embed/>
                </p:oleObj>
              </mc:Choice>
              <mc:Fallback>
                <p:oleObj name="Equation" r:id="rId21" imgW="3314520" imgH="241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3329" y="5739436"/>
                        <a:ext cx="6583363" cy="479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" name="Object 4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64138206"/>
              </p:ext>
            </p:extLst>
          </p:nvPr>
        </p:nvGraphicFramePr>
        <p:xfrm>
          <a:off x="874713" y="6270625"/>
          <a:ext cx="4368800" cy="385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870" name="Equation" r:id="rId23" imgW="2311200" imgH="203040" progId="Equation.DSMT4">
                  <p:embed/>
                </p:oleObj>
              </mc:Choice>
              <mc:Fallback>
                <p:oleObj name="Equation" r:id="rId23" imgW="2311200" imgH="203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4713" y="6270625"/>
                        <a:ext cx="4368800" cy="385763"/>
                      </a:xfrm>
                      <a:prstGeom prst="rect">
                        <a:avLst/>
                      </a:prstGeom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4" name="Straight Connector 3"/>
          <p:cNvCxnSpPr>
            <a:stCxn id="681995" idx="0"/>
          </p:cNvCxnSpPr>
          <p:nvPr/>
        </p:nvCxnSpPr>
        <p:spPr>
          <a:xfrm flipV="1">
            <a:off x="5868555" y="2624308"/>
            <a:ext cx="189345" cy="114312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6814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0600" y="1249731"/>
            <a:ext cx="70104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5" name="Rectangle 4"/>
          <p:cNvSpPr>
            <a:spLocks noChangeArrowheads="1"/>
          </p:cNvSpPr>
          <p:nvPr/>
        </p:nvSpPr>
        <p:spPr bwMode="auto">
          <a:xfrm>
            <a:off x="1060450" y="1837106"/>
            <a:ext cx="207963" cy="265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56" name="Rectangle 5"/>
          <p:cNvSpPr>
            <a:spLocks noChangeArrowheads="1"/>
          </p:cNvSpPr>
          <p:nvPr/>
        </p:nvSpPr>
        <p:spPr bwMode="auto">
          <a:xfrm>
            <a:off x="7669213" y="1845044"/>
            <a:ext cx="293687" cy="266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60" name="Freeform 9"/>
          <p:cNvSpPr>
            <a:spLocks/>
          </p:cNvSpPr>
          <p:nvPr/>
        </p:nvSpPr>
        <p:spPr bwMode="auto">
          <a:xfrm>
            <a:off x="6126163" y="2476869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1995" name="Line 11"/>
          <p:cNvSpPr>
            <a:spLocks noChangeShapeType="1"/>
          </p:cNvSpPr>
          <p:nvPr/>
        </p:nvSpPr>
        <p:spPr bwMode="auto">
          <a:xfrm flipV="1">
            <a:off x="5868555" y="3756324"/>
            <a:ext cx="1911350" cy="11112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81996" name="Line 12"/>
          <p:cNvSpPr>
            <a:spLocks noChangeShapeType="1"/>
          </p:cNvSpPr>
          <p:nvPr/>
        </p:nvSpPr>
        <p:spPr bwMode="auto">
          <a:xfrm>
            <a:off x="3436938" y="3750044"/>
            <a:ext cx="2105025" cy="1587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81997" name="Line 13"/>
          <p:cNvSpPr>
            <a:spLocks noChangeShapeType="1"/>
          </p:cNvSpPr>
          <p:nvPr/>
        </p:nvSpPr>
        <p:spPr bwMode="auto">
          <a:xfrm flipH="1">
            <a:off x="1193800" y="3752209"/>
            <a:ext cx="1916546" cy="15227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 type="stealth" w="lg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81998" name="Line 14"/>
          <p:cNvSpPr>
            <a:spLocks noChangeShapeType="1"/>
          </p:cNvSpPr>
          <p:nvPr/>
        </p:nvSpPr>
        <p:spPr bwMode="auto">
          <a:xfrm>
            <a:off x="4476933" y="1584383"/>
            <a:ext cx="3316106" cy="2159311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stealth" w="lg" len="lg"/>
            <a:tailEnd type="none" w="lg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81999" name="Line 15"/>
          <p:cNvSpPr>
            <a:spLocks noChangeShapeType="1"/>
          </p:cNvSpPr>
          <p:nvPr/>
        </p:nvSpPr>
        <p:spPr bwMode="auto">
          <a:xfrm flipV="1">
            <a:off x="1193799" y="1618032"/>
            <a:ext cx="3283133" cy="2114549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 type="stealth" w="lg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67" name="Rectangle 18"/>
          <p:cNvSpPr>
            <a:spLocks noGrp="1" noChangeArrowheads="1"/>
          </p:cNvSpPr>
          <p:nvPr>
            <p:ph type="title"/>
          </p:nvPr>
        </p:nvSpPr>
        <p:spPr>
          <a:xfrm>
            <a:off x="673894" y="335331"/>
            <a:ext cx="7772400" cy="838200"/>
          </a:xfrm>
        </p:spPr>
        <p:txBody>
          <a:bodyPr>
            <a:noAutofit/>
          </a:bodyPr>
          <a:lstStyle/>
          <a:p>
            <a:r>
              <a:rPr lang="en-US" sz="3600" dirty="0" err="1" smtClean="0"/>
              <a:t>Epipoles</a:t>
            </a:r>
            <a:r>
              <a:rPr lang="en-US" sz="3600" dirty="0" smtClean="0"/>
              <a:t> and fundamental matrix</a:t>
            </a:r>
            <a:endParaRPr lang="en-US" sz="3600" dirty="0"/>
          </a:p>
        </p:txBody>
      </p:sp>
      <p:sp>
        <p:nvSpPr>
          <p:cNvPr id="24" name="Rectangle 23"/>
          <p:cNvSpPr/>
          <p:nvPr/>
        </p:nvSpPr>
        <p:spPr>
          <a:xfrm>
            <a:off x="2696980" y="2483921"/>
            <a:ext cx="152400" cy="15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 Box 29"/>
          <p:cNvSpPr txBox="1">
            <a:spLocks noChangeArrowheads="1"/>
          </p:cNvSpPr>
          <p:nvPr/>
        </p:nvSpPr>
        <p:spPr bwMode="auto">
          <a:xfrm>
            <a:off x="4391025" y="1173531"/>
            <a:ext cx="338138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 i="1" dirty="0">
                <a:latin typeface="Times New Roman" pitchFamily="18" charset="0"/>
              </a:rPr>
              <a:t>X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6036326" y="2281005"/>
                <a:ext cx="628442" cy="4197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̂"/>
                              <m:ctrlP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sub>
                              </m:sSub>
                            </m:e>
                          </m:acc>
                        </m:e>
                        <m:sup/>
                      </m:sSup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36326" y="2281005"/>
                <a:ext cx="628442" cy="419795"/>
              </a:xfrm>
              <a:prstGeom prst="rect">
                <a:avLst/>
              </a:prstGeom>
              <a:blipFill rotWithShape="0">
                <a:blip r:embed="rId5"/>
                <a:stretch>
                  <a:fillRect r="-48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2498312" y="2291311"/>
                <a:ext cx="43338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b="0" i="1" smtClean="0">
                              <a:solidFill>
                                <a:srgbClr val="FF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FF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FF00FF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FF00FF"/>
                                  </a:solidFill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8312" y="2291311"/>
                <a:ext cx="433388" cy="369332"/>
              </a:xfrm>
              <a:prstGeom prst="rect">
                <a:avLst/>
              </a:prstGeom>
              <a:blipFill rotWithShape="0">
                <a:blip r:embed="rId6"/>
                <a:stretch>
                  <a:fillRect t="-6667" r="-126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3908124" y="1330175"/>
                <a:ext cx="451149" cy="3767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b="0" i="1" smtClean="0">
                              <a:solidFill>
                                <a:srgbClr val="FF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FF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FF00FF"/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FF00FF"/>
                                  </a:solidFill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8124" y="1330175"/>
                <a:ext cx="451149" cy="376770"/>
              </a:xfrm>
              <a:prstGeom prst="rect">
                <a:avLst/>
              </a:prstGeom>
              <a:blipFill rotWithShape="0">
                <a:blip r:embed="rId7"/>
                <a:stretch>
                  <a:fillRect t="-1613" r="-10811" b="-16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/>
              <p:cNvSpPr txBox="1"/>
              <p:nvPr/>
            </p:nvSpPr>
            <p:spPr>
              <a:xfrm>
                <a:off x="4761190" y="1351484"/>
                <a:ext cx="646203" cy="45570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̂"/>
                              <m:ctrlP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sub>
                              </m:sSub>
                            </m:e>
                          </m:acc>
                        </m:e>
                        <m:sup/>
                      </m:sSup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9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1190" y="1351484"/>
                <a:ext cx="646203" cy="455702"/>
              </a:xfrm>
              <a:prstGeom prst="rect">
                <a:avLst/>
              </a:prstGeom>
              <a:blipFill rotWithShape="0">
                <a:blip r:embed="rId8"/>
                <a:stretch>
                  <a:fillRect r="-28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43" name="Object 4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26226154"/>
              </p:ext>
            </p:extLst>
          </p:nvPr>
        </p:nvGraphicFramePr>
        <p:xfrm>
          <a:off x="1184030" y="4248328"/>
          <a:ext cx="2881312" cy="433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73" name="Equation" r:id="rId9" imgW="1523880" imgH="228600" progId="Equation.DSMT4">
                  <p:embed/>
                </p:oleObj>
              </mc:Choice>
              <mc:Fallback>
                <p:oleObj name="Equation" r:id="rId9" imgW="152388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84030" y="4248328"/>
                        <a:ext cx="2881312" cy="433387"/>
                      </a:xfrm>
                      <a:prstGeom prst="rect">
                        <a:avLst/>
                      </a:prstGeom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4" name="Straight Connector 3"/>
          <p:cNvCxnSpPr/>
          <p:nvPr/>
        </p:nvCxnSpPr>
        <p:spPr>
          <a:xfrm>
            <a:off x="2933205" y="2624308"/>
            <a:ext cx="177141" cy="1143128"/>
          </a:xfrm>
          <a:prstGeom prst="line">
            <a:avLst/>
          </a:prstGeom>
          <a:ln w="38100">
            <a:solidFill>
              <a:srgbClr val="D957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5868555" y="2624308"/>
            <a:ext cx="189345" cy="114312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0" name="Object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0167643"/>
              </p:ext>
            </p:extLst>
          </p:nvPr>
        </p:nvGraphicFramePr>
        <p:xfrm>
          <a:off x="4779473" y="4208932"/>
          <a:ext cx="3095625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74" name="Equation" r:id="rId11" imgW="1638000" imgH="241200" progId="Equation.DSMT4">
                  <p:embed/>
                </p:oleObj>
              </mc:Choice>
              <mc:Fallback>
                <p:oleObj name="Equation" r:id="rId11" imgW="1638000" imgH="241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79473" y="4208932"/>
                        <a:ext cx="3095625" cy="457200"/>
                      </a:xfrm>
                      <a:prstGeom prst="rect">
                        <a:avLst/>
                      </a:prstGeom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" name="Rectangle 30"/>
          <p:cNvSpPr>
            <a:spLocks noChangeArrowheads="1"/>
          </p:cNvSpPr>
          <p:nvPr/>
        </p:nvSpPr>
        <p:spPr bwMode="auto">
          <a:xfrm>
            <a:off x="685799" y="5974061"/>
            <a:ext cx="8077201" cy="57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en-US" sz="2400" b="1" dirty="0" smtClean="0"/>
              <a:t>	This restrict our search space from 2D to 1D</a:t>
            </a:r>
            <a:r>
              <a:rPr lang="en-US" sz="2400" i="1" dirty="0" smtClean="0">
                <a:solidFill>
                  <a:srgbClr val="FF0000"/>
                </a:solidFill>
              </a:rPr>
              <a:t> </a:t>
            </a:r>
            <a:endParaRPr lang="en-US" sz="2400" i="1" dirty="0">
              <a:solidFill>
                <a:srgbClr val="FF0000"/>
              </a:solidFill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endParaRPr lang="en-US" i="1" dirty="0"/>
          </a:p>
        </p:txBody>
      </p:sp>
      <p:graphicFrame>
        <p:nvGraphicFramePr>
          <p:cNvPr id="44" name="Object 4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98184518"/>
              </p:ext>
            </p:extLst>
          </p:nvPr>
        </p:nvGraphicFramePr>
        <p:xfrm>
          <a:off x="698648" y="4863101"/>
          <a:ext cx="7920037" cy="454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75" name="Equation" r:id="rId13" imgW="3987720" imgH="228600" progId="Equation.DSMT4">
                  <p:embed/>
                </p:oleObj>
              </mc:Choice>
              <mc:Fallback>
                <p:oleObj name="Equation" r:id="rId13" imgW="398772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8648" y="4863101"/>
                        <a:ext cx="7920037" cy="454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" name="Object 4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45516297"/>
              </p:ext>
            </p:extLst>
          </p:nvPr>
        </p:nvGraphicFramePr>
        <p:xfrm>
          <a:off x="665163" y="5276850"/>
          <a:ext cx="8047037" cy="479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76" name="Equation" r:id="rId15" imgW="4051080" imgH="241200" progId="Equation.DSMT4">
                  <p:embed/>
                </p:oleObj>
              </mc:Choice>
              <mc:Fallback>
                <p:oleObj name="Equation" r:id="rId15" imgW="4051080" imgH="241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5163" y="5276850"/>
                        <a:ext cx="8047037" cy="479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24298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5" name="Rectangle 6"/>
          <p:cNvSpPr>
            <a:spLocks noGrp="1" noChangeArrowheads="1"/>
          </p:cNvSpPr>
          <p:nvPr>
            <p:ph type="title"/>
          </p:nvPr>
        </p:nvSpPr>
        <p:spPr>
          <a:xfrm>
            <a:off x="700088" y="-9427"/>
            <a:ext cx="8443912" cy="838200"/>
          </a:xfrm>
        </p:spPr>
        <p:txBody>
          <a:bodyPr>
            <a:normAutofit/>
          </a:bodyPr>
          <a:lstStyle/>
          <a:p>
            <a:r>
              <a:rPr lang="en-US" dirty="0" smtClean="0"/>
              <a:t>Fundamental </a:t>
            </a:r>
            <a:r>
              <a:rPr lang="en-US" dirty="0"/>
              <a:t>matrix</a:t>
            </a:r>
          </a:p>
        </p:txBody>
      </p:sp>
      <p:sp>
        <p:nvSpPr>
          <p:cNvPr id="671774" name="Rectangle 30"/>
          <p:cNvSpPr>
            <a:spLocks noChangeArrowheads="1"/>
          </p:cNvSpPr>
          <p:nvPr/>
        </p:nvSpPr>
        <p:spPr bwMode="auto">
          <a:xfrm>
            <a:off x="629239" y="4232472"/>
            <a:ext cx="8071701" cy="25845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n-US" sz="2400" i="1" dirty="0"/>
              <a:t>F e’ </a:t>
            </a:r>
            <a:r>
              <a:rPr lang="en-US" sz="2400" dirty="0"/>
              <a:t>= 0   and   </a:t>
            </a:r>
            <a:r>
              <a:rPr lang="en-US" sz="2400" i="1" dirty="0" err="1"/>
              <a:t>F</a:t>
            </a:r>
            <a:r>
              <a:rPr lang="en-US" sz="2400" i="1" baseline="30000" dirty="0" err="1"/>
              <a:t>T</a:t>
            </a:r>
            <a:r>
              <a:rPr lang="en-US" sz="2400" i="1" dirty="0" err="1"/>
              <a:t>e</a:t>
            </a:r>
            <a:r>
              <a:rPr lang="en-US" sz="2400" i="1" dirty="0"/>
              <a:t> = 0   </a:t>
            </a:r>
            <a:r>
              <a:rPr lang="en-US" sz="2400" dirty="0"/>
              <a:t>(</a:t>
            </a:r>
            <a:r>
              <a:rPr lang="en-US" sz="2400" dirty="0" err="1"/>
              <a:t>nullspaces</a:t>
            </a:r>
            <a:r>
              <a:rPr lang="en-US" sz="2400" dirty="0"/>
              <a:t> of F = e’; </a:t>
            </a:r>
            <a:r>
              <a:rPr lang="en-US" sz="2400" dirty="0" err="1"/>
              <a:t>nullspace</a:t>
            </a:r>
            <a:r>
              <a:rPr lang="en-US" sz="2400" dirty="0"/>
              <a:t> of F</a:t>
            </a:r>
            <a:r>
              <a:rPr lang="en-US" sz="2400" baseline="30000" dirty="0"/>
              <a:t>T</a:t>
            </a:r>
            <a:r>
              <a:rPr lang="en-US" sz="2400" dirty="0"/>
              <a:t> = e</a:t>
            </a:r>
            <a:r>
              <a:rPr lang="en-US" sz="2400" dirty="0" smtClean="0"/>
              <a:t>’)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n-US" sz="2400" i="1" dirty="0" smtClean="0"/>
              <a:t>F </a:t>
            </a:r>
            <a:r>
              <a:rPr lang="en-US" sz="2400" dirty="0"/>
              <a:t>is singular (rank two): </a:t>
            </a:r>
            <a:r>
              <a:rPr lang="en-US" sz="2400" dirty="0" err="1"/>
              <a:t>det</a:t>
            </a:r>
            <a:r>
              <a:rPr lang="en-US" sz="2400" dirty="0"/>
              <a:t>(F)=</a:t>
            </a:r>
            <a:r>
              <a:rPr lang="en-US" sz="2400" dirty="0" smtClean="0"/>
              <a:t>0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n-US" sz="2400" i="1" dirty="0"/>
              <a:t>F</a:t>
            </a:r>
            <a:r>
              <a:rPr lang="en-US" sz="2400" dirty="0"/>
              <a:t> has seven degrees of freedom: 9 entries but defined up to scale, </a:t>
            </a:r>
            <a:r>
              <a:rPr lang="en-US" sz="2400" dirty="0" err="1"/>
              <a:t>det</a:t>
            </a:r>
            <a:r>
              <a:rPr lang="en-US" sz="2400" dirty="0"/>
              <a:t>(F)=</a:t>
            </a:r>
            <a:r>
              <a:rPr lang="en-US" sz="2400" dirty="0" smtClean="0"/>
              <a:t>0</a:t>
            </a:r>
          </a:p>
        </p:txBody>
      </p:sp>
      <p:pic>
        <p:nvPicPr>
          <p:cNvPr id="5127" name="Picture 4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823266"/>
            <a:ext cx="70104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8" name="Rectangle 47"/>
          <p:cNvSpPr>
            <a:spLocks noChangeArrowheads="1"/>
          </p:cNvSpPr>
          <p:nvPr/>
        </p:nvSpPr>
        <p:spPr bwMode="auto">
          <a:xfrm>
            <a:off x="1060450" y="1410641"/>
            <a:ext cx="207963" cy="265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29" name="Rectangle 48"/>
          <p:cNvSpPr>
            <a:spLocks noChangeArrowheads="1"/>
          </p:cNvSpPr>
          <p:nvPr/>
        </p:nvSpPr>
        <p:spPr bwMode="auto">
          <a:xfrm>
            <a:off x="7669213" y="1418579"/>
            <a:ext cx="293687" cy="266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30" name="Text Box 49"/>
          <p:cNvSpPr txBox="1">
            <a:spLocks noChangeArrowheads="1"/>
          </p:cNvSpPr>
          <p:nvPr/>
        </p:nvSpPr>
        <p:spPr bwMode="auto">
          <a:xfrm>
            <a:off x="4391025" y="747066"/>
            <a:ext cx="338138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 i="1">
                <a:latin typeface="Times New Roman" pitchFamily="18" charset="0"/>
              </a:rPr>
              <a:t>X</a:t>
            </a:r>
          </a:p>
        </p:txBody>
      </p:sp>
      <p:sp>
        <p:nvSpPr>
          <p:cNvPr id="5131" name="Freeform 50"/>
          <p:cNvSpPr>
            <a:spLocks/>
          </p:cNvSpPr>
          <p:nvPr/>
        </p:nvSpPr>
        <p:spPr bwMode="auto">
          <a:xfrm>
            <a:off x="2655888" y="2050404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33" name="Freeform 52"/>
          <p:cNvSpPr>
            <a:spLocks/>
          </p:cNvSpPr>
          <p:nvPr/>
        </p:nvSpPr>
        <p:spPr bwMode="auto">
          <a:xfrm>
            <a:off x="6126163" y="2050404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1800" name="Oval 56"/>
          <p:cNvSpPr>
            <a:spLocks noChangeArrowheads="1"/>
          </p:cNvSpPr>
          <p:nvPr/>
        </p:nvSpPr>
        <p:spPr bwMode="auto">
          <a:xfrm>
            <a:off x="3055938" y="3245791"/>
            <a:ext cx="138112" cy="13335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71801" name="Oval 57"/>
          <p:cNvSpPr>
            <a:spLocks noChangeArrowheads="1"/>
          </p:cNvSpPr>
          <p:nvPr/>
        </p:nvSpPr>
        <p:spPr bwMode="auto">
          <a:xfrm>
            <a:off x="5786438" y="3272779"/>
            <a:ext cx="138112" cy="13335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208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7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7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7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1774" grpId="0" build="p"/>
      <p:bldP spid="671800" grpId="0" animBg="1"/>
      <p:bldP spid="671801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Remark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Since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This is usually how essential matrix </a:t>
            </a:r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is introduced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Object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7692021"/>
              </p:ext>
            </p:extLst>
          </p:nvPr>
        </p:nvGraphicFramePr>
        <p:xfrm>
          <a:off x="1847404" y="1797344"/>
          <a:ext cx="2143125" cy="565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33" name="Equation" r:id="rId3" imgW="914400" imgH="241200" progId="Equation.DSMT4">
                  <p:embed/>
                </p:oleObj>
              </mc:Choice>
              <mc:Fallback>
                <p:oleObj name="Equation" r:id="rId3" imgW="914400" imgH="241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47404" y="1797344"/>
                        <a:ext cx="2143125" cy="5651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91682871"/>
              </p:ext>
            </p:extLst>
          </p:nvPr>
        </p:nvGraphicFramePr>
        <p:xfrm>
          <a:off x="850410" y="2468563"/>
          <a:ext cx="4048125" cy="534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34" name="Equation" r:id="rId5" imgW="1726920" imgH="228600" progId="Equation.DSMT4">
                  <p:embed/>
                </p:oleObj>
              </mc:Choice>
              <mc:Fallback>
                <p:oleObj name="Equation" r:id="rId5" imgW="172692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0410" y="2468563"/>
                        <a:ext cx="4048125" cy="5349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03551441"/>
              </p:ext>
            </p:extLst>
          </p:nvPr>
        </p:nvGraphicFramePr>
        <p:xfrm>
          <a:off x="4676089" y="2438302"/>
          <a:ext cx="2303463" cy="560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35" name="Equation" r:id="rId7" imgW="990360" imgH="241200" progId="Equation.DSMT4">
                  <p:embed/>
                </p:oleObj>
              </mc:Choice>
              <mc:Fallback>
                <p:oleObj name="Equation" r:id="rId7" imgW="990360" imgH="241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76089" y="2438302"/>
                        <a:ext cx="2303463" cy="560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08215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0600" y="1219200"/>
            <a:ext cx="70104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3" name="Rectangle 4"/>
          <p:cNvSpPr>
            <a:spLocks noChangeArrowheads="1"/>
          </p:cNvSpPr>
          <p:nvPr/>
        </p:nvSpPr>
        <p:spPr bwMode="auto">
          <a:xfrm>
            <a:off x="1060450" y="1806575"/>
            <a:ext cx="207963" cy="265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54" name="Rectangle 5"/>
          <p:cNvSpPr>
            <a:spLocks noChangeArrowheads="1"/>
          </p:cNvSpPr>
          <p:nvPr/>
        </p:nvSpPr>
        <p:spPr bwMode="auto">
          <a:xfrm>
            <a:off x="7669213" y="1814513"/>
            <a:ext cx="293687" cy="266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55" name="Text Box 6"/>
          <p:cNvSpPr txBox="1">
            <a:spLocks noChangeArrowheads="1"/>
          </p:cNvSpPr>
          <p:nvPr/>
        </p:nvSpPr>
        <p:spPr bwMode="auto">
          <a:xfrm>
            <a:off x="4391025" y="1143000"/>
            <a:ext cx="338138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 i="1">
                <a:latin typeface="Times New Roman" pitchFamily="18" charset="0"/>
              </a:rPr>
              <a:t>X</a:t>
            </a:r>
          </a:p>
        </p:txBody>
      </p:sp>
      <p:sp>
        <p:nvSpPr>
          <p:cNvPr id="2056" name="Freeform 7"/>
          <p:cNvSpPr>
            <a:spLocks/>
          </p:cNvSpPr>
          <p:nvPr/>
        </p:nvSpPr>
        <p:spPr bwMode="auto">
          <a:xfrm>
            <a:off x="2655888" y="2446338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8" name="Freeform 9"/>
          <p:cNvSpPr>
            <a:spLocks/>
          </p:cNvSpPr>
          <p:nvPr/>
        </p:nvSpPr>
        <p:spPr bwMode="auto">
          <a:xfrm>
            <a:off x="6126163" y="2446338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60500" name="Line 20"/>
          <p:cNvSpPr>
            <a:spLocks noChangeShapeType="1"/>
          </p:cNvSpPr>
          <p:nvPr/>
        </p:nvSpPr>
        <p:spPr bwMode="auto">
          <a:xfrm flipH="1" flipV="1">
            <a:off x="2916238" y="2457450"/>
            <a:ext cx="238125" cy="137795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0501" name="Line 21"/>
          <p:cNvSpPr>
            <a:spLocks noChangeShapeType="1"/>
          </p:cNvSpPr>
          <p:nvPr/>
        </p:nvSpPr>
        <p:spPr bwMode="auto">
          <a:xfrm flipV="1">
            <a:off x="5837238" y="2468563"/>
            <a:ext cx="231775" cy="1382712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62" name="Rectangle 2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Properties of the Essential matrix</a:t>
            </a:r>
          </a:p>
        </p:txBody>
      </p:sp>
      <p:sp>
        <p:nvSpPr>
          <p:cNvPr id="660510" name="Rectangle 30"/>
          <p:cNvSpPr>
            <a:spLocks noGrp="1" noChangeArrowheads="1"/>
          </p:cNvSpPr>
          <p:nvPr>
            <p:ph type="body" idx="1"/>
          </p:nvPr>
        </p:nvSpPr>
        <p:spPr>
          <a:xfrm>
            <a:off x="381000" y="5029200"/>
            <a:ext cx="8534400" cy="1981200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80000"/>
              </a:lnSpc>
              <a:buFontTx/>
              <a:buChar char="•"/>
            </a:pPr>
            <a:r>
              <a:rPr lang="en-US" sz="2400" i="1" dirty="0"/>
              <a:t>E x’</a:t>
            </a:r>
            <a:r>
              <a:rPr lang="en-US" sz="2400" dirty="0"/>
              <a:t>  is the </a:t>
            </a:r>
            <a:r>
              <a:rPr lang="en-US" sz="2400" dirty="0" err="1"/>
              <a:t>epipolar</a:t>
            </a:r>
            <a:r>
              <a:rPr lang="en-US" sz="2400" dirty="0"/>
              <a:t> line associated with </a:t>
            </a:r>
            <a:r>
              <a:rPr lang="en-US" sz="2400" i="1" dirty="0"/>
              <a:t>x’ </a:t>
            </a:r>
            <a:r>
              <a:rPr lang="en-US" sz="2400" dirty="0"/>
              <a:t>(</a:t>
            </a:r>
            <a:r>
              <a:rPr lang="en-US" sz="2400" i="1" dirty="0"/>
              <a:t>l = E x’</a:t>
            </a:r>
            <a:r>
              <a:rPr lang="en-US" sz="2400" dirty="0"/>
              <a:t>)</a:t>
            </a:r>
          </a:p>
          <a:p>
            <a:pPr>
              <a:lnSpc>
                <a:spcPct val="80000"/>
              </a:lnSpc>
              <a:buFontTx/>
              <a:buChar char="•"/>
            </a:pPr>
            <a:r>
              <a:rPr lang="en-US" sz="2400" i="1" dirty="0" err="1"/>
              <a:t>E</a:t>
            </a:r>
            <a:r>
              <a:rPr lang="en-US" sz="2400" i="1" baseline="30000" dirty="0" err="1"/>
              <a:t>T</a:t>
            </a:r>
            <a:r>
              <a:rPr lang="en-US" sz="2400" i="1" dirty="0" err="1"/>
              <a:t>x</a:t>
            </a:r>
            <a:r>
              <a:rPr lang="en-US" sz="2400" dirty="0"/>
              <a:t>  is the </a:t>
            </a:r>
            <a:r>
              <a:rPr lang="en-US" sz="2400" dirty="0" err="1"/>
              <a:t>epipolar</a:t>
            </a:r>
            <a:r>
              <a:rPr lang="en-US" sz="2400" dirty="0"/>
              <a:t> line associated with </a:t>
            </a:r>
            <a:r>
              <a:rPr lang="en-US" sz="2400" i="1" dirty="0"/>
              <a:t>x </a:t>
            </a:r>
            <a:r>
              <a:rPr lang="en-US" sz="2400" dirty="0"/>
              <a:t>(</a:t>
            </a:r>
            <a:r>
              <a:rPr lang="en-US" sz="2400" i="1" dirty="0"/>
              <a:t>l’ = </a:t>
            </a:r>
            <a:r>
              <a:rPr lang="en-US" sz="2400" i="1" dirty="0" err="1"/>
              <a:t>E</a:t>
            </a:r>
            <a:r>
              <a:rPr lang="en-US" sz="2400" i="1" baseline="30000" dirty="0" err="1"/>
              <a:t>T</a:t>
            </a:r>
            <a:r>
              <a:rPr lang="en-US" sz="2400" i="1" dirty="0" err="1"/>
              <a:t>x</a:t>
            </a:r>
            <a:r>
              <a:rPr lang="en-US" sz="2400" dirty="0"/>
              <a:t>)</a:t>
            </a:r>
            <a:endParaRPr lang="en-US" sz="2400" i="1" dirty="0"/>
          </a:p>
          <a:p>
            <a:pPr>
              <a:lnSpc>
                <a:spcPct val="80000"/>
              </a:lnSpc>
              <a:buFontTx/>
              <a:buChar char="•"/>
            </a:pPr>
            <a:r>
              <a:rPr lang="en-US" sz="2400" i="1" dirty="0"/>
              <a:t>E </a:t>
            </a:r>
            <a:r>
              <a:rPr lang="en-US" sz="2400" i="1" dirty="0" err="1"/>
              <a:t>e</a:t>
            </a:r>
            <a:r>
              <a:rPr lang="en-US" sz="2400" i="1" dirty="0"/>
              <a:t>’ </a:t>
            </a:r>
            <a:r>
              <a:rPr lang="en-US" sz="2400" dirty="0"/>
              <a:t>= 0   and   </a:t>
            </a:r>
            <a:r>
              <a:rPr lang="en-US" sz="2400" i="1" dirty="0" err="1"/>
              <a:t>E</a:t>
            </a:r>
            <a:r>
              <a:rPr lang="en-US" sz="2400" i="1" baseline="30000" dirty="0" err="1"/>
              <a:t>T</a:t>
            </a:r>
            <a:r>
              <a:rPr lang="en-US" sz="2400" i="1" dirty="0" err="1"/>
              <a:t>e</a:t>
            </a:r>
            <a:r>
              <a:rPr lang="en-US" sz="2400" i="1" dirty="0"/>
              <a:t> = 0</a:t>
            </a:r>
          </a:p>
          <a:p>
            <a:pPr>
              <a:lnSpc>
                <a:spcPct val="80000"/>
              </a:lnSpc>
              <a:buFontTx/>
              <a:buChar char="•"/>
            </a:pPr>
            <a:r>
              <a:rPr lang="en-US" sz="2400" i="1" dirty="0"/>
              <a:t>E </a:t>
            </a:r>
            <a:r>
              <a:rPr lang="en-US" sz="2400" dirty="0"/>
              <a:t>is singular (rank two)</a:t>
            </a:r>
          </a:p>
          <a:p>
            <a:pPr>
              <a:lnSpc>
                <a:spcPct val="80000"/>
              </a:lnSpc>
              <a:buFontTx/>
              <a:buChar char="•"/>
            </a:pPr>
            <a:r>
              <a:rPr lang="en-US" sz="2400" i="1" dirty="0"/>
              <a:t>E</a:t>
            </a:r>
            <a:r>
              <a:rPr lang="en-US" sz="2400" dirty="0"/>
              <a:t> has five degrees of freedom </a:t>
            </a:r>
          </a:p>
          <a:p>
            <a:pPr lvl="1">
              <a:lnSpc>
                <a:spcPct val="80000"/>
              </a:lnSpc>
              <a:buFont typeface="Calibri" pitchFamily="34" charset="0"/>
              <a:buChar char="–"/>
            </a:pPr>
            <a:r>
              <a:rPr lang="en-US" sz="2000" dirty="0"/>
              <a:t>(3 for R, 2 for t because it’s up to a scale) </a:t>
            </a:r>
          </a:p>
        </p:txBody>
      </p:sp>
      <p:sp>
        <p:nvSpPr>
          <p:cNvPr id="660498" name="Oval 18"/>
          <p:cNvSpPr>
            <a:spLocks noChangeArrowheads="1"/>
          </p:cNvSpPr>
          <p:nvPr/>
        </p:nvSpPr>
        <p:spPr bwMode="auto">
          <a:xfrm>
            <a:off x="3055938" y="3641725"/>
            <a:ext cx="138112" cy="13335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0499" name="Oval 19"/>
          <p:cNvSpPr>
            <a:spLocks noChangeArrowheads="1"/>
          </p:cNvSpPr>
          <p:nvPr/>
        </p:nvSpPr>
        <p:spPr bwMode="auto">
          <a:xfrm>
            <a:off x="5786438" y="3668713"/>
            <a:ext cx="138112" cy="13335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7" name="Group 26"/>
          <p:cNvGrpSpPr/>
          <p:nvPr/>
        </p:nvGrpSpPr>
        <p:grpSpPr>
          <a:xfrm>
            <a:off x="609600" y="4114800"/>
            <a:ext cx="3086100" cy="450850"/>
            <a:chOff x="609600" y="4114800"/>
            <a:chExt cx="3086100" cy="450850"/>
          </a:xfrm>
        </p:grpSpPr>
        <p:graphicFrame>
          <p:nvGraphicFramePr>
            <p:cNvPr id="23" name="Object 26"/>
            <p:cNvGraphicFramePr>
              <a:graphicFrameLocks noChangeAspect="1"/>
            </p:cNvGraphicFramePr>
            <p:nvPr/>
          </p:nvGraphicFramePr>
          <p:xfrm>
            <a:off x="609600" y="4125913"/>
            <a:ext cx="2222500" cy="4397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272" name="Equation" r:id="rId5" imgW="1028520" imgH="203040" progId="Equation.3">
                    <p:embed/>
                  </p:oleObj>
                </mc:Choice>
                <mc:Fallback>
                  <p:oleObj name="Equation" r:id="rId5" imgW="1028520" imgH="2030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09600" y="4125913"/>
                          <a:ext cx="2222500" cy="43973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6" name="AutoShape 28"/>
            <p:cNvSpPr>
              <a:spLocks noChangeArrowheads="1"/>
            </p:cNvSpPr>
            <p:nvPr/>
          </p:nvSpPr>
          <p:spPr bwMode="auto">
            <a:xfrm>
              <a:off x="3162300" y="4114800"/>
              <a:ext cx="533400" cy="381000"/>
            </a:xfrm>
            <a:prstGeom prst="rightArrow">
              <a:avLst>
                <a:gd name="adj1" fmla="val 50000"/>
                <a:gd name="adj2" fmla="val 35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1752600" y="4604084"/>
            <a:ext cx="3733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Drop ^ below to simplify notation</a:t>
            </a:r>
          </a:p>
        </p:txBody>
      </p:sp>
      <p:graphicFrame>
        <p:nvGraphicFramePr>
          <p:cNvPr id="30" name="Object 27"/>
          <p:cNvGraphicFramePr>
            <a:graphicFrameLocks noChangeAspect="1"/>
          </p:cNvGraphicFramePr>
          <p:nvPr>
            <p:extLst/>
          </p:nvPr>
        </p:nvGraphicFramePr>
        <p:xfrm>
          <a:off x="4008438" y="4041775"/>
          <a:ext cx="4251325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73" name="Equation" r:id="rId7" imgW="1790640" imgH="228600" progId="Equation.3">
                  <p:embed/>
                </p:oleObj>
              </mc:Choice>
              <mc:Fallback>
                <p:oleObj name="Equation" r:id="rId7" imgW="179064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08438" y="4041775"/>
                        <a:ext cx="4251325" cy="5429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Text Box 31"/>
          <p:cNvSpPr txBox="1">
            <a:spLocks noChangeArrowheads="1"/>
          </p:cNvSpPr>
          <p:nvPr/>
        </p:nvSpPr>
        <p:spPr bwMode="auto">
          <a:xfrm>
            <a:off x="2514600" y="2286000"/>
            <a:ext cx="19208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 dirty="0">
                <a:latin typeface="Times New Roman" pitchFamily="18" charset="0"/>
              </a:rPr>
              <a:t>x</a:t>
            </a:r>
          </a:p>
        </p:txBody>
      </p:sp>
      <p:sp>
        <p:nvSpPr>
          <p:cNvPr id="24" name="Text Box 33"/>
          <p:cNvSpPr txBox="1">
            <a:spLocks noChangeArrowheads="1"/>
          </p:cNvSpPr>
          <p:nvPr/>
        </p:nvSpPr>
        <p:spPr bwMode="auto">
          <a:xfrm>
            <a:off x="6057900" y="2286000"/>
            <a:ext cx="34607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 dirty="0">
                <a:latin typeface="Times New Roman" pitchFamily="18" charset="0"/>
              </a:rPr>
              <a:t>x’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391400" y="5003800"/>
            <a:ext cx="1295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Skew-symmetric matrix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 flipH="1" flipV="1">
            <a:off x="7669214" y="4604084"/>
            <a:ext cx="146842" cy="4251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3644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60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60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0500" grpId="0" animBg="1"/>
      <p:bldP spid="660501" grpId="0" animBg="1"/>
      <p:bldP spid="660510" grpId="0" build="p"/>
      <p:bldP spid="660498" grpId="0" animBg="1"/>
      <p:bldP spid="660499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 in more detail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28600" y="990600"/>
                <a:ext cx="8915400" cy="5135563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dirty="0"/>
                  <a:t>F is a 3x3 matrix</a:t>
                </a:r>
              </a:p>
              <a:p>
                <a:r>
                  <a:rPr lang="en-US" dirty="0"/>
                  <a:t>Rank 2 -&gt; projection; one column is a linear combination of the other two.</a:t>
                </a:r>
              </a:p>
              <a:p>
                <a:r>
                  <a:rPr lang="en-US" dirty="0"/>
                  <a:t>Determined up to scale.</a:t>
                </a:r>
              </a:p>
              <a:p>
                <a:r>
                  <a:rPr lang="en-US" dirty="0"/>
                  <a:t>7 degrees of freedom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𝑏</m:t>
                              </m:r>
                            </m:e>
                          </m:mr>
                          <m:m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</m:e>
                          </m:mr>
                          <m:m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US" dirty="0"/>
                  <a:t> </a:t>
                </a:r>
                <a:r>
                  <a:rPr lang="en-US" sz="2400" dirty="0"/>
                  <a:t>where </a:t>
                </a:r>
                <a:r>
                  <a:rPr lang="en-US" sz="2400" i="1" dirty="0"/>
                  <a:t>a</a:t>
                </a:r>
                <a:r>
                  <a:rPr lang="en-US" sz="2400" dirty="0"/>
                  <a:t> is scalar; e.g., can normalize out.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sz="3000" dirty="0"/>
                  <a:t>Given x projected from X into image 1, F constrains the projection of x’ into image 2 to an </a:t>
                </a:r>
                <a:r>
                  <a:rPr lang="en-US" sz="3000" dirty="0" err="1"/>
                  <a:t>epipolar</a:t>
                </a:r>
                <a:r>
                  <a:rPr lang="en-US" sz="3000" dirty="0"/>
                  <a:t> line.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28600" y="990600"/>
                <a:ext cx="8915400" cy="5135563"/>
              </a:xfrm>
              <a:blipFill rotWithShape="0">
                <a:blip r:embed="rId2"/>
                <a:stretch>
                  <a:fillRect l="-1642" t="-27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04211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Estimating the Fundamental Matrix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r>
              <a:rPr lang="en-US" dirty="0"/>
              <a:t>8-point algorithm</a:t>
            </a:r>
          </a:p>
          <a:p>
            <a:pPr lvl="1"/>
            <a:r>
              <a:rPr lang="en-US" dirty="0"/>
              <a:t>Least squares solution using SVD on equations from 8 pairs of correspondences</a:t>
            </a:r>
          </a:p>
          <a:p>
            <a:pPr lvl="1"/>
            <a:r>
              <a:rPr lang="en-US" dirty="0"/>
              <a:t>Enforce </a:t>
            </a:r>
            <a:r>
              <a:rPr lang="en-US" dirty="0" err="1"/>
              <a:t>det</a:t>
            </a:r>
            <a:r>
              <a:rPr lang="en-US" dirty="0"/>
              <a:t>(F)=0 constraint using SVD on F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" y="6160870"/>
            <a:ext cx="84657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Note: </a:t>
            </a:r>
            <a:r>
              <a:rPr lang="en-US" sz="2400" dirty="0"/>
              <a:t>estimation of F (or E) is degenerate for a planar scene.</a:t>
            </a:r>
          </a:p>
        </p:txBody>
      </p:sp>
    </p:spTree>
    <p:extLst>
      <p:ext uri="{BB962C8B-B14F-4D97-AF65-F5344CB8AC3E}">
        <p14:creationId xmlns:p14="http://schemas.microsoft.com/office/powerpoint/2010/main" val="2853042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8-point algorithm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Solve a system of homogeneous linear equations</a:t>
            </a:r>
          </a:p>
          <a:p>
            <a:pPr marL="914400" lvl="1" indent="-514350">
              <a:buFont typeface="+mj-lt"/>
              <a:buAutoNum type="alphaLcPeriod"/>
            </a:pPr>
            <a:r>
              <a:rPr lang="en-US" dirty="0"/>
              <a:t>Write down the system of equations</a:t>
            </a:r>
          </a:p>
        </p:txBody>
      </p:sp>
      <p:graphicFrame>
        <p:nvGraphicFramePr>
          <p:cNvPr id="193539" name="Object 29"/>
          <p:cNvGraphicFramePr>
            <a:graphicFrameLocks noChangeAspect="1"/>
          </p:cNvGraphicFramePr>
          <p:nvPr/>
        </p:nvGraphicFramePr>
        <p:xfrm>
          <a:off x="3581400" y="2635250"/>
          <a:ext cx="2041525" cy="565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29" name="Equation" r:id="rId3" imgW="825480" imgH="228600" progId="Equation.3">
                  <p:embed/>
                </p:oleObj>
              </mc:Choice>
              <mc:Fallback>
                <p:oleObj name="Equation" r:id="rId3" imgW="82548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81400" y="2635250"/>
                        <a:ext cx="2041525" cy="5651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609600" y="3269566"/>
                <a:ext cx="740228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𝑢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𝑢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𝑢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13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𝑣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𝑣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22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𝑣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23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32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33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3269566"/>
                <a:ext cx="7402283" cy="276999"/>
              </a:xfrm>
              <a:prstGeom prst="rect">
                <a:avLst/>
              </a:prstGeom>
              <a:blipFill rotWithShape="0">
                <a:blip r:embed="rId5"/>
                <a:stretch>
                  <a:fillRect t="-2174" r="-165" b="-326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990600" y="4285473"/>
                <a:ext cx="7497117" cy="182812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b="0" i="0" smtClean="0">
                        <a:latin typeface="Cambria Math" panose="02040503050406030204" pitchFamily="18" charset="0"/>
                      </a:rPr>
                      <m:t>A</m:t>
                    </m:r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𝒇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m:rPr>
                                  <m:brk m:alnAt="7"/>
                                </m:r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e>
                            <m:e>
                              <m:sSub>
                                <m:sSub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e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3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sSub>
                                      <m:sSubPr>
                                        <m:ctrlP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  <m:t>𝑢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brk m:alnAt="7"/>
                                          </m:rP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  <m:e>
                                    <m:sSub>
                                      <m:sSubPr>
                                        <m:ctrlP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  <m:t>𝑣</m:t>
                                        </m:r>
                                      </m:e>
                                      <m:sub>
                                        <m: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  <m:t>𝑢</m:t>
                                        </m:r>
                                      </m:e>
                                      <m:sub>
                                        <m: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e>
                                  <m:e>
                                    <m:m>
                                      <m:mPr>
                                        <m:mcs>
                                          <m:mc>
                                            <m:mcPr>
                                              <m:count m:val="3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mPr>
                                      <m:m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20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en-US" sz="20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𝑣</m:t>
                                              </m:r>
                                            </m:e>
                                            <m:sub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en-US" sz="20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sSub>
                                            <m:sSubPr>
                                              <m:ctrlPr>
                                                <a:rPr lang="en-US" sz="20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en-US" sz="20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𝑣</m:t>
                                              </m:r>
                                            </m:e>
                                            <m:sub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en-US" sz="20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sz="2000" b="0" i="1" smtClean="0">
                                              <a:latin typeface="Cambria Math" panose="02040503050406030204" pitchFamily="18" charset="0"/>
                                            </a:rPr>
                                            <m:t>′</m:t>
                                          </m:r>
                                        </m:e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20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0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𝑣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0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</m:e>
                                        <m:e>
                                          <m:m>
                                            <m:mPr>
                                              <m:mcs>
                                                <m:mc>
                                                  <m:mcPr>
                                                    <m:count m:val="3"/>
                                                    <m:mcJc m:val="center"/>
                                                  </m:mcPr>
                                                </m:mc>
                                              </m:mcs>
                                              <m:ctrlPr>
                                                <a:rPr lang="en-US" sz="20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mPr>
                                            <m:mr>
                                              <m:e>
                                                <m:sSub>
                                                  <m:sSubPr>
                                                    <m:ctrlPr>
                                                      <a:rPr lang="en-US" sz="2000" b="0" i="1" smtClean="0"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sSubPr>
                                                  <m:e>
                                                    <m:r>
                                                      <m:rPr>
                                                        <m:brk m:alnAt="7"/>
                                                      </m:rPr>
                                                      <a:rPr lang="en-US" sz="2000" b="0" i="1" smtClean="0">
                                                        <a:latin typeface="Cambria Math" panose="02040503050406030204" pitchFamily="18" charset="0"/>
                                                      </a:rPr>
                                                      <m:t>𝑢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m:rPr>
                                                        <m:brk m:alnAt="7"/>
                                                      </m:rPr>
                                                      <a:rPr lang="en-US" sz="2000" b="0" i="1" smtClean="0">
                                                        <a:latin typeface="Cambria Math" panose="02040503050406030204" pitchFamily="18" charset="0"/>
                                                      </a:rPr>
                                                      <m:t>1</m:t>
                                                    </m:r>
                                                  </m:sub>
                                                </m:sSub>
                                                <m:r>
                                                  <m:rPr>
                                                    <m:brk m:alnAt="7"/>
                                                  </m:rPr>
                                                  <a:rPr lang="en-US" sz="20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′</m:t>
                                                </m:r>
                                              </m:e>
                                              <m:e>
                                                <m:sSub>
                                                  <m:sSubPr>
                                                    <m:ctrlPr>
                                                      <a:rPr lang="en-US" sz="2000" b="0" i="1" smtClean="0"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sSubPr>
                                                  <m:e>
                                                    <m:r>
                                                      <a:rPr lang="en-US" sz="2000" b="0" i="1" smtClean="0">
                                                        <a:latin typeface="Cambria Math" panose="02040503050406030204" pitchFamily="18" charset="0"/>
                                                      </a:rPr>
                                                      <m:t>𝑣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a:rPr lang="en-US" sz="2000" b="0" i="1" smtClean="0">
                                                        <a:latin typeface="Cambria Math" panose="02040503050406030204" pitchFamily="18" charset="0"/>
                                                      </a:rPr>
                                                      <m:t>1</m:t>
                                                    </m:r>
                                                  </m:sub>
                                                </m:sSub>
                                                <m:r>
                                                  <a:rPr lang="en-US" sz="20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′</m:t>
                                                </m:r>
                                              </m:e>
                                              <m:e>
                                                <m:r>
                                                  <a:rPr lang="en-US" sz="20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1</m:t>
                                                </m:r>
                                              </m:e>
                                            </m:mr>
                                          </m:m>
                                        </m:e>
                                      </m:mr>
                                    </m:m>
                                  </m:e>
                                </m:mr>
                              </m:m>
                            </m:e>
                          </m:mr>
                          <m:m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⋮</m:t>
                                    </m:r>
                                  </m:e>
                                </m:mr>
                                <m:mr>
                                  <m:e>
                                    <m:sSub>
                                      <m:sSubPr>
                                        <m:ctrlP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  <m:t>𝑢</m:t>
                                        </m:r>
                                      </m:e>
                                      <m:sub>
                                        <m: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sub>
                                    </m:sSub>
                                    <m:sSubSup>
                                      <m:sSubSupPr>
                                        <m:ctrlP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  <m:t>𝑢</m:t>
                                        </m:r>
                                      </m:e>
                                      <m:sub>
                                        <m: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  <m:t>𝑣</m:t>
                                        </m:r>
                                      </m:sub>
                                      <m:sup>
                                        <m: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  <m:t>′</m:t>
                                        </m:r>
                                      </m:sup>
                                    </m:sSubSup>
                                  </m:e>
                                </m:mr>
                              </m:m>
                            </m:e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  <m:t>⋮</m:t>
                                    </m:r>
                                  </m:e>
                                </m:mr>
                                <m:mr>
                                  <m:e>
                                    <m:sSub>
                                      <m:sSubPr>
                                        <m:ctrlP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  <m:t>𝑢</m:t>
                                        </m:r>
                                      </m:e>
                                      <m:sub>
                                        <m: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  <m:t>𝑣</m:t>
                                        </m:r>
                                      </m:e>
                                      <m:sub>
                                        <m: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sub>
                                    </m:sSub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e>
                                </m:mr>
                              </m:m>
                            </m:e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3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m>
                                      <m:mPr>
                                        <m:mcs>
                                          <m:mc>
                                            <m:mcPr>
                                              <m:count m:val="1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mPr>
                                      <m:mr>
                                        <m:e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  <m:t>⋮</m:t>
                                          </m:r>
                                        </m:e>
                                      </m:mr>
                                      <m:m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20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0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𝑢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0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𝑛</m:t>
                                              </m:r>
                                            </m:sub>
                                          </m:sSub>
                                        </m:e>
                                      </m:mr>
                                    </m:m>
                                  </m:e>
                                  <m:e>
                                    <m:m>
                                      <m:mPr>
                                        <m:mcs>
                                          <m:mc>
                                            <m:mcPr>
                                              <m:count m:val="1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mPr>
                                      <m:mr>
                                        <m:e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  <m:t>⋮</m:t>
                                          </m:r>
                                        </m:e>
                                      </m:mr>
                                      <m:m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20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0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𝑣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0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𝑛</m:t>
                                              </m:r>
                                            </m:sub>
                                          </m:sSub>
                                          <m:sSub>
                                            <m:sSubPr>
                                              <m:ctrlPr>
                                                <a:rPr lang="en-US" sz="20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0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𝑢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0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𝑛</m:t>
                                              </m:r>
                                            </m:sub>
                                          </m:sSub>
                                          <m:r>
                                            <a:rPr lang="en-US" sz="2000" b="0" i="1" smtClean="0">
                                              <a:latin typeface="Cambria Math" panose="02040503050406030204" pitchFamily="18" charset="0"/>
                                            </a:rPr>
                                            <m:t>′</m:t>
                                          </m:r>
                                        </m:e>
                                      </m:mr>
                                    </m:m>
                                  </m:e>
                                  <m:e>
                                    <m:m>
                                      <m:mPr>
                                        <m:mcs>
                                          <m:mc>
                                            <m:mcPr>
                                              <m:count m:val="3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mPr>
                                      <m:mr>
                                        <m:e>
                                          <m:m>
                                            <m:mPr>
                                              <m:mcs>
                                                <m:mc>
                                                  <m:mcPr>
                                                    <m:count m:val="1"/>
                                                    <m:mcJc m:val="center"/>
                                                  </m:mcPr>
                                                </m:mc>
                                              </m:mcs>
                                              <m:ctrlPr>
                                                <a:rPr lang="en-US" sz="20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mPr>
                                            <m:mr>
                                              <m:e>
                                                <m:r>
                                                  <m:rPr>
                                                    <m:brk m:alnAt="7"/>
                                                  </m:rPr>
                                                  <a:rPr lang="en-US" sz="2000" i="1">
                                                    <a:latin typeface="Cambria Math" panose="02040503050406030204" pitchFamily="18" charset="0"/>
                                                  </a:rPr>
                                                  <m:t>⋮</m:t>
                                                </m:r>
                                              </m:e>
                                            </m:mr>
                                            <m:mr>
                                              <m:e>
                                                <m:sSub>
                                                  <m:sSubPr>
                                                    <m:ctrlPr>
                                                      <a:rPr lang="en-US" sz="2000" b="0" i="1" smtClean="0"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sSubPr>
                                                  <m:e>
                                                    <m:r>
                                                      <a:rPr lang="en-US" sz="2000" b="0" i="1" smtClean="0">
                                                        <a:latin typeface="Cambria Math" panose="02040503050406030204" pitchFamily="18" charset="0"/>
                                                      </a:rPr>
                                                      <m:t>𝑣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a:rPr lang="en-US" sz="2000" b="0" i="1" smtClean="0">
                                                        <a:latin typeface="Cambria Math" panose="02040503050406030204" pitchFamily="18" charset="0"/>
                                                      </a:rPr>
                                                      <m:t>𝑛</m:t>
                                                    </m:r>
                                                  </m:sub>
                                                </m:sSub>
                                                <m:sSub>
                                                  <m:sSubPr>
                                                    <m:ctrlPr>
                                                      <a:rPr lang="en-US" sz="2000" b="0" i="1" smtClean="0"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sSubPr>
                                                  <m:e>
                                                    <m:r>
                                                      <a:rPr lang="en-US" sz="2000" b="0" i="1" smtClean="0">
                                                        <a:latin typeface="Cambria Math" panose="02040503050406030204" pitchFamily="18" charset="0"/>
                                                      </a:rPr>
                                                      <m:t>𝑣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a:rPr lang="en-US" sz="2000" b="0" i="1" smtClean="0">
                                                        <a:latin typeface="Cambria Math" panose="02040503050406030204" pitchFamily="18" charset="0"/>
                                                      </a:rPr>
                                                      <m:t>𝑛</m:t>
                                                    </m:r>
                                                  </m:sub>
                                                </m:sSub>
                                                <m:r>
                                                  <a:rPr lang="en-US" sz="20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′</m:t>
                                                </m:r>
                                              </m:e>
                                            </m:mr>
                                          </m:m>
                                        </m:e>
                                        <m:e>
                                          <m:m>
                                            <m:mPr>
                                              <m:mcs>
                                                <m:mc>
                                                  <m:mcPr>
                                                    <m:count m:val="1"/>
                                                    <m:mcJc m:val="center"/>
                                                  </m:mcPr>
                                                </m:mc>
                                              </m:mcs>
                                              <m:ctrlPr>
                                                <a:rPr lang="en-US" sz="20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mPr>
                                            <m:mr>
                                              <m:e>
                                                <m:r>
                                                  <m:rPr>
                                                    <m:brk m:alnAt="7"/>
                                                  </m:rPr>
                                                  <a:rPr lang="en-US" sz="2000" i="1">
                                                    <a:latin typeface="Cambria Math" panose="02040503050406030204" pitchFamily="18" charset="0"/>
                                                  </a:rPr>
                                                  <m:t>⋮</m:t>
                                                </m:r>
                                              </m:e>
                                            </m:mr>
                                            <m:mr>
                                              <m:e>
                                                <m:sSub>
                                                  <m:sSubPr>
                                                    <m:ctrlPr>
                                                      <a:rPr lang="en-US" sz="2000" b="0" i="1" smtClean="0"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sSubPr>
                                                  <m:e>
                                                    <m:r>
                                                      <a:rPr lang="en-US" sz="2000" b="0" i="1" smtClean="0">
                                                        <a:latin typeface="Cambria Math" panose="02040503050406030204" pitchFamily="18" charset="0"/>
                                                      </a:rPr>
                                                      <m:t>𝑣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a:rPr lang="en-US" sz="2000" b="0" i="1" smtClean="0">
                                                        <a:latin typeface="Cambria Math" panose="02040503050406030204" pitchFamily="18" charset="0"/>
                                                      </a:rPr>
                                                      <m:t>𝑛</m:t>
                                                    </m:r>
                                                  </m:sub>
                                                </m:sSub>
                                              </m:e>
                                            </m:mr>
                                          </m:m>
                                        </m:e>
                                        <m:e>
                                          <m:m>
                                            <m:mPr>
                                              <m:mcs>
                                                <m:mc>
                                                  <m:mcPr>
                                                    <m:count m:val="3"/>
                                                    <m:mcJc m:val="center"/>
                                                  </m:mcPr>
                                                </m:mc>
                                              </m:mcs>
                                              <m:ctrlPr>
                                                <a:rPr lang="en-US" sz="20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mPr>
                                            <m:mr>
                                              <m:e>
                                                <m:m>
                                                  <m:mPr>
                                                    <m:mcs>
                                                      <m:mc>
                                                        <m:mcPr>
                                                          <m:count m:val="1"/>
                                                          <m:mcJc m:val="center"/>
                                                        </m:mcPr>
                                                      </m:mc>
                                                    </m:mcs>
                                                    <m:ctrlPr>
                                                      <a:rPr lang="en-US" sz="2000" b="0" i="1" smtClean="0"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mPr>
                                                  <m:mr>
                                                    <m:e>
                                                      <m:r>
                                                        <m:rPr>
                                                          <m:brk m:alnAt="7"/>
                                                        </m:rPr>
                                                        <a:rPr lang="en-US" sz="2000" i="1"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⋮</m:t>
                                                      </m:r>
                                                    </m:e>
                                                  </m:mr>
                                                  <m:mr>
                                                    <m:e>
                                                      <m:sSub>
                                                        <m:sSubPr>
                                                          <m:ctrlPr>
                                                            <a:rPr lang="en-US" sz="2000" b="0" i="1" smtClean="0"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</m:ctrlPr>
                                                        </m:sSubPr>
                                                        <m:e>
                                                          <m:r>
                                                            <a:rPr lang="en-US" sz="2000" b="0" i="1" smtClean="0"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  <m:t>𝑢</m:t>
                                                          </m:r>
                                                        </m:e>
                                                        <m:sub>
                                                          <m:r>
                                                            <a:rPr lang="en-US" sz="2000" b="0" i="1" smtClean="0"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  <m:t>𝑛</m:t>
                                                          </m:r>
                                                        </m:sub>
                                                      </m:sSub>
                                                      <m:r>
                                                        <a:rPr lang="en-US" sz="2000" b="0" i="1" smtClean="0"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′</m:t>
                                                      </m:r>
                                                    </m:e>
                                                  </m:mr>
                                                </m:m>
                                              </m:e>
                                              <m:e>
                                                <m:m>
                                                  <m:mPr>
                                                    <m:mcs>
                                                      <m:mc>
                                                        <m:mcPr>
                                                          <m:count m:val="1"/>
                                                          <m:mcJc m:val="center"/>
                                                        </m:mcPr>
                                                      </m:mc>
                                                    </m:mcs>
                                                    <m:ctrlPr>
                                                      <a:rPr lang="en-US" sz="2000" b="0" i="1" smtClean="0"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mPr>
                                                  <m:mr>
                                                    <m:e>
                                                      <m:r>
                                                        <m:rPr>
                                                          <m:brk m:alnAt="7"/>
                                                        </m:rPr>
                                                        <a:rPr lang="en-US" sz="2000" i="1"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⋮</m:t>
                                                      </m:r>
                                                    </m:e>
                                                  </m:mr>
                                                  <m:mr>
                                                    <m:e>
                                                      <m:sSub>
                                                        <m:sSubPr>
                                                          <m:ctrlPr>
                                                            <a:rPr lang="en-US" sz="2000" b="0" i="1" smtClean="0"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</m:ctrlPr>
                                                        </m:sSubPr>
                                                        <m:e>
                                                          <m:r>
                                                            <a:rPr lang="en-US" sz="2000" b="0" i="1" smtClean="0"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  <m:t>𝑣</m:t>
                                                          </m:r>
                                                        </m:e>
                                                        <m:sub>
                                                          <m:r>
                                                            <a:rPr lang="en-US" sz="2000" b="0" i="1" smtClean="0"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  <m:t>𝑛</m:t>
                                                          </m:r>
                                                        </m:sub>
                                                      </m:sSub>
                                                      <m:r>
                                                        <a:rPr lang="en-US" sz="2000" b="0" i="1" smtClean="0"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′</m:t>
                                                      </m:r>
                                                    </m:e>
                                                  </m:mr>
                                                </m:m>
                                              </m:e>
                                              <m:e>
                                                <m:m>
                                                  <m:mPr>
                                                    <m:mcs>
                                                      <m:mc>
                                                        <m:mcPr>
                                                          <m:count m:val="1"/>
                                                          <m:mcJc m:val="center"/>
                                                        </m:mcPr>
                                                      </m:mc>
                                                    </m:mcs>
                                                    <m:ctrlPr>
                                                      <a:rPr lang="en-US" sz="2000" b="0" i="1" smtClean="0"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mPr>
                                                  <m:mr>
                                                    <m:e>
                                                      <m:r>
                                                        <m:rPr>
                                                          <m:brk m:alnAt="7"/>
                                                        </m:rPr>
                                                        <a:rPr lang="en-US" sz="2000" i="1"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⋮</m:t>
                                                      </m:r>
                                                    </m:e>
                                                  </m:mr>
                                                  <m:mr>
                                                    <m:e>
                                                      <m:r>
                                                        <a:rPr lang="en-US" sz="2000" b="0" i="1" smtClean="0"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1</m:t>
                                                      </m:r>
                                                    </m:e>
                                                  </m:mr>
                                                </m:m>
                                              </m:e>
                                            </m:mr>
                                          </m:m>
                                        </m:e>
                                      </m:mr>
                                    </m:m>
                                  </m:e>
                                </m:mr>
                              </m:m>
                            </m:e>
                          </m:mr>
                        </m:m>
                      </m:e>
                    </m:d>
                    <m:d>
                      <m:dPr>
                        <m:begChr m:val="["/>
                        <m:endChr m:val="]"/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12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eqArr>
                                <m:eqArr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sSub>
                                    <m:sSubPr>
                                      <m:ctrlP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13</m:t>
                                      </m:r>
                                    </m:sub>
                                  </m:sSub>
                                </m:e>
                                <m:e>
                                  <m:sSub>
                                    <m:sSubPr>
                                      <m:ctrlP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21</m:t>
                                      </m:r>
                                    </m:sub>
                                  </m:sSub>
                                </m:e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⋮</m:t>
                                  </m:r>
                                </m:e>
                                <m:e>
                                  <m:sSub>
                                    <m:sSubPr>
                                      <m:ctrlP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33</m:t>
                                      </m:r>
                                    </m:sub>
                                  </m:sSub>
                                </m:e>
                              </m:eqArr>
                            </m:e>
                          </m:mr>
                        </m:m>
                      </m:e>
                    </m:d>
                  </m:oMath>
                </a14:m>
                <a:r>
                  <a:rPr lang="en-US" sz="2000" dirty="0"/>
                  <a:t>=</a:t>
                </a:r>
                <a:r>
                  <a:rPr lang="en-US" sz="2000" b="1" dirty="0"/>
                  <a:t>0</a:t>
                </a: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600" y="4285473"/>
                <a:ext cx="7497117" cy="1828129"/>
              </a:xfrm>
              <a:prstGeom prst="rect">
                <a:avLst/>
              </a:prstGeom>
              <a:blipFill rotWithShape="0">
                <a:blip r:embed="rId6"/>
                <a:stretch>
                  <a:fillRect l="-81" r="-7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40083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628486" y="142081"/>
            <a:ext cx="7886700" cy="1325563"/>
          </a:xfrm>
        </p:spPr>
        <p:txBody>
          <a:bodyPr/>
          <a:lstStyle/>
          <a:p>
            <a:r>
              <a:rPr lang="en-US" altLang="en-US" dirty="0" smtClean="0"/>
              <a:t>Structure from motion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685800" y="3581400"/>
            <a:ext cx="7924800" cy="3124200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 marL="342900" indent="-34290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200" dirty="0">
                <a:latin typeface="+mn-lt"/>
                <a:cs typeface="+mn-cs"/>
              </a:rPr>
              <a:t>Input: images with points in correspondence      	</a:t>
            </a:r>
            <a:r>
              <a:rPr lang="en-US" sz="3200" i="1" dirty="0">
                <a:latin typeface="+mn-lt"/>
                <a:cs typeface="+mn-cs"/>
              </a:rPr>
              <a:t>p</a:t>
            </a:r>
            <a:r>
              <a:rPr lang="en-US" sz="3200" i="1" baseline="-25000" dirty="0" err="1">
                <a:latin typeface="+mn-lt"/>
                <a:cs typeface="+mn-cs"/>
              </a:rPr>
              <a:t>i</a:t>
            </a:r>
            <a:r>
              <a:rPr lang="en-US" sz="3200" baseline="-25000" dirty="0" err="1">
                <a:latin typeface="+mn-lt"/>
                <a:cs typeface="+mn-cs"/>
              </a:rPr>
              <a:t>,</a:t>
            </a:r>
            <a:r>
              <a:rPr lang="en-US" sz="3200" i="1" baseline="-25000" dirty="0" err="1">
                <a:latin typeface="+mn-lt"/>
                <a:cs typeface="+mn-cs"/>
              </a:rPr>
              <a:t>j</a:t>
            </a:r>
            <a:r>
              <a:rPr lang="en-US" sz="3200" i="1" baseline="-25000" dirty="0">
                <a:latin typeface="+mn-lt"/>
                <a:cs typeface="+mn-cs"/>
              </a:rPr>
              <a:t>  </a:t>
            </a:r>
            <a:r>
              <a:rPr lang="en-US" sz="3200" dirty="0">
                <a:latin typeface="+mn-lt"/>
                <a:cs typeface="+mn-cs"/>
              </a:rPr>
              <a:t>= (</a:t>
            </a:r>
            <a:r>
              <a:rPr lang="en-US" sz="3200" i="1" dirty="0" err="1">
                <a:latin typeface="+mn-lt"/>
                <a:cs typeface="+mn-cs"/>
              </a:rPr>
              <a:t>u</a:t>
            </a:r>
            <a:r>
              <a:rPr lang="en-US" sz="3200" i="1" baseline="-25000" dirty="0" err="1">
                <a:latin typeface="+mn-lt"/>
                <a:cs typeface="+mn-cs"/>
              </a:rPr>
              <a:t>i</a:t>
            </a:r>
            <a:r>
              <a:rPr lang="en-US" sz="3200" baseline="-25000" dirty="0" err="1">
                <a:latin typeface="+mn-lt"/>
                <a:cs typeface="+mn-cs"/>
              </a:rPr>
              <a:t>,</a:t>
            </a:r>
            <a:r>
              <a:rPr lang="en-US" sz="3200" i="1" baseline="-25000" dirty="0" err="1">
                <a:latin typeface="+mn-lt"/>
                <a:cs typeface="+mn-cs"/>
              </a:rPr>
              <a:t>j</a:t>
            </a:r>
            <a:r>
              <a:rPr lang="en-US" sz="3200" dirty="0" err="1">
                <a:latin typeface="+mn-lt"/>
                <a:cs typeface="+mn-cs"/>
              </a:rPr>
              <a:t>,</a:t>
            </a:r>
            <a:r>
              <a:rPr lang="en-US" sz="3200" i="1" dirty="0" err="1">
                <a:latin typeface="+mn-lt"/>
                <a:cs typeface="+mn-cs"/>
              </a:rPr>
              <a:t>v</a:t>
            </a:r>
            <a:r>
              <a:rPr lang="en-US" sz="3200" i="1" baseline="-25000" dirty="0" err="1">
                <a:latin typeface="+mn-lt"/>
                <a:cs typeface="+mn-cs"/>
              </a:rPr>
              <a:t>i</a:t>
            </a:r>
            <a:r>
              <a:rPr lang="en-US" sz="3200" baseline="-25000" dirty="0" err="1">
                <a:latin typeface="+mn-lt"/>
                <a:cs typeface="+mn-cs"/>
              </a:rPr>
              <a:t>,</a:t>
            </a:r>
            <a:r>
              <a:rPr lang="en-US" sz="3200" i="1" baseline="-25000" dirty="0" err="1">
                <a:latin typeface="+mn-lt"/>
                <a:cs typeface="+mn-cs"/>
              </a:rPr>
              <a:t>j</a:t>
            </a:r>
            <a:r>
              <a:rPr lang="en-US" sz="3200" dirty="0">
                <a:latin typeface="+mn-lt"/>
                <a:cs typeface="+mn-cs"/>
              </a:rPr>
              <a:t>)</a:t>
            </a:r>
          </a:p>
          <a:p>
            <a:pPr marL="342900" indent="-34290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3200" dirty="0">
              <a:latin typeface="+mn-lt"/>
              <a:cs typeface="+mn-cs"/>
            </a:endParaRPr>
          </a:p>
          <a:p>
            <a:pPr marL="342900" indent="-34290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200" dirty="0">
                <a:latin typeface="+mn-lt"/>
                <a:cs typeface="+mn-cs"/>
              </a:rPr>
              <a:t>Output</a:t>
            </a:r>
          </a:p>
          <a:p>
            <a:pPr marL="800100" lvl="1" indent="-34290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200" dirty="0">
                <a:latin typeface="+mn-lt"/>
                <a:cs typeface="+mn-cs"/>
              </a:rPr>
              <a:t>structure: 3D location </a:t>
            </a:r>
            <a:r>
              <a:rPr lang="en-US" sz="3200" b="1" dirty="0">
                <a:latin typeface="+mn-lt"/>
                <a:cs typeface="+mn-cs"/>
              </a:rPr>
              <a:t>x</a:t>
            </a:r>
            <a:r>
              <a:rPr lang="en-US" sz="3200" i="1" baseline="-25000" dirty="0">
                <a:latin typeface="+mn-lt"/>
                <a:cs typeface="+mn-cs"/>
              </a:rPr>
              <a:t>i</a:t>
            </a:r>
            <a:r>
              <a:rPr lang="en-US" sz="3200" dirty="0">
                <a:latin typeface="+mn-lt"/>
                <a:cs typeface="+mn-cs"/>
              </a:rPr>
              <a:t> for each point </a:t>
            </a:r>
            <a:r>
              <a:rPr lang="en-US" sz="3200" i="1" dirty="0">
                <a:latin typeface="+mn-lt"/>
                <a:cs typeface="+mn-cs"/>
              </a:rPr>
              <a:t>p</a:t>
            </a:r>
            <a:r>
              <a:rPr lang="en-US" sz="3200" i="1" baseline="-25000" dirty="0">
                <a:latin typeface="+mn-lt"/>
                <a:cs typeface="+mn-cs"/>
              </a:rPr>
              <a:t>i</a:t>
            </a:r>
          </a:p>
          <a:p>
            <a:pPr marL="800100" lvl="1" indent="-34290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200" dirty="0">
                <a:latin typeface="+mn-lt"/>
                <a:cs typeface="+mn-cs"/>
              </a:rPr>
              <a:t>motion: camera parameters</a:t>
            </a:r>
            <a:r>
              <a:rPr lang="en-US" sz="3200" b="1" dirty="0">
                <a:latin typeface="+mn-lt"/>
                <a:cs typeface="+mn-cs"/>
              </a:rPr>
              <a:t> </a:t>
            </a:r>
            <a:r>
              <a:rPr lang="en-US" sz="3200" b="1" dirty="0" err="1">
                <a:latin typeface="+mn-lt"/>
                <a:cs typeface="+mn-cs"/>
              </a:rPr>
              <a:t>R</a:t>
            </a:r>
            <a:r>
              <a:rPr lang="en-US" sz="3200" i="1" baseline="-25000" dirty="0" err="1">
                <a:latin typeface="+mn-lt"/>
                <a:cs typeface="+mn-cs"/>
              </a:rPr>
              <a:t>j</a:t>
            </a:r>
            <a:r>
              <a:rPr lang="en-US" sz="3200" i="1" baseline="-25000" dirty="0">
                <a:latin typeface="+mn-lt"/>
                <a:cs typeface="+mn-cs"/>
              </a:rPr>
              <a:t> </a:t>
            </a:r>
            <a:r>
              <a:rPr lang="en-US" sz="3200" dirty="0">
                <a:latin typeface="+mn-lt"/>
                <a:cs typeface="+mn-cs"/>
              </a:rPr>
              <a:t>,</a:t>
            </a:r>
            <a:r>
              <a:rPr lang="en-US" sz="3200" i="1" dirty="0">
                <a:latin typeface="+mn-lt"/>
                <a:cs typeface="+mn-cs"/>
              </a:rPr>
              <a:t> </a:t>
            </a:r>
            <a:r>
              <a:rPr lang="en-US" sz="3200" b="1" dirty="0" err="1">
                <a:latin typeface="+mn-lt"/>
                <a:cs typeface="+mn-cs"/>
              </a:rPr>
              <a:t>t</a:t>
            </a:r>
            <a:r>
              <a:rPr lang="en-US" sz="3200" i="1" baseline="-25000" dirty="0" err="1">
                <a:latin typeface="+mn-lt"/>
                <a:cs typeface="+mn-cs"/>
              </a:rPr>
              <a:t>j</a:t>
            </a:r>
            <a:r>
              <a:rPr lang="en-US" sz="3200" dirty="0">
                <a:latin typeface="+mn-lt"/>
                <a:cs typeface="+mn-cs"/>
              </a:rPr>
              <a:t> possibly </a:t>
            </a:r>
            <a:r>
              <a:rPr lang="en-US" sz="3200" b="1" dirty="0" err="1">
                <a:latin typeface="+mn-lt"/>
                <a:cs typeface="+mn-cs"/>
              </a:rPr>
              <a:t>K</a:t>
            </a:r>
            <a:r>
              <a:rPr lang="en-US" sz="3200" i="1" baseline="-25000" dirty="0" err="1">
                <a:latin typeface="+mn-lt"/>
                <a:cs typeface="+mn-cs"/>
              </a:rPr>
              <a:t>j</a:t>
            </a:r>
            <a:endParaRPr lang="en-US" sz="3200" b="1" i="1" baseline="-25000" dirty="0">
              <a:latin typeface="+mn-lt"/>
              <a:cs typeface="+mn-cs"/>
            </a:endParaRPr>
          </a:p>
          <a:p>
            <a:pPr marL="800100" lvl="1" indent="-34290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3200" i="1" baseline="-25000" dirty="0">
              <a:latin typeface="+mn-lt"/>
              <a:cs typeface="+mn-cs"/>
            </a:endParaRPr>
          </a:p>
          <a:p>
            <a:pPr marL="342900" indent="-34290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200" dirty="0">
                <a:latin typeface="+mn-lt"/>
                <a:cs typeface="+mn-cs"/>
              </a:rPr>
              <a:t>Objective function: minimize </a:t>
            </a:r>
            <a:r>
              <a:rPr lang="en-US" sz="3200" i="1" dirty="0" err="1">
                <a:latin typeface="+mn-lt"/>
                <a:cs typeface="+mn-cs"/>
              </a:rPr>
              <a:t>reprojection</a:t>
            </a:r>
            <a:r>
              <a:rPr lang="en-US" sz="3200" i="1" dirty="0">
                <a:latin typeface="+mn-lt"/>
                <a:cs typeface="+mn-cs"/>
              </a:rPr>
              <a:t> error</a:t>
            </a:r>
          </a:p>
          <a:p>
            <a:pPr marL="342900" indent="-34290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endParaRPr lang="en-US" sz="3200" dirty="0">
              <a:latin typeface="+mn-lt"/>
              <a:cs typeface="+mn-cs"/>
            </a:endParaRPr>
          </a:p>
        </p:txBody>
      </p:sp>
      <p:pic>
        <p:nvPicPr>
          <p:cNvPr id="146433" name="Picture 1" descr="C:\snavely\demos\PhotoTourism\data\Temple\Temple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0" r="7080" b="24907"/>
          <a:stretch>
            <a:fillRect/>
          </a:stretch>
        </p:blipFill>
        <p:spPr bwMode="auto">
          <a:xfrm>
            <a:off x="3429000" y="1401763"/>
            <a:ext cx="2771775" cy="172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6434" name="Picture 2" descr="C:\snavely\demos\PhotoTourism\data\Temple\Temple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5" r="10625"/>
          <a:stretch>
            <a:fillRect/>
          </a:stretch>
        </p:blipFill>
        <p:spPr bwMode="auto">
          <a:xfrm>
            <a:off x="6465888" y="1066800"/>
            <a:ext cx="2449512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3733800" y="3048000"/>
            <a:ext cx="21717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/>
              <a:t>Reconstruction (side)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7426325" y="3175000"/>
            <a:ext cx="6429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/>
              <a:t>(top)</a:t>
            </a:r>
          </a:p>
        </p:txBody>
      </p:sp>
      <p:grpSp>
        <p:nvGrpSpPr>
          <p:cNvPr id="8200" name="Group 13"/>
          <p:cNvGrpSpPr>
            <a:grpSpLocks/>
          </p:cNvGrpSpPr>
          <p:nvPr/>
        </p:nvGrpSpPr>
        <p:grpSpPr bwMode="auto">
          <a:xfrm>
            <a:off x="1295400" y="1447800"/>
            <a:ext cx="1595438" cy="1816100"/>
            <a:chOff x="1071390" y="1631272"/>
            <a:chExt cx="3119610" cy="3550328"/>
          </a:xfrm>
        </p:grpSpPr>
        <p:pic>
          <p:nvPicPr>
            <p:cNvPr id="215042" name="Picture 2" descr="C:\snavely\work\teaching\09Fa-CS6610\lectures\lec11\templeSparseRing\templeSR0001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071390" y="1631272"/>
              <a:ext cx="1291301" cy="1722407"/>
            </a:xfrm>
            <a:prstGeom prst="rect">
              <a:avLst/>
            </a:prstGeom>
            <a:noFill/>
            <a:effectLst>
              <a:outerShdw blurRad="101600" dist="762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15043" name="Picture 3" descr="C:\snavely\work\teaching\09Fa-CS6610\lectures\lec11\templeSparseRing\templeSR0002.pn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527692" y="2087478"/>
              <a:ext cx="1291301" cy="1722405"/>
            </a:xfrm>
            <a:prstGeom prst="rect">
              <a:avLst/>
            </a:prstGeom>
            <a:noFill/>
            <a:effectLst>
              <a:outerShdw blurRad="101600" dist="762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15044" name="Picture 4" descr="C:\snavely\work\teaching\09Fa-CS6610\lectures\lec11\templeSparseRing\templeSR0003.png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987097" y="2546786"/>
              <a:ext cx="1288196" cy="1719302"/>
            </a:xfrm>
            <a:prstGeom prst="rect">
              <a:avLst/>
            </a:prstGeom>
            <a:noFill/>
            <a:effectLst>
              <a:outerShdw blurRad="101600" dist="762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15045" name="Picture 5" descr="C:\snavely\work\teaching\09Fa-CS6610\lectures\lec11\templeSparseRing\templeSR0004.png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2443397" y="3002990"/>
              <a:ext cx="1291301" cy="1722407"/>
            </a:xfrm>
            <a:prstGeom prst="rect">
              <a:avLst/>
            </a:prstGeom>
            <a:noFill/>
            <a:effectLst>
              <a:outerShdw blurRad="101600" dist="762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15046" name="Picture 6" descr="C:\snavely\work\teaching\09Fa-CS6610\lectures\lec11\templeSparseRing\templeSR0005.png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2899699" y="3459195"/>
              <a:ext cx="1291301" cy="1722405"/>
            </a:xfrm>
            <a:prstGeom prst="rect">
              <a:avLst/>
            </a:prstGeom>
            <a:noFill/>
            <a:effectLst>
              <a:outerShdw blurRad="101600" dist="76200" dir="8100000" algn="tr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586155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6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6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8-point algorithm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Solve a system of homogeneous linear equations</a:t>
            </a:r>
          </a:p>
          <a:p>
            <a:pPr marL="914400" lvl="1" indent="-514350">
              <a:buFont typeface="+mj-lt"/>
              <a:buAutoNum type="alphaLcPeriod"/>
            </a:pPr>
            <a:r>
              <a:rPr lang="en-US" dirty="0"/>
              <a:t>Write down the system of equations</a:t>
            </a:r>
          </a:p>
          <a:p>
            <a:pPr marL="914400" lvl="1" indent="-514350">
              <a:buFont typeface="+mj-lt"/>
              <a:buAutoNum type="alphaLcPeriod"/>
            </a:pPr>
            <a:r>
              <a:rPr lang="en-US" dirty="0"/>
              <a:t>Solve </a:t>
            </a:r>
            <a:r>
              <a:rPr lang="en-US" b="1" dirty="0"/>
              <a:t>f</a:t>
            </a:r>
            <a:r>
              <a:rPr lang="en-US" dirty="0"/>
              <a:t> from  </a:t>
            </a:r>
            <a:r>
              <a:rPr lang="en-US" dirty="0" err="1"/>
              <a:t>A</a:t>
            </a:r>
            <a:r>
              <a:rPr lang="en-US" b="1" dirty="0" err="1"/>
              <a:t>f</a:t>
            </a:r>
            <a:r>
              <a:rPr lang="en-US" dirty="0"/>
              <a:t>=</a:t>
            </a:r>
            <a:r>
              <a:rPr lang="en-US" b="1" dirty="0"/>
              <a:t>0 </a:t>
            </a:r>
            <a:r>
              <a:rPr lang="en-US" dirty="0"/>
              <a:t>using SVD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371600" y="3124200"/>
            <a:ext cx="3355406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/>
              <a:t>Matlab</a:t>
            </a:r>
            <a:r>
              <a:rPr lang="en-US" sz="2000" dirty="0"/>
              <a:t>: </a:t>
            </a:r>
          </a:p>
          <a:p>
            <a:r>
              <a:rPr lang="en-US" dirty="0">
                <a:latin typeface="Courier New" pitchFamily="49" charset="0"/>
                <a:cs typeface="Courier New" pitchFamily="49" charset="0"/>
              </a:rPr>
              <a:t>[U, S, V] = </a:t>
            </a:r>
            <a:r>
              <a:rPr lang="en-US" dirty="0" err="1">
                <a:latin typeface="Courier New" pitchFamily="49" charset="0"/>
                <a:cs typeface="Courier New" pitchFamily="49" charset="0"/>
              </a:rPr>
              <a:t>svd</a:t>
            </a:r>
            <a:r>
              <a:rPr lang="en-US" dirty="0">
                <a:latin typeface="Courier New" pitchFamily="49" charset="0"/>
                <a:cs typeface="Courier New" pitchFamily="49" charset="0"/>
              </a:rPr>
              <a:t>(A);</a:t>
            </a:r>
          </a:p>
          <a:p>
            <a:r>
              <a:rPr lang="en-US" dirty="0">
                <a:latin typeface="Courier New" pitchFamily="49" charset="0"/>
                <a:cs typeface="Courier New" pitchFamily="49" charset="0"/>
              </a:rPr>
              <a:t>f = V(:, end);</a:t>
            </a:r>
          </a:p>
          <a:p>
            <a:r>
              <a:rPr lang="en-US" dirty="0">
                <a:latin typeface="Courier New" pitchFamily="49" charset="0"/>
                <a:cs typeface="Courier New" pitchFamily="49" charset="0"/>
              </a:rPr>
              <a:t>F = reshape(f, [3 3])’;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5447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Need to enforce singularity constraint</a:t>
            </a:r>
          </a:p>
        </p:txBody>
      </p:sp>
      <p:pic>
        <p:nvPicPr>
          <p:cNvPr id="3164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524000"/>
            <a:ext cx="8162925" cy="499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34416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8-point algorithm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543987"/>
            <a:ext cx="7886700" cy="4901784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Solve a system of homogeneous linear equations</a:t>
            </a:r>
          </a:p>
          <a:p>
            <a:pPr marL="914400" lvl="1" indent="-514350">
              <a:buFont typeface="+mj-lt"/>
              <a:buAutoNum type="alphaLcPeriod"/>
            </a:pPr>
            <a:r>
              <a:rPr lang="en-US" dirty="0"/>
              <a:t>Write down the system of equations</a:t>
            </a:r>
          </a:p>
          <a:p>
            <a:pPr marL="914400" lvl="1" indent="-514350">
              <a:buFont typeface="+mj-lt"/>
              <a:buAutoNum type="alphaLcPeriod"/>
            </a:pPr>
            <a:r>
              <a:rPr lang="en-US" dirty="0"/>
              <a:t>Solve </a:t>
            </a:r>
            <a:r>
              <a:rPr lang="en-US" b="1" dirty="0"/>
              <a:t>f</a:t>
            </a:r>
            <a:r>
              <a:rPr lang="en-US" dirty="0"/>
              <a:t> from  </a:t>
            </a:r>
            <a:r>
              <a:rPr lang="en-US" dirty="0" err="1"/>
              <a:t>A</a:t>
            </a:r>
            <a:r>
              <a:rPr lang="en-US" b="1" dirty="0" err="1"/>
              <a:t>f</a:t>
            </a:r>
            <a:r>
              <a:rPr lang="en-US" dirty="0"/>
              <a:t>=</a:t>
            </a:r>
            <a:r>
              <a:rPr lang="en-US" b="1" dirty="0"/>
              <a:t>0 </a:t>
            </a:r>
            <a:r>
              <a:rPr lang="en-US" dirty="0"/>
              <a:t>using </a:t>
            </a:r>
            <a:r>
              <a:rPr lang="en-US" dirty="0" smtClean="0"/>
              <a:t>SVD</a:t>
            </a:r>
          </a:p>
          <a:p>
            <a:pPr marL="914400" lvl="1" indent="-514350">
              <a:buFont typeface="+mj-lt"/>
              <a:buAutoNum type="alphaLcPeriod"/>
            </a:pPr>
            <a:endParaRPr lang="en-US" dirty="0"/>
          </a:p>
          <a:p>
            <a:pPr marL="914400" lvl="1" indent="-514350">
              <a:buFont typeface="+mj-lt"/>
              <a:buAutoNum type="alphaLcPeriod"/>
            </a:pPr>
            <a:endParaRPr lang="en-US" b="1" dirty="0"/>
          </a:p>
          <a:p>
            <a:pPr marL="914400" lvl="1" indent="-514350">
              <a:buFont typeface="+mj-lt"/>
              <a:buAutoNum type="alphaLcPeriod"/>
            </a:pPr>
            <a:endParaRPr lang="en-US" b="1" dirty="0"/>
          </a:p>
          <a:p>
            <a:pPr marL="514350" indent="-514350">
              <a:buFont typeface="+mj-lt"/>
              <a:buAutoNum type="arabicPeriod"/>
            </a:pPr>
            <a:endParaRPr lang="en-US" sz="1200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Resolve </a:t>
            </a:r>
            <a:r>
              <a:rPr lang="en-US" dirty="0" err="1"/>
              <a:t>det</a:t>
            </a:r>
            <a:r>
              <a:rPr lang="en-US" dirty="0"/>
              <a:t>(F) = 0 constraint using SVD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371600" y="2869550"/>
            <a:ext cx="3355406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/>
              <a:t>Matlab</a:t>
            </a:r>
            <a:r>
              <a:rPr lang="en-US" sz="2000" dirty="0"/>
              <a:t>: </a:t>
            </a:r>
          </a:p>
          <a:p>
            <a:r>
              <a:rPr lang="en-US" dirty="0">
                <a:latin typeface="Courier New" pitchFamily="49" charset="0"/>
                <a:cs typeface="Courier New" pitchFamily="49" charset="0"/>
              </a:rPr>
              <a:t>[U, S, V] = </a:t>
            </a:r>
            <a:r>
              <a:rPr lang="en-US" dirty="0" err="1">
                <a:latin typeface="Courier New" pitchFamily="49" charset="0"/>
                <a:cs typeface="Courier New" pitchFamily="49" charset="0"/>
              </a:rPr>
              <a:t>svd</a:t>
            </a:r>
            <a:r>
              <a:rPr lang="en-US" dirty="0">
                <a:latin typeface="Courier New" pitchFamily="49" charset="0"/>
                <a:cs typeface="Courier New" pitchFamily="49" charset="0"/>
              </a:rPr>
              <a:t>(A);</a:t>
            </a:r>
          </a:p>
          <a:p>
            <a:r>
              <a:rPr lang="en-US" dirty="0">
                <a:latin typeface="Courier New" pitchFamily="49" charset="0"/>
                <a:cs typeface="Courier New" pitchFamily="49" charset="0"/>
              </a:rPr>
              <a:t>f = V(:, end);</a:t>
            </a:r>
          </a:p>
          <a:p>
            <a:r>
              <a:rPr lang="en-US" dirty="0">
                <a:latin typeface="Courier New" pitchFamily="49" charset="0"/>
                <a:cs typeface="Courier New" pitchFamily="49" charset="0"/>
              </a:rPr>
              <a:t>F = reshape(f, [3 3])’;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371600" y="4876800"/>
            <a:ext cx="2803973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/>
              <a:t>Matlab</a:t>
            </a:r>
            <a:r>
              <a:rPr lang="en-US" sz="2000" dirty="0"/>
              <a:t>: </a:t>
            </a:r>
          </a:p>
          <a:p>
            <a:r>
              <a:rPr lang="en-US" dirty="0">
                <a:latin typeface="Courier New" pitchFamily="49" charset="0"/>
                <a:cs typeface="Courier New" pitchFamily="49" charset="0"/>
              </a:rPr>
              <a:t>[U, S, V] = </a:t>
            </a:r>
            <a:r>
              <a:rPr lang="en-US" dirty="0" err="1">
                <a:latin typeface="Courier New" pitchFamily="49" charset="0"/>
                <a:cs typeface="Courier New" pitchFamily="49" charset="0"/>
              </a:rPr>
              <a:t>svd</a:t>
            </a:r>
            <a:r>
              <a:rPr lang="en-US" dirty="0">
                <a:latin typeface="Courier New" pitchFamily="49" charset="0"/>
                <a:cs typeface="Courier New" pitchFamily="49" charset="0"/>
              </a:rPr>
              <a:t>(F);</a:t>
            </a:r>
          </a:p>
          <a:p>
            <a:r>
              <a:rPr lang="en-US" dirty="0">
                <a:latin typeface="Courier New" pitchFamily="49" charset="0"/>
                <a:cs typeface="Courier New" pitchFamily="49" charset="0"/>
              </a:rPr>
              <a:t>S(3,3) = 0;</a:t>
            </a:r>
          </a:p>
          <a:p>
            <a:r>
              <a:rPr lang="en-US" dirty="0">
                <a:latin typeface="Courier New" pitchFamily="49" charset="0"/>
                <a:cs typeface="Courier New" pitchFamily="49" charset="0"/>
              </a:rPr>
              <a:t>F = U*S*V’;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4503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Problem with eight-point algorithm</a:t>
            </a: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/>
          </p:nvPr>
        </p:nvGraphicFramePr>
        <p:xfrm>
          <a:off x="1763713" y="1371600"/>
          <a:ext cx="6572250" cy="426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25" name="Equation" r:id="rId4" imgW="2857320" imgH="1854000" progId="Equation.3">
                  <p:embed/>
                </p:oleObj>
              </mc:Choice>
              <mc:Fallback>
                <p:oleObj name="Equation" r:id="rId4" imgW="2857320" imgH="1854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63713" y="1371600"/>
                        <a:ext cx="6572250" cy="426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46502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/>
          </p:nvPr>
        </p:nvGraphicFramePr>
        <p:xfrm>
          <a:off x="1763713" y="1371600"/>
          <a:ext cx="6572250" cy="426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49" name="Equation" r:id="rId4" imgW="2857320" imgH="1854000" progId="Equation.3">
                  <p:embed/>
                </p:oleObj>
              </mc:Choice>
              <mc:Fallback>
                <p:oleObj name="Equation" r:id="rId4" imgW="2857320" imgH="1854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63713" y="1371600"/>
                        <a:ext cx="6572250" cy="426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1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Problem with eight-point algorithm</a:t>
            </a:r>
          </a:p>
        </p:txBody>
      </p:sp>
      <p:sp>
        <p:nvSpPr>
          <p:cNvPr id="716807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685800" y="5257800"/>
            <a:ext cx="7772400" cy="1295400"/>
          </a:xfrm>
          <a:noFill/>
        </p:spPr>
        <p:txBody>
          <a:bodyPr/>
          <a:lstStyle/>
          <a:p>
            <a:r>
              <a:rPr lang="en-US"/>
              <a:t>Poor numerical conditioning</a:t>
            </a:r>
          </a:p>
          <a:p>
            <a:r>
              <a:rPr lang="en-US"/>
              <a:t>Can be fixed by rescaling the data</a:t>
            </a:r>
          </a:p>
        </p:txBody>
      </p:sp>
      <p:pic>
        <p:nvPicPr>
          <p:cNvPr id="9222" name="Picture 5"/>
          <p:cNvPicPr>
            <a:picLocks noChangeAspect="1" noChangeArrowheads="1"/>
          </p:cNvPicPr>
          <p:nvPr/>
        </p:nvPicPr>
        <p:blipFill>
          <a:blip r:embed="rId6" cstate="print"/>
          <a:srcRect r="11034"/>
          <a:stretch>
            <a:fillRect/>
          </a:stretch>
        </p:blipFill>
        <p:spPr bwMode="auto">
          <a:xfrm>
            <a:off x="704850" y="2593975"/>
            <a:ext cx="6076950" cy="190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43033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807" grpId="0" build="p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1"/>
          <p:cNvSpPr>
            <a:spLocks noGrp="1" noChangeArrowheads="1"/>
          </p:cNvSpPr>
          <p:nvPr>
            <p:ph type="title"/>
          </p:nvPr>
        </p:nvSpPr>
        <p:spPr>
          <a:xfrm>
            <a:off x="478748" y="200234"/>
            <a:ext cx="8365448" cy="834087"/>
          </a:xfrm>
        </p:spPr>
        <p:txBody>
          <a:bodyPr>
            <a:normAutofit/>
          </a:bodyPr>
          <a:lstStyle/>
          <a:p>
            <a:r>
              <a:rPr lang="en-US" sz="4000" dirty="0"/>
              <a:t>The normalized eight-point algorithm</a:t>
            </a:r>
          </a:p>
        </p:txBody>
      </p:sp>
      <p:sp>
        <p:nvSpPr>
          <p:cNvPr id="581645" name="Rectangle 13"/>
          <p:cNvSpPr>
            <a:spLocks noGrp="1" noChangeArrowheads="1"/>
          </p:cNvSpPr>
          <p:nvPr>
            <p:ph type="body" idx="1"/>
          </p:nvPr>
        </p:nvSpPr>
        <p:spPr>
          <a:xfrm>
            <a:off x="685800" y="1524000"/>
            <a:ext cx="7772400" cy="51054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sz="2400" dirty="0"/>
              <a:t>Center the image data at the origin, and </a:t>
            </a:r>
            <a:r>
              <a:rPr lang="en-US" sz="2400" dirty="0" smtClean="0"/>
              <a:t>normalize the coordinates of the data</a:t>
            </a:r>
          </a:p>
          <a:p>
            <a:pPr>
              <a:buFontTx/>
              <a:buChar char="•"/>
            </a:pPr>
            <a:r>
              <a:rPr lang="en-US" sz="2400" dirty="0" smtClean="0"/>
              <a:t>Use the eight-point algorithm to compute </a:t>
            </a:r>
            <a:r>
              <a:rPr lang="en-US" sz="2400" b="1" i="1" dirty="0" smtClean="0"/>
              <a:t>F</a:t>
            </a:r>
            <a:r>
              <a:rPr lang="en-US" sz="2400" dirty="0" smtClean="0"/>
              <a:t> from the normalized points</a:t>
            </a:r>
          </a:p>
          <a:p>
            <a:pPr>
              <a:buFontTx/>
              <a:buChar char="•"/>
            </a:pPr>
            <a:r>
              <a:rPr lang="en-US" sz="2400" dirty="0" smtClean="0"/>
              <a:t>Enforce </a:t>
            </a:r>
            <a:r>
              <a:rPr lang="en-US" sz="2400" dirty="0"/>
              <a:t>the rank-2 constraint (for example, take SVD of </a:t>
            </a:r>
            <a:r>
              <a:rPr lang="en-US" sz="2400" b="1" i="1" dirty="0"/>
              <a:t>F</a:t>
            </a:r>
            <a:r>
              <a:rPr lang="en-US" sz="2400" dirty="0"/>
              <a:t> and throw out the smallest singular value)</a:t>
            </a:r>
          </a:p>
          <a:p>
            <a:pPr>
              <a:buFontTx/>
              <a:buChar char="•"/>
            </a:pPr>
            <a:r>
              <a:rPr lang="en-US" sz="2400" dirty="0"/>
              <a:t>Transform fundamental matrix back to original units: if </a:t>
            </a:r>
            <a:r>
              <a:rPr lang="en-US" sz="2400" b="1" i="1" dirty="0"/>
              <a:t>T</a:t>
            </a:r>
            <a:r>
              <a:rPr lang="en-US" sz="2400" dirty="0"/>
              <a:t> and </a:t>
            </a:r>
            <a:r>
              <a:rPr lang="en-US" sz="2400" b="1" i="1" dirty="0"/>
              <a:t>T</a:t>
            </a:r>
            <a:r>
              <a:rPr lang="en-US" sz="2400" i="1" dirty="0"/>
              <a:t>’</a:t>
            </a:r>
            <a:r>
              <a:rPr lang="en-US" sz="2400" dirty="0"/>
              <a:t> are the normalizing transformations in the two images, than the fundamental matrix in original coordinates is </a:t>
            </a:r>
            <a:r>
              <a:rPr lang="en-US" sz="2400" b="1" i="1" dirty="0"/>
              <a:t>T</a:t>
            </a:r>
            <a:r>
              <a:rPr lang="en-US" sz="2400" i="1" dirty="0"/>
              <a:t>’</a:t>
            </a:r>
            <a:r>
              <a:rPr lang="en-US" sz="2400" i="1" baseline="30000" dirty="0"/>
              <a:t>T</a:t>
            </a:r>
            <a:r>
              <a:rPr lang="en-US" sz="2400" b="1" i="1" baseline="30000" dirty="0"/>
              <a:t> </a:t>
            </a:r>
            <a:r>
              <a:rPr lang="en-US" sz="2400" b="1" i="1" dirty="0"/>
              <a:t>F T</a:t>
            </a:r>
          </a:p>
        </p:txBody>
      </p:sp>
      <p:sp>
        <p:nvSpPr>
          <p:cNvPr id="25604" name="Text Box 12"/>
          <p:cNvSpPr txBox="1">
            <a:spLocks noChangeArrowheads="1"/>
          </p:cNvSpPr>
          <p:nvPr/>
        </p:nvSpPr>
        <p:spPr bwMode="auto">
          <a:xfrm>
            <a:off x="3336925" y="914400"/>
            <a:ext cx="22018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>
                <a:solidFill>
                  <a:srgbClr val="000000"/>
                </a:solidFill>
                <a:cs typeface="Arial" charset="0"/>
              </a:rPr>
              <a:t>(Hartley, 1995)</a:t>
            </a:r>
          </a:p>
        </p:txBody>
      </p:sp>
    </p:spTree>
    <p:extLst>
      <p:ext uri="{BB962C8B-B14F-4D97-AF65-F5344CB8AC3E}">
        <p14:creationId xmlns:p14="http://schemas.microsoft.com/office/powerpoint/2010/main" val="757861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7-point algorithm</a:t>
            </a:r>
          </a:p>
        </p:txBody>
      </p:sp>
      <p:pic>
        <p:nvPicPr>
          <p:cNvPr id="268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990600"/>
            <a:ext cx="8217226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838200" y="5715000"/>
            <a:ext cx="762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Faster (need fewer points) and could be more robust (fewer points), but also need to check for degenerate cases</a:t>
            </a:r>
          </a:p>
        </p:txBody>
      </p:sp>
    </p:spTree>
    <p:extLst>
      <p:ext uri="{BB962C8B-B14F-4D97-AF65-F5344CB8AC3E}">
        <p14:creationId xmlns:p14="http://schemas.microsoft.com/office/powerpoint/2010/main" val="350367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“Gold standard” algorithm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Use 8-point algorithm to get initial value of F</a:t>
            </a:r>
          </a:p>
          <a:p>
            <a:r>
              <a:rPr lang="en-US" dirty="0"/>
              <a:t>Use F to solve for P and P’ (discussed later)</a:t>
            </a:r>
          </a:p>
          <a:p>
            <a:r>
              <a:rPr lang="en-US" dirty="0"/>
              <a:t>Jointly solve for 3d points </a:t>
            </a:r>
            <a:r>
              <a:rPr lang="en-US" b="1" dirty="0"/>
              <a:t>X</a:t>
            </a:r>
            <a:r>
              <a:rPr lang="en-US" dirty="0"/>
              <a:t> and </a:t>
            </a:r>
            <a:r>
              <a:rPr lang="en-US" b="1" dirty="0"/>
              <a:t>F </a:t>
            </a:r>
            <a:r>
              <a:rPr lang="en-US" dirty="0"/>
              <a:t>that minimize the squared re-projection error</a:t>
            </a:r>
          </a:p>
          <a:p>
            <a:endParaRPr lang="en-US" dirty="0"/>
          </a:p>
        </p:txBody>
      </p:sp>
      <p:grpSp>
        <p:nvGrpSpPr>
          <p:cNvPr id="4" name="Group 14"/>
          <p:cNvGrpSpPr>
            <a:grpSpLocks noChangeAspect="1"/>
          </p:cNvGrpSpPr>
          <p:nvPr/>
        </p:nvGrpSpPr>
        <p:grpSpPr bwMode="auto">
          <a:xfrm>
            <a:off x="2438400" y="3352800"/>
            <a:ext cx="4495800" cy="2604896"/>
            <a:chOff x="1676400" y="762000"/>
            <a:chExt cx="5457825" cy="3162300"/>
          </a:xfrm>
        </p:grpSpPr>
        <p:grpSp>
          <p:nvGrpSpPr>
            <p:cNvPr id="5" name="Group 10"/>
            <p:cNvGrpSpPr>
              <a:grpSpLocks/>
            </p:cNvGrpSpPr>
            <p:nvPr/>
          </p:nvGrpSpPr>
          <p:grpSpPr bwMode="auto">
            <a:xfrm>
              <a:off x="1676400" y="762000"/>
              <a:ext cx="5457825" cy="3162300"/>
              <a:chOff x="1676400" y="762000"/>
              <a:chExt cx="5457825" cy="3162300"/>
            </a:xfrm>
          </p:grpSpPr>
          <p:pic>
            <p:nvPicPr>
              <p:cNvPr id="7" name="Picture 2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1676400" y="762000"/>
                <a:ext cx="5457825" cy="31623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8" name="TextBox 4"/>
              <p:cNvSpPr txBox="1">
                <a:spLocks noChangeArrowheads="1"/>
              </p:cNvSpPr>
              <p:nvPr/>
            </p:nvSpPr>
            <p:spPr bwMode="auto">
              <a:xfrm>
                <a:off x="4597052" y="951978"/>
                <a:ext cx="338554" cy="369332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/>
                  <a:t>X</a:t>
                </a:r>
              </a:p>
            </p:txBody>
          </p:sp>
          <p:sp>
            <p:nvSpPr>
              <p:cNvPr id="9" name="Rounded Rectangle 8"/>
              <p:cNvSpPr/>
              <p:nvPr/>
            </p:nvSpPr>
            <p:spPr>
              <a:xfrm>
                <a:off x="2870200" y="2400300"/>
                <a:ext cx="152400" cy="1524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0" name="Rounded Rectangle 9"/>
              <p:cNvSpPr/>
              <p:nvPr/>
            </p:nvSpPr>
            <p:spPr>
              <a:xfrm>
                <a:off x="5778500" y="2387600"/>
                <a:ext cx="152400" cy="1524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1" name="TextBox 5"/>
              <p:cNvSpPr txBox="1">
                <a:spLocks noChangeArrowheads="1"/>
              </p:cNvSpPr>
              <p:nvPr/>
            </p:nvSpPr>
            <p:spPr bwMode="auto">
              <a:xfrm>
                <a:off x="2819400" y="2286000"/>
                <a:ext cx="287258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600"/>
                  <a:t>x</a:t>
                </a:r>
              </a:p>
            </p:txBody>
          </p:sp>
          <p:sp>
            <p:nvSpPr>
              <p:cNvPr id="12" name="TextBox 9"/>
              <p:cNvSpPr txBox="1">
                <a:spLocks noChangeArrowheads="1"/>
              </p:cNvSpPr>
              <p:nvPr/>
            </p:nvSpPr>
            <p:spPr bwMode="auto">
              <a:xfrm>
                <a:off x="5740052" y="2286000"/>
                <a:ext cx="325730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600"/>
                  <a:t>x'</a:t>
                </a:r>
              </a:p>
            </p:txBody>
          </p:sp>
        </p:grpSp>
        <p:sp>
          <p:nvSpPr>
            <p:cNvPr id="6" name="Rounded Rectangle 5"/>
            <p:cNvSpPr/>
            <p:nvPr/>
          </p:nvSpPr>
          <p:spPr>
            <a:xfrm>
              <a:off x="2819400" y="2400300"/>
              <a:ext cx="76200" cy="1524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838200" y="6248400"/>
            <a:ext cx="75243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See Algorithm 11.2 and Algorithm 11.3 in HZ (pages 284-285) for details</a:t>
            </a:r>
          </a:p>
        </p:txBody>
      </p:sp>
    </p:spTree>
    <p:extLst>
      <p:ext uri="{BB962C8B-B14F-4D97-AF65-F5344CB8AC3E}">
        <p14:creationId xmlns:p14="http://schemas.microsoft.com/office/powerpoint/2010/main" val="644287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Comparison of estimation algorithms</a:t>
            </a:r>
          </a:p>
        </p:txBody>
      </p:sp>
      <p:graphicFrame>
        <p:nvGraphicFramePr>
          <p:cNvPr id="10242" name="Object 5"/>
          <p:cNvGraphicFramePr>
            <a:graphicFrameLocks noGrp="1" noChangeAspect="1"/>
          </p:cNvGraphicFramePr>
          <p:nvPr>
            <p:ph idx="1"/>
          </p:nvPr>
        </p:nvGraphicFramePr>
        <p:xfrm>
          <a:off x="2324100" y="914400"/>
          <a:ext cx="4533900" cy="4533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73" name="Image" r:id="rId4" imgW="7250794" imgH="7250794" progId="">
                  <p:embed/>
                </p:oleObj>
              </mc:Choice>
              <mc:Fallback>
                <p:oleObj name="Image" r:id="rId4" imgW="7250794" imgH="725079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24100" y="914400"/>
                        <a:ext cx="4533900" cy="4533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45234" name="Group 114"/>
          <p:cNvGraphicFramePr>
            <a:graphicFrameLocks noGrp="1"/>
          </p:cNvGraphicFramePr>
          <p:nvPr/>
        </p:nvGraphicFramePr>
        <p:xfrm>
          <a:off x="457200" y="5638800"/>
          <a:ext cx="8229600" cy="1027114"/>
        </p:xfrm>
        <a:graphic>
          <a:graphicData uri="http://schemas.openxmlformats.org/drawingml/2006/table">
            <a:tbl>
              <a:tblPr/>
              <a:tblGrid>
                <a:gridCol w="20574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0574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0574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05740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3984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8-point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Normalized 8-point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Nonlinear least squares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0638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Av. Dist. 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2.33 pixels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0.92 pixel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0.86 pixel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222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Av. Dist. 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2.18 pixels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0.85 pixel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0.80 pixel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53112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dirty="0"/>
              <a:t>We can get projection matrices P and P’ up to a projective ambiguity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>
              <a:hlinkClick r:id="rId3"/>
            </a:endParaRPr>
          </a:p>
          <a:p>
            <a:pPr>
              <a:buNone/>
              <a:defRPr/>
            </a:pPr>
            <a:r>
              <a:rPr lang="en-US" dirty="0"/>
              <a:t>	</a:t>
            </a:r>
            <a:r>
              <a:rPr lang="en-US" dirty="0">
                <a:hlinkClick r:id="rId3"/>
              </a:rPr>
              <a:t>Code</a:t>
            </a:r>
            <a:r>
              <a:rPr lang="en-US" dirty="0"/>
              <a:t>:</a:t>
            </a:r>
          </a:p>
          <a:p>
            <a:pPr>
              <a:buFont typeface="Arial" charset="0"/>
              <a:buNone/>
              <a:defRPr/>
            </a:pPr>
            <a:r>
              <a:rPr lang="en-US" sz="2200" dirty="0"/>
              <a:t>	</a:t>
            </a:r>
            <a:r>
              <a:rPr lang="en-US" sz="2200" dirty="0">
                <a:latin typeface="Courier New" pitchFamily="49" charset="0"/>
                <a:cs typeface="Courier New" pitchFamily="49" charset="0"/>
              </a:rPr>
              <a:t>function P = </a:t>
            </a:r>
            <a:r>
              <a:rPr lang="en-US" sz="2200" dirty="0" err="1">
                <a:latin typeface="Courier New" pitchFamily="49" charset="0"/>
                <a:cs typeface="Courier New" pitchFamily="49" charset="0"/>
              </a:rPr>
              <a:t>vgg_P_from_F</a:t>
            </a:r>
            <a:r>
              <a:rPr lang="en-US" sz="2200" dirty="0">
                <a:latin typeface="Courier New" pitchFamily="49" charset="0"/>
                <a:cs typeface="Courier New" pitchFamily="49" charset="0"/>
              </a:rPr>
              <a:t>(F)</a:t>
            </a:r>
          </a:p>
          <a:p>
            <a:pPr>
              <a:buFont typeface="Arial" charset="0"/>
              <a:buNone/>
              <a:defRPr/>
            </a:pPr>
            <a:r>
              <a:rPr lang="en-US" sz="2200" dirty="0">
                <a:latin typeface="Courier New" pitchFamily="49" charset="0"/>
                <a:cs typeface="Courier New" pitchFamily="49" charset="0"/>
              </a:rPr>
              <a:t>	[U,S,V] = </a:t>
            </a:r>
            <a:r>
              <a:rPr lang="en-US" sz="2200" dirty="0" err="1">
                <a:latin typeface="Courier New" pitchFamily="49" charset="0"/>
                <a:cs typeface="Courier New" pitchFamily="49" charset="0"/>
              </a:rPr>
              <a:t>svd</a:t>
            </a:r>
            <a:r>
              <a:rPr lang="en-US" sz="2200" dirty="0">
                <a:latin typeface="Courier New" pitchFamily="49" charset="0"/>
                <a:cs typeface="Courier New" pitchFamily="49" charset="0"/>
              </a:rPr>
              <a:t>(F);</a:t>
            </a:r>
          </a:p>
          <a:p>
            <a:pPr>
              <a:buFont typeface="Arial" charset="0"/>
              <a:buNone/>
              <a:defRPr/>
            </a:pPr>
            <a:r>
              <a:rPr lang="en-US" sz="2200" dirty="0">
                <a:latin typeface="Courier New" pitchFamily="49" charset="0"/>
                <a:cs typeface="Courier New" pitchFamily="49" charset="0"/>
              </a:rPr>
              <a:t>	e = U(:,3);</a:t>
            </a:r>
          </a:p>
          <a:p>
            <a:pPr>
              <a:buFont typeface="Arial" charset="0"/>
              <a:buNone/>
              <a:defRPr/>
            </a:pPr>
            <a:r>
              <a:rPr lang="en-US" sz="2200" dirty="0">
                <a:latin typeface="Courier New" pitchFamily="49" charset="0"/>
                <a:cs typeface="Courier New" pitchFamily="49" charset="0"/>
              </a:rPr>
              <a:t>	P = [-</a:t>
            </a:r>
            <a:r>
              <a:rPr lang="en-US" sz="2200" dirty="0" err="1">
                <a:latin typeface="Courier New" pitchFamily="49" charset="0"/>
                <a:cs typeface="Courier New" pitchFamily="49" charset="0"/>
              </a:rPr>
              <a:t>vgg_contreps</a:t>
            </a:r>
            <a:r>
              <a:rPr lang="en-US" sz="2200" dirty="0">
                <a:latin typeface="Courier New" pitchFamily="49" charset="0"/>
                <a:cs typeface="Courier New" pitchFamily="49" charset="0"/>
              </a:rPr>
              <a:t>(e)*F e];</a:t>
            </a:r>
          </a:p>
          <a:p>
            <a:pPr>
              <a:defRPr/>
            </a:pPr>
            <a:endParaRPr lang="en-US" dirty="0"/>
          </a:p>
        </p:txBody>
      </p:sp>
      <p:graphicFrame>
        <p:nvGraphicFramePr>
          <p:cNvPr id="15366" name="Object 3"/>
          <p:cNvGraphicFramePr>
            <a:graphicFrameLocks noChangeAspect="1"/>
          </p:cNvGraphicFramePr>
          <p:nvPr/>
        </p:nvGraphicFramePr>
        <p:xfrm>
          <a:off x="914400" y="2514600"/>
          <a:ext cx="1635125" cy="588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51" name="Equation" r:id="rId4" imgW="596880" imgH="215640" progId="Equation.3">
                  <p:embed/>
                </p:oleObj>
              </mc:Choice>
              <mc:Fallback>
                <p:oleObj name="Equation" r:id="rId4" imgW="59688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2514600"/>
                        <a:ext cx="1635125" cy="5889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3"/>
          <p:cNvGraphicFramePr>
            <a:graphicFrameLocks noChangeAspect="1"/>
          </p:cNvGraphicFramePr>
          <p:nvPr/>
        </p:nvGraphicFramePr>
        <p:xfrm>
          <a:off x="2895600" y="2514600"/>
          <a:ext cx="2625725" cy="617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52" name="Equation" r:id="rId6" imgW="914400" imgH="215640" progId="Equation.3">
                  <p:embed/>
                </p:oleObj>
              </mc:Choice>
              <mc:Fallback>
                <p:oleObj name="Equation" r:id="rId6" imgW="91440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95600" y="2514600"/>
                        <a:ext cx="2625725" cy="6175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3"/>
          <p:cNvGraphicFramePr>
            <a:graphicFrameLocks noChangeAspect="1"/>
          </p:cNvGraphicFramePr>
          <p:nvPr/>
        </p:nvGraphicFramePr>
        <p:xfrm>
          <a:off x="5791200" y="2514600"/>
          <a:ext cx="1447800" cy="549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53" name="Equation" r:id="rId8" imgW="533160" imgH="203040" progId="Equation.3">
                  <p:embed/>
                </p:oleObj>
              </mc:Choice>
              <mc:Fallback>
                <p:oleObj name="Equation" r:id="rId8" imgW="53316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91200" y="2514600"/>
                        <a:ext cx="1447800" cy="5492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03" name="TextBox 14"/>
          <p:cNvSpPr txBox="1">
            <a:spLocks noChangeArrowheads="1"/>
          </p:cNvSpPr>
          <p:nvPr/>
        </p:nvSpPr>
        <p:spPr bwMode="auto">
          <a:xfrm>
            <a:off x="2362200" y="3200400"/>
            <a:ext cx="36449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/>
              <a:t>See HZ p. 255-256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029200" y="1600200"/>
            <a:ext cx="15359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K’*translation</a:t>
            </a:r>
          </a:p>
        </p:txBody>
      </p:sp>
      <p:cxnSp>
        <p:nvCxnSpPr>
          <p:cNvPr id="11" name="Straight Arrow Connector 10"/>
          <p:cNvCxnSpPr>
            <a:stCxn id="9" idx="2"/>
          </p:cNvCxnSpPr>
          <p:nvPr/>
        </p:nvCxnSpPr>
        <p:spPr>
          <a:xfrm rot="5400000">
            <a:off x="5293066" y="2010467"/>
            <a:ext cx="545068" cy="46319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rot="5400000">
            <a:off x="4223266" y="2253734"/>
            <a:ext cx="392668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810000" y="1676400"/>
            <a:ext cx="12410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K’*rotation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66938" y="6248400"/>
            <a:ext cx="84577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If we know the intrinsic matrices (K and K’), we can resolve the ambiguity</a:t>
            </a:r>
          </a:p>
        </p:txBody>
      </p:sp>
    </p:spTree>
    <p:extLst>
      <p:ext uri="{BB962C8B-B14F-4D97-AF65-F5344CB8AC3E}">
        <p14:creationId xmlns:p14="http://schemas.microsoft.com/office/powerpoint/2010/main" val="865399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What we’ve seen so far…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2D transformations between images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dirty="0" smtClean="0"/>
              <a:t>Translations, affine transformations, </a:t>
            </a:r>
            <a:r>
              <a:rPr lang="en-US" dirty="0" err="1" smtClean="0"/>
              <a:t>homographies</a:t>
            </a:r>
            <a:r>
              <a:rPr lang="en-US" dirty="0" smtClean="0"/>
              <a:t>…</a:t>
            </a:r>
          </a:p>
          <a:p>
            <a:pPr lvl="1" fontAlgn="auto">
              <a:spcAft>
                <a:spcPts val="0"/>
              </a:spcAft>
              <a:defRPr/>
            </a:pPr>
            <a:endParaRPr lang="en-US" dirty="0"/>
          </a:p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3D coordinates to 2D coordinates</a:t>
            </a:r>
          </a:p>
          <a:p>
            <a:pPr lvl="1">
              <a:defRPr/>
            </a:pPr>
            <a:r>
              <a:rPr lang="en-US" dirty="0" smtClean="0"/>
              <a:t>Camera matrix</a:t>
            </a:r>
          </a:p>
          <a:p>
            <a:pPr fontAlgn="auto">
              <a:spcAft>
                <a:spcPts val="0"/>
              </a:spcAft>
              <a:defRPr/>
            </a:pPr>
            <a:endParaRPr lang="en-US" dirty="0"/>
          </a:p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Today: </a:t>
            </a:r>
            <a:r>
              <a:rPr lang="en-US" dirty="0" err="1" smtClean="0"/>
              <a:t>epipolar</a:t>
            </a:r>
            <a:r>
              <a:rPr lang="en-US" dirty="0" smtClean="0"/>
              <a:t> geometry and fundamental matrices</a:t>
            </a:r>
          </a:p>
          <a:p>
            <a:pPr marL="457200" lvl="1" indent="0" fontAlgn="auto">
              <a:spcAft>
                <a:spcPts val="0"/>
              </a:spcAft>
              <a:buNone/>
              <a:defRPr/>
            </a:pPr>
            <a:endParaRPr lang="en-US" dirty="0" smtClean="0"/>
          </a:p>
          <a:p>
            <a:pPr lvl="1" fontAlgn="auto">
              <a:spcAft>
                <a:spcPts val="0"/>
              </a:spcAft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5011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76200"/>
            <a:ext cx="8763000" cy="838200"/>
          </a:xfrm>
        </p:spPr>
        <p:txBody>
          <a:bodyPr>
            <a:noAutofit/>
          </a:bodyPr>
          <a:lstStyle/>
          <a:p>
            <a:r>
              <a:rPr lang="en-US" sz="3600" dirty="0"/>
              <a:t>From </a:t>
            </a:r>
            <a:r>
              <a:rPr lang="en-US" sz="3600" dirty="0" err="1"/>
              <a:t>epipolar</a:t>
            </a:r>
            <a:r>
              <a:rPr lang="en-US" sz="3600" dirty="0"/>
              <a:t> geometry to camera calibration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90600"/>
            <a:ext cx="8229600" cy="5410200"/>
          </a:xfrm>
        </p:spPr>
        <p:txBody>
          <a:bodyPr>
            <a:normAutofit/>
          </a:bodyPr>
          <a:lstStyle/>
          <a:p>
            <a:pPr>
              <a:buFontTx/>
              <a:buChar char="•"/>
            </a:pPr>
            <a:endParaRPr lang="en-US" sz="2400" dirty="0"/>
          </a:p>
          <a:p>
            <a:pPr>
              <a:buFontTx/>
              <a:buChar char="•"/>
            </a:pPr>
            <a:r>
              <a:rPr lang="en-US" sz="2400" dirty="0"/>
              <a:t>If we know the calibration matrices of the two cameras, we can estimate the essential matrix: </a:t>
            </a:r>
            <a:r>
              <a:rPr lang="en-US" sz="2400" i="1" dirty="0"/>
              <a:t>E = </a:t>
            </a:r>
            <a:r>
              <a:rPr lang="en-US" sz="2400" i="1" dirty="0" smtClean="0"/>
              <a:t>K</a:t>
            </a:r>
            <a:r>
              <a:rPr lang="en-US" sz="2400" i="1" baseline="30000" dirty="0" smtClean="0"/>
              <a:t>T</a:t>
            </a:r>
            <a:r>
              <a:rPr lang="en-US" sz="2400" i="1" dirty="0" smtClean="0"/>
              <a:t>FK’</a:t>
            </a:r>
            <a:endParaRPr lang="en-US" sz="2400" i="1" dirty="0"/>
          </a:p>
          <a:p>
            <a:pPr>
              <a:buFontTx/>
              <a:buChar char="•"/>
            </a:pPr>
            <a:endParaRPr lang="en-US" sz="2400" dirty="0"/>
          </a:p>
          <a:p>
            <a:pPr>
              <a:buFontTx/>
              <a:buChar char="•"/>
            </a:pPr>
            <a:r>
              <a:rPr lang="en-US" sz="2400" dirty="0"/>
              <a:t>The essential matrix gives us the relative rotation and translation between the cameras, or their extrinsic parameters.</a:t>
            </a:r>
          </a:p>
          <a:p>
            <a:pPr>
              <a:buFontTx/>
              <a:buChar char="•"/>
            </a:pPr>
            <a:endParaRPr lang="en-US" sz="2400" dirty="0"/>
          </a:p>
          <a:p>
            <a:pPr>
              <a:buFontTx/>
              <a:buChar char="•"/>
            </a:pPr>
            <a:r>
              <a:rPr lang="en-US" sz="2400" dirty="0"/>
              <a:t>Fundamental matrix lets us compute relationship up to scale for cameras with unknown intrinsic calibrations.</a:t>
            </a:r>
          </a:p>
          <a:p>
            <a:pPr>
              <a:buFontTx/>
              <a:buChar char="•"/>
            </a:pPr>
            <a:endParaRPr lang="en-US" sz="2400" dirty="0"/>
          </a:p>
          <a:p>
            <a:pPr>
              <a:buFontTx/>
              <a:buChar char="•"/>
            </a:pPr>
            <a:r>
              <a:rPr lang="en-US" sz="2400" dirty="0"/>
              <a:t>Estimating the fundamental matrix is a kind of “weak calibration”</a:t>
            </a:r>
          </a:p>
        </p:txBody>
      </p:sp>
    </p:spTree>
    <p:extLst>
      <p:ext uri="{BB962C8B-B14F-4D97-AF65-F5344CB8AC3E}">
        <p14:creationId xmlns:p14="http://schemas.microsoft.com/office/powerpoint/2010/main" val="1907933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6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6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DEMO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465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Depth from disparity</a:t>
            </a:r>
          </a:p>
        </p:txBody>
      </p:sp>
      <p:sp>
        <p:nvSpPr>
          <p:cNvPr id="53" name="Content Placeholder 5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600" dirty="0"/>
              <a:t>Goal: recover depth by finding image coordinate x’ that corresponds to x</a:t>
            </a:r>
          </a:p>
        </p:txBody>
      </p:sp>
      <p:grpSp>
        <p:nvGrpSpPr>
          <p:cNvPr id="24" name="Group 47"/>
          <p:cNvGrpSpPr>
            <a:grpSpLocks noChangeAspect="1"/>
          </p:cNvGrpSpPr>
          <p:nvPr/>
        </p:nvGrpSpPr>
        <p:grpSpPr bwMode="auto">
          <a:xfrm>
            <a:off x="4648200" y="2684426"/>
            <a:ext cx="3823231" cy="3487774"/>
            <a:chOff x="432" y="1264"/>
            <a:chExt cx="2296" cy="2065"/>
          </a:xfrm>
        </p:grpSpPr>
        <p:sp>
          <p:nvSpPr>
            <p:cNvPr id="25" name="Oval 5"/>
            <p:cNvSpPr>
              <a:spLocks noChangeArrowheads="1"/>
            </p:cNvSpPr>
            <p:nvPr/>
          </p:nvSpPr>
          <p:spPr bwMode="auto">
            <a:xfrm>
              <a:off x="720" y="2880"/>
              <a:ext cx="48" cy="48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26" name="Oval 6"/>
            <p:cNvSpPr>
              <a:spLocks noChangeArrowheads="1"/>
            </p:cNvSpPr>
            <p:nvPr/>
          </p:nvSpPr>
          <p:spPr bwMode="auto">
            <a:xfrm>
              <a:off x="2016" y="2880"/>
              <a:ext cx="48" cy="48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27" name="Line 7"/>
            <p:cNvSpPr>
              <a:spLocks noChangeShapeType="1"/>
            </p:cNvSpPr>
            <p:nvPr/>
          </p:nvSpPr>
          <p:spPr bwMode="auto">
            <a:xfrm>
              <a:off x="432" y="2544"/>
              <a:ext cx="62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28" name="Line 8"/>
            <p:cNvSpPr>
              <a:spLocks noChangeShapeType="1"/>
            </p:cNvSpPr>
            <p:nvPr/>
          </p:nvSpPr>
          <p:spPr bwMode="auto">
            <a:xfrm>
              <a:off x="1728" y="2544"/>
              <a:ext cx="62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29" name="Oval 9"/>
            <p:cNvSpPr>
              <a:spLocks noChangeArrowheads="1"/>
            </p:cNvSpPr>
            <p:nvPr/>
          </p:nvSpPr>
          <p:spPr bwMode="auto">
            <a:xfrm>
              <a:off x="1324" y="1515"/>
              <a:ext cx="48" cy="48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30" name="Line 10"/>
            <p:cNvSpPr>
              <a:spLocks noChangeShapeType="1"/>
            </p:cNvSpPr>
            <p:nvPr/>
          </p:nvSpPr>
          <p:spPr bwMode="auto">
            <a:xfrm flipV="1">
              <a:off x="768" y="1536"/>
              <a:ext cx="576" cy="134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31" name="Line 11"/>
            <p:cNvSpPr>
              <a:spLocks noChangeShapeType="1"/>
            </p:cNvSpPr>
            <p:nvPr/>
          </p:nvSpPr>
          <p:spPr bwMode="auto">
            <a:xfrm flipH="1" flipV="1">
              <a:off x="1344" y="1536"/>
              <a:ext cx="720" cy="13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32" name="Line 12"/>
            <p:cNvSpPr>
              <a:spLocks noChangeShapeType="1"/>
            </p:cNvSpPr>
            <p:nvPr/>
          </p:nvSpPr>
          <p:spPr bwMode="auto">
            <a:xfrm flipV="1">
              <a:off x="748" y="2544"/>
              <a:ext cx="0" cy="3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arrow" w="med" len="med"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33" name="Text Box 13"/>
            <p:cNvSpPr txBox="1">
              <a:spLocks noChangeArrowheads="1"/>
            </p:cNvSpPr>
            <p:nvPr/>
          </p:nvSpPr>
          <p:spPr bwMode="auto">
            <a:xfrm>
              <a:off x="609" y="2607"/>
              <a:ext cx="153" cy="23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/>
                <a:t>f</a:t>
              </a:r>
            </a:p>
          </p:txBody>
        </p:sp>
        <p:sp>
          <p:nvSpPr>
            <p:cNvPr id="34" name="Oval 14"/>
            <p:cNvSpPr>
              <a:spLocks noChangeArrowheads="1"/>
            </p:cNvSpPr>
            <p:nvPr/>
          </p:nvSpPr>
          <p:spPr bwMode="auto">
            <a:xfrm>
              <a:off x="892" y="2517"/>
              <a:ext cx="48" cy="48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35" name="Oval 15"/>
            <p:cNvSpPr>
              <a:spLocks noChangeArrowheads="1"/>
            </p:cNvSpPr>
            <p:nvPr/>
          </p:nvSpPr>
          <p:spPr bwMode="auto">
            <a:xfrm>
              <a:off x="1845" y="2517"/>
              <a:ext cx="48" cy="48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36" name="Line 16"/>
            <p:cNvSpPr>
              <a:spLocks noChangeShapeType="1"/>
            </p:cNvSpPr>
            <p:nvPr/>
          </p:nvSpPr>
          <p:spPr bwMode="auto">
            <a:xfrm flipV="1">
              <a:off x="2043" y="2544"/>
              <a:ext cx="0" cy="3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arrow" w="med" len="med"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37" name="Line 17"/>
            <p:cNvSpPr>
              <a:spLocks noChangeShapeType="1"/>
            </p:cNvSpPr>
            <p:nvPr/>
          </p:nvSpPr>
          <p:spPr bwMode="auto">
            <a:xfrm>
              <a:off x="720" y="2496"/>
              <a:ext cx="19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med" len="sm"/>
              <a:tailEnd type="arrow" w="med" len="sm"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38" name="Text Box 18"/>
            <p:cNvSpPr txBox="1">
              <a:spLocks noChangeArrowheads="1"/>
            </p:cNvSpPr>
            <p:nvPr/>
          </p:nvSpPr>
          <p:spPr bwMode="auto">
            <a:xfrm>
              <a:off x="736" y="2272"/>
              <a:ext cx="188" cy="23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/>
                <a:t>x</a:t>
              </a:r>
            </a:p>
          </p:txBody>
        </p:sp>
        <p:sp>
          <p:nvSpPr>
            <p:cNvPr id="39" name="Line 19"/>
            <p:cNvSpPr>
              <a:spLocks noChangeShapeType="1"/>
            </p:cNvSpPr>
            <p:nvPr/>
          </p:nvSpPr>
          <p:spPr bwMode="auto">
            <a:xfrm>
              <a:off x="1872" y="2496"/>
              <a:ext cx="17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arrow" w="med" len="sm"/>
              <a:tailEnd type="none" w="med" len="sm"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40" name="Text Box 20"/>
            <p:cNvSpPr txBox="1">
              <a:spLocks noChangeArrowheads="1"/>
            </p:cNvSpPr>
            <p:nvPr/>
          </p:nvSpPr>
          <p:spPr bwMode="auto">
            <a:xfrm>
              <a:off x="1851" y="2272"/>
              <a:ext cx="223" cy="23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/>
                <a:t>x’</a:t>
              </a:r>
            </a:p>
          </p:txBody>
        </p:sp>
        <p:sp>
          <p:nvSpPr>
            <p:cNvPr id="41" name="Text Box 21"/>
            <p:cNvSpPr txBox="1">
              <a:spLocks noChangeArrowheads="1"/>
            </p:cNvSpPr>
            <p:nvPr/>
          </p:nvSpPr>
          <p:spPr bwMode="auto">
            <a:xfrm>
              <a:off x="1036" y="2910"/>
              <a:ext cx="703" cy="41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 dirty="0"/>
                <a:t>Baseline</a:t>
              </a:r>
              <a:br>
                <a:rPr lang="en-US" sz="2000" dirty="0"/>
              </a:br>
              <a:r>
                <a:rPr lang="en-US" sz="2000" dirty="0"/>
                <a:t>T</a:t>
              </a:r>
            </a:p>
          </p:txBody>
        </p:sp>
        <p:sp>
          <p:nvSpPr>
            <p:cNvPr id="42" name="Line 22"/>
            <p:cNvSpPr>
              <a:spLocks noChangeShapeType="1"/>
            </p:cNvSpPr>
            <p:nvPr/>
          </p:nvSpPr>
          <p:spPr bwMode="auto">
            <a:xfrm flipV="1">
              <a:off x="2496" y="1536"/>
              <a:ext cx="0" cy="13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arrow" w="med" len="med"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43" name="Text Box 23"/>
            <p:cNvSpPr txBox="1">
              <a:spLocks noChangeArrowheads="1"/>
            </p:cNvSpPr>
            <p:nvPr/>
          </p:nvSpPr>
          <p:spPr bwMode="auto">
            <a:xfrm>
              <a:off x="2540" y="2031"/>
              <a:ext cx="188" cy="23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/>
                <a:t>z</a:t>
              </a:r>
            </a:p>
          </p:txBody>
        </p:sp>
        <p:sp>
          <p:nvSpPr>
            <p:cNvPr id="45" name="Text Box 25"/>
            <p:cNvSpPr txBox="1">
              <a:spLocks noChangeArrowheads="1"/>
            </p:cNvSpPr>
            <p:nvPr/>
          </p:nvSpPr>
          <p:spPr bwMode="auto">
            <a:xfrm>
              <a:off x="1824" y="2915"/>
              <a:ext cx="486" cy="23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 dirty="0"/>
                <a:t>O’</a:t>
              </a:r>
              <a:endParaRPr lang="en-US" sz="2000" baseline="-25000" dirty="0"/>
            </a:p>
          </p:txBody>
        </p:sp>
        <p:sp>
          <p:nvSpPr>
            <p:cNvPr id="46" name="Text Box 26"/>
            <p:cNvSpPr txBox="1">
              <a:spLocks noChangeArrowheads="1"/>
            </p:cNvSpPr>
            <p:nvPr/>
          </p:nvSpPr>
          <p:spPr bwMode="auto">
            <a:xfrm>
              <a:off x="1104" y="1264"/>
              <a:ext cx="486" cy="23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 dirty="0"/>
                <a:t>X</a:t>
              </a:r>
              <a:endParaRPr lang="en-US" sz="2000" baseline="-25000" dirty="0"/>
            </a:p>
          </p:txBody>
        </p:sp>
        <p:sp>
          <p:nvSpPr>
            <p:cNvPr id="47" name="Line 27"/>
            <p:cNvSpPr>
              <a:spLocks noChangeShapeType="1"/>
            </p:cNvSpPr>
            <p:nvPr/>
          </p:nvSpPr>
          <p:spPr bwMode="auto">
            <a:xfrm>
              <a:off x="796" y="2901"/>
              <a:ext cx="120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48" name="Text Box 28"/>
            <p:cNvSpPr txBox="1">
              <a:spLocks noChangeArrowheads="1"/>
            </p:cNvSpPr>
            <p:nvPr/>
          </p:nvSpPr>
          <p:spPr bwMode="auto">
            <a:xfrm>
              <a:off x="2022" y="2608"/>
              <a:ext cx="153" cy="23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/>
                <a:t>f</a:t>
              </a:r>
            </a:p>
          </p:txBody>
        </p:sp>
      </p:grpSp>
      <p:grpSp>
        <p:nvGrpSpPr>
          <p:cNvPr id="54" name="Group 53"/>
          <p:cNvGrpSpPr>
            <a:grpSpLocks noChangeAspect="1"/>
          </p:cNvGrpSpPr>
          <p:nvPr/>
        </p:nvGrpSpPr>
        <p:grpSpPr>
          <a:xfrm>
            <a:off x="1105828" y="2362200"/>
            <a:ext cx="2856572" cy="3795508"/>
            <a:chOff x="609600" y="753824"/>
            <a:chExt cx="3905925" cy="5189776"/>
          </a:xfrm>
        </p:grpSpPr>
        <p:grpSp>
          <p:nvGrpSpPr>
            <p:cNvPr id="49" name="Group 48"/>
            <p:cNvGrpSpPr>
              <a:grpSpLocks noChangeAspect="1"/>
            </p:cNvGrpSpPr>
            <p:nvPr/>
          </p:nvGrpSpPr>
          <p:grpSpPr>
            <a:xfrm>
              <a:off x="609600" y="1143000"/>
              <a:ext cx="3905925" cy="4800600"/>
              <a:chOff x="533400" y="957263"/>
              <a:chExt cx="4491038" cy="5519737"/>
            </a:xfrm>
          </p:grpSpPr>
          <p:sp>
            <p:nvSpPr>
              <p:cNvPr id="4" name="Freeform 4"/>
              <p:cNvSpPr>
                <a:spLocks/>
              </p:cNvSpPr>
              <p:nvPr/>
            </p:nvSpPr>
            <p:spPr bwMode="auto">
              <a:xfrm>
                <a:off x="3481388" y="957263"/>
                <a:ext cx="1220787" cy="839787"/>
              </a:xfrm>
              <a:custGeom>
                <a:avLst/>
                <a:gdLst>
                  <a:gd name="T0" fmla="*/ 2147483647 w 865"/>
                  <a:gd name="T1" fmla="*/ 0 h 529"/>
                  <a:gd name="T2" fmla="*/ 2147483647 w 865"/>
                  <a:gd name="T3" fmla="*/ 2147483647 h 529"/>
                  <a:gd name="T4" fmla="*/ 2147483647 w 865"/>
                  <a:gd name="T5" fmla="*/ 2147483647 h 529"/>
                  <a:gd name="T6" fmla="*/ 2147483647 w 865"/>
                  <a:gd name="T7" fmla="*/ 2147483647 h 529"/>
                  <a:gd name="T8" fmla="*/ 2147483647 w 865"/>
                  <a:gd name="T9" fmla="*/ 2147483647 h 529"/>
                  <a:gd name="T10" fmla="*/ 2147483647 w 865"/>
                  <a:gd name="T11" fmla="*/ 2147483647 h 529"/>
                  <a:gd name="T12" fmla="*/ 2147483647 w 865"/>
                  <a:gd name="T13" fmla="*/ 2147483647 h 529"/>
                  <a:gd name="T14" fmla="*/ 2147483647 w 865"/>
                  <a:gd name="T15" fmla="*/ 2147483647 h 529"/>
                  <a:gd name="T16" fmla="*/ 2147483647 w 865"/>
                  <a:gd name="T17" fmla="*/ 2147483647 h 529"/>
                  <a:gd name="T18" fmla="*/ 0 w 865"/>
                  <a:gd name="T19" fmla="*/ 2147483647 h 529"/>
                  <a:gd name="T20" fmla="*/ 0 w 865"/>
                  <a:gd name="T21" fmla="*/ 2147483647 h 529"/>
                  <a:gd name="T22" fmla="*/ 0 w 865"/>
                  <a:gd name="T23" fmla="*/ 2147483647 h 529"/>
                  <a:gd name="T24" fmla="*/ 2147483647 w 865"/>
                  <a:gd name="T25" fmla="*/ 2147483647 h 529"/>
                  <a:gd name="T26" fmla="*/ 2147483647 w 865"/>
                  <a:gd name="T27" fmla="*/ 2147483647 h 529"/>
                  <a:gd name="T28" fmla="*/ 2147483647 w 865"/>
                  <a:gd name="T29" fmla="*/ 2147483647 h 529"/>
                  <a:gd name="T30" fmla="*/ 2147483647 w 865"/>
                  <a:gd name="T31" fmla="*/ 2147483647 h 529"/>
                  <a:gd name="T32" fmla="*/ 2147483647 w 865"/>
                  <a:gd name="T33" fmla="*/ 2147483647 h 529"/>
                  <a:gd name="T34" fmla="*/ 2147483647 w 865"/>
                  <a:gd name="T35" fmla="*/ 2147483647 h 529"/>
                  <a:gd name="T36" fmla="*/ 2147483647 w 865"/>
                  <a:gd name="T37" fmla="*/ 2147483647 h 529"/>
                  <a:gd name="T38" fmla="*/ 2147483647 w 865"/>
                  <a:gd name="T39" fmla="*/ 2147483647 h 529"/>
                  <a:gd name="T40" fmla="*/ 2147483647 w 865"/>
                  <a:gd name="T41" fmla="*/ 2147483647 h 529"/>
                  <a:gd name="T42" fmla="*/ 2147483647 w 865"/>
                  <a:gd name="T43" fmla="*/ 2147483647 h 529"/>
                  <a:gd name="T44" fmla="*/ 2147483647 w 865"/>
                  <a:gd name="T45" fmla="*/ 2147483647 h 529"/>
                  <a:gd name="T46" fmla="*/ 2147483647 w 865"/>
                  <a:gd name="T47" fmla="*/ 2147483647 h 529"/>
                  <a:gd name="T48" fmla="*/ 2147483647 w 865"/>
                  <a:gd name="T49" fmla="*/ 2147483647 h 529"/>
                  <a:gd name="T50" fmla="*/ 2147483647 w 865"/>
                  <a:gd name="T51" fmla="*/ 2147483647 h 529"/>
                  <a:gd name="T52" fmla="*/ 2147483647 w 865"/>
                  <a:gd name="T53" fmla="*/ 2147483647 h 529"/>
                  <a:gd name="T54" fmla="*/ 2147483647 w 865"/>
                  <a:gd name="T55" fmla="*/ 2147483647 h 529"/>
                  <a:gd name="T56" fmla="*/ 2147483647 w 865"/>
                  <a:gd name="T57" fmla="*/ 2147483647 h 529"/>
                  <a:gd name="T58" fmla="*/ 2147483647 w 865"/>
                  <a:gd name="T59" fmla="*/ 2147483647 h 529"/>
                  <a:gd name="T60" fmla="*/ 2147483647 w 865"/>
                  <a:gd name="T61" fmla="*/ 2147483647 h 529"/>
                  <a:gd name="T62" fmla="*/ 2147483647 w 865"/>
                  <a:gd name="T63" fmla="*/ 2147483647 h 529"/>
                  <a:gd name="T64" fmla="*/ 2147483647 w 865"/>
                  <a:gd name="T65" fmla="*/ 2147483647 h 529"/>
                  <a:gd name="T66" fmla="*/ 2147483647 w 865"/>
                  <a:gd name="T67" fmla="*/ 2147483647 h 529"/>
                  <a:gd name="T68" fmla="*/ 2147483647 w 865"/>
                  <a:gd name="T69" fmla="*/ 2147483647 h 529"/>
                  <a:gd name="T70" fmla="*/ 2147483647 w 865"/>
                  <a:gd name="T71" fmla="*/ 2147483647 h 529"/>
                  <a:gd name="T72" fmla="*/ 2147483647 w 865"/>
                  <a:gd name="T73" fmla="*/ 2147483647 h 529"/>
                  <a:gd name="T74" fmla="*/ 2147483647 w 865"/>
                  <a:gd name="T75" fmla="*/ 2147483647 h 529"/>
                  <a:gd name="T76" fmla="*/ 2147483647 w 865"/>
                  <a:gd name="T77" fmla="*/ 2147483647 h 529"/>
                  <a:gd name="T78" fmla="*/ 2147483647 w 865"/>
                  <a:gd name="T79" fmla="*/ 0 h 529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865"/>
                  <a:gd name="T121" fmla="*/ 0 h 529"/>
                  <a:gd name="T122" fmla="*/ 865 w 865"/>
                  <a:gd name="T123" fmla="*/ 529 h 529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865" h="529">
                    <a:moveTo>
                      <a:pt x="84" y="0"/>
                    </a:moveTo>
                    <a:lnTo>
                      <a:pt x="72" y="24"/>
                    </a:lnTo>
                    <a:lnTo>
                      <a:pt x="72" y="48"/>
                    </a:lnTo>
                    <a:lnTo>
                      <a:pt x="48" y="72"/>
                    </a:lnTo>
                    <a:lnTo>
                      <a:pt x="36" y="96"/>
                    </a:lnTo>
                    <a:lnTo>
                      <a:pt x="36" y="120"/>
                    </a:lnTo>
                    <a:lnTo>
                      <a:pt x="36" y="144"/>
                    </a:lnTo>
                    <a:lnTo>
                      <a:pt x="24" y="168"/>
                    </a:lnTo>
                    <a:lnTo>
                      <a:pt x="12" y="192"/>
                    </a:lnTo>
                    <a:lnTo>
                      <a:pt x="0" y="216"/>
                    </a:lnTo>
                    <a:lnTo>
                      <a:pt x="0" y="240"/>
                    </a:lnTo>
                    <a:lnTo>
                      <a:pt x="0" y="264"/>
                    </a:lnTo>
                    <a:lnTo>
                      <a:pt x="12" y="288"/>
                    </a:lnTo>
                    <a:lnTo>
                      <a:pt x="12" y="312"/>
                    </a:lnTo>
                    <a:lnTo>
                      <a:pt x="24" y="336"/>
                    </a:lnTo>
                    <a:lnTo>
                      <a:pt x="24" y="360"/>
                    </a:lnTo>
                    <a:lnTo>
                      <a:pt x="36" y="384"/>
                    </a:lnTo>
                    <a:lnTo>
                      <a:pt x="36" y="408"/>
                    </a:lnTo>
                    <a:lnTo>
                      <a:pt x="48" y="432"/>
                    </a:lnTo>
                    <a:lnTo>
                      <a:pt x="60" y="456"/>
                    </a:lnTo>
                    <a:lnTo>
                      <a:pt x="852" y="528"/>
                    </a:lnTo>
                    <a:lnTo>
                      <a:pt x="804" y="480"/>
                    </a:lnTo>
                    <a:lnTo>
                      <a:pt x="792" y="456"/>
                    </a:lnTo>
                    <a:lnTo>
                      <a:pt x="780" y="420"/>
                    </a:lnTo>
                    <a:lnTo>
                      <a:pt x="768" y="396"/>
                    </a:lnTo>
                    <a:lnTo>
                      <a:pt x="756" y="372"/>
                    </a:lnTo>
                    <a:lnTo>
                      <a:pt x="744" y="348"/>
                    </a:lnTo>
                    <a:lnTo>
                      <a:pt x="744" y="324"/>
                    </a:lnTo>
                    <a:lnTo>
                      <a:pt x="744" y="288"/>
                    </a:lnTo>
                    <a:lnTo>
                      <a:pt x="744" y="264"/>
                    </a:lnTo>
                    <a:lnTo>
                      <a:pt x="744" y="240"/>
                    </a:lnTo>
                    <a:lnTo>
                      <a:pt x="768" y="216"/>
                    </a:lnTo>
                    <a:lnTo>
                      <a:pt x="768" y="192"/>
                    </a:lnTo>
                    <a:lnTo>
                      <a:pt x="780" y="168"/>
                    </a:lnTo>
                    <a:lnTo>
                      <a:pt x="804" y="156"/>
                    </a:lnTo>
                    <a:lnTo>
                      <a:pt x="804" y="132"/>
                    </a:lnTo>
                    <a:lnTo>
                      <a:pt x="828" y="108"/>
                    </a:lnTo>
                    <a:lnTo>
                      <a:pt x="852" y="96"/>
                    </a:lnTo>
                    <a:lnTo>
                      <a:pt x="864" y="72"/>
                    </a:lnTo>
                    <a:lnTo>
                      <a:pt x="84" y="0"/>
                    </a:lnTo>
                  </a:path>
                </a:pathLst>
              </a:custGeom>
              <a:gradFill rotWithShape="0">
                <a:gsLst>
                  <a:gs pos="0">
                    <a:srgbClr val="012501"/>
                  </a:gs>
                  <a:gs pos="100000">
                    <a:srgbClr val="037C03"/>
                  </a:gs>
                </a:gsLst>
                <a:lin ang="18900000" scaled="1"/>
              </a:gra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5" name="Line 5"/>
              <p:cNvSpPr>
                <a:spLocks noChangeShapeType="1"/>
              </p:cNvSpPr>
              <p:nvPr/>
            </p:nvSpPr>
            <p:spPr bwMode="auto">
              <a:xfrm>
                <a:off x="890588" y="4310063"/>
                <a:ext cx="3251200" cy="182880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6" name="Freeform 9"/>
              <p:cNvSpPr>
                <a:spLocks/>
              </p:cNvSpPr>
              <p:nvPr/>
            </p:nvSpPr>
            <p:spPr bwMode="auto">
              <a:xfrm>
                <a:off x="1533525" y="1219200"/>
                <a:ext cx="2471738" cy="2462213"/>
              </a:xfrm>
              <a:custGeom>
                <a:avLst/>
                <a:gdLst>
                  <a:gd name="T0" fmla="*/ 0 w 1557"/>
                  <a:gd name="T1" fmla="*/ 2147483647 h 1551"/>
                  <a:gd name="T2" fmla="*/ 2147483647 w 1557"/>
                  <a:gd name="T3" fmla="*/ 0 h 1551"/>
                  <a:gd name="T4" fmla="*/ 0 60000 65536"/>
                  <a:gd name="T5" fmla="*/ 0 60000 65536"/>
                  <a:gd name="T6" fmla="*/ 0 w 1557"/>
                  <a:gd name="T7" fmla="*/ 0 h 1551"/>
                  <a:gd name="T8" fmla="*/ 1557 w 1557"/>
                  <a:gd name="T9" fmla="*/ 1551 h 155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557" h="1551">
                    <a:moveTo>
                      <a:pt x="0" y="1551"/>
                    </a:moveTo>
                    <a:lnTo>
                      <a:pt x="1557" y="0"/>
                    </a:ln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7" name="Freeform 10"/>
              <p:cNvSpPr>
                <a:spLocks/>
              </p:cNvSpPr>
              <p:nvPr/>
            </p:nvSpPr>
            <p:spPr bwMode="auto">
              <a:xfrm>
                <a:off x="687388" y="2490788"/>
                <a:ext cx="1220787" cy="2001837"/>
              </a:xfrm>
              <a:custGeom>
                <a:avLst/>
                <a:gdLst>
                  <a:gd name="T0" fmla="*/ 0 w 865"/>
                  <a:gd name="T1" fmla="*/ 2147483647 h 1261"/>
                  <a:gd name="T2" fmla="*/ 2147483647 w 865"/>
                  <a:gd name="T3" fmla="*/ 2147483647 h 1261"/>
                  <a:gd name="T4" fmla="*/ 2147483647 w 865"/>
                  <a:gd name="T5" fmla="*/ 2147483647 h 1261"/>
                  <a:gd name="T6" fmla="*/ 0 w 865"/>
                  <a:gd name="T7" fmla="*/ 0 h 1261"/>
                  <a:gd name="T8" fmla="*/ 0 w 865"/>
                  <a:gd name="T9" fmla="*/ 2147483647 h 12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65"/>
                  <a:gd name="T16" fmla="*/ 0 h 1261"/>
                  <a:gd name="T17" fmla="*/ 865 w 865"/>
                  <a:gd name="T18" fmla="*/ 1261 h 12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65" h="1261">
                    <a:moveTo>
                      <a:pt x="0" y="828"/>
                    </a:moveTo>
                    <a:lnTo>
                      <a:pt x="864" y="1260"/>
                    </a:lnTo>
                    <a:lnTo>
                      <a:pt x="864" y="414"/>
                    </a:lnTo>
                    <a:lnTo>
                      <a:pt x="0" y="0"/>
                    </a:lnTo>
                    <a:lnTo>
                      <a:pt x="0" y="828"/>
                    </a:lnTo>
                  </a:path>
                </a:pathLst>
              </a:custGeom>
              <a:solidFill>
                <a:srgbClr val="FEBF02"/>
              </a:solidFill>
              <a:ln w="12700" cap="rnd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8" name="Freeform 12"/>
              <p:cNvSpPr>
                <a:spLocks/>
              </p:cNvSpPr>
              <p:nvPr/>
            </p:nvSpPr>
            <p:spPr bwMode="auto">
              <a:xfrm>
                <a:off x="3990975" y="1219200"/>
                <a:ext cx="117475" cy="3910013"/>
              </a:xfrm>
              <a:custGeom>
                <a:avLst/>
                <a:gdLst>
                  <a:gd name="T0" fmla="*/ 2147483647 w 74"/>
                  <a:gd name="T1" fmla="*/ 2147483647 h 2463"/>
                  <a:gd name="T2" fmla="*/ 0 w 74"/>
                  <a:gd name="T3" fmla="*/ 0 h 2463"/>
                  <a:gd name="T4" fmla="*/ 0 60000 65536"/>
                  <a:gd name="T5" fmla="*/ 0 60000 65536"/>
                  <a:gd name="T6" fmla="*/ 0 w 74"/>
                  <a:gd name="T7" fmla="*/ 0 h 2463"/>
                  <a:gd name="T8" fmla="*/ 74 w 74"/>
                  <a:gd name="T9" fmla="*/ 2463 h 246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74" h="2463">
                    <a:moveTo>
                      <a:pt x="74" y="2463"/>
                    </a:move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9" name="Freeform 13"/>
              <p:cNvSpPr>
                <a:spLocks/>
              </p:cNvSpPr>
              <p:nvPr/>
            </p:nvSpPr>
            <p:spPr bwMode="auto">
              <a:xfrm>
                <a:off x="3803650" y="4208463"/>
                <a:ext cx="1220788" cy="2001837"/>
              </a:xfrm>
              <a:custGeom>
                <a:avLst/>
                <a:gdLst>
                  <a:gd name="T0" fmla="*/ 0 w 865"/>
                  <a:gd name="T1" fmla="*/ 2147483647 h 1261"/>
                  <a:gd name="T2" fmla="*/ 2147483647 w 865"/>
                  <a:gd name="T3" fmla="*/ 2147483647 h 1261"/>
                  <a:gd name="T4" fmla="*/ 2147483647 w 865"/>
                  <a:gd name="T5" fmla="*/ 2147483647 h 1261"/>
                  <a:gd name="T6" fmla="*/ 0 w 865"/>
                  <a:gd name="T7" fmla="*/ 0 h 1261"/>
                  <a:gd name="T8" fmla="*/ 0 w 865"/>
                  <a:gd name="T9" fmla="*/ 2147483647 h 12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65"/>
                  <a:gd name="T16" fmla="*/ 0 h 1261"/>
                  <a:gd name="T17" fmla="*/ 865 w 865"/>
                  <a:gd name="T18" fmla="*/ 1261 h 12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65" h="1261">
                    <a:moveTo>
                      <a:pt x="0" y="828"/>
                    </a:moveTo>
                    <a:lnTo>
                      <a:pt x="864" y="1260"/>
                    </a:lnTo>
                    <a:lnTo>
                      <a:pt x="864" y="414"/>
                    </a:lnTo>
                    <a:lnTo>
                      <a:pt x="0" y="0"/>
                    </a:lnTo>
                    <a:lnTo>
                      <a:pt x="0" y="828"/>
                    </a:lnTo>
                  </a:path>
                </a:pathLst>
              </a:custGeom>
              <a:solidFill>
                <a:srgbClr val="FEBF02"/>
              </a:solidFill>
              <a:ln w="12700" cap="rnd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10" name="Line 14"/>
              <p:cNvSpPr>
                <a:spLocks noChangeShapeType="1"/>
              </p:cNvSpPr>
              <p:nvPr/>
            </p:nvSpPr>
            <p:spPr bwMode="auto">
              <a:xfrm flipV="1">
                <a:off x="890588" y="3681413"/>
                <a:ext cx="642937" cy="62865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11" name="Line 15"/>
              <p:cNvSpPr>
                <a:spLocks noChangeShapeType="1"/>
              </p:cNvSpPr>
              <p:nvPr/>
            </p:nvSpPr>
            <p:spPr bwMode="auto">
              <a:xfrm flipH="1" flipV="1">
                <a:off x="4108450" y="5129213"/>
                <a:ext cx="33338" cy="100965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12" name="Freeform 18"/>
              <p:cNvSpPr>
                <a:spLocks/>
              </p:cNvSpPr>
              <p:nvPr/>
            </p:nvSpPr>
            <p:spPr bwMode="auto">
              <a:xfrm>
                <a:off x="533400" y="4260850"/>
                <a:ext cx="393700" cy="387350"/>
              </a:xfrm>
              <a:custGeom>
                <a:avLst/>
                <a:gdLst>
                  <a:gd name="T0" fmla="*/ 0 w 279"/>
                  <a:gd name="T1" fmla="*/ 2147483647 h 244"/>
                  <a:gd name="T2" fmla="*/ 2147483647 w 279"/>
                  <a:gd name="T3" fmla="*/ 2147483647 h 244"/>
                  <a:gd name="T4" fmla="*/ 2147483647 w 279"/>
                  <a:gd name="T5" fmla="*/ 0 h 244"/>
                  <a:gd name="T6" fmla="*/ 2147483647 w 279"/>
                  <a:gd name="T7" fmla="*/ 2147483647 h 244"/>
                  <a:gd name="T8" fmla="*/ 2147483647 w 279"/>
                  <a:gd name="T9" fmla="*/ 2147483647 h 244"/>
                  <a:gd name="T10" fmla="*/ 2147483647 w 279"/>
                  <a:gd name="T11" fmla="*/ 2147483647 h 244"/>
                  <a:gd name="T12" fmla="*/ 2147483647 w 279"/>
                  <a:gd name="T13" fmla="*/ 2147483647 h 244"/>
                  <a:gd name="T14" fmla="*/ 2147483647 w 279"/>
                  <a:gd name="T15" fmla="*/ 2147483647 h 244"/>
                  <a:gd name="T16" fmla="*/ 2147483647 w 279"/>
                  <a:gd name="T17" fmla="*/ 2147483647 h 244"/>
                  <a:gd name="T18" fmla="*/ 2147483647 w 279"/>
                  <a:gd name="T19" fmla="*/ 2147483647 h 244"/>
                  <a:gd name="T20" fmla="*/ 2147483647 w 279"/>
                  <a:gd name="T21" fmla="*/ 2147483647 h 244"/>
                  <a:gd name="T22" fmla="*/ 2147483647 w 279"/>
                  <a:gd name="T23" fmla="*/ 2147483647 h 244"/>
                  <a:gd name="T24" fmla="*/ 2147483647 w 279"/>
                  <a:gd name="T25" fmla="*/ 2147483647 h 244"/>
                  <a:gd name="T26" fmla="*/ 2147483647 w 279"/>
                  <a:gd name="T27" fmla="*/ 2147483647 h 244"/>
                  <a:gd name="T28" fmla="*/ 2147483647 w 279"/>
                  <a:gd name="T29" fmla="*/ 2147483647 h 244"/>
                  <a:gd name="T30" fmla="*/ 2147483647 w 279"/>
                  <a:gd name="T31" fmla="*/ 2147483647 h 244"/>
                  <a:gd name="T32" fmla="*/ 2147483647 w 279"/>
                  <a:gd name="T33" fmla="*/ 2147483647 h 244"/>
                  <a:gd name="T34" fmla="*/ 2147483647 w 279"/>
                  <a:gd name="T35" fmla="*/ 2147483647 h 244"/>
                  <a:gd name="T36" fmla="*/ 2147483647 w 279"/>
                  <a:gd name="T37" fmla="*/ 2147483647 h 244"/>
                  <a:gd name="T38" fmla="*/ 2147483647 w 279"/>
                  <a:gd name="T39" fmla="*/ 2147483647 h 244"/>
                  <a:gd name="T40" fmla="*/ 2147483647 w 279"/>
                  <a:gd name="T41" fmla="*/ 2147483647 h 244"/>
                  <a:gd name="T42" fmla="*/ 2147483647 w 279"/>
                  <a:gd name="T43" fmla="*/ 2147483647 h 244"/>
                  <a:gd name="T44" fmla="*/ 2147483647 w 279"/>
                  <a:gd name="T45" fmla="*/ 2147483647 h 244"/>
                  <a:gd name="T46" fmla="*/ 2147483647 w 279"/>
                  <a:gd name="T47" fmla="*/ 2147483647 h 244"/>
                  <a:gd name="T48" fmla="*/ 2147483647 w 279"/>
                  <a:gd name="T49" fmla="*/ 2147483647 h 244"/>
                  <a:gd name="T50" fmla="*/ 2147483647 w 279"/>
                  <a:gd name="T51" fmla="*/ 2147483647 h 244"/>
                  <a:gd name="T52" fmla="*/ 2147483647 w 279"/>
                  <a:gd name="T53" fmla="*/ 2147483647 h 244"/>
                  <a:gd name="T54" fmla="*/ 2147483647 w 279"/>
                  <a:gd name="T55" fmla="*/ 2147483647 h 244"/>
                  <a:gd name="T56" fmla="*/ 2147483647 w 279"/>
                  <a:gd name="T57" fmla="*/ 2147483647 h 244"/>
                  <a:gd name="T58" fmla="*/ 2147483647 w 279"/>
                  <a:gd name="T59" fmla="*/ 2147483647 h 244"/>
                  <a:gd name="T60" fmla="*/ 2147483647 w 279"/>
                  <a:gd name="T61" fmla="*/ 2147483647 h 244"/>
                  <a:gd name="T62" fmla="*/ 2147483647 w 279"/>
                  <a:gd name="T63" fmla="*/ 2147483647 h 244"/>
                  <a:gd name="T64" fmla="*/ 2147483647 w 279"/>
                  <a:gd name="T65" fmla="*/ 2147483647 h 244"/>
                  <a:gd name="T66" fmla="*/ 2147483647 w 279"/>
                  <a:gd name="T67" fmla="*/ 2147483647 h 244"/>
                  <a:gd name="T68" fmla="*/ 2147483647 w 279"/>
                  <a:gd name="T69" fmla="*/ 2147483647 h 244"/>
                  <a:gd name="T70" fmla="*/ 2147483647 w 279"/>
                  <a:gd name="T71" fmla="*/ 2147483647 h 244"/>
                  <a:gd name="T72" fmla="*/ 2147483647 w 279"/>
                  <a:gd name="T73" fmla="*/ 2147483647 h 244"/>
                  <a:gd name="T74" fmla="*/ 2147483647 w 279"/>
                  <a:gd name="T75" fmla="*/ 2147483647 h 244"/>
                  <a:gd name="T76" fmla="*/ 2147483647 w 279"/>
                  <a:gd name="T77" fmla="*/ 2147483647 h 244"/>
                  <a:gd name="T78" fmla="*/ 2147483647 w 279"/>
                  <a:gd name="T79" fmla="*/ 2147483647 h 244"/>
                  <a:gd name="T80" fmla="*/ 2147483647 w 279"/>
                  <a:gd name="T81" fmla="*/ 2147483647 h 244"/>
                  <a:gd name="T82" fmla="*/ 2147483647 w 279"/>
                  <a:gd name="T83" fmla="*/ 2147483647 h 244"/>
                  <a:gd name="T84" fmla="*/ 2147483647 w 279"/>
                  <a:gd name="T85" fmla="*/ 2147483647 h 244"/>
                  <a:gd name="T86" fmla="*/ 2147483647 w 279"/>
                  <a:gd name="T87" fmla="*/ 2147483647 h 244"/>
                  <a:gd name="T88" fmla="*/ 2147483647 w 279"/>
                  <a:gd name="T89" fmla="*/ 2147483647 h 244"/>
                  <a:gd name="T90" fmla="*/ 2147483647 w 279"/>
                  <a:gd name="T91" fmla="*/ 2147483647 h 244"/>
                  <a:gd name="T92" fmla="*/ 2147483647 w 279"/>
                  <a:gd name="T93" fmla="*/ 2147483647 h 244"/>
                  <a:gd name="T94" fmla="*/ 2147483647 w 279"/>
                  <a:gd name="T95" fmla="*/ 2147483647 h 244"/>
                  <a:gd name="T96" fmla="*/ 2147483647 w 279"/>
                  <a:gd name="T97" fmla="*/ 2147483647 h 244"/>
                  <a:gd name="T98" fmla="*/ 0 w 279"/>
                  <a:gd name="T99" fmla="*/ 2147483647 h 244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279"/>
                  <a:gd name="T151" fmla="*/ 0 h 244"/>
                  <a:gd name="T152" fmla="*/ 279 w 279"/>
                  <a:gd name="T153" fmla="*/ 244 h 244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279" h="244">
                    <a:moveTo>
                      <a:pt x="0" y="243"/>
                    </a:moveTo>
                    <a:lnTo>
                      <a:pt x="148" y="1"/>
                    </a:lnTo>
                    <a:lnTo>
                      <a:pt x="160" y="0"/>
                    </a:lnTo>
                    <a:lnTo>
                      <a:pt x="167" y="3"/>
                    </a:lnTo>
                    <a:lnTo>
                      <a:pt x="168" y="6"/>
                    </a:lnTo>
                    <a:lnTo>
                      <a:pt x="173" y="5"/>
                    </a:lnTo>
                    <a:lnTo>
                      <a:pt x="177" y="9"/>
                    </a:lnTo>
                    <a:lnTo>
                      <a:pt x="182" y="7"/>
                    </a:lnTo>
                    <a:lnTo>
                      <a:pt x="184" y="12"/>
                    </a:lnTo>
                    <a:lnTo>
                      <a:pt x="190" y="13"/>
                    </a:lnTo>
                    <a:lnTo>
                      <a:pt x="196" y="14"/>
                    </a:lnTo>
                    <a:lnTo>
                      <a:pt x="201" y="15"/>
                    </a:lnTo>
                    <a:lnTo>
                      <a:pt x="205" y="19"/>
                    </a:lnTo>
                    <a:lnTo>
                      <a:pt x="210" y="20"/>
                    </a:lnTo>
                    <a:lnTo>
                      <a:pt x="215" y="23"/>
                    </a:lnTo>
                    <a:lnTo>
                      <a:pt x="222" y="25"/>
                    </a:lnTo>
                    <a:lnTo>
                      <a:pt x="226" y="29"/>
                    </a:lnTo>
                    <a:lnTo>
                      <a:pt x="229" y="32"/>
                    </a:lnTo>
                    <a:lnTo>
                      <a:pt x="231" y="36"/>
                    </a:lnTo>
                    <a:lnTo>
                      <a:pt x="235" y="39"/>
                    </a:lnTo>
                    <a:lnTo>
                      <a:pt x="238" y="45"/>
                    </a:lnTo>
                    <a:lnTo>
                      <a:pt x="242" y="46"/>
                    </a:lnTo>
                    <a:lnTo>
                      <a:pt x="248" y="55"/>
                    </a:lnTo>
                    <a:lnTo>
                      <a:pt x="249" y="58"/>
                    </a:lnTo>
                    <a:lnTo>
                      <a:pt x="255" y="63"/>
                    </a:lnTo>
                    <a:lnTo>
                      <a:pt x="256" y="67"/>
                    </a:lnTo>
                    <a:lnTo>
                      <a:pt x="261" y="71"/>
                    </a:lnTo>
                    <a:lnTo>
                      <a:pt x="261" y="75"/>
                    </a:lnTo>
                    <a:lnTo>
                      <a:pt x="264" y="81"/>
                    </a:lnTo>
                    <a:lnTo>
                      <a:pt x="264" y="86"/>
                    </a:lnTo>
                    <a:lnTo>
                      <a:pt x="266" y="90"/>
                    </a:lnTo>
                    <a:lnTo>
                      <a:pt x="266" y="95"/>
                    </a:lnTo>
                    <a:lnTo>
                      <a:pt x="268" y="99"/>
                    </a:lnTo>
                    <a:lnTo>
                      <a:pt x="267" y="103"/>
                    </a:lnTo>
                    <a:lnTo>
                      <a:pt x="268" y="109"/>
                    </a:lnTo>
                    <a:lnTo>
                      <a:pt x="269" y="113"/>
                    </a:lnTo>
                    <a:lnTo>
                      <a:pt x="273" y="119"/>
                    </a:lnTo>
                    <a:lnTo>
                      <a:pt x="274" y="124"/>
                    </a:lnTo>
                    <a:lnTo>
                      <a:pt x="275" y="128"/>
                    </a:lnTo>
                    <a:lnTo>
                      <a:pt x="276" y="134"/>
                    </a:lnTo>
                    <a:lnTo>
                      <a:pt x="277" y="138"/>
                    </a:lnTo>
                    <a:lnTo>
                      <a:pt x="277" y="143"/>
                    </a:lnTo>
                    <a:lnTo>
                      <a:pt x="277" y="147"/>
                    </a:lnTo>
                    <a:lnTo>
                      <a:pt x="274" y="153"/>
                    </a:lnTo>
                    <a:lnTo>
                      <a:pt x="276" y="156"/>
                    </a:lnTo>
                    <a:lnTo>
                      <a:pt x="277" y="162"/>
                    </a:lnTo>
                    <a:lnTo>
                      <a:pt x="278" y="167"/>
                    </a:lnTo>
                    <a:lnTo>
                      <a:pt x="275" y="172"/>
                    </a:lnTo>
                    <a:lnTo>
                      <a:pt x="271" y="181"/>
                    </a:lnTo>
                    <a:lnTo>
                      <a:pt x="0" y="243"/>
                    </a:lnTo>
                  </a:path>
                </a:pathLst>
              </a:custGeom>
              <a:noFill/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13" name="Arc 19"/>
              <p:cNvSpPr>
                <a:spLocks/>
              </p:cNvSpPr>
              <p:nvPr/>
            </p:nvSpPr>
            <p:spPr bwMode="auto">
              <a:xfrm rot="720000">
                <a:off x="733425" y="4276725"/>
                <a:ext cx="211138" cy="236538"/>
              </a:xfrm>
              <a:custGeom>
                <a:avLst/>
                <a:gdLst>
                  <a:gd name="T0" fmla="*/ 0 w 21745"/>
                  <a:gd name="T1" fmla="*/ 0 h 21600"/>
                  <a:gd name="T2" fmla="*/ 2147483647 w 21745"/>
                  <a:gd name="T3" fmla="*/ 2147483647 h 21600"/>
                  <a:gd name="T4" fmla="*/ 1179876122 w 21745"/>
                  <a:gd name="T5" fmla="*/ 2147483647 h 21600"/>
                  <a:gd name="T6" fmla="*/ 0 60000 65536"/>
                  <a:gd name="T7" fmla="*/ 0 60000 65536"/>
                  <a:gd name="T8" fmla="*/ 0 60000 65536"/>
                  <a:gd name="T9" fmla="*/ 0 w 21745"/>
                  <a:gd name="T10" fmla="*/ 0 h 21600"/>
                  <a:gd name="T11" fmla="*/ 21745 w 21745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745" h="21600" fill="none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</a:path>
                  <a:path w="21745" h="21600" stroke="0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  <a:lnTo>
                      <a:pt x="145" y="21600"/>
                    </a:lnTo>
                    <a:close/>
                  </a:path>
                </a:pathLst>
              </a:custGeom>
              <a:noFill/>
              <a:ln w="25400" cap="rnd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14" name="Line 20"/>
              <p:cNvSpPr>
                <a:spLocks noChangeShapeType="1"/>
              </p:cNvSpPr>
              <p:nvPr/>
            </p:nvSpPr>
            <p:spPr bwMode="auto">
              <a:xfrm flipH="1">
                <a:off x="533400" y="4095750"/>
                <a:ext cx="303213" cy="55086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15" name="Oval 21"/>
              <p:cNvSpPr>
                <a:spLocks noChangeArrowheads="1"/>
              </p:cNvSpPr>
              <p:nvPr/>
            </p:nvSpPr>
            <p:spPr bwMode="auto">
              <a:xfrm rot="19740000">
                <a:off x="811213" y="4281488"/>
                <a:ext cx="100012" cy="198437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16" name="Line 22"/>
              <p:cNvSpPr>
                <a:spLocks noChangeShapeType="1"/>
              </p:cNvSpPr>
              <p:nvPr/>
            </p:nvSpPr>
            <p:spPr bwMode="auto">
              <a:xfrm flipV="1">
                <a:off x="533400" y="4502150"/>
                <a:ext cx="555625" cy="14446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17" name="Freeform 23"/>
              <p:cNvSpPr>
                <a:spLocks/>
              </p:cNvSpPr>
              <p:nvPr/>
            </p:nvSpPr>
            <p:spPr bwMode="auto">
              <a:xfrm>
                <a:off x="3784600" y="6089650"/>
                <a:ext cx="393700" cy="387350"/>
              </a:xfrm>
              <a:custGeom>
                <a:avLst/>
                <a:gdLst>
                  <a:gd name="T0" fmla="*/ 0 w 279"/>
                  <a:gd name="T1" fmla="*/ 2147483647 h 244"/>
                  <a:gd name="T2" fmla="*/ 2147483647 w 279"/>
                  <a:gd name="T3" fmla="*/ 2147483647 h 244"/>
                  <a:gd name="T4" fmla="*/ 2147483647 w 279"/>
                  <a:gd name="T5" fmla="*/ 0 h 244"/>
                  <a:gd name="T6" fmla="*/ 2147483647 w 279"/>
                  <a:gd name="T7" fmla="*/ 2147483647 h 244"/>
                  <a:gd name="T8" fmla="*/ 2147483647 w 279"/>
                  <a:gd name="T9" fmla="*/ 2147483647 h 244"/>
                  <a:gd name="T10" fmla="*/ 2147483647 w 279"/>
                  <a:gd name="T11" fmla="*/ 2147483647 h 244"/>
                  <a:gd name="T12" fmla="*/ 2147483647 w 279"/>
                  <a:gd name="T13" fmla="*/ 2147483647 h 244"/>
                  <a:gd name="T14" fmla="*/ 2147483647 w 279"/>
                  <a:gd name="T15" fmla="*/ 2147483647 h 244"/>
                  <a:gd name="T16" fmla="*/ 2147483647 w 279"/>
                  <a:gd name="T17" fmla="*/ 2147483647 h 244"/>
                  <a:gd name="T18" fmla="*/ 2147483647 w 279"/>
                  <a:gd name="T19" fmla="*/ 2147483647 h 244"/>
                  <a:gd name="T20" fmla="*/ 2147483647 w 279"/>
                  <a:gd name="T21" fmla="*/ 2147483647 h 244"/>
                  <a:gd name="T22" fmla="*/ 2147483647 w 279"/>
                  <a:gd name="T23" fmla="*/ 2147483647 h 244"/>
                  <a:gd name="T24" fmla="*/ 2147483647 w 279"/>
                  <a:gd name="T25" fmla="*/ 2147483647 h 244"/>
                  <a:gd name="T26" fmla="*/ 2147483647 w 279"/>
                  <a:gd name="T27" fmla="*/ 2147483647 h 244"/>
                  <a:gd name="T28" fmla="*/ 2147483647 w 279"/>
                  <a:gd name="T29" fmla="*/ 2147483647 h 244"/>
                  <a:gd name="T30" fmla="*/ 2147483647 w 279"/>
                  <a:gd name="T31" fmla="*/ 2147483647 h 244"/>
                  <a:gd name="T32" fmla="*/ 2147483647 w 279"/>
                  <a:gd name="T33" fmla="*/ 2147483647 h 244"/>
                  <a:gd name="T34" fmla="*/ 2147483647 w 279"/>
                  <a:gd name="T35" fmla="*/ 2147483647 h 244"/>
                  <a:gd name="T36" fmla="*/ 2147483647 w 279"/>
                  <a:gd name="T37" fmla="*/ 2147483647 h 244"/>
                  <a:gd name="T38" fmla="*/ 2147483647 w 279"/>
                  <a:gd name="T39" fmla="*/ 2147483647 h 244"/>
                  <a:gd name="T40" fmla="*/ 2147483647 w 279"/>
                  <a:gd name="T41" fmla="*/ 2147483647 h 244"/>
                  <a:gd name="T42" fmla="*/ 2147483647 w 279"/>
                  <a:gd name="T43" fmla="*/ 2147483647 h 244"/>
                  <a:gd name="T44" fmla="*/ 2147483647 w 279"/>
                  <a:gd name="T45" fmla="*/ 2147483647 h 244"/>
                  <a:gd name="T46" fmla="*/ 2147483647 w 279"/>
                  <a:gd name="T47" fmla="*/ 2147483647 h 244"/>
                  <a:gd name="T48" fmla="*/ 2147483647 w 279"/>
                  <a:gd name="T49" fmla="*/ 2147483647 h 244"/>
                  <a:gd name="T50" fmla="*/ 2147483647 w 279"/>
                  <a:gd name="T51" fmla="*/ 2147483647 h 244"/>
                  <a:gd name="T52" fmla="*/ 2147483647 w 279"/>
                  <a:gd name="T53" fmla="*/ 2147483647 h 244"/>
                  <a:gd name="T54" fmla="*/ 2147483647 w 279"/>
                  <a:gd name="T55" fmla="*/ 2147483647 h 244"/>
                  <a:gd name="T56" fmla="*/ 2147483647 w 279"/>
                  <a:gd name="T57" fmla="*/ 2147483647 h 244"/>
                  <a:gd name="T58" fmla="*/ 2147483647 w 279"/>
                  <a:gd name="T59" fmla="*/ 2147483647 h 244"/>
                  <a:gd name="T60" fmla="*/ 2147483647 w 279"/>
                  <a:gd name="T61" fmla="*/ 2147483647 h 244"/>
                  <a:gd name="T62" fmla="*/ 2147483647 w 279"/>
                  <a:gd name="T63" fmla="*/ 2147483647 h 244"/>
                  <a:gd name="T64" fmla="*/ 2147483647 w 279"/>
                  <a:gd name="T65" fmla="*/ 2147483647 h 244"/>
                  <a:gd name="T66" fmla="*/ 2147483647 w 279"/>
                  <a:gd name="T67" fmla="*/ 2147483647 h 244"/>
                  <a:gd name="T68" fmla="*/ 2147483647 w 279"/>
                  <a:gd name="T69" fmla="*/ 2147483647 h 244"/>
                  <a:gd name="T70" fmla="*/ 2147483647 w 279"/>
                  <a:gd name="T71" fmla="*/ 2147483647 h 244"/>
                  <a:gd name="T72" fmla="*/ 2147483647 w 279"/>
                  <a:gd name="T73" fmla="*/ 2147483647 h 244"/>
                  <a:gd name="T74" fmla="*/ 2147483647 w 279"/>
                  <a:gd name="T75" fmla="*/ 2147483647 h 244"/>
                  <a:gd name="T76" fmla="*/ 2147483647 w 279"/>
                  <a:gd name="T77" fmla="*/ 2147483647 h 244"/>
                  <a:gd name="T78" fmla="*/ 2147483647 w 279"/>
                  <a:gd name="T79" fmla="*/ 2147483647 h 244"/>
                  <a:gd name="T80" fmla="*/ 2147483647 w 279"/>
                  <a:gd name="T81" fmla="*/ 2147483647 h 244"/>
                  <a:gd name="T82" fmla="*/ 2147483647 w 279"/>
                  <a:gd name="T83" fmla="*/ 2147483647 h 244"/>
                  <a:gd name="T84" fmla="*/ 2147483647 w 279"/>
                  <a:gd name="T85" fmla="*/ 2147483647 h 244"/>
                  <a:gd name="T86" fmla="*/ 2147483647 w 279"/>
                  <a:gd name="T87" fmla="*/ 2147483647 h 244"/>
                  <a:gd name="T88" fmla="*/ 2147483647 w 279"/>
                  <a:gd name="T89" fmla="*/ 2147483647 h 244"/>
                  <a:gd name="T90" fmla="*/ 2147483647 w 279"/>
                  <a:gd name="T91" fmla="*/ 2147483647 h 244"/>
                  <a:gd name="T92" fmla="*/ 2147483647 w 279"/>
                  <a:gd name="T93" fmla="*/ 2147483647 h 244"/>
                  <a:gd name="T94" fmla="*/ 2147483647 w 279"/>
                  <a:gd name="T95" fmla="*/ 2147483647 h 244"/>
                  <a:gd name="T96" fmla="*/ 2147483647 w 279"/>
                  <a:gd name="T97" fmla="*/ 2147483647 h 244"/>
                  <a:gd name="T98" fmla="*/ 0 w 279"/>
                  <a:gd name="T99" fmla="*/ 2147483647 h 244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279"/>
                  <a:gd name="T151" fmla="*/ 0 h 244"/>
                  <a:gd name="T152" fmla="*/ 279 w 279"/>
                  <a:gd name="T153" fmla="*/ 244 h 244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279" h="244">
                    <a:moveTo>
                      <a:pt x="0" y="243"/>
                    </a:moveTo>
                    <a:lnTo>
                      <a:pt x="148" y="1"/>
                    </a:lnTo>
                    <a:lnTo>
                      <a:pt x="160" y="0"/>
                    </a:lnTo>
                    <a:lnTo>
                      <a:pt x="167" y="3"/>
                    </a:lnTo>
                    <a:lnTo>
                      <a:pt x="168" y="6"/>
                    </a:lnTo>
                    <a:lnTo>
                      <a:pt x="173" y="5"/>
                    </a:lnTo>
                    <a:lnTo>
                      <a:pt x="177" y="9"/>
                    </a:lnTo>
                    <a:lnTo>
                      <a:pt x="182" y="7"/>
                    </a:lnTo>
                    <a:lnTo>
                      <a:pt x="184" y="12"/>
                    </a:lnTo>
                    <a:lnTo>
                      <a:pt x="190" y="13"/>
                    </a:lnTo>
                    <a:lnTo>
                      <a:pt x="196" y="14"/>
                    </a:lnTo>
                    <a:lnTo>
                      <a:pt x="201" y="15"/>
                    </a:lnTo>
                    <a:lnTo>
                      <a:pt x="205" y="19"/>
                    </a:lnTo>
                    <a:lnTo>
                      <a:pt x="210" y="20"/>
                    </a:lnTo>
                    <a:lnTo>
                      <a:pt x="215" y="23"/>
                    </a:lnTo>
                    <a:lnTo>
                      <a:pt x="222" y="25"/>
                    </a:lnTo>
                    <a:lnTo>
                      <a:pt x="226" y="29"/>
                    </a:lnTo>
                    <a:lnTo>
                      <a:pt x="229" y="32"/>
                    </a:lnTo>
                    <a:lnTo>
                      <a:pt x="231" y="36"/>
                    </a:lnTo>
                    <a:lnTo>
                      <a:pt x="235" y="39"/>
                    </a:lnTo>
                    <a:lnTo>
                      <a:pt x="238" y="45"/>
                    </a:lnTo>
                    <a:lnTo>
                      <a:pt x="242" y="46"/>
                    </a:lnTo>
                    <a:lnTo>
                      <a:pt x="248" y="55"/>
                    </a:lnTo>
                    <a:lnTo>
                      <a:pt x="249" y="58"/>
                    </a:lnTo>
                    <a:lnTo>
                      <a:pt x="255" y="63"/>
                    </a:lnTo>
                    <a:lnTo>
                      <a:pt x="256" y="67"/>
                    </a:lnTo>
                    <a:lnTo>
                      <a:pt x="261" y="71"/>
                    </a:lnTo>
                    <a:lnTo>
                      <a:pt x="261" y="75"/>
                    </a:lnTo>
                    <a:lnTo>
                      <a:pt x="264" y="81"/>
                    </a:lnTo>
                    <a:lnTo>
                      <a:pt x="264" y="86"/>
                    </a:lnTo>
                    <a:lnTo>
                      <a:pt x="266" y="90"/>
                    </a:lnTo>
                    <a:lnTo>
                      <a:pt x="266" y="95"/>
                    </a:lnTo>
                    <a:lnTo>
                      <a:pt x="268" y="99"/>
                    </a:lnTo>
                    <a:lnTo>
                      <a:pt x="267" y="103"/>
                    </a:lnTo>
                    <a:lnTo>
                      <a:pt x="268" y="109"/>
                    </a:lnTo>
                    <a:lnTo>
                      <a:pt x="269" y="113"/>
                    </a:lnTo>
                    <a:lnTo>
                      <a:pt x="273" y="119"/>
                    </a:lnTo>
                    <a:lnTo>
                      <a:pt x="274" y="124"/>
                    </a:lnTo>
                    <a:lnTo>
                      <a:pt x="275" y="128"/>
                    </a:lnTo>
                    <a:lnTo>
                      <a:pt x="276" y="134"/>
                    </a:lnTo>
                    <a:lnTo>
                      <a:pt x="277" y="138"/>
                    </a:lnTo>
                    <a:lnTo>
                      <a:pt x="277" y="143"/>
                    </a:lnTo>
                    <a:lnTo>
                      <a:pt x="277" y="147"/>
                    </a:lnTo>
                    <a:lnTo>
                      <a:pt x="274" y="153"/>
                    </a:lnTo>
                    <a:lnTo>
                      <a:pt x="276" y="156"/>
                    </a:lnTo>
                    <a:lnTo>
                      <a:pt x="277" y="162"/>
                    </a:lnTo>
                    <a:lnTo>
                      <a:pt x="278" y="167"/>
                    </a:lnTo>
                    <a:lnTo>
                      <a:pt x="275" y="172"/>
                    </a:lnTo>
                    <a:lnTo>
                      <a:pt x="271" y="181"/>
                    </a:lnTo>
                    <a:lnTo>
                      <a:pt x="0" y="243"/>
                    </a:lnTo>
                  </a:path>
                </a:pathLst>
              </a:custGeom>
              <a:noFill/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18" name="Arc 24"/>
              <p:cNvSpPr>
                <a:spLocks/>
              </p:cNvSpPr>
              <p:nvPr/>
            </p:nvSpPr>
            <p:spPr bwMode="auto">
              <a:xfrm rot="720000">
                <a:off x="3984625" y="6105525"/>
                <a:ext cx="211138" cy="236538"/>
              </a:xfrm>
              <a:custGeom>
                <a:avLst/>
                <a:gdLst>
                  <a:gd name="T0" fmla="*/ 0 w 21745"/>
                  <a:gd name="T1" fmla="*/ 0 h 21600"/>
                  <a:gd name="T2" fmla="*/ 2147483647 w 21745"/>
                  <a:gd name="T3" fmla="*/ 2147483647 h 21600"/>
                  <a:gd name="T4" fmla="*/ 1179876122 w 21745"/>
                  <a:gd name="T5" fmla="*/ 2147483647 h 21600"/>
                  <a:gd name="T6" fmla="*/ 0 60000 65536"/>
                  <a:gd name="T7" fmla="*/ 0 60000 65536"/>
                  <a:gd name="T8" fmla="*/ 0 60000 65536"/>
                  <a:gd name="T9" fmla="*/ 0 w 21745"/>
                  <a:gd name="T10" fmla="*/ 0 h 21600"/>
                  <a:gd name="T11" fmla="*/ 21745 w 21745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745" h="21600" fill="none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</a:path>
                  <a:path w="21745" h="21600" stroke="0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  <a:lnTo>
                      <a:pt x="145" y="21600"/>
                    </a:lnTo>
                    <a:close/>
                  </a:path>
                </a:pathLst>
              </a:custGeom>
              <a:noFill/>
              <a:ln w="25400" cap="rnd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19" name="Line 25"/>
              <p:cNvSpPr>
                <a:spLocks noChangeShapeType="1"/>
              </p:cNvSpPr>
              <p:nvPr/>
            </p:nvSpPr>
            <p:spPr bwMode="auto">
              <a:xfrm flipH="1">
                <a:off x="3784600" y="5924550"/>
                <a:ext cx="303213" cy="55086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20" name="Oval 26"/>
              <p:cNvSpPr>
                <a:spLocks noChangeArrowheads="1"/>
              </p:cNvSpPr>
              <p:nvPr/>
            </p:nvSpPr>
            <p:spPr bwMode="auto">
              <a:xfrm rot="19740000">
                <a:off x="4062413" y="6110288"/>
                <a:ext cx="100012" cy="198437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21" name="Line 27"/>
              <p:cNvSpPr>
                <a:spLocks noChangeShapeType="1"/>
              </p:cNvSpPr>
              <p:nvPr/>
            </p:nvSpPr>
            <p:spPr bwMode="auto">
              <a:xfrm flipV="1">
                <a:off x="3784600" y="6330950"/>
                <a:ext cx="555625" cy="14446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22" name="Oval 33"/>
              <p:cNvSpPr>
                <a:spLocks noChangeArrowheads="1"/>
              </p:cNvSpPr>
              <p:nvPr/>
            </p:nvSpPr>
            <p:spPr bwMode="auto">
              <a:xfrm>
                <a:off x="4079875" y="5081588"/>
                <a:ext cx="57150" cy="63500"/>
              </a:xfrm>
              <a:prstGeom prst="ellipse">
                <a:avLst/>
              </a:prstGeom>
              <a:solidFill>
                <a:srgbClr val="037C03"/>
              </a:solidFill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23" name="Oval 34"/>
              <p:cNvSpPr>
                <a:spLocks noChangeArrowheads="1"/>
              </p:cNvSpPr>
              <p:nvPr/>
            </p:nvSpPr>
            <p:spPr bwMode="auto">
              <a:xfrm>
                <a:off x="1504950" y="3649663"/>
                <a:ext cx="57150" cy="63500"/>
              </a:xfrm>
              <a:prstGeom prst="ellipse">
                <a:avLst/>
              </a:prstGeom>
              <a:solidFill>
                <a:srgbClr val="037C03"/>
              </a:solidFill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</p:grpSp>
        <p:sp>
          <p:nvSpPr>
            <p:cNvPr id="50" name="Text Box 26"/>
            <p:cNvSpPr txBox="1">
              <a:spLocks noChangeArrowheads="1"/>
            </p:cNvSpPr>
            <p:nvPr/>
          </p:nvSpPr>
          <p:spPr bwMode="auto">
            <a:xfrm>
              <a:off x="3657600" y="753824"/>
              <a:ext cx="809272" cy="54708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 dirty="0"/>
                <a:t>X</a:t>
              </a:r>
              <a:endParaRPr lang="en-US" sz="2000" baseline="-25000" dirty="0"/>
            </a:p>
          </p:txBody>
        </p:sp>
        <p:sp>
          <p:nvSpPr>
            <p:cNvPr id="51" name="Text Box 26"/>
            <p:cNvSpPr txBox="1">
              <a:spLocks noChangeArrowheads="1"/>
            </p:cNvSpPr>
            <p:nvPr/>
          </p:nvSpPr>
          <p:spPr bwMode="auto">
            <a:xfrm>
              <a:off x="867127" y="3092412"/>
              <a:ext cx="809272" cy="54708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 dirty="0"/>
                <a:t>x</a:t>
              </a:r>
              <a:endParaRPr lang="en-US" sz="2000" baseline="-25000" dirty="0"/>
            </a:p>
          </p:txBody>
        </p:sp>
        <p:sp>
          <p:nvSpPr>
            <p:cNvPr id="52" name="Text Box 26"/>
            <p:cNvSpPr txBox="1">
              <a:spLocks noChangeArrowheads="1"/>
            </p:cNvSpPr>
            <p:nvPr/>
          </p:nvSpPr>
          <p:spPr bwMode="auto">
            <a:xfrm>
              <a:off x="3520189" y="4479002"/>
              <a:ext cx="809272" cy="54708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 dirty="0"/>
                <a:t>x'</a:t>
              </a:r>
              <a:endParaRPr lang="en-US" sz="2000" baseline="-25000" dirty="0"/>
            </a:p>
          </p:txBody>
        </p:sp>
      </p:grpSp>
      <p:sp>
        <p:nvSpPr>
          <p:cNvPr id="55" name="Text Box 25">
            <a:extLst>
              <a:ext uri="{FF2B5EF4-FFF2-40B4-BE49-F238E27FC236}">
                <a16:creationId xmlns="" xmlns:a16="http://schemas.microsoft.com/office/drawing/2014/main" id="{EC65F9D1-1DAD-458A-A35F-CE86972A49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8078" y="5514892"/>
            <a:ext cx="809273" cy="40029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000" dirty="0"/>
              <a:t>O</a:t>
            </a:r>
            <a:endParaRPr lang="en-US" sz="2000" baseline="-25000" dirty="0"/>
          </a:p>
        </p:txBody>
      </p:sp>
    </p:spTree>
    <p:extLst>
      <p:ext uri="{BB962C8B-B14F-4D97-AF65-F5344CB8AC3E}">
        <p14:creationId xmlns:p14="http://schemas.microsoft.com/office/powerpoint/2010/main" val="4218716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Content Placeholder 2"/>
          <p:cNvSpPr>
            <a:spLocks noGrp="1"/>
          </p:cNvSpPr>
          <p:nvPr>
            <p:ph idx="4294967295"/>
          </p:nvPr>
        </p:nvSpPr>
        <p:spPr>
          <a:xfrm>
            <a:off x="457200" y="1201738"/>
            <a:ext cx="8229600" cy="4525962"/>
          </a:xfrm>
        </p:spPr>
        <p:txBody>
          <a:bodyPr/>
          <a:lstStyle/>
          <a:p>
            <a:pPr eaLnBrk="1" hangingPunct="1"/>
            <a:r>
              <a:rPr lang="en-US" altLang="en-US" sz="2400"/>
              <a:t>Assume parallel optical axes, known camera parameters (i.e., calibrated cameras).  </a:t>
            </a:r>
            <a:r>
              <a:rPr lang="en-US" altLang="en-US" sz="2400" b="1"/>
              <a:t>What is expression for Z?</a:t>
            </a:r>
          </a:p>
        </p:txBody>
      </p:sp>
      <p:grpSp>
        <p:nvGrpSpPr>
          <p:cNvPr id="205827" name="Group 5"/>
          <p:cNvGrpSpPr>
            <a:grpSpLocks/>
          </p:cNvGrpSpPr>
          <p:nvPr/>
        </p:nvGrpSpPr>
        <p:grpSpPr bwMode="auto">
          <a:xfrm>
            <a:off x="0" y="2078038"/>
            <a:ext cx="4751388" cy="3652837"/>
            <a:chOff x="0" y="2895600"/>
            <a:chExt cx="4751989" cy="3652838"/>
          </a:xfrm>
        </p:grpSpPr>
        <p:pic>
          <p:nvPicPr>
            <p:cNvPr id="205837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959" t="14497" r="15958" b="4240"/>
            <a:stretch>
              <a:fillRect/>
            </a:stretch>
          </p:blipFill>
          <p:spPr bwMode="auto">
            <a:xfrm>
              <a:off x="0" y="2895600"/>
              <a:ext cx="4751989" cy="36528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5838" name="Rectangle 4"/>
            <p:cNvSpPr>
              <a:spLocks noChangeArrowheads="1"/>
            </p:cNvSpPr>
            <p:nvPr/>
          </p:nvSpPr>
          <p:spPr bwMode="auto">
            <a:xfrm>
              <a:off x="228600" y="3048000"/>
              <a:ext cx="1600200" cy="533400"/>
            </a:xfrm>
            <a:prstGeom prst="rect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</p:grp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4800600" y="2203450"/>
            <a:ext cx="4343400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00"/>
                </a:solidFill>
              </a:rPr>
              <a:t>Similar triangles </a:t>
            </a:r>
            <a:r>
              <a:rPr lang="en-US" altLang="en-US" sz="2400">
                <a:solidFill>
                  <a:srgbClr val="FF0000"/>
                </a:solidFill>
              </a:rPr>
              <a:t>(p</a:t>
            </a:r>
            <a:r>
              <a:rPr lang="en-US" altLang="en-US" sz="2400" baseline="-25000">
                <a:solidFill>
                  <a:srgbClr val="FF0000"/>
                </a:solidFill>
              </a:rPr>
              <a:t>l</a:t>
            </a:r>
            <a:r>
              <a:rPr lang="en-US" altLang="en-US" sz="2400">
                <a:solidFill>
                  <a:srgbClr val="FF0000"/>
                </a:solidFill>
              </a:rPr>
              <a:t>, P, p</a:t>
            </a:r>
            <a:r>
              <a:rPr lang="en-US" altLang="en-US" sz="2400" baseline="-25000">
                <a:solidFill>
                  <a:srgbClr val="FF0000"/>
                </a:solidFill>
              </a:rPr>
              <a:t>r</a:t>
            </a:r>
            <a:r>
              <a:rPr lang="en-US" altLang="en-US" sz="2400">
                <a:solidFill>
                  <a:srgbClr val="FF0000"/>
                </a:solidFill>
              </a:rPr>
              <a:t>) </a:t>
            </a:r>
            <a:r>
              <a:rPr lang="en-US" altLang="en-US" sz="2400">
                <a:solidFill>
                  <a:srgbClr val="000000"/>
                </a:solidFill>
              </a:rPr>
              <a:t>and </a:t>
            </a:r>
            <a:r>
              <a:rPr lang="en-US" altLang="en-US" sz="2400">
                <a:solidFill>
                  <a:srgbClr val="0070C0"/>
                </a:solidFill>
              </a:rPr>
              <a:t>(O</a:t>
            </a:r>
            <a:r>
              <a:rPr lang="en-US" altLang="en-US" sz="2400" baseline="-25000">
                <a:solidFill>
                  <a:srgbClr val="0070C0"/>
                </a:solidFill>
              </a:rPr>
              <a:t>l</a:t>
            </a:r>
            <a:r>
              <a:rPr lang="en-US" altLang="en-US" sz="2400">
                <a:solidFill>
                  <a:srgbClr val="0070C0"/>
                </a:solidFill>
              </a:rPr>
              <a:t>, P, O</a:t>
            </a:r>
            <a:r>
              <a:rPr lang="en-US" altLang="en-US" sz="2400" baseline="-25000">
                <a:solidFill>
                  <a:srgbClr val="0070C0"/>
                </a:solidFill>
              </a:rPr>
              <a:t>r</a:t>
            </a:r>
            <a:r>
              <a:rPr lang="en-US" altLang="en-US" sz="2400">
                <a:solidFill>
                  <a:srgbClr val="0070C0"/>
                </a:solidFill>
              </a:rPr>
              <a:t>):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2800">
              <a:solidFill>
                <a:srgbClr val="0000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000000"/>
                </a:solidFill>
              </a:rPr>
              <a:t>    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800">
              <a:solidFill>
                <a:srgbClr val="0000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2800">
              <a:solidFill>
                <a:srgbClr val="0000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2800">
              <a:solidFill>
                <a:srgbClr val="000000"/>
              </a:solidFill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304800" y="33338"/>
            <a:ext cx="8534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r>
              <a:rPr lang="en-US" sz="4000" kern="0" dirty="0">
                <a:solidFill>
                  <a:srgbClr val="000000"/>
                </a:solidFill>
                <a:latin typeface="+mn-lt"/>
              </a:rPr>
              <a:t>Geometry for a simple stereo system</a:t>
            </a:r>
          </a:p>
        </p:txBody>
      </p:sp>
      <p:graphicFrame>
        <p:nvGraphicFramePr>
          <p:cNvPr id="12" name="Object 24"/>
          <p:cNvGraphicFramePr>
            <a:graphicFrameLocks noChangeAspect="1"/>
          </p:cNvGraphicFramePr>
          <p:nvPr/>
        </p:nvGraphicFramePr>
        <p:xfrm>
          <a:off x="5484813" y="3173413"/>
          <a:ext cx="2884487" cy="1236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4" name="Equation" r:id="rId5" imgW="977900" imgH="419100" progId="Equation.3">
                  <p:embed/>
                </p:oleObj>
              </mc:Choice>
              <mc:Fallback>
                <p:oleObj name="Equation" r:id="rId5" imgW="977900" imgH="419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84813" y="3173413"/>
                        <a:ext cx="2884487" cy="12366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Isosceles Triangle 12"/>
          <p:cNvSpPr>
            <a:spLocks noChangeArrowheads="1"/>
          </p:cNvSpPr>
          <p:nvPr/>
        </p:nvSpPr>
        <p:spPr bwMode="auto">
          <a:xfrm>
            <a:off x="1531938" y="2516188"/>
            <a:ext cx="1890712" cy="1862137"/>
          </a:xfrm>
          <a:prstGeom prst="triangle">
            <a:avLst>
              <a:gd name="adj" fmla="val 58847"/>
            </a:avLst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14" name="Isosceles Triangle 13"/>
          <p:cNvSpPr>
            <a:spLocks noChangeArrowheads="1"/>
          </p:cNvSpPr>
          <p:nvPr/>
        </p:nvSpPr>
        <p:spPr bwMode="auto">
          <a:xfrm>
            <a:off x="1239838" y="2516188"/>
            <a:ext cx="2373312" cy="2336800"/>
          </a:xfrm>
          <a:prstGeom prst="triangle">
            <a:avLst>
              <a:gd name="adj" fmla="val 58819"/>
            </a:avLst>
          </a:prstGeom>
          <a:noFill/>
          <a:ln w="28575" algn="ctr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graphicFrame>
        <p:nvGraphicFramePr>
          <p:cNvPr id="15" name="Object 25"/>
          <p:cNvGraphicFramePr>
            <a:graphicFrameLocks noChangeAspect="1"/>
          </p:cNvGraphicFramePr>
          <p:nvPr/>
        </p:nvGraphicFramePr>
        <p:xfrm>
          <a:off x="6361113" y="4889500"/>
          <a:ext cx="2338387" cy="1204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5" name="Equation" r:id="rId7" imgW="837836" imgH="431613" progId="Equation.3">
                  <p:embed/>
                </p:oleObj>
              </mc:Choice>
              <mc:Fallback>
                <p:oleObj name="Equation" r:id="rId7" imgW="837836" imgH="431613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61113" y="4889500"/>
                        <a:ext cx="2338387" cy="12049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Oval 15"/>
          <p:cNvSpPr>
            <a:spLocks noChangeArrowheads="1"/>
          </p:cNvSpPr>
          <p:nvPr/>
        </p:nvSpPr>
        <p:spPr bwMode="auto">
          <a:xfrm>
            <a:off x="7310438" y="5510213"/>
            <a:ext cx="1533525" cy="657225"/>
          </a:xfrm>
          <a:prstGeom prst="ellips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4973638" y="5875338"/>
            <a:ext cx="22637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000000"/>
                </a:solidFill>
              </a:rPr>
              <a:t>disparity</a:t>
            </a:r>
          </a:p>
        </p:txBody>
      </p:sp>
      <p:cxnSp>
        <p:nvCxnSpPr>
          <p:cNvPr id="19" name="Straight Arrow Connector 18"/>
          <p:cNvCxnSpPr>
            <a:cxnSpLocks noChangeShapeType="1"/>
            <a:endCxn id="16" idx="2"/>
          </p:cNvCxnSpPr>
          <p:nvPr/>
        </p:nvCxnSpPr>
        <p:spPr bwMode="auto">
          <a:xfrm flipV="1">
            <a:off x="6142038" y="5838825"/>
            <a:ext cx="1168400" cy="219075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2818986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6" grpId="0" animBg="1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49014"/>
            <a:ext cx="7886700" cy="585383"/>
          </a:xfrm>
        </p:spPr>
        <p:txBody>
          <a:bodyPr>
            <a:normAutofit fontScale="90000"/>
          </a:bodyPr>
          <a:lstStyle/>
          <a:p>
            <a:r>
              <a:rPr lang="en-US" dirty="0"/>
              <a:t>Depth from disparity</a:t>
            </a:r>
          </a:p>
        </p:txBody>
      </p:sp>
      <p:sp>
        <p:nvSpPr>
          <p:cNvPr id="53" name="Content Placeholder 52"/>
          <p:cNvSpPr>
            <a:spLocks noGrp="1"/>
          </p:cNvSpPr>
          <p:nvPr>
            <p:ph idx="1"/>
          </p:nvPr>
        </p:nvSpPr>
        <p:spPr>
          <a:xfrm>
            <a:off x="457200" y="990601"/>
            <a:ext cx="8229600" cy="2667000"/>
          </a:xfrm>
        </p:spPr>
        <p:txBody>
          <a:bodyPr>
            <a:normAutofit lnSpcReduction="10000"/>
          </a:bodyPr>
          <a:lstStyle/>
          <a:p>
            <a:r>
              <a:rPr lang="en-US" sz="2800" dirty="0"/>
              <a:t>Goal: recover depth by finding image coordinate x’ that corresponds to x</a:t>
            </a:r>
          </a:p>
          <a:p>
            <a:r>
              <a:rPr lang="en-US" sz="2800" dirty="0"/>
              <a:t>Sub-Problems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dirty="0"/>
              <a:t>Calibration: How do we recover the relation of the cameras (if not already known)?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dirty="0"/>
              <a:t>Correspondence: How do we search for the matching point x’?</a:t>
            </a:r>
          </a:p>
        </p:txBody>
      </p:sp>
      <p:grpSp>
        <p:nvGrpSpPr>
          <p:cNvPr id="54" name="Group 53"/>
          <p:cNvGrpSpPr>
            <a:grpSpLocks noChangeAspect="1"/>
          </p:cNvGrpSpPr>
          <p:nvPr/>
        </p:nvGrpSpPr>
        <p:grpSpPr>
          <a:xfrm>
            <a:off x="3361601" y="3754448"/>
            <a:ext cx="2240346" cy="2976732"/>
            <a:chOff x="609600" y="753824"/>
            <a:chExt cx="3905925" cy="5189776"/>
          </a:xfrm>
        </p:grpSpPr>
        <p:grpSp>
          <p:nvGrpSpPr>
            <p:cNvPr id="55" name="Group 54"/>
            <p:cNvGrpSpPr>
              <a:grpSpLocks noChangeAspect="1"/>
            </p:cNvGrpSpPr>
            <p:nvPr/>
          </p:nvGrpSpPr>
          <p:grpSpPr>
            <a:xfrm>
              <a:off x="609600" y="1143000"/>
              <a:ext cx="3905925" cy="4800600"/>
              <a:chOff x="533400" y="957263"/>
              <a:chExt cx="4491038" cy="5519737"/>
            </a:xfrm>
          </p:grpSpPr>
          <p:sp>
            <p:nvSpPr>
              <p:cNvPr id="59" name="Freeform 4"/>
              <p:cNvSpPr>
                <a:spLocks/>
              </p:cNvSpPr>
              <p:nvPr/>
            </p:nvSpPr>
            <p:spPr bwMode="auto">
              <a:xfrm>
                <a:off x="3481388" y="957263"/>
                <a:ext cx="1220787" cy="839787"/>
              </a:xfrm>
              <a:custGeom>
                <a:avLst/>
                <a:gdLst>
                  <a:gd name="T0" fmla="*/ 2147483647 w 865"/>
                  <a:gd name="T1" fmla="*/ 0 h 529"/>
                  <a:gd name="T2" fmla="*/ 2147483647 w 865"/>
                  <a:gd name="T3" fmla="*/ 2147483647 h 529"/>
                  <a:gd name="T4" fmla="*/ 2147483647 w 865"/>
                  <a:gd name="T5" fmla="*/ 2147483647 h 529"/>
                  <a:gd name="T6" fmla="*/ 2147483647 w 865"/>
                  <a:gd name="T7" fmla="*/ 2147483647 h 529"/>
                  <a:gd name="T8" fmla="*/ 2147483647 w 865"/>
                  <a:gd name="T9" fmla="*/ 2147483647 h 529"/>
                  <a:gd name="T10" fmla="*/ 2147483647 w 865"/>
                  <a:gd name="T11" fmla="*/ 2147483647 h 529"/>
                  <a:gd name="T12" fmla="*/ 2147483647 w 865"/>
                  <a:gd name="T13" fmla="*/ 2147483647 h 529"/>
                  <a:gd name="T14" fmla="*/ 2147483647 w 865"/>
                  <a:gd name="T15" fmla="*/ 2147483647 h 529"/>
                  <a:gd name="T16" fmla="*/ 2147483647 w 865"/>
                  <a:gd name="T17" fmla="*/ 2147483647 h 529"/>
                  <a:gd name="T18" fmla="*/ 0 w 865"/>
                  <a:gd name="T19" fmla="*/ 2147483647 h 529"/>
                  <a:gd name="T20" fmla="*/ 0 w 865"/>
                  <a:gd name="T21" fmla="*/ 2147483647 h 529"/>
                  <a:gd name="T22" fmla="*/ 0 w 865"/>
                  <a:gd name="T23" fmla="*/ 2147483647 h 529"/>
                  <a:gd name="T24" fmla="*/ 2147483647 w 865"/>
                  <a:gd name="T25" fmla="*/ 2147483647 h 529"/>
                  <a:gd name="T26" fmla="*/ 2147483647 w 865"/>
                  <a:gd name="T27" fmla="*/ 2147483647 h 529"/>
                  <a:gd name="T28" fmla="*/ 2147483647 w 865"/>
                  <a:gd name="T29" fmla="*/ 2147483647 h 529"/>
                  <a:gd name="T30" fmla="*/ 2147483647 w 865"/>
                  <a:gd name="T31" fmla="*/ 2147483647 h 529"/>
                  <a:gd name="T32" fmla="*/ 2147483647 w 865"/>
                  <a:gd name="T33" fmla="*/ 2147483647 h 529"/>
                  <a:gd name="T34" fmla="*/ 2147483647 w 865"/>
                  <a:gd name="T35" fmla="*/ 2147483647 h 529"/>
                  <a:gd name="T36" fmla="*/ 2147483647 w 865"/>
                  <a:gd name="T37" fmla="*/ 2147483647 h 529"/>
                  <a:gd name="T38" fmla="*/ 2147483647 w 865"/>
                  <a:gd name="T39" fmla="*/ 2147483647 h 529"/>
                  <a:gd name="T40" fmla="*/ 2147483647 w 865"/>
                  <a:gd name="T41" fmla="*/ 2147483647 h 529"/>
                  <a:gd name="T42" fmla="*/ 2147483647 w 865"/>
                  <a:gd name="T43" fmla="*/ 2147483647 h 529"/>
                  <a:gd name="T44" fmla="*/ 2147483647 w 865"/>
                  <a:gd name="T45" fmla="*/ 2147483647 h 529"/>
                  <a:gd name="T46" fmla="*/ 2147483647 w 865"/>
                  <a:gd name="T47" fmla="*/ 2147483647 h 529"/>
                  <a:gd name="T48" fmla="*/ 2147483647 w 865"/>
                  <a:gd name="T49" fmla="*/ 2147483647 h 529"/>
                  <a:gd name="T50" fmla="*/ 2147483647 w 865"/>
                  <a:gd name="T51" fmla="*/ 2147483647 h 529"/>
                  <a:gd name="T52" fmla="*/ 2147483647 w 865"/>
                  <a:gd name="T53" fmla="*/ 2147483647 h 529"/>
                  <a:gd name="T54" fmla="*/ 2147483647 w 865"/>
                  <a:gd name="T55" fmla="*/ 2147483647 h 529"/>
                  <a:gd name="T56" fmla="*/ 2147483647 w 865"/>
                  <a:gd name="T57" fmla="*/ 2147483647 h 529"/>
                  <a:gd name="T58" fmla="*/ 2147483647 w 865"/>
                  <a:gd name="T59" fmla="*/ 2147483647 h 529"/>
                  <a:gd name="T60" fmla="*/ 2147483647 w 865"/>
                  <a:gd name="T61" fmla="*/ 2147483647 h 529"/>
                  <a:gd name="T62" fmla="*/ 2147483647 w 865"/>
                  <a:gd name="T63" fmla="*/ 2147483647 h 529"/>
                  <a:gd name="T64" fmla="*/ 2147483647 w 865"/>
                  <a:gd name="T65" fmla="*/ 2147483647 h 529"/>
                  <a:gd name="T66" fmla="*/ 2147483647 w 865"/>
                  <a:gd name="T67" fmla="*/ 2147483647 h 529"/>
                  <a:gd name="T68" fmla="*/ 2147483647 w 865"/>
                  <a:gd name="T69" fmla="*/ 2147483647 h 529"/>
                  <a:gd name="T70" fmla="*/ 2147483647 w 865"/>
                  <a:gd name="T71" fmla="*/ 2147483647 h 529"/>
                  <a:gd name="T72" fmla="*/ 2147483647 w 865"/>
                  <a:gd name="T73" fmla="*/ 2147483647 h 529"/>
                  <a:gd name="T74" fmla="*/ 2147483647 w 865"/>
                  <a:gd name="T75" fmla="*/ 2147483647 h 529"/>
                  <a:gd name="T76" fmla="*/ 2147483647 w 865"/>
                  <a:gd name="T77" fmla="*/ 2147483647 h 529"/>
                  <a:gd name="T78" fmla="*/ 2147483647 w 865"/>
                  <a:gd name="T79" fmla="*/ 0 h 529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865"/>
                  <a:gd name="T121" fmla="*/ 0 h 529"/>
                  <a:gd name="T122" fmla="*/ 865 w 865"/>
                  <a:gd name="T123" fmla="*/ 529 h 529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865" h="529">
                    <a:moveTo>
                      <a:pt x="84" y="0"/>
                    </a:moveTo>
                    <a:lnTo>
                      <a:pt x="72" y="24"/>
                    </a:lnTo>
                    <a:lnTo>
                      <a:pt x="72" y="48"/>
                    </a:lnTo>
                    <a:lnTo>
                      <a:pt x="48" y="72"/>
                    </a:lnTo>
                    <a:lnTo>
                      <a:pt x="36" y="96"/>
                    </a:lnTo>
                    <a:lnTo>
                      <a:pt x="36" y="120"/>
                    </a:lnTo>
                    <a:lnTo>
                      <a:pt x="36" y="144"/>
                    </a:lnTo>
                    <a:lnTo>
                      <a:pt x="24" y="168"/>
                    </a:lnTo>
                    <a:lnTo>
                      <a:pt x="12" y="192"/>
                    </a:lnTo>
                    <a:lnTo>
                      <a:pt x="0" y="216"/>
                    </a:lnTo>
                    <a:lnTo>
                      <a:pt x="0" y="240"/>
                    </a:lnTo>
                    <a:lnTo>
                      <a:pt x="0" y="264"/>
                    </a:lnTo>
                    <a:lnTo>
                      <a:pt x="12" y="288"/>
                    </a:lnTo>
                    <a:lnTo>
                      <a:pt x="12" y="312"/>
                    </a:lnTo>
                    <a:lnTo>
                      <a:pt x="24" y="336"/>
                    </a:lnTo>
                    <a:lnTo>
                      <a:pt x="24" y="360"/>
                    </a:lnTo>
                    <a:lnTo>
                      <a:pt x="36" y="384"/>
                    </a:lnTo>
                    <a:lnTo>
                      <a:pt x="36" y="408"/>
                    </a:lnTo>
                    <a:lnTo>
                      <a:pt x="48" y="432"/>
                    </a:lnTo>
                    <a:lnTo>
                      <a:pt x="60" y="456"/>
                    </a:lnTo>
                    <a:lnTo>
                      <a:pt x="852" y="528"/>
                    </a:lnTo>
                    <a:lnTo>
                      <a:pt x="804" y="480"/>
                    </a:lnTo>
                    <a:lnTo>
                      <a:pt x="792" y="456"/>
                    </a:lnTo>
                    <a:lnTo>
                      <a:pt x="780" y="420"/>
                    </a:lnTo>
                    <a:lnTo>
                      <a:pt x="768" y="396"/>
                    </a:lnTo>
                    <a:lnTo>
                      <a:pt x="756" y="372"/>
                    </a:lnTo>
                    <a:lnTo>
                      <a:pt x="744" y="348"/>
                    </a:lnTo>
                    <a:lnTo>
                      <a:pt x="744" y="324"/>
                    </a:lnTo>
                    <a:lnTo>
                      <a:pt x="744" y="288"/>
                    </a:lnTo>
                    <a:lnTo>
                      <a:pt x="744" y="264"/>
                    </a:lnTo>
                    <a:lnTo>
                      <a:pt x="744" y="240"/>
                    </a:lnTo>
                    <a:lnTo>
                      <a:pt x="768" y="216"/>
                    </a:lnTo>
                    <a:lnTo>
                      <a:pt x="768" y="192"/>
                    </a:lnTo>
                    <a:lnTo>
                      <a:pt x="780" y="168"/>
                    </a:lnTo>
                    <a:lnTo>
                      <a:pt x="804" y="156"/>
                    </a:lnTo>
                    <a:lnTo>
                      <a:pt x="804" y="132"/>
                    </a:lnTo>
                    <a:lnTo>
                      <a:pt x="828" y="108"/>
                    </a:lnTo>
                    <a:lnTo>
                      <a:pt x="852" y="96"/>
                    </a:lnTo>
                    <a:lnTo>
                      <a:pt x="864" y="72"/>
                    </a:lnTo>
                    <a:lnTo>
                      <a:pt x="84" y="0"/>
                    </a:lnTo>
                  </a:path>
                </a:pathLst>
              </a:custGeom>
              <a:gradFill rotWithShape="0">
                <a:gsLst>
                  <a:gs pos="0">
                    <a:srgbClr val="012501"/>
                  </a:gs>
                  <a:gs pos="100000">
                    <a:srgbClr val="037C03"/>
                  </a:gs>
                </a:gsLst>
                <a:lin ang="18900000" scaled="1"/>
              </a:gra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60" name="Line 5"/>
              <p:cNvSpPr>
                <a:spLocks noChangeShapeType="1"/>
              </p:cNvSpPr>
              <p:nvPr/>
            </p:nvSpPr>
            <p:spPr bwMode="auto">
              <a:xfrm>
                <a:off x="890588" y="4310063"/>
                <a:ext cx="3251200" cy="182880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61" name="Freeform 9"/>
              <p:cNvSpPr>
                <a:spLocks/>
              </p:cNvSpPr>
              <p:nvPr/>
            </p:nvSpPr>
            <p:spPr bwMode="auto">
              <a:xfrm>
                <a:off x="1533525" y="1219200"/>
                <a:ext cx="2471738" cy="2462213"/>
              </a:xfrm>
              <a:custGeom>
                <a:avLst/>
                <a:gdLst>
                  <a:gd name="T0" fmla="*/ 0 w 1557"/>
                  <a:gd name="T1" fmla="*/ 2147483647 h 1551"/>
                  <a:gd name="T2" fmla="*/ 2147483647 w 1557"/>
                  <a:gd name="T3" fmla="*/ 0 h 1551"/>
                  <a:gd name="T4" fmla="*/ 0 60000 65536"/>
                  <a:gd name="T5" fmla="*/ 0 60000 65536"/>
                  <a:gd name="T6" fmla="*/ 0 w 1557"/>
                  <a:gd name="T7" fmla="*/ 0 h 1551"/>
                  <a:gd name="T8" fmla="*/ 1557 w 1557"/>
                  <a:gd name="T9" fmla="*/ 1551 h 155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557" h="1551">
                    <a:moveTo>
                      <a:pt x="0" y="1551"/>
                    </a:moveTo>
                    <a:lnTo>
                      <a:pt x="1557" y="0"/>
                    </a:ln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62" name="Freeform 10"/>
              <p:cNvSpPr>
                <a:spLocks/>
              </p:cNvSpPr>
              <p:nvPr/>
            </p:nvSpPr>
            <p:spPr bwMode="auto">
              <a:xfrm>
                <a:off x="687388" y="2490788"/>
                <a:ext cx="1220787" cy="2001837"/>
              </a:xfrm>
              <a:custGeom>
                <a:avLst/>
                <a:gdLst>
                  <a:gd name="T0" fmla="*/ 0 w 865"/>
                  <a:gd name="T1" fmla="*/ 2147483647 h 1261"/>
                  <a:gd name="T2" fmla="*/ 2147483647 w 865"/>
                  <a:gd name="T3" fmla="*/ 2147483647 h 1261"/>
                  <a:gd name="T4" fmla="*/ 2147483647 w 865"/>
                  <a:gd name="T5" fmla="*/ 2147483647 h 1261"/>
                  <a:gd name="T6" fmla="*/ 0 w 865"/>
                  <a:gd name="T7" fmla="*/ 0 h 1261"/>
                  <a:gd name="T8" fmla="*/ 0 w 865"/>
                  <a:gd name="T9" fmla="*/ 2147483647 h 12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65"/>
                  <a:gd name="T16" fmla="*/ 0 h 1261"/>
                  <a:gd name="T17" fmla="*/ 865 w 865"/>
                  <a:gd name="T18" fmla="*/ 1261 h 12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65" h="1261">
                    <a:moveTo>
                      <a:pt x="0" y="828"/>
                    </a:moveTo>
                    <a:lnTo>
                      <a:pt x="864" y="1260"/>
                    </a:lnTo>
                    <a:lnTo>
                      <a:pt x="864" y="414"/>
                    </a:lnTo>
                    <a:lnTo>
                      <a:pt x="0" y="0"/>
                    </a:lnTo>
                    <a:lnTo>
                      <a:pt x="0" y="828"/>
                    </a:lnTo>
                  </a:path>
                </a:pathLst>
              </a:custGeom>
              <a:solidFill>
                <a:srgbClr val="FEBF02"/>
              </a:solidFill>
              <a:ln w="12700" cap="rnd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63" name="Freeform 12"/>
              <p:cNvSpPr>
                <a:spLocks/>
              </p:cNvSpPr>
              <p:nvPr/>
            </p:nvSpPr>
            <p:spPr bwMode="auto">
              <a:xfrm>
                <a:off x="3990975" y="1219200"/>
                <a:ext cx="117475" cy="3910013"/>
              </a:xfrm>
              <a:custGeom>
                <a:avLst/>
                <a:gdLst>
                  <a:gd name="T0" fmla="*/ 2147483647 w 74"/>
                  <a:gd name="T1" fmla="*/ 2147483647 h 2463"/>
                  <a:gd name="T2" fmla="*/ 0 w 74"/>
                  <a:gd name="T3" fmla="*/ 0 h 2463"/>
                  <a:gd name="T4" fmla="*/ 0 60000 65536"/>
                  <a:gd name="T5" fmla="*/ 0 60000 65536"/>
                  <a:gd name="T6" fmla="*/ 0 w 74"/>
                  <a:gd name="T7" fmla="*/ 0 h 2463"/>
                  <a:gd name="T8" fmla="*/ 74 w 74"/>
                  <a:gd name="T9" fmla="*/ 2463 h 246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74" h="2463">
                    <a:moveTo>
                      <a:pt x="74" y="2463"/>
                    </a:move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64" name="Freeform 13"/>
              <p:cNvSpPr>
                <a:spLocks/>
              </p:cNvSpPr>
              <p:nvPr/>
            </p:nvSpPr>
            <p:spPr bwMode="auto">
              <a:xfrm>
                <a:off x="3803650" y="4208463"/>
                <a:ext cx="1220788" cy="2001837"/>
              </a:xfrm>
              <a:custGeom>
                <a:avLst/>
                <a:gdLst>
                  <a:gd name="T0" fmla="*/ 0 w 865"/>
                  <a:gd name="T1" fmla="*/ 2147483647 h 1261"/>
                  <a:gd name="T2" fmla="*/ 2147483647 w 865"/>
                  <a:gd name="T3" fmla="*/ 2147483647 h 1261"/>
                  <a:gd name="T4" fmla="*/ 2147483647 w 865"/>
                  <a:gd name="T5" fmla="*/ 2147483647 h 1261"/>
                  <a:gd name="T6" fmla="*/ 0 w 865"/>
                  <a:gd name="T7" fmla="*/ 0 h 1261"/>
                  <a:gd name="T8" fmla="*/ 0 w 865"/>
                  <a:gd name="T9" fmla="*/ 2147483647 h 12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65"/>
                  <a:gd name="T16" fmla="*/ 0 h 1261"/>
                  <a:gd name="T17" fmla="*/ 865 w 865"/>
                  <a:gd name="T18" fmla="*/ 1261 h 12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65" h="1261">
                    <a:moveTo>
                      <a:pt x="0" y="828"/>
                    </a:moveTo>
                    <a:lnTo>
                      <a:pt x="864" y="1260"/>
                    </a:lnTo>
                    <a:lnTo>
                      <a:pt x="864" y="414"/>
                    </a:lnTo>
                    <a:lnTo>
                      <a:pt x="0" y="0"/>
                    </a:lnTo>
                    <a:lnTo>
                      <a:pt x="0" y="828"/>
                    </a:lnTo>
                  </a:path>
                </a:pathLst>
              </a:custGeom>
              <a:solidFill>
                <a:srgbClr val="FEBF02"/>
              </a:solidFill>
              <a:ln w="12700" cap="rnd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65" name="Line 14"/>
              <p:cNvSpPr>
                <a:spLocks noChangeShapeType="1"/>
              </p:cNvSpPr>
              <p:nvPr/>
            </p:nvSpPr>
            <p:spPr bwMode="auto">
              <a:xfrm flipV="1">
                <a:off x="890588" y="3681413"/>
                <a:ext cx="642937" cy="62865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66" name="Line 15"/>
              <p:cNvSpPr>
                <a:spLocks noChangeShapeType="1"/>
              </p:cNvSpPr>
              <p:nvPr/>
            </p:nvSpPr>
            <p:spPr bwMode="auto">
              <a:xfrm flipH="1" flipV="1">
                <a:off x="4108450" y="5129213"/>
                <a:ext cx="33338" cy="100965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67" name="Freeform 18"/>
              <p:cNvSpPr>
                <a:spLocks/>
              </p:cNvSpPr>
              <p:nvPr/>
            </p:nvSpPr>
            <p:spPr bwMode="auto">
              <a:xfrm>
                <a:off x="533400" y="4260850"/>
                <a:ext cx="393700" cy="387350"/>
              </a:xfrm>
              <a:custGeom>
                <a:avLst/>
                <a:gdLst>
                  <a:gd name="T0" fmla="*/ 0 w 279"/>
                  <a:gd name="T1" fmla="*/ 2147483647 h 244"/>
                  <a:gd name="T2" fmla="*/ 2147483647 w 279"/>
                  <a:gd name="T3" fmla="*/ 2147483647 h 244"/>
                  <a:gd name="T4" fmla="*/ 2147483647 w 279"/>
                  <a:gd name="T5" fmla="*/ 0 h 244"/>
                  <a:gd name="T6" fmla="*/ 2147483647 w 279"/>
                  <a:gd name="T7" fmla="*/ 2147483647 h 244"/>
                  <a:gd name="T8" fmla="*/ 2147483647 w 279"/>
                  <a:gd name="T9" fmla="*/ 2147483647 h 244"/>
                  <a:gd name="T10" fmla="*/ 2147483647 w 279"/>
                  <a:gd name="T11" fmla="*/ 2147483647 h 244"/>
                  <a:gd name="T12" fmla="*/ 2147483647 w 279"/>
                  <a:gd name="T13" fmla="*/ 2147483647 h 244"/>
                  <a:gd name="T14" fmla="*/ 2147483647 w 279"/>
                  <a:gd name="T15" fmla="*/ 2147483647 h 244"/>
                  <a:gd name="T16" fmla="*/ 2147483647 w 279"/>
                  <a:gd name="T17" fmla="*/ 2147483647 h 244"/>
                  <a:gd name="T18" fmla="*/ 2147483647 w 279"/>
                  <a:gd name="T19" fmla="*/ 2147483647 h 244"/>
                  <a:gd name="T20" fmla="*/ 2147483647 w 279"/>
                  <a:gd name="T21" fmla="*/ 2147483647 h 244"/>
                  <a:gd name="T22" fmla="*/ 2147483647 w 279"/>
                  <a:gd name="T23" fmla="*/ 2147483647 h 244"/>
                  <a:gd name="T24" fmla="*/ 2147483647 w 279"/>
                  <a:gd name="T25" fmla="*/ 2147483647 h 244"/>
                  <a:gd name="T26" fmla="*/ 2147483647 w 279"/>
                  <a:gd name="T27" fmla="*/ 2147483647 h 244"/>
                  <a:gd name="T28" fmla="*/ 2147483647 w 279"/>
                  <a:gd name="T29" fmla="*/ 2147483647 h 244"/>
                  <a:gd name="T30" fmla="*/ 2147483647 w 279"/>
                  <a:gd name="T31" fmla="*/ 2147483647 h 244"/>
                  <a:gd name="T32" fmla="*/ 2147483647 w 279"/>
                  <a:gd name="T33" fmla="*/ 2147483647 h 244"/>
                  <a:gd name="T34" fmla="*/ 2147483647 w 279"/>
                  <a:gd name="T35" fmla="*/ 2147483647 h 244"/>
                  <a:gd name="T36" fmla="*/ 2147483647 w 279"/>
                  <a:gd name="T37" fmla="*/ 2147483647 h 244"/>
                  <a:gd name="T38" fmla="*/ 2147483647 w 279"/>
                  <a:gd name="T39" fmla="*/ 2147483647 h 244"/>
                  <a:gd name="T40" fmla="*/ 2147483647 w 279"/>
                  <a:gd name="T41" fmla="*/ 2147483647 h 244"/>
                  <a:gd name="T42" fmla="*/ 2147483647 w 279"/>
                  <a:gd name="T43" fmla="*/ 2147483647 h 244"/>
                  <a:gd name="T44" fmla="*/ 2147483647 w 279"/>
                  <a:gd name="T45" fmla="*/ 2147483647 h 244"/>
                  <a:gd name="T46" fmla="*/ 2147483647 w 279"/>
                  <a:gd name="T47" fmla="*/ 2147483647 h 244"/>
                  <a:gd name="T48" fmla="*/ 2147483647 w 279"/>
                  <a:gd name="T49" fmla="*/ 2147483647 h 244"/>
                  <a:gd name="T50" fmla="*/ 2147483647 w 279"/>
                  <a:gd name="T51" fmla="*/ 2147483647 h 244"/>
                  <a:gd name="T52" fmla="*/ 2147483647 w 279"/>
                  <a:gd name="T53" fmla="*/ 2147483647 h 244"/>
                  <a:gd name="T54" fmla="*/ 2147483647 w 279"/>
                  <a:gd name="T55" fmla="*/ 2147483647 h 244"/>
                  <a:gd name="T56" fmla="*/ 2147483647 w 279"/>
                  <a:gd name="T57" fmla="*/ 2147483647 h 244"/>
                  <a:gd name="T58" fmla="*/ 2147483647 w 279"/>
                  <a:gd name="T59" fmla="*/ 2147483647 h 244"/>
                  <a:gd name="T60" fmla="*/ 2147483647 w 279"/>
                  <a:gd name="T61" fmla="*/ 2147483647 h 244"/>
                  <a:gd name="T62" fmla="*/ 2147483647 w 279"/>
                  <a:gd name="T63" fmla="*/ 2147483647 h 244"/>
                  <a:gd name="T64" fmla="*/ 2147483647 w 279"/>
                  <a:gd name="T65" fmla="*/ 2147483647 h 244"/>
                  <a:gd name="T66" fmla="*/ 2147483647 w 279"/>
                  <a:gd name="T67" fmla="*/ 2147483647 h 244"/>
                  <a:gd name="T68" fmla="*/ 2147483647 w 279"/>
                  <a:gd name="T69" fmla="*/ 2147483647 h 244"/>
                  <a:gd name="T70" fmla="*/ 2147483647 w 279"/>
                  <a:gd name="T71" fmla="*/ 2147483647 h 244"/>
                  <a:gd name="T72" fmla="*/ 2147483647 w 279"/>
                  <a:gd name="T73" fmla="*/ 2147483647 h 244"/>
                  <a:gd name="T74" fmla="*/ 2147483647 w 279"/>
                  <a:gd name="T75" fmla="*/ 2147483647 h 244"/>
                  <a:gd name="T76" fmla="*/ 2147483647 w 279"/>
                  <a:gd name="T77" fmla="*/ 2147483647 h 244"/>
                  <a:gd name="T78" fmla="*/ 2147483647 w 279"/>
                  <a:gd name="T79" fmla="*/ 2147483647 h 244"/>
                  <a:gd name="T80" fmla="*/ 2147483647 w 279"/>
                  <a:gd name="T81" fmla="*/ 2147483647 h 244"/>
                  <a:gd name="T82" fmla="*/ 2147483647 w 279"/>
                  <a:gd name="T83" fmla="*/ 2147483647 h 244"/>
                  <a:gd name="T84" fmla="*/ 2147483647 w 279"/>
                  <a:gd name="T85" fmla="*/ 2147483647 h 244"/>
                  <a:gd name="T86" fmla="*/ 2147483647 w 279"/>
                  <a:gd name="T87" fmla="*/ 2147483647 h 244"/>
                  <a:gd name="T88" fmla="*/ 2147483647 w 279"/>
                  <a:gd name="T89" fmla="*/ 2147483647 h 244"/>
                  <a:gd name="T90" fmla="*/ 2147483647 w 279"/>
                  <a:gd name="T91" fmla="*/ 2147483647 h 244"/>
                  <a:gd name="T92" fmla="*/ 2147483647 w 279"/>
                  <a:gd name="T93" fmla="*/ 2147483647 h 244"/>
                  <a:gd name="T94" fmla="*/ 2147483647 w 279"/>
                  <a:gd name="T95" fmla="*/ 2147483647 h 244"/>
                  <a:gd name="T96" fmla="*/ 2147483647 w 279"/>
                  <a:gd name="T97" fmla="*/ 2147483647 h 244"/>
                  <a:gd name="T98" fmla="*/ 0 w 279"/>
                  <a:gd name="T99" fmla="*/ 2147483647 h 244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279"/>
                  <a:gd name="T151" fmla="*/ 0 h 244"/>
                  <a:gd name="T152" fmla="*/ 279 w 279"/>
                  <a:gd name="T153" fmla="*/ 244 h 244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279" h="244">
                    <a:moveTo>
                      <a:pt x="0" y="243"/>
                    </a:moveTo>
                    <a:lnTo>
                      <a:pt x="148" y="1"/>
                    </a:lnTo>
                    <a:lnTo>
                      <a:pt x="160" y="0"/>
                    </a:lnTo>
                    <a:lnTo>
                      <a:pt x="167" y="3"/>
                    </a:lnTo>
                    <a:lnTo>
                      <a:pt x="168" y="6"/>
                    </a:lnTo>
                    <a:lnTo>
                      <a:pt x="173" y="5"/>
                    </a:lnTo>
                    <a:lnTo>
                      <a:pt x="177" y="9"/>
                    </a:lnTo>
                    <a:lnTo>
                      <a:pt x="182" y="7"/>
                    </a:lnTo>
                    <a:lnTo>
                      <a:pt x="184" y="12"/>
                    </a:lnTo>
                    <a:lnTo>
                      <a:pt x="190" y="13"/>
                    </a:lnTo>
                    <a:lnTo>
                      <a:pt x="196" y="14"/>
                    </a:lnTo>
                    <a:lnTo>
                      <a:pt x="201" y="15"/>
                    </a:lnTo>
                    <a:lnTo>
                      <a:pt x="205" y="19"/>
                    </a:lnTo>
                    <a:lnTo>
                      <a:pt x="210" y="20"/>
                    </a:lnTo>
                    <a:lnTo>
                      <a:pt x="215" y="23"/>
                    </a:lnTo>
                    <a:lnTo>
                      <a:pt x="222" y="25"/>
                    </a:lnTo>
                    <a:lnTo>
                      <a:pt x="226" y="29"/>
                    </a:lnTo>
                    <a:lnTo>
                      <a:pt x="229" y="32"/>
                    </a:lnTo>
                    <a:lnTo>
                      <a:pt x="231" y="36"/>
                    </a:lnTo>
                    <a:lnTo>
                      <a:pt x="235" y="39"/>
                    </a:lnTo>
                    <a:lnTo>
                      <a:pt x="238" y="45"/>
                    </a:lnTo>
                    <a:lnTo>
                      <a:pt x="242" y="46"/>
                    </a:lnTo>
                    <a:lnTo>
                      <a:pt x="248" y="55"/>
                    </a:lnTo>
                    <a:lnTo>
                      <a:pt x="249" y="58"/>
                    </a:lnTo>
                    <a:lnTo>
                      <a:pt x="255" y="63"/>
                    </a:lnTo>
                    <a:lnTo>
                      <a:pt x="256" y="67"/>
                    </a:lnTo>
                    <a:lnTo>
                      <a:pt x="261" y="71"/>
                    </a:lnTo>
                    <a:lnTo>
                      <a:pt x="261" y="75"/>
                    </a:lnTo>
                    <a:lnTo>
                      <a:pt x="264" y="81"/>
                    </a:lnTo>
                    <a:lnTo>
                      <a:pt x="264" y="86"/>
                    </a:lnTo>
                    <a:lnTo>
                      <a:pt x="266" y="90"/>
                    </a:lnTo>
                    <a:lnTo>
                      <a:pt x="266" y="95"/>
                    </a:lnTo>
                    <a:lnTo>
                      <a:pt x="268" y="99"/>
                    </a:lnTo>
                    <a:lnTo>
                      <a:pt x="267" y="103"/>
                    </a:lnTo>
                    <a:lnTo>
                      <a:pt x="268" y="109"/>
                    </a:lnTo>
                    <a:lnTo>
                      <a:pt x="269" y="113"/>
                    </a:lnTo>
                    <a:lnTo>
                      <a:pt x="273" y="119"/>
                    </a:lnTo>
                    <a:lnTo>
                      <a:pt x="274" y="124"/>
                    </a:lnTo>
                    <a:lnTo>
                      <a:pt x="275" y="128"/>
                    </a:lnTo>
                    <a:lnTo>
                      <a:pt x="276" y="134"/>
                    </a:lnTo>
                    <a:lnTo>
                      <a:pt x="277" y="138"/>
                    </a:lnTo>
                    <a:lnTo>
                      <a:pt x="277" y="143"/>
                    </a:lnTo>
                    <a:lnTo>
                      <a:pt x="277" y="147"/>
                    </a:lnTo>
                    <a:lnTo>
                      <a:pt x="274" y="153"/>
                    </a:lnTo>
                    <a:lnTo>
                      <a:pt x="276" y="156"/>
                    </a:lnTo>
                    <a:lnTo>
                      <a:pt x="277" y="162"/>
                    </a:lnTo>
                    <a:lnTo>
                      <a:pt x="278" y="167"/>
                    </a:lnTo>
                    <a:lnTo>
                      <a:pt x="275" y="172"/>
                    </a:lnTo>
                    <a:lnTo>
                      <a:pt x="271" y="181"/>
                    </a:lnTo>
                    <a:lnTo>
                      <a:pt x="0" y="243"/>
                    </a:lnTo>
                  </a:path>
                </a:pathLst>
              </a:custGeom>
              <a:noFill/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68" name="Arc 19"/>
              <p:cNvSpPr>
                <a:spLocks/>
              </p:cNvSpPr>
              <p:nvPr/>
            </p:nvSpPr>
            <p:spPr bwMode="auto">
              <a:xfrm rot="720000">
                <a:off x="733425" y="4276725"/>
                <a:ext cx="211138" cy="236538"/>
              </a:xfrm>
              <a:custGeom>
                <a:avLst/>
                <a:gdLst>
                  <a:gd name="T0" fmla="*/ 0 w 21745"/>
                  <a:gd name="T1" fmla="*/ 0 h 21600"/>
                  <a:gd name="T2" fmla="*/ 2147483647 w 21745"/>
                  <a:gd name="T3" fmla="*/ 2147483647 h 21600"/>
                  <a:gd name="T4" fmla="*/ 1179876122 w 21745"/>
                  <a:gd name="T5" fmla="*/ 2147483647 h 21600"/>
                  <a:gd name="T6" fmla="*/ 0 60000 65536"/>
                  <a:gd name="T7" fmla="*/ 0 60000 65536"/>
                  <a:gd name="T8" fmla="*/ 0 60000 65536"/>
                  <a:gd name="T9" fmla="*/ 0 w 21745"/>
                  <a:gd name="T10" fmla="*/ 0 h 21600"/>
                  <a:gd name="T11" fmla="*/ 21745 w 21745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745" h="21600" fill="none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</a:path>
                  <a:path w="21745" h="21600" stroke="0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  <a:lnTo>
                      <a:pt x="145" y="21600"/>
                    </a:lnTo>
                    <a:close/>
                  </a:path>
                </a:pathLst>
              </a:custGeom>
              <a:noFill/>
              <a:ln w="25400" cap="rnd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69" name="Line 20"/>
              <p:cNvSpPr>
                <a:spLocks noChangeShapeType="1"/>
              </p:cNvSpPr>
              <p:nvPr/>
            </p:nvSpPr>
            <p:spPr bwMode="auto">
              <a:xfrm flipH="1">
                <a:off x="533400" y="4095750"/>
                <a:ext cx="303213" cy="55086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70" name="Oval 21"/>
              <p:cNvSpPr>
                <a:spLocks noChangeArrowheads="1"/>
              </p:cNvSpPr>
              <p:nvPr/>
            </p:nvSpPr>
            <p:spPr bwMode="auto">
              <a:xfrm rot="19740000">
                <a:off x="811213" y="4281488"/>
                <a:ext cx="100012" cy="198437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71" name="Line 22"/>
              <p:cNvSpPr>
                <a:spLocks noChangeShapeType="1"/>
              </p:cNvSpPr>
              <p:nvPr/>
            </p:nvSpPr>
            <p:spPr bwMode="auto">
              <a:xfrm flipV="1">
                <a:off x="533400" y="4502150"/>
                <a:ext cx="555625" cy="14446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72" name="Freeform 23"/>
              <p:cNvSpPr>
                <a:spLocks/>
              </p:cNvSpPr>
              <p:nvPr/>
            </p:nvSpPr>
            <p:spPr bwMode="auto">
              <a:xfrm>
                <a:off x="3784600" y="6089650"/>
                <a:ext cx="393700" cy="387350"/>
              </a:xfrm>
              <a:custGeom>
                <a:avLst/>
                <a:gdLst>
                  <a:gd name="T0" fmla="*/ 0 w 279"/>
                  <a:gd name="T1" fmla="*/ 2147483647 h 244"/>
                  <a:gd name="T2" fmla="*/ 2147483647 w 279"/>
                  <a:gd name="T3" fmla="*/ 2147483647 h 244"/>
                  <a:gd name="T4" fmla="*/ 2147483647 w 279"/>
                  <a:gd name="T5" fmla="*/ 0 h 244"/>
                  <a:gd name="T6" fmla="*/ 2147483647 w 279"/>
                  <a:gd name="T7" fmla="*/ 2147483647 h 244"/>
                  <a:gd name="T8" fmla="*/ 2147483647 w 279"/>
                  <a:gd name="T9" fmla="*/ 2147483647 h 244"/>
                  <a:gd name="T10" fmla="*/ 2147483647 w 279"/>
                  <a:gd name="T11" fmla="*/ 2147483647 h 244"/>
                  <a:gd name="T12" fmla="*/ 2147483647 w 279"/>
                  <a:gd name="T13" fmla="*/ 2147483647 h 244"/>
                  <a:gd name="T14" fmla="*/ 2147483647 w 279"/>
                  <a:gd name="T15" fmla="*/ 2147483647 h 244"/>
                  <a:gd name="T16" fmla="*/ 2147483647 w 279"/>
                  <a:gd name="T17" fmla="*/ 2147483647 h 244"/>
                  <a:gd name="T18" fmla="*/ 2147483647 w 279"/>
                  <a:gd name="T19" fmla="*/ 2147483647 h 244"/>
                  <a:gd name="T20" fmla="*/ 2147483647 w 279"/>
                  <a:gd name="T21" fmla="*/ 2147483647 h 244"/>
                  <a:gd name="T22" fmla="*/ 2147483647 w 279"/>
                  <a:gd name="T23" fmla="*/ 2147483647 h 244"/>
                  <a:gd name="T24" fmla="*/ 2147483647 w 279"/>
                  <a:gd name="T25" fmla="*/ 2147483647 h 244"/>
                  <a:gd name="T26" fmla="*/ 2147483647 w 279"/>
                  <a:gd name="T27" fmla="*/ 2147483647 h 244"/>
                  <a:gd name="T28" fmla="*/ 2147483647 w 279"/>
                  <a:gd name="T29" fmla="*/ 2147483647 h 244"/>
                  <a:gd name="T30" fmla="*/ 2147483647 w 279"/>
                  <a:gd name="T31" fmla="*/ 2147483647 h 244"/>
                  <a:gd name="T32" fmla="*/ 2147483647 w 279"/>
                  <a:gd name="T33" fmla="*/ 2147483647 h 244"/>
                  <a:gd name="T34" fmla="*/ 2147483647 w 279"/>
                  <a:gd name="T35" fmla="*/ 2147483647 h 244"/>
                  <a:gd name="T36" fmla="*/ 2147483647 w 279"/>
                  <a:gd name="T37" fmla="*/ 2147483647 h 244"/>
                  <a:gd name="T38" fmla="*/ 2147483647 w 279"/>
                  <a:gd name="T39" fmla="*/ 2147483647 h 244"/>
                  <a:gd name="T40" fmla="*/ 2147483647 w 279"/>
                  <a:gd name="T41" fmla="*/ 2147483647 h 244"/>
                  <a:gd name="T42" fmla="*/ 2147483647 w 279"/>
                  <a:gd name="T43" fmla="*/ 2147483647 h 244"/>
                  <a:gd name="T44" fmla="*/ 2147483647 w 279"/>
                  <a:gd name="T45" fmla="*/ 2147483647 h 244"/>
                  <a:gd name="T46" fmla="*/ 2147483647 w 279"/>
                  <a:gd name="T47" fmla="*/ 2147483647 h 244"/>
                  <a:gd name="T48" fmla="*/ 2147483647 w 279"/>
                  <a:gd name="T49" fmla="*/ 2147483647 h 244"/>
                  <a:gd name="T50" fmla="*/ 2147483647 w 279"/>
                  <a:gd name="T51" fmla="*/ 2147483647 h 244"/>
                  <a:gd name="T52" fmla="*/ 2147483647 w 279"/>
                  <a:gd name="T53" fmla="*/ 2147483647 h 244"/>
                  <a:gd name="T54" fmla="*/ 2147483647 w 279"/>
                  <a:gd name="T55" fmla="*/ 2147483647 h 244"/>
                  <a:gd name="T56" fmla="*/ 2147483647 w 279"/>
                  <a:gd name="T57" fmla="*/ 2147483647 h 244"/>
                  <a:gd name="T58" fmla="*/ 2147483647 w 279"/>
                  <a:gd name="T59" fmla="*/ 2147483647 h 244"/>
                  <a:gd name="T60" fmla="*/ 2147483647 w 279"/>
                  <a:gd name="T61" fmla="*/ 2147483647 h 244"/>
                  <a:gd name="T62" fmla="*/ 2147483647 w 279"/>
                  <a:gd name="T63" fmla="*/ 2147483647 h 244"/>
                  <a:gd name="T64" fmla="*/ 2147483647 w 279"/>
                  <a:gd name="T65" fmla="*/ 2147483647 h 244"/>
                  <a:gd name="T66" fmla="*/ 2147483647 w 279"/>
                  <a:gd name="T67" fmla="*/ 2147483647 h 244"/>
                  <a:gd name="T68" fmla="*/ 2147483647 w 279"/>
                  <a:gd name="T69" fmla="*/ 2147483647 h 244"/>
                  <a:gd name="T70" fmla="*/ 2147483647 w 279"/>
                  <a:gd name="T71" fmla="*/ 2147483647 h 244"/>
                  <a:gd name="T72" fmla="*/ 2147483647 w 279"/>
                  <a:gd name="T73" fmla="*/ 2147483647 h 244"/>
                  <a:gd name="T74" fmla="*/ 2147483647 w 279"/>
                  <a:gd name="T75" fmla="*/ 2147483647 h 244"/>
                  <a:gd name="T76" fmla="*/ 2147483647 w 279"/>
                  <a:gd name="T77" fmla="*/ 2147483647 h 244"/>
                  <a:gd name="T78" fmla="*/ 2147483647 w 279"/>
                  <a:gd name="T79" fmla="*/ 2147483647 h 244"/>
                  <a:gd name="T80" fmla="*/ 2147483647 w 279"/>
                  <a:gd name="T81" fmla="*/ 2147483647 h 244"/>
                  <a:gd name="T82" fmla="*/ 2147483647 w 279"/>
                  <a:gd name="T83" fmla="*/ 2147483647 h 244"/>
                  <a:gd name="T84" fmla="*/ 2147483647 w 279"/>
                  <a:gd name="T85" fmla="*/ 2147483647 h 244"/>
                  <a:gd name="T86" fmla="*/ 2147483647 w 279"/>
                  <a:gd name="T87" fmla="*/ 2147483647 h 244"/>
                  <a:gd name="T88" fmla="*/ 2147483647 w 279"/>
                  <a:gd name="T89" fmla="*/ 2147483647 h 244"/>
                  <a:gd name="T90" fmla="*/ 2147483647 w 279"/>
                  <a:gd name="T91" fmla="*/ 2147483647 h 244"/>
                  <a:gd name="T92" fmla="*/ 2147483647 w 279"/>
                  <a:gd name="T93" fmla="*/ 2147483647 h 244"/>
                  <a:gd name="T94" fmla="*/ 2147483647 w 279"/>
                  <a:gd name="T95" fmla="*/ 2147483647 h 244"/>
                  <a:gd name="T96" fmla="*/ 2147483647 w 279"/>
                  <a:gd name="T97" fmla="*/ 2147483647 h 244"/>
                  <a:gd name="T98" fmla="*/ 0 w 279"/>
                  <a:gd name="T99" fmla="*/ 2147483647 h 244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279"/>
                  <a:gd name="T151" fmla="*/ 0 h 244"/>
                  <a:gd name="T152" fmla="*/ 279 w 279"/>
                  <a:gd name="T153" fmla="*/ 244 h 244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279" h="244">
                    <a:moveTo>
                      <a:pt x="0" y="243"/>
                    </a:moveTo>
                    <a:lnTo>
                      <a:pt x="148" y="1"/>
                    </a:lnTo>
                    <a:lnTo>
                      <a:pt x="160" y="0"/>
                    </a:lnTo>
                    <a:lnTo>
                      <a:pt x="167" y="3"/>
                    </a:lnTo>
                    <a:lnTo>
                      <a:pt x="168" y="6"/>
                    </a:lnTo>
                    <a:lnTo>
                      <a:pt x="173" y="5"/>
                    </a:lnTo>
                    <a:lnTo>
                      <a:pt x="177" y="9"/>
                    </a:lnTo>
                    <a:lnTo>
                      <a:pt x="182" y="7"/>
                    </a:lnTo>
                    <a:lnTo>
                      <a:pt x="184" y="12"/>
                    </a:lnTo>
                    <a:lnTo>
                      <a:pt x="190" y="13"/>
                    </a:lnTo>
                    <a:lnTo>
                      <a:pt x="196" y="14"/>
                    </a:lnTo>
                    <a:lnTo>
                      <a:pt x="201" y="15"/>
                    </a:lnTo>
                    <a:lnTo>
                      <a:pt x="205" y="19"/>
                    </a:lnTo>
                    <a:lnTo>
                      <a:pt x="210" y="20"/>
                    </a:lnTo>
                    <a:lnTo>
                      <a:pt x="215" y="23"/>
                    </a:lnTo>
                    <a:lnTo>
                      <a:pt x="222" y="25"/>
                    </a:lnTo>
                    <a:lnTo>
                      <a:pt x="226" y="29"/>
                    </a:lnTo>
                    <a:lnTo>
                      <a:pt x="229" y="32"/>
                    </a:lnTo>
                    <a:lnTo>
                      <a:pt x="231" y="36"/>
                    </a:lnTo>
                    <a:lnTo>
                      <a:pt x="235" y="39"/>
                    </a:lnTo>
                    <a:lnTo>
                      <a:pt x="238" y="45"/>
                    </a:lnTo>
                    <a:lnTo>
                      <a:pt x="242" y="46"/>
                    </a:lnTo>
                    <a:lnTo>
                      <a:pt x="248" y="55"/>
                    </a:lnTo>
                    <a:lnTo>
                      <a:pt x="249" y="58"/>
                    </a:lnTo>
                    <a:lnTo>
                      <a:pt x="255" y="63"/>
                    </a:lnTo>
                    <a:lnTo>
                      <a:pt x="256" y="67"/>
                    </a:lnTo>
                    <a:lnTo>
                      <a:pt x="261" y="71"/>
                    </a:lnTo>
                    <a:lnTo>
                      <a:pt x="261" y="75"/>
                    </a:lnTo>
                    <a:lnTo>
                      <a:pt x="264" y="81"/>
                    </a:lnTo>
                    <a:lnTo>
                      <a:pt x="264" y="86"/>
                    </a:lnTo>
                    <a:lnTo>
                      <a:pt x="266" y="90"/>
                    </a:lnTo>
                    <a:lnTo>
                      <a:pt x="266" y="95"/>
                    </a:lnTo>
                    <a:lnTo>
                      <a:pt x="268" y="99"/>
                    </a:lnTo>
                    <a:lnTo>
                      <a:pt x="267" y="103"/>
                    </a:lnTo>
                    <a:lnTo>
                      <a:pt x="268" y="109"/>
                    </a:lnTo>
                    <a:lnTo>
                      <a:pt x="269" y="113"/>
                    </a:lnTo>
                    <a:lnTo>
                      <a:pt x="273" y="119"/>
                    </a:lnTo>
                    <a:lnTo>
                      <a:pt x="274" y="124"/>
                    </a:lnTo>
                    <a:lnTo>
                      <a:pt x="275" y="128"/>
                    </a:lnTo>
                    <a:lnTo>
                      <a:pt x="276" y="134"/>
                    </a:lnTo>
                    <a:lnTo>
                      <a:pt x="277" y="138"/>
                    </a:lnTo>
                    <a:lnTo>
                      <a:pt x="277" y="143"/>
                    </a:lnTo>
                    <a:lnTo>
                      <a:pt x="277" y="147"/>
                    </a:lnTo>
                    <a:lnTo>
                      <a:pt x="274" y="153"/>
                    </a:lnTo>
                    <a:lnTo>
                      <a:pt x="276" y="156"/>
                    </a:lnTo>
                    <a:lnTo>
                      <a:pt x="277" y="162"/>
                    </a:lnTo>
                    <a:lnTo>
                      <a:pt x="278" y="167"/>
                    </a:lnTo>
                    <a:lnTo>
                      <a:pt x="275" y="172"/>
                    </a:lnTo>
                    <a:lnTo>
                      <a:pt x="271" y="181"/>
                    </a:lnTo>
                    <a:lnTo>
                      <a:pt x="0" y="243"/>
                    </a:lnTo>
                  </a:path>
                </a:pathLst>
              </a:custGeom>
              <a:noFill/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73" name="Arc 24"/>
              <p:cNvSpPr>
                <a:spLocks/>
              </p:cNvSpPr>
              <p:nvPr/>
            </p:nvSpPr>
            <p:spPr bwMode="auto">
              <a:xfrm rot="720000">
                <a:off x="3984625" y="6105525"/>
                <a:ext cx="211138" cy="236538"/>
              </a:xfrm>
              <a:custGeom>
                <a:avLst/>
                <a:gdLst>
                  <a:gd name="T0" fmla="*/ 0 w 21745"/>
                  <a:gd name="T1" fmla="*/ 0 h 21600"/>
                  <a:gd name="T2" fmla="*/ 2147483647 w 21745"/>
                  <a:gd name="T3" fmla="*/ 2147483647 h 21600"/>
                  <a:gd name="T4" fmla="*/ 1179876122 w 21745"/>
                  <a:gd name="T5" fmla="*/ 2147483647 h 21600"/>
                  <a:gd name="T6" fmla="*/ 0 60000 65536"/>
                  <a:gd name="T7" fmla="*/ 0 60000 65536"/>
                  <a:gd name="T8" fmla="*/ 0 60000 65536"/>
                  <a:gd name="T9" fmla="*/ 0 w 21745"/>
                  <a:gd name="T10" fmla="*/ 0 h 21600"/>
                  <a:gd name="T11" fmla="*/ 21745 w 21745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745" h="21600" fill="none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</a:path>
                  <a:path w="21745" h="21600" stroke="0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  <a:lnTo>
                      <a:pt x="145" y="21600"/>
                    </a:lnTo>
                    <a:close/>
                  </a:path>
                </a:pathLst>
              </a:custGeom>
              <a:noFill/>
              <a:ln w="25400" cap="rnd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74" name="Line 25"/>
              <p:cNvSpPr>
                <a:spLocks noChangeShapeType="1"/>
              </p:cNvSpPr>
              <p:nvPr/>
            </p:nvSpPr>
            <p:spPr bwMode="auto">
              <a:xfrm flipH="1">
                <a:off x="3784600" y="5924550"/>
                <a:ext cx="303213" cy="55086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75" name="Oval 26"/>
              <p:cNvSpPr>
                <a:spLocks noChangeArrowheads="1"/>
              </p:cNvSpPr>
              <p:nvPr/>
            </p:nvSpPr>
            <p:spPr bwMode="auto">
              <a:xfrm rot="19740000">
                <a:off x="4062413" y="6110288"/>
                <a:ext cx="100012" cy="198437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76" name="Line 27"/>
              <p:cNvSpPr>
                <a:spLocks noChangeShapeType="1"/>
              </p:cNvSpPr>
              <p:nvPr/>
            </p:nvSpPr>
            <p:spPr bwMode="auto">
              <a:xfrm flipV="1">
                <a:off x="3784600" y="6330950"/>
                <a:ext cx="555625" cy="14446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77" name="Oval 33"/>
              <p:cNvSpPr>
                <a:spLocks noChangeArrowheads="1"/>
              </p:cNvSpPr>
              <p:nvPr/>
            </p:nvSpPr>
            <p:spPr bwMode="auto">
              <a:xfrm>
                <a:off x="4079875" y="5081588"/>
                <a:ext cx="57150" cy="63500"/>
              </a:xfrm>
              <a:prstGeom prst="ellipse">
                <a:avLst/>
              </a:prstGeom>
              <a:solidFill>
                <a:srgbClr val="037C03"/>
              </a:solidFill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78" name="Oval 34"/>
              <p:cNvSpPr>
                <a:spLocks noChangeArrowheads="1"/>
              </p:cNvSpPr>
              <p:nvPr/>
            </p:nvSpPr>
            <p:spPr bwMode="auto">
              <a:xfrm>
                <a:off x="1504950" y="3649663"/>
                <a:ext cx="57150" cy="63500"/>
              </a:xfrm>
              <a:prstGeom prst="ellipse">
                <a:avLst/>
              </a:prstGeom>
              <a:solidFill>
                <a:srgbClr val="037C03"/>
              </a:solidFill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</p:grpSp>
        <p:sp>
          <p:nvSpPr>
            <p:cNvPr id="56" name="Text Box 26"/>
            <p:cNvSpPr txBox="1">
              <a:spLocks noChangeArrowheads="1"/>
            </p:cNvSpPr>
            <p:nvPr/>
          </p:nvSpPr>
          <p:spPr bwMode="auto">
            <a:xfrm>
              <a:off x="3657600" y="753824"/>
              <a:ext cx="809272" cy="54708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 dirty="0"/>
                <a:t>X</a:t>
              </a:r>
              <a:endParaRPr lang="en-US" sz="2000" baseline="-25000" dirty="0"/>
            </a:p>
          </p:txBody>
        </p:sp>
        <p:sp>
          <p:nvSpPr>
            <p:cNvPr id="57" name="Text Box 26"/>
            <p:cNvSpPr txBox="1">
              <a:spLocks noChangeArrowheads="1"/>
            </p:cNvSpPr>
            <p:nvPr/>
          </p:nvSpPr>
          <p:spPr bwMode="auto">
            <a:xfrm>
              <a:off x="867127" y="3092412"/>
              <a:ext cx="809272" cy="54708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 dirty="0"/>
                <a:t>x</a:t>
              </a:r>
              <a:endParaRPr lang="en-US" sz="2000" baseline="-25000" dirty="0"/>
            </a:p>
          </p:txBody>
        </p:sp>
        <p:sp>
          <p:nvSpPr>
            <p:cNvPr id="58" name="Text Box 26"/>
            <p:cNvSpPr txBox="1">
              <a:spLocks noChangeArrowheads="1"/>
            </p:cNvSpPr>
            <p:nvPr/>
          </p:nvSpPr>
          <p:spPr bwMode="auto">
            <a:xfrm>
              <a:off x="3520189" y="4479002"/>
              <a:ext cx="809272" cy="54708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 dirty="0"/>
                <a:t>x'</a:t>
              </a:r>
              <a:endParaRPr lang="en-US" sz="2000" baseline="-25000" dirty="0"/>
            </a:p>
          </p:txBody>
        </p:sp>
      </p:grpSp>
    </p:spTree>
    <p:extLst>
      <p:ext uri="{BB962C8B-B14F-4D97-AF65-F5344CB8AC3E}">
        <p14:creationId xmlns:p14="http://schemas.microsoft.com/office/powerpoint/2010/main" val="2236073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6400</TotalTime>
  <Words>2077</Words>
  <Application>Microsoft Office PowerPoint</Application>
  <PresentationFormat>On-screen Show (4:3)</PresentationFormat>
  <Paragraphs>427</Paragraphs>
  <Slides>61</Slides>
  <Notes>24</Notes>
  <HiddenSlides>6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61</vt:i4>
      </vt:variant>
    </vt:vector>
  </HeadingPairs>
  <TitlesOfParts>
    <vt:vector size="72" baseType="lpstr">
      <vt:lpstr>Arial</vt:lpstr>
      <vt:lpstr>Calibri</vt:lpstr>
      <vt:lpstr>Calibri Light</vt:lpstr>
      <vt:lpstr>Cambria Math</vt:lpstr>
      <vt:lpstr>Courier New</vt:lpstr>
      <vt:lpstr>Times New Roman</vt:lpstr>
      <vt:lpstr>Verdana</vt:lpstr>
      <vt:lpstr>Office Theme</vt:lpstr>
      <vt:lpstr>Equation</vt:lpstr>
      <vt:lpstr>MathType 6.0 Equation</vt:lpstr>
      <vt:lpstr>Image</vt:lpstr>
      <vt:lpstr>Epipolar Geometry</vt:lpstr>
      <vt:lpstr>PowerPoint Presentation</vt:lpstr>
      <vt:lpstr>Structure from motion</vt:lpstr>
      <vt:lpstr>Structure from motion</vt:lpstr>
      <vt:lpstr>Structure from motion</vt:lpstr>
      <vt:lpstr>What we’ve seen so far…</vt:lpstr>
      <vt:lpstr>Depth from disparity</vt:lpstr>
      <vt:lpstr>PowerPoint Presentation</vt:lpstr>
      <vt:lpstr>Depth from disparity</vt:lpstr>
      <vt:lpstr>Depth from disparity</vt:lpstr>
      <vt:lpstr>What do we need to know?</vt:lpstr>
      <vt:lpstr>Correspondence for every pixel. Where do we need to search?</vt:lpstr>
      <vt:lpstr>Wouldn’t it be nice to know  where matches can live?   Epipolar geometry Constrains 2D search to 1D</vt:lpstr>
      <vt:lpstr>Key idea: Epipolar constraint</vt:lpstr>
      <vt:lpstr>Epipolar geometry: notation</vt:lpstr>
      <vt:lpstr>Epipolar geometry: notation</vt:lpstr>
      <vt:lpstr>Think Pair Share</vt:lpstr>
      <vt:lpstr>Example: Converging cameras</vt:lpstr>
      <vt:lpstr>Example: Motion parallel to image plane</vt:lpstr>
      <vt:lpstr>Example: Forward motion</vt:lpstr>
      <vt:lpstr>VLFeat’s 800 most confident matches among 10,000+ local features.</vt:lpstr>
      <vt:lpstr>Epipolar lines</vt:lpstr>
      <vt:lpstr>Keep only the matches at are “inliers” with respect to epipolar lines</vt:lpstr>
      <vt:lpstr>How to find epipolar line of a point?</vt:lpstr>
      <vt:lpstr>Essential matrix</vt:lpstr>
      <vt:lpstr>Review: change of coordinate</vt:lpstr>
      <vt:lpstr>Review: change of coordinate</vt:lpstr>
      <vt:lpstr>Review: change of coordinate</vt:lpstr>
      <vt:lpstr>Review: change of coordinate</vt:lpstr>
      <vt:lpstr>Essential matrix (Longuet-Higgins, 1981) </vt:lpstr>
      <vt:lpstr>Cross product in matrix representation</vt:lpstr>
      <vt:lpstr>Essential matrix (Longuet-Higgins, 1981) </vt:lpstr>
      <vt:lpstr>Essential matrix (Longuet-Higgins, 1981) </vt:lpstr>
      <vt:lpstr>Fundamental matrix (Faugeras and Luong, 1992) </vt:lpstr>
      <vt:lpstr>Recall from last time</vt:lpstr>
      <vt:lpstr>Fundamental matrix</vt:lpstr>
      <vt:lpstr>Epipoles and fundamental matrix</vt:lpstr>
      <vt:lpstr>Review: Essential matrix</vt:lpstr>
      <vt:lpstr>Review: Fundamental matrix</vt:lpstr>
      <vt:lpstr>Line representation in homogenous coordinate</vt:lpstr>
      <vt:lpstr>Epipoles and fundamental matrix</vt:lpstr>
      <vt:lpstr>Epipoles and fundamental matrix</vt:lpstr>
      <vt:lpstr>Epipoles and fundamental matrix</vt:lpstr>
      <vt:lpstr>Fundamental matrix</vt:lpstr>
      <vt:lpstr>Remark</vt:lpstr>
      <vt:lpstr>Properties of the Essential matrix</vt:lpstr>
      <vt:lpstr>F in more detail</vt:lpstr>
      <vt:lpstr>Estimating the Fundamental Matrix</vt:lpstr>
      <vt:lpstr>8-point algorithm</vt:lpstr>
      <vt:lpstr>8-point algorithm</vt:lpstr>
      <vt:lpstr>Need to enforce singularity constraint</vt:lpstr>
      <vt:lpstr>8-point algorithm</vt:lpstr>
      <vt:lpstr>Problem with eight-point algorithm</vt:lpstr>
      <vt:lpstr>Problem with eight-point algorithm</vt:lpstr>
      <vt:lpstr>The normalized eight-point algorithm</vt:lpstr>
      <vt:lpstr>7-point algorithm</vt:lpstr>
      <vt:lpstr>“Gold standard” algorithm</vt:lpstr>
      <vt:lpstr>Comparison of estimation algorithms</vt:lpstr>
      <vt:lpstr>We can get projection matrices P and P’ up to a projective ambiguity</vt:lpstr>
      <vt:lpstr>From epipolar geometry to camera calibration</vt:lpstr>
      <vt:lpstr>DEMO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Epipolar Geometry</dc:title>
  <dc:creator>Samuel cheng</dc:creator>
  <cp:lastModifiedBy>Samuel cheng</cp:lastModifiedBy>
  <cp:revision>74</cp:revision>
  <dcterms:created xsi:type="dcterms:W3CDTF">2018-04-22T18:32:50Z</dcterms:created>
  <dcterms:modified xsi:type="dcterms:W3CDTF">2019-02-09T16:27:47Z</dcterms:modified>
</cp:coreProperties>
</file>