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2" r:id="rId2"/>
    <p:sldMasterId id="2147483674" r:id="rId3"/>
    <p:sldMasterId id="2147483698" r:id="rId4"/>
    <p:sldMasterId id="2147483710" r:id="rId5"/>
    <p:sldMasterId id="2147483722" r:id="rId6"/>
    <p:sldMasterId id="2147483893" r:id="rId7"/>
    <p:sldMasterId id="2147484267" r:id="rId8"/>
    <p:sldMasterId id="2147484280" r:id="rId9"/>
  </p:sldMasterIdLst>
  <p:notesMasterIdLst>
    <p:notesMasterId r:id="rId54"/>
  </p:notesMasterIdLst>
  <p:handoutMasterIdLst>
    <p:handoutMasterId r:id="rId55"/>
  </p:handoutMasterIdLst>
  <p:sldIdLst>
    <p:sldId id="1029" r:id="rId10"/>
    <p:sldId id="874" r:id="rId11"/>
    <p:sldId id="875" r:id="rId12"/>
    <p:sldId id="876" r:id="rId13"/>
    <p:sldId id="879" r:id="rId14"/>
    <p:sldId id="888" r:id="rId15"/>
    <p:sldId id="887" r:id="rId16"/>
    <p:sldId id="830" r:id="rId17"/>
    <p:sldId id="864" r:id="rId18"/>
    <p:sldId id="833" r:id="rId19"/>
    <p:sldId id="865" r:id="rId20"/>
    <p:sldId id="866" r:id="rId21"/>
    <p:sldId id="869" r:id="rId22"/>
    <p:sldId id="1023" r:id="rId23"/>
    <p:sldId id="1010" r:id="rId24"/>
    <p:sldId id="1035" r:id="rId25"/>
    <p:sldId id="1012" r:id="rId26"/>
    <p:sldId id="835" r:id="rId27"/>
    <p:sldId id="892" r:id="rId28"/>
    <p:sldId id="1013" r:id="rId29"/>
    <p:sldId id="890" r:id="rId30"/>
    <p:sldId id="1031" r:id="rId31"/>
    <p:sldId id="839" r:id="rId32"/>
    <p:sldId id="870" r:id="rId33"/>
    <p:sldId id="840" r:id="rId34"/>
    <p:sldId id="842" r:id="rId35"/>
    <p:sldId id="1032" r:id="rId36"/>
    <p:sldId id="1033" r:id="rId37"/>
    <p:sldId id="851" r:id="rId38"/>
    <p:sldId id="1034" r:id="rId39"/>
    <p:sldId id="765" r:id="rId40"/>
    <p:sldId id="823" r:id="rId41"/>
    <p:sldId id="1037" r:id="rId42"/>
    <p:sldId id="1026" r:id="rId43"/>
    <p:sldId id="868" r:id="rId44"/>
    <p:sldId id="889" r:id="rId45"/>
    <p:sldId id="768" r:id="rId46"/>
    <p:sldId id="769" r:id="rId47"/>
    <p:sldId id="770" r:id="rId48"/>
    <p:sldId id="771" r:id="rId49"/>
    <p:sldId id="772" r:id="rId50"/>
    <p:sldId id="803" r:id="rId51"/>
    <p:sldId id="1039" r:id="rId52"/>
    <p:sldId id="1038" r:id="rId53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365A"/>
    <a:srgbClr val="979797"/>
    <a:srgbClr val="00FF00"/>
    <a:srgbClr val="969696"/>
    <a:srgbClr val="4D4D4D"/>
    <a:srgbClr val="B2B2B2"/>
    <a:srgbClr val="808080"/>
    <a:srgbClr val="C0C0C0"/>
    <a:srgbClr val="29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84929" autoAdjust="0"/>
  </p:normalViewPr>
  <p:slideViewPr>
    <p:cSldViewPr>
      <p:cViewPr varScale="1">
        <p:scale>
          <a:sx n="159" d="100"/>
          <a:sy n="159" d="100"/>
        </p:scale>
        <p:origin x="1680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54" Type="http://schemas.openxmlformats.org/officeDocument/2006/relationships/notesMaster" Target="notesMasters/notesMaster1.xml"/><Relationship Id="rId7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4" Type="http://schemas.openxmlformats.org/officeDocument/2006/relationships/image" Target="../media/image48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4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5" Type="http://schemas.openxmlformats.org/officeDocument/2006/relationships/image" Target="../media/image59.wmf"/><Relationship Id="rId4" Type="http://schemas.openxmlformats.org/officeDocument/2006/relationships/image" Target="../media/image58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5" Type="http://schemas.openxmlformats.org/officeDocument/2006/relationships/image" Target="../media/image64.wmf"/><Relationship Id="rId4" Type="http://schemas.openxmlformats.org/officeDocument/2006/relationships/image" Target="../media/image63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72.wmf"/><Relationship Id="rId1" Type="http://schemas.openxmlformats.org/officeDocument/2006/relationships/image" Target="../media/image7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99.wmf"/><Relationship Id="rId1" Type="http://schemas.openxmlformats.org/officeDocument/2006/relationships/image" Target="../media/image7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24.wmf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/>
            </a:lvl1pPr>
          </a:lstStyle>
          <a:p>
            <a:pPr>
              <a:defRPr/>
            </a:pPr>
            <a:fld id="{E5FAC2EE-27A1-4A61-BCFE-AE8D54DBE4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2666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6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/>
            </a:lvl1pPr>
          </a:lstStyle>
          <a:p>
            <a:pPr>
              <a:defRPr/>
            </a:pPr>
            <a:fld id="{7FC4744C-B88A-4DFA-B3AD-A8B4200667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74178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18A2D3E-86BF-40E2-86FA-DF15CB00F7D8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41420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A0DDDB0-5689-4EFA-8D6E-C68E6F6D880F}" type="slidenum">
              <a:rPr lang="en-US" altLang="en-US" smtClean="0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23526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A0DDDB0-5689-4EFA-8D6E-C68E6F6D880F}" type="slidenum">
              <a:rPr lang="en-US" altLang="en-US" smtClean="0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01234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Figure 4.5 Three auto-correlation surfaces EAC(u) shown as both grayscale images and surface plots: </a:t>
            </a:r>
          </a:p>
          <a:p>
            <a:pPr marL="228600" indent="-228600">
              <a:buAutoNum type="alphaLcParenBoth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The original image is marked with three red crosses to denote where the auto-correlation surfaces were computed; </a:t>
            </a:r>
          </a:p>
          <a:p>
            <a:pPr marL="228600" indent="-228600">
              <a:buAutoNum type="alphaLcParenBoth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this patch is from the flower bed (good unique minimum); </a:t>
            </a:r>
          </a:p>
          <a:p>
            <a:pPr marL="228600" indent="-228600">
              <a:buAutoNum type="alphaLcParenBoth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this patch is from the roof edge (one-dimensional aperture problem); and </a:t>
            </a:r>
          </a:p>
          <a:p>
            <a:pPr marL="228600" indent="-228600">
              <a:buAutoNum type="alphaLcParenBoth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this patch is from the cloud (no good peak). </a:t>
            </a:r>
          </a:p>
          <a:p>
            <a:pPr marL="0" indent="0">
              <a:buNone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Each grid point in figures b–d is one value of u.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C4744C-B88A-4DFA-B3AD-A8B4200667A4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55314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65AFF7E-24CA-4348-8132-B3E05F963ED2}" type="slidenum">
              <a:rPr lang="en-US" altLang="en-US" smtClean="0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88330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1CAFE43-C182-4FEF-A272-CA0FA226CF52}" type="slidenum">
              <a:rPr lang="en-US" altLang="en-US" smtClean="0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5643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C3B057E-7D01-4FC6-90CF-DB2E33B1D0F2}" type="slidenum">
              <a:rPr lang="en-US" altLang="en-US" smtClean="0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181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181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13324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FBE32A-58B3-4A53-B950-91B2D710C69D}" type="slidenum">
              <a:rPr lang="en-US" altLang="en-US" smtClean="0"/>
              <a:pPr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/>
              <a:t>https://en.wikipedia.org/wiki/Image_moment</a:t>
            </a:r>
          </a:p>
        </p:txBody>
      </p:sp>
    </p:spTree>
    <p:extLst>
      <p:ext uri="{BB962C8B-B14F-4D97-AF65-F5344CB8AC3E}">
        <p14:creationId xmlns:p14="http://schemas.microsoft.com/office/powerpoint/2010/main" val="25480435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B6E38FC-D5B8-401A-8A23-E5304C90A642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96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717550"/>
            <a:ext cx="4779963" cy="3584575"/>
          </a:xfrm>
          <a:ln/>
        </p:spPr>
      </p:sp>
      <p:sp>
        <p:nvSpPr>
          <p:cNvPr id="196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16403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3325A0C-AB0C-4369-875C-6A62C5FB374E}" type="slidenum">
              <a:rPr lang="en-US" altLang="en-US" smtClean="0"/>
              <a:pPr>
                <a:spcBef>
                  <a:spcPct val="0"/>
                </a:spcBef>
              </a:pPr>
              <a:t>25</a:t>
            </a:fld>
            <a:endParaRPr lang="en-US" altLang="en-US"/>
          </a:p>
        </p:txBody>
      </p:sp>
      <p:sp>
        <p:nvSpPr>
          <p:cNvPr id="198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25111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955E260-8FE4-4410-8FA4-53AE90B713AA}" type="slidenum">
              <a:rPr lang="en-US" altLang="en-US" smtClean="0"/>
              <a:pPr>
                <a:spcBef>
                  <a:spcPct val="0"/>
                </a:spcBef>
              </a:pPr>
              <a:t>26</a:t>
            </a:fld>
            <a:endParaRPr lang="en-US" altLang="en-US"/>
          </a:p>
        </p:txBody>
      </p:sp>
      <p:sp>
        <p:nvSpPr>
          <p:cNvPr id="200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Try to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implement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 Harris using the technique expressed on slide 5 of the 'Local Image Features' session.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 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The ellipse construct is useful for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understanding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 what M represents.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In this case, we are saying that each time c is a constant, we define an ellipse over (an idealized) E.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 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 is a small matrix that contains values for the local auto-correlation of an image. Its axes are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u,v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(the shifts in x and y) - e.g., slide 42 in the 'Interest Points and Corners' session.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 contains a set of values, from 0 (no difference in the image patches) up to the maximal difference (one all black, one all white patch, which is 255 square).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We can 'cut' E at different values in this set, to produce different shapes. E.G., if we imagine E as a 3D valley or hole shape, the shape at c = 20 will be a contour around the valley at a constant '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altitiude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'.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 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Now, when we approximate E using the second-order Taylor approximation, we are idealizing the shape that E takes. This is what we see on slide 59 of the 'Interest Points and Corners' session. Here, our 'idealized' E is a smooth surface which approximates the auto-correlation differences, for which cross sections are ellipses. Each of the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isolines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on slide 59 represents a different cut at a constant value, or a different ellipse.</a:t>
            </a:r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2698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8F9EFB5-D6FB-468E-8A75-3EC376879A66}" type="slidenum">
              <a:rPr lang="en-US" altLang="en-US" smtClean="0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81698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3F8DD5F-0F1F-4E95-A443-4BF7DEDBF4F7}" type="slidenum">
              <a:rPr lang="en-US" altLang="en-US" smtClean="0"/>
              <a:pPr>
                <a:spcBef>
                  <a:spcPct val="0"/>
                </a:spcBef>
              </a:pPr>
              <a:t>29</a:t>
            </a:fld>
            <a:endParaRPr lang="en-US" altLang="en-US"/>
          </a:p>
        </p:txBody>
      </p:sp>
      <p:sp>
        <p:nvSpPr>
          <p:cNvPr id="204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446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EFFAA95-4A94-461C-A546-B9860B6D6AAD}" type="slidenum">
              <a:rPr lang="en-US" altLang="en-US" smtClean="0"/>
              <a:pPr>
                <a:spcBef>
                  <a:spcPct val="0"/>
                </a:spcBef>
              </a:pPr>
              <a:t>31</a:t>
            </a:fld>
            <a:endParaRPr lang="en-US" altLang="en-US"/>
          </a:p>
        </p:txBody>
      </p:sp>
      <p:sp>
        <p:nvSpPr>
          <p:cNvPr id="210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210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65185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6CFDA64-71CD-4252-AE2E-A751BA8235F4}" type="slidenum">
              <a:rPr lang="en-US" altLang="en-US" smtClean="0"/>
              <a:pPr>
                <a:spcBef>
                  <a:spcPct val="0"/>
                </a:spcBef>
              </a:pPr>
              <a:t>32</a:t>
            </a:fld>
            <a:endParaRPr lang="en-US" altLang="en-US"/>
          </a:p>
        </p:txBody>
      </p:sp>
      <p:sp>
        <p:nvSpPr>
          <p:cNvPr id="212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75601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6CFDA64-71CD-4252-AE2E-A751BA8235F4}" type="slidenum">
              <a:rPr lang="en-US" altLang="en-US" smtClean="0"/>
              <a:pPr>
                <a:spcBef>
                  <a:spcPct val="0"/>
                </a:spcBef>
              </a:pPr>
              <a:t>33</a:t>
            </a:fld>
            <a:endParaRPr lang="en-US" altLang="en-US"/>
          </a:p>
        </p:txBody>
      </p:sp>
      <p:sp>
        <p:nvSpPr>
          <p:cNvPr id="212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735960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6CFDA64-71CD-4252-AE2E-A751BA8235F4}" type="slidenum">
              <a:rPr lang="en-US" altLang="en-US" smtClean="0"/>
              <a:pPr>
                <a:spcBef>
                  <a:spcPct val="0"/>
                </a:spcBef>
              </a:pPr>
              <a:t>34</a:t>
            </a:fld>
            <a:endParaRPr lang="en-US" altLang="en-US"/>
          </a:p>
        </p:txBody>
      </p:sp>
      <p:sp>
        <p:nvSpPr>
          <p:cNvPr id="212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180415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F9E70A1-D62D-47E9-9447-5BE9B8BB6DC1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15043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3" tIns="48326" rIns="96653" bIns="48326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0FEA39B-7466-4CD1-B6C4-B92480D92815}" type="slidenum">
              <a:rPr lang="en-US" altLang="en-US" sz="1300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35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215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21504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3" tIns="48326" rIns="96653" bIns="48326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09758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709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noFill/>
              <a:ln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1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</m:oMath>
                </a14:m>
                <a:r>
                  <a:rPr lang="de-DE" altLang="en-US" dirty="0"/>
                  <a:t> = https://en.wikipedia.org/wiki/Hadamard_product_(matrices)</a:t>
                </a:r>
              </a:p>
            </p:txBody>
          </p:sp>
        </mc:Choice>
        <mc:Fallback xmlns="">
          <p:sp>
            <p:nvSpPr>
              <p:cNvPr id="21709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noFill/>
              <a:ln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∘</a:t>
                </a:r>
                <a:r>
                  <a:rPr lang="de-DE" altLang="en-US" dirty="0"/>
                  <a:t> = https://en.wikipedia.org/wiki/Hadamard_product_(matrices)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15015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709F388-75EB-4B78-AFF4-550237151F7E}" type="slidenum">
              <a:rPr lang="en-US" altLang="en-US" smtClean="0"/>
              <a:pPr>
                <a:spcBef>
                  <a:spcPct val="0"/>
                </a:spcBef>
              </a:pPr>
              <a:t>37</a:t>
            </a:fld>
            <a:endParaRPr lang="en-US" altLang="en-US"/>
          </a:p>
        </p:txBody>
      </p:sp>
      <p:sp>
        <p:nvSpPr>
          <p:cNvPr id="219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219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6160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2A6FB81-C84D-4EFB-9C5C-8595EE12A097}" type="slidenum">
              <a:rPr lang="en-US" altLang="en-US" smtClean="0"/>
              <a:pPr>
                <a:spcBef>
                  <a:spcPct val="0"/>
                </a:spcBef>
              </a:pPr>
              <a:t>38</a:t>
            </a:fld>
            <a:endParaRPr lang="en-US" altLang="en-US"/>
          </a:p>
        </p:txBody>
      </p:sp>
      <p:sp>
        <p:nvSpPr>
          <p:cNvPr id="221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221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02455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D28B890-896D-4E5E-B929-37E0C506EA10}" type="slidenum">
              <a:rPr lang="en-US" altLang="en-US" smtClean="0"/>
              <a:pPr>
                <a:spcBef>
                  <a:spcPct val="0"/>
                </a:spcBef>
              </a:pPr>
              <a:t>39</a:t>
            </a:fld>
            <a:endParaRPr lang="en-US" altLang="en-US"/>
          </a:p>
        </p:txBody>
      </p:sp>
      <p:sp>
        <p:nvSpPr>
          <p:cNvPr id="223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223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7433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C4A139E-2B8D-4C2D-9508-34C126F8C64D}" type="slidenum">
              <a:rPr lang="en-US" altLang="en-US" smtClean="0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87068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2473C37-8828-4BC8-B4AE-D91DFB7BCF75}" type="slidenum">
              <a:rPr lang="en-US" altLang="en-US" smtClean="0"/>
              <a:pPr>
                <a:spcBef>
                  <a:spcPct val="0"/>
                </a:spcBef>
              </a:pPr>
              <a:t>40</a:t>
            </a:fld>
            <a:endParaRPr lang="en-US" altLang="en-US"/>
          </a:p>
        </p:txBody>
      </p:sp>
      <p:sp>
        <p:nvSpPr>
          <p:cNvPr id="225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225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81525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7F1D399-9753-4D61-8C96-08067A5D8DF0}" type="slidenum">
              <a:rPr lang="en-US" altLang="en-US" smtClean="0"/>
              <a:pPr>
                <a:spcBef>
                  <a:spcPct val="0"/>
                </a:spcBef>
              </a:pPr>
              <a:t>41</a:t>
            </a:fld>
            <a:endParaRPr lang="en-US" altLang="en-US"/>
          </a:p>
        </p:txBody>
      </p:sp>
      <p:sp>
        <p:nvSpPr>
          <p:cNvPr id="227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227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147952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DA618DF-7D23-4590-9EDD-D6F43696628B}" type="slidenum">
              <a:rPr lang="en-US" altLang="en-US" smtClean="0"/>
              <a:pPr>
                <a:spcBef>
                  <a:spcPct val="0"/>
                </a:spcBef>
              </a:pPr>
              <a:t>42</a:t>
            </a:fld>
            <a:endParaRPr lang="en-US" altLang="en-US"/>
          </a:p>
        </p:txBody>
      </p:sp>
      <p:sp>
        <p:nvSpPr>
          <p:cNvPr id="229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8603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55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7C3543E-C0D5-46B8-8F67-256EEA120DF1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9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6507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0BB6A2C-7453-4774-9C9C-B0EA4426E211}" type="slidenum">
              <a:rPr lang="en-US" altLang="en-US" smtClean="0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83639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6E72E77-8FDA-4C5B-94A6-F75313852235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59747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3" tIns="48326" rIns="96653" bIns="48326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483D21E7-F7EB-4478-ACA0-74FE3AFBA99C}" type="slidenum">
              <a:rPr lang="en-US" altLang="en-US" sz="1300">
                <a:solidFill>
                  <a:srgbClr val="000000"/>
                </a:solidFill>
              </a:rPr>
              <a:pPr algn="r">
                <a:spcBef>
                  <a:spcPct val="0"/>
                </a:spcBef>
              </a:pPr>
              <a:t>11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1597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15974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3" tIns="48326" rIns="96653" bIns="48326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91352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1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61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558C8BA-D6E2-4469-A510-D80E0D9C3AB4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12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564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50B698F-35CA-4DCA-91B3-E5703E1F5B63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13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5371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9E99D08-EA25-4DB2-B680-D10E856004C4}" type="slidenum">
              <a:rPr lang="en-US" altLang="en-US" smtClean="0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1346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24A92-35D0-46B2-901D-83303D6211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8020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20F1D-26C2-4089-A0A0-5E9FFB92F0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269339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0E7CE-8A36-47E5-AF04-CE3BB92A78A8}" type="datetimeFigureOut">
              <a:rPr lang="en-US"/>
              <a:pPr>
                <a:defRPr/>
              </a:pPr>
              <a:t>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F9E33-D6A1-41A7-B0B3-4212BFBAA6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620831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6F83F-CC2E-4956-80CD-93790EBC04CA}" type="datetimeFigureOut">
              <a:rPr lang="en-US"/>
              <a:pPr>
                <a:defRPr/>
              </a:pPr>
              <a:t>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DDD62-DA10-49BD-9469-944CF37E42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526929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315200" cy="609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42672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76800" y="1219200"/>
            <a:ext cx="42672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76800" y="3543300"/>
            <a:ext cx="42672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C58F2-1DF8-43FB-B8CE-A3D8090BED5A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K. Grauman, B. Leibe</a:t>
            </a:r>
          </a:p>
        </p:txBody>
      </p:sp>
    </p:spTree>
    <p:extLst>
      <p:ext uri="{BB962C8B-B14F-4D97-AF65-F5344CB8AC3E}">
        <p14:creationId xmlns:p14="http://schemas.microsoft.com/office/powerpoint/2010/main" val="3774072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12CE4-D9A2-4C08-BD2E-25059C6620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63013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55428-6124-4D15-9BC2-DD782E0D76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4616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2E04F-01C8-417F-90F2-3FDA6521F2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99372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35E42-7A27-42E0-A9D6-A192A0F14E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57583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4EC90-1C12-494C-B57F-9F01751DD8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31944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78C32-435A-4709-9DA7-42859A9FA0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59831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FC74B-9D4C-43EA-B0CB-CB682F8E86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2910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12F02-C763-40FF-846B-901BA804DE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14668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FB777-1317-4FF9-ADDE-443A0782E7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7881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193E9-C224-4648-BB49-778FB1E667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39788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6FB7F-9009-4426-956F-677348D093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78843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D3BFC-B224-444A-B699-DF6D22C5D1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84735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83E70-813D-4DB8-A116-612A1E75FD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91817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F05F4-7F4E-4791-900C-86FDD3D013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77271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B7E09-E413-495A-9ADC-7E0569880D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66360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B76DA-63FE-43E4-A68B-74E9D9973B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12130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14EFD-6522-45EF-BCEE-3FC27F4BED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80630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B0BDB-E022-427C-B114-469E685EBD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22723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1ADF6-F08D-489E-982C-924596FF3A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67916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91780-31A4-4AE3-A4C9-D31E48B738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2974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681D9-0301-486D-A984-63B8B2BFB7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32075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4B68F-0D03-4D8D-95AB-A9A4101EC1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9563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ED575-99D0-4C60-8E0C-2D13853F17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17175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5EA50-F3A1-4A11-A508-C0107BDB96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03481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67B85-EF2D-4E50-99FA-296EB4890E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50946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92847-528A-4A2F-A02D-8FC1AA6E1C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80984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9B699-6D65-4D67-BBCD-D3298709C3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29684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0D8CE-AE83-474D-AA4D-4BCA782E41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13777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C60A5-03C1-43E0-9F16-5A7DBE6180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96595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DAFF4-3B7B-4F08-AE1B-5A820726DF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2344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4120D-06FE-440B-A667-9E395D73D7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1662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23A4C-354F-43C5-B12D-B8AF5DCFF7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76144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A6873-4205-4E9F-AFAF-0B9B910426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59365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B8FB2-EB29-4E8F-B46E-B222594E5C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14578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7AA69-A45B-4205-9332-61E5B74B9C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10722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1A96CB-9EDD-40BD-8A76-670A320F34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11518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0D286-1E15-4F81-8E25-B76C090FB0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5413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5D8B1-9EF3-4818-9954-D83E31F3D8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36309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F4496-E514-4E03-8DAC-84EE2F95E4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71547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27491-EC93-43A3-ABC1-0C3C44D580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112444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997D5-F625-4243-8125-73FCF2EAB7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64539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872E7-A085-48DF-AEB0-FD7E289810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6561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1EC33-248D-4387-8D32-2633C72E34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728794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FBAE4-DF35-47EB-B5E6-6C899DB8FB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99580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53B0E-9138-41DD-9157-B2B82DAE81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88731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8DF09-7AFB-437E-9B41-64604DD8FA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447346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EB8AA-BE22-406E-9BCA-A743F730DF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859764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DB9B4-527D-4922-AAA2-EE2B8ED377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374397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89E1E-F0AE-4B1B-A935-5E7CDBEB3B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04436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B155A-4081-48B0-824C-005B5F43AD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623383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C1B5B-8859-49A6-9E5D-A2A7762068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965901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56AD3-7652-49B6-AC32-08ED46BC19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427574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ED20B-1204-4E52-967D-370C4FAE6E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2492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66E7CF-BAF7-4AF2-AC81-F1B4BC6B09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160487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6309E8-F06A-4041-81A2-BCA6B5C35B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619398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8B9A1-1892-459B-9769-84E9FB686E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058337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BC21B-72B8-4E9F-A63C-1AFFD828E0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252526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68DDE-738C-4901-A5E3-D3B6EF7F10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58823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BA3DB-7D1E-47FD-B340-B96591BC54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310250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E2957-44BF-4BF6-AA4C-3D9646E4E8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465915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E583C-87D2-474C-A93D-DAFE19716F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883988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37EDA-EBB1-4E13-B43B-512E62FF41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903636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D18D32EB-B9AA-4BBC-A7BA-8D916FFA1390}" type="datetimeFigureOut">
              <a:rPr lang="en-US"/>
              <a:pPr>
                <a:defRPr/>
              </a:pPr>
              <a:t>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98EDD-08F3-4E7F-8D73-4963C84DF3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302471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BBBA64C6-8FE0-4A20-B5E1-265FC3C05DC0}" type="datetimeFigureOut">
              <a:rPr lang="en-US"/>
              <a:pPr>
                <a:defRPr/>
              </a:pPr>
              <a:t>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0AB6D-7E4A-420B-9204-2A40452B70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9320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1F2791-B904-4287-83FE-E84C7B21EF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834144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ACE4ACD0-F6A2-42A9-B491-9443380AEE83}" type="datetimeFigureOut">
              <a:rPr lang="en-US"/>
              <a:pPr>
                <a:defRPr/>
              </a:pPr>
              <a:t>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09218-9C1E-4BE7-9FE3-094BE2E50F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808996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7A6E999F-99EA-4B8E-B312-55EDA44CE35F}" type="datetimeFigureOut">
              <a:rPr lang="en-US"/>
              <a:pPr>
                <a:defRPr/>
              </a:pPr>
              <a:t>2/9/2019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EDBBC-273A-48EE-A72C-17B1461CDD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302594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8D10D7DF-0635-4E32-9A89-6E1BC52E9220}" type="datetimeFigureOut">
              <a:rPr lang="en-US"/>
              <a:pPr>
                <a:defRPr/>
              </a:pPr>
              <a:t>2/9/2019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7040B-44A9-4834-9329-E4261C2D20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093885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50F9D739-5C23-4E94-9CAC-65417F0E111C}" type="datetimeFigureOut">
              <a:rPr lang="en-US"/>
              <a:pPr>
                <a:defRPr/>
              </a:pPr>
              <a:t>2/9/2019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91FFC-F941-4931-AC48-165FFE8E85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602825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123D5AC-57FB-42CE-AF1C-943BC5A3DDDF}" type="datetimeFigureOut">
              <a:rPr lang="en-US"/>
              <a:pPr>
                <a:defRPr/>
              </a:pPr>
              <a:t>2/9/2019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D34AE-D12F-4AD5-B955-A79300267A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538125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71917992-F1F9-44B2-AC54-B39EACDDE9A4}" type="datetimeFigureOut">
              <a:rPr lang="en-US"/>
              <a:pPr>
                <a:defRPr/>
              </a:pPr>
              <a:t>2/9/2019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8A4C4-B5E6-453B-9F92-197F825314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176609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D2E9FD0C-D5C7-4E8C-A9D0-C0D381C3488B}" type="datetimeFigureOut">
              <a:rPr lang="en-US"/>
              <a:pPr>
                <a:defRPr/>
              </a:pPr>
              <a:t>2/9/2019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C144F-D860-428B-A6AD-EE3CD6980A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782398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FCA4621F-ADD4-4645-8585-CB880950B93F}" type="datetimeFigureOut">
              <a:rPr lang="en-US"/>
              <a:pPr>
                <a:defRPr/>
              </a:pPr>
              <a:t>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5B61C-4A38-48FF-96C0-CD2C401955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885213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0630BDEB-FEA2-4923-B2BB-5046BAA68EC3}" type="datetimeFigureOut">
              <a:rPr lang="en-US"/>
              <a:pPr>
                <a:defRPr/>
              </a:pPr>
              <a:t>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55592-5601-452D-80BF-0B96E729F2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610406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B8610EA-42E4-44A1-B5D5-12FC17FA8E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7352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2DBB6-884C-4798-870C-3799A71BCD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555071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662674C-E115-4FFA-A47C-AAE4E4DF45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541689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6F9B99E-9E87-4D88-BD89-C11FF57C03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383938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6181BD2-C4E2-482D-B2CA-7B600A2629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168455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6111BDB-E546-4EA8-B810-1A52576F8D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654026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BFDD5D8-77B2-410E-9A14-65D381ACBA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731188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465CBD5-06E7-49C7-BBFE-88A94E739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165813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4C212A6-38E4-4327-8E03-7F0DFA24FD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19099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F527B1F-5510-459E-805B-E814359356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695525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A182C40-AFB2-426B-833B-A5AAAE37D3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156744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0B3A60F-97C8-44D4-A520-EFAF464AFC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8767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2855F-9927-4B15-9E01-6431A276CA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908992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9B76CE1-3B08-4569-B289-CC971DCF03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824847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748F0-FEBF-421E-9D02-82BF426A7671}" type="datetimeFigureOut">
              <a:rPr lang="en-US"/>
              <a:pPr>
                <a:defRPr/>
              </a:pPr>
              <a:t>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0E544-8689-4304-82DA-D351B0ADCD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109854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A5699-BD04-4D86-8F8F-B8609DBFF33F}" type="datetimeFigureOut">
              <a:rPr lang="en-US"/>
              <a:pPr>
                <a:defRPr/>
              </a:pPr>
              <a:t>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1C844-C540-4165-8432-722141C64A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438527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9844B-77E4-434F-A467-A076E94AE2FD}" type="datetimeFigureOut">
              <a:rPr lang="en-US"/>
              <a:pPr>
                <a:defRPr/>
              </a:pPr>
              <a:t>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98BB2-4370-4D52-B81A-7C2701E393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713783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3F08D-7DBE-4BDB-9F3D-71368E347719}" type="datetimeFigureOut">
              <a:rPr lang="en-US"/>
              <a:pPr>
                <a:defRPr/>
              </a:pPr>
              <a:t>2/9/2019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C595A-9221-4C27-86CC-6DF444ACC7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387105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AA0B2-686A-4BA8-956D-AB9A5D71A9A4}" type="datetimeFigureOut">
              <a:rPr lang="en-US"/>
              <a:pPr>
                <a:defRPr/>
              </a:pPr>
              <a:t>2/9/2019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BD3B2-3902-495E-957B-E3DE316C61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464907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26CCB-480E-471F-9AD8-646CA282D3B6}" type="datetimeFigureOut">
              <a:rPr lang="en-US"/>
              <a:pPr>
                <a:defRPr/>
              </a:pPr>
              <a:t>2/9/2019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64624-752B-49CE-A73D-7347CD5051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875535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5EE94-A653-4866-A176-5DC1A70E5C33}" type="datetimeFigureOut">
              <a:rPr lang="en-US"/>
              <a:pPr>
                <a:defRPr/>
              </a:pPr>
              <a:t>2/9/2019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B776D-B691-43AA-8837-EBDA93C260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681875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75861-9B76-4BEE-87B1-A30C31B3AB5C}" type="datetimeFigureOut">
              <a:rPr lang="en-US"/>
              <a:pPr>
                <a:defRPr/>
              </a:pPr>
              <a:t>2/9/2019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99F5E-E994-4F05-835C-4B29B5D544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884262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7CA0D-A43C-4ABA-B699-3703B3627C70}" type="datetimeFigureOut">
              <a:rPr lang="en-US"/>
              <a:pPr>
                <a:defRPr/>
              </a:pPr>
              <a:t>2/9/2019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97057-F778-4D12-AA9A-2958B46A32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2586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AEAE332-6B92-4FFE-B456-477CE6515D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21" r:id="rId1"/>
    <p:sldLayoutId id="2147484922" r:id="rId2"/>
    <p:sldLayoutId id="2147484923" r:id="rId3"/>
    <p:sldLayoutId id="2147484924" r:id="rId4"/>
    <p:sldLayoutId id="2147484925" r:id="rId5"/>
    <p:sldLayoutId id="2147484926" r:id="rId6"/>
    <p:sldLayoutId id="2147484927" r:id="rId7"/>
    <p:sldLayoutId id="2147484928" r:id="rId8"/>
    <p:sldLayoutId id="2147484929" r:id="rId9"/>
    <p:sldLayoutId id="2147484930" r:id="rId10"/>
    <p:sldLayoutId id="2147484931" r:id="rId11"/>
    <p:sldLayoutId id="214748493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D781A3B-119E-4621-949F-915DA9A572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88" r:id="rId1"/>
    <p:sldLayoutId id="2147484989" r:id="rId2"/>
    <p:sldLayoutId id="2147484990" r:id="rId3"/>
    <p:sldLayoutId id="2147484991" r:id="rId4"/>
    <p:sldLayoutId id="2147484992" r:id="rId5"/>
    <p:sldLayoutId id="2147484993" r:id="rId6"/>
    <p:sldLayoutId id="2147484994" r:id="rId7"/>
    <p:sldLayoutId id="2147484995" r:id="rId8"/>
    <p:sldLayoutId id="2147484996" r:id="rId9"/>
    <p:sldLayoutId id="2147484997" r:id="rId10"/>
    <p:sldLayoutId id="21474849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A43CA62-407B-4924-B40B-2A1D21773D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99" r:id="rId1"/>
    <p:sldLayoutId id="2147485000" r:id="rId2"/>
    <p:sldLayoutId id="2147485001" r:id="rId3"/>
    <p:sldLayoutId id="2147485002" r:id="rId4"/>
    <p:sldLayoutId id="2147485003" r:id="rId5"/>
    <p:sldLayoutId id="2147485004" r:id="rId6"/>
    <p:sldLayoutId id="2147485005" r:id="rId7"/>
    <p:sldLayoutId id="2147485006" r:id="rId8"/>
    <p:sldLayoutId id="2147485007" r:id="rId9"/>
    <p:sldLayoutId id="2147485008" r:id="rId10"/>
    <p:sldLayoutId id="21474850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314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14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14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C713C27-CE7E-42A6-9156-A6AD36B83F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33" r:id="rId1"/>
    <p:sldLayoutId id="2147484934" r:id="rId2"/>
    <p:sldLayoutId id="2147484935" r:id="rId3"/>
    <p:sldLayoutId id="2147484936" r:id="rId4"/>
    <p:sldLayoutId id="2147484937" r:id="rId5"/>
    <p:sldLayoutId id="2147484938" r:id="rId6"/>
    <p:sldLayoutId id="2147484939" r:id="rId7"/>
    <p:sldLayoutId id="2147484940" r:id="rId8"/>
    <p:sldLayoutId id="2147484941" r:id="rId9"/>
    <p:sldLayoutId id="2147484942" r:id="rId10"/>
    <p:sldLayoutId id="214748494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F52A004-45CC-4513-97C3-6B30AEAA6C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10" r:id="rId1"/>
    <p:sldLayoutId id="2147485011" r:id="rId2"/>
    <p:sldLayoutId id="2147485012" r:id="rId3"/>
    <p:sldLayoutId id="2147485013" r:id="rId4"/>
    <p:sldLayoutId id="2147485014" r:id="rId5"/>
    <p:sldLayoutId id="2147485015" r:id="rId6"/>
    <p:sldLayoutId id="2147485016" r:id="rId7"/>
    <p:sldLayoutId id="2147485017" r:id="rId8"/>
    <p:sldLayoutId id="2147485018" r:id="rId9"/>
    <p:sldLayoutId id="2147485019" r:id="rId10"/>
    <p:sldLayoutId id="21474850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314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14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14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786FC40-1077-4687-89E5-394395D504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44" r:id="rId1"/>
    <p:sldLayoutId id="2147484945" r:id="rId2"/>
    <p:sldLayoutId id="2147484946" r:id="rId3"/>
    <p:sldLayoutId id="2147484947" r:id="rId4"/>
    <p:sldLayoutId id="2147484948" r:id="rId5"/>
    <p:sldLayoutId id="2147484949" r:id="rId6"/>
    <p:sldLayoutId id="2147484950" r:id="rId7"/>
    <p:sldLayoutId id="2147484951" r:id="rId8"/>
    <p:sldLayoutId id="2147484952" r:id="rId9"/>
    <p:sldLayoutId id="2147484953" r:id="rId10"/>
    <p:sldLayoutId id="214748495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0B5320D-8BAF-42B2-B902-8E31611DD3E6}" type="datetimeFigureOut">
              <a:rPr lang="en-US"/>
              <a:pPr>
                <a:defRPr/>
              </a:pPr>
              <a:t>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C608805-F8A7-4F84-A521-AB2EF250F4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33" r:id="rId1"/>
    <p:sldLayoutId id="2147485034" r:id="rId2"/>
    <p:sldLayoutId id="2147485035" r:id="rId3"/>
    <p:sldLayoutId id="2147485036" r:id="rId4"/>
    <p:sldLayoutId id="2147485037" r:id="rId5"/>
    <p:sldLayoutId id="2147485038" r:id="rId6"/>
    <p:sldLayoutId id="2147485039" r:id="rId7"/>
    <p:sldLayoutId id="2147485040" r:id="rId8"/>
    <p:sldLayoutId id="2147485041" r:id="rId9"/>
    <p:sldLayoutId id="2147485042" r:id="rId10"/>
    <p:sldLayoutId id="214748504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FB00C50-BB18-479E-92FA-3B46B2868D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46" r:id="rId1"/>
    <p:sldLayoutId id="2147485047" r:id="rId2"/>
    <p:sldLayoutId id="2147485048" r:id="rId3"/>
    <p:sldLayoutId id="2147485049" r:id="rId4"/>
    <p:sldLayoutId id="2147485050" r:id="rId5"/>
    <p:sldLayoutId id="2147485051" r:id="rId6"/>
    <p:sldLayoutId id="2147485052" r:id="rId7"/>
    <p:sldLayoutId id="2147485053" r:id="rId8"/>
    <p:sldLayoutId id="2147485054" r:id="rId9"/>
    <p:sldLayoutId id="2147485055" r:id="rId10"/>
    <p:sldLayoutId id="2147485056" r:id="rId11"/>
    <p:sldLayoutId id="214748505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958EFE60-8D24-4864-8BF8-DA01392DAB3C}" type="datetimeFigureOut">
              <a:rPr lang="en-US"/>
              <a:pPr>
                <a:defRPr/>
              </a:pPr>
              <a:t>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5224E3C-6A34-4FDD-85B4-3BD04CF34E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77" r:id="rId1"/>
    <p:sldLayoutId id="2147484978" r:id="rId2"/>
    <p:sldLayoutId id="2147484979" r:id="rId3"/>
    <p:sldLayoutId id="2147484980" r:id="rId4"/>
    <p:sldLayoutId id="2147484981" r:id="rId5"/>
    <p:sldLayoutId id="2147484982" r:id="rId6"/>
    <p:sldLayoutId id="2147484983" r:id="rId7"/>
    <p:sldLayoutId id="2147484984" r:id="rId8"/>
    <p:sldLayoutId id="2147484985" r:id="rId9"/>
    <p:sldLayoutId id="2147484986" r:id="rId10"/>
    <p:sldLayoutId id="2147484987" r:id="rId11"/>
    <p:sldLayoutId id="214748505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6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4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26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slideLayout" Target="../slideLayouts/slideLayout4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4.wmf"/><Relationship Id="rId10" Type="http://schemas.openxmlformats.org/officeDocument/2006/relationships/image" Target="../media/image31.png"/><Relationship Id="rId4" Type="http://schemas.openxmlformats.org/officeDocument/2006/relationships/oleObject" Target="../embeddings/oleObject10.bin"/><Relationship Id="rId9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hyperlink" Target="http://www.csse.uwa.edu.au/~pk/research/matlabfns/Spatial/Docs/Harris/A_Combined_Corner_and_Edge_Detector.pdf" TargetMode="External"/><Relationship Id="rId5" Type="http://schemas.openxmlformats.org/officeDocument/2006/relationships/image" Target="../media/image35.png"/><Relationship Id="rId4" Type="http://schemas.openxmlformats.org/officeDocument/2006/relationships/oleObject" Target="../embeddings/oleObject1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2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3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image" Target="../media/image41.wmf"/><Relationship Id="rId3" Type="http://schemas.openxmlformats.org/officeDocument/2006/relationships/image" Target="../media/image41.png"/><Relationship Id="rId7" Type="http://schemas.openxmlformats.org/officeDocument/2006/relationships/image" Target="../media/image38.wmf"/><Relationship Id="rId12" Type="http://schemas.openxmlformats.org/officeDocument/2006/relationships/oleObject" Target="../embeddings/oleObject18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40.wmf"/><Relationship Id="rId5" Type="http://schemas.openxmlformats.org/officeDocument/2006/relationships/image" Target="../media/image24.wmf"/><Relationship Id="rId15" Type="http://schemas.openxmlformats.org/officeDocument/2006/relationships/image" Target="../media/image42.wmf"/><Relationship Id="rId10" Type="http://schemas.openxmlformats.org/officeDocument/2006/relationships/oleObject" Target="../embeddings/oleObject17.bin"/><Relationship Id="rId4" Type="http://schemas.openxmlformats.org/officeDocument/2006/relationships/oleObject" Target="../embeddings/oleObject14.bin"/><Relationship Id="rId9" Type="http://schemas.openxmlformats.org/officeDocument/2006/relationships/image" Target="../media/image39.wmf"/><Relationship Id="rId14" Type="http://schemas.openxmlformats.org/officeDocument/2006/relationships/oleObject" Target="../embeddings/oleObject19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4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43.wmf"/><Relationship Id="rId4" Type="http://schemas.openxmlformats.org/officeDocument/2006/relationships/oleObject" Target="../embeddings/oleObject20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48.wmf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46.wmf"/><Relationship Id="rId12" Type="http://schemas.openxmlformats.org/officeDocument/2006/relationships/oleObject" Target="../embeddings/oleObject25.bin"/><Relationship Id="rId2" Type="http://schemas.openxmlformats.org/officeDocument/2006/relationships/slideLayout" Target="../slideLayouts/slideLayout58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47.wmf"/><Relationship Id="rId5" Type="http://schemas.openxmlformats.org/officeDocument/2006/relationships/image" Target="../media/image45.wmf"/><Relationship Id="rId10" Type="http://schemas.openxmlformats.org/officeDocument/2006/relationships/oleObject" Target="../embeddings/oleObject24.bin"/><Relationship Id="rId4" Type="http://schemas.openxmlformats.org/officeDocument/2006/relationships/oleObject" Target="../embeddings/oleObject22.bin"/><Relationship Id="rId9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5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4.png"/><Relationship Id="rId5" Type="http://schemas.openxmlformats.org/officeDocument/2006/relationships/image" Target="../media/image53.wmf"/><Relationship Id="rId4" Type="http://schemas.openxmlformats.org/officeDocument/2006/relationships/oleObject" Target="../embeddings/oleObject28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12" Type="http://schemas.openxmlformats.org/officeDocument/2006/relationships/image" Target="../media/image5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6.wmf"/><Relationship Id="rId11" Type="http://schemas.openxmlformats.org/officeDocument/2006/relationships/oleObject" Target="../embeddings/oleObject33.bin"/><Relationship Id="rId5" Type="http://schemas.openxmlformats.org/officeDocument/2006/relationships/oleObject" Target="../embeddings/oleObject30.bin"/><Relationship Id="rId10" Type="http://schemas.openxmlformats.org/officeDocument/2006/relationships/image" Target="../media/image58.wmf"/><Relationship Id="rId4" Type="http://schemas.openxmlformats.org/officeDocument/2006/relationships/image" Target="../media/image55.wmf"/><Relationship Id="rId9" Type="http://schemas.openxmlformats.org/officeDocument/2006/relationships/oleObject" Target="../embeddings/oleObject32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12" Type="http://schemas.openxmlformats.org/officeDocument/2006/relationships/image" Target="../media/image6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1.wmf"/><Relationship Id="rId11" Type="http://schemas.openxmlformats.org/officeDocument/2006/relationships/oleObject" Target="../embeddings/oleObject38.bin"/><Relationship Id="rId5" Type="http://schemas.openxmlformats.org/officeDocument/2006/relationships/oleObject" Target="../embeddings/oleObject35.bin"/><Relationship Id="rId10" Type="http://schemas.openxmlformats.org/officeDocument/2006/relationships/image" Target="../media/image63.wmf"/><Relationship Id="rId4" Type="http://schemas.openxmlformats.org/officeDocument/2006/relationships/image" Target="../media/image60.wmf"/><Relationship Id="rId9" Type="http://schemas.openxmlformats.org/officeDocument/2006/relationships/oleObject" Target="../embeddings/oleObject37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3" Type="http://schemas.openxmlformats.org/officeDocument/2006/relationships/notesSlide" Target="../notesSlides/notesSlide20.xml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5.w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6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8.w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67.w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70.wmf"/><Relationship Id="rId4" Type="http://schemas.openxmlformats.org/officeDocument/2006/relationships/oleObject" Target="../embeddings/oleObject44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71.png"/><Relationship Id="rId5" Type="http://schemas.openxmlformats.org/officeDocument/2006/relationships/image" Target="../media/image70.wmf"/><Relationship Id="rId4" Type="http://schemas.openxmlformats.org/officeDocument/2006/relationships/oleObject" Target="../embeddings/oleObject45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7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47.bin"/><Relationship Id="rId5" Type="http://schemas.openxmlformats.org/officeDocument/2006/relationships/image" Target="../media/image70.wmf"/><Relationship Id="rId4" Type="http://schemas.openxmlformats.org/officeDocument/2006/relationships/oleObject" Target="../embeddings/oleObject46.bin"/><Relationship Id="rId9" Type="http://schemas.openxmlformats.org/officeDocument/2006/relationships/image" Target="../media/image7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6.xml"/><Relationship Id="rId4" Type="http://schemas.openxmlformats.org/officeDocument/2006/relationships/hyperlink" Target="http://www.bmva.org/bmvc/1988/avc-88-023.pdf" TargetMode="Externa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0.png"/><Relationship Id="rId13" Type="http://schemas.openxmlformats.org/officeDocument/2006/relationships/image" Target="../media/image82.png"/><Relationship Id="rId18" Type="http://schemas.openxmlformats.org/officeDocument/2006/relationships/image" Target="../media/image87.png"/><Relationship Id="rId26" Type="http://schemas.openxmlformats.org/officeDocument/2006/relationships/image" Target="../media/image95.png"/><Relationship Id="rId3" Type="http://schemas.openxmlformats.org/officeDocument/2006/relationships/image" Target="../media/image75.png"/><Relationship Id="rId21" Type="http://schemas.openxmlformats.org/officeDocument/2006/relationships/image" Target="../media/image90.png"/><Relationship Id="rId7" Type="http://schemas.openxmlformats.org/officeDocument/2006/relationships/image" Target="../media/image760.png"/><Relationship Id="rId12" Type="http://schemas.openxmlformats.org/officeDocument/2006/relationships/image" Target="../media/image81.png"/><Relationship Id="rId17" Type="http://schemas.openxmlformats.org/officeDocument/2006/relationships/image" Target="../media/image86.png"/><Relationship Id="rId25" Type="http://schemas.openxmlformats.org/officeDocument/2006/relationships/image" Target="../media/image94.png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85.png"/><Relationship Id="rId20" Type="http://schemas.openxmlformats.org/officeDocument/2006/relationships/image" Target="../media/image89.png"/><Relationship Id="rId1" Type="http://schemas.openxmlformats.org/officeDocument/2006/relationships/slideLayout" Target="../slideLayouts/slideLayout102.xml"/><Relationship Id="rId6" Type="http://schemas.openxmlformats.org/officeDocument/2006/relationships/image" Target="../media/image77.png"/><Relationship Id="rId11" Type="http://schemas.openxmlformats.org/officeDocument/2006/relationships/image" Target="../media/image80.png"/><Relationship Id="rId24" Type="http://schemas.openxmlformats.org/officeDocument/2006/relationships/image" Target="../media/image93.png"/><Relationship Id="rId5" Type="http://schemas.openxmlformats.org/officeDocument/2006/relationships/image" Target="../media/image76.png"/><Relationship Id="rId15" Type="http://schemas.openxmlformats.org/officeDocument/2006/relationships/image" Target="../media/image84.png"/><Relationship Id="rId23" Type="http://schemas.openxmlformats.org/officeDocument/2006/relationships/image" Target="../media/image92.png"/><Relationship Id="rId10" Type="http://schemas.openxmlformats.org/officeDocument/2006/relationships/image" Target="../media/image79.png"/><Relationship Id="rId19" Type="http://schemas.openxmlformats.org/officeDocument/2006/relationships/image" Target="../media/image88.png"/><Relationship Id="rId4" Type="http://schemas.openxmlformats.org/officeDocument/2006/relationships/image" Target="../media/image730.png"/><Relationship Id="rId9" Type="http://schemas.openxmlformats.org/officeDocument/2006/relationships/image" Target="../media/image78.png"/><Relationship Id="rId14" Type="http://schemas.openxmlformats.org/officeDocument/2006/relationships/image" Target="../media/image83.png"/><Relationship Id="rId22" Type="http://schemas.openxmlformats.org/officeDocument/2006/relationships/image" Target="../media/image9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7" Type="http://schemas.openxmlformats.org/officeDocument/2006/relationships/image" Target="../media/image9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49.bin"/><Relationship Id="rId5" Type="http://schemas.openxmlformats.org/officeDocument/2006/relationships/image" Target="../media/image70.wmf"/><Relationship Id="rId4" Type="http://schemas.openxmlformats.org/officeDocument/2006/relationships/oleObject" Target="../embeddings/oleObject48.bin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14.w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2.wmf"/><Relationship Id="rId12" Type="http://schemas.openxmlformats.org/officeDocument/2006/relationships/oleObject" Target="../embeddings/oleObject3.bin"/><Relationship Id="rId17" Type="http://schemas.openxmlformats.org/officeDocument/2006/relationships/image" Target="../media/image16.wmf"/><Relationship Id="rId2" Type="http://schemas.openxmlformats.org/officeDocument/2006/relationships/slideLayout" Target="../slideLayouts/slideLayout14.xml"/><Relationship Id="rId16" Type="http://schemas.openxmlformats.org/officeDocument/2006/relationships/oleObject" Target="../embeddings/oleObject5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20.png"/><Relationship Id="rId5" Type="http://schemas.openxmlformats.org/officeDocument/2006/relationships/image" Target="../media/image18.jpeg"/><Relationship Id="rId15" Type="http://schemas.openxmlformats.org/officeDocument/2006/relationships/image" Target="../media/image15.wmf"/><Relationship Id="rId10" Type="http://schemas.openxmlformats.org/officeDocument/2006/relationships/image" Target="../media/image19.png"/><Relationship Id="rId4" Type="http://schemas.openxmlformats.org/officeDocument/2006/relationships/image" Target="../media/image17.jpeg"/><Relationship Id="rId9" Type="http://schemas.openxmlformats.org/officeDocument/2006/relationships/image" Target="../media/image13.wmf"/><Relationship Id="rId1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Interest Points and Harris Corner Detector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Slide credits: James </a:t>
            </a:r>
            <a:r>
              <a:rPr lang="en-US" dirty="0" err="1" smtClean="0"/>
              <a:t>Tompkin</a:t>
            </a:r>
            <a:r>
              <a:rPr lang="en-US" dirty="0" smtClean="0"/>
              <a:t>, Rick </a:t>
            </a:r>
            <a:r>
              <a:rPr lang="en-US" dirty="0" err="1"/>
              <a:t>Szeliski</a:t>
            </a:r>
            <a:r>
              <a:rPr lang="en-US" dirty="0"/>
              <a:t>, Svetlana </a:t>
            </a:r>
            <a:r>
              <a:rPr lang="en-US" dirty="0" err="1"/>
              <a:t>Lazebnik</a:t>
            </a:r>
            <a:r>
              <a:rPr lang="en-US" dirty="0"/>
              <a:t>, Derek </a:t>
            </a:r>
            <a:r>
              <a:rPr lang="en-US" dirty="0" err="1"/>
              <a:t>Hoiem</a:t>
            </a:r>
            <a:r>
              <a:rPr lang="en-US" dirty="0"/>
              <a:t> and </a:t>
            </a:r>
            <a:r>
              <a:rPr lang="en-US" dirty="0" err="1">
                <a:latin typeface="Arial" charset="0"/>
                <a:cs typeface="Arial" charset="0"/>
              </a:rPr>
              <a:t>Grauman&amp;Leibe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00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Characteristics of good features</a:t>
            </a:r>
          </a:p>
        </p:txBody>
      </p:sp>
      <p:sp>
        <p:nvSpPr>
          <p:cNvPr id="1220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3276600"/>
            <a:ext cx="8001000" cy="3581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altLang="en-US" sz="2400"/>
              <a:t>Repeatability</a:t>
            </a:r>
          </a:p>
          <a:p>
            <a:pPr lvl="1">
              <a:lnSpc>
                <a:spcPct val="90000"/>
              </a:lnSpc>
            </a:pPr>
            <a:r>
              <a:rPr lang="en-US" altLang="en-US" sz="1800"/>
              <a:t>The same feature can be found in several images despite geometric and photometric transformations 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altLang="en-US" sz="2400"/>
              <a:t>Saliency</a:t>
            </a:r>
          </a:p>
          <a:p>
            <a:pPr lvl="1">
              <a:lnSpc>
                <a:spcPct val="90000"/>
              </a:lnSpc>
            </a:pPr>
            <a:r>
              <a:rPr lang="en-US" altLang="en-US" sz="1800"/>
              <a:t>Each feature is distinctive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altLang="en-US" sz="2400"/>
              <a:t>Compactness and efficiency</a:t>
            </a:r>
          </a:p>
          <a:p>
            <a:pPr lvl="1">
              <a:lnSpc>
                <a:spcPct val="90000"/>
              </a:lnSpc>
            </a:pPr>
            <a:r>
              <a:rPr lang="en-US" altLang="en-US" sz="1800"/>
              <a:t>Many fewer features than image pixels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altLang="en-US" sz="2400"/>
              <a:t>Locality</a:t>
            </a:r>
          </a:p>
          <a:p>
            <a:pPr lvl="1">
              <a:lnSpc>
                <a:spcPct val="90000"/>
              </a:lnSpc>
            </a:pPr>
            <a:r>
              <a:rPr lang="en-US" altLang="en-US" sz="1800"/>
              <a:t>A feature occupies a relatively small area of the image; robust to clutter and occlusion</a:t>
            </a:r>
          </a:p>
        </p:txBody>
      </p:sp>
      <p:grpSp>
        <p:nvGrpSpPr>
          <p:cNvPr id="156676" name="Group 11"/>
          <p:cNvGrpSpPr>
            <a:grpSpLocks/>
          </p:cNvGrpSpPr>
          <p:nvPr/>
        </p:nvGrpSpPr>
        <p:grpSpPr bwMode="auto">
          <a:xfrm>
            <a:off x="1600200" y="990600"/>
            <a:ext cx="5791200" cy="2133600"/>
            <a:chOff x="528" y="624"/>
            <a:chExt cx="4715" cy="1678"/>
          </a:xfrm>
        </p:grpSpPr>
        <p:pic>
          <p:nvPicPr>
            <p:cNvPr id="156677" name="Picture 9" descr="SIFT2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624"/>
              <a:ext cx="2315" cy="1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6678" name="Picture 10" descr="SIFT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624"/>
              <a:ext cx="2315" cy="1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-76200" y="6626225"/>
            <a:ext cx="22098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/>
                <a:cs typeface="+mn-cs"/>
              </a:rPr>
              <a:t>Kristen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Arial"/>
                <a:cs typeface="+mn-cs"/>
              </a:rPr>
              <a:t>Grauman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Arial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061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4000"/>
              <a:t>Goal: interest operator repeatability</a:t>
            </a:r>
          </a:p>
        </p:txBody>
      </p:sp>
      <p:sp>
        <p:nvSpPr>
          <p:cNvPr id="576518" name="Rectangle 6"/>
          <p:cNvSpPr>
            <a:spLocks noChangeArrowheads="1"/>
          </p:cNvSpPr>
          <p:nvPr/>
        </p:nvSpPr>
        <p:spPr bwMode="auto">
          <a:xfrm>
            <a:off x="838200" y="1371600"/>
            <a:ext cx="7620000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3363" indent="-2333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000000"/>
                </a:solidFill>
                <a:cs typeface="Times New Roman" panose="02020603050405020304" pitchFamily="18" charset="0"/>
              </a:rPr>
              <a:t>We want to detect (at least some of) the same points in both images.</a:t>
            </a:r>
          </a:p>
          <a:p>
            <a:pPr>
              <a:spcBef>
                <a:spcPct val="50000"/>
              </a:spcBef>
            </a:pPr>
            <a:endParaRPr lang="en-US" altLang="en-US" sz="28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28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28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28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4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000000"/>
                </a:solidFill>
                <a:cs typeface="Times New Roman" panose="02020603050405020304" pitchFamily="18" charset="0"/>
              </a:rPr>
              <a:t>Yet we have to be able to run the detection procedure </a:t>
            </a:r>
            <a:r>
              <a:rPr lang="en-US" altLang="en-US" sz="2800" i="1">
                <a:solidFill>
                  <a:srgbClr val="000000"/>
                </a:solidFill>
                <a:cs typeface="Times New Roman" panose="02020603050405020304" pitchFamily="18" charset="0"/>
              </a:rPr>
              <a:t>independently</a:t>
            </a:r>
            <a:r>
              <a:rPr lang="en-US" altLang="en-US" sz="2800">
                <a:solidFill>
                  <a:srgbClr val="000000"/>
                </a:solidFill>
                <a:cs typeface="Times New Roman" panose="02020603050405020304" pitchFamily="18" charset="0"/>
              </a:rPr>
              <a:t> per image.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647851" y="2514600"/>
            <a:ext cx="8237383" cy="2614563"/>
            <a:chOff x="647870" y="3429000"/>
            <a:chExt cx="8236570" cy="2614271"/>
          </a:xfrm>
        </p:grpSpPr>
        <p:grpSp>
          <p:nvGrpSpPr>
            <p:cNvPr id="158726" name="Group 20"/>
            <p:cNvGrpSpPr>
              <a:grpSpLocks noChangeAspect="1"/>
            </p:cNvGrpSpPr>
            <p:nvPr/>
          </p:nvGrpSpPr>
          <p:grpSpPr bwMode="auto">
            <a:xfrm>
              <a:off x="838200" y="3429000"/>
              <a:ext cx="3657600" cy="2133600"/>
              <a:chOff x="838200" y="3429000"/>
              <a:chExt cx="3265714" cy="1905000"/>
            </a:xfrm>
          </p:grpSpPr>
          <p:pic>
            <p:nvPicPr>
              <p:cNvPr id="158734" name="Picture 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8200" y="3429000"/>
                <a:ext cx="3265714" cy="1905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Oval 7"/>
              <p:cNvSpPr>
                <a:spLocks noChangeArrowheads="1"/>
              </p:cNvSpPr>
              <p:nvPr/>
            </p:nvSpPr>
            <p:spPr bwMode="auto">
              <a:xfrm>
                <a:off x="1998945" y="4010074"/>
                <a:ext cx="145978" cy="1445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11" name="Oval 8"/>
              <p:cNvSpPr>
                <a:spLocks noChangeArrowheads="1"/>
              </p:cNvSpPr>
              <p:nvPr/>
            </p:nvSpPr>
            <p:spPr bwMode="auto">
              <a:xfrm>
                <a:off x="1563842" y="4589730"/>
                <a:ext cx="144562" cy="14597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12" name="Oval 9"/>
              <p:cNvSpPr>
                <a:spLocks noChangeArrowheads="1"/>
              </p:cNvSpPr>
              <p:nvPr/>
            </p:nvSpPr>
            <p:spPr bwMode="auto">
              <a:xfrm>
                <a:off x="2144923" y="4880267"/>
                <a:ext cx="144562" cy="1445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13" name="Oval 10"/>
              <p:cNvSpPr>
                <a:spLocks noChangeArrowheads="1"/>
              </p:cNvSpPr>
              <p:nvPr/>
            </p:nvSpPr>
            <p:spPr bwMode="auto">
              <a:xfrm>
                <a:off x="2724587" y="4445171"/>
                <a:ext cx="145978" cy="1445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</p:grpSp>
        <p:grpSp>
          <p:nvGrpSpPr>
            <p:cNvPr id="158727" name="Group 18"/>
            <p:cNvGrpSpPr>
              <a:grpSpLocks noChangeAspect="1"/>
            </p:cNvGrpSpPr>
            <p:nvPr/>
          </p:nvGrpSpPr>
          <p:grpSpPr bwMode="auto">
            <a:xfrm>
              <a:off x="4648200" y="3490686"/>
              <a:ext cx="3677497" cy="1995714"/>
              <a:chOff x="5627914" y="3559629"/>
              <a:chExt cx="2975429" cy="1614714"/>
            </a:xfrm>
          </p:grpSpPr>
          <p:pic>
            <p:nvPicPr>
              <p:cNvPr id="158729" name="Picture 6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27914" y="3559629"/>
                <a:ext cx="2975429" cy="16147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" name="Oval 11"/>
              <p:cNvSpPr>
                <a:spLocks noChangeArrowheads="1"/>
              </p:cNvSpPr>
              <p:nvPr/>
            </p:nvSpPr>
            <p:spPr bwMode="auto">
              <a:xfrm>
                <a:off x="8094758" y="4299557"/>
                <a:ext cx="145126" cy="145124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15" name="Oval 12"/>
              <p:cNvSpPr>
                <a:spLocks noChangeArrowheads="1"/>
              </p:cNvSpPr>
              <p:nvPr/>
            </p:nvSpPr>
            <p:spPr bwMode="auto">
              <a:xfrm>
                <a:off x="7659379" y="4880055"/>
                <a:ext cx="145127" cy="145124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16" name="Oval 13"/>
              <p:cNvSpPr>
                <a:spLocks noChangeArrowheads="1"/>
              </p:cNvSpPr>
              <p:nvPr/>
            </p:nvSpPr>
            <p:spPr bwMode="auto">
              <a:xfrm>
                <a:off x="6933747" y="4154432"/>
                <a:ext cx="145126" cy="14512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17" name="Oval 14"/>
              <p:cNvSpPr>
                <a:spLocks noChangeArrowheads="1"/>
              </p:cNvSpPr>
              <p:nvPr/>
            </p:nvSpPr>
            <p:spPr bwMode="auto">
              <a:xfrm>
                <a:off x="5917862" y="4734930"/>
                <a:ext cx="145127" cy="14512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</p:grpSp>
        <p:sp>
          <p:nvSpPr>
            <p:cNvPr id="158728" name="Text Box 15"/>
            <p:cNvSpPr txBox="1">
              <a:spLocks noChangeArrowheads="1"/>
            </p:cNvSpPr>
            <p:nvPr/>
          </p:nvSpPr>
          <p:spPr bwMode="auto">
            <a:xfrm>
              <a:off x="647870" y="5581657"/>
              <a:ext cx="8236570" cy="461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rgbClr val="FF3300"/>
                  </a:solidFill>
                  <a:cs typeface="Times New Roman" panose="02020603050405020304" pitchFamily="18" charset="0"/>
                </a:rPr>
                <a:t>With these points, there’s no chance to find true matches!</a:t>
              </a:r>
              <a:endParaRPr lang="ru-RU" altLang="en-US" sz="2400" dirty="0">
                <a:solidFill>
                  <a:srgbClr val="FF3300"/>
                </a:solidFill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-76200" y="6626225"/>
            <a:ext cx="22098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/>
                <a:cs typeface="+mn-cs"/>
              </a:rPr>
              <a:t>Kristen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Arial"/>
                <a:cs typeface="+mn-cs"/>
              </a:rPr>
              <a:t>Grauman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Arial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39" t="33333" r="35683" b="40741"/>
          <a:stretch>
            <a:fillRect/>
          </a:stretch>
        </p:blipFill>
        <p:spPr bwMode="auto">
          <a:xfrm>
            <a:off x="6477000" y="3124200"/>
            <a:ext cx="60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Line 14"/>
          <p:cNvSpPr>
            <a:spLocks noChangeShapeType="1"/>
          </p:cNvSpPr>
          <p:nvPr/>
        </p:nvSpPr>
        <p:spPr bwMode="auto">
          <a:xfrm>
            <a:off x="1676400" y="3200400"/>
            <a:ext cx="5181600" cy="312738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lg" len="lg"/>
          </a:ln>
        </p:spPr>
        <p:txBody>
          <a:bodyPr/>
          <a:lstStyle/>
          <a:p>
            <a:pPr>
              <a:defRPr/>
            </a:pPr>
            <a:endParaRPr lang="en-US" sz="180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0" y="1524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4000" kern="0" dirty="0">
                <a:solidFill>
                  <a:srgbClr val="000000"/>
                </a:solidFill>
                <a:latin typeface="Arial"/>
                <a:cs typeface="+mn-cs"/>
              </a:rPr>
              <a:t>Goal: descriptor distinctiveness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79425" y="1371600"/>
            <a:ext cx="7978775" cy="461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33363" indent="-2333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We want to be able to reliably determine which point goes with which.</a:t>
            </a:r>
          </a:p>
          <a:p>
            <a:pPr>
              <a:spcBef>
                <a:spcPct val="50000"/>
              </a:spcBef>
            </a:pPr>
            <a:endParaRPr lang="en-US" altLang="en-US" sz="28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28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28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28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Must provide some invariance to geometric and photometric differences between the two views.</a:t>
            </a:r>
          </a:p>
        </p:txBody>
      </p:sp>
      <p:grpSp>
        <p:nvGrpSpPr>
          <p:cNvPr id="2" name="Group 20"/>
          <p:cNvGrpSpPr>
            <a:grpSpLocks noChangeAspect="1"/>
          </p:cNvGrpSpPr>
          <p:nvPr/>
        </p:nvGrpSpPr>
        <p:grpSpPr bwMode="auto">
          <a:xfrm>
            <a:off x="479425" y="2514600"/>
            <a:ext cx="3463925" cy="2020888"/>
            <a:chOff x="1981200" y="3535362"/>
            <a:chExt cx="1714500" cy="1000125"/>
          </a:xfrm>
        </p:grpSpPr>
        <p:pic>
          <p:nvPicPr>
            <p:cNvPr id="160794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200" y="3535362"/>
              <a:ext cx="1714500" cy="1000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2590940" y="3840192"/>
              <a:ext cx="76218" cy="762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2362288" y="4145022"/>
              <a:ext cx="76217" cy="762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2667157" y="4297437"/>
              <a:ext cx="76217" cy="762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2972027" y="4068814"/>
              <a:ext cx="76217" cy="7620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</p:grpSp>
      <p:grpSp>
        <p:nvGrpSpPr>
          <p:cNvPr id="3" name="Group 21"/>
          <p:cNvGrpSpPr>
            <a:grpSpLocks noChangeAspect="1"/>
          </p:cNvGrpSpPr>
          <p:nvPr/>
        </p:nvGrpSpPr>
        <p:grpSpPr bwMode="auto">
          <a:xfrm>
            <a:off x="4743450" y="2514600"/>
            <a:ext cx="3790950" cy="2057400"/>
            <a:chOff x="4495800" y="3611562"/>
            <a:chExt cx="1562100" cy="847725"/>
          </a:xfrm>
        </p:grpSpPr>
        <p:pic>
          <p:nvPicPr>
            <p:cNvPr id="16078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3611562"/>
              <a:ext cx="1562100" cy="847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Oval 10"/>
            <p:cNvSpPr>
              <a:spLocks noChangeArrowheads="1"/>
            </p:cNvSpPr>
            <p:nvPr/>
          </p:nvSpPr>
          <p:spPr bwMode="auto">
            <a:xfrm>
              <a:off x="5367122" y="3992253"/>
              <a:ext cx="76535" cy="76531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5000801" y="4192411"/>
              <a:ext cx="75881" cy="76531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4953048" y="3687439"/>
              <a:ext cx="75881" cy="76531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5" name="Oval 13"/>
            <p:cNvSpPr>
              <a:spLocks noChangeArrowheads="1"/>
            </p:cNvSpPr>
            <p:nvPr/>
          </p:nvSpPr>
          <p:spPr bwMode="auto">
            <a:xfrm>
              <a:off x="4724097" y="3992253"/>
              <a:ext cx="76535" cy="76531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</p:grp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1771650" y="3192463"/>
            <a:ext cx="5181600" cy="312737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lg" len="lg"/>
          </a:ln>
        </p:spPr>
        <p:txBody>
          <a:bodyPr/>
          <a:lstStyle/>
          <a:p>
            <a:pPr>
              <a:defRPr/>
            </a:pPr>
            <a:endParaRPr lang="en-US" sz="180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1847850" y="3192463"/>
            <a:ext cx="3505200" cy="312737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lg" len="lg"/>
          </a:ln>
        </p:spPr>
        <p:txBody>
          <a:bodyPr/>
          <a:lstStyle/>
          <a:p>
            <a:pPr>
              <a:defRPr/>
            </a:pPr>
            <a:endParaRPr lang="en-US" sz="180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 flipV="1">
            <a:off x="1847850" y="2819400"/>
            <a:ext cx="3962400" cy="4572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lg" len="lg"/>
          </a:ln>
        </p:spPr>
        <p:txBody>
          <a:bodyPr/>
          <a:lstStyle/>
          <a:p>
            <a:pPr>
              <a:defRPr/>
            </a:pPr>
            <a:endParaRPr lang="en-US" sz="180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>
            <a:off x="1771650" y="3225800"/>
            <a:ext cx="4267200" cy="8128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lg" len="lg"/>
          </a:ln>
        </p:spPr>
        <p:txBody>
          <a:bodyPr/>
          <a:lstStyle/>
          <a:p>
            <a:pPr>
              <a:defRPr/>
            </a:pPr>
            <a:endParaRPr lang="en-US" sz="180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4038600" y="3565525"/>
            <a:ext cx="609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60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altLang="en-US" sz="6000" b="1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08" r="59801" b="70370"/>
          <a:stretch>
            <a:fillRect/>
          </a:stretch>
        </p:blipFill>
        <p:spPr bwMode="auto">
          <a:xfrm>
            <a:off x="5486400" y="2514600"/>
            <a:ext cx="685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0" t="33333" r="71861" b="33333"/>
          <a:stretch>
            <a:fillRect/>
          </a:stretch>
        </p:blipFill>
        <p:spPr bwMode="auto">
          <a:xfrm>
            <a:off x="4648200" y="3124200"/>
            <a:ext cx="609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39" t="62962" r="55782" b="7407"/>
          <a:stretch>
            <a:fillRect/>
          </a:stretch>
        </p:blipFill>
        <p:spPr bwMode="auto">
          <a:xfrm>
            <a:off x="5638800" y="37338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4" t="20818" r="56009" b="45247"/>
          <a:stretch>
            <a:fillRect/>
          </a:stretch>
        </p:blipFill>
        <p:spPr bwMode="auto">
          <a:xfrm>
            <a:off x="1447800" y="28956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Line 15"/>
          <p:cNvSpPr>
            <a:spLocks noChangeShapeType="1"/>
          </p:cNvSpPr>
          <p:nvPr/>
        </p:nvSpPr>
        <p:spPr bwMode="auto">
          <a:xfrm>
            <a:off x="1752600" y="3200400"/>
            <a:ext cx="2971800" cy="762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lg" len="lg"/>
          </a:ln>
        </p:spPr>
        <p:txBody>
          <a:bodyPr/>
          <a:lstStyle/>
          <a:p>
            <a:pPr>
              <a:defRPr/>
            </a:pPr>
            <a:endParaRPr lang="en-US" sz="180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47" name="Line 16"/>
          <p:cNvSpPr>
            <a:spLocks noChangeShapeType="1"/>
          </p:cNvSpPr>
          <p:nvPr/>
        </p:nvSpPr>
        <p:spPr bwMode="auto">
          <a:xfrm flipV="1">
            <a:off x="1752600" y="2827338"/>
            <a:ext cx="3962400" cy="4572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lg" len="lg"/>
          </a:ln>
        </p:spPr>
        <p:txBody>
          <a:bodyPr/>
          <a:lstStyle/>
          <a:p>
            <a:pPr>
              <a:defRPr/>
            </a:pPr>
            <a:endParaRPr lang="en-US" sz="180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48" name="Line 17"/>
          <p:cNvSpPr>
            <a:spLocks noChangeShapeType="1"/>
          </p:cNvSpPr>
          <p:nvPr/>
        </p:nvSpPr>
        <p:spPr bwMode="auto">
          <a:xfrm>
            <a:off x="1676400" y="3233738"/>
            <a:ext cx="4267200" cy="8128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lg" len="lg"/>
          </a:ln>
        </p:spPr>
        <p:txBody>
          <a:bodyPr/>
          <a:lstStyle/>
          <a:p>
            <a:pPr>
              <a:defRPr/>
            </a:pPr>
            <a:endParaRPr lang="en-US" sz="180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-76200" y="6626225"/>
            <a:ext cx="22098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/>
                <a:cs typeface="+mn-cs"/>
              </a:rPr>
              <a:t>Kristen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Arial"/>
                <a:cs typeface="+mn-cs"/>
              </a:rPr>
              <a:t>Grauman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Arial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/>
              <a:t>Local features: main components</a:t>
            </a:r>
          </a:p>
        </p:txBody>
      </p:sp>
      <p:sp>
        <p:nvSpPr>
          <p:cNvPr id="162819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4724400" cy="5410200"/>
          </a:xfrm>
        </p:spPr>
        <p:txBody>
          <a:bodyPr/>
          <a:lstStyle/>
          <a:p>
            <a:pPr marL="514350" indent="-514350" eaLnBrk="1" hangingPunct="1">
              <a:buFontTx/>
              <a:buAutoNum type="arabicParenR"/>
            </a:pPr>
            <a:r>
              <a:rPr lang="en-US" altLang="en-US" sz="2800" dirty="0"/>
              <a:t>Detection:</a:t>
            </a:r>
            <a:br>
              <a:rPr lang="en-US" altLang="en-US" sz="2800" dirty="0"/>
            </a:br>
            <a:r>
              <a:rPr lang="en-US" altLang="en-US" sz="2000" dirty="0"/>
              <a:t>Find a set of distinctive key points</a:t>
            </a:r>
            <a:r>
              <a:rPr lang="en-US" altLang="en-US" sz="2000" dirty="0" smtClean="0"/>
              <a:t>.</a:t>
            </a:r>
            <a:endParaRPr lang="en-US" altLang="en-US" sz="1000" dirty="0"/>
          </a:p>
          <a:p>
            <a:pPr marL="514350" indent="-514350" eaLnBrk="1" hangingPunct="1">
              <a:buFontTx/>
              <a:buAutoNum type="arabicParenR"/>
            </a:pPr>
            <a:endParaRPr lang="en-US" altLang="en-US" sz="1000" dirty="0">
              <a:solidFill>
                <a:schemeClr val="bg2"/>
              </a:solidFill>
            </a:endParaRPr>
          </a:p>
          <a:p>
            <a:pPr marL="514350" indent="-514350" eaLnBrk="1" hangingPunct="1">
              <a:buFontTx/>
              <a:buAutoNum type="arabicParenR"/>
            </a:pPr>
            <a:r>
              <a:rPr lang="en-US" altLang="en-US" sz="2800" dirty="0">
                <a:solidFill>
                  <a:schemeClr val="bg2"/>
                </a:solidFill>
              </a:rPr>
              <a:t>Description</a:t>
            </a:r>
            <a:r>
              <a:rPr lang="en-US" altLang="en-US" sz="2400" dirty="0">
                <a:solidFill>
                  <a:schemeClr val="bg2"/>
                </a:solidFill>
              </a:rPr>
              <a:t>:</a:t>
            </a:r>
            <a:br>
              <a:rPr lang="en-US" altLang="en-US" sz="2400" dirty="0">
                <a:solidFill>
                  <a:schemeClr val="bg2"/>
                </a:solidFill>
              </a:rPr>
            </a:br>
            <a:r>
              <a:rPr lang="en-US" altLang="en-US" sz="2000" dirty="0">
                <a:solidFill>
                  <a:schemeClr val="bg1">
                    <a:lumMod val="50000"/>
                  </a:schemeClr>
                </a:solidFill>
              </a:rPr>
              <a:t>Extract feature descriptor around each interest point as vector</a:t>
            </a:r>
            <a:r>
              <a:rPr lang="en-US" altLang="en-US" sz="20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n-US" altLang="en-US" sz="2400" dirty="0">
              <a:solidFill>
                <a:schemeClr val="bg2"/>
              </a:solidFill>
            </a:endParaRPr>
          </a:p>
          <a:p>
            <a:pPr marL="514350" indent="-514350" eaLnBrk="1" hangingPunct="1">
              <a:buFontTx/>
              <a:buAutoNum type="arabicParenR"/>
            </a:pPr>
            <a:endParaRPr lang="en-US" altLang="en-US" sz="1000" dirty="0">
              <a:solidFill>
                <a:schemeClr val="bg2"/>
              </a:solidFill>
            </a:endParaRPr>
          </a:p>
          <a:p>
            <a:pPr marL="514350" indent="-514350" eaLnBrk="1" hangingPunct="1">
              <a:buFontTx/>
              <a:buAutoNum type="arabicParenR"/>
            </a:pPr>
            <a:r>
              <a:rPr lang="en-US" altLang="en-US" sz="2800" dirty="0">
                <a:solidFill>
                  <a:schemeClr val="bg2"/>
                </a:solidFill>
              </a:rPr>
              <a:t>Matching:</a:t>
            </a:r>
            <a:br>
              <a:rPr lang="en-US" altLang="en-US" sz="2800" dirty="0">
                <a:solidFill>
                  <a:schemeClr val="bg2"/>
                </a:solidFill>
              </a:rPr>
            </a:br>
            <a:r>
              <a:rPr lang="en-US" altLang="en-US" sz="2000" dirty="0">
                <a:solidFill>
                  <a:schemeClr val="bg1">
                    <a:lumMod val="50000"/>
                  </a:schemeClr>
                </a:solidFill>
              </a:rPr>
              <a:t>Compute distance between feature vectors to find correspondence.</a:t>
            </a:r>
            <a:endParaRPr lang="en-US" alt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62820" name="Picture 4" descr="SIFT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066800"/>
            <a:ext cx="2438400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1500" y="5334000"/>
            <a:ext cx="8001000" cy="95410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Comparing with edges and “flat” regions, corners are more unique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r>
              <a:rPr lang="en-US" altLang="en-US" sz="3000"/>
              <a:t>Corner Detection: Basic Idea</a:t>
            </a:r>
            <a:endParaRPr lang="ru-RU" altLang="en-US" sz="3000"/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467600" cy="1828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altLang="en-US" sz="2800" dirty="0"/>
              <a:t>We might recognize the point by looking through a small window.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altLang="en-US" sz="2800" dirty="0"/>
              <a:t>We want a window shift in </a:t>
            </a:r>
            <a:r>
              <a:rPr lang="en-US" altLang="en-US" sz="2800" i="1" dirty="0"/>
              <a:t>any</a:t>
            </a:r>
            <a:r>
              <a:rPr lang="en-US" altLang="en-US" sz="2800" dirty="0"/>
              <a:t> </a:t>
            </a:r>
            <a:r>
              <a:rPr lang="en-US" altLang="en-US" sz="2800" i="1" dirty="0"/>
              <a:t>direction</a:t>
            </a:r>
            <a:r>
              <a:rPr lang="en-US" altLang="en-US" sz="2800" dirty="0"/>
              <a:t> to give </a:t>
            </a:r>
            <a:r>
              <a:rPr lang="en-US" altLang="en-US" sz="2800" i="1" dirty="0"/>
              <a:t>a large change</a:t>
            </a:r>
            <a:r>
              <a:rPr lang="en-US" altLang="en-US" sz="2800" dirty="0"/>
              <a:t> in intensity.</a:t>
            </a:r>
            <a:endParaRPr lang="ru-RU" altLang="en-US" sz="2800" dirty="0"/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3429000" y="2895600"/>
            <a:ext cx="2438400" cy="3887788"/>
            <a:chOff x="2160" y="1824"/>
            <a:chExt cx="1536" cy="2449"/>
          </a:xfrm>
        </p:grpSpPr>
        <p:pic>
          <p:nvPicPr>
            <p:cNvPr id="165910" name="Picture 8" descr="cor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1824"/>
              <a:ext cx="1440" cy="14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5911" name="Text Box 11"/>
            <p:cNvSpPr txBox="1">
              <a:spLocks noChangeArrowheads="1"/>
            </p:cNvSpPr>
            <p:nvPr/>
          </p:nvSpPr>
          <p:spPr bwMode="auto">
            <a:xfrm>
              <a:off x="2160" y="3284"/>
              <a:ext cx="1536" cy="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en-US" sz="2400" dirty="0">
                  <a:solidFill>
                    <a:srgbClr val="003399"/>
                  </a:solidFill>
                  <a:latin typeface="Arial Unicode MS" panose="020B0604020202020204" pitchFamily="34" charset="-128"/>
                  <a:cs typeface="Times New Roman" panose="02020603050405020304" pitchFamily="18" charset="0"/>
                </a:rPr>
                <a:t>“Edge”</a:t>
              </a:r>
              <a:r>
                <a:rPr lang="en-US" altLang="en-US" sz="2400" dirty="0">
                  <a:latin typeface="Arial Unicode MS" panose="020B0604020202020204" pitchFamily="34" charset="-128"/>
                  <a:cs typeface="Times New Roman" panose="02020603050405020304" pitchFamily="18" charset="0"/>
                </a:rPr>
                <a:t>:</a:t>
              </a:r>
              <a:br>
                <a:rPr lang="en-US" altLang="en-US" sz="2400" dirty="0">
                  <a:latin typeface="Arial Unicode MS" panose="020B0604020202020204" pitchFamily="34" charset="-128"/>
                  <a:cs typeface="Times New Roman" panose="02020603050405020304" pitchFamily="18" charset="0"/>
                </a:rPr>
              </a:br>
              <a:r>
                <a:rPr lang="en-US" altLang="en-US" sz="2400" dirty="0">
                  <a:latin typeface="Arial Unicode MS" panose="020B0604020202020204" pitchFamily="34" charset="-128"/>
                  <a:cs typeface="Times New Roman" panose="02020603050405020304" pitchFamily="18" charset="0"/>
                </a:rPr>
                <a:t>no change along the edge direction</a:t>
              </a:r>
              <a:endParaRPr lang="ru-RU" altLang="en-US" sz="2400" dirty="0">
                <a:latin typeface="Arial Unicode MS" panose="020B0604020202020204" pitchFamily="34" charset="-128"/>
                <a:cs typeface="Times New Roman" panose="02020603050405020304" pitchFamily="18" charset="0"/>
              </a:endParaRPr>
            </a:p>
          </p:txBody>
        </p:sp>
        <p:sp>
          <p:nvSpPr>
            <p:cNvPr id="165912" name="Rectangle 14"/>
            <p:cNvSpPr>
              <a:spLocks noChangeArrowheads="1"/>
            </p:cNvSpPr>
            <p:nvPr/>
          </p:nvSpPr>
          <p:spPr bwMode="auto">
            <a:xfrm>
              <a:off x="2496" y="2496"/>
              <a:ext cx="432" cy="432"/>
            </a:xfrm>
            <a:prstGeom prst="rect">
              <a:avLst/>
            </a:prstGeom>
            <a:solidFill>
              <a:srgbClr val="FFCC99">
                <a:alpha val="3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/>
            </a:p>
          </p:txBody>
        </p:sp>
        <p:sp>
          <p:nvSpPr>
            <p:cNvPr id="165913" name="Line 16"/>
            <p:cNvSpPr>
              <a:spLocks noChangeShapeType="1"/>
            </p:cNvSpPr>
            <p:nvPr/>
          </p:nvSpPr>
          <p:spPr bwMode="auto">
            <a:xfrm flipV="1">
              <a:off x="2352" y="254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6019800" y="2895600"/>
            <a:ext cx="2667000" cy="3887788"/>
            <a:chOff x="3792" y="1824"/>
            <a:chExt cx="1680" cy="2449"/>
          </a:xfrm>
        </p:grpSpPr>
        <p:pic>
          <p:nvPicPr>
            <p:cNvPr id="165903" name="Picture 9" descr="cor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1824"/>
              <a:ext cx="1440" cy="14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5904" name="Text Box 12"/>
            <p:cNvSpPr txBox="1">
              <a:spLocks noChangeArrowheads="1"/>
            </p:cNvSpPr>
            <p:nvPr/>
          </p:nvSpPr>
          <p:spPr bwMode="auto">
            <a:xfrm>
              <a:off x="3936" y="3284"/>
              <a:ext cx="1536" cy="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en-US" sz="2400" dirty="0">
                  <a:solidFill>
                    <a:srgbClr val="003399"/>
                  </a:solidFill>
                  <a:latin typeface="Arial Unicode MS" panose="020B0604020202020204" pitchFamily="34" charset="-128"/>
                  <a:cs typeface="Times New Roman" panose="02020603050405020304" pitchFamily="18" charset="0"/>
                </a:rPr>
                <a:t>“Corner”</a:t>
              </a:r>
              <a:r>
                <a:rPr lang="en-US" altLang="en-US" sz="2400" dirty="0">
                  <a:latin typeface="Arial Unicode MS" panose="020B0604020202020204" pitchFamily="34" charset="-128"/>
                  <a:cs typeface="Times New Roman" panose="02020603050405020304" pitchFamily="18" charset="0"/>
                </a:rPr>
                <a:t>:</a:t>
              </a:r>
              <a:br>
                <a:rPr lang="en-US" altLang="en-US" sz="2400" dirty="0">
                  <a:latin typeface="Arial Unicode MS" panose="020B0604020202020204" pitchFamily="34" charset="-128"/>
                  <a:cs typeface="Times New Roman" panose="02020603050405020304" pitchFamily="18" charset="0"/>
                </a:rPr>
              </a:br>
              <a:r>
                <a:rPr lang="en-US" altLang="en-US" sz="2400" dirty="0">
                  <a:latin typeface="Arial Unicode MS" panose="020B0604020202020204" pitchFamily="34" charset="-128"/>
                  <a:cs typeface="Times New Roman" panose="02020603050405020304" pitchFamily="18" charset="0"/>
                </a:rPr>
                <a:t>significant change in all directions</a:t>
              </a:r>
              <a:endParaRPr lang="ru-RU" altLang="en-US" sz="2400" dirty="0">
                <a:latin typeface="Arial Unicode MS" panose="020B0604020202020204" pitchFamily="34" charset="-128"/>
                <a:cs typeface="Times New Roman" panose="02020603050405020304" pitchFamily="18" charset="0"/>
              </a:endParaRPr>
            </a:p>
          </p:txBody>
        </p:sp>
        <p:sp>
          <p:nvSpPr>
            <p:cNvPr id="165905" name="Rectangle 17"/>
            <p:cNvSpPr>
              <a:spLocks noChangeArrowheads="1"/>
            </p:cNvSpPr>
            <p:nvPr/>
          </p:nvSpPr>
          <p:spPr bwMode="auto">
            <a:xfrm>
              <a:off x="4224" y="2016"/>
              <a:ext cx="432" cy="432"/>
            </a:xfrm>
            <a:prstGeom prst="rect">
              <a:avLst/>
            </a:prstGeom>
            <a:solidFill>
              <a:srgbClr val="FFCC99">
                <a:alpha val="3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/>
            </a:p>
          </p:txBody>
        </p:sp>
        <p:sp>
          <p:nvSpPr>
            <p:cNvPr id="165906" name="Line 18"/>
            <p:cNvSpPr>
              <a:spLocks noChangeShapeType="1"/>
            </p:cNvSpPr>
            <p:nvPr/>
          </p:nvSpPr>
          <p:spPr bwMode="auto">
            <a:xfrm flipH="1">
              <a:off x="4080" y="2448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07" name="Line 20"/>
            <p:cNvSpPr>
              <a:spLocks noChangeShapeType="1"/>
            </p:cNvSpPr>
            <p:nvPr/>
          </p:nvSpPr>
          <p:spPr bwMode="auto">
            <a:xfrm flipH="1" flipV="1">
              <a:off x="4080" y="1872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08" name="Line 21"/>
            <p:cNvSpPr>
              <a:spLocks noChangeShapeType="1"/>
            </p:cNvSpPr>
            <p:nvPr/>
          </p:nvSpPr>
          <p:spPr bwMode="auto">
            <a:xfrm>
              <a:off x="4656" y="2448"/>
              <a:ext cx="144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09" name="Line 22"/>
            <p:cNvSpPr>
              <a:spLocks noChangeShapeType="1"/>
            </p:cNvSpPr>
            <p:nvPr/>
          </p:nvSpPr>
          <p:spPr bwMode="auto">
            <a:xfrm flipV="1">
              <a:off x="4656" y="1872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762000" y="2895600"/>
            <a:ext cx="2362200" cy="3517900"/>
            <a:chOff x="480" y="1824"/>
            <a:chExt cx="1488" cy="2216"/>
          </a:xfrm>
        </p:grpSpPr>
        <p:pic>
          <p:nvPicPr>
            <p:cNvPr id="165896" name="Picture 7" descr="cor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1824"/>
              <a:ext cx="1440" cy="14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5897" name="Text Box 10"/>
            <p:cNvSpPr txBox="1">
              <a:spLocks noChangeArrowheads="1"/>
            </p:cNvSpPr>
            <p:nvPr/>
          </p:nvSpPr>
          <p:spPr bwMode="auto">
            <a:xfrm>
              <a:off x="480" y="3284"/>
              <a:ext cx="1296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en-US" sz="2400" dirty="0">
                  <a:solidFill>
                    <a:srgbClr val="003399"/>
                  </a:solidFill>
                  <a:latin typeface="Arial Unicode MS" panose="020B0604020202020204" pitchFamily="34" charset="-128"/>
                  <a:cs typeface="Times New Roman" panose="02020603050405020304" pitchFamily="18" charset="0"/>
                </a:rPr>
                <a:t>“Flat”</a:t>
              </a:r>
              <a:r>
                <a:rPr lang="en-US" altLang="en-US" sz="2400" dirty="0">
                  <a:latin typeface="Arial Unicode MS" panose="020B0604020202020204" pitchFamily="34" charset="-128"/>
                  <a:cs typeface="Times New Roman" panose="02020603050405020304" pitchFamily="18" charset="0"/>
                </a:rPr>
                <a:t> region:</a:t>
              </a:r>
              <a:br>
                <a:rPr lang="en-US" altLang="en-US" sz="2400" dirty="0">
                  <a:latin typeface="Arial Unicode MS" panose="020B0604020202020204" pitchFamily="34" charset="-128"/>
                  <a:cs typeface="Times New Roman" panose="02020603050405020304" pitchFamily="18" charset="0"/>
                </a:rPr>
              </a:br>
              <a:r>
                <a:rPr lang="en-US" altLang="en-US" sz="2400" dirty="0">
                  <a:latin typeface="Arial Unicode MS" panose="020B0604020202020204" pitchFamily="34" charset="-128"/>
                  <a:cs typeface="Times New Roman" panose="02020603050405020304" pitchFamily="18" charset="0"/>
                </a:rPr>
                <a:t>no change in all directions</a:t>
              </a:r>
              <a:endParaRPr lang="ru-RU" altLang="en-US" sz="2400" dirty="0">
                <a:latin typeface="Arial Unicode MS" panose="020B0604020202020204" pitchFamily="34" charset="-128"/>
                <a:cs typeface="Times New Roman" panose="02020603050405020304" pitchFamily="18" charset="0"/>
              </a:endParaRPr>
            </a:p>
          </p:txBody>
        </p:sp>
        <p:sp>
          <p:nvSpPr>
            <p:cNvPr id="165898" name="Rectangle 13"/>
            <p:cNvSpPr>
              <a:spLocks noChangeArrowheads="1"/>
            </p:cNvSpPr>
            <p:nvPr/>
          </p:nvSpPr>
          <p:spPr bwMode="auto">
            <a:xfrm>
              <a:off x="1344" y="2496"/>
              <a:ext cx="432" cy="432"/>
            </a:xfrm>
            <a:prstGeom prst="rect">
              <a:avLst/>
            </a:prstGeom>
            <a:solidFill>
              <a:srgbClr val="FFCC99">
                <a:alpha val="3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/>
            </a:p>
          </p:txBody>
        </p:sp>
        <p:sp>
          <p:nvSpPr>
            <p:cNvPr id="165899" name="Line 23"/>
            <p:cNvSpPr>
              <a:spLocks noChangeShapeType="1"/>
            </p:cNvSpPr>
            <p:nvPr/>
          </p:nvSpPr>
          <p:spPr bwMode="auto">
            <a:xfrm>
              <a:off x="1776" y="2928"/>
              <a:ext cx="144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00" name="Line 24"/>
            <p:cNvSpPr>
              <a:spLocks noChangeShapeType="1"/>
            </p:cNvSpPr>
            <p:nvPr/>
          </p:nvSpPr>
          <p:spPr bwMode="auto">
            <a:xfrm flipH="1">
              <a:off x="1200" y="2928"/>
              <a:ext cx="144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01" name="Line 25"/>
            <p:cNvSpPr>
              <a:spLocks noChangeShapeType="1"/>
            </p:cNvSpPr>
            <p:nvPr/>
          </p:nvSpPr>
          <p:spPr bwMode="auto">
            <a:xfrm flipH="1" flipV="1">
              <a:off x="1200" y="2352"/>
              <a:ext cx="144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02" name="Line 26"/>
            <p:cNvSpPr>
              <a:spLocks noChangeShapeType="1"/>
            </p:cNvSpPr>
            <p:nvPr/>
          </p:nvSpPr>
          <p:spPr bwMode="auto">
            <a:xfrm flipV="1">
              <a:off x="1776" y="2352"/>
              <a:ext cx="144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5895" name="Text Box 27"/>
          <p:cNvSpPr txBox="1">
            <a:spLocks noChangeArrowheads="1"/>
          </p:cNvSpPr>
          <p:nvPr/>
        </p:nvSpPr>
        <p:spPr bwMode="auto">
          <a:xfrm>
            <a:off x="8330864" y="6540698"/>
            <a:ext cx="82266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A. </a:t>
            </a:r>
            <a:r>
              <a:rPr lang="en-US" altLang="en-US" sz="1400" dirty="0" err="1">
                <a:solidFill>
                  <a:schemeClr val="bg1">
                    <a:lumMod val="50000"/>
                  </a:schemeClr>
                </a:solidFill>
              </a:rPr>
              <a:t>Efros</a:t>
            </a:r>
            <a:endParaRPr lang="en-US" alt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925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17007" y="93768"/>
            <a:ext cx="8229600" cy="1143000"/>
          </a:xfrm>
        </p:spPr>
        <p:txBody>
          <a:bodyPr/>
          <a:lstStyle/>
          <a:p>
            <a:pPr algn="l"/>
            <a:r>
              <a:rPr lang="en-US" altLang="en-US" sz="3600" dirty="0"/>
              <a:t>Corner Detection by Auto-correlation</a:t>
            </a:r>
            <a:endParaRPr lang="ru-RU" altLang="en-US" sz="3600" dirty="0"/>
          </a:p>
        </p:txBody>
      </p:sp>
      <p:graphicFrame>
        <p:nvGraphicFramePr>
          <p:cNvPr id="174083" name="Object 3"/>
          <p:cNvGraphicFramePr>
            <a:graphicFrameLocks noChangeAspect="1"/>
          </p:cNvGraphicFramePr>
          <p:nvPr/>
        </p:nvGraphicFramePr>
        <p:xfrm>
          <a:off x="1219200" y="1981200"/>
          <a:ext cx="6934200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03" name="Equation" r:id="rId4" imgW="2768600" imgH="381000" progId="">
                  <p:embed/>
                </p:oleObj>
              </mc:Choice>
              <mc:Fallback>
                <p:oleObj name="Equation" r:id="rId4" imgW="2768600" imgH="381000" progId="">
                  <p:embed/>
                  <p:pic>
                    <p:nvPicPr>
                      <p:cNvPr id="17408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981200"/>
                        <a:ext cx="6934200" cy="954088"/>
                      </a:xfrm>
                      <a:prstGeom prst="rect">
                        <a:avLst/>
                      </a:prstGeom>
                      <a:solidFill>
                        <a:srgbClr val="67D967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477000" y="2514600"/>
            <a:ext cx="1371600" cy="1371600"/>
            <a:chOff x="4080" y="1920"/>
            <a:chExt cx="864" cy="864"/>
          </a:xfrm>
        </p:grpSpPr>
        <p:sp>
          <p:nvSpPr>
            <p:cNvPr id="174113" name="Line 6"/>
            <p:cNvSpPr>
              <a:spLocks noChangeShapeType="1"/>
            </p:cNvSpPr>
            <p:nvPr/>
          </p:nvSpPr>
          <p:spPr bwMode="auto">
            <a:xfrm flipH="1" flipV="1">
              <a:off x="4368" y="1920"/>
              <a:ext cx="96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14" name="AutoShape 7"/>
            <p:cNvSpPr>
              <a:spLocks noChangeArrowheads="1"/>
            </p:cNvSpPr>
            <p:nvPr/>
          </p:nvSpPr>
          <p:spPr bwMode="auto">
            <a:xfrm>
              <a:off x="4080" y="2448"/>
              <a:ext cx="864" cy="336"/>
            </a:xfrm>
            <a:prstGeom prst="roundRect">
              <a:avLst>
                <a:gd name="adj" fmla="val 45486"/>
              </a:avLst>
            </a:prstGeom>
            <a:solidFill>
              <a:srgbClr val="B3FFB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/>
            </a:p>
          </p:txBody>
        </p:sp>
        <p:sp>
          <p:nvSpPr>
            <p:cNvPr id="174115" name="Text Box 8"/>
            <p:cNvSpPr txBox="1">
              <a:spLocks noChangeArrowheads="1"/>
            </p:cNvSpPr>
            <p:nvPr/>
          </p:nvSpPr>
          <p:spPr bwMode="auto">
            <a:xfrm>
              <a:off x="4080" y="2486"/>
              <a:ext cx="86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>
                  <a:latin typeface="Tahoma" panose="020B0604030504040204" pitchFamily="34" charset="0"/>
                  <a:cs typeface="Tahoma" panose="020B0604030504040204" pitchFamily="34" charset="0"/>
                </a:rPr>
                <a:t>Intensity</a:t>
              </a:r>
              <a:endParaRPr lang="ru-RU" altLang="en-US" sz="20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4114800" y="2667000"/>
            <a:ext cx="1385888" cy="1371600"/>
            <a:chOff x="2592" y="2016"/>
            <a:chExt cx="873" cy="864"/>
          </a:xfrm>
        </p:grpSpPr>
        <p:sp>
          <p:nvSpPr>
            <p:cNvPr id="174110" name="AutoShape 10"/>
            <p:cNvSpPr>
              <a:spLocks noChangeArrowheads="1"/>
            </p:cNvSpPr>
            <p:nvPr/>
          </p:nvSpPr>
          <p:spPr bwMode="auto">
            <a:xfrm>
              <a:off x="2592" y="2400"/>
              <a:ext cx="864" cy="480"/>
            </a:xfrm>
            <a:prstGeom prst="roundRect">
              <a:avLst>
                <a:gd name="adj" fmla="val 45486"/>
              </a:avLst>
            </a:prstGeom>
            <a:solidFill>
              <a:srgbClr val="B3FFB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/>
            </a:p>
          </p:txBody>
        </p:sp>
        <p:sp>
          <p:nvSpPr>
            <p:cNvPr id="174111" name="Text Box 11"/>
            <p:cNvSpPr txBox="1">
              <a:spLocks noChangeArrowheads="1"/>
            </p:cNvSpPr>
            <p:nvPr/>
          </p:nvSpPr>
          <p:spPr bwMode="auto">
            <a:xfrm>
              <a:off x="2601" y="2427"/>
              <a:ext cx="864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>
                  <a:latin typeface="Tahoma" panose="020B0604030504040204" pitchFamily="34" charset="0"/>
                  <a:cs typeface="Tahoma" panose="020B0604030504040204" pitchFamily="34" charset="0"/>
                </a:rPr>
                <a:t>Shifted intensity</a:t>
              </a:r>
              <a:endParaRPr lang="ru-RU" altLang="en-US" sz="20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4112" name="Line 12"/>
            <p:cNvSpPr>
              <a:spLocks noChangeShapeType="1"/>
            </p:cNvSpPr>
            <p:nvPr/>
          </p:nvSpPr>
          <p:spPr bwMode="auto">
            <a:xfrm flipH="1" flipV="1">
              <a:off x="2928" y="2016"/>
              <a:ext cx="48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1905000" y="2590800"/>
            <a:ext cx="1385888" cy="1447800"/>
            <a:chOff x="1200" y="1968"/>
            <a:chExt cx="873" cy="912"/>
          </a:xfrm>
        </p:grpSpPr>
        <p:sp>
          <p:nvSpPr>
            <p:cNvPr id="174107" name="AutoShape 14"/>
            <p:cNvSpPr>
              <a:spLocks noChangeArrowheads="1"/>
            </p:cNvSpPr>
            <p:nvPr/>
          </p:nvSpPr>
          <p:spPr bwMode="auto">
            <a:xfrm>
              <a:off x="1200" y="2400"/>
              <a:ext cx="864" cy="480"/>
            </a:xfrm>
            <a:prstGeom prst="roundRect">
              <a:avLst>
                <a:gd name="adj" fmla="val 45486"/>
              </a:avLst>
            </a:prstGeom>
            <a:solidFill>
              <a:srgbClr val="B3FFB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/>
            </a:p>
          </p:txBody>
        </p:sp>
        <p:sp>
          <p:nvSpPr>
            <p:cNvPr id="174108" name="Text Box 15"/>
            <p:cNvSpPr txBox="1">
              <a:spLocks noChangeArrowheads="1"/>
            </p:cNvSpPr>
            <p:nvPr/>
          </p:nvSpPr>
          <p:spPr bwMode="auto">
            <a:xfrm>
              <a:off x="1209" y="2427"/>
              <a:ext cx="864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>
                  <a:latin typeface="Tahoma" panose="020B0604030504040204" pitchFamily="34" charset="0"/>
                  <a:cs typeface="Tahoma" panose="020B0604030504040204" pitchFamily="34" charset="0"/>
                </a:rPr>
                <a:t>Window function</a:t>
              </a:r>
              <a:endParaRPr lang="ru-RU" altLang="en-US" sz="20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4109" name="Line 16"/>
            <p:cNvSpPr>
              <a:spLocks noChangeShapeType="1"/>
            </p:cNvSpPr>
            <p:nvPr/>
          </p:nvSpPr>
          <p:spPr bwMode="auto">
            <a:xfrm flipV="1">
              <a:off x="1728" y="1968"/>
              <a:ext cx="336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152400" y="4876800"/>
            <a:ext cx="8758238" cy="1281113"/>
            <a:chOff x="99" y="3312"/>
            <a:chExt cx="5517" cy="807"/>
          </a:xfrm>
        </p:grpSpPr>
        <p:grpSp>
          <p:nvGrpSpPr>
            <p:cNvPr id="174090" name="Group 18"/>
            <p:cNvGrpSpPr>
              <a:grpSpLocks/>
            </p:cNvGrpSpPr>
            <p:nvPr/>
          </p:nvGrpSpPr>
          <p:grpSpPr bwMode="auto">
            <a:xfrm>
              <a:off x="4128" y="3312"/>
              <a:ext cx="1488" cy="432"/>
              <a:chOff x="3696" y="3264"/>
              <a:chExt cx="1920" cy="624"/>
            </a:xfrm>
          </p:grpSpPr>
          <p:grpSp>
            <p:nvGrpSpPr>
              <p:cNvPr id="174100" name="Group 19"/>
              <p:cNvGrpSpPr>
                <a:grpSpLocks/>
              </p:cNvGrpSpPr>
              <p:nvPr/>
            </p:nvGrpSpPr>
            <p:grpSpPr bwMode="auto">
              <a:xfrm>
                <a:off x="3696" y="3648"/>
                <a:ext cx="1920" cy="240"/>
                <a:chOff x="3408" y="3648"/>
                <a:chExt cx="1920" cy="240"/>
              </a:xfrm>
            </p:grpSpPr>
            <p:sp>
              <p:nvSpPr>
                <p:cNvPr id="174105" name="AutoShape 20"/>
                <p:cNvSpPr>
                  <a:spLocks noChangeArrowheads="1"/>
                </p:cNvSpPr>
                <p:nvPr/>
              </p:nvSpPr>
              <p:spPr bwMode="auto">
                <a:xfrm>
                  <a:off x="3408" y="3648"/>
                  <a:ext cx="1920" cy="240"/>
                </a:xfrm>
                <a:prstGeom prst="parallelogram">
                  <a:avLst>
                    <a:gd name="adj" fmla="val 200000"/>
                  </a:avLst>
                </a:prstGeom>
                <a:solidFill>
                  <a:srgbClr val="C0C0C0"/>
                </a:solidFill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»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</a:pPr>
                  <a:endParaRPr lang="en-US" altLang="en-US"/>
                </a:p>
              </p:txBody>
            </p:sp>
            <p:sp>
              <p:nvSpPr>
                <p:cNvPr id="174106" name="Freeform 21"/>
                <p:cNvSpPr>
                  <a:spLocks/>
                </p:cNvSpPr>
                <p:nvPr/>
              </p:nvSpPr>
              <p:spPr bwMode="auto">
                <a:xfrm>
                  <a:off x="3840" y="3696"/>
                  <a:ext cx="960" cy="144"/>
                </a:xfrm>
                <a:custGeom>
                  <a:avLst/>
                  <a:gdLst>
                    <a:gd name="T0" fmla="*/ 0 w 960"/>
                    <a:gd name="T1" fmla="*/ 144 h 144"/>
                    <a:gd name="T2" fmla="*/ 240 w 960"/>
                    <a:gd name="T3" fmla="*/ 0 h 144"/>
                    <a:gd name="T4" fmla="*/ 960 w 960"/>
                    <a:gd name="T5" fmla="*/ 96 h 144"/>
                    <a:gd name="T6" fmla="*/ 0 60000 65536"/>
                    <a:gd name="T7" fmla="*/ 0 60000 65536"/>
                    <a:gd name="T8" fmla="*/ 0 60000 65536"/>
                    <a:gd name="T9" fmla="*/ 0 w 960"/>
                    <a:gd name="T10" fmla="*/ 0 h 144"/>
                    <a:gd name="T11" fmla="*/ 960 w 960"/>
                    <a:gd name="T12" fmla="*/ 144 h 1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60" h="144">
                      <a:moveTo>
                        <a:pt x="0" y="144"/>
                      </a:moveTo>
                      <a:lnTo>
                        <a:pt x="240" y="0"/>
                      </a:lnTo>
                      <a:lnTo>
                        <a:pt x="960" y="96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4101" name="Group 22"/>
              <p:cNvGrpSpPr>
                <a:grpSpLocks/>
              </p:cNvGrpSpPr>
              <p:nvPr/>
            </p:nvGrpSpPr>
            <p:grpSpPr bwMode="auto">
              <a:xfrm>
                <a:off x="3744" y="3264"/>
                <a:ext cx="1824" cy="528"/>
                <a:chOff x="1680" y="3312"/>
                <a:chExt cx="2640" cy="816"/>
              </a:xfrm>
            </p:grpSpPr>
            <p:sp>
              <p:nvSpPr>
                <p:cNvPr id="174102" name="Freeform 23"/>
                <p:cNvSpPr>
                  <a:spLocks/>
                </p:cNvSpPr>
                <p:nvPr/>
              </p:nvSpPr>
              <p:spPr bwMode="auto">
                <a:xfrm>
                  <a:off x="1680" y="3312"/>
                  <a:ext cx="1248" cy="816"/>
                </a:xfrm>
                <a:custGeom>
                  <a:avLst/>
                  <a:gdLst>
                    <a:gd name="T0" fmla="*/ 0 w 1248"/>
                    <a:gd name="T1" fmla="*/ 816 h 816"/>
                    <a:gd name="T2" fmla="*/ 336 w 1248"/>
                    <a:gd name="T3" fmla="*/ 720 h 816"/>
                    <a:gd name="T4" fmla="*/ 768 w 1248"/>
                    <a:gd name="T5" fmla="*/ 288 h 816"/>
                    <a:gd name="T6" fmla="*/ 1008 w 1248"/>
                    <a:gd name="T7" fmla="*/ 96 h 816"/>
                    <a:gd name="T8" fmla="*/ 1248 w 1248"/>
                    <a:gd name="T9" fmla="*/ 0 h 8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48"/>
                    <a:gd name="T16" fmla="*/ 0 h 816"/>
                    <a:gd name="T17" fmla="*/ 1248 w 1248"/>
                    <a:gd name="T18" fmla="*/ 816 h 8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48" h="816">
                      <a:moveTo>
                        <a:pt x="0" y="816"/>
                      </a:moveTo>
                      <a:cubicBezTo>
                        <a:pt x="104" y="812"/>
                        <a:pt x="208" y="808"/>
                        <a:pt x="336" y="720"/>
                      </a:cubicBezTo>
                      <a:cubicBezTo>
                        <a:pt x="464" y="632"/>
                        <a:pt x="656" y="392"/>
                        <a:pt x="768" y="288"/>
                      </a:cubicBezTo>
                      <a:cubicBezTo>
                        <a:pt x="880" y="184"/>
                        <a:pt x="928" y="144"/>
                        <a:pt x="1008" y="96"/>
                      </a:cubicBezTo>
                      <a:cubicBezTo>
                        <a:pt x="1088" y="48"/>
                        <a:pt x="1208" y="16"/>
                        <a:pt x="1248" y="0"/>
                      </a:cubicBezTo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103" name="Freeform 24"/>
                <p:cNvSpPr>
                  <a:spLocks/>
                </p:cNvSpPr>
                <p:nvPr/>
              </p:nvSpPr>
              <p:spPr bwMode="auto">
                <a:xfrm flipH="1">
                  <a:off x="3072" y="3312"/>
                  <a:ext cx="1248" cy="816"/>
                </a:xfrm>
                <a:custGeom>
                  <a:avLst/>
                  <a:gdLst>
                    <a:gd name="T0" fmla="*/ 0 w 1248"/>
                    <a:gd name="T1" fmla="*/ 816 h 816"/>
                    <a:gd name="T2" fmla="*/ 336 w 1248"/>
                    <a:gd name="T3" fmla="*/ 720 h 816"/>
                    <a:gd name="T4" fmla="*/ 768 w 1248"/>
                    <a:gd name="T5" fmla="*/ 288 h 816"/>
                    <a:gd name="T6" fmla="*/ 1008 w 1248"/>
                    <a:gd name="T7" fmla="*/ 96 h 816"/>
                    <a:gd name="T8" fmla="*/ 1248 w 1248"/>
                    <a:gd name="T9" fmla="*/ 0 h 8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48"/>
                    <a:gd name="T16" fmla="*/ 0 h 816"/>
                    <a:gd name="T17" fmla="*/ 1248 w 1248"/>
                    <a:gd name="T18" fmla="*/ 816 h 8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48" h="816">
                      <a:moveTo>
                        <a:pt x="0" y="816"/>
                      </a:moveTo>
                      <a:cubicBezTo>
                        <a:pt x="104" y="812"/>
                        <a:pt x="208" y="808"/>
                        <a:pt x="336" y="720"/>
                      </a:cubicBezTo>
                      <a:cubicBezTo>
                        <a:pt x="464" y="632"/>
                        <a:pt x="656" y="392"/>
                        <a:pt x="768" y="288"/>
                      </a:cubicBezTo>
                      <a:cubicBezTo>
                        <a:pt x="880" y="184"/>
                        <a:pt x="928" y="144"/>
                        <a:pt x="1008" y="96"/>
                      </a:cubicBezTo>
                      <a:cubicBezTo>
                        <a:pt x="1088" y="48"/>
                        <a:pt x="1208" y="16"/>
                        <a:pt x="1248" y="0"/>
                      </a:cubicBezTo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104" name="Line 25"/>
                <p:cNvSpPr>
                  <a:spLocks noChangeShapeType="1"/>
                </p:cNvSpPr>
                <p:nvPr/>
              </p:nvSpPr>
              <p:spPr bwMode="auto">
                <a:xfrm>
                  <a:off x="2928" y="3312"/>
                  <a:ext cx="144" cy="0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74091" name="Group 26"/>
            <p:cNvGrpSpPr>
              <a:grpSpLocks/>
            </p:cNvGrpSpPr>
            <p:nvPr/>
          </p:nvGrpSpPr>
          <p:grpSpPr bwMode="auto">
            <a:xfrm>
              <a:off x="2208" y="3360"/>
              <a:ext cx="1632" cy="432"/>
              <a:chOff x="1296" y="3360"/>
              <a:chExt cx="2112" cy="528"/>
            </a:xfrm>
          </p:grpSpPr>
          <p:grpSp>
            <p:nvGrpSpPr>
              <p:cNvPr id="174096" name="Group 27"/>
              <p:cNvGrpSpPr>
                <a:grpSpLocks/>
              </p:cNvGrpSpPr>
              <p:nvPr/>
            </p:nvGrpSpPr>
            <p:grpSpPr bwMode="auto">
              <a:xfrm>
                <a:off x="1488" y="3648"/>
                <a:ext cx="1920" cy="240"/>
                <a:chOff x="3408" y="3648"/>
                <a:chExt cx="1920" cy="240"/>
              </a:xfrm>
            </p:grpSpPr>
            <p:sp>
              <p:nvSpPr>
                <p:cNvPr id="174098" name="AutoShape 28"/>
                <p:cNvSpPr>
                  <a:spLocks noChangeArrowheads="1"/>
                </p:cNvSpPr>
                <p:nvPr/>
              </p:nvSpPr>
              <p:spPr bwMode="auto">
                <a:xfrm>
                  <a:off x="3408" y="3648"/>
                  <a:ext cx="1920" cy="240"/>
                </a:xfrm>
                <a:prstGeom prst="parallelogram">
                  <a:avLst>
                    <a:gd name="adj" fmla="val 200000"/>
                  </a:avLst>
                </a:prstGeom>
                <a:solidFill>
                  <a:srgbClr val="C0C0C0"/>
                </a:solidFill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»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</a:pPr>
                  <a:endParaRPr lang="en-US" altLang="en-US"/>
                </a:p>
              </p:txBody>
            </p:sp>
            <p:sp>
              <p:nvSpPr>
                <p:cNvPr id="174099" name="Freeform 29"/>
                <p:cNvSpPr>
                  <a:spLocks/>
                </p:cNvSpPr>
                <p:nvPr/>
              </p:nvSpPr>
              <p:spPr bwMode="auto">
                <a:xfrm>
                  <a:off x="3840" y="3696"/>
                  <a:ext cx="960" cy="144"/>
                </a:xfrm>
                <a:custGeom>
                  <a:avLst/>
                  <a:gdLst>
                    <a:gd name="T0" fmla="*/ 0 w 960"/>
                    <a:gd name="T1" fmla="*/ 144 h 144"/>
                    <a:gd name="T2" fmla="*/ 240 w 960"/>
                    <a:gd name="T3" fmla="*/ 0 h 144"/>
                    <a:gd name="T4" fmla="*/ 960 w 960"/>
                    <a:gd name="T5" fmla="*/ 96 h 144"/>
                    <a:gd name="T6" fmla="*/ 0 60000 65536"/>
                    <a:gd name="T7" fmla="*/ 0 60000 65536"/>
                    <a:gd name="T8" fmla="*/ 0 60000 65536"/>
                    <a:gd name="T9" fmla="*/ 0 w 960"/>
                    <a:gd name="T10" fmla="*/ 0 h 144"/>
                    <a:gd name="T11" fmla="*/ 960 w 960"/>
                    <a:gd name="T12" fmla="*/ 144 h 1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60" h="144">
                      <a:moveTo>
                        <a:pt x="0" y="144"/>
                      </a:moveTo>
                      <a:lnTo>
                        <a:pt x="240" y="0"/>
                      </a:lnTo>
                      <a:lnTo>
                        <a:pt x="960" y="96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4097" name="Freeform 30"/>
              <p:cNvSpPr>
                <a:spLocks/>
              </p:cNvSpPr>
              <p:nvPr/>
            </p:nvSpPr>
            <p:spPr bwMode="auto">
              <a:xfrm>
                <a:off x="1296" y="3360"/>
                <a:ext cx="2064" cy="432"/>
              </a:xfrm>
              <a:custGeom>
                <a:avLst/>
                <a:gdLst>
                  <a:gd name="T0" fmla="*/ 0 w 2064"/>
                  <a:gd name="T1" fmla="*/ 432 h 432"/>
                  <a:gd name="T2" fmla="*/ 384 w 2064"/>
                  <a:gd name="T3" fmla="*/ 432 h 432"/>
                  <a:gd name="T4" fmla="*/ 384 w 2064"/>
                  <a:gd name="T5" fmla="*/ 0 h 432"/>
                  <a:gd name="T6" fmla="*/ 1824 w 2064"/>
                  <a:gd name="T7" fmla="*/ 0 h 432"/>
                  <a:gd name="T8" fmla="*/ 1824 w 2064"/>
                  <a:gd name="T9" fmla="*/ 432 h 432"/>
                  <a:gd name="T10" fmla="*/ 2064 w 2064"/>
                  <a:gd name="T11" fmla="*/ 432 h 4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64"/>
                  <a:gd name="T19" fmla="*/ 0 h 432"/>
                  <a:gd name="T20" fmla="*/ 2064 w 2064"/>
                  <a:gd name="T21" fmla="*/ 432 h 43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64" h="432">
                    <a:moveTo>
                      <a:pt x="0" y="432"/>
                    </a:moveTo>
                    <a:lnTo>
                      <a:pt x="384" y="432"/>
                    </a:lnTo>
                    <a:lnTo>
                      <a:pt x="384" y="0"/>
                    </a:lnTo>
                    <a:lnTo>
                      <a:pt x="1824" y="0"/>
                    </a:lnTo>
                    <a:lnTo>
                      <a:pt x="1824" y="432"/>
                    </a:lnTo>
                    <a:lnTo>
                      <a:pt x="2064" y="432"/>
                    </a:lnTo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4092" name="Text Box 31"/>
            <p:cNvSpPr txBox="1">
              <a:spLocks noChangeArrowheads="1"/>
            </p:cNvSpPr>
            <p:nvPr/>
          </p:nvSpPr>
          <p:spPr bwMode="auto">
            <a:xfrm>
              <a:off x="3923" y="3389"/>
              <a:ext cx="25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en-US" sz="2000">
                  <a:cs typeface="Times New Roman" panose="02020603050405020304" pitchFamily="18" charset="0"/>
                </a:rPr>
                <a:t>or</a:t>
              </a:r>
              <a:endParaRPr lang="ru-RU" altLang="en-US" sz="2000">
                <a:cs typeface="Times New Roman" panose="02020603050405020304" pitchFamily="18" charset="0"/>
              </a:endParaRPr>
            </a:p>
          </p:txBody>
        </p:sp>
        <p:sp>
          <p:nvSpPr>
            <p:cNvPr id="174093" name="Text Box 32"/>
            <p:cNvSpPr txBox="1">
              <a:spLocks noChangeArrowheads="1"/>
            </p:cNvSpPr>
            <p:nvPr/>
          </p:nvSpPr>
          <p:spPr bwMode="auto">
            <a:xfrm>
              <a:off x="99" y="3360"/>
              <a:ext cx="201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en-US" sz="2000">
                  <a:cs typeface="Times New Roman" panose="02020603050405020304" pitchFamily="18" charset="0"/>
                </a:rPr>
                <a:t>Window function </a:t>
              </a:r>
              <a:r>
                <a:rPr lang="en-US" altLang="en-US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w(x,y)</a:t>
              </a:r>
              <a:r>
                <a:rPr lang="en-US" altLang="en-US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 =</a:t>
              </a:r>
              <a:endParaRPr lang="ru-RU" alt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094" name="Text Box 33"/>
            <p:cNvSpPr txBox="1">
              <a:spLocks noChangeArrowheads="1"/>
            </p:cNvSpPr>
            <p:nvPr/>
          </p:nvSpPr>
          <p:spPr bwMode="auto">
            <a:xfrm>
              <a:off x="4478" y="3869"/>
              <a:ext cx="79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en-US" sz="2000">
                  <a:cs typeface="Times New Roman" panose="02020603050405020304" pitchFamily="18" charset="0"/>
                </a:rPr>
                <a:t>Gaussian</a:t>
              </a:r>
              <a:endParaRPr lang="ru-RU" altLang="en-US" sz="2000">
                <a:cs typeface="Times New Roman" panose="02020603050405020304" pitchFamily="18" charset="0"/>
              </a:endParaRPr>
            </a:p>
          </p:txBody>
        </p:sp>
        <p:sp>
          <p:nvSpPr>
            <p:cNvPr id="174095" name="Text Box 34"/>
            <p:cNvSpPr txBox="1">
              <a:spLocks noChangeArrowheads="1"/>
            </p:cNvSpPr>
            <p:nvPr/>
          </p:nvSpPr>
          <p:spPr bwMode="auto">
            <a:xfrm>
              <a:off x="2154" y="3869"/>
              <a:ext cx="169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en-US" sz="2000">
                  <a:cs typeface="Times New Roman" panose="02020603050405020304" pitchFamily="18" charset="0"/>
                </a:rPr>
                <a:t>1 in window, 0 outside</a:t>
              </a:r>
              <a:endParaRPr lang="ru-RU" altLang="en-US" sz="2000">
                <a:cs typeface="Times New Roman" panose="02020603050405020304" pitchFamily="18" charset="0"/>
              </a:endParaRPr>
            </a:p>
          </p:txBody>
        </p:sp>
      </p:grpSp>
      <p:sp>
        <p:nvSpPr>
          <p:cNvPr id="174088" name="Text Box 35"/>
          <p:cNvSpPr txBox="1">
            <a:spLocks noChangeArrowheads="1"/>
          </p:cNvSpPr>
          <p:nvPr/>
        </p:nvSpPr>
        <p:spPr bwMode="auto">
          <a:xfrm>
            <a:off x="7504113" y="6477000"/>
            <a:ext cx="16748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1400"/>
              <a:t>Source: R. Szeliski</a:t>
            </a:r>
          </a:p>
        </p:txBody>
      </p:sp>
      <p:sp>
        <p:nvSpPr>
          <p:cNvPr id="37" name="Text Box 4">
            <a:extLst>
              <a:ext uri="{FF2B5EF4-FFF2-40B4-BE49-F238E27FC236}">
                <a16:creationId xmlns="" xmlns:a16="http://schemas.microsoft.com/office/drawing/2014/main" id="{22CF4ABC-8258-43B8-ADCC-B894C66757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303666"/>
            <a:ext cx="876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dirty="0">
                <a:cs typeface="Times New Roman" panose="02020603050405020304" pitchFamily="18" charset="0"/>
              </a:rPr>
              <a:t>Change in appearance of window </a:t>
            </a:r>
            <a:r>
              <a:rPr lang="en-US" altLang="en-US" i="1" dirty="0">
                <a:cs typeface="Times New Roman" panose="02020603050405020304" pitchFamily="18" charset="0"/>
              </a:rPr>
              <a:t>w</a:t>
            </a:r>
            <a:r>
              <a:rPr lang="en-US" altLang="en-US" dirty="0">
                <a:cs typeface="Times New Roman" panose="02020603050405020304" pitchFamily="18" charset="0"/>
              </a:rPr>
              <a:t>(</a:t>
            </a:r>
            <a:r>
              <a:rPr lang="en-US" altLang="en-US" i="1" dirty="0" err="1">
                <a:cs typeface="Times New Roman" panose="02020603050405020304" pitchFamily="18" charset="0"/>
              </a:rPr>
              <a:t>x</a:t>
            </a:r>
            <a:r>
              <a:rPr lang="en-US" altLang="en-US" dirty="0" err="1">
                <a:cs typeface="Times New Roman" panose="02020603050405020304" pitchFamily="18" charset="0"/>
              </a:rPr>
              <a:t>,</a:t>
            </a:r>
            <a:r>
              <a:rPr lang="en-US" altLang="en-US" i="1" dirty="0" err="1">
                <a:cs typeface="Times New Roman" panose="02020603050405020304" pitchFamily="18" charset="0"/>
              </a:rPr>
              <a:t>y</a:t>
            </a:r>
            <a:r>
              <a:rPr lang="en-US" altLang="en-US" dirty="0">
                <a:cs typeface="Times New Roman" panose="02020603050405020304" pitchFamily="18" charset="0"/>
              </a:rPr>
              <a:t>) for shift [</a:t>
            </a:r>
            <a:r>
              <a:rPr lang="en-US" altLang="en-US" i="1" dirty="0" err="1">
                <a:cs typeface="Times New Roman" panose="02020603050405020304" pitchFamily="18" charset="0"/>
              </a:rPr>
              <a:t>u,v</a:t>
            </a:r>
            <a:r>
              <a:rPr lang="en-US" altLang="en-US" dirty="0">
                <a:cs typeface="Times New Roman" panose="02020603050405020304" pitchFamily="18" charset="0"/>
              </a:rPr>
              <a:t>]:</a:t>
            </a:r>
            <a:endParaRPr lang="ru-RU" altLang="en-US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276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17007" y="93768"/>
            <a:ext cx="8229600" cy="1143000"/>
          </a:xfrm>
        </p:spPr>
        <p:txBody>
          <a:bodyPr/>
          <a:lstStyle/>
          <a:p>
            <a:pPr algn="l"/>
            <a:r>
              <a:rPr lang="en-US" altLang="en-US" sz="3600" dirty="0"/>
              <a:t>Corner Detection by Auto-correlation</a:t>
            </a:r>
            <a:endParaRPr lang="ru-RU" altLang="en-US" sz="3600" dirty="0"/>
          </a:p>
        </p:txBody>
      </p:sp>
      <p:graphicFrame>
        <p:nvGraphicFramePr>
          <p:cNvPr id="174083" name="Object 3"/>
          <p:cNvGraphicFramePr>
            <a:graphicFrameLocks noChangeAspect="1"/>
          </p:cNvGraphicFramePr>
          <p:nvPr/>
        </p:nvGraphicFramePr>
        <p:xfrm>
          <a:off x="1219200" y="1981200"/>
          <a:ext cx="6934200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21" name="Equation" r:id="rId4" imgW="2768600" imgH="381000" progId="">
                  <p:embed/>
                </p:oleObj>
              </mc:Choice>
              <mc:Fallback>
                <p:oleObj name="Equation" r:id="rId4" imgW="2768600" imgH="381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981200"/>
                        <a:ext cx="6934200" cy="954088"/>
                      </a:xfrm>
                      <a:prstGeom prst="rect">
                        <a:avLst/>
                      </a:prstGeom>
                      <a:solidFill>
                        <a:srgbClr val="67D967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477000" y="2514600"/>
            <a:ext cx="1371600" cy="1371600"/>
            <a:chOff x="4080" y="1920"/>
            <a:chExt cx="864" cy="864"/>
          </a:xfrm>
        </p:grpSpPr>
        <p:sp>
          <p:nvSpPr>
            <p:cNvPr id="174113" name="Line 6"/>
            <p:cNvSpPr>
              <a:spLocks noChangeShapeType="1"/>
            </p:cNvSpPr>
            <p:nvPr/>
          </p:nvSpPr>
          <p:spPr bwMode="auto">
            <a:xfrm flipH="1" flipV="1">
              <a:off x="4368" y="1920"/>
              <a:ext cx="96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14" name="AutoShape 7"/>
            <p:cNvSpPr>
              <a:spLocks noChangeArrowheads="1"/>
            </p:cNvSpPr>
            <p:nvPr/>
          </p:nvSpPr>
          <p:spPr bwMode="auto">
            <a:xfrm>
              <a:off x="4080" y="2448"/>
              <a:ext cx="864" cy="336"/>
            </a:xfrm>
            <a:prstGeom prst="roundRect">
              <a:avLst>
                <a:gd name="adj" fmla="val 45486"/>
              </a:avLst>
            </a:prstGeom>
            <a:solidFill>
              <a:srgbClr val="B3FFB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/>
            </a:p>
          </p:txBody>
        </p:sp>
        <p:sp>
          <p:nvSpPr>
            <p:cNvPr id="174115" name="Text Box 8"/>
            <p:cNvSpPr txBox="1">
              <a:spLocks noChangeArrowheads="1"/>
            </p:cNvSpPr>
            <p:nvPr/>
          </p:nvSpPr>
          <p:spPr bwMode="auto">
            <a:xfrm>
              <a:off x="4080" y="2486"/>
              <a:ext cx="86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>
                  <a:latin typeface="Tahoma" panose="020B0604030504040204" pitchFamily="34" charset="0"/>
                  <a:cs typeface="Tahoma" panose="020B0604030504040204" pitchFamily="34" charset="0"/>
                </a:rPr>
                <a:t>Intensity</a:t>
              </a:r>
              <a:endParaRPr lang="ru-RU" altLang="en-US" sz="20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4114800" y="2667000"/>
            <a:ext cx="1385888" cy="1371600"/>
            <a:chOff x="2592" y="2016"/>
            <a:chExt cx="873" cy="864"/>
          </a:xfrm>
        </p:grpSpPr>
        <p:sp>
          <p:nvSpPr>
            <p:cNvPr id="174110" name="AutoShape 10"/>
            <p:cNvSpPr>
              <a:spLocks noChangeArrowheads="1"/>
            </p:cNvSpPr>
            <p:nvPr/>
          </p:nvSpPr>
          <p:spPr bwMode="auto">
            <a:xfrm>
              <a:off x="2592" y="2400"/>
              <a:ext cx="864" cy="480"/>
            </a:xfrm>
            <a:prstGeom prst="roundRect">
              <a:avLst>
                <a:gd name="adj" fmla="val 45486"/>
              </a:avLst>
            </a:prstGeom>
            <a:solidFill>
              <a:srgbClr val="B3FFB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/>
            </a:p>
          </p:txBody>
        </p:sp>
        <p:sp>
          <p:nvSpPr>
            <p:cNvPr id="174111" name="Text Box 11"/>
            <p:cNvSpPr txBox="1">
              <a:spLocks noChangeArrowheads="1"/>
            </p:cNvSpPr>
            <p:nvPr/>
          </p:nvSpPr>
          <p:spPr bwMode="auto">
            <a:xfrm>
              <a:off x="2601" y="2427"/>
              <a:ext cx="864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>
                  <a:latin typeface="Tahoma" panose="020B0604030504040204" pitchFamily="34" charset="0"/>
                  <a:cs typeface="Tahoma" panose="020B0604030504040204" pitchFamily="34" charset="0"/>
                </a:rPr>
                <a:t>Shifted intensity</a:t>
              </a:r>
              <a:endParaRPr lang="ru-RU" altLang="en-US" sz="20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4112" name="Line 12"/>
            <p:cNvSpPr>
              <a:spLocks noChangeShapeType="1"/>
            </p:cNvSpPr>
            <p:nvPr/>
          </p:nvSpPr>
          <p:spPr bwMode="auto">
            <a:xfrm flipH="1" flipV="1">
              <a:off x="2928" y="2016"/>
              <a:ext cx="48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1905000" y="2590800"/>
            <a:ext cx="1385888" cy="1447800"/>
            <a:chOff x="1200" y="1968"/>
            <a:chExt cx="873" cy="912"/>
          </a:xfrm>
        </p:grpSpPr>
        <p:sp>
          <p:nvSpPr>
            <p:cNvPr id="174107" name="AutoShape 14"/>
            <p:cNvSpPr>
              <a:spLocks noChangeArrowheads="1"/>
            </p:cNvSpPr>
            <p:nvPr/>
          </p:nvSpPr>
          <p:spPr bwMode="auto">
            <a:xfrm>
              <a:off x="1200" y="2400"/>
              <a:ext cx="864" cy="480"/>
            </a:xfrm>
            <a:prstGeom prst="roundRect">
              <a:avLst>
                <a:gd name="adj" fmla="val 45486"/>
              </a:avLst>
            </a:prstGeom>
            <a:solidFill>
              <a:srgbClr val="B3FFB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/>
            </a:p>
          </p:txBody>
        </p:sp>
        <p:sp>
          <p:nvSpPr>
            <p:cNvPr id="174108" name="Text Box 15"/>
            <p:cNvSpPr txBox="1">
              <a:spLocks noChangeArrowheads="1"/>
            </p:cNvSpPr>
            <p:nvPr/>
          </p:nvSpPr>
          <p:spPr bwMode="auto">
            <a:xfrm>
              <a:off x="1209" y="2427"/>
              <a:ext cx="864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>
                  <a:latin typeface="Tahoma" panose="020B0604030504040204" pitchFamily="34" charset="0"/>
                  <a:cs typeface="Tahoma" panose="020B0604030504040204" pitchFamily="34" charset="0"/>
                </a:rPr>
                <a:t>Window function</a:t>
              </a:r>
              <a:endParaRPr lang="ru-RU" altLang="en-US" sz="20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4109" name="Line 16"/>
            <p:cNvSpPr>
              <a:spLocks noChangeShapeType="1"/>
            </p:cNvSpPr>
            <p:nvPr/>
          </p:nvSpPr>
          <p:spPr bwMode="auto">
            <a:xfrm flipV="1">
              <a:off x="1728" y="1968"/>
              <a:ext cx="336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088" name="Text Box 35"/>
          <p:cNvSpPr txBox="1">
            <a:spLocks noChangeArrowheads="1"/>
          </p:cNvSpPr>
          <p:nvPr/>
        </p:nvSpPr>
        <p:spPr bwMode="auto">
          <a:xfrm>
            <a:off x="7504113" y="6477000"/>
            <a:ext cx="16748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1400"/>
              <a:t>Source: R. Szeliski</a:t>
            </a:r>
          </a:p>
        </p:txBody>
      </p:sp>
      <p:sp>
        <p:nvSpPr>
          <p:cNvPr id="37" name="Text Box 4">
            <a:extLst>
              <a:ext uri="{FF2B5EF4-FFF2-40B4-BE49-F238E27FC236}">
                <a16:creationId xmlns="" xmlns:a16="http://schemas.microsoft.com/office/drawing/2014/main" id="{22CF4ABC-8258-43B8-ADCC-B894C66757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303666"/>
            <a:ext cx="876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dirty="0">
                <a:cs typeface="Times New Roman" panose="02020603050405020304" pitchFamily="18" charset="0"/>
              </a:rPr>
              <a:t>Change in appearance of window </a:t>
            </a:r>
            <a:r>
              <a:rPr lang="en-US" altLang="en-US" i="1" dirty="0">
                <a:cs typeface="Times New Roman" panose="02020603050405020304" pitchFamily="18" charset="0"/>
              </a:rPr>
              <a:t>w</a:t>
            </a:r>
            <a:r>
              <a:rPr lang="en-US" altLang="en-US" dirty="0">
                <a:cs typeface="Times New Roman" panose="02020603050405020304" pitchFamily="18" charset="0"/>
              </a:rPr>
              <a:t>(</a:t>
            </a:r>
            <a:r>
              <a:rPr lang="en-US" altLang="en-US" i="1" dirty="0" err="1">
                <a:cs typeface="Times New Roman" panose="02020603050405020304" pitchFamily="18" charset="0"/>
              </a:rPr>
              <a:t>x</a:t>
            </a:r>
            <a:r>
              <a:rPr lang="en-US" altLang="en-US" dirty="0" err="1">
                <a:cs typeface="Times New Roman" panose="02020603050405020304" pitchFamily="18" charset="0"/>
              </a:rPr>
              <a:t>,</a:t>
            </a:r>
            <a:r>
              <a:rPr lang="en-US" altLang="en-US" i="1" dirty="0" err="1">
                <a:cs typeface="Times New Roman" panose="02020603050405020304" pitchFamily="18" charset="0"/>
              </a:rPr>
              <a:t>y</a:t>
            </a:r>
            <a:r>
              <a:rPr lang="en-US" altLang="en-US" dirty="0">
                <a:cs typeface="Times New Roman" panose="02020603050405020304" pitchFamily="18" charset="0"/>
              </a:rPr>
              <a:t>) for shift [</a:t>
            </a:r>
            <a:r>
              <a:rPr lang="en-US" altLang="en-US" i="1" dirty="0" err="1">
                <a:cs typeface="Times New Roman" panose="02020603050405020304" pitchFamily="18" charset="0"/>
              </a:rPr>
              <a:t>u,v</a:t>
            </a:r>
            <a:r>
              <a:rPr lang="en-US" altLang="en-US" dirty="0">
                <a:cs typeface="Times New Roman" panose="02020603050405020304" pitchFamily="18" charset="0"/>
              </a:rPr>
              <a:t>]:</a:t>
            </a:r>
            <a:endParaRPr lang="ru-RU" altLang="en-US" dirty="0"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4239799"/>
            <a:ext cx="84200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Warning: sloppy notation! Probably should write </a:t>
            </a:r>
            <a:endParaRPr lang="en-US" dirty="0"/>
          </a:p>
        </p:txBody>
      </p:sp>
      <p:graphicFrame>
        <p:nvGraphicFramePr>
          <p:cNvPr id="3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7866782"/>
              </p:ext>
            </p:extLst>
          </p:nvPr>
        </p:nvGraphicFramePr>
        <p:xfrm>
          <a:off x="395286" y="4798493"/>
          <a:ext cx="8239125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22" name="Equation" r:id="rId6" imgW="3288960" imgH="380880" progId="Equation.DSMT4">
                  <p:embed/>
                </p:oleObj>
              </mc:Choice>
              <mc:Fallback>
                <p:oleObj name="Equation" r:id="rId6" imgW="328896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6" y="4798493"/>
                        <a:ext cx="8239125" cy="954088"/>
                      </a:xfrm>
                      <a:prstGeom prst="rect">
                        <a:avLst/>
                      </a:prstGeom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4410736"/>
              </p:ext>
            </p:extLst>
          </p:nvPr>
        </p:nvGraphicFramePr>
        <p:xfrm>
          <a:off x="412458" y="5905500"/>
          <a:ext cx="515302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23" name="Equation" r:id="rId8" imgW="2057400" imgH="228600" progId="Equation.DSMT4">
                  <p:embed/>
                </p:oleObj>
              </mc:Choice>
              <mc:Fallback>
                <p:oleObj name="Equation" r:id="rId8" imgW="2057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458" y="5905500"/>
                        <a:ext cx="5153025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97907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01486" y="6056488"/>
            <a:ext cx="1683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As a surface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6" y="1609932"/>
            <a:ext cx="2819400" cy="496621"/>
          </a:xfrm>
        </p:spPr>
        <p:txBody>
          <a:bodyPr/>
          <a:lstStyle/>
          <a:p>
            <a:r>
              <a:rPr lang="en-US" sz="2400" dirty="0" smtClean="0">
                <a:solidFill>
                  <a:srgbClr val="C00000"/>
                </a:solidFill>
              </a:rPr>
              <a:t>Fun time:</a:t>
            </a:r>
            <a:endParaRPr lang="en-US" sz="2400" dirty="0">
              <a:solidFill>
                <a:srgbClr val="C00000"/>
              </a:solidFill>
            </a:endParaRPr>
          </a:p>
        </p:txBody>
      </p:sp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3829188"/>
              </p:ext>
            </p:extLst>
          </p:nvPr>
        </p:nvGraphicFramePr>
        <p:xfrm>
          <a:off x="168752" y="483022"/>
          <a:ext cx="4372893" cy="6016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352" name="Equation" r:id="rId4" imgW="2768600" imgH="381000" progId="">
                  <p:embed/>
                </p:oleObj>
              </mc:Choice>
              <mc:Fallback>
                <p:oleObj name="Equation" r:id="rId4" imgW="2768600" imgH="381000" progId="">
                  <p:embed/>
                  <p:pic>
                    <p:nvPicPr>
                      <p:cNvPr id="17203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752" y="483022"/>
                        <a:ext cx="4372893" cy="601674"/>
                      </a:xfrm>
                      <a:prstGeom prst="rect">
                        <a:avLst/>
                      </a:prstGeom>
                      <a:solidFill>
                        <a:srgbClr val="67D967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5199" y="3733800"/>
            <a:ext cx="1098223" cy="59295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6980" y="5319998"/>
            <a:ext cx="1098223" cy="5929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D9A7057-B82E-48F4-8F30-36A8160C631F}"/>
              </a:ext>
            </a:extLst>
          </p:cNvPr>
          <p:cNvSpPr txBox="1"/>
          <p:nvPr/>
        </p:nvSpPr>
        <p:spPr>
          <a:xfrm>
            <a:off x="461774" y="2199841"/>
            <a:ext cx="27291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Correspond the three red crosses to (</a:t>
            </a:r>
            <a:r>
              <a:rPr lang="en-US" sz="2000" dirty="0" err="1"/>
              <a:t>b,c,d</a:t>
            </a:r>
            <a:r>
              <a:rPr lang="en-US" sz="2000" dirty="0"/>
              <a:t>).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EDA321C-D528-4C3E-A50F-66BF5015AC87}"/>
              </a:ext>
            </a:extLst>
          </p:cNvPr>
          <p:cNvSpPr/>
          <p:nvPr/>
        </p:nvSpPr>
        <p:spPr bwMode="auto">
          <a:xfrm>
            <a:off x="5562600" y="3048000"/>
            <a:ext cx="466725" cy="33337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9725890-3485-46DB-AF30-7793B48A859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2529" t="1644" r="26501" b="59833"/>
          <a:stretch/>
        </p:blipFill>
        <p:spPr>
          <a:xfrm>
            <a:off x="4541645" y="104774"/>
            <a:ext cx="4449955" cy="33708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ED8081E-299E-4CEC-A853-6ECAB23B25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71800" y="3595509"/>
            <a:ext cx="1569845" cy="12369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6BFD0E2-DE93-48F8-87E2-D6A03830AF3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4892" y="3595509"/>
            <a:ext cx="1569845" cy="12369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DC25001-657B-49DB-872A-F5833571166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73320" y="3593258"/>
            <a:ext cx="1581964" cy="123920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34B43621-A3A2-4866-BFEA-501A6BEA403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624" y="5158576"/>
            <a:ext cx="1917355" cy="1435941"/>
          </a:xfrm>
          <a:prstGeom prst="rect">
            <a:avLst/>
          </a:prstGeom>
        </p:spPr>
      </p:pic>
      <p:pic>
        <p:nvPicPr>
          <p:cNvPr id="24" name="Picture 23" descr="A close up of a piece of paper&#10;&#10;Description generated with high confidence">
            <a:extLst>
              <a:ext uri="{FF2B5EF4-FFF2-40B4-BE49-F238E27FC236}">
                <a16:creationId xmlns="" xmlns:a16="http://schemas.microsoft.com/office/drawing/2014/main" id="{EA50C032-7A61-4237-B3E6-103B61B31D7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956" y="5179479"/>
            <a:ext cx="1861531" cy="1394133"/>
          </a:xfrm>
          <a:prstGeom prst="rect">
            <a:avLst/>
          </a:prstGeom>
        </p:spPr>
      </p:pic>
      <p:pic>
        <p:nvPicPr>
          <p:cNvPr id="26" name="Picture 25" descr="A picture containing stationary&#10;&#10;Description generated with high confidence">
            <a:extLst>
              <a:ext uri="{FF2B5EF4-FFF2-40B4-BE49-F238E27FC236}">
                <a16:creationId xmlns="" xmlns:a16="http://schemas.microsoft.com/office/drawing/2014/main" id="{858730CC-9974-4037-9AAB-DCE94DF6557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576" y="5142759"/>
            <a:ext cx="1938475" cy="1451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35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Finding Corners</a:t>
            </a:r>
          </a:p>
        </p:txBody>
      </p:sp>
      <p:sp>
        <p:nvSpPr>
          <p:cNvPr id="115917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600" y="3352800"/>
            <a:ext cx="7772400" cy="22860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altLang="en-US"/>
              <a:t>Key property: in the region around a corner, image gradient has two or more dominant directions</a:t>
            </a:r>
          </a:p>
          <a:p>
            <a:pPr>
              <a:buFontTx/>
              <a:buChar char="•"/>
            </a:pPr>
            <a:r>
              <a:rPr lang="en-US" altLang="en-US"/>
              <a:t>Corners are repeatable and distinctive</a:t>
            </a:r>
          </a:p>
        </p:txBody>
      </p:sp>
      <p:graphicFrame>
        <p:nvGraphicFramePr>
          <p:cNvPr id="167940" name="Object 12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447800" y="935038"/>
          <a:ext cx="6248400" cy="226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81" name="Bitmap Image" r:id="rId4" imgW="7411485" imgH="2685714" progId="PBrush">
                  <p:embed/>
                </p:oleObj>
              </mc:Choice>
              <mc:Fallback>
                <p:oleObj name="Bitmap Image" r:id="rId4" imgW="7411485" imgH="2685714" progId="PBrush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935038"/>
                        <a:ext cx="6248400" cy="2265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7941" name="Rectangle 14"/>
          <p:cNvSpPr>
            <a:spLocks noChangeArrowheads="1"/>
          </p:cNvSpPr>
          <p:nvPr/>
        </p:nvSpPr>
        <p:spPr bwMode="auto">
          <a:xfrm>
            <a:off x="457200" y="5759450"/>
            <a:ext cx="8305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000"/>
              <a:t>C.Harris and M.Stephens. </a:t>
            </a:r>
            <a:r>
              <a:rPr lang="en-US" altLang="en-US" sz="2000">
                <a:hlinkClick r:id="rId6"/>
              </a:rPr>
              <a:t>"A Combined Corner and Edge Detector.“</a:t>
            </a:r>
            <a:r>
              <a:rPr lang="en-US" altLang="en-US" sz="2000"/>
              <a:t> </a:t>
            </a:r>
            <a:r>
              <a:rPr lang="en-US" altLang="en-US" sz="2000" i="1"/>
              <a:t>Proceedings of the 4th Alvey Vision Conference</a:t>
            </a:r>
            <a:r>
              <a:rPr lang="en-US" altLang="en-US" sz="2000"/>
              <a:t>: pages 147--151. 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917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Corner Detection by Auto-correlation</a:t>
            </a:r>
            <a:endParaRPr lang="ru-RU" altLang="en-US" dirty="0"/>
          </a:p>
        </p:txBody>
      </p:sp>
      <p:graphicFrame>
        <p:nvGraphicFramePr>
          <p:cNvPr id="178179" name="Object 3"/>
          <p:cNvGraphicFramePr>
            <a:graphicFrameLocks noChangeAspect="1"/>
          </p:cNvGraphicFramePr>
          <p:nvPr/>
        </p:nvGraphicFramePr>
        <p:xfrm>
          <a:off x="1219200" y="1981200"/>
          <a:ext cx="6934200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225" name="Equation" r:id="rId4" imgW="2768600" imgH="381000" progId="">
                  <p:embed/>
                </p:oleObj>
              </mc:Choice>
              <mc:Fallback>
                <p:oleObj name="Equation" r:id="rId4" imgW="2768600" imgH="38100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981200"/>
                        <a:ext cx="6934200" cy="954088"/>
                      </a:xfrm>
                      <a:prstGeom prst="rect">
                        <a:avLst/>
                      </a:prstGeom>
                      <a:solidFill>
                        <a:srgbClr val="67D967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8180" name="Text Box 4"/>
          <p:cNvSpPr txBox="1">
            <a:spLocks noChangeArrowheads="1"/>
          </p:cNvSpPr>
          <p:nvPr/>
        </p:nvSpPr>
        <p:spPr bwMode="auto">
          <a:xfrm>
            <a:off x="457200" y="3133725"/>
            <a:ext cx="8458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dirty="0">
                <a:cs typeface="Times New Roman" panose="02020603050405020304" pitchFamily="18" charset="0"/>
              </a:rPr>
              <a:t>We want to discover how E behaves for small shifts</a:t>
            </a:r>
            <a:endParaRPr lang="ru-RU" altLang="en-US" dirty="0">
              <a:cs typeface="Times New Roman" panose="02020603050405020304" pitchFamily="18" charset="0"/>
            </a:endParaRPr>
          </a:p>
        </p:txBody>
      </p:sp>
      <p:sp>
        <p:nvSpPr>
          <p:cNvPr id="178181" name="Text Box 4"/>
          <p:cNvSpPr txBox="1">
            <a:spLocks noChangeArrowheads="1"/>
          </p:cNvSpPr>
          <p:nvPr/>
        </p:nvSpPr>
        <p:spPr bwMode="auto">
          <a:xfrm>
            <a:off x="327907" y="1259543"/>
            <a:ext cx="87398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dirty="0">
                <a:cs typeface="Times New Roman" panose="02020603050405020304" pitchFamily="18" charset="0"/>
              </a:rPr>
              <a:t>Change in appearance of window </a:t>
            </a:r>
            <a:r>
              <a:rPr lang="en-US" altLang="en-US" i="1" dirty="0">
                <a:cs typeface="Times New Roman" panose="02020603050405020304" pitchFamily="18" charset="0"/>
              </a:rPr>
              <a:t>w</a:t>
            </a:r>
            <a:r>
              <a:rPr lang="en-US" altLang="en-US" dirty="0">
                <a:cs typeface="Times New Roman" panose="02020603050405020304" pitchFamily="18" charset="0"/>
              </a:rPr>
              <a:t>(</a:t>
            </a:r>
            <a:r>
              <a:rPr lang="en-US" altLang="en-US" i="1" dirty="0" err="1">
                <a:cs typeface="Times New Roman" panose="02020603050405020304" pitchFamily="18" charset="0"/>
              </a:rPr>
              <a:t>x</a:t>
            </a:r>
            <a:r>
              <a:rPr lang="en-US" altLang="en-US" dirty="0" err="1">
                <a:cs typeface="Times New Roman" panose="02020603050405020304" pitchFamily="18" charset="0"/>
              </a:rPr>
              <a:t>,</a:t>
            </a:r>
            <a:r>
              <a:rPr lang="en-US" altLang="en-US" i="1" dirty="0" err="1">
                <a:cs typeface="Times New Roman" panose="02020603050405020304" pitchFamily="18" charset="0"/>
              </a:rPr>
              <a:t>y</a:t>
            </a:r>
            <a:r>
              <a:rPr lang="en-US" altLang="en-US" dirty="0">
                <a:cs typeface="Times New Roman" panose="02020603050405020304" pitchFamily="18" charset="0"/>
              </a:rPr>
              <a:t>) for shift [</a:t>
            </a:r>
            <a:r>
              <a:rPr lang="en-US" altLang="en-US" i="1" dirty="0" err="1">
                <a:cs typeface="Times New Roman" panose="02020603050405020304" pitchFamily="18" charset="0"/>
              </a:rPr>
              <a:t>u,v</a:t>
            </a:r>
            <a:r>
              <a:rPr lang="en-US" altLang="en-US" dirty="0">
                <a:cs typeface="Times New Roman" panose="02020603050405020304" pitchFamily="18" charset="0"/>
              </a:rPr>
              <a:t>]:</a:t>
            </a:r>
            <a:endParaRPr lang="ru-RU" altLang="en-US" dirty="0">
              <a:cs typeface="Times New Roman" panose="02020603050405020304" pitchFamily="18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57200" y="4012465"/>
            <a:ext cx="86106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dirty="0">
                <a:cs typeface="Times New Roman" panose="02020603050405020304" pitchFamily="18" charset="0"/>
              </a:rPr>
              <a:t>But this is very slow to compute naively.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>
                <a:cs typeface="Times New Roman" panose="02020603050405020304" pitchFamily="18" charset="0"/>
              </a:rPr>
              <a:t>O(window_width</a:t>
            </a:r>
            <a:r>
              <a:rPr lang="en-US" altLang="en-US" baseline="30000" dirty="0">
                <a:cs typeface="Times New Roman" panose="02020603050405020304" pitchFamily="18" charset="0"/>
              </a:rPr>
              <a:t>2</a:t>
            </a:r>
            <a:r>
              <a:rPr lang="en-US" altLang="en-US" dirty="0">
                <a:cs typeface="Times New Roman" panose="02020603050405020304" pitchFamily="18" charset="0"/>
              </a:rPr>
              <a:t> * shift_range</a:t>
            </a:r>
            <a:r>
              <a:rPr lang="en-US" altLang="en-US" baseline="30000" dirty="0">
                <a:cs typeface="Times New Roman" panose="02020603050405020304" pitchFamily="18" charset="0"/>
              </a:rPr>
              <a:t>2</a:t>
            </a:r>
            <a:r>
              <a:rPr lang="en-US" altLang="en-US" dirty="0">
                <a:cs typeface="Times New Roman" panose="02020603050405020304" pitchFamily="18" charset="0"/>
              </a:rPr>
              <a:t> * image_width</a:t>
            </a:r>
            <a:r>
              <a:rPr lang="en-US" altLang="en-US" baseline="30000" dirty="0">
                <a:cs typeface="Times New Roman" panose="02020603050405020304" pitchFamily="18" charset="0"/>
              </a:rPr>
              <a:t>2</a:t>
            </a:r>
            <a:r>
              <a:rPr lang="en-US" altLang="en-US" dirty="0"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dirty="0">
                <a:cs typeface="Times New Roman" panose="02020603050405020304" pitchFamily="18" charset="0"/>
              </a:rPr>
              <a:t>O( 11</a:t>
            </a:r>
            <a:r>
              <a:rPr lang="en-US" altLang="en-US" baseline="30000" dirty="0">
                <a:cs typeface="Times New Roman" panose="02020603050405020304" pitchFamily="18" charset="0"/>
              </a:rPr>
              <a:t>2</a:t>
            </a:r>
            <a:r>
              <a:rPr lang="en-US" altLang="en-US" dirty="0">
                <a:cs typeface="Times New Roman" panose="02020603050405020304" pitchFamily="18" charset="0"/>
              </a:rPr>
              <a:t> * 11</a:t>
            </a:r>
            <a:r>
              <a:rPr lang="en-US" altLang="en-US" baseline="30000" dirty="0">
                <a:cs typeface="Times New Roman" panose="02020603050405020304" pitchFamily="18" charset="0"/>
              </a:rPr>
              <a:t>2</a:t>
            </a:r>
            <a:r>
              <a:rPr lang="en-US" altLang="en-US" dirty="0">
                <a:cs typeface="Times New Roman" panose="02020603050405020304" pitchFamily="18" charset="0"/>
              </a:rPr>
              <a:t> * 600</a:t>
            </a:r>
            <a:r>
              <a:rPr lang="en-US" altLang="en-US" baseline="30000" dirty="0">
                <a:cs typeface="Times New Roman" panose="02020603050405020304" pitchFamily="18" charset="0"/>
              </a:rPr>
              <a:t>2</a:t>
            </a:r>
            <a:r>
              <a:rPr lang="en-US" altLang="en-US" dirty="0">
                <a:cs typeface="Times New Roman" panose="02020603050405020304" pitchFamily="18" charset="0"/>
              </a:rPr>
              <a:t> ) = 5.2 billion of these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>
                <a:cs typeface="Times New Roman" panose="02020603050405020304" pitchFamily="18" charset="0"/>
              </a:rPr>
              <a:t>14.6 thousand per pixel in your image</a:t>
            </a:r>
            <a:endParaRPr lang="ru-RU" altLang="en-US" dirty="0">
              <a:cs typeface="Times New Roman" panose="02020603050405020304" pitchFamily="18" charset="0"/>
            </a:endParaRPr>
          </a:p>
        </p:txBody>
      </p:sp>
      <p:sp>
        <p:nvSpPr>
          <p:cNvPr id="2" name="Curved Right Arrow 1"/>
          <p:cNvSpPr>
            <a:spLocks noChangeArrowheads="1"/>
          </p:cNvSpPr>
          <p:nvPr/>
        </p:nvSpPr>
        <p:spPr bwMode="auto">
          <a:xfrm rot="11484949">
            <a:off x="7771520" y="2249776"/>
            <a:ext cx="1400568" cy="3977352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Title 1"/>
          <p:cNvSpPr>
            <a:spLocks noGrp="1"/>
          </p:cNvSpPr>
          <p:nvPr>
            <p:ph type="ctrTitle"/>
          </p:nvPr>
        </p:nvSpPr>
        <p:spPr>
          <a:xfrm>
            <a:off x="6038850" y="647702"/>
            <a:ext cx="2990850" cy="147002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Corners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6550025"/>
            <a:ext cx="84582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/>
                <a:cs typeface="+mn-cs"/>
              </a:rPr>
              <a:t>Slides from Rick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Arial"/>
                <a:cs typeface="+mn-cs"/>
              </a:rPr>
              <a:t>Szeliski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/>
                <a:cs typeface="+mn-cs"/>
              </a:rPr>
              <a:t>, Svetlana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Arial"/>
                <a:cs typeface="+mn-cs"/>
              </a:rPr>
              <a:t>Lazebnik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/>
                <a:cs typeface="+mn-cs"/>
              </a:rPr>
              <a:t>, Derek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Arial"/>
                <a:cs typeface="+mn-cs"/>
              </a:rPr>
              <a:t>Hoiem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/>
                <a:cs typeface="+mn-cs"/>
              </a:rPr>
              <a:t> and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Arial" charset="0"/>
                <a:cs typeface="Arial" charset="0"/>
              </a:rPr>
              <a:t>Grauman&amp;Leibe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charset="0"/>
                <a:cs typeface="Arial" charset="0"/>
              </a:rPr>
              <a:t> 2008 AAAI Tutorial</a:t>
            </a:r>
            <a:endParaRPr lang="en-US" sz="1400" dirty="0">
              <a:solidFill>
                <a:schemeClr val="bg1">
                  <a:lumMod val="75000"/>
                </a:schemeClr>
              </a:solidFill>
              <a:latin typeface="Arial"/>
              <a:cs typeface="+mn-cs"/>
            </a:endParaRPr>
          </a:p>
        </p:txBody>
      </p:sp>
      <p:sp>
        <p:nvSpPr>
          <p:cNvPr id="140293" name="TextBox 1"/>
          <p:cNvSpPr txBox="1">
            <a:spLocks noChangeArrowheads="1"/>
          </p:cNvSpPr>
          <p:nvPr/>
        </p:nvSpPr>
        <p:spPr bwMode="auto">
          <a:xfrm>
            <a:off x="7454405" y="6088062"/>
            <a:ext cx="1790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C00000"/>
                </a:solidFill>
                <a:latin typeface="Arial" panose="020B0604020202020204" pitchFamily="34" charset="0"/>
              </a:rPr>
              <a:t>Szeliski</a:t>
            </a:r>
            <a:r>
              <a:rPr lang="en-US" altLang="en-US" sz="2400" dirty="0">
                <a:solidFill>
                  <a:srgbClr val="C00000"/>
                </a:solidFill>
                <a:latin typeface="Arial" panose="020B0604020202020204" pitchFamily="34" charset="0"/>
              </a:rPr>
              <a:t> 4.1</a:t>
            </a:r>
          </a:p>
        </p:txBody>
      </p:sp>
      <p:sp>
        <p:nvSpPr>
          <p:cNvPr id="3" name="Rectangle 2"/>
          <p:cNvSpPr/>
          <p:nvPr/>
        </p:nvSpPr>
        <p:spPr>
          <a:xfrm>
            <a:off x="1371600" y="5148035"/>
            <a:ext cx="68961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/>
              <a:t>Also called interest points, key points, etc.</a:t>
            </a:r>
            <a:br>
              <a:rPr lang="en-US" altLang="en-US" sz="2400" dirty="0"/>
            </a:br>
            <a:r>
              <a:rPr lang="en-US" altLang="en-US" sz="2400" dirty="0"/>
              <a:t>Often described as ‘local’ features.</a:t>
            </a: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7D7986F0-9637-4F1D-82C6-52EE56525E60}"/>
              </a:ext>
            </a:extLst>
          </p:cNvPr>
          <p:cNvSpPr txBox="1">
            <a:spLocks/>
          </p:cNvSpPr>
          <p:nvPr/>
        </p:nvSpPr>
        <p:spPr bwMode="auto">
          <a:xfrm>
            <a:off x="171450" y="647700"/>
            <a:ext cx="299085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dirty="0"/>
              <a:t>Filtering</a:t>
            </a:r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3D7B76A7-5627-4828-8D69-154F0C03FC22}"/>
              </a:ext>
            </a:extLst>
          </p:cNvPr>
          <p:cNvSpPr txBox="1">
            <a:spLocks/>
          </p:cNvSpPr>
          <p:nvPr/>
        </p:nvSpPr>
        <p:spPr bwMode="auto">
          <a:xfrm>
            <a:off x="3209925" y="647700"/>
            <a:ext cx="299085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dirty="0"/>
              <a:t>Edges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="" xmlns:a16="http://schemas.microsoft.com/office/drawing/2014/main" id="{9468E722-9994-439A-A450-ED163644B83A}"/>
              </a:ext>
            </a:extLst>
          </p:cNvPr>
          <p:cNvCxnSpPr/>
          <p:nvPr/>
        </p:nvCxnSpPr>
        <p:spPr>
          <a:xfrm>
            <a:off x="2829361" y="1383834"/>
            <a:ext cx="990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="" xmlns:a16="http://schemas.microsoft.com/office/drawing/2014/main" id="{F52003FA-C30C-49D0-8B86-C5680E541111}"/>
              </a:ext>
            </a:extLst>
          </p:cNvPr>
          <p:cNvCxnSpPr/>
          <p:nvPr/>
        </p:nvCxnSpPr>
        <p:spPr>
          <a:xfrm>
            <a:off x="5532015" y="1376843"/>
            <a:ext cx="990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="" xmlns:a16="http://schemas.microsoft.com/office/drawing/2014/main" id="{3DDA6FD0-2B41-4665-B673-8FAB9DEED589}"/>
              </a:ext>
            </a:extLst>
          </p:cNvPr>
          <p:cNvSpPr txBox="1">
            <a:spLocks/>
          </p:cNvSpPr>
          <p:nvPr/>
        </p:nvSpPr>
        <p:spPr bwMode="auto">
          <a:xfrm>
            <a:off x="3152775" y="2480884"/>
            <a:ext cx="2990850" cy="1982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5400" dirty="0"/>
              <a:t>Feature points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Corner Detection by Auto-correlation</a:t>
            </a:r>
            <a:endParaRPr lang="ru-RU" altLang="en-US" dirty="0"/>
          </a:p>
        </p:txBody>
      </p:sp>
      <p:graphicFrame>
        <p:nvGraphicFramePr>
          <p:cNvPr id="180227" name="Object 3"/>
          <p:cNvGraphicFramePr>
            <a:graphicFrameLocks noChangeAspect="1"/>
          </p:cNvGraphicFramePr>
          <p:nvPr/>
        </p:nvGraphicFramePr>
        <p:xfrm>
          <a:off x="1219200" y="1981200"/>
          <a:ext cx="6934200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375" name="Equation" r:id="rId4" imgW="2768600" imgH="381000" progId="">
                  <p:embed/>
                </p:oleObj>
              </mc:Choice>
              <mc:Fallback>
                <p:oleObj name="Equation" r:id="rId4" imgW="2768600" imgH="381000" progId="">
                  <p:embed/>
                  <p:pic>
                    <p:nvPicPr>
                      <p:cNvPr id="1802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981200"/>
                        <a:ext cx="6934200" cy="954088"/>
                      </a:xfrm>
                      <a:prstGeom prst="rect">
                        <a:avLst/>
                      </a:prstGeom>
                      <a:solidFill>
                        <a:srgbClr val="67D967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0231" name="Text Box 4"/>
          <p:cNvSpPr txBox="1">
            <a:spLocks noChangeArrowheads="1"/>
          </p:cNvSpPr>
          <p:nvPr/>
        </p:nvSpPr>
        <p:spPr bwMode="auto">
          <a:xfrm>
            <a:off x="436563" y="4286250"/>
            <a:ext cx="82835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Can speed up using Tayler series expansion</a:t>
            </a:r>
            <a:endParaRPr lang="ru-RU" altLang="en-US" i="1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Text Box 4">
            <a:extLst>
              <a:ext uri="{FF2B5EF4-FFF2-40B4-BE49-F238E27FC236}">
                <a16:creationId xmlns="" xmlns:a16="http://schemas.microsoft.com/office/drawing/2014/main" id="{B9971AC4-476B-472E-A05D-B77119C1D4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907" y="1259543"/>
            <a:ext cx="87398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dirty="0">
                <a:cs typeface="Times New Roman" panose="02020603050405020304" pitchFamily="18" charset="0"/>
              </a:rPr>
              <a:t>Change in appearance of window </a:t>
            </a:r>
            <a:r>
              <a:rPr lang="en-US" altLang="en-US" i="1" dirty="0">
                <a:cs typeface="Times New Roman" panose="02020603050405020304" pitchFamily="18" charset="0"/>
              </a:rPr>
              <a:t>w</a:t>
            </a:r>
            <a:r>
              <a:rPr lang="en-US" altLang="en-US" dirty="0">
                <a:cs typeface="Times New Roman" panose="02020603050405020304" pitchFamily="18" charset="0"/>
              </a:rPr>
              <a:t>(</a:t>
            </a:r>
            <a:r>
              <a:rPr lang="en-US" altLang="en-US" i="1" dirty="0" err="1">
                <a:cs typeface="Times New Roman" panose="02020603050405020304" pitchFamily="18" charset="0"/>
              </a:rPr>
              <a:t>x</a:t>
            </a:r>
            <a:r>
              <a:rPr lang="en-US" altLang="en-US" dirty="0" err="1">
                <a:cs typeface="Times New Roman" panose="02020603050405020304" pitchFamily="18" charset="0"/>
              </a:rPr>
              <a:t>,</a:t>
            </a:r>
            <a:r>
              <a:rPr lang="en-US" altLang="en-US" i="1" dirty="0" err="1">
                <a:cs typeface="Times New Roman" panose="02020603050405020304" pitchFamily="18" charset="0"/>
              </a:rPr>
              <a:t>y</a:t>
            </a:r>
            <a:r>
              <a:rPr lang="en-US" altLang="en-US" dirty="0">
                <a:cs typeface="Times New Roman" panose="02020603050405020304" pitchFamily="18" charset="0"/>
              </a:rPr>
              <a:t>) for shift [</a:t>
            </a:r>
            <a:r>
              <a:rPr lang="en-US" altLang="en-US" i="1" dirty="0" err="1">
                <a:cs typeface="Times New Roman" panose="02020603050405020304" pitchFamily="18" charset="0"/>
              </a:rPr>
              <a:t>u,v</a:t>
            </a:r>
            <a:r>
              <a:rPr lang="en-US" altLang="en-US" dirty="0">
                <a:cs typeface="Times New Roman" panose="02020603050405020304" pitchFamily="18" charset="0"/>
              </a:rPr>
              <a:t>]:</a:t>
            </a:r>
            <a:endParaRPr lang="ru-RU" altLang="en-US" dirty="0">
              <a:cs typeface="Times New Roman" panose="02020603050405020304" pitchFamily="18" charset="0"/>
            </a:endParaRPr>
          </a:p>
        </p:txBody>
      </p:sp>
      <p:sp>
        <p:nvSpPr>
          <p:cNvPr id="11" name="Text Box 4">
            <a:extLst>
              <a:ext uri="{FF2B5EF4-FFF2-40B4-BE49-F238E27FC236}">
                <a16:creationId xmlns="" xmlns:a16="http://schemas.microsoft.com/office/drawing/2014/main" id="{377E5FAF-EEE2-49E2-B339-32E7BBDE1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133725"/>
            <a:ext cx="8458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dirty="0">
                <a:cs typeface="Times New Roman" panose="02020603050405020304" pitchFamily="18" charset="0"/>
              </a:rPr>
              <a:t>We want to discover how E behaves for small shifts</a:t>
            </a:r>
            <a:endParaRPr lang="ru-RU" altLang="en-US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8665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Recall: Taylor series expansion</a:t>
            </a:r>
          </a:p>
        </p:txBody>
      </p:sp>
      <p:sp>
        <p:nvSpPr>
          <p:cNvPr id="182275" name="Text Box 4"/>
          <p:cNvSpPr txBox="1">
            <a:spLocks noChangeArrowheads="1"/>
          </p:cNvSpPr>
          <p:nvPr/>
        </p:nvSpPr>
        <p:spPr bwMode="auto">
          <a:xfrm>
            <a:off x="393097" y="1023833"/>
            <a:ext cx="82835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dirty="0">
                <a:cs typeface="Times New Roman" panose="02020603050405020304" pitchFamily="18" charset="0"/>
              </a:rPr>
              <a:t>A function f can be represented by an infinite series of its derivatives at a single point </a:t>
            </a:r>
            <a:r>
              <a:rPr lang="en-US" altLang="en-US" i="1" dirty="0">
                <a:cs typeface="Times New Roman" panose="02020603050405020304" pitchFamily="18" charset="0"/>
              </a:rPr>
              <a:t>a</a:t>
            </a:r>
            <a:r>
              <a:rPr lang="en-US" altLang="en-US" dirty="0">
                <a:cs typeface="Times New Roman" panose="02020603050405020304" pitchFamily="18" charset="0"/>
              </a:rPr>
              <a:t>:</a:t>
            </a:r>
            <a:endParaRPr lang="ru-RU" altLang="en-US" dirty="0">
              <a:cs typeface="Times New Roman" panose="02020603050405020304" pitchFamily="18" charset="0"/>
            </a:endParaRPr>
          </a:p>
        </p:txBody>
      </p:sp>
      <p:pic>
        <p:nvPicPr>
          <p:cNvPr id="182277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070" y="3121610"/>
            <a:ext cx="27813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278" name="Text Box 4"/>
          <p:cNvSpPr txBox="1">
            <a:spLocks noChangeArrowheads="1"/>
          </p:cNvSpPr>
          <p:nvPr/>
        </p:nvSpPr>
        <p:spPr bwMode="auto">
          <a:xfrm>
            <a:off x="1844670" y="5703617"/>
            <a:ext cx="4343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en-US" altLang="en-US" sz="1800" dirty="0">
                <a:cs typeface="Times New Roman" panose="02020603050405020304" pitchFamily="18" charset="0"/>
              </a:rPr>
              <a:t>Approximation of </a:t>
            </a:r>
            <a:br>
              <a:rPr lang="en-US" altLang="en-US" sz="1800" dirty="0">
                <a:cs typeface="Times New Roman" panose="02020603050405020304" pitchFamily="18" charset="0"/>
              </a:rPr>
            </a:br>
            <a:r>
              <a:rPr lang="en-US" altLang="en-US" sz="1800" dirty="0">
                <a:cs typeface="Times New Roman" panose="02020603050405020304" pitchFamily="18" charset="0"/>
              </a:rPr>
              <a:t>f(x) = e</a:t>
            </a:r>
            <a:r>
              <a:rPr lang="en-US" altLang="en-US" sz="1800" baseline="30000" dirty="0">
                <a:cs typeface="Times New Roman" panose="02020603050405020304" pitchFamily="18" charset="0"/>
              </a:rPr>
              <a:t>x </a:t>
            </a:r>
            <a:br>
              <a:rPr lang="en-US" altLang="en-US" sz="1800" baseline="30000" dirty="0">
                <a:cs typeface="Times New Roman" panose="02020603050405020304" pitchFamily="18" charset="0"/>
              </a:rPr>
            </a:br>
            <a:r>
              <a:rPr lang="en-US" altLang="en-US" sz="1800" dirty="0">
                <a:cs typeface="Times New Roman" panose="02020603050405020304" pitchFamily="18" charset="0"/>
              </a:rPr>
              <a:t>centered at f(0)</a:t>
            </a:r>
            <a:endParaRPr lang="ru-RU" altLang="en-US" sz="1800" baseline="30000" dirty="0"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21" y="2087374"/>
            <a:ext cx="8420100" cy="9248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36284" y="2939493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Wikipedia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6446" y="3477330"/>
            <a:ext cx="5181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 we care about window centered, we set </a:t>
            </a:r>
            <a:r>
              <a:rPr lang="en-US" i="1" dirty="0"/>
              <a:t>a = 0</a:t>
            </a:r>
          </a:p>
          <a:p>
            <a:r>
              <a:rPr lang="en-US" dirty="0"/>
              <a:t>(</a:t>
            </a:r>
            <a:r>
              <a:rPr lang="en-US" dirty="0" err="1"/>
              <a:t>MacLaurin</a:t>
            </a:r>
            <a:r>
              <a:rPr lang="en-US" dirty="0"/>
              <a:t> series)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-130174"/>
                <a:ext cx="8229600" cy="1143000"/>
              </a:xfrm>
            </p:spPr>
            <p:txBody>
              <a:bodyPr/>
              <a:lstStyle/>
              <a:p>
                <a:r>
                  <a:rPr lang="en-US" dirty="0" smtClean="0"/>
                  <a:t>Approximating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-130174"/>
                <a:ext cx="8229600" cy="1143000"/>
              </a:xfrm>
              <a:blipFill rotWithShape="0">
                <a:blip r:embed="rId3"/>
                <a:stretch>
                  <a:fillRect b="-8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9038830"/>
              </p:ext>
            </p:extLst>
          </p:nvPr>
        </p:nvGraphicFramePr>
        <p:xfrm>
          <a:off x="1064404" y="990600"/>
          <a:ext cx="5202657" cy="71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479" name="Equation" r:id="rId4" imgW="2768600" imgH="381000" progId="Equation.DSMT4">
                  <p:embed/>
                </p:oleObj>
              </mc:Choice>
              <mc:Fallback>
                <p:oleObj name="Equation" r:id="rId4" imgW="27686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4404" y="990600"/>
                        <a:ext cx="5202657" cy="715962"/>
                      </a:xfrm>
                      <a:prstGeom prst="rect">
                        <a:avLst/>
                      </a:prstGeom>
                      <a:solidFill>
                        <a:srgbClr val="67D967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6">
            <a:extLst>
              <a:ext uri="{FF2B5EF4-FFF2-40B4-BE49-F238E27FC236}">
                <a16:creationId xmlns="" xmlns:a16="http://schemas.microsoft.com/office/drawing/2014/main" id="{69AAF84B-B451-43ED-8CC9-5B5FE0E8AE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6126811"/>
              </p:ext>
            </p:extLst>
          </p:nvPr>
        </p:nvGraphicFramePr>
        <p:xfrm>
          <a:off x="1219200" y="2590800"/>
          <a:ext cx="426085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480" name="Equation" r:id="rId6" imgW="2044440" imgH="291960" progId="Equation.DSMT4">
                  <p:embed/>
                </p:oleObj>
              </mc:Choice>
              <mc:Fallback>
                <p:oleObj name="Equation" r:id="rId6" imgW="204444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590800"/>
                        <a:ext cx="426085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6">
            <a:extLst>
              <a:ext uri="{FF2B5EF4-FFF2-40B4-BE49-F238E27FC236}">
                <a16:creationId xmlns="" xmlns:a16="http://schemas.microsoft.com/office/drawing/2014/main" id="{69AAF84B-B451-43ED-8CC9-5B5FE0E8AE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4884521"/>
              </p:ext>
            </p:extLst>
          </p:nvPr>
        </p:nvGraphicFramePr>
        <p:xfrm>
          <a:off x="323850" y="1748709"/>
          <a:ext cx="8496300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481" name="Equation" r:id="rId8" imgW="4076640" imgH="419040" progId="Equation.DSMT4">
                  <p:embed/>
                </p:oleObj>
              </mc:Choice>
              <mc:Fallback>
                <p:oleObj name="Equation" r:id="rId8" imgW="407664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748709"/>
                        <a:ext cx="8496300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6">
            <a:extLst>
              <a:ext uri="{FF2B5EF4-FFF2-40B4-BE49-F238E27FC236}">
                <a16:creationId xmlns="" xmlns:a16="http://schemas.microsoft.com/office/drawing/2014/main" id="{69AAF84B-B451-43ED-8CC9-5B5FE0E8AE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4755978"/>
              </p:ext>
            </p:extLst>
          </p:nvPr>
        </p:nvGraphicFramePr>
        <p:xfrm>
          <a:off x="2133600" y="3182937"/>
          <a:ext cx="5027612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482" name="Equation" r:id="rId10" imgW="2412720" imgH="482400" progId="Equation.DSMT4">
                  <p:embed/>
                </p:oleObj>
              </mc:Choice>
              <mc:Fallback>
                <p:oleObj name="Equation" r:id="rId10" imgW="241272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182937"/>
                        <a:ext cx="5027612" cy="1008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6">
            <a:extLst>
              <a:ext uri="{FF2B5EF4-FFF2-40B4-BE49-F238E27FC236}">
                <a16:creationId xmlns="" xmlns:a16="http://schemas.microsoft.com/office/drawing/2014/main" id="{69AAF84B-B451-43ED-8CC9-5B5FE0E8AE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4882003"/>
              </p:ext>
            </p:extLst>
          </p:nvPr>
        </p:nvGraphicFramePr>
        <p:xfrm>
          <a:off x="2149475" y="4197350"/>
          <a:ext cx="5318125" cy="106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483" name="Equation" r:id="rId12" imgW="2552400" imgH="507960" progId="Equation.DSMT4">
                  <p:embed/>
                </p:oleObj>
              </mc:Choice>
              <mc:Fallback>
                <p:oleObj name="Equation" r:id="rId12" imgW="255240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9475" y="4197350"/>
                        <a:ext cx="5318125" cy="106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6">
            <a:extLst>
              <a:ext uri="{FF2B5EF4-FFF2-40B4-BE49-F238E27FC236}">
                <a16:creationId xmlns="" xmlns:a16="http://schemas.microsoft.com/office/drawing/2014/main" id="{69AAF84B-B451-43ED-8CC9-5B5FE0E8AE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6144221"/>
              </p:ext>
            </p:extLst>
          </p:nvPr>
        </p:nvGraphicFramePr>
        <p:xfrm>
          <a:off x="2133600" y="5349875"/>
          <a:ext cx="5211762" cy="143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484" name="Equation" r:id="rId14" imgW="2501640" imgH="685800" progId="Equation.DSMT4">
                  <p:embed/>
                </p:oleObj>
              </mc:Choice>
              <mc:Fallback>
                <p:oleObj name="Equation" r:id="rId14" imgW="250164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5349875"/>
                        <a:ext cx="5211762" cy="143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7799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10"/>
          <p:cNvSpPr>
            <a:spLocks noChangeArrowheads="1"/>
          </p:cNvSpPr>
          <p:nvPr/>
        </p:nvSpPr>
        <p:spPr bwMode="auto">
          <a:xfrm>
            <a:off x="2286000" y="1943100"/>
            <a:ext cx="4038600" cy="1295400"/>
          </a:xfrm>
          <a:prstGeom prst="rect">
            <a:avLst/>
          </a:prstGeom>
          <a:solidFill>
            <a:srgbClr val="62D8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935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Corner Detection: Mathematics</a:t>
            </a:r>
            <a:endParaRPr lang="ru-RU" altLang="en-US"/>
          </a:p>
        </p:txBody>
      </p:sp>
      <p:sp>
        <p:nvSpPr>
          <p:cNvPr id="193540" name="Text Box 4"/>
          <p:cNvSpPr txBox="1">
            <a:spLocks noChangeArrowheads="1"/>
          </p:cNvSpPr>
          <p:nvPr/>
        </p:nvSpPr>
        <p:spPr bwMode="auto">
          <a:xfrm>
            <a:off x="381000" y="1295400"/>
            <a:ext cx="853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cs typeface="Times New Roman" panose="02020603050405020304" pitchFamily="18" charset="0"/>
              </a:rPr>
              <a:t>The quadratic approximation simplifies to</a:t>
            </a:r>
            <a:endParaRPr lang="ru-RU" altLang="en-US" sz="2400">
              <a:cs typeface="Times New Roman" panose="02020603050405020304" pitchFamily="18" charset="0"/>
            </a:endParaRPr>
          </a:p>
        </p:txBody>
      </p:sp>
      <p:graphicFrame>
        <p:nvGraphicFramePr>
          <p:cNvPr id="19354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0949982"/>
              </p:ext>
            </p:extLst>
          </p:nvPr>
        </p:nvGraphicFramePr>
        <p:xfrm>
          <a:off x="2286000" y="4521200"/>
          <a:ext cx="4422775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660" name="Equation" r:id="rId4" imgW="1765300" imgH="508000" progId="">
                  <p:embed/>
                </p:oleObj>
              </mc:Choice>
              <mc:Fallback>
                <p:oleObj name="Equation" r:id="rId4" imgW="1765300" imgH="50800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521200"/>
                        <a:ext cx="4422775" cy="1270000"/>
                      </a:xfrm>
                      <a:prstGeom prst="rect">
                        <a:avLst/>
                      </a:prstGeom>
                      <a:solidFill>
                        <a:srgbClr val="67D967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3542" name="Text Box 6"/>
          <p:cNvSpPr txBox="1">
            <a:spLocks noChangeArrowheads="1"/>
          </p:cNvSpPr>
          <p:nvPr/>
        </p:nvSpPr>
        <p:spPr bwMode="auto">
          <a:xfrm>
            <a:off x="381000" y="3589338"/>
            <a:ext cx="8534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cs typeface="Times New Roman" panose="02020603050405020304" pitchFamily="18" charset="0"/>
              </a:rPr>
              <a:t>where </a:t>
            </a:r>
            <a:r>
              <a:rPr lang="en-US" altLang="en-US" sz="2400" i="1" dirty="0">
                <a:cs typeface="Times New Roman" panose="02020603050405020304" pitchFamily="18" charset="0"/>
              </a:rPr>
              <a:t>M</a:t>
            </a:r>
            <a:r>
              <a:rPr lang="en-US" altLang="en-US" sz="2400" dirty="0">
                <a:cs typeface="Times New Roman" panose="02020603050405020304" pitchFamily="18" charset="0"/>
              </a:rPr>
              <a:t> is a </a:t>
            </a:r>
            <a:r>
              <a:rPr lang="en-US" altLang="en-US" sz="2400" i="1" dirty="0">
                <a:cs typeface="Times New Roman" panose="02020603050405020304" pitchFamily="18" charset="0"/>
              </a:rPr>
              <a:t>second moment matrix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computed from image derivatives:</a:t>
            </a:r>
            <a:endParaRPr lang="ru-RU" altLang="en-US" sz="2400" dirty="0">
              <a:cs typeface="Times New Roman" panose="02020603050405020304" pitchFamily="18" charset="0"/>
            </a:endParaRPr>
          </a:p>
        </p:txBody>
      </p:sp>
      <p:graphicFrame>
        <p:nvGraphicFramePr>
          <p:cNvPr id="193543" name="Object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7991217"/>
              </p:ext>
            </p:extLst>
          </p:nvPr>
        </p:nvGraphicFramePr>
        <p:xfrm>
          <a:off x="2286000" y="1979613"/>
          <a:ext cx="4038600" cy="1201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661" name="Equation" r:id="rId6" imgW="1536700" imgH="457200" progId="Equation.3">
                  <p:embed/>
                </p:oleObj>
              </mc:Choice>
              <mc:Fallback>
                <p:oleObj name="Equation" r:id="rId6" imgW="1536700" imgH="4572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979613"/>
                        <a:ext cx="4038600" cy="1201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5586" name="Object 2"/>
          <p:cNvGraphicFramePr>
            <a:graphicFrameLocks noChangeAspect="1"/>
          </p:cNvGraphicFramePr>
          <p:nvPr/>
        </p:nvGraphicFramePr>
        <p:xfrm>
          <a:off x="1071563" y="1022350"/>
          <a:ext cx="5556250" cy="149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757" name="Equation" r:id="rId4" imgW="1790700" imgH="482600" progId="Equation.3">
                  <p:embed/>
                </p:oleObj>
              </mc:Choice>
              <mc:Fallback>
                <p:oleObj name="Equation" r:id="rId4" imgW="1790700" imgH="482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563" y="1022350"/>
                        <a:ext cx="5556250" cy="149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3"/>
          <p:cNvGraphicFramePr>
            <a:graphicFrameLocks noChangeAspect="1"/>
          </p:cNvGraphicFramePr>
          <p:nvPr/>
        </p:nvGraphicFramePr>
        <p:xfrm>
          <a:off x="2687638" y="5362575"/>
          <a:ext cx="1428750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758" name="Equation" r:id="rId6" imgW="571252" imgH="393529" progId="Equation.3">
                  <p:embed/>
                </p:oleObj>
              </mc:Choice>
              <mc:Fallback>
                <p:oleObj name="Equation" r:id="rId6" imgW="571252" imgH="393529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7638" y="5362575"/>
                        <a:ext cx="1428750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10" descr="hessian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3990975"/>
            <a:ext cx="1655762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7" descr="hessia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9" t="9563" r="47212" b="45161"/>
          <a:stretch>
            <a:fillRect/>
          </a:stretch>
        </p:blipFill>
        <p:spPr bwMode="auto">
          <a:xfrm>
            <a:off x="2606675" y="4013200"/>
            <a:ext cx="16192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8" descr="hessia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5" t="54877" r="45802"/>
          <a:stretch>
            <a:fillRect/>
          </a:stretch>
        </p:blipFill>
        <p:spPr bwMode="auto">
          <a:xfrm>
            <a:off x="6762750" y="4013200"/>
            <a:ext cx="17002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9" descr="hessia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23" t="54877"/>
          <a:stretch>
            <a:fillRect/>
          </a:stretch>
        </p:blipFill>
        <p:spPr bwMode="auto">
          <a:xfrm>
            <a:off x="4668838" y="4013200"/>
            <a:ext cx="16732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11078" name="Object 4"/>
          <p:cNvGraphicFramePr>
            <a:graphicFrameLocks noChangeAspect="1"/>
          </p:cNvGraphicFramePr>
          <p:nvPr/>
        </p:nvGraphicFramePr>
        <p:xfrm>
          <a:off x="4745038" y="5362575"/>
          <a:ext cx="1460500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759" name="Equation" r:id="rId10" imgW="583947" imgH="418918" progId="Equation.3">
                  <p:embed/>
                </p:oleObj>
              </mc:Choice>
              <mc:Fallback>
                <p:oleObj name="Equation" r:id="rId10" imgW="583947" imgH="418918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5038" y="5362575"/>
                        <a:ext cx="1460500" cy="104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1079" name="Object 5"/>
          <p:cNvGraphicFramePr>
            <a:graphicFrameLocks noChangeAspect="1"/>
          </p:cNvGraphicFramePr>
          <p:nvPr/>
        </p:nvGraphicFramePr>
        <p:xfrm>
          <a:off x="6497638" y="5362575"/>
          <a:ext cx="2222500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760" name="Equation" r:id="rId12" imgW="889000" imgH="419100" progId="Equation.3">
                  <p:embed/>
                </p:oleObj>
              </mc:Choice>
              <mc:Fallback>
                <p:oleObj name="Equation" r:id="rId12" imgW="889000" imgH="4191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7638" y="5362575"/>
                        <a:ext cx="2222500" cy="104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685800" y="22860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3000" b="1" kern="0">
                <a:solidFill>
                  <a:srgbClr val="000000"/>
                </a:solidFill>
                <a:latin typeface="Arial"/>
                <a:cs typeface="+mn-cs"/>
              </a:rPr>
              <a:t>Corners</a:t>
            </a:r>
            <a:r>
              <a:rPr lang="en-US" sz="3000" kern="0">
                <a:solidFill>
                  <a:srgbClr val="000000"/>
                </a:solidFill>
                <a:latin typeface="Arial"/>
                <a:cs typeface="+mn-cs"/>
              </a:rPr>
              <a:t> as distinctive interest points</a:t>
            </a:r>
            <a:endParaRPr lang="ru-RU" sz="3000" kern="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95595" name="Text Box 6"/>
          <p:cNvSpPr txBox="1">
            <a:spLocks noChangeArrowheads="1"/>
          </p:cNvSpPr>
          <p:nvPr/>
        </p:nvSpPr>
        <p:spPr bwMode="auto">
          <a:xfrm>
            <a:off x="957263" y="2771775"/>
            <a:ext cx="78136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2 x 2 matrix of image derivatives </a:t>
            </a:r>
            <a:b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(averaged in neighborhood of a point)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8650" y="5619750"/>
            <a:ext cx="1497013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000000"/>
                </a:solidFill>
                <a:latin typeface="Arial"/>
                <a:cs typeface="+mn-cs"/>
              </a:rPr>
              <a:t>Notation: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75600" y="6519446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James Hays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Text Box 3"/>
          <p:cNvSpPr txBox="1">
            <a:spLocks noChangeArrowheads="1"/>
          </p:cNvSpPr>
          <p:nvPr/>
        </p:nvSpPr>
        <p:spPr bwMode="auto">
          <a:xfrm>
            <a:off x="533400" y="1066800"/>
            <a:ext cx="8001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The surface </a:t>
            </a:r>
            <a:r>
              <a:rPr lang="en-US" altLang="en-US" i="1"/>
              <a:t>E</a:t>
            </a:r>
            <a:r>
              <a:rPr lang="en-US" altLang="en-US"/>
              <a:t>(</a:t>
            </a:r>
            <a:r>
              <a:rPr lang="en-US" altLang="en-US" i="1"/>
              <a:t>u</a:t>
            </a:r>
            <a:r>
              <a:rPr lang="en-US" altLang="en-US"/>
              <a:t>,</a:t>
            </a:r>
            <a:r>
              <a:rPr lang="en-US" altLang="en-US" i="1"/>
              <a:t>v</a:t>
            </a:r>
            <a:r>
              <a:rPr lang="en-US" altLang="en-US"/>
              <a:t>) is locally approximated by a quadratic form. Let’s try to understand its shape.</a:t>
            </a:r>
          </a:p>
        </p:txBody>
      </p:sp>
      <p:sp>
        <p:nvSpPr>
          <p:cNvPr id="19763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Interpreting the second moment matrix</a:t>
            </a:r>
          </a:p>
        </p:txBody>
      </p:sp>
      <p:pic>
        <p:nvPicPr>
          <p:cNvPr id="197636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667000"/>
            <a:ext cx="39878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7637" name="Object 8"/>
          <p:cNvGraphicFramePr>
            <a:graphicFrameLocks noChangeAspect="1"/>
          </p:cNvGraphicFramePr>
          <p:nvPr/>
        </p:nvGraphicFramePr>
        <p:xfrm>
          <a:off x="533400" y="2743200"/>
          <a:ext cx="4038600" cy="120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733" name="Equation" r:id="rId5" imgW="1536700" imgH="457200" progId="Equation.3">
                  <p:embed/>
                </p:oleObj>
              </mc:Choice>
              <mc:Fallback>
                <p:oleObj name="Equation" r:id="rId5" imgW="1536700" imgH="4572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743200"/>
                        <a:ext cx="4038600" cy="1201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763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2138185"/>
              </p:ext>
            </p:extLst>
          </p:nvPr>
        </p:nvGraphicFramePr>
        <p:xfrm>
          <a:off x="304800" y="4267200"/>
          <a:ext cx="4495800" cy="1303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734" name="Equation" r:id="rId7" imgW="1752480" imgH="507960" progId="Equation.3">
                  <p:embed/>
                </p:oleObj>
              </mc:Choice>
              <mc:Fallback>
                <p:oleObj name="Equation" r:id="rId7" imgW="1752480" imgH="50796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267200"/>
                        <a:ext cx="4495800" cy="1303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975600" y="6519446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James Hays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Text Box 20"/>
          <p:cNvSpPr txBox="1">
            <a:spLocks noChangeArrowheads="1"/>
          </p:cNvSpPr>
          <p:nvPr/>
        </p:nvSpPr>
        <p:spPr bwMode="auto">
          <a:xfrm>
            <a:off x="381000" y="1138238"/>
            <a:ext cx="76755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dirty="0"/>
              <a:t>Consider a horizontal “slice” of </a:t>
            </a:r>
            <a:r>
              <a:rPr lang="en-US" altLang="en-US" sz="2400" i="1" dirty="0"/>
              <a:t>E</a:t>
            </a:r>
            <a:r>
              <a:rPr lang="en-US" altLang="en-US" sz="2400" dirty="0"/>
              <a:t>(</a:t>
            </a:r>
            <a:r>
              <a:rPr lang="en-US" altLang="en-US" sz="2400" i="1" dirty="0"/>
              <a:t>u</a:t>
            </a:r>
            <a:r>
              <a:rPr lang="en-US" altLang="en-US" sz="2400" dirty="0"/>
              <a:t>, </a:t>
            </a:r>
            <a:r>
              <a:rPr lang="en-US" altLang="en-US" sz="2400" i="1" dirty="0"/>
              <a:t>v</a:t>
            </a:r>
            <a:r>
              <a:rPr lang="en-US" altLang="en-US" sz="2400" dirty="0"/>
              <a:t>):</a:t>
            </a:r>
          </a:p>
        </p:txBody>
      </p:sp>
      <p:sp>
        <p:nvSpPr>
          <p:cNvPr id="1996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Interpreting the second moment matrix</a:t>
            </a:r>
          </a:p>
        </p:txBody>
      </p:sp>
      <p:sp>
        <p:nvSpPr>
          <p:cNvPr id="8197" name="Text Box 3"/>
          <p:cNvSpPr txBox="1">
            <a:spLocks noChangeArrowheads="1"/>
          </p:cNvSpPr>
          <p:nvPr/>
        </p:nvSpPr>
        <p:spPr bwMode="auto">
          <a:xfrm>
            <a:off x="381000" y="1676400"/>
            <a:ext cx="5486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/>
              <a:t>This is the equation of an ellipse.</a:t>
            </a:r>
          </a:p>
        </p:txBody>
      </p:sp>
      <p:graphicFrame>
        <p:nvGraphicFramePr>
          <p:cNvPr id="199685" name="Object 18"/>
          <p:cNvGraphicFramePr>
            <a:graphicFrameLocks noGrp="1" noChangeAspect="1"/>
          </p:cNvGraphicFramePr>
          <p:nvPr>
            <p:ph idx="1"/>
          </p:nvPr>
        </p:nvGraphicFramePr>
        <p:xfrm>
          <a:off x="5943600" y="914400"/>
          <a:ext cx="2743200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728" name="Equation" r:id="rId4" imgW="1358900" imgH="457200" progId="Equation.3">
                  <p:embed/>
                </p:oleObj>
              </mc:Choice>
              <mc:Fallback>
                <p:oleObj name="Equation" r:id="rId4" imgW="1358900" imgH="4572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914400"/>
                        <a:ext cx="2743200" cy="922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9686" name="Picture 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50" y="2133600"/>
            <a:ext cx="669925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975600" y="6519446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James Hays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81000" y="5943600"/>
            <a:ext cx="8001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 smtClean="0">
                <a:solidFill>
                  <a:srgbClr val="FF0000"/>
                </a:solidFill>
              </a:rPr>
              <a:t>Recall that E(</a:t>
            </a:r>
            <a:r>
              <a:rPr lang="en-US" altLang="en-US" sz="2400" dirty="0" err="1" smtClean="0">
                <a:solidFill>
                  <a:srgbClr val="FF0000"/>
                </a:solidFill>
              </a:rPr>
              <a:t>u,v</a:t>
            </a:r>
            <a:r>
              <a:rPr lang="en-US" altLang="en-US" sz="2400" dirty="0" smtClean="0">
                <a:solidFill>
                  <a:srgbClr val="FF0000"/>
                </a:solidFill>
              </a:rPr>
              <a:t>) is the square difference between shifted patch and itself</a:t>
            </a:r>
            <a:endParaRPr lang="en-US" alt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Eigenvector and eigenvalue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772400" cy="52578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Scaled eigenvector is still eigenvector with </a:t>
            </a:r>
            <a:r>
              <a:rPr lang="en-US" dirty="0" smtClean="0">
                <a:solidFill>
                  <a:srgbClr val="FF0000"/>
                </a:solidFill>
              </a:rPr>
              <a:t>same eigenvalue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Eigenvectors </a:t>
            </a:r>
            <a:r>
              <a:rPr lang="en-US" dirty="0" err="1" smtClean="0">
                <a:solidFill>
                  <a:srgbClr val="FF0000"/>
                </a:solidFill>
              </a:rPr>
              <a:t>diagonalize</a:t>
            </a:r>
            <a:r>
              <a:rPr lang="en-US" dirty="0" smtClean="0"/>
              <a:t> the matrix</a:t>
            </a:r>
          </a:p>
        </p:txBody>
      </p:sp>
      <p:graphicFrame>
        <p:nvGraphicFramePr>
          <p:cNvPr id="4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4755644"/>
              </p:ext>
            </p:extLst>
          </p:nvPr>
        </p:nvGraphicFramePr>
        <p:xfrm>
          <a:off x="1143000" y="1143000"/>
          <a:ext cx="2563813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492" name="Equation" r:id="rId3" imgW="1269720" imgH="380880" progId="Equation.DSMT4">
                  <p:embed/>
                </p:oleObj>
              </mc:Choice>
              <mc:Fallback>
                <p:oleObj name="Equation" r:id="rId3" imgW="126972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143000"/>
                        <a:ext cx="2563813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914337"/>
              </p:ext>
            </p:extLst>
          </p:nvPr>
        </p:nvGraphicFramePr>
        <p:xfrm>
          <a:off x="1295400" y="3117850"/>
          <a:ext cx="274320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493" name="Equation" r:id="rId5" imgW="1358640" imgH="380880" progId="Equation.DSMT4">
                  <p:embed/>
                </p:oleObj>
              </mc:Choice>
              <mc:Fallback>
                <p:oleObj name="Equation" r:id="rId5" imgW="135864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117850"/>
                        <a:ext cx="2743200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2344622"/>
              </p:ext>
            </p:extLst>
          </p:nvPr>
        </p:nvGraphicFramePr>
        <p:xfrm>
          <a:off x="1320800" y="4873625"/>
          <a:ext cx="2692400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494" name="Equation" r:id="rId7" imgW="1333440" imgH="228600" progId="Equation.DSMT4">
                  <p:embed/>
                </p:oleObj>
              </mc:Choice>
              <mc:Fallback>
                <p:oleObj name="Equation" r:id="rId7" imgW="13334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0800" y="4873625"/>
                        <a:ext cx="2692400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2446856"/>
              </p:ext>
            </p:extLst>
          </p:nvPr>
        </p:nvGraphicFramePr>
        <p:xfrm>
          <a:off x="3962400" y="4605338"/>
          <a:ext cx="2205038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495" name="Equation" r:id="rId9" imgW="1091880" imgH="495000" progId="Equation.DSMT4">
                  <p:embed/>
                </p:oleObj>
              </mc:Choice>
              <mc:Fallback>
                <p:oleObj name="Equation" r:id="rId9" imgW="1091880" imgH="49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4605338"/>
                        <a:ext cx="2205038" cy="100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186216"/>
              </p:ext>
            </p:extLst>
          </p:nvPr>
        </p:nvGraphicFramePr>
        <p:xfrm>
          <a:off x="1143000" y="5500687"/>
          <a:ext cx="2717800" cy="97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496" name="Equation" r:id="rId11" imgW="1346040" imgH="482400" progId="Equation.DSMT4">
                  <p:embed/>
                </p:oleObj>
              </mc:Choice>
              <mc:Fallback>
                <p:oleObj name="Equation" r:id="rId11" imgW="134604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500687"/>
                        <a:ext cx="2717800" cy="976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86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Eigenvector and eigenvalue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85800"/>
            <a:ext cx="7772400" cy="5257800"/>
          </a:xfrm>
        </p:spPr>
        <p:txBody>
          <a:bodyPr/>
          <a:lstStyle/>
          <a:p>
            <a:endParaRPr lang="en-US" dirty="0"/>
          </a:p>
          <a:p>
            <a:pPr marL="514350" indent="-514350">
              <a:buFont typeface="+mj-lt"/>
              <a:buAutoNum type="arabicPeriod" startAt="3"/>
            </a:pPr>
            <a:r>
              <a:rPr lang="en-US" dirty="0" smtClean="0"/>
              <a:t>For symmetric </a:t>
            </a:r>
            <a:r>
              <a:rPr lang="en-US" i="1" dirty="0" smtClean="0"/>
              <a:t>M</a:t>
            </a:r>
            <a:r>
              <a:rPr lang="en-US" dirty="0" smtClean="0"/>
              <a:t>, </a:t>
            </a:r>
            <a:r>
              <a:rPr lang="en-US" i="1" dirty="0" smtClean="0"/>
              <a:t>R</a:t>
            </a:r>
            <a:r>
              <a:rPr lang="en-US" dirty="0" smtClean="0"/>
              <a:t> can be made orthonormal (orthogonal and normalized)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In particular,               if               (try at home)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i="1" dirty="0" smtClean="0"/>
              <a:t>R</a:t>
            </a:r>
            <a:r>
              <a:rPr lang="en-US" sz="2400" dirty="0" smtClean="0"/>
              <a:t> orthonormal                          </a:t>
            </a:r>
            <a:r>
              <a:rPr lang="en-US" sz="2400" i="1" dirty="0" smtClean="0"/>
              <a:t>R</a:t>
            </a:r>
            <a:r>
              <a:rPr lang="en-US" sz="2400" dirty="0" smtClean="0"/>
              <a:t> is a rotation operation</a:t>
            </a:r>
            <a:endParaRPr lang="en-US" sz="2400" dirty="0"/>
          </a:p>
          <a:p>
            <a:pPr marL="514350" indent="-514350">
              <a:buFont typeface="+mj-lt"/>
              <a:buAutoNum type="arabicPeriod" startAt="3"/>
            </a:pPr>
            <a:r>
              <a:rPr lang="en-US" i="1" dirty="0" smtClean="0"/>
              <a:t>E(</a:t>
            </a:r>
            <a:r>
              <a:rPr lang="en-US" i="1" dirty="0" err="1" smtClean="0"/>
              <a:t>u,v</a:t>
            </a:r>
            <a:r>
              <a:rPr lang="en-US" i="1" dirty="0" smtClean="0"/>
              <a:t>)</a:t>
            </a:r>
            <a:r>
              <a:rPr lang="en-US" dirty="0" smtClean="0"/>
              <a:t> = 1 is a rotated eclipse (by </a:t>
            </a:r>
            <a:r>
              <a:rPr lang="en-US" i="1" dirty="0" smtClean="0"/>
              <a:t>R</a:t>
            </a:r>
            <a:r>
              <a:rPr lang="en-US" dirty="0" smtClean="0"/>
              <a:t>) </a:t>
            </a:r>
          </a:p>
        </p:txBody>
      </p:sp>
      <p:graphicFrame>
        <p:nvGraphicFramePr>
          <p:cNvPr id="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5944924"/>
              </p:ext>
            </p:extLst>
          </p:nvPr>
        </p:nvGraphicFramePr>
        <p:xfrm>
          <a:off x="3513931" y="2133600"/>
          <a:ext cx="896938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518" name="Equation" r:id="rId3" imgW="444240" imgH="228600" progId="Equation.DSMT4">
                  <p:embed/>
                </p:oleObj>
              </mc:Choice>
              <mc:Fallback>
                <p:oleObj name="Equation" r:id="rId3" imgW="4442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3931" y="2133600"/>
                        <a:ext cx="896938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980893"/>
              </p:ext>
            </p:extLst>
          </p:nvPr>
        </p:nvGraphicFramePr>
        <p:xfrm>
          <a:off x="4945063" y="2133600"/>
          <a:ext cx="922337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519" name="Equation" r:id="rId5" imgW="457200" imgH="228600" progId="Equation.DSMT4">
                  <p:embed/>
                </p:oleObj>
              </mc:Choice>
              <mc:Fallback>
                <p:oleObj name="Equation" r:id="rId5" imgW="457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5063" y="2133600"/>
                        <a:ext cx="922337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6555274"/>
              </p:ext>
            </p:extLst>
          </p:nvPr>
        </p:nvGraphicFramePr>
        <p:xfrm>
          <a:off x="1128252" y="3934970"/>
          <a:ext cx="7010400" cy="1045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520" name="Equation" r:id="rId7" imgW="3238200" imgH="482400" progId="Equation.DSMT4">
                  <p:embed/>
                </p:oleObj>
              </mc:Choice>
              <mc:Fallback>
                <p:oleObj name="Equation" r:id="rId7" imgW="323820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8252" y="3934970"/>
                        <a:ext cx="7010400" cy="10454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568919"/>
              </p:ext>
            </p:extLst>
          </p:nvPr>
        </p:nvGraphicFramePr>
        <p:xfrm>
          <a:off x="3657600" y="2560637"/>
          <a:ext cx="1976437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521" name="Equation" r:id="rId9" imgW="977760" imgH="203040" progId="Equation.DSMT4">
                  <p:embed/>
                </p:oleObj>
              </mc:Choice>
              <mc:Fallback>
                <p:oleObj name="Equation" r:id="rId9" imgW="9777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2560637"/>
                        <a:ext cx="1976437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3841595"/>
              </p:ext>
            </p:extLst>
          </p:nvPr>
        </p:nvGraphicFramePr>
        <p:xfrm>
          <a:off x="777875" y="4876800"/>
          <a:ext cx="7832725" cy="184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522" name="Equation" r:id="rId11" imgW="3619440" imgH="850680" progId="Equation.DSMT4">
                  <p:embed/>
                </p:oleObj>
              </mc:Choice>
              <mc:Fallback>
                <p:oleObj name="Equation" r:id="rId11" imgW="3619440" imgH="850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875" y="4876800"/>
                        <a:ext cx="7832725" cy="184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763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Interpreting the second moment 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3782" name="Text Box 5"/>
              <p:cNvSpPr txBox="1">
                <a:spLocks noChangeArrowheads="1"/>
              </p:cNvSpPr>
              <p:nvPr/>
            </p:nvSpPr>
            <p:spPr bwMode="auto">
              <a:xfrm>
                <a:off x="572729" y="6073170"/>
                <a:ext cx="8534400" cy="7848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ts val="600"/>
                  </a:spcBef>
                </a:pPr>
                <a:r>
                  <a:rPr lang="en-US" altLang="en-US" sz="2000" dirty="0"/>
                  <a:t>The axis lengths of the ellipse are determined by the eigenvalues,</a:t>
                </a:r>
              </a:p>
              <a:p>
                <a:pPr eaLnBrk="1" hangingPunct="1">
                  <a:spcBef>
                    <a:spcPts val="600"/>
                  </a:spcBef>
                </a:pPr>
                <a:r>
                  <a:rPr lang="en-US" altLang="en-US" sz="2000" dirty="0"/>
                  <a:t>and the orientation is determined by a rotation matrix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altLang="en-US" sz="2000" i="1" dirty="0"/>
                  <a:t>.</a:t>
                </a:r>
              </a:p>
            </p:txBody>
          </p:sp>
        </mc:Choice>
        <mc:Fallback xmlns="">
          <p:sp>
            <p:nvSpPr>
              <p:cNvPr id="203782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2729" y="6073170"/>
                <a:ext cx="8534400" cy="784830"/>
              </a:xfrm>
              <a:prstGeom prst="rect">
                <a:avLst/>
              </a:prstGeom>
              <a:blipFill rotWithShape="0">
                <a:blip r:embed="rId4"/>
                <a:stretch>
                  <a:fillRect l="-786" t="-3101" b="-1317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3783" name="Group 21"/>
          <p:cNvGrpSpPr>
            <a:grpSpLocks/>
          </p:cNvGrpSpPr>
          <p:nvPr/>
        </p:nvGrpSpPr>
        <p:grpSpPr bwMode="auto">
          <a:xfrm>
            <a:off x="914400" y="3118771"/>
            <a:ext cx="5410200" cy="2901029"/>
            <a:chOff x="2254" y="2352"/>
            <a:chExt cx="3410" cy="1813"/>
          </a:xfrm>
        </p:grpSpPr>
        <p:sp>
          <p:nvSpPr>
            <p:cNvPr id="203786" name="Text Box 8"/>
            <p:cNvSpPr txBox="1">
              <a:spLocks noChangeArrowheads="1"/>
            </p:cNvSpPr>
            <p:nvPr/>
          </p:nvSpPr>
          <p:spPr bwMode="auto">
            <a:xfrm>
              <a:off x="4656" y="2736"/>
              <a:ext cx="1008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en-US" sz="1600">
                  <a:solidFill>
                    <a:srgbClr val="FF3300"/>
                  </a:solidFill>
                  <a:cs typeface="Times New Roman" panose="02020603050405020304" pitchFamily="18" charset="0"/>
                </a:rPr>
                <a:t>direction of the slowest change</a:t>
              </a:r>
              <a:endParaRPr lang="ru-RU" altLang="en-US" sz="1600">
                <a:solidFill>
                  <a:srgbClr val="FF330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203787" name="Text Box 9"/>
            <p:cNvSpPr txBox="1">
              <a:spLocks noChangeArrowheads="1"/>
            </p:cNvSpPr>
            <p:nvPr/>
          </p:nvSpPr>
          <p:spPr bwMode="auto">
            <a:xfrm>
              <a:off x="2640" y="2352"/>
              <a:ext cx="1056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en-US" sz="1600" dirty="0">
                  <a:solidFill>
                    <a:srgbClr val="0033CC"/>
                  </a:solidFill>
                  <a:cs typeface="Times New Roman" panose="02020603050405020304" pitchFamily="18" charset="0"/>
                </a:rPr>
                <a:t>direction of the fastest change</a:t>
              </a:r>
              <a:endParaRPr lang="ru-RU" altLang="en-US" sz="1600" dirty="0">
                <a:solidFill>
                  <a:srgbClr val="0033CC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203788" name="Oval 11"/>
            <p:cNvSpPr>
              <a:spLocks noChangeArrowheads="1"/>
            </p:cNvSpPr>
            <p:nvPr/>
          </p:nvSpPr>
          <p:spPr bwMode="auto">
            <a:xfrm rot="-1106879">
              <a:off x="2254" y="2771"/>
              <a:ext cx="2448" cy="1217"/>
            </a:xfrm>
            <a:prstGeom prst="ellipse">
              <a:avLst/>
            </a:prstGeom>
            <a:solidFill>
              <a:srgbClr val="7CF6D3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/>
            </a:p>
          </p:txBody>
        </p:sp>
        <p:sp>
          <p:nvSpPr>
            <p:cNvPr id="203789" name="Line 12"/>
            <p:cNvSpPr>
              <a:spLocks noChangeShapeType="1"/>
            </p:cNvSpPr>
            <p:nvPr/>
          </p:nvSpPr>
          <p:spPr bwMode="auto">
            <a:xfrm rot="1280297" flipV="1">
              <a:off x="2555" y="2597"/>
              <a:ext cx="1875" cy="1568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3790" name="Line 13"/>
            <p:cNvSpPr>
              <a:spLocks noChangeShapeType="1"/>
            </p:cNvSpPr>
            <p:nvPr/>
          </p:nvSpPr>
          <p:spPr bwMode="auto">
            <a:xfrm rot="1280297" flipH="1" flipV="1">
              <a:off x="3094" y="2904"/>
              <a:ext cx="798" cy="94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3791" name="AutoShape 14"/>
            <p:cNvSpPr>
              <a:spLocks/>
            </p:cNvSpPr>
            <p:nvPr/>
          </p:nvSpPr>
          <p:spPr bwMode="auto">
            <a:xfrm rot="-6496486">
              <a:off x="4037" y="2756"/>
              <a:ext cx="116" cy="1095"/>
            </a:xfrm>
            <a:prstGeom prst="leftBrace">
              <a:avLst>
                <a:gd name="adj1" fmla="val 78664"/>
                <a:gd name="adj2" fmla="val 49065"/>
              </a:avLst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/>
            </a:p>
          </p:txBody>
        </p:sp>
        <p:sp>
          <p:nvSpPr>
            <p:cNvPr id="203792" name="AutoShape 15"/>
            <p:cNvSpPr>
              <a:spLocks/>
            </p:cNvSpPr>
            <p:nvPr/>
          </p:nvSpPr>
          <p:spPr bwMode="auto">
            <a:xfrm rot="-1178674">
              <a:off x="3212" y="2864"/>
              <a:ext cx="140" cy="513"/>
            </a:xfrm>
            <a:prstGeom prst="leftBrace">
              <a:avLst>
                <a:gd name="adj1" fmla="val 30536"/>
                <a:gd name="adj2" fmla="val 49065"/>
              </a:avLst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/>
            </a:p>
          </p:txBody>
        </p:sp>
        <p:sp>
          <p:nvSpPr>
            <p:cNvPr id="203793" name="Rectangle 16"/>
            <p:cNvSpPr>
              <a:spLocks noChangeArrowheads="1"/>
            </p:cNvSpPr>
            <p:nvPr/>
          </p:nvSpPr>
          <p:spPr bwMode="auto">
            <a:xfrm>
              <a:off x="2400" y="3168"/>
              <a:ext cx="11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en-US" sz="24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(</a:t>
              </a:r>
              <a:r>
                <a:rPr lang="ru-RU" altLang="en-US" sz="24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</a:t>
              </a:r>
              <a:r>
                <a:rPr lang="en-US" altLang="en-US" sz="2400" baseline="-250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max</a:t>
              </a:r>
              <a:r>
                <a:rPr lang="en-US" altLang="en-US" sz="24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)</a:t>
              </a:r>
              <a:r>
                <a:rPr lang="en-US" altLang="en-US" sz="2400" baseline="300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-1/2</a:t>
              </a:r>
              <a:endParaRPr lang="ru-RU" altLang="en-US" sz="2400" baseline="30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203794" name="Rectangle 17"/>
            <p:cNvSpPr>
              <a:spLocks noChangeArrowheads="1"/>
            </p:cNvSpPr>
            <p:nvPr/>
          </p:nvSpPr>
          <p:spPr bwMode="auto">
            <a:xfrm>
              <a:off x="3552" y="3360"/>
              <a:ext cx="11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en-US" sz="240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(</a:t>
              </a:r>
              <a:r>
                <a:rPr lang="ru-RU" altLang="en-US" sz="240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</a:t>
              </a:r>
              <a:r>
                <a:rPr lang="en-US" altLang="en-US" sz="2400" baseline="-2500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min</a:t>
              </a:r>
              <a:r>
                <a:rPr lang="en-US" altLang="en-US" sz="240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)</a:t>
              </a:r>
              <a:r>
                <a:rPr lang="en-US" altLang="en-US" sz="2400" baseline="3000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-1/2</a:t>
              </a:r>
              <a:endParaRPr lang="ru-RU" altLang="en-US" sz="2400" baseline="300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</p:grpSp>
      <p:graphicFrame>
        <p:nvGraphicFramePr>
          <p:cNvPr id="203784" name="Object 1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1880536"/>
              </p:ext>
            </p:extLst>
          </p:nvPr>
        </p:nvGraphicFramePr>
        <p:xfrm>
          <a:off x="5638800" y="1327150"/>
          <a:ext cx="2743200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89" name="Equation" r:id="rId5" imgW="1587240" imgH="482400" progId="Equation.DSMT4">
                  <p:embed/>
                </p:oleObj>
              </mc:Choice>
              <mc:Fallback>
                <p:oleObj name="Equation" r:id="rId5" imgW="1587240" imgH="4824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1327150"/>
                        <a:ext cx="2743200" cy="83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7975600" y="6519446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James Hays</a:t>
            </a:r>
          </a:p>
        </p:txBody>
      </p:sp>
      <p:graphicFrame>
        <p:nvGraphicFramePr>
          <p:cNvPr id="20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9868900"/>
              </p:ext>
            </p:extLst>
          </p:nvPr>
        </p:nvGraphicFramePr>
        <p:xfrm>
          <a:off x="5257800" y="4456112"/>
          <a:ext cx="3286125" cy="118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90" name="Equation" r:id="rId7" imgW="1765080" imgH="634680" progId="Equation.DSMT4">
                  <p:embed/>
                </p:oleObj>
              </mc:Choice>
              <mc:Fallback>
                <p:oleObj name="Equation" r:id="rId7" imgW="1765080" imgH="634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4456112"/>
                        <a:ext cx="3286125" cy="1182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Oval 11"/>
          <p:cNvSpPr>
            <a:spLocks noChangeArrowheads="1"/>
          </p:cNvSpPr>
          <p:nvPr/>
        </p:nvSpPr>
        <p:spPr bwMode="auto">
          <a:xfrm>
            <a:off x="831689" y="991098"/>
            <a:ext cx="3883921" cy="1947354"/>
          </a:xfrm>
          <a:prstGeom prst="ellipse">
            <a:avLst/>
          </a:prstGeom>
          <a:solidFill>
            <a:srgbClr val="7CF6D3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3" name="Line 12"/>
          <p:cNvSpPr>
            <a:spLocks noChangeShapeType="1"/>
          </p:cNvSpPr>
          <p:nvPr/>
        </p:nvSpPr>
        <p:spPr bwMode="auto">
          <a:xfrm rot="2387176" flipV="1">
            <a:off x="1309246" y="712676"/>
            <a:ext cx="2974817" cy="2508998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13"/>
          <p:cNvSpPr>
            <a:spLocks noChangeShapeType="1"/>
          </p:cNvSpPr>
          <p:nvPr/>
        </p:nvSpPr>
        <p:spPr bwMode="auto">
          <a:xfrm rot="2387176" flipH="1" flipV="1">
            <a:off x="2164407" y="1203915"/>
            <a:ext cx="1266082" cy="1504119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AutoShape 14"/>
          <p:cNvSpPr>
            <a:spLocks/>
          </p:cNvSpPr>
          <p:nvPr/>
        </p:nvSpPr>
        <p:spPr bwMode="auto">
          <a:xfrm rot="16210393">
            <a:off x="3659755" y="1284187"/>
            <a:ext cx="185615" cy="1737293"/>
          </a:xfrm>
          <a:prstGeom prst="leftBrace">
            <a:avLst>
              <a:gd name="adj1" fmla="val 78664"/>
              <a:gd name="adj2" fmla="val 49065"/>
            </a:avLst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6" name="AutoShape 15"/>
          <p:cNvSpPr>
            <a:spLocks/>
          </p:cNvSpPr>
          <p:nvPr/>
        </p:nvSpPr>
        <p:spPr bwMode="auto">
          <a:xfrm rot="21528205">
            <a:off x="2436333" y="1069030"/>
            <a:ext cx="222120" cy="820865"/>
          </a:xfrm>
          <a:prstGeom prst="leftBrace">
            <a:avLst>
              <a:gd name="adj1" fmla="val 30536"/>
              <a:gd name="adj2" fmla="val 49065"/>
            </a:avLst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7" name="Rectangle 16"/>
          <p:cNvSpPr>
            <a:spLocks noChangeArrowheads="1"/>
          </p:cNvSpPr>
          <p:nvPr/>
        </p:nvSpPr>
        <p:spPr bwMode="auto">
          <a:xfrm>
            <a:off x="991628" y="1219200"/>
            <a:ext cx="1751572" cy="460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ru-RU" alt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altLang="en-US" sz="2400" baseline="-25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max</a:t>
            </a: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US" altLang="en-US" sz="2400" baseline="30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-1/2</a:t>
            </a:r>
            <a:endParaRPr lang="ru-RU" altLang="en-US" sz="2400" baseline="30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8" name="Rectangle 17"/>
          <p:cNvSpPr>
            <a:spLocks noChangeArrowheads="1"/>
          </p:cNvSpPr>
          <p:nvPr/>
        </p:nvSpPr>
        <p:spPr bwMode="auto">
          <a:xfrm>
            <a:off x="2891055" y="2243240"/>
            <a:ext cx="1751572" cy="460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ru-RU" alt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altLang="en-US" sz="2400" baseline="-25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min</a:t>
            </a:r>
            <a:r>
              <a:rPr lang="en-US" alt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US" altLang="en-US" sz="2400" baseline="30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-1/2</a:t>
            </a:r>
            <a:endParaRPr lang="ru-RU" altLang="en-US" sz="2400" baseline="300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8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Correspondence across views</a:t>
            </a:r>
          </a:p>
        </p:txBody>
      </p:sp>
      <p:sp>
        <p:nvSpPr>
          <p:cNvPr id="141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/>
          </a:p>
          <a:p>
            <a:r>
              <a:rPr lang="en-US" altLang="en-US" dirty="0"/>
              <a:t>Correspondence: matching points, patches, edges, or regions across images.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  <p:pic>
        <p:nvPicPr>
          <p:cNvPr id="141316" name="Picture 2" descr="http://blog.chron.com/goodmombadmom/files/legacy/Br%20stop%20sign%202%20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4" r="24120" b="6261"/>
          <a:stretch>
            <a:fillRect/>
          </a:stretch>
        </p:blipFill>
        <p:spPr bwMode="auto">
          <a:xfrm>
            <a:off x="1193800" y="2927350"/>
            <a:ext cx="1987550" cy="287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17" name="Picture 4" descr="http://www.freefoto.com/images/41/15/41_15_85---Stop-Sign_we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0" y="3168650"/>
            <a:ext cx="1600200" cy="23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18" name="Picture 2" descr="http://blog.chron.com/goodmombadmom/files/legacy/Br%20stop%20sign%202%20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23" t="30582" r="48683" b="53894"/>
          <a:stretch>
            <a:fillRect/>
          </a:stretch>
        </p:blipFill>
        <p:spPr bwMode="auto">
          <a:xfrm>
            <a:off x="3556000" y="3844925"/>
            <a:ext cx="5016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19" name="Picture 4" descr="http://www.freefoto.com/images/41/15/41_15_85---Stop-Sign_we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75" t="32785" r="29762" b="42061"/>
          <a:stretch>
            <a:fillRect/>
          </a:stretch>
        </p:blipFill>
        <p:spPr bwMode="auto">
          <a:xfrm>
            <a:off x="4356100" y="3803650"/>
            <a:ext cx="476250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1933575" y="3475038"/>
            <a:ext cx="685800" cy="887412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772150" y="3803650"/>
            <a:ext cx="685800" cy="887413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1322" name="TextBox 9"/>
          <p:cNvSpPr txBox="1">
            <a:spLocks noChangeArrowheads="1"/>
          </p:cNvSpPr>
          <p:nvPr/>
        </p:nvSpPr>
        <p:spPr bwMode="auto">
          <a:xfrm>
            <a:off x="4013200" y="3851275"/>
            <a:ext cx="393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Arial" panose="020B0604020202020204" pitchFamily="34" charset="0"/>
              </a:rPr>
              <a:t>≈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619375" y="3919538"/>
            <a:ext cx="784225" cy="18415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4832350" y="4191000"/>
            <a:ext cx="939800" cy="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458200" y="6519446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Hays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Oval 11"/>
          <p:cNvSpPr>
            <a:spLocks noChangeArrowheads="1"/>
          </p:cNvSpPr>
          <p:nvPr/>
        </p:nvSpPr>
        <p:spPr bwMode="auto">
          <a:xfrm>
            <a:off x="831689" y="991098"/>
            <a:ext cx="3883921" cy="1947354"/>
          </a:xfrm>
          <a:prstGeom prst="ellipse">
            <a:avLst/>
          </a:prstGeom>
          <a:solidFill>
            <a:srgbClr val="7CF6D3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" name="Line 13"/>
          <p:cNvSpPr>
            <a:spLocks noChangeShapeType="1"/>
          </p:cNvSpPr>
          <p:nvPr/>
        </p:nvSpPr>
        <p:spPr bwMode="auto">
          <a:xfrm rot="2387176" flipH="1" flipV="1">
            <a:off x="2164407" y="1203915"/>
            <a:ext cx="1266082" cy="1504119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AutoShape 14"/>
          <p:cNvSpPr>
            <a:spLocks/>
          </p:cNvSpPr>
          <p:nvPr/>
        </p:nvSpPr>
        <p:spPr bwMode="auto">
          <a:xfrm rot="16210393">
            <a:off x="3659755" y="1284187"/>
            <a:ext cx="185615" cy="1737293"/>
          </a:xfrm>
          <a:prstGeom prst="leftBrace">
            <a:avLst>
              <a:gd name="adj1" fmla="val 78664"/>
              <a:gd name="adj2" fmla="val 49065"/>
            </a:avLst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7" name="AutoShape 15"/>
          <p:cNvSpPr>
            <a:spLocks/>
          </p:cNvSpPr>
          <p:nvPr/>
        </p:nvSpPr>
        <p:spPr bwMode="auto">
          <a:xfrm rot="21528205">
            <a:off x="2436333" y="1069030"/>
            <a:ext cx="222120" cy="820865"/>
          </a:xfrm>
          <a:prstGeom prst="leftBrace">
            <a:avLst>
              <a:gd name="adj1" fmla="val 30536"/>
              <a:gd name="adj2" fmla="val 49065"/>
            </a:avLst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991628" y="1219200"/>
            <a:ext cx="1751572" cy="460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ru-RU" alt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altLang="en-US" sz="2400" baseline="-25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max</a:t>
            </a: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US" altLang="en-US" sz="2400" baseline="30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-1/2</a:t>
            </a:r>
            <a:endParaRPr lang="ru-RU" altLang="en-US" sz="2400" baseline="30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auto">
          <a:xfrm>
            <a:off x="2891055" y="2243240"/>
            <a:ext cx="1751572" cy="460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ru-RU" alt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altLang="en-US" sz="2400" baseline="-25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min</a:t>
            </a:r>
            <a:r>
              <a:rPr lang="en-US" alt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US" altLang="en-US" sz="2400" baseline="30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-1/2</a:t>
            </a:r>
            <a:endParaRPr lang="ru-RU" altLang="en-US" sz="2400" baseline="300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 rot="2387176" flipV="1">
            <a:off x="1309246" y="712676"/>
            <a:ext cx="2974817" cy="2508998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5479289"/>
              </p:ext>
            </p:extLst>
          </p:nvPr>
        </p:nvGraphicFramePr>
        <p:xfrm>
          <a:off x="1352255" y="3482772"/>
          <a:ext cx="2151062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07" name="Equation" r:id="rId3" imgW="990360" imgH="228600" progId="Equation.DSMT4">
                  <p:embed/>
                </p:oleObj>
              </mc:Choice>
              <mc:Fallback>
                <p:oleObj name="Equation" r:id="rId3" imgW="9903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2255" y="3482772"/>
                        <a:ext cx="2151062" cy="496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1120563"/>
              </p:ext>
            </p:extLst>
          </p:nvPr>
        </p:nvGraphicFramePr>
        <p:xfrm>
          <a:off x="1484313" y="4340225"/>
          <a:ext cx="1958975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08" name="Equation" r:id="rId5" imgW="901440" imgH="228600" progId="Equation.DSMT4">
                  <p:embed/>
                </p:oleObj>
              </mc:Choice>
              <mc:Fallback>
                <p:oleObj name="Equation" r:id="rId5" imgW="9014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4313" y="4340225"/>
                        <a:ext cx="1958975" cy="49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0942717"/>
              </p:ext>
            </p:extLst>
          </p:nvPr>
        </p:nvGraphicFramePr>
        <p:xfrm>
          <a:off x="1568450" y="5384800"/>
          <a:ext cx="1765300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09" name="Equation" r:id="rId7" imgW="812520" imgH="228600" progId="Equation.DSMT4">
                  <p:embed/>
                </p:oleObj>
              </mc:Choice>
              <mc:Fallback>
                <p:oleObj name="Equation" r:id="rId7" imgW="8125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8450" y="5384800"/>
                        <a:ext cx="1765300" cy="49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939464" y="3512142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Flat region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956670" y="4354541"/>
            <a:ext cx="2147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Corner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939464" y="5384800"/>
            <a:ext cx="2451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Edge</a:t>
            </a:r>
          </a:p>
        </p:txBody>
      </p:sp>
      <p:cxnSp>
        <p:nvCxnSpPr>
          <p:cNvPr id="25" name="Straight Connector 24"/>
          <p:cNvCxnSpPr>
            <a:stCxn id="20" idx="1"/>
          </p:cNvCxnSpPr>
          <p:nvPr/>
        </p:nvCxnSpPr>
        <p:spPr bwMode="auto">
          <a:xfrm flipH="1">
            <a:off x="3377657" y="3773752"/>
            <a:ext cx="1561807" cy="180841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27" name="Straight Connector 26"/>
          <p:cNvCxnSpPr>
            <a:stCxn id="22" idx="1"/>
          </p:cNvCxnSpPr>
          <p:nvPr/>
        </p:nvCxnSpPr>
        <p:spPr bwMode="auto">
          <a:xfrm flipH="1" flipV="1">
            <a:off x="3503317" y="3729675"/>
            <a:ext cx="1453353" cy="88647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30" name="Straight Connector 29"/>
          <p:cNvCxnSpPr>
            <a:stCxn id="23" idx="1"/>
          </p:cNvCxnSpPr>
          <p:nvPr/>
        </p:nvCxnSpPr>
        <p:spPr bwMode="auto">
          <a:xfrm flipH="1" flipV="1">
            <a:off x="3503317" y="4588669"/>
            <a:ext cx="1436147" cy="105774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346411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AutoShape 2"/>
          <p:cNvSpPr>
            <a:spLocks noChangeArrowheads="1"/>
          </p:cNvSpPr>
          <p:nvPr/>
        </p:nvSpPr>
        <p:spPr bwMode="auto">
          <a:xfrm>
            <a:off x="1295400" y="4800600"/>
            <a:ext cx="3124200" cy="1219200"/>
          </a:xfrm>
          <a:prstGeom prst="rightArrowCallout">
            <a:avLst>
              <a:gd name="adj1" fmla="val 25000"/>
              <a:gd name="adj2" fmla="val 24093"/>
              <a:gd name="adj3" fmla="val 41581"/>
              <a:gd name="adj4" fmla="val 75662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cs typeface="Times New Roman" panose="02020603050405020304" pitchFamily="18" charset="0"/>
              </a:rPr>
              <a:t>Classification of image points using eigenvalues of </a:t>
            </a:r>
            <a:r>
              <a:rPr lang="en-US" altLang="en-US" sz="2400" i="1" dirty="0">
                <a:cs typeface="Times New Roman" panose="02020603050405020304" pitchFamily="18" charset="0"/>
              </a:rPr>
              <a:t>M</a:t>
            </a:r>
            <a:endParaRPr lang="ru-RU" altLang="en-US" sz="2400" dirty="0">
              <a:cs typeface="Times New Roman" panose="02020603050405020304" pitchFamily="18" charset="0"/>
            </a:endParaRPr>
          </a:p>
        </p:txBody>
      </p:sp>
      <p:sp>
        <p:nvSpPr>
          <p:cNvPr id="209924" name="Rectangle 4"/>
          <p:cNvSpPr>
            <a:spLocks noChangeArrowheads="1"/>
          </p:cNvSpPr>
          <p:nvPr/>
        </p:nvSpPr>
        <p:spPr bwMode="auto">
          <a:xfrm>
            <a:off x="4495800" y="1752600"/>
            <a:ext cx="4343400" cy="4343400"/>
          </a:xfrm>
          <a:prstGeom prst="rect">
            <a:avLst/>
          </a:prstGeom>
          <a:solidFill>
            <a:srgbClr val="F38F6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09925" name="Rectangle 5"/>
          <p:cNvSpPr>
            <a:spLocks noChangeArrowheads="1"/>
          </p:cNvSpPr>
          <p:nvPr/>
        </p:nvSpPr>
        <p:spPr bwMode="auto">
          <a:xfrm>
            <a:off x="8229600" y="60960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altLang="en-US" sz="2400" baseline="-25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endParaRPr lang="ru-RU" altLang="en-US" sz="2400" baseline="-2500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09926" name="Rectangle 6"/>
          <p:cNvSpPr>
            <a:spLocks noChangeArrowheads="1"/>
          </p:cNvSpPr>
          <p:nvPr/>
        </p:nvSpPr>
        <p:spPr bwMode="auto">
          <a:xfrm>
            <a:off x="3733800" y="18288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ru-RU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endParaRPr lang="ru-RU" alt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09927" name="Freeform 7"/>
          <p:cNvSpPr>
            <a:spLocks/>
          </p:cNvSpPr>
          <p:nvPr/>
        </p:nvSpPr>
        <p:spPr bwMode="auto">
          <a:xfrm>
            <a:off x="4953000" y="1752600"/>
            <a:ext cx="3886200" cy="3937000"/>
          </a:xfrm>
          <a:custGeom>
            <a:avLst/>
            <a:gdLst>
              <a:gd name="T0" fmla="*/ 0 w 2448"/>
              <a:gd name="T1" fmla="*/ 2147483646 h 2480"/>
              <a:gd name="T2" fmla="*/ 2147483646 w 2448"/>
              <a:gd name="T3" fmla="*/ 0 h 2480"/>
              <a:gd name="T4" fmla="*/ 2147483646 w 2448"/>
              <a:gd name="T5" fmla="*/ 0 h 2480"/>
              <a:gd name="T6" fmla="*/ 2147483646 w 2448"/>
              <a:gd name="T7" fmla="*/ 2147483646 h 2480"/>
              <a:gd name="T8" fmla="*/ 2147483646 w 2448"/>
              <a:gd name="T9" fmla="*/ 2147483646 h 2480"/>
              <a:gd name="T10" fmla="*/ 0 w 2448"/>
              <a:gd name="T11" fmla="*/ 2147483646 h 24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48"/>
              <a:gd name="T19" fmla="*/ 0 h 2480"/>
              <a:gd name="T20" fmla="*/ 2448 w 2448"/>
              <a:gd name="T21" fmla="*/ 2480 h 24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48" h="2480">
                <a:moveTo>
                  <a:pt x="0" y="1920"/>
                </a:moveTo>
                <a:lnTo>
                  <a:pt x="672" y="0"/>
                </a:lnTo>
                <a:lnTo>
                  <a:pt x="2448" y="0"/>
                </a:lnTo>
                <a:lnTo>
                  <a:pt x="2448" y="1872"/>
                </a:lnTo>
                <a:lnTo>
                  <a:pt x="555" y="2480"/>
                </a:lnTo>
                <a:lnTo>
                  <a:pt x="0" y="192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928" name="AutoShape 8"/>
          <p:cNvSpPr>
            <a:spLocks noChangeArrowheads="1"/>
          </p:cNvSpPr>
          <p:nvPr/>
        </p:nvSpPr>
        <p:spPr bwMode="auto">
          <a:xfrm>
            <a:off x="4495800" y="4343400"/>
            <a:ext cx="1749425" cy="1752600"/>
          </a:xfrm>
          <a:prstGeom prst="rtTriangle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09929" name="Rectangle 9"/>
          <p:cNvSpPr>
            <a:spLocks noChangeArrowheads="1"/>
          </p:cNvSpPr>
          <p:nvPr/>
        </p:nvSpPr>
        <p:spPr bwMode="auto">
          <a:xfrm>
            <a:off x="6019800" y="2362200"/>
            <a:ext cx="26670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“Corner”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/>
            </a:r>
            <a:b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altLang="en-US" sz="2400" baseline="-25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and </a:t>
            </a:r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altLang="en-US" sz="2400" baseline="-25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are large,</a:t>
            </a:r>
            <a:b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altLang="en-US" sz="2400" baseline="-25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~ </a:t>
            </a:r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altLang="en-US" sz="2400" baseline="-25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;</a:t>
            </a:r>
            <a:b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E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increases in all directions</a:t>
            </a:r>
            <a:endParaRPr lang="ru-RU" altLang="en-US" sz="200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09930" name="Rectangle 10"/>
          <p:cNvSpPr>
            <a:spLocks noChangeArrowheads="1"/>
          </p:cNvSpPr>
          <p:nvPr/>
        </p:nvSpPr>
        <p:spPr bwMode="auto">
          <a:xfrm>
            <a:off x="1371600" y="4800600"/>
            <a:ext cx="2362200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altLang="en-US" sz="2400" baseline="-25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and </a:t>
            </a:r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altLang="en-US" sz="2400" baseline="-25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are small;</a:t>
            </a:r>
            <a:b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E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is almost constant in all directions</a:t>
            </a:r>
            <a:endParaRPr lang="ru-RU" altLang="en-US" sz="200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09931" name="Rectangle 11"/>
          <p:cNvSpPr>
            <a:spLocks noChangeArrowheads="1"/>
          </p:cNvSpPr>
          <p:nvPr/>
        </p:nvSpPr>
        <p:spPr bwMode="auto">
          <a:xfrm>
            <a:off x="7620000" y="5105400"/>
            <a:ext cx="1295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“Edge”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/>
            </a:r>
            <a:b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altLang="en-US" sz="2400" baseline="-25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&gt;&gt; </a:t>
            </a:r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altLang="en-US" sz="2400" baseline="-25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endParaRPr lang="ru-RU" altLang="en-US" sz="200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09932" name="Rectangle 12"/>
          <p:cNvSpPr>
            <a:spLocks noChangeArrowheads="1"/>
          </p:cNvSpPr>
          <p:nvPr/>
        </p:nvSpPr>
        <p:spPr bwMode="auto">
          <a:xfrm>
            <a:off x="4572000" y="1905000"/>
            <a:ext cx="1295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“Edge”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/>
            </a:r>
            <a:b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altLang="en-US" sz="2400" baseline="-25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&gt;&gt; </a:t>
            </a:r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altLang="en-US" sz="2400" baseline="-25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endParaRPr lang="ru-RU" altLang="en-US" sz="200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09933" name="Rectangle 13"/>
          <p:cNvSpPr>
            <a:spLocks noChangeArrowheads="1"/>
          </p:cNvSpPr>
          <p:nvPr/>
        </p:nvSpPr>
        <p:spPr bwMode="auto">
          <a:xfrm>
            <a:off x="4419600" y="5181600"/>
            <a:ext cx="1219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“Flat” region</a:t>
            </a:r>
            <a:endParaRPr lang="ru-RU" altLang="en-US" sz="240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09935" name="Oval 15"/>
          <p:cNvSpPr>
            <a:spLocks noChangeArrowheads="1"/>
          </p:cNvSpPr>
          <p:nvPr/>
        </p:nvSpPr>
        <p:spPr bwMode="auto">
          <a:xfrm>
            <a:off x="7391400" y="2133600"/>
            <a:ext cx="609600" cy="638175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09936" name="Oval 16"/>
          <p:cNvSpPr>
            <a:spLocks noChangeArrowheads="1"/>
          </p:cNvSpPr>
          <p:nvPr/>
        </p:nvSpPr>
        <p:spPr bwMode="auto">
          <a:xfrm>
            <a:off x="4641850" y="1828800"/>
            <a:ext cx="927100" cy="125413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09937" name="Oval 17"/>
          <p:cNvSpPr>
            <a:spLocks noChangeArrowheads="1"/>
          </p:cNvSpPr>
          <p:nvPr/>
        </p:nvSpPr>
        <p:spPr bwMode="auto">
          <a:xfrm>
            <a:off x="4724400" y="4953000"/>
            <a:ext cx="152400" cy="152400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09938" name="Oval 18"/>
          <p:cNvSpPr>
            <a:spLocks noChangeArrowheads="1"/>
          </p:cNvSpPr>
          <p:nvPr/>
        </p:nvSpPr>
        <p:spPr bwMode="auto">
          <a:xfrm rot="5542000">
            <a:off x="7108032" y="5557043"/>
            <a:ext cx="927100" cy="125413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5105400" y="6324600"/>
            <a:ext cx="27432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" name="Straight Arrow Connector 4"/>
          <p:cNvCxnSpPr/>
          <p:nvPr/>
        </p:nvCxnSpPr>
        <p:spPr bwMode="auto">
          <a:xfrm flipV="1">
            <a:off x="4267200" y="2514600"/>
            <a:ext cx="0" cy="2209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>
                <a:cs typeface="Times New Roman" panose="02020603050405020304" pitchFamily="18" charset="0"/>
              </a:rPr>
              <a:t>Classification of image points using eigenvalues of </a:t>
            </a:r>
            <a:r>
              <a:rPr lang="en-US" altLang="en-US" sz="2400" i="1" dirty="0">
                <a:cs typeface="Times New Roman" panose="02020603050405020304" pitchFamily="18" charset="0"/>
              </a:rPr>
              <a:t>M</a:t>
            </a:r>
            <a:endParaRPr lang="en-US" altLang="en-US" sz="2400" dirty="0"/>
          </a:p>
        </p:txBody>
      </p:sp>
      <p:sp>
        <p:nvSpPr>
          <p:cNvPr id="211971" name="Rectangle 4"/>
          <p:cNvSpPr>
            <a:spLocks noChangeArrowheads="1"/>
          </p:cNvSpPr>
          <p:nvPr/>
        </p:nvSpPr>
        <p:spPr bwMode="auto">
          <a:xfrm>
            <a:off x="4495800" y="1752600"/>
            <a:ext cx="4343400" cy="4343400"/>
          </a:xfrm>
          <a:prstGeom prst="rect">
            <a:avLst/>
          </a:prstGeom>
          <a:solidFill>
            <a:srgbClr val="F38F6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11972" name="Freeform 5"/>
          <p:cNvSpPr>
            <a:spLocks/>
          </p:cNvSpPr>
          <p:nvPr/>
        </p:nvSpPr>
        <p:spPr bwMode="auto">
          <a:xfrm>
            <a:off x="4953000" y="1752600"/>
            <a:ext cx="3886200" cy="3937000"/>
          </a:xfrm>
          <a:custGeom>
            <a:avLst/>
            <a:gdLst>
              <a:gd name="T0" fmla="*/ 0 w 2448"/>
              <a:gd name="T1" fmla="*/ 2147483646 h 2480"/>
              <a:gd name="T2" fmla="*/ 2147483646 w 2448"/>
              <a:gd name="T3" fmla="*/ 0 h 2480"/>
              <a:gd name="T4" fmla="*/ 2147483646 w 2448"/>
              <a:gd name="T5" fmla="*/ 0 h 2480"/>
              <a:gd name="T6" fmla="*/ 2147483646 w 2448"/>
              <a:gd name="T7" fmla="*/ 2147483646 h 2480"/>
              <a:gd name="T8" fmla="*/ 2147483646 w 2448"/>
              <a:gd name="T9" fmla="*/ 2147483646 h 2480"/>
              <a:gd name="T10" fmla="*/ 0 w 2448"/>
              <a:gd name="T11" fmla="*/ 2147483646 h 24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48"/>
              <a:gd name="T19" fmla="*/ 0 h 2480"/>
              <a:gd name="T20" fmla="*/ 2448 w 2448"/>
              <a:gd name="T21" fmla="*/ 2480 h 24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48" h="2480">
                <a:moveTo>
                  <a:pt x="0" y="1920"/>
                </a:moveTo>
                <a:lnTo>
                  <a:pt x="672" y="0"/>
                </a:lnTo>
                <a:lnTo>
                  <a:pt x="2448" y="0"/>
                </a:lnTo>
                <a:lnTo>
                  <a:pt x="2448" y="1872"/>
                </a:lnTo>
                <a:lnTo>
                  <a:pt x="555" y="2480"/>
                </a:lnTo>
                <a:lnTo>
                  <a:pt x="0" y="192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1973" name="AutoShape 6"/>
          <p:cNvSpPr>
            <a:spLocks noChangeArrowheads="1"/>
          </p:cNvSpPr>
          <p:nvPr/>
        </p:nvSpPr>
        <p:spPr bwMode="auto">
          <a:xfrm>
            <a:off x="4495800" y="4343400"/>
            <a:ext cx="1749425" cy="1752600"/>
          </a:xfrm>
          <a:prstGeom prst="rtTriangle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11974" name="Rectangle 7"/>
          <p:cNvSpPr>
            <a:spLocks noChangeArrowheads="1"/>
          </p:cNvSpPr>
          <p:nvPr/>
        </p:nvSpPr>
        <p:spPr bwMode="auto">
          <a:xfrm>
            <a:off x="6019800" y="2362200"/>
            <a:ext cx="2667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“Corner”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/>
            </a:r>
            <a:b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 &gt; 0</a:t>
            </a:r>
            <a:endParaRPr lang="ru-RU" altLang="en-US" sz="20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11975" name="Rectangle 8"/>
          <p:cNvSpPr>
            <a:spLocks noChangeArrowheads="1"/>
          </p:cNvSpPr>
          <p:nvPr/>
        </p:nvSpPr>
        <p:spPr bwMode="auto">
          <a:xfrm>
            <a:off x="7620000" y="5105400"/>
            <a:ext cx="1295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“Edge”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/>
            </a:r>
            <a:b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 &lt; 0</a:t>
            </a:r>
            <a:endParaRPr lang="ru-RU" altLang="en-US" sz="20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11976" name="Rectangle 9"/>
          <p:cNvSpPr>
            <a:spLocks noChangeArrowheads="1"/>
          </p:cNvSpPr>
          <p:nvPr/>
        </p:nvSpPr>
        <p:spPr bwMode="auto">
          <a:xfrm>
            <a:off x="4572000" y="1905000"/>
            <a:ext cx="1295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“Edge”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/>
            </a:r>
            <a:b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&lt; 0</a:t>
            </a:r>
            <a:endParaRPr lang="ru-RU" altLang="en-US" sz="20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11977" name="Rectangle 10"/>
          <p:cNvSpPr>
            <a:spLocks noChangeArrowheads="1"/>
          </p:cNvSpPr>
          <p:nvPr/>
        </p:nvSpPr>
        <p:spPr bwMode="auto">
          <a:xfrm>
            <a:off x="4419600" y="5181600"/>
            <a:ext cx="1219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“Flat” region</a:t>
            </a:r>
            <a:endParaRPr lang="ru-RU" altLang="en-US" sz="240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11978" name="Oval 11"/>
          <p:cNvSpPr>
            <a:spLocks noChangeArrowheads="1"/>
          </p:cNvSpPr>
          <p:nvPr/>
        </p:nvSpPr>
        <p:spPr bwMode="auto">
          <a:xfrm>
            <a:off x="7391400" y="2133600"/>
            <a:ext cx="609600" cy="638175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11979" name="Oval 12"/>
          <p:cNvSpPr>
            <a:spLocks noChangeArrowheads="1"/>
          </p:cNvSpPr>
          <p:nvPr/>
        </p:nvSpPr>
        <p:spPr bwMode="auto">
          <a:xfrm>
            <a:off x="4641850" y="1828800"/>
            <a:ext cx="927100" cy="125413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11980" name="Oval 13"/>
          <p:cNvSpPr>
            <a:spLocks noChangeArrowheads="1"/>
          </p:cNvSpPr>
          <p:nvPr/>
        </p:nvSpPr>
        <p:spPr bwMode="auto">
          <a:xfrm>
            <a:off x="4724400" y="4953000"/>
            <a:ext cx="152400" cy="152400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11981" name="Oval 14"/>
          <p:cNvSpPr>
            <a:spLocks noChangeArrowheads="1"/>
          </p:cNvSpPr>
          <p:nvPr/>
        </p:nvSpPr>
        <p:spPr bwMode="auto">
          <a:xfrm rot="5542000">
            <a:off x="7108032" y="5557043"/>
            <a:ext cx="927100" cy="125413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11982" name="Rectangle 15"/>
          <p:cNvSpPr>
            <a:spLocks noChangeArrowheads="1"/>
          </p:cNvSpPr>
          <p:nvPr/>
        </p:nvSpPr>
        <p:spPr bwMode="auto">
          <a:xfrm>
            <a:off x="5356225" y="4714875"/>
            <a:ext cx="13019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i="1" dirty="0">
                <a:latin typeface="Times New Roman" panose="02020603050405020304" pitchFamily="18" charset="0"/>
                <a:sym typeface="Symbol" panose="05050102010706020507" pitchFamily="18" charset="2"/>
              </a:rPr>
              <a:t>|C| </a:t>
            </a:r>
            <a:r>
              <a:rPr lang="en-US" altLang="en-US" sz="2400" dirty="0">
                <a:latin typeface="Times New Roman" panose="02020603050405020304" pitchFamily="18" charset="0"/>
                <a:sym typeface="Symbol" panose="05050102010706020507" pitchFamily="18" charset="2"/>
              </a:rPr>
              <a:t>small</a:t>
            </a:r>
          </a:p>
        </p:txBody>
      </p:sp>
      <p:sp>
        <p:nvSpPr>
          <p:cNvPr id="211983" name="Line 16"/>
          <p:cNvSpPr>
            <a:spLocks noChangeShapeType="1"/>
          </p:cNvSpPr>
          <p:nvPr/>
        </p:nvSpPr>
        <p:spPr bwMode="auto">
          <a:xfrm flipH="1">
            <a:off x="5486400" y="51816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8229600" y="60960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altLang="en-US" sz="2400" baseline="-25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endParaRPr lang="ru-RU" altLang="en-US" sz="2400" baseline="-2500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>
            <a:off x="5105400" y="6324600"/>
            <a:ext cx="27432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3733800" y="18288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ru-RU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endParaRPr lang="ru-RU" alt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cxnSp>
        <p:nvCxnSpPr>
          <p:cNvPr id="26" name="Straight Arrow Connector 25"/>
          <p:cNvCxnSpPr/>
          <p:nvPr/>
        </p:nvCxnSpPr>
        <p:spPr bwMode="auto">
          <a:xfrm flipV="1">
            <a:off x="4267200" y="2514600"/>
            <a:ext cx="0" cy="2209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aphicFrame>
        <p:nvGraphicFramePr>
          <p:cNvPr id="27" name="Object 17">
            <a:extLst>
              <a:ext uri="{FF2B5EF4-FFF2-40B4-BE49-F238E27FC236}">
                <a16:creationId xmlns="" xmlns:a16="http://schemas.microsoft.com/office/drawing/2014/main" id="{24379C38-2B24-4142-A567-18CB7E1048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0802455"/>
              </p:ext>
            </p:extLst>
          </p:nvPr>
        </p:nvGraphicFramePr>
        <p:xfrm>
          <a:off x="99450" y="2075608"/>
          <a:ext cx="34353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31" name="Equation" r:id="rId4" imgW="1371600" imgH="228600" progId="Equation.3">
                  <p:embed/>
                </p:oleObj>
              </mc:Choice>
              <mc:Fallback>
                <p:oleObj name="Equation" r:id="rId4" imgW="1371600" imgH="228600" progId="Equation.3">
                  <p:embed/>
                  <p:pic>
                    <p:nvPicPr>
                      <p:cNvPr id="21" name="Object 17">
                        <a:extLst>
                          <a:ext uri="{FF2B5EF4-FFF2-40B4-BE49-F238E27FC236}">
                            <a16:creationId xmlns="" xmlns:a16="http://schemas.microsoft.com/office/drawing/2014/main" id="{D2570547-AEC8-4F8F-9FFF-804AE74F6DA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450" y="2075608"/>
                        <a:ext cx="343535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252178CB-DB06-4DBF-80EC-4D8D80AB5FA7}"/>
              </a:ext>
            </a:extLst>
          </p:cNvPr>
          <p:cNvSpPr txBox="1"/>
          <p:nvPr/>
        </p:nvSpPr>
        <p:spPr>
          <a:xfrm>
            <a:off x="76200" y="16764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Cornerness</a:t>
            </a:r>
            <a:endParaRPr lang="en-US" sz="2400" dirty="0"/>
          </a:p>
        </p:txBody>
      </p:sp>
      <p:sp>
        <p:nvSpPr>
          <p:cNvPr id="32" name="Text Box 18">
            <a:extLst>
              <a:ext uri="{FF2B5EF4-FFF2-40B4-BE49-F238E27FC236}">
                <a16:creationId xmlns="" xmlns:a16="http://schemas.microsoft.com/office/drawing/2014/main" id="{1433DB41-4CC4-4DF6-AB78-46B19D75F3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805" y="2735997"/>
            <a:ext cx="27273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l-GR" altLang="en-US" sz="1800" i="1" dirty="0">
                <a:latin typeface="Times New Roman" panose="02020603050405020304" pitchFamily="18" charset="0"/>
              </a:rPr>
              <a:t>α</a:t>
            </a:r>
            <a:r>
              <a:rPr lang="en-US" altLang="en-US" sz="1800" dirty="0"/>
              <a:t>: constant (0.04 to 0.06)</a:t>
            </a:r>
            <a:endParaRPr lang="el-G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Object 17">
            <a:extLst>
              <a:ext uri="{FF2B5EF4-FFF2-40B4-BE49-F238E27FC236}">
                <a16:creationId xmlns="" xmlns:a16="http://schemas.microsoft.com/office/drawing/2014/main" id="{9F5BE3C3-1AB7-45B3-954F-902DE69CDE81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99450" y="2075608"/>
          <a:ext cx="34353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535" name="Equation" r:id="rId4" imgW="1371600" imgH="228600" progId="Equation.3">
                  <p:embed/>
                </p:oleObj>
              </mc:Choice>
              <mc:Fallback>
                <p:oleObj name="Equation" r:id="rId4" imgW="1371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450" y="2075608"/>
                        <a:ext cx="343535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>
                <a:cs typeface="Times New Roman" panose="02020603050405020304" pitchFamily="18" charset="0"/>
              </a:rPr>
              <a:t>Classification of image points using eigenvalues of </a:t>
            </a:r>
            <a:r>
              <a:rPr lang="en-US" altLang="en-US" sz="2400" i="1" dirty="0">
                <a:cs typeface="Times New Roman" panose="02020603050405020304" pitchFamily="18" charset="0"/>
              </a:rPr>
              <a:t>M</a:t>
            </a:r>
            <a:endParaRPr lang="en-US" altLang="en-US" sz="2400" dirty="0"/>
          </a:p>
        </p:txBody>
      </p:sp>
      <p:sp>
        <p:nvSpPr>
          <p:cNvPr id="211973" name="AutoShape 6"/>
          <p:cNvSpPr>
            <a:spLocks noChangeArrowheads="1"/>
          </p:cNvSpPr>
          <p:nvPr/>
        </p:nvSpPr>
        <p:spPr bwMode="auto">
          <a:xfrm>
            <a:off x="4495800" y="4343400"/>
            <a:ext cx="1749425" cy="1752600"/>
          </a:xfrm>
          <a:prstGeom prst="rtTriangle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11974" name="Rectangle 7"/>
          <p:cNvSpPr>
            <a:spLocks noChangeArrowheads="1"/>
          </p:cNvSpPr>
          <p:nvPr/>
        </p:nvSpPr>
        <p:spPr bwMode="auto">
          <a:xfrm>
            <a:off x="6019800" y="2362200"/>
            <a:ext cx="2667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“Corner”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/>
            </a:r>
            <a:b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 &gt; 0</a:t>
            </a:r>
            <a:endParaRPr lang="ru-RU" altLang="en-US" sz="20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11975" name="Rectangle 8"/>
          <p:cNvSpPr>
            <a:spLocks noChangeArrowheads="1"/>
          </p:cNvSpPr>
          <p:nvPr/>
        </p:nvSpPr>
        <p:spPr bwMode="auto">
          <a:xfrm>
            <a:off x="7620000" y="5105400"/>
            <a:ext cx="1295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“Edge”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/>
            </a:r>
            <a:b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 &lt; 0</a:t>
            </a:r>
            <a:endParaRPr lang="ru-RU" altLang="en-US" sz="20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11976" name="Rectangle 9"/>
          <p:cNvSpPr>
            <a:spLocks noChangeArrowheads="1"/>
          </p:cNvSpPr>
          <p:nvPr/>
        </p:nvSpPr>
        <p:spPr bwMode="auto">
          <a:xfrm>
            <a:off x="4572000" y="1905000"/>
            <a:ext cx="1295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“Edge”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/>
            </a:r>
            <a:b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&lt; 0</a:t>
            </a:r>
            <a:endParaRPr lang="ru-RU" altLang="en-US" sz="20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11977" name="Rectangle 10"/>
          <p:cNvSpPr>
            <a:spLocks noChangeArrowheads="1"/>
          </p:cNvSpPr>
          <p:nvPr/>
        </p:nvSpPr>
        <p:spPr bwMode="auto">
          <a:xfrm>
            <a:off x="4419600" y="5181600"/>
            <a:ext cx="1219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“Flat” region</a:t>
            </a:r>
            <a:endParaRPr lang="ru-RU" altLang="en-US" sz="240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11978" name="Oval 11"/>
          <p:cNvSpPr>
            <a:spLocks noChangeArrowheads="1"/>
          </p:cNvSpPr>
          <p:nvPr/>
        </p:nvSpPr>
        <p:spPr bwMode="auto">
          <a:xfrm>
            <a:off x="7391400" y="2133600"/>
            <a:ext cx="609600" cy="638175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11979" name="Oval 12"/>
          <p:cNvSpPr>
            <a:spLocks noChangeArrowheads="1"/>
          </p:cNvSpPr>
          <p:nvPr/>
        </p:nvSpPr>
        <p:spPr bwMode="auto">
          <a:xfrm>
            <a:off x="4641850" y="1828800"/>
            <a:ext cx="927100" cy="125413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11980" name="Oval 13"/>
          <p:cNvSpPr>
            <a:spLocks noChangeArrowheads="1"/>
          </p:cNvSpPr>
          <p:nvPr/>
        </p:nvSpPr>
        <p:spPr bwMode="auto">
          <a:xfrm>
            <a:off x="4724400" y="4953000"/>
            <a:ext cx="152400" cy="152400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11981" name="Oval 14"/>
          <p:cNvSpPr>
            <a:spLocks noChangeArrowheads="1"/>
          </p:cNvSpPr>
          <p:nvPr/>
        </p:nvSpPr>
        <p:spPr bwMode="auto">
          <a:xfrm rot="5542000">
            <a:off x="7108032" y="5557043"/>
            <a:ext cx="927100" cy="125413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11982" name="Rectangle 15"/>
          <p:cNvSpPr>
            <a:spLocks noChangeArrowheads="1"/>
          </p:cNvSpPr>
          <p:nvPr/>
        </p:nvSpPr>
        <p:spPr bwMode="auto">
          <a:xfrm>
            <a:off x="5356225" y="4714875"/>
            <a:ext cx="13019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i="1" dirty="0">
                <a:latin typeface="Times New Roman" panose="02020603050405020304" pitchFamily="18" charset="0"/>
                <a:sym typeface="Symbol" panose="05050102010706020507" pitchFamily="18" charset="2"/>
              </a:rPr>
              <a:t>|C| </a:t>
            </a:r>
            <a:r>
              <a:rPr lang="en-US" altLang="en-US" sz="2400" dirty="0">
                <a:latin typeface="Times New Roman" panose="02020603050405020304" pitchFamily="18" charset="0"/>
                <a:sym typeface="Symbol" panose="05050102010706020507" pitchFamily="18" charset="2"/>
              </a:rPr>
              <a:t>small</a:t>
            </a:r>
          </a:p>
        </p:txBody>
      </p:sp>
      <p:sp>
        <p:nvSpPr>
          <p:cNvPr id="211983" name="Line 16"/>
          <p:cNvSpPr>
            <a:spLocks noChangeShapeType="1"/>
          </p:cNvSpPr>
          <p:nvPr/>
        </p:nvSpPr>
        <p:spPr bwMode="auto">
          <a:xfrm flipH="1">
            <a:off x="5486400" y="51816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8229600" y="60960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altLang="en-US" sz="2400" baseline="-25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endParaRPr lang="ru-RU" altLang="en-US" sz="2400" baseline="-2500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>
            <a:off x="5105400" y="6324600"/>
            <a:ext cx="27432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3733800" y="18288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ru-RU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endParaRPr lang="ru-RU" alt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cxnSp>
        <p:nvCxnSpPr>
          <p:cNvPr id="26" name="Straight Arrow Connector 25"/>
          <p:cNvCxnSpPr/>
          <p:nvPr/>
        </p:nvCxnSpPr>
        <p:spPr bwMode="auto">
          <a:xfrm flipV="1">
            <a:off x="4267200" y="2514600"/>
            <a:ext cx="0" cy="2209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A1677ECF-1761-4D3B-90B6-5DEF08D7E686}"/>
              </a:ext>
            </a:extLst>
          </p:cNvPr>
          <p:cNvSpPr txBox="1"/>
          <p:nvPr/>
        </p:nvSpPr>
        <p:spPr>
          <a:xfrm>
            <a:off x="76200" y="16764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Cornerness</a:t>
            </a:r>
            <a:endParaRPr lang="en-US" sz="2400" dirty="0"/>
          </a:p>
        </p:txBody>
      </p:sp>
      <p:sp>
        <p:nvSpPr>
          <p:cNvPr id="34" name="Text Box 18">
            <a:extLst>
              <a:ext uri="{FF2B5EF4-FFF2-40B4-BE49-F238E27FC236}">
                <a16:creationId xmlns="" xmlns:a16="http://schemas.microsoft.com/office/drawing/2014/main" id="{2352686F-F045-4F4E-8067-A02957BACF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805" y="2735997"/>
            <a:ext cx="27273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l-GR" altLang="en-US" sz="1800" i="1" dirty="0">
                <a:latin typeface="Times New Roman" panose="02020603050405020304" pitchFamily="18" charset="0"/>
              </a:rPr>
              <a:t>α</a:t>
            </a:r>
            <a:r>
              <a:rPr lang="en-US" altLang="en-US" sz="1800" dirty="0"/>
              <a:t>: constant (0.04 to 0.06)</a:t>
            </a:r>
            <a:endParaRPr lang="el-GR" alt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552" y="1742268"/>
            <a:ext cx="5342248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68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Object 17">
            <a:extLst>
              <a:ext uri="{FF2B5EF4-FFF2-40B4-BE49-F238E27FC236}">
                <a16:creationId xmlns="" xmlns:a16="http://schemas.microsoft.com/office/drawing/2014/main" id="{9F5BE3C3-1AB7-45B3-954F-902DE69CDE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8660335"/>
              </p:ext>
            </p:extLst>
          </p:nvPr>
        </p:nvGraphicFramePr>
        <p:xfrm>
          <a:off x="99450" y="2075608"/>
          <a:ext cx="34353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427" name="Equation" r:id="rId4" imgW="1371600" imgH="228600" progId="Equation.3">
                  <p:embed/>
                </p:oleObj>
              </mc:Choice>
              <mc:Fallback>
                <p:oleObj name="Equation" r:id="rId4" imgW="1371600" imgH="228600" progId="Equation.3">
                  <p:embed/>
                  <p:pic>
                    <p:nvPicPr>
                      <p:cNvPr id="27" name="Object 17">
                        <a:extLst>
                          <a:ext uri="{FF2B5EF4-FFF2-40B4-BE49-F238E27FC236}">
                            <a16:creationId xmlns="" xmlns:a16="http://schemas.microsoft.com/office/drawing/2014/main" id="{24379C38-2B24-4142-A567-18CB7E10483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450" y="2075608"/>
                        <a:ext cx="343535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>
                <a:cs typeface="Times New Roman" panose="02020603050405020304" pitchFamily="18" charset="0"/>
              </a:rPr>
              <a:t>Classification of image points using eigenvalues of </a:t>
            </a:r>
            <a:r>
              <a:rPr lang="en-US" altLang="en-US" sz="2400" i="1" dirty="0">
                <a:cs typeface="Times New Roman" panose="02020603050405020304" pitchFamily="18" charset="0"/>
              </a:rPr>
              <a:t>M</a:t>
            </a:r>
            <a:endParaRPr lang="en-US" altLang="en-US" sz="2400" dirty="0"/>
          </a:p>
        </p:txBody>
      </p:sp>
      <p:sp>
        <p:nvSpPr>
          <p:cNvPr id="211971" name="Rectangle 4"/>
          <p:cNvSpPr>
            <a:spLocks noChangeArrowheads="1"/>
          </p:cNvSpPr>
          <p:nvPr/>
        </p:nvSpPr>
        <p:spPr bwMode="auto">
          <a:xfrm>
            <a:off x="4495800" y="1752600"/>
            <a:ext cx="4343400" cy="4343400"/>
          </a:xfrm>
          <a:prstGeom prst="rect">
            <a:avLst/>
          </a:prstGeom>
          <a:solidFill>
            <a:srgbClr val="F38F6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11972" name="Freeform 5"/>
          <p:cNvSpPr>
            <a:spLocks/>
          </p:cNvSpPr>
          <p:nvPr/>
        </p:nvSpPr>
        <p:spPr bwMode="auto">
          <a:xfrm>
            <a:off x="4953000" y="1752600"/>
            <a:ext cx="3886200" cy="3937000"/>
          </a:xfrm>
          <a:custGeom>
            <a:avLst/>
            <a:gdLst>
              <a:gd name="T0" fmla="*/ 0 w 2448"/>
              <a:gd name="T1" fmla="*/ 2147483646 h 2480"/>
              <a:gd name="T2" fmla="*/ 2147483646 w 2448"/>
              <a:gd name="T3" fmla="*/ 0 h 2480"/>
              <a:gd name="T4" fmla="*/ 2147483646 w 2448"/>
              <a:gd name="T5" fmla="*/ 0 h 2480"/>
              <a:gd name="T6" fmla="*/ 2147483646 w 2448"/>
              <a:gd name="T7" fmla="*/ 2147483646 h 2480"/>
              <a:gd name="T8" fmla="*/ 2147483646 w 2448"/>
              <a:gd name="T9" fmla="*/ 2147483646 h 2480"/>
              <a:gd name="T10" fmla="*/ 0 w 2448"/>
              <a:gd name="T11" fmla="*/ 2147483646 h 24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48"/>
              <a:gd name="T19" fmla="*/ 0 h 2480"/>
              <a:gd name="T20" fmla="*/ 2448 w 2448"/>
              <a:gd name="T21" fmla="*/ 2480 h 24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48" h="2480">
                <a:moveTo>
                  <a:pt x="0" y="1920"/>
                </a:moveTo>
                <a:lnTo>
                  <a:pt x="672" y="0"/>
                </a:lnTo>
                <a:lnTo>
                  <a:pt x="2448" y="0"/>
                </a:lnTo>
                <a:lnTo>
                  <a:pt x="2448" y="1872"/>
                </a:lnTo>
                <a:lnTo>
                  <a:pt x="555" y="2480"/>
                </a:lnTo>
                <a:lnTo>
                  <a:pt x="0" y="192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1973" name="AutoShape 6"/>
          <p:cNvSpPr>
            <a:spLocks noChangeArrowheads="1"/>
          </p:cNvSpPr>
          <p:nvPr/>
        </p:nvSpPr>
        <p:spPr bwMode="auto">
          <a:xfrm>
            <a:off x="4495800" y="4343400"/>
            <a:ext cx="1749425" cy="1752600"/>
          </a:xfrm>
          <a:prstGeom prst="rtTriangle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11974" name="Rectangle 7"/>
          <p:cNvSpPr>
            <a:spLocks noChangeArrowheads="1"/>
          </p:cNvSpPr>
          <p:nvPr/>
        </p:nvSpPr>
        <p:spPr bwMode="auto">
          <a:xfrm>
            <a:off x="6019800" y="2362200"/>
            <a:ext cx="2667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“Corner”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/>
            </a:r>
            <a:b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 &gt; 0</a:t>
            </a:r>
            <a:endParaRPr lang="ru-RU" altLang="en-US" sz="20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11975" name="Rectangle 8"/>
          <p:cNvSpPr>
            <a:spLocks noChangeArrowheads="1"/>
          </p:cNvSpPr>
          <p:nvPr/>
        </p:nvSpPr>
        <p:spPr bwMode="auto">
          <a:xfrm>
            <a:off x="7620000" y="5105400"/>
            <a:ext cx="1295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“Edge”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/>
            </a:r>
            <a:b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 &lt; 0</a:t>
            </a:r>
            <a:endParaRPr lang="ru-RU" altLang="en-US" sz="20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11976" name="Rectangle 9"/>
          <p:cNvSpPr>
            <a:spLocks noChangeArrowheads="1"/>
          </p:cNvSpPr>
          <p:nvPr/>
        </p:nvSpPr>
        <p:spPr bwMode="auto">
          <a:xfrm>
            <a:off x="4572000" y="1905000"/>
            <a:ext cx="1295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“Edge”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/>
            </a:r>
            <a:b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&lt; 0</a:t>
            </a:r>
            <a:endParaRPr lang="ru-RU" altLang="en-US" sz="20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11977" name="Rectangle 10"/>
          <p:cNvSpPr>
            <a:spLocks noChangeArrowheads="1"/>
          </p:cNvSpPr>
          <p:nvPr/>
        </p:nvSpPr>
        <p:spPr bwMode="auto">
          <a:xfrm>
            <a:off x="4419600" y="5181600"/>
            <a:ext cx="1219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“Flat” region</a:t>
            </a:r>
            <a:endParaRPr lang="ru-RU" altLang="en-US" sz="240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11978" name="Oval 11"/>
          <p:cNvSpPr>
            <a:spLocks noChangeArrowheads="1"/>
          </p:cNvSpPr>
          <p:nvPr/>
        </p:nvSpPr>
        <p:spPr bwMode="auto">
          <a:xfrm>
            <a:off x="7391400" y="2133600"/>
            <a:ext cx="609600" cy="638175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11979" name="Oval 12"/>
          <p:cNvSpPr>
            <a:spLocks noChangeArrowheads="1"/>
          </p:cNvSpPr>
          <p:nvPr/>
        </p:nvSpPr>
        <p:spPr bwMode="auto">
          <a:xfrm>
            <a:off x="4641850" y="1828800"/>
            <a:ext cx="927100" cy="125413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11980" name="Oval 13"/>
          <p:cNvSpPr>
            <a:spLocks noChangeArrowheads="1"/>
          </p:cNvSpPr>
          <p:nvPr/>
        </p:nvSpPr>
        <p:spPr bwMode="auto">
          <a:xfrm>
            <a:off x="4724400" y="4953000"/>
            <a:ext cx="152400" cy="152400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11981" name="Oval 14"/>
          <p:cNvSpPr>
            <a:spLocks noChangeArrowheads="1"/>
          </p:cNvSpPr>
          <p:nvPr/>
        </p:nvSpPr>
        <p:spPr bwMode="auto">
          <a:xfrm rot="5542000">
            <a:off x="7108032" y="5557043"/>
            <a:ext cx="927100" cy="125413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11982" name="Rectangle 15"/>
          <p:cNvSpPr>
            <a:spLocks noChangeArrowheads="1"/>
          </p:cNvSpPr>
          <p:nvPr/>
        </p:nvSpPr>
        <p:spPr bwMode="auto">
          <a:xfrm>
            <a:off x="5356225" y="4714875"/>
            <a:ext cx="13019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i="1" dirty="0">
                <a:latin typeface="Times New Roman" panose="02020603050405020304" pitchFamily="18" charset="0"/>
                <a:sym typeface="Symbol" panose="05050102010706020507" pitchFamily="18" charset="2"/>
              </a:rPr>
              <a:t>|C| </a:t>
            </a:r>
            <a:r>
              <a:rPr lang="en-US" altLang="en-US" sz="2400" dirty="0">
                <a:latin typeface="Times New Roman" panose="02020603050405020304" pitchFamily="18" charset="0"/>
                <a:sym typeface="Symbol" panose="05050102010706020507" pitchFamily="18" charset="2"/>
              </a:rPr>
              <a:t>small</a:t>
            </a:r>
          </a:p>
        </p:txBody>
      </p:sp>
      <p:sp>
        <p:nvSpPr>
          <p:cNvPr id="211983" name="Line 16"/>
          <p:cNvSpPr>
            <a:spLocks noChangeShapeType="1"/>
          </p:cNvSpPr>
          <p:nvPr/>
        </p:nvSpPr>
        <p:spPr bwMode="auto">
          <a:xfrm flipH="1">
            <a:off x="5486400" y="51816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11984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8566473"/>
              </p:ext>
            </p:extLst>
          </p:nvPr>
        </p:nvGraphicFramePr>
        <p:xfrm>
          <a:off x="76200" y="5513994"/>
          <a:ext cx="40703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428" name="Equation" r:id="rId6" imgW="1625400" imgH="228600" progId="Equation.3">
                  <p:embed/>
                </p:oleObj>
              </mc:Choice>
              <mc:Fallback>
                <p:oleObj name="Equation" r:id="rId6" imgW="1625400" imgH="228600" progId="Equation.3">
                  <p:embed/>
                  <p:pic>
                    <p:nvPicPr>
                      <p:cNvPr id="211984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5513994"/>
                        <a:ext cx="407035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7154" y="4011547"/>
            <a:ext cx="1505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Determinant: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374" y="4495867"/>
            <a:ext cx="906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Trace:</a:t>
            </a: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8229600" y="60960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altLang="en-US" sz="2400" baseline="-25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endParaRPr lang="ru-RU" altLang="en-US" sz="2400" baseline="-2500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>
            <a:off x="5105400" y="6324600"/>
            <a:ext cx="27432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3733800" y="18288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ru-RU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endParaRPr lang="ru-RU" alt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cxnSp>
        <p:nvCxnSpPr>
          <p:cNvPr id="26" name="Straight Arrow Connector 25"/>
          <p:cNvCxnSpPr/>
          <p:nvPr/>
        </p:nvCxnSpPr>
        <p:spPr bwMode="auto">
          <a:xfrm flipV="1">
            <a:off x="4267200" y="2514600"/>
            <a:ext cx="0" cy="2209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500F74C4-9F00-463C-8160-B391E706953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16637" y="3938477"/>
            <a:ext cx="2424234" cy="5653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695C678-DA11-45C4-9DE1-534A6178CEE2}"/>
              </a:ext>
            </a:extLst>
          </p:cNvPr>
          <p:cNvSpPr txBox="1"/>
          <p:nvPr/>
        </p:nvSpPr>
        <p:spPr>
          <a:xfrm>
            <a:off x="37388" y="3572688"/>
            <a:ext cx="3872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/>
              <a:t>Remember your linear algebra: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B4CBDFE-DDD3-4F0A-A08B-97ED809FFA97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7361"/>
          <a:stretch/>
        </p:blipFill>
        <p:spPr>
          <a:xfrm>
            <a:off x="1633106" y="4508791"/>
            <a:ext cx="1223655" cy="47649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A1677ECF-1761-4D3B-90B6-5DEF08D7E686}"/>
              </a:ext>
            </a:extLst>
          </p:cNvPr>
          <p:cNvSpPr txBox="1"/>
          <p:nvPr/>
        </p:nvSpPr>
        <p:spPr>
          <a:xfrm>
            <a:off x="76200" y="16764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Cornerness</a:t>
            </a:r>
            <a:endParaRPr lang="en-US" sz="2400" dirty="0"/>
          </a:p>
        </p:txBody>
      </p:sp>
      <p:sp>
        <p:nvSpPr>
          <p:cNvPr id="34" name="Text Box 18">
            <a:extLst>
              <a:ext uri="{FF2B5EF4-FFF2-40B4-BE49-F238E27FC236}">
                <a16:creationId xmlns="" xmlns:a16="http://schemas.microsoft.com/office/drawing/2014/main" id="{2352686F-F045-4F4E-8067-A02957BACF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805" y="2735997"/>
            <a:ext cx="27273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l-GR" altLang="en-US" sz="1800" i="1" dirty="0">
                <a:latin typeface="Times New Roman" panose="02020603050405020304" pitchFamily="18" charset="0"/>
              </a:rPr>
              <a:t>α</a:t>
            </a:r>
            <a:r>
              <a:rPr lang="en-US" altLang="en-US" sz="1800" dirty="0"/>
              <a:t>: constant (0.04 to 0.06)</a:t>
            </a:r>
            <a:endParaRPr lang="el-G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413353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Harris corner detector</a:t>
            </a:r>
            <a:endParaRPr lang="ru-RU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401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585787" y="1916906"/>
                <a:ext cx="8177213" cy="3417094"/>
              </a:xfrm>
            </p:spPr>
            <p:txBody>
              <a:bodyPr/>
              <a:lstStyle/>
              <a:p>
                <a:pPr marL="514350" indent="-514350" eaLnBrk="1" hangingPunct="1">
                  <a:buFontTx/>
                  <a:buAutoNum type="arabicParenR"/>
                </a:pPr>
                <a:r>
                  <a:rPr lang="en-US" altLang="en-US" dirty="0"/>
                  <a:t>Compute</a:t>
                </a:r>
                <a:r>
                  <a:rPr lang="en-US" altLang="en-US" i="1" dirty="0"/>
                  <a:t> M </a:t>
                </a:r>
                <a:r>
                  <a:rPr lang="en-US" altLang="en-US" dirty="0"/>
                  <a:t>matrix for each window to recover a </a:t>
                </a:r>
                <a:r>
                  <a:rPr lang="en-US" altLang="en-US" i="1" dirty="0" err="1"/>
                  <a:t>cornerness</a:t>
                </a:r>
                <a:r>
                  <a:rPr lang="en-US" altLang="en-US" i="1" dirty="0"/>
                  <a:t> </a:t>
                </a:r>
                <a:r>
                  <a:rPr lang="en-US" altLang="en-US" dirty="0"/>
                  <a:t>score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altLang="en-US" dirty="0"/>
                  <a:t>.</a:t>
                </a:r>
              </a:p>
              <a:p>
                <a:pPr marL="688975" lvl="1" indent="-288925" eaLnBrk="1" hangingPunct="1">
                  <a:buFont typeface="Arial" panose="020B0604020202020204" pitchFamily="34" charset="0"/>
                  <a:buChar char="•"/>
                </a:pPr>
                <a:r>
                  <a:rPr lang="en-US" altLang="en-US" dirty="0"/>
                  <a:t>Note: We can find </a:t>
                </a:r>
                <a:r>
                  <a:rPr lang="en-US" altLang="en-US" i="1" dirty="0"/>
                  <a:t>M</a:t>
                </a:r>
                <a:r>
                  <a:rPr lang="en-US" altLang="en-US" dirty="0"/>
                  <a:t> purely from the per-pixel image derivatives!</a:t>
                </a:r>
                <a:endParaRPr lang="en-US" altLang="en-US" i="1" dirty="0"/>
              </a:p>
              <a:p>
                <a:pPr marL="514350" indent="-514350" eaLnBrk="1" hangingPunct="1">
                  <a:buFontTx/>
                  <a:buAutoNum type="arabicParenR"/>
                </a:pPr>
                <a:r>
                  <a:rPr lang="en-US" altLang="en-US" dirty="0"/>
                  <a:t>Threshold to find pixels which give large corner response (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altLang="en-US" i="1" dirty="0"/>
                  <a:t> </a:t>
                </a:r>
                <a:r>
                  <a:rPr lang="en-US" altLang="en-US" dirty="0"/>
                  <a:t>&gt; threshold).</a:t>
                </a:r>
              </a:p>
              <a:p>
                <a:pPr marL="514350" indent="-514350" eaLnBrk="1" hangingPunct="1">
                  <a:buFontTx/>
                  <a:buAutoNum type="arabicParenR"/>
                </a:pPr>
                <a:r>
                  <a:rPr lang="en-US" altLang="en-US" dirty="0"/>
                  <a:t>Find the local maxima pixels,</a:t>
                </a:r>
                <a:br>
                  <a:rPr lang="en-US" altLang="en-US" dirty="0"/>
                </a:br>
                <a:r>
                  <a:rPr lang="en-US" altLang="en-US" dirty="0"/>
                  <a:t>i.e., suppress non-maxima.</a:t>
                </a:r>
                <a:endParaRPr lang="ru-RU" altLang="en-US" dirty="0"/>
              </a:p>
            </p:txBody>
          </p:sp>
        </mc:Choice>
        <mc:Fallback xmlns="">
          <p:sp>
            <p:nvSpPr>
              <p:cNvPr id="2140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5787" y="1916906"/>
                <a:ext cx="8177213" cy="3417094"/>
              </a:xfrm>
              <a:blipFill>
                <a:blip r:embed="rId3"/>
                <a:stretch>
                  <a:fillRect l="-1341" t="-1783" r="-2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4020" name="Rectangle 14"/>
          <p:cNvSpPr>
            <a:spLocks noChangeArrowheads="1"/>
          </p:cNvSpPr>
          <p:nvPr/>
        </p:nvSpPr>
        <p:spPr bwMode="auto">
          <a:xfrm>
            <a:off x="381000" y="5759450"/>
            <a:ext cx="8458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000" dirty="0" err="1"/>
              <a:t>C.Harris</a:t>
            </a:r>
            <a:r>
              <a:rPr lang="en-US" altLang="en-US" sz="2000" dirty="0"/>
              <a:t> and </a:t>
            </a:r>
            <a:r>
              <a:rPr lang="en-US" altLang="en-US" sz="2000" dirty="0" err="1"/>
              <a:t>M.Stephens</a:t>
            </a:r>
            <a:r>
              <a:rPr lang="en-US" altLang="en-US" sz="2000" dirty="0"/>
              <a:t>. </a:t>
            </a:r>
            <a:r>
              <a:rPr lang="en-US" altLang="en-US" sz="2000" dirty="0">
                <a:hlinkClick r:id="rId4"/>
              </a:rPr>
              <a:t>“A Combined Corner and Edge Detector.” </a:t>
            </a:r>
            <a:r>
              <a:rPr lang="en-US" altLang="en-US" sz="2000" i="1" dirty="0"/>
              <a:t>Proceedings of the 4th </a:t>
            </a:r>
            <a:r>
              <a:rPr lang="en-US" altLang="en-US" sz="2000" i="1" dirty="0" err="1"/>
              <a:t>Alvey</a:t>
            </a:r>
            <a:r>
              <a:rPr lang="en-US" altLang="en-US" sz="2000" i="1" dirty="0"/>
              <a:t> Vision Conference</a:t>
            </a:r>
            <a:r>
              <a:rPr lang="en-US" altLang="en-US" sz="2000" dirty="0"/>
              <a:t>: pages 147—151, 1988. 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28699" y="0"/>
            <a:ext cx="7315200" cy="609600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Harris Corner Detector </a:t>
            </a:r>
            <a:r>
              <a:rPr lang="pl-PL" altLang="en-US" sz="2000" dirty="0">
                <a:latin typeface="Arial" panose="020B0604020202020204" pitchFamily="34" charset="0"/>
              </a:rPr>
              <a:t>[</a:t>
            </a:r>
            <a:r>
              <a:rPr lang="pl-PL" altLang="en-US" sz="2000" dirty="0"/>
              <a:t>Harris88</a:t>
            </a:r>
            <a:r>
              <a:rPr lang="pl-PL" altLang="en-US" sz="2000" dirty="0">
                <a:latin typeface="Arial" panose="020B0604020202020204" pitchFamily="34" charset="0"/>
              </a:rPr>
              <a:t>]</a:t>
            </a:r>
            <a:endParaRPr lang="en-US" altLang="en-US" sz="2000" dirty="0">
              <a:latin typeface="Arial" panose="020B0604020202020204" pitchFamily="34" charset="0"/>
            </a:endParaRPr>
          </a:p>
        </p:txBody>
      </p:sp>
      <p:pic>
        <p:nvPicPr>
          <p:cNvPr id="21607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91" y="676299"/>
            <a:ext cx="1141885" cy="888319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3" name="Text Box 9"/>
          <p:cNvSpPr txBox="1">
            <a:spLocks noChangeArrowheads="1"/>
          </p:cNvSpPr>
          <p:nvPr/>
        </p:nvSpPr>
        <p:spPr bwMode="auto">
          <a:xfrm>
            <a:off x="3832837" y="1660202"/>
            <a:ext cx="55191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pl-PL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1. </a:t>
            </a: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Compute </a:t>
            </a:r>
            <a:r>
              <a:rPr lang="en-US" altLang="en-US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i</a:t>
            </a:r>
            <a:r>
              <a:rPr lang="pl-PL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mage derivatives</a:t>
            </a: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 (optionally, blur first).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04" name="Text Box 10"/>
              <p:cNvSpPr txBox="1">
                <a:spLocks noChangeArrowheads="1"/>
              </p:cNvSpPr>
              <p:nvPr/>
            </p:nvSpPr>
            <p:spPr bwMode="auto">
              <a:xfrm>
                <a:off x="3835184" y="2589147"/>
                <a:ext cx="3149430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ts val="0"/>
                  </a:spcBef>
                  <a:buFontTx/>
                  <a:buNone/>
                </a:pPr>
                <a:r>
                  <a:rPr lang="pl-PL" altLang="en-US" sz="18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2. </a:t>
                </a:r>
                <a:r>
                  <a:rPr lang="en-US" altLang="en-US" sz="18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Compute </a:t>
                </a:r>
                <a14:m>
                  <m:oMath xmlns:m="http://schemas.openxmlformats.org/officeDocument/2006/math">
                    <m:r>
                      <a:rPr lang="en-US" alt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altLang="en-US" sz="18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components</a:t>
                </a:r>
              </a:p>
              <a:p>
                <a:pPr>
                  <a:spcBef>
                    <a:spcPts val="0"/>
                  </a:spcBef>
                  <a:buFontTx/>
                  <a:buNone/>
                </a:pPr>
                <a:r>
                  <a:rPr lang="en-US" altLang="en-US" sz="18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   as s</a:t>
                </a:r>
                <a:r>
                  <a:rPr lang="pl-PL" altLang="en-US" sz="18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quare</a:t>
                </a:r>
                <a:r>
                  <a:rPr lang="en-US" altLang="en-US" sz="18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s</a:t>
                </a:r>
                <a:r>
                  <a:rPr lang="pl-PL" altLang="en-US" sz="18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of</a:t>
                </a:r>
                <a:r>
                  <a:rPr lang="en-US" altLang="en-US" sz="18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pl-PL" altLang="en-US" sz="18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derivatives</a:t>
                </a:r>
                <a:r>
                  <a:rPr lang="en-US" altLang="en-US" sz="18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204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35184" y="2589147"/>
                <a:ext cx="3149430" cy="646331"/>
              </a:xfrm>
              <a:prstGeom prst="rect">
                <a:avLst/>
              </a:prstGeom>
              <a:blipFill>
                <a:blip r:embed="rId4"/>
                <a:stretch>
                  <a:fillRect l="-1547" t="-5660" b="-1415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05" name="Text Box 11"/>
          <p:cNvSpPr txBox="1">
            <a:spLocks noChangeArrowheads="1"/>
          </p:cNvSpPr>
          <p:nvPr/>
        </p:nvSpPr>
        <p:spPr bwMode="auto">
          <a:xfrm>
            <a:off x="3831286" y="3493596"/>
            <a:ext cx="40147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pl-PL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3. Gaussian filter </a:t>
            </a:r>
            <a:r>
              <a:rPr lang="en-US" altLang="en-US" sz="1800" i="1" dirty="0">
                <a:solidFill>
                  <a:srgbClr val="000000"/>
                </a:solidFill>
                <a:latin typeface="Arial" panose="020B0604020202020204" pitchFamily="34" charset="0"/>
              </a:rPr>
              <a:t>g()</a:t>
            </a: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 with width </a:t>
            </a:r>
            <a:r>
              <a:rPr lang="pl-PL" altLang="en-US" sz="1800" i="1" dirty="0">
                <a:solidFill>
                  <a:srgbClr val="000000"/>
                </a:solidFill>
                <a:latin typeface="Symbol" panose="05050102010706020507" pitchFamily="18" charset="2"/>
              </a:rPr>
              <a:t>s</a:t>
            </a:r>
            <a:endParaRPr lang="en-US" altLang="en-US" sz="1800" i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01961" y="1667013"/>
            <a:ext cx="2567861" cy="878202"/>
            <a:chOff x="3356" y="1684"/>
            <a:chExt cx="1960" cy="723"/>
          </a:xfrm>
        </p:grpSpPr>
        <p:pic>
          <p:nvPicPr>
            <p:cNvPr id="216095" name="Picture 1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6" y="1689"/>
              <a:ext cx="900" cy="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pic>
          <p:nvPicPr>
            <p:cNvPr id="216096" name="Picture 1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6" y="1684"/>
              <a:ext cx="918" cy="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6097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3992" y="2073"/>
                  <a:ext cx="363" cy="3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l-PL" altLang="en-US" sz="1800" i="1" dirty="0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pl-PL" altLang="en-US" sz="1800" i="1" baseline="-25000" dirty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altLang="en-US" sz="1800" i="1" baseline="-25000" dirty="0">
                    <a:solidFill>
                      <a:srgbClr val="FFFFFF"/>
                    </a:solidFill>
                    <a:latin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16097" name="Text 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992" y="2073"/>
                  <a:ext cx="363" cy="32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6098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4953" y="2084"/>
                  <a:ext cx="363" cy="3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l-PL" altLang="en-US" sz="1800" i="1" dirty="0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pl-PL" altLang="en-US" sz="1800" i="1" baseline="-25000" dirty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altLang="en-US" sz="1800" i="1" baseline="-25000" dirty="0">
                    <a:solidFill>
                      <a:srgbClr val="FFFFFF"/>
                    </a:solidFill>
                    <a:latin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16098" name="Text 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953" y="2084"/>
                  <a:ext cx="363" cy="323"/>
                </a:xfrm>
                <a:prstGeom prst="rect">
                  <a:avLst/>
                </a:prstGeom>
                <a:blipFill>
                  <a:blip r:embed="rId8"/>
                  <a:stretch>
                    <a:fillRect b="-1538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8207" name="Picture 1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73600" y="2610667"/>
            <a:ext cx="1196975" cy="836613"/>
          </a:xfrm>
        </p:spPr>
      </p:pic>
      <p:pic>
        <p:nvPicPr>
          <p:cNvPr id="8208" name="Picture 1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48" y="2623107"/>
            <a:ext cx="1185068" cy="82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8209" name="Picture 1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636" y="2618867"/>
            <a:ext cx="11953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8213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12" y="3531327"/>
            <a:ext cx="1182687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8214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338" y="3530256"/>
            <a:ext cx="1182687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8215" name="Picture 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548" y="3532029"/>
            <a:ext cx="1194689" cy="822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216" name="Text Box 23"/>
              <p:cNvSpPr txBox="1">
                <a:spLocks noChangeArrowheads="1"/>
              </p:cNvSpPr>
              <p:nvPr/>
            </p:nvSpPr>
            <p:spPr bwMode="auto">
              <a:xfrm>
                <a:off x="471171" y="3956655"/>
                <a:ext cx="922338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altLang="en-US" sz="1800" i="1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pl-PL" altLang="en-US" sz="1800" i="1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l-PL" altLang="en-US" sz="1800" i="1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𝐼𝑥</m:t>
                      </m:r>
                      <m:r>
                        <a:rPr lang="pl-PL" altLang="en-US" sz="1800" i="1" baseline="30000" dirty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l-PL" altLang="en-US" sz="1800" i="1" dirty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en-US" sz="1800" i="1" dirty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216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1171" y="3956655"/>
                <a:ext cx="922338" cy="369888"/>
              </a:xfrm>
              <a:prstGeom prst="rect">
                <a:avLst/>
              </a:prstGeom>
              <a:blipFill>
                <a:blip r:embed="rId15"/>
                <a:stretch>
                  <a:fillRect b="-1475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17" name="Text Box 24"/>
              <p:cNvSpPr txBox="1">
                <a:spLocks noChangeArrowheads="1"/>
              </p:cNvSpPr>
              <p:nvPr/>
            </p:nvSpPr>
            <p:spPr bwMode="auto">
              <a:xfrm>
                <a:off x="1731934" y="3962593"/>
                <a:ext cx="92551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altLang="en-US" sz="1800" i="1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pl-PL" altLang="en-US" sz="1800" i="1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l-PL" altLang="en-US" sz="1800" i="1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𝐼𝑦</m:t>
                      </m:r>
                      <m:r>
                        <a:rPr lang="pl-PL" altLang="en-US" sz="1800" i="1" baseline="30000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l-PL" altLang="en-US" sz="1800" i="1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en-US" sz="1800" i="1" dirty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217" name="Text 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31934" y="3962593"/>
                <a:ext cx="925513" cy="369888"/>
              </a:xfrm>
              <a:prstGeom prst="rect">
                <a:avLst/>
              </a:prstGeom>
              <a:blipFill>
                <a:blip r:embed="rId16"/>
                <a:stretch>
                  <a:fillRect b="-1475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18" name="Text Box 25"/>
              <p:cNvSpPr txBox="1">
                <a:spLocks noChangeArrowheads="1"/>
              </p:cNvSpPr>
              <p:nvPr/>
            </p:nvSpPr>
            <p:spPr bwMode="auto">
              <a:xfrm>
                <a:off x="2743201" y="3966976"/>
                <a:ext cx="113835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altLang="en-US" sz="1800" i="1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pl-PL" altLang="en-US" sz="1800" i="1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l-PL" altLang="en-US" sz="1800" i="1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𝐼𝑥</m:t>
                      </m:r>
                      <m:r>
                        <a:rPr lang="en-US" altLang="en-US" sz="1800" i="1" dirty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</m:t>
                      </m:r>
                      <m:r>
                        <a:rPr lang="pl-PL" altLang="en-US" sz="1800" i="1" dirty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pl-PL" altLang="en-US" sz="1800" i="1" baseline="-25000" dirty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pl-PL" altLang="en-US" sz="1800" i="1" dirty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en-US" sz="1800" i="1" dirty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218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43201" y="3966976"/>
                <a:ext cx="1138354" cy="369332"/>
              </a:xfrm>
              <a:prstGeom prst="rect">
                <a:avLst/>
              </a:prstGeom>
              <a:blipFill>
                <a:blip r:embed="rId17"/>
                <a:stretch>
                  <a:fillRect b="-15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219" name="Picture 27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17" y="4449664"/>
            <a:ext cx="244792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8220" name="Text Box 30"/>
          <p:cNvSpPr txBox="1">
            <a:spLocks noChangeArrowheads="1"/>
          </p:cNvSpPr>
          <p:nvPr/>
        </p:nvSpPr>
        <p:spPr bwMode="auto">
          <a:xfrm>
            <a:off x="3847421" y="4440594"/>
            <a:ext cx="5638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pl-PL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4. </a:t>
            </a: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Compute c</a:t>
            </a:r>
            <a:r>
              <a:rPr lang="pl-PL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ornerness</a:t>
            </a:r>
            <a:endParaRPr lang="en-US" altLang="en-US" sz="1800" i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21" name="Text Box 31"/>
              <p:cNvSpPr txBox="1">
                <a:spLocks noChangeArrowheads="1"/>
              </p:cNvSpPr>
              <p:nvPr/>
            </p:nvSpPr>
            <p:spPr bwMode="auto">
              <a:xfrm>
                <a:off x="2205512" y="5970619"/>
                <a:ext cx="339230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800" i="1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altLang="en-US" sz="1800" i="1" dirty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221" name="Text 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05512" y="5970619"/>
                <a:ext cx="339230" cy="369888"/>
              </a:xfrm>
              <a:prstGeom prst="rect">
                <a:avLst/>
              </a:prstGeom>
              <a:blipFill>
                <a:blip r:embed="rId19"/>
                <a:stretch>
                  <a:fillRect l="-727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22" name="Text Box 32"/>
              <p:cNvSpPr txBox="1">
                <a:spLocks noChangeArrowheads="1"/>
              </p:cNvSpPr>
              <p:nvPr/>
            </p:nvSpPr>
            <p:spPr bwMode="auto">
              <a:xfrm>
                <a:off x="3835400" y="6030360"/>
                <a:ext cx="4679950" cy="7848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18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5. Threshold on </a:t>
                </a:r>
                <a14:m>
                  <m:oMath xmlns:m="http://schemas.openxmlformats.org/officeDocument/2006/math">
                    <m:r>
                      <a:rPr lang="en-US" altLang="en-US" sz="18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altLang="en-US" sz="18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to pick high </a:t>
                </a:r>
                <a:r>
                  <a:rPr lang="en-US" altLang="en-US" sz="18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cornerness</a:t>
                </a:r>
                <a:endParaRPr lang="en-US" altLang="en-US" sz="180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18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6</a:t>
                </a:r>
                <a:r>
                  <a:rPr lang="pl-PL" altLang="en-US" sz="18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. Non-maxima suppression</a:t>
                </a:r>
                <a:r>
                  <a:rPr lang="en-US" altLang="en-US" sz="18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to pick peaks.</a:t>
                </a:r>
                <a:endParaRPr lang="en-US" altLang="en-US" sz="1800" i="1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222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35400" y="6030360"/>
                <a:ext cx="4679950" cy="784830"/>
              </a:xfrm>
              <a:prstGeom prst="rect">
                <a:avLst/>
              </a:prstGeom>
              <a:blipFill>
                <a:blip r:embed="rId20"/>
                <a:stretch>
                  <a:fillRect l="-1042" t="-3876" b="-1162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7980363" y="5537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James Hays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31F4CA4-19C3-4D94-A2FD-739C5F07C23E}"/>
              </a:ext>
            </a:extLst>
          </p:cNvPr>
          <p:cNvSpPr txBox="1"/>
          <p:nvPr/>
        </p:nvSpPr>
        <p:spPr>
          <a:xfrm>
            <a:off x="3816350" y="753869"/>
            <a:ext cx="4337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0. Input image</a:t>
            </a:r>
            <a:br>
              <a:rPr lang="en-US" sz="1800" dirty="0"/>
            </a:br>
            <a:r>
              <a:rPr lang="en-US" sz="1800" dirty="0"/>
              <a:t>    We want to compute M at each pixel.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 Box 15">
                <a:extLst>
                  <a:ext uri="{FF2B5EF4-FFF2-40B4-BE49-F238E27FC236}">
                    <a16:creationId xmlns="" xmlns:a16="http://schemas.microsoft.com/office/drawing/2014/main" id="{5827E971-0FDB-4FE4-8BAF-048B8FE8FA5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50389" y="1241682"/>
                <a:ext cx="448079" cy="369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800" b="0" i="1" dirty="0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altLang="en-US" sz="1800" i="1" baseline="-250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Text Box 15">
                <a:extLst>
                  <a:ext uri="{FF2B5EF4-FFF2-40B4-BE49-F238E27FC236}">
                    <a16:creationId xmlns:a16="http://schemas.microsoft.com/office/drawing/2014/main" id="{5827E971-0FDB-4FE4-8BAF-048B8FE8FA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50389" y="1241682"/>
                <a:ext cx="448079" cy="36965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 Box 16">
                <a:extLst>
                  <a:ext uri="{FF2B5EF4-FFF2-40B4-BE49-F238E27FC236}">
                    <a16:creationId xmlns="" xmlns:a16="http://schemas.microsoft.com/office/drawing/2014/main" id="{336A57F3-3A2F-4134-8285-A6531D1DB60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71788" y="3049432"/>
                <a:ext cx="448079" cy="369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altLang="en-US" sz="1800" i="1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altLang="en-US" sz="1800" b="0" i="1" baseline="-25000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𝑥𝑦</m:t>
                      </m:r>
                    </m:oMath>
                  </m:oMathPara>
                </a14:m>
                <a:endParaRPr lang="en-US" altLang="en-US" sz="1800" i="1" baseline="-25000" dirty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0" name="Text Box 16">
                <a:extLst>
                  <a:ext uri="{FF2B5EF4-FFF2-40B4-BE49-F238E27FC236}">
                    <a16:creationId xmlns:a16="http://schemas.microsoft.com/office/drawing/2014/main" id="{336A57F3-3A2F-4134-8285-A6531D1DB6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71788" y="3049432"/>
                <a:ext cx="448079" cy="369650"/>
              </a:xfrm>
              <a:prstGeom prst="rect">
                <a:avLst/>
              </a:prstGeom>
              <a:blipFill>
                <a:blip r:embed="rId22"/>
                <a:stretch>
                  <a:fillRect b="-819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id="{38BD4FDD-C904-41B3-9DE2-723511114FBD}"/>
                  </a:ext>
                </a:extLst>
              </p:cNvPr>
              <p:cNvSpPr txBox="1"/>
              <p:nvPr/>
            </p:nvSpPr>
            <p:spPr>
              <a:xfrm>
                <a:off x="1010624" y="3111305"/>
                <a:ext cx="247052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8BD4FDD-C904-41B3-9DE2-723511114F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624" y="3111305"/>
                <a:ext cx="247052" cy="307777"/>
              </a:xfrm>
              <a:prstGeom prst="rect">
                <a:avLst/>
              </a:prstGeom>
              <a:blipFill>
                <a:blip r:embed="rId23"/>
                <a:stretch>
                  <a:fillRect l="-32500" r="-17500" b="-13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="" xmlns:a16="http://schemas.microsoft.com/office/drawing/2014/main" id="{2A0AA647-6DB5-4F7E-9EC1-D5DCCCBCA1EF}"/>
                  </a:ext>
                </a:extLst>
              </p:cNvPr>
              <p:cNvSpPr txBox="1"/>
              <p:nvPr/>
            </p:nvSpPr>
            <p:spPr>
              <a:xfrm>
                <a:off x="2241409" y="3088894"/>
                <a:ext cx="247052" cy="3391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A0AA647-6DB5-4F7E-9EC1-D5DCCCBCA1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1409" y="3088894"/>
                <a:ext cx="247052" cy="339132"/>
              </a:xfrm>
              <a:prstGeom prst="rect">
                <a:avLst/>
              </a:prstGeom>
              <a:blipFill>
                <a:blip r:embed="rId24"/>
                <a:stretch>
                  <a:fillRect l="-32500" r="-17500" b="-2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id="{78E6AE77-A6F2-46D4-A95C-EE5A2041888B}"/>
                  </a:ext>
                </a:extLst>
              </p:cNvPr>
              <p:cNvSpPr txBox="1"/>
              <p:nvPr/>
            </p:nvSpPr>
            <p:spPr>
              <a:xfrm>
                <a:off x="4160985" y="4864350"/>
                <a:ext cx="300499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det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trace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8E6AE77-A6F2-46D4-A95C-EE5A204188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0985" y="4864350"/>
                <a:ext cx="3004990" cy="307777"/>
              </a:xfrm>
              <a:prstGeom prst="rect">
                <a:avLst/>
              </a:prstGeom>
              <a:blipFill>
                <a:blip r:embed="rId25"/>
                <a:stretch>
                  <a:fillRect l="-1217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="" xmlns:a16="http://schemas.microsoft.com/office/drawing/2014/main" id="{65F2FF4A-22EF-44D4-A6B7-A5F61AB14B00}"/>
                  </a:ext>
                </a:extLst>
              </p:cNvPr>
              <p:cNvSpPr txBox="1"/>
              <p:nvPr/>
            </p:nvSpPr>
            <p:spPr>
              <a:xfrm>
                <a:off x="3636409" y="5212522"/>
                <a:ext cx="4788106" cy="8297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∘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000" b="0" dirty="0">
                    <a:ea typeface="Cambria Math" panose="02040503050406030204" pitchFamily="18" charset="0"/>
                  </a:rPr>
                  <a:t>		         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  <m:sup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d>
                            <m:r>
                              <a:rPr lang="en-US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  <m:sup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d>
                          </m:e>
                        </m:d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5F2FF4A-22EF-44D4-A6B7-A5F61AB14B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6409" y="5212522"/>
                <a:ext cx="4788106" cy="829714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3" grpId="0"/>
      <p:bldP spid="8204" grpId="0"/>
      <p:bldP spid="8205" grpId="0"/>
      <p:bldP spid="8216" grpId="0"/>
      <p:bldP spid="8217" grpId="0"/>
      <p:bldP spid="8218" grpId="0"/>
      <p:bldP spid="8220" grpId="0"/>
      <p:bldP spid="8221" grpId="0"/>
      <p:bldP spid="8222" grpId="0"/>
      <p:bldP spid="9" grpId="0"/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Harris Detector: Steps</a:t>
            </a:r>
            <a:endParaRPr lang="ru-RU" altLang="en-US" sz="3200"/>
          </a:p>
        </p:txBody>
      </p:sp>
      <p:pic>
        <p:nvPicPr>
          <p:cNvPr id="218115" name="Picture 3" descr="cows_step0"/>
          <p:cNvPicPr>
            <a:picLocks noChangeAspect="1" noChangeArrowheads="1"/>
          </p:cNvPicPr>
          <p:nvPr/>
        </p:nvPicPr>
        <p:blipFill>
          <a:blip r:embed="rId3">
            <a:lum bright="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8153400" cy="527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Harris Detector: Steps</a:t>
            </a:r>
            <a:endParaRPr lang="ru-RU" altLang="en-US" sz="3200"/>
          </a:p>
        </p:txBody>
      </p:sp>
      <p:pic>
        <p:nvPicPr>
          <p:cNvPr id="220163" name="Picture 3" descr="cows_step1_corner_respon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8153400" cy="526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0164" name="Text Box 4"/>
              <p:cNvSpPr txBox="1">
                <a:spLocks noChangeArrowheads="1"/>
              </p:cNvSpPr>
              <p:nvPr/>
            </p:nvSpPr>
            <p:spPr bwMode="auto">
              <a:xfrm>
                <a:off x="533400" y="795337"/>
                <a:ext cx="4054315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altLang="en-US" sz="2400" dirty="0">
                    <a:cs typeface="Times New Roman" panose="02020603050405020304" pitchFamily="18" charset="0"/>
                  </a:rPr>
                  <a:t>Compute corner response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endParaRPr lang="ru-RU" altLang="en-US" i="1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016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795337"/>
                <a:ext cx="4054315" cy="461665"/>
              </a:xfrm>
              <a:prstGeom prst="rect">
                <a:avLst/>
              </a:prstGeom>
              <a:blipFill>
                <a:blip r:embed="rId4"/>
                <a:stretch>
                  <a:fillRect l="-2406" t="-9211" b="-3026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Harris Detector: Steps</a:t>
            </a:r>
            <a:endParaRPr lang="ru-RU" altLang="en-US" sz="32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2211" name="Text Box 3"/>
              <p:cNvSpPr txBox="1">
                <a:spLocks noChangeArrowheads="1"/>
              </p:cNvSpPr>
              <p:nvPr/>
            </p:nvSpPr>
            <p:spPr bwMode="auto">
              <a:xfrm>
                <a:off x="685800" y="772180"/>
                <a:ext cx="7726795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altLang="en-US" sz="2400" dirty="0">
                    <a:cs typeface="Times New Roman" panose="02020603050405020304" pitchFamily="18" charset="0"/>
                  </a:rPr>
                  <a:t>Find points with large corner response: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altLang="en-US" i="1" dirty="0">
                    <a:cs typeface="Times New Roman" panose="02020603050405020304" pitchFamily="18" charset="0"/>
                  </a:rPr>
                  <a:t> &gt; </a:t>
                </a:r>
                <a:r>
                  <a:rPr lang="en-US" altLang="en-US" dirty="0">
                    <a:cs typeface="Times New Roman" panose="02020603050405020304" pitchFamily="18" charset="0"/>
                  </a:rPr>
                  <a:t>threshold</a:t>
                </a:r>
                <a:endParaRPr lang="ru-RU" alt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2211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772180"/>
                <a:ext cx="7726795" cy="523220"/>
              </a:xfrm>
              <a:prstGeom prst="rect">
                <a:avLst/>
              </a:prstGeom>
              <a:blipFill>
                <a:blip r:embed="rId3"/>
                <a:stretch>
                  <a:fillRect l="-1263" t="-12791" b="-3139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2212" name="Picture 4" descr="cows_step2_thres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8153400" cy="526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01763"/>
            <a:ext cx="8534400" cy="484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339" name="Oval 3"/>
          <p:cNvSpPr>
            <a:spLocks noChangeArrowheads="1"/>
          </p:cNvSpPr>
          <p:nvPr/>
        </p:nvSpPr>
        <p:spPr bwMode="auto">
          <a:xfrm>
            <a:off x="1905000" y="3535363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2340" name="Oval 4"/>
          <p:cNvSpPr>
            <a:spLocks noChangeArrowheads="1"/>
          </p:cNvSpPr>
          <p:nvPr/>
        </p:nvSpPr>
        <p:spPr bwMode="auto">
          <a:xfrm>
            <a:off x="6477000" y="3535363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2341" name="Oval 6"/>
          <p:cNvSpPr>
            <a:spLocks noChangeArrowheads="1"/>
          </p:cNvSpPr>
          <p:nvPr/>
        </p:nvSpPr>
        <p:spPr bwMode="auto">
          <a:xfrm>
            <a:off x="1752600" y="30480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2342" name="Oval 7"/>
          <p:cNvSpPr>
            <a:spLocks noChangeArrowheads="1"/>
          </p:cNvSpPr>
          <p:nvPr/>
        </p:nvSpPr>
        <p:spPr bwMode="auto">
          <a:xfrm>
            <a:off x="6172200" y="30480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2343" name="Oval 8"/>
          <p:cNvSpPr>
            <a:spLocks noChangeArrowheads="1"/>
          </p:cNvSpPr>
          <p:nvPr/>
        </p:nvSpPr>
        <p:spPr bwMode="auto">
          <a:xfrm>
            <a:off x="2743200" y="3048000"/>
            <a:ext cx="228600" cy="2286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2344" name="Oval 9"/>
          <p:cNvSpPr>
            <a:spLocks noChangeArrowheads="1"/>
          </p:cNvSpPr>
          <p:nvPr/>
        </p:nvSpPr>
        <p:spPr bwMode="auto">
          <a:xfrm>
            <a:off x="7315200" y="3048000"/>
            <a:ext cx="228600" cy="2286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2345" name="Oval 10"/>
          <p:cNvSpPr>
            <a:spLocks noChangeArrowheads="1"/>
          </p:cNvSpPr>
          <p:nvPr/>
        </p:nvSpPr>
        <p:spPr bwMode="auto">
          <a:xfrm>
            <a:off x="2362200" y="3962400"/>
            <a:ext cx="228600" cy="2286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2346" name="Oval 11"/>
          <p:cNvSpPr>
            <a:spLocks noChangeArrowheads="1"/>
          </p:cNvSpPr>
          <p:nvPr/>
        </p:nvSpPr>
        <p:spPr bwMode="auto">
          <a:xfrm>
            <a:off x="6934200" y="3962400"/>
            <a:ext cx="228600" cy="2286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2347" name="Oval 12"/>
          <p:cNvSpPr>
            <a:spLocks noChangeArrowheads="1"/>
          </p:cNvSpPr>
          <p:nvPr/>
        </p:nvSpPr>
        <p:spPr bwMode="auto">
          <a:xfrm>
            <a:off x="1371600" y="5638800"/>
            <a:ext cx="228600" cy="2286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2348" name="Oval 13"/>
          <p:cNvSpPr>
            <a:spLocks noChangeArrowheads="1"/>
          </p:cNvSpPr>
          <p:nvPr/>
        </p:nvSpPr>
        <p:spPr bwMode="auto">
          <a:xfrm>
            <a:off x="5715000" y="5638800"/>
            <a:ext cx="228600" cy="2286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2349" name="Oval 14"/>
          <p:cNvSpPr>
            <a:spLocks noChangeArrowheads="1"/>
          </p:cNvSpPr>
          <p:nvPr/>
        </p:nvSpPr>
        <p:spPr bwMode="auto">
          <a:xfrm>
            <a:off x="3429000" y="2286000"/>
            <a:ext cx="228600" cy="228600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2350" name="Oval 15"/>
          <p:cNvSpPr>
            <a:spLocks noChangeArrowheads="1"/>
          </p:cNvSpPr>
          <p:nvPr/>
        </p:nvSpPr>
        <p:spPr bwMode="auto">
          <a:xfrm>
            <a:off x="7772400" y="2286000"/>
            <a:ext cx="228600" cy="228600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2351" name="Oval 16"/>
          <p:cNvSpPr>
            <a:spLocks noChangeArrowheads="1"/>
          </p:cNvSpPr>
          <p:nvPr/>
        </p:nvSpPr>
        <p:spPr bwMode="auto">
          <a:xfrm>
            <a:off x="3962400" y="5715000"/>
            <a:ext cx="228600" cy="2286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2352" name="Oval 17"/>
          <p:cNvSpPr>
            <a:spLocks noChangeArrowheads="1"/>
          </p:cNvSpPr>
          <p:nvPr/>
        </p:nvSpPr>
        <p:spPr bwMode="auto">
          <a:xfrm>
            <a:off x="8534400" y="5715000"/>
            <a:ext cx="228600" cy="2286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2353" name="Oval 18"/>
          <p:cNvSpPr>
            <a:spLocks noChangeArrowheads="1"/>
          </p:cNvSpPr>
          <p:nvPr/>
        </p:nvSpPr>
        <p:spPr bwMode="auto">
          <a:xfrm>
            <a:off x="1143000" y="2286000"/>
            <a:ext cx="228600" cy="228600"/>
          </a:xfrm>
          <a:prstGeom prst="ellipse">
            <a:avLst/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2354" name="Oval 19"/>
          <p:cNvSpPr>
            <a:spLocks noChangeArrowheads="1"/>
          </p:cNvSpPr>
          <p:nvPr/>
        </p:nvSpPr>
        <p:spPr bwMode="auto">
          <a:xfrm>
            <a:off x="5410200" y="2362200"/>
            <a:ext cx="228600" cy="228600"/>
          </a:xfrm>
          <a:prstGeom prst="ellipse">
            <a:avLst/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2355" name="Line 20"/>
          <p:cNvSpPr>
            <a:spLocks noChangeShapeType="1"/>
          </p:cNvSpPr>
          <p:nvPr/>
        </p:nvSpPr>
        <p:spPr bwMode="auto">
          <a:xfrm>
            <a:off x="762000" y="2209800"/>
            <a:ext cx="3581400" cy="8382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56" name="Line 21"/>
          <p:cNvSpPr>
            <a:spLocks noChangeShapeType="1"/>
          </p:cNvSpPr>
          <p:nvPr/>
        </p:nvSpPr>
        <p:spPr bwMode="auto">
          <a:xfrm>
            <a:off x="533400" y="2895600"/>
            <a:ext cx="3276600" cy="7620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57" name="Line 22"/>
          <p:cNvSpPr>
            <a:spLocks noChangeShapeType="1"/>
          </p:cNvSpPr>
          <p:nvPr/>
        </p:nvSpPr>
        <p:spPr bwMode="auto">
          <a:xfrm>
            <a:off x="762000" y="3733800"/>
            <a:ext cx="2971800" cy="6096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58" name="Line 23"/>
          <p:cNvSpPr>
            <a:spLocks noChangeShapeType="1"/>
          </p:cNvSpPr>
          <p:nvPr/>
        </p:nvSpPr>
        <p:spPr bwMode="auto">
          <a:xfrm flipV="1">
            <a:off x="5562600" y="2590800"/>
            <a:ext cx="2895600" cy="6858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59" name="Line 24"/>
          <p:cNvSpPr>
            <a:spLocks noChangeShapeType="1"/>
          </p:cNvSpPr>
          <p:nvPr/>
        </p:nvSpPr>
        <p:spPr bwMode="auto">
          <a:xfrm flipV="1">
            <a:off x="5562600" y="3200400"/>
            <a:ext cx="2895600" cy="6096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60" name="Line 25"/>
          <p:cNvSpPr>
            <a:spLocks noChangeShapeType="1"/>
          </p:cNvSpPr>
          <p:nvPr/>
        </p:nvSpPr>
        <p:spPr bwMode="auto">
          <a:xfrm flipV="1">
            <a:off x="5791200" y="3886200"/>
            <a:ext cx="2743200" cy="3810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61" name="Title 25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altLang="en-US" dirty="0"/>
              <a:t>Example: estimate “fundamental matrix” that corresponds two views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724775" y="6550223"/>
            <a:ext cx="1420582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Silvio Savarese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Harris Detector: Steps</a:t>
            </a:r>
            <a:endParaRPr lang="ru-RU" altLang="en-US" sz="32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4259" name="Text Box 3"/>
              <p:cNvSpPr txBox="1">
                <a:spLocks noChangeArrowheads="1"/>
              </p:cNvSpPr>
              <p:nvPr/>
            </p:nvSpPr>
            <p:spPr bwMode="auto">
              <a:xfrm>
                <a:off x="838200" y="774700"/>
                <a:ext cx="5795963" cy="519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altLang="en-US" sz="2400" dirty="0">
                    <a:cs typeface="Times New Roman" panose="02020603050405020304" pitchFamily="18" charset="0"/>
                  </a:rPr>
                  <a:t>Take only the points of local maxima of </a:t>
                </a:r>
                <a14:m>
                  <m:oMath xmlns:m="http://schemas.openxmlformats.org/officeDocument/2006/math">
                    <m:r>
                      <a:rPr lang="en-US" altLang="en-US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endParaRPr lang="ru-RU" altLang="en-US" i="1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4259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774700"/>
                <a:ext cx="5795963" cy="519113"/>
              </a:xfrm>
              <a:prstGeom prst="rect">
                <a:avLst/>
              </a:prstGeom>
              <a:blipFill>
                <a:blip r:embed="rId3"/>
                <a:stretch>
                  <a:fillRect l="-1684" b="-2588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4260" name="Picture 4" descr="cows_step3_thresh&amp;max"/>
          <p:cNvPicPr>
            <a:picLocks noChangeAspect="1" noChangeArrowheads="1"/>
          </p:cNvPicPr>
          <p:nvPr/>
        </p:nvPicPr>
        <p:blipFill>
          <a:blip r:embed="rId4">
            <a:lum bright="24000" contrast="72000"/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8153400" cy="525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Harris Detector: Steps</a:t>
            </a:r>
            <a:endParaRPr lang="ru-RU" altLang="en-US" sz="3200"/>
          </a:p>
        </p:txBody>
      </p:sp>
      <p:pic>
        <p:nvPicPr>
          <p:cNvPr id="226307" name="Picture 3" descr="cows_step4_harris"/>
          <p:cNvPicPr>
            <a:picLocks noChangeAspect="1" noChangeArrowheads="1"/>
          </p:cNvPicPr>
          <p:nvPr/>
        </p:nvPicPr>
        <p:blipFill>
          <a:blip r:embed="rId3">
            <a:lum bright="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8153400" cy="527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Invariance and covariance</a:t>
            </a:r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839200" cy="5334000"/>
          </a:xfrm>
        </p:spPr>
        <p:txBody>
          <a:bodyPr/>
          <a:lstStyle/>
          <a:p>
            <a:pPr marL="0" indent="0"/>
            <a:r>
              <a:rPr lang="en-US" altLang="en-US" sz="2400" dirty="0"/>
              <a:t>Are locations </a:t>
            </a:r>
            <a:r>
              <a:rPr lang="en-US" altLang="en-US" sz="2400" i="1" dirty="0"/>
              <a:t>invariant</a:t>
            </a:r>
            <a:r>
              <a:rPr lang="en-US" altLang="en-US" sz="2400" dirty="0"/>
              <a:t> to photometric transformations </a:t>
            </a:r>
          </a:p>
          <a:p>
            <a:pPr marL="0" indent="0"/>
            <a:r>
              <a:rPr lang="en-US" altLang="en-US" sz="2400" dirty="0"/>
              <a:t>and </a:t>
            </a:r>
            <a:r>
              <a:rPr lang="en-US" altLang="en-US" sz="2400" i="1" dirty="0"/>
              <a:t>covariant</a:t>
            </a:r>
            <a:r>
              <a:rPr lang="en-US" altLang="en-US" sz="2400" dirty="0"/>
              <a:t> to geometric transformations?</a:t>
            </a:r>
          </a:p>
          <a:p>
            <a:pPr lvl="1"/>
            <a:r>
              <a:rPr lang="en-US" altLang="en-US" b="1" dirty="0"/>
              <a:t>Invariance:</a:t>
            </a:r>
            <a:r>
              <a:rPr lang="en-US" altLang="en-US" dirty="0"/>
              <a:t> image is transformed and corner locations do not change</a:t>
            </a:r>
          </a:p>
          <a:p>
            <a:pPr lvl="1"/>
            <a:r>
              <a:rPr lang="en-US" altLang="en-US" b="1" dirty="0"/>
              <a:t>Covariance: </a:t>
            </a:r>
            <a:r>
              <a:rPr lang="en-US" altLang="en-US" dirty="0"/>
              <a:t>if we have two transformed versions of the same image, features should be detected in corresponding locations</a:t>
            </a:r>
          </a:p>
        </p:txBody>
      </p:sp>
      <p:pic>
        <p:nvPicPr>
          <p:cNvPr id="228356" name="Picture 3" descr="cows_step4_harris"/>
          <p:cNvPicPr>
            <a:picLocks noChangeAspect="1" noChangeArrowheads="1"/>
          </p:cNvPicPr>
          <p:nvPr/>
        </p:nvPicPr>
        <p:blipFill>
          <a:blip r:embed="rId3">
            <a:lum bright="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051175"/>
            <a:ext cx="5715000" cy="370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Shi-</a:t>
            </a:r>
            <a:r>
              <a:rPr lang="en-US" dirty="0" err="1" smtClean="0"/>
              <a:t>Tomashi</a:t>
            </a:r>
            <a:r>
              <a:rPr lang="en-US" dirty="0" smtClean="0"/>
              <a:t> </a:t>
            </a:r>
            <a:r>
              <a:rPr lang="en-US" dirty="0"/>
              <a:t>c</a:t>
            </a:r>
            <a:r>
              <a:rPr lang="en-US" dirty="0" smtClean="0"/>
              <a:t>orner detector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Just a slight variation of Harris corner detector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Instead of having</a:t>
            </a:r>
          </a:p>
          <a:p>
            <a:pPr marL="0" indent="0"/>
            <a:r>
              <a:rPr lang="en-US" dirty="0"/>
              <a:t> </a:t>
            </a:r>
            <a:r>
              <a:rPr lang="en-US" dirty="0" smtClean="0"/>
              <a:t>    as criterion. We have </a:t>
            </a:r>
          </a:p>
          <a:p>
            <a:pPr marL="0" indent="0"/>
            <a:r>
              <a:rPr lang="en-US"/>
              <a:t> </a:t>
            </a:r>
            <a:r>
              <a:rPr lang="en-US" smtClean="0"/>
              <a:t>    instead </a:t>
            </a:r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73466" y="3124200"/>
            <a:ext cx="5370534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Object 17">
            <a:extLst>
              <a:ext uri="{FF2B5EF4-FFF2-40B4-BE49-F238E27FC236}">
                <a16:creationId xmlns="" xmlns:a16="http://schemas.microsoft.com/office/drawing/2014/main" id="{9F5BE3C3-1AB7-45B3-954F-902DE69CDE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9248443"/>
              </p:ext>
            </p:extLst>
          </p:nvPr>
        </p:nvGraphicFramePr>
        <p:xfrm>
          <a:off x="4114800" y="1822019"/>
          <a:ext cx="34353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558" name="Equation" r:id="rId4" imgW="1371600" imgH="228600" progId="Equation.3">
                  <p:embed/>
                </p:oleObj>
              </mc:Choice>
              <mc:Fallback>
                <p:oleObj name="Equation" r:id="rId4" imgW="1371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1822019"/>
                        <a:ext cx="343535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7">
            <a:extLst>
              <a:ext uri="{FF2B5EF4-FFF2-40B4-BE49-F238E27FC236}">
                <a16:creationId xmlns="" xmlns:a16="http://schemas.microsoft.com/office/drawing/2014/main" id="{9F5BE3C3-1AB7-45B3-954F-902DE69CDE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8542226"/>
              </p:ext>
            </p:extLst>
          </p:nvPr>
        </p:nvGraphicFramePr>
        <p:xfrm>
          <a:off x="4724400" y="2362200"/>
          <a:ext cx="2417763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559" name="Equation" r:id="rId6" imgW="965160" imgH="228600" progId="Equation.DSMT4">
                  <p:embed/>
                </p:oleObj>
              </mc:Choice>
              <mc:Fallback>
                <p:oleObj name="Equation" r:id="rId6" imgW="9651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362200"/>
                        <a:ext cx="2417763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3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Key point, interest point, local feature detection is a staple in computer vision. Uses such as</a:t>
            </a:r>
          </a:p>
          <a:p>
            <a:pPr lvl="1"/>
            <a:r>
              <a:rPr lang="en-US" altLang="en-US" dirty="0"/>
              <a:t>Image alignment </a:t>
            </a:r>
          </a:p>
          <a:p>
            <a:pPr lvl="1"/>
            <a:r>
              <a:rPr lang="en-US" altLang="en-US" dirty="0"/>
              <a:t>3D reconstruction</a:t>
            </a:r>
          </a:p>
          <a:p>
            <a:pPr lvl="1"/>
            <a:r>
              <a:rPr lang="en-US" altLang="en-US" dirty="0"/>
              <a:t>Motion tracking (robots, drones, AR)</a:t>
            </a:r>
          </a:p>
          <a:p>
            <a:pPr lvl="1"/>
            <a:r>
              <a:rPr lang="en-US" altLang="en-US" dirty="0"/>
              <a:t>Indexing and database retrieval</a:t>
            </a:r>
          </a:p>
          <a:p>
            <a:pPr lvl="1"/>
            <a:r>
              <a:rPr lang="en-US" altLang="en-US" dirty="0"/>
              <a:t>Object </a:t>
            </a:r>
            <a:r>
              <a:rPr lang="en-US" altLang="en-US" dirty="0" smtClean="0"/>
              <a:t>recognition</a:t>
            </a: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Harris corner detection is one classic example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More key point detection techniques next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30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Example: structure from motion</a:t>
            </a:r>
          </a:p>
        </p:txBody>
      </p:sp>
      <p:pic>
        <p:nvPicPr>
          <p:cNvPr id="144387" name="Picture 2" descr="C:\Users\James\Dropbox\cs143 fall 2013\cs143 fall 2013 slides\08\Colosse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576" y="1905000"/>
            <a:ext cx="9221152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Fundamental to Applications  </a:t>
            </a:r>
            <a:endParaRPr lang="ru-RU" altLang="en-US" dirty="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8001000" cy="5257800"/>
          </a:xfrm>
        </p:spPr>
        <p:txBody>
          <a:bodyPr/>
          <a:lstStyle/>
          <a:p>
            <a:r>
              <a:rPr lang="en-US" altLang="en-US" dirty="0"/>
              <a:t>Feature points are used for:</a:t>
            </a:r>
          </a:p>
          <a:p>
            <a:pPr lvl="1"/>
            <a:r>
              <a:rPr lang="en-US" altLang="en-US" sz="2400" dirty="0"/>
              <a:t>Image alignment </a:t>
            </a:r>
          </a:p>
          <a:p>
            <a:pPr lvl="1"/>
            <a:r>
              <a:rPr lang="en-US" altLang="en-US" sz="2400" dirty="0"/>
              <a:t>3D reconstruction</a:t>
            </a:r>
          </a:p>
          <a:p>
            <a:pPr lvl="1"/>
            <a:r>
              <a:rPr lang="en-US" altLang="en-US" sz="2400" dirty="0"/>
              <a:t>Motion tracking (robots, drones, AR)</a:t>
            </a:r>
          </a:p>
          <a:p>
            <a:pPr lvl="1"/>
            <a:r>
              <a:rPr lang="en-US" altLang="en-US" sz="2400" dirty="0"/>
              <a:t>Indexing and database retrieval</a:t>
            </a:r>
          </a:p>
          <a:p>
            <a:pPr lvl="1"/>
            <a:r>
              <a:rPr lang="en-US" altLang="en-US" sz="2400" dirty="0"/>
              <a:t>Object recognition</a:t>
            </a:r>
          </a:p>
          <a:p>
            <a:pPr lvl="1"/>
            <a:r>
              <a:rPr lang="en-US" altLang="en-US" sz="2400" dirty="0"/>
              <a:t>…</a:t>
            </a:r>
          </a:p>
        </p:txBody>
      </p:sp>
      <p:pic>
        <p:nvPicPr>
          <p:cNvPr id="14541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425" y="1143000"/>
            <a:ext cx="2339975" cy="239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413" name="Picture 4" descr="Inliers_im1_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913" y="4267200"/>
            <a:ext cx="3646487" cy="236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414" name="Picture 5" descr="Inliers_im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267200"/>
            <a:ext cx="328771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515350" y="6519446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Hays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000" dirty="0"/>
              <a:t>Example: Invariant Local Features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033066"/>
            <a:ext cx="8001000" cy="1600200"/>
          </a:xfrm>
        </p:spPr>
        <p:txBody>
          <a:bodyPr/>
          <a:lstStyle/>
          <a:p>
            <a:pPr marL="0" indent="0"/>
            <a:r>
              <a:rPr lang="en-US" altLang="en-US" sz="2000" dirty="0"/>
              <a:t>Detect points that are </a:t>
            </a:r>
            <a:r>
              <a:rPr lang="en-US" altLang="en-US" sz="2000" i="1" dirty="0"/>
              <a:t>repeatable</a:t>
            </a:r>
            <a:r>
              <a:rPr lang="en-US" altLang="en-US" sz="2000" dirty="0"/>
              <a:t> and </a:t>
            </a:r>
            <a:r>
              <a:rPr lang="en-US" altLang="en-US" sz="2000" i="1" dirty="0"/>
              <a:t>distinctive.</a:t>
            </a:r>
          </a:p>
          <a:p>
            <a:pPr marL="0" indent="0"/>
            <a:r>
              <a:rPr lang="en-US" altLang="en-US" sz="2000" dirty="0"/>
              <a:t>I.E., invariant to image transformations:</a:t>
            </a:r>
          </a:p>
          <a:p>
            <a:pPr>
              <a:buFontTx/>
              <a:buChar char="-"/>
            </a:pPr>
            <a:r>
              <a:rPr lang="en-US" altLang="en-US" sz="2000" dirty="0"/>
              <a:t>appearance variation (brightness, illumination) </a:t>
            </a:r>
          </a:p>
          <a:p>
            <a:pPr>
              <a:buFontTx/>
              <a:buChar char="-"/>
            </a:pPr>
            <a:r>
              <a:rPr lang="en-US" altLang="en-US" sz="2000" dirty="0"/>
              <a:t>geometric variation (translation, rotation, scale).</a:t>
            </a:r>
          </a:p>
        </p:txBody>
      </p:sp>
      <p:pic>
        <p:nvPicPr>
          <p:cNvPr id="151556" name="Picture 4" descr="sift-fea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2675731"/>
            <a:ext cx="7559675" cy="3640138"/>
          </a:xfrm>
        </p:spPr>
      </p:pic>
      <p:sp>
        <p:nvSpPr>
          <p:cNvPr id="151557" name="Text Box 5"/>
          <p:cNvSpPr txBox="1">
            <a:spLocks noChangeArrowheads="1"/>
          </p:cNvSpPr>
          <p:nvPr/>
        </p:nvSpPr>
        <p:spPr bwMode="auto">
          <a:xfrm>
            <a:off x="3336925" y="6400800"/>
            <a:ext cx="25186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 b="1" dirty="0" err="1">
                <a:solidFill>
                  <a:srgbClr val="000000"/>
                </a:solidFill>
              </a:rPr>
              <a:t>Keypoint</a:t>
            </a:r>
            <a:r>
              <a:rPr lang="en-US" altLang="en-US" sz="1800" b="1" dirty="0">
                <a:solidFill>
                  <a:srgbClr val="000000"/>
                </a:solidFill>
              </a:rPr>
              <a:t> Descriptors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48600" y="6519446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James Hays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application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49530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altLang="en-US" dirty="0"/>
              <a:t>Panorama stitching</a:t>
            </a:r>
          </a:p>
          <a:p>
            <a:pPr lvl="1"/>
            <a:r>
              <a:rPr lang="en-US" altLang="en-US" dirty="0"/>
              <a:t>We have two images – how do we combine them?</a:t>
            </a:r>
          </a:p>
        </p:txBody>
      </p:sp>
      <p:pic>
        <p:nvPicPr>
          <p:cNvPr id="152580" name="Picture 4" descr="imag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825750"/>
            <a:ext cx="3676650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2581" name="Picture 5" descr="image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825750"/>
            <a:ext cx="3676650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11"/>
          <p:cNvGrpSpPr>
            <a:grpSpLocks/>
          </p:cNvGrpSpPr>
          <p:nvPr/>
        </p:nvGrpSpPr>
        <p:grpSpPr bwMode="auto">
          <a:xfrm>
            <a:off x="5244811" y="3026804"/>
            <a:ext cx="3581400" cy="1319463"/>
            <a:chOff x="528" y="624"/>
            <a:chExt cx="4715" cy="1678"/>
          </a:xfrm>
        </p:grpSpPr>
        <p:pic>
          <p:nvPicPr>
            <p:cNvPr id="25" name="Picture 9" descr="SIFT2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624"/>
              <a:ext cx="2315" cy="1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0" descr="SIFT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624"/>
              <a:ext cx="2315" cy="1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462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Local features: main 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4724400" cy="4525963"/>
          </a:xfrm>
        </p:spPr>
        <p:txBody>
          <a:bodyPr/>
          <a:lstStyle/>
          <a:p>
            <a:pPr marL="514350" indent="-514350" eaLnBrk="1" hangingPunct="1">
              <a:buFontTx/>
              <a:buAutoNum type="arabicParenR"/>
            </a:pPr>
            <a:r>
              <a:rPr lang="en-US" altLang="en-US" sz="2800" dirty="0"/>
              <a:t>Detection:</a:t>
            </a:r>
            <a:br>
              <a:rPr lang="en-US" altLang="en-US" sz="2800" dirty="0"/>
            </a:br>
            <a:r>
              <a:rPr lang="en-US" altLang="en-US" sz="2000" dirty="0"/>
              <a:t>Find a set of distinctive key points.</a:t>
            </a:r>
            <a:endParaRPr lang="en-US" altLang="en-US" sz="2400" dirty="0"/>
          </a:p>
          <a:p>
            <a:pPr marL="514350" indent="-514350" eaLnBrk="1" hangingPunct="1">
              <a:buFontTx/>
              <a:buAutoNum type="arabicParenR"/>
            </a:pPr>
            <a:endParaRPr lang="en-US" altLang="en-US" sz="1000" dirty="0"/>
          </a:p>
          <a:p>
            <a:pPr marL="514350" indent="-514350" eaLnBrk="1" hangingPunct="1">
              <a:buFontTx/>
              <a:buAutoNum type="arabicParenR"/>
            </a:pPr>
            <a:endParaRPr lang="en-US" altLang="en-US" sz="1000" dirty="0"/>
          </a:p>
          <a:p>
            <a:pPr marL="514350" indent="-514350" eaLnBrk="1" hangingPunct="1">
              <a:buFontTx/>
              <a:buAutoNum type="arabicParenR"/>
            </a:pPr>
            <a:endParaRPr lang="en-US" altLang="en-US" sz="1000" dirty="0"/>
          </a:p>
          <a:p>
            <a:pPr marL="514350" indent="-514350" eaLnBrk="1" hangingPunct="1">
              <a:buFontTx/>
              <a:buAutoNum type="arabicParenR"/>
            </a:pPr>
            <a:endParaRPr lang="en-US" altLang="en-US" sz="1000" dirty="0"/>
          </a:p>
          <a:p>
            <a:pPr marL="514350" indent="-514350" eaLnBrk="1" hangingPunct="1">
              <a:buFontTx/>
              <a:buAutoNum type="arabicParenR"/>
            </a:pPr>
            <a:r>
              <a:rPr lang="en-US" altLang="en-US" sz="2800" dirty="0"/>
              <a:t>Description</a:t>
            </a:r>
            <a:r>
              <a:rPr lang="en-US" altLang="en-US" sz="2400" dirty="0"/>
              <a:t>: </a:t>
            </a:r>
            <a:br>
              <a:rPr lang="en-US" altLang="en-US" sz="2400" dirty="0"/>
            </a:br>
            <a:r>
              <a:rPr lang="en-US" altLang="en-US" sz="2000" dirty="0"/>
              <a:t>Extract feature descriptor around each interest point as vector.</a:t>
            </a:r>
            <a:endParaRPr lang="en-US" altLang="en-US" sz="2400" dirty="0"/>
          </a:p>
          <a:p>
            <a:pPr marL="514350" indent="-514350" eaLnBrk="1" hangingPunct="1">
              <a:buFontTx/>
              <a:buAutoNum type="arabicParenR"/>
            </a:pPr>
            <a:endParaRPr lang="en-US" altLang="en-US" sz="1000" dirty="0"/>
          </a:p>
          <a:p>
            <a:pPr marL="514350" indent="-514350" eaLnBrk="1" hangingPunct="1">
              <a:buFontTx/>
              <a:buAutoNum type="arabicParenR"/>
            </a:pPr>
            <a:endParaRPr lang="en-US" altLang="en-US" sz="1000" dirty="0"/>
          </a:p>
          <a:p>
            <a:pPr marL="514350" indent="-514350" eaLnBrk="1" hangingPunct="1">
              <a:buFontTx/>
              <a:buAutoNum type="arabicParenR"/>
            </a:pPr>
            <a:endParaRPr lang="en-US" altLang="en-US" sz="1000" dirty="0"/>
          </a:p>
          <a:p>
            <a:pPr marL="514350" indent="-514350" eaLnBrk="1" hangingPunct="1">
              <a:buFontTx/>
              <a:buAutoNum type="arabicParenR"/>
            </a:pPr>
            <a:endParaRPr lang="en-US" altLang="en-US" sz="1000" dirty="0"/>
          </a:p>
          <a:p>
            <a:pPr marL="514350" indent="-514350" eaLnBrk="1" hangingPunct="1">
              <a:buFontTx/>
              <a:buAutoNum type="arabicParenR"/>
            </a:pPr>
            <a:r>
              <a:rPr lang="en-US" altLang="en-US" sz="2800" dirty="0"/>
              <a:t>Matching: </a:t>
            </a:r>
            <a:br>
              <a:rPr lang="en-US" altLang="en-US" sz="2800" dirty="0"/>
            </a:br>
            <a:r>
              <a:rPr lang="en-US" altLang="en-US" sz="2000" dirty="0"/>
              <a:t>Compute distance between feature vectors to find correspondence.</a:t>
            </a:r>
            <a:endParaRPr lang="en-US" altLang="en-US" sz="2400" dirty="0"/>
          </a:p>
        </p:txBody>
      </p:sp>
      <p:grpSp>
        <p:nvGrpSpPr>
          <p:cNvPr id="2" name="Group 20"/>
          <p:cNvGrpSpPr>
            <a:grpSpLocks noChangeAspect="1"/>
          </p:cNvGrpSpPr>
          <p:nvPr/>
        </p:nvGrpSpPr>
        <p:grpSpPr bwMode="auto">
          <a:xfrm>
            <a:off x="2696447" y="3292030"/>
            <a:ext cx="3878503" cy="1127571"/>
            <a:chOff x="2122468" y="4998134"/>
            <a:chExt cx="4484435" cy="1303204"/>
          </a:xfrm>
        </p:grpSpPr>
        <p:sp>
          <p:nvSpPr>
            <p:cNvPr id="8" name="Rectangle 7"/>
            <p:cNvSpPr/>
            <p:nvPr/>
          </p:nvSpPr>
          <p:spPr bwMode="auto">
            <a:xfrm>
              <a:off x="6195748" y="4998134"/>
              <a:ext cx="411155" cy="442179"/>
            </a:xfrm>
            <a:prstGeom prst="rect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graphicFrame>
          <p:nvGraphicFramePr>
            <p:cNvPr id="154645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43546313"/>
                </p:ext>
              </p:extLst>
            </p:nvPr>
          </p:nvGraphicFramePr>
          <p:xfrm>
            <a:off x="2122468" y="5698088"/>
            <a:ext cx="2667000" cy="603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837" name="Equation" r:id="rId6" imgW="1066800" imgH="241300" progId="Equation.3">
                    <p:embed/>
                  </p:oleObj>
                </mc:Choice>
                <mc:Fallback>
                  <p:oleObj name="Equation" r:id="rId6" imgW="1066800" imgH="24130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22468" y="5698088"/>
                          <a:ext cx="2667000" cy="603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54646" name="Shape 17"/>
            <p:cNvCxnSpPr>
              <a:cxnSpLocks noChangeShapeType="1"/>
              <a:stCxn id="8" idx="1"/>
            </p:cNvCxnSpPr>
            <p:nvPr/>
          </p:nvCxnSpPr>
          <p:spPr bwMode="auto">
            <a:xfrm rot="10800000" flipV="1">
              <a:off x="4814886" y="5219223"/>
              <a:ext cx="1380864" cy="810802"/>
            </a:xfrm>
            <a:prstGeom prst="curvedConnector3">
              <a:avLst>
                <a:gd name="adj1" fmla="val 50000"/>
              </a:avLst>
            </a:prstGeom>
            <a:noFill/>
            <a:ln w="952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6705600" y="3200402"/>
            <a:ext cx="2425700" cy="1755518"/>
            <a:chOff x="7027888" y="4800600"/>
            <a:chExt cx="2794000" cy="1974604"/>
          </a:xfrm>
        </p:grpSpPr>
        <p:grpSp>
          <p:nvGrpSpPr>
            <p:cNvPr id="154640" name="Group 11"/>
            <p:cNvGrpSpPr>
              <a:grpSpLocks/>
            </p:cNvGrpSpPr>
            <p:nvPr/>
          </p:nvGrpSpPr>
          <p:grpSpPr bwMode="auto">
            <a:xfrm>
              <a:off x="7027888" y="4800600"/>
              <a:ext cx="2794000" cy="1974604"/>
              <a:chOff x="7027888" y="4800600"/>
              <a:chExt cx="2794000" cy="1974604"/>
            </a:xfrm>
          </p:grpSpPr>
          <p:sp>
            <p:nvSpPr>
              <p:cNvPr id="10" name="Rectangle 9"/>
              <p:cNvSpPr/>
              <p:nvPr/>
            </p:nvSpPr>
            <p:spPr bwMode="auto">
              <a:xfrm>
                <a:off x="7470393" y="4800600"/>
                <a:ext cx="530275" cy="533901"/>
              </a:xfrm>
              <a:prstGeom prst="rect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graphicFrame>
            <p:nvGraphicFramePr>
              <p:cNvPr id="154643" name="Object 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94086609"/>
                  </p:ext>
                </p:extLst>
              </p:nvPr>
            </p:nvGraphicFramePr>
            <p:xfrm>
              <a:off x="7027888" y="6171954"/>
              <a:ext cx="2794000" cy="6032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4838" name="Equation" r:id="rId8" imgW="1117600" imgH="241300" progId="Equation.3">
                      <p:embed/>
                    </p:oleObj>
                  </mc:Choice>
                  <mc:Fallback>
                    <p:oleObj name="Equation" r:id="rId8" imgW="1117600" imgH="241300" progId="Equation.3">
                      <p:embed/>
                      <p:pic>
                        <p:nvPicPr>
                          <p:cNvPr id="0" name="Object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027888" y="6171954"/>
                            <a:ext cx="2794000" cy="6032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cxnSp>
          <p:nvCxnSpPr>
            <p:cNvPr id="154641" name="Curved Connector 19"/>
            <p:cNvCxnSpPr>
              <a:cxnSpLocks noChangeShapeType="1"/>
            </p:cNvCxnSpPr>
            <p:nvPr/>
          </p:nvCxnSpPr>
          <p:spPr bwMode="auto">
            <a:xfrm rot="16200000" flipH="1">
              <a:off x="7136099" y="5817903"/>
              <a:ext cx="990081" cy="22273"/>
            </a:xfrm>
            <a:prstGeom prst="curvedConnector3">
              <a:avLst>
                <a:gd name="adj1" fmla="val 50000"/>
              </a:avLst>
            </a:prstGeom>
            <a:noFill/>
            <a:ln w="952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5244811" y="5345132"/>
            <a:ext cx="3707822" cy="971550"/>
            <a:chOff x="4800600" y="5391912"/>
            <a:chExt cx="4343400" cy="1161288"/>
          </a:xfrm>
        </p:grpSpPr>
        <p:pic>
          <p:nvPicPr>
            <p:cNvPr id="154634" name="Picture 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5391912"/>
              <a:ext cx="2121408" cy="116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635" name="Picture 6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1052" y="5395686"/>
              <a:ext cx="2132948" cy="1157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54636" name="Straight Arrow Connector 27"/>
            <p:cNvCxnSpPr>
              <a:cxnSpLocks noChangeShapeType="1"/>
            </p:cNvCxnSpPr>
            <p:nvPr/>
          </p:nvCxnSpPr>
          <p:spPr bwMode="auto">
            <a:xfrm flipV="1">
              <a:off x="5562600" y="5562600"/>
              <a:ext cx="1981200" cy="228600"/>
            </a:xfrm>
            <a:prstGeom prst="straightConnector1">
              <a:avLst/>
            </a:prstGeom>
            <a:noFill/>
            <a:ln w="28575" algn="ctr">
              <a:solidFill>
                <a:schemeClr val="tx2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637" name="Straight Arrow Connector 28"/>
            <p:cNvCxnSpPr>
              <a:cxnSpLocks noChangeShapeType="1"/>
            </p:cNvCxnSpPr>
            <p:nvPr/>
          </p:nvCxnSpPr>
          <p:spPr bwMode="auto">
            <a:xfrm>
              <a:off x="6629400" y="5943600"/>
              <a:ext cx="2133600" cy="1588"/>
            </a:xfrm>
            <a:prstGeom prst="straightConnector1">
              <a:avLst/>
            </a:prstGeom>
            <a:noFill/>
            <a:ln w="28575" algn="ctr">
              <a:solidFill>
                <a:schemeClr val="tx2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638" name="Straight Arrow Connector 31"/>
            <p:cNvCxnSpPr>
              <a:cxnSpLocks noChangeShapeType="1"/>
            </p:cNvCxnSpPr>
            <p:nvPr/>
          </p:nvCxnSpPr>
          <p:spPr bwMode="auto">
            <a:xfrm>
              <a:off x="5410200" y="6248400"/>
              <a:ext cx="2133600" cy="1588"/>
            </a:xfrm>
            <a:prstGeom prst="straightConnector1">
              <a:avLst/>
            </a:prstGeom>
            <a:noFill/>
            <a:ln w="28575" algn="ctr">
              <a:solidFill>
                <a:schemeClr val="tx2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639" name="Straight Arrow Connector 32"/>
            <p:cNvCxnSpPr>
              <a:cxnSpLocks noChangeShapeType="1"/>
            </p:cNvCxnSpPr>
            <p:nvPr/>
          </p:nvCxnSpPr>
          <p:spPr bwMode="auto">
            <a:xfrm flipV="1">
              <a:off x="5334000" y="5791200"/>
              <a:ext cx="2133600" cy="228600"/>
            </a:xfrm>
            <a:prstGeom prst="straightConnector1">
              <a:avLst/>
            </a:prstGeom>
            <a:noFill/>
            <a:ln w="28575" algn="ctr">
              <a:solidFill>
                <a:schemeClr val="tx2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7" name="Group 11"/>
          <p:cNvGrpSpPr>
            <a:grpSpLocks/>
          </p:cNvGrpSpPr>
          <p:nvPr/>
        </p:nvGrpSpPr>
        <p:grpSpPr bwMode="auto">
          <a:xfrm>
            <a:off x="5226050" y="1182225"/>
            <a:ext cx="3581400" cy="1319463"/>
            <a:chOff x="528" y="624"/>
            <a:chExt cx="4715" cy="1678"/>
          </a:xfrm>
        </p:grpSpPr>
        <p:pic>
          <p:nvPicPr>
            <p:cNvPr id="28" name="Picture 9" descr="SIFT2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624"/>
              <a:ext cx="2315" cy="1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10" descr="SIFT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624"/>
              <a:ext cx="2315" cy="1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3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5278511"/>
              </p:ext>
            </p:extLst>
          </p:nvPr>
        </p:nvGraphicFramePr>
        <p:xfrm>
          <a:off x="1879075" y="5790700"/>
          <a:ext cx="1854725" cy="47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839" name="Equation" r:id="rId12" imgW="838080" imgH="215640" progId="Equation.3">
                  <p:embed/>
                </p:oleObj>
              </mc:Choice>
              <mc:Fallback>
                <p:oleObj name="Equation" r:id="rId12" imgW="838080" imgH="215640" progId="Equation.3">
                  <p:embed/>
                  <p:pic>
                    <p:nvPicPr>
                      <p:cNvPr id="9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9075" y="5790700"/>
                        <a:ext cx="1854725" cy="47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4" name="Group 105"/>
          <p:cNvGrpSpPr>
            <a:grpSpLocks/>
          </p:cNvGrpSpPr>
          <p:nvPr/>
        </p:nvGrpSpPr>
        <p:grpSpPr bwMode="auto">
          <a:xfrm>
            <a:off x="1205320" y="3921709"/>
            <a:ext cx="1234095" cy="552404"/>
            <a:chOff x="2366355" y="5265735"/>
            <a:chExt cx="1234095" cy="552347"/>
          </a:xfrm>
        </p:grpSpPr>
        <p:grpSp>
          <p:nvGrpSpPr>
            <p:cNvPr id="35" name="Group 52"/>
            <p:cNvGrpSpPr>
              <a:grpSpLocks/>
            </p:cNvGrpSpPr>
            <p:nvPr/>
          </p:nvGrpSpPr>
          <p:grpSpPr bwMode="auto">
            <a:xfrm>
              <a:off x="2771775" y="5265735"/>
              <a:ext cx="828675" cy="552347"/>
              <a:chOff x="1859" y="3339"/>
              <a:chExt cx="363" cy="301"/>
            </a:xfrm>
          </p:grpSpPr>
          <p:sp>
            <p:nvSpPr>
              <p:cNvPr id="37" name="Line 53"/>
              <p:cNvSpPr>
                <a:spLocks noChangeShapeType="1"/>
              </p:cNvSpPr>
              <p:nvPr/>
            </p:nvSpPr>
            <p:spPr bwMode="auto">
              <a:xfrm>
                <a:off x="1859" y="3362"/>
                <a:ext cx="0" cy="272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triangl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Line 54"/>
              <p:cNvSpPr>
                <a:spLocks noChangeShapeType="1"/>
              </p:cNvSpPr>
              <p:nvPr/>
            </p:nvSpPr>
            <p:spPr bwMode="auto">
              <a:xfrm>
                <a:off x="1859" y="3640"/>
                <a:ext cx="363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Rectangle 55"/>
              <p:cNvSpPr>
                <a:spLocks noChangeArrowheads="1"/>
              </p:cNvSpPr>
              <p:nvPr/>
            </p:nvSpPr>
            <p:spPr bwMode="auto">
              <a:xfrm>
                <a:off x="1882" y="3498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de-CH" altLang="en-US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0" name="Rectangle 56"/>
              <p:cNvSpPr>
                <a:spLocks noChangeArrowheads="1"/>
              </p:cNvSpPr>
              <p:nvPr/>
            </p:nvSpPr>
            <p:spPr bwMode="auto">
              <a:xfrm>
                <a:off x="1904" y="3498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de-CH" altLang="en-US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1" name="Rectangle 57"/>
              <p:cNvSpPr>
                <a:spLocks noChangeArrowheads="1"/>
              </p:cNvSpPr>
              <p:nvPr/>
            </p:nvSpPr>
            <p:spPr bwMode="auto">
              <a:xfrm>
                <a:off x="1927" y="3498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de-CH" altLang="en-US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2" name="Rectangle 58"/>
              <p:cNvSpPr>
                <a:spLocks noChangeArrowheads="1"/>
              </p:cNvSpPr>
              <p:nvPr/>
            </p:nvSpPr>
            <p:spPr bwMode="auto">
              <a:xfrm>
                <a:off x="1950" y="3430"/>
                <a:ext cx="23" cy="204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de-CH" altLang="en-US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3" name="Rectangle 59"/>
              <p:cNvSpPr>
                <a:spLocks noChangeArrowheads="1"/>
              </p:cNvSpPr>
              <p:nvPr/>
            </p:nvSpPr>
            <p:spPr bwMode="auto">
              <a:xfrm>
                <a:off x="1972" y="3498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de-CH" altLang="en-US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4" name="Rectangle 60"/>
              <p:cNvSpPr>
                <a:spLocks noChangeArrowheads="1"/>
              </p:cNvSpPr>
              <p:nvPr/>
            </p:nvSpPr>
            <p:spPr bwMode="auto">
              <a:xfrm>
                <a:off x="1995" y="3385"/>
                <a:ext cx="23" cy="249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de-CH" altLang="en-US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5" name="Rectangle 61"/>
              <p:cNvSpPr>
                <a:spLocks noChangeArrowheads="1"/>
              </p:cNvSpPr>
              <p:nvPr/>
            </p:nvSpPr>
            <p:spPr bwMode="auto">
              <a:xfrm>
                <a:off x="2018" y="3362"/>
                <a:ext cx="22" cy="272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de-CH" altLang="en-US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6" name="Rectangle 62"/>
              <p:cNvSpPr>
                <a:spLocks noChangeArrowheads="1"/>
              </p:cNvSpPr>
              <p:nvPr/>
            </p:nvSpPr>
            <p:spPr bwMode="auto">
              <a:xfrm>
                <a:off x="2040" y="3339"/>
                <a:ext cx="23" cy="295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de-CH" altLang="en-US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7" name="Rectangle 63"/>
              <p:cNvSpPr>
                <a:spLocks noChangeArrowheads="1"/>
              </p:cNvSpPr>
              <p:nvPr/>
            </p:nvSpPr>
            <p:spPr bwMode="auto">
              <a:xfrm>
                <a:off x="2063" y="3339"/>
                <a:ext cx="23" cy="295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de-CH" altLang="en-US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8" name="Rectangle 64"/>
              <p:cNvSpPr>
                <a:spLocks noChangeArrowheads="1"/>
              </p:cNvSpPr>
              <p:nvPr/>
            </p:nvSpPr>
            <p:spPr bwMode="auto">
              <a:xfrm>
                <a:off x="2086" y="3362"/>
                <a:ext cx="23" cy="272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de-CH" altLang="en-US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9" name="Rectangle 65"/>
              <p:cNvSpPr>
                <a:spLocks noChangeArrowheads="1"/>
              </p:cNvSpPr>
              <p:nvPr/>
            </p:nvSpPr>
            <p:spPr bwMode="auto">
              <a:xfrm>
                <a:off x="2108" y="3498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de-CH" altLang="en-US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0" name="Rectangle 66"/>
              <p:cNvSpPr>
                <a:spLocks noChangeArrowheads="1"/>
              </p:cNvSpPr>
              <p:nvPr/>
            </p:nvSpPr>
            <p:spPr bwMode="auto">
              <a:xfrm>
                <a:off x="2131" y="3498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de-CH" altLang="en-US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aphicFrame>
          <p:nvGraphicFramePr>
            <p:cNvPr id="36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2388059"/>
                </p:ext>
              </p:extLst>
            </p:nvPr>
          </p:nvGraphicFramePr>
          <p:xfrm>
            <a:off x="2366355" y="5307941"/>
            <a:ext cx="301625" cy="3952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840" name="Equation" r:id="rId14" imgW="164880" imgH="215640" progId="Equation.3">
                    <p:embed/>
                  </p:oleObj>
                </mc:Choice>
                <mc:Fallback>
                  <p:oleObj name="Equation" r:id="rId14" imgW="164880" imgH="215640" progId="Equation.3">
                    <p:embed/>
                    <p:pic>
                      <p:nvPicPr>
                        <p:cNvPr id="149587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66355" y="5307941"/>
                          <a:ext cx="301625" cy="3952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1" name="Group 106"/>
          <p:cNvGrpSpPr>
            <a:grpSpLocks/>
          </p:cNvGrpSpPr>
          <p:nvPr/>
        </p:nvGrpSpPr>
        <p:grpSpPr bwMode="auto">
          <a:xfrm>
            <a:off x="5257800" y="4419600"/>
            <a:ext cx="1195185" cy="515947"/>
            <a:chOff x="4529340" y="5300665"/>
            <a:chExt cx="1195185" cy="515961"/>
          </a:xfrm>
        </p:grpSpPr>
        <p:grpSp>
          <p:nvGrpSpPr>
            <p:cNvPr id="52" name="Group 67"/>
            <p:cNvGrpSpPr>
              <a:grpSpLocks/>
            </p:cNvGrpSpPr>
            <p:nvPr/>
          </p:nvGrpSpPr>
          <p:grpSpPr bwMode="auto">
            <a:xfrm>
              <a:off x="4967288" y="5300665"/>
              <a:ext cx="757237" cy="515961"/>
              <a:chOff x="3515" y="3498"/>
              <a:chExt cx="363" cy="278"/>
            </a:xfrm>
          </p:grpSpPr>
          <p:sp>
            <p:nvSpPr>
              <p:cNvPr id="54" name="Line 68"/>
              <p:cNvSpPr>
                <a:spLocks noChangeShapeType="1"/>
              </p:cNvSpPr>
              <p:nvPr/>
            </p:nvSpPr>
            <p:spPr bwMode="auto">
              <a:xfrm>
                <a:off x="3515" y="3498"/>
                <a:ext cx="0" cy="272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triangl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Line 69"/>
              <p:cNvSpPr>
                <a:spLocks noChangeShapeType="1"/>
              </p:cNvSpPr>
              <p:nvPr/>
            </p:nvSpPr>
            <p:spPr bwMode="auto">
              <a:xfrm>
                <a:off x="3515" y="3776"/>
                <a:ext cx="363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Rectangle 70"/>
              <p:cNvSpPr>
                <a:spLocks noChangeArrowheads="1"/>
              </p:cNvSpPr>
              <p:nvPr/>
            </p:nvSpPr>
            <p:spPr bwMode="auto">
              <a:xfrm>
                <a:off x="3538" y="3634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de-CH" altLang="en-US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7" name="Rectangle 71"/>
              <p:cNvSpPr>
                <a:spLocks noChangeArrowheads="1"/>
              </p:cNvSpPr>
              <p:nvPr/>
            </p:nvSpPr>
            <p:spPr bwMode="auto">
              <a:xfrm>
                <a:off x="3560" y="3634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de-CH" altLang="en-US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8" name="Rectangle 72"/>
              <p:cNvSpPr>
                <a:spLocks noChangeArrowheads="1"/>
              </p:cNvSpPr>
              <p:nvPr/>
            </p:nvSpPr>
            <p:spPr bwMode="auto">
              <a:xfrm>
                <a:off x="3583" y="3634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de-CH" altLang="en-US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9" name="Rectangle 73"/>
              <p:cNvSpPr>
                <a:spLocks noChangeArrowheads="1"/>
              </p:cNvSpPr>
              <p:nvPr/>
            </p:nvSpPr>
            <p:spPr bwMode="auto">
              <a:xfrm>
                <a:off x="3606" y="3566"/>
                <a:ext cx="23" cy="204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de-CH" altLang="en-US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0" name="Rectangle 74"/>
              <p:cNvSpPr>
                <a:spLocks noChangeArrowheads="1"/>
              </p:cNvSpPr>
              <p:nvPr/>
            </p:nvSpPr>
            <p:spPr bwMode="auto">
              <a:xfrm>
                <a:off x="3628" y="3543"/>
                <a:ext cx="23" cy="227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de-CH" altLang="en-US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1" name="Rectangle 75"/>
              <p:cNvSpPr>
                <a:spLocks noChangeArrowheads="1"/>
              </p:cNvSpPr>
              <p:nvPr/>
            </p:nvSpPr>
            <p:spPr bwMode="auto">
              <a:xfrm>
                <a:off x="3651" y="3634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de-CH" altLang="en-US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2" name="Rectangle 76"/>
              <p:cNvSpPr>
                <a:spLocks noChangeArrowheads="1"/>
              </p:cNvSpPr>
              <p:nvPr/>
            </p:nvSpPr>
            <p:spPr bwMode="auto">
              <a:xfrm>
                <a:off x="3674" y="3498"/>
                <a:ext cx="22" cy="272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de-CH" altLang="en-US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3" name="Rectangle 77"/>
              <p:cNvSpPr>
                <a:spLocks noChangeArrowheads="1"/>
              </p:cNvSpPr>
              <p:nvPr/>
            </p:nvSpPr>
            <p:spPr bwMode="auto">
              <a:xfrm>
                <a:off x="3696" y="3634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de-CH" altLang="en-US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4" name="Rectangle 78"/>
              <p:cNvSpPr>
                <a:spLocks noChangeArrowheads="1"/>
              </p:cNvSpPr>
              <p:nvPr/>
            </p:nvSpPr>
            <p:spPr bwMode="auto">
              <a:xfrm>
                <a:off x="3719" y="3634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de-CH" altLang="en-US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5" name="Rectangle 79"/>
              <p:cNvSpPr>
                <a:spLocks noChangeArrowheads="1"/>
              </p:cNvSpPr>
              <p:nvPr/>
            </p:nvSpPr>
            <p:spPr bwMode="auto">
              <a:xfrm>
                <a:off x="3742" y="3634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de-CH" altLang="en-US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6" name="Rectangle 80"/>
              <p:cNvSpPr>
                <a:spLocks noChangeArrowheads="1"/>
              </p:cNvSpPr>
              <p:nvPr/>
            </p:nvSpPr>
            <p:spPr bwMode="auto">
              <a:xfrm>
                <a:off x="3764" y="3634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de-CH" altLang="en-US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7" name="Rectangle 81"/>
              <p:cNvSpPr>
                <a:spLocks noChangeArrowheads="1"/>
              </p:cNvSpPr>
              <p:nvPr/>
            </p:nvSpPr>
            <p:spPr bwMode="auto">
              <a:xfrm>
                <a:off x="3787" y="3543"/>
                <a:ext cx="23" cy="227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de-CH" altLang="en-US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aphicFrame>
          <p:nvGraphicFramePr>
            <p:cNvPr id="53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13757634"/>
                </p:ext>
              </p:extLst>
            </p:nvPr>
          </p:nvGraphicFramePr>
          <p:xfrm>
            <a:off x="4529340" y="5342263"/>
            <a:ext cx="349250" cy="3952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841" name="Equation" r:id="rId16" imgW="190440" imgH="215640" progId="Equation.3">
                    <p:embed/>
                  </p:oleObj>
                </mc:Choice>
                <mc:Fallback>
                  <p:oleObj name="Equation" r:id="rId16" imgW="190440" imgH="215640" progId="Equation.3">
                    <p:embed/>
                    <p:pic>
                      <p:nvPicPr>
                        <p:cNvPr id="149571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29340" y="5342263"/>
                          <a:ext cx="349250" cy="3952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15100"/>
            <a:ext cx="1955800" cy="342900"/>
          </a:xfrm>
        </p:spPr>
        <p:txBody>
          <a:bodyPr/>
          <a:lstStyle/>
          <a:p>
            <a:pPr>
              <a:defRPr/>
            </a:pP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K. Grauman, B. Leibe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Default Design">
  <a:themeElements>
    <a:clrScheme name="4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2_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2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2_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2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Office Theme">
  <a:themeElements>
    <a:clrScheme name="Custom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7365D"/>
      </a:hlink>
      <a:folHlink>
        <a:srgbClr val="17365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intro</Template>
  <TotalTime>40974</TotalTime>
  <Words>1533</Words>
  <Application>Microsoft Office PowerPoint</Application>
  <PresentationFormat>On-screen Show (4:3)</PresentationFormat>
  <Paragraphs>331</Paragraphs>
  <Slides>44</Slides>
  <Notes>32</Notes>
  <HiddenSlides>1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9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44</vt:i4>
      </vt:variant>
    </vt:vector>
  </HeadingPairs>
  <TitlesOfParts>
    <vt:vector size="63" baseType="lpstr">
      <vt:lpstr>Arial Unicode MS</vt:lpstr>
      <vt:lpstr>Arial</vt:lpstr>
      <vt:lpstr>Calibri</vt:lpstr>
      <vt:lpstr>Cambria Math</vt:lpstr>
      <vt:lpstr>Symbol</vt:lpstr>
      <vt:lpstr>Tahoma</vt:lpstr>
      <vt:lpstr>Times New Roman</vt:lpstr>
      <vt:lpstr>Blank Presentation</vt:lpstr>
      <vt:lpstr>3_Default Design</vt:lpstr>
      <vt:lpstr>5_Default Design</vt:lpstr>
      <vt:lpstr>3_Blank Presentation</vt:lpstr>
      <vt:lpstr>7_Default Design</vt:lpstr>
      <vt:lpstr>4_Blank Presentation</vt:lpstr>
      <vt:lpstr>1_Office Theme</vt:lpstr>
      <vt:lpstr>1_Blank Presentation</vt:lpstr>
      <vt:lpstr>4_Office Theme</vt:lpstr>
      <vt:lpstr>Equation</vt:lpstr>
      <vt:lpstr>Bitmap Image</vt:lpstr>
      <vt:lpstr>MathType 6.0 Equation</vt:lpstr>
      <vt:lpstr>Interest Points and Harris Corner Detector</vt:lpstr>
      <vt:lpstr>Corners</vt:lpstr>
      <vt:lpstr>Correspondence across views</vt:lpstr>
      <vt:lpstr>Example: estimate “fundamental matrix” that corresponds two views</vt:lpstr>
      <vt:lpstr>Example: structure from motion</vt:lpstr>
      <vt:lpstr>Fundamental to Applications  </vt:lpstr>
      <vt:lpstr>Example: Invariant Local Features</vt:lpstr>
      <vt:lpstr>Example application</vt:lpstr>
      <vt:lpstr>Local features: main components</vt:lpstr>
      <vt:lpstr>Characteristics of good features</vt:lpstr>
      <vt:lpstr>Goal: interest operator repeatability</vt:lpstr>
      <vt:lpstr>PowerPoint Presentation</vt:lpstr>
      <vt:lpstr>Local features: main components</vt:lpstr>
      <vt:lpstr>Corner Detection: Basic Idea</vt:lpstr>
      <vt:lpstr>Corner Detection by Auto-correlation</vt:lpstr>
      <vt:lpstr>Corner Detection by Auto-correlation</vt:lpstr>
      <vt:lpstr>Fun time:</vt:lpstr>
      <vt:lpstr>Finding Corners</vt:lpstr>
      <vt:lpstr>Corner Detection by Auto-correlation</vt:lpstr>
      <vt:lpstr>Corner Detection by Auto-correlation</vt:lpstr>
      <vt:lpstr>Recall: Taylor series expansion</vt:lpstr>
      <vt:lpstr>Approximating E(u,v)</vt:lpstr>
      <vt:lpstr>Corner Detection: Mathematics</vt:lpstr>
      <vt:lpstr>PowerPoint Presentation</vt:lpstr>
      <vt:lpstr>Interpreting the second moment matrix</vt:lpstr>
      <vt:lpstr>Interpreting the second moment matrix</vt:lpstr>
      <vt:lpstr>Eigenvector and eigenvalue</vt:lpstr>
      <vt:lpstr>Eigenvector and eigenvalue</vt:lpstr>
      <vt:lpstr>Interpreting the second moment matrix</vt:lpstr>
      <vt:lpstr>Fun time</vt:lpstr>
      <vt:lpstr>Classification of image points using eigenvalues of M</vt:lpstr>
      <vt:lpstr>Classification of image points using eigenvalues of M</vt:lpstr>
      <vt:lpstr>Classification of image points using eigenvalues of M</vt:lpstr>
      <vt:lpstr>Classification of image points using eigenvalues of M</vt:lpstr>
      <vt:lpstr>Harris corner detector</vt:lpstr>
      <vt:lpstr>Harris Corner Detector [Harris88]</vt:lpstr>
      <vt:lpstr>Harris Detector: Steps</vt:lpstr>
      <vt:lpstr>Harris Detector: Steps</vt:lpstr>
      <vt:lpstr>Harris Detector: Steps</vt:lpstr>
      <vt:lpstr>Harris Detector: Steps</vt:lpstr>
      <vt:lpstr>Harris Detector: Steps</vt:lpstr>
      <vt:lpstr>Invariance and covariance</vt:lpstr>
      <vt:lpstr>Shi-Tomashi corner detector</vt:lpstr>
      <vt:lpstr>Conclusion</vt:lpstr>
    </vt:vector>
  </TitlesOfParts>
  <Company>Carnegie Mellon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efros</dc:creator>
  <cp:lastModifiedBy>Samuel cheng</cp:lastModifiedBy>
  <cp:revision>1485</cp:revision>
  <dcterms:created xsi:type="dcterms:W3CDTF">2004-08-29T23:15:23Z</dcterms:created>
  <dcterms:modified xsi:type="dcterms:W3CDTF">2019-02-10T00:40:07Z</dcterms:modified>
</cp:coreProperties>
</file>