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72" r:id="rId3"/>
    <p:sldMasterId id="2147483684" r:id="rId4"/>
    <p:sldMasterId id="2147483696" r:id="rId5"/>
    <p:sldMasterId id="2147483708" r:id="rId6"/>
    <p:sldMasterId id="2147483819" r:id="rId7"/>
    <p:sldMasterId id="2147483833" r:id="rId8"/>
    <p:sldMasterId id="2147483845" r:id="rId9"/>
  </p:sldMasterIdLst>
  <p:notesMasterIdLst>
    <p:notesMasterId r:id="rId102"/>
  </p:notesMasterIdLst>
  <p:sldIdLst>
    <p:sldId id="603" r:id="rId10"/>
    <p:sldId id="594" r:id="rId11"/>
    <p:sldId id="595" r:id="rId12"/>
    <p:sldId id="591" r:id="rId13"/>
    <p:sldId id="601" r:id="rId14"/>
    <p:sldId id="602" r:id="rId15"/>
    <p:sldId id="580" r:id="rId16"/>
    <p:sldId id="592" r:id="rId17"/>
    <p:sldId id="570" r:id="rId18"/>
    <p:sldId id="576" r:id="rId19"/>
    <p:sldId id="593" r:id="rId20"/>
    <p:sldId id="571" r:id="rId21"/>
    <p:sldId id="572" r:id="rId22"/>
    <p:sldId id="588" r:id="rId23"/>
    <p:sldId id="461" r:id="rId24"/>
    <p:sldId id="422" r:id="rId25"/>
    <p:sldId id="440" r:id="rId26"/>
    <p:sldId id="441" r:id="rId27"/>
    <p:sldId id="423" r:id="rId28"/>
    <p:sldId id="428" r:id="rId29"/>
    <p:sldId id="509" r:id="rId30"/>
    <p:sldId id="425" r:id="rId31"/>
    <p:sldId id="427" r:id="rId32"/>
    <p:sldId id="515" r:id="rId33"/>
    <p:sldId id="598" r:id="rId34"/>
    <p:sldId id="597" r:id="rId35"/>
    <p:sldId id="596" r:id="rId36"/>
    <p:sldId id="462" r:id="rId37"/>
    <p:sldId id="477" r:id="rId38"/>
    <p:sldId id="599" r:id="rId39"/>
    <p:sldId id="516" r:id="rId40"/>
    <p:sldId id="463" r:id="rId41"/>
    <p:sldId id="482" r:id="rId42"/>
    <p:sldId id="517" r:id="rId43"/>
    <p:sldId id="464" r:id="rId44"/>
    <p:sldId id="465" r:id="rId45"/>
    <p:sldId id="466" r:id="rId46"/>
    <p:sldId id="471" r:id="rId47"/>
    <p:sldId id="472" r:id="rId48"/>
    <p:sldId id="497" r:id="rId49"/>
    <p:sldId id="604" r:id="rId50"/>
    <p:sldId id="518" r:id="rId51"/>
    <p:sldId id="467" r:id="rId52"/>
    <p:sldId id="468" r:id="rId53"/>
    <p:sldId id="480" r:id="rId54"/>
    <p:sldId id="479" r:id="rId55"/>
    <p:sldId id="469" r:id="rId56"/>
    <p:sldId id="519" r:id="rId57"/>
    <p:sldId id="460" r:id="rId58"/>
    <p:sldId id="439" r:id="rId59"/>
    <p:sldId id="520" r:id="rId60"/>
    <p:sldId id="600" r:id="rId61"/>
    <p:sldId id="512" r:id="rId62"/>
    <p:sldId id="521" r:id="rId63"/>
    <p:sldId id="470" r:id="rId64"/>
    <p:sldId id="523" r:id="rId65"/>
    <p:sldId id="522" r:id="rId66"/>
    <p:sldId id="484" r:id="rId67"/>
    <p:sldId id="483" r:id="rId68"/>
    <p:sldId id="514" r:id="rId69"/>
    <p:sldId id="539" r:id="rId70"/>
    <p:sldId id="524" r:id="rId71"/>
    <p:sldId id="476" r:id="rId72"/>
    <p:sldId id="543" r:id="rId73"/>
    <p:sldId id="544" r:id="rId74"/>
    <p:sldId id="545" r:id="rId75"/>
    <p:sldId id="546" r:id="rId76"/>
    <p:sldId id="541" r:id="rId77"/>
    <p:sldId id="542" r:id="rId78"/>
    <p:sldId id="540" r:id="rId79"/>
    <p:sldId id="547" r:id="rId80"/>
    <p:sldId id="548" r:id="rId81"/>
    <p:sldId id="549" r:id="rId82"/>
    <p:sldId id="550" r:id="rId83"/>
    <p:sldId id="551" r:id="rId84"/>
    <p:sldId id="552" r:id="rId85"/>
    <p:sldId id="553" r:id="rId86"/>
    <p:sldId id="554" r:id="rId87"/>
    <p:sldId id="555" r:id="rId88"/>
    <p:sldId id="556" r:id="rId89"/>
    <p:sldId id="557" r:id="rId90"/>
    <p:sldId id="558" r:id="rId91"/>
    <p:sldId id="605" r:id="rId92"/>
    <p:sldId id="559" r:id="rId93"/>
    <p:sldId id="560" r:id="rId94"/>
    <p:sldId id="561" r:id="rId95"/>
    <p:sldId id="562" r:id="rId96"/>
    <p:sldId id="563" r:id="rId97"/>
    <p:sldId id="564" r:id="rId98"/>
    <p:sldId id="565" r:id="rId99"/>
    <p:sldId id="566" r:id="rId100"/>
    <p:sldId id="525" r:id="rId10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65A"/>
    <a:srgbClr val="FF00FF"/>
    <a:srgbClr val="0000FF"/>
    <a:srgbClr val="FF0000"/>
    <a:srgbClr val="D7E872"/>
    <a:srgbClr val="D6009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0" autoAdjust="0"/>
    <p:restoredTop sz="92379" autoAdjust="0"/>
  </p:normalViewPr>
  <p:slideViewPr>
    <p:cSldViewPr>
      <p:cViewPr varScale="1">
        <p:scale>
          <a:sx n="74" d="100"/>
          <a:sy n="74" d="100"/>
        </p:scale>
        <p:origin x="175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9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103" Type="http://schemas.openxmlformats.org/officeDocument/2006/relationships/presProps" Target="presProps.xml"/><Relationship Id="rId108" Type="http://schemas.microsoft.com/office/2015/10/relationships/revisionInfo" Target="revisionInfo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tableStyles" Target="tableStyle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65.png"/><Relationship Id="rId7" Type="http://schemas.openxmlformats.org/officeDocument/2006/relationships/image" Target="../media/image269.png"/><Relationship Id="rId2" Type="http://schemas.openxmlformats.org/officeDocument/2006/relationships/image" Target="../media/image264.png"/><Relationship Id="rId1" Type="http://schemas.openxmlformats.org/officeDocument/2006/relationships/image" Target="../media/image263.png"/><Relationship Id="rId6" Type="http://schemas.openxmlformats.org/officeDocument/2006/relationships/image" Target="../media/image268.png"/><Relationship Id="rId5" Type="http://schemas.openxmlformats.org/officeDocument/2006/relationships/image" Target="../media/image267.png"/><Relationship Id="rId4" Type="http://schemas.openxmlformats.org/officeDocument/2006/relationships/image" Target="../media/image26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741F7D38-A548-45BB-8C12-6594C40DC7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5843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Coffer Illusion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7D38-A548-45BB-8C12-6594C40DC729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577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E6AE309-B94D-42FB-B760-486B8FEA55BD}" type="slidenum">
              <a:rPr lang="en-US" altLang="en-US"/>
              <a:pPr eaLnBrk="1" hangingPunct="1"/>
              <a:t>20</a:t>
            </a:fld>
            <a:endParaRPr lang="en-US" altLang="en-US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113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89FFAF-979F-4A75-BB6B-6381A8A0F67B}" type="slidenum">
              <a:rPr lang="en-US" altLang="en-US"/>
              <a:pPr eaLnBrk="1" hangingPunct="1"/>
              <a:t>21</a:t>
            </a:fld>
            <a:endParaRPr lang="en-US" altLang="en-US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485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E540F4-F12C-4C96-A88C-A98AFBCDC6CC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042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FCC98F7-EF31-413B-93EC-DFB1796339CE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306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5B8950-3FBF-4860-9E32-E66E5F35D7A3}" type="slidenum">
              <a:rPr lang="en-US" altLang="en-US"/>
              <a:pPr eaLnBrk="1" hangingPunct="1"/>
              <a:t>24</a:t>
            </a:fld>
            <a:endParaRPr lang="en-US" altLang="en-US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677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217AF3-B097-436F-AEF7-30A81AF0E15B}" type="slidenum">
              <a:rPr lang="en-US" altLang="en-US"/>
              <a:pPr eaLnBrk="1" hangingPunct="1"/>
              <a:t>25</a:t>
            </a:fld>
            <a:endParaRPr lang="en-US" altLang="en-US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One could argue that invariance is the key challenge to computer vision. But is this still true with big data?</a:t>
            </a:r>
          </a:p>
        </p:txBody>
      </p:sp>
    </p:spTree>
    <p:extLst>
      <p:ext uri="{BB962C8B-B14F-4D97-AF65-F5344CB8AC3E}">
        <p14:creationId xmlns:p14="http://schemas.microsoft.com/office/powerpoint/2010/main" val="210165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217AF3-B097-436F-AEF7-30A81AF0E15B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One could argue that invariance is the key challenge to computer vision. But is this still true with big data?</a:t>
            </a:r>
          </a:p>
        </p:txBody>
      </p:sp>
    </p:spTree>
    <p:extLst>
      <p:ext uri="{BB962C8B-B14F-4D97-AF65-F5344CB8AC3E}">
        <p14:creationId xmlns:p14="http://schemas.microsoft.com/office/powerpoint/2010/main" val="2932491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217AF3-B097-436F-AEF7-30A81AF0E15B}" type="slidenum">
              <a:rPr lang="en-US" altLang="en-US"/>
              <a:pPr eaLnBrk="1" hangingPunct="1"/>
              <a:t>27</a:t>
            </a:fld>
            <a:endParaRPr lang="en-US" altLang="en-US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One could argue that invariance is the key challenge to computer vision. But is this still true with big data?</a:t>
            </a:r>
          </a:p>
        </p:txBody>
      </p:sp>
    </p:spTree>
    <p:extLst>
      <p:ext uri="{BB962C8B-B14F-4D97-AF65-F5344CB8AC3E}">
        <p14:creationId xmlns:p14="http://schemas.microsoft.com/office/powerpoint/2010/main" val="1444187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217AF3-B097-436F-AEF7-30A81AF0E15B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One could argue that invariance is the key challenge to computer vision. But is this still true with big data?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Manifold of natural images</a:t>
            </a:r>
          </a:p>
        </p:txBody>
      </p:sp>
    </p:spTree>
    <p:extLst>
      <p:ext uri="{BB962C8B-B14F-4D97-AF65-F5344CB8AC3E}">
        <p14:creationId xmlns:p14="http://schemas.microsoft.com/office/powerpoint/2010/main" val="1066126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97BD49-1519-4188-B51D-8F3595B09A7B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Note English language issues. Try to not let language confound things.</a:t>
            </a:r>
          </a:p>
        </p:txBody>
      </p:sp>
    </p:spTree>
    <p:extLst>
      <p:ext uri="{BB962C8B-B14F-4D97-AF65-F5344CB8AC3E}">
        <p14:creationId xmlns:p14="http://schemas.microsoft.com/office/powerpoint/2010/main" val="834388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Coffer Illusion</a:t>
            </a:r>
          </a:p>
          <a:p>
            <a:endParaRPr lang="en-US" dirty="0"/>
          </a:p>
          <a:p>
            <a:r>
              <a:rPr lang="en-US" dirty="0"/>
              <a:t>16 circles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7D38-A548-45BB-8C12-6594C40DC729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7610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217AF3-B097-436F-AEF7-30A81AF0E15B}" type="slidenum">
              <a:rPr lang="en-US" altLang="en-US"/>
              <a:pPr eaLnBrk="1" hangingPunct="1"/>
              <a:t>30</a:t>
            </a:fld>
            <a:endParaRPr lang="en-US" altLang="en-US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One could argue that invariance is the key challenge to computer vision. But is this still true with big data?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Manifold of natural images</a:t>
            </a:r>
          </a:p>
        </p:txBody>
      </p:sp>
    </p:spTree>
    <p:extLst>
      <p:ext uri="{BB962C8B-B14F-4D97-AF65-F5344CB8AC3E}">
        <p14:creationId xmlns:p14="http://schemas.microsoft.com/office/powerpoint/2010/main" val="13048173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1063B32-7079-4EE1-B0EB-71680E45BA8D}" type="slidenum">
              <a:rPr lang="en-US" altLang="en-US"/>
              <a:pPr eaLnBrk="1" hangingPunct="1"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872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C9D3E7-FA8C-4FA5-8503-3FBDC3B3A2B9}" type="slidenum">
              <a:rPr lang="en-US" altLang="en-US"/>
              <a:pPr eaLnBrk="1" hangingPunct="1"/>
              <a:t>32</a:t>
            </a:fld>
            <a:endParaRPr lang="en-US" altLang="en-US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D2CD3A-0418-4EB3-A4AB-C9B3EA4B47AE}" type="slidenum">
              <a:rPr lang="en-US" altLang="en-US"/>
              <a:pPr eaLnBrk="1" hangingPunct="1"/>
              <a:t>33</a:t>
            </a:fld>
            <a:endParaRPr lang="en-US" altLang="en-US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5963"/>
            <a:ext cx="4781550" cy="3586162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5744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7759A05-D367-44B8-9785-68177C87B6B6}" type="slidenum">
              <a:rPr lang="en-US" altLang="en-US"/>
              <a:pPr eaLnBrk="1" hangingPunct="1"/>
              <a:t>34</a:t>
            </a:fld>
            <a:endParaRPr lang="en-US" altLang="en-US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0775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E33AD1B-8492-4A9B-8DB9-4D00D93E9F1D}" type="slidenum">
              <a:rPr lang="en-US" altLang="en-US"/>
              <a:pPr eaLnBrk="1" hangingPunct="1"/>
              <a:t>35</a:t>
            </a:fld>
            <a:endParaRPr lang="en-US" altLang="en-US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9330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B61B0F7-BFF0-495B-A192-DCD0358B4DBB}" type="slidenum">
              <a:rPr lang="en-US" altLang="en-US"/>
              <a:pPr eaLnBrk="1" hangingPunct="1"/>
              <a:t>36</a:t>
            </a:fld>
            <a:endParaRPr lang="en-US" altLang="en-US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90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3BF0D2B-910A-43A0-B1ED-720910CED230}" type="slidenum">
              <a:rPr lang="en-US" altLang="en-US"/>
              <a:pPr eaLnBrk="1" hangingPunct="1"/>
              <a:t>37</a:t>
            </a:fld>
            <a:endParaRPr lang="en-US" alt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4587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33D2885-9A5D-4F85-9BE6-B34AEBB69DDD}" type="slidenum">
              <a:rPr lang="en-US" altLang="en-US"/>
              <a:pPr eaLnBrk="1" hangingPunct="1"/>
              <a:t>38</a:t>
            </a:fld>
            <a:endParaRPr lang="en-US" altLang="en-US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0004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E23D689-2CB9-4CBF-AD10-9D789BFC1E10}" type="slidenum">
              <a:rPr lang="en-US" altLang="en-US"/>
              <a:pPr eaLnBrk="1" hangingPunct="1"/>
              <a:t>39</a:t>
            </a:fld>
            <a:endParaRPr lang="en-US" altLang="en-US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474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3E2F2B4-4ED5-455A-89E4-CB3B53C53153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6858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2E35113-4386-46AC-875E-CD0552E80567}" type="slidenum">
              <a:rPr lang="en-US" altLang="en-US"/>
              <a:pPr eaLnBrk="1" hangingPunct="1"/>
              <a:t>40</a:t>
            </a:fld>
            <a:endParaRPr lang="en-US" altLang="en-US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3190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16BDC5-D3DD-4382-863A-C164F355BE35}" type="slidenum">
              <a:rPr lang="en-US" altLang="en-US"/>
              <a:pPr eaLnBrk="1" hangingPunct="1"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6796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8ED2247-805B-47F1-8236-150C3FD0EE0A}" type="slidenum">
              <a:rPr lang="en-US" altLang="en-US"/>
              <a:pPr eaLnBrk="1" hangingPunct="1"/>
              <a:t>43</a:t>
            </a:fld>
            <a:endParaRPr lang="en-US" altLang="en-US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4975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C7DAEF5-53DE-4C0A-8F04-7E97209D02C3}" type="slidenum">
              <a:rPr lang="en-US" altLang="en-US"/>
              <a:pPr eaLnBrk="1" hangingPunct="1"/>
              <a:t>44</a:t>
            </a:fld>
            <a:endParaRPr lang="en-US" altLang="en-US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552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491827B-78BB-47B9-B36B-E0E4DB92176B}" type="slidenum">
              <a:rPr lang="en-US" altLang="en-US"/>
              <a:pPr eaLnBrk="1" hangingPunct="1"/>
              <a:t>45</a:t>
            </a:fld>
            <a:endParaRPr lang="en-US" altLang="en-US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4426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2741B86-8495-4EBB-9292-25A8148EF6E3}" type="slidenum">
              <a:rPr lang="en-US" altLang="en-US"/>
              <a:pPr eaLnBrk="1" hangingPunct="1"/>
              <a:t>46</a:t>
            </a:fld>
            <a:endParaRPr lang="en-US" altLang="en-US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949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C79FE40-D9FD-494B-BC57-1063BB332904}" type="slidenum">
              <a:rPr lang="en-US" altLang="en-US"/>
              <a:pPr eaLnBrk="1" hangingPunct="1"/>
              <a:t>47</a:t>
            </a:fld>
            <a:endParaRPr lang="en-US" altLang="en-US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4974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11E748E-F726-4A85-B511-790EEE80318B}" type="slidenum">
              <a:rPr lang="en-US" altLang="en-US"/>
              <a:pPr eaLnBrk="1" hangingPunct="1"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1620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C5F79F9-9909-495B-9D11-866C3B0FB4ED}" type="slidenum">
              <a:rPr lang="en-US" altLang="en-US"/>
              <a:pPr eaLnBrk="1" hangingPunct="1"/>
              <a:t>49</a:t>
            </a:fld>
            <a:endParaRPr lang="en-US" altLang="en-US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3115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C57D33-B204-42F3-81C6-6DA814624906}" type="slidenum">
              <a:rPr lang="en-US" altLang="en-US"/>
              <a:pPr eaLnBrk="1" hangingPunct="1"/>
              <a:t>50</a:t>
            </a:fld>
            <a:endParaRPr lang="en-US" altLang="en-US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044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http://www.aiaccess.net/English/Glossaries/GlosMod/e_gm_bias_variance.htm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7F3A38A-BE67-4B3E-AED1-B132CF0E8088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1389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8D69E2E-C216-40D0-89C1-6C0BCC1C4304}" type="slidenum">
              <a:rPr lang="en-US" altLang="en-US"/>
              <a:pPr eaLnBrk="1" hangingPunct="1"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5835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C9D3E7-FA8C-4FA5-8503-3FBDC3B3A2B9}" type="slidenum">
              <a:rPr lang="en-US" altLang="en-US"/>
              <a:pPr eaLnBrk="1" hangingPunct="1"/>
              <a:t>52</a:t>
            </a:fld>
            <a:endParaRPr lang="en-US" altLang="en-US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8273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2A97D9-ED6E-44D7-81EB-43F7CB2947FE}" type="slidenum">
              <a:rPr lang="en-US" altLang="en-US"/>
              <a:pPr eaLnBrk="1" hangingPunct="1"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76916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8E01F06-EAF9-415C-B83C-F9DE56B44451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6531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E1E46A9-C468-4CF0-8A32-BE1294307957}" type="slidenum">
              <a:rPr lang="en-US" altLang="en-US"/>
              <a:pPr eaLnBrk="1" hangingPunct="1"/>
              <a:t>55</a:t>
            </a:fld>
            <a:endParaRPr lang="en-US" altLang="en-US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5635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6D0C67F-865E-416C-9110-3F369A915565}" type="slidenum">
              <a:rPr lang="en-US" altLang="en-US"/>
              <a:pPr eaLnBrk="1" hangingPunct="1"/>
              <a:t>56</a:t>
            </a:fld>
            <a:endParaRPr lang="en-US" altLang="en-US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5721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79B7541-E0D4-4229-B55C-CC74DAD3F599}" type="slidenum">
              <a:rPr lang="en-US" altLang="en-US"/>
              <a:pPr eaLnBrk="1" hangingPunct="1"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375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0668E65-E154-4C50-884F-3E339768988D}" type="slidenum">
              <a:rPr lang="en-US" altLang="en-US"/>
              <a:pPr eaLnBrk="1" hangingPunct="1"/>
              <a:t>58</a:t>
            </a:fld>
            <a:endParaRPr lang="en-US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3202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0F9431A-CD24-4F05-BE3E-CC5D861CE6D7}" type="slidenum">
              <a:rPr lang="en-US" altLang="en-US"/>
              <a:pPr eaLnBrk="1" hangingPunct="1"/>
              <a:t>59</a:t>
            </a:fld>
            <a:endParaRPr lang="en-US" altLang="en-US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66850" y="962025"/>
            <a:ext cx="4368800" cy="3276600"/>
          </a:xfrm>
          <a:solidFill>
            <a:srgbClr val="FFFFFF"/>
          </a:solidFill>
          <a:ln/>
        </p:spPr>
      </p:sp>
      <p:sp>
        <p:nvSpPr>
          <p:cNvPr id="183300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78412" cy="182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57200" eaLnBrk="1" hangingPunct="1"/>
            <a:r>
              <a:rPr lang="en-GB" altLang="en-US">
                <a:latin typeface="Arial" panose="020B0604020202020204" pitchFamily="34" charset="0"/>
              </a:rPr>
              <a:t>Globally different, but have portions in common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9430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D883FA4-39EB-44AC-9AF8-C4806869E53E}" type="slidenum">
              <a:rPr lang="en-US" altLang="en-US"/>
              <a:pPr eaLnBrk="1" hangingPunct="1"/>
              <a:t>60</a:t>
            </a:fld>
            <a:endParaRPr lang="en-US" altLang="en-US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140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AAE93B1-3808-4610-B7A0-747FC48CA289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7216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2A1DE8B-5679-4C80-9121-9121C47B4E48}" type="slidenum">
              <a:rPr lang="en-US" altLang="en-US"/>
              <a:pPr eaLnBrk="1" hangingPunct="1"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6762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7C634C3-FB6A-4469-82F6-38B6B0557E50}" type="slidenum">
              <a:rPr lang="en-US" altLang="en-US"/>
              <a:pPr eaLnBrk="1" hangingPunct="1"/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9136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48B124D-8D51-489D-A0A3-A6B402C14581}" type="slidenum">
              <a:rPr lang="en-US" altLang="en-US"/>
              <a:pPr eaLnBrk="1" hangingPunct="1"/>
              <a:t>63</a:t>
            </a:fld>
            <a:endParaRPr lang="en-US" altLang="en-US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2181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F598141-E18A-4896-A0AA-4BE948EAFED5}" type="slidenum">
              <a:rPr lang="en-US" altLang="en-US">
                <a:solidFill>
                  <a:srgbClr val="000000"/>
                </a:solidFill>
              </a:rPr>
              <a:pPr eaLnBrk="1" hangingPunct="1"/>
              <a:t>64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9247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05F91FE-3EB6-4B99-906F-CC53390CBC4B}" type="slidenum">
              <a:rPr lang="en-US" altLang="en-US">
                <a:solidFill>
                  <a:srgbClr val="000000"/>
                </a:solidFill>
              </a:rPr>
              <a:pPr eaLnBrk="1" hangingPunct="1"/>
              <a:t>65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4081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DB3898-27D9-41A3-B2B9-A45FD11BD8D5}" type="slidenum">
              <a:rPr lang="en-US" altLang="en-US">
                <a:solidFill>
                  <a:srgbClr val="000000"/>
                </a:solidFill>
              </a:rPr>
              <a:pPr eaLnBrk="1" hangingPunct="1"/>
              <a:t>66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1347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033A6AA-E999-4167-A803-A69D771ECB31}" type="slidenum">
              <a:rPr lang="en-US" altLang="en-US">
                <a:solidFill>
                  <a:srgbClr val="000000"/>
                </a:solidFill>
              </a:rPr>
              <a:pPr eaLnBrk="1" hangingPunct="1"/>
              <a:t>67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7044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B7F223D-2861-4A67-B951-3587044102DC}" type="slidenum">
              <a:rPr lang="en-US" altLang="en-US">
                <a:solidFill>
                  <a:srgbClr val="000000"/>
                </a:solidFill>
              </a:rPr>
              <a:pPr eaLnBrk="1" hangingPunct="1"/>
              <a:t>68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2055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DF1B06F-988D-4E59-8A07-F46F738496DE}" type="slidenum">
              <a:rPr lang="en-US" altLang="en-US">
                <a:solidFill>
                  <a:srgbClr val="000000"/>
                </a:solidFill>
              </a:rPr>
              <a:pPr eaLnBrk="1" hangingPunct="1"/>
              <a:t>69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1389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603ED38-04CC-474E-B08C-C6F637BEA5B2}" type="slidenum">
              <a:rPr lang="en-US" altLang="en-US">
                <a:solidFill>
                  <a:srgbClr val="000000"/>
                </a:solidFill>
              </a:rPr>
              <a:pPr eaLnBrk="1" hangingPunct="1"/>
              <a:t>70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226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5F9548D-DE09-482F-B962-335F69952EB3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1500-3000 basic-level nouns, ~10 types per basic-level category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Alternative explanation (Perona): ~1000 names per domain (broad scene category), 20-30 domains</a:t>
            </a:r>
          </a:p>
        </p:txBody>
      </p:sp>
    </p:spTree>
    <p:extLst>
      <p:ext uri="{BB962C8B-B14F-4D97-AF65-F5344CB8AC3E}">
        <p14:creationId xmlns:p14="http://schemas.microsoft.com/office/powerpoint/2010/main" val="37630504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0F84C6B-A009-4ED7-B4AC-1287B83C1B59}" type="slidenum">
              <a:rPr lang="en-US" altLang="en-US">
                <a:solidFill>
                  <a:srgbClr val="000000"/>
                </a:solidFill>
              </a:rPr>
              <a:pPr eaLnBrk="1" hangingPunct="1"/>
              <a:t>71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1189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D8408C3-4601-4D22-B656-225A9FD47C12}" type="slidenum">
              <a:rPr lang="en-US" altLang="en-US">
                <a:solidFill>
                  <a:srgbClr val="000000"/>
                </a:solidFill>
              </a:rPr>
              <a:pPr eaLnBrk="1" hangingPunct="1"/>
              <a:t>72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10710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8DCA884-7A50-4C5A-A646-0CEA50FB84F4}" type="slidenum">
              <a:rPr lang="en-US" altLang="en-US">
                <a:solidFill>
                  <a:srgbClr val="000000"/>
                </a:solidFill>
              </a:rPr>
              <a:pPr eaLnBrk="1" hangingPunct="1"/>
              <a:t>73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57712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B5746BC-73AD-4948-B150-03E42E3894C9}" type="slidenum">
              <a:rPr lang="en-US" altLang="en-US">
                <a:solidFill>
                  <a:srgbClr val="000000"/>
                </a:solidFill>
              </a:rPr>
              <a:pPr eaLnBrk="1" hangingPunct="1"/>
              <a:t>74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054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B9CCAC-FFF7-4B26-AF77-04D868D510F6}" type="slidenum">
              <a:rPr lang="en-US" altLang="en-US">
                <a:solidFill>
                  <a:srgbClr val="000000"/>
                </a:solidFill>
              </a:rPr>
              <a:pPr eaLnBrk="1" hangingPunct="1"/>
              <a:t>75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99946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67F652D-F245-4B52-8A94-096AC948FD8D}" type="slidenum">
              <a:rPr lang="en-US" altLang="en-US">
                <a:solidFill>
                  <a:srgbClr val="000000"/>
                </a:solidFill>
              </a:rPr>
              <a:pPr eaLnBrk="1" hangingPunct="1"/>
              <a:t>76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92134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4D4F0EC-74FE-401F-A732-12C3C7A403AF}" type="slidenum">
              <a:rPr lang="en-US" altLang="en-US">
                <a:solidFill>
                  <a:srgbClr val="000000"/>
                </a:solidFill>
              </a:rPr>
              <a:pPr eaLnBrk="1" hangingPunct="1"/>
              <a:t>77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6382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17654A4-52C5-4FDF-9EEC-44F7C5E7B233}" type="slidenum">
              <a:rPr lang="en-US" altLang="en-US">
                <a:solidFill>
                  <a:srgbClr val="000000"/>
                </a:solidFill>
              </a:rPr>
              <a:pPr eaLnBrk="1" hangingPunct="1"/>
              <a:t>78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85127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A83CF8-28DA-4F1C-AC4F-E9DF483918DA}" type="slidenum">
              <a:rPr lang="en-US" altLang="en-US">
                <a:solidFill>
                  <a:srgbClr val="000000"/>
                </a:solidFill>
              </a:rPr>
              <a:pPr eaLnBrk="1" hangingPunct="1"/>
              <a:t>79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01556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99269B-4C52-4B30-A54E-5D7BBF24BF83}" type="slidenum">
              <a:rPr lang="en-US" altLang="en-US">
                <a:solidFill>
                  <a:srgbClr val="000000"/>
                </a:solidFill>
              </a:rPr>
              <a:pPr eaLnBrk="1" hangingPunct="1"/>
              <a:t>80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84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0A509C-AAD3-4D43-B1C7-266DF3F40679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7507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CF9AA68-C2F9-475E-A03B-581F0FC1377B}" type="slidenum">
              <a:rPr lang="en-US" altLang="en-US">
                <a:solidFill>
                  <a:srgbClr val="000000"/>
                </a:solidFill>
              </a:rPr>
              <a:pPr eaLnBrk="1" hangingPunct="1"/>
              <a:t>81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50479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729466-C02D-4FCF-A976-173B67F7653D}" type="slidenum">
              <a:rPr lang="en-US" altLang="en-US">
                <a:solidFill>
                  <a:srgbClr val="000000"/>
                </a:solidFill>
              </a:rPr>
              <a:pPr eaLnBrk="1" hangingPunct="1"/>
              <a:t>82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9412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CC24F9D-BB72-4676-AE04-E228D320C4B7}" type="slidenum">
              <a:rPr lang="en-US" altLang="en-US"/>
              <a:pPr eaLnBrk="1" hangingPunct="1"/>
              <a:t>83</a:t>
            </a:fld>
            <a:endParaRPr lang="en-US" altLang="en-US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Motivation slide. Clearly location has to help, but bag-of-words doesn’t have it…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35366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3EDC6B-996A-4FAB-9464-DA9426963B6D}" type="slidenum">
              <a:rPr lang="en-US" altLang="en-US">
                <a:solidFill>
                  <a:srgbClr val="000000"/>
                </a:solidFill>
              </a:rPr>
              <a:pPr eaLnBrk="1" hangingPunct="1"/>
              <a:t>86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1006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938F95-2AAE-474F-AA1F-884476135E20}" type="slidenum">
              <a:rPr lang="en-US" altLang="en-US">
                <a:solidFill>
                  <a:srgbClr val="000000"/>
                </a:solidFill>
              </a:rPr>
              <a:pPr eaLnBrk="1" hangingPunct="1"/>
              <a:t>87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95740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7D73E09-F7A1-45DE-9F40-5863DE485142}" type="slidenum">
              <a:rPr lang="en-US" altLang="en-US">
                <a:solidFill>
                  <a:srgbClr val="000000"/>
                </a:solidFill>
              </a:rPr>
              <a:pPr eaLnBrk="1" hangingPunct="1"/>
              <a:t>88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77807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46D1D79-1076-4667-B918-6686F57039EE}" type="slidenum">
              <a:rPr lang="en-US" altLang="en-US">
                <a:solidFill>
                  <a:srgbClr val="000000"/>
                </a:solidFill>
              </a:rPr>
              <a:pPr eaLnBrk="1" hangingPunct="1"/>
              <a:t>89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33752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BB3F397-3F7D-4388-8541-A5A932768EEF}" type="slidenum">
              <a:rPr lang="en-US" altLang="en-US">
                <a:solidFill>
                  <a:srgbClr val="000000"/>
                </a:solidFill>
              </a:rPr>
              <a:pPr eaLnBrk="1" hangingPunct="1"/>
              <a:t>90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302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6F7B723-D2A8-47BF-BFC9-F3A00B32E9F7}" type="slidenum">
              <a:rPr lang="en-US" altLang="en-US">
                <a:solidFill>
                  <a:srgbClr val="000000"/>
                </a:solidFill>
              </a:rPr>
              <a:pPr eaLnBrk="1" hangingPunct="1"/>
              <a:t>91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49942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72142D0-C4D3-4B53-9DF3-A39197A176EF}" type="slidenum">
              <a:rPr lang="en-US" altLang="en-US"/>
              <a:pPr eaLnBrk="1" hangingPunct="1"/>
              <a:t>92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502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FC7C23D-2FE1-4FE2-A299-0E9B29954805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67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8A7BCB-4E4C-483F-B079-988297FE1140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73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7DABE1-C7B7-4AD5-A56C-F19D25CB45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782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09426-F337-437A-90C4-2CAC1352C5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4526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B7F48-BF32-4422-B47E-956F0537F6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9FAFD-A73B-42D0-8AE8-C02E42209C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3226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1FA1E-4AFC-4C09-AEFB-04169DAE8A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F9915-A408-4E09-B17F-1BBF622EB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5211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036F3-F30C-4916-A811-40E040BA3E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782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60A308-AF9E-4677-AE37-43CBAEF439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962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7BF9E8-1EEA-4843-8855-237E4CF77F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267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9244D-372A-44EC-ACFF-8C86C74DD9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55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3675F6-17FE-455B-A0EF-63B66A6BD5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351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470D25-C330-4A03-9F70-1A30DC2CAB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2649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503E9-2607-49F6-B786-730B842B1A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817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7E105C-F8DB-442D-9B35-AF0602D94A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217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2FD0D-E171-4D61-8D25-5BEECDB3EC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0406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1A4088-BDF5-4731-A463-9DB9253825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008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414A56-6B6C-4837-AAD7-D0AF866AA6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566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97012D-C363-414F-B5C9-098C920941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342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5F62FC-418D-4783-9B26-DAC977F531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6240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4276A077-15CE-4566-A3A0-B57EC8A2C4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9956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EFCB0EB9-B989-4A65-ADD7-080D94A0D5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3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08433FF-6B95-4292-A07A-65180D187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538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83AC21C-5D12-4C94-A7FA-73C7602A9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935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187ACAFF-08B4-4744-9553-B0091E8FA5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9607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6FD77D47-24A0-419E-A12D-9C4D73E930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9073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89908230-9E2E-4EC8-8EDA-76AC902646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7183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FC1F5-036B-4049-8653-F7048ED761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586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468FB3C-5DCB-4ACB-8E11-AC14E635A6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154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57CBC11-BF4D-47FB-B981-71FA337250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3553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DAF7DDD6-ECD3-41B7-8D0B-6CADD35A92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78681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253A889-9911-4DBC-9CEB-35AC905744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9552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C1F31-70C5-413F-9B7A-222FC1D0ED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093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85131-A322-4B62-9109-581630501D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542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3F620-AD25-4A0B-9202-3A5CECBBE9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55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09600"/>
            <a:ext cx="43434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3434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C251E-92A7-4ED4-8ACB-EA37E75EC3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919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AC923B-8B32-408D-963F-A07BCA762E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94087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717C1-DE25-44C6-AB1D-D48AD2CB43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6968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2319C-CAF5-4C60-9797-611B3C4C6D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99577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5FBD8-09F9-41A9-B7C3-CE62DFEEDF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7755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4263FC-6724-487E-A888-508A8E51D4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4651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E18E76-EFB2-490C-946F-5A335DB33C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1915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9ADE5-DA89-4DBD-AD6F-C10FA32679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0426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C173C-7B2E-4BFB-8859-45594B8C13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2046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EFE3C-8EBF-48EA-A05A-E1C4D202AF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496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CB5FE7-8639-4BB5-8B7B-2035B5C2B0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6635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632F1-F7CA-4AC6-8775-6CC0A1093E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646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DDE25-33C1-4A28-A2D5-20C9E41BEE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06065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37B19-963F-4932-B1D6-EE933AB4C1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550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99F8F-AE5D-4D90-AF20-4D04ECD230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1480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DB547B-610E-408A-9479-C08959A51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7127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B9FA10-8F34-44D0-A952-7E0DDA5B46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7575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2B695-3B51-49FE-9DDC-93903A6AAB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3273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0DCD84-84C6-4C12-85ED-8C78A40D6C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7615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3D9377-7898-49BF-8EDE-779D4182EA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1640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5BBB66-0118-4826-B851-CB07F0A6EA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3861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53CCE-8706-47A2-9BBD-CD7A765AEE76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6A9DB-E5E0-4BE0-9368-25221B8401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7149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9A703-24EB-440E-A637-739C7217B2CA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30A29-9F42-46DF-B33E-DC96CEDBDC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4508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34423-F15D-4867-BB1A-3C26BEDABDE3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5E4450-51CC-436E-987C-D3493C1419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7720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9EE70-5E20-477D-B6E0-CDE89D12E954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2ABC2-2881-4C20-A60A-1E7DF1148A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280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76281-5A15-49C5-AEB5-D3F312D19F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6981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765BD-FEBF-4E3A-83F6-DE1612C28C84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CEB04-4369-488D-9F91-75B5718B5F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2033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44653-F47D-4728-B2E8-5AE968854993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470553-22B1-4F78-9E10-698F66B453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5577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FF155-406A-476B-9BA1-57F82050CB67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A93F13-E304-4054-A4D1-53DDF6BBD9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174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D4146-946E-4950-B718-9C5BB668323F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526626-00D4-4D53-BBFE-3B1FD9474B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7561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055A-20D6-4019-AAF3-2E1B49BFF481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FFC084-3952-433A-8FBF-3A9007ED60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28794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4C75D-70E2-4DA6-B605-52E8F876641A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99FAD-1CD6-4B1A-93FF-2524013838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6648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F23AF-FA1D-4E5F-8786-5BC7364EC2ED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5A7232-0981-42BB-9AEA-9B2AA8F047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5488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16E0B-8413-4D3B-A6D6-2C9C6137D2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19804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6B681-7284-45A7-B6B4-32A3AAC150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9463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483F8-7AD5-4881-97D1-A2150B1834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702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E60A61-8266-4F00-BE60-B326953001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1701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F9AD9D-7086-4CFE-BC55-E38627EF21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5195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38EF4E-1BE9-4FFD-A833-A54A5053FE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7913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86BD31-40E6-4769-A525-B3719EF484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5945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E308EB-4B69-4E90-B88E-4459E2032B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69854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8CECB9-94B3-4655-AC01-1D5C8AD35C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3379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B94E0-6C7F-4347-8910-A7086B0F35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0354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2F6BD5-7689-43B5-84A4-3ECA6DE502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89695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BE634D-D6AA-4DA0-B2CE-381231050C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8373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6E4CA-5FBE-4E6F-A849-F659F9BB31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04573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81934E-A287-4FD7-945A-EB140A0DB8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001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740DF-6043-4460-8717-AC6D1278EA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5864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8FAD-D353-4DE5-B0DE-63D92D099CAB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395946-4F39-4BD7-9BCE-092F0EB630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6528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69DF5-5F4D-4804-BC15-11BED8C0C73E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7B723-CEF1-430A-8967-ABA6BDB7FC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005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F609C-81EB-42A8-8629-4A02F2CC5463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0E14B-65BC-43BC-ABCE-0675B794B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4923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A711E-54AE-4478-81E2-98123907EE3C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65F4C-A890-4904-9E1F-5AE7646450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29429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E5141-29B3-4759-9929-D0B13A5DBA02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6550F-7144-482D-A215-2B82C94108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2315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D46C1-5C4D-4A0A-834C-F3ED32EF2717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E0390-C072-4DA9-B385-503C924231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7649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35727-EA30-4C43-BF3E-BDD49B55458F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39F409-7005-470F-A301-E59423BF11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9547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147A6-9E34-4629-A6AC-855166CC5F66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6B925-941B-40A2-B4D5-30A6763F3B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7100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6379A-D750-43A0-8610-8E912163317D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0DFBD-9AA8-45D5-A0EE-CCE46F59A8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3423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A3E4B-FD8C-4702-B15B-F2E5D7064A9F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7BBD5-DF2D-4FA3-924C-B0D34F6201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829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06EA05-4624-4380-81C6-8BCCC69727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3001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8483A-1890-4BAD-BF3B-02120DBB22A0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A6977-968E-43DD-ADF0-C29A995410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2524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F29D4-DAAE-4A26-BF54-5EC71C9665B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CA4EB-1502-44FF-9836-3AE7348118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5829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68D3D-9DA0-4F4E-B618-0D8B6BBE8E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8CAF4-0E20-4640-B238-AC78A85BCA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9092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30E04-C6B8-463C-9851-D1C302BA99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79FA55-DB7A-436E-8D7E-9D62E6A8B6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9077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5A85-5D4A-432C-A77A-1D356E7F50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46683-31D3-4AD5-8C1A-A81B0D9F47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2081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E4148-66C5-4FCF-990B-41F4210F82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A69D6-FAEB-4F80-9129-4C255DE696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1800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487F9-7B7C-4D86-A049-03F23E18D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A6E14-303F-4B6A-957C-48DF2ED494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6014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541DD-414A-4990-8563-8F84055E51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3C498-70DE-4F8B-B473-E9A346705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7106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F109E-CAA4-4B23-BEA5-FA3794E047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3F1C6-4B2B-463C-A67B-89ACB5297A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65514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DD841-314D-4061-B269-F2F521D198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5E831-F4A0-4A66-BE82-DD8113A20C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592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F5FCA4-A6AF-47DB-B70C-0E6E026448B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18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8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8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fld id="{257478D4-9AFF-4598-86D5-234FCE7A67D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567511B0-3432-4D19-9BCD-AB04DEBA8C7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609600"/>
            <a:ext cx="8839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41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1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1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F041EBF8-800A-45EF-B034-F9EC36CD539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B0DC84F1-C524-420D-808A-46D3A83990C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B972CB0A-03EB-424A-8053-555C043D46AC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E2D1EC6-268C-445B-ACCD-6793CB8D73C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A39AD192-4BB2-46E1-9EC5-64FE1211024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9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A82E468D-3336-4B73-8BB7-180855DBD91E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D4ED1DE-3CC7-4B9E-9499-B90DEEA8A69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321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85962F-D1E3-484C-A5AF-49892CCF82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88AC83B-9F84-401F-B954-2B4FA7F5CD3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54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openxmlformats.org/officeDocument/2006/relationships/image" Target="../media/image44.png"/><Relationship Id="rId9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.ens.fr/~ponce/mundy.pd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packet.cc/files/mach-per-3D-solids.html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Recognition_by_Components_Theory" TargetMode="Externa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f.ed.ac.uk/teaching/courses/av/LECTURE_NOTES/swainballard91.pdf" TargetMode="External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teaching\11_spring_comp_vis\lectures\videos\100object-vectors.mpg" TargetMode="Externa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8.wmf"/><Relationship Id="rId5" Type="http://schemas.openxmlformats.org/officeDocument/2006/relationships/image" Target="../media/image97.png"/><Relationship Id="rId4" Type="http://schemas.openxmlformats.org/officeDocument/2006/relationships/oleObject" Target="../embeddings/oleObject3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s.uci.edu/~dramanan/papers/latentmix.pdf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116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png"/><Relationship Id="rId10" Type="http://schemas.openxmlformats.org/officeDocument/2006/relationships/image" Target="../media/image113.jpeg"/><Relationship Id="rId4" Type="http://schemas.openxmlformats.org/officeDocument/2006/relationships/image" Target="../media/image107.png"/><Relationship Id="rId9" Type="http://schemas.openxmlformats.org/officeDocument/2006/relationships/image" Target="../media/image112.jpeg"/><Relationship Id="rId14" Type="http://schemas.openxmlformats.org/officeDocument/2006/relationships/image" Target="../media/image117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13" Type="http://schemas.openxmlformats.org/officeDocument/2006/relationships/image" Target="../media/image117.jpeg"/><Relationship Id="rId3" Type="http://schemas.openxmlformats.org/officeDocument/2006/relationships/image" Target="../media/image118.jpeg"/><Relationship Id="rId7" Type="http://schemas.openxmlformats.org/officeDocument/2006/relationships/image" Target="../media/image120.jpeg"/><Relationship Id="rId12" Type="http://schemas.openxmlformats.org/officeDocument/2006/relationships/image" Target="../media/image116.jpeg"/><Relationship Id="rId17" Type="http://schemas.openxmlformats.org/officeDocument/2006/relationships/image" Target="../media/image111.jpeg"/><Relationship Id="rId2" Type="http://schemas.openxmlformats.org/officeDocument/2006/relationships/notesSlide" Target="../notesSlides/notesSlide58.xml"/><Relationship Id="rId16" Type="http://schemas.openxmlformats.org/officeDocument/2006/relationships/image" Target="../media/image124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9.jpeg"/><Relationship Id="rId11" Type="http://schemas.openxmlformats.org/officeDocument/2006/relationships/image" Target="../media/image115.jpeg"/><Relationship Id="rId5" Type="http://schemas.openxmlformats.org/officeDocument/2006/relationships/image" Target="../media/image108.png"/><Relationship Id="rId15" Type="http://schemas.openxmlformats.org/officeDocument/2006/relationships/image" Target="../media/image110.jpeg"/><Relationship Id="rId10" Type="http://schemas.openxmlformats.org/officeDocument/2006/relationships/image" Target="../media/image123.jpeg"/><Relationship Id="rId4" Type="http://schemas.openxmlformats.org/officeDocument/2006/relationships/image" Target="../media/image107.png"/><Relationship Id="rId9" Type="http://schemas.openxmlformats.org/officeDocument/2006/relationships/image" Target="../media/image122.jpeg"/><Relationship Id="rId14" Type="http://schemas.openxmlformats.org/officeDocument/2006/relationships/image" Target="../media/image10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3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3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6.xml"/><Relationship Id="rId4" Type="http://schemas.microsoft.com/office/2007/relationships/hdphoto" Target="../media/hdphoto1.wdp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5.wmf"/><Relationship Id="rId4" Type="http://schemas.openxmlformats.org/officeDocument/2006/relationships/oleObject" Target="../embeddings/oleObject4.bin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18" Type="http://schemas.openxmlformats.org/officeDocument/2006/relationships/image" Target="../media/image151.png"/><Relationship Id="rId3" Type="http://schemas.openxmlformats.org/officeDocument/2006/relationships/image" Target="../media/image136.png"/><Relationship Id="rId21" Type="http://schemas.openxmlformats.org/officeDocument/2006/relationships/image" Target="../media/image154.pn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17" Type="http://schemas.openxmlformats.org/officeDocument/2006/relationships/image" Target="../media/image150.png"/><Relationship Id="rId2" Type="http://schemas.openxmlformats.org/officeDocument/2006/relationships/notesSlide" Target="../notesSlides/notesSlide69.xml"/><Relationship Id="rId16" Type="http://schemas.openxmlformats.org/officeDocument/2006/relationships/image" Target="../media/image149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5" Type="http://schemas.openxmlformats.org/officeDocument/2006/relationships/image" Target="../media/image148.png"/><Relationship Id="rId23" Type="http://schemas.openxmlformats.org/officeDocument/2006/relationships/image" Target="../media/image156.png"/><Relationship Id="rId10" Type="http://schemas.openxmlformats.org/officeDocument/2006/relationships/image" Target="../media/image143.png"/><Relationship Id="rId19" Type="http://schemas.openxmlformats.org/officeDocument/2006/relationships/image" Target="../media/image152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Relationship Id="rId14" Type="http://schemas.openxmlformats.org/officeDocument/2006/relationships/image" Target="../media/image147.png"/><Relationship Id="rId22" Type="http://schemas.openxmlformats.org/officeDocument/2006/relationships/image" Target="../media/image155.png"/></Relationships>
</file>

<file path=ppt/slides/_rels/slide8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0.png"/><Relationship Id="rId21" Type="http://schemas.openxmlformats.org/officeDocument/2006/relationships/image" Target="../media/image175.png"/><Relationship Id="rId42" Type="http://schemas.openxmlformats.org/officeDocument/2006/relationships/image" Target="../media/image196.png"/><Relationship Id="rId47" Type="http://schemas.openxmlformats.org/officeDocument/2006/relationships/image" Target="../media/image201.png"/><Relationship Id="rId63" Type="http://schemas.openxmlformats.org/officeDocument/2006/relationships/image" Target="../media/image217.png"/><Relationship Id="rId68" Type="http://schemas.openxmlformats.org/officeDocument/2006/relationships/image" Target="../media/image222.png"/><Relationship Id="rId84" Type="http://schemas.openxmlformats.org/officeDocument/2006/relationships/image" Target="../media/image238.png"/><Relationship Id="rId89" Type="http://schemas.openxmlformats.org/officeDocument/2006/relationships/image" Target="../media/image243.png"/><Relationship Id="rId7" Type="http://schemas.openxmlformats.org/officeDocument/2006/relationships/image" Target="../media/image161.png"/><Relationship Id="rId71" Type="http://schemas.openxmlformats.org/officeDocument/2006/relationships/image" Target="../media/image225.png"/><Relationship Id="rId92" Type="http://schemas.openxmlformats.org/officeDocument/2006/relationships/image" Target="../media/image246.png"/><Relationship Id="rId2" Type="http://schemas.openxmlformats.org/officeDocument/2006/relationships/notesSlide" Target="../notesSlides/notesSlide70.xml"/><Relationship Id="rId16" Type="http://schemas.openxmlformats.org/officeDocument/2006/relationships/image" Target="../media/image170.png"/><Relationship Id="rId29" Type="http://schemas.openxmlformats.org/officeDocument/2006/relationships/image" Target="../media/image183.png"/><Relationship Id="rId107" Type="http://schemas.openxmlformats.org/officeDocument/2006/relationships/image" Target="../media/image261.png"/><Relationship Id="rId11" Type="http://schemas.openxmlformats.org/officeDocument/2006/relationships/image" Target="../media/image165.png"/><Relationship Id="rId24" Type="http://schemas.openxmlformats.org/officeDocument/2006/relationships/image" Target="../media/image178.png"/><Relationship Id="rId32" Type="http://schemas.openxmlformats.org/officeDocument/2006/relationships/image" Target="../media/image186.png"/><Relationship Id="rId37" Type="http://schemas.openxmlformats.org/officeDocument/2006/relationships/image" Target="../media/image191.png"/><Relationship Id="rId40" Type="http://schemas.openxmlformats.org/officeDocument/2006/relationships/image" Target="../media/image194.png"/><Relationship Id="rId45" Type="http://schemas.openxmlformats.org/officeDocument/2006/relationships/image" Target="../media/image199.png"/><Relationship Id="rId53" Type="http://schemas.openxmlformats.org/officeDocument/2006/relationships/image" Target="../media/image207.png"/><Relationship Id="rId58" Type="http://schemas.openxmlformats.org/officeDocument/2006/relationships/image" Target="../media/image212.png"/><Relationship Id="rId66" Type="http://schemas.openxmlformats.org/officeDocument/2006/relationships/image" Target="../media/image220.png"/><Relationship Id="rId74" Type="http://schemas.openxmlformats.org/officeDocument/2006/relationships/image" Target="../media/image228.png"/><Relationship Id="rId79" Type="http://schemas.openxmlformats.org/officeDocument/2006/relationships/image" Target="../media/image233.png"/><Relationship Id="rId87" Type="http://schemas.openxmlformats.org/officeDocument/2006/relationships/image" Target="../media/image241.png"/><Relationship Id="rId102" Type="http://schemas.openxmlformats.org/officeDocument/2006/relationships/image" Target="../media/image256.png"/><Relationship Id="rId5" Type="http://schemas.openxmlformats.org/officeDocument/2006/relationships/image" Target="../media/image159.png"/><Relationship Id="rId61" Type="http://schemas.openxmlformats.org/officeDocument/2006/relationships/image" Target="../media/image215.png"/><Relationship Id="rId82" Type="http://schemas.openxmlformats.org/officeDocument/2006/relationships/image" Target="../media/image236.png"/><Relationship Id="rId90" Type="http://schemas.openxmlformats.org/officeDocument/2006/relationships/image" Target="../media/image244.png"/><Relationship Id="rId95" Type="http://schemas.openxmlformats.org/officeDocument/2006/relationships/image" Target="../media/image249.png"/><Relationship Id="rId19" Type="http://schemas.openxmlformats.org/officeDocument/2006/relationships/image" Target="../media/image173.png"/><Relationship Id="rId14" Type="http://schemas.openxmlformats.org/officeDocument/2006/relationships/image" Target="../media/image168.png"/><Relationship Id="rId22" Type="http://schemas.openxmlformats.org/officeDocument/2006/relationships/image" Target="../media/image176.png"/><Relationship Id="rId27" Type="http://schemas.openxmlformats.org/officeDocument/2006/relationships/image" Target="../media/image181.png"/><Relationship Id="rId30" Type="http://schemas.openxmlformats.org/officeDocument/2006/relationships/image" Target="../media/image184.png"/><Relationship Id="rId35" Type="http://schemas.openxmlformats.org/officeDocument/2006/relationships/image" Target="../media/image189.png"/><Relationship Id="rId43" Type="http://schemas.openxmlformats.org/officeDocument/2006/relationships/image" Target="../media/image197.png"/><Relationship Id="rId48" Type="http://schemas.openxmlformats.org/officeDocument/2006/relationships/image" Target="../media/image202.png"/><Relationship Id="rId56" Type="http://schemas.openxmlformats.org/officeDocument/2006/relationships/image" Target="../media/image210.png"/><Relationship Id="rId64" Type="http://schemas.openxmlformats.org/officeDocument/2006/relationships/image" Target="../media/image218.png"/><Relationship Id="rId69" Type="http://schemas.openxmlformats.org/officeDocument/2006/relationships/image" Target="../media/image223.png"/><Relationship Id="rId77" Type="http://schemas.openxmlformats.org/officeDocument/2006/relationships/image" Target="../media/image231.png"/><Relationship Id="rId100" Type="http://schemas.openxmlformats.org/officeDocument/2006/relationships/image" Target="../media/image254.png"/><Relationship Id="rId105" Type="http://schemas.openxmlformats.org/officeDocument/2006/relationships/image" Target="../media/image259.png"/><Relationship Id="rId8" Type="http://schemas.openxmlformats.org/officeDocument/2006/relationships/image" Target="../media/image162.png"/><Relationship Id="rId51" Type="http://schemas.openxmlformats.org/officeDocument/2006/relationships/image" Target="../media/image205.png"/><Relationship Id="rId72" Type="http://schemas.openxmlformats.org/officeDocument/2006/relationships/image" Target="../media/image226.png"/><Relationship Id="rId80" Type="http://schemas.openxmlformats.org/officeDocument/2006/relationships/image" Target="../media/image234.png"/><Relationship Id="rId85" Type="http://schemas.openxmlformats.org/officeDocument/2006/relationships/image" Target="../media/image239.png"/><Relationship Id="rId93" Type="http://schemas.openxmlformats.org/officeDocument/2006/relationships/image" Target="../media/image247.png"/><Relationship Id="rId98" Type="http://schemas.openxmlformats.org/officeDocument/2006/relationships/image" Target="../media/image252.png"/><Relationship Id="rId3" Type="http://schemas.openxmlformats.org/officeDocument/2006/relationships/image" Target="../media/image157.png"/><Relationship Id="rId12" Type="http://schemas.openxmlformats.org/officeDocument/2006/relationships/image" Target="../media/image166.png"/><Relationship Id="rId17" Type="http://schemas.openxmlformats.org/officeDocument/2006/relationships/image" Target="../media/image171.png"/><Relationship Id="rId25" Type="http://schemas.openxmlformats.org/officeDocument/2006/relationships/image" Target="../media/image179.png"/><Relationship Id="rId33" Type="http://schemas.openxmlformats.org/officeDocument/2006/relationships/image" Target="../media/image187.png"/><Relationship Id="rId38" Type="http://schemas.openxmlformats.org/officeDocument/2006/relationships/image" Target="../media/image192.png"/><Relationship Id="rId46" Type="http://schemas.openxmlformats.org/officeDocument/2006/relationships/image" Target="../media/image200.png"/><Relationship Id="rId59" Type="http://schemas.openxmlformats.org/officeDocument/2006/relationships/image" Target="../media/image213.png"/><Relationship Id="rId67" Type="http://schemas.openxmlformats.org/officeDocument/2006/relationships/image" Target="../media/image221.png"/><Relationship Id="rId103" Type="http://schemas.openxmlformats.org/officeDocument/2006/relationships/image" Target="../media/image257.png"/><Relationship Id="rId20" Type="http://schemas.openxmlformats.org/officeDocument/2006/relationships/image" Target="../media/image174.png"/><Relationship Id="rId41" Type="http://schemas.openxmlformats.org/officeDocument/2006/relationships/image" Target="../media/image195.png"/><Relationship Id="rId54" Type="http://schemas.openxmlformats.org/officeDocument/2006/relationships/image" Target="../media/image208.png"/><Relationship Id="rId62" Type="http://schemas.openxmlformats.org/officeDocument/2006/relationships/image" Target="../media/image216.png"/><Relationship Id="rId70" Type="http://schemas.openxmlformats.org/officeDocument/2006/relationships/image" Target="../media/image224.png"/><Relationship Id="rId75" Type="http://schemas.openxmlformats.org/officeDocument/2006/relationships/image" Target="../media/image229.png"/><Relationship Id="rId83" Type="http://schemas.openxmlformats.org/officeDocument/2006/relationships/image" Target="../media/image237.png"/><Relationship Id="rId88" Type="http://schemas.openxmlformats.org/officeDocument/2006/relationships/image" Target="../media/image242.png"/><Relationship Id="rId91" Type="http://schemas.openxmlformats.org/officeDocument/2006/relationships/image" Target="../media/image245.png"/><Relationship Id="rId96" Type="http://schemas.openxmlformats.org/officeDocument/2006/relationships/image" Target="../media/image25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0.png"/><Relationship Id="rId15" Type="http://schemas.openxmlformats.org/officeDocument/2006/relationships/image" Target="../media/image169.png"/><Relationship Id="rId23" Type="http://schemas.openxmlformats.org/officeDocument/2006/relationships/image" Target="../media/image177.png"/><Relationship Id="rId28" Type="http://schemas.openxmlformats.org/officeDocument/2006/relationships/image" Target="../media/image182.png"/><Relationship Id="rId36" Type="http://schemas.openxmlformats.org/officeDocument/2006/relationships/image" Target="../media/image190.png"/><Relationship Id="rId49" Type="http://schemas.openxmlformats.org/officeDocument/2006/relationships/image" Target="../media/image203.png"/><Relationship Id="rId57" Type="http://schemas.openxmlformats.org/officeDocument/2006/relationships/image" Target="../media/image211.png"/><Relationship Id="rId106" Type="http://schemas.openxmlformats.org/officeDocument/2006/relationships/image" Target="../media/image260.png"/><Relationship Id="rId10" Type="http://schemas.openxmlformats.org/officeDocument/2006/relationships/image" Target="../media/image164.png"/><Relationship Id="rId31" Type="http://schemas.openxmlformats.org/officeDocument/2006/relationships/image" Target="../media/image185.png"/><Relationship Id="rId44" Type="http://schemas.openxmlformats.org/officeDocument/2006/relationships/image" Target="../media/image198.png"/><Relationship Id="rId52" Type="http://schemas.openxmlformats.org/officeDocument/2006/relationships/image" Target="../media/image206.png"/><Relationship Id="rId60" Type="http://schemas.openxmlformats.org/officeDocument/2006/relationships/image" Target="../media/image214.png"/><Relationship Id="rId65" Type="http://schemas.openxmlformats.org/officeDocument/2006/relationships/image" Target="../media/image219.png"/><Relationship Id="rId73" Type="http://schemas.openxmlformats.org/officeDocument/2006/relationships/image" Target="../media/image227.png"/><Relationship Id="rId78" Type="http://schemas.openxmlformats.org/officeDocument/2006/relationships/image" Target="../media/image232.png"/><Relationship Id="rId81" Type="http://schemas.openxmlformats.org/officeDocument/2006/relationships/image" Target="../media/image235.png"/><Relationship Id="rId86" Type="http://schemas.openxmlformats.org/officeDocument/2006/relationships/image" Target="../media/image240.png"/><Relationship Id="rId94" Type="http://schemas.openxmlformats.org/officeDocument/2006/relationships/image" Target="../media/image248.png"/><Relationship Id="rId99" Type="http://schemas.openxmlformats.org/officeDocument/2006/relationships/image" Target="../media/image253.png"/><Relationship Id="rId101" Type="http://schemas.openxmlformats.org/officeDocument/2006/relationships/image" Target="../media/image255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Relationship Id="rId13" Type="http://schemas.openxmlformats.org/officeDocument/2006/relationships/image" Target="../media/image167.png"/><Relationship Id="rId18" Type="http://schemas.openxmlformats.org/officeDocument/2006/relationships/image" Target="../media/image172.png"/><Relationship Id="rId39" Type="http://schemas.openxmlformats.org/officeDocument/2006/relationships/image" Target="../media/image193.png"/><Relationship Id="rId34" Type="http://schemas.openxmlformats.org/officeDocument/2006/relationships/image" Target="../media/image188.png"/><Relationship Id="rId50" Type="http://schemas.openxmlformats.org/officeDocument/2006/relationships/image" Target="../media/image204.png"/><Relationship Id="rId55" Type="http://schemas.openxmlformats.org/officeDocument/2006/relationships/image" Target="../media/image209.png"/><Relationship Id="rId76" Type="http://schemas.openxmlformats.org/officeDocument/2006/relationships/image" Target="../media/image230.png"/><Relationship Id="rId97" Type="http://schemas.openxmlformats.org/officeDocument/2006/relationships/image" Target="../media/image251.png"/><Relationship Id="rId104" Type="http://schemas.openxmlformats.org/officeDocument/2006/relationships/image" Target="../media/image25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w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267.png"/><Relationship Id="rId18" Type="http://schemas.openxmlformats.org/officeDocument/2006/relationships/oleObject" Target="../embeddings/oleObject12.bin"/><Relationship Id="rId26" Type="http://schemas.openxmlformats.org/officeDocument/2006/relationships/oleObject" Target="../embeddings/oleObject19.bin"/><Relationship Id="rId39" Type="http://schemas.openxmlformats.org/officeDocument/2006/relationships/oleObject" Target="../embeddings/oleObject32.bin"/><Relationship Id="rId3" Type="http://schemas.openxmlformats.org/officeDocument/2006/relationships/notesSlide" Target="../notesSlides/notesSlide72.xml"/><Relationship Id="rId21" Type="http://schemas.openxmlformats.org/officeDocument/2006/relationships/oleObject" Target="../embeddings/oleObject14.bin"/><Relationship Id="rId34" Type="http://schemas.openxmlformats.org/officeDocument/2006/relationships/oleObject" Target="../embeddings/oleObject27.bin"/><Relationship Id="rId7" Type="http://schemas.openxmlformats.org/officeDocument/2006/relationships/image" Target="../media/image264.png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269.png"/><Relationship Id="rId25" Type="http://schemas.openxmlformats.org/officeDocument/2006/relationships/oleObject" Target="../embeddings/oleObject18.bin"/><Relationship Id="rId33" Type="http://schemas.openxmlformats.org/officeDocument/2006/relationships/oleObject" Target="../embeddings/oleObject26.bin"/><Relationship Id="rId38" Type="http://schemas.openxmlformats.org/officeDocument/2006/relationships/oleObject" Target="../embeddings/oleObject31.bin"/><Relationship Id="rId2" Type="http://schemas.openxmlformats.org/officeDocument/2006/relationships/slideLayout" Target="../slideLayouts/slideLayout24.xml"/><Relationship Id="rId16" Type="http://schemas.openxmlformats.org/officeDocument/2006/relationships/oleObject" Target="../embeddings/oleObject11.bin"/><Relationship Id="rId20" Type="http://schemas.openxmlformats.org/officeDocument/2006/relationships/oleObject" Target="../embeddings/oleObject13.bin"/><Relationship Id="rId29" Type="http://schemas.openxmlformats.org/officeDocument/2006/relationships/oleObject" Target="../embeddings/oleObject22.bin"/><Relationship Id="rId41" Type="http://schemas.openxmlformats.org/officeDocument/2006/relationships/oleObject" Target="../embeddings/oleObject34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66.png"/><Relationship Id="rId24" Type="http://schemas.openxmlformats.org/officeDocument/2006/relationships/oleObject" Target="../embeddings/oleObject17.bin"/><Relationship Id="rId32" Type="http://schemas.openxmlformats.org/officeDocument/2006/relationships/oleObject" Target="../embeddings/oleObject25.bin"/><Relationship Id="rId37" Type="http://schemas.openxmlformats.org/officeDocument/2006/relationships/oleObject" Target="../embeddings/oleObject30.bin"/><Relationship Id="rId40" Type="http://schemas.openxmlformats.org/officeDocument/2006/relationships/oleObject" Target="../embeddings/oleObject33.bin"/><Relationship Id="rId5" Type="http://schemas.openxmlformats.org/officeDocument/2006/relationships/image" Target="../media/image263.png"/><Relationship Id="rId15" Type="http://schemas.openxmlformats.org/officeDocument/2006/relationships/image" Target="../media/image268.png"/><Relationship Id="rId23" Type="http://schemas.openxmlformats.org/officeDocument/2006/relationships/oleObject" Target="../embeddings/oleObject16.bin"/><Relationship Id="rId28" Type="http://schemas.openxmlformats.org/officeDocument/2006/relationships/oleObject" Target="../embeddings/oleObject21.bin"/><Relationship Id="rId36" Type="http://schemas.openxmlformats.org/officeDocument/2006/relationships/oleObject" Target="../embeddings/oleObject29.bin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270.png"/><Relationship Id="rId31" Type="http://schemas.openxmlformats.org/officeDocument/2006/relationships/oleObject" Target="../embeddings/oleObject24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265.png"/><Relationship Id="rId14" Type="http://schemas.openxmlformats.org/officeDocument/2006/relationships/oleObject" Target="../embeddings/oleObject10.bin"/><Relationship Id="rId22" Type="http://schemas.openxmlformats.org/officeDocument/2006/relationships/oleObject" Target="../embeddings/oleObject15.bin"/><Relationship Id="rId27" Type="http://schemas.openxmlformats.org/officeDocument/2006/relationships/oleObject" Target="../embeddings/oleObject20.bin"/><Relationship Id="rId30" Type="http://schemas.openxmlformats.org/officeDocument/2006/relationships/oleObject" Target="../embeddings/oleObject23.bin"/><Relationship Id="rId35" Type="http://schemas.openxmlformats.org/officeDocument/2006/relationships/oleObject" Target="../embeddings/oleObject28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5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77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3" Type="http://schemas.openxmlformats.org/officeDocument/2006/relationships/image" Target="../media/image277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9.png"/><Relationship Id="rId5" Type="http://schemas.openxmlformats.org/officeDocument/2006/relationships/image" Target="../media/image278.png"/><Relationship Id="rId4" Type="http://schemas.openxmlformats.org/officeDocument/2006/relationships/image" Target="../media/image276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jpeg"/><Relationship Id="rId13" Type="http://schemas.openxmlformats.org/officeDocument/2006/relationships/image" Target="../media/image286.png"/><Relationship Id="rId18" Type="http://schemas.openxmlformats.org/officeDocument/2006/relationships/image" Target="../media/image291.png"/><Relationship Id="rId3" Type="http://schemas.openxmlformats.org/officeDocument/2006/relationships/image" Target="../media/image277.png"/><Relationship Id="rId21" Type="http://schemas.openxmlformats.org/officeDocument/2006/relationships/image" Target="../media/image294.png"/><Relationship Id="rId7" Type="http://schemas.openxmlformats.org/officeDocument/2006/relationships/image" Target="../media/image281.png"/><Relationship Id="rId12" Type="http://schemas.openxmlformats.org/officeDocument/2006/relationships/image" Target="../media/image285.png"/><Relationship Id="rId17" Type="http://schemas.openxmlformats.org/officeDocument/2006/relationships/image" Target="../media/image290.png"/><Relationship Id="rId2" Type="http://schemas.openxmlformats.org/officeDocument/2006/relationships/notesSlide" Target="../notesSlides/notesSlide75.xml"/><Relationship Id="rId16" Type="http://schemas.openxmlformats.org/officeDocument/2006/relationships/image" Target="../media/image289.png"/><Relationship Id="rId20" Type="http://schemas.openxmlformats.org/officeDocument/2006/relationships/image" Target="../media/image29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0.png"/><Relationship Id="rId11" Type="http://schemas.openxmlformats.org/officeDocument/2006/relationships/image" Target="../media/image284.png"/><Relationship Id="rId24" Type="http://schemas.openxmlformats.org/officeDocument/2006/relationships/image" Target="../media/image297.png"/><Relationship Id="rId5" Type="http://schemas.openxmlformats.org/officeDocument/2006/relationships/image" Target="../media/image279.png"/><Relationship Id="rId15" Type="http://schemas.openxmlformats.org/officeDocument/2006/relationships/image" Target="../media/image288.png"/><Relationship Id="rId23" Type="http://schemas.openxmlformats.org/officeDocument/2006/relationships/image" Target="../media/image296.png"/><Relationship Id="rId10" Type="http://schemas.openxmlformats.org/officeDocument/2006/relationships/image" Target="../media/image283.png"/><Relationship Id="rId19" Type="http://schemas.openxmlformats.org/officeDocument/2006/relationships/image" Target="../media/image292.png"/><Relationship Id="rId4" Type="http://schemas.openxmlformats.org/officeDocument/2006/relationships/image" Target="../media/image278.png"/><Relationship Id="rId9" Type="http://schemas.openxmlformats.org/officeDocument/2006/relationships/image" Target="../media/image282.png"/><Relationship Id="rId14" Type="http://schemas.openxmlformats.org/officeDocument/2006/relationships/image" Target="../media/image287.png"/><Relationship Id="rId22" Type="http://schemas.openxmlformats.org/officeDocument/2006/relationships/image" Target="../media/image29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9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jpeg"/><Relationship Id="rId13" Type="http://schemas.openxmlformats.org/officeDocument/2006/relationships/image" Target="../media/image310.jpeg"/><Relationship Id="rId3" Type="http://schemas.openxmlformats.org/officeDocument/2006/relationships/image" Target="../media/image300.jpeg"/><Relationship Id="rId7" Type="http://schemas.openxmlformats.org/officeDocument/2006/relationships/image" Target="../media/image304.jpeg"/><Relationship Id="rId12" Type="http://schemas.openxmlformats.org/officeDocument/2006/relationships/image" Target="../media/image309.jpeg"/><Relationship Id="rId17" Type="http://schemas.openxmlformats.org/officeDocument/2006/relationships/image" Target="../media/image314.jpeg"/><Relationship Id="rId2" Type="http://schemas.openxmlformats.org/officeDocument/2006/relationships/notesSlide" Target="../notesSlides/notesSlide77.xml"/><Relationship Id="rId16" Type="http://schemas.openxmlformats.org/officeDocument/2006/relationships/image" Target="../media/image313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3.jpeg"/><Relationship Id="rId11" Type="http://schemas.openxmlformats.org/officeDocument/2006/relationships/image" Target="../media/image308.jpeg"/><Relationship Id="rId5" Type="http://schemas.openxmlformats.org/officeDocument/2006/relationships/image" Target="../media/image302.jpeg"/><Relationship Id="rId15" Type="http://schemas.openxmlformats.org/officeDocument/2006/relationships/image" Target="../media/image312.jpeg"/><Relationship Id="rId10" Type="http://schemas.openxmlformats.org/officeDocument/2006/relationships/image" Target="../media/image307.jpeg"/><Relationship Id="rId4" Type="http://schemas.openxmlformats.org/officeDocument/2006/relationships/image" Target="../media/image301.jpeg"/><Relationship Id="rId9" Type="http://schemas.openxmlformats.org/officeDocument/2006/relationships/image" Target="../media/image306.jpeg"/><Relationship Id="rId14" Type="http://schemas.openxmlformats.org/officeDocument/2006/relationships/image" Target="../media/image311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stanford.edu/niebles/humanactions.htm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6.wmf"/><Relationship Id="rId4" Type="http://schemas.openxmlformats.org/officeDocument/2006/relationships/image" Target="../media/image315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Object recognition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Samuel Cheng</a:t>
            </a:r>
          </a:p>
          <a:p>
            <a:r>
              <a:rPr lang="en-US" dirty="0" smtClean="0"/>
              <a:t>Slide credit: James </a:t>
            </a:r>
            <a:r>
              <a:rPr lang="en-US" dirty="0" err="1" smtClean="0"/>
              <a:t>Thompkin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23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/>
              <a:t>Classifiers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84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Training Labels</a:t>
            </a:r>
          </a:p>
        </p:txBody>
      </p:sp>
      <p:grpSp>
        <p:nvGrpSpPr>
          <p:cNvPr id="21508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215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2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Arial" panose="020B0604020202020204" pitchFamily="34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Classifier Training</a:t>
            </a:r>
          </a:p>
        </p:txBody>
      </p:sp>
      <p:sp>
        <p:nvSpPr>
          <p:cNvPr id="21510" name="TextBox 13"/>
          <p:cNvSpPr txBox="1">
            <a:spLocks noChangeArrowheads="1"/>
          </p:cNvSpPr>
          <p:nvPr/>
        </p:nvSpPr>
        <p:spPr bwMode="auto">
          <a:xfrm>
            <a:off x="3632200" y="1295400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02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6248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7315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924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Trained Classifier</a:t>
            </a:r>
          </a:p>
        </p:txBody>
      </p:sp>
      <p:sp>
        <p:nvSpPr>
          <p:cNvPr id="31" name="Oval 30"/>
          <p:cNvSpPr/>
          <p:nvPr/>
        </p:nvSpPr>
        <p:spPr>
          <a:xfrm>
            <a:off x="5334000" y="2286000"/>
            <a:ext cx="2133600" cy="1905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Learning a classifier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158764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	Given a set of features with corresponding labels, learn a function to predict the labels from the features.</a:t>
            </a:r>
          </a:p>
        </p:txBody>
      </p:sp>
      <p:grpSp>
        <p:nvGrpSpPr>
          <p:cNvPr id="22532" name="Group 14"/>
          <p:cNvGrpSpPr>
            <a:grpSpLocks/>
          </p:cNvGrpSpPr>
          <p:nvPr/>
        </p:nvGrpSpPr>
        <p:grpSpPr bwMode="auto">
          <a:xfrm>
            <a:off x="2233811" y="2987722"/>
            <a:ext cx="4214963" cy="3641677"/>
            <a:chOff x="4367411" y="2454356"/>
            <a:chExt cx="4214963" cy="3641084"/>
          </a:xfrm>
        </p:grpSpPr>
        <p:sp>
          <p:nvSpPr>
            <p:cNvPr id="22536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9318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2537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9318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2538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9318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2539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2540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9318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2541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9318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2542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9318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2543" name="TextBox 11"/>
            <p:cNvSpPr txBox="1">
              <a:spLocks noChangeArrowheads="1"/>
            </p:cNvSpPr>
            <p:nvPr/>
          </p:nvSpPr>
          <p:spPr bwMode="auto">
            <a:xfrm>
              <a:off x="5715000" y="3680460"/>
              <a:ext cx="319318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2544" name="TextBox 12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2545" name="TextBox 13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2546" name="TextBox 14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2547" name="TextBox 15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2548" name="TextBox 16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51" name="TextBox 19"/>
            <p:cNvSpPr txBox="1">
              <a:spLocks noChangeArrowheads="1"/>
            </p:cNvSpPr>
            <p:nvPr/>
          </p:nvSpPr>
          <p:spPr bwMode="auto">
            <a:xfrm>
              <a:off x="4367411" y="2454356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x2</a:t>
              </a:r>
            </a:p>
          </p:txBody>
        </p:sp>
        <p:sp>
          <p:nvSpPr>
            <p:cNvPr id="22552" name="TextBox 20"/>
            <p:cNvSpPr txBox="1">
              <a:spLocks noChangeArrowheads="1"/>
            </p:cNvSpPr>
            <p:nvPr/>
          </p:nvSpPr>
          <p:spPr bwMode="auto">
            <a:xfrm>
              <a:off x="8154052" y="5726108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x1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2133600" y="4038600"/>
            <a:ext cx="5943600" cy="21336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Arrow 23"/>
          <p:cNvSpPr/>
          <p:nvPr/>
        </p:nvSpPr>
        <p:spPr>
          <a:xfrm rot="17425660">
            <a:off x="5618163" y="4838700"/>
            <a:ext cx="639762" cy="3444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 rot="6546465">
            <a:off x="5356225" y="5564188"/>
            <a:ext cx="638175" cy="34607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6" name="TextBox 10"/>
          <p:cNvSpPr txBox="1">
            <a:spLocks noChangeArrowheads="1"/>
          </p:cNvSpPr>
          <p:nvPr/>
        </p:nvSpPr>
        <p:spPr bwMode="auto">
          <a:xfrm>
            <a:off x="5867400" y="2720835"/>
            <a:ext cx="27034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en-US" sz="1800" dirty="0">
                <a:latin typeface="+mn-lt"/>
                <a:cs typeface="Arial" panose="020B0604020202020204" pitchFamily="34" charset="0"/>
              </a:rPr>
              <a:t>= Data point from class 1</a:t>
            </a:r>
          </a:p>
        </p:txBody>
      </p:sp>
      <p:sp>
        <p:nvSpPr>
          <p:cNvPr id="27" name="TextBox 15"/>
          <p:cNvSpPr txBox="1">
            <a:spLocks noChangeArrowheads="1"/>
          </p:cNvSpPr>
          <p:nvPr/>
        </p:nvSpPr>
        <p:spPr bwMode="auto">
          <a:xfrm>
            <a:off x="5867400" y="3069538"/>
            <a:ext cx="27098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altLang="en-US" sz="1800" dirty="0">
                <a:latin typeface="+mn-lt"/>
                <a:cs typeface="Arial" panose="020B0604020202020204" pitchFamily="34" charset="0"/>
              </a:rPr>
              <a:t>= Data point from class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34613" y="3444426"/>
            <a:ext cx="2818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</a:rPr>
              <a:t>Each data point has a feature vector (x1,x2).</a:t>
            </a:r>
          </a:p>
        </p:txBody>
      </p:sp>
    </p:spTree>
    <p:extLst>
      <p:ext uri="{BB962C8B-B14F-4D97-AF65-F5344CB8AC3E}">
        <p14:creationId xmlns:p14="http://schemas.microsoft.com/office/powerpoint/2010/main" val="99416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Categorization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84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Training Labels</a:t>
            </a:r>
          </a:p>
        </p:txBody>
      </p:sp>
      <p:grpSp>
        <p:nvGrpSpPr>
          <p:cNvPr id="16388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1640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2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Arial" panose="020B0604020202020204" pitchFamily="34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Classifier Training</a:t>
            </a:r>
          </a:p>
        </p:txBody>
      </p:sp>
      <p:sp>
        <p:nvSpPr>
          <p:cNvPr id="16390" name="TextBox 13"/>
          <p:cNvSpPr txBox="1">
            <a:spLocks noChangeArrowheads="1"/>
          </p:cNvSpPr>
          <p:nvPr/>
        </p:nvSpPr>
        <p:spPr bwMode="auto">
          <a:xfrm>
            <a:off x="3632200" y="1295400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02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6248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39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24475"/>
            <a:ext cx="1428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27432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1336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398" name="TextBox 20"/>
          <p:cNvSpPr txBox="1">
            <a:spLocks noChangeArrowheads="1"/>
          </p:cNvSpPr>
          <p:nvPr/>
        </p:nvSpPr>
        <p:spPr bwMode="auto">
          <a:xfrm>
            <a:off x="3810000" y="4648200"/>
            <a:ext cx="1323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Testing</a:t>
            </a:r>
          </a:p>
        </p:txBody>
      </p:sp>
      <p:sp>
        <p:nvSpPr>
          <p:cNvPr id="16399" name="TextBox 21"/>
          <p:cNvSpPr txBox="1">
            <a:spLocks noChangeArrowheads="1"/>
          </p:cNvSpPr>
          <p:nvPr/>
        </p:nvSpPr>
        <p:spPr bwMode="auto">
          <a:xfrm>
            <a:off x="457200" y="6365875"/>
            <a:ext cx="168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7315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924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Trained Classifier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1816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Trained Classifier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5720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70104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620000" y="5897563"/>
            <a:ext cx="139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Outdoor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588250" y="5364163"/>
            <a:ext cx="1555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Prediction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35875" y="5227638"/>
            <a:ext cx="1447800" cy="1219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1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Example: Scene Categorization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/>
              <a:t>Is this a kitchen?</a:t>
            </a:r>
          </a:p>
        </p:txBody>
      </p:sp>
      <p:pic>
        <p:nvPicPr>
          <p:cNvPr id="17412" name="Picture 7" descr="C:\Users\James\Dropbox\cs143 fall 2013\cs143 fall 2013 slides\15\sun_bzyznfhiwysfifb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194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8" descr="C:\Users\James\Dropbox\cs143 fall 2013\cs143 fall 2013 slides\15\sun_angrmjwcbqlakjj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44800"/>
            <a:ext cx="297973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 descr="C:\Users\James\Dropbox\cs143 fall 2013\cs143 fall 2013 slides\15\sun_bgnbqqrvawnchme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26"/>
          <a:stretch>
            <a:fillRect/>
          </a:stretch>
        </p:blipFill>
        <p:spPr bwMode="auto">
          <a:xfrm>
            <a:off x="3268663" y="2819400"/>
            <a:ext cx="2540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02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Bias-Variance Trade-off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3012339"/>
            <a:ext cx="5029200" cy="34290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400" dirty="0"/>
              <a:t>Models with too few parameters are inaccurate because of a large bias.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2000" dirty="0"/>
              <a:t>Not enough flexibility!</a:t>
            </a:r>
          </a:p>
          <a:p>
            <a:pPr>
              <a:buFont typeface="Arial" charset="0"/>
              <a:buChar char="•"/>
              <a:defRPr/>
            </a:pPr>
            <a:endParaRPr lang="en-US" sz="2400" dirty="0"/>
          </a:p>
          <a:p>
            <a:pPr>
              <a:buFont typeface="Arial" charset="0"/>
              <a:buChar char="•"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Models with too many parameters are inaccurate because of a large variance. 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2000" dirty="0"/>
              <a:t>Too much sensitivity to the sample.</a:t>
            </a:r>
          </a:p>
        </p:txBody>
      </p:sp>
      <p:pic>
        <p:nvPicPr>
          <p:cNvPr id="64516" name="Picture 2" descr="C:\Users\hays\Desktop\143 Computer Vision\slides\09\bias_variance_bias_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971800"/>
            <a:ext cx="2743200" cy="167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3" descr="C:\Users\hays\Desktop\143 Computer Vision\slides\09\bias_variance_var_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4726839"/>
            <a:ext cx="2743200" cy="167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914400"/>
            <a:ext cx="861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400" b="1" dirty="0"/>
              <a:t>Bias:</a:t>
            </a:r>
            <a:r>
              <a:rPr lang="en-US" altLang="en-US" sz="2400" dirty="0"/>
              <a:t> </a:t>
            </a:r>
            <a:r>
              <a:rPr lang="en-US" altLang="en-US" sz="2400" i="1" dirty="0"/>
              <a:t>error in model assumptions</a:t>
            </a:r>
            <a:r>
              <a:rPr lang="en-US" altLang="en-US" sz="2400" dirty="0"/>
              <a:t>; how much the average model over all training sets differs from the true model.</a:t>
            </a:r>
            <a:br>
              <a:rPr lang="en-US" altLang="en-US" sz="2400" dirty="0"/>
            </a:br>
            <a:endParaRPr lang="en-US" altLang="en-US" sz="2400" dirty="0"/>
          </a:p>
          <a:p>
            <a:pPr eaLnBrk="1" hangingPunct="1"/>
            <a:r>
              <a:rPr lang="en-US" altLang="en-US" sz="2400" b="1" dirty="0"/>
              <a:t>Variance:</a:t>
            </a:r>
            <a:r>
              <a:rPr lang="en-US" altLang="en-US" sz="2400" dirty="0"/>
              <a:t> how much models estimated from different training sets differ from each other.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6477000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http://www.learnopencv.com/bias-variance-tradeoff-in-machine-learning/</a:t>
            </a:r>
          </a:p>
        </p:txBody>
      </p:sp>
    </p:spTree>
    <p:extLst>
      <p:ext uri="{BB962C8B-B14F-4D97-AF65-F5344CB8AC3E}">
        <p14:creationId xmlns:p14="http://schemas.microsoft.com/office/powerpoint/2010/main" val="271314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458200" cy="838200"/>
          </a:xfrm>
        </p:spPr>
        <p:txBody>
          <a:bodyPr/>
          <a:lstStyle/>
          <a:p>
            <a:r>
              <a:rPr lang="en-US" altLang="en-US"/>
              <a:t>Recognition: Overview and History</a:t>
            </a:r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6019800" y="1066800"/>
            <a:ext cx="1981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pic>
        <p:nvPicPr>
          <p:cNvPr id="50180" name="Picture 5" descr="interesnee-peshkom_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9"/>
          <a:stretch>
            <a:fillRect/>
          </a:stretch>
        </p:blipFill>
        <p:spPr bwMode="auto">
          <a:xfrm>
            <a:off x="2286000" y="990600"/>
            <a:ext cx="4179888" cy="5334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1103979" y="6550223"/>
            <a:ext cx="80400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</a:rPr>
              <a:t>Slides from James Hays, Lana </a:t>
            </a:r>
            <a:r>
              <a:rPr lang="en-US" altLang="en-US" sz="1400" dirty="0" err="1">
                <a:solidFill>
                  <a:schemeClr val="bg1">
                    <a:lumMod val="50000"/>
                  </a:schemeClr>
                </a:solidFill>
              </a:rPr>
              <a:t>Lazebnik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</a:rPr>
              <a:t>, Fei-Fei Li, Rob Fergus, Antonio </a:t>
            </a:r>
            <a:r>
              <a:rPr lang="en-US" altLang="en-US" sz="1400" dirty="0" err="1">
                <a:solidFill>
                  <a:schemeClr val="bg1">
                    <a:lumMod val="50000"/>
                  </a:schemeClr>
                </a:solidFill>
              </a:rPr>
              <a:t>Torralba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</a:rPr>
              <a:t>, and Jean Ponce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563562"/>
          </a:xfrm>
        </p:spPr>
        <p:txBody>
          <a:bodyPr/>
          <a:lstStyle/>
          <a:p>
            <a:pPr eaLnBrk="1" hangingPunct="1"/>
            <a:r>
              <a:rPr lang="en-US" altLang="en-US" sz="3200"/>
              <a:t>How many visual object categories are there?</a:t>
            </a:r>
          </a:p>
        </p:txBody>
      </p:sp>
      <p:pic>
        <p:nvPicPr>
          <p:cNvPr id="18435" name="Picture 3" descr="dictionary-2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66675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mag_gla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657600"/>
            <a:ext cx="2362200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8581" name="WordArt 5"/>
          <p:cNvSpPr>
            <a:spLocks noChangeArrowheads="1" noChangeShapeType="1" noTextEdit="1"/>
          </p:cNvSpPr>
          <p:nvPr/>
        </p:nvSpPr>
        <p:spPr bwMode="auto">
          <a:xfrm rot="-390707">
            <a:off x="1828800" y="1905000"/>
            <a:ext cx="6038850" cy="1285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200" kern="10">
                <a:solidFill>
                  <a:srgbClr val="92003B"/>
                </a:solidFill>
                <a:latin typeface="Arial Black" panose="020B0A04020102020204" pitchFamily="34" charset="0"/>
              </a:rPr>
              <a:t>~10,000 to 30,000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7207250" y="6400800"/>
            <a:ext cx="186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Biederman 1987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81" grpId="0" animBg="1"/>
      <p:bldP spid="184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obje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 rot="-780172">
            <a:off x="1524000" y="1905000"/>
            <a:ext cx="65532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28" name="WordArt 4"/>
          <p:cNvSpPr>
            <a:spLocks noChangeArrowheads="1" noChangeShapeType="1" noTextEdit="1"/>
          </p:cNvSpPr>
          <p:nvPr/>
        </p:nvSpPr>
        <p:spPr bwMode="auto">
          <a:xfrm rot="-390707">
            <a:off x="1828800" y="1905000"/>
            <a:ext cx="6038850" cy="1285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200" kern="10">
                <a:solidFill>
                  <a:srgbClr val="92003B"/>
                </a:solidFill>
                <a:latin typeface="Arial Black" panose="020B0A04020102020204" pitchFamily="34" charset="0"/>
              </a:rPr>
              <a:t>~10,000 to 30,000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tapir-corb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05400"/>
            <a:ext cx="2208213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camera_ico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997450"/>
            <a:ext cx="141922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boar-corb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105400"/>
            <a:ext cx="22098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grouse-corb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105400"/>
            <a:ext cx="2208213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3505200" y="201613"/>
            <a:ext cx="2185988" cy="622300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400"/>
              <a:t>OBJECTS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533400" y="1190625"/>
            <a:ext cx="1647825" cy="501650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/>
              <a:t>ANIMALS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5715000" y="1166813"/>
            <a:ext cx="1995488" cy="501650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/>
              <a:t>INANIMATE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2819400" y="1190625"/>
            <a:ext cx="1482725" cy="501650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/>
              <a:t>PLANTS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7010400" y="2143125"/>
            <a:ext cx="1717675" cy="43973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/>
              <a:t>MAN-MADE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4953000" y="2143125"/>
            <a:ext cx="1500188" cy="43973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/>
              <a:t>NATURAL</a:t>
            </a:r>
          </a:p>
        </p:txBody>
      </p:sp>
      <p:cxnSp>
        <p:nvCxnSpPr>
          <p:cNvPr id="53260" name="AutoShape 12"/>
          <p:cNvCxnSpPr>
            <a:cxnSpLocks noChangeShapeType="1"/>
            <a:stCxn id="53254" idx="2"/>
            <a:endCxn id="53255" idx="0"/>
          </p:cNvCxnSpPr>
          <p:nvPr/>
        </p:nvCxnSpPr>
        <p:spPr bwMode="auto">
          <a:xfrm rot="5400000">
            <a:off x="2794795" y="-613569"/>
            <a:ext cx="366712" cy="3241675"/>
          </a:xfrm>
          <a:prstGeom prst="bentConnector3">
            <a:avLst>
              <a:gd name="adj1" fmla="val 4978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1" name="AutoShape 13"/>
          <p:cNvCxnSpPr>
            <a:cxnSpLocks noChangeShapeType="1"/>
            <a:stCxn id="53254" idx="2"/>
            <a:endCxn id="53257" idx="0"/>
          </p:cNvCxnSpPr>
          <p:nvPr/>
        </p:nvCxnSpPr>
        <p:spPr bwMode="auto">
          <a:xfrm rot="5400000">
            <a:off x="3896520" y="488156"/>
            <a:ext cx="366712" cy="1038225"/>
          </a:xfrm>
          <a:prstGeom prst="bentConnector3">
            <a:avLst>
              <a:gd name="adj1" fmla="val 4978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2" name="AutoShape 14"/>
          <p:cNvCxnSpPr>
            <a:cxnSpLocks noChangeShapeType="1"/>
          </p:cNvCxnSpPr>
          <p:nvPr/>
        </p:nvCxnSpPr>
        <p:spPr bwMode="auto">
          <a:xfrm rot="16200000" flipH="1">
            <a:off x="5574506" y="-132556"/>
            <a:ext cx="312738" cy="2254250"/>
          </a:xfrm>
          <a:prstGeom prst="bentConnector3">
            <a:avLst>
              <a:gd name="adj1" fmla="val 5380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3" name="AutoShape 15"/>
          <p:cNvCxnSpPr>
            <a:cxnSpLocks noChangeShapeType="1"/>
            <a:stCxn id="53256" idx="2"/>
            <a:endCxn id="53259" idx="0"/>
          </p:cNvCxnSpPr>
          <p:nvPr/>
        </p:nvCxnSpPr>
        <p:spPr bwMode="auto">
          <a:xfrm rot="5400000">
            <a:off x="5971382" y="1400969"/>
            <a:ext cx="474662" cy="1009650"/>
          </a:xfrm>
          <a:prstGeom prst="bentConnector3">
            <a:avLst>
              <a:gd name="adj1" fmla="val 498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4" name="AutoShape 16"/>
          <p:cNvCxnSpPr>
            <a:cxnSpLocks noChangeShapeType="1"/>
            <a:stCxn id="53256" idx="2"/>
            <a:endCxn id="53258" idx="0"/>
          </p:cNvCxnSpPr>
          <p:nvPr/>
        </p:nvCxnSpPr>
        <p:spPr bwMode="auto">
          <a:xfrm rot="16200000" flipH="1">
            <a:off x="7054057" y="1327944"/>
            <a:ext cx="474662" cy="1155700"/>
          </a:xfrm>
          <a:prstGeom prst="bentConnector3">
            <a:avLst>
              <a:gd name="adj1" fmla="val 498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5" name="AutoShape 17"/>
          <p:cNvCxnSpPr>
            <a:cxnSpLocks noChangeShapeType="1"/>
            <a:stCxn id="53258" idx="2"/>
            <a:endCxn id="53283" idx="0"/>
          </p:cNvCxnSpPr>
          <p:nvPr/>
        </p:nvCxnSpPr>
        <p:spPr bwMode="auto">
          <a:xfrm rot="16200000" flipH="1">
            <a:off x="7217569" y="3234532"/>
            <a:ext cx="1685925" cy="382587"/>
          </a:xfrm>
          <a:prstGeom prst="bentConnector3">
            <a:avLst>
              <a:gd name="adj1" fmla="val 4990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1524000" y="2308225"/>
            <a:ext cx="2057400" cy="43973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/>
              <a:t>VERTEBRATE</a:t>
            </a:r>
          </a:p>
        </p:txBody>
      </p:sp>
      <p:sp>
        <p:nvSpPr>
          <p:cNvPr id="53267" name="Text Box 19"/>
          <p:cNvSpPr txBox="1">
            <a:spLocks noChangeArrowheads="1"/>
          </p:cNvSpPr>
          <p:nvPr/>
        </p:nvSpPr>
        <p:spPr bwMode="auto">
          <a:xfrm>
            <a:off x="228600" y="2284413"/>
            <a:ext cx="754063" cy="469900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 …..</a:t>
            </a:r>
          </a:p>
        </p:txBody>
      </p:sp>
      <p:cxnSp>
        <p:nvCxnSpPr>
          <p:cNvPr id="53268" name="AutoShape 20"/>
          <p:cNvCxnSpPr>
            <a:cxnSpLocks noChangeShapeType="1"/>
            <a:stCxn id="53255" idx="2"/>
            <a:endCxn id="53267" idx="0"/>
          </p:cNvCxnSpPr>
          <p:nvPr/>
        </p:nvCxnSpPr>
        <p:spPr bwMode="auto">
          <a:xfrm rot="5400000">
            <a:off x="685800" y="1612900"/>
            <a:ext cx="592138" cy="750888"/>
          </a:xfrm>
          <a:prstGeom prst="bentConnector3">
            <a:avLst>
              <a:gd name="adj1" fmla="val 5227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9" name="AutoShape 21"/>
          <p:cNvCxnSpPr>
            <a:cxnSpLocks noChangeShapeType="1"/>
            <a:stCxn id="53255" idx="2"/>
            <a:endCxn id="53266" idx="0"/>
          </p:cNvCxnSpPr>
          <p:nvPr/>
        </p:nvCxnSpPr>
        <p:spPr bwMode="auto">
          <a:xfrm rot="16200000" flipH="1">
            <a:off x="1647032" y="1402556"/>
            <a:ext cx="615950" cy="119538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685800" y="3322638"/>
            <a:ext cx="1481138" cy="409575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MAMMALS</a:t>
            </a:r>
          </a:p>
        </p:txBody>
      </p: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4114800" y="3398838"/>
            <a:ext cx="974725" cy="409575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BIRDS</a:t>
            </a:r>
          </a:p>
        </p:txBody>
      </p: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5638800" y="4265613"/>
            <a:ext cx="1187450" cy="379412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GROUSE</a:t>
            </a:r>
          </a:p>
        </p:txBody>
      </p: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3359150" y="4265613"/>
            <a:ext cx="844550" cy="379412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BOAR</a:t>
            </a:r>
          </a:p>
        </p:txBody>
      </p:sp>
      <p:sp>
        <p:nvSpPr>
          <p:cNvPr id="53274" name="Text Box 26"/>
          <p:cNvSpPr txBox="1">
            <a:spLocks noChangeArrowheads="1"/>
          </p:cNvSpPr>
          <p:nvPr/>
        </p:nvSpPr>
        <p:spPr bwMode="auto">
          <a:xfrm>
            <a:off x="895350" y="4265613"/>
            <a:ext cx="869950" cy="379412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TAPIR</a:t>
            </a:r>
          </a:p>
        </p:txBody>
      </p:sp>
      <p:cxnSp>
        <p:nvCxnSpPr>
          <p:cNvPr id="53275" name="AutoShape 27"/>
          <p:cNvCxnSpPr>
            <a:cxnSpLocks noChangeShapeType="1"/>
            <a:stCxn id="53270" idx="2"/>
            <a:endCxn id="53274" idx="0"/>
          </p:cNvCxnSpPr>
          <p:nvPr/>
        </p:nvCxnSpPr>
        <p:spPr bwMode="auto">
          <a:xfrm rot="5400000">
            <a:off x="1112044" y="3950494"/>
            <a:ext cx="533400" cy="968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6" name="AutoShape 28"/>
          <p:cNvCxnSpPr>
            <a:cxnSpLocks noChangeShapeType="1"/>
            <a:stCxn id="53274" idx="2"/>
          </p:cNvCxnSpPr>
          <p:nvPr/>
        </p:nvCxnSpPr>
        <p:spPr bwMode="auto">
          <a:xfrm rot="16200000" flipH="1">
            <a:off x="1101725" y="4873625"/>
            <a:ext cx="460375" cy="3175"/>
          </a:xfrm>
          <a:prstGeom prst="bentConnector3">
            <a:avLst>
              <a:gd name="adj1" fmla="val 4965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7" name="AutoShape 29"/>
          <p:cNvCxnSpPr>
            <a:cxnSpLocks noChangeShapeType="1"/>
            <a:stCxn id="53270" idx="2"/>
            <a:endCxn id="53273" idx="0"/>
          </p:cNvCxnSpPr>
          <p:nvPr/>
        </p:nvCxnSpPr>
        <p:spPr bwMode="auto">
          <a:xfrm rot="16200000" flipH="1">
            <a:off x="2337594" y="2821782"/>
            <a:ext cx="533400" cy="23542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8" name="AutoShape 30"/>
          <p:cNvCxnSpPr>
            <a:cxnSpLocks noChangeShapeType="1"/>
            <a:stCxn id="53273" idx="2"/>
          </p:cNvCxnSpPr>
          <p:nvPr/>
        </p:nvCxnSpPr>
        <p:spPr bwMode="auto">
          <a:xfrm rot="5400000">
            <a:off x="3546475" y="4870450"/>
            <a:ext cx="460375" cy="9525"/>
          </a:xfrm>
          <a:prstGeom prst="bentConnector3">
            <a:avLst>
              <a:gd name="adj1" fmla="val 4965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9" name="AutoShape 31"/>
          <p:cNvCxnSpPr>
            <a:cxnSpLocks noChangeShapeType="1"/>
            <a:stCxn id="53266" idx="2"/>
            <a:endCxn id="53271" idx="0"/>
          </p:cNvCxnSpPr>
          <p:nvPr/>
        </p:nvCxnSpPr>
        <p:spPr bwMode="auto">
          <a:xfrm rot="16200000" flipH="1">
            <a:off x="3251994" y="2048669"/>
            <a:ext cx="650875" cy="2049463"/>
          </a:xfrm>
          <a:prstGeom prst="bentConnector3">
            <a:avLst>
              <a:gd name="adj1" fmla="val 4975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80" name="AutoShape 32"/>
          <p:cNvCxnSpPr>
            <a:cxnSpLocks noChangeShapeType="1"/>
            <a:stCxn id="53266" idx="2"/>
            <a:endCxn id="53270" idx="0"/>
          </p:cNvCxnSpPr>
          <p:nvPr/>
        </p:nvCxnSpPr>
        <p:spPr bwMode="auto">
          <a:xfrm rot="5400000">
            <a:off x="1702594" y="2472532"/>
            <a:ext cx="574675" cy="1125537"/>
          </a:xfrm>
          <a:prstGeom prst="bentConnector3">
            <a:avLst>
              <a:gd name="adj1" fmla="val 5718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81" name="AutoShape 33"/>
          <p:cNvCxnSpPr>
            <a:cxnSpLocks noChangeShapeType="1"/>
            <a:stCxn id="53271" idx="2"/>
            <a:endCxn id="53272" idx="0"/>
          </p:cNvCxnSpPr>
          <p:nvPr/>
        </p:nvCxnSpPr>
        <p:spPr bwMode="auto">
          <a:xfrm rot="16200000" flipH="1">
            <a:off x="5188744" y="3221832"/>
            <a:ext cx="457200" cy="16303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82" name="AutoShape 34"/>
          <p:cNvCxnSpPr>
            <a:cxnSpLocks noChangeShapeType="1"/>
            <a:stCxn id="53272" idx="2"/>
          </p:cNvCxnSpPr>
          <p:nvPr/>
        </p:nvCxnSpPr>
        <p:spPr bwMode="auto">
          <a:xfrm rot="5400000">
            <a:off x="5991225" y="4864100"/>
            <a:ext cx="460375" cy="22225"/>
          </a:xfrm>
          <a:prstGeom prst="bentConnector3">
            <a:avLst>
              <a:gd name="adj1" fmla="val 4965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83" name="Text Box 35"/>
          <p:cNvSpPr txBox="1">
            <a:spLocks noChangeArrowheads="1"/>
          </p:cNvSpPr>
          <p:nvPr/>
        </p:nvSpPr>
        <p:spPr bwMode="auto">
          <a:xfrm>
            <a:off x="7664450" y="4268788"/>
            <a:ext cx="1174750" cy="379412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CAMERA</a:t>
            </a:r>
          </a:p>
        </p:txBody>
      </p:sp>
      <p:cxnSp>
        <p:nvCxnSpPr>
          <p:cNvPr id="53284" name="AutoShape 36"/>
          <p:cNvCxnSpPr>
            <a:cxnSpLocks noChangeShapeType="1"/>
            <a:stCxn id="53283" idx="2"/>
          </p:cNvCxnSpPr>
          <p:nvPr/>
        </p:nvCxnSpPr>
        <p:spPr bwMode="auto">
          <a:xfrm rot="16200000" flipH="1">
            <a:off x="8077994" y="4822031"/>
            <a:ext cx="349250" cy="1588"/>
          </a:xfrm>
          <a:prstGeom prst="bentConnector3">
            <a:avLst>
              <a:gd name="adj1" fmla="val 4954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76200" y="0"/>
            <a:ext cx="8464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Specific recognition tasks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oor&#10;&#10;Description generated with high confidence">
            <a:extLst>
              <a:ext uri="{FF2B5EF4-FFF2-40B4-BE49-F238E27FC236}">
                <a16:creationId xmlns:a16="http://schemas.microsoft.com/office/drawing/2014/main" xmlns="" id="{4F61607F-32FD-4D85-B982-83D4E8D7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2"/>
          <a:stretch/>
        </p:blipFill>
        <p:spPr>
          <a:xfrm>
            <a:off x="2743351" y="1802859"/>
            <a:ext cx="3657298" cy="36681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1E8E135-FAB6-4DB9-A794-EA33CB5D309E}"/>
              </a:ext>
            </a:extLst>
          </p:cNvPr>
          <p:cNvSpPr txBox="1"/>
          <p:nvPr/>
        </p:nvSpPr>
        <p:spPr>
          <a:xfrm>
            <a:off x="7525966" y="6447817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Coffer Illusion</a:t>
            </a:r>
          </a:p>
        </p:txBody>
      </p:sp>
    </p:spTree>
    <p:extLst>
      <p:ext uri="{BB962C8B-B14F-4D97-AF65-F5344CB8AC3E}">
        <p14:creationId xmlns:p14="http://schemas.microsoft.com/office/powerpoint/2010/main" val="396924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52400" y="0"/>
            <a:ext cx="7777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Scene categorization or classification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4876800" y="838200"/>
            <a:ext cx="4191000" cy="996950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 outdoor/indoor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 city/forest/factory/etc.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52400" y="0"/>
            <a:ext cx="7931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Image annotation / tagging / attributes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5334000" y="990600"/>
            <a:ext cx="2057400" cy="4357688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 street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 people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 building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 mountain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 tourism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 cloudy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 brick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152400" y="0"/>
            <a:ext cx="3519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Object detection</a:t>
            </a:r>
          </a:p>
        </p:txBody>
      </p:sp>
      <p:pic>
        <p:nvPicPr>
          <p:cNvPr id="57347" name="Picture 7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4191000" y="762000"/>
            <a:ext cx="3276600" cy="43656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 find pedestrians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5600" y="59436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76600" y="56388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90800" y="60198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33600" y="55626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61722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505200" y="56388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52600" y="60960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19600" y="60960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029200" y="57150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362200" y="54864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72200" y="60198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553200" y="61722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828800" y="51816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495800" y="53340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5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0" y="15875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Image parsing / semantic segmentation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5334000" y="1219200"/>
            <a:ext cx="19812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mountain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4953000" y="3276600"/>
            <a:ext cx="18288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building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1828800" y="2757488"/>
            <a:ext cx="1143000" cy="519112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tree</a:t>
            </a:r>
          </a:p>
        </p:txBody>
      </p:sp>
      <p:sp>
        <p:nvSpPr>
          <p:cNvPr id="58375" name="Text Box 8"/>
          <p:cNvSpPr txBox="1">
            <a:spLocks noChangeArrowheads="1"/>
          </p:cNvSpPr>
          <p:nvPr/>
        </p:nvSpPr>
        <p:spPr bwMode="auto">
          <a:xfrm>
            <a:off x="2286000" y="3733800"/>
            <a:ext cx="14478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banner</a:t>
            </a:r>
          </a:p>
        </p:txBody>
      </p:sp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5638800" y="5638800"/>
            <a:ext cx="15240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market</a:t>
            </a:r>
          </a:p>
        </p:txBody>
      </p:sp>
      <p:sp>
        <p:nvSpPr>
          <p:cNvPr id="58377" name="Text Box 10"/>
          <p:cNvSpPr txBox="1">
            <a:spLocks noChangeArrowheads="1"/>
          </p:cNvSpPr>
          <p:nvPr/>
        </p:nvSpPr>
        <p:spPr bwMode="auto">
          <a:xfrm>
            <a:off x="2743200" y="6096000"/>
            <a:ext cx="19050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people</a:t>
            </a:r>
          </a:p>
        </p:txBody>
      </p:sp>
      <p:sp>
        <p:nvSpPr>
          <p:cNvPr id="58378" name="Text Box 13"/>
          <p:cNvSpPr txBox="1">
            <a:spLocks noChangeArrowheads="1"/>
          </p:cNvSpPr>
          <p:nvPr/>
        </p:nvSpPr>
        <p:spPr bwMode="auto">
          <a:xfrm>
            <a:off x="4648200" y="4648200"/>
            <a:ext cx="21336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street lamp</a:t>
            </a:r>
          </a:p>
        </p:txBody>
      </p:sp>
      <p:sp>
        <p:nvSpPr>
          <p:cNvPr id="58379" name="Text Box 4"/>
          <p:cNvSpPr txBox="1">
            <a:spLocks noChangeArrowheads="1"/>
          </p:cNvSpPr>
          <p:nvPr/>
        </p:nvSpPr>
        <p:spPr bwMode="auto">
          <a:xfrm>
            <a:off x="1905000" y="685800"/>
            <a:ext cx="19812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sky</a:t>
            </a:r>
          </a:p>
        </p:txBody>
      </p:sp>
      <p:sp>
        <p:nvSpPr>
          <p:cNvPr id="58380" name="Text Box 5"/>
          <p:cNvSpPr txBox="1">
            <a:spLocks noChangeArrowheads="1"/>
          </p:cNvSpPr>
          <p:nvPr/>
        </p:nvSpPr>
        <p:spPr bwMode="auto">
          <a:xfrm>
            <a:off x="2971800" y="1981200"/>
            <a:ext cx="18288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building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5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52400" y="0"/>
            <a:ext cx="4800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Scene understanding?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623888" y="958850"/>
            <a:ext cx="7851775" cy="3765550"/>
            <a:chOff x="227" y="1406"/>
            <a:chExt cx="5321" cy="2224"/>
          </a:xfrm>
        </p:grpSpPr>
        <p:sp>
          <p:nvSpPr>
            <p:cNvPr id="61463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464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6146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0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1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2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3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4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5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6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7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8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9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0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43" name="Text Box 22"/>
          <p:cNvSpPr txBox="1">
            <a:spLocks noChangeArrowheads="1"/>
          </p:cNvSpPr>
          <p:nvPr/>
        </p:nvSpPr>
        <p:spPr bwMode="auto">
          <a:xfrm>
            <a:off x="896938" y="4835525"/>
            <a:ext cx="1806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</a:rPr>
              <a:t>Variability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1444" name="Text Box 23"/>
          <p:cNvSpPr txBox="1">
            <a:spLocks noChangeArrowheads="1"/>
          </p:cNvSpPr>
          <p:nvPr/>
        </p:nvSpPr>
        <p:spPr bwMode="auto">
          <a:xfrm>
            <a:off x="2814638" y="4886325"/>
            <a:ext cx="22076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Camera position</a:t>
            </a:r>
          </a:p>
        </p:txBody>
      </p:sp>
      <p:sp>
        <p:nvSpPr>
          <p:cNvPr id="621594" name="Freeform 26"/>
          <p:cNvSpPr>
            <a:spLocks/>
          </p:cNvSpPr>
          <p:nvPr/>
        </p:nvSpPr>
        <p:spPr bwMode="auto">
          <a:xfrm>
            <a:off x="5429250" y="2354263"/>
            <a:ext cx="2176463" cy="1538287"/>
          </a:xfrm>
          <a:custGeom>
            <a:avLst/>
            <a:gdLst>
              <a:gd name="T0" fmla="*/ 0 w 1371"/>
              <a:gd name="T1" fmla="*/ 0 h 969"/>
              <a:gd name="T2" fmla="*/ 2147483647 w 1371"/>
              <a:gd name="T3" fmla="*/ 2147483647 h 969"/>
              <a:gd name="T4" fmla="*/ 2147483647 w 1371"/>
              <a:gd name="T5" fmla="*/ 2147483647 h 969"/>
              <a:gd name="T6" fmla="*/ 2147483647 w 1371"/>
              <a:gd name="T7" fmla="*/ 2147483647 h 969"/>
              <a:gd name="T8" fmla="*/ 2147483647 w 1371"/>
              <a:gd name="T9" fmla="*/ 2147483647 h 969"/>
              <a:gd name="T10" fmla="*/ 2147483647 w 1371"/>
              <a:gd name="T11" fmla="*/ 2147483647 h 969"/>
              <a:gd name="T12" fmla="*/ 2147483647 w 1371"/>
              <a:gd name="T13" fmla="*/ 2147483647 h 969"/>
              <a:gd name="T14" fmla="*/ 2147483647 w 1371"/>
              <a:gd name="T15" fmla="*/ 2147483647 h 969"/>
              <a:gd name="T16" fmla="*/ 2147483647 w 1371"/>
              <a:gd name="T17" fmla="*/ 2147483647 h 969"/>
              <a:gd name="T18" fmla="*/ 2147483647 w 1371"/>
              <a:gd name="T19" fmla="*/ 2147483647 h 969"/>
              <a:gd name="T20" fmla="*/ 2147483647 w 1371"/>
              <a:gd name="T21" fmla="*/ 2147483647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71"/>
              <a:gd name="T34" fmla="*/ 0 h 969"/>
              <a:gd name="T35" fmla="*/ 1371 w 1371"/>
              <a:gd name="T36" fmla="*/ 969 h 96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71" h="969">
                <a:moveTo>
                  <a:pt x="0" y="0"/>
                </a:moveTo>
                <a:cubicBezTo>
                  <a:pt x="47" y="15"/>
                  <a:pt x="208" y="50"/>
                  <a:pt x="277" y="88"/>
                </a:cubicBezTo>
                <a:cubicBezTo>
                  <a:pt x="346" y="126"/>
                  <a:pt x="373" y="175"/>
                  <a:pt x="414" y="228"/>
                </a:cubicBezTo>
                <a:cubicBezTo>
                  <a:pt x="455" y="281"/>
                  <a:pt x="491" y="357"/>
                  <a:pt x="525" y="408"/>
                </a:cubicBezTo>
                <a:cubicBezTo>
                  <a:pt x="559" y="459"/>
                  <a:pt x="583" y="501"/>
                  <a:pt x="621" y="537"/>
                </a:cubicBezTo>
                <a:cubicBezTo>
                  <a:pt x="659" y="573"/>
                  <a:pt x="711" y="605"/>
                  <a:pt x="752" y="626"/>
                </a:cubicBezTo>
                <a:cubicBezTo>
                  <a:pt x="793" y="647"/>
                  <a:pt x="820" y="651"/>
                  <a:pt x="869" y="665"/>
                </a:cubicBezTo>
                <a:cubicBezTo>
                  <a:pt x="918" y="679"/>
                  <a:pt x="1000" y="694"/>
                  <a:pt x="1048" y="712"/>
                </a:cubicBezTo>
                <a:cubicBezTo>
                  <a:pt x="1096" y="730"/>
                  <a:pt x="1127" y="753"/>
                  <a:pt x="1157" y="774"/>
                </a:cubicBezTo>
                <a:cubicBezTo>
                  <a:pt x="1187" y="795"/>
                  <a:pt x="1191" y="804"/>
                  <a:pt x="1227" y="836"/>
                </a:cubicBezTo>
                <a:cubicBezTo>
                  <a:pt x="1263" y="868"/>
                  <a:pt x="1341" y="941"/>
                  <a:pt x="1371" y="969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95" name="Freeform 27"/>
          <p:cNvSpPr>
            <a:spLocks/>
          </p:cNvSpPr>
          <p:nvPr/>
        </p:nvSpPr>
        <p:spPr bwMode="auto">
          <a:xfrm>
            <a:off x="7600950" y="2611438"/>
            <a:ext cx="871538" cy="1281112"/>
          </a:xfrm>
          <a:custGeom>
            <a:avLst/>
            <a:gdLst>
              <a:gd name="T0" fmla="*/ 0 w 549"/>
              <a:gd name="T1" fmla="*/ 2147483647 h 807"/>
              <a:gd name="T2" fmla="*/ 2147483647 w 549"/>
              <a:gd name="T3" fmla="*/ 2147483647 h 807"/>
              <a:gd name="T4" fmla="*/ 2147483647 w 549"/>
              <a:gd name="T5" fmla="*/ 2147483647 h 807"/>
              <a:gd name="T6" fmla="*/ 2147483647 w 549"/>
              <a:gd name="T7" fmla="*/ 2147483647 h 807"/>
              <a:gd name="T8" fmla="*/ 2147483647 w 549"/>
              <a:gd name="T9" fmla="*/ 2147483647 h 807"/>
              <a:gd name="T10" fmla="*/ 2147483647 w 549"/>
              <a:gd name="T11" fmla="*/ 2147483647 h 807"/>
              <a:gd name="T12" fmla="*/ 2147483647 w 549"/>
              <a:gd name="T13" fmla="*/ 2147483647 h 807"/>
              <a:gd name="T14" fmla="*/ 2147483647 w 549"/>
              <a:gd name="T15" fmla="*/ 0 h 8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9"/>
              <a:gd name="T25" fmla="*/ 0 h 807"/>
              <a:gd name="T26" fmla="*/ 549 w 549"/>
              <a:gd name="T27" fmla="*/ 807 h 8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9" h="807">
                <a:moveTo>
                  <a:pt x="0" y="807"/>
                </a:moveTo>
                <a:cubicBezTo>
                  <a:pt x="14" y="775"/>
                  <a:pt x="24" y="738"/>
                  <a:pt x="48" y="684"/>
                </a:cubicBezTo>
                <a:cubicBezTo>
                  <a:pt x="72" y="630"/>
                  <a:pt x="112" y="536"/>
                  <a:pt x="141" y="483"/>
                </a:cubicBezTo>
                <a:cubicBezTo>
                  <a:pt x="170" y="430"/>
                  <a:pt x="189" y="400"/>
                  <a:pt x="222" y="363"/>
                </a:cubicBezTo>
                <a:cubicBezTo>
                  <a:pt x="255" y="326"/>
                  <a:pt x="306" y="287"/>
                  <a:pt x="339" y="261"/>
                </a:cubicBezTo>
                <a:cubicBezTo>
                  <a:pt x="372" y="235"/>
                  <a:pt x="391" y="228"/>
                  <a:pt x="417" y="204"/>
                </a:cubicBezTo>
                <a:cubicBezTo>
                  <a:pt x="443" y="180"/>
                  <a:pt x="476" y="151"/>
                  <a:pt x="498" y="117"/>
                </a:cubicBezTo>
                <a:cubicBezTo>
                  <a:pt x="520" y="83"/>
                  <a:pt x="538" y="25"/>
                  <a:pt x="549" y="0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424488" y="2406650"/>
            <a:ext cx="3043237" cy="1538288"/>
            <a:chOff x="3516" y="1221"/>
            <a:chExt cx="1917" cy="969"/>
          </a:xfrm>
        </p:grpSpPr>
        <p:sp>
          <p:nvSpPr>
            <p:cNvPr id="61461" name="Freeform 29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2" name="Freeform 30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5429250" y="2463800"/>
            <a:ext cx="3057525" cy="1538288"/>
            <a:chOff x="3516" y="1221"/>
            <a:chExt cx="1917" cy="969"/>
          </a:xfrm>
        </p:grpSpPr>
        <p:sp>
          <p:nvSpPr>
            <p:cNvPr id="61459" name="Freeform 32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0" name="Freeform 33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51" name="Rectangle 34"/>
          <p:cNvSpPr>
            <a:spLocks noChangeArrowheads="1"/>
          </p:cNvSpPr>
          <p:nvPr/>
        </p:nvSpPr>
        <p:spPr bwMode="auto">
          <a:xfrm>
            <a:off x="3949700" y="1127125"/>
            <a:ext cx="11303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2" name="Rectangle 35"/>
          <p:cNvSpPr>
            <a:spLocks noChangeArrowheads="1"/>
          </p:cNvSpPr>
          <p:nvPr/>
        </p:nvSpPr>
        <p:spPr bwMode="auto">
          <a:xfrm>
            <a:off x="4241800" y="1127125"/>
            <a:ext cx="5588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3" name="Line 36"/>
          <p:cNvSpPr>
            <a:spLocks noChangeShapeType="1"/>
          </p:cNvSpPr>
          <p:nvPr/>
        </p:nvSpPr>
        <p:spPr bwMode="auto">
          <a:xfrm>
            <a:off x="4508500" y="1127125"/>
            <a:ext cx="0" cy="825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1454" name="Rectangle 37"/>
          <p:cNvSpPr>
            <a:spLocks noChangeArrowheads="1"/>
          </p:cNvSpPr>
          <p:nvPr/>
        </p:nvSpPr>
        <p:spPr bwMode="auto">
          <a:xfrm>
            <a:off x="3949700" y="1381125"/>
            <a:ext cx="1130300" cy="2921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5" name="Oval 38"/>
          <p:cNvSpPr>
            <a:spLocks noChangeArrowheads="1"/>
          </p:cNvSpPr>
          <p:nvPr/>
        </p:nvSpPr>
        <p:spPr bwMode="auto">
          <a:xfrm>
            <a:off x="6007100" y="2079625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6" name="Freeform 39"/>
          <p:cNvSpPr>
            <a:spLocks/>
          </p:cNvSpPr>
          <p:nvPr/>
        </p:nvSpPr>
        <p:spPr bwMode="auto">
          <a:xfrm>
            <a:off x="5168900" y="1558925"/>
            <a:ext cx="868363" cy="457200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1457" name="Rectangle 40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838200"/>
          </a:xfrm>
        </p:spPr>
        <p:txBody>
          <a:bodyPr/>
          <a:lstStyle/>
          <a:p>
            <a:pPr eaLnBrk="1" hangingPunct="1"/>
            <a:r>
              <a:rPr lang="en-US" altLang="en-US" sz="3400"/>
              <a:t>Recognition is all about modeling variability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E788BC6-E917-4C50-A98E-A4C97E680FA2}"/>
              </a:ext>
            </a:extLst>
          </p:cNvPr>
          <p:cNvSpPr/>
          <p:nvPr/>
        </p:nvSpPr>
        <p:spPr>
          <a:xfrm>
            <a:off x="3644630" y="838200"/>
            <a:ext cx="5194570" cy="4048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55B751D-451F-41B2-9514-7389927201E3}"/>
              </a:ext>
            </a:extLst>
          </p:cNvPr>
          <p:cNvSpPr/>
          <p:nvPr/>
        </p:nvSpPr>
        <p:spPr>
          <a:xfrm>
            <a:off x="1295400" y="2126496"/>
            <a:ext cx="457200" cy="280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D0408596-CB62-4C8C-9F57-7BB792C8B5BE}"/>
              </a:ext>
            </a:extLst>
          </p:cNvPr>
          <p:cNvSpPr/>
          <p:nvPr/>
        </p:nvSpPr>
        <p:spPr>
          <a:xfrm>
            <a:off x="914400" y="2895600"/>
            <a:ext cx="457200" cy="280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AA9DD470-2028-4A33-999D-E358CFE687BC}"/>
              </a:ext>
            </a:extLst>
          </p:cNvPr>
          <p:cNvSpPr/>
          <p:nvPr/>
        </p:nvSpPr>
        <p:spPr>
          <a:xfrm>
            <a:off x="606425" y="2714589"/>
            <a:ext cx="457200" cy="280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F53A4A35-EB10-4F12-8CF8-61980E8388EA}"/>
              </a:ext>
            </a:extLst>
          </p:cNvPr>
          <p:cNvSpPr/>
          <p:nvPr/>
        </p:nvSpPr>
        <p:spPr>
          <a:xfrm>
            <a:off x="2793864" y="1382588"/>
            <a:ext cx="1016135" cy="16022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4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623888" y="958850"/>
            <a:ext cx="7851775" cy="3765550"/>
            <a:chOff x="227" y="1406"/>
            <a:chExt cx="5321" cy="2224"/>
          </a:xfrm>
        </p:grpSpPr>
        <p:sp>
          <p:nvSpPr>
            <p:cNvPr id="61463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464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6146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0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1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2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3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4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5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6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7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8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9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0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43" name="Text Box 22"/>
          <p:cNvSpPr txBox="1">
            <a:spLocks noChangeArrowheads="1"/>
          </p:cNvSpPr>
          <p:nvPr/>
        </p:nvSpPr>
        <p:spPr bwMode="auto">
          <a:xfrm>
            <a:off x="896938" y="4835525"/>
            <a:ext cx="1806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</a:rPr>
              <a:t>Variability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1444" name="Text Box 23"/>
          <p:cNvSpPr txBox="1">
            <a:spLocks noChangeArrowheads="1"/>
          </p:cNvSpPr>
          <p:nvPr/>
        </p:nvSpPr>
        <p:spPr bwMode="auto">
          <a:xfrm>
            <a:off x="2814638" y="4886325"/>
            <a:ext cx="22076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Camera position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Illumination</a:t>
            </a:r>
          </a:p>
        </p:txBody>
      </p:sp>
      <p:sp>
        <p:nvSpPr>
          <p:cNvPr id="621594" name="Freeform 26"/>
          <p:cNvSpPr>
            <a:spLocks/>
          </p:cNvSpPr>
          <p:nvPr/>
        </p:nvSpPr>
        <p:spPr bwMode="auto">
          <a:xfrm>
            <a:off x="5429250" y="2354263"/>
            <a:ext cx="2176463" cy="1538287"/>
          </a:xfrm>
          <a:custGeom>
            <a:avLst/>
            <a:gdLst>
              <a:gd name="T0" fmla="*/ 0 w 1371"/>
              <a:gd name="T1" fmla="*/ 0 h 969"/>
              <a:gd name="T2" fmla="*/ 2147483647 w 1371"/>
              <a:gd name="T3" fmla="*/ 2147483647 h 969"/>
              <a:gd name="T4" fmla="*/ 2147483647 w 1371"/>
              <a:gd name="T5" fmla="*/ 2147483647 h 969"/>
              <a:gd name="T6" fmla="*/ 2147483647 w 1371"/>
              <a:gd name="T7" fmla="*/ 2147483647 h 969"/>
              <a:gd name="T8" fmla="*/ 2147483647 w 1371"/>
              <a:gd name="T9" fmla="*/ 2147483647 h 969"/>
              <a:gd name="T10" fmla="*/ 2147483647 w 1371"/>
              <a:gd name="T11" fmla="*/ 2147483647 h 969"/>
              <a:gd name="T12" fmla="*/ 2147483647 w 1371"/>
              <a:gd name="T13" fmla="*/ 2147483647 h 969"/>
              <a:gd name="T14" fmla="*/ 2147483647 w 1371"/>
              <a:gd name="T15" fmla="*/ 2147483647 h 969"/>
              <a:gd name="T16" fmla="*/ 2147483647 w 1371"/>
              <a:gd name="T17" fmla="*/ 2147483647 h 969"/>
              <a:gd name="T18" fmla="*/ 2147483647 w 1371"/>
              <a:gd name="T19" fmla="*/ 2147483647 h 969"/>
              <a:gd name="T20" fmla="*/ 2147483647 w 1371"/>
              <a:gd name="T21" fmla="*/ 2147483647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71"/>
              <a:gd name="T34" fmla="*/ 0 h 969"/>
              <a:gd name="T35" fmla="*/ 1371 w 1371"/>
              <a:gd name="T36" fmla="*/ 969 h 96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71" h="969">
                <a:moveTo>
                  <a:pt x="0" y="0"/>
                </a:moveTo>
                <a:cubicBezTo>
                  <a:pt x="47" y="15"/>
                  <a:pt x="208" y="50"/>
                  <a:pt x="277" y="88"/>
                </a:cubicBezTo>
                <a:cubicBezTo>
                  <a:pt x="346" y="126"/>
                  <a:pt x="373" y="175"/>
                  <a:pt x="414" y="228"/>
                </a:cubicBezTo>
                <a:cubicBezTo>
                  <a:pt x="455" y="281"/>
                  <a:pt x="491" y="357"/>
                  <a:pt x="525" y="408"/>
                </a:cubicBezTo>
                <a:cubicBezTo>
                  <a:pt x="559" y="459"/>
                  <a:pt x="583" y="501"/>
                  <a:pt x="621" y="537"/>
                </a:cubicBezTo>
                <a:cubicBezTo>
                  <a:pt x="659" y="573"/>
                  <a:pt x="711" y="605"/>
                  <a:pt x="752" y="626"/>
                </a:cubicBezTo>
                <a:cubicBezTo>
                  <a:pt x="793" y="647"/>
                  <a:pt x="820" y="651"/>
                  <a:pt x="869" y="665"/>
                </a:cubicBezTo>
                <a:cubicBezTo>
                  <a:pt x="918" y="679"/>
                  <a:pt x="1000" y="694"/>
                  <a:pt x="1048" y="712"/>
                </a:cubicBezTo>
                <a:cubicBezTo>
                  <a:pt x="1096" y="730"/>
                  <a:pt x="1127" y="753"/>
                  <a:pt x="1157" y="774"/>
                </a:cubicBezTo>
                <a:cubicBezTo>
                  <a:pt x="1187" y="795"/>
                  <a:pt x="1191" y="804"/>
                  <a:pt x="1227" y="836"/>
                </a:cubicBezTo>
                <a:cubicBezTo>
                  <a:pt x="1263" y="868"/>
                  <a:pt x="1341" y="941"/>
                  <a:pt x="1371" y="969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95" name="Freeform 27"/>
          <p:cNvSpPr>
            <a:spLocks/>
          </p:cNvSpPr>
          <p:nvPr/>
        </p:nvSpPr>
        <p:spPr bwMode="auto">
          <a:xfrm>
            <a:off x="7600950" y="2611438"/>
            <a:ext cx="871538" cy="1281112"/>
          </a:xfrm>
          <a:custGeom>
            <a:avLst/>
            <a:gdLst>
              <a:gd name="T0" fmla="*/ 0 w 549"/>
              <a:gd name="T1" fmla="*/ 2147483647 h 807"/>
              <a:gd name="T2" fmla="*/ 2147483647 w 549"/>
              <a:gd name="T3" fmla="*/ 2147483647 h 807"/>
              <a:gd name="T4" fmla="*/ 2147483647 w 549"/>
              <a:gd name="T5" fmla="*/ 2147483647 h 807"/>
              <a:gd name="T6" fmla="*/ 2147483647 w 549"/>
              <a:gd name="T7" fmla="*/ 2147483647 h 807"/>
              <a:gd name="T8" fmla="*/ 2147483647 w 549"/>
              <a:gd name="T9" fmla="*/ 2147483647 h 807"/>
              <a:gd name="T10" fmla="*/ 2147483647 w 549"/>
              <a:gd name="T11" fmla="*/ 2147483647 h 807"/>
              <a:gd name="T12" fmla="*/ 2147483647 w 549"/>
              <a:gd name="T13" fmla="*/ 2147483647 h 807"/>
              <a:gd name="T14" fmla="*/ 2147483647 w 549"/>
              <a:gd name="T15" fmla="*/ 0 h 8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9"/>
              <a:gd name="T25" fmla="*/ 0 h 807"/>
              <a:gd name="T26" fmla="*/ 549 w 549"/>
              <a:gd name="T27" fmla="*/ 807 h 8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9" h="807">
                <a:moveTo>
                  <a:pt x="0" y="807"/>
                </a:moveTo>
                <a:cubicBezTo>
                  <a:pt x="14" y="775"/>
                  <a:pt x="24" y="738"/>
                  <a:pt x="48" y="684"/>
                </a:cubicBezTo>
                <a:cubicBezTo>
                  <a:pt x="72" y="630"/>
                  <a:pt x="112" y="536"/>
                  <a:pt x="141" y="483"/>
                </a:cubicBezTo>
                <a:cubicBezTo>
                  <a:pt x="170" y="430"/>
                  <a:pt x="189" y="400"/>
                  <a:pt x="222" y="363"/>
                </a:cubicBezTo>
                <a:cubicBezTo>
                  <a:pt x="255" y="326"/>
                  <a:pt x="306" y="287"/>
                  <a:pt x="339" y="261"/>
                </a:cubicBezTo>
                <a:cubicBezTo>
                  <a:pt x="372" y="235"/>
                  <a:pt x="391" y="228"/>
                  <a:pt x="417" y="204"/>
                </a:cubicBezTo>
                <a:cubicBezTo>
                  <a:pt x="443" y="180"/>
                  <a:pt x="476" y="151"/>
                  <a:pt x="498" y="117"/>
                </a:cubicBezTo>
                <a:cubicBezTo>
                  <a:pt x="520" y="83"/>
                  <a:pt x="538" y="25"/>
                  <a:pt x="549" y="0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424488" y="2406650"/>
            <a:ext cx="3043237" cy="1538288"/>
            <a:chOff x="3516" y="1221"/>
            <a:chExt cx="1917" cy="969"/>
          </a:xfrm>
        </p:grpSpPr>
        <p:sp>
          <p:nvSpPr>
            <p:cNvPr id="61461" name="Freeform 29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2" name="Freeform 30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5429250" y="2463800"/>
            <a:ext cx="3057525" cy="1538288"/>
            <a:chOff x="3516" y="1221"/>
            <a:chExt cx="1917" cy="969"/>
          </a:xfrm>
        </p:grpSpPr>
        <p:sp>
          <p:nvSpPr>
            <p:cNvPr id="61459" name="Freeform 32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0" name="Freeform 33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51" name="Rectangle 34"/>
          <p:cNvSpPr>
            <a:spLocks noChangeArrowheads="1"/>
          </p:cNvSpPr>
          <p:nvPr/>
        </p:nvSpPr>
        <p:spPr bwMode="auto">
          <a:xfrm>
            <a:off x="3949700" y="1127125"/>
            <a:ext cx="11303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2" name="Rectangle 35"/>
          <p:cNvSpPr>
            <a:spLocks noChangeArrowheads="1"/>
          </p:cNvSpPr>
          <p:nvPr/>
        </p:nvSpPr>
        <p:spPr bwMode="auto">
          <a:xfrm>
            <a:off x="4241800" y="1127125"/>
            <a:ext cx="5588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3" name="Line 36"/>
          <p:cNvSpPr>
            <a:spLocks noChangeShapeType="1"/>
          </p:cNvSpPr>
          <p:nvPr/>
        </p:nvSpPr>
        <p:spPr bwMode="auto">
          <a:xfrm>
            <a:off x="4508500" y="1127125"/>
            <a:ext cx="0" cy="825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1454" name="Rectangle 37"/>
          <p:cNvSpPr>
            <a:spLocks noChangeArrowheads="1"/>
          </p:cNvSpPr>
          <p:nvPr/>
        </p:nvSpPr>
        <p:spPr bwMode="auto">
          <a:xfrm>
            <a:off x="3949700" y="1381125"/>
            <a:ext cx="1130300" cy="2921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5" name="Oval 38"/>
          <p:cNvSpPr>
            <a:spLocks noChangeArrowheads="1"/>
          </p:cNvSpPr>
          <p:nvPr/>
        </p:nvSpPr>
        <p:spPr bwMode="auto">
          <a:xfrm>
            <a:off x="6007100" y="2079625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6" name="Freeform 39"/>
          <p:cNvSpPr>
            <a:spLocks/>
          </p:cNvSpPr>
          <p:nvPr/>
        </p:nvSpPr>
        <p:spPr bwMode="auto">
          <a:xfrm>
            <a:off x="5168900" y="1558925"/>
            <a:ext cx="868363" cy="457200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1457" name="Rectangle 40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838200"/>
          </a:xfrm>
        </p:spPr>
        <p:txBody>
          <a:bodyPr/>
          <a:lstStyle/>
          <a:p>
            <a:pPr eaLnBrk="1" hangingPunct="1"/>
            <a:r>
              <a:rPr lang="en-US" altLang="en-US" sz="3400"/>
              <a:t>Recognition is all about modeling variability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E788BC6-E917-4C50-A98E-A4C97E680FA2}"/>
              </a:ext>
            </a:extLst>
          </p:cNvPr>
          <p:cNvSpPr/>
          <p:nvPr/>
        </p:nvSpPr>
        <p:spPr>
          <a:xfrm>
            <a:off x="3644630" y="838200"/>
            <a:ext cx="5194570" cy="4048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55B751D-451F-41B2-9514-7389927201E3}"/>
              </a:ext>
            </a:extLst>
          </p:cNvPr>
          <p:cNvSpPr/>
          <p:nvPr/>
        </p:nvSpPr>
        <p:spPr>
          <a:xfrm>
            <a:off x="1295400" y="2126496"/>
            <a:ext cx="457200" cy="280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D0408596-CB62-4C8C-9F57-7BB792C8B5BE}"/>
              </a:ext>
            </a:extLst>
          </p:cNvPr>
          <p:cNvSpPr/>
          <p:nvPr/>
        </p:nvSpPr>
        <p:spPr>
          <a:xfrm>
            <a:off x="864140" y="2903089"/>
            <a:ext cx="457200" cy="280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AA9DD470-2028-4A33-999D-E358CFE687BC}"/>
              </a:ext>
            </a:extLst>
          </p:cNvPr>
          <p:cNvSpPr/>
          <p:nvPr/>
        </p:nvSpPr>
        <p:spPr>
          <a:xfrm>
            <a:off x="606425" y="2714589"/>
            <a:ext cx="457200" cy="280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5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623888" y="958850"/>
            <a:ext cx="7851775" cy="3765550"/>
            <a:chOff x="227" y="1406"/>
            <a:chExt cx="5321" cy="2224"/>
          </a:xfrm>
        </p:grpSpPr>
        <p:sp>
          <p:nvSpPr>
            <p:cNvPr id="61463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464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6146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0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1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2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3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4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5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6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7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8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9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0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43" name="Text Box 22"/>
          <p:cNvSpPr txBox="1">
            <a:spLocks noChangeArrowheads="1"/>
          </p:cNvSpPr>
          <p:nvPr/>
        </p:nvSpPr>
        <p:spPr bwMode="auto">
          <a:xfrm>
            <a:off x="896938" y="4835525"/>
            <a:ext cx="1806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</a:rPr>
              <a:t>Variability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1444" name="Text Box 23"/>
          <p:cNvSpPr txBox="1">
            <a:spLocks noChangeArrowheads="1"/>
          </p:cNvSpPr>
          <p:nvPr/>
        </p:nvSpPr>
        <p:spPr bwMode="auto">
          <a:xfrm>
            <a:off x="2814638" y="4886325"/>
            <a:ext cx="2362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Camera position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Illumination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Shape parameters</a:t>
            </a:r>
          </a:p>
        </p:txBody>
      </p:sp>
      <p:sp>
        <p:nvSpPr>
          <p:cNvPr id="621594" name="Freeform 26"/>
          <p:cNvSpPr>
            <a:spLocks/>
          </p:cNvSpPr>
          <p:nvPr/>
        </p:nvSpPr>
        <p:spPr bwMode="auto">
          <a:xfrm>
            <a:off x="5429250" y="2354263"/>
            <a:ext cx="2176463" cy="1538287"/>
          </a:xfrm>
          <a:custGeom>
            <a:avLst/>
            <a:gdLst>
              <a:gd name="T0" fmla="*/ 0 w 1371"/>
              <a:gd name="T1" fmla="*/ 0 h 969"/>
              <a:gd name="T2" fmla="*/ 2147483647 w 1371"/>
              <a:gd name="T3" fmla="*/ 2147483647 h 969"/>
              <a:gd name="T4" fmla="*/ 2147483647 w 1371"/>
              <a:gd name="T5" fmla="*/ 2147483647 h 969"/>
              <a:gd name="T6" fmla="*/ 2147483647 w 1371"/>
              <a:gd name="T7" fmla="*/ 2147483647 h 969"/>
              <a:gd name="T8" fmla="*/ 2147483647 w 1371"/>
              <a:gd name="T9" fmla="*/ 2147483647 h 969"/>
              <a:gd name="T10" fmla="*/ 2147483647 w 1371"/>
              <a:gd name="T11" fmla="*/ 2147483647 h 969"/>
              <a:gd name="T12" fmla="*/ 2147483647 w 1371"/>
              <a:gd name="T13" fmla="*/ 2147483647 h 969"/>
              <a:gd name="T14" fmla="*/ 2147483647 w 1371"/>
              <a:gd name="T15" fmla="*/ 2147483647 h 969"/>
              <a:gd name="T16" fmla="*/ 2147483647 w 1371"/>
              <a:gd name="T17" fmla="*/ 2147483647 h 969"/>
              <a:gd name="T18" fmla="*/ 2147483647 w 1371"/>
              <a:gd name="T19" fmla="*/ 2147483647 h 969"/>
              <a:gd name="T20" fmla="*/ 2147483647 w 1371"/>
              <a:gd name="T21" fmla="*/ 2147483647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71"/>
              <a:gd name="T34" fmla="*/ 0 h 969"/>
              <a:gd name="T35" fmla="*/ 1371 w 1371"/>
              <a:gd name="T36" fmla="*/ 969 h 96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71" h="969">
                <a:moveTo>
                  <a:pt x="0" y="0"/>
                </a:moveTo>
                <a:cubicBezTo>
                  <a:pt x="47" y="15"/>
                  <a:pt x="208" y="50"/>
                  <a:pt x="277" y="88"/>
                </a:cubicBezTo>
                <a:cubicBezTo>
                  <a:pt x="346" y="126"/>
                  <a:pt x="373" y="175"/>
                  <a:pt x="414" y="228"/>
                </a:cubicBezTo>
                <a:cubicBezTo>
                  <a:pt x="455" y="281"/>
                  <a:pt x="491" y="357"/>
                  <a:pt x="525" y="408"/>
                </a:cubicBezTo>
                <a:cubicBezTo>
                  <a:pt x="559" y="459"/>
                  <a:pt x="583" y="501"/>
                  <a:pt x="621" y="537"/>
                </a:cubicBezTo>
                <a:cubicBezTo>
                  <a:pt x="659" y="573"/>
                  <a:pt x="711" y="605"/>
                  <a:pt x="752" y="626"/>
                </a:cubicBezTo>
                <a:cubicBezTo>
                  <a:pt x="793" y="647"/>
                  <a:pt x="820" y="651"/>
                  <a:pt x="869" y="665"/>
                </a:cubicBezTo>
                <a:cubicBezTo>
                  <a:pt x="918" y="679"/>
                  <a:pt x="1000" y="694"/>
                  <a:pt x="1048" y="712"/>
                </a:cubicBezTo>
                <a:cubicBezTo>
                  <a:pt x="1096" y="730"/>
                  <a:pt x="1127" y="753"/>
                  <a:pt x="1157" y="774"/>
                </a:cubicBezTo>
                <a:cubicBezTo>
                  <a:pt x="1187" y="795"/>
                  <a:pt x="1191" y="804"/>
                  <a:pt x="1227" y="836"/>
                </a:cubicBezTo>
                <a:cubicBezTo>
                  <a:pt x="1263" y="868"/>
                  <a:pt x="1341" y="941"/>
                  <a:pt x="1371" y="969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95" name="Freeform 27"/>
          <p:cNvSpPr>
            <a:spLocks/>
          </p:cNvSpPr>
          <p:nvPr/>
        </p:nvSpPr>
        <p:spPr bwMode="auto">
          <a:xfrm>
            <a:off x="7600950" y="2611438"/>
            <a:ext cx="871538" cy="1281112"/>
          </a:xfrm>
          <a:custGeom>
            <a:avLst/>
            <a:gdLst>
              <a:gd name="T0" fmla="*/ 0 w 549"/>
              <a:gd name="T1" fmla="*/ 2147483647 h 807"/>
              <a:gd name="T2" fmla="*/ 2147483647 w 549"/>
              <a:gd name="T3" fmla="*/ 2147483647 h 807"/>
              <a:gd name="T4" fmla="*/ 2147483647 w 549"/>
              <a:gd name="T5" fmla="*/ 2147483647 h 807"/>
              <a:gd name="T6" fmla="*/ 2147483647 w 549"/>
              <a:gd name="T7" fmla="*/ 2147483647 h 807"/>
              <a:gd name="T8" fmla="*/ 2147483647 w 549"/>
              <a:gd name="T9" fmla="*/ 2147483647 h 807"/>
              <a:gd name="T10" fmla="*/ 2147483647 w 549"/>
              <a:gd name="T11" fmla="*/ 2147483647 h 807"/>
              <a:gd name="T12" fmla="*/ 2147483647 w 549"/>
              <a:gd name="T13" fmla="*/ 2147483647 h 807"/>
              <a:gd name="T14" fmla="*/ 2147483647 w 549"/>
              <a:gd name="T15" fmla="*/ 0 h 8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9"/>
              <a:gd name="T25" fmla="*/ 0 h 807"/>
              <a:gd name="T26" fmla="*/ 549 w 549"/>
              <a:gd name="T27" fmla="*/ 807 h 8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9" h="807">
                <a:moveTo>
                  <a:pt x="0" y="807"/>
                </a:moveTo>
                <a:cubicBezTo>
                  <a:pt x="14" y="775"/>
                  <a:pt x="24" y="738"/>
                  <a:pt x="48" y="684"/>
                </a:cubicBezTo>
                <a:cubicBezTo>
                  <a:pt x="72" y="630"/>
                  <a:pt x="112" y="536"/>
                  <a:pt x="141" y="483"/>
                </a:cubicBezTo>
                <a:cubicBezTo>
                  <a:pt x="170" y="430"/>
                  <a:pt x="189" y="400"/>
                  <a:pt x="222" y="363"/>
                </a:cubicBezTo>
                <a:cubicBezTo>
                  <a:pt x="255" y="326"/>
                  <a:pt x="306" y="287"/>
                  <a:pt x="339" y="261"/>
                </a:cubicBezTo>
                <a:cubicBezTo>
                  <a:pt x="372" y="235"/>
                  <a:pt x="391" y="228"/>
                  <a:pt x="417" y="204"/>
                </a:cubicBezTo>
                <a:cubicBezTo>
                  <a:pt x="443" y="180"/>
                  <a:pt x="476" y="151"/>
                  <a:pt x="498" y="117"/>
                </a:cubicBezTo>
                <a:cubicBezTo>
                  <a:pt x="520" y="83"/>
                  <a:pt x="538" y="25"/>
                  <a:pt x="549" y="0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424488" y="2406650"/>
            <a:ext cx="3043237" cy="1538288"/>
            <a:chOff x="3516" y="1221"/>
            <a:chExt cx="1917" cy="969"/>
          </a:xfrm>
        </p:grpSpPr>
        <p:sp>
          <p:nvSpPr>
            <p:cNvPr id="61461" name="Freeform 29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2" name="Freeform 30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5429250" y="2463800"/>
            <a:ext cx="3057525" cy="1538288"/>
            <a:chOff x="3516" y="1221"/>
            <a:chExt cx="1917" cy="969"/>
          </a:xfrm>
        </p:grpSpPr>
        <p:sp>
          <p:nvSpPr>
            <p:cNvPr id="61459" name="Freeform 32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0" name="Freeform 33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51" name="Rectangle 34"/>
          <p:cNvSpPr>
            <a:spLocks noChangeArrowheads="1"/>
          </p:cNvSpPr>
          <p:nvPr/>
        </p:nvSpPr>
        <p:spPr bwMode="auto">
          <a:xfrm>
            <a:off x="3949700" y="1127125"/>
            <a:ext cx="11303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2" name="Rectangle 35"/>
          <p:cNvSpPr>
            <a:spLocks noChangeArrowheads="1"/>
          </p:cNvSpPr>
          <p:nvPr/>
        </p:nvSpPr>
        <p:spPr bwMode="auto">
          <a:xfrm>
            <a:off x="4241800" y="1127125"/>
            <a:ext cx="5588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3" name="Line 36"/>
          <p:cNvSpPr>
            <a:spLocks noChangeShapeType="1"/>
          </p:cNvSpPr>
          <p:nvPr/>
        </p:nvSpPr>
        <p:spPr bwMode="auto">
          <a:xfrm>
            <a:off x="4508500" y="1127125"/>
            <a:ext cx="0" cy="825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1454" name="Rectangle 37"/>
          <p:cNvSpPr>
            <a:spLocks noChangeArrowheads="1"/>
          </p:cNvSpPr>
          <p:nvPr/>
        </p:nvSpPr>
        <p:spPr bwMode="auto">
          <a:xfrm>
            <a:off x="3949700" y="1381125"/>
            <a:ext cx="1130300" cy="2921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5" name="Oval 38"/>
          <p:cNvSpPr>
            <a:spLocks noChangeArrowheads="1"/>
          </p:cNvSpPr>
          <p:nvPr/>
        </p:nvSpPr>
        <p:spPr bwMode="auto">
          <a:xfrm>
            <a:off x="6007100" y="2079625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6" name="Freeform 39"/>
          <p:cNvSpPr>
            <a:spLocks/>
          </p:cNvSpPr>
          <p:nvPr/>
        </p:nvSpPr>
        <p:spPr bwMode="auto">
          <a:xfrm>
            <a:off x="5168900" y="1558925"/>
            <a:ext cx="868363" cy="457200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1457" name="Rectangle 40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838200"/>
          </a:xfrm>
        </p:spPr>
        <p:txBody>
          <a:bodyPr/>
          <a:lstStyle/>
          <a:p>
            <a:pPr eaLnBrk="1" hangingPunct="1"/>
            <a:r>
              <a:rPr lang="en-US" altLang="en-US" sz="3400"/>
              <a:t>Recognition is all about modeling variability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E788BC6-E917-4C50-A98E-A4C97E680FA2}"/>
              </a:ext>
            </a:extLst>
          </p:cNvPr>
          <p:cNvSpPr/>
          <p:nvPr/>
        </p:nvSpPr>
        <p:spPr>
          <a:xfrm>
            <a:off x="3644630" y="838200"/>
            <a:ext cx="5194570" cy="4048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4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623888" y="958850"/>
            <a:ext cx="7851775" cy="3765550"/>
            <a:chOff x="227" y="1406"/>
            <a:chExt cx="5321" cy="2224"/>
          </a:xfrm>
        </p:grpSpPr>
        <p:sp>
          <p:nvSpPr>
            <p:cNvPr id="61463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464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6146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0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1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2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3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4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5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6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7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8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9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0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43" name="Text Box 22"/>
          <p:cNvSpPr txBox="1">
            <a:spLocks noChangeArrowheads="1"/>
          </p:cNvSpPr>
          <p:nvPr/>
        </p:nvSpPr>
        <p:spPr bwMode="auto">
          <a:xfrm>
            <a:off x="896938" y="4835525"/>
            <a:ext cx="1806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2"/>
                </a:solidFill>
                <a:latin typeface="Times New Roman" panose="02020603050405020304" pitchFamily="18" charset="0"/>
              </a:rPr>
              <a:t>Variability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1444" name="Text Box 23"/>
          <p:cNvSpPr txBox="1">
            <a:spLocks noChangeArrowheads="1"/>
          </p:cNvSpPr>
          <p:nvPr/>
        </p:nvSpPr>
        <p:spPr bwMode="auto">
          <a:xfrm>
            <a:off x="2814638" y="4886325"/>
            <a:ext cx="2362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Camera position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Illumination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Shape parameters</a:t>
            </a:r>
          </a:p>
        </p:txBody>
      </p:sp>
      <p:sp>
        <p:nvSpPr>
          <p:cNvPr id="621592" name="Text Box 24"/>
          <p:cNvSpPr txBox="1">
            <a:spLocks noChangeArrowheads="1"/>
          </p:cNvSpPr>
          <p:nvPr/>
        </p:nvSpPr>
        <p:spPr bwMode="auto">
          <a:xfrm>
            <a:off x="2840038" y="6172200"/>
            <a:ext cx="3151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Within-class variations?</a:t>
            </a:r>
          </a:p>
        </p:txBody>
      </p:sp>
      <p:sp>
        <p:nvSpPr>
          <p:cNvPr id="621593" name="AutoShape 25"/>
          <p:cNvSpPr>
            <a:spLocks noChangeArrowheads="1"/>
          </p:cNvSpPr>
          <p:nvPr/>
        </p:nvSpPr>
        <p:spPr bwMode="auto">
          <a:xfrm>
            <a:off x="1336675" y="6191250"/>
            <a:ext cx="1138238" cy="420688"/>
          </a:xfrm>
          <a:prstGeom prst="rightArrow">
            <a:avLst>
              <a:gd name="adj1" fmla="val 50000"/>
              <a:gd name="adj2" fmla="val 67641"/>
            </a:avLst>
          </a:prstGeom>
          <a:solidFill>
            <a:schemeClr val="accent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21594" name="Freeform 26"/>
          <p:cNvSpPr>
            <a:spLocks/>
          </p:cNvSpPr>
          <p:nvPr/>
        </p:nvSpPr>
        <p:spPr bwMode="auto">
          <a:xfrm>
            <a:off x="5429250" y="2354263"/>
            <a:ext cx="2176463" cy="1538287"/>
          </a:xfrm>
          <a:custGeom>
            <a:avLst/>
            <a:gdLst>
              <a:gd name="T0" fmla="*/ 0 w 1371"/>
              <a:gd name="T1" fmla="*/ 0 h 969"/>
              <a:gd name="T2" fmla="*/ 2147483647 w 1371"/>
              <a:gd name="T3" fmla="*/ 2147483647 h 969"/>
              <a:gd name="T4" fmla="*/ 2147483647 w 1371"/>
              <a:gd name="T5" fmla="*/ 2147483647 h 969"/>
              <a:gd name="T6" fmla="*/ 2147483647 w 1371"/>
              <a:gd name="T7" fmla="*/ 2147483647 h 969"/>
              <a:gd name="T8" fmla="*/ 2147483647 w 1371"/>
              <a:gd name="T9" fmla="*/ 2147483647 h 969"/>
              <a:gd name="T10" fmla="*/ 2147483647 w 1371"/>
              <a:gd name="T11" fmla="*/ 2147483647 h 969"/>
              <a:gd name="T12" fmla="*/ 2147483647 w 1371"/>
              <a:gd name="T13" fmla="*/ 2147483647 h 969"/>
              <a:gd name="T14" fmla="*/ 2147483647 w 1371"/>
              <a:gd name="T15" fmla="*/ 2147483647 h 969"/>
              <a:gd name="T16" fmla="*/ 2147483647 w 1371"/>
              <a:gd name="T17" fmla="*/ 2147483647 h 969"/>
              <a:gd name="T18" fmla="*/ 2147483647 w 1371"/>
              <a:gd name="T19" fmla="*/ 2147483647 h 969"/>
              <a:gd name="T20" fmla="*/ 2147483647 w 1371"/>
              <a:gd name="T21" fmla="*/ 2147483647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71"/>
              <a:gd name="T34" fmla="*/ 0 h 969"/>
              <a:gd name="T35" fmla="*/ 1371 w 1371"/>
              <a:gd name="T36" fmla="*/ 969 h 96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71" h="969">
                <a:moveTo>
                  <a:pt x="0" y="0"/>
                </a:moveTo>
                <a:cubicBezTo>
                  <a:pt x="47" y="15"/>
                  <a:pt x="208" y="50"/>
                  <a:pt x="277" y="88"/>
                </a:cubicBezTo>
                <a:cubicBezTo>
                  <a:pt x="346" y="126"/>
                  <a:pt x="373" y="175"/>
                  <a:pt x="414" y="228"/>
                </a:cubicBezTo>
                <a:cubicBezTo>
                  <a:pt x="455" y="281"/>
                  <a:pt x="491" y="357"/>
                  <a:pt x="525" y="408"/>
                </a:cubicBezTo>
                <a:cubicBezTo>
                  <a:pt x="559" y="459"/>
                  <a:pt x="583" y="501"/>
                  <a:pt x="621" y="537"/>
                </a:cubicBezTo>
                <a:cubicBezTo>
                  <a:pt x="659" y="573"/>
                  <a:pt x="711" y="605"/>
                  <a:pt x="752" y="626"/>
                </a:cubicBezTo>
                <a:cubicBezTo>
                  <a:pt x="793" y="647"/>
                  <a:pt x="820" y="651"/>
                  <a:pt x="869" y="665"/>
                </a:cubicBezTo>
                <a:cubicBezTo>
                  <a:pt x="918" y="679"/>
                  <a:pt x="1000" y="694"/>
                  <a:pt x="1048" y="712"/>
                </a:cubicBezTo>
                <a:cubicBezTo>
                  <a:pt x="1096" y="730"/>
                  <a:pt x="1127" y="753"/>
                  <a:pt x="1157" y="774"/>
                </a:cubicBezTo>
                <a:cubicBezTo>
                  <a:pt x="1187" y="795"/>
                  <a:pt x="1191" y="804"/>
                  <a:pt x="1227" y="836"/>
                </a:cubicBezTo>
                <a:cubicBezTo>
                  <a:pt x="1263" y="868"/>
                  <a:pt x="1341" y="941"/>
                  <a:pt x="1371" y="969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95" name="Freeform 27"/>
          <p:cNvSpPr>
            <a:spLocks/>
          </p:cNvSpPr>
          <p:nvPr/>
        </p:nvSpPr>
        <p:spPr bwMode="auto">
          <a:xfrm>
            <a:off x="7600950" y="2611438"/>
            <a:ext cx="871538" cy="1281112"/>
          </a:xfrm>
          <a:custGeom>
            <a:avLst/>
            <a:gdLst>
              <a:gd name="T0" fmla="*/ 0 w 549"/>
              <a:gd name="T1" fmla="*/ 2147483647 h 807"/>
              <a:gd name="T2" fmla="*/ 2147483647 w 549"/>
              <a:gd name="T3" fmla="*/ 2147483647 h 807"/>
              <a:gd name="T4" fmla="*/ 2147483647 w 549"/>
              <a:gd name="T5" fmla="*/ 2147483647 h 807"/>
              <a:gd name="T6" fmla="*/ 2147483647 w 549"/>
              <a:gd name="T7" fmla="*/ 2147483647 h 807"/>
              <a:gd name="T8" fmla="*/ 2147483647 w 549"/>
              <a:gd name="T9" fmla="*/ 2147483647 h 807"/>
              <a:gd name="T10" fmla="*/ 2147483647 w 549"/>
              <a:gd name="T11" fmla="*/ 2147483647 h 807"/>
              <a:gd name="T12" fmla="*/ 2147483647 w 549"/>
              <a:gd name="T13" fmla="*/ 2147483647 h 807"/>
              <a:gd name="T14" fmla="*/ 2147483647 w 549"/>
              <a:gd name="T15" fmla="*/ 0 h 8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9"/>
              <a:gd name="T25" fmla="*/ 0 h 807"/>
              <a:gd name="T26" fmla="*/ 549 w 549"/>
              <a:gd name="T27" fmla="*/ 807 h 8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9" h="807">
                <a:moveTo>
                  <a:pt x="0" y="807"/>
                </a:moveTo>
                <a:cubicBezTo>
                  <a:pt x="14" y="775"/>
                  <a:pt x="24" y="738"/>
                  <a:pt x="48" y="684"/>
                </a:cubicBezTo>
                <a:cubicBezTo>
                  <a:pt x="72" y="630"/>
                  <a:pt x="112" y="536"/>
                  <a:pt x="141" y="483"/>
                </a:cubicBezTo>
                <a:cubicBezTo>
                  <a:pt x="170" y="430"/>
                  <a:pt x="189" y="400"/>
                  <a:pt x="222" y="363"/>
                </a:cubicBezTo>
                <a:cubicBezTo>
                  <a:pt x="255" y="326"/>
                  <a:pt x="306" y="287"/>
                  <a:pt x="339" y="261"/>
                </a:cubicBezTo>
                <a:cubicBezTo>
                  <a:pt x="372" y="235"/>
                  <a:pt x="391" y="228"/>
                  <a:pt x="417" y="204"/>
                </a:cubicBezTo>
                <a:cubicBezTo>
                  <a:pt x="443" y="180"/>
                  <a:pt x="476" y="151"/>
                  <a:pt x="498" y="117"/>
                </a:cubicBezTo>
                <a:cubicBezTo>
                  <a:pt x="520" y="83"/>
                  <a:pt x="538" y="25"/>
                  <a:pt x="549" y="0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424488" y="2406650"/>
            <a:ext cx="3043237" cy="1538288"/>
            <a:chOff x="3516" y="1221"/>
            <a:chExt cx="1917" cy="969"/>
          </a:xfrm>
        </p:grpSpPr>
        <p:sp>
          <p:nvSpPr>
            <p:cNvPr id="61461" name="Freeform 29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2" name="Freeform 30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5429250" y="2463800"/>
            <a:ext cx="3057525" cy="1538288"/>
            <a:chOff x="3516" y="1221"/>
            <a:chExt cx="1917" cy="969"/>
          </a:xfrm>
        </p:grpSpPr>
        <p:sp>
          <p:nvSpPr>
            <p:cNvPr id="61459" name="Freeform 32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0" name="Freeform 33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51" name="Rectangle 34"/>
          <p:cNvSpPr>
            <a:spLocks noChangeArrowheads="1"/>
          </p:cNvSpPr>
          <p:nvPr/>
        </p:nvSpPr>
        <p:spPr bwMode="auto">
          <a:xfrm>
            <a:off x="3949700" y="1127125"/>
            <a:ext cx="11303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2" name="Rectangle 35"/>
          <p:cNvSpPr>
            <a:spLocks noChangeArrowheads="1"/>
          </p:cNvSpPr>
          <p:nvPr/>
        </p:nvSpPr>
        <p:spPr bwMode="auto">
          <a:xfrm>
            <a:off x="4241800" y="1127125"/>
            <a:ext cx="5588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3" name="Line 36"/>
          <p:cNvSpPr>
            <a:spLocks noChangeShapeType="1"/>
          </p:cNvSpPr>
          <p:nvPr/>
        </p:nvSpPr>
        <p:spPr bwMode="auto">
          <a:xfrm>
            <a:off x="4508500" y="1127125"/>
            <a:ext cx="0" cy="825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1454" name="Rectangle 37"/>
          <p:cNvSpPr>
            <a:spLocks noChangeArrowheads="1"/>
          </p:cNvSpPr>
          <p:nvPr/>
        </p:nvSpPr>
        <p:spPr bwMode="auto">
          <a:xfrm>
            <a:off x="3949700" y="1381125"/>
            <a:ext cx="1130300" cy="2921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5" name="Oval 38"/>
          <p:cNvSpPr>
            <a:spLocks noChangeArrowheads="1"/>
          </p:cNvSpPr>
          <p:nvPr/>
        </p:nvSpPr>
        <p:spPr bwMode="auto">
          <a:xfrm>
            <a:off x="6007100" y="2079625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6" name="Freeform 39"/>
          <p:cNvSpPr>
            <a:spLocks/>
          </p:cNvSpPr>
          <p:nvPr/>
        </p:nvSpPr>
        <p:spPr bwMode="auto">
          <a:xfrm>
            <a:off x="5168900" y="1558925"/>
            <a:ext cx="868363" cy="457200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1457" name="Rectangle 40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838200"/>
          </a:xfrm>
        </p:spPr>
        <p:txBody>
          <a:bodyPr/>
          <a:lstStyle/>
          <a:p>
            <a:pPr eaLnBrk="1" hangingPunct="1"/>
            <a:r>
              <a:rPr lang="en-US" altLang="en-US" sz="3400"/>
              <a:t>Recognition is all about modeling variability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BE00033F-382B-408E-AC35-0EFF0641A652}"/>
              </a:ext>
            </a:extLst>
          </p:cNvPr>
          <p:cNvSpPr/>
          <p:nvPr/>
        </p:nvSpPr>
        <p:spPr>
          <a:xfrm>
            <a:off x="3644630" y="838200"/>
            <a:ext cx="5194570" cy="4048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3200"/>
              <a:t>Within-class variations</a:t>
            </a:r>
          </a:p>
        </p:txBody>
      </p:sp>
      <p:pic>
        <p:nvPicPr>
          <p:cNvPr id="62467" name="Picture 4" descr="chai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9" b="9891"/>
          <a:stretch>
            <a:fillRect/>
          </a:stretch>
        </p:blipFill>
        <p:spPr bwMode="auto">
          <a:xfrm>
            <a:off x="533400" y="4106863"/>
            <a:ext cx="1854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 descr="splash-chai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19200"/>
            <a:ext cx="32861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6" descr="eamesloungechai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22415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7" descr="Wagner in Leis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11663"/>
            <a:ext cx="32004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8" descr="Berto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1" t="11476" b="14754"/>
          <a:stretch>
            <a:fillRect/>
          </a:stretch>
        </p:blipFill>
        <p:spPr bwMode="auto">
          <a:xfrm>
            <a:off x="6400800" y="3962400"/>
            <a:ext cx="2590800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2472" name="Object 9"/>
          <p:cNvGraphicFramePr>
            <a:graphicFrameLocks noGrp="1" noChangeAspect="1"/>
          </p:cNvGraphicFramePr>
          <p:nvPr>
            <p:ph idx="1"/>
          </p:nvPr>
        </p:nvGraphicFramePr>
        <p:xfrm>
          <a:off x="2895600" y="1219200"/>
          <a:ext cx="2514600" cy="243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9" name="Image" r:id="rId9" imgW="8431746" imgH="8165079" progId="">
                  <p:embed/>
                </p:oleObj>
              </mc:Choice>
              <mc:Fallback>
                <p:oleObj name="Image" r:id="rId9" imgW="8431746" imgH="816507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219200"/>
                        <a:ext cx="2514600" cy="243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Svetlana Lazebnik</a:t>
            </a:r>
            <a:endParaRPr lang="en-US" sz="1200" dirty="0">
              <a:solidFill>
                <a:schemeClr val="bg1">
                  <a:lumMod val="50000"/>
                </a:schemeClr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door&#10;&#10;Description generated with high confidence">
            <a:extLst>
              <a:ext uri="{FF2B5EF4-FFF2-40B4-BE49-F238E27FC236}">
                <a16:creationId xmlns:a16="http://schemas.microsoft.com/office/drawing/2014/main" xmlns="" id="{F96CB1FD-E339-4767-BB03-7C947E0F3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386840"/>
            <a:ext cx="3657600" cy="408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1E8E135-FAB6-4DB9-A794-EA33CB5D309E}"/>
              </a:ext>
            </a:extLst>
          </p:cNvPr>
          <p:cNvSpPr txBox="1"/>
          <p:nvPr/>
        </p:nvSpPr>
        <p:spPr>
          <a:xfrm>
            <a:off x="7525966" y="6447817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Coffer Illusion</a:t>
            </a:r>
          </a:p>
        </p:txBody>
      </p:sp>
    </p:spTree>
    <p:extLst>
      <p:ext uri="{BB962C8B-B14F-4D97-AF65-F5344CB8AC3E}">
        <p14:creationId xmlns:p14="http://schemas.microsoft.com/office/powerpoint/2010/main" val="52451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623888" y="958850"/>
            <a:ext cx="7851775" cy="3765550"/>
            <a:chOff x="227" y="1406"/>
            <a:chExt cx="5321" cy="2224"/>
          </a:xfrm>
        </p:grpSpPr>
        <p:sp>
          <p:nvSpPr>
            <p:cNvPr id="61463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464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6146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0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1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2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3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4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5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6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7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8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9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0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43" name="Text Box 22"/>
          <p:cNvSpPr txBox="1">
            <a:spLocks noChangeArrowheads="1"/>
          </p:cNvSpPr>
          <p:nvPr/>
        </p:nvSpPr>
        <p:spPr bwMode="auto">
          <a:xfrm>
            <a:off x="896938" y="4835525"/>
            <a:ext cx="1806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2"/>
                </a:solidFill>
                <a:latin typeface="Times New Roman" panose="02020603050405020304" pitchFamily="18" charset="0"/>
              </a:rPr>
              <a:t>Variability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1444" name="Text Box 23"/>
          <p:cNvSpPr txBox="1">
            <a:spLocks noChangeArrowheads="1"/>
          </p:cNvSpPr>
          <p:nvPr/>
        </p:nvSpPr>
        <p:spPr bwMode="auto">
          <a:xfrm>
            <a:off x="2814638" y="4886325"/>
            <a:ext cx="2362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Camera position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Illumination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Shape parameters</a:t>
            </a:r>
          </a:p>
        </p:txBody>
      </p:sp>
      <p:sp>
        <p:nvSpPr>
          <p:cNvPr id="621592" name="Text Box 24"/>
          <p:cNvSpPr txBox="1">
            <a:spLocks noChangeArrowheads="1"/>
          </p:cNvSpPr>
          <p:nvPr/>
        </p:nvSpPr>
        <p:spPr bwMode="auto">
          <a:xfrm>
            <a:off x="2818773" y="6023344"/>
            <a:ext cx="28942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Within-class variation</a:t>
            </a:r>
          </a:p>
        </p:txBody>
      </p:sp>
      <p:sp>
        <p:nvSpPr>
          <p:cNvPr id="621594" name="Freeform 26"/>
          <p:cNvSpPr>
            <a:spLocks/>
          </p:cNvSpPr>
          <p:nvPr/>
        </p:nvSpPr>
        <p:spPr bwMode="auto">
          <a:xfrm>
            <a:off x="5429250" y="2354263"/>
            <a:ext cx="2176463" cy="1538287"/>
          </a:xfrm>
          <a:custGeom>
            <a:avLst/>
            <a:gdLst>
              <a:gd name="T0" fmla="*/ 0 w 1371"/>
              <a:gd name="T1" fmla="*/ 0 h 969"/>
              <a:gd name="T2" fmla="*/ 2147483647 w 1371"/>
              <a:gd name="T3" fmla="*/ 2147483647 h 969"/>
              <a:gd name="T4" fmla="*/ 2147483647 w 1371"/>
              <a:gd name="T5" fmla="*/ 2147483647 h 969"/>
              <a:gd name="T6" fmla="*/ 2147483647 w 1371"/>
              <a:gd name="T7" fmla="*/ 2147483647 h 969"/>
              <a:gd name="T8" fmla="*/ 2147483647 w 1371"/>
              <a:gd name="T9" fmla="*/ 2147483647 h 969"/>
              <a:gd name="T10" fmla="*/ 2147483647 w 1371"/>
              <a:gd name="T11" fmla="*/ 2147483647 h 969"/>
              <a:gd name="T12" fmla="*/ 2147483647 w 1371"/>
              <a:gd name="T13" fmla="*/ 2147483647 h 969"/>
              <a:gd name="T14" fmla="*/ 2147483647 w 1371"/>
              <a:gd name="T15" fmla="*/ 2147483647 h 969"/>
              <a:gd name="T16" fmla="*/ 2147483647 w 1371"/>
              <a:gd name="T17" fmla="*/ 2147483647 h 969"/>
              <a:gd name="T18" fmla="*/ 2147483647 w 1371"/>
              <a:gd name="T19" fmla="*/ 2147483647 h 969"/>
              <a:gd name="T20" fmla="*/ 2147483647 w 1371"/>
              <a:gd name="T21" fmla="*/ 2147483647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71"/>
              <a:gd name="T34" fmla="*/ 0 h 969"/>
              <a:gd name="T35" fmla="*/ 1371 w 1371"/>
              <a:gd name="T36" fmla="*/ 969 h 96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71" h="969">
                <a:moveTo>
                  <a:pt x="0" y="0"/>
                </a:moveTo>
                <a:cubicBezTo>
                  <a:pt x="47" y="15"/>
                  <a:pt x="208" y="50"/>
                  <a:pt x="277" y="88"/>
                </a:cubicBezTo>
                <a:cubicBezTo>
                  <a:pt x="346" y="126"/>
                  <a:pt x="373" y="175"/>
                  <a:pt x="414" y="228"/>
                </a:cubicBezTo>
                <a:cubicBezTo>
                  <a:pt x="455" y="281"/>
                  <a:pt x="491" y="357"/>
                  <a:pt x="525" y="408"/>
                </a:cubicBezTo>
                <a:cubicBezTo>
                  <a:pt x="559" y="459"/>
                  <a:pt x="583" y="501"/>
                  <a:pt x="621" y="537"/>
                </a:cubicBezTo>
                <a:cubicBezTo>
                  <a:pt x="659" y="573"/>
                  <a:pt x="711" y="605"/>
                  <a:pt x="752" y="626"/>
                </a:cubicBezTo>
                <a:cubicBezTo>
                  <a:pt x="793" y="647"/>
                  <a:pt x="820" y="651"/>
                  <a:pt x="869" y="665"/>
                </a:cubicBezTo>
                <a:cubicBezTo>
                  <a:pt x="918" y="679"/>
                  <a:pt x="1000" y="694"/>
                  <a:pt x="1048" y="712"/>
                </a:cubicBezTo>
                <a:cubicBezTo>
                  <a:pt x="1096" y="730"/>
                  <a:pt x="1127" y="753"/>
                  <a:pt x="1157" y="774"/>
                </a:cubicBezTo>
                <a:cubicBezTo>
                  <a:pt x="1187" y="795"/>
                  <a:pt x="1191" y="804"/>
                  <a:pt x="1227" y="836"/>
                </a:cubicBezTo>
                <a:cubicBezTo>
                  <a:pt x="1263" y="868"/>
                  <a:pt x="1341" y="941"/>
                  <a:pt x="1371" y="969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95" name="Freeform 27"/>
          <p:cNvSpPr>
            <a:spLocks/>
          </p:cNvSpPr>
          <p:nvPr/>
        </p:nvSpPr>
        <p:spPr bwMode="auto">
          <a:xfrm>
            <a:off x="7600950" y="2611438"/>
            <a:ext cx="871538" cy="1281112"/>
          </a:xfrm>
          <a:custGeom>
            <a:avLst/>
            <a:gdLst>
              <a:gd name="T0" fmla="*/ 0 w 549"/>
              <a:gd name="T1" fmla="*/ 2147483647 h 807"/>
              <a:gd name="T2" fmla="*/ 2147483647 w 549"/>
              <a:gd name="T3" fmla="*/ 2147483647 h 807"/>
              <a:gd name="T4" fmla="*/ 2147483647 w 549"/>
              <a:gd name="T5" fmla="*/ 2147483647 h 807"/>
              <a:gd name="T6" fmla="*/ 2147483647 w 549"/>
              <a:gd name="T7" fmla="*/ 2147483647 h 807"/>
              <a:gd name="T8" fmla="*/ 2147483647 w 549"/>
              <a:gd name="T9" fmla="*/ 2147483647 h 807"/>
              <a:gd name="T10" fmla="*/ 2147483647 w 549"/>
              <a:gd name="T11" fmla="*/ 2147483647 h 807"/>
              <a:gd name="T12" fmla="*/ 2147483647 w 549"/>
              <a:gd name="T13" fmla="*/ 2147483647 h 807"/>
              <a:gd name="T14" fmla="*/ 2147483647 w 549"/>
              <a:gd name="T15" fmla="*/ 0 h 8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9"/>
              <a:gd name="T25" fmla="*/ 0 h 807"/>
              <a:gd name="T26" fmla="*/ 549 w 549"/>
              <a:gd name="T27" fmla="*/ 807 h 8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9" h="807">
                <a:moveTo>
                  <a:pt x="0" y="807"/>
                </a:moveTo>
                <a:cubicBezTo>
                  <a:pt x="14" y="775"/>
                  <a:pt x="24" y="738"/>
                  <a:pt x="48" y="684"/>
                </a:cubicBezTo>
                <a:cubicBezTo>
                  <a:pt x="72" y="630"/>
                  <a:pt x="112" y="536"/>
                  <a:pt x="141" y="483"/>
                </a:cubicBezTo>
                <a:cubicBezTo>
                  <a:pt x="170" y="430"/>
                  <a:pt x="189" y="400"/>
                  <a:pt x="222" y="363"/>
                </a:cubicBezTo>
                <a:cubicBezTo>
                  <a:pt x="255" y="326"/>
                  <a:pt x="306" y="287"/>
                  <a:pt x="339" y="261"/>
                </a:cubicBezTo>
                <a:cubicBezTo>
                  <a:pt x="372" y="235"/>
                  <a:pt x="391" y="228"/>
                  <a:pt x="417" y="204"/>
                </a:cubicBezTo>
                <a:cubicBezTo>
                  <a:pt x="443" y="180"/>
                  <a:pt x="476" y="151"/>
                  <a:pt x="498" y="117"/>
                </a:cubicBezTo>
                <a:cubicBezTo>
                  <a:pt x="520" y="83"/>
                  <a:pt x="538" y="25"/>
                  <a:pt x="549" y="0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424488" y="2406650"/>
            <a:ext cx="3043237" cy="1538288"/>
            <a:chOff x="3516" y="1221"/>
            <a:chExt cx="1917" cy="969"/>
          </a:xfrm>
        </p:grpSpPr>
        <p:sp>
          <p:nvSpPr>
            <p:cNvPr id="61461" name="Freeform 29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2" name="Freeform 30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5429250" y="2463800"/>
            <a:ext cx="3057525" cy="1538288"/>
            <a:chOff x="3516" y="1221"/>
            <a:chExt cx="1917" cy="969"/>
          </a:xfrm>
        </p:grpSpPr>
        <p:sp>
          <p:nvSpPr>
            <p:cNvPr id="61459" name="Freeform 32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0" name="Freeform 33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51" name="Rectangle 34"/>
          <p:cNvSpPr>
            <a:spLocks noChangeArrowheads="1"/>
          </p:cNvSpPr>
          <p:nvPr/>
        </p:nvSpPr>
        <p:spPr bwMode="auto">
          <a:xfrm>
            <a:off x="3949700" y="1127125"/>
            <a:ext cx="11303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2" name="Rectangle 35"/>
          <p:cNvSpPr>
            <a:spLocks noChangeArrowheads="1"/>
          </p:cNvSpPr>
          <p:nvPr/>
        </p:nvSpPr>
        <p:spPr bwMode="auto">
          <a:xfrm>
            <a:off x="4241800" y="1127125"/>
            <a:ext cx="5588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3" name="Line 36"/>
          <p:cNvSpPr>
            <a:spLocks noChangeShapeType="1"/>
          </p:cNvSpPr>
          <p:nvPr/>
        </p:nvSpPr>
        <p:spPr bwMode="auto">
          <a:xfrm>
            <a:off x="4508500" y="1127125"/>
            <a:ext cx="0" cy="825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1454" name="Rectangle 37"/>
          <p:cNvSpPr>
            <a:spLocks noChangeArrowheads="1"/>
          </p:cNvSpPr>
          <p:nvPr/>
        </p:nvSpPr>
        <p:spPr bwMode="auto">
          <a:xfrm>
            <a:off x="3949700" y="1381125"/>
            <a:ext cx="1130300" cy="2921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5" name="Oval 38"/>
          <p:cNvSpPr>
            <a:spLocks noChangeArrowheads="1"/>
          </p:cNvSpPr>
          <p:nvPr/>
        </p:nvSpPr>
        <p:spPr bwMode="auto">
          <a:xfrm>
            <a:off x="6007100" y="2079625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6" name="Freeform 39"/>
          <p:cNvSpPr>
            <a:spLocks/>
          </p:cNvSpPr>
          <p:nvPr/>
        </p:nvSpPr>
        <p:spPr bwMode="auto">
          <a:xfrm>
            <a:off x="5168900" y="1558925"/>
            <a:ext cx="868363" cy="457200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1457" name="Rectangle 40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838200"/>
          </a:xfrm>
        </p:spPr>
        <p:txBody>
          <a:bodyPr/>
          <a:lstStyle/>
          <a:p>
            <a:pPr eaLnBrk="1" hangingPunct="1"/>
            <a:r>
              <a:rPr lang="en-US" altLang="en-US" sz="3400"/>
              <a:t>Recognition is all about modeling variability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B60332-F451-41A5-91A2-B4522D14809A}"/>
              </a:ext>
            </a:extLst>
          </p:cNvPr>
          <p:cNvSpPr txBox="1"/>
          <p:nvPr/>
        </p:nvSpPr>
        <p:spPr>
          <a:xfrm>
            <a:off x="6517802" y="4051087"/>
            <a:ext cx="302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High-dimensional space</a:t>
            </a:r>
          </a:p>
        </p:txBody>
      </p:sp>
    </p:spTree>
    <p:extLst>
      <p:ext uri="{BB962C8B-B14F-4D97-AF65-F5344CB8AC3E}">
        <p14:creationId xmlns:p14="http://schemas.microsoft.com/office/powerpoint/2010/main" val="337445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25512" y="164241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 digital cameras!</a:t>
            </a:r>
          </a:p>
          <a:p>
            <a:r>
              <a:rPr lang="en-US" sz="1200" dirty="0"/>
              <a:t>Slow compute!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623888" y="98425"/>
            <a:ext cx="7851775" cy="3765550"/>
            <a:chOff x="227" y="1406"/>
            <a:chExt cx="5321" cy="2224"/>
          </a:xfrm>
        </p:grpSpPr>
        <p:sp>
          <p:nvSpPr>
            <p:cNvPr id="64530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4531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6453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4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5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6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7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8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9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0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1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2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3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4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5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6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7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515" name="Text Box 21"/>
          <p:cNvSpPr txBox="1">
            <a:spLocks noChangeArrowheads="1"/>
          </p:cNvSpPr>
          <p:nvPr/>
        </p:nvSpPr>
        <p:spPr bwMode="auto">
          <a:xfrm>
            <a:off x="838200" y="4114800"/>
            <a:ext cx="1806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Variability</a:t>
            </a:r>
            <a:r>
              <a:rPr lang="en-US" altLang="en-US" sz="240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4516" name="Text Box 22"/>
          <p:cNvSpPr txBox="1">
            <a:spLocks noChangeArrowheads="1"/>
          </p:cNvSpPr>
          <p:nvPr/>
        </p:nvSpPr>
        <p:spPr bwMode="auto">
          <a:xfrm>
            <a:off x="3276600" y="4046538"/>
            <a:ext cx="22082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Camera position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Illumination</a:t>
            </a:r>
          </a:p>
        </p:txBody>
      </p:sp>
      <p:sp>
        <p:nvSpPr>
          <p:cNvPr id="64517" name="Rectangle 23"/>
          <p:cNvSpPr>
            <a:spLocks noChangeArrowheads="1"/>
          </p:cNvSpPr>
          <p:nvPr/>
        </p:nvSpPr>
        <p:spPr bwMode="auto">
          <a:xfrm>
            <a:off x="3949700" y="266700"/>
            <a:ext cx="11303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18" name="Rectangle 24"/>
          <p:cNvSpPr>
            <a:spLocks noChangeArrowheads="1"/>
          </p:cNvSpPr>
          <p:nvPr/>
        </p:nvSpPr>
        <p:spPr bwMode="auto">
          <a:xfrm>
            <a:off x="4241800" y="266700"/>
            <a:ext cx="5588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19" name="Line 25"/>
          <p:cNvSpPr>
            <a:spLocks noChangeShapeType="1"/>
          </p:cNvSpPr>
          <p:nvPr/>
        </p:nvSpPr>
        <p:spPr bwMode="auto">
          <a:xfrm>
            <a:off x="4508500" y="266700"/>
            <a:ext cx="0" cy="825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4520" name="Rectangle 26"/>
          <p:cNvSpPr>
            <a:spLocks noChangeArrowheads="1"/>
          </p:cNvSpPr>
          <p:nvPr/>
        </p:nvSpPr>
        <p:spPr bwMode="auto">
          <a:xfrm>
            <a:off x="3949700" y="520700"/>
            <a:ext cx="1130300" cy="2921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21" name="Oval 27"/>
          <p:cNvSpPr>
            <a:spLocks noChangeArrowheads="1"/>
          </p:cNvSpPr>
          <p:nvPr/>
        </p:nvSpPr>
        <p:spPr bwMode="auto">
          <a:xfrm>
            <a:off x="6007100" y="1219200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22" name="Freeform 28"/>
          <p:cNvSpPr>
            <a:spLocks/>
          </p:cNvSpPr>
          <p:nvPr/>
        </p:nvSpPr>
        <p:spPr bwMode="auto">
          <a:xfrm>
            <a:off x="5168900" y="698500"/>
            <a:ext cx="868363" cy="457200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23645" name="Oval 29"/>
          <p:cNvSpPr>
            <a:spLocks noChangeArrowheads="1"/>
          </p:cNvSpPr>
          <p:nvPr/>
        </p:nvSpPr>
        <p:spPr bwMode="auto">
          <a:xfrm>
            <a:off x="2667000" y="3505200"/>
            <a:ext cx="3378200" cy="1816100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23646" name="Line 30"/>
          <p:cNvSpPr>
            <a:spLocks noChangeShapeType="1"/>
          </p:cNvSpPr>
          <p:nvPr/>
        </p:nvSpPr>
        <p:spPr bwMode="auto">
          <a:xfrm flipH="1" flipV="1">
            <a:off x="4229100" y="2324100"/>
            <a:ext cx="114300" cy="11811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3647" name="Text Box 31"/>
          <p:cNvSpPr txBox="1">
            <a:spLocks noChangeArrowheads="1"/>
          </p:cNvSpPr>
          <p:nvPr/>
        </p:nvSpPr>
        <p:spPr bwMode="auto">
          <a:xfrm>
            <a:off x="3984625" y="1725613"/>
            <a:ext cx="3952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hlink"/>
                </a:solidFill>
                <a:latin typeface="Symbol" panose="05050102010706020507" pitchFamily="18" charset="2"/>
              </a:rPr>
              <a:t>q</a:t>
            </a:r>
          </a:p>
        </p:txBody>
      </p:sp>
      <p:sp>
        <p:nvSpPr>
          <p:cNvPr id="623649" name="Text Box 33"/>
          <p:cNvSpPr txBox="1">
            <a:spLocks noChangeArrowheads="1"/>
          </p:cNvSpPr>
          <p:nvPr/>
        </p:nvSpPr>
        <p:spPr bwMode="auto">
          <a:xfrm>
            <a:off x="4864" y="6568467"/>
            <a:ext cx="88550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Roberts (1965); Lowe (1987); </a:t>
            </a:r>
            <a:r>
              <a:rPr lang="en-US" altLang="en-US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Faugeras</a:t>
            </a: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&amp; Hebert (1986); </a:t>
            </a:r>
            <a:r>
              <a:rPr lang="en-US" altLang="en-US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Grimson</a:t>
            </a: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&amp; Lozano-Perez (1986); </a:t>
            </a:r>
            <a:r>
              <a:rPr lang="en-US" altLang="en-US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Huttenlocher</a:t>
            </a: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&amp; Ullman (1987)</a:t>
            </a:r>
          </a:p>
        </p:txBody>
      </p:sp>
      <p:sp>
        <p:nvSpPr>
          <p:cNvPr id="623650" name="Text Box 34"/>
          <p:cNvSpPr txBox="1">
            <a:spLocks noChangeArrowheads="1"/>
          </p:cNvSpPr>
          <p:nvPr/>
        </p:nvSpPr>
        <p:spPr bwMode="auto">
          <a:xfrm>
            <a:off x="3334266" y="5459930"/>
            <a:ext cx="2457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Shape is known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92163"/>
          </a:xfrm>
        </p:spPr>
        <p:txBody>
          <a:bodyPr/>
          <a:lstStyle/>
          <a:p>
            <a:pPr eaLnBrk="1" hangingPunct="1"/>
            <a:r>
              <a:rPr lang="en-US" altLang="en-US" dirty="0"/>
              <a:t>Alignment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12093"/>
            <a:ext cx="85344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Alignment: fitting a model to a transformation between pairs of features (</a:t>
            </a:r>
            <a:r>
              <a:rPr lang="en-US" altLang="en-US" i="1" dirty="0"/>
              <a:t>matches</a:t>
            </a:r>
            <a:r>
              <a:rPr lang="en-US" altLang="en-US" dirty="0"/>
              <a:t>) in two images</a:t>
            </a:r>
          </a:p>
          <a:p>
            <a:pPr eaLnBrk="1" hangingPunct="1"/>
            <a:endParaRPr lang="en-US" altLang="en-US" dirty="0"/>
          </a:p>
        </p:txBody>
      </p:sp>
      <p:graphicFrame>
        <p:nvGraphicFramePr>
          <p:cNvPr id="65540" name="Object 1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981700" y="4800600"/>
          <a:ext cx="23241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08" name="Equation" r:id="rId4" imgW="1307532" imgH="342751" progId="Equation.3">
                  <p:embed/>
                </p:oleObj>
              </mc:Choice>
              <mc:Fallback>
                <p:oleObj name="Equation" r:id="rId4" imgW="1307532" imgH="342751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1700" y="4800600"/>
                        <a:ext cx="23241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1" name="Text Box 18"/>
          <p:cNvSpPr txBox="1">
            <a:spLocks noChangeArrowheads="1"/>
          </p:cNvSpPr>
          <p:nvPr/>
        </p:nvSpPr>
        <p:spPr bwMode="auto">
          <a:xfrm>
            <a:off x="5764213" y="4010025"/>
            <a:ext cx="26654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Find transformation </a:t>
            </a:r>
            <a:r>
              <a:rPr lang="en-US" altLang="en-US" sz="2000" i="1"/>
              <a:t>T</a:t>
            </a:r>
            <a:r>
              <a:rPr lang="en-US" altLang="en-US" sz="2000"/>
              <a:t> </a:t>
            </a:r>
            <a:br>
              <a:rPr lang="en-US" altLang="en-US" sz="2000"/>
            </a:br>
            <a:r>
              <a:rPr lang="en-US" altLang="en-US" sz="2000"/>
              <a:t>that minimizes</a:t>
            </a:r>
          </a:p>
        </p:txBody>
      </p:sp>
      <p:grpSp>
        <p:nvGrpSpPr>
          <p:cNvPr id="65542" name="Group 21"/>
          <p:cNvGrpSpPr>
            <a:grpSpLocks/>
          </p:cNvGrpSpPr>
          <p:nvPr/>
        </p:nvGrpSpPr>
        <p:grpSpPr bwMode="auto">
          <a:xfrm>
            <a:off x="1035050" y="3733800"/>
            <a:ext cx="4375150" cy="1981200"/>
            <a:chOff x="192" y="2880"/>
            <a:chExt cx="2756" cy="1248"/>
          </a:xfrm>
        </p:grpSpPr>
        <p:grpSp>
          <p:nvGrpSpPr>
            <p:cNvPr id="65544" name="Group 22"/>
            <p:cNvGrpSpPr>
              <a:grpSpLocks/>
            </p:cNvGrpSpPr>
            <p:nvPr/>
          </p:nvGrpSpPr>
          <p:grpSpPr bwMode="auto">
            <a:xfrm>
              <a:off x="192" y="2906"/>
              <a:ext cx="2756" cy="1222"/>
              <a:chOff x="1276" y="2666"/>
              <a:chExt cx="3284" cy="1462"/>
            </a:xfrm>
          </p:grpSpPr>
          <p:sp>
            <p:nvSpPr>
              <p:cNvPr id="65549" name="Line 23"/>
              <p:cNvSpPr>
                <a:spLocks noChangeShapeType="1"/>
              </p:cNvSpPr>
              <p:nvPr/>
            </p:nvSpPr>
            <p:spPr bwMode="auto">
              <a:xfrm flipV="1">
                <a:off x="2860" y="3434"/>
                <a:ext cx="57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50" name="AutoShape 24">
                <a:hlinkClick r:id="" action="ppaction://hlinkshowjump?jump=firstslide" highlightClick="1"/>
              </p:cNvPr>
              <p:cNvSpPr>
                <a:spLocks noChangeArrowheads="1"/>
              </p:cNvSpPr>
              <p:nvPr/>
            </p:nvSpPr>
            <p:spPr bwMode="auto">
              <a:xfrm>
                <a:off x="1276" y="2666"/>
                <a:ext cx="1412" cy="1462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5551" name="Oval 25"/>
              <p:cNvSpPr>
                <a:spLocks noChangeAspect="1" noChangeArrowheads="1"/>
              </p:cNvSpPr>
              <p:nvPr/>
            </p:nvSpPr>
            <p:spPr bwMode="auto">
              <a:xfrm>
                <a:off x="1941" y="2831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5552" name="Oval 26"/>
              <p:cNvSpPr>
                <a:spLocks noChangeAspect="1" noChangeArrowheads="1"/>
              </p:cNvSpPr>
              <p:nvPr/>
            </p:nvSpPr>
            <p:spPr bwMode="auto">
              <a:xfrm>
                <a:off x="2325" y="3866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5553" name="Oval 27"/>
              <p:cNvSpPr>
                <a:spLocks noChangeAspect="1" noChangeArrowheads="1"/>
              </p:cNvSpPr>
              <p:nvPr/>
            </p:nvSpPr>
            <p:spPr bwMode="auto">
              <a:xfrm>
                <a:off x="1872" y="3621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5554" name="Oval 28"/>
              <p:cNvSpPr>
                <a:spLocks noChangeAspect="1" noChangeArrowheads="1"/>
              </p:cNvSpPr>
              <p:nvPr/>
            </p:nvSpPr>
            <p:spPr bwMode="auto">
              <a:xfrm>
                <a:off x="1413" y="3360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5555" name="Oval 29"/>
              <p:cNvSpPr>
                <a:spLocks noChangeAspect="1" noChangeArrowheads="1"/>
              </p:cNvSpPr>
              <p:nvPr/>
            </p:nvSpPr>
            <p:spPr bwMode="auto">
              <a:xfrm>
                <a:off x="2256" y="3168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5556" name="AutoShape 30">
                <a:hlinkClick r:id="" action="ppaction://hlinkshowjump?jump=firstslide" highlightClick="1"/>
              </p:cNvPr>
              <p:cNvSpPr>
                <a:spLocks noChangeArrowheads="1"/>
              </p:cNvSpPr>
              <p:nvPr/>
            </p:nvSpPr>
            <p:spPr bwMode="auto">
              <a:xfrm rot="1247942">
                <a:off x="3628" y="2954"/>
                <a:ext cx="932" cy="1126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5557" name="Oval 31"/>
              <p:cNvSpPr>
                <a:spLocks noChangeAspect="1" noChangeArrowheads="1"/>
              </p:cNvSpPr>
              <p:nvPr/>
            </p:nvSpPr>
            <p:spPr bwMode="auto">
              <a:xfrm>
                <a:off x="4176" y="3168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5558" name="Oval 32"/>
              <p:cNvSpPr>
                <a:spLocks noChangeAspect="1" noChangeArrowheads="1"/>
              </p:cNvSpPr>
              <p:nvPr/>
            </p:nvSpPr>
            <p:spPr bwMode="auto">
              <a:xfrm>
                <a:off x="4176" y="3887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5559" name="Oval 33"/>
              <p:cNvSpPr>
                <a:spLocks noChangeAspect="1" noChangeArrowheads="1"/>
              </p:cNvSpPr>
              <p:nvPr/>
            </p:nvSpPr>
            <p:spPr bwMode="auto">
              <a:xfrm>
                <a:off x="3936" y="3621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5560" name="Oval 34"/>
              <p:cNvSpPr>
                <a:spLocks noChangeAspect="1" noChangeArrowheads="1"/>
              </p:cNvSpPr>
              <p:nvPr/>
            </p:nvSpPr>
            <p:spPr bwMode="auto">
              <a:xfrm>
                <a:off x="3744" y="3360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5561" name="Oval 35"/>
              <p:cNvSpPr>
                <a:spLocks noChangeAspect="1" noChangeArrowheads="1"/>
              </p:cNvSpPr>
              <p:nvPr/>
            </p:nvSpPr>
            <p:spPr bwMode="auto">
              <a:xfrm>
                <a:off x="4293" y="3408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65545" name="Text Box 36"/>
            <p:cNvSpPr txBox="1">
              <a:spLocks noChangeArrowheads="1"/>
            </p:cNvSpPr>
            <p:nvPr/>
          </p:nvSpPr>
          <p:spPr bwMode="auto">
            <a:xfrm>
              <a:off x="1649" y="3216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5546" name="Text Box 37"/>
            <p:cNvSpPr txBox="1">
              <a:spLocks noChangeArrowheads="1"/>
            </p:cNvSpPr>
            <p:nvPr/>
          </p:nvSpPr>
          <p:spPr bwMode="auto">
            <a:xfrm>
              <a:off x="480" y="2880"/>
              <a:ext cx="23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65547" name="Text Box 38"/>
            <p:cNvSpPr txBox="1">
              <a:spLocks noChangeArrowheads="1"/>
            </p:cNvSpPr>
            <p:nvPr/>
          </p:nvSpPr>
          <p:spPr bwMode="auto">
            <a:xfrm>
              <a:off x="2448" y="3072"/>
              <a:ext cx="23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65548" name="Text Box 39"/>
            <p:cNvSpPr txBox="1">
              <a:spLocks noChangeArrowheads="1"/>
            </p:cNvSpPr>
            <p:nvPr/>
          </p:nvSpPr>
          <p:spPr bwMode="auto">
            <a:xfrm>
              <a:off x="2532" y="3081"/>
              <a:ext cx="1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'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/>
              <a:t>Recognition as an alignment problem:</a:t>
            </a:r>
            <a:br>
              <a:rPr lang="en-US" sz="4000" dirty="0"/>
            </a:br>
            <a:r>
              <a:rPr lang="en-US" sz="4000" dirty="0"/>
              <a:t>Block world</a:t>
            </a:r>
          </a:p>
        </p:txBody>
      </p:sp>
      <p:sp>
        <p:nvSpPr>
          <p:cNvPr id="66563" name="Rectangle 5"/>
          <p:cNvSpPr>
            <a:spLocks noChangeArrowheads="1"/>
          </p:cNvSpPr>
          <p:nvPr/>
        </p:nvSpPr>
        <p:spPr bwMode="auto">
          <a:xfrm>
            <a:off x="457200" y="6400800"/>
            <a:ext cx="845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alibri" panose="020F0502020204030204" pitchFamily="34" charset="0"/>
              </a:rPr>
              <a:t>J. Mundy, </a:t>
            </a:r>
            <a:r>
              <a:rPr lang="en-US" altLang="en-US" sz="1800" dirty="0">
                <a:latin typeface="Calibri" panose="020F0502020204030204" pitchFamily="34" charset="0"/>
                <a:hlinkClick r:id="rId3"/>
              </a:rPr>
              <a:t>Object Recognition in the Geometric Era: a Retrospective</a:t>
            </a:r>
            <a:r>
              <a:rPr lang="en-US" altLang="en-US" sz="1800" dirty="0">
                <a:latin typeface="Calibri" panose="020F0502020204030204" pitchFamily="34" charset="0"/>
              </a:rPr>
              <a:t>, 2006</a:t>
            </a:r>
          </a:p>
        </p:txBody>
      </p:sp>
      <p:pic>
        <p:nvPicPr>
          <p:cNvPr id="6656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371600"/>
            <a:ext cx="511016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5029200"/>
            <a:ext cx="684053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Rectangle 4"/>
          <p:cNvSpPr>
            <a:spLocks noChangeArrowheads="1"/>
          </p:cNvSpPr>
          <p:nvPr/>
        </p:nvSpPr>
        <p:spPr bwMode="auto">
          <a:xfrm>
            <a:off x="6400800" y="1996212"/>
            <a:ext cx="2590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L. G. Roberts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solidFill>
                  <a:srgbClr val="000000"/>
                </a:solidFill>
                <a:latin typeface="Calibri" panose="020F0502020204030204" pitchFamily="34" charset="0"/>
                <a:hlinkClick r:id="rId6"/>
              </a:rPr>
              <a:t>Machine Perception of Three Dimensional Solids</a:t>
            </a:r>
            <a:r>
              <a:rPr lang="en-US" altLang="en-US" sz="1800" i="1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Ph.D. thesis, MIT Department of Electrical Engineering, 1963.</a:t>
            </a:r>
            <a:r>
              <a:rPr lang="en-US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428625" y="434975"/>
            <a:ext cx="6302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2"/>
                </a:solidFill>
                <a:latin typeface="Times New Roman" panose="02020603050405020304" pitchFamily="18" charset="0"/>
              </a:rPr>
              <a:t>Alignment: Huttenlocher &amp; Ullman (1987)</a:t>
            </a:r>
          </a:p>
        </p:txBody>
      </p:sp>
      <p:pic>
        <p:nvPicPr>
          <p:cNvPr id="67587" name="Picture 3" descr="~lwf0000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2174" b="6281"/>
          <a:stretch>
            <a:fillRect/>
          </a:stretch>
        </p:blipFill>
        <p:spPr bwMode="auto">
          <a:xfrm>
            <a:off x="469900" y="1320800"/>
            <a:ext cx="81915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88" name="Group 4"/>
          <p:cNvGrpSpPr>
            <a:grpSpLocks/>
          </p:cNvGrpSpPr>
          <p:nvPr/>
        </p:nvGrpSpPr>
        <p:grpSpPr bwMode="auto">
          <a:xfrm>
            <a:off x="6350000" y="4381500"/>
            <a:ext cx="1562100" cy="1212850"/>
            <a:chOff x="4000" y="2664"/>
            <a:chExt cx="984" cy="764"/>
          </a:xfrm>
        </p:grpSpPr>
        <p:sp>
          <p:nvSpPr>
            <p:cNvPr id="67651" name="Line 5"/>
            <p:cNvSpPr>
              <a:spLocks noChangeShapeType="1"/>
            </p:cNvSpPr>
            <p:nvPr/>
          </p:nvSpPr>
          <p:spPr bwMode="auto">
            <a:xfrm>
              <a:off x="4004" y="3000"/>
              <a:ext cx="16" cy="35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7652" name="Line 6"/>
            <p:cNvSpPr>
              <a:spLocks noChangeShapeType="1"/>
            </p:cNvSpPr>
            <p:nvPr/>
          </p:nvSpPr>
          <p:spPr bwMode="auto">
            <a:xfrm>
              <a:off x="4020" y="3352"/>
              <a:ext cx="724" cy="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7653" name="Line 7"/>
            <p:cNvSpPr>
              <a:spLocks noChangeShapeType="1"/>
            </p:cNvSpPr>
            <p:nvPr/>
          </p:nvSpPr>
          <p:spPr bwMode="auto">
            <a:xfrm flipV="1">
              <a:off x="4744" y="3324"/>
              <a:ext cx="240" cy="1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7654" name="Line 8"/>
            <p:cNvSpPr>
              <a:spLocks noChangeShapeType="1"/>
            </p:cNvSpPr>
            <p:nvPr/>
          </p:nvSpPr>
          <p:spPr bwMode="auto">
            <a:xfrm flipH="1" flipV="1">
              <a:off x="4612" y="2664"/>
              <a:ext cx="372" cy="66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7655" name="Line 9"/>
            <p:cNvSpPr>
              <a:spLocks noChangeShapeType="1"/>
            </p:cNvSpPr>
            <p:nvPr/>
          </p:nvSpPr>
          <p:spPr bwMode="auto">
            <a:xfrm flipH="1">
              <a:off x="4488" y="2664"/>
              <a:ext cx="124" cy="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7656" name="Line 10"/>
            <p:cNvSpPr>
              <a:spLocks noChangeShapeType="1"/>
            </p:cNvSpPr>
            <p:nvPr/>
          </p:nvSpPr>
          <p:spPr bwMode="auto">
            <a:xfrm>
              <a:off x="4484" y="2696"/>
              <a:ext cx="24" cy="3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7657" name="Line 11"/>
            <p:cNvSpPr>
              <a:spLocks noChangeShapeType="1"/>
            </p:cNvSpPr>
            <p:nvPr/>
          </p:nvSpPr>
          <p:spPr bwMode="auto">
            <a:xfrm flipV="1">
              <a:off x="4000" y="2964"/>
              <a:ext cx="140" cy="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7658" name="Line 12"/>
            <p:cNvSpPr>
              <a:spLocks noChangeShapeType="1"/>
            </p:cNvSpPr>
            <p:nvPr/>
          </p:nvSpPr>
          <p:spPr bwMode="auto">
            <a:xfrm>
              <a:off x="4140" y="2960"/>
              <a:ext cx="676" cy="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sp>
        <p:nvSpPr>
          <p:cNvPr id="67589" name="Rectangle 13"/>
          <p:cNvSpPr>
            <a:spLocks noChangeArrowheads="1"/>
          </p:cNvSpPr>
          <p:nvPr/>
        </p:nvSpPr>
        <p:spPr bwMode="auto">
          <a:xfrm>
            <a:off x="9144000" y="63627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7590" name="Rectangle 14"/>
          <p:cNvSpPr>
            <a:spLocks noChangeArrowheads="1"/>
          </p:cNvSpPr>
          <p:nvPr/>
        </p:nvSpPr>
        <p:spPr bwMode="auto">
          <a:xfrm>
            <a:off x="457200" y="1320800"/>
            <a:ext cx="8204200" cy="49911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67591" name="Group 15"/>
          <p:cNvGrpSpPr>
            <a:grpSpLocks/>
          </p:cNvGrpSpPr>
          <p:nvPr/>
        </p:nvGrpSpPr>
        <p:grpSpPr bwMode="auto">
          <a:xfrm>
            <a:off x="1524000" y="4219575"/>
            <a:ext cx="2209800" cy="2162175"/>
            <a:chOff x="960" y="2562"/>
            <a:chExt cx="1392" cy="1362"/>
          </a:xfrm>
        </p:grpSpPr>
        <p:sp>
          <p:nvSpPr>
            <p:cNvPr id="67594" name="Oval 16"/>
            <p:cNvSpPr>
              <a:spLocks noChangeArrowheads="1"/>
            </p:cNvSpPr>
            <p:nvPr/>
          </p:nvSpPr>
          <p:spPr bwMode="auto">
            <a:xfrm>
              <a:off x="1098" y="3339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595" name="Oval 17"/>
            <p:cNvSpPr>
              <a:spLocks noChangeArrowheads="1"/>
            </p:cNvSpPr>
            <p:nvPr/>
          </p:nvSpPr>
          <p:spPr bwMode="auto">
            <a:xfrm>
              <a:off x="1326" y="3399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596" name="Oval 18"/>
            <p:cNvSpPr>
              <a:spLocks noChangeArrowheads="1"/>
            </p:cNvSpPr>
            <p:nvPr/>
          </p:nvSpPr>
          <p:spPr bwMode="auto">
            <a:xfrm>
              <a:off x="1362" y="3648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597" name="Oval 19"/>
            <p:cNvSpPr>
              <a:spLocks noChangeArrowheads="1"/>
            </p:cNvSpPr>
            <p:nvPr/>
          </p:nvSpPr>
          <p:spPr bwMode="auto">
            <a:xfrm>
              <a:off x="1119" y="3582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598" name="Oval 20"/>
            <p:cNvSpPr>
              <a:spLocks noChangeArrowheads="1"/>
            </p:cNvSpPr>
            <p:nvPr/>
          </p:nvSpPr>
          <p:spPr bwMode="auto">
            <a:xfrm>
              <a:off x="1203" y="3474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599" name="Oval 21"/>
            <p:cNvSpPr>
              <a:spLocks noChangeArrowheads="1"/>
            </p:cNvSpPr>
            <p:nvPr/>
          </p:nvSpPr>
          <p:spPr bwMode="auto">
            <a:xfrm>
              <a:off x="1317" y="3600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00" name="Oval 22"/>
            <p:cNvSpPr>
              <a:spLocks noChangeArrowheads="1"/>
            </p:cNvSpPr>
            <p:nvPr/>
          </p:nvSpPr>
          <p:spPr bwMode="auto">
            <a:xfrm>
              <a:off x="1206" y="3408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01" name="Oval 23"/>
            <p:cNvSpPr>
              <a:spLocks noChangeArrowheads="1"/>
            </p:cNvSpPr>
            <p:nvPr/>
          </p:nvSpPr>
          <p:spPr bwMode="auto">
            <a:xfrm>
              <a:off x="1260" y="3291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02" name="Oval 24"/>
            <p:cNvSpPr>
              <a:spLocks noChangeArrowheads="1"/>
            </p:cNvSpPr>
            <p:nvPr/>
          </p:nvSpPr>
          <p:spPr bwMode="auto">
            <a:xfrm>
              <a:off x="1353" y="3255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03" name="Oval 25"/>
            <p:cNvSpPr>
              <a:spLocks noChangeArrowheads="1"/>
            </p:cNvSpPr>
            <p:nvPr/>
          </p:nvSpPr>
          <p:spPr bwMode="auto">
            <a:xfrm>
              <a:off x="1341" y="3351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04" name="Oval 26"/>
            <p:cNvSpPr>
              <a:spLocks noChangeArrowheads="1"/>
            </p:cNvSpPr>
            <p:nvPr/>
          </p:nvSpPr>
          <p:spPr bwMode="auto">
            <a:xfrm>
              <a:off x="1434" y="3309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05" name="Oval 27"/>
            <p:cNvSpPr>
              <a:spLocks noChangeArrowheads="1"/>
            </p:cNvSpPr>
            <p:nvPr/>
          </p:nvSpPr>
          <p:spPr bwMode="auto">
            <a:xfrm>
              <a:off x="1590" y="3312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06" name="Oval 28"/>
            <p:cNvSpPr>
              <a:spLocks noChangeArrowheads="1"/>
            </p:cNvSpPr>
            <p:nvPr/>
          </p:nvSpPr>
          <p:spPr bwMode="auto">
            <a:xfrm>
              <a:off x="1596" y="3561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07" name="Oval 29"/>
            <p:cNvSpPr>
              <a:spLocks noChangeArrowheads="1"/>
            </p:cNvSpPr>
            <p:nvPr/>
          </p:nvSpPr>
          <p:spPr bwMode="auto">
            <a:xfrm>
              <a:off x="1575" y="3393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08" name="Oval 30"/>
            <p:cNvSpPr>
              <a:spLocks noChangeArrowheads="1"/>
            </p:cNvSpPr>
            <p:nvPr/>
          </p:nvSpPr>
          <p:spPr bwMode="auto">
            <a:xfrm>
              <a:off x="1221" y="3012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09" name="Oval 31"/>
            <p:cNvSpPr>
              <a:spLocks noChangeArrowheads="1"/>
            </p:cNvSpPr>
            <p:nvPr/>
          </p:nvSpPr>
          <p:spPr bwMode="auto">
            <a:xfrm>
              <a:off x="1347" y="2964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10" name="Oval 32"/>
            <p:cNvSpPr>
              <a:spLocks noChangeArrowheads="1"/>
            </p:cNvSpPr>
            <p:nvPr/>
          </p:nvSpPr>
          <p:spPr bwMode="auto">
            <a:xfrm>
              <a:off x="1698" y="2700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11" name="Oval 33"/>
            <p:cNvSpPr>
              <a:spLocks noChangeArrowheads="1"/>
            </p:cNvSpPr>
            <p:nvPr/>
          </p:nvSpPr>
          <p:spPr bwMode="auto">
            <a:xfrm>
              <a:off x="2037" y="3036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12" name="Oval 34"/>
            <p:cNvSpPr>
              <a:spLocks noChangeArrowheads="1"/>
            </p:cNvSpPr>
            <p:nvPr/>
          </p:nvSpPr>
          <p:spPr bwMode="auto">
            <a:xfrm>
              <a:off x="2202" y="3321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13" name="Oval 35"/>
            <p:cNvSpPr>
              <a:spLocks noChangeArrowheads="1"/>
            </p:cNvSpPr>
            <p:nvPr/>
          </p:nvSpPr>
          <p:spPr bwMode="auto">
            <a:xfrm>
              <a:off x="1971" y="3423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14" name="Oval 36"/>
            <p:cNvSpPr>
              <a:spLocks noChangeArrowheads="1"/>
            </p:cNvSpPr>
            <p:nvPr/>
          </p:nvSpPr>
          <p:spPr bwMode="auto">
            <a:xfrm>
              <a:off x="1782" y="3063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15" name="Oval 37"/>
            <p:cNvSpPr>
              <a:spLocks noChangeArrowheads="1"/>
            </p:cNvSpPr>
            <p:nvPr/>
          </p:nvSpPr>
          <p:spPr bwMode="auto">
            <a:xfrm>
              <a:off x="1944" y="3078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16" name="Oval 38"/>
            <p:cNvSpPr>
              <a:spLocks noChangeArrowheads="1"/>
            </p:cNvSpPr>
            <p:nvPr/>
          </p:nvSpPr>
          <p:spPr bwMode="auto">
            <a:xfrm>
              <a:off x="2103" y="3390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17" name="Oval 39"/>
            <p:cNvSpPr>
              <a:spLocks noChangeArrowheads="1"/>
            </p:cNvSpPr>
            <p:nvPr/>
          </p:nvSpPr>
          <p:spPr bwMode="auto">
            <a:xfrm>
              <a:off x="1506" y="3525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18" name="Oval 40"/>
            <p:cNvSpPr>
              <a:spLocks noChangeArrowheads="1"/>
            </p:cNvSpPr>
            <p:nvPr/>
          </p:nvSpPr>
          <p:spPr bwMode="auto">
            <a:xfrm>
              <a:off x="1839" y="2664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19" name="Oval 41"/>
            <p:cNvSpPr>
              <a:spLocks noChangeArrowheads="1"/>
            </p:cNvSpPr>
            <p:nvPr/>
          </p:nvSpPr>
          <p:spPr bwMode="auto">
            <a:xfrm>
              <a:off x="1719" y="2994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20" name="Oval 42"/>
            <p:cNvSpPr>
              <a:spLocks noChangeArrowheads="1"/>
            </p:cNvSpPr>
            <p:nvPr/>
          </p:nvSpPr>
          <p:spPr bwMode="auto">
            <a:xfrm>
              <a:off x="960" y="2562"/>
              <a:ext cx="1392" cy="1362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21" name="Oval 43"/>
            <p:cNvSpPr>
              <a:spLocks noChangeArrowheads="1"/>
            </p:cNvSpPr>
            <p:nvPr/>
          </p:nvSpPr>
          <p:spPr bwMode="auto">
            <a:xfrm>
              <a:off x="1107" y="2820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22" name="Oval 44"/>
            <p:cNvSpPr>
              <a:spLocks noChangeArrowheads="1"/>
            </p:cNvSpPr>
            <p:nvPr/>
          </p:nvSpPr>
          <p:spPr bwMode="auto">
            <a:xfrm>
              <a:off x="1267" y="2776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23" name="Oval 45"/>
            <p:cNvSpPr>
              <a:spLocks noChangeArrowheads="1"/>
            </p:cNvSpPr>
            <p:nvPr/>
          </p:nvSpPr>
          <p:spPr bwMode="auto">
            <a:xfrm>
              <a:off x="1203" y="2768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24" name="Oval 46"/>
            <p:cNvSpPr>
              <a:spLocks noChangeArrowheads="1"/>
            </p:cNvSpPr>
            <p:nvPr/>
          </p:nvSpPr>
          <p:spPr bwMode="auto">
            <a:xfrm>
              <a:off x="1267" y="2712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25" name="Oval 47"/>
            <p:cNvSpPr>
              <a:spLocks noChangeArrowheads="1"/>
            </p:cNvSpPr>
            <p:nvPr/>
          </p:nvSpPr>
          <p:spPr bwMode="auto">
            <a:xfrm>
              <a:off x="1331" y="2716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26" name="Oval 48"/>
            <p:cNvSpPr>
              <a:spLocks noChangeArrowheads="1"/>
            </p:cNvSpPr>
            <p:nvPr/>
          </p:nvSpPr>
          <p:spPr bwMode="auto">
            <a:xfrm>
              <a:off x="1311" y="2780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27" name="Oval 49"/>
            <p:cNvSpPr>
              <a:spLocks noChangeArrowheads="1"/>
            </p:cNvSpPr>
            <p:nvPr/>
          </p:nvSpPr>
          <p:spPr bwMode="auto">
            <a:xfrm>
              <a:off x="1443" y="2760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28" name="Oval 50"/>
            <p:cNvSpPr>
              <a:spLocks noChangeArrowheads="1"/>
            </p:cNvSpPr>
            <p:nvPr/>
          </p:nvSpPr>
          <p:spPr bwMode="auto">
            <a:xfrm>
              <a:off x="1519" y="2808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29" name="Oval 51"/>
            <p:cNvSpPr>
              <a:spLocks noChangeArrowheads="1"/>
            </p:cNvSpPr>
            <p:nvPr/>
          </p:nvSpPr>
          <p:spPr bwMode="auto">
            <a:xfrm>
              <a:off x="1587" y="2780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30" name="Oval 52"/>
            <p:cNvSpPr>
              <a:spLocks noChangeArrowheads="1"/>
            </p:cNvSpPr>
            <p:nvPr/>
          </p:nvSpPr>
          <p:spPr bwMode="auto">
            <a:xfrm>
              <a:off x="1403" y="2628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31" name="Oval 53"/>
            <p:cNvSpPr>
              <a:spLocks noChangeArrowheads="1"/>
            </p:cNvSpPr>
            <p:nvPr/>
          </p:nvSpPr>
          <p:spPr bwMode="auto">
            <a:xfrm>
              <a:off x="1375" y="2656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32" name="Oval 54"/>
            <p:cNvSpPr>
              <a:spLocks noChangeArrowheads="1"/>
            </p:cNvSpPr>
            <p:nvPr/>
          </p:nvSpPr>
          <p:spPr bwMode="auto">
            <a:xfrm>
              <a:off x="1475" y="2664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33" name="Oval 55"/>
            <p:cNvSpPr>
              <a:spLocks noChangeArrowheads="1"/>
            </p:cNvSpPr>
            <p:nvPr/>
          </p:nvSpPr>
          <p:spPr bwMode="auto">
            <a:xfrm>
              <a:off x="1503" y="2644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34" name="Oval 56"/>
            <p:cNvSpPr>
              <a:spLocks noChangeArrowheads="1"/>
            </p:cNvSpPr>
            <p:nvPr/>
          </p:nvSpPr>
          <p:spPr bwMode="auto">
            <a:xfrm>
              <a:off x="1527" y="2672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35" name="Oval 57"/>
            <p:cNvSpPr>
              <a:spLocks noChangeArrowheads="1"/>
            </p:cNvSpPr>
            <p:nvPr/>
          </p:nvSpPr>
          <p:spPr bwMode="auto">
            <a:xfrm>
              <a:off x="1615" y="2624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36" name="Oval 58"/>
            <p:cNvSpPr>
              <a:spLocks noChangeArrowheads="1"/>
            </p:cNvSpPr>
            <p:nvPr/>
          </p:nvSpPr>
          <p:spPr bwMode="auto">
            <a:xfrm>
              <a:off x="1631" y="2596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37" name="Oval 59"/>
            <p:cNvSpPr>
              <a:spLocks noChangeArrowheads="1"/>
            </p:cNvSpPr>
            <p:nvPr/>
          </p:nvSpPr>
          <p:spPr bwMode="auto">
            <a:xfrm>
              <a:off x="1779" y="2676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38" name="Oval 60"/>
            <p:cNvSpPr>
              <a:spLocks noChangeArrowheads="1"/>
            </p:cNvSpPr>
            <p:nvPr/>
          </p:nvSpPr>
          <p:spPr bwMode="auto">
            <a:xfrm>
              <a:off x="1739" y="2612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39" name="Oval 61"/>
            <p:cNvSpPr>
              <a:spLocks noChangeArrowheads="1"/>
            </p:cNvSpPr>
            <p:nvPr/>
          </p:nvSpPr>
          <p:spPr bwMode="auto">
            <a:xfrm>
              <a:off x="1647" y="2668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40" name="Oval 62"/>
            <p:cNvSpPr>
              <a:spLocks noChangeArrowheads="1"/>
            </p:cNvSpPr>
            <p:nvPr/>
          </p:nvSpPr>
          <p:spPr bwMode="auto">
            <a:xfrm>
              <a:off x="1527" y="2732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41" name="Oval 63"/>
            <p:cNvSpPr>
              <a:spLocks noChangeArrowheads="1"/>
            </p:cNvSpPr>
            <p:nvPr/>
          </p:nvSpPr>
          <p:spPr bwMode="auto">
            <a:xfrm>
              <a:off x="1291" y="2916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42" name="Oval 64"/>
            <p:cNvSpPr>
              <a:spLocks noChangeArrowheads="1"/>
            </p:cNvSpPr>
            <p:nvPr/>
          </p:nvSpPr>
          <p:spPr bwMode="auto">
            <a:xfrm>
              <a:off x="1139" y="2960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43" name="Oval 65"/>
            <p:cNvSpPr>
              <a:spLocks noChangeArrowheads="1"/>
            </p:cNvSpPr>
            <p:nvPr/>
          </p:nvSpPr>
          <p:spPr bwMode="auto">
            <a:xfrm>
              <a:off x="1367" y="2848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44" name="Oval 66"/>
            <p:cNvSpPr>
              <a:spLocks noChangeArrowheads="1"/>
            </p:cNvSpPr>
            <p:nvPr/>
          </p:nvSpPr>
          <p:spPr bwMode="auto">
            <a:xfrm>
              <a:off x="1695" y="2596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45" name="Oval 67"/>
            <p:cNvSpPr>
              <a:spLocks noChangeArrowheads="1"/>
            </p:cNvSpPr>
            <p:nvPr/>
          </p:nvSpPr>
          <p:spPr bwMode="auto">
            <a:xfrm>
              <a:off x="1771" y="3584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46" name="Oval 68"/>
            <p:cNvSpPr>
              <a:spLocks noChangeArrowheads="1"/>
            </p:cNvSpPr>
            <p:nvPr/>
          </p:nvSpPr>
          <p:spPr bwMode="auto">
            <a:xfrm>
              <a:off x="1651" y="3604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47" name="Oval 69"/>
            <p:cNvSpPr>
              <a:spLocks noChangeArrowheads="1"/>
            </p:cNvSpPr>
            <p:nvPr/>
          </p:nvSpPr>
          <p:spPr bwMode="auto">
            <a:xfrm>
              <a:off x="1847" y="3060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48" name="Oval 70"/>
            <p:cNvSpPr>
              <a:spLocks noChangeArrowheads="1"/>
            </p:cNvSpPr>
            <p:nvPr/>
          </p:nvSpPr>
          <p:spPr bwMode="auto">
            <a:xfrm>
              <a:off x="1891" y="3076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49" name="Oval 71"/>
            <p:cNvSpPr>
              <a:spLocks noChangeArrowheads="1"/>
            </p:cNvSpPr>
            <p:nvPr/>
          </p:nvSpPr>
          <p:spPr bwMode="auto">
            <a:xfrm>
              <a:off x="1503" y="3392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7650" name="Oval 72"/>
            <p:cNvSpPr>
              <a:spLocks noChangeArrowheads="1"/>
            </p:cNvSpPr>
            <p:nvPr/>
          </p:nvSpPr>
          <p:spPr bwMode="auto">
            <a:xfrm>
              <a:off x="1519" y="3284"/>
              <a:ext cx="50" cy="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67592" name="Rectangle 73"/>
          <p:cNvSpPr>
            <a:spLocks noChangeArrowheads="1"/>
          </p:cNvSpPr>
          <p:nvPr/>
        </p:nvSpPr>
        <p:spPr bwMode="auto">
          <a:xfrm>
            <a:off x="4470400" y="1320800"/>
            <a:ext cx="254000" cy="499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7593" name="Rectangle 74"/>
          <p:cNvSpPr>
            <a:spLocks noChangeArrowheads="1"/>
          </p:cNvSpPr>
          <p:nvPr/>
        </p:nvSpPr>
        <p:spPr bwMode="auto">
          <a:xfrm>
            <a:off x="457200" y="3670300"/>
            <a:ext cx="8204200" cy="279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2"/>
          <p:cNvGrpSpPr>
            <a:grpSpLocks/>
          </p:cNvGrpSpPr>
          <p:nvPr/>
        </p:nvGrpSpPr>
        <p:grpSpPr bwMode="auto">
          <a:xfrm>
            <a:off x="636588" y="76200"/>
            <a:ext cx="7851775" cy="3765550"/>
            <a:chOff x="227" y="1406"/>
            <a:chExt cx="5321" cy="2224"/>
          </a:xfrm>
        </p:grpSpPr>
        <p:sp>
          <p:nvSpPr>
            <p:cNvPr id="68629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8630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6863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3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4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5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6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7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8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9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0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1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2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3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4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5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6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11" name="Text Box 21"/>
          <p:cNvSpPr txBox="1">
            <a:spLocks noChangeArrowheads="1"/>
          </p:cNvSpPr>
          <p:nvPr/>
        </p:nvSpPr>
        <p:spPr bwMode="auto">
          <a:xfrm>
            <a:off x="909638" y="4479925"/>
            <a:ext cx="17224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Variability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8612" name="Text Box 22"/>
          <p:cNvSpPr txBox="1">
            <a:spLocks noChangeArrowheads="1"/>
          </p:cNvSpPr>
          <p:nvPr/>
        </p:nvSpPr>
        <p:spPr bwMode="auto">
          <a:xfrm>
            <a:off x="5764213" y="4530725"/>
            <a:ext cx="25415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Camera position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Illumination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Internal parameters</a:t>
            </a:r>
          </a:p>
        </p:txBody>
      </p:sp>
      <p:sp>
        <p:nvSpPr>
          <p:cNvPr id="68613" name="Rectangle 23"/>
          <p:cNvSpPr>
            <a:spLocks noChangeArrowheads="1"/>
          </p:cNvSpPr>
          <p:nvPr/>
        </p:nvSpPr>
        <p:spPr bwMode="auto">
          <a:xfrm>
            <a:off x="3962400" y="393700"/>
            <a:ext cx="11303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8614" name="Rectangle 24"/>
          <p:cNvSpPr>
            <a:spLocks noChangeArrowheads="1"/>
          </p:cNvSpPr>
          <p:nvPr/>
        </p:nvSpPr>
        <p:spPr bwMode="auto">
          <a:xfrm>
            <a:off x="4254500" y="393700"/>
            <a:ext cx="5588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8615" name="Line 25"/>
          <p:cNvSpPr>
            <a:spLocks noChangeShapeType="1"/>
          </p:cNvSpPr>
          <p:nvPr/>
        </p:nvSpPr>
        <p:spPr bwMode="auto">
          <a:xfrm>
            <a:off x="4521200" y="393700"/>
            <a:ext cx="0" cy="825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8616" name="Rectangle 26"/>
          <p:cNvSpPr>
            <a:spLocks noChangeArrowheads="1"/>
          </p:cNvSpPr>
          <p:nvPr/>
        </p:nvSpPr>
        <p:spPr bwMode="auto">
          <a:xfrm>
            <a:off x="3962400" y="647700"/>
            <a:ext cx="1130300" cy="2921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8617" name="Oval 27"/>
          <p:cNvSpPr>
            <a:spLocks noChangeArrowheads="1"/>
          </p:cNvSpPr>
          <p:nvPr/>
        </p:nvSpPr>
        <p:spPr bwMode="auto">
          <a:xfrm>
            <a:off x="6019800" y="1346200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27740" name="Rectangle 28"/>
          <p:cNvSpPr>
            <a:spLocks noChangeArrowheads="1"/>
          </p:cNvSpPr>
          <p:nvPr/>
        </p:nvSpPr>
        <p:spPr bwMode="auto">
          <a:xfrm>
            <a:off x="5181600" y="76200"/>
            <a:ext cx="3581400" cy="398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27741" name="Line 29"/>
          <p:cNvSpPr>
            <a:spLocks noChangeShapeType="1"/>
          </p:cNvSpPr>
          <p:nvPr/>
        </p:nvSpPr>
        <p:spPr bwMode="auto">
          <a:xfrm>
            <a:off x="5410200" y="3276600"/>
            <a:ext cx="2514600" cy="5334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7742" name="Line 30"/>
          <p:cNvSpPr>
            <a:spLocks noChangeShapeType="1"/>
          </p:cNvSpPr>
          <p:nvPr/>
        </p:nvSpPr>
        <p:spPr bwMode="auto">
          <a:xfrm flipV="1">
            <a:off x="5410200" y="1981200"/>
            <a:ext cx="2844800" cy="12954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7743" name="Line 31"/>
          <p:cNvSpPr>
            <a:spLocks noChangeShapeType="1"/>
          </p:cNvSpPr>
          <p:nvPr/>
        </p:nvSpPr>
        <p:spPr bwMode="auto">
          <a:xfrm flipV="1">
            <a:off x="5410200" y="76200"/>
            <a:ext cx="0" cy="32004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7744" name="Oval 32"/>
          <p:cNvSpPr>
            <a:spLocks noChangeArrowheads="1"/>
          </p:cNvSpPr>
          <p:nvPr/>
        </p:nvSpPr>
        <p:spPr bwMode="auto">
          <a:xfrm>
            <a:off x="6007100" y="1346200"/>
            <a:ext cx="114300" cy="139700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27745" name="Freeform 33"/>
          <p:cNvSpPr>
            <a:spLocks/>
          </p:cNvSpPr>
          <p:nvPr/>
        </p:nvSpPr>
        <p:spPr bwMode="auto">
          <a:xfrm>
            <a:off x="5181600" y="825500"/>
            <a:ext cx="868363" cy="457200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27746" name="Line 34"/>
          <p:cNvSpPr>
            <a:spLocks noChangeShapeType="1"/>
          </p:cNvSpPr>
          <p:nvPr/>
        </p:nvSpPr>
        <p:spPr bwMode="auto">
          <a:xfrm flipH="1">
            <a:off x="990600" y="4419600"/>
            <a:ext cx="17653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7747" name="Line 35"/>
          <p:cNvSpPr>
            <a:spLocks noChangeShapeType="1"/>
          </p:cNvSpPr>
          <p:nvPr/>
        </p:nvSpPr>
        <p:spPr bwMode="auto">
          <a:xfrm>
            <a:off x="850900" y="4432300"/>
            <a:ext cx="18669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7748" name="Text Box 36"/>
          <p:cNvSpPr txBox="1">
            <a:spLocks noChangeArrowheads="1"/>
          </p:cNvSpPr>
          <p:nvPr/>
        </p:nvSpPr>
        <p:spPr bwMode="auto">
          <a:xfrm>
            <a:off x="3311525" y="4473575"/>
            <a:ext cx="23272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Invariance to:</a:t>
            </a:r>
          </a:p>
        </p:txBody>
      </p:sp>
      <p:sp>
        <p:nvSpPr>
          <p:cNvPr id="627749" name="Text Box 37"/>
          <p:cNvSpPr txBox="1">
            <a:spLocks noChangeArrowheads="1"/>
          </p:cNvSpPr>
          <p:nvPr/>
        </p:nvSpPr>
        <p:spPr bwMode="auto">
          <a:xfrm>
            <a:off x="733425" y="5962650"/>
            <a:ext cx="76215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Duda &amp; Hart ( 1972); Weiss (1987); Mundy et al. (1992-94);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Rothwell et al. (1992); Burns et al. (1993)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40" grpId="0" animBg="1"/>
      <p:bldP spid="627741" grpId="0" animBg="1"/>
      <p:bldP spid="627742" grpId="0" animBg="1"/>
      <p:bldP spid="627743" grpId="0" animBg="1"/>
      <p:bldP spid="627744" grpId="0" animBg="1"/>
      <p:bldP spid="627745" grpId="0" animBg="1"/>
      <p:bldP spid="627746" grpId="0" animBg="1"/>
      <p:bldP spid="627747" grpId="0" animBg="1"/>
      <p:bldP spid="627748" grpId="0"/>
      <p:bldP spid="62774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Text Box 2"/>
          <p:cNvSpPr txBox="1">
            <a:spLocks noChangeArrowheads="1"/>
          </p:cNvSpPr>
          <p:nvPr/>
        </p:nvSpPr>
        <p:spPr bwMode="auto">
          <a:xfrm>
            <a:off x="136525" y="5845175"/>
            <a:ext cx="80168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2"/>
                </a:solidFill>
                <a:latin typeface="Times New Roman" panose="02020603050405020304" pitchFamily="18" charset="0"/>
              </a:rPr>
              <a:t>General 3D objects do not admit monocular viewpoint </a:t>
            </a:r>
            <a:br>
              <a:rPr lang="en-US" altLang="en-US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tx2"/>
                </a:solidFill>
                <a:latin typeface="Times New Roman" panose="02020603050405020304" pitchFamily="18" charset="0"/>
              </a:rPr>
              <a:t>invariants  (Burns et al., 1993)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1925" y="3124200"/>
            <a:ext cx="8740775" cy="2574925"/>
            <a:chOff x="102" y="2122"/>
            <a:chExt cx="5506" cy="1622"/>
          </a:xfrm>
        </p:grpSpPr>
        <p:pic>
          <p:nvPicPr>
            <p:cNvPr id="69654" name="Picture 4" descr="invarsyste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3" t="53334" r="25821" b="1427"/>
            <a:stretch>
              <a:fillRect/>
            </a:stretch>
          </p:blipFill>
          <p:spPr bwMode="auto">
            <a:xfrm>
              <a:off x="3824" y="2459"/>
              <a:ext cx="1784" cy="1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5" name="Text Box 5"/>
            <p:cNvSpPr txBox="1">
              <a:spLocks noChangeArrowheads="1"/>
            </p:cNvSpPr>
            <p:nvPr/>
          </p:nvSpPr>
          <p:spPr bwMode="auto">
            <a:xfrm>
              <a:off x="102" y="2122"/>
              <a:ext cx="409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Projective invariants (Rothwell et al., 1992):</a:t>
              </a:r>
            </a:p>
          </p:txBody>
        </p:sp>
        <p:pic>
          <p:nvPicPr>
            <p:cNvPr id="69656" name="Picture 6" descr="invarsyste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8" r="438" b="54189"/>
            <a:stretch>
              <a:fillRect/>
            </a:stretch>
          </p:blipFill>
          <p:spPr bwMode="auto">
            <a:xfrm>
              <a:off x="148" y="2459"/>
              <a:ext cx="3648" cy="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7" name="Line 7"/>
            <p:cNvSpPr>
              <a:spLocks noChangeShapeType="1"/>
            </p:cNvSpPr>
            <p:nvPr/>
          </p:nvSpPr>
          <p:spPr bwMode="auto">
            <a:xfrm flipH="1">
              <a:off x="4180" y="2584"/>
              <a:ext cx="72" cy="5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9658" name="Line 8"/>
            <p:cNvSpPr>
              <a:spLocks noChangeShapeType="1"/>
            </p:cNvSpPr>
            <p:nvPr/>
          </p:nvSpPr>
          <p:spPr bwMode="auto">
            <a:xfrm flipV="1">
              <a:off x="4180" y="3068"/>
              <a:ext cx="196" cy="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9659" name="Line 9"/>
            <p:cNvSpPr>
              <a:spLocks noChangeShapeType="1"/>
            </p:cNvSpPr>
            <p:nvPr/>
          </p:nvSpPr>
          <p:spPr bwMode="auto">
            <a:xfrm flipV="1">
              <a:off x="4380" y="2956"/>
              <a:ext cx="4" cy="11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9660" name="Line 10"/>
            <p:cNvSpPr>
              <a:spLocks noChangeShapeType="1"/>
            </p:cNvSpPr>
            <p:nvPr/>
          </p:nvSpPr>
          <p:spPr bwMode="auto">
            <a:xfrm flipV="1">
              <a:off x="4384" y="2932"/>
              <a:ext cx="296" cy="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9661" name="Line 11"/>
            <p:cNvSpPr>
              <a:spLocks noChangeShapeType="1"/>
            </p:cNvSpPr>
            <p:nvPr/>
          </p:nvSpPr>
          <p:spPr bwMode="auto">
            <a:xfrm flipV="1">
              <a:off x="4248" y="2568"/>
              <a:ext cx="176" cy="2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9662" name="Line 12"/>
            <p:cNvSpPr>
              <a:spLocks noChangeShapeType="1"/>
            </p:cNvSpPr>
            <p:nvPr/>
          </p:nvSpPr>
          <p:spPr bwMode="auto">
            <a:xfrm flipH="1">
              <a:off x="4396" y="2564"/>
              <a:ext cx="28" cy="24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9663" name="Line 13"/>
            <p:cNvSpPr>
              <a:spLocks noChangeShapeType="1"/>
            </p:cNvSpPr>
            <p:nvPr/>
          </p:nvSpPr>
          <p:spPr bwMode="auto">
            <a:xfrm flipV="1">
              <a:off x="4392" y="2780"/>
              <a:ext cx="292" cy="2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9664" name="Line 14"/>
            <p:cNvSpPr>
              <a:spLocks noChangeShapeType="1"/>
            </p:cNvSpPr>
            <p:nvPr/>
          </p:nvSpPr>
          <p:spPr bwMode="auto">
            <a:xfrm flipH="1">
              <a:off x="4672" y="2784"/>
              <a:ext cx="12" cy="14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9665" name="AutoShape 15"/>
            <p:cNvSpPr>
              <a:spLocks noChangeArrowheads="1"/>
            </p:cNvSpPr>
            <p:nvPr/>
          </p:nvSpPr>
          <p:spPr bwMode="auto">
            <a:xfrm>
              <a:off x="4248" y="2696"/>
              <a:ext cx="116" cy="280"/>
            </a:xfrm>
            <a:prstGeom prst="parallelogram">
              <a:avLst>
                <a:gd name="adj" fmla="val 25000"/>
              </a:avLst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9666" name="Line 16"/>
            <p:cNvSpPr>
              <a:spLocks noChangeShapeType="1"/>
            </p:cNvSpPr>
            <p:nvPr/>
          </p:nvSpPr>
          <p:spPr bwMode="auto">
            <a:xfrm flipV="1">
              <a:off x="4100" y="3220"/>
              <a:ext cx="944" cy="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9667" name="Line 17"/>
            <p:cNvSpPr>
              <a:spLocks noChangeShapeType="1"/>
            </p:cNvSpPr>
            <p:nvPr/>
          </p:nvSpPr>
          <p:spPr bwMode="auto">
            <a:xfrm flipV="1">
              <a:off x="4156" y="3356"/>
              <a:ext cx="944" cy="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9668" name="Freeform 18"/>
            <p:cNvSpPr>
              <a:spLocks/>
            </p:cNvSpPr>
            <p:nvPr/>
          </p:nvSpPr>
          <p:spPr bwMode="auto">
            <a:xfrm>
              <a:off x="5052" y="3097"/>
              <a:ext cx="377" cy="288"/>
            </a:xfrm>
            <a:custGeom>
              <a:avLst/>
              <a:gdLst>
                <a:gd name="T0" fmla="*/ 0 w 377"/>
                <a:gd name="T1" fmla="*/ 119 h 288"/>
                <a:gd name="T2" fmla="*/ 80 w 377"/>
                <a:gd name="T3" fmla="*/ 23 h 288"/>
                <a:gd name="T4" fmla="*/ 176 w 377"/>
                <a:gd name="T5" fmla="*/ 3 h 288"/>
                <a:gd name="T6" fmla="*/ 308 w 377"/>
                <a:gd name="T7" fmla="*/ 23 h 288"/>
                <a:gd name="T8" fmla="*/ 376 w 377"/>
                <a:gd name="T9" fmla="*/ 139 h 288"/>
                <a:gd name="T10" fmla="*/ 300 w 377"/>
                <a:gd name="T11" fmla="*/ 255 h 288"/>
                <a:gd name="T12" fmla="*/ 164 w 377"/>
                <a:gd name="T13" fmla="*/ 287 h 288"/>
                <a:gd name="T14" fmla="*/ 44 w 377"/>
                <a:gd name="T15" fmla="*/ 259 h 2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7"/>
                <a:gd name="T25" fmla="*/ 0 h 288"/>
                <a:gd name="T26" fmla="*/ 377 w 377"/>
                <a:gd name="T27" fmla="*/ 288 h 28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7" h="288">
                  <a:moveTo>
                    <a:pt x="0" y="119"/>
                  </a:moveTo>
                  <a:cubicBezTo>
                    <a:pt x="25" y="80"/>
                    <a:pt x="51" y="42"/>
                    <a:pt x="80" y="23"/>
                  </a:cubicBezTo>
                  <a:cubicBezTo>
                    <a:pt x="109" y="4"/>
                    <a:pt x="138" y="3"/>
                    <a:pt x="176" y="3"/>
                  </a:cubicBezTo>
                  <a:cubicBezTo>
                    <a:pt x="214" y="3"/>
                    <a:pt x="275" y="0"/>
                    <a:pt x="308" y="23"/>
                  </a:cubicBezTo>
                  <a:cubicBezTo>
                    <a:pt x="341" y="46"/>
                    <a:pt x="377" y="100"/>
                    <a:pt x="376" y="139"/>
                  </a:cubicBezTo>
                  <a:cubicBezTo>
                    <a:pt x="375" y="178"/>
                    <a:pt x="335" y="230"/>
                    <a:pt x="300" y="255"/>
                  </a:cubicBezTo>
                  <a:cubicBezTo>
                    <a:pt x="265" y="280"/>
                    <a:pt x="207" y="286"/>
                    <a:pt x="164" y="287"/>
                  </a:cubicBezTo>
                  <a:cubicBezTo>
                    <a:pt x="121" y="288"/>
                    <a:pt x="82" y="273"/>
                    <a:pt x="44" y="259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9669" name="AutoShape 19"/>
            <p:cNvSpPr>
              <a:spLocks noChangeArrowheads="1"/>
            </p:cNvSpPr>
            <p:nvPr/>
          </p:nvSpPr>
          <p:spPr bwMode="auto">
            <a:xfrm rot="-1164423">
              <a:off x="5080" y="3132"/>
              <a:ext cx="304" cy="208"/>
            </a:xfrm>
            <a:prstGeom prst="hexagon">
              <a:avLst>
                <a:gd name="adj" fmla="val 36538"/>
                <a:gd name="vf" fmla="val 115470"/>
              </a:avLst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69636" name="Text Box 69"/>
          <p:cNvSpPr txBox="1">
            <a:spLocks noChangeArrowheads="1"/>
          </p:cNvSpPr>
          <p:nvPr/>
        </p:nvSpPr>
        <p:spPr bwMode="auto">
          <a:xfrm>
            <a:off x="136525" y="303213"/>
            <a:ext cx="573087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invariant to similarity transformations computed from four points</a:t>
            </a:r>
          </a:p>
        </p:txBody>
      </p:sp>
      <p:sp>
        <p:nvSpPr>
          <p:cNvPr id="69637" name="Rectangle 78"/>
          <p:cNvSpPr>
            <a:spLocks noChangeArrowheads="1"/>
          </p:cNvSpPr>
          <p:nvPr/>
        </p:nvSpPr>
        <p:spPr bwMode="auto">
          <a:xfrm>
            <a:off x="6096000" y="304800"/>
            <a:ext cx="2819400" cy="2667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9638" name="Oval 79"/>
          <p:cNvSpPr>
            <a:spLocks noChangeArrowheads="1"/>
          </p:cNvSpPr>
          <p:nvPr/>
        </p:nvSpPr>
        <p:spPr bwMode="auto">
          <a:xfrm>
            <a:off x="7869238" y="704850"/>
            <a:ext cx="217487" cy="21748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9639" name="Oval 80"/>
          <p:cNvSpPr>
            <a:spLocks noChangeArrowheads="1"/>
          </p:cNvSpPr>
          <p:nvPr/>
        </p:nvSpPr>
        <p:spPr bwMode="auto">
          <a:xfrm>
            <a:off x="6934200" y="1712913"/>
            <a:ext cx="217488" cy="21748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9640" name="Oval 81"/>
          <p:cNvSpPr>
            <a:spLocks noChangeArrowheads="1"/>
          </p:cNvSpPr>
          <p:nvPr/>
        </p:nvSpPr>
        <p:spPr bwMode="auto">
          <a:xfrm>
            <a:off x="6861175" y="2289175"/>
            <a:ext cx="217488" cy="21748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9641" name="Oval 82"/>
          <p:cNvSpPr>
            <a:spLocks noChangeArrowheads="1"/>
          </p:cNvSpPr>
          <p:nvPr/>
        </p:nvSpPr>
        <p:spPr bwMode="auto">
          <a:xfrm>
            <a:off x="7581900" y="1928813"/>
            <a:ext cx="217488" cy="21748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9642" name="Rectangle 83"/>
          <p:cNvSpPr>
            <a:spLocks noChangeArrowheads="1"/>
          </p:cNvSpPr>
          <p:nvPr/>
        </p:nvSpPr>
        <p:spPr bwMode="auto">
          <a:xfrm rot="-703003">
            <a:off x="6772275" y="906463"/>
            <a:ext cx="1368425" cy="1368425"/>
          </a:xfrm>
          <a:prstGeom prst="rect">
            <a:avLst/>
          </a:prstGeom>
          <a:noFill/>
          <a:ln w="19050">
            <a:solidFill>
              <a:srgbClr val="FFFF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9643" name="Text Box 84"/>
          <p:cNvSpPr txBox="1">
            <a:spLocks noChangeArrowheads="1"/>
          </p:cNvSpPr>
          <p:nvPr/>
        </p:nvSpPr>
        <p:spPr bwMode="auto">
          <a:xfrm>
            <a:off x="6629400" y="23622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FF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69644" name="Text Box 85"/>
          <p:cNvSpPr txBox="1">
            <a:spLocks noChangeArrowheads="1"/>
          </p:cNvSpPr>
          <p:nvPr/>
        </p:nvSpPr>
        <p:spPr bwMode="auto">
          <a:xfrm>
            <a:off x="8069263" y="56197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FF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69645" name="Text Box 86"/>
          <p:cNvSpPr txBox="1">
            <a:spLocks noChangeArrowheads="1"/>
          </p:cNvSpPr>
          <p:nvPr/>
        </p:nvSpPr>
        <p:spPr bwMode="auto">
          <a:xfrm>
            <a:off x="6700838" y="135413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FF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69646" name="Text Box 87"/>
          <p:cNvSpPr txBox="1">
            <a:spLocks noChangeArrowheads="1"/>
          </p:cNvSpPr>
          <p:nvPr/>
        </p:nvSpPr>
        <p:spPr bwMode="auto">
          <a:xfrm>
            <a:off x="7735888" y="17145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FF00"/>
                </a:solidFill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69647" name="Line 88"/>
          <p:cNvSpPr>
            <a:spLocks noChangeShapeType="1"/>
          </p:cNvSpPr>
          <p:nvPr/>
        </p:nvSpPr>
        <p:spPr bwMode="auto">
          <a:xfrm flipV="1">
            <a:off x="6964363" y="2051050"/>
            <a:ext cx="1646237" cy="3349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8" name="Line 89"/>
          <p:cNvSpPr>
            <a:spLocks noChangeShapeType="1"/>
          </p:cNvSpPr>
          <p:nvPr/>
        </p:nvSpPr>
        <p:spPr bwMode="auto">
          <a:xfrm rot="16200000" flipV="1">
            <a:off x="5903913" y="1370013"/>
            <a:ext cx="1692275" cy="35877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9649" name="Group 90"/>
          <p:cNvGrpSpPr>
            <a:grpSpLocks/>
          </p:cNvGrpSpPr>
          <p:nvPr/>
        </p:nvGrpSpPr>
        <p:grpSpPr bwMode="auto">
          <a:xfrm>
            <a:off x="6807200" y="1817688"/>
            <a:ext cx="912813" cy="544512"/>
            <a:chOff x="4217" y="2089"/>
            <a:chExt cx="575" cy="343"/>
          </a:xfrm>
        </p:grpSpPr>
        <p:sp>
          <p:nvSpPr>
            <p:cNvPr id="69650" name="Line 91"/>
            <p:cNvSpPr>
              <a:spLocks noChangeShapeType="1"/>
            </p:cNvSpPr>
            <p:nvPr/>
          </p:nvSpPr>
          <p:spPr bwMode="auto">
            <a:xfrm flipV="1">
              <a:off x="4217" y="2094"/>
              <a:ext cx="147" cy="3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1" name="Line 92"/>
            <p:cNvSpPr>
              <a:spLocks noChangeShapeType="1"/>
            </p:cNvSpPr>
            <p:nvPr/>
          </p:nvSpPr>
          <p:spPr bwMode="auto">
            <a:xfrm flipV="1">
              <a:off x="4257" y="2230"/>
              <a:ext cx="514" cy="107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2" name="Line 93"/>
            <p:cNvSpPr>
              <a:spLocks noChangeShapeType="1"/>
            </p:cNvSpPr>
            <p:nvPr/>
          </p:nvSpPr>
          <p:spPr bwMode="auto">
            <a:xfrm flipH="1" flipV="1">
              <a:off x="4354" y="2089"/>
              <a:ext cx="72" cy="34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3" name="Line 94"/>
            <p:cNvSpPr>
              <a:spLocks noChangeShapeType="1"/>
            </p:cNvSpPr>
            <p:nvPr/>
          </p:nvSpPr>
          <p:spPr bwMode="auto">
            <a:xfrm rot="16200000" flipV="1">
              <a:off x="4717" y="2278"/>
              <a:ext cx="130" cy="21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976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2"/>
          <p:cNvGrpSpPr>
            <a:grpSpLocks/>
          </p:cNvGrpSpPr>
          <p:nvPr/>
        </p:nvGrpSpPr>
        <p:grpSpPr bwMode="auto">
          <a:xfrm>
            <a:off x="468313" y="1582738"/>
            <a:ext cx="4071937" cy="3921125"/>
            <a:chOff x="2966" y="967"/>
            <a:chExt cx="1512" cy="1592"/>
          </a:xfrm>
        </p:grpSpPr>
        <p:sp>
          <p:nvSpPr>
            <p:cNvPr id="70670" name="Rectangle 3"/>
            <p:cNvSpPr>
              <a:spLocks noChangeArrowheads="1"/>
            </p:cNvSpPr>
            <p:nvPr/>
          </p:nvSpPr>
          <p:spPr bwMode="auto">
            <a:xfrm>
              <a:off x="2966" y="967"/>
              <a:ext cx="1512" cy="159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0671" name="Rectangle 4"/>
            <p:cNvSpPr>
              <a:spLocks noChangeArrowheads="1"/>
            </p:cNvSpPr>
            <p:nvPr/>
          </p:nvSpPr>
          <p:spPr bwMode="auto">
            <a:xfrm>
              <a:off x="2966" y="967"/>
              <a:ext cx="1512" cy="15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7067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2044"/>
              <a:ext cx="1512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7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1530"/>
              <a:ext cx="1512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74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1015"/>
              <a:ext cx="1512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75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967"/>
              <a:ext cx="1512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659" name="Group 9"/>
          <p:cNvGrpSpPr>
            <a:grpSpLocks/>
          </p:cNvGrpSpPr>
          <p:nvPr/>
        </p:nvGrpSpPr>
        <p:grpSpPr bwMode="auto">
          <a:xfrm>
            <a:off x="4741863" y="1570038"/>
            <a:ext cx="3983037" cy="3933825"/>
            <a:chOff x="2080" y="1372"/>
            <a:chExt cx="1600" cy="1576"/>
          </a:xfrm>
        </p:grpSpPr>
        <p:sp>
          <p:nvSpPr>
            <p:cNvPr id="70664" name="Rectangle 10"/>
            <p:cNvSpPr>
              <a:spLocks noChangeArrowheads="1"/>
            </p:cNvSpPr>
            <p:nvPr/>
          </p:nvSpPr>
          <p:spPr bwMode="auto">
            <a:xfrm>
              <a:off x="2080" y="1372"/>
              <a:ext cx="1600" cy="1576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0665" name="Rectangle 11"/>
            <p:cNvSpPr>
              <a:spLocks noChangeArrowheads="1"/>
            </p:cNvSpPr>
            <p:nvPr/>
          </p:nvSpPr>
          <p:spPr bwMode="auto">
            <a:xfrm>
              <a:off x="2080" y="1372"/>
              <a:ext cx="1600" cy="1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70666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2463"/>
              <a:ext cx="160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7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1978"/>
              <a:ext cx="160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8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1493"/>
              <a:ext cx="160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9" name="Picture 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1372"/>
              <a:ext cx="1600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0660" name="Text Box 16"/>
          <p:cNvSpPr txBox="1">
            <a:spLocks noChangeArrowheads="1"/>
          </p:cNvSpPr>
          <p:nvPr/>
        </p:nvSpPr>
        <p:spPr bwMode="auto">
          <a:xfrm>
            <a:off x="327025" y="5828788"/>
            <a:ext cx="52565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ACRONYM (Brooks and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Binford</a:t>
            </a:r>
            <a:r>
              <a:rPr lang="en-US" altLang="en-US" sz="2400" dirty="0">
                <a:latin typeface="Times New Roman" panose="02020603050405020304" pitchFamily="18" charset="0"/>
              </a:rPr>
              <a:t>, 1981)</a:t>
            </a:r>
          </a:p>
        </p:txBody>
      </p:sp>
      <p:sp>
        <p:nvSpPr>
          <p:cNvPr id="70661" name="Text Box 17"/>
          <p:cNvSpPr txBox="1">
            <a:spLocks noChangeArrowheads="1"/>
          </p:cNvSpPr>
          <p:nvPr/>
        </p:nvSpPr>
        <p:spPr bwMode="auto">
          <a:xfrm>
            <a:off x="327025" y="452630"/>
            <a:ext cx="8709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Representing and recognizing object categories is harder...</a:t>
            </a:r>
          </a:p>
        </p:txBody>
      </p:sp>
      <p:sp>
        <p:nvSpPr>
          <p:cNvPr id="70662" name="Text Box 18"/>
          <p:cNvSpPr txBox="1">
            <a:spLocks noChangeArrowheads="1"/>
          </p:cNvSpPr>
          <p:nvPr/>
        </p:nvSpPr>
        <p:spPr bwMode="auto">
          <a:xfrm>
            <a:off x="327025" y="6296067"/>
            <a:ext cx="8569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Binford (1971),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Nevatia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Binford (1972), Marr &amp; Nishihara (1978)</a:t>
            </a:r>
          </a:p>
        </p:txBody>
      </p:sp>
      <p:sp>
        <p:nvSpPr>
          <p:cNvPr id="70663" name="Rectangle 19"/>
          <p:cNvSpPr>
            <a:spLocks noChangeArrowheads="1"/>
          </p:cNvSpPr>
          <p:nvPr/>
        </p:nvSpPr>
        <p:spPr bwMode="auto">
          <a:xfrm>
            <a:off x="457200" y="1581150"/>
            <a:ext cx="4067175" cy="39036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100" y="4992688"/>
            <a:ext cx="3025775" cy="6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100" y="4992688"/>
            <a:ext cx="3025775" cy="6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08" name="Group 4"/>
          <p:cNvGrpSpPr>
            <a:grpSpLocks/>
          </p:cNvGrpSpPr>
          <p:nvPr/>
        </p:nvGrpSpPr>
        <p:grpSpPr bwMode="auto">
          <a:xfrm>
            <a:off x="355600" y="381000"/>
            <a:ext cx="3708400" cy="2298700"/>
            <a:chOff x="1832" y="2773"/>
            <a:chExt cx="2336" cy="1448"/>
          </a:xfrm>
        </p:grpSpPr>
        <p:sp>
          <p:nvSpPr>
            <p:cNvPr id="72719" name="Line 5"/>
            <p:cNvSpPr>
              <a:spLocks noChangeShapeType="1"/>
            </p:cNvSpPr>
            <p:nvPr/>
          </p:nvSpPr>
          <p:spPr bwMode="auto">
            <a:xfrm rot="-5400000">
              <a:off x="2887" y="3894"/>
              <a:ext cx="2" cy="3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0" name="Line 6"/>
            <p:cNvSpPr>
              <a:spLocks noChangeShapeType="1"/>
            </p:cNvSpPr>
            <p:nvPr/>
          </p:nvSpPr>
          <p:spPr bwMode="auto">
            <a:xfrm rot="-5400000">
              <a:off x="2883" y="3877"/>
              <a:ext cx="23" cy="1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1" name="Freeform 7"/>
            <p:cNvSpPr>
              <a:spLocks/>
            </p:cNvSpPr>
            <p:nvPr/>
          </p:nvSpPr>
          <p:spPr bwMode="auto">
            <a:xfrm rot="-5400000">
              <a:off x="2885" y="3852"/>
              <a:ext cx="36" cy="3"/>
            </a:xfrm>
            <a:custGeom>
              <a:avLst/>
              <a:gdLst>
                <a:gd name="T0" fmla="*/ 0 w 59"/>
                <a:gd name="T1" fmla="*/ 0 h 2"/>
                <a:gd name="T2" fmla="*/ 1 w 59"/>
                <a:gd name="T3" fmla="*/ 42 h 2"/>
                <a:gd name="T4" fmla="*/ 1 w 59"/>
                <a:gd name="T5" fmla="*/ 42 h 2"/>
                <a:gd name="T6" fmla="*/ 0 60000 65536"/>
                <a:gd name="T7" fmla="*/ 0 60000 65536"/>
                <a:gd name="T8" fmla="*/ 0 60000 65536"/>
                <a:gd name="T9" fmla="*/ 0 w 59"/>
                <a:gd name="T10" fmla="*/ 0 h 2"/>
                <a:gd name="T11" fmla="*/ 59 w 59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" h="2">
                  <a:moveTo>
                    <a:pt x="0" y="0"/>
                  </a:moveTo>
                  <a:lnTo>
                    <a:pt x="43" y="2"/>
                  </a:lnTo>
                  <a:lnTo>
                    <a:pt x="59" y="2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22" name="Line 8"/>
            <p:cNvSpPr>
              <a:spLocks noChangeShapeType="1"/>
            </p:cNvSpPr>
            <p:nvPr/>
          </p:nvSpPr>
          <p:spPr bwMode="auto">
            <a:xfrm rot="16200000" flipV="1">
              <a:off x="2892" y="3792"/>
              <a:ext cx="14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3" name="Freeform 9"/>
            <p:cNvSpPr>
              <a:spLocks/>
            </p:cNvSpPr>
            <p:nvPr/>
          </p:nvSpPr>
          <p:spPr bwMode="auto">
            <a:xfrm rot="-5400000">
              <a:off x="2866" y="3757"/>
              <a:ext cx="49" cy="11"/>
            </a:xfrm>
            <a:custGeom>
              <a:avLst/>
              <a:gdLst>
                <a:gd name="T0" fmla="*/ 0 w 78"/>
                <a:gd name="T1" fmla="*/ 256 h 7"/>
                <a:gd name="T2" fmla="*/ 1 w 78"/>
                <a:gd name="T3" fmla="*/ 121 h 7"/>
                <a:gd name="T4" fmla="*/ 2 w 78"/>
                <a:gd name="T5" fmla="*/ 0 h 7"/>
                <a:gd name="T6" fmla="*/ 0 60000 65536"/>
                <a:gd name="T7" fmla="*/ 0 60000 65536"/>
                <a:gd name="T8" fmla="*/ 0 60000 65536"/>
                <a:gd name="T9" fmla="*/ 0 w 78"/>
                <a:gd name="T10" fmla="*/ 0 h 7"/>
                <a:gd name="T11" fmla="*/ 78 w 78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" h="7">
                  <a:moveTo>
                    <a:pt x="0" y="7"/>
                  </a:moveTo>
                  <a:lnTo>
                    <a:pt x="39" y="3"/>
                  </a:lnTo>
                  <a:lnTo>
                    <a:pt x="78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24" name="Line 10"/>
            <p:cNvSpPr>
              <a:spLocks noChangeShapeType="1"/>
            </p:cNvSpPr>
            <p:nvPr/>
          </p:nvSpPr>
          <p:spPr bwMode="auto">
            <a:xfrm rot="-5400000">
              <a:off x="2882" y="3705"/>
              <a:ext cx="0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5" name="Freeform 11"/>
            <p:cNvSpPr>
              <a:spLocks/>
            </p:cNvSpPr>
            <p:nvPr/>
          </p:nvSpPr>
          <p:spPr bwMode="auto">
            <a:xfrm rot="-5400000">
              <a:off x="2851" y="3670"/>
              <a:ext cx="65" cy="5"/>
            </a:xfrm>
            <a:custGeom>
              <a:avLst/>
              <a:gdLst>
                <a:gd name="T0" fmla="*/ 0 w 104"/>
                <a:gd name="T1" fmla="*/ 0 h 3"/>
                <a:gd name="T2" fmla="*/ 2 w 104"/>
                <a:gd name="T3" fmla="*/ 103 h 3"/>
                <a:gd name="T4" fmla="*/ 3 w 104"/>
                <a:gd name="T5" fmla="*/ 172 h 3"/>
                <a:gd name="T6" fmla="*/ 0 60000 65536"/>
                <a:gd name="T7" fmla="*/ 0 60000 65536"/>
                <a:gd name="T8" fmla="*/ 0 60000 65536"/>
                <a:gd name="T9" fmla="*/ 0 w 104"/>
                <a:gd name="T10" fmla="*/ 0 h 3"/>
                <a:gd name="T11" fmla="*/ 104 w 10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" h="3">
                  <a:moveTo>
                    <a:pt x="0" y="0"/>
                  </a:moveTo>
                  <a:lnTo>
                    <a:pt x="82" y="2"/>
                  </a:lnTo>
                  <a:lnTo>
                    <a:pt x="104" y="3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26" name="Line 12"/>
            <p:cNvSpPr>
              <a:spLocks noChangeShapeType="1"/>
            </p:cNvSpPr>
            <p:nvPr/>
          </p:nvSpPr>
          <p:spPr bwMode="auto">
            <a:xfrm rot="-5400000">
              <a:off x="2894" y="3608"/>
              <a:ext cx="2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7" name="Freeform 13"/>
            <p:cNvSpPr>
              <a:spLocks/>
            </p:cNvSpPr>
            <p:nvPr/>
          </p:nvSpPr>
          <p:spPr bwMode="auto">
            <a:xfrm rot="-5400000">
              <a:off x="2877" y="3565"/>
              <a:ext cx="59" cy="25"/>
            </a:xfrm>
            <a:custGeom>
              <a:avLst/>
              <a:gdLst>
                <a:gd name="T0" fmla="*/ 0 w 95"/>
                <a:gd name="T1" fmla="*/ 0 h 15"/>
                <a:gd name="T2" fmla="*/ 1 w 95"/>
                <a:gd name="T3" fmla="*/ 603 h 15"/>
                <a:gd name="T4" fmla="*/ 2 w 95"/>
                <a:gd name="T5" fmla="*/ 903 h 15"/>
                <a:gd name="T6" fmla="*/ 0 60000 65536"/>
                <a:gd name="T7" fmla="*/ 0 60000 65536"/>
                <a:gd name="T8" fmla="*/ 0 60000 65536"/>
                <a:gd name="T9" fmla="*/ 0 w 95"/>
                <a:gd name="T10" fmla="*/ 0 h 15"/>
                <a:gd name="T11" fmla="*/ 95 w 9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5" h="15">
                  <a:moveTo>
                    <a:pt x="0" y="0"/>
                  </a:moveTo>
                  <a:lnTo>
                    <a:pt x="69" y="10"/>
                  </a:lnTo>
                  <a:lnTo>
                    <a:pt x="95" y="15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28" name="Freeform 14"/>
            <p:cNvSpPr>
              <a:spLocks/>
            </p:cNvSpPr>
            <p:nvPr/>
          </p:nvSpPr>
          <p:spPr bwMode="auto">
            <a:xfrm rot="-5400000">
              <a:off x="2920" y="3476"/>
              <a:ext cx="56" cy="32"/>
            </a:xfrm>
            <a:custGeom>
              <a:avLst/>
              <a:gdLst>
                <a:gd name="T0" fmla="*/ 0 w 91"/>
                <a:gd name="T1" fmla="*/ 0 h 20"/>
                <a:gd name="T2" fmla="*/ 1 w 91"/>
                <a:gd name="T3" fmla="*/ 483 h 20"/>
                <a:gd name="T4" fmla="*/ 2 w 91"/>
                <a:gd name="T5" fmla="*/ 861 h 20"/>
                <a:gd name="T6" fmla="*/ 0 60000 65536"/>
                <a:gd name="T7" fmla="*/ 0 60000 65536"/>
                <a:gd name="T8" fmla="*/ 0 60000 65536"/>
                <a:gd name="T9" fmla="*/ 0 w 91"/>
                <a:gd name="T10" fmla="*/ 0 h 20"/>
                <a:gd name="T11" fmla="*/ 91 w 9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" h="20">
                  <a:moveTo>
                    <a:pt x="0" y="0"/>
                  </a:moveTo>
                  <a:lnTo>
                    <a:pt x="52" y="11"/>
                  </a:lnTo>
                  <a:lnTo>
                    <a:pt x="91" y="2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29" name="Freeform 15"/>
            <p:cNvSpPr>
              <a:spLocks/>
            </p:cNvSpPr>
            <p:nvPr/>
          </p:nvSpPr>
          <p:spPr bwMode="auto">
            <a:xfrm rot="-5400000">
              <a:off x="2965" y="3392"/>
              <a:ext cx="58" cy="28"/>
            </a:xfrm>
            <a:custGeom>
              <a:avLst/>
              <a:gdLst>
                <a:gd name="T0" fmla="*/ 0 w 92"/>
                <a:gd name="T1" fmla="*/ 0 h 17"/>
                <a:gd name="T2" fmla="*/ 1 w 92"/>
                <a:gd name="T3" fmla="*/ 399 h 17"/>
                <a:gd name="T4" fmla="*/ 3 w 92"/>
                <a:gd name="T5" fmla="*/ 919 h 17"/>
                <a:gd name="T6" fmla="*/ 0 60000 65536"/>
                <a:gd name="T7" fmla="*/ 0 60000 65536"/>
                <a:gd name="T8" fmla="*/ 0 60000 65536"/>
                <a:gd name="T9" fmla="*/ 0 w 92"/>
                <a:gd name="T10" fmla="*/ 0 h 17"/>
                <a:gd name="T11" fmla="*/ 92 w 92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" h="17">
                  <a:moveTo>
                    <a:pt x="0" y="0"/>
                  </a:moveTo>
                  <a:lnTo>
                    <a:pt x="36" y="7"/>
                  </a:lnTo>
                  <a:lnTo>
                    <a:pt x="92" y="17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30" name="Line 16"/>
            <p:cNvSpPr>
              <a:spLocks noChangeShapeType="1"/>
            </p:cNvSpPr>
            <p:nvPr/>
          </p:nvSpPr>
          <p:spPr bwMode="auto">
            <a:xfrm rot="-5400000">
              <a:off x="3015" y="3336"/>
              <a:ext cx="16" cy="6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1" name="Freeform 17"/>
            <p:cNvSpPr>
              <a:spLocks/>
            </p:cNvSpPr>
            <p:nvPr/>
          </p:nvSpPr>
          <p:spPr bwMode="auto">
            <a:xfrm rot="-5400000">
              <a:off x="3007" y="3302"/>
              <a:ext cx="48" cy="10"/>
            </a:xfrm>
            <a:custGeom>
              <a:avLst/>
              <a:gdLst>
                <a:gd name="T0" fmla="*/ 0 w 76"/>
                <a:gd name="T1" fmla="*/ 0 h 6"/>
                <a:gd name="T2" fmla="*/ 2 w 76"/>
                <a:gd name="T3" fmla="*/ 362 h 6"/>
                <a:gd name="T4" fmla="*/ 2 w 76"/>
                <a:gd name="T5" fmla="*/ 362 h 6"/>
                <a:gd name="T6" fmla="*/ 0 60000 65536"/>
                <a:gd name="T7" fmla="*/ 0 60000 65536"/>
                <a:gd name="T8" fmla="*/ 0 60000 65536"/>
                <a:gd name="T9" fmla="*/ 0 w 76"/>
                <a:gd name="T10" fmla="*/ 0 h 6"/>
                <a:gd name="T11" fmla="*/ 76 w 7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6">
                  <a:moveTo>
                    <a:pt x="0" y="0"/>
                  </a:moveTo>
                  <a:lnTo>
                    <a:pt x="76" y="6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32" name="Line 18"/>
            <p:cNvSpPr>
              <a:spLocks noChangeShapeType="1"/>
            </p:cNvSpPr>
            <p:nvPr/>
          </p:nvSpPr>
          <p:spPr bwMode="auto">
            <a:xfrm rot="-5400000">
              <a:off x="3029" y="3241"/>
              <a:ext cx="18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3" name="Freeform 19"/>
            <p:cNvSpPr>
              <a:spLocks/>
            </p:cNvSpPr>
            <p:nvPr/>
          </p:nvSpPr>
          <p:spPr bwMode="auto">
            <a:xfrm rot="-5400000">
              <a:off x="3012" y="3206"/>
              <a:ext cx="48" cy="6"/>
            </a:xfrm>
            <a:custGeom>
              <a:avLst/>
              <a:gdLst>
                <a:gd name="T0" fmla="*/ 0 w 76"/>
                <a:gd name="T1" fmla="*/ 95 h 4"/>
                <a:gd name="T2" fmla="*/ 2 w 76"/>
                <a:gd name="T3" fmla="*/ 42 h 4"/>
                <a:gd name="T4" fmla="*/ 2 w 76"/>
                <a:gd name="T5" fmla="*/ 0 h 4"/>
                <a:gd name="T6" fmla="*/ 0 60000 65536"/>
                <a:gd name="T7" fmla="*/ 0 60000 65536"/>
                <a:gd name="T8" fmla="*/ 0 60000 65536"/>
                <a:gd name="T9" fmla="*/ 0 w 76"/>
                <a:gd name="T10" fmla="*/ 0 h 4"/>
                <a:gd name="T11" fmla="*/ 76 w 76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4">
                  <a:moveTo>
                    <a:pt x="0" y="4"/>
                  </a:moveTo>
                  <a:lnTo>
                    <a:pt x="63" y="2"/>
                  </a:lnTo>
                  <a:lnTo>
                    <a:pt x="76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34" name="Freeform 20"/>
            <p:cNvSpPr>
              <a:spLocks/>
            </p:cNvSpPr>
            <p:nvPr/>
          </p:nvSpPr>
          <p:spPr bwMode="auto">
            <a:xfrm rot="-5400000">
              <a:off x="2975" y="3111"/>
              <a:ext cx="46" cy="44"/>
            </a:xfrm>
            <a:custGeom>
              <a:avLst/>
              <a:gdLst>
                <a:gd name="T0" fmla="*/ 0 w 75"/>
                <a:gd name="T1" fmla="*/ 1346 h 27"/>
                <a:gd name="T2" fmla="*/ 1 w 75"/>
                <a:gd name="T3" fmla="*/ 730 h 27"/>
                <a:gd name="T4" fmla="*/ 1 w 75"/>
                <a:gd name="T5" fmla="*/ 0 h 27"/>
                <a:gd name="T6" fmla="*/ 0 60000 65536"/>
                <a:gd name="T7" fmla="*/ 0 60000 65536"/>
                <a:gd name="T8" fmla="*/ 0 60000 65536"/>
                <a:gd name="T9" fmla="*/ 0 w 75"/>
                <a:gd name="T10" fmla="*/ 0 h 27"/>
                <a:gd name="T11" fmla="*/ 75 w 75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" h="27">
                  <a:moveTo>
                    <a:pt x="0" y="27"/>
                  </a:moveTo>
                  <a:lnTo>
                    <a:pt x="45" y="15"/>
                  </a:lnTo>
                  <a:lnTo>
                    <a:pt x="75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35" name="Line 21"/>
            <p:cNvSpPr>
              <a:spLocks noChangeShapeType="1"/>
            </p:cNvSpPr>
            <p:nvPr/>
          </p:nvSpPr>
          <p:spPr bwMode="auto">
            <a:xfrm rot="16200000" flipV="1">
              <a:off x="2945" y="3091"/>
              <a:ext cx="2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6" name="Freeform 22"/>
            <p:cNvSpPr>
              <a:spLocks/>
            </p:cNvSpPr>
            <p:nvPr/>
          </p:nvSpPr>
          <p:spPr bwMode="auto">
            <a:xfrm rot="-5400000">
              <a:off x="2911" y="3061"/>
              <a:ext cx="6" cy="58"/>
            </a:xfrm>
            <a:custGeom>
              <a:avLst/>
              <a:gdLst>
                <a:gd name="T0" fmla="*/ 0 w 10"/>
                <a:gd name="T1" fmla="*/ 1630 h 36"/>
                <a:gd name="T2" fmla="*/ 1 w 10"/>
                <a:gd name="T3" fmla="*/ 651 h 36"/>
                <a:gd name="T4" fmla="*/ 1 w 10"/>
                <a:gd name="T5" fmla="*/ 0 h 36"/>
                <a:gd name="T6" fmla="*/ 0 60000 65536"/>
                <a:gd name="T7" fmla="*/ 0 60000 65536"/>
                <a:gd name="T8" fmla="*/ 0 60000 65536"/>
                <a:gd name="T9" fmla="*/ 0 w 10"/>
                <a:gd name="T10" fmla="*/ 0 h 36"/>
                <a:gd name="T11" fmla="*/ 10 w 10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36">
                  <a:moveTo>
                    <a:pt x="0" y="36"/>
                  </a:moveTo>
                  <a:lnTo>
                    <a:pt x="10" y="14"/>
                  </a:lnTo>
                  <a:lnTo>
                    <a:pt x="3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37" name="Line 23"/>
            <p:cNvSpPr>
              <a:spLocks noChangeShapeType="1"/>
            </p:cNvSpPr>
            <p:nvPr/>
          </p:nvSpPr>
          <p:spPr bwMode="auto">
            <a:xfrm rot="-5400000" flipH="1" flipV="1">
              <a:off x="2849" y="3100"/>
              <a:ext cx="4" cy="8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8" name="Freeform 24"/>
            <p:cNvSpPr>
              <a:spLocks/>
            </p:cNvSpPr>
            <p:nvPr/>
          </p:nvSpPr>
          <p:spPr bwMode="auto">
            <a:xfrm rot="-5400000">
              <a:off x="2809" y="3107"/>
              <a:ext cx="40" cy="37"/>
            </a:xfrm>
            <a:custGeom>
              <a:avLst/>
              <a:gdLst>
                <a:gd name="T0" fmla="*/ 1 w 65"/>
                <a:gd name="T1" fmla="*/ 1046 h 23"/>
                <a:gd name="T2" fmla="*/ 1 w 65"/>
                <a:gd name="T3" fmla="*/ 367 h 23"/>
                <a:gd name="T4" fmla="*/ 0 w 65"/>
                <a:gd name="T5" fmla="*/ 0 h 23"/>
                <a:gd name="T6" fmla="*/ 0 60000 65536"/>
                <a:gd name="T7" fmla="*/ 0 60000 65536"/>
                <a:gd name="T8" fmla="*/ 0 60000 65536"/>
                <a:gd name="T9" fmla="*/ 0 w 65"/>
                <a:gd name="T10" fmla="*/ 0 h 23"/>
                <a:gd name="T11" fmla="*/ 65 w 65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23">
                  <a:moveTo>
                    <a:pt x="65" y="23"/>
                  </a:moveTo>
                  <a:lnTo>
                    <a:pt x="33" y="8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39" name="Line 25"/>
            <p:cNvSpPr>
              <a:spLocks noChangeShapeType="1"/>
            </p:cNvSpPr>
            <p:nvPr/>
          </p:nvSpPr>
          <p:spPr bwMode="auto">
            <a:xfrm rot="-5400000" flipH="1" flipV="1">
              <a:off x="2785" y="3177"/>
              <a:ext cx="10" cy="6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0" name="Freeform 26"/>
            <p:cNvSpPr>
              <a:spLocks/>
            </p:cNvSpPr>
            <p:nvPr/>
          </p:nvSpPr>
          <p:spPr bwMode="auto">
            <a:xfrm rot="-5400000">
              <a:off x="2753" y="3200"/>
              <a:ext cx="49" cy="18"/>
            </a:xfrm>
            <a:custGeom>
              <a:avLst/>
              <a:gdLst>
                <a:gd name="T0" fmla="*/ 1 w 79"/>
                <a:gd name="T1" fmla="*/ 551 h 11"/>
                <a:gd name="T2" fmla="*/ 1 w 79"/>
                <a:gd name="T3" fmla="*/ 151 h 11"/>
                <a:gd name="T4" fmla="*/ 0 w 79"/>
                <a:gd name="T5" fmla="*/ 0 h 11"/>
                <a:gd name="T6" fmla="*/ 0 60000 65536"/>
                <a:gd name="T7" fmla="*/ 0 60000 65536"/>
                <a:gd name="T8" fmla="*/ 0 60000 65536"/>
                <a:gd name="T9" fmla="*/ 0 w 79"/>
                <a:gd name="T10" fmla="*/ 0 h 11"/>
                <a:gd name="T11" fmla="*/ 79 w 79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9" h="11">
                  <a:moveTo>
                    <a:pt x="79" y="11"/>
                  </a:moveTo>
                  <a:lnTo>
                    <a:pt x="20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41" name="Freeform 27"/>
            <p:cNvSpPr>
              <a:spLocks/>
            </p:cNvSpPr>
            <p:nvPr/>
          </p:nvSpPr>
          <p:spPr bwMode="auto">
            <a:xfrm rot="-5400000">
              <a:off x="2722" y="3291"/>
              <a:ext cx="64" cy="15"/>
            </a:xfrm>
            <a:custGeom>
              <a:avLst/>
              <a:gdLst>
                <a:gd name="T0" fmla="*/ 3 w 102"/>
                <a:gd name="T1" fmla="*/ 542 h 9"/>
                <a:gd name="T2" fmla="*/ 1 w 102"/>
                <a:gd name="T3" fmla="*/ 172 h 9"/>
                <a:gd name="T4" fmla="*/ 0 w 102"/>
                <a:gd name="T5" fmla="*/ 0 h 9"/>
                <a:gd name="T6" fmla="*/ 0 60000 65536"/>
                <a:gd name="T7" fmla="*/ 0 60000 65536"/>
                <a:gd name="T8" fmla="*/ 0 60000 65536"/>
                <a:gd name="T9" fmla="*/ 0 w 102"/>
                <a:gd name="T10" fmla="*/ 0 h 9"/>
                <a:gd name="T11" fmla="*/ 102 w 102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" h="9">
                  <a:moveTo>
                    <a:pt x="102" y="9"/>
                  </a:moveTo>
                  <a:lnTo>
                    <a:pt x="49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42" name="Line 28"/>
            <p:cNvSpPr>
              <a:spLocks noChangeShapeType="1"/>
            </p:cNvSpPr>
            <p:nvPr/>
          </p:nvSpPr>
          <p:spPr bwMode="auto">
            <a:xfrm rot="-5400000" flipH="1" flipV="1">
              <a:off x="2727" y="3365"/>
              <a:ext cx="15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3" name="Freeform 29"/>
            <p:cNvSpPr>
              <a:spLocks/>
            </p:cNvSpPr>
            <p:nvPr/>
          </p:nvSpPr>
          <p:spPr bwMode="auto">
            <a:xfrm rot="-5400000">
              <a:off x="2700" y="3387"/>
              <a:ext cx="44" cy="21"/>
            </a:xfrm>
            <a:custGeom>
              <a:avLst/>
              <a:gdLst>
                <a:gd name="T0" fmla="*/ 1 w 72"/>
                <a:gd name="T1" fmla="*/ 607 h 13"/>
                <a:gd name="T2" fmla="*/ 1 w 72"/>
                <a:gd name="T3" fmla="*/ 144 h 13"/>
                <a:gd name="T4" fmla="*/ 0 w 72"/>
                <a:gd name="T5" fmla="*/ 0 h 13"/>
                <a:gd name="T6" fmla="*/ 0 60000 65536"/>
                <a:gd name="T7" fmla="*/ 0 60000 65536"/>
                <a:gd name="T8" fmla="*/ 0 60000 65536"/>
                <a:gd name="T9" fmla="*/ 0 w 72"/>
                <a:gd name="T10" fmla="*/ 0 h 13"/>
                <a:gd name="T11" fmla="*/ 72 w 72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" h="13">
                  <a:moveTo>
                    <a:pt x="72" y="13"/>
                  </a:moveTo>
                  <a:lnTo>
                    <a:pt x="20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44" name="Line 30"/>
            <p:cNvSpPr>
              <a:spLocks noChangeShapeType="1"/>
            </p:cNvSpPr>
            <p:nvPr/>
          </p:nvSpPr>
          <p:spPr bwMode="auto">
            <a:xfrm rot="-5400000" flipH="1" flipV="1">
              <a:off x="2681" y="3452"/>
              <a:ext cx="16" cy="10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5" name="Freeform 31"/>
            <p:cNvSpPr>
              <a:spLocks/>
            </p:cNvSpPr>
            <p:nvPr/>
          </p:nvSpPr>
          <p:spPr bwMode="auto">
            <a:xfrm rot="-5400000">
              <a:off x="2654" y="3478"/>
              <a:ext cx="43" cy="16"/>
            </a:xfrm>
            <a:custGeom>
              <a:avLst/>
              <a:gdLst>
                <a:gd name="T0" fmla="*/ 1 w 69"/>
                <a:gd name="T1" fmla="*/ 438 h 10"/>
                <a:gd name="T2" fmla="*/ 1 w 69"/>
                <a:gd name="T3" fmla="*/ 54 h 10"/>
                <a:gd name="T4" fmla="*/ 0 w 69"/>
                <a:gd name="T5" fmla="*/ 0 h 10"/>
                <a:gd name="T6" fmla="*/ 0 60000 65536"/>
                <a:gd name="T7" fmla="*/ 0 60000 65536"/>
                <a:gd name="T8" fmla="*/ 0 60000 65536"/>
                <a:gd name="T9" fmla="*/ 0 w 69"/>
                <a:gd name="T10" fmla="*/ 0 h 10"/>
                <a:gd name="T11" fmla="*/ 69 w 69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9" h="10">
                  <a:moveTo>
                    <a:pt x="69" y="10"/>
                  </a:moveTo>
                  <a:lnTo>
                    <a:pt x="20" y="1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46" name="Freeform 32"/>
            <p:cNvSpPr>
              <a:spLocks/>
            </p:cNvSpPr>
            <p:nvPr/>
          </p:nvSpPr>
          <p:spPr bwMode="auto">
            <a:xfrm rot="-5400000">
              <a:off x="2626" y="3571"/>
              <a:ext cx="66" cy="2"/>
            </a:xfrm>
            <a:custGeom>
              <a:avLst/>
              <a:gdLst>
                <a:gd name="T0" fmla="*/ 3 w 105"/>
                <a:gd name="T1" fmla="*/ 256 h 1"/>
                <a:gd name="T2" fmla="*/ 2 w 105"/>
                <a:gd name="T3" fmla="*/ 0 h 1"/>
                <a:gd name="T4" fmla="*/ 0 w 105"/>
                <a:gd name="T5" fmla="*/ 256 h 1"/>
                <a:gd name="T6" fmla="*/ 0 60000 65536"/>
                <a:gd name="T7" fmla="*/ 0 60000 65536"/>
                <a:gd name="T8" fmla="*/ 0 60000 65536"/>
                <a:gd name="T9" fmla="*/ 0 w 105"/>
                <a:gd name="T10" fmla="*/ 0 h 1"/>
                <a:gd name="T11" fmla="*/ 105 w 10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" h="1">
                  <a:moveTo>
                    <a:pt x="105" y="1"/>
                  </a:moveTo>
                  <a:lnTo>
                    <a:pt x="59" y="0"/>
                  </a:lnTo>
                  <a:lnTo>
                    <a:pt x="0" y="1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47" name="Line 33"/>
            <p:cNvSpPr>
              <a:spLocks noChangeShapeType="1"/>
            </p:cNvSpPr>
            <p:nvPr/>
          </p:nvSpPr>
          <p:spPr bwMode="auto">
            <a:xfrm rot="16200000" flipH="1">
              <a:off x="2666" y="3638"/>
              <a:ext cx="4" cy="1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8" name="Freeform 34"/>
            <p:cNvSpPr>
              <a:spLocks/>
            </p:cNvSpPr>
            <p:nvPr/>
          </p:nvSpPr>
          <p:spPr bwMode="auto">
            <a:xfrm rot="-5400000">
              <a:off x="2645" y="3662"/>
              <a:ext cx="59" cy="16"/>
            </a:xfrm>
            <a:custGeom>
              <a:avLst/>
              <a:gdLst>
                <a:gd name="T0" fmla="*/ 3 w 94"/>
                <a:gd name="T1" fmla="*/ 0 h 10"/>
                <a:gd name="T2" fmla="*/ 1 w 94"/>
                <a:gd name="T3" fmla="*/ 221 h 10"/>
                <a:gd name="T4" fmla="*/ 0 w 94"/>
                <a:gd name="T5" fmla="*/ 438 h 10"/>
                <a:gd name="T6" fmla="*/ 0 60000 65536"/>
                <a:gd name="T7" fmla="*/ 0 60000 65536"/>
                <a:gd name="T8" fmla="*/ 0 60000 65536"/>
                <a:gd name="T9" fmla="*/ 0 w 94"/>
                <a:gd name="T10" fmla="*/ 0 h 10"/>
                <a:gd name="T11" fmla="*/ 94 w 94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" h="10">
                  <a:moveTo>
                    <a:pt x="94" y="0"/>
                  </a:moveTo>
                  <a:lnTo>
                    <a:pt x="42" y="5"/>
                  </a:lnTo>
                  <a:lnTo>
                    <a:pt x="0" y="1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49" name="Line 35"/>
            <p:cNvSpPr>
              <a:spLocks noChangeShapeType="1"/>
            </p:cNvSpPr>
            <p:nvPr/>
          </p:nvSpPr>
          <p:spPr bwMode="auto">
            <a:xfrm rot="16200000" flipH="1">
              <a:off x="2683" y="3736"/>
              <a:ext cx="15" cy="4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0" name="Freeform 36"/>
            <p:cNvSpPr>
              <a:spLocks/>
            </p:cNvSpPr>
            <p:nvPr/>
          </p:nvSpPr>
          <p:spPr bwMode="auto">
            <a:xfrm rot="-5400000">
              <a:off x="2674" y="3765"/>
              <a:ext cx="50" cy="11"/>
            </a:xfrm>
            <a:custGeom>
              <a:avLst/>
              <a:gdLst>
                <a:gd name="T0" fmla="*/ 1 w 81"/>
                <a:gd name="T1" fmla="*/ 0 h 7"/>
                <a:gd name="T2" fmla="*/ 1 w 81"/>
                <a:gd name="T3" fmla="*/ 190 h 7"/>
                <a:gd name="T4" fmla="*/ 0 w 81"/>
                <a:gd name="T5" fmla="*/ 256 h 7"/>
                <a:gd name="T6" fmla="*/ 0 60000 65536"/>
                <a:gd name="T7" fmla="*/ 0 60000 65536"/>
                <a:gd name="T8" fmla="*/ 0 60000 65536"/>
                <a:gd name="T9" fmla="*/ 0 w 81"/>
                <a:gd name="T10" fmla="*/ 0 h 7"/>
                <a:gd name="T11" fmla="*/ 81 w 81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" h="7">
                  <a:moveTo>
                    <a:pt x="81" y="0"/>
                  </a:moveTo>
                  <a:lnTo>
                    <a:pt x="16" y="5"/>
                  </a:lnTo>
                  <a:lnTo>
                    <a:pt x="0" y="7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51" name="Line 37"/>
            <p:cNvSpPr>
              <a:spLocks noChangeShapeType="1"/>
            </p:cNvSpPr>
            <p:nvPr/>
          </p:nvSpPr>
          <p:spPr bwMode="auto">
            <a:xfrm rot="16200000" flipH="1">
              <a:off x="2702" y="3835"/>
              <a:ext cx="25" cy="8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2" name="Freeform 38"/>
            <p:cNvSpPr>
              <a:spLocks/>
            </p:cNvSpPr>
            <p:nvPr/>
          </p:nvSpPr>
          <p:spPr bwMode="auto">
            <a:xfrm rot="-5400000">
              <a:off x="2712" y="3859"/>
              <a:ext cx="34" cy="19"/>
            </a:xfrm>
            <a:custGeom>
              <a:avLst/>
              <a:gdLst>
                <a:gd name="T0" fmla="*/ 1 w 55"/>
                <a:gd name="T1" fmla="*/ 0 h 12"/>
                <a:gd name="T2" fmla="*/ 1 w 55"/>
                <a:gd name="T3" fmla="*/ 326 h 12"/>
                <a:gd name="T4" fmla="*/ 0 w 55"/>
                <a:gd name="T5" fmla="*/ 464 h 12"/>
                <a:gd name="T6" fmla="*/ 0 60000 65536"/>
                <a:gd name="T7" fmla="*/ 0 60000 65536"/>
                <a:gd name="T8" fmla="*/ 0 60000 65536"/>
                <a:gd name="T9" fmla="*/ 0 w 55"/>
                <a:gd name="T10" fmla="*/ 0 h 12"/>
                <a:gd name="T11" fmla="*/ 55 w 55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12">
                  <a:moveTo>
                    <a:pt x="55" y="0"/>
                  </a:moveTo>
                  <a:lnTo>
                    <a:pt x="13" y="8"/>
                  </a:lnTo>
                  <a:lnTo>
                    <a:pt x="0" y="12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53" name="Line 39"/>
            <p:cNvSpPr>
              <a:spLocks noChangeShapeType="1"/>
            </p:cNvSpPr>
            <p:nvPr/>
          </p:nvSpPr>
          <p:spPr bwMode="auto">
            <a:xfrm rot="16200000" flipH="1">
              <a:off x="2762" y="3906"/>
              <a:ext cx="8" cy="13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4" name="Freeform 40"/>
            <p:cNvSpPr>
              <a:spLocks/>
            </p:cNvSpPr>
            <p:nvPr/>
          </p:nvSpPr>
          <p:spPr bwMode="auto">
            <a:xfrm rot="-5400000">
              <a:off x="2812" y="3877"/>
              <a:ext cx="12" cy="91"/>
            </a:xfrm>
            <a:custGeom>
              <a:avLst/>
              <a:gdLst>
                <a:gd name="T0" fmla="*/ 1 w 19"/>
                <a:gd name="T1" fmla="*/ 0 h 56"/>
                <a:gd name="T2" fmla="*/ 0 w 19"/>
                <a:gd name="T3" fmla="*/ 863 h 56"/>
                <a:gd name="T4" fmla="*/ 1 w 19"/>
                <a:gd name="T5" fmla="*/ 2733 h 56"/>
                <a:gd name="T6" fmla="*/ 0 60000 65536"/>
                <a:gd name="T7" fmla="*/ 0 60000 65536"/>
                <a:gd name="T8" fmla="*/ 0 60000 65536"/>
                <a:gd name="T9" fmla="*/ 0 w 19"/>
                <a:gd name="T10" fmla="*/ 0 h 56"/>
                <a:gd name="T11" fmla="*/ 19 w 19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56">
                  <a:moveTo>
                    <a:pt x="19" y="0"/>
                  </a:moveTo>
                  <a:lnTo>
                    <a:pt x="0" y="18"/>
                  </a:lnTo>
                  <a:lnTo>
                    <a:pt x="19" y="56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55" name="Freeform 41"/>
            <p:cNvSpPr>
              <a:spLocks/>
            </p:cNvSpPr>
            <p:nvPr/>
          </p:nvSpPr>
          <p:spPr bwMode="auto">
            <a:xfrm rot="-5400000">
              <a:off x="1571" y="3345"/>
              <a:ext cx="1035" cy="514"/>
            </a:xfrm>
            <a:custGeom>
              <a:avLst/>
              <a:gdLst>
                <a:gd name="T0" fmla="*/ 1 w 1657"/>
                <a:gd name="T1" fmla="*/ 7596 h 316"/>
                <a:gd name="T2" fmla="*/ 1 w 1657"/>
                <a:gd name="T3" fmla="*/ 9073 h 316"/>
                <a:gd name="T4" fmla="*/ 3 w 1657"/>
                <a:gd name="T5" fmla="*/ 9940 h 316"/>
                <a:gd name="T6" fmla="*/ 6 w 1657"/>
                <a:gd name="T7" fmla="*/ 9940 h 316"/>
                <a:gd name="T8" fmla="*/ 8 w 1657"/>
                <a:gd name="T9" fmla="*/ 9395 h 316"/>
                <a:gd name="T10" fmla="*/ 11 w 1657"/>
                <a:gd name="T11" fmla="*/ 9073 h 316"/>
                <a:gd name="T12" fmla="*/ 15 w 1657"/>
                <a:gd name="T13" fmla="*/ 9555 h 316"/>
                <a:gd name="T14" fmla="*/ 18 w 1657"/>
                <a:gd name="T15" fmla="*/ 10781 h 316"/>
                <a:gd name="T16" fmla="*/ 21 w 1657"/>
                <a:gd name="T17" fmla="*/ 12300 h 316"/>
                <a:gd name="T18" fmla="*/ 24 w 1657"/>
                <a:gd name="T19" fmla="*/ 13832 h 316"/>
                <a:gd name="T20" fmla="*/ 27 w 1657"/>
                <a:gd name="T21" fmla="*/ 15007 h 316"/>
                <a:gd name="T22" fmla="*/ 32 w 1657"/>
                <a:gd name="T23" fmla="*/ 15483 h 316"/>
                <a:gd name="T24" fmla="*/ 35 w 1657"/>
                <a:gd name="T25" fmla="*/ 14952 h 316"/>
                <a:gd name="T26" fmla="*/ 37 w 1657"/>
                <a:gd name="T27" fmla="*/ 13470 h 316"/>
                <a:gd name="T28" fmla="*/ 38 w 1657"/>
                <a:gd name="T29" fmla="*/ 11354 h 316"/>
                <a:gd name="T30" fmla="*/ 38 w 1657"/>
                <a:gd name="T31" fmla="*/ 8902 h 316"/>
                <a:gd name="T32" fmla="*/ 37 w 1657"/>
                <a:gd name="T33" fmla="*/ 7014 h 316"/>
                <a:gd name="T34" fmla="*/ 35 w 1657"/>
                <a:gd name="T35" fmla="*/ 5630 h 316"/>
                <a:gd name="T36" fmla="*/ 32 w 1657"/>
                <a:gd name="T37" fmla="*/ 4615 h 316"/>
                <a:gd name="T38" fmla="*/ 29 w 1657"/>
                <a:gd name="T39" fmla="*/ 3834 h 316"/>
                <a:gd name="T40" fmla="*/ 26 w 1657"/>
                <a:gd name="T41" fmla="*/ 3037 h 316"/>
                <a:gd name="T42" fmla="*/ 23 w 1657"/>
                <a:gd name="T43" fmla="*/ 1958 h 316"/>
                <a:gd name="T44" fmla="*/ 21 w 1657"/>
                <a:gd name="T45" fmla="*/ 870 h 316"/>
                <a:gd name="T46" fmla="*/ 18 w 1657"/>
                <a:gd name="T47" fmla="*/ 89 h 316"/>
                <a:gd name="T48" fmla="*/ 15 w 1657"/>
                <a:gd name="T49" fmla="*/ 55 h 316"/>
                <a:gd name="T50" fmla="*/ 13 w 1657"/>
                <a:gd name="T51" fmla="*/ 535 h 316"/>
                <a:gd name="T52" fmla="*/ 10 w 1657"/>
                <a:gd name="T53" fmla="*/ 1114 h 316"/>
                <a:gd name="T54" fmla="*/ 7 w 1657"/>
                <a:gd name="T55" fmla="*/ 1654 h 316"/>
                <a:gd name="T56" fmla="*/ 4 w 1657"/>
                <a:gd name="T57" fmla="*/ 2402 h 316"/>
                <a:gd name="T58" fmla="*/ 2 w 1657"/>
                <a:gd name="T59" fmla="*/ 3348 h 316"/>
                <a:gd name="T60" fmla="*/ 1 w 1657"/>
                <a:gd name="T61" fmla="*/ 4704 h 316"/>
                <a:gd name="T62" fmla="*/ 0 w 1657"/>
                <a:gd name="T63" fmla="*/ 6723 h 3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7"/>
                <a:gd name="T97" fmla="*/ 0 h 316"/>
                <a:gd name="T98" fmla="*/ 1657 w 1657"/>
                <a:gd name="T99" fmla="*/ 316 h 31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7" h="316">
                  <a:moveTo>
                    <a:pt x="0" y="137"/>
                  </a:moveTo>
                  <a:lnTo>
                    <a:pt x="7" y="155"/>
                  </a:lnTo>
                  <a:lnTo>
                    <a:pt x="26" y="171"/>
                  </a:lnTo>
                  <a:lnTo>
                    <a:pt x="59" y="185"/>
                  </a:lnTo>
                  <a:lnTo>
                    <a:pt x="95" y="195"/>
                  </a:lnTo>
                  <a:lnTo>
                    <a:pt x="141" y="203"/>
                  </a:lnTo>
                  <a:lnTo>
                    <a:pt x="193" y="205"/>
                  </a:lnTo>
                  <a:lnTo>
                    <a:pt x="252" y="203"/>
                  </a:lnTo>
                  <a:lnTo>
                    <a:pt x="301" y="198"/>
                  </a:lnTo>
                  <a:lnTo>
                    <a:pt x="351" y="192"/>
                  </a:lnTo>
                  <a:lnTo>
                    <a:pt x="403" y="187"/>
                  </a:lnTo>
                  <a:lnTo>
                    <a:pt x="462" y="185"/>
                  </a:lnTo>
                  <a:lnTo>
                    <a:pt x="554" y="188"/>
                  </a:lnTo>
                  <a:lnTo>
                    <a:pt x="636" y="195"/>
                  </a:lnTo>
                  <a:lnTo>
                    <a:pt x="714" y="206"/>
                  </a:lnTo>
                  <a:lnTo>
                    <a:pt x="786" y="220"/>
                  </a:lnTo>
                  <a:lnTo>
                    <a:pt x="852" y="234"/>
                  </a:lnTo>
                  <a:lnTo>
                    <a:pt x="920" y="251"/>
                  </a:lnTo>
                  <a:lnTo>
                    <a:pt x="986" y="267"/>
                  </a:lnTo>
                  <a:lnTo>
                    <a:pt x="1055" y="282"/>
                  </a:lnTo>
                  <a:lnTo>
                    <a:pt x="1127" y="297"/>
                  </a:lnTo>
                  <a:lnTo>
                    <a:pt x="1202" y="306"/>
                  </a:lnTo>
                  <a:lnTo>
                    <a:pt x="1287" y="314"/>
                  </a:lnTo>
                  <a:lnTo>
                    <a:pt x="1376" y="316"/>
                  </a:lnTo>
                  <a:lnTo>
                    <a:pt x="1441" y="314"/>
                  </a:lnTo>
                  <a:lnTo>
                    <a:pt x="1503" y="305"/>
                  </a:lnTo>
                  <a:lnTo>
                    <a:pt x="1552" y="292"/>
                  </a:lnTo>
                  <a:lnTo>
                    <a:pt x="1595" y="275"/>
                  </a:lnTo>
                  <a:lnTo>
                    <a:pt x="1628" y="254"/>
                  </a:lnTo>
                  <a:lnTo>
                    <a:pt x="1647" y="232"/>
                  </a:lnTo>
                  <a:lnTo>
                    <a:pt x="1657" y="206"/>
                  </a:lnTo>
                  <a:lnTo>
                    <a:pt x="1647" y="182"/>
                  </a:lnTo>
                  <a:lnTo>
                    <a:pt x="1628" y="161"/>
                  </a:lnTo>
                  <a:lnTo>
                    <a:pt x="1595" y="143"/>
                  </a:lnTo>
                  <a:lnTo>
                    <a:pt x="1549" y="128"/>
                  </a:lnTo>
                  <a:lnTo>
                    <a:pt x="1497" y="115"/>
                  </a:lnTo>
                  <a:lnTo>
                    <a:pt x="1441" y="104"/>
                  </a:lnTo>
                  <a:lnTo>
                    <a:pt x="1376" y="94"/>
                  </a:lnTo>
                  <a:lnTo>
                    <a:pt x="1310" y="85"/>
                  </a:lnTo>
                  <a:lnTo>
                    <a:pt x="1241" y="78"/>
                  </a:lnTo>
                  <a:lnTo>
                    <a:pt x="1173" y="71"/>
                  </a:lnTo>
                  <a:lnTo>
                    <a:pt x="1110" y="62"/>
                  </a:lnTo>
                  <a:lnTo>
                    <a:pt x="1055" y="52"/>
                  </a:lnTo>
                  <a:lnTo>
                    <a:pt x="1002" y="40"/>
                  </a:lnTo>
                  <a:lnTo>
                    <a:pt x="953" y="28"/>
                  </a:lnTo>
                  <a:lnTo>
                    <a:pt x="904" y="18"/>
                  </a:lnTo>
                  <a:lnTo>
                    <a:pt x="852" y="8"/>
                  </a:lnTo>
                  <a:lnTo>
                    <a:pt x="796" y="2"/>
                  </a:lnTo>
                  <a:lnTo>
                    <a:pt x="730" y="0"/>
                  </a:lnTo>
                  <a:lnTo>
                    <a:pt x="665" y="1"/>
                  </a:lnTo>
                  <a:lnTo>
                    <a:pt x="609" y="5"/>
                  </a:lnTo>
                  <a:lnTo>
                    <a:pt x="557" y="11"/>
                  </a:lnTo>
                  <a:lnTo>
                    <a:pt x="505" y="17"/>
                  </a:lnTo>
                  <a:lnTo>
                    <a:pt x="449" y="23"/>
                  </a:lnTo>
                  <a:lnTo>
                    <a:pt x="383" y="29"/>
                  </a:lnTo>
                  <a:lnTo>
                    <a:pt x="324" y="34"/>
                  </a:lnTo>
                  <a:lnTo>
                    <a:pt x="262" y="41"/>
                  </a:lnTo>
                  <a:lnTo>
                    <a:pt x="203" y="49"/>
                  </a:lnTo>
                  <a:lnTo>
                    <a:pt x="148" y="57"/>
                  </a:lnTo>
                  <a:lnTo>
                    <a:pt x="98" y="68"/>
                  </a:lnTo>
                  <a:lnTo>
                    <a:pt x="59" y="80"/>
                  </a:lnTo>
                  <a:lnTo>
                    <a:pt x="26" y="96"/>
                  </a:lnTo>
                  <a:lnTo>
                    <a:pt x="7" y="115"/>
                  </a:lnTo>
                  <a:lnTo>
                    <a:pt x="0" y="137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6" name="Line 42"/>
            <p:cNvSpPr>
              <a:spLocks noChangeShapeType="1"/>
            </p:cNvSpPr>
            <p:nvPr/>
          </p:nvSpPr>
          <p:spPr bwMode="auto">
            <a:xfrm rot="16200000" flipV="1">
              <a:off x="4120" y="3529"/>
              <a:ext cx="1" cy="9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7" name="Line 43"/>
            <p:cNvSpPr>
              <a:spLocks noChangeShapeType="1"/>
            </p:cNvSpPr>
            <p:nvPr/>
          </p:nvSpPr>
          <p:spPr bwMode="auto">
            <a:xfrm rot="16200000" flipV="1">
              <a:off x="4048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8" name="Line 44"/>
            <p:cNvSpPr>
              <a:spLocks noChangeShapeType="1"/>
            </p:cNvSpPr>
            <p:nvPr/>
          </p:nvSpPr>
          <p:spPr bwMode="auto">
            <a:xfrm rot="16200000" flipV="1">
              <a:off x="3977" y="3529"/>
              <a:ext cx="1" cy="9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9" name="Line 45"/>
            <p:cNvSpPr>
              <a:spLocks noChangeShapeType="1"/>
            </p:cNvSpPr>
            <p:nvPr/>
          </p:nvSpPr>
          <p:spPr bwMode="auto">
            <a:xfrm rot="16200000" flipV="1">
              <a:off x="3905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0" name="Line 46"/>
            <p:cNvSpPr>
              <a:spLocks noChangeShapeType="1"/>
            </p:cNvSpPr>
            <p:nvPr/>
          </p:nvSpPr>
          <p:spPr bwMode="auto">
            <a:xfrm rot="16200000" flipV="1">
              <a:off x="3833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1" name="Line 47"/>
            <p:cNvSpPr>
              <a:spLocks noChangeShapeType="1"/>
            </p:cNvSpPr>
            <p:nvPr/>
          </p:nvSpPr>
          <p:spPr bwMode="auto">
            <a:xfrm rot="16200000" flipV="1">
              <a:off x="3762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2" name="Line 48"/>
            <p:cNvSpPr>
              <a:spLocks noChangeShapeType="1"/>
            </p:cNvSpPr>
            <p:nvPr/>
          </p:nvSpPr>
          <p:spPr bwMode="auto">
            <a:xfrm rot="16200000" flipV="1">
              <a:off x="3690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3" name="Line 49"/>
            <p:cNvSpPr>
              <a:spLocks noChangeShapeType="1"/>
            </p:cNvSpPr>
            <p:nvPr/>
          </p:nvSpPr>
          <p:spPr bwMode="auto">
            <a:xfrm rot="16200000" flipV="1">
              <a:off x="361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4" name="Line 50"/>
            <p:cNvSpPr>
              <a:spLocks noChangeShapeType="1"/>
            </p:cNvSpPr>
            <p:nvPr/>
          </p:nvSpPr>
          <p:spPr bwMode="auto">
            <a:xfrm rot="16200000" flipV="1">
              <a:off x="3547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5" name="Line 51"/>
            <p:cNvSpPr>
              <a:spLocks noChangeShapeType="1"/>
            </p:cNvSpPr>
            <p:nvPr/>
          </p:nvSpPr>
          <p:spPr bwMode="auto">
            <a:xfrm rot="16200000" flipV="1">
              <a:off x="3476" y="3568"/>
              <a:ext cx="1" cy="17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6" name="Line 52"/>
            <p:cNvSpPr>
              <a:spLocks noChangeShapeType="1"/>
            </p:cNvSpPr>
            <p:nvPr/>
          </p:nvSpPr>
          <p:spPr bwMode="auto">
            <a:xfrm rot="16200000" flipV="1">
              <a:off x="3404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7" name="Line 53"/>
            <p:cNvSpPr>
              <a:spLocks noChangeShapeType="1"/>
            </p:cNvSpPr>
            <p:nvPr/>
          </p:nvSpPr>
          <p:spPr bwMode="auto">
            <a:xfrm rot="16200000" flipV="1">
              <a:off x="3333" y="3568"/>
              <a:ext cx="1" cy="17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8" name="Line 54"/>
            <p:cNvSpPr>
              <a:spLocks noChangeShapeType="1"/>
            </p:cNvSpPr>
            <p:nvPr/>
          </p:nvSpPr>
          <p:spPr bwMode="auto">
            <a:xfrm rot="16200000" flipV="1">
              <a:off x="3262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9" name="Line 55"/>
            <p:cNvSpPr>
              <a:spLocks noChangeShapeType="1"/>
            </p:cNvSpPr>
            <p:nvPr/>
          </p:nvSpPr>
          <p:spPr bwMode="auto">
            <a:xfrm rot="16200000" flipV="1">
              <a:off x="318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0" name="Line 56"/>
            <p:cNvSpPr>
              <a:spLocks noChangeShapeType="1"/>
            </p:cNvSpPr>
            <p:nvPr/>
          </p:nvSpPr>
          <p:spPr bwMode="auto">
            <a:xfrm rot="16200000" flipV="1">
              <a:off x="3119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1" name="Line 57"/>
            <p:cNvSpPr>
              <a:spLocks noChangeShapeType="1"/>
            </p:cNvSpPr>
            <p:nvPr/>
          </p:nvSpPr>
          <p:spPr bwMode="auto">
            <a:xfrm rot="16200000" flipV="1">
              <a:off x="3046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2" name="Line 58"/>
            <p:cNvSpPr>
              <a:spLocks noChangeShapeType="1"/>
            </p:cNvSpPr>
            <p:nvPr/>
          </p:nvSpPr>
          <p:spPr bwMode="auto">
            <a:xfrm rot="16200000" flipV="1">
              <a:off x="2975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3" name="Line 59"/>
            <p:cNvSpPr>
              <a:spLocks noChangeShapeType="1"/>
            </p:cNvSpPr>
            <p:nvPr/>
          </p:nvSpPr>
          <p:spPr bwMode="auto">
            <a:xfrm rot="16200000" flipV="1">
              <a:off x="2903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4" name="Line 60"/>
            <p:cNvSpPr>
              <a:spLocks noChangeShapeType="1"/>
            </p:cNvSpPr>
            <p:nvPr/>
          </p:nvSpPr>
          <p:spPr bwMode="auto">
            <a:xfrm rot="16200000" flipV="1">
              <a:off x="2832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5" name="Line 61"/>
            <p:cNvSpPr>
              <a:spLocks noChangeShapeType="1"/>
            </p:cNvSpPr>
            <p:nvPr/>
          </p:nvSpPr>
          <p:spPr bwMode="auto">
            <a:xfrm rot="16200000" flipV="1">
              <a:off x="2761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6" name="Line 62"/>
            <p:cNvSpPr>
              <a:spLocks noChangeShapeType="1"/>
            </p:cNvSpPr>
            <p:nvPr/>
          </p:nvSpPr>
          <p:spPr bwMode="auto">
            <a:xfrm rot="16200000" flipV="1">
              <a:off x="2689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7" name="Line 63"/>
            <p:cNvSpPr>
              <a:spLocks noChangeShapeType="1"/>
            </p:cNvSpPr>
            <p:nvPr/>
          </p:nvSpPr>
          <p:spPr bwMode="auto">
            <a:xfrm rot="16200000" flipV="1">
              <a:off x="2618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8" name="Line 64"/>
            <p:cNvSpPr>
              <a:spLocks noChangeShapeType="1"/>
            </p:cNvSpPr>
            <p:nvPr/>
          </p:nvSpPr>
          <p:spPr bwMode="auto">
            <a:xfrm rot="16200000" flipV="1">
              <a:off x="2546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9" name="Line 65"/>
            <p:cNvSpPr>
              <a:spLocks noChangeShapeType="1"/>
            </p:cNvSpPr>
            <p:nvPr/>
          </p:nvSpPr>
          <p:spPr bwMode="auto">
            <a:xfrm rot="16200000" flipV="1">
              <a:off x="2475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0" name="Line 66"/>
            <p:cNvSpPr>
              <a:spLocks noChangeShapeType="1"/>
            </p:cNvSpPr>
            <p:nvPr/>
          </p:nvSpPr>
          <p:spPr bwMode="auto">
            <a:xfrm rot="16200000" flipV="1">
              <a:off x="2403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1" name="Line 67"/>
            <p:cNvSpPr>
              <a:spLocks noChangeShapeType="1"/>
            </p:cNvSpPr>
            <p:nvPr/>
          </p:nvSpPr>
          <p:spPr bwMode="auto">
            <a:xfrm rot="16200000" flipV="1">
              <a:off x="2332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2" name="Line 68"/>
            <p:cNvSpPr>
              <a:spLocks noChangeShapeType="1"/>
            </p:cNvSpPr>
            <p:nvPr/>
          </p:nvSpPr>
          <p:spPr bwMode="auto">
            <a:xfrm rot="16200000" flipV="1">
              <a:off x="2260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3" name="Line 69"/>
            <p:cNvSpPr>
              <a:spLocks noChangeShapeType="1"/>
            </p:cNvSpPr>
            <p:nvPr/>
          </p:nvSpPr>
          <p:spPr bwMode="auto">
            <a:xfrm rot="16200000" flipV="1">
              <a:off x="218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4" name="Line 70"/>
            <p:cNvSpPr>
              <a:spLocks noChangeShapeType="1"/>
            </p:cNvSpPr>
            <p:nvPr/>
          </p:nvSpPr>
          <p:spPr bwMode="auto">
            <a:xfrm rot="16200000" flipV="1">
              <a:off x="2117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5" name="Line 71"/>
            <p:cNvSpPr>
              <a:spLocks noChangeShapeType="1"/>
            </p:cNvSpPr>
            <p:nvPr/>
          </p:nvSpPr>
          <p:spPr bwMode="auto">
            <a:xfrm rot="16200000" flipV="1">
              <a:off x="2046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6" name="Line 72"/>
            <p:cNvSpPr>
              <a:spLocks noChangeShapeType="1"/>
            </p:cNvSpPr>
            <p:nvPr/>
          </p:nvSpPr>
          <p:spPr bwMode="auto">
            <a:xfrm rot="16200000" flipV="1">
              <a:off x="1982" y="3537"/>
              <a:ext cx="1" cy="80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7" name="Freeform 73"/>
            <p:cNvSpPr>
              <a:spLocks/>
            </p:cNvSpPr>
            <p:nvPr/>
          </p:nvSpPr>
          <p:spPr bwMode="auto">
            <a:xfrm rot="-5400000">
              <a:off x="2781" y="3200"/>
              <a:ext cx="381" cy="1661"/>
            </a:xfrm>
            <a:custGeom>
              <a:avLst/>
              <a:gdLst>
                <a:gd name="T0" fmla="*/ 6 w 610"/>
                <a:gd name="T1" fmla="*/ 0 h 1021"/>
                <a:gd name="T2" fmla="*/ 7 w 610"/>
                <a:gd name="T3" fmla="*/ 1004 h 1021"/>
                <a:gd name="T4" fmla="*/ 7 w 610"/>
                <a:gd name="T5" fmla="*/ 2110 h 1021"/>
                <a:gd name="T6" fmla="*/ 9 w 610"/>
                <a:gd name="T7" fmla="*/ 3433 h 1021"/>
                <a:gd name="T8" fmla="*/ 10 w 610"/>
                <a:gd name="T9" fmla="*/ 4796 h 1021"/>
                <a:gd name="T10" fmla="*/ 11 w 610"/>
                <a:gd name="T11" fmla="*/ 6338 h 1021"/>
                <a:gd name="T12" fmla="*/ 12 w 610"/>
                <a:gd name="T13" fmla="*/ 7802 h 1021"/>
                <a:gd name="T14" fmla="*/ 12 w 610"/>
                <a:gd name="T15" fmla="*/ 9231 h 1021"/>
                <a:gd name="T16" fmla="*/ 13 w 610"/>
                <a:gd name="T17" fmla="*/ 10708 h 1021"/>
                <a:gd name="T18" fmla="*/ 14 w 610"/>
                <a:gd name="T19" fmla="*/ 12034 h 1021"/>
                <a:gd name="T20" fmla="*/ 14 w 610"/>
                <a:gd name="T21" fmla="*/ 13216 h 1021"/>
                <a:gd name="T22" fmla="*/ 14 w 610"/>
                <a:gd name="T23" fmla="*/ 14233 h 1021"/>
                <a:gd name="T24" fmla="*/ 14 w 610"/>
                <a:gd name="T25" fmla="*/ 15017 h 1021"/>
                <a:gd name="T26" fmla="*/ 13 w 610"/>
                <a:gd name="T27" fmla="*/ 16356 h 1021"/>
                <a:gd name="T28" fmla="*/ 12 w 610"/>
                <a:gd name="T29" fmla="*/ 17602 h 1021"/>
                <a:gd name="T30" fmla="*/ 11 w 610"/>
                <a:gd name="T31" fmla="*/ 18870 h 1021"/>
                <a:gd name="T32" fmla="*/ 10 w 610"/>
                <a:gd name="T33" fmla="*/ 20202 h 1021"/>
                <a:gd name="T34" fmla="*/ 9 w 610"/>
                <a:gd name="T35" fmla="*/ 21596 h 1021"/>
                <a:gd name="T36" fmla="*/ 7 w 610"/>
                <a:gd name="T37" fmla="*/ 22948 h 1021"/>
                <a:gd name="T38" fmla="*/ 6 w 610"/>
                <a:gd name="T39" fmla="*/ 24396 h 1021"/>
                <a:gd name="T40" fmla="*/ 4 w 610"/>
                <a:gd name="T41" fmla="*/ 25902 h 1021"/>
                <a:gd name="T42" fmla="*/ 2 w 610"/>
                <a:gd name="T43" fmla="*/ 27469 h 1021"/>
                <a:gd name="T44" fmla="*/ 1 w 610"/>
                <a:gd name="T45" fmla="*/ 29138 h 1021"/>
                <a:gd name="T46" fmla="*/ 1 w 610"/>
                <a:gd name="T47" fmla="*/ 30973 h 1021"/>
                <a:gd name="T48" fmla="*/ 1 w 610"/>
                <a:gd name="T49" fmla="*/ 32773 h 1021"/>
                <a:gd name="T50" fmla="*/ 0 w 610"/>
                <a:gd name="T51" fmla="*/ 34777 h 1021"/>
                <a:gd name="T52" fmla="*/ 0 w 610"/>
                <a:gd name="T53" fmla="*/ 35703 h 1021"/>
                <a:gd name="T54" fmla="*/ 1 w 610"/>
                <a:gd name="T55" fmla="*/ 36998 h 1021"/>
                <a:gd name="T56" fmla="*/ 1 w 610"/>
                <a:gd name="T57" fmla="*/ 38506 h 1021"/>
                <a:gd name="T58" fmla="*/ 1 w 610"/>
                <a:gd name="T59" fmla="*/ 40170 h 1021"/>
                <a:gd name="T60" fmla="*/ 1 w 610"/>
                <a:gd name="T61" fmla="*/ 41901 h 1021"/>
                <a:gd name="T62" fmla="*/ 2 w 610"/>
                <a:gd name="T63" fmla="*/ 43734 h 1021"/>
                <a:gd name="T64" fmla="*/ 4 w 610"/>
                <a:gd name="T65" fmla="*/ 45480 h 1021"/>
                <a:gd name="T66" fmla="*/ 4 w 610"/>
                <a:gd name="T67" fmla="*/ 47196 h 1021"/>
                <a:gd name="T68" fmla="*/ 6 w 610"/>
                <a:gd name="T69" fmla="*/ 48699 h 1021"/>
                <a:gd name="T70" fmla="*/ 7 w 610"/>
                <a:gd name="T71" fmla="*/ 50095 h 102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10"/>
                <a:gd name="T109" fmla="*/ 0 h 1021"/>
                <a:gd name="T110" fmla="*/ 610 w 610"/>
                <a:gd name="T111" fmla="*/ 1021 h 102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10" h="1021">
                  <a:moveTo>
                    <a:pt x="233" y="0"/>
                  </a:moveTo>
                  <a:lnTo>
                    <a:pt x="289" y="20"/>
                  </a:lnTo>
                  <a:lnTo>
                    <a:pt x="341" y="43"/>
                  </a:lnTo>
                  <a:lnTo>
                    <a:pt x="393" y="70"/>
                  </a:lnTo>
                  <a:lnTo>
                    <a:pt x="439" y="98"/>
                  </a:lnTo>
                  <a:lnTo>
                    <a:pt x="482" y="129"/>
                  </a:lnTo>
                  <a:lnTo>
                    <a:pt x="518" y="159"/>
                  </a:lnTo>
                  <a:lnTo>
                    <a:pt x="551" y="188"/>
                  </a:lnTo>
                  <a:lnTo>
                    <a:pt x="577" y="218"/>
                  </a:lnTo>
                  <a:lnTo>
                    <a:pt x="593" y="245"/>
                  </a:lnTo>
                  <a:lnTo>
                    <a:pt x="606" y="269"/>
                  </a:lnTo>
                  <a:lnTo>
                    <a:pt x="610" y="290"/>
                  </a:lnTo>
                  <a:lnTo>
                    <a:pt x="606" y="306"/>
                  </a:lnTo>
                  <a:lnTo>
                    <a:pt x="580" y="333"/>
                  </a:lnTo>
                  <a:lnTo>
                    <a:pt x="544" y="359"/>
                  </a:lnTo>
                  <a:lnTo>
                    <a:pt x="495" y="385"/>
                  </a:lnTo>
                  <a:lnTo>
                    <a:pt x="439" y="412"/>
                  </a:lnTo>
                  <a:lnTo>
                    <a:pt x="377" y="440"/>
                  </a:lnTo>
                  <a:lnTo>
                    <a:pt x="315" y="468"/>
                  </a:lnTo>
                  <a:lnTo>
                    <a:pt x="249" y="497"/>
                  </a:lnTo>
                  <a:lnTo>
                    <a:pt x="187" y="528"/>
                  </a:lnTo>
                  <a:lnTo>
                    <a:pt x="128" y="560"/>
                  </a:lnTo>
                  <a:lnTo>
                    <a:pt x="79" y="594"/>
                  </a:lnTo>
                  <a:lnTo>
                    <a:pt x="40" y="631"/>
                  </a:lnTo>
                  <a:lnTo>
                    <a:pt x="10" y="668"/>
                  </a:lnTo>
                  <a:lnTo>
                    <a:pt x="0" y="709"/>
                  </a:lnTo>
                  <a:lnTo>
                    <a:pt x="0" y="728"/>
                  </a:lnTo>
                  <a:lnTo>
                    <a:pt x="10" y="754"/>
                  </a:lnTo>
                  <a:lnTo>
                    <a:pt x="27" y="785"/>
                  </a:lnTo>
                  <a:lnTo>
                    <a:pt x="46" y="819"/>
                  </a:lnTo>
                  <a:lnTo>
                    <a:pt x="76" y="854"/>
                  </a:lnTo>
                  <a:lnTo>
                    <a:pt x="105" y="891"/>
                  </a:lnTo>
                  <a:lnTo>
                    <a:pt x="145" y="927"/>
                  </a:lnTo>
                  <a:lnTo>
                    <a:pt x="187" y="962"/>
                  </a:lnTo>
                  <a:lnTo>
                    <a:pt x="236" y="993"/>
                  </a:lnTo>
                  <a:lnTo>
                    <a:pt x="289" y="1021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8" name="Freeform 74"/>
            <p:cNvSpPr>
              <a:spLocks/>
            </p:cNvSpPr>
            <p:nvPr/>
          </p:nvSpPr>
          <p:spPr bwMode="auto">
            <a:xfrm rot="-5400000">
              <a:off x="2891" y="2127"/>
              <a:ext cx="476" cy="1768"/>
            </a:xfrm>
            <a:custGeom>
              <a:avLst/>
              <a:gdLst>
                <a:gd name="T0" fmla="*/ 6 w 763"/>
                <a:gd name="T1" fmla="*/ 0 h 1087"/>
                <a:gd name="T2" fmla="*/ 4 w 763"/>
                <a:gd name="T3" fmla="*/ 852 h 1087"/>
                <a:gd name="T4" fmla="*/ 4 w 763"/>
                <a:gd name="T5" fmla="*/ 1778 h 1087"/>
                <a:gd name="T6" fmla="*/ 2 w 763"/>
                <a:gd name="T7" fmla="*/ 2837 h 1087"/>
                <a:gd name="T8" fmla="*/ 1 w 763"/>
                <a:gd name="T9" fmla="*/ 4074 h 1087"/>
                <a:gd name="T10" fmla="*/ 1 w 763"/>
                <a:gd name="T11" fmla="*/ 5236 h 1087"/>
                <a:gd name="T12" fmla="*/ 1 w 763"/>
                <a:gd name="T13" fmla="*/ 6566 h 1087"/>
                <a:gd name="T14" fmla="*/ 0 w 763"/>
                <a:gd name="T15" fmla="*/ 7921 h 1087"/>
                <a:gd name="T16" fmla="*/ 1 w 763"/>
                <a:gd name="T17" fmla="*/ 9307 h 1087"/>
                <a:gd name="T18" fmla="*/ 1 w 763"/>
                <a:gd name="T19" fmla="*/ 10481 h 1087"/>
                <a:gd name="T20" fmla="*/ 1 w 763"/>
                <a:gd name="T21" fmla="*/ 11477 h 1087"/>
                <a:gd name="T22" fmla="*/ 1 w 763"/>
                <a:gd name="T23" fmla="*/ 12444 h 1087"/>
                <a:gd name="T24" fmla="*/ 1 w 763"/>
                <a:gd name="T25" fmla="*/ 13305 h 1087"/>
                <a:gd name="T26" fmla="*/ 1 w 763"/>
                <a:gd name="T27" fmla="*/ 14312 h 1087"/>
                <a:gd name="T28" fmla="*/ 2 w 763"/>
                <a:gd name="T29" fmla="*/ 15245 h 1087"/>
                <a:gd name="T30" fmla="*/ 4 w 763"/>
                <a:gd name="T31" fmla="*/ 16333 h 1087"/>
                <a:gd name="T32" fmla="*/ 4 w 763"/>
                <a:gd name="T33" fmla="*/ 17495 h 1087"/>
                <a:gd name="T34" fmla="*/ 6 w 763"/>
                <a:gd name="T35" fmla="*/ 18757 h 1087"/>
                <a:gd name="T36" fmla="*/ 7 w 763"/>
                <a:gd name="T37" fmla="*/ 20274 h 1087"/>
                <a:gd name="T38" fmla="*/ 9 w 763"/>
                <a:gd name="T39" fmla="*/ 21984 h 1087"/>
                <a:gd name="T40" fmla="*/ 11 w 763"/>
                <a:gd name="T41" fmla="*/ 23997 h 1087"/>
                <a:gd name="T42" fmla="*/ 12 w 763"/>
                <a:gd name="T43" fmla="*/ 26196 h 1087"/>
                <a:gd name="T44" fmla="*/ 14 w 763"/>
                <a:gd name="T45" fmla="*/ 28600 h 1087"/>
                <a:gd name="T46" fmla="*/ 16 w 763"/>
                <a:gd name="T47" fmla="*/ 31112 h 1087"/>
                <a:gd name="T48" fmla="*/ 16 w 763"/>
                <a:gd name="T49" fmla="*/ 33782 h 1087"/>
                <a:gd name="T50" fmla="*/ 17 w 763"/>
                <a:gd name="T51" fmla="*/ 36677 h 1087"/>
                <a:gd name="T52" fmla="*/ 17 w 763"/>
                <a:gd name="T53" fmla="*/ 39568 h 1087"/>
                <a:gd name="T54" fmla="*/ 17 w 763"/>
                <a:gd name="T55" fmla="*/ 40516 h 1087"/>
                <a:gd name="T56" fmla="*/ 17 w 763"/>
                <a:gd name="T57" fmla="*/ 41643 h 1087"/>
                <a:gd name="T58" fmla="*/ 16 w 763"/>
                <a:gd name="T59" fmla="*/ 42939 h 1087"/>
                <a:gd name="T60" fmla="*/ 16 w 763"/>
                <a:gd name="T61" fmla="*/ 44328 h 1087"/>
                <a:gd name="T62" fmla="*/ 15 w 763"/>
                <a:gd name="T63" fmla="*/ 45900 h 1087"/>
                <a:gd name="T64" fmla="*/ 14 w 763"/>
                <a:gd name="T65" fmla="*/ 47399 h 1087"/>
                <a:gd name="T66" fmla="*/ 12 w 763"/>
                <a:gd name="T67" fmla="*/ 48971 h 1087"/>
                <a:gd name="T68" fmla="*/ 12 w 763"/>
                <a:gd name="T69" fmla="*/ 50508 h 1087"/>
                <a:gd name="T70" fmla="*/ 11 w 763"/>
                <a:gd name="T71" fmla="*/ 51914 h 1087"/>
                <a:gd name="T72" fmla="*/ 9 w 763"/>
                <a:gd name="T73" fmla="*/ 53251 h 10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63"/>
                <a:gd name="T112" fmla="*/ 0 h 1087"/>
                <a:gd name="T113" fmla="*/ 763 w 763"/>
                <a:gd name="T114" fmla="*/ 1087 h 10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63" h="1087">
                  <a:moveTo>
                    <a:pt x="239" y="0"/>
                  </a:moveTo>
                  <a:lnTo>
                    <a:pt x="200" y="17"/>
                  </a:lnTo>
                  <a:lnTo>
                    <a:pt x="157" y="36"/>
                  </a:lnTo>
                  <a:lnTo>
                    <a:pt x="115" y="58"/>
                  </a:lnTo>
                  <a:lnTo>
                    <a:pt x="72" y="83"/>
                  </a:lnTo>
                  <a:lnTo>
                    <a:pt x="40" y="107"/>
                  </a:lnTo>
                  <a:lnTo>
                    <a:pt x="13" y="134"/>
                  </a:lnTo>
                  <a:lnTo>
                    <a:pt x="0" y="162"/>
                  </a:lnTo>
                  <a:lnTo>
                    <a:pt x="4" y="190"/>
                  </a:lnTo>
                  <a:lnTo>
                    <a:pt x="13" y="214"/>
                  </a:lnTo>
                  <a:lnTo>
                    <a:pt x="23" y="234"/>
                  </a:lnTo>
                  <a:lnTo>
                    <a:pt x="36" y="254"/>
                  </a:lnTo>
                  <a:lnTo>
                    <a:pt x="53" y="272"/>
                  </a:lnTo>
                  <a:lnTo>
                    <a:pt x="76" y="292"/>
                  </a:lnTo>
                  <a:lnTo>
                    <a:pt x="105" y="311"/>
                  </a:lnTo>
                  <a:lnTo>
                    <a:pt x="148" y="333"/>
                  </a:lnTo>
                  <a:lnTo>
                    <a:pt x="200" y="357"/>
                  </a:lnTo>
                  <a:lnTo>
                    <a:pt x="265" y="383"/>
                  </a:lnTo>
                  <a:lnTo>
                    <a:pt x="341" y="414"/>
                  </a:lnTo>
                  <a:lnTo>
                    <a:pt x="413" y="449"/>
                  </a:lnTo>
                  <a:lnTo>
                    <a:pt x="488" y="490"/>
                  </a:lnTo>
                  <a:lnTo>
                    <a:pt x="557" y="535"/>
                  </a:lnTo>
                  <a:lnTo>
                    <a:pt x="619" y="584"/>
                  </a:lnTo>
                  <a:lnTo>
                    <a:pt x="675" y="635"/>
                  </a:lnTo>
                  <a:lnTo>
                    <a:pt x="717" y="690"/>
                  </a:lnTo>
                  <a:lnTo>
                    <a:pt x="750" y="749"/>
                  </a:lnTo>
                  <a:lnTo>
                    <a:pt x="763" y="808"/>
                  </a:lnTo>
                  <a:lnTo>
                    <a:pt x="757" y="827"/>
                  </a:lnTo>
                  <a:lnTo>
                    <a:pt x="744" y="850"/>
                  </a:lnTo>
                  <a:lnTo>
                    <a:pt x="721" y="877"/>
                  </a:lnTo>
                  <a:lnTo>
                    <a:pt x="688" y="905"/>
                  </a:lnTo>
                  <a:lnTo>
                    <a:pt x="649" y="937"/>
                  </a:lnTo>
                  <a:lnTo>
                    <a:pt x="606" y="968"/>
                  </a:lnTo>
                  <a:lnTo>
                    <a:pt x="557" y="1000"/>
                  </a:lnTo>
                  <a:lnTo>
                    <a:pt x="508" y="1031"/>
                  </a:lnTo>
                  <a:lnTo>
                    <a:pt x="452" y="1060"/>
                  </a:lnTo>
                  <a:lnTo>
                    <a:pt x="400" y="1087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9" name="Freeform 75"/>
            <p:cNvSpPr>
              <a:spLocks/>
            </p:cNvSpPr>
            <p:nvPr/>
          </p:nvSpPr>
          <p:spPr bwMode="auto">
            <a:xfrm rot="-5400000">
              <a:off x="3404" y="3396"/>
              <a:ext cx="1043" cy="247"/>
            </a:xfrm>
            <a:custGeom>
              <a:avLst/>
              <a:gdLst>
                <a:gd name="T0" fmla="*/ 0 w 1670"/>
                <a:gd name="T1" fmla="*/ 0 h 152"/>
                <a:gd name="T2" fmla="*/ 1 w 1670"/>
                <a:gd name="T3" fmla="*/ 89 h 152"/>
                <a:gd name="T4" fmla="*/ 1 w 1670"/>
                <a:gd name="T5" fmla="*/ 327 h 152"/>
                <a:gd name="T6" fmla="*/ 1 w 1670"/>
                <a:gd name="T7" fmla="*/ 622 h 152"/>
                <a:gd name="T8" fmla="*/ 2 w 1670"/>
                <a:gd name="T9" fmla="*/ 947 h 152"/>
                <a:gd name="T10" fmla="*/ 3 w 1670"/>
                <a:gd name="T11" fmla="*/ 1402 h 152"/>
                <a:gd name="T12" fmla="*/ 4 w 1670"/>
                <a:gd name="T13" fmla="*/ 1792 h 152"/>
                <a:gd name="T14" fmla="*/ 6 w 1670"/>
                <a:gd name="T15" fmla="*/ 2100 h 152"/>
                <a:gd name="T16" fmla="*/ 7 w 1670"/>
                <a:gd name="T17" fmla="*/ 2334 h 152"/>
                <a:gd name="T18" fmla="*/ 7 w 1670"/>
                <a:gd name="T19" fmla="*/ 2390 h 152"/>
                <a:gd name="T20" fmla="*/ 9 w 1670"/>
                <a:gd name="T21" fmla="*/ 2334 h 152"/>
                <a:gd name="T22" fmla="*/ 10 w 1670"/>
                <a:gd name="T23" fmla="*/ 2100 h 152"/>
                <a:gd name="T24" fmla="*/ 11 w 1670"/>
                <a:gd name="T25" fmla="*/ 1792 h 152"/>
                <a:gd name="T26" fmla="*/ 12 w 1670"/>
                <a:gd name="T27" fmla="*/ 1539 h 152"/>
                <a:gd name="T28" fmla="*/ 13 w 1670"/>
                <a:gd name="T29" fmla="*/ 1471 h 152"/>
                <a:gd name="T30" fmla="*/ 15 w 1670"/>
                <a:gd name="T31" fmla="*/ 1539 h 152"/>
                <a:gd name="T32" fmla="*/ 17 w 1670"/>
                <a:gd name="T33" fmla="*/ 1944 h 152"/>
                <a:gd name="T34" fmla="*/ 19 w 1670"/>
                <a:gd name="T35" fmla="*/ 2390 h 152"/>
                <a:gd name="T36" fmla="*/ 20 w 1670"/>
                <a:gd name="T37" fmla="*/ 3013 h 152"/>
                <a:gd name="T38" fmla="*/ 22 w 1670"/>
                <a:gd name="T39" fmla="*/ 3702 h 152"/>
                <a:gd name="T40" fmla="*/ 24 w 1670"/>
                <a:gd name="T41" fmla="*/ 4441 h 152"/>
                <a:gd name="T42" fmla="*/ 26 w 1670"/>
                <a:gd name="T43" fmla="*/ 5210 h 152"/>
                <a:gd name="T44" fmla="*/ 27 w 1670"/>
                <a:gd name="T45" fmla="*/ 5891 h 152"/>
                <a:gd name="T46" fmla="*/ 29 w 1670"/>
                <a:gd name="T47" fmla="*/ 6515 h 152"/>
                <a:gd name="T48" fmla="*/ 30 w 1670"/>
                <a:gd name="T49" fmla="*/ 6942 h 152"/>
                <a:gd name="T50" fmla="*/ 32 w 1670"/>
                <a:gd name="T51" fmla="*/ 7327 h 152"/>
                <a:gd name="T52" fmla="*/ 34 w 1670"/>
                <a:gd name="T53" fmla="*/ 7386 h 152"/>
                <a:gd name="T54" fmla="*/ 36 w 1670"/>
                <a:gd name="T55" fmla="*/ 7238 h 152"/>
                <a:gd name="T56" fmla="*/ 37 w 1670"/>
                <a:gd name="T57" fmla="*/ 6812 h 152"/>
                <a:gd name="T58" fmla="*/ 39 w 1670"/>
                <a:gd name="T59" fmla="*/ 6312 h 1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670"/>
                <a:gd name="T91" fmla="*/ 0 h 152"/>
                <a:gd name="T92" fmla="*/ 1670 w 1670"/>
                <a:gd name="T93" fmla="*/ 152 h 1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670" h="152">
                  <a:moveTo>
                    <a:pt x="0" y="0"/>
                  </a:moveTo>
                  <a:lnTo>
                    <a:pt x="6" y="2"/>
                  </a:lnTo>
                  <a:lnTo>
                    <a:pt x="26" y="7"/>
                  </a:lnTo>
                  <a:lnTo>
                    <a:pt x="55" y="13"/>
                  </a:lnTo>
                  <a:lnTo>
                    <a:pt x="91" y="20"/>
                  </a:lnTo>
                  <a:lnTo>
                    <a:pt x="137" y="29"/>
                  </a:lnTo>
                  <a:lnTo>
                    <a:pt x="186" y="37"/>
                  </a:lnTo>
                  <a:lnTo>
                    <a:pt x="235" y="43"/>
                  </a:lnTo>
                  <a:lnTo>
                    <a:pt x="288" y="48"/>
                  </a:lnTo>
                  <a:lnTo>
                    <a:pt x="337" y="49"/>
                  </a:lnTo>
                  <a:lnTo>
                    <a:pt x="386" y="48"/>
                  </a:lnTo>
                  <a:lnTo>
                    <a:pt x="432" y="43"/>
                  </a:lnTo>
                  <a:lnTo>
                    <a:pt x="474" y="37"/>
                  </a:lnTo>
                  <a:lnTo>
                    <a:pt x="520" y="32"/>
                  </a:lnTo>
                  <a:lnTo>
                    <a:pt x="573" y="30"/>
                  </a:lnTo>
                  <a:lnTo>
                    <a:pt x="661" y="32"/>
                  </a:lnTo>
                  <a:lnTo>
                    <a:pt x="743" y="40"/>
                  </a:lnTo>
                  <a:lnTo>
                    <a:pt x="818" y="49"/>
                  </a:lnTo>
                  <a:lnTo>
                    <a:pt x="887" y="62"/>
                  </a:lnTo>
                  <a:lnTo>
                    <a:pt x="956" y="76"/>
                  </a:lnTo>
                  <a:lnTo>
                    <a:pt x="1025" y="91"/>
                  </a:lnTo>
                  <a:lnTo>
                    <a:pt x="1090" y="107"/>
                  </a:lnTo>
                  <a:lnTo>
                    <a:pt x="1159" y="121"/>
                  </a:lnTo>
                  <a:lnTo>
                    <a:pt x="1228" y="134"/>
                  </a:lnTo>
                  <a:lnTo>
                    <a:pt x="1303" y="143"/>
                  </a:lnTo>
                  <a:lnTo>
                    <a:pt x="1385" y="151"/>
                  </a:lnTo>
                  <a:lnTo>
                    <a:pt x="1477" y="152"/>
                  </a:lnTo>
                  <a:lnTo>
                    <a:pt x="1542" y="149"/>
                  </a:lnTo>
                  <a:lnTo>
                    <a:pt x="1608" y="140"/>
                  </a:lnTo>
                  <a:lnTo>
                    <a:pt x="1670" y="130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0" name="Line 76"/>
            <p:cNvSpPr>
              <a:spLocks noChangeShapeType="1"/>
            </p:cNvSpPr>
            <p:nvPr/>
          </p:nvSpPr>
          <p:spPr bwMode="auto">
            <a:xfrm rot="16200000" flipV="1">
              <a:off x="2393" y="3536"/>
              <a:ext cx="372" cy="44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1" name="Line 77"/>
            <p:cNvSpPr>
              <a:spLocks noChangeShapeType="1"/>
            </p:cNvSpPr>
            <p:nvPr/>
          </p:nvSpPr>
          <p:spPr bwMode="auto">
            <a:xfrm rot="-5400000">
              <a:off x="2374" y="2967"/>
              <a:ext cx="588" cy="624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2" name="Line 78"/>
            <p:cNvSpPr>
              <a:spLocks noChangeShapeType="1"/>
            </p:cNvSpPr>
            <p:nvPr/>
          </p:nvSpPr>
          <p:spPr bwMode="auto">
            <a:xfrm rot="16200000" flipH="1">
              <a:off x="2520" y="3409"/>
              <a:ext cx="324" cy="652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3" name="Line 79"/>
            <p:cNvSpPr>
              <a:spLocks noChangeShapeType="1"/>
            </p:cNvSpPr>
            <p:nvPr/>
          </p:nvSpPr>
          <p:spPr bwMode="auto">
            <a:xfrm rot="-5400000">
              <a:off x="2665" y="3186"/>
              <a:ext cx="77" cy="69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4" name="Line 80"/>
            <p:cNvSpPr>
              <a:spLocks noChangeShapeType="1"/>
            </p:cNvSpPr>
            <p:nvPr/>
          </p:nvSpPr>
          <p:spPr bwMode="auto">
            <a:xfrm rot="-5400000">
              <a:off x="2533" y="2946"/>
              <a:ext cx="449" cy="80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5" name="Freeform 81"/>
            <p:cNvSpPr>
              <a:spLocks noEditPoints="1"/>
            </p:cNvSpPr>
            <p:nvPr/>
          </p:nvSpPr>
          <p:spPr bwMode="auto">
            <a:xfrm rot="-5400000">
              <a:off x="2427" y="3280"/>
              <a:ext cx="1042" cy="452"/>
            </a:xfrm>
            <a:custGeom>
              <a:avLst/>
              <a:gdLst>
                <a:gd name="T0" fmla="*/ 2 w 1670"/>
                <a:gd name="T1" fmla="*/ 8590 h 278"/>
                <a:gd name="T2" fmla="*/ 4 w 1670"/>
                <a:gd name="T3" fmla="*/ 8295 h 278"/>
                <a:gd name="T4" fmla="*/ 4 w 1670"/>
                <a:gd name="T5" fmla="*/ 8351 h 278"/>
                <a:gd name="T6" fmla="*/ 7 w 1670"/>
                <a:gd name="T7" fmla="*/ 8790 h 278"/>
                <a:gd name="T8" fmla="*/ 7 w 1670"/>
                <a:gd name="T9" fmla="*/ 8116 h 278"/>
                <a:gd name="T10" fmla="*/ 8 w 1670"/>
                <a:gd name="T11" fmla="*/ 8440 h 278"/>
                <a:gd name="T12" fmla="*/ 10 w 1670"/>
                <a:gd name="T13" fmla="*/ 7573 h 278"/>
                <a:gd name="T14" fmla="*/ 10 w 1670"/>
                <a:gd name="T15" fmla="*/ 7573 h 278"/>
                <a:gd name="T16" fmla="*/ 12 w 1670"/>
                <a:gd name="T17" fmla="*/ 8406 h 278"/>
                <a:gd name="T18" fmla="*/ 12 w 1670"/>
                <a:gd name="T19" fmla="*/ 7728 h 278"/>
                <a:gd name="T20" fmla="*/ 15 w 1670"/>
                <a:gd name="T21" fmla="*/ 8886 h 278"/>
                <a:gd name="T22" fmla="*/ 18 w 1670"/>
                <a:gd name="T23" fmla="*/ 8967 h 278"/>
                <a:gd name="T24" fmla="*/ 19 w 1670"/>
                <a:gd name="T25" fmla="*/ 9367 h 278"/>
                <a:gd name="T26" fmla="*/ 21 w 1670"/>
                <a:gd name="T27" fmla="*/ 10841 h 278"/>
                <a:gd name="T28" fmla="*/ 20 w 1670"/>
                <a:gd name="T29" fmla="*/ 9916 h 278"/>
                <a:gd name="T30" fmla="*/ 23 w 1670"/>
                <a:gd name="T31" fmla="*/ 12012 h 278"/>
                <a:gd name="T32" fmla="*/ 23 w 1670"/>
                <a:gd name="T33" fmla="*/ 12012 h 278"/>
                <a:gd name="T34" fmla="*/ 26 w 1670"/>
                <a:gd name="T35" fmla="*/ 12012 h 278"/>
                <a:gd name="T36" fmla="*/ 27 w 1670"/>
                <a:gd name="T37" fmla="*/ 13253 h 278"/>
                <a:gd name="T38" fmla="*/ 27 w 1670"/>
                <a:gd name="T39" fmla="*/ 13196 h 278"/>
                <a:gd name="T40" fmla="*/ 29 w 1670"/>
                <a:gd name="T41" fmla="*/ 13521 h 278"/>
                <a:gd name="T42" fmla="*/ 29 w 1670"/>
                <a:gd name="T43" fmla="*/ 13521 h 278"/>
                <a:gd name="T44" fmla="*/ 33 w 1670"/>
                <a:gd name="T45" fmla="*/ 12726 h 278"/>
                <a:gd name="T46" fmla="*/ 33 w 1670"/>
                <a:gd name="T47" fmla="*/ 13139 h 278"/>
                <a:gd name="T48" fmla="*/ 35 w 1670"/>
                <a:gd name="T49" fmla="*/ 12012 h 278"/>
                <a:gd name="T50" fmla="*/ 37 w 1670"/>
                <a:gd name="T51" fmla="*/ 11235 h 278"/>
                <a:gd name="T52" fmla="*/ 37 w 1670"/>
                <a:gd name="T53" fmla="*/ 11289 h 278"/>
                <a:gd name="T54" fmla="*/ 37 w 1670"/>
                <a:gd name="T55" fmla="*/ 9916 h 278"/>
                <a:gd name="T56" fmla="*/ 39 w 1670"/>
                <a:gd name="T57" fmla="*/ 8116 h 278"/>
                <a:gd name="T58" fmla="*/ 39 w 1670"/>
                <a:gd name="T59" fmla="*/ 8790 h 278"/>
                <a:gd name="T60" fmla="*/ 38 w 1670"/>
                <a:gd name="T61" fmla="*/ 6702 h 278"/>
                <a:gd name="T62" fmla="*/ 36 w 1670"/>
                <a:gd name="T63" fmla="*/ 6099 h 278"/>
                <a:gd name="T64" fmla="*/ 35 w 1670"/>
                <a:gd name="T65" fmla="*/ 5613 h 278"/>
                <a:gd name="T66" fmla="*/ 33 w 1670"/>
                <a:gd name="T67" fmla="*/ 4229 h 278"/>
                <a:gd name="T68" fmla="*/ 32 w 1670"/>
                <a:gd name="T69" fmla="*/ 4900 h 278"/>
                <a:gd name="T70" fmla="*/ 32 w 1670"/>
                <a:gd name="T71" fmla="*/ 3844 h 278"/>
                <a:gd name="T72" fmla="*/ 30 w 1670"/>
                <a:gd name="T73" fmla="*/ 4140 h 278"/>
                <a:gd name="T74" fmla="*/ 30 w 1670"/>
                <a:gd name="T75" fmla="*/ 3452 h 278"/>
                <a:gd name="T76" fmla="*/ 27 w 1670"/>
                <a:gd name="T77" fmla="*/ 2884 h 278"/>
                <a:gd name="T78" fmla="*/ 26 w 1670"/>
                <a:gd name="T79" fmla="*/ 3572 h 278"/>
                <a:gd name="T80" fmla="*/ 25 w 1670"/>
                <a:gd name="T81" fmla="*/ 2343 h 278"/>
                <a:gd name="T82" fmla="*/ 23 w 1670"/>
                <a:gd name="T83" fmla="*/ 2343 h 278"/>
                <a:gd name="T84" fmla="*/ 23 w 1670"/>
                <a:gd name="T85" fmla="*/ 2343 h 278"/>
                <a:gd name="T86" fmla="*/ 21 w 1670"/>
                <a:gd name="T87" fmla="*/ 714 h 278"/>
                <a:gd name="T88" fmla="*/ 20 w 1670"/>
                <a:gd name="T89" fmla="*/ 1385 h 278"/>
                <a:gd name="T90" fmla="*/ 19 w 1670"/>
                <a:gd name="T91" fmla="*/ 328 h 278"/>
                <a:gd name="T92" fmla="*/ 16 w 1670"/>
                <a:gd name="T93" fmla="*/ 714 h 278"/>
                <a:gd name="T94" fmla="*/ 16 w 1670"/>
                <a:gd name="T95" fmla="*/ 0 h 278"/>
                <a:gd name="T96" fmla="*/ 14 w 1670"/>
                <a:gd name="T97" fmla="*/ 202 h 278"/>
                <a:gd name="T98" fmla="*/ 14 w 1670"/>
                <a:gd name="T99" fmla="*/ 867 h 278"/>
                <a:gd name="T100" fmla="*/ 12 w 1670"/>
                <a:gd name="T101" fmla="*/ 439 h 278"/>
                <a:gd name="T102" fmla="*/ 10 w 1670"/>
                <a:gd name="T103" fmla="*/ 1650 h 278"/>
                <a:gd name="T104" fmla="*/ 9 w 1670"/>
                <a:gd name="T105" fmla="*/ 1888 h 278"/>
                <a:gd name="T106" fmla="*/ 9 w 1670"/>
                <a:gd name="T107" fmla="*/ 1566 h 278"/>
                <a:gd name="T108" fmla="*/ 7 w 1670"/>
                <a:gd name="T109" fmla="*/ 2102 h 278"/>
                <a:gd name="T110" fmla="*/ 6 w 1670"/>
                <a:gd name="T111" fmla="*/ 1504 h 278"/>
                <a:gd name="T112" fmla="*/ 4 w 1670"/>
                <a:gd name="T113" fmla="*/ 3036 h 278"/>
                <a:gd name="T114" fmla="*/ 2 w 1670"/>
                <a:gd name="T115" fmla="*/ 3572 h 278"/>
                <a:gd name="T116" fmla="*/ 2 w 1670"/>
                <a:gd name="T117" fmla="*/ 3270 h 278"/>
                <a:gd name="T118" fmla="*/ 1 w 1670"/>
                <a:gd name="T119" fmla="*/ 4510 h 278"/>
                <a:gd name="T120" fmla="*/ 0 w 1670"/>
                <a:gd name="T121" fmla="*/ 5226 h 2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0"/>
                <a:gd name="T184" fmla="*/ 0 h 278"/>
                <a:gd name="T185" fmla="*/ 1670 w 1670"/>
                <a:gd name="T186" fmla="*/ 278 h 27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0" h="278">
                  <a:moveTo>
                    <a:pt x="75" y="154"/>
                  </a:moveTo>
                  <a:lnTo>
                    <a:pt x="49" y="165"/>
                  </a:lnTo>
                  <a:lnTo>
                    <a:pt x="85" y="176"/>
                  </a:lnTo>
                  <a:lnTo>
                    <a:pt x="108" y="164"/>
                  </a:lnTo>
                  <a:lnTo>
                    <a:pt x="75" y="154"/>
                  </a:lnTo>
                  <a:close/>
                  <a:moveTo>
                    <a:pt x="104" y="162"/>
                  </a:moveTo>
                  <a:lnTo>
                    <a:pt x="88" y="176"/>
                  </a:lnTo>
                  <a:lnTo>
                    <a:pt x="131" y="183"/>
                  </a:lnTo>
                  <a:lnTo>
                    <a:pt x="147" y="170"/>
                  </a:lnTo>
                  <a:lnTo>
                    <a:pt x="104" y="162"/>
                  </a:lnTo>
                  <a:close/>
                  <a:moveTo>
                    <a:pt x="140" y="169"/>
                  </a:moveTo>
                  <a:lnTo>
                    <a:pt x="134" y="183"/>
                  </a:lnTo>
                  <a:lnTo>
                    <a:pt x="150" y="184"/>
                  </a:lnTo>
                  <a:lnTo>
                    <a:pt x="157" y="170"/>
                  </a:lnTo>
                  <a:lnTo>
                    <a:pt x="140" y="169"/>
                  </a:lnTo>
                  <a:close/>
                  <a:moveTo>
                    <a:pt x="131" y="183"/>
                  </a:moveTo>
                  <a:lnTo>
                    <a:pt x="134" y="183"/>
                  </a:lnTo>
                  <a:lnTo>
                    <a:pt x="137" y="176"/>
                  </a:lnTo>
                  <a:lnTo>
                    <a:pt x="131" y="183"/>
                  </a:lnTo>
                  <a:close/>
                  <a:moveTo>
                    <a:pt x="203" y="171"/>
                  </a:moveTo>
                  <a:lnTo>
                    <a:pt x="206" y="186"/>
                  </a:lnTo>
                  <a:lnTo>
                    <a:pt x="242" y="184"/>
                  </a:lnTo>
                  <a:lnTo>
                    <a:pt x="239" y="170"/>
                  </a:lnTo>
                  <a:lnTo>
                    <a:pt x="203" y="171"/>
                  </a:lnTo>
                  <a:close/>
                  <a:moveTo>
                    <a:pt x="235" y="170"/>
                  </a:moveTo>
                  <a:lnTo>
                    <a:pt x="245" y="184"/>
                  </a:lnTo>
                  <a:lnTo>
                    <a:pt x="294" y="180"/>
                  </a:lnTo>
                  <a:lnTo>
                    <a:pt x="288" y="166"/>
                  </a:lnTo>
                  <a:lnTo>
                    <a:pt x="235" y="170"/>
                  </a:lnTo>
                  <a:close/>
                  <a:moveTo>
                    <a:pt x="288" y="166"/>
                  </a:moveTo>
                  <a:lnTo>
                    <a:pt x="298" y="180"/>
                  </a:lnTo>
                  <a:lnTo>
                    <a:pt x="314" y="178"/>
                  </a:lnTo>
                  <a:lnTo>
                    <a:pt x="304" y="164"/>
                  </a:lnTo>
                  <a:lnTo>
                    <a:pt x="288" y="166"/>
                  </a:lnTo>
                  <a:close/>
                  <a:moveTo>
                    <a:pt x="298" y="180"/>
                  </a:moveTo>
                  <a:lnTo>
                    <a:pt x="298" y="180"/>
                  </a:lnTo>
                  <a:lnTo>
                    <a:pt x="291" y="173"/>
                  </a:lnTo>
                  <a:lnTo>
                    <a:pt x="294" y="180"/>
                  </a:lnTo>
                  <a:lnTo>
                    <a:pt x="298" y="180"/>
                  </a:lnTo>
                  <a:close/>
                  <a:moveTo>
                    <a:pt x="357" y="159"/>
                  </a:moveTo>
                  <a:lnTo>
                    <a:pt x="363" y="173"/>
                  </a:lnTo>
                  <a:lnTo>
                    <a:pt x="396" y="171"/>
                  </a:lnTo>
                  <a:lnTo>
                    <a:pt x="389" y="156"/>
                  </a:lnTo>
                  <a:lnTo>
                    <a:pt x="357" y="159"/>
                  </a:lnTo>
                  <a:close/>
                  <a:moveTo>
                    <a:pt x="393" y="156"/>
                  </a:moveTo>
                  <a:lnTo>
                    <a:pt x="396" y="171"/>
                  </a:lnTo>
                  <a:lnTo>
                    <a:pt x="455" y="170"/>
                  </a:lnTo>
                  <a:lnTo>
                    <a:pt x="451" y="155"/>
                  </a:lnTo>
                  <a:lnTo>
                    <a:pt x="393" y="156"/>
                  </a:lnTo>
                  <a:close/>
                  <a:moveTo>
                    <a:pt x="455" y="155"/>
                  </a:moveTo>
                  <a:lnTo>
                    <a:pt x="451" y="170"/>
                  </a:lnTo>
                  <a:lnTo>
                    <a:pt x="461" y="170"/>
                  </a:lnTo>
                  <a:lnTo>
                    <a:pt x="465" y="155"/>
                  </a:lnTo>
                  <a:lnTo>
                    <a:pt x="455" y="155"/>
                  </a:lnTo>
                  <a:close/>
                  <a:moveTo>
                    <a:pt x="451" y="155"/>
                  </a:moveTo>
                  <a:lnTo>
                    <a:pt x="455" y="155"/>
                  </a:lnTo>
                  <a:lnTo>
                    <a:pt x="451" y="162"/>
                  </a:lnTo>
                  <a:lnTo>
                    <a:pt x="451" y="155"/>
                  </a:lnTo>
                  <a:close/>
                  <a:moveTo>
                    <a:pt x="517" y="156"/>
                  </a:moveTo>
                  <a:lnTo>
                    <a:pt x="514" y="171"/>
                  </a:lnTo>
                  <a:lnTo>
                    <a:pt x="550" y="172"/>
                  </a:lnTo>
                  <a:lnTo>
                    <a:pt x="553" y="158"/>
                  </a:lnTo>
                  <a:lnTo>
                    <a:pt x="517" y="156"/>
                  </a:lnTo>
                  <a:close/>
                  <a:moveTo>
                    <a:pt x="556" y="158"/>
                  </a:moveTo>
                  <a:lnTo>
                    <a:pt x="546" y="172"/>
                  </a:lnTo>
                  <a:lnTo>
                    <a:pt x="615" y="177"/>
                  </a:lnTo>
                  <a:lnTo>
                    <a:pt x="622" y="162"/>
                  </a:lnTo>
                  <a:lnTo>
                    <a:pt x="556" y="158"/>
                  </a:lnTo>
                  <a:close/>
                  <a:moveTo>
                    <a:pt x="553" y="158"/>
                  </a:moveTo>
                  <a:lnTo>
                    <a:pt x="556" y="158"/>
                  </a:lnTo>
                  <a:lnTo>
                    <a:pt x="553" y="165"/>
                  </a:lnTo>
                  <a:lnTo>
                    <a:pt x="553" y="158"/>
                  </a:lnTo>
                  <a:close/>
                  <a:moveTo>
                    <a:pt x="674" y="169"/>
                  </a:moveTo>
                  <a:lnTo>
                    <a:pt x="664" y="182"/>
                  </a:lnTo>
                  <a:lnTo>
                    <a:pt x="717" y="189"/>
                  </a:lnTo>
                  <a:lnTo>
                    <a:pt x="730" y="175"/>
                  </a:lnTo>
                  <a:lnTo>
                    <a:pt x="674" y="169"/>
                  </a:lnTo>
                  <a:close/>
                  <a:moveTo>
                    <a:pt x="733" y="176"/>
                  </a:moveTo>
                  <a:lnTo>
                    <a:pt x="717" y="189"/>
                  </a:lnTo>
                  <a:lnTo>
                    <a:pt x="759" y="197"/>
                  </a:lnTo>
                  <a:lnTo>
                    <a:pt x="776" y="183"/>
                  </a:lnTo>
                  <a:lnTo>
                    <a:pt x="733" y="176"/>
                  </a:lnTo>
                  <a:close/>
                  <a:moveTo>
                    <a:pt x="730" y="176"/>
                  </a:moveTo>
                  <a:lnTo>
                    <a:pt x="733" y="176"/>
                  </a:lnTo>
                  <a:lnTo>
                    <a:pt x="723" y="182"/>
                  </a:lnTo>
                  <a:lnTo>
                    <a:pt x="730" y="175"/>
                  </a:lnTo>
                  <a:lnTo>
                    <a:pt x="730" y="176"/>
                  </a:lnTo>
                  <a:close/>
                  <a:moveTo>
                    <a:pt x="825" y="192"/>
                  </a:moveTo>
                  <a:lnTo>
                    <a:pt x="805" y="204"/>
                  </a:lnTo>
                  <a:lnTo>
                    <a:pt x="867" y="216"/>
                  </a:lnTo>
                  <a:lnTo>
                    <a:pt x="884" y="203"/>
                  </a:lnTo>
                  <a:lnTo>
                    <a:pt x="825" y="192"/>
                  </a:lnTo>
                  <a:close/>
                  <a:moveTo>
                    <a:pt x="884" y="203"/>
                  </a:moveTo>
                  <a:lnTo>
                    <a:pt x="864" y="216"/>
                  </a:lnTo>
                  <a:lnTo>
                    <a:pt x="897" y="222"/>
                  </a:lnTo>
                  <a:lnTo>
                    <a:pt x="916" y="210"/>
                  </a:lnTo>
                  <a:lnTo>
                    <a:pt x="884" y="203"/>
                  </a:lnTo>
                  <a:close/>
                  <a:moveTo>
                    <a:pt x="884" y="203"/>
                  </a:moveTo>
                  <a:lnTo>
                    <a:pt x="884" y="203"/>
                  </a:lnTo>
                  <a:lnTo>
                    <a:pt x="874" y="210"/>
                  </a:lnTo>
                  <a:lnTo>
                    <a:pt x="884" y="203"/>
                  </a:lnTo>
                  <a:close/>
                  <a:moveTo>
                    <a:pt x="962" y="219"/>
                  </a:moveTo>
                  <a:lnTo>
                    <a:pt x="943" y="232"/>
                  </a:lnTo>
                  <a:lnTo>
                    <a:pt x="1015" y="246"/>
                  </a:lnTo>
                  <a:lnTo>
                    <a:pt x="1031" y="232"/>
                  </a:lnTo>
                  <a:lnTo>
                    <a:pt x="962" y="219"/>
                  </a:lnTo>
                  <a:close/>
                  <a:moveTo>
                    <a:pt x="1031" y="232"/>
                  </a:moveTo>
                  <a:lnTo>
                    <a:pt x="1015" y="246"/>
                  </a:lnTo>
                  <a:lnTo>
                    <a:pt x="1038" y="250"/>
                  </a:lnTo>
                  <a:lnTo>
                    <a:pt x="1054" y="237"/>
                  </a:lnTo>
                  <a:lnTo>
                    <a:pt x="1031" y="232"/>
                  </a:lnTo>
                  <a:close/>
                  <a:moveTo>
                    <a:pt x="1015" y="246"/>
                  </a:moveTo>
                  <a:lnTo>
                    <a:pt x="1015" y="246"/>
                  </a:lnTo>
                  <a:lnTo>
                    <a:pt x="1021" y="239"/>
                  </a:lnTo>
                  <a:lnTo>
                    <a:pt x="1015" y="246"/>
                  </a:lnTo>
                  <a:close/>
                  <a:moveTo>
                    <a:pt x="1103" y="244"/>
                  </a:moveTo>
                  <a:lnTo>
                    <a:pt x="1087" y="258"/>
                  </a:lnTo>
                  <a:lnTo>
                    <a:pt x="1090" y="259"/>
                  </a:lnTo>
                  <a:lnTo>
                    <a:pt x="1106" y="246"/>
                  </a:lnTo>
                  <a:lnTo>
                    <a:pt x="1103" y="244"/>
                  </a:lnTo>
                  <a:close/>
                  <a:moveTo>
                    <a:pt x="1106" y="246"/>
                  </a:moveTo>
                  <a:lnTo>
                    <a:pt x="1093" y="259"/>
                  </a:lnTo>
                  <a:lnTo>
                    <a:pt x="1175" y="270"/>
                  </a:lnTo>
                  <a:lnTo>
                    <a:pt x="1188" y="255"/>
                  </a:lnTo>
                  <a:lnTo>
                    <a:pt x="1106" y="246"/>
                  </a:lnTo>
                  <a:close/>
                  <a:moveTo>
                    <a:pt x="1185" y="255"/>
                  </a:moveTo>
                  <a:lnTo>
                    <a:pt x="1178" y="270"/>
                  </a:lnTo>
                  <a:lnTo>
                    <a:pt x="1188" y="271"/>
                  </a:lnTo>
                  <a:lnTo>
                    <a:pt x="1198" y="257"/>
                  </a:lnTo>
                  <a:lnTo>
                    <a:pt x="1185" y="255"/>
                  </a:lnTo>
                  <a:close/>
                  <a:moveTo>
                    <a:pt x="1175" y="270"/>
                  </a:moveTo>
                  <a:lnTo>
                    <a:pt x="1178" y="270"/>
                  </a:lnTo>
                  <a:lnTo>
                    <a:pt x="1182" y="263"/>
                  </a:lnTo>
                  <a:lnTo>
                    <a:pt x="1175" y="270"/>
                  </a:lnTo>
                  <a:close/>
                  <a:moveTo>
                    <a:pt x="1247" y="260"/>
                  </a:moveTo>
                  <a:lnTo>
                    <a:pt x="1241" y="275"/>
                  </a:lnTo>
                  <a:lnTo>
                    <a:pt x="1267" y="277"/>
                  </a:lnTo>
                  <a:lnTo>
                    <a:pt x="1277" y="263"/>
                  </a:lnTo>
                  <a:lnTo>
                    <a:pt x="1247" y="260"/>
                  </a:lnTo>
                  <a:close/>
                  <a:moveTo>
                    <a:pt x="1273" y="263"/>
                  </a:moveTo>
                  <a:lnTo>
                    <a:pt x="1270" y="277"/>
                  </a:lnTo>
                  <a:lnTo>
                    <a:pt x="1345" y="278"/>
                  </a:lnTo>
                  <a:lnTo>
                    <a:pt x="1349" y="264"/>
                  </a:lnTo>
                  <a:lnTo>
                    <a:pt x="1273" y="263"/>
                  </a:lnTo>
                  <a:close/>
                  <a:moveTo>
                    <a:pt x="1270" y="277"/>
                  </a:moveTo>
                  <a:lnTo>
                    <a:pt x="1270" y="277"/>
                  </a:lnTo>
                  <a:lnTo>
                    <a:pt x="1270" y="270"/>
                  </a:lnTo>
                  <a:lnTo>
                    <a:pt x="1267" y="277"/>
                  </a:lnTo>
                  <a:lnTo>
                    <a:pt x="1270" y="277"/>
                  </a:lnTo>
                  <a:close/>
                  <a:moveTo>
                    <a:pt x="1398" y="264"/>
                  </a:moveTo>
                  <a:lnTo>
                    <a:pt x="1401" y="278"/>
                  </a:lnTo>
                  <a:lnTo>
                    <a:pt x="1450" y="276"/>
                  </a:lnTo>
                  <a:lnTo>
                    <a:pt x="1444" y="261"/>
                  </a:lnTo>
                  <a:lnTo>
                    <a:pt x="1398" y="264"/>
                  </a:lnTo>
                  <a:close/>
                  <a:moveTo>
                    <a:pt x="1440" y="261"/>
                  </a:moveTo>
                  <a:lnTo>
                    <a:pt x="1454" y="276"/>
                  </a:lnTo>
                  <a:lnTo>
                    <a:pt x="1509" y="269"/>
                  </a:lnTo>
                  <a:lnTo>
                    <a:pt x="1493" y="254"/>
                  </a:lnTo>
                  <a:lnTo>
                    <a:pt x="1440" y="261"/>
                  </a:lnTo>
                  <a:close/>
                  <a:moveTo>
                    <a:pt x="1454" y="276"/>
                  </a:moveTo>
                  <a:lnTo>
                    <a:pt x="1454" y="276"/>
                  </a:lnTo>
                  <a:lnTo>
                    <a:pt x="1447" y="269"/>
                  </a:lnTo>
                  <a:lnTo>
                    <a:pt x="1450" y="276"/>
                  </a:lnTo>
                  <a:lnTo>
                    <a:pt x="1454" y="276"/>
                  </a:lnTo>
                  <a:close/>
                  <a:moveTo>
                    <a:pt x="1535" y="246"/>
                  </a:moveTo>
                  <a:lnTo>
                    <a:pt x="1558" y="258"/>
                  </a:lnTo>
                  <a:lnTo>
                    <a:pt x="1581" y="250"/>
                  </a:lnTo>
                  <a:lnTo>
                    <a:pt x="1558" y="239"/>
                  </a:lnTo>
                  <a:lnTo>
                    <a:pt x="1535" y="246"/>
                  </a:lnTo>
                  <a:close/>
                  <a:moveTo>
                    <a:pt x="1555" y="241"/>
                  </a:moveTo>
                  <a:lnTo>
                    <a:pt x="1588" y="249"/>
                  </a:lnTo>
                  <a:lnTo>
                    <a:pt x="1630" y="231"/>
                  </a:lnTo>
                  <a:lnTo>
                    <a:pt x="1598" y="221"/>
                  </a:lnTo>
                  <a:lnTo>
                    <a:pt x="1555" y="241"/>
                  </a:lnTo>
                  <a:close/>
                  <a:moveTo>
                    <a:pt x="1598" y="224"/>
                  </a:moveTo>
                  <a:lnTo>
                    <a:pt x="1630" y="230"/>
                  </a:lnTo>
                  <a:lnTo>
                    <a:pt x="1637" y="226"/>
                  </a:lnTo>
                  <a:lnTo>
                    <a:pt x="1601" y="220"/>
                  </a:lnTo>
                  <a:lnTo>
                    <a:pt x="1598" y="224"/>
                  </a:lnTo>
                  <a:close/>
                  <a:moveTo>
                    <a:pt x="1630" y="230"/>
                  </a:moveTo>
                  <a:lnTo>
                    <a:pt x="1630" y="230"/>
                  </a:lnTo>
                  <a:lnTo>
                    <a:pt x="1614" y="226"/>
                  </a:lnTo>
                  <a:lnTo>
                    <a:pt x="1630" y="231"/>
                  </a:lnTo>
                  <a:lnTo>
                    <a:pt x="1630" y="230"/>
                  </a:lnTo>
                  <a:close/>
                  <a:moveTo>
                    <a:pt x="1621" y="203"/>
                  </a:moveTo>
                  <a:lnTo>
                    <a:pt x="1657" y="209"/>
                  </a:lnTo>
                  <a:lnTo>
                    <a:pt x="1660" y="208"/>
                  </a:lnTo>
                  <a:lnTo>
                    <a:pt x="1624" y="202"/>
                  </a:lnTo>
                  <a:lnTo>
                    <a:pt x="1621" y="203"/>
                  </a:lnTo>
                  <a:close/>
                  <a:moveTo>
                    <a:pt x="1621" y="203"/>
                  </a:moveTo>
                  <a:lnTo>
                    <a:pt x="1660" y="205"/>
                  </a:lnTo>
                  <a:lnTo>
                    <a:pt x="1670" y="181"/>
                  </a:lnTo>
                  <a:lnTo>
                    <a:pt x="1630" y="178"/>
                  </a:lnTo>
                  <a:lnTo>
                    <a:pt x="1621" y="203"/>
                  </a:lnTo>
                  <a:close/>
                  <a:moveTo>
                    <a:pt x="1630" y="181"/>
                  </a:moveTo>
                  <a:lnTo>
                    <a:pt x="1670" y="180"/>
                  </a:lnTo>
                  <a:lnTo>
                    <a:pt x="1666" y="166"/>
                  </a:lnTo>
                  <a:lnTo>
                    <a:pt x="1627" y="169"/>
                  </a:lnTo>
                  <a:lnTo>
                    <a:pt x="1630" y="181"/>
                  </a:lnTo>
                  <a:close/>
                  <a:moveTo>
                    <a:pt x="1670" y="180"/>
                  </a:moveTo>
                  <a:lnTo>
                    <a:pt x="1670" y="180"/>
                  </a:lnTo>
                  <a:lnTo>
                    <a:pt x="1650" y="180"/>
                  </a:lnTo>
                  <a:lnTo>
                    <a:pt x="1670" y="181"/>
                  </a:lnTo>
                  <a:lnTo>
                    <a:pt x="1670" y="180"/>
                  </a:lnTo>
                  <a:close/>
                  <a:moveTo>
                    <a:pt x="1611" y="151"/>
                  </a:moveTo>
                  <a:lnTo>
                    <a:pt x="1647" y="145"/>
                  </a:lnTo>
                  <a:lnTo>
                    <a:pt x="1640" y="139"/>
                  </a:lnTo>
                  <a:lnTo>
                    <a:pt x="1604" y="145"/>
                  </a:lnTo>
                  <a:lnTo>
                    <a:pt x="1611" y="151"/>
                  </a:lnTo>
                  <a:close/>
                  <a:moveTo>
                    <a:pt x="1607" y="147"/>
                  </a:moveTo>
                  <a:lnTo>
                    <a:pt x="1637" y="137"/>
                  </a:lnTo>
                  <a:lnTo>
                    <a:pt x="1604" y="122"/>
                  </a:lnTo>
                  <a:lnTo>
                    <a:pt x="1575" y="132"/>
                  </a:lnTo>
                  <a:lnTo>
                    <a:pt x="1607" y="147"/>
                  </a:lnTo>
                  <a:close/>
                  <a:moveTo>
                    <a:pt x="1578" y="133"/>
                  </a:moveTo>
                  <a:lnTo>
                    <a:pt x="1601" y="121"/>
                  </a:lnTo>
                  <a:lnTo>
                    <a:pt x="1575" y="114"/>
                  </a:lnTo>
                  <a:lnTo>
                    <a:pt x="1552" y="125"/>
                  </a:lnTo>
                  <a:lnTo>
                    <a:pt x="1578" y="133"/>
                  </a:lnTo>
                  <a:close/>
                  <a:moveTo>
                    <a:pt x="1604" y="121"/>
                  </a:moveTo>
                  <a:lnTo>
                    <a:pt x="1601" y="121"/>
                  </a:lnTo>
                  <a:lnTo>
                    <a:pt x="1588" y="127"/>
                  </a:lnTo>
                  <a:lnTo>
                    <a:pt x="1604" y="122"/>
                  </a:lnTo>
                  <a:lnTo>
                    <a:pt x="1604" y="121"/>
                  </a:lnTo>
                  <a:close/>
                  <a:moveTo>
                    <a:pt x="1509" y="115"/>
                  </a:moveTo>
                  <a:lnTo>
                    <a:pt x="1529" y="103"/>
                  </a:lnTo>
                  <a:lnTo>
                    <a:pt x="1503" y="96"/>
                  </a:lnTo>
                  <a:lnTo>
                    <a:pt x="1483" y="109"/>
                  </a:lnTo>
                  <a:lnTo>
                    <a:pt x="1509" y="115"/>
                  </a:lnTo>
                  <a:close/>
                  <a:moveTo>
                    <a:pt x="1486" y="110"/>
                  </a:moveTo>
                  <a:lnTo>
                    <a:pt x="1499" y="96"/>
                  </a:lnTo>
                  <a:lnTo>
                    <a:pt x="1440" y="87"/>
                  </a:lnTo>
                  <a:lnTo>
                    <a:pt x="1427" y="100"/>
                  </a:lnTo>
                  <a:lnTo>
                    <a:pt x="1486" y="110"/>
                  </a:lnTo>
                  <a:close/>
                  <a:moveTo>
                    <a:pt x="1427" y="100"/>
                  </a:moveTo>
                  <a:lnTo>
                    <a:pt x="1440" y="87"/>
                  </a:lnTo>
                  <a:lnTo>
                    <a:pt x="1431" y="85"/>
                  </a:lnTo>
                  <a:lnTo>
                    <a:pt x="1418" y="99"/>
                  </a:lnTo>
                  <a:lnTo>
                    <a:pt x="1427" y="100"/>
                  </a:lnTo>
                  <a:close/>
                  <a:moveTo>
                    <a:pt x="1440" y="87"/>
                  </a:moveTo>
                  <a:lnTo>
                    <a:pt x="1440" y="87"/>
                  </a:lnTo>
                  <a:lnTo>
                    <a:pt x="1434" y="93"/>
                  </a:lnTo>
                  <a:lnTo>
                    <a:pt x="1440" y="87"/>
                  </a:lnTo>
                  <a:close/>
                  <a:moveTo>
                    <a:pt x="1368" y="93"/>
                  </a:moveTo>
                  <a:lnTo>
                    <a:pt x="1382" y="79"/>
                  </a:lnTo>
                  <a:lnTo>
                    <a:pt x="1375" y="78"/>
                  </a:lnTo>
                  <a:lnTo>
                    <a:pt x="1362" y="93"/>
                  </a:lnTo>
                  <a:lnTo>
                    <a:pt x="1368" y="93"/>
                  </a:lnTo>
                  <a:close/>
                  <a:moveTo>
                    <a:pt x="1365" y="93"/>
                  </a:moveTo>
                  <a:lnTo>
                    <a:pt x="1375" y="78"/>
                  </a:lnTo>
                  <a:lnTo>
                    <a:pt x="1309" y="71"/>
                  </a:lnTo>
                  <a:lnTo>
                    <a:pt x="1296" y="85"/>
                  </a:lnTo>
                  <a:lnTo>
                    <a:pt x="1365" y="93"/>
                  </a:lnTo>
                  <a:close/>
                  <a:moveTo>
                    <a:pt x="1296" y="85"/>
                  </a:moveTo>
                  <a:lnTo>
                    <a:pt x="1306" y="71"/>
                  </a:lnTo>
                  <a:lnTo>
                    <a:pt x="1280" y="68"/>
                  </a:lnTo>
                  <a:lnTo>
                    <a:pt x="1270" y="83"/>
                  </a:lnTo>
                  <a:lnTo>
                    <a:pt x="1296" y="85"/>
                  </a:lnTo>
                  <a:close/>
                  <a:moveTo>
                    <a:pt x="1306" y="71"/>
                  </a:moveTo>
                  <a:lnTo>
                    <a:pt x="1306" y="71"/>
                  </a:lnTo>
                  <a:lnTo>
                    <a:pt x="1303" y="78"/>
                  </a:lnTo>
                  <a:lnTo>
                    <a:pt x="1309" y="71"/>
                  </a:lnTo>
                  <a:lnTo>
                    <a:pt x="1306" y="71"/>
                  </a:lnTo>
                  <a:close/>
                  <a:moveTo>
                    <a:pt x="1218" y="78"/>
                  </a:moveTo>
                  <a:lnTo>
                    <a:pt x="1228" y="64"/>
                  </a:lnTo>
                  <a:lnTo>
                    <a:pt x="1169" y="59"/>
                  </a:lnTo>
                  <a:lnTo>
                    <a:pt x="1162" y="73"/>
                  </a:lnTo>
                  <a:lnTo>
                    <a:pt x="1218" y="78"/>
                  </a:lnTo>
                  <a:close/>
                  <a:moveTo>
                    <a:pt x="1159" y="73"/>
                  </a:moveTo>
                  <a:lnTo>
                    <a:pt x="1172" y="59"/>
                  </a:lnTo>
                  <a:lnTo>
                    <a:pt x="1126" y="54"/>
                  </a:lnTo>
                  <a:lnTo>
                    <a:pt x="1116" y="68"/>
                  </a:lnTo>
                  <a:lnTo>
                    <a:pt x="1159" y="73"/>
                  </a:lnTo>
                  <a:close/>
                  <a:moveTo>
                    <a:pt x="1159" y="73"/>
                  </a:moveTo>
                  <a:lnTo>
                    <a:pt x="1159" y="73"/>
                  </a:lnTo>
                  <a:lnTo>
                    <a:pt x="1165" y="66"/>
                  </a:lnTo>
                  <a:lnTo>
                    <a:pt x="1162" y="73"/>
                  </a:lnTo>
                  <a:lnTo>
                    <a:pt x="1159" y="73"/>
                  </a:lnTo>
                  <a:close/>
                  <a:moveTo>
                    <a:pt x="1064" y="61"/>
                  </a:moveTo>
                  <a:lnTo>
                    <a:pt x="1080" y="48"/>
                  </a:lnTo>
                  <a:lnTo>
                    <a:pt x="1054" y="44"/>
                  </a:lnTo>
                  <a:lnTo>
                    <a:pt x="1038" y="57"/>
                  </a:lnTo>
                  <a:lnTo>
                    <a:pt x="1064" y="61"/>
                  </a:lnTo>
                  <a:close/>
                  <a:moveTo>
                    <a:pt x="1038" y="57"/>
                  </a:moveTo>
                  <a:lnTo>
                    <a:pt x="1054" y="44"/>
                  </a:lnTo>
                  <a:lnTo>
                    <a:pt x="1005" y="34"/>
                  </a:lnTo>
                  <a:lnTo>
                    <a:pt x="985" y="48"/>
                  </a:lnTo>
                  <a:lnTo>
                    <a:pt x="1038" y="57"/>
                  </a:lnTo>
                  <a:close/>
                  <a:moveTo>
                    <a:pt x="985" y="48"/>
                  </a:moveTo>
                  <a:lnTo>
                    <a:pt x="1005" y="34"/>
                  </a:lnTo>
                  <a:lnTo>
                    <a:pt x="989" y="31"/>
                  </a:lnTo>
                  <a:lnTo>
                    <a:pt x="969" y="44"/>
                  </a:lnTo>
                  <a:lnTo>
                    <a:pt x="985" y="48"/>
                  </a:lnTo>
                  <a:close/>
                  <a:moveTo>
                    <a:pt x="985" y="48"/>
                  </a:moveTo>
                  <a:lnTo>
                    <a:pt x="985" y="48"/>
                  </a:lnTo>
                  <a:lnTo>
                    <a:pt x="995" y="40"/>
                  </a:lnTo>
                  <a:lnTo>
                    <a:pt x="985" y="48"/>
                  </a:lnTo>
                  <a:close/>
                  <a:moveTo>
                    <a:pt x="923" y="35"/>
                  </a:moveTo>
                  <a:lnTo>
                    <a:pt x="943" y="22"/>
                  </a:lnTo>
                  <a:lnTo>
                    <a:pt x="907" y="15"/>
                  </a:lnTo>
                  <a:lnTo>
                    <a:pt x="887" y="28"/>
                  </a:lnTo>
                  <a:lnTo>
                    <a:pt x="923" y="35"/>
                  </a:lnTo>
                  <a:close/>
                  <a:moveTo>
                    <a:pt x="890" y="28"/>
                  </a:moveTo>
                  <a:lnTo>
                    <a:pt x="903" y="15"/>
                  </a:lnTo>
                  <a:lnTo>
                    <a:pt x="851" y="7"/>
                  </a:lnTo>
                  <a:lnTo>
                    <a:pt x="838" y="21"/>
                  </a:lnTo>
                  <a:lnTo>
                    <a:pt x="890" y="28"/>
                  </a:lnTo>
                  <a:close/>
                  <a:moveTo>
                    <a:pt x="838" y="21"/>
                  </a:moveTo>
                  <a:lnTo>
                    <a:pt x="848" y="7"/>
                  </a:lnTo>
                  <a:lnTo>
                    <a:pt x="841" y="6"/>
                  </a:lnTo>
                  <a:lnTo>
                    <a:pt x="831" y="21"/>
                  </a:lnTo>
                  <a:lnTo>
                    <a:pt x="838" y="21"/>
                  </a:lnTo>
                  <a:close/>
                  <a:moveTo>
                    <a:pt x="851" y="7"/>
                  </a:moveTo>
                  <a:lnTo>
                    <a:pt x="848" y="7"/>
                  </a:lnTo>
                  <a:lnTo>
                    <a:pt x="844" y="15"/>
                  </a:lnTo>
                  <a:lnTo>
                    <a:pt x="851" y="7"/>
                  </a:lnTo>
                  <a:close/>
                  <a:moveTo>
                    <a:pt x="782" y="16"/>
                  </a:moveTo>
                  <a:lnTo>
                    <a:pt x="786" y="1"/>
                  </a:lnTo>
                  <a:lnTo>
                    <a:pt x="720" y="0"/>
                  </a:lnTo>
                  <a:lnTo>
                    <a:pt x="720" y="15"/>
                  </a:lnTo>
                  <a:lnTo>
                    <a:pt x="782" y="16"/>
                  </a:lnTo>
                  <a:close/>
                  <a:moveTo>
                    <a:pt x="720" y="15"/>
                  </a:moveTo>
                  <a:lnTo>
                    <a:pt x="720" y="0"/>
                  </a:lnTo>
                  <a:lnTo>
                    <a:pt x="681" y="0"/>
                  </a:lnTo>
                  <a:lnTo>
                    <a:pt x="681" y="15"/>
                  </a:lnTo>
                  <a:lnTo>
                    <a:pt x="720" y="15"/>
                  </a:lnTo>
                  <a:close/>
                  <a:moveTo>
                    <a:pt x="720" y="0"/>
                  </a:moveTo>
                  <a:lnTo>
                    <a:pt x="720" y="0"/>
                  </a:lnTo>
                  <a:lnTo>
                    <a:pt x="720" y="7"/>
                  </a:lnTo>
                  <a:lnTo>
                    <a:pt x="720" y="0"/>
                  </a:lnTo>
                  <a:close/>
                  <a:moveTo>
                    <a:pt x="632" y="17"/>
                  </a:moveTo>
                  <a:lnTo>
                    <a:pt x="625" y="2"/>
                  </a:lnTo>
                  <a:lnTo>
                    <a:pt x="596" y="4"/>
                  </a:lnTo>
                  <a:lnTo>
                    <a:pt x="602" y="18"/>
                  </a:lnTo>
                  <a:lnTo>
                    <a:pt x="632" y="17"/>
                  </a:lnTo>
                  <a:close/>
                  <a:moveTo>
                    <a:pt x="602" y="18"/>
                  </a:moveTo>
                  <a:lnTo>
                    <a:pt x="596" y="4"/>
                  </a:lnTo>
                  <a:lnTo>
                    <a:pt x="540" y="9"/>
                  </a:lnTo>
                  <a:lnTo>
                    <a:pt x="550" y="23"/>
                  </a:lnTo>
                  <a:lnTo>
                    <a:pt x="602" y="18"/>
                  </a:lnTo>
                  <a:close/>
                  <a:moveTo>
                    <a:pt x="550" y="23"/>
                  </a:moveTo>
                  <a:lnTo>
                    <a:pt x="540" y="9"/>
                  </a:lnTo>
                  <a:lnTo>
                    <a:pt x="520" y="11"/>
                  </a:lnTo>
                  <a:lnTo>
                    <a:pt x="530" y="24"/>
                  </a:lnTo>
                  <a:lnTo>
                    <a:pt x="550" y="23"/>
                  </a:lnTo>
                  <a:close/>
                  <a:moveTo>
                    <a:pt x="540" y="9"/>
                  </a:moveTo>
                  <a:lnTo>
                    <a:pt x="540" y="9"/>
                  </a:lnTo>
                  <a:lnTo>
                    <a:pt x="546" y="16"/>
                  </a:lnTo>
                  <a:lnTo>
                    <a:pt x="540" y="9"/>
                  </a:lnTo>
                  <a:close/>
                  <a:moveTo>
                    <a:pt x="481" y="31"/>
                  </a:moveTo>
                  <a:lnTo>
                    <a:pt x="471" y="16"/>
                  </a:lnTo>
                  <a:lnTo>
                    <a:pt x="432" y="20"/>
                  </a:lnTo>
                  <a:lnTo>
                    <a:pt x="442" y="34"/>
                  </a:lnTo>
                  <a:lnTo>
                    <a:pt x="481" y="31"/>
                  </a:lnTo>
                  <a:close/>
                  <a:moveTo>
                    <a:pt x="442" y="34"/>
                  </a:moveTo>
                  <a:lnTo>
                    <a:pt x="432" y="20"/>
                  </a:lnTo>
                  <a:lnTo>
                    <a:pt x="370" y="24"/>
                  </a:lnTo>
                  <a:lnTo>
                    <a:pt x="379" y="39"/>
                  </a:lnTo>
                  <a:lnTo>
                    <a:pt x="442" y="34"/>
                  </a:lnTo>
                  <a:close/>
                  <a:moveTo>
                    <a:pt x="379" y="39"/>
                  </a:moveTo>
                  <a:lnTo>
                    <a:pt x="370" y="24"/>
                  </a:lnTo>
                  <a:lnTo>
                    <a:pt x="376" y="39"/>
                  </a:lnTo>
                  <a:lnTo>
                    <a:pt x="379" y="39"/>
                  </a:lnTo>
                  <a:close/>
                  <a:moveTo>
                    <a:pt x="379" y="39"/>
                  </a:moveTo>
                  <a:lnTo>
                    <a:pt x="379" y="39"/>
                  </a:lnTo>
                  <a:lnTo>
                    <a:pt x="373" y="32"/>
                  </a:lnTo>
                  <a:lnTo>
                    <a:pt x="379" y="39"/>
                  </a:lnTo>
                  <a:close/>
                  <a:moveTo>
                    <a:pt x="324" y="43"/>
                  </a:moveTo>
                  <a:lnTo>
                    <a:pt x="317" y="28"/>
                  </a:lnTo>
                  <a:lnTo>
                    <a:pt x="284" y="31"/>
                  </a:lnTo>
                  <a:lnTo>
                    <a:pt x="291" y="45"/>
                  </a:lnTo>
                  <a:lnTo>
                    <a:pt x="324" y="43"/>
                  </a:lnTo>
                  <a:close/>
                  <a:moveTo>
                    <a:pt x="294" y="45"/>
                  </a:moveTo>
                  <a:lnTo>
                    <a:pt x="281" y="31"/>
                  </a:lnTo>
                  <a:lnTo>
                    <a:pt x="216" y="38"/>
                  </a:lnTo>
                  <a:lnTo>
                    <a:pt x="226" y="53"/>
                  </a:lnTo>
                  <a:lnTo>
                    <a:pt x="294" y="45"/>
                  </a:lnTo>
                  <a:close/>
                  <a:moveTo>
                    <a:pt x="284" y="31"/>
                  </a:moveTo>
                  <a:lnTo>
                    <a:pt x="281" y="31"/>
                  </a:lnTo>
                  <a:lnTo>
                    <a:pt x="288" y="38"/>
                  </a:lnTo>
                  <a:lnTo>
                    <a:pt x="284" y="31"/>
                  </a:lnTo>
                  <a:close/>
                  <a:moveTo>
                    <a:pt x="180" y="59"/>
                  </a:moveTo>
                  <a:lnTo>
                    <a:pt x="163" y="45"/>
                  </a:lnTo>
                  <a:lnTo>
                    <a:pt x="144" y="48"/>
                  </a:lnTo>
                  <a:lnTo>
                    <a:pt x="160" y="62"/>
                  </a:lnTo>
                  <a:lnTo>
                    <a:pt x="180" y="59"/>
                  </a:lnTo>
                  <a:close/>
                  <a:moveTo>
                    <a:pt x="163" y="61"/>
                  </a:moveTo>
                  <a:lnTo>
                    <a:pt x="140" y="49"/>
                  </a:lnTo>
                  <a:lnTo>
                    <a:pt x="88" y="61"/>
                  </a:lnTo>
                  <a:lnTo>
                    <a:pt x="111" y="73"/>
                  </a:lnTo>
                  <a:lnTo>
                    <a:pt x="163" y="61"/>
                  </a:lnTo>
                  <a:close/>
                  <a:moveTo>
                    <a:pt x="114" y="73"/>
                  </a:moveTo>
                  <a:lnTo>
                    <a:pt x="85" y="62"/>
                  </a:lnTo>
                  <a:lnTo>
                    <a:pt x="72" y="68"/>
                  </a:lnTo>
                  <a:lnTo>
                    <a:pt x="98" y="78"/>
                  </a:lnTo>
                  <a:lnTo>
                    <a:pt x="114" y="73"/>
                  </a:lnTo>
                  <a:close/>
                  <a:moveTo>
                    <a:pt x="88" y="62"/>
                  </a:moveTo>
                  <a:lnTo>
                    <a:pt x="85" y="62"/>
                  </a:lnTo>
                  <a:lnTo>
                    <a:pt x="98" y="67"/>
                  </a:lnTo>
                  <a:lnTo>
                    <a:pt x="88" y="61"/>
                  </a:lnTo>
                  <a:lnTo>
                    <a:pt x="88" y="62"/>
                  </a:lnTo>
                  <a:close/>
                  <a:moveTo>
                    <a:pt x="68" y="92"/>
                  </a:moveTo>
                  <a:lnTo>
                    <a:pt x="32" y="84"/>
                  </a:lnTo>
                  <a:lnTo>
                    <a:pt x="3" y="103"/>
                  </a:lnTo>
                  <a:lnTo>
                    <a:pt x="36" y="110"/>
                  </a:lnTo>
                  <a:lnTo>
                    <a:pt x="68" y="92"/>
                  </a:lnTo>
                  <a:close/>
                  <a:moveTo>
                    <a:pt x="39" y="106"/>
                  </a:moveTo>
                  <a:lnTo>
                    <a:pt x="0" y="107"/>
                  </a:lnTo>
                  <a:lnTo>
                    <a:pt x="9" y="145"/>
                  </a:lnTo>
                  <a:lnTo>
                    <a:pt x="49" y="143"/>
                  </a:lnTo>
                  <a:lnTo>
                    <a:pt x="39" y="106"/>
                  </a:lnTo>
                  <a:close/>
                  <a:moveTo>
                    <a:pt x="0" y="105"/>
                  </a:moveTo>
                  <a:lnTo>
                    <a:pt x="0" y="107"/>
                  </a:lnTo>
                  <a:lnTo>
                    <a:pt x="19" y="106"/>
                  </a:lnTo>
                  <a:lnTo>
                    <a:pt x="3" y="103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96" name="Line 82"/>
            <p:cNvSpPr>
              <a:spLocks noChangeShapeType="1"/>
            </p:cNvSpPr>
            <p:nvPr/>
          </p:nvSpPr>
          <p:spPr bwMode="auto">
            <a:xfrm rot="16200000" flipH="1">
              <a:off x="2898" y="3882"/>
              <a:ext cx="69" cy="11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7" name="Line 83"/>
            <p:cNvSpPr>
              <a:spLocks noChangeShapeType="1"/>
            </p:cNvSpPr>
            <p:nvPr/>
          </p:nvSpPr>
          <p:spPr bwMode="auto">
            <a:xfrm rot="16200000" flipH="1">
              <a:off x="2937" y="3730"/>
              <a:ext cx="12" cy="8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8" name="Line 84"/>
            <p:cNvSpPr>
              <a:spLocks noChangeShapeType="1"/>
            </p:cNvSpPr>
            <p:nvPr/>
          </p:nvSpPr>
          <p:spPr bwMode="auto">
            <a:xfrm rot="16200000" flipH="1">
              <a:off x="2939" y="3617"/>
              <a:ext cx="8" cy="9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9" name="Line 85"/>
            <p:cNvSpPr>
              <a:spLocks noChangeShapeType="1"/>
            </p:cNvSpPr>
            <p:nvPr/>
          </p:nvSpPr>
          <p:spPr bwMode="auto">
            <a:xfrm rot="-5400000">
              <a:off x="3026" y="3373"/>
              <a:ext cx="20" cy="111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0" name="Line 86"/>
            <p:cNvSpPr>
              <a:spLocks noChangeShapeType="1"/>
            </p:cNvSpPr>
            <p:nvPr/>
          </p:nvSpPr>
          <p:spPr bwMode="auto">
            <a:xfrm rot="-5400000">
              <a:off x="3071" y="3258"/>
              <a:ext cx="32" cy="107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1" name="Line 87"/>
            <p:cNvSpPr>
              <a:spLocks noChangeShapeType="1"/>
            </p:cNvSpPr>
            <p:nvPr/>
          </p:nvSpPr>
          <p:spPr bwMode="auto">
            <a:xfrm rot="-5400000">
              <a:off x="3011" y="3031"/>
              <a:ext cx="74" cy="9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709" name="Group 88"/>
          <p:cNvGrpSpPr>
            <a:grpSpLocks/>
          </p:cNvGrpSpPr>
          <p:nvPr/>
        </p:nvGrpSpPr>
        <p:grpSpPr bwMode="auto">
          <a:xfrm>
            <a:off x="447675" y="3667125"/>
            <a:ext cx="3527425" cy="2674938"/>
            <a:chOff x="578" y="2345"/>
            <a:chExt cx="1918" cy="1437"/>
          </a:xfrm>
        </p:grpSpPr>
        <p:pic>
          <p:nvPicPr>
            <p:cNvPr id="72716" name="Picture 8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345"/>
              <a:ext cx="1918" cy="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7" name="Rectangle 90"/>
            <p:cNvSpPr>
              <a:spLocks noChangeArrowheads="1"/>
            </p:cNvSpPr>
            <p:nvPr/>
          </p:nvSpPr>
          <p:spPr bwMode="auto">
            <a:xfrm>
              <a:off x="578" y="2345"/>
              <a:ext cx="1906" cy="14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72718" name="Picture 9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345"/>
              <a:ext cx="1918" cy="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710" name="Text Box 92"/>
          <p:cNvSpPr txBox="1">
            <a:spLocks noChangeArrowheads="1"/>
          </p:cNvSpPr>
          <p:nvPr/>
        </p:nvSpPr>
        <p:spPr bwMode="auto">
          <a:xfrm>
            <a:off x="752475" y="6324600"/>
            <a:ext cx="3008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Zisserman et al. (1995)</a:t>
            </a:r>
          </a:p>
        </p:txBody>
      </p:sp>
      <p:sp>
        <p:nvSpPr>
          <p:cNvPr id="72711" name="Text Box 93"/>
          <p:cNvSpPr txBox="1">
            <a:spLocks noChangeArrowheads="1"/>
          </p:cNvSpPr>
          <p:nvPr/>
        </p:nvSpPr>
        <p:spPr bwMode="auto">
          <a:xfrm>
            <a:off x="533400" y="2733675"/>
            <a:ext cx="28463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Generalized cylinders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Ponce et al. (1989)</a:t>
            </a:r>
          </a:p>
        </p:txBody>
      </p:sp>
      <p:pic>
        <p:nvPicPr>
          <p:cNvPr id="642142" name="Picture 94" descr="dafj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3" y="1403350"/>
            <a:ext cx="4351337" cy="46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143" name="Text Box 95"/>
          <p:cNvSpPr txBox="1">
            <a:spLocks noChangeArrowheads="1"/>
          </p:cNvSpPr>
          <p:nvPr/>
        </p:nvSpPr>
        <p:spPr bwMode="auto">
          <a:xfrm>
            <a:off x="5686425" y="6124575"/>
            <a:ext cx="2005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Forsyth (2000)</a:t>
            </a:r>
          </a:p>
        </p:txBody>
      </p:sp>
      <p:sp>
        <p:nvSpPr>
          <p:cNvPr id="72714" name="Text Box 96"/>
          <p:cNvSpPr txBox="1">
            <a:spLocks noChangeArrowheads="1"/>
          </p:cNvSpPr>
          <p:nvPr/>
        </p:nvSpPr>
        <p:spPr bwMode="auto">
          <a:xfrm>
            <a:off x="4191000" y="400050"/>
            <a:ext cx="47450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shape primitives?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1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1" y="1295400"/>
            <a:ext cx="3439364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8960"/>
          <a:stretch/>
        </p:blipFill>
        <p:spPr>
          <a:xfrm>
            <a:off x="9372601" y="152400"/>
            <a:ext cx="2514600" cy="19798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5400" y="6858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elephant standing on top of a basket being held by a woman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9200" y="5612368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MS COCO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62600" y="56123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wordseye.com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89776" y="6446520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Thank you Trent Green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7477" r="855"/>
          <a:stretch/>
        </p:blipFill>
        <p:spPr>
          <a:xfrm>
            <a:off x="3621206" y="1301496"/>
            <a:ext cx="5413066" cy="426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9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Recognition by components</a:t>
            </a:r>
          </a:p>
        </p:txBody>
      </p:sp>
      <p:pic>
        <p:nvPicPr>
          <p:cNvPr id="7168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4648200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466975"/>
            <a:ext cx="29718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AutoShape 7"/>
          <p:cNvSpPr>
            <a:spLocks noChangeArrowheads="1"/>
          </p:cNvSpPr>
          <p:nvPr/>
        </p:nvSpPr>
        <p:spPr bwMode="auto">
          <a:xfrm>
            <a:off x="5105400" y="3365500"/>
            <a:ext cx="1143000" cy="86836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200" b="1">
              <a:solidFill>
                <a:schemeClr val="bg1"/>
              </a:solidFill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1281113" y="1828800"/>
            <a:ext cx="2651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Primitives (geons)</a:t>
            </a: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6827838" y="1828800"/>
            <a:ext cx="1228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Objects</a:t>
            </a: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1295400" y="6096000"/>
            <a:ext cx="685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hlinkClick r:id="rId5"/>
              </a:rPr>
              <a:t>http://en.wikipedia.org/wiki/Recognition_by_Components_Theory</a:t>
            </a:r>
            <a:endParaRPr lang="en-US" altLang="en-US" sz="1800"/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3505200" y="1066800"/>
            <a:ext cx="203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Biederman (1987)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Aspect graph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/>
          <a:lstStyle/>
          <a:p>
            <a:r>
              <a:rPr lang="en-US" dirty="0" smtClean="0"/>
              <a:t>Network of distinct 2-D views of objects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Number of views increase rapidly with # faces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133600"/>
            <a:ext cx="62103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5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  <a:p>
            <a:r>
              <a:rPr lang="en-US" altLang="en-US"/>
              <a:t>1990s: appearance-based models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25512" y="164241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 digital cameras!</a:t>
            </a:r>
          </a:p>
          <a:p>
            <a:r>
              <a:rPr lang="en-US" sz="1200" dirty="0"/>
              <a:t>Slow compute!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25512" y="2272379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Slow compute!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2"/>
          <p:cNvGrpSpPr>
            <a:grpSpLocks/>
          </p:cNvGrpSpPr>
          <p:nvPr/>
        </p:nvGrpSpPr>
        <p:grpSpPr bwMode="auto">
          <a:xfrm>
            <a:off x="623888" y="428625"/>
            <a:ext cx="7851775" cy="3765550"/>
            <a:chOff x="227" y="1406"/>
            <a:chExt cx="5321" cy="2224"/>
          </a:xfrm>
        </p:grpSpPr>
        <p:sp>
          <p:nvSpPr>
            <p:cNvPr id="74775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4776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7477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0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1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2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3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4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5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6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7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8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9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0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1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2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755" name="Text Box 21"/>
          <p:cNvSpPr txBox="1">
            <a:spLocks noChangeArrowheads="1"/>
          </p:cNvSpPr>
          <p:nvPr/>
        </p:nvSpPr>
        <p:spPr bwMode="auto">
          <a:xfrm>
            <a:off x="1722438" y="4429125"/>
            <a:ext cx="5761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Empirical models of image variability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grpSp>
        <p:nvGrpSpPr>
          <p:cNvPr id="74756" name="Group 22"/>
          <p:cNvGrpSpPr>
            <a:grpSpLocks/>
          </p:cNvGrpSpPr>
          <p:nvPr/>
        </p:nvGrpSpPr>
        <p:grpSpPr bwMode="auto">
          <a:xfrm>
            <a:off x="4025900" y="457200"/>
            <a:ext cx="1130300" cy="825500"/>
            <a:chOff x="2488" y="928"/>
            <a:chExt cx="712" cy="520"/>
          </a:xfrm>
        </p:grpSpPr>
        <p:sp>
          <p:nvSpPr>
            <p:cNvPr id="74771" name="Rectangle 23"/>
            <p:cNvSpPr>
              <a:spLocks noChangeArrowheads="1"/>
            </p:cNvSpPr>
            <p:nvPr/>
          </p:nvSpPr>
          <p:spPr bwMode="auto">
            <a:xfrm>
              <a:off x="2488" y="928"/>
              <a:ext cx="712" cy="520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4772" name="Rectangle 24"/>
            <p:cNvSpPr>
              <a:spLocks noChangeArrowheads="1"/>
            </p:cNvSpPr>
            <p:nvPr/>
          </p:nvSpPr>
          <p:spPr bwMode="auto">
            <a:xfrm>
              <a:off x="2672" y="928"/>
              <a:ext cx="352" cy="520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4773" name="Line 25"/>
            <p:cNvSpPr>
              <a:spLocks noChangeShapeType="1"/>
            </p:cNvSpPr>
            <p:nvPr/>
          </p:nvSpPr>
          <p:spPr bwMode="auto">
            <a:xfrm>
              <a:off x="2840" y="928"/>
              <a:ext cx="0" cy="5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74774" name="Rectangle 26"/>
            <p:cNvSpPr>
              <a:spLocks noChangeArrowheads="1"/>
            </p:cNvSpPr>
            <p:nvPr/>
          </p:nvSpPr>
          <p:spPr bwMode="auto">
            <a:xfrm>
              <a:off x="2488" y="1088"/>
              <a:ext cx="712" cy="184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74757" name="Oval 27"/>
          <p:cNvSpPr>
            <a:spLocks noChangeArrowheads="1"/>
          </p:cNvSpPr>
          <p:nvPr/>
        </p:nvSpPr>
        <p:spPr bwMode="auto">
          <a:xfrm>
            <a:off x="5994400" y="1384300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4758" name="Freeform 28"/>
          <p:cNvSpPr>
            <a:spLocks/>
          </p:cNvSpPr>
          <p:nvPr/>
        </p:nvSpPr>
        <p:spPr bwMode="auto">
          <a:xfrm>
            <a:off x="5168900" y="863600"/>
            <a:ext cx="868363" cy="457200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31842" name="Oval 34"/>
          <p:cNvSpPr>
            <a:spLocks noChangeArrowheads="1"/>
          </p:cNvSpPr>
          <p:nvPr/>
        </p:nvSpPr>
        <p:spPr bwMode="auto">
          <a:xfrm>
            <a:off x="7797800" y="1752600"/>
            <a:ext cx="114300" cy="88900"/>
          </a:xfrm>
          <a:prstGeom prst="ellipse">
            <a:avLst/>
          </a:prstGeom>
          <a:solidFill>
            <a:srgbClr val="7777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7785100" y="76200"/>
            <a:ext cx="1130300" cy="1638300"/>
            <a:chOff x="4904" y="48"/>
            <a:chExt cx="712" cy="1032"/>
          </a:xfrm>
        </p:grpSpPr>
        <p:grpSp>
          <p:nvGrpSpPr>
            <p:cNvPr id="74764" name="Group 29"/>
            <p:cNvGrpSpPr>
              <a:grpSpLocks/>
            </p:cNvGrpSpPr>
            <p:nvPr/>
          </p:nvGrpSpPr>
          <p:grpSpPr bwMode="auto">
            <a:xfrm>
              <a:off x="4904" y="48"/>
              <a:ext cx="712" cy="520"/>
              <a:chOff x="2488" y="928"/>
              <a:chExt cx="712" cy="520"/>
            </a:xfrm>
          </p:grpSpPr>
          <p:sp>
            <p:nvSpPr>
              <p:cNvPr id="74767" name="Rectangle 30"/>
              <p:cNvSpPr>
                <a:spLocks noChangeArrowheads="1"/>
              </p:cNvSpPr>
              <p:nvPr/>
            </p:nvSpPr>
            <p:spPr bwMode="auto">
              <a:xfrm>
                <a:off x="2488" y="928"/>
                <a:ext cx="712" cy="520"/>
              </a:xfrm>
              <a:prstGeom prst="rect">
                <a:avLst/>
              </a:prstGeom>
              <a:noFill/>
              <a:ln w="19050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4768" name="Rectangle 31"/>
              <p:cNvSpPr>
                <a:spLocks noChangeArrowheads="1"/>
              </p:cNvSpPr>
              <p:nvPr/>
            </p:nvSpPr>
            <p:spPr bwMode="auto">
              <a:xfrm>
                <a:off x="2672" y="928"/>
                <a:ext cx="352" cy="520"/>
              </a:xfrm>
              <a:prstGeom prst="rect">
                <a:avLst/>
              </a:prstGeom>
              <a:noFill/>
              <a:ln w="19050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4769" name="Line 32"/>
              <p:cNvSpPr>
                <a:spLocks noChangeShapeType="1"/>
              </p:cNvSpPr>
              <p:nvPr/>
            </p:nvSpPr>
            <p:spPr bwMode="auto">
              <a:xfrm>
                <a:off x="2840" y="928"/>
                <a:ext cx="0" cy="52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0" name="Rectangle 33"/>
              <p:cNvSpPr>
                <a:spLocks noChangeArrowheads="1"/>
              </p:cNvSpPr>
              <p:nvPr/>
            </p:nvSpPr>
            <p:spPr bwMode="auto">
              <a:xfrm>
                <a:off x="2488" y="1088"/>
                <a:ext cx="712" cy="184"/>
              </a:xfrm>
              <a:prstGeom prst="rect">
                <a:avLst/>
              </a:prstGeom>
              <a:noFill/>
              <a:ln w="19050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74765" name="Oval 35"/>
            <p:cNvSpPr>
              <a:spLocks noChangeArrowheads="1"/>
            </p:cNvSpPr>
            <p:nvPr/>
          </p:nvSpPr>
          <p:spPr bwMode="auto">
            <a:xfrm>
              <a:off x="4912" y="1008"/>
              <a:ext cx="64" cy="7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4766" name="Line 36"/>
            <p:cNvSpPr>
              <a:spLocks noChangeShapeType="1"/>
            </p:cNvSpPr>
            <p:nvPr/>
          </p:nvSpPr>
          <p:spPr bwMode="auto">
            <a:xfrm flipH="1">
              <a:off x="4984" y="568"/>
              <a:ext cx="272" cy="416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631845" name="Text Box 37"/>
          <p:cNvSpPr txBox="1">
            <a:spLocks noChangeArrowheads="1"/>
          </p:cNvSpPr>
          <p:nvPr/>
        </p:nvSpPr>
        <p:spPr bwMode="auto">
          <a:xfrm>
            <a:off x="1828800" y="5124450"/>
            <a:ext cx="5365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Appearance-based techniques</a:t>
            </a:r>
          </a:p>
        </p:txBody>
      </p:sp>
      <p:sp>
        <p:nvSpPr>
          <p:cNvPr id="631846" name="Text Box 38"/>
          <p:cNvSpPr txBox="1">
            <a:spLocks noChangeArrowheads="1"/>
          </p:cNvSpPr>
          <p:nvPr/>
        </p:nvSpPr>
        <p:spPr bwMode="auto">
          <a:xfrm>
            <a:off x="1139825" y="6048375"/>
            <a:ext cx="680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Turk &amp; Pentland (1991); Murase &amp; Nayar (1995); etc.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B6C2D38-E00D-404F-8E58-F6E1FD0C6110}"/>
              </a:ext>
            </a:extLst>
          </p:cNvPr>
          <p:cNvSpPr txBox="1"/>
          <p:nvPr/>
        </p:nvSpPr>
        <p:spPr>
          <a:xfrm>
            <a:off x="6891670" y="19493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Known target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42" grpId="0" animBg="1"/>
      <p:bldP spid="631845" grpId="0"/>
      <p:bldP spid="631846" grpId="0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ortup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996950"/>
            <a:ext cx="5257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5145088"/>
            <a:ext cx="710565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1143000" y="152400"/>
            <a:ext cx="6826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tx2"/>
                </a:solidFill>
                <a:latin typeface="Times New Roman" panose="02020603050405020304" pitchFamily="18" charset="0"/>
              </a:rPr>
              <a:t>Eigenfaces (Turk &amp; Pentland, 1991)</a:t>
            </a:r>
          </a:p>
        </p:txBody>
      </p:sp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914400"/>
            <a:ext cx="357663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Limitations of global appearance models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229600" cy="4495800"/>
          </a:xfrm>
        </p:spPr>
        <p:txBody>
          <a:bodyPr/>
          <a:lstStyle/>
          <a:p>
            <a:pPr eaLnBrk="1" hangingPunct="1"/>
            <a:r>
              <a:rPr lang="en-US" altLang="en-US"/>
              <a:t>Requires global registration of patterns</a:t>
            </a:r>
          </a:p>
          <a:p>
            <a:pPr eaLnBrk="1" hangingPunct="1"/>
            <a:r>
              <a:rPr lang="en-US" altLang="en-US"/>
              <a:t>Not robust to clutter, occlusion, geometric transformations</a:t>
            </a:r>
          </a:p>
          <a:p>
            <a:pPr eaLnBrk="1" hangingPunct="1">
              <a:buFontTx/>
              <a:buNone/>
            </a:pP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endParaRPr lang="en-US" altLang="en-US"/>
          </a:p>
        </p:txBody>
      </p:sp>
      <p:pic>
        <p:nvPicPr>
          <p:cNvPr id="7885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40"/>
          <a:stretch>
            <a:fillRect/>
          </a:stretch>
        </p:blipFill>
        <p:spPr bwMode="auto">
          <a:xfrm>
            <a:off x="1752600" y="3276600"/>
            <a:ext cx="5638800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Color Histograms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25" y="1600200"/>
            <a:ext cx="381317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90800"/>
            <a:ext cx="2395538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86200"/>
            <a:ext cx="23368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1343025" y="6324600"/>
            <a:ext cx="645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Swain and Ballard, </a:t>
            </a:r>
            <a:r>
              <a:rPr lang="en-US" altLang="en-US" sz="2400">
                <a:hlinkClick r:id="rId6"/>
              </a:rPr>
              <a:t>Color Indexing</a:t>
            </a:r>
            <a:r>
              <a:rPr lang="en-US" altLang="en-US" sz="2400"/>
              <a:t>, IJCV 1991.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4"/>
          <p:cNvSpPr txBox="1">
            <a:spLocks noChangeArrowheads="1"/>
          </p:cNvSpPr>
          <p:nvPr/>
        </p:nvSpPr>
        <p:spPr bwMode="auto">
          <a:xfrm>
            <a:off x="228600" y="6172200"/>
            <a:ext cx="883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</a:rPr>
              <a:t>H. </a:t>
            </a:r>
            <a:r>
              <a:rPr lang="en-US" altLang="en-US" sz="1800" dirty="0" err="1">
                <a:solidFill>
                  <a:schemeClr val="tx2"/>
                </a:solidFill>
              </a:rPr>
              <a:t>Murase</a:t>
            </a:r>
            <a:r>
              <a:rPr lang="en-US" altLang="en-US" sz="1800" dirty="0">
                <a:solidFill>
                  <a:schemeClr val="tx2"/>
                </a:solidFill>
              </a:rPr>
              <a:t> and S. </a:t>
            </a:r>
            <a:r>
              <a:rPr lang="en-US" altLang="en-US" sz="1800" dirty="0" err="1">
                <a:solidFill>
                  <a:schemeClr val="tx2"/>
                </a:solidFill>
              </a:rPr>
              <a:t>Nayar</a:t>
            </a:r>
            <a:r>
              <a:rPr lang="en-US" altLang="en-US" sz="1800" dirty="0">
                <a:solidFill>
                  <a:schemeClr val="tx2"/>
                </a:solidFill>
              </a:rPr>
              <a:t>, </a:t>
            </a:r>
            <a:r>
              <a:rPr lang="en-US" altLang="en-US" sz="1800" dirty="0"/>
              <a:t>Visual learning and recognition of 3-d objects from appearance, IJCV 1995</a:t>
            </a:r>
          </a:p>
        </p:txBody>
      </p:sp>
      <p:sp>
        <p:nvSpPr>
          <p:cNvPr id="7782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/>
              <a:t>Appearance manifolds</a:t>
            </a:r>
          </a:p>
        </p:txBody>
      </p:sp>
      <p:pic>
        <p:nvPicPr>
          <p:cNvPr id="7" name="100object-vectors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816" y="1600200"/>
            <a:ext cx="4402982" cy="2951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1960s – early 1990s: the geometric era</a:t>
            </a:r>
          </a:p>
          <a:p>
            <a:r>
              <a:rPr lang="en-US" altLang="en-US" dirty="0"/>
              <a:t>1990s: appearance-based models</a:t>
            </a:r>
          </a:p>
          <a:p>
            <a:r>
              <a:rPr lang="en-US" altLang="en-US" dirty="0" smtClean="0"/>
              <a:t>Mid -1990s: </a:t>
            </a:r>
            <a:r>
              <a:rPr lang="en-US" altLang="en-US" dirty="0"/>
              <a:t>sliding window approaches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25512" y="164241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 digital cameras!</a:t>
            </a:r>
          </a:p>
          <a:p>
            <a:r>
              <a:rPr lang="en-US" sz="1200" dirty="0"/>
              <a:t>Slow compute!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25512" y="2272379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Slow compute!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3300"/>
                </a:solidFill>
              </a:rPr>
              <a:t>Sliding window approaches</a:t>
            </a:r>
          </a:p>
        </p:txBody>
      </p:sp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33600"/>
            <a:ext cx="4267200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7494" name="AutoShape 6"/>
          <p:cNvSpPr>
            <a:spLocks noChangeArrowheads="1"/>
          </p:cNvSpPr>
          <p:nvPr/>
        </p:nvSpPr>
        <p:spPr bwMode="auto">
          <a:xfrm>
            <a:off x="2514600" y="2209800"/>
            <a:ext cx="762000" cy="8382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37431 -1.11111E-6 L 0.37344 0.05162 L 0.00504 0.05162 L 0.00504 0.10764 L 0.1908 0.10741 " pathEditMode="relative" rAng="0" ptsTypes="AAAAAA">
                                      <p:cBhvr>
                                        <p:cTn id="9" dur="2000" fill="hold"/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00" y="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4" grpId="0" animBg="1"/>
      <p:bldP spid="44749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5E46A6-BECB-4FFE-9529-3AAEA6139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8279" y="6418522"/>
            <a:ext cx="3051544" cy="36892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Thanks to</a:t>
            </a:r>
            <a:r>
              <a:rPr lang="en-US" sz="2000" b="1" dirty="0"/>
              <a:t> Iuliu </a:t>
            </a:r>
            <a:r>
              <a:rPr lang="en-US" sz="2000" b="1" dirty="0" err="1"/>
              <a:t>Balibanu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38F20A-E5BD-4F83-86BE-AFA0F3A39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143000"/>
            <a:ext cx="4686300" cy="458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2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fdr-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3810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23" name="Group 5"/>
          <p:cNvGrpSpPr>
            <a:grpSpLocks/>
          </p:cNvGrpSpPr>
          <p:nvPr/>
        </p:nvGrpSpPr>
        <p:grpSpPr bwMode="auto">
          <a:xfrm>
            <a:off x="381000" y="4343400"/>
            <a:ext cx="3886200" cy="2286000"/>
            <a:chOff x="2016" y="1829"/>
            <a:chExt cx="3456" cy="2117"/>
          </a:xfrm>
        </p:grpSpPr>
        <p:pic>
          <p:nvPicPr>
            <p:cNvPr id="8192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"/>
            <a:stretch>
              <a:fillRect/>
            </a:stretch>
          </p:blipFill>
          <p:spPr bwMode="auto">
            <a:xfrm>
              <a:off x="2016" y="1829"/>
              <a:ext cx="1783" cy="1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81928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832"/>
              <a:ext cx="1728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81929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2784"/>
              <a:ext cx="187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81930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84"/>
              <a:ext cx="1650" cy="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</p:grpSp>
      <p:sp>
        <p:nvSpPr>
          <p:cNvPr id="8192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Sliding window approaches</a:t>
            </a:r>
          </a:p>
        </p:txBody>
      </p:sp>
      <p:sp>
        <p:nvSpPr>
          <p:cNvPr id="81925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00600" y="1752600"/>
            <a:ext cx="43434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Turk and </a:t>
            </a:r>
            <a:r>
              <a:rPr lang="en-US" altLang="en-US" sz="2000" dirty="0" err="1"/>
              <a:t>Pentland</a:t>
            </a:r>
            <a:r>
              <a:rPr lang="en-US" altLang="en-US" sz="2000" dirty="0"/>
              <a:t>, 1991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 err="1"/>
              <a:t>Belhumeur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Hespanha</a:t>
            </a:r>
            <a:r>
              <a:rPr lang="en-US" altLang="en-US" sz="2000" dirty="0"/>
              <a:t>, &amp; </a:t>
            </a:r>
            <a:r>
              <a:rPr lang="en-US" altLang="en-US" sz="2000" dirty="0" err="1"/>
              <a:t>Kriegman</a:t>
            </a:r>
            <a:r>
              <a:rPr lang="en-US" altLang="en-US" sz="2000" dirty="0"/>
              <a:t>, 1997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 err="1"/>
              <a:t>Schneiderman</a:t>
            </a:r>
            <a:r>
              <a:rPr lang="en-US" altLang="en-US" sz="2000" dirty="0"/>
              <a:t> &amp; </a:t>
            </a:r>
            <a:r>
              <a:rPr lang="en-US" altLang="en-US" sz="2000" dirty="0" err="1"/>
              <a:t>Kanade</a:t>
            </a:r>
            <a:r>
              <a:rPr lang="en-US" altLang="en-US" sz="2000" dirty="0"/>
              <a:t> 2004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Viola and Jones, </a:t>
            </a:r>
            <a:r>
              <a:rPr lang="en-US" altLang="en-US" sz="2000" dirty="0" smtClean="0"/>
              <a:t>2000</a:t>
            </a:r>
          </a:p>
        </p:txBody>
      </p:sp>
      <p:sp>
        <p:nvSpPr>
          <p:cNvPr id="81926" name="Rectangle 12"/>
          <p:cNvSpPr>
            <a:spLocks noChangeArrowheads="1"/>
          </p:cNvSpPr>
          <p:nvPr/>
        </p:nvSpPr>
        <p:spPr bwMode="auto">
          <a:xfrm>
            <a:off x="4495800" y="4876800"/>
            <a:ext cx="4495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000" dirty="0" err="1"/>
              <a:t>Schneiderman</a:t>
            </a:r>
            <a:r>
              <a:rPr lang="en-US" altLang="en-US" sz="2000" dirty="0"/>
              <a:t> &amp; </a:t>
            </a:r>
            <a:r>
              <a:rPr lang="en-US" altLang="en-US" sz="2000" dirty="0" err="1"/>
              <a:t>Kanade</a:t>
            </a:r>
            <a:r>
              <a:rPr lang="en-US" altLang="en-US" sz="2000" dirty="0"/>
              <a:t>, 2004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 err="1"/>
              <a:t>Argawal</a:t>
            </a:r>
            <a:r>
              <a:rPr lang="en-US" altLang="en-US" sz="2000" dirty="0"/>
              <a:t> and Roth, 2002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 err="1"/>
              <a:t>Poggio</a:t>
            </a:r>
            <a:r>
              <a:rPr lang="en-US" altLang="en-US" sz="2000" dirty="0"/>
              <a:t> et al. 1993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1960s – early 1990s: the geometric era</a:t>
            </a:r>
          </a:p>
          <a:p>
            <a:r>
              <a:rPr lang="en-US" altLang="en-US" dirty="0"/>
              <a:t>1990s: appearance-based models</a:t>
            </a:r>
          </a:p>
          <a:p>
            <a:r>
              <a:rPr lang="en-US" altLang="en-US" dirty="0"/>
              <a:t>Mid-1990s: sliding window approaches</a:t>
            </a:r>
          </a:p>
          <a:p>
            <a:r>
              <a:rPr lang="en-US" altLang="en-US" dirty="0"/>
              <a:t>Late 1990s: local </a:t>
            </a:r>
            <a:r>
              <a:rPr lang="en-US" altLang="en-US" dirty="0" smtClean="0"/>
              <a:t>features (e.g., SIFT)</a:t>
            </a:r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25512" y="164241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 digital cameras!</a:t>
            </a:r>
          </a:p>
          <a:p>
            <a:r>
              <a:rPr lang="en-US" sz="1200" dirty="0"/>
              <a:t>Slow compute!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25512" y="2272379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Slow compute!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623888" y="98425"/>
            <a:ext cx="7851775" cy="3765550"/>
            <a:chOff x="227" y="1406"/>
            <a:chExt cx="5321" cy="2224"/>
          </a:xfrm>
        </p:grpSpPr>
        <p:sp>
          <p:nvSpPr>
            <p:cNvPr id="64530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4531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6453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4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5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6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7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8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9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0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1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2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3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4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5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6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7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515" name="Text Box 21"/>
          <p:cNvSpPr txBox="1">
            <a:spLocks noChangeArrowheads="1"/>
          </p:cNvSpPr>
          <p:nvPr/>
        </p:nvSpPr>
        <p:spPr bwMode="auto">
          <a:xfrm>
            <a:off x="838200" y="4114800"/>
            <a:ext cx="1806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Variability</a:t>
            </a:r>
            <a:r>
              <a:rPr lang="en-US" altLang="en-US" sz="240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4516" name="Text Box 22"/>
          <p:cNvSpPr txBox="1">
            <a:spLocks noChangeArrowheads="1"/>
          </p:cNvSpPr>
          <p:nvPr/>
        </p:nvSpPr>
        <p:spPr bwMode="auto">
          <a:xfrm>
            <a:off x="3276600" y="4046538"/>
            <a:ext cx="22082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Camera position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Illumination</a:t>
            </a:r>
          </a:p>
        </p:txBody>
      </p:sp>
      <p:sp>
        <p:nvSpPr>
          <p:cNvPr id="64517" name="Rectangle 23"/>
          <p:cNvSpPr>
            <a:spLocks noChangeArrowheads="1"/>
          </p:cNvSpPr>
          <p:nvPr/>
        </p:nvSpPr>
        <p:spPr bwMode="auto">
          <a:xfrm>
            <a:off x="3949700" y="266700"/>
            <a:ext cx="11303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18" name="Rectangle 24"/>
          <p:cNvSpPr>
            <a:spLocks noChangeArrowheads="1"/>
          </p:cNvSpPr>
          <p:nvPr/>
        </p:nvSpPr>
        <p:spPr bwMode="auto">
          <a:xfrm>
            <a:off x="4241800" y="266700"/>
            <a:ext cx="5588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19" name="Line 25"/>
          <p:cNvSpPr>
            <a:spLocks noChangeShapeType="1"/>
          </p:cNvSpPr>
          <p:nvPr/>
        </p:nvSpPr>
        <p:spPr bwMode="auto">
          <a:xfrm>
            <a:off x="4508500" y="266700"/>
            <a:ext cx="0" cy="825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4520" name="Rectangle 26"/>
          <p:cNvSpPr>
            <a:spLocks noChangeArrowheads="1"/>
          </p:cNvSpPr>
          <p:nvPr/>
        </p:nvSpPr>
        <p:spPr bwMode="auto">
          <a:xfrm>
            <a:off x="3949700" y="520700"/>
            <a:ext cx="1130300" cy="2921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21" name="Oval 27"/>
          <p:cNvSpPr>
            <a:spLocks noChangeArrowheads="1"/>
          </p:cNvSpPr>
          <p:nvPr/>
        </p:nvSpPr>
        <p:spPr bwMode="auto">
          <a:xfrm>
            <a:off x="6007100" y="1219200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22" name="Freeform 28"/>
          <p:cNvSpPr>
            <a:spLocks/>
          </p:cNvSpPr>
          <p:nvPr/>
        </p:nvSpPr>
        <p:spPr bwMode="auto">
          <a:xfrm>
            <a:off x="5168900" y="698500"/>
            <a:ext cx="868363" cy="457200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23646" name="Line 30"/>
          <p:cNvSpPr>
            <a:spLocks noChangeShapeType="1"/>
          </p:cNvSpPr>
          <p:nvPr/>
        </p:nvSpPr>
        <p:spPr bwMode="auto">
          <a:xfrm flipH="1" flipV="1">
            <a:off x="4229100" y="2324099"/>
            <a:ext cx="94807" cy="165956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623647" name="Text Box 31"/>
          <p:cNvSpPr txBox="1">
            <a:spLocks noChangeArrowheads="1"/>
          </p:cNvSpPr>
          <p:nvPr/>
        </p:nvSpPr>
        <p:spPr bwMode="auto">
          <a:xfrm>
            <a:off x="3984625" y="1725613"/>
            <a:ext cx="3952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chemeClr val="hlink"/>
                </a:solidFill>
                <a:latin typeface="Symbol" panose="05050102010706020507" pitchFamily="18" charset="2"/>
              </a:rPr>
              <a:t>q</a:t>
            </a:r>
          </a:p>
        </p:txBody>
      </p:sp>
      <p:sp>
        <p:nvSpPr>
          <p:cNvPr id="623649" name="Text Box 33"/>
          <p:cNvSpPr txBox="1">
            <a:spLocks noChangeArrowheads="1"/>
          </p:cNvSpPr>
          <p:nvPr/>
        </p:nvSpPr>
        <p:spPr bwMode="auto">
          <a:xfrm>
            <a:off x="4864" y="6568467"/>
            <a:ext cx="88550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Roberts (1965); Lowe (1987); </a:t>
            </a:r>
            <a:r>
              <a:rPr lang="en-US" altLang="en-US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Faugeras</a:t>
            </a: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&amp; Hebert (1986); </a:t>
            </a:r>
            <a:r>
              <a:rPr lang="en-US" altLang="en-US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Grimson</a:t>
            </a: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&amp; Lozano-Perez (1986); </a:t>
            </a:r>
            <a:r>
              <a:rPr lang="en-US" altLang="en-US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Huttenlocher</a:t>
            </a: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&amp; Ullman (1987)</a:t>
            </a:r>
          </a:p>
        </p:txBody>
      </p:sp>
      <p:sp>
        <p:nvSpPr>
          <p:cNvPr id="623650" name="Text Box 34"/>
          <p:cNvSpPr txBox="1">
            <a:spLocks noChangeArrowheads="1"/>
          </p:cNvSpPr>
          <p:nvPr/>
        </p:nvSpPr>
        <p:spPr bwMode="auto">
          <a:xfrm>
            <a:off x="3260651" y="4793536"/>
            <a:ext cx="32335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Shape is partially known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79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65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Local features for object instance recognition</a:t>
            </a:r>
          </a:p>
        </p:txBody>
      </p:sp>
      <p:pic>
        <p:nvPicPr>
          <p:cNvPr id="8397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28788"/>
            <a:ext cx="8636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28788"/>
            <a:ext cx="90805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28788"/>
            <a:ext cx="11049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92475"/>
            <a:ext cx="38290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57388"/>
            <a:ext cx="40211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95650"/>
            <a:ext cx="38100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7" name="Rectangle 7"/>
          <p:cNvSpPr>
            <a:spLocks noChangeArrowheads="1"/>
          </p:cNvSpPr>
          <p:nvPr/>
        </p:nvSpPr>
        <p:spPr bwMode="auto">
          <a:xfrm>
            <a:off x="3429000" y="6411913"/>
            <a:ext cx="240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D. Lowe (1999, 2004)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7"/>
          <p:cNvSpPr txBox="1">
            <a:spLocks noChangeArrowheads="1"/>
          </p:cNvSpPr>
          <p:nvPr/>
        </p:nvSpPr>
        <p:spPr bwMode="auto">
          <a:xfrm>
            <a:off x="149225" y="120650"/>
            <a:ext cx="86899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Large-scale image search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Combining local features, indexing, and spatial constraints</a:t>
            </a:r>
          </a:p>
        </p:txBody>
      </p:sp>
      <p:pic>
        <p:nvPicPr>
          <p:cNvPr id="8601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79883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 Box 3"/>
          <p:cNvSpPr txBox="1">
            <a:spLocks noChangeArrowheads="1"/>
          </p:cNvSpPr>
          <p:nvPr/>
        </p:nvSpPr>
        <p:spPr bwMode="auto">
          <a:xfrm>
            <a:off x="3581400" y="6259513"/>
            <a:ext cx="182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Philbin et al. ‘07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7"/>
          <p:cNvSpPr txBox="1">
            <a:spLocks noChangeArrowheads="1"/>
          </p:cNvSpPr>
          <p:nvPr/>
        </p:nvSpPr>
        <p:spPr bwMode="auto">
          <a:xfrm>
            <a:off x="149225" y="120650"/>
            <a:ext cx="86899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Large-scale image search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Combining local features, indexing, and spatial constraints</a:t>
            </a:r>
          </a:p>
        </p:txBody>
      </p:sp>
      <p:pic>
        <p:nvPicPr>
          <p:cNvPr id="8499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524000"/>
            <a:ext cx="72263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3"/>
          <p:cNvSpPr txBox="1">
            <a:spLocks noChangeArrowheads="1"/>
          </p:cNvSpPr>
          <p:nvPr/>
        </p:nvSpPr>
        <p:spPr bwMode="auto">
          <a:xfrm>
            <a:off x="5638800" y="6488113"/>
            <a:ext cx="3505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Image credit: K. Grauman and B. Leibe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7"/>
          <p:cNvSpPr txBox="1">
            <a:spLocks noChangeArrowheads="1"/>
          </p:cNvSpPr>
          <p:nvPr/>
        </p:nvSpPr>
        <p:spPr bwMode="auto">
          <a:xfrm>
            <a:off x="149225" y="120650"/>
            <a:ext cx="86899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Large-scale image search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Combining local features, indexing, and spatial constraints</a:t>
            </a:r>
          </a:p>
        </p:txBody>
      </p:sp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524000"/>
            <a:ext cx="734377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  <a:p>
            <a:r>
              <a:rPr lang="en-US" altLang="en-US"/>
              <a:t>1990s: appearance-based models</a:t>
            </a:r>
          </a:p>
          <a:p>
            <a:r>
              <a:rPr lang="en-US" altLang="en-US"/>
              <a:t>Mid-1990s: sliding window approaches</a:t>
            </a:r>
          </a:p>
          <a:p>
            <a:r>
              <a:rPr lang="en-US" altLang="en-US"/>
              <a:t>Late 1990s: local features</a:t>
            </a:r>
          </a:p>
          <a:p>
            <a:r>
              <a:rPr lang="en-US" altLang="en-US"/>
              <a:t>Early 2000s: parts-and-shape models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00400"/>
            <a:ext cx="429260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Parts-and-shape models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229600" cy="4449763"/>
          </a:xfrm>
        </p:spPr>
        <p:txBody>
          <a:bodyPr/>
          <a:lstStyle/>
          <a:p>
            <a:pPr eaLnBrk="1" hangingPunct="1"/>
            <a:r>
              <a:rPr lang="en-US" altLang="en-US" sz="2400"/>
              <a:t>Model:</a:t>
            </a:r>
          </a:p>
          <a:p>
            <a:pPr lvl="1" eaLnBrk="1" hangingPunct="1"/>
            <a:r>
              <a:rPr lang="en-US" altLang="en-US"/>
              <a:t>Object as a set of parts</a:t>
            </a:r>
          </a:p>
          <a:p>
            <a:pPr lvl="1" eaLnBrk="1" hangingPunct="1"/>
            <a:r>
              <a:rPr lang="en-US" altLang="en-US"/>
              <a:t>Relative locations between parts</a:t>
            </a:r>
          </a:p>
          <a:p>
            <a:pPr lvl="1" eaLnBrk="1" hangingPunct="1"/>
            <a:r>
              <a:rPr lang="en-US" altLang="en-US"/>
              <a:t>Appearance of part</a:t>
            </a:r>
          </a:p>
          <a:p>
            <a:pPr lvl="1" eaLnBrk="1" hangingPunct="1">
              <a:buFontTx/>
              <a:buNone/>
            </a:pPr>
            <a:endParaRPr lang="en-US" altLang="en-US"/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5994400" y="6553200"/>
            <a:ext cx="314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Figure from [Fischler </a:t>
            </a:r>
            <a:r>
              <a:rPr lang="en-GB" altLang="en-US" sz="1400"/>
              <a:t>&amp; Elschlager </a:t>
            </a:r>
            <a:r>
              <a:rPr lang="en-US" altLang="en-US" sz="1400"/>
              <a:t>73]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0" y="73025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608" tIns="41804" rIns="83608" bIns="41804" anchor="ctr">
            <a:spAutoFit/>
          </a:bodyPr>
          <a:lstStyle>
            <a:lvl1pPr defTabSz="830263" eaLnBrk="0" hangingPunct="0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200"/>
              <a:t>Constellation models</a:t>
            </a:r>
          </a:p>
        </p:txBody>
      </p:sp>
      <p:grpSp>
        <p:nvGrpSpPr>
          <p:cNvPr id="90115" name="Group 22"/>
          <p:cNvGrpSpPr>
            <a:grpSpLocks/>
          </p:cNvGrpSpPr>
          <p:nvPr/>
        </p:nvGrpSpPr>
        <p:grpSpPr bwMode="auto">
          <a:xfrm>
            <a:off x="762000" y="762000"/>
            <a:ext cx="7696200" cy="5257800"/>
            <a:chOff x="192" y="432"/>
            <a:chExt cx="5259" cy="3769"/>
          </a:xfrm>
        </p:grpSpPr>
        <p:pic>
          <p:nvPicPr>
            <p:cNvPr id="9011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" y="622"/>
              <a:ext cx="2521" cy="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1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2466"/>
              <a:ext cx="2507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19" name="Picture 5" descr="car_fro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432"/>
              <a:ext cx="2112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20" name="Picture 6" descr="First%20Bought%20Car%20Fron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400"/>
              <a:ext cx="2700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0121" name="Group 7"/>
            <p:cNvGrpSpPr>
              <a:grpSpLocks/>
            </p:cNvGrpSpPr>
            <p:nvPr/>
          </p:nvGrpSpPr>
          <p:grpSpPr bwMode="auto">
            <a:xfrm>
              <a:off x="576" y="1632"/>
              <a:ext cx="3213" cy="2569"/>
              <a:chOff x="576" y="1632"/>
              <a:chExt cx="3213" cy="2569"/>
            </a:xfrm>
          </p:grpSpPr>
          <p:sp>
            <p:nvSpPr>
              <p:cNvPr id="90132" name="Oval 8"/>
              <p:cNvSpPr>
                <a:spLocks noChangeArrowheads="1"/>
              </p:cNvSpPr>
              <p:nvPr/>
            </p:nvSpPr>
            <p:spPr bwMode="auto">
              <a:xfrm>
                <a:off x="3272" y="1711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0133" name="Oval 9"/>
              <p:cNvSpPr>
                <a:spLocks noChangeArrowheads="1"/>
              </p:cNvSpPr>
              <p:nvPr/>
            </p:nvSpPr>
            <p:spPr bwMode="auto">
              <a:xfrm>
                <a:off x="3109" y="3641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0134" name="Oval 10"/>
              <p:cNvSpPr>
                <a:spLocks noChangeArrowheads="1"/>
              </p:cNvSpPr>
              <p:nvPr/>
            </p:nvSpPr>
            <p:spPr bwMode="auto">
              <a:xfrm>
                <a:off x="720" y="1632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0135" name="Oval 11"/>
              <p:cNvSpPr>
                <a:spLocks noChangeArrowheads="1"/>
              </p:cNvSpPr>
              <p:nvPr/>
            </p:nvSpPr>
            <p:spPr bwMode="auto">
              <a:xfrm>
                <a:off x="576" y="3504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90122" name="Group 12"/>
            <p:cNvGrpSpPr>
              <a:grpSpLocks/>
            </p:cNvGrpSpPr>
            <p:nvPr/>
          </p:nvGrpSpPr>
          <p:grpSpPr bwMode="auto">
            <a:xfrm>
              <a:off x="1776" y="578"/>
              <a:ext cx="3058" cy="2430"/>
              <a:chOff x="1776" y="578"/>
              <a:chExt cx="3058" cy="2430"/>
            </a:xfrm>
          </p:grpSpPr>
          <p:sp>
            <p:nvSpPr>
              <p:cNvPr id="90128" name="Oval 13"/>
              <p:cNvSpPr>
                <a:spLocks noChangeArrowheads="1"/>
              </p:cNvSpPr>
              <p:nvPr/>
            </p:nvSpPr>
            <p:spPr bwMode="auto">
              <a:xfrm>
                <a:off x="4317" y="578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0129" name="Oval 14"/>
              <p:cNvSpPr>
                <a:spLocks noChangeArrowheads="1"/>
              </p:cNvSpPr>
              <p:nvPr/>
            </p:nvSpPr>
            <p:spPr bwMode="auto">
              <a:xfrm>
                <a:off x="4242" y="2422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0130" name="Oval 15"/>
              <p:cNvSpPr>
                <a:spLocks noChangeArrowheads="1"/>
              </p:cNvSpPr>
              <p:nvPr/>
            </p:nvSpPr>
            <p:spPr bwMode="auto">
              <a:xfrm>
                <a:off x="1776" y="624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0131" name="Oval 16"/>
              <p:cNvSpPr>
                <a:spLocks noChangeArrowheads="1"/>
              </p:cNvSpPr>
              <p:nvPr/>
            </p:nvSpPr>
            <p:spPr bwMode="auto">
              <a:xfrm>
                <a:off x="1872" y="2448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90123" name="Group 17"/>
            <p:cNvGrpSpPr>
              <a:grpSpLocks/>
            </p:cNvGrpSpPr>
            <p:nvPr/>
          </p:nvGrpSpPr>
          <p:grpSpPr bwMode="auto">
            <a:xfrm>
              <a:off x="2112" y="1188"/>
              <a:ext cx="3178" cy="2445"/>
              <a:chOff x="2112" y="1188"/>
              <a:chExt cx="3178" cy="2445"/>
            </a:xfrm>
          </p:grpSpPr>
          <p:sp>
            <p:nvSpPr>
              <p:cNvPr id="90124" name="Oval 18"/>
              <p:cNvSpPr>
                <a:spLocks noChangeArrowheads="1"/>
              </p:cNvSpPr>
              <p:nvPr/>
            </p:nvSpPr>
            <p:spPr bwMode="auto">
              <a:xfrm>
                <a:off x="4589" y="1188"/>
                <a:ext cx="518" cy="561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0125" name="Oval 19"/>
              <p:cNvSpPr>
                <a:spLocks noChangeArrowheads="1"/>
              </p:cNvSpPr>
              <p:nvPr/>
            </p:nvSpPr>
            <p:spPr bwMode="auto">
              <a:xfrm>
                <a:off x="4773" y="2988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0126" name="Oval 20"/>
              <p:cNvSpPr>
                <a:spLocks noChangeArrowheads="1"/>
              </p:cNvSpPr>
              <p:nvPr/>
            </p:nvSpPr>
            <p:spPr bwMode="auto">
              <a:xfrm>
                <a:off x="2112" y="1248"/>
                <a:ext cx="518" cy="561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0127" name="Oval 21"/>
              <p:cNvSpPr>
                <a:spLocks noChangeArrowheads="1"/>
              </p:cNvSpPr>
              <p:nvPr/>
            </p:nvSpPr>
            <p:spPr bwMode="auto">
              <a:xfrm>
                <a:off x="2304" y="3072"/>
                <a:ext cx="518" cy="561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sp>
        <p:nvSpPr>
          <p:cNvPr id="90116" name="Text Box 23"/>
          <p:cNvSpPr txBox="1">
            <a:spLocks noChangeArrowheads="1"/>
          </p:cNvSpPr>
          <p:nvPr/>
        </p:nvSpPr>
        <p:spPr bwMode="auto">
          <a:xfrm>
            <a:off x="152400" y="6324600"/>
            <a:ext cx="891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Weber, Welling &amp; Perona (2000), Fergus, Perona &amp; Zisserman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5E46A6-BECB-4FFE-9529-3AAEA6139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867400"/>
            <a:ext cx="8458200" cy="868362"/>
          </a:xfrm>
        </p:spPr>
        <p:txBody>
          <a:bodyPr/>
          <a:lstStyle/>
          <a:p>
            <a:pPr marL="0" indent="0">
              <a:buNone/>
            </a:pPr>
            <a:r>
              <a:rPr lang="en-US" sz="2400" i="1" dirty="0"/>
              <a:t>Alt-text: “Crowdsourced steering” doesn’t sound quite as 		    appealing as “self driving”.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38F20A-E5BD-4F83-86BE-AFA0F3A39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143000"/>
            <a:ext cx="4686300" cy="458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Representing people</a:t>
            </a:r>
          </a:p>
        </p:txBody>
      </p:sp>
      <p:graphicFrame>
        <p:nvGraphicFramePr>
          <p:cNvPr id="91139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919479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86" name="Image" r:id="rId4" imgW="13003175" imgH="9752381" progId="">
                  <p:embed/>
                </p:oleObj>
              </mc:Choice>
              <mc:Fallback>
                <p:oleObj name="Image" r:id="rId4" imgW="13003175" imgH="9752381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00200"/>
            <a:ext cx="2971800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Rectangle 8"/>
          <p:cNvSpPr>
            <a:spLocks noChangeArrowheads="1"/>
          </p:cNvSpPr>
          <p:nvPr/>
        </p:nvSpPr>
        <p:spPr bwMode="auto">
          <a:xfrm>
            <a:off x="5029200" y="2209800"/>
            <a:ext cx="228600" cy="3048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en-US" sz="3600"/>
              <a:t>Discriminatively trained part-based models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0" y="6172200"/>
            <a:ext cx="9144000" cy="609600"/>
          </a:xfrm>
        </p:spPr>
        <p:txBody>
          <a:bodyPr/>
          <a:lstStyle/>
          <a:p>
            <a:pPr indent="0" algn="ctr">
              <a:spcBef>
                <a:spcPts val="600"/>
              </a:spcBef>
              <a:buFontTx/>
              <a:buNone/>
            </a:pPr>
            <a:r>
              <a:rPr lang="en-US" altLang="en-US" sz="1800" dirty="0"/>
              <a:t>P. </a:t>
            </a:r>
            <a:r>
              <a:rPr lang="en-US" altLang="en-US" sz="1800" dirty="0" err="1"/>
              <a:t>Felzenszwalb</a:t>
            </a:r>
            <a:r>
              <a:rPr lang="en-US" altLang="en-US" sz="1800" dirty="0"/>
              <a:t>, R. </a:t>
            </a:r>
            <a:r>
              <a:rPr lang="en-US" altLang="en-US" sz="1800" dirty="0" err="1"/>
              <a:t>Girshick</a:t>
            </a:r>
            <a:r>
              <a:rPr lang="en-US" altLang="en-US" sz="1800" dirty="0"/>
              <a:t>, D. </a:t>
            </a:r>
            <a:r>
              <a:rPr lang="en-US" altLang="en-US" sz="1800" dirty="0" err="1"/>
              <a:t>McAllester</a:t>
            </a:r>
            <a:r>
              <a:rPr lang="en-US" altLang="en-US" sz="1800" dirty="0"/>
              <a:t>, D. </a:t>
            </a:r>
            <a:r>
              <a:rPr lang="en-US" altLang="en-US" sz="1800" dirty="0" err="1"/>
              <a:t>Ramanan</a:t>
            </a:r>
            <a:r>
              <a:rPr lang="en-US" altLang="en-US" sz="1800" dirty="0"/>
              <a:t>, PAMI 2009,</a:t>
            </a:r>
          </a:p>
          <a:p>
            <a:pPr indent="0" algn="ctr">
              <a:spcBef>
                <a:spcPts val="600"/>
              </a:spcBef>
              <a:buFontTx/>
              <a:buNone/>
            </a:pPr>
            <a:r>
              <a:rPr lang="en-US" altLang="en-US" sz="1800" b="1" dirty="0">
                <a:hlinkClick r:id="rId3"/>
              </a:rPr>
              <a:t>“Object Detection with Discriminatively Trained Part-Based Models</a:t>
            </a:r>
            <a:r>
              <a:rPr lang="en-US" altLang="en-US" sz="1800" b="1" dirty="0"/>
              <a:t>”</a:t>
            </a:r>
            <a:endParaRPr lang="en-US" altLang="en-US" sz="1800" dirty="0"/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762000"/>
            <a:ext cx="638333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1960s – early 1990s: the geometric era</a:t>
            </a:r>
          </a:p>
          <a:p>
            <a:r>
              <a:rPr lang="en-US" altLang="en-US" dirty="0"/>
              <a:t>1990s: appearance-based models</a:t>
            </a:r>
          </a:p>
          <a:p>
            <a:r>
              <a:rPr lang="en-US" altLang="en-US" dirty="0"/>
              <a:t>Mid-1990s: sliding window approaches</a:t>
            </a:r>
          </a:p>
          <a:p>
            <a:r>
              <a:rPr lang="en-US" altLang="en-US" dirty="0"/>
              <a:t>Late 1990s: local features</a:t>
            </a:r>
          </a:p>
          <a:p>
            <a:r>
              <a:rPr lang="en-US" altLang="en-US" dirty="0"/>
              <a:t>Early 2000s: parts-and-shape models</a:t>
            </a:r>
          </a:p>
          <a:p>
            <a:r>
              <a:rPr lang="en-US" altLang="en-US" dirty="0"/>
              <a:t>Mid-2000s: bags of 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25512" y="164241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 digital cameras!</a:t>
            </a:r>
          </a:p>
          <a:p>
            <a:r>
              <a:rPr lang="en-US" sz="1200" dirty="0"/>
              <a:t>Slow compute!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25512" y="2272379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Slow compute!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25512" y="4288577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Early GPU compute.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990600" y="1676400"/>
            <a:ext cx="2833688" cy="4691063"/>
            <a:chOff x="528" y="336"/>
            <a:chExt cx="1954" cy="3477"/>
          </a:xfrm>
        </p:grpSpPr>
        <p:pic>
          <p:nvPicPr>
            <p:cNvPr id="95251" name="Picture 3" descr="DaVinci_face_onl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392"/>
              <a:ext cx="1954" cy="2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0244" name="Text Box 4"/>
            <p:cNvSpPr txBox="1">
              <a:spLocks noChangeArrowheads="1"/>
            </p:cNvSpPr>
            <p:nvPr/>
          </p:nvSpPr>
          <p:spPr bwMode="auto">
            <a:xfrm>
              <a:off x="576" y="336"/>
              <a:ext cx="1584" cy="586"/>
            </a:xfrm>
            <a:prstGeom prst="rect">
              <a:avLst/>
            </a:prstGeom>
            <a:solidFill>
              <a:srgbClr val="DCF6D6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+mn-cs"/>
                </a:rPr>
                <a:t>Object</a:t>
              </a:r>
            </a:p>
          </p:txBody>
        </p:sp>
      </p:grpSp>
      <p:grpSp>
        <p:nvGrpSpPr>
          <p:cNvPr id="95235" name="Group 6"/>
          <p:cNvGrpSpPr>
            <a:grpSpLocks/>
          </p:cNvGrpSpPr>
          <p:nvPr/>
        </p:nvGrpSpPr>
        <p:grpSpPr bwMode="auto">
          <a:xfrm>
            <a:off x="5053013" y="3048000"/>
            <a:ext cx="2719387" cy="3733800"/>
            <a:chOff x="3072" y="1008"/>
            <a:chExt cx="2274" cy="3168"/>
          </a:xfrm>
        </p:grpSpPr>
        <p:pic>
          <p:nvPicPr>
            <p:cNvPr id="95240" name="Picture 7" descr="lunch-bagtran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008"/>
              <a:ext cx="2274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1" name="Picture 8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3072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2" name="Picture 9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4224" y="1632"/>
              <a:ext cx="432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3" name="Picture 10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47" t="38583" r="43579" b="54558"/>
            <a:stretch>
              <a:fillRect/>
            </a:stretch>
          </p:blipFill>
          <p:spPr bwMode="auto">
            <a:xfrm>
              <a:off x="3360" y="3120"/>
              <a:ext cx="432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4" name="Picture 11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66" t="15433" r="51772" b="79422"/>
            <a:stretch>
              <a:fillRect/>
            </a:stretch>
          </p:blipFill>
          <p:spPr bwMode="auto">
            <a:xfrm>
              <a:off x="4416" y="2496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5" name="Picture 12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3840" y="2544"/>
              <a:ext cx="3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6" name="Picture 13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1" t="32582" r="31876" b="62274"/>
            <a:stretch>
              <a:fillRect/>
            </a:stretch>
          </p:blipFill>
          <p:spPr bwMode="auto">
            <a:xfrm>
              <a:off x="4368" y="3600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7" name="Picture 14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4512" y="2064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8" name="Picture 15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4032" y="3024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9" name="Picture 16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58" t="24008" r="45920" b="63130"/>
            <a:stretch>
              <a:fillRect/>
            </a:stretch>
          </p:blipFill>
          <p:spPr bwMode="auto">
            <a:xfrm>
              <a:off x="3792" y="1680"/>
              <a:ext cx="288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50" name="Picture 17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648" y="3552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0258" name="Text Box 18"/>
          <p:cNvSpPr txBox="1">
            <a:spLocks noChangeArrowheads="1"/>
          </p:cNvSpPr>
          <p:nvPr/>
        </p:nvSpPr>
        <p:spPr bwMode="auto">
          <a:xfrm>
            <a:off x="4402138" y="1295400"/>
            <a:ext cx="3827462" cy="1460500"/>
          </a:xfrm>
          <a:prstGeom prst="rect">
            <a:avLst/>
          </a:prstGeom>
          <a:solidFill>
            <a:srgbClr val="DFCCAB"/>
          </a:solidFill>
          <a:ln w="28575">
            <a:solidFill>
              <a:srgbClr val="9A79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Bag of ‘words’</a:t>
            </a:r>
          </a:p>
        </p:txBody>
      </p:sp>
      <p:sp>
        <p:nvSpPr>
          <p:cNvPr id="95237" name="Line 19"/>
          <p:cNvSpPr>
            <a:spLocks noChangeShapeType="1"/>
          </p:cNvSpPr>
          <p:nvPr/>
        </p:nvSpPr>
        <p:spPr bwMode="auto">
          <a:xfrm>
            <a:off x="3357563" y="2000250"/>
            <a:ext cx="1044575" cy="0"/>
          </a:xfrm>
          <a:prstGeom prst="line">
            <a:avLst/>
          </a:prstGeom>
          <a:noFill/>
          <a:ln w="38100">
            <a:solidFill>
              <a:srgbClr val="3333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8" name="Rectangle 2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/>
              <a:t>Bag-of-features models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Origin 1: Bag-of-words models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/>
              <a:t>Orderless document representation: frequencies of words from a dictionary  </a:t>
            </a:r>
            <a:r>
              <a:rPr lang="en-US" altLang="en-US" sz="1400"/>
              <a:t>Salton &amp; McGill (1983)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Origin 1: Bag-of-words models</a:t>
            </a:r>
          </a:p>
        </p:txBody>
      </p:sp>
      <p:grpSp>
        <p:nvGrpSpPr>
          <p:cNvPr id="100355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00357" name="Picture 4" descr="speech1"/>
            <p:cNvPicPr>
              <a:picLocks noChangeAspect="1" noChangeArrowheads="1"/>
            </p:cNvPicPr>
            <p:nvPr/>
          </p:nvPicPr>
          <p:blipFill>
            <a:blip r:embed="rId3">
              <a:lum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358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400">
                  <a:solidFill>
                    <a:srgbClr val="FFFFFF"/>
                  </a:solidFill>
                </a:rPr>
                <a:t>US Presidential Speeches Tag Cloud</a:t>
              </a:r>
              <a:br>
                <a:rPr lang="en-US" altLang="en-US" sz="1400">
                  <a:solidFill>
                    <a:srgbClr val="FFFFFF"/>
                  </a:solidFill>
                </a:rPr>
              </a:br>
              <a:r>
                <a:rPr lang="en-US" altLang="en-US" sz="1400" b="1">
                  <a:solidFill>
                    <a:srgbClr val="FFFFFF"/>
                  </a:solidFill>
                  <a:latin typeface="Courier New" panose="02070309020205020404" pitchFamily="49" charset="0"/>
                </a:rPr>
                <a:t>http://chir.ag/phernalia/preztags/</a:t>
              </a:r>
            </a:p>
          </p:txBody>
        </p:sp>
      </p:grpSp>
      <p:sp>
        <p:nvSpPr>
          <p:cNvPr id="10035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/>
              <a:t>Orderless document representation: frequencies of words from a dictionary  </a:t>
            </a:r>
            <a:r>
              <a:rPr lang="en-US" altLang="en-US" sz="1400"/>
              <a:t>Salton &amp; McGill (1983)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Origin 1: Bag-of-words models</a:t>
            </a:r>
          </a:p>
        </p:txBody>
      </p:sp>
      <p:grpSp>
        <p:nvGrpSpPr>
          <p:cNvPr id="101379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01382" name="Picture 4" descr="speech1"/>
            <p:cNvPicPr>
              <a:picLocks noChangeAspect="1" noChangeArrowheads="1"/>
            </p:cNvPicPr>
            <p:nvPr/>
          </p:nvPicPr>
          <p:blipFill>
            <a:blip r:embed="rId3">
              <a:lum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383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400">
                  <a:solidFill>
                    <a:srgbClr val="FFFFFF"/>
                  </a:solidFill>
                </a:rPr>
                <a:t>US Presidential Speeches Tag Cloud</a:t>
              </a:r>
              <a:br>
                <a:rPr lang="en-US" altLang="en-US" sz="1400">
                  <a:solidFill>
                    <a:srgbClr val="FFFFFF"/>
                  </a:solidFill>
                </a:rPr>
              </a:br>
              <a:r>
                <a:rPr lang="en-US" altLang="en-US" sz="1400" b="1">
                  <a:solidFill>
                    <a:srgbClr val="FFFFFF"/>
                  </a:solidFill>
                  <a:latin typeface="Courier New" panose="02070309020205020404" pitchFamily="49" charset="0"/>
                </a:rPr>
                <a:t>http://chir.ag/phernalia/preztags/</a:t>
              </a:r>
            </a:p>
          </p:txBody>
        </p:sp>
      </p:grpSp>
      <p:pic>
        <p:nvPicPr>
          <p:cNvPr id="101380" name="Picture 6" descr="speech6"/>
          <p:cNvPicPr>
            <a:picLocks noChangeAspect="1" noChangeArrowheads="1"/>
          </p:cNvPicPr>
          <p:nvPr/>
        </p:nvPicPr>
        <p:blipFill>
          <a:blip r:embed="rId4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/>
              <a:t>Orderless document representation: frequencies of words from a dictionary  </a:t>
            </a:r>
            <a:r>
              <a:rPr lang="en-US" altLang="en-US" sz="1400"/>
              <a:t>Salton &amp; McGill (1983)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Origin 1: Bag-of-words models</a:t>
            </a:r>
          </a:p>
        </p:txBody>
      </p:sp>
      <p:grpSp>
        <p:nvGrpSpPr>
          <p:cNvPr id="102403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02407" name="Picture 4" descr="speech1"/>
            <p:cNvPicPr>
              <a:picLocks noChangeAspect="1" noChangeArrowheads="1"/>
            </p:cNvPicPr>
            <p:nvPr/>
          </p:nvPicPr>
          <p:blipFill>
            <a:blip r:embed="rId3">
              <a:lum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08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400">
                  <a:solidFill>
                    <a:srgbClr val="FFFFFF"/>
                  </a:solidFill>
                </a:rPr>
                <a:t>US Presidential Speeches Tag Cloud</a:t>
              </a:r>
              <a:br>
                <a:rPr lang="en-US" altLang="en-US" sz="1400">
                  <a:solidFill>
                    <a:srgbClr val="FFFFFF"/>
                  </a:solidFill>
                </a:rPr>
              </a:br>
              <a:r>
                <a:rPr lang="en-US" altLang="en-US" sz="1400" b="1">
                  <a:solidFill>
                    <a:srgbClr val="FFFFFF"/>
                  </a:solidFill>
                  <a:latin typeface="Courier New" panose="02070309020205020404" pitchFamily="49" charset="0"/>
                </a:rPr>
                <a:t>http://chir.ag/phernalia/preztags/</a:t>
              </a:r>
            </a:p>
          </p:txBody>
        </p:sp>
      </p:grpSp>
      <p:pic>
        <p:nvPicPr>
          <p:cNvPr id="102404" name="Picture 6" descr="speech6"/>
          <p:cNvPicPr>
            <a:picLocks noChangeAspect="1" noChangeArrowheads="1"/>
          </p:cNvPicPr>
          <p:nvPr/>
        </p:nvPicPr>
        <p:blipFill>
          <a:blip r:embed="rId4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5" name="Picture 7" descr="speech2"/>
          <p:cNvPicPr>
            <a:picLocks noChangeAspect="1" noChangeArrowheads="1"/>
          </p:cNvPicPr>
          <p:nvPr/>
        </p:nvPicPr>
        <p:blipFill>
          <a:blip r:embed="rId5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54375"/>
            <a:ext cx="6858000" cy="253682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/>
              <a:t>Orderless document representation: frequencies of words from a dictionary  </a:t>
            </a:r>
            <a:r>
              <a:rPr lang="en-US" altLang="en-US" sz="1400"/>
              <a:t>Salton &amp; McGill (1983)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Origin 2: Texture recognition</a:t>
            </a:r>
          </a:p>
        </p:txBody>
      </p:sp>
      <p:sp>
        <p:nvSpPr>
          <p:cNvPr id="848055" name="Rectangle 18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1054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Problem: no natural words as in language</a:t>
            </a:r>
          </a:p>
          <a:p>
            <a:pPr lvl="1" eaLnBrk="1" hangingPunct="1"/>
            <a:r>
              <a:rPr lang="en-US" altLang="en-US" dirty="0" smtClean="0"/>
              <a:t>Characterized </a:t>
            </a:r>
            <a:r>
              <a:rPr lang="en-US" altLang="en-US" dirty="0"/>
              <a:t>by repetition of basic elements or </a:t>
            </a:r>
            <a:r>
              <a:rPr lang="en-US" altLang="en-US" i="1" dirty="0" err="1"/>
              <a:t>textons</a:t>
            </a:r>
            <a:endParaRPr lang="en-US" altLang="en-US" i="1" dirty="0"/>
          </a:p>
          <a:p>
            <a:pPr eaLnBrk="1" hangingPunct="1"/>
            <a:r>
              <a:rPr lang="en-US" altLang="en-US" dirty="0"/>
              <a:t>For stochastic textures, the identity of </a:t>
            </a:r>
            <a:r>
              <a:rPr lang="en-US" altLang="en-US" dirty="0" err="1"/>
              <a:t>textons</a:t>
            </a:r>
            <a:r>
              <a:rPr lang="en-US" altLang="en-US" dirty="0"/>
              <a:t> matters, </a:t>
            </a:r>
            <a:br>
              <a:rPr lang="en-US" altLang="en-US" dirty="0"/>
            </a:br>
            <a:r>
              <a:rPr lang="en-US" altLang="en-US" dirty="0"/>
              <a:t>not their spatial arrangement</a:t>
            </a:r>
          </a:p>
        </p:txBody>
      </p:sp>
      <p:pic>
        <p:nvPicPr>
          <p:cNvPr id="847875" name="Picture 3" descr="hexho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876" name="Picture 4" descr="D001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878" name="Picture 6" descr="D022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995" name="Picture 123" descr="brodatz2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996" name="Picture 124" descr="brodatz2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998" name="Picture 126" descr="brodatz2_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36" name="Picture 164" descr="hexholes_patch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562600"/>
            <a:ext cx="271463" cy="2682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37" name="Picture 165" descr="hexholes_patch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562600"/>
            <a:ext cx="268288" cy="265113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38" name="Picture 166" descr="hexholes_patch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562600"/>
            <a:ext cx="271463" cy="2682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44" name="Picture 172" descr="brodatz1_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45" name="Picture 173" descr="brodatz1_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46" name="Picture 174" descr="brodatz1_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8053" name="Rectangle 181"/>
          <p:cNvSpPr>
            <a:spLocks noChangeArrowheads="1"/>
          </p:cNvSpPr>
          <p:nvPr/>
        </p:nvSpPr>
        <p:spPr bwMode="auto">
          <a:xfrm>
            <a:off x="152400" y="6140450"/>
            <a:ext cx="891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055" grpId="0" build="p"/>
      <p:bldP spid="84805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Origin 2: Texture recognition</a:t>
            </a:r>
          </a:p>
        </p:txBody>
      </p:sp>
      <p:pic>
        <p:nvPicPr>
          <p:cNvPr id="98307" name="Picture 3" descr="hexho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D001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194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9" name="Picture 5" descr="D022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60375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hexholes_patch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1" name="Picture 7" descr="hexholes_patch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1138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2" name="Picture 8" descr="hexholes_patch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220980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3" name="Picture 9" descr="brodatz1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4" name="Picture 10" descr="brodatz1_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5" name="Picture 11" descr="brodatz1_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6" name="Picture 12" descr="brodatz1_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7" name="Picture 13" descr="brodatz1_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4800600" y="1200150"/>
            <a:ext cx="152400" cy="9334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19" name="Rectangle 15"/>
          <p:cNvSpPr>
            <a:spLocks noChangeArrowheads="1"/>
          </p:cNvSpPr>
          <p:nvPr/>
        </p:nvSpPr>
        <p:spPr bwMode="auto">
          <a:xfrm>
            <a:off x="5029200" y="1066800"/>
            <a:ext cx="152400" cy="10668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5257800" y="1200150"/>
            <a:ext cx="152400" cy="9334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21" name="Rectangle 17"/>
          <p:cNvSpPr>
            <a:spLocks noChangeArrowheads="1"/>
          </p:cNvSpPr>
          <p:nvPr/>
        </p:nvSpPr>
        <p:spPr bwMode="auto">
          <a:xfrm>
            <a:off x="5486400" y="3111500"/>
            <a:ext cx="152400" cy="6985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22" name="Rectangle 18"/>
          <p:cNvSpPr>
            <a:spLocks noChangeArrowheads="1"/>
          </p:cNvSpPr>
          <p:nvPr/>
        </p:nvSpPr>
        <p:spPr bwMode="auto">
          <a:xfrm>
            <a:off x="5715000" y="2971800"/>
            <a:ext cx="152400" cy="838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23" name="Rectangle 19"/>
          <p:cNvSpPr>
            <a:spLocks noChangeArrowheads="1"/>
          </p:cNvSpPr>
          <p:nvPr/>
        </p:nvSpPr>
        <p:spPr bwMode="auto">
          <a:xfrm>
            <a:off x="5943600" y="3076575"/>
            <a:ext cx="152400" cy="733425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24" name="Rectangle 20"/>
          <p:cNvSpPr>
            <a:spLocks noChangeArrowheads="1"/>
          </p:cNvSpPr>
          <p:nvPr/>
        </p:nvSpPr>
        <p:spPr bwMode="auto">
          <a:xfrm>
            <a:off x="6172200" y="2971800"/>
            <a:ext cx="152400" cy="838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25" name="Rectangle 21"/>
          <p:cNvSpPr>
            <a:spLocks noChangeArrowheads="1"/>
          </p:cNvSpPr>
          <p:nvPr/>
        </p:nvSpPr>
        <p:spPr bwMode="auto">
          <a:xfrm>
            <a:off x="6400800" y="2832100"/>
            <a:ext cx="152400" cy="977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26" name="AutoShape 22"/>
          <p:cNvSpPr>
            <a:spLocks noChangeArrowheads="1"/>
          </p:cNvSpPr>
          <p:nvPr/>
        </p:nvSpPr>
        <p:spPr bwMode="auto">
          <a:xfrm>
            <a:off x="3679825" y="1524000"/>
            <a:ext cx="484188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27" name="AutoShape 23"/>
          <p:cNvSpPr>
            <a:spLocks noChangeArrowheads="1"/>
          </p:cNvSpPr>
          <p:nvPr/>
        </p:nvSpPr>
        <p:spPr bwMode="auto">
          <a:xfrm>
            <a:off x="3706813" y="327660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28" name="Text Box 24"/>
          <p:cNvSpPr txBox="1">
            <a:spLocks noChangeArrowheads="1"/>
          </p:cNvSpPr>
          <p:nvPr/>
        </p:nvSpPr>
        <p:spPr bwMode="auto">
          <a:xfrm>
            <a:off x="4711700" y="2376488"/>
            <a:ext cx="286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Universal texton dictionary</a:t>
            </a:r>
          </a:p>
        </p:txBody>
      </p:sp>
      <p:pic>
        <p:nvPicPr>
          <p:cNvPr id="98329" name="Picture 25" descr="brodatz2_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30" name="Picture 26" descr="brodatz2_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31" name="Picture 27" descr="brodatz2_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32" name="Picture 28" descr="brodatz2_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33" name="Rectangle 29"/>
          <p:cNvSpPr>
            <a:spLocks noChangeArrowheads="1"/>
          </p:cNvSpPr>
          <p:nvPr/>
        </p:nvSpPr>
        <p:spPr bwMode="auto">
          <a:xfrm>
            <a:off x="6629400" y="4756150"/>
            <a:ext cx="152400" cy="920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34" name="Rectangle 30"/>
          <p:cNvSpPr>
            <a:spLocks noChangeArrowheads="1"/>
          </p:cNvSpPr>
          <p:nvPr/>
        </p:nvSpPr>
        <p:spPr bwMode="auto">
          <a:xfrm>
            <a:off x="6858000" y="4572000"/>
            <a:ext cx="152400" cy="1104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35" name="Rectangle 31"/>
          <p:cNvSpPr>
            <a:spLocks noChangeArrowheads="1"/>
          </p:cNvSpPr>
          <p:nvPr/>
        </p:nvSpPr>
        <p:spPr bwMode="auto">
          <a:xfrm>
            <a:off x="7086600" y="4708525"/>
            <a:ext cx="152400" cy="968375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36" name="Rectangle 32"/>
          <p:cNvSpPr>
            <a:spLocks noChangeArrowheads="1"/>
          </p:cNvSpPr>
          <p:nvPr/>
        </p:nvSpPr>
        <p:spPr bwMode="auto">
          <a:xfrm>
            <a:off x="7315200" y="4572000"/>
            <a:ext cx="152400" cy="1104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37" name="AutoShape 33"/>
          <p:cNvSpPr>
            <a:spLocks noChangeArrowheads="1"/>
          </p:cNvSpPr>
          <p:nvPr/>
        </p:nvSpPr>
        <p:spPr bwMode="auto">
          <a:xfrm>
            <a:off x="3706813" y="513715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8338" name="Picture 34" descr="brodatz1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39" name="Picture 35" descr="brodatz1_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0" name="Picture 36" descr="brodatz1_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1" name="Picture 37" descr="brodatz1_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2" name="Picture 38" descr="brodatz1_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3" name="Picture 39" descr="brodatz2_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4" name="Picture 40" descr="brodatz2_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5" name="Picture 41" descr="brodatz2_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46" name="Picture 42" descr="brodatz2_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47" name="Rectangle 43"/>
          <p:cNvSpPr>
            <a:spLocks noChangeArrowheads="1"/>
          </p:cNvSpPr>
          <p:nvPr/>
        </p:nvSpPr>
        <p:spPr bwMode="auto">
          <a:xfrm>
            <a:off x="54864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48" name="Rectangle 44"/>
          <p:cNvSpPr>
            <a:spLocks noChangeArrowheads="1"/>
          </p:cNvSpPr>
          <p:nvPr/>
        </p:nvSpPr>
        <p:spPr bwMode="auto">
          <a:xfrm>
            <a:off x="57150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49" name="Rectangle 45"/>
          <p:cNvSpPr>
            <a:spLocks noChangeArrowheads="1"/>
          </p:cNvSpPr>
          <p:nvPr/>
        </p:nvSpPr>
        <p:spPr bwMode="auto">
          <a:xfrm>
            <a:off x="59436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50" name="Rectangle 46"/>
          <p:cNvSpPr>
            <a:spLocks noChangeArrowheads="1"/>
          </p:cNvSpPr>
          <p:nvPr/>
        </p:nvSpPr>
        <p:spPr bwMode="auto">
          <a:xfrm>
            <a:off x="61722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51" name="Rectangle 47"/>
          <p:cNvSpPr>
            <a:spLocks noChangeArrowheads="1"/>
          </p:cNvSpPr>
          <p:nvPr/>
        </p:nvSpPr>
        <p:spPr bwMode="auto">
          <a:xfrm>
            <a:off x="6400800" y="1905000"/>
            <a:ext cx="152400" cy="2286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52" name="Rectangle 48"/>
          <p:cNvSpPr>
            <a:spLocks noChangeArrowheads="1"/>
          </p:cNvSpPr>
          <p:nvPr/>
        </p:nvSpPr>
        <p:spPr bwMode="auto">
          <a:xfrm>
            <a:off x="66294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53" name="Rectangle 49"/>
          <p:cNvSpPr>
            <a:spLocks noChangeArrowheads="1"/>
          </p:cNvSpPr>
          <p:nvPr/>
        </p:nvSpPr>
        <p:spPr bwMode="auto">
          <a:xfrm>
            <a:off x="68580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54" name="Rectangle 50"/>
          <p:cNvSpPr>
            <a:spLocks noChangeArrowheads="1"/>
          </p:cNvSpPr>
          <p:nvPr/>
        </p:nvSpPr>
        <p:spPr bwMode="auto">
          <a:xfrm>
            <a:off x="70866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55" name="Rectangle 51"/>
          <p:cNvSpPr>
            <a:spLocks noChangeArrowheads="1"/>
          </p:cNvSpPr>
          <p:nvPr/>
        </p:nvSpPr>
        <p:spPr bwMode="auto">
          <a:xfrm>
            <a:off x="73152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8356" name="Picture 52" descr="hexholes_patch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620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57" name="Picture 53" descr="hexholes_patch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8778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58" name="Picture 54" descr="hexholes_patch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388620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59" name="Picture 55" descr="brodatz2_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60" name="Picture 56" descr="brodatz2_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61" name="Picture 57" descr="brodatz2_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62" name="Picture 58" descr="brodatz2_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63" name="Rectangle 59"/>
          <p:cNvSpPr>
            <a:spLocks noChangeArrowheads="1"/>
          </p:cNvSpPr>
          <p:nvPr/>
        </p:nvSpPr>
        <p:spPr bwMode="auto">
          <a:xfrm>
            <a:off x="66294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64" name="Rectangle 60"/>
          <p:cNvSpPr>
            <a:spLocks noChangeArrowheads="1"/>
          </p:cNvSpPr>
          <p:nvPr/>
        </p:nvSpPr>
        <p:spPr bwMode="auto">
          <a:xfrm>
            <a:off x="6858000" y="365760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65" name="Rectangle 61"/>
          <p:cNvSpPr>
            <a:spLocks noChangeArrowheads="1"/>
          </p:cNvSpPr>
          <p:nvPr/>
        </p:nvSpPr>
        <p:spPr bwMode="auto">
          <a:xfrm>
            <a:off x="70866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66" name="Rectangle 62"/>
          <p:cNvSpPr>
            <a:spLocks noChangeArrowheads="1"/>
          </p:cNvSpPr>
          <p:nvPr/>
        </p:nvSpPr>
        <p:spPr bwMode="auto">
          <a:xfrm>
            <a:off x="73152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67" name="Rectangle 63"/>
          <p:cNvSpPr>
            <a:spLocks noChangeArrowheads="1"/>
          </p:cNvSpPr>
          <p:nvPr/>
        </p:nvSpPr>
        <p:spPr bwMode="auto">
          <a:xfrm>
            <a:off x="4800600" y="37338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68" name="Rectangle 64"/>
          <p:cNvSpPr>
            <a:spLocks noChangeArrowheads="1"/>
          </p:cNvSpPr>
          <p:nvPr/>
        </p:nvSpPr>
        <p:spPr bwMode="auto">
          <a:xfrm>
            <a:off x="5029200" y="37338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69" name="Rectangle 65"/>
          <p:cNvSpPr>
            <a:spLocks noChangeArrowheads="1"/>
          </p:cNvSpPr>
          <p:nvPr/>
        </p:nvSpPr>
        <p:spPr bwMode="auto">
          <a:xfrm>
            <a:off x="5257800" y="36576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8370" name="Picture 66" descr="hexholes_patch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74675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71" name="Picture 67" descr="hexholes_patch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74833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72" name="Picture 68" descr="hexholes_patch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574675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73" name="Rectangle 69"/>
          <p:cNvSpPr>
            <a:spLocks noChangeArrowheads="1"/>
          </p:cNvSpPr>
          <p:nvPr/>
        </p:nvSpPr>
        <p:spPr bwMode="auto">
          <a:xfrm>
            <a:off x="4800600" y="55943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74" name="Rectangle 70"/>
          <p:cNvSpPr>
            <a:spLocks noChangeArrowheads="1"/>
          </p:cNvSpPr>
          <p:nvPr/>
        </p:nvSpPr>
        <p:spPr bwMode="auto">
          <a:xfrm>
            <a:off x="5029200" y="5441950"/>
            <a:ext cx="152400" cy="2286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75" name="Rectangle 71"/>
          <p:cNvSpPr>
            <a:spLocks noChangeArrowheads="1"/>
          </p:cNvSpPr>
          <p:nvPr/>
        </p:nvSpPr>
        <p:spPr bwMode="auto">
          <a:xfrm>
            <a:off x="5257800" y="55943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8376" name="Picture 72" descr="brodatz1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77" name="Picture 73" descr="brodatz1_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78" name="Picture 74" descr="brodatz1_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79" name="Picture 75" descr="brodatz1_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80" name="Picture 76" descr="brodatz1_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81" name="Rectangle 77"/>
          <p:cNvSpPr>
            <a:spLocks noChangeArrowheads="1"/>
          </p:cNvSpPr>
          <p:nvPr/>
        </p:nvSpPr>
        <p:spPr bwMode="auto">
          <a:xfrm>
            <a:off x="5486400" y="551815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82" name="Rectangle 78"/>
          <p:cNvSpPr>
            <a:spLocks noChangeArrowheads="1"/>
          </p:cNvSpPr>
          <p:nvPr/>
        </p:nvSpPr>
        <p:spPr bwMode="auto">
          <a:xfrm>
            <a:off x="5715000" y="56007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83" name="Rectangle 79"/>
          <p:cNvSpPr>
            <a:spLocks noChangeArrowheads="1"/>
          </p:cNvSpPr>
          <p:nvPr/>
        </p:nvSpPr>
        <p:spPr bwMode="auto">
          <a:xfrm>
            <a:off x="5943600" y="56007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84" name="Rectangle 80"/>
          <p:cNvSpPr>
            <a:spLocks noChangeArrowheads="1"/>
          </p:cNvSpPr>
          <p:nvPr/>
        </p:nvSpPr>
        <p:spPr bwMode="auto">
          <a:xfrm>
            <a:off x="6172200" y="551815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85" name="Rectangle 81"/>
          <p:cNvSpPr>
            <a:spLocks noChangeArrowheads="1"/>
          </p:cNvSpPr>
          <p:nvPr/>
        </p:nvSpPr>
        <p:spPr bwMode="auto">
          <a:xfrm>
            <a:off x="6400800" y="5441950"/>
            <a:ext cx="152400" cy="2349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86" name="Text Box 82"/>
          <p:cNvSpPr txBox="1">
            <a:spLocks noChangeArrowheads="1"/>
          </p:cNvSpPr>
          <p:nvPr/>
        </p:nvSpPr>
        <p:spPr bwMode="auto">
          <a:xfrm>
            <a:off x="5534025" y="1374775"/>
            <a:ext cx="1187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histogram</a:t>
            </a:r>
          </a:p>
        </p:txBody>
      </p:sp>
      <p:sp>
        <p:nvSpPr>
          <p:cNvPr id="954452" name="Rectangle 84"/>
          <p:cNvSpPr>
            <a:spLocks noChangeArrowheads="1"/>
          </p:cNvSpPr>
          <p:nvPr/>
        </p:nvSpPr>
        <p:spPr bwMode="auto">
          <a:xfrm>
            <a:off x="152400" y="6140450"/>
            <a:ext cx="891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4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8676" name="Picture 2" descr="C:\Users\hays\Desktop\143 Computer Vision\slides\07\machine_learning_spectr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485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Bag-of-features models</a:t>
            </a:r>
          </a:p>
        </p:txBody>
      </p:sp>
      <p:pic>
        <p:nvPicPr>
          <p:cNvPr id="17" name="Picture 2" descr="bag_ju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2362200"/>
            <a:ext cx="3446462" cy="2613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2" name="Picture 4" descr="image_00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3903663" cy="26273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4419600" y="3321050"/>
            <a:ext cx="762000" cy="7937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rgbClr val="000000"/>
                </a:solidFill>
              </a:rPr>
              <a:t>Svetlana Lazebnik</a:t>
            </a:r>
            <a:endParaRPr lang="en-US" sz="1200" dirty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altLang="en-US" sz="2400" dirty="0"/>
              <a:t>Feature extraction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400" dirty="0"/>
              <a:t>Learn “visual vocabulary”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400" dirty="0"/>
              <a:t>Quantize features using visual vocabulary 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400" dirty="0"/>
              <a:t>Represent images by frequencies of “visual words” </a:t>
            </a:r>
          </a:p>
        </p:txBody>
      </p:sp>
      <p:grpSp>
        <p:nvGrpSpPr>
          <p:cNvPr id="103427" name="Group 4"/>
          <p:cNvGrpSpPr>
            <a:grpSpLocks/>
          </p:cNvGrpSpPr>
          <p:nvPr/>
        </p:nvGrpSpPr>
        <p:grpSpPr bwMode="auto">
          <a:xfrm>
            <a:off x="1066800" y="4899025"/>
            <a:ext cx="7162800" cy="1806575"/>
            <a:chOff x="144" y="1776"/>
            <a:chExt cx="5520" cy="1392"/>
          </a:xfrm>
        </p:grpSpPr>
        <p:sp>
          <p:nvSpPr>
            <p:cNvPr id="103452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53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54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55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56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57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58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59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60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61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62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63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64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65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03466" name="Picture 1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67" name="Picture 20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68" name="Picture 2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69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70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71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72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03473" name="Picture 26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4" name="Picture 2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5" name="Picture 28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6" name="Picture 2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7" name="Picture 30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8" name="Picture 3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9" name="Picture 32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80" name="Picture 33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81" name="Picture 34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altLang="en-US"/>
              <a:t>Bag-of-features steps</a:t>
            </a:r>
          </a:p>
        </p:txBody>
      </p:sp>
      <p:grpSp>
        <p:nvGrpSpPr>
          <p:cNvPr id="103429" name="Group 34"/>
          <p:cNvGrpSpPr>
            <a:grpSpLocks/>
          </p:cNvGrpSpPr>
          <p:nvPr/>
        </p:nvGrpSpPr>
        <p:grpSpPr bwMode="auto">
          <a:xfrm>
            <a:off x="1219200" y="2805113"/>
            <a:ext cx="6934200" cy="1919287"/>
            <a:chOff x="304800" y="2362200"/>
            <a:chExt cx="8534400" cy="2362200"/>
          </a:xfrm>
        </p:grpSpPr>
        <p:grpSp>
          <p:nvGrpSpPr>
            <p:cNvPr id="103430" name="Group 54"/>
            <p:cNvGrpSpPr>
              <a:grpSpLocks/>
            </p:cNvGrpSpPr>
            <p:nvPr/>
          </p:nvGrpSpPr>
          <p:grpSpPr bwMode="auto">
            <a:xfrm>
              <a:off x="609602" y="2514592"/>
              <a:ext cx="1547814" cy="2000247"/>
              <a:chOff x="288" y="2928"/>
              <a:chExt cx="864" cy="1116"/>
            </a:xfrm>
          </p:grpSpPr>
          <p:pic>
            <p:nvPicPr>
              <p:cNvPr id="103446" name="Picture 55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99" t="22293" r="38898" b="71706"/>
              <a:stretch>
                <a:fillRect/>
              </a:stretch>
            </p:blipFill>
            <p:spPr bwMode="auto">
              <a:xfrm>
                <a:off x="720" y="3216"/>
                <a:ext cx="288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7" name="Picture 56" descr="ermin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591" t="4288" r="29535" b="88853"/>
              <a:stretch>
                <a:fillRect/>
              </a:stretch>
            </p:blipFill>
            <p:spPr bwMode="auto">
              <a:xfrm>
                <a:off x="864" y="3504"/>
                <a:ext cx="288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8" name="Picture 57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62" t="14577" r="31876" b="79422"/>
              <a:stretch>
                <a:fillRect/>
              </a:stretch>
            </p:blipFill>
            <p:spPr bwMode="auto">
              <a:xfrm>
                <a:off x="384" y="3504"/>
                <a:ext cx="288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9" name="Picture 58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62" t="27437" r="31876" b="67418"/>
              <a:stretch>
                <a:fillRect/>
              </a:stretch>
            </p:blipFill>
            <p:spPr bwMode="auto">
              <a:xfrm>
                <a:off x="288" y="3216"/>
                <a:ext cx="28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50" name="Picture 59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932" t="23151" r="31876" b="71706"/>
              <a:stretch>
                <a:fillRect/>
              </a:stretch>
            </p:blipFill>
            <p:spPr bwMode="auto">
              <a:xfrm>
                <a:off x="624" y="2928"/>
                <a:ext cx="288" cy="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51" name="Picture 60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69" t="17148" r="37727" b="76851"/>
              <a:stretch>
                <a:fillRect/>
              </a:stretch>
            </p:blipFill>
            <p:spPr bwMode="auto">
              <a:xfrm>
                <a:off x="768" y="3792"/>
                <a:ext cx="36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3431" name="Picture 62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t="75458"/>
            <a:stretch>
              <a:fillRect/>
            </a:stretch>
          </p:blipFill>
          <p:spPr bwMode="auto">
            <a:xfrm>
              <a:off x="3352800" y="3511550"/>
              <a:ext cx="782638" cy="35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2" name="Picture 63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49956" r="42499" b="16507"/>
            <a:stretch>
              <a:fillRect/>
            </a:stretch>
          </p:blipFill>
          <p:spPr bwMode="auto">
            <a:xfrm>
              <a:off x="4862513" y="3670300"/>
              <a:ext cx="56832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3" name="Picture 64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88" r="60001"/>
            <a:stretch>
              <a:fillRect/>
            </a:stretch>
          </p:blipFill>
          <p:spPr bwMode="auto">
            <a:xfrm>
              <a:off x="3744913" y="2667000"/>
              <a:ext cx="695325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4" name="Picture 65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20612" r="22501" b="37468"/>
            <a:stretch>
              <a:fillRect/>
            </a:stretch>
          </p:blipFill>
          <p:spPr bwMode="auto">
            <a:xfrm>
              <a:off x="4600575" y="2974975"/>
              <a:ext cx="782638" cy="43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5" name="Picture 66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167188" y="3670300"/>
              <a:ext cx="515937" cy="56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6" name="Picture 67" descr="violi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5" t="2991" r="21428" b="71085"/>
            <a:stretch>
              <a:fillRect/>
            </a:stretch>
          </p:blipFill>
          <p:spPr bwMode="auto">
            <a:xfrm>
              <a:off x="7086600" y="3962400"/>
              <a:ext cx="401638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3437" name="Group 68"/>
            <p:cNvGrpSpPr>
              <a:grpSpLocks/>
            </p:cNvGrpSpPr>
            <p:nvPr/>
          </p:nvGrpSpPr>
          <p:grpSpPr bwMode="auto">
            <a:xfrm>
              <a:off x="6738936" y="2651125"/>
              <a:ext cx="2024062" cy="1704975"/>
              <a:chOff x="4416" y="3072"/>
              <a:chExt cx="1035" cy="872"/>
            </a:xfrm>
          </p:grpSpPr>
          <p:pic>
            <p:nvPicPr>
              <p:cNvPr id="103441" name="Picture 69" descr="violin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286" b="52684"/>
              <a:stretch>
                <a:fillRect/>
              </a:stretch>
            </p:blipFill>
            <p:spPr bwMode="auto">
              <a:xfrm>
                <a:off x="4752" y="3600"/>
                <a:ext cx="377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2" name="Picture 70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55" b="26286"/>
              <a:stretch>
                <a:fillRect/>
              </a:stretch>
            </p:blipFill>
            <p:spPr bwMode="auto">
              <a:xfrm>
                <a:off x="5040" y="3360"/>
                <a:ext cx="411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3" name="Picture 71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233"/>
              <a:stretch>
                <a:fillRect/>
              </a:stretch>
            </p:blipFill>
            <p:spPr bwMode="auto">
              <a:xfrm>
                <a:off x="4560" y="3408"/>
                <a:ext cx="446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4" name="Picture 72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544" t="49945" r="-523" b="18510"/>
              <a:stretch>
                <a:fillRect/>
              </a:stretch>
            </p:blipFill>
            <p:spPr bwMode="auto">
              <a:xfrm>
                <a:off x="4416" y="3456"/>
                <a:ext cx="211" cy="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5" name="Picture 73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544" b="47426"/>
              <a:stretch>
                <a:fillRect/>
              </a:stretch>
            </p:blipFill>
            <p:spPr bwMode="auto">
              <a:xfrm>
                <a:off x="4608" y="3072"/>
                <a:ext cx="480" cy="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3438" name="Rectangle 74"/>
            <p:cNvSpPr>
              <a:spLocks noChangeArrowheads="1"/>
            </p:cNvSpPr>
            <p:nvPr/>
          </p:nvSpPr>
          <p:spPr bwMode="auto">
            <a:xfrm>
              <a:off x="304800" y="2362200"/>
              <a:ext cx="21336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39" name="Rectangle 75"/>
            <p:cNvSpPr>
              <a:spLocks noChangeArrowheads="1"/>
            </p:cNvSpPr>
            <p:nvPr/>
          </p:nvSpPr>
          <p:spPr bwMode="auto">
            <a:xfrm>
              <a:off x="3200400" y="2362200"/>
              <a:ext cx="24384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40" name="Rectangle 76"/>
            <p:cNvSpPr>
              <a:spLocks noChangeArrowheads="1"/>
            </p:cNvSpPr>
            <p:nvPr/>
          </p:nvSpPr>
          <p:spPr bwMode="auto">
            <a:xfrm>
              <a:off x="6400800" y="2362200"/>
              <a:ext cx="24384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9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1. Feature extraction</a:t>
            </a:r>
          </a:p>
        </p:txBody>
      </p:sp>
      <p:sp>
        <p:nvSpPr>
          <p:cNvPr id="10445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Regular grid or interest regions</a:t>
            </a:r>
          </a:p>
        </p:txBody>
      </p:sp>
      <p:pic>
        <p:nvPicPr>
          <p:cNvPr id="104452" name="Picture 1035" descr="C:\Documents and Settings\Lana\My Documents\work\presentations\burma_patches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3786188" cy="274002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3" name="Picture 1036" descr="C:\Documents and Settings\Lana\My Documents\work\presentations\badgers_color2_ellipses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2514600"/>
            <a:ext cx="3786187" cy="274002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Line 4"/>
          <p:cNvSpPr>
            <a:spLocks noChangeShapeType="1"/>
          </p:cNvSpPr>
          <p:nvPr/>
        </p:nvSpPr>
        <p:spPr bwMode="auto">
          <a:xfrm flipH="1" flipV="1">
            <a:off x="4191000" y="1828800"/>
            <a:ext cx="24384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5476" name="Picture 5" descr="133125_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2" r="49472"/>
          <a:stretch>
            <a:fillRect/>
          </a:stretch>
        </p:blipFill>
        <p:spPr bwMode="auto">
          <a:xfrm>
            <a:off x="2895600" y="1371600"/>
            <a:ext cx="1158875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477" name="Group 6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105484" name="AutoShape 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485" name="Line 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5486" name="Line 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5487" name="Line 1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5488" name="Line 1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5489" name="Line 1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05478" name="Line 13"/>
          <p:cNvSpPr>
            <a:spLocks noChangeShapeType="1"/>
          </p:cNvSpPr>
          <p:nvPr/>
        </p:nvSpPr>
        <p:spPr bwMode="auto">
          <a:xfrm flipV="1">
            <a:off x="1752600" y="1828800"/>
            <a:ext cx="8382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9" name="Text Box 14"/>
          <p:cNvSpPr txBox="1">
            <a:spLocks noChangeArrowheads="1"/>
          </p:cNvSpPr>
          <p:nvPr/>
        </p:nvSpPr>
        <p:spPr bwMode="auto">
          <a:xfrm>
            <a:off x="2655888" y="2668588"/>
            <a:ext cx="1763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</a:rPr>
              <a:t>Extract patch</a:t>
            </a:r>
          </a:p>
        </p:txBody>
      </p:sp>
      <p:sp>
        <p:nvSpPr>
          <p:cNvPr id="105480" name="Text Box 15"/>
          <p:cNvSpPr txBox="1">
            <a:spLocks noChangeArrowheads="1"/>
          </p:cNvSpPr>
          <p:nvPr/>
        </p:nvSpPr>
        <p:spPr bwMode="auto">
          <a:xfrm>
            <a:off x="4821238" y="3687763"/>
            <a:ext cx="3851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en-US" sz="2000">
                <a:solidFill>
                  <a:srgbClr val="0000CC"/>
                </a:solidFill>
              </a:rPr>
              <a:t>Detect patches</a:t>
            </a:r>
            <a:endParaRPr lang="en-GB" altLang="en-US" sz="2000">
              <a:solidFill>
                <a:srgbClr val="0000CC"/>
              </a:solidFill>
            </a:endParaRPr>
          </a:p>
        </p:txBody>
      </p:sp>
      <p:sp>
        <p:nvSpPr>
          <p:cNvPr id="105481" name="Text Box 16"/>
          <p:cNvSpPr txBox="1">
            <a:spLocks noChangeArrowheads="1"/>
          </p:cNvSpPr>
          <p:nvPr/>
        </p:nvSpPr>
        <p:spPr bwMode="auto">
          <a:xfrm>
            <a:off x="457200" y="2438400"/>
            <a:ext cx="1562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en-US" sz="1800" b="1">
                <a:solidFill>
                  <a:srgbClr val="0000CC"/>
                </a:solidFill>
              </a:rPr>
              <a:t>Compute descriptor</a:t>
            </a:r>
            <a:endParaRPr lang="en-GB" altLang="en-US" sz="1800" b="1">
              <a:solidFill>
                <a:srgbClr val="0000CC"/>
              </a:solidFill>
            </a:endParaRPr>
          </a:p>
        </p:txBody>
      </p:sp>
      <p:sp>
        <p:nvSpPr>
          <p:cNvPr id="105482" name="Text Box 17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Slide credit: Josef Sivic</a:t>
            </a:r>
          </a:p>
        </p:txBody>
      </p:sp>
      <p:sp>
        <p:nvSpPr>
          <p:cNvPr id="880659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1. Feature extraction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5105400" y="9906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grpSp>
        <p:nvGrpSpPr>
          <p:cNvPr id="106499" name="Group 3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106528" name="AutoShape 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529" name="Line 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6530" name="Line 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6531" name="Line 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6532" name="Line 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6533" name="Line 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6500" name="Group 10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106506" name="Group 11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6522" name="AutoShape 12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523" name="Line 13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524" name="Line 14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525" name="Line 15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526" name="Line 16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527" name="Line 17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6507" name="Group 18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6516" name="AutoShape 19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517" name="Line 20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518" name="Line 21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519" name="Line 22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520" name="Line 23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521" name="Line 24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6508" name="Group 25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6510" name="AutoShape 26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511" name="Line 27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512" name="Line 28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513" name="Line 29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514" name="Line 30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6515" name="Line 31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06509" name="Text Box 32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106501" name="Rectangle 33"/>
          <p:cNvSpPr>
            <a:spLocks noChangeArrowheads="1"/>
          </p:cNvSpPr>
          <p:nvPr/>
        </p:nvSpPr>
        <p:spPr bwMode="auto">
          <a:xfrm>
            <a:off x="4953000" y="10668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106502" name="Picture 34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3" name="Line 35"/>
          <p:cNvSpPr>
            <a:spLocks noChangeShapeType="1"/>
          </p:cNvSpPr>
          <p:nvPr/>
        </p:nvSpPr>
        <p:spPr bwMode="auto">
          <a:xfrm flipH="1" flipV="1">
            <a:off x="4191000" y="1828800"/>
            <a:ext cx="6096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1701" name="Rectangle 3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1. Feature extraction</a:t>
            </a:r>
          </a:p>
        </p:txBody>
      </p:sp>
      <p:sp>
        <p:nvSpPr>
          <p:cNvPr id="106505" name="Text Box 17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Slide credit: Josef Sivic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107590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91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92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93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94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95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07523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4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5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6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27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28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29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30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31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32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33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34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35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36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37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38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7539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grpSp>
        <p:nvGrpSpPr>
          <p:cNvPr id="107540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107584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85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86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87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88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89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7541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107578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79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80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81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82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83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7542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107572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73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74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75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76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77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2735" name="Rectangle 47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2. Learning the visual vocabulary</a:t>
            </a:r>
          </a:p>
        </p:txBody>
      </p:sp>
      <p:sp>
        <p:nvSpPr>
          <p:cNvPr id="107544" name="Freeform 48"/>
          <p:cNvSpPr>
            <a:spLocks/>
          </p:cNvSpPr>
          <p:nvPr/>
        </p:nvSpPr>
        <p:spPr bwMode="auto">
          <a:xfrm>
            <a:off x="1866900" y="2438400"/>
            <a:ext cx="800100" cy="1295400"/>
          </a:xfrm>
          <a:custGeom>
            <a:avLst/>
            <a:gdLst>
              <a:gd name="T0" fmla="*/ 2147483647 w 504"/>
              <a:gd name="T1" fmla="*/ 0 h 816"/>
              <a:gd name="T2" fmla="*/ 2147483647 w 504"/>
              <a:gd name="T3" fmla="*/ 2147483647 h 816"/>
              <a:gd name="T4" fmla="*/ 2147483647 w 504"/>
              <a:gd name="T5" fmla="*/ 2147483647 h 816"/>
              <a:gd name="T6" fmla="*/ 0 60000 65536"/>
              <a:gd name="T7" fmla="*/ 0 60000 65536"/>
              <a:gd name="T8" fmla="*/ 0 60000 65536"/>
              <a:gd name="T9" fmla="*/ 0 w 504"/>
              <a:gd name="T10" fmla="*/ 0 h 816"/>
              <a:gd name="T11" fmla="*/ 504 w 504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4" h="816">
                <a:moveTo>
                  <a:pt x="72" y="0"/>
                </a:moveTo>
                <a:cubicBezTo>
                  <a:pt x="36" y="124"/>
                  <a:pt x="0" y="248"/>
                  <a:pt x="72" y="384"/>
                </a:cubicBezTo>
                <a:cubicBezTo>
                  <a:pt x="144" y="520"/>
                  <a:pt x="324" y="668"/>
                  <a:pt x="504" y="81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5" name="Freeform 49"/>
          <p:cNvSpPr>
            <a:spLocks/>
          </p:cNvSpPr>
          <p:nvPr/>
        </p:nvSpPr>
        <p:spPr bwMode="auto">
          <a:xfrm>
            <a:off x="2057400" y="2514600"/>
            <a:ext cx="1320800" cy="2997200"/>
          </a:xfrm>
          <a:custGeom>
            <a:avLst/>
            <a:gdLst>
              <a:gd name="T0" fmla="*/ 2147483647 w 832"/>
              <a:gd name="T1" fmla="*/ 0 h 1888"/>
              <a:gd name="T2" fmla="*/ 2147483647 w 832"/>
              <a:gd name="T3" fmla="*/ 2147483647 h 1888"/>
              <a:gd name="T4" fmla="*/ 2147483647 w 832"/>
              <a:gd name="T5" fmla="*/ 2147483647 h 1888"/>
              <a:gd name="T6" fmla="*/ 0 w 832"/>
              <a:gd name="T7" fmla="*/ 2147483647 h 1888"/>
              <a:gd name="T8" fmla="*/ 0 60000 65536"/>
              <a:gd name="T9" fmla="*/ 0 60000 65536"/>
              <a:gd name="T10" fmla="*/ 0 60000 65536"/>
              <a:gd name="T11" fmla="*/ 0 60000 65536"/>
              <a:gd name="T12" fmla="*/ 0 w 832"/>
              <a:gd name="T13" fmla="*/ 0 h 1888"/>
              <a:gd name="T14" fmla="*/ 832 w 832"/>
              <a:gd name="T15" fmla="*/ 1888 h 18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2" h="1888">
                <a:moveTo>
                  <a:pt x="432" y="0"/>
                </a:moveTo>
                <a:cubicBezTo>
                  <a:pt x="632" y="472"/>
                  <a:pt x="832" y="944"/>
                  <a:pt x="816" y="1248"/>
                </a:cubicBezTo>
                <a:cubicBezTo>
                  <a:pt x="800" y="1552"/>
                  <a:pt x="472" y="1760"/>
                  <a:pt x="336" y="1824"/>
                </a:cubicBezTo>
                <a:cubicBezTo>
                  <a:pt x="200" y="1888"/>
                  <a:pt x="100" y="1760"/>
                  <a:pt x="0" y="1632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6" name="Freeform 50"/>
          <p:cNvSpPr>
            <a:spLocks/>
          </p:cNvSpPr>
          <p:nvPr/>
        </p:nvSpPr>
        <p:spPr bwMode="auto">
          <a:xfrm>
            <a:off x="3352800" y="2514600"/>
            <a:ext cx="990600" cy="3124200"/>
          </a:xfrm>
          <a:custGeom>
            <a:avLst/>
            <a:gdLst>
              <a:gd name="T0" fmla="*/ 0 w 624"/>
              <a:gd name="T1" fmla="*/ 0 h 1968"/>
              <a:gd name="T2" fmla="*/ 2147483647 w 624"/>
              <a:gd name="T3" fmla="*/ 2147483647 h 1968"/>
              <a:gd name="T4" fmla="*/ 2147483647 w 624"/>
              <a:gd name="T5" fmla="*/ 2147483647 h 1968"/>
              <a:gd name="T6" fmla="*/ 0 60000 65536"/>
              <a:gd name="T7" fmla="*/ 0 60000 65536"/>
              <a:gd name="T8" fmla="*/ 0 60000 65536"/>
              <a:gd name="T9" fmla="*/ 0 w 624"/>
              <a:gd name="T10" fmla="*/ 0 h 1968"/>
              <a:gd name="T11" fmla="*/ 624 w 624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1968">
                <a:moveTo>
                  <a:pt x="0" y="0"/>
                </a:moveTo>
                <a:cubicBezTo>
                  <a:pt x="264" y="220"/>
                  <a:pt x="528" y="440"/>
                  <a:pt x="576" y="768"/>
                </a:cubicBezTo>
                <a:cubicBezTo>
                  <a:pt x="624" y="1096"/>
                  <a:pt x="456" y="1532"/>
                  <a:pt x="288" y="1968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7" name="Freeform 51"/>
          <p:cNvSpPr>
            <a:spLocks/>
          </p:cNvSpPr>
          <p:nvPr/>
        </p:nvSpPr>
        <p:spPr bwMode="auto">
          <a:xfrm>
            <a:off x="304800" y="2362200"/>
            <a:ext cx="1295400" cy="2057400"/>
          </a:xfrm>
          <a:custGeom>
            <a:avLst/>
            <a:gdLst>
              <a:gd name="T0" fmla="*/ 2147483647 w 816"/>
              <a:gd name="T1" fmla="*/ 0 h 1296"/>
              <a:gd name="T2" fmla="*/ 0 w 816"/>
              <a:gd name="T3" fmla="*/ 2147483647 h 1296"/>
              <a:gd name="T4" fmla="*/ 2147483647 w 816"/>
              <a:gd name="T5" fmla="*/ 2147483647 h 1296"/>
              <a:gd name="T6" fmla="*/ 2147483647 w 816"/>
              <a:gd name="T7" fmla="*/ 2147483647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1296"/>
              <a:gd name="T14" fmla="*/ 816 w 81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1296">
                <a:moveTo>
                  <a:pt x="624" y="0"/>
                </a:moveTo>
                <a:cubicBezTo>
                  <a:pt x="312" y="180"/>
                  <a:pt x="0" y="360"/>
                  <a:pt x="0" y="528"/>
                </a:cubicBezTo>
                <a:cubicBezTo>
                  <a:pt x="0" y="696"/>
                  <a:pt x="488" y="880"/>
                  <a:pt x="624" y="1008"/>
                </a:cubicBezTo>
                <a:cubicBezTo>
                  <a:pt x="760" y="1136"/>
                  <a:pt x="788" y="1216"/>
                  <a:pt x="816" y="129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7548" name="Group 52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107550" name="Group 53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7566" name="AutoShape 5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567" name="Line 5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568" name="Line 5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569" name="Line 5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570" name="Line 5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571" name="Line 5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7551" name="Group 60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7560" name="AutoShape 61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561" name="Line 62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562" name="Line 63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563" name="Line 64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564" name="Line 65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565" name="Line 66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7552" name="Group 67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7554" name="AutoShape 68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555" name="Line 69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556" name="Line 70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557" name="Line 71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558" name="Line 72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7559" name="Line 73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07553" name="Text Box 74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107549" name="Text Box 17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Slide credit: Josef Sivic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108631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632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33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34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35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36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08547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8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9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0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51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52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53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54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55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56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57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58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59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60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61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62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8563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grpSp>
        <p:nvGrpSpPr>
          <p:cNvPr id="108564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108625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626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27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28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29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30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8565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108619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620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21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22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23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24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8566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108613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614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15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16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17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618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3759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0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1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2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63" name="Oval 51"/>
          <p:cNvSpPr>
            <a:spLocks noChangeAspect="1" noChangeArrowheads="1"/>
          </p:cNvSpPr>
          <p:nvPr/>
        </p:nvSpPr>
        <p:spPr bwMode="auto">
          <a:xfrm>
            <a:off x="6284913" y="28924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64" name="Oval 52"/>
          <p:cNvSpPr>
            <a:spLocks noChangeAspect="1" noChangeArrowheads="1"/>
          </p:cNvSpPr>
          <p:nvPr/>
        </p:nvSpPr>
        <p:spPr bwMode="auto">
          <a:xfrm>
            <a:off x="57912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65" name="Oval 53"/>
          <p:cNvSpPr>
            <a:spLocks noChangeAspect="1" noChangeArrowheads="1"/>
          </p:cNvSpPr>
          <p:nvPr/>
        </p:nvSpPr>
        <p:spPr bwMode="auto">
          <a:xfrm>
            <a:off x="6096000" y="3124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66" name="Oval 54"/>
          <p:cNvSpPr>
            <a:spLocks noChangeAspect="1" noChangeArrowheads="1"/>
          </p:cNvSpPr>
          <p:nvPr/>
        </p:nvSpPr>
        <p:spPr bwMode="auto">
          <a:xfrm>
            <a:off x="5867400" y="30480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67" name="Oval 55"/>
          <p:cNvSpPr>
            <a:spLocks noChangeAspect="1" noChangeArrowheads="1"/>
          </p:cNvSpPr>
          <p:nvPr/>
        </p:nvSpPr>
        <p:spPr bwMode="auto">
          <a:xfrm>
            <a:off x="7162800" y="16764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68" name="Oval 56"/>
          <p:cNvSpPr>
            <a:spLocks noChangeAspect="1" noChangeArrowheads="1"/>
          </p:cNvSpPr>
          <p:nvPr/>
        </p:nvSpPr>
        <p:spPr bwMode="auto">
          <a:xfrm>
            <a:off x="7086600" y="22860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69" name="Oval 57"/>
          <p:cNvSpPr>
            <a:spLocks noChangeAspect="1" noChangeArrowheads="1"/>
          </p:cNvSpPr>
          <p:nvPr/>
        </p:nvSpPr>
        <p:spPr bwMode="auto">
          <a:xfrm>
            <a:off x="68580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70" name="Oval 58"/>
          <p:cNvSpPr>
            <a:spLocks noChangeAspect="1" noChangeArrowheads="1"/>
          </p:cNvSpPr>
          <p:nvPr/>
        </p:nvSpPr>
        <p:spPr bwMode="auto">
          <a:xfrm>
            <a:off x="71628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71" name="Oval 59"/>
          <p:cNvSpPr>
            <a:spLocks noChangeAspect="1" noChangeArrowheads="1"/>
          </p:cNvSpPr>
          <p:nvPr/>
        </p:nvSpPr>
        <p:spPr bwMode="auto">
          <a:xfrm>
            <a:off x="66294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72" name="Oval 60"/>
          <p:cNvSpPr>
            <a:spLocks noChangeAspect="1" noChangeArrowheads="1"/>
          </p:cNvSpPr>
          <p:nvPr/>
        </p:nvSpPr>
        <p:spPr bwMode="auto">
          <a:xfrm>
            <a:off x="5943600" y="24384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73" name="Oval 61"/>
          <p:cNvSpPr>
            <a:spLocks noChangeAspect="1" noChangeArrowheads="1"/>
          </p:cNvSpPr>
          <p:nvPr/>
        </p:nvSpPr>
        <p:spPr bwMode="auto">
          <a:xfrm>
            <a:off x="8001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74" name="Oval 62"/>
          <p:cNvSpPr>
            <a:spLocks noChangeAspect="1" noChangeArrowheads="1"/>
          </p:cNvSpPr>
          <p:nvPr/>
        </p:nvSpPr>
        <p:spPr bwMode="auto">
          <a:xfrm>
            <a:off x="7848600" y="34290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75" name="Oval 63"/>
          <p:cNvSpPr>
            <a:spLocks noChangeAspect="1" noChangeArrowheads="1"/>
          </p:cNvSpPr>
          <p:nvPr/>
        </p:nvSpPr>
        <p:spPr bwMode="auto">
          <a:xfrm>
            <a:off x="7620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83776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2. Learning the visual vocabulary</a:t>
            </a:r>
          </a:p>
        </p:txBody>
      </p:sp>
      <p:sp>
        <p:nvSpPr>
          <p:cNvPr id="883777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8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9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Clustering</a:t>
            </a:r>
          </a:p>
        </p:txBody>
      </p:sp>
      <p:grpSp>
        <p:nvGrpSpPr>
          <p:cNvPr id="108588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108591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8607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608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609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610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611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612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8592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8601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602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603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604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605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606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8593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8595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596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597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598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599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600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08594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108589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90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Slide credit: Josef Sivic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59" grpId="0" animBg="1"/>
      <p:bldP spid="883760" grpId="0" animBg="1"/>
      <p:bldP spid="883761" grpId="0" animBg="1"/>
      <p:bldP spid="883762" grpId="0" animBg="1"/>
      <p:bldP spid="883763" grpId="0" animBg="1"/>
      <p:bldP spid="883764" grpId="0" animBg="1"/>
      <p:bldP spid="883765" grpId="0" animBg="1"/>
      <p:bldP spid="883766" grpId="0" animBg="1"/>
      <p:bldP spid="883767" grpId="0" animBg="1"/>
      <p:bldP spid="883768" grpId="0" animBg="1"/>
      <p:bldP spid="883769" grpId="0" animBg="1"/>
      <p:bldP spid="883770" grpId="0" animBg="1"/>
      <p:bldP spid="883771" grpId="0" animBg="1"/>
      <p:bldP spid="883772" grpId="0" animBg="1"/>
      <p:bldP spid="883773" grpId="0" animBg="1"/>
      <p:bldP spid="883774" grpId="0" animBg="1"/>
      <p:bldP spid="883775" grpId="0" animBg="1"/>
      <p:bldP spid="883777" grpId="0" animBg="1"/>
      <p:bldP spid="883778" grpId="0" animBg="1"/>
      <p:bldP spid="88377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109645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646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47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48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49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50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09571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2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3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4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75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76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77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78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79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80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81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82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83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84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85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86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87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grpSp>
        <p:nvGrpSpPr>
          <p:cNvPr id="109588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109639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640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41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42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43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44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9589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109633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634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35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36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37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38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9590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109627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628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29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30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31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632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09591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2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3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4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95" name="Oval 58"/>
          <p:cNvSpPr>
            <a:spLocks noChangeAspect="1" noChangeArrowheads="1"/>
          </p:cNvSpPr>
          <p:nvPr/>
        </p:nvSpPr>
        <p:spPr bwMode="auto">
          <a:xfrm>
            <a:off x="70866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09596" name="Oval 63"/>
          <p:cNvSpPr>
            <a:spLocks noChangeAspect="1" noChangeArrowheads="1"/>
          </p:cNvSpPr>
          <p:nvPr/>
        </p:nvSpPr>
        <p:spPr bwMode="auto">
          <a:xfrm>
            <a:off x="7827963" y="3581400"/>
            <a:ext cx="173037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64672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3. Quantize the visual vocabulary</a:t>
            </a:r>
          </a:p>
        </p:txBody>
      </p:sp>
      <p:sp>
        <p:nvSpPr>
          <p:cNvPr id="109598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99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00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Clustering</a:t>
            </a:r>
          </a:p>
        </p:txBody>
      </p:sp>
      <p:grpSp>
        <p:nvGrpSpPr>
          <p:cNvPr id="109601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109605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9621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622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623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624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625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626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9606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9615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616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617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618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619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620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9607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9609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610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611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612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613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614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09608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109602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03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Slide credit: Josef Sivic</a:t>
            </a:r>
          </a:p>
        </p:txBody>
      </p:sp>
      <p:sp>
        <p:nvSpPr>
          <p:cNvPr id="109604" name="Text Box 93"/>
          <p:cNvSpPr txBox="1">
            <a:spLocks noChangeArrowheads="1"/>
          </p:cNvSpPr>
          <p:nvPr/>
        </p:nvSpPr>
        <p:spPr bwMode="auto">
          <a:xfrm>
            <a:off x="5867400" y="1143000"/>
            <a:ext cx="2614613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Visual vocabulary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 clustering</a:t>
            </a:r>
          </a:p>
        </p:txBody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943600"/>
          </a:xfrm>
        </p:spPr>
        <p:txBody>
          <a:bodyPr/>
          <a:lstStyle/>
          <a:p>
            <a:pPr marL="0" indent="0"/>
            <a:r>
              <a:rPr lang="en-US" altLang="en-US" dirty="0"/>
              <a:t>Want to minimize sum of squared Euclidean distances between points </a:t>
            </a:r>
            <a:r>
              <a:rPr lang="en-US" altLang="en-US" i="1" dirty="0"/>
              <a:t>x</a:t>
            </a:r>
            <a:r>
              <a:rPr lang="en-US" altLang="en-US" i="1" baseline="-25000" dirty="0"/>
              <a:t>i</a:t>
            </a:r>
            <a:r>
              <a:rPr lang="en-US" altLang="en-US" dirty="0"/>
              <a:t> and their nearest cluster centers </a:t>
            </a:r>
            <a:r>
              <a:rPr lang="en-US" altLang="en-US" i="1" dirty="0" err="1"/>
              <a:t>m</a:t>
            </a:r>
            <a:r>
              <a:rPr lang="en-US" altLang="en-US" i="1" baseline="-25000" dirty="0" err="1"/>
              <a:t>k</a:t>
            </a:r>
            <a:r>
              <a:rPr lang="en-US" altLang="en-US" i="1" baseline="-25000" dirty="0"/>
              <a:t> </a:t>
            </a:r>
            <a:r>
              <a:rPr lang="en-US" altLang="en-US" dirty="0"/>
              <a:t>:</a:t>
            </a:r>
            <a:br>
              <a:rPr lang="en-US" alt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  <a:p>
            <a:pPr marL="533400" indent="-533400"/>
            <a:r>
              <a:rPr lang="en-US" altLang="en-US" dirty="0"/>
              <a:t>Algorithm:</a:t>
            </a:r>
          </a:p>
          <a:p>
            <a:pPr marL="533400" indent="-533400">
              <a:buFontTx/>
              <a:buChar char="•"/>
            </a:pPr>
            <a:r>
              <a:rPr lang="en-US" altLang="en-US" dirty="0"/>
              <a:t>Randomly initialize K cluster centers</a:t>
            </a:r>
          </a:p>
          <a:p>
            <a:pPr marL="533400" indent="-533400">
              <a:buFontTx/>
              <a:buChar char="•"/>
            </a:pPr>
            <a:r>
              <a:rPr lang="en-US" altLang="en-US" dirty="0"/>
              <a:t>Iterate until convergence:</a:t>
            </a:r>
          </a:p>
          <a:p>
            <a:pPr marL="838200" lvl="1" indent="-381000"/>
            <a:r>
              <a:rPr lang="en-US" altLang="en-US" dirty="0"/>
              <a:t>Assign each data point to the nearest center</a:t>
            </a:r>
          </a:p>
          <a:p>
            <a:pPr marL="838200" lvl="1" indent="-381000"/>
            <a:r>
              <a:rPr lang="en-US" altLang="en-US" dirty="0" err="1"/>
              <a:t>Recompute</a:t>
            </a:r>
            <a:r>
              <a:rPr lang="en-US" altLang="en-US" dirty="0"/>
              <a:t> each cluster center as the mean of all points assigned to it</a:t>
            </a:r>
          </a:p>
        </p:txBody>
      </p:sp>
      <p:graphicFrame>
        <p:nvGraphicFramePr>
          <p:cNvPr id="110596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438400" y="2293938"/>
          <a:ext cx="4800600" cy="135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43" name="Equation" r:id="rId4" imgW="1981200" imgH="558800" progId="Equation.3">
                  <p:embed/>
                </p:oleObj>
              </mc:Choice>
              <mc:Fallback>
                <p:oleObj name="Equation" r:id="rId4" imgW="1981200" imgH="558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293938"/>
                        <a:ext cx="4800600" cy="1354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4979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Clustering and vector quantization</a:t>
            </a:r>
          </a:p>
        </p:txBody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15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/>
              <a:t>Clustering is a common method for learning a visual vocabulary or codebook</a:t>
            </a:r>
          </a:p>
          <a:p>
            <a:pPr lvl="1"/>
            <a:r>
              <a:rPr lang="en-US" altLang="en-US"/>
              <a:t>Unsupervised learning process</a:t>
            </a:r>
          </a:p>
          <a:p>
            <a:pPr lvl="1"/>
            <a:r>
              <a:rPr lang="en-US" altLang="en-US"/>
              <a:t>Each cluster center produced by k-means becomes a codevector</a:t>
            </a:r>
          </a:p>
          <a:p>
            <a:pPr lvl="1"/>
            <a:r>
              <a:rPr lang="en-US" altLang="en-US"/>
              <a:t>Codebook can be learned on separate training set</a:t>
            </a:r>
          </a:p>
          <a:p>
            <a:pPr lvl="1"/>
            <a:r>
              <a:rPr lang="en-US" altLang="en-US"/>
              <a:t>Provided the training set is sufficiently representative, the codebook will be “universal”</a:t>
            </a:r>
            <a:br>
              <a:rPr lang="en-US" altLang="en-US"/>
            </a:br>
            <a:endParaRPr lang="en-US" altLang="en-US"/>
          </a:p>
          <a:p>
            <a:pPr>
              <a:buFontTx/>
              <a:buChar char="•"/>
            </a:pPr>
            <a:r>
              <a:rPr lang="en-US" altLang="en-US"/>
              <a:t>The codebook is used for quantizing features</a:t>
            </a:r>
          </a:p>
          <a:p>
            <a:pPr lvl="1"/>
            <a:r>
              <a:rPr lang="en-US" altLang="en-US"/>
              <a:t>A </a:t>
            </a:r>
            <a:r>
              <a:rPr lang="en-US" altLang="en-US" i="1"/>
              <a:t>vector quantizer</a:t>
            </a:r>
            <a:r>
              <a:rPr lang="en-US" altLang="en-US"/>
              <a:t> takes a feature vector and maps it to the index of the nearest codevector in a codebook</a:t>
            </a:r>
          </a:p>
          <a:p>
            <a:pPr lvl="1"/>
            <a:r>
              <a:rPr lang="en-US" altLang="en-US"/>
              <a:t>Codebook = visual vocabulary</a:t>
            </a:r>
          </a:p>
          <a:p>
            <a:pPr lvl="1"/>
            <a:r>
              <a:rPr lang="en-US" altLang="en-US"/>
              <a:t>Codevector = visual word</a:t>
            </a:r>
            <a:br>
              <a:rPr lang="en-US" altLang="en-US"/>
            </a:br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0515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82000" cy="1143000"/>
          </a:xfrm>
        </p:spPr>
        <p:txBody>
          <a:bodyPr/>
          <a:lstStyle/>
          <a:p>
            <a:r>
              <a:rPr lang="en-US" altLang="en-US" dirty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10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6000" dirty="0">
                <a:solidFill>
                  <a:srgbClr val="0000FF"/>
                </a:solidFill>
              </a:rPr>
              <a:t>f(</a:t>
            </a:r>
            <a:r>
              <a:rPr lang="en-US" altLang="en-US" sz="6000" b="1" dirty="0">
                <a:solidFill>
                  <a:srgbClr val="0000FF"/>
                </a:solidFill>
              </a:rPr>
              <a:t>x</a:t>
            </a:r>
            <a:r>
              <a:rPr lang="en-US" altLang="en-US" sz="6000" dirty="0">
                <a:solidFill>
                  <a:srgbClr val="0000FF"/>
                </a:solidFill>
              </a:rPr>
              <a:t>) = y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sz="2400" b="1" dirty="0"/>
              <a:t>Training: </a:t>
            </a:r>
            <a:r>
              <a:rPr lang="en-US" altLang="en-US" sz="2400" dirty="0"/>
              <a:t>Given a </a:t>
            </a:r>
            <a:r>
              <a:rPr lang="en-US" altLang="en-US" sz="2400" i="1" dirty="0"/>
              <a:t>training set </a:t>
            </a:r>
            <a:r>
              <a:rPr lang="en-US" altLang="en-US" sz="2400" dirty="0"/>
              <a:t>of labeled examples:</a:t>
            </a:r>
          </a:p>
          <a:p>
            <a:pPr>
              <a:buFontTx/>
              <a:buNone/>
            </a:pPr>
            <a:r>
              <a:rPr lang="en-US" altLang="en-US" sz="2400" i="1" dirty="0">
                <a:solidFill>
                  <a:srgbClr val="0000FF"/>
                </a:solidFill>
              </a:rPr>
              <a:t>			</a:t>
            </a:r>
            <a:r>
              <a:rPr lang="en-US" altLang="en-US" sz="2400" dirty="0">
                <a:solidFill>
                  <a:srgbClr val="0000FF"/>
                </a:solidFill>
              </a:rPr>
              <a:t>{(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baseline="-250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0000FF"/>
                </a:solidFill>
              </a:rPr>
              <a:t>,y</a:t>
            </a:r>
            <a:r>
              <a:rPr lang="en-US" altLang="en-US" sz="2400" baseline="-250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0000FF"/>
                </a:solidFill>
              </a:rPr>
              <a:t>), …, (</a:t>
            </a:r>
            <a:r>
              <a:rPr lang="en-US" altLang="en-US" sz="2400" b="1" dirty="0" err="1">
                <a:solidFill>
                  <a:srgbClr val="0000FF"/>
                </a:solidFill>
              </a:rPr>
              <a:t>x</a:t>
            </a:r>
            <a:r>
              <a:rPr lang="en-US" altLang="en-US" sz="2400" baseline="-25000" dirty="0" err="1">
                <a:solidFill>
                  <a:srgbClr val="0000FF"/>
                </a:solidFill>
              </a:rPr>
              <a:t>N</a:t>
            </a:r>
            <a:r>
              <a:rPr lang="en-US" altLang="en-US" sz="2400" dirty="0" err="1">
                <a:solidFill>
                  <a:srgbClr val="0000FF"/>
                </a:solidFill>
              </a:rPr>
              <a:t>,y</a:t>
            </a:r>
            <a:r>
              <a:rPr lang="en-US" altLang="en-US" sz="2400" baseline="-25000" dirty="0" err="1">
                <a:solidFill>
                  <a:srgbClr val="0000FF"/>
                </a:solidFill>
              </a:rPr>
              <a:t>N</a:t>
            </a:r>
            <a:r>
              <a:rPr lang="en-US" altLang="en-US" sz="2400" dirty="0">
                <a:solidFill>
                  <a:srgbClr val="0000FF"/>
                </a:solidFill>
              </a:rPr>
              <a:t>)}</a:t>
            </a:r>
            <a:r>
              <a:rPr lang="en-US" altLang="en-US" sz="2400" dirty="0"/>
              <a:t> </a:t>
            </a:r>
          </a:p>
          <a:p>
            <a:pPr>
              <a:buFontTx/>
              <a:buNone/>
            </a:pPr>
            <a:r>
              <a:rPr lang="en-US" altLang="en-US" sz="2400" dirty="0"/>
              <a:t>		      Estimate the prediction function </a:t>
            </a:r>
            <a:r>
              <a:rPr lang="en-US" altLang="en-US" sz="2400" dirty="0">
                <a:solidFill>
                  <a:srgbClr val="0000FF"/>
                </a:solidFill>
              </a:rPr>
              <a:t>f </a:t>
            </a:r>
            <a:r>
              <a:rPr lang="en-US" altLang="en-US" sz="2400" dirty="0"/>
              <a:t>by minimizing the 	      prediction error on the training set.</a:t>
            </a:r>
          </a:p>
          <a:p>
            <a:pPr marL="0" indent="0">
              <a:buNone/>
            </a:pPr>
            <a:r>
              <a:rPr lang="en-US" altLang="en-US" sz="2400" b="1" dirty="0"/>
              <a:t>Testing:</a:t>
            </a:r>
            <a:r>
              <a:rPr lang="en-US" altLang="en-US" sz="2400" dirty="0"/>
              <a:t>   Apply </a:t>
            </a:r>
            <a:r>
              <a:rPr lang="en-US" altLang="en-US" sz="2400" dirty="0">
                <a:solidFill>
                  <a:srgbClr val="0000FF"/>
                </a:solidFill>
              </a:rPr>
              <a:t>f</a:t>
            </a:r>
            <a:r>
              <a:rPr lang="en-US" altLang="en-US" sz="2400" dirty="0"/>
              <a:t> to a unseen </a:t>
            </a:r>
            <a:r>
              <a:rPr lang="en-US" altLang="en-US" sz="2400" i="1" dirty="0"/>
              <a:t>test example</a:t>
            </a:r>
            <a:r>
              <a:rPr lang="en-US" altLang="en-US" sz="2400" dirty="0"/>
              <a:t> 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dirty="0"/>
              <a:t> and output the 	      predicted value </a:t>
            </a:r>
            <a:r>
              <a:rPr lang="en-US" altLang="en-US" sz="2400" dirty="0">
                <a:solidFill>
                  <a:srgbClr val="0000FF"/>
                </a:solidFill>
              </a:rPr>
              <a:t>y = f(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dirty="0">
                <a:solidFill>
                  <a:srgbClr val="0000FF"/>
                </a:solidFill>
              </a:rPr>
              <a:t>) </a:t>
            </a:r>
            <a:r>
              <a:rPr lang="en-US" altLang="en-US" sz="2400" dirty="0"/>
              <a:t>to </a:t>
            </a:r>
            <a:r>
              <a:rPr lang="en-US" altLang="en-US" sz="2400" i="1" dirty="0"/>
              <a:t>classify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dirty="0">
                <a:solidFill>
                  <a:srgbClr val="0000FF"/>
                </a:solidFill>
              </a:rPr>
              <a:t>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5351610" y="2702979"/>
            <a:ext cx="68421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3194162" y="2713776"/>
            <a:ext cx="685800" cy="3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4113028" y="2392142"/>
            <a:ext cx="489063" cy="6537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TextBox 8"/>
          <p:cNvSpPr txBox="1">
            <a:spLocks noChangeArrowheads="1"/>
          </p:cNvSpPr>
          <p:nvPr/>
        </p:nvSpPr>
        <p:spPr bwMode="auto">
          <a:xfrm>
            <a:off x="5391332" y="3045879"/>
            <a:ext cx="15824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Output (label)</a:t>
            </a:r>
          </a:p>
        </p:txBody>
      </p:sp>
      <p:sp>
        <p:nvSpPr>
          <p:cNvPr id="53256" name="TextBox 9"/>
          <p:cNvSpPr txBox="1">
            <a:spLocks noChangeArrowheads="1"/>
          </p:cNvSpPr>
          <p:nvPr/>
        </p:nvSpPr>
        <p:spPr bwMode="auto">
          <a:xfrm>
            <a:off x="2546461" y="3056676"/>
            <a:ext cx="1892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Prediction function</a:t>
            </a:r>
          </a:p>
        </p:txBody>
      </p:sp>
      <p:sp>
        <p:nvSpPr>
          <p:cNvPr id="53257" name="TextBox 10"/>
          <p:cNvSpPr txBox="1">
            <a:spLocks noChangeArrowheads="1"/>
          </p:cNvSpPr>
          <p:nvPr/>
        </p:nvSpPr>
        <p:spPr bwMode="auto">
          <a:xfrm>
            <a:off x="3916474" y="3056676"/>
            <a:ext cx="1511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Image feature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latin typeface="Arial" charset="0"/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latin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42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codebook</a:t>
            </a:r>
          </a:p>
        </p:txBody>
      </p:sp>
      <p:pic>
        <p:nvPicPr>
          <p:cNvPr id="112644" name="Picture 10" descr="AgarwalRoth_CB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337978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Line 11"/>
          <p:cNvSpPr>
            <a:spLocks noChangeShapeType="1"/>
          </p:cNvSpPr>
          <p:nvPr/>
        </p:nvSpPr>
        <p:spPr bwMode="auto">
          <a:xfrm>
            <a:off x="4495800" y="1893888"/>
            <a:ext cx="533400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12646" name="Group 12"/>
          <p:cNvGrpSpPr>
            <a:grpSpLocks/>
          </p:cNvGrpSpPr>
          <p:nvPr/>
        </p:nvGrpSpPr>
        <p:grpSpPr bwMode="auto">
          <a:xfrm>
            <a:off x="971550" y="1216025"/>
            <a:ext cx="3379788" cy="1338263"/>
            <a:chOff x="431" y="2886"/>
            <a:chExt cx="2310" cy="915"/>
          </a:xfrm>
        </p:grpSpPr>
        <p:pic>
          <p:nvPicPr>
            <p:cNvPr id="112663" name="Picture 13" descr="car5-090-000"/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4" name="Picture 14" descr="car6-090-000"/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1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5" name="Picture 15" descr="car7-090-000"/>
            <p:cNvPicPr>
              <a:picLocks noChangeAspect="1" noChangeArrowheads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6" name="Picture 16" descr="car9-090-000"/>
            <p:cNvPicPr>
              <a:picLocks noChangeAspect="1" noChangeArrowheads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7" name="Picture 17" descr="car11-090-000"/>
            <p:cNvPicPr>
              <a:picLocks noChangeAspect="1" noChangeArrowheads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8" name="Picture 18" descr="car12-090-000"/>
            <p:cNvPicPr>
              <a:picLocks noChangeAspect="1" noChangeArrowheads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9" name="Picture 19" descr="car14-090-000"/>
            <p:cNvPicPr>
              <a:picLocks noChangeAspect="1" noChangeArrowheads="1"/>
            </p:cNvPicPr>
            <p:nvPr/>
          </p:nvPicPr>
          <p:blipFill>
            <a:blip r:embed="rId1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0" name="Picture 20" descr="car1-090-000"/>
            <p:cNvPicPr>
              <a:picLocks noChangeAspect="1" noChangeArrowheads="1"/>
            </p:cNvPicPr>
            <p:nvPr/>
          </p:nvPicPr>
          <p:blipFill>
            <a:blip r:embed="rId1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1" name="Picture 21" descr="car2-090-000"/>
            <p:cNvPicPr>
              <a:picLocks noChangeAspect="1" noChangeArrowheads="1"/>
            </p:cNvPicPr>
            <p:nvPr/>
          </p:nvPicPr>
          <p:blipFill>
            <a:blip r:embed="rId1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2" name="Picture 22" descr="car3-090-000"/>
            <p:cNvPicPr>
              <a:picLocks noChangeAspect="1" noChangeArrowheads="1"/>
            </p:cNvPicPr>
            <p:nvPr/>
          </p:nvPicPr>
          <p:blipFill>
            <a:blip r:embed="rId1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647" name="Group 4"/>
          <p:cNvGrpSpPr>
            <a:grpSpLocks/>
          </p:cNvGrpSpPr>
          <p:nvPr/>
        </p:nvGrpSpPr>
        <p:grpSpPr bwMode="auto">
          <a:xfrm>
            <a:off x="1905000" y="3124200"/>
            <a:ext cx="5688013" cy="3240088"/>
            <a:chOff x="1247" y="754"/>
            <a:chExt cx="3583" cy="2041"/>
          </a:xfrm>
        </p:grpSpPr>
        <p:grpSp>
          <p:nvGrpSpPr>
            <p:cNvPr id="112650" name="Group 5"/>
            <p:cNvGrpSpPr>
              <a:grpSpLocks/>
            </p:cNvGrpSpPr>
            <p:nvPr/>
          </p:nvGrpSpPr>
          <p:grpSpPr bwMode="auto">
            <a:xfrm>
              <a:off x="1280" y="808"/>
              <a:ext cx="3550" cy="1761"/>
              <a:chOff x="2698" y="817"/>
              <a:chExt cx="2992" cy="1487"/>
            </a:xfrm>
          </p:grpSpPr>
          <p:pic>
            <p:nvPicPr>
              <p:cNvPr id="112653" name="Picture 6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41" b="11539"/>
              <a:stretch>
                <a:fillRect/>
              </a:stretch>
            </p:blipFill>
            <p:spPr bwMode="auto">
              <a:xfrm>
                <a:off x="2698" y="1567"/>
                <a:ext cx="2055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4" name="Picture 7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483"/>
              <a:stretch>
                <a:fillRect/>
              </a:stretch>
            </p:blipFill>
            <p:spPr bwMode="auto">
              <a:xfrm>
                <a:off x="2698" y="1258"/>
                <a:ext cx="158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5" name="Picture 8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29" b="8824"/>
              <a:stretch>
                <a:fillRect/>
              </a:stretch>
            </p:blipFill>
            <p:spPr bwMode="auto">
              <a:xfrm>
                <a:off x="2706" y="1412"/>
                <a:ext cx="12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6" name="Picture 9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370" b="12372"/>
              <a:stretch>
                <a:fillRect/>
              </a:stretch>
            </p:blipFill>
            <p:spPr bwMode="auto">
              <a:xfrm>
                <a:off x="2706" y="2012"/>
                <a:ext cx="932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7" name="Picture 10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5" t="6061" b="15152"/>
              <a:stretch>
                <a:fillRect/>
              </a:stretch>
            </p:blipFill>
            <p:spPr bwMode="auto">
              <a:xfrm>
                <a:off x="2712" y="2148"/>
                <a:ext cx="1881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8" name="Picture 11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2" b="13846"/>
              <a:stretch>
                <a:fillRect/>
              </a:stretch>
            </p:blipFill>
            <p:spPr bwMode="auto">
              <a:xfrm>
                <a:off x="2702" y="1705"/>
                <a:ext cx="1567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9" name="Picture 12"/>
              <p:cNvPicPr>
                <a:picLocks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26"/>
              <a:stretch>
                <a:fillRect/>
              </a:stretch>
            </p:blipFill>
            <p:spPr bwMode="auto">
              <a:xfrm>
                <a:off x="2705" y="1854"/>
                <a:ext cx="1077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60" name="Picture 13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2" b="7018"/>
              <a:stretch>
                <a:fillRect/>
              </a:stretch>
            </p:blipFill>
            <p:spPr bwMode="auto">
              <a:xfrm>
                <a:off x="2722" y="817"/>
                <a:ext cx="2968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61" name="Picture 14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971"/>
                <a:ext cx="2962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62" name="Picture 15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4" y="1116"/>
                <a:ext cx="2969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</p:grpSp>
        <p:sp>
          <p:nvSpPr>
            <p:cNvPr id="112651" name="Rectangle 16"/>
            <p:cNvSpPr>
              <a:spLocks noChangeArrowheads="1"/>
            </p:cNvSpPr>
            <p:nvPr/>
          </p:nvSpPr>
          <p:spPr bwMode="auto">
            <a:xfrm>
              <a:off x="1247" y="754"/>
              <a:ext cx="304" cy="2041"/>
            </a:xfrm>
            <a:prstGeom prst="rect">
              <a:avLst/>
            </a:prstGeom>
            <a:noFill/>
            <a:ln w="254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de-CH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12652" name="Text Box 17"/>
            <p:cNvSpPr txBox="1">
              <a:spLocks noChangeArrowheads="1"/>
            </p:cNvSpPr>
            <p:nvPr/>
          </p:nvSpPr>
          <p:spPr bwMode="auto">
            <a:xfrm>
              <a:off x="1287" y="2519"/>
              <a:ext cx="21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1800" b="1">
                  <a:solidFill>
                    <a:srgbClr val="808080"/>
                  </a:solidFill>
                  <a:latin typeface="ETH Light"/>
                </a:rPr>
                <a:t>…</a:t>
              </a:r>
              <a:endParaRPr lang="de-CH" altLang="en-US" sz="1800" b="1">
                <a:solidFill>
                  <a:srgbClr val="808080"/>
                </a:solidFill>
                <a:latin typeface="ETH Light"/>
              </a:endParaRPr>
            </a:p>
          </p:txBody>
        </p:sp>
      </p:grpSp>
      <p:sp>
        <p:nvSpPr>
          <p:cNvPr id="112648" name="Text Box 4"/>
          <p:cNvSpPr txBox="1">
            <a:spLocks noChangeArrowheads="1"/>
          </p:cNvSpPr>
          <p:nvPr/>
        </p:nvSpPr>
        <p:spPr bwMode="auto">
          <a:xfrm>
            <a:off x="7748588" y="6534150"/>
            <a:ext cx="13192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Source: B. Leibe</a:t>
            </a:r>
          </a:p>
        </p:txBody>
      </p:sp>
      <p:sp>
        <p:nvSpPr>
          <p:cNvPr id="112649" name="Text Box 146"/>
          <p:cNvSpPr txBox="1">
            <a:spLocks noChangeArrowheads="1"/>
          </p:cNvSpPr>
          <p:nvPr/>
        </p:nvSpPr>
        <p:spPr bwMode="auto">
          <a:xfrm>
            <a:off x="3190875" y="6096000"/>
            <a:ext cx="275272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FFFF"/>
              </a:buClr>
              <a:buSzPct val="50000"/>
              <a:buFont typeface="Wingdings" panose="05000000000000000000" pitchFamily="2" charset="2"/>
              <a:buNone/>
            </a:pPr>
            <a:r>
              <a:rPr kumimoji="1" lang="en-US" altLang="en-US" sz="1600" b="1">
                <a:solidFill>
                  <a:srgbClr val="808080"/>
                </a:solidFill>
              </a:rPr>
              <a:t>Appearance codebook</a:t>
            </a:r>
            <a:endParaRPr lang="en-US" altLang="en-US" sz="16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Another codebook</a:t>
            </a:r>
          </a:p>
        </p:txBody>
      </p:sp>
      <p:grpSp>
        <p:nvGrpSpPr>
          <p:cNvPr id="113667" name="Group 145"/>
          <p:cNvGrpSpPr>
            <a:grpSpLocks/>
          </p:cNvGrpSpPr>
          <p:nvPr/>
        </p:nvGrpSpPr>
        <p:grpSpPr bwMode="auto">
          <a:xfrm>
            <a:off x="4002088" y="2054225"/>
            <a:ext cx="5018087" cy="3551238"/>
            <a:chOff x="3538" y="622"/>
            <a:chExt cx="2200" cy="1557"/>
          </a:xfrm>
        </p:grpSpPr>
        <p:sp>
          <p:nvSpPr>
            <p:cNvPr id="113678" name="Text Box 146"/>
            <p:cNvSpPr txBox="1">
              <a:spLocks noChangeArrowheads="1"/>
            </p:cNvSpPr>
            <p:nvPr/>
          </p:nvSpPr>
          <p:spPr bwMode="auto">
            <a:xfrm>
              <a:off x="3856" y="1967"/>
              <a:ext cx="144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buClr>
                  <a:srgbClr val="FFFFFF"/>
                </a:buClr>
                <a:buSzPct val="50000"/>
                <a:buFont typeface="Wingdings" panose="05000000000000000000" pitchFamily="2" charset="2"/>
                <a:buNone/>
              </a:pPr>
              <a:r>
                <a:rPr kumimoji="1" lang="en-US" altLang="en-US" sz="1600" b="1">
                  <a:solidFill>
                    <a:srgbClr val="808080"/>
                  </a:solidFill>
                </a:rPr>
                <a:t>Appearance codebook</a:t>
              </a:r>
              <a:endParaRPr lang="en-US" altLang="en-US" sz="1600">
                <a:solidFill>
                  <a:srgbClr val="000000"/>
                </a:solidFill>
              </a:endParaRPr>
            </a:p>
          </p:txBody>
        </p:sp>
        <p:grpSp>
          <p:nvGrpSpPr>
            <p:cNvPr id="113679" name="Group 147"/>
            <p:cNvGrpSpPr>
              <a:grpSpLocks/>
            </p:cNvGrpSpPr>
            <p:nvPr/>
          </p:nvGrpSpPr>
          <p:grpSpPr bwMode="auto">
            <a:xfrm>
              <a:off x="3538" y="622"/>
              <a:ext cx="2200" cy="1475"/>
              <a:chOff x="3288" y="640"/>
              <a:chExt cx="2200" cy="1475"/>
            </a:xfrm>
          </p:grpSpPr>
          <p:grpSp>
            <p:nvGrpSpPr>
              <p:cNvPr id="113680" name="Group 148"/>
              <p:cNvGrpSpPr>
                <a:grpSpLocks/>
              </p:cNvGrpSpPr>
              <p:nvPr/>
            </p:nvGrpSpPr>
            <p:grpSpPr bwMode="auto">
              <a:xfrm>
                <a:off x="3347" y="1088"/>
                <a:ext cx="194" cy="102"/>
                <a:chOff x="3347" y="1088"/>
                <a:chExt cx="194" cy="102"/>
              </a:xfrm>
            </p:grpSpPr>
            <p:pic>
              <p:nvPicPr>
                <p:cNvPr id="113823" name="Picture 149" descr="images78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7" y="1088"/>
                  <a:ext cx="102" cy="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3824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3449" y="1143"/>
                  <a:ext cx="92" cy="0"/>
                </a:xfrm>
                <a:prstGeom prst="line">
                  <a:avLst/>
                </a:prstGeom>
                <a:noFill/>
                <a:ln w="12700" cap="sq">
                  <a:solidFill>
                    <a:schemeClr val="bg2"/>
                  </a:solidFill>
                  <a:round/>
                  <a:headEnd type="none" w="sm" len="sm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3681" name="Group 151"/>
              <p:cNvGrpSpPr>
                <a:grpSpLocks/>
              </p:cNvGrpSpPr>
              <p:nvPr/>
            </p:nvGrpSpPr>
            <p:grpSpPr bwMode="auto">
              <a:xfrm>
                <a:off x="3288" y="640"/>
                <a:ext cx="2200" cy="1475"/>
                <a:chOff x="3288" y="640"/>
                <a:chExt cx="2200" cy="1475"/>
              </a:xfrm>
            </p:grpSpPr>
            <p:sp>
              <p:nvSpPr>
                <p:cNvPr id="113682" name="Rectangle 152"/>
                <p:cNvSpPr>
                  <a:spLocks noChangeArrowheads="1"/>
                </p:cNvSpPr>
                <p:nvPr/>
              </p:nvSpPr>
              <p:spPr bwMode="auto">
                <a:xfrm>
                  <a:off x="3295" y="684"/>
                  <a:ext cx="207" cy="1388"/>
                </a:xfrm>
                <a:prstGeom prst="rect">
                  <a:avLst/>
                </a:prstGeom>
                <a:noFill/>
                <a:ln w="254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de-CH" alt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683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3288" y="1884"/>
                  <a:ext cx="21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1800" b="1">
                      <a:solidFill>
                        <a:srgbClr val="808080"/>
                      </a:solidFill>
                      <a:latin typeface="ETH Light"/>
                    </a:rPr>
                    <a:t>…</a:t>
                  </a:r>
                  <a:endParaRPr lang="de-CH" altLang="en-US" sz="1800" b="1">
                    <a:solidFill>
                      <a:srgbClr val="808080"/>
                    </a:solidFill>
                    <a:latin typeface="ETH Light"/>
                  </a:endParaRPr>
                </a:p>
              </p:txBody>
            </p:sp>
            <p:grpSp>
              <p:nvGrpSpPr>
                <p:cNvPr id="113684" name="Group 154"/>
                <p:cNvGrpSpPr>
                  <a:grpSpLocks/>
                </p:cNvGrpSpPr>
                <p:nvPr/>
              </p:nvGrpSpPr>
              <p:grpSpPr bwMode="auto">
                <a:xfrm>
                  <a:off x="3346" y="1211"/>
                  <a:ext cx="1381" cy="102"/>
                  <a:chOff x="1324" y="1484"/>
                  <a:chExt cx="2025" cy="150"/>
                </a:xfrm>
              </p:grpSpPr>
              <p:pic>
                <p:nvPicPr>
                  <p:cNvPr id="113810" name="Picture 155" descr="images068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1484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3811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1633" y="1484"/>
                    <a:ext cx="1716" cy="150"/>
                    <a:chOff x="-106" y="-823"/>
                    <a:chExt cx="1716" cy="150"/>
                  </a:xfrm>
                </p:grpSpPr>
                <p:pic>
                  <p:nvPicPr>
                    <p:cNvPr id="113813" name="Picture 157" descr="images_FVinCC068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4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4" name="Picture 158" descr="images_FVinCC068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-106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5" name="Picture 159" descr="images_FVinCC068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0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6" name="Picture 160" descr="images_FVinCC068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13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7" name="Picture 161" descr="images_FVinCC068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89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8" name="Picture 162" descr="images_FVinCC068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63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9" name="Picture 163" descr="images_FVinCC068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34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20" name="Picture 164" descr="images_FVinCC068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21" name="Picture 165" descr="images_FVinCC068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22" name="Picture 166" descr="images_FVinCC068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812" name="Line 1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56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3685" name="Group 168"/>
                <p:cNvGrpSpPr>
                  <a:grpSpLocks/>
                </p:cNvGrpSpPr>
                <p:nvPr/>
              </p:nvGrpSpPr>
              <p:grpSpPr bwMode="auto">
                <a:xfrm>
                  <a:off x="3348" y="1335"/>
                  <a:ext cx="1021" cy="102"/>
                  <a:chOff x="1324" y="1666"/>
                  <a:chExt cx="1503" cy="150"/>
                </a:xfrm>
              </p:grpSpPr>
              <p:pic>
                <p:nvPicPr>
                  <p:cNvPr id="113800" name="Picture 169" descr="images587"/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1666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3801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1633" y="1666"/>
                    <a:ext cx="1194" cy="150"/>
                    <a:chOff x="4680" y="-186"/>
                    <a:chExt cx="1194" cy="150"/>
                  </a:xfrm>
                </p:grpSpPr>
                <p:pic>
                  <p:nvPicPr>
                    <p:cNvPr id="113803" name="Picture 171" descr="images_FVinCC587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680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4" name="Picture 172" descr="images_FVinCC587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53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5" name="Picture 173" descr="images_FVinCC587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027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6" name="Picture 174" descr="images_FVinCC587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04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7" name="Picture 175" descr="images_FVinCC587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78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8" name="Picture 176" descr="images_FVinCC587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553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9" name="Picture 177" descr="images_FVinCC587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724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802" name="Line 1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74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3686" name="Group 179"/>
                <p:cNvGrpSpPr>
                  <a:grpSpLocks/>
                </p:cNvGrpSpPr>
                <p:nvPr/>
              </p:nvGrpSpPr>
              <p:grpSpPr bwMode="auto">
                <a:xfrm>
                  <a:off x="3346" y="1454"/>
                  <a:ext cx="788" cy="102"/>
                  <a:chOff x="1324" y="1841"/>
                  <a:chExt cx="1157" cy="150"/>
                </a:xfrm>
              </p:grpSpPr>
              <p:pic>
                <p:nvPicPr>
                  <p:cNvPr id="113792" name="Picture 180" descr="images511"/>
                  <p:cNvPicPr>
                    <a:picLocks noChangeAspect="1" noChangeArrowheads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1841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3793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1633" y="1841"/>
                    <a:ext cx="848" cy="150"/>
                    <a:chOff x="2281" y="-786"/>
                    <a:chExt cx="848" cy="150"/>
                  </a:xfrm>
                </p:grpSpPr>
                <p:pic>
                  <p:nvPicPr>
                    <p:cNvPr id="113795" name="Picture 182" descr="images_FVinCC511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281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6" name="Picture 183" descr="images_FVinCC511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54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7" name="Picture 184" descr="images_FVinCC511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627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8" name="Picture 185" descr="images_FVinCC511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803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9" name="Picture 186" descr="images_FVinCC511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979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794" name="Line 1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91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3687" name="Group 188"/>
                <p:cNvGrpSpPr>
                  <a:grpSpLocks/>
                </p:cNvGrpSpPr>
                <p:nvPr/>
              </p:nvGrpSpPr>
              <p:grpSpPr bwMode="auto">
                <a:xfrm>
                  <a:off x="3346" y="1570"/>
                  <a:ext cx="906" cy="102"/>
                  <a:chOff x="1324" y="2011"/>
                  <a:chExt cx="1333" cy="150"/>
                </a:xfrm>
              </p:grpSpPr>
              <p:grpSp>
                <p:nvGrpSpPr>
                  <p:cNvPr id="113783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1633" y="2011"/>
                    <a:ext cx="1024" cy="150"/>
                    <a:chOff x="586" y="-318"/>
                    <a:chExt cx="1024" cy="150"/>
                  </a:xfrm>
                </p:grpSpPr>
                <p:pic>
                  <p:nvPicPr>
                    <p:cNvPr id="113786" name="Picture 190" descr="images_FVinCC192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86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7" name="Picture 191" descr="images_FVinCC192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62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8" name="Picture 192" descr="images_FVinCC192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34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9" name="Picture 193" descr="images_FVinCC192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0" name="Picture 194" descr="images_FVinCC192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1" name="Picture 195" descr="images_FVinCC192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13784" name="Picture 196" descr="images192"/>
                  <p:cNvPicPr>
                    <a:picLocks noChangeAspect="1" noChangeArrowheads="1"/>
                  </p:cNvPicPr>
                  <p:nvPr/>
                </p:nvPicPr>
                <p:blipFill>
                  <a:blip r:embed="rId3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2011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85" name="Line 1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092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3688" name="Group 198"/>
                <p:cNvGrpSpPr>
                  <a:grpSpLocks/>
                </p:cNvGrpSpPr>
                <p:nvPr/>
              </p:nvGrpSpPr>
              <p:grpSpPr bwMode="auto">
                <a:xfrm>
                  <a:off x="3350" y="1693"/>
                  <a:ext cx="430" cy="102"/>
                  <a:chOff x="1324" y="2193"/>
                  <a:chExt cx="630" cy="150"/>
                </a:xfrm>
              </p:grpSpPr>
              <p:grpSp>
                <p:nvGrpSpPr>
                  <p:cNvPr id="113778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1633" y="2193"/>
                    <a:ext cx="321" cy="150"/>
                    <a:chOff x="4351" y="-324"/>
                    <a:chExt cx="321" cy="150"/>
                  </a:xfrm>
                </p:grpSpPr>
                <p:pic>
                  <p:nvPicPr>
                    <p:cNvPr id="113781" name="Picture 200" descr="images_FVinCC204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351" y="-324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2" name="Picture 201" descr="images_FVinCC204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522" y="-324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13779" name="Picture 202" descr="images204"/>
                  <p:cNvPicPr>
                    <a:picLocks noChangeAspect="1" noChangeArrowheads="1"/>
                  </p:cNvPicPr>
                  <p:nvPr/>
                </p:nvPicPr>
                <p:blipFill>
                  <a:blip r:embed="rId3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2193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80" name="Line 2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26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3689" name="Group 204"/>
                <p:cNvGrpSpPr>
                  <a:grpSpLocks/>
                </p:cNvGrpSpPr>
                <p:nvPr/>
              </p:nvGrpSpPr>
              <p:grpSpPr bwMode="auto">
                <a:xfrm>
                  <a:off x="3349" y="1810"/>
                  <a:ext cx="665" cy="102"/>
                  <a:chOff x="1324" y="2364"/>
                  <a:chExt cx="978" cy="150"/>
                </a:xfrm>
              </p:grpSpPr>
              <p:grpSp>
                <p:nvGrpSpPr>
                  <p:cNvPr id="113771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1633" y="2364"/>
                    <a:ext cx="669" cy="150"/>
                    <a:chOff x="487" y="108"/>
                    <a:chExt cx="669" cy="150"/>
                  </a:xfrm>
                </p:grpSpPr>
                <p:pic>
                  <p:nvPicPr>
                    <p:cNvPr id="113774" name="Picture 206" descr="images_FVinCC69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7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75" name="Picture 207" descr="images_FVinCC69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62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76" name="Picture 208" descr="images_FVinCC69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36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77" name="Picture 209" descr="images_FVinCC69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006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13772" name="Picture 210" descr="images690"/>
                  <p:cNvPicPr>
                    <a:picLocks noChangeAspect="1" noChangeArrowheads="1"/>
                  </p:cNvPicPr>
                  <p:nvPr/>
                </p:nvPicPr>
                <p:blipFill>
                  <a:blip r:embed="rId4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2364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73" name="Line 2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445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3690" name="Group 212"/>
                <p:cNvGrpSpPr>
                  <a:grpSpLocks/>
                </p:cNvGrpSpPr>
                <p:nvPr/>
              </p:nvGrpSpPr>
              <p:grpSpPr bwMode="auto">
                <a:xfrm>
                  <a:off x="3347" y="867"/>
                  <a:ext cx="2141" cy="231"/>
                  <a:chOff x="3347" y="867"/>
                  <a:chExt cx="2141" cy="231"/>
                </a:xfrm>
              </p:grpSpPr>
              <p:pic>
                <p:nvPicPr>
                  <p:cNvPr id="113751" name="Picture 213" descr="images770"/>
                  <p:cNvPicPr>
                    <a:picLocks noChangeAspect="1" noChangeArrowheads="1"/>
                  </p:cNvPicPr>
                  <p:nvPr/>
                </p:nvPicPr>
                <p:blipFill>
                  <a:blip r:embed="rId4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47" y="971"/>
                    <a:ext cx="102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52" name="Line 2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1024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13753" name="Group 215"/>
                  <p:cNvGrpSpPr>
                    <a:grpSpLocks/>
                  </p:cNvGrpSpPr>
                  <p:nvPr/>
                </p:nvGrpSpPr>
                <p:grpSpPr bwMode="auto">
                  <a:xfrm>
                    <a:off x="3557" y="867"/>
                    <a:ext cx="1931" cy="231"/>
                    <a:chOff x="3557" y="867"/>
                    <a:chExt cx="1931" cy="231"/>
                  </a:xfrm>
                </p:grpSpPr>
                <p:grpSp>
                  <p:nvGrpSpPr>
                    <p:cNvPr id="113754" name="Group 2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971"/>
                      <a:ext cx="1762" cy="102"/>
                      <a:chOff x="3557" y="971"/>
                      <a:chExt cx="1762" cy="102"/>
                    </a:xfrm>
                  </p:grpSpPr>
                  <p:pic>
                    <p:nvPicPr>
                      <p:cNvPr id="113756" name="Picture 217" descr="images_FVinCC770_0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7" name="Picture 218" descr="images_FVinCC770_0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8" name="Picture 219" descr="images_FVinCC770_0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0" y="971"/>
                        <a:ext cx="103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9" name="Picture 220" descr="images_FVinCC770_0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6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0" name="Picture 221" descr="images_FVinCC770_0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1" name="Picture 222" descr="images_FVinCC770_0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2" name="Picture 223" descr="images_FVinCC770_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3" name="Picture 224" descr="images_FVinCC770_0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0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4" name="Picture 225" descr="images_FVinCC770_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9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5" name="Picture 226" descr="images_FVinCC770_0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" y="971"/>
                        <a:ext cx="103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6" name="Picture 227" descr="images_FVinCC770_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7" name="Picture 228" descr="images_FVinCC770_0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8" name="Picture 229" descr="images_FVinCC770_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9" name="Picture 230" descr="images_FVinCC770_0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0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70" name="Picture 231" descr="images_FVinCC770_0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7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113755" name="Text Box 2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867"/>
                      <a:ext cx="214" cy="23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lIns="90000" tIns="46800" rIns="90000" bIns="46800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»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ct val="0"/>
                        </a:spcBef>
                      </a:pPr>
                      <a:r>
                        <a:rPr lang="en-US" altLang="en-US" sz="1800" b="1">
                          <a:solidFill>
                            <a:srgbClr val="808080"/>
                          </a:solidFill>
                          <a:latin typeface="ETH Light"/>
                        </a:rPr>
                        <a:t>…</a:t>
                      </a:r>
                      <a:endParaRPr lang="de-CH" altLang="en-US" sz="1800" b="1">
                        <a:solidFill>
                          <a:srgbClr val="808080"/>
                        </a:solidFill>
                        <a:latin typeface="ETH Light"/>
                      </a:endParaRPr>
                    </a:p>
                  </p:txBody>
                </p:sp>
              </p:grpSp>
            </p:grpSp>
            <p:grpSp>
              <p:nvGrpSpPr>
                <p:cNvPr id="113691" name="Group 233"/>
                <p:cNvGrpSpPr>
                  <a:grpSpLocks/>
                </p:cNvGrpSpPr>
                <p:nvPr/>
              </p:nvGrpSpPr>
              <p:grpSpPr bwMode="auto">
                <a:xfrm>
                  <a:off x="3347" y="748"/>
                  <a:ext cx="2141" cy="231"/>
                  <a:chOff x="3347" y="748"/>
                  <a:chExt cx="2141" cy="231"/>
                </a:xfrm>
              </p:grpSpPr>
              <p:pic>
                <p:nvPicPr>
                  <p:cNvPr id="113731" name="Picture 234" descr="images524"/>
                  <p:cNvPicPr>
                    <a:picLocks noChangeAspect="1" noChangeArrowheads="1"/>
                  </p:cNvPicPr>
                  <p:nvPr/>
                </p:nvPicPr>
                <p:blipFill>
                  <a:blip r:embed="rId6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47" y="848"/>
                    <a:ext cx="102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32" name="Line 2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90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13733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557" y="748"/>
                    <a:ext cx="1931" cy="231"/>
                    <a:chOff x="3557" y="748"/>
                    <a:chExt cx="1931" cy="231"/>
                  </a:xfrm>
                </p:grpSpPr>
                <p:grpSp>
                  <p:nvGrpSpPr>
                    <p:cNvPr id="113734" name="Group 2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848"/>
                      <a:ext cx="1759" cy="102"/>
                      <a:chOff x="3557" y="848"/>
                      <a:chExt cx="1759" cy="102"/>
                    </a:xfrm>
                  </p:grpSpPr>
                  <p:pic>
                    <p:nvPicPr>
                      <p:cNvPr id="113736" name="Picture 238" descr="images_FVinCC524_0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7" name="Picture 239" descr="images_FVinCC524_0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3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8" name="Picture 240" descr="images_FVinCC524_0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9" name="Picture 241" descr="images_FVinCC524_0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0" name="Picture 242" descr="images_FVinCC524_0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1" name="Picture 243" descr="images_FVinCC524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0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2" name="Picture 244" descr="images_FVinCC524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8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3" name="Picture 245" descr="images_FVinCC524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4" name="Picture 246" descr="images_FVinCC524_0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4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5" name="Picture 247" descr="images_FVinCC524_0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3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6" name="Picture 248" descr="images_FVinCC524_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7" name="Picture 249" descr="images_FVinCC524_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8" name="Picture 250" descr="images_FVinCC524_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9" name="Picture 251" descr="images_FVinCC524_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0" name="Picture 252" descr="images_FVinCC524_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113735" name="Text Box 25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748"/>
                      <a:ext cx="214" cy="23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lIns="90000" tIns="46800" rIns="90000" bIns="46800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»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ct val="0"/>
                        </a:spcBef>
                      </a:pPr>
                      <a:r>
                        <a:rPr lang="en-US" altLang="en-US" sz="1800" b="1">
                          <a:solidFill>
                            <a:srgbClr val="808080"/>
                          </a:solidFill>
                          <a:latin typeface="ETH Light"/>
                        </a:rPr>
                        <a:t>…</a:t>
                      </a:r>
                      <a:endParaRPr lang="de-CH" altLang="en-US" sz="1800" b="1">
                        <a:solidFill>
                          <a:srgbClr val="808080"/>
                        </a:solidFill>
                        <a:latin typeface="ETH Light"/>
                      </a:endParaRPr>
                    </a:p>
                  </p:txBody>
                </p:sp>
              </p:grpSp>
            </p:grpSp>
            <p:grpSp>
              <p:nvGrpSpPr>
                <p:cNvPr id="113692" name="Group 254"/>
                <p:cNvGrpSpPr>
                  <a:grpSpLocks/>
                </p:cNvGrpSpPr>
                <p:nvPr/>
              </p:nvGrpSpPr>
              <p:grpSpPr bwMode="auto">
                <a:xfrm>
                  <a:off x="3347" y="640"/>
                  <a:ext cx="2141" cy="231"/>
                  <a:chOff x="3347" y="640"/>
                  <a:chExt cx="2141" cy="231"/>
                </a:xfrm>
              </p:grpSpPr>
              <p:pic>
                <p:nvPicPr>
                  <p:cNvPr id="113711" name="Picture 255" descr="images800"/>
                  <p:cNvPicPr>
                    <a:picLocks noChangeAspect="1" noChangeArrowheads="1"/>
                  </p:cNvPicPr>
                  <p:nvPr/>
                </p:nvPicPr>
                <p:blipFill>
                  <a:blip r:embed="rId7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47" y="738"/>
                    <a:ext cx="102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12" name="Line 2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79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13713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3557" y="640"/>
                    <a:ext cx="1931" cy="231"/>
                    <a:chOff x="3557" y="640"/>
                    <a:chExt cx="1931" cy="231"/>
                  </a:xfrm>
                </p:grpSpPr>
                <p:grpSp>
                  <p:nvGrpSpPr>
                    <p:cNvPr id="113714" name="Group 2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738"/>
                      <a:ext cx="1761" cy="102"/>
                      <a:chOff x="3557" y="738"/>
                      <a:chExt cx="1761" cy="102"/>
                    </a:xfrm>
                  </p:grpSpPr>
                  <p:pic>
                    <p:nvPicPr>
                      <p:cNvPr id="113716" name="Picture 259" descr="images_FVinCC800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17" name="Picture 260" descr="images_FVinCC800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18" name="Picture 261" descr="images_FVinCC800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3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19" name="Picture 262" descr="images_FVinCC800_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0" name="Picture 263" descr="images_FVinCC800_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1" name="Picture 264" descr="images_FVinCC800_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2" name="Picture 265" descr="images_FVinCC800_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3" name="Picture 266" descr="images_FVinCC800_0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5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4" name="Picture 267" descr="images_FVinCC800_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5" name="Picture 268" descr="images_FVinCC800_0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6" name="Picture 269" descr="images_FVinCC800_0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7" name="Picture 270" descr="images_FVinCC800_0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8" name="Picture 271" descr="images_FVinCC800_0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6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9" name="Picture 272" descr="images_FVinCC800_0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0" name="Picture 273" descr="images_FVinCC800_0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5" y="738"/>
                        <a:ext cx="103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113715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640"/>
                      <a:ext cx="214" cy="23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lIns="90000" tIns="46800" rIns="90000" bIns="46800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»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ct val="0"/>
                        </a:spcBef>
                      </a:pPr>
                      <a:r>
                        <a:rPr lang="en-US" altLang="en-US" sz="1800" b="1">
                          <a:solidFill>
                            <a:srgbClr val="808080"/>
                          </a:solidFill>
                          <a:latin typeface="ETH Light"/>
                        </a:rPr>
                        <a:t>…</a:t>
                      </a:r>
                      <a:endParaRPr lang="de-CH" altLang="en-US" sz="1800" b="1">
                        <a:solidFill>
                          <a:srgbClr val="808080"/>
                        </a:solidFill>
                        <a:latin typeface="ETH Light"/>
                      </a:endParaRPr>
                    </a:p>
                  </p:txBody>
                </p:sp>
              </p:grpSp>
            </p:grpSp>
            <p:grpSp>
              <p:nvGrpSpPr>
                <p:cNvPr id="113693" name="Group 275"/>
                <p:cNvGrpSpPr>
                  <a:grpSpLocks/>
                </p:cNvGrpSpPr>
                <p:nvPr/>
              </p:nvGrpSpPr>
              <p:grpSpPr bwMode="auto">
                <a:xfrm>
                  <a:off x="3557" y="980"/>
                  <a:ext cx="1931" cy="231"/>
                  <a:chOff x="3557" y="980"/>
                  <a:chExt cx="1931" cy="231"/>
                </a:xfrm>
              </p:grpSpPr>
              <p:grpSp>
                <p:nvGrpSpPr>
                  <p:cNvPr id="113694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3557" y="1088"/>
                    <a:ext cx="1762" cy="102"/>
                    <a:chOff x="3557" y="1088"/>
                    <a:chExt cx="1762" cy="102"/>
                  </a:xfrm>
                </p:grpSpPr>
                <p:pic>
                  <p:nvPicPr>
                    <p:cNvPr id="113696" name="Picture 277" descr="images_FVinCC78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55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697" name="Picture 278" descr="images_FVinCC780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67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698" name="Picture 279" descr="images_FVinCC780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792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699" name="Picture 280" descr="images_FVinCC780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911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0" name="Picture 281" descr="images_FVinCC780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02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1" name="Picture 282" descr="images_FVinCC780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14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2" name="Picture 283" descr="images_FVinCC780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266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3" name="Picture 284" descr="images_FVinCC780_0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385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4" name="Picture 285" descr="images_FVinCC780_01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502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5" name="Picture 286" descr="images_FVinCC780_01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621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6" name="Picture 287" descr="images_FVinCC780_01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740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7" name="Picture 288" descr="images_FVinCC780_01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5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8" name="Picture 289" descr="images_FVinCC78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981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9" name="Picture 290" descr="images_FVinCC78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00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10" name="Picture 291" descr="images_FVinCC78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1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695" name="Text Box 2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74" y="980"/>
                    <a:ext cx="214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r>
                      <a:rPr lang="en-US" altLang="en-US" sz="1800" b="1">
                        <a:solidFill>
                          <a:srgbClr val="808080"/>
                        </a:solidFill>
                        <a:latin typeface="ETH Light"/>
                      </a:rPr>
                      <a:t>…</a:t>
                    </a:r>
                    <a:endParaRPr lang="de-CH" altLang="en-US" sz="1800" b="1">
                      <a:solidFill>
                        <a:srgbClr val="808080"/>
                      </a:solidFill>
                      <a:latin typeface="ETH Light"/>
                    </a:endParaRPr>
                  </a:p>
                </p:txBody>
              </p:sp>
            </p:grpSp>
          </p:grpSp>
        </p:grpSp>
      </p:grpSp>
      <p:grpSp>
        <p:nvGrpSpPr>
          <p:cNvPr id="29" name="Group 476"/>
          <p:cNvGrpSpPr>
            <a:grpSpLocks/>
          </p:cNvGrpSpPr>
          <p:nvPr/>
        </p:nvGrpSpPr>
        <p:grpSpPr bwMode="auto">
          <a:xfrm>
            <a:off x="303213" y="2287588"/>
            <a:ext cx="3506787" cy="2817812"/>
            <a:chOff x="1723" y="-176"/>
            <a:chExt cx="1034" cy="831"/>
          </a:xfrm>
        </p:grpSpPr>
        <p:pic>
          <p:nvPicPr>
            <p:cNvPr id="113670" name="Picture 467" descr="IFWN-sequence-035"/>
            <p:cNvPicPr>
              <a:picLocks noChangeAspect="1" noChangeArrowheads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" y="-176"/>
              <a:ext cx="1034" cy="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671" name="Oval 468"/>
            <p:cNvSpPr>
              <a:spLocks noChangeArrowheads="1"/>
            </p:cNvSpPr>
            <p:nvPr/>
          </p:nvSpPr>
          <p:spPr bwMode="auto">
            <a:xfrm>
              <a:off x="2321" y="333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de-CH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13672" name="Oval 469"/>
            <p:cNvSpPr>
              <a:spLocks noChangeArrowheads="1"/>
            </p:cNvSpPr>
            <p:nvPr/>
          </p:nvSpPr>
          <p:spPr bwMode="auto">
            <a:xfrm>
              <a:off x="2276" y="-30"/>
              <a:ext cx="113" cy="113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de-CH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13673" name="Oval 470"/>
            <p:cNvSpPr>
              <a:spLocks noChangeArrowheads="1"/>
            </p:cNvSpPr>
            <p:nvPr/>
          </p:nvSpPr>
          <p:spPr bwMode="auto">
            <a:xfrm>
              <a:off x="2367" y="424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de-CH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13674" name="Oval 471"/>
            <p:cNvSpPr>
              <a:spLocks noChangeArrowheads="1"/>
            </p:cNvSpPr>
            <p:nvPr/>
          </p:nvSpPr>
          <p:spPr bwMode="auto">
            <a:xfrm>
              <a:off x="2208" y="197"/>
              <a:ext cx="204" cy="204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de-CH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13675" name="Oval 472"/>
            <p:cNvSpPr>
              <a:spLocks noChangeArrowheads="1"/>
            </p:cNvSpPr>
            <p:nvPr/>
          </p:nvSpPr>
          <p:spPr bwMode="auto">
            <a:xfrm>
              <a:off x="2231" y="61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de-CH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13676" name="Oval 473"/>
            <p:cNvSpPr>
              <a:spLocks noChangeArrowheads="1"/>
            </p:cNvSpPr>
            <p:nvPr/>
          </p:nvSpPr>
          <p:spPr bwMode="auto">
            <a:xfrm>
              <a:off x="2114" y="383"/>
              <a:ext cx="136" cy="136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de-CH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13677" name="Oval 474"/>
            <p:cNvSpPr>
              <a:spLocks noChangeArrowheads="1"/>
            </p:cNvSpPr>
            <p:nvPr/>
          </p:nvSpPr>
          <p:spPr bwMode="auto">
            <a:xfrm>
              <a:off x="2344" y="197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de-CH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13669" name="Text Box 4"/>
          <p:cNvSpPr txBox="1">
            <a:spLocks noChangeArrowheads="1"/>
          </p:cNvSpPr>
          <p:nvPr/>
        </p:nvSpPr>
        <p:spPr bwMode="auto">
          <a:xfrm>
            <a:off x="7748588" y="6534150"/>
            <a:ext cx="13192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Source: B. Leibe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Visual vocabularies: Issues</a:t>
            </a: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dirty="0"/>
              <a:t>How to choose vocabulary size?</a:t>
            </a:r>
          </a:p>
          <a:p>
            <a:pPr lvl="1"/>
            <a:r>
              <a:rPr lang="en-US" altLang="en-US" dirty="0"/>
              <a:t>Too small: visual words not representative of all patches</a:t>
            </a:r>
          </a:p>
          <a:p>
            <a:pPr lvl="1"/>
            <a:r>
              <a:rPr lang="en-US" altLang="en-US" dirty="0"/>
              <a:t>Too large: quantization artifacts, overfitting</a:t>
            </a:r>
          </a:p>
          <a:p>
            <a:pPr>
              <a:buFontTx/>
              <a:buChar char="•"/>
            </a:pPr>
            <a:endParaRPr lang="en-US" altLang="en-US" dirty="0"/>
          </a:p>
          <a:p>
            <a:pPr>
              <a:buFontTx/>
              <a:buChar char="•"/>
            </a:pPr>
            <a:r>
              <a:rPr lang="en-US" altLang="en-US" dirty="0"/>
              <a:t>Computational efficiency</a:t>
            </a:r>
          </a:p>
          <a:p>
            <a:pPr lvl="1"/>
            <a:r>
              <a:rPr lang="en-US" altLang="en-US" dirty="0"/>
              <a:t>Vocabulary trees </a:t>
            </a:r>
            <a:br>
              <a:rPr lang="en-US" altLang="en-US" dirty="0"/>
            </a:br>
            <a:r>
              <a:rPr lang="en-US" altLang="en-US" dirty="0"/>
              <a:t>(</a:t>
            </a:r>
            <a:r>
              <a:rPr lang="en-US" altLang="en-US" dirty="0" err="1"/>
              <a:t>Nister</a:t>
            </a:r>
            <a:r>
              <a:rPr lang="en-US" altLang="en-US" dirty="0"/>
              <a:t> &amp; </a:t>
            </a:r>
            <a:r>
              <a:rPr lang="en-US" altLang="en-US" dirty="0" err="1"/>
              <a:t>Stewenius</a:t>
            </a:r>
            <a:r>
              <a:rPr lang="en-US" altLang="en-US" dirty="0"/>
              <a:t>, 2006)</a:t>
            </a:r>
          </a:p>
        </p:txBody>
      </p:sp>
      <p:pic>
        <p:nvPicPr>
          <p:cNvPr id="10823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514600"/>
            <a:ext cx="290671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371" grpId="0" build="p" bldLvl="2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582328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But what about layout?</a:t>
            </a:r>
            <a:endParaRPr lang="en-US" altLang="en-US" dirty="0"/>
          </a:p>
        </p:txBody>
      </p:sp>
      <p:grpSp>
        <p:nvGrpSpPr>
          <p:cNvPr id="96259" name="Group 3"/>
          <p:cNvGrpSpPr>
            <a:grpSpLocks/>
          </p:cNvGrpSpPr>
          <p:nvPr/>
        </p:nvGrpSpPr>
        <p:grpSpPr bwMode="auto">
          <a:xfrm>
            <a:off x="6324600" y="2667000"/>
            <a:ext cx="2741613" cy="2019300"/>
            <a:chOff x="3216" y="1440"/>
            <a:chExt cx="2352" cy="1733"/>
          </a:xfrm>
        </p:grpSpPr>
        <p:graphicFrame>
          <p:nvGraphicFramePr>
            <p:cNvPr id="96287" name="Object 4"/>
            <p:cNvGraphicFramePr>
              <a:graphicFrameLocks noChangeAspect="1"/>
            </p:cNvGraphicFramePr>
            <p:nvPr/>
          </p:nvGraphicFramePr>
          <p:xfrm>
            <a:off x="3744" y="1584"/>
            <a:ext cx="32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02" name="Photo Editor Photo" r:id="rId4" imgW="657317" imgH="419048" progId="">
                    <p:embed/>
                  </p:oleObj>
                </mc:Choice>
                <mc:Fallback>
                  <p:oleObj name="Photo Editor Photo" r:id="rId4" imgW="657317" imgH="41904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" y="1584"/>
                          <a:ext cx="327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8" name="Object 5"/>
            <p:cNvGraphicFramePr>
              <a:graphicFrameLocks noChangeAspect="1"/>
            </p:cNvGraphicFramePr>
            <p:nvPr/>
          </p:nvGraphicFramePr>
          <p:xfrm>
            <a:off x="4608" y="1632"/>
            <a:ext cx="34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03" name="Photo Editor Photo" r:id="rId6" imgW="685714" imgH="495369" progId="">
                    <p:embed/>
                  </p:oleObj>
                </mc:Choice>
                <mc:Fallback>
                  <p:oleObj name="Photo Editor Photo" r:id="rId6" imgW="685714" imgH="49536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8" y="1632"/>
                          <a:ext cx="341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9" name="Object 6"/>
            <p:cNvGraphicFramePr>
              <a:graphicFrameLocks noChangeAspect="1"/>
            </p:cNvGraphicFramePr>
            <p:nvPr/>
          </p:nvGraphicFramePr>
          <p:xfrm>
            <a:off x="4176" y="1880"/>
            <a:ext cx="28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04" name="Photo Editor Photo" r:id="rId8" imgW="581106" imgH="743054" progId="">
                    <p:embed/>
                  </p:oleObj>
                </mc:Choice>
                <mc:Fallback>
                  <p:oleObj name="Photo Editor Photo" r:id="rId8" imgW="581106" imgH="743054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6" y="1880"/>
                          <a:ext cx="289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0" name="Object 7"/>
            <p:cNvGraphicFramePr>
              <a:graphicFrameLocks noChangeAspect="1"/>
            </p:cNvGraphicFramePr>
            <p:nvPr/>
          </p:nvGraphicFramePr>
          <p:xfrm>
            <a:off x="4080" y="2400"/>
            <a:ext cx="488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05" name="Photo Editor Photo" r:id="rId10" imgW="980952" imgH="657317" progId="">
                    <p:embed/>
                  </p:oleObj>
                </mc:Choice>
                <mc:Fallback>
                  <p:oleObj name="Photo Editor Photo" r:id="rId10" imgW="980952" imgH="65731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2400"/>
                          <a:ext cx="48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1" name="Object 8"/>
            <p:cNvGraphicFramePr>
              <a:graphicFrameLocks noChangeAspect="1"/>
            </p:cNvGraphicFramePr>
            <p:nvPr/>
          </p:nvGraphicFramePr>
          <p:xfrm>
            <a:off x="5184" y="1440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06" name="Photo Editor Photo" r:id="rId12" imgW="771429" imgH="523810" progId="">
                    <p:embed/>
                  </p:oleObj>
                </mc:Choice>
                <mc:Fallback>
                  <p:oleObj name="Photo Editor Photo" r:id="rId12" imgW="771429" imgH="5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4" y="1440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2" name="Object 9"/>
            <p:cNvGraphicFramePr>
              <a:graphicFrameLocks noChangeAspect="1"/>
            </p:cNvGraphicFramePr>
            <p:nvPr/>
          </p:nvGraphicFramePr>
          <p:xfrm>
            <a:off x="3216" y="1824"/>
            <a:ext cx="261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07" name="Photo Editor Photo" r:id="rId14" imgW="523810" imgH="1514686" progId="">
                    <p:embed/>
                  </p:oleObj>
                </mc:Choice>
                <mc:Fallback>
                  <p:oleObj name="Photo Editor Photo" r:id="rId14" imgW="523810" imgH="151468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6" y="1824"/>
                          <a:ext cx="261" cy="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3" name="Object 10"/>
            <p:cNvGraphicFramePr>
              <a:graphicFrameLocks noChangeAspect="1"/>
            </p:cNvGraphicFramePr>
            <p:nvPr/>
          </p:nvGraphicFramePr>
          <p:xfrm>
            <a:off x="4848" y="2160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08" name="Photo Editor Photo" r:id="rId16" imgW="609524" imgH="523810" progId="">
                    <p:embed/>
                  </p:oleObj>
                </mc:Choice>
                <mc:Fallback>
                  <p:oleObj name="Photo Editor Photo" r:id="rId16" imgW="609524" imgH="5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2160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4" name="Object 11"/>
            <p:cNvGraphicFramePr>
              <a:graphicFrameLocks noChangeAspect="1"/>
            </p:cNvGraphicFramePr>
            <p:nvPr/>
          </p:nvGraphicFramePr>
          <p:xfrm>
            <a:off x="3648" y="2784"/>
            <a:ext cx="294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09" name="Photo Editor Photo" r:id="rId18" imgW="590476" imgH="781159" progId="">
                    <p:embed/>
                  </p:oleObj>
                </mc:Choice>
                <mc:Fallback>
                  <p:oleObj name="Photo Editor Photo" r:id="rId18" imgW="590476" imgH="78115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2784"/>
                          <a:ext cx="294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5" name="Object 12"/>
            <p:cNvGraphicFramePr>
              <a:graphicFrameLocks noChangeAspect="1"/>
            </p:cNvGraphicFramePr>
            <p:nvPr/>
          </p:nvGraphicFramePr>
          <p:xfrm>
            <a:off x="4416" y="2832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10" name="Photo Editor Photo" r:id="rId20" imgW="771429" imgH="523810" progId="">
                    <p:embed/>
                  </p:oleObj>
                </mc:Choice>
                <mc:Fallback>
                  <p:oleObj name="Photo Editor Photo" r:id="rId20" imgW="771429" imgH="5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6" y="2832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6" name="Object 13"/>
            <p:cNvGraphicFramePr>
              <a:graphicFrameLocks noChangeAspect="1"/>
            </p:cNvGraphicFramePr>
            <p:nvPr/>
          </p:nvGraphicFramePr>
          <p:xfrm>
            <a:off x="3696" y="2112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11" name="Photo Editor Photo" r:id="rId21" imgW="609524" imgH="523810" progId="">
                    <p:embed/>
                  </p:oleObj>
                </mc:Choice>
                <mc:Fallback>
                  <p:oleObj name="Photo Editor Photo" r:id="rId21" imgW="609524" imgH="5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2112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60" name="Group 14"/>
          <p:cNvGrpSpPr>
            <a:grpSpLocks/>
          </p:cNvGrpSpPr>
          <p:nvPr/>
        </p:nvGrpSpPr>
        <p:grpSpPr bwMode="auto">
          <a:xfrm>
            <a:off x="228600" y="2514600"/>
            <a:ext cx="2381250" cy="2319338"/>
            <a:chOff x="624" y="1536"/>
            <a:chExt cx="1863" cy="1815"/>
          </a:xfrm>
        </p:grpSpPr>
        <p:graphicFrame>
          <p:nvGraphicFramePr>
            <p:cNvPr id="96277" name="Object 15"/>
            <p:cNvGraphicFramePr>
              <a:graphicFrameLocks noChangeAspect="1"/>
            </p:cNvGraphicFramePr>
            <p:nvPr/>
          </p:nvGraphicFramePr>
          <p:xfrm>
            <a:off x="2160" y="1680"/>
            <a:ext cx="32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12" name="Photo Editor Photo" r:id="rId22" imgW="657317" imgH="419048" progId="">
                    <p:embed/>
                  </p:oleObj>
                </mc:Choice>
                <mc:Fallback>
                  <p:oleObj name="Photo Editor Photo" r:id="rId22" imgW="657317" imgH="41904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1680"/>
                          <a:ext cx="327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8" name="Object 16"/>
            <p:cNvGraphicFramePr>
              <a:graphicFrameLocks noChangeAspect="1"/>
            </p:cNvGraphicFramePr>
            <p:nvPr/>
          </p:nvGraphicFramePr>
          <p:xfrm>
            <a:off x="624" y="2688"/>
            <a:ext cx="34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13" name="Photo Editor Photo" r:id="rId23" imgW="685714" imgH="495369" progId="">
                    <p:embed/>
                  </p:oleObj>
                </mc:Choice>
                <mc:Fallback>
                  <p:oleObj name="Photo Editor Photo" r:id="rId23" imgW="685714" imgH="49536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2688"/>
                          <a:ext cx="341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9" name="Object 17"/>
            <p:cNvGraphicFramePr>
              <a:graphicFrameLocks noChangeAspect="1"/>
            </p:cNvGraphicFramePr>
            <p:nvPr/>
          </p:nvGraphicFramePr>
          <p:xfrm>
            <a:off x="816" y="1536"/>
            <a:ext cx="28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14" name="Photo Editor Photo" r:id="rId24" imgW="581106" imgH="743054" progId="">
                    <p:embed/>
                  </p:oleObj>
                </mc:Choice>
                <mc:Fallback>
                  <p:oleObj name="Photo Editor Photo" r:id="rId24" imgW="581106" imgH="743054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1536"/>
                          <a:ext cx="289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0" name="Object 18"/>
            <p:cNvGraphicFramePr>
              <a:graphicFrameLocks noChangeAspect="1"/>
            </p:cNvGraphicFramePr>
            <p:nvPr/>
          </p:nvGraphicFramePr>
          <p:xfrm>
            <a:off x="1920" y="3024"/>
            <a:ext cx="488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15" name="Photo Editor Photo" r:id="rId25" imgW="980952" imgH="657317" progId="">
                    <p:embed/>
                  </p:oleObj>
                </mc:Choice>
                <mc:Fallback>
                  <p:oleObj name="Photo Editor Photo" r:id="rId25" imgW="980952" imgH="65731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0" y="3024"/>
                          <a:ext cx="48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1" name="Object 19"/>
            <p:cNvGraphicFramePr>
              <a:graphicFrameLocks noChangeAspect="1"/>
            </p:cNvGraphicFramePr>
            <p:nvPr/>
          </p:nvGraphicFramePr>
          <p:xfrm>
            <a:off x="1152" y="2736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16" name="Photo Editor Photo" r:id="rId26" imgW="771429" imgH="523810" progId="">
                    <p:embed/>
                  </p:oleObj>
                </mc:Choice>
                <mc:Fallback>
                  <p:oleObj name="Photo Editor Photo" r:id="rId26" imgW="771429" imgH="5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2736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2" name="Object 20"/>
            <p:cNvGraphicFramePr>
              <a:graphicFrameLocks noChangeAspect="1"/>
            </p:cNvGraphicFramePr>
            <p:nvPr/>
          </p:nvGraphicFramePr>
          <p:xfrm>
            <a:off x="1824" y="2016"/>
            <a:ext cx="261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17" name="Photo Editor Photo" r:id="rId27" imgW="523810" imgH="1514686" progId="">
                    <p:embed/>
                  </p:oleObj>
                </mc:Choice>
                <mc:Fallback>
                  <p:oleObj name="Photo Editor Photo" r:id="rId27" imgW="523810" imgH="151468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4" y="2016"/>
                          <a:ext cx="261" cy="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3" name="Object 21"/>
            <p:cNvGraphicFramePr>
              <a:graphicFrameLocks noChangeAspect="1"/>
            </p:cNvGraphicFramePr>
            <p:nvPr/>
          </p:nvGraphicFramePr>
          <p:xfrm>
            <a:off x="1200" y="1584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18" name="Photo Editor Photo" r:id="rId28" imgW="609524" imgH="523810" progId="">
                    <p:embed/>
                  </p:oleObj>
                </mc:Choice>
                <mc:Fallback>
                  <p:oleObj name="Photo Editor Photo" r:id="rId28" imgW="609524" imgH="5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1584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4" name="Object 22"/>
            <p:cNvGraphicFramePr>
              <a:graphicFrameLocks noChangeAspect="1"/>
            </p:cNvGraphicFramePr>
            <p:nvPr/>
          </p:nvGraphicFramePr>
          <p:xfrm>
            <a:off x="1536" y="1536"/>
            <a:ext cx="294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19" name="Photo Editor Photo" r:id="rId29" imgW="590476" imgH="781159" progId="">
                    <p:embed/>
                  </p:oleObj>
                </mc:Choice>
                <mc:Fallback>
                  <p:oleObj name="Photo Editor Photo" r:id="rId29" imgW="590476" imgH="78115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1536"/>
                          <a:ext cx="294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5" name="Object 23"/>
            <p:cNvGraphicFramePr>
              <a:graphicFrameLocks noChangeAspect="1"/>
            </p:cNvGraphicFramePr>
            <p:nvPr/>
          </p:nvGraphicFramePr>
          <p:xfrm>
            <a:off x="1296" y="2208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20" name="Photo Editor Photo" r:id="rId30" imgW="771429" imgH="523810" progId="">
                    <p:embed/>
                  </p:oleObj>
                </mc:Choice>
                <mc:Fallback>
                  <p:oleObj name="Photo Editor Photo" r:id="rId30" imgW="771429" imgH="5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6" y="2208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6" name="Object 24"/>
            <p:cNvGraphicFramePr>
              <a:graphicFrameLocks noChangeAspect="1"/>
            </p:cNvGraphicFramePr>
            <p:nvPr/>
          </p:nvGraphicFramePr>
          <p:xfrm>
            <a:off x="816" y="2056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21" name="Photo Editor Photo" r:id="rId31" imgW="609524" imgH="523810" progId="">
                    <p:embed/>
                  </p:oleObj>
                </mc:Choice>
                <mc:Fallback>
                  <p:oleObj name="Photo Editor Photo" r:id="rId31" imgW="609524" imgH="5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2056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61" name="Group 25"/>
          <p:cNvGrpSpPr>
            <a:grpSpLocks/>
          </p:cNvGrpSpPr>
          <p:nvPr/>
        </p:nvGrpSpPr>
        <p:grpSpPr bwMode="auto">
          <a:xfrm>
            <a:off x="3048000" y="2971800"/>
            <a:ext cx="2743200" cy="1679575"/>
            <a:chOff x="-96" y="2016"/>
            <a:chExt cx="2127" cy="1302"/>
          </a:xfrm>
        </p:grpSpPr>
        <p:graphicFrame>
          <p:nvGraphicFramePr>
            <p:cNvPr id="96267" name="Object 26"/>
            <p:cNvGraphicFramePr>
              <a:graphicFrameLocks noChangeAspect="1"/>
            </p:cNvGraphicFramePr>
            <p:nvPr/>
          </p:nvGraphicFramePr>
          <p:xfrm>
            <a:off x="432" y="2400"/>
            <a:ext cx="32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22" name="Photo Editor Photo" r:id="rId32" imgW="657317" imgH="419048" progId="">
                    <p:embed/>
                  </p:oleObj>
                </mc:Choice>
                <mc:Fallback>
                  <p:oleObj name="Photo Editor Photo" r:id="rId32" imgW="657317" imgH="41904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400"/>
                          <a:ext cx="327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68" name="Object 27"/>
            <p:cNvGraphicFramePr>
              <a:graphicFrameLocks noChangeAspect="1"/>
            </p:cNvGraphicFramePr>
            <p:nvPr/>
          </p:nvGraphicFramePr>
          <p:xfrm>
            <a:off x="384" y="3072"/>
            <a:ext cx="34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23" name="Photo Editor Photo" r:id="rId33" imgW="685714" imgH="495369" progId="">
                    <p:embed/>
                  </p:oleObj>
                </mc:Choice>
                <mc:Fallback>
                  <p:oleObj name="Photo Editor Photo" r:id="rId33" imgW="685714" imgH="49536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" y="3072"/>
                          <a:ext cx="341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69" name="Object 28"/>
            <p:cNvGraphicFramePr>
              <a:graphicFrameLocks noChangeAspect="1"/>
            </p:cNvGraphicFramePr>
            <p:nvPr/>
          </p:nvGraphicFramePr>
          <p:xfrm>
            <a:off x="432" y="2640"/>
            <a:ext cx="28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24" name="Photo Editor Photo" r:id="rId34" imgW="581106" imgH="743054" progId="">
                    <p:embed/>
                  </p:oleObj>
                </mc:Choice>
                <mc:Fallback>
                  <p:oleObj name="Photo Editor Photo" r:id="rId34" imgW="581106" imgH="743054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640"/>
                          <a:ext cx="289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0" name="Object 29"/>
            <p:cNvGraphicFramePr>
              <a:graphicFrameLocks noChangeAspect="1"/>
            </p:cNvGraphicFramePr>
            <p:nvPr/>
          </p:nvGraphicFramePr>
          <p:xfrm>
            <a:off x="336" y="2016"/>
            <a:ext cx="488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25" name="Photo Editor Photo" r:id="rId35" imgW="980952" imgH="657317" progId="">
                    <p:embed/>
                  </p:oleObj>
                </mc:Choice>
                <mc:Fallback>
                  <p:oleObj name="Photo Editor Photo" r:id="rId35" imgW="980952" imgH="65731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2016"/>
                          <a:ext cx="48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1" name="Object 30"/>
            <p:cNvGraphicFramePr>
              <a:graphicFrameLocks noChangeAspect="1"/>
            </p:cNvGraphicFramePr>
            <p:nvPr/>
          </p:nvGraphicFramePr>
          <p:xfrm>
            <a:off x="-96" y="2640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26" name="Photo Editor Photo" r:id="rId36" imgW="771429" imgH="523810" progId="">
                    <p:embed/>
                  </p:oleObj>
                </mc:Choice>
                <mc:Fallback>
                  <p:oleObj name="Photo Editor Photo" r:id="rId36" imgW="771429" imgH="5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6" y="2640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2" name="Object 31"/>
            <p:cNvGraphicFramePr>
              <a:graphicFrameLocks noChangeAspect="1"/>
            </p:cNvGraphicFramePr>
            <p:nvPr/>
          </p:nvGraphicFramePr>
          <p:xfrm>
            <a:off x="864" y="2544"/>
            <a:ext cx="261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27" name="Photo Editor Photo" r:id="rId37" imgW="523810" imgH="1514686" progId="">
                    <p:embed/>
                  </p:oleObj>
                </mc:Choice>
                <mc:Fallback>
                  <p:oleObj name="Photo Editor Photo" r:id="rId37" imgW="523810" imgH="151468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261" cy="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3" name="Object 32"/>
            <p:cNvGraphicFramePr>
              <a:graphicFrameLocks noChangeAspect="1"/>
            </p:cNvGraphicFramePr>
            <p:nvPr/>
          </p:nvGraphicFramePr>
          <p:xfrm>
            <a:off x="1632" y="2592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28" name="Photo Editor Photo" r:id="rId38" imgW="609524" imgH="523810" progId="">
                    <p:embed/>
                  </p:oleObj>
                </mc:Choice>
                <mc:Fallback>
                  <p:oleObj name="Photo Editor Photo" r:id="rId38" imgW="609524" imgH="5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32" y="2592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4" name="Object 33"/>
            <p:cNvGraphicFramePr>
              <a:graphicFrameLocks noChangeAspect="1"/>
            </p:cNvGraphicFramePr>
            <p:nvPr/>
          </p:nvGraphicFramePr>
          <p:xfrm>
            <a:off x="1152" y="2160"/>
            <a:ext cx="294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29" name="Photo Editor Photo" r:id="rId39" imgW="590476" imgH="781159" progId="">
                    <p:embed/>
                  </p:oleObj>
                </mc:Choice>
                <mc:Fallback>
                  <p:oleObj name="Photo Editor Photo" r:id="rId39" imgW="590476" imgH="78115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2160"/>
                          <a:ext cx="294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5" name="Object 34"/>
            <p:cNvGraphicFramePr>
              <a:graphicFrameLocks noChangeAspect="1"/>
            </p:cNvGraphicFramePr>
            <p:nvPr/>
          </p:nvGraphicFramePr>
          <p:xfrm>
            <a:off x="1344" y="2976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30" name="Photo Editor Photo" r:id="rId40" imgW="771429" imgH="523810" progId="">
                    <p:embed/>
                  </p:oleObj>
                </mc:Choice>
                <mc:Fallback>
                  <p:oleObj name="Photo Editor Photo" r:id="rId40" imgW="771429" imgH="5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4" y="2976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6" name="Object 35"/>
            <p:cNvGraphicFramePr>
              <a:graphicFrameLocks noChangeAspect="1"/>
            </p:cNvGraphicFramePr>
            <p:nvPr/>
          </p:nvGraphicFramePr>
          <p:xfrm>
            <a:off x="1728" y="2160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31" name="Photo Editor Photo" r:id="rId41" imgW="609524" imgH="523810" progId="">
                    <p:embed/>
                  </p:oleObj>
                </mc:Choice>
                <mc:Fallback>
                  <p:oleObj name="Photo Editor Photo" r:id="rId41" imgW="609524" imgH="5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2160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6262" name="Rectangle 36"/>
          <p:cNvSpPr>
            <a:spLocks noChangeArrowheads="1"/>
          </p:cNvSpPr>
          <p:nvPr/>
        </p:nvSpPr>
        <p:spPr bwMode="auto">
          <a:xfrm>
            <a:off x="76200" y="2438400"/>
            <a:ext cx="2667000" cy="2530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6263" name="Rectangle 37"/>
          <p:cNvSpPr>
            <a:spLocks noChangeArrowheads="1"/>
          </p:cNvSpPr>
          <p:nvPr/>
        </p:nvSpPr>
        <p:spPr bwMode="auto">
          <a:xfrm>
            <a:off x="6261100" y="2438400"/>
            <a:ext cx="2806700" cy="254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6264" name="Rectangle 38"/>
          <p:cNvSpPr>
            <a:spLocks noChangeArrowheads="1"/>
          </p:cNvSpPr>
          <p:nvPr/>
        </p:nvSpPr>
        <p:spPr bwMode="auto">
          <a:xfrm>
            <a:off x="3048000" y="2438400"/>
            <a:ext cx="2806700" cy="254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6265" name="Rectangle 40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All of these are treated as being the same</a:t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No distinction between foreground and background: scene recognition?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69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3" descr="C:\Documents and Settings\Derek Hoiem\My Documents\Classes\Spring10 - Computer Vision\figs\child_in_field_shuffled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352800"/>
            <a:ext cx="305117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An e</a:t>
            </a:r>
            <a:r>
              <a:rPr lang="en-US" altLang="en-US" dirty="0" smtClean="0"/>
              <a:t>xtreme case</a:t>
            </a:r>
            <a:endParaRPr lang="en-US" altLang="en-US" dirty="0"/>
          </a:p>
        </p:txBody>
      </p:sp>
      <p:pic>
        <p:nvPicPr>
          <p:cNvPr id="115716" name="Picture 2" descr="C:\Documents and Settings\Derek Hoiem\My Documents\Classes\Spring10 - Computer Vision\figs\child_in_fie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219200"/>
            <a:ext cx="3049587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Picture 4" descr="C:\Documents and Settings\Derek Hoiem\My Documents\Classes\Spring10 - Computer Vision\figs\child_in_field_shuffled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22638"/>
            <a:ext cx="305117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2444" r="33333" b="43111"/>
          <a:stretch>
            <a:fillRect/>
          </a:stretch>
        </p:blipFill>
        <p:spPr bwMode="auto">
          <a:xfrm>
            <a:off x="3276600" y="3352800"/>
            <a:ext cx="25908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9" name="TextBox 8"/>
          <p:cNvSpPr txBox="1">
            <a:spLocks noChangeArrowheads="1"/>
          </p:cNvSpPr>
          <p:nvPr/>
        </p:nvSpPr>
        <p:spPr bwMode="auto">
          <a:xfrm>
            <a:off x="914400" y="6096000"/>
            <a:ext cx="708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All of these images have the same color histogram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Spatial pyramid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47700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>
            <a:stCxn id="116738" idx="0"/>
            <a:endCxn id="116738" idx="2"/>
          </p:cNvCxnSpPr>
          <p:nvPr/>
        </p:nvCxnSpPr>
        <p:spPr>
          <a:xfrm rot="16200000" flipH="1">
            <a:off x="2327276" y="3578225"/>
            <a:ext cx="4260850" cy="31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16738" idx="1"/>
            <a:endCxn id="116738" idx="3"/>
          </p:cNvCxnSpPr>
          <p:nvPr/>
        </p:nvCxnSpPr>
        <p:spPr>
          <a:xfrm rot="10800000" flipH="1">
            <a:off x="1219200" y="3578225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612775" y="3578225"/>
            <a:ext cx="4262438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H="1">
            <a:off x="1219200" y="4648200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H="1">
            <a:off x="1219200" y="2590800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3889375" y="3578225"/>
            <a:ext cx="4262438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746" name="TextBox 45"/>
          <p:cNvSpPr txBox="1">
            <a:spLocks noChangeArrowheads="1"/>
          </p:cNvSpPr>
          <p:nvPr/>
        </p:nvSpPr>
        <p:spPr bwMode="auto">
          <a:xfrm>
            <a:off x="1219200" y="5943600"/>
            <a:ext cx="630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Compute histogram in each spatial bin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Spatial pyramid representation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839200" cy="1600200"/>
          </a:xfrm>
        </p:spPr>
        <p:txBody>
          <a:bodyPr/>
          <a:lstStyle/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Extension of a bag of features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Locally orderless representation at several levels of resolution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117764" name="Picture 4" descr="burma_bagan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5800" y="3932238"/>
            <a:ext cx="2316163" cy="2360612"/>
            <a:chOff x="240" y="2477"/>
            <a:chExt cx="1459" cy="1487"/>
          </a:xfrm>
        </p:grpSpPr>
        <p:pic>
          <p:nvPicPr>
            <p:cNvPr id="117767" name="Picture 6" descr="texton_ind_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748"/>
              <a:ext cx="1258" cy="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768" name="AutoShape 7"/>
            <p:cNvSpPr>
              <a:spLocks noChangeArrowheads="1"/>
            </p:cNvSpPr>
            <p:nvPr/>
          </p:nvSpPr>
          <p:spPr bwMode="auto">
            <a:xfrm rot="2426846">
              <a:off x="1482" y="2477"/>
              <a:ext cx="217" cy="19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17769" name="Text Box 8"/>
            <p:cNvSpPr txBox="1">
              <a:spLocks noChangeArrowheads="1"/>
            </p:cNvSpPr>
            <p:nvPr/>
          </p:nvSpPr>
          <p:spPr bwMode="auto">
            <a:xfrm>
              <a:off x="642" y="3772"/>
              <a:ext cx="43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>
                  <a:solidFill>
                    <a:schemeClr val="tx1"/>
                  </a:solidFill>
                </a:rPr>
                <a:t>level 0</a:t>
              </a:r>
            </a:p>
          </p:txBody>
        </p:sp>
      </p:grpSp>
      <p:sp>
        <p:nvSpPr>
          <p:cNvPr id="117766" name="Text Box 9"/>
          <p:cNvSpPr txBox="1">
            <a:spLocks noChangeArrowheads="1"/>
          </p:cNvSpPr>
          <p:nvPr/>
        </p:nvSpPr>
        <p:spPr bwMode="auto">
          <a:xfrm>
            <a:off x="5753101" y="6553200"/>
            <a:ext cx="3409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err="1">
                <a:solidFill>
                  <a:schemeClr val="bg1">
                    <a:lumMod val="50000"/>
                  </a:schemeClr>
                </a:solidFill>
              </a:rPr>
              <a:t>Lazebnik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</a:rPr>
              <a:t>, Schmid &amp; Ponce (CVPR 2006)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tx1"/>
                </a:solidFill>
                <a:effectLst/>
              </a:rPr>
              <a:t>Spatial pyramid representation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839200" cy="1600200"/>
          </a:xfrm>
        </p:spPr>
        <p:txBody>
          <a:bodyPr/>
          <a:lstStyle/>
          <a:p>
            <a:pPr eaLnBrk="1" hangingPunct="1"/>
            <a:r>
              <a:rPr lang="en-US" altLang="en-US" sz="2000" dirty="0">
                <a:solidFill>
                  <a:schemeClr val="tx1"/>
                </a:solidFill>
              </a:rPr>
              <a:t>Extension of a bag of features</a:t>
            </a:r>
          </a:p>
          <a:p>
            <a:pPr eaLnBrk="1" hangingPunct="1"/>
            <a:r>
              <a:rPr lang="en-US" altLang="en-US" sz="2000" dirty="0">
                <a:solidFill>
                  <a:schemeClr val="tx1"/>
                </a:solidFill>
              </a:rPr>
              <a:t>Locally </a:t>
            </a:r>
            <a:r>
              <a:rPr lang="en-US" altLang="en-US" sz="2000" dirty="0" err="1">
                <a:solidFill>
                  <a:schemeClr val="tx1"/>
                </a:solidFill>
              </a:rPr>
              <a:t>orderless</a:t>
            </a:r>
            <a:r>
              <a:rPr lang="en-US" altLang="en-US" sz="2000" dirty="0">
                <a:solidFill>
                  <a:schemeClr val="tx1"/>
                </a:solidFill>
              </a:rPr>
              <a:t> representation at several levels of resolution</a:t>
            </a:r>
          </a:p>
        </p:txBody>
      </p:sp>
      <p:pic>
        <p:nvPicPr>
          <p:cNvPr id="118788" name="Picture 4" descr="texton_ind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5" descr="burma_bagan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90" name="Line 6"/>
          <p:cNvSpPr>
            <a:spLocks noChangeShapeType="1"/>
          </p:cNvSpPr>
          <p:nvPr/>
        </p:nvSpPr>
        <p:spPr bwMode="auto">
          <a:xfrm>
            <a:off x="4603750" y="1600200"/>
            <a:ext cx="0" cy="22748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1" name="Line 7"/>
          <p:cNvSpPr>
            <a:spLocks noChangeShapeType="1"/>
          </p:cNvSpPr>
          <p:nvPr/>
        </p:nvSpPr>
        <p:spPr bwMode="auto">
          <a:xfrm>
            <a:off x="3046413" y="2732088"/>
            <a:ext cx="31146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2" name="AutoShape 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level 0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87750" y="3967163"/>
            <a:ext cx="2017713" cy="2322512"/>
            <a:chOff x="2068" y="2499"/>
            <a:chExt cx="1271" cy="1463"/>
          </a:xfrm>
        </p:grpSpPr>
        <p:grpSp>
          <p:nvGrpSpPr>
            <p:cNvPr id="118796" name="Group 11"/>
            <p:cNvGrpSpPr>
              <a:grpSpLocks/>
            </p:cNvGrpSpPr>
            <p:nvPr/>
          </p:nvGrpSpPr>
          <p:grpSpPr bwMode="auto">
            <a:xfrm>
              <a:off x="2068" y="2750"/>
              <a:ext cx="1271" cy="1014"/>
              <a:chOff x="1968" y="2812"/>
              <a:chExt cx="1680" cy="1316"/>
            </a:xfrm>
          </p:grpSpPr>
          <p:pic>
            <p:nvPicPr>
              <p:cNvPr id="118799" name="Picture 12" descr="texton_ind_1_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3485"/>
                <a:ext cx="816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800" name="Picture 13" descr="texton_ind_1_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812"/>
                <a:ext cx="816" cy="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801" name="Picture 14" descr="texton_ind_1_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" y="2812"/>
                <a:ext cx="816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802" name="Picture 15" descr="texton_ind_1_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" y="3485"/>
                <a:ext cx="816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8797" name="AutoShape 16"/>
            <p:cNvSpPr>
              <a:spLocks noChangeArrowheads="1"/>
            </p:cNvSpPr>
            <p:nvPr/>
          </p:nvSpPr>
          <p:spPr bwMode="auto">
            <a:xfrm>
              <a:off x="2589" y="2499"/>
              <a:ext cx="217" cy="19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18798" name="Text Box 17"/>
            <p:cNvSpPr txBox="1">
              <a:spLocks noChangeArrowheads="1"/>
            </p:cNvSpPr>
            <p:nvPr/>
          </p:nvSpPr>
          <p:spPr bwMode="auto">
            <a:xfrm>
              <a:off x="2482" y="3770"/>
              <a:ext cx="43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>
                  <a:solidFill>
                    <a:schemeClr val="tx1"/>
                  </a:solidFill>
                </a:rPr>
                <a:t>level 1</a:t>
              </a:r>
            </a:p>
          </p:txBody>
        </p:sp>
      </p:grpSp>
      <p:sp>
        <p:nvSpPr>
          <p:cNvPr id="118795" name="Text Box 18"/>
          <p:cNvSpPr txBox="1">
            <a:spLocks noChangeArrowheads="1"/>
          </p:cNvSpPr>
          <p:nvPr/>
        </p:nvSpPr>
        <p:spPr bwMode="auto">
          <a:xfrm>
            <a:off x="5757862" y="6553200"/>
            <a:ext cx="3409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err="1">
                <a:solidFill>
                  <a:schemeClr val="bg1">
                    <a:lumMod val="50000"/>
                  </a:schemeClr>
                </a:solidFill>
              </a:rPr>
              <a:t>Lazebnik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</a:rPr>
              <a:t>, Schmid &amp; Ponce (CVPR 2006)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tx1"/>
                </a:solidFill>
                <a:effectLst/>
              </a:rPr>
              <a:t>Spatial pyramid representation</a:t>
            </a:r>
          </a:p>
        </p:txBody>
      </p:sp>
      <p:pic>
        <p:nvPicPr>
          <p:cNvPr id="119811" name="Picture 3" descr="texton_ind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9812" name="Group 4"/>
          <p:cNvGrpSpPr>
            <a:grpSpLocks/>
          </p:cNvGrpSpPr>
          <p:nvPr/>
        </p:nvGrpSpPr>
        <p:grpSpPr bwMode="auto">
          <a:xfrm>
            <a:off x="3587750" y="4365625"/>
            <a:ext cx="2017713" cy="1609725"/>
            <a:chOff x="1968" y="2812"/>
            <a:chExt cx="1680" cy="1316"/>
          </a:xfrm>
        </p:grpSpPr>
        <p:pic>
          <p:nvPicPr>
            <p:cNvPr id="119847" name="Picture 5" descr="texton_ind_1_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485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48" name="Picture 6" descr="texton_ind_1_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812"/>
              <a:ext cx="816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49" name="Picture 7" descr="texton_ind_1_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812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50" name="Picture 8" descr="texton_ind_1_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485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13" name="AutoShape 9"/>
          <p:cNvSpPr>
            <a:spLocks noChangeArrowheads="1"/>
          </p:cNvSpPr>
          <p:nvPr/>
        </p:nvSpPr>
        <p:spPr bwMode="auto">
          <a:xfrm>
            <a:off x="4414838" y="3967163"/>
            <a:ext cx="344487" cy="3079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19814" name="Picture 10" descr="burma_bagan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9815" name="Group 11"/>
          <p:cNvGrpSpPr>
            <a:grpSpLocks/>
          </p:cNvGrpSpPr>
          <p:nvPr/>
        </p:nvGrpSpPr>
        <p:grpSpPr bwMode="auto">
          <a:xfrm>
            <a:off x="3048000" y="1600200"/>
            <a:ext cx="3114675" cy="2274888"/>
            <a:chOff x="1488" y="480"/>
            <a:chExt cx="2784" cy="1929"/>
          </a:xfrm>
        </p:grpSpPr>
        <p:sp>
          <p:nvSpPr>
            <p:cNvPr id="119841" name="Line 12"/>
            <p:cNvSpPr>
              <a:spLocks noChangeShapeType="1"/>
            </p:cNvSpPr>
            <p:nvPr/>
          </p:nvSpPr>
          <p:spPr bwMode="auto">
            <a:xfrm>
              <a:off x="288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42" name="Line 13"/>
            <p:cNvSpPr>
              <a:spLocks noChangeShapeType="1"/>
            </p:cNvSpPr>
            <p:nvPr/>
          </p:nvSpPr>
          <p:spPr bwMode="auto">
            <a:xfrm>
              <a:off x="1488" y="144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43" name="Line 14"/>
            <p:cNvSpPr>
              <a:spLocks noChangeShapeType="1"/>
            </p:cNvSpPr>
            <p:nvPr/>
          </p:nvSpPr>
          <p:spPr bwMode="auto">
            <a:xfrm>
              <a:off x="1488" y="96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44" name="Line 15"/>
            <p:cNvSpPr>
              <a:spLocks noChangeShapeType="1"/>
            </p:cNvSpPr>
            <p:nvPr/>
          </p:nvSpPr>
          <p:spPr bwMode="auto">
            <a:xfrm>
              <a:off x="1488" y="192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45" name="Line 16"/>
            <p:cNvSpPr>
              <a:spLocks noChangeShapeType="1"/>
            </p:cNvSpPr>
            <p:nvPr/>
          </p:nvSpPr>
          <p:spPr bwMode="auto">
            <a:xfrm>
              <a:off x="2176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46" name="Line 17"/>
            <p:cNvSpPr>
              <a:spLocks noChangeShapeType="1"/>
            </p:cNvSpPr>
            <p:nvPr/>
          </p:nvSpPr>
          <p:spPr bwMode="auto">
            <a:xfrm>
              <a:off x="357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9816" name="AutoShape 1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9817" name="Text Box 1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level 0</a:t>
            </a:r>
          </a:p>
        </p:txBody>
      </p:sp>
      <p:sp>
        <p:nvSpPr>
          <p:cNvPr id="119818" name="Text Box 20"/>
          <p:cNvSpPr txBox="1">
            <a:spLocks noChangeArrowheads="1"/>
          </p:cNvSpPr>
          <p:nvPr/>
        </p:nvSpPr>
        <p:spPr bwMode="auto">
          <a:xfrm>
            <a:off x="4244975" y="5984875"/>
            <a:ext cx="696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level 1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172200" y="3932237"/>
            <a:ext cx="2362200" cy="2361083"/>
            <a:chOff x="3798" y="3007"/>
            <a:chExt cx="1420" cy="1295"/>
          </a:xfrm>
        </p:grpSpPr>
        <p:grpSp>
          <p:nvGrpSpPr>
            <p:cNvPr id="119822" name="Group 22"/>
            <p:cNvGrpSpPr>
              <a:grpSpLocks/>
            </p:cNvGrpSpPr>
            <p:nvPr/>
          </p:nvGrpSpPr>
          <p:grpSpPr bwMode="auto">
            <a:xfrm>
              <a:off x="4005" y="3245"/>
              <a:ext cx="1213" cy="883"/>
              <a:chOff x="3792" y="2812"/>
              <a:chExt cx="1680" cy="1316"/>
            </a:xfrm>
          </p:grpSpPr>
          <p:pic>
            <p:nvPicPr>
              <p:cNvPr id="119825" name="Picture 23" descr="texton_ind_2_1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6" name="Picture 24" descr="texton_ind_2_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153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7" name="Picture 25" descr="texton_ind_2_3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8" name="Picture 26" descr="texton_ind_2_4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2817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9" name="Picture 27" descr="texton_ind_2_5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3153"/>
                <a:ext cx="384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0" name="Picture 28" descr="texton_ind_2_6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1" name="Picture 29" descr="texton_ind_2_7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153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2" name="Picture 30" descr="texton_ind_2_8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656" y="3153"/>
                <a:ext cx="384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3" name="Picture 31" descr="texton_ind_2_9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4" name="Picture 32" descr="texton_ind_2_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5" name="Picture 33" descr="texton_ind_2_11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6" name="Picture 34" descr="texton_ind_2_12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7" name="Picture 35" descr="texton_ind_2_13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0" y="3831"/>
                <a:ext cx="376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8" name="Picture 36" descr="texton_ind_2_14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9" name="Picture 37" descr="texton_ind_2_15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40" name="Picture 38" descr="texton_ind_2_16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9823" name="AutoShape 39"/>
            <p:cNvSpPr>
              <a:spLocks noChangeArrowheads="1"/>
            </p:cNvSpPr>
            <p:nvPr/>
          </p:nvSpPr>
          <p:spPr bwMode="auto">
            <a:xfrm rot="19173154" flipH="1">
              <a:off x="3798" y="3007"/>
              <a:ext cx="207" cy="17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chemeClr val="tx1"/>
                </a:solidFill>
              </a:endParaRPr>
            </a:p>
          </p:txBody>
        </p:sp>
        <p:sp>
          <p:nvSpPr>
            <p:cNvPr id="119824" name="Text Box 40"/>
            <p:cNvSpPr txBox="1">
              <a:spLocks noChangeArrowheads="1"/>
            </p:cNvSpPr>
            <p:nvPr/>
          </p:nvSpPr>
          <p:spPr bwMode="auto">
            <a:xfrm>
              <a:off x="4389" y="4133"/>
              <a:ext cx="422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</a:rPr>
                <a:t>level 2</a:t>
              </a:r>
            </a:p>
          </p:txBody>
        </p:sp>
      </p:grpSp>
      <p:sp>
        <p:nvSpPr>
          <p:cNvPr id="119820" name="Rectangle 41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839200" cy="1600200"/>
          </a:xfrm>
        </p:spPr>
        <p:txBody>
          <a:bodyPr/>
          <a:lstStyle/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Extension of a bag of features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Locally orderless representation at several levels of resolution</a:t>
            </a:r>
          </a:p>
        </p:txBody>
      </p:sp>
      <p:sp>
        <p:nvSpPr>
          <p:cNvPr id="119821" name="Text Box 42"/>
          <p:cNvSpPr txBox="1">
            <a:spLocks noChangeArrowheads="1"/>
          </p:cNvSpPr>
          <p:nvPr/>
        </p:nvSpPr>
        <p:spPr bwMode="auto">
          <a:xfrm>
            <a:off x="5762626" y="6550596"/>
            <a:ext cx="3409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err="1">
                <a:solidFill>
                  <a:schemeClr val="bg1">
                    <a:lumMod val="50000"/>
                  </a:schemeClr>
                </a:solidFill>
              </a:rPr>
              <a:t>Lazebnik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</a:rPr>
              <a:t>, Schmid &amp; Ponce (CVPR 2006)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Scene category dataset</a:t>
            </a:r>
          </a:p>
        </p:txBody>
      </p:sp>
      <p:pic>
        <p:nvPicPr>
          <p:cNvPr id="120835" name="Picture 3" descr="scene_categorie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6" name="Picture 4" descr="scene_categories_result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89400"/>
            <a:ext cx="693420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2362200" y="3200400"/>
            <a:ext cx="44646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Multi-class classification results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(100 training images per class)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 Categorization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84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Training Labels</a:t>
            </a:r>
          </a:p>
        </p:txBody>
      </p:sp>
      <p:grpSp>
        <p:nvGrpSpPr>
          <p:cNvPr id="15364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1537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7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Arial" panose="020B0604020202020204" pitchFamily="34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Classifier Training</a:t>
            </a:r>
          </a:p>
        </p:txBody>
      </p:sp>
      <p:sp>
        <p:nvSpPr>
          <p:cNvPr id="15366" name="TextBox 13"/>
          <p:cNvSpPr txBox="1">
            <a:spLocks noChangeArrowheads="1"/>
          </p:cNvSpPr>
          <p:nvPr/>
        </p:nvSpPr>
        <p:spPr bwMode="auto">
          <a:xfrm>
            <a:off x="3632200" y="1295400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02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6248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7315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924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Trained Classifier</a:t>
            </a:r>
          </a:p>
        </p:txBody>
      </p:sp>
    </p:spTree>
    <p:extLst>
      <p:ext uri="{BB962C8B-B14F-4D97-AF65-F5344CB8AC3E}">
        <p14:creationId xmlns:p14="http://schemas.microsoft.com/office/powerpoint/2010/main" val="81639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23" grpId="0" animBg="1"/>
      <p:bldP spid="2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Caltech101 dataset</a:t>
            </a:r>
          </a:p>
        </p:txBody>
      </p:sp>
      <p:pic>
        <p:nvPicPr>
          <p:cNvPr id="121859" name="Picture 3" descr="image_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2038"/>
            <a:ext cx="982663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0" name="Picture 4" descr="image_0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1062038"/>
            <a:ext cx="1247775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1" name="Picture 5" descr="image_00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062038"/>
            <a:ext cx="763588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2" name="Picture 6" descr="image_00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8" y="1062038"/>
            <a:ext cx="1484312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3" name="Picture 7" descr="image_00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1062038"/>
            <a:ext cx="1516063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4" name="Picture 8" descr="image_00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5038"/>
            <a:ext cx="1112838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5" name="Picture 9" descr="image_00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1062038"/>
            <a:ext cx="660400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6" name="Picture 10" descr="image_00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1062038"/>
            <a:ext cx="1319212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7" name="Picture 11" descr="image_003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2205038"/>
            <a:ext cx="1135063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8" name="Picture 12" descr="image_000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2205038"/>
            <a:ext cx="800100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9" name="Picture 13" descr="image_00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2205038"/>
            <a:ext cx="1625600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0" name="Picture 14" descr="image_00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05038"/>
            <a:ext cx="1352550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1" name="Picture 15" descr="image_002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2205038"/>
            <a:ext cx="631825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2" name="Picture 16" descr="image_000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05038"/>
            <a:ext cx="1295400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73" name="Rectangle 17"/>
          <p:cNvSpPr>
            <a:spLocks noChangeArrowheads="1"/>
          </p:cNvSpPr>
          <p:nvPr/>
        </p:nvSpPr>
        <p:spPr bwMode="auto">
          <a:xfrm>
            <a:off x="706438" y="533400"/>
            <a:ext cx="7735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chemeClr val="tx1"/>
                </a:solidFill>
                <a:latin typeface="Courier New" panose="02070309020205020404" pitchFamily="49" charset="0"/>
              </a:rPr>
              <a:t>http://www.vision.caltech.edu/Image_Datasets/Caltech101/Caltech101.html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838200" y="3581400"/>
            <a:ext cx="7508875" cy="2911475"/>
            <a:chOff x="528" y="2256"/>
            <a:chExt cx="4730" cy="1834"/>
          </a:xfrm>
        </p:grpSpPr>
        <p:sp>
          <p:nvSpPr>
            <p:cNvPr id="121875" name="Text Box 19"/>
            <p:cNvSpPr txBox="1">
              <a:spLocks noChangeArrowheads="1"/>
            </p:cNvSpPr>
            <p:nvPr/>
          </p:nvSpPr>
          <p:spPr bwMode="auto">
            <a:xfrm>
              <a:off x="672" y="2256"/>
              <a:ext cx="4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chemeClr val="tx1"/>
                  </a:solidFill>
                </a:rPr>
                <a:t>Multi-class classification results (30 training images per class)</a:t>
              </a:r>
            </a:p>
          </p:txBody>
        </p:sp>
        <p:pic>
          <p:nvPicPr>
            <p:cNvPr id="121876" name="Picture 20" descr="caltech101_results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490"/>
              <a:ext cx="4730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5"/>
          <p:cNvSpPr>
            <a:spLocks noGrp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r>
              <a:rPr lang="en-US" altLang="en-US" sz="3600"/>
              <a:t>Bags of features for action recognition</a:t>
            </a:r>
          </a:p>
        </p:txBody>
      </p:sp>
      <p:sp>
        <p:nvSpPr>
          <p:cNvPr id="122883" name="Rectangle 7"/>
          <p:cNvSpPr>
            <a:spLocks noChangeArrowheads="1"/>
          </p:cNvSpPr>
          <p:nvPr/>
        </p:nvSpPr>
        <p:spPr bwMode="auto">
          <a:xfrm>
            <a:off x="228600" y="6121400"/>
            <a:ext cx="868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 dirty="0">
                <a:solidFill>
                  <a:srgbClr val="000000"/>
                </a:solidFill>
              </a:rPr>
              <a:t>Juan Carlos </a:t>
            </a:r>
            <a:r>
              <a:rPr lang="en-US" altLang="en-US" sz="1600" dirty="0" err="1">
                <a:solidFill>
                  <a:srgbClr val="000000"/>
                </a:solidFill>
              </a:rPr>
              <a:t>Niebles</a:t>
            </a:r>
            <a:r>
              <a:rPr lang="en-US" altLang="en-US" sz="1600" dirty="0">
                <a:solidFill>
                  <a:srgbClr val="000000"/>
                </a:solidFill>
              </a:rPr>
              <a:t>, </a:t>
            </a:r>
            <a:r>
              <a:rPr lang="en-US" altLang="en-US" sz="1600" dirty="0" err="1">
                <a:solidFill>
                  <a:srgbClr val="000000"/>
                </a:solidFill>
              </a:rPr>
              <a:t>Hongcheng</a:t>
            </a:r>
            <a:r>
              <a:rPr lang="en-US" altLang="en-US" sz="1600" dirty="0">
                <a:solidFill>
                  <a:srgbClr val="000000"/>
                </a:solidFill>
              </a:rPr>
              <a:t> Wang and Li </a:t>
            </a:r>
            <a:r>
              <a:rPr lang="en-US" altLang="en-US" sz="1600" dirty="0" err="1">
                <a:solidFill>
                  <a:srgbClr val="000000"/>
                </a:solidFill>
              </a:rPr>
              <a:t>Fei-Fei</a:t>
            </a:r>
            <a:r>
              <a:rPr lang="en-US" altLang="en-US" sz="1600" dirty="0">
                <a:solidFill>
                  <a:srgbClr val="000000"/>
                </a:solidFill>
              </a:rPr>
              <a:t>, </a:t>
            </a:r>
            <a:r>
              <a:rPr lang="en-US" altLang="en-US" sz="1600" b="1" dirty="0">
                <a:solidFill>
                  <a:srgbClr val="000000"/>
                </a:solidFill>
                <a:hlinkClick r:id="rId3"/>
              </a:rPr>
              <a:t>Unsupervised Learning of Human Action Categories Using Spatial-Temporal Words</a:t>
            </a:r>
            <a:r>
              <a:rPr lang="en-US" altLang="en-US" sz="1600" dirty="0">
                <a:solidFill>
                  <a:srgbClr val="000000"/>
                </a:solidFill>
              </a:rPr>
              <a:t>, IJCV 2008.</a:t>
            </a:r>
          </a:p>
        </p:txBody>
      </p:sp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92250"/>
            <a:ext cx="7010400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5" name="TextBox 9"/>
          <p:cNvSpPr txBox="1">
            <a:spLocks noChangeArrowheads="1"/>
          </p:cNvSpPr>
          <p:nvPr/>
        </p:nvSpPr>
        <p:spPr bwMode="auto">
          <a:xfrm>
            <a:off x="2655888" y="990600"/>
            <a:ext cx="3744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Space-time interest points</a:t>
            </a:r>
          </a:p>
        </p:txBody>
      </p:sp>
      <p:pic>
        <p:nvPicPr>
          <p:cNvPr id="12288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60838"/>
            <a:ext cx="6019800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1239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1960s – early 1990s: the geometric era</a:t>
            </a:r>
          </a:p>
          <a:p>
            <a:r>
              <a:rPr lang="en-US" altLang="en-US" dirty="0"/>
              <a:t>1990s: appearance-based models</a:t>
            </a:r>
          </a:p>
          <a:p>
            <a:r>
              <a:rPr lang="en-US" altLang="en-US" dirty="0"/>
              <a:t>Mid-1990s: sliding window approaches</a:t>
            </a:r>
          </a:p>
          <a:p>
            <a:r>
              <a:rPr lang="en-US" altLang="en-US" dirty="0"/>
              <a:t>Late 1990s: local features</a:t>
            </a:r>
          </a:p>
          <a:p>
            <a:r>
              <a:rPr lang="en-US" altLang="en-US" dirty="0"/>
              <a:t>Early 2000s: parts-and-shape models</a:t>
            </a:r>
          </a:p>
          <a:p>
            <a:r>
              <a:rPr lang="en-US" altLang="en-US" dirty="0"/>
              <a:t>Mid-2000s: bags of features</a:t>
            </a:r>
          </a:p>
          <a:p>
            <a:r>
              <a:rPr lang="en-US" altLang="en-US" i="1" dirty="0"/>
              <a:t>Present trends: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Combined local and global methods, </a:t>
            </a:r>
            <a:br>
              <a:rPr lang="en-US" altLang="en-US" dirty="0"/>
            </a:br>
            <a:r>
              <a:rPr lang="en-US" altLang="en-US" dirty="0"/>
              <a:t>context, deep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Svetlana Lazebnik</a:t>
            </a:r>
            <a:endParaRPr lang="en-US" sz="1200" dirty="0">
              <a:solidFill>
                <a:schemeClr val="bg1">
                  <a:lumMod val="50000"/>
                </a:schemeClr>
              </a:solidFill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25512" y="164241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 digital cameras!</a:t>
            </a:r>
          </a:p>
          <a:p>
            <a:r>
              <a:rPr lang="en-US" sz="1200" dirty="0"/>
              <a:t>Slow compute!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25512" y="2272379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Slow compute!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25512" y="4288577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Early GPU compute.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25512" y="5815636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GPU/cloud compute.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25283</TotalTime>
  <Words>2231</Words>
  <Application>Microsoft Office PowerPoint</Application>
  <PresentationFormat>On-screen Show (4:3)</PresentationFormat>
  <Paragraphs>573</Paragraphs>
  <Slides>92</Slides>
  <Notes>79</Notes>
  <HiddenSlides>8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92</vt:i4>
      </vt:variant>
    </vt:vector>
  </HeadingPairs>
  <TitlesOfParts>
    <vt:vector size="112" baseType="lpstr">
      <vt:lpstr>Arial</vt:lpstr>
      <vt:lpstr>Arial Black</vt:lpstr>
      <vt:lpstr>Calibri</vt:lpstr>
      <vt:lpstr>Courier New</vt:lpstr>
      <vt:lpstr>ETH Light</vt:lpstr>
      <vt:lpstr>Symbol</vt:lpstr>
      <vt:lpstr>Times New Roman</vt:lpstr>
      <vt:lpstr>Wingdings</vt:lpstr>
      <vt:lpstr>Default Design</vt:lpstr>
      <vt:lpstr>Blank Presentation</vt:lpstr>
      <vt:lpstr>1_Blank Presentation</vt:lpstr>
      <vt:lpstr>1_Default Design</vt:lpstr>
      <vt:lpstr>2_Default Design</vt:lpstr>
      <vt:lpstr>1_Office Theme</vt:lpstr>
      <vt:lpstr>3_Default Design</vt:lpstr>
      <vt:lpstr>8_Office Theme</vt:lpstr>
      <vt:lpstr>2_Office Theme</vt:lpstr>
      <vt:lpstr>Image</vt:lpstr>
      <vt:lpstr>Equation</vt:lpstr>
      <vt:lpstr>Photo Editor Photo</vt:lpstr>
      <vt:lpstr>Object recognition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Supervised learning</vt:lpstr>
      <vt:lpstr>Image Categorization</vt:lpstr>
      <vt:lpstr>Classifiers</vt:lpstr>
      <vt:lpstr>Learning a classifier</vt:lpstr>
      <vt:lpstr>Image Categorization</vt:lpstr>
      <vt:lpstr>Example: Scene Categorization</vt:lpstr>
      <vt:lpstr>Bias-Variance Trade-off</vt:lpstr>
      <vt:lpstr>Recognition: Overview and History</vt:lpstr>
      <vt:lpstr>How many visual object categories are there?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Recognition is all about modeling variability</vt:lpstr>
      <vt:lpstr>Recognition is all about modeling variability</vt:lpstr>
      <vt:lpstr>Recognition is all about modeling variability</vt:lpstr>
      <vt:lpstr>Recognition is all about modeling variability</vt:lpstr>
      <vt:lpstr>Within-class variations</vt:lpstr>
      <vt:lpstr>Recognition is all about modeling variability</vt:lpstr>
      <vt:lpstr>History of ideas in recognition</vt:lpstr>
      <vt:lpstr>PowerPoint Presentation</vt:lpstr>
      <vt:lpstr>Alignment</vt:lpstr>
      <vt:lpstr>Recognition as an alignment problem: Block world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Recognition by components</vt:lpstr>
      <vt:lpstr>Aspect graph</vt:lpstr>
      <vt:lpstr>History of ideas in recognition</vt:lpstr>
      <vt:lpstr>PowerPoint Presentation</vt:lpstr>
      <vt:lpstr>PowerPoint Presentation</vt:lpstr>
      <vt:lpstr>Limitations of global appearance models</vt:lpstr>
      <vt:lpstr>Color Histograms</vt:lpstr>
      <vt:lpstr>Appearance manifolds</vt:lpstr>
      <vt:lpstr>History of ideas in recognition</vt:lpstr>
      <vt:lpstr>Sliding window approaches</vt:lpstr>
      <vt:lpstr>Sliding window approaches</vt:lpstr>
      <vt:lpstr>History of ideas in recognition</vt:lpstr>
      <vt:lpstr>PowerPoint Presentation</vt:lpstr>
      <vt:lpstr>Local features for object instance recognition</vt:lpstr>
      <vt:lpstr>PowerPoint Presentation</vt:lpstr>
      <vt:lpstr>PowerPoint Presentation</vt:lpstr>
      <vt:lpstr>PowerPoint Presentation</vt:lpstr>
      <vt:lpstr>History of ideas in recognition</vt:lpstr>
      <vt:lpstr>Parts-and-shape models</vt:lpstr>
      <vt:lpstr>PowerPoint Presentation</vt:lpstr>
      <vt:lpstr>Representing people</vt:lpstr>
      <vt:lpstr>Discriminatively trained part-based models</vt:lpstr>
      <vt:lpstr>History of ideas in recognition</vt:lpstr>
      <vt:lpstr>Bag-of-features models</vt:lpstr>
      <vt:lpstr>Origin 1: Bag-of-words models</vt:lpstr>
      <vt:lpstr>Origin 1: Bag-of-words models</vt:lpstr>
      <vt:lpstr>Origin 1: Bag-of-words models</vt:lpstr>
      <vt:lpstr>Origin 1: Bag-of-words models</vt:lpstr>
      <vt:lpstr>Origin 2: Texture recognition</vt:lpstr>
      <vt:lpstr>Origin 2: Texture recognition</vt:lpstr>
      <vt:lpstr>Bag-of-features models</vt:lpstr>
      <vt:lpstr>Bag-of-features steps</vt:lpstr>
      <vt:lpstr>1. Feature extraction</vt:lpstr>
      <vt:lpstr>1. Feature extraction</vt:lpstr>
      <vt:lpstr>1. Feature extraction</vt:lpstr>
      <vt:lpstr>2. Learning the visual vocabulary</vt:lpstr>
      <vt:lpstr>2. Learning the visual vocabulary</vt:lpstr>
      <vt:lpstr>3. Quantize the visual vocabulary</vt:lpstr>
      <vt:lpstr>K-means clustering</vt:lpstr>
      <vt:lpstr>Clustering and vector quantization</vt:lpstr>
      <vt:lpstr>Example codebook</vt:lpstr>
      <vt:lpstr>Another codebook</vt:lpstr>
      <vt:lpstr>Visual vocabularies: Issues</vt:lpstr>
      <vt:lpstr>But what about layout?</vt:lpstr>
      <vt:lpstr>An extreme case</vt:lpstr>
      <vt:lpstr>Spatial pyramid</vt:lpstr>
      <vt:lpstr>Spatial pyramid representation</vt:lpstr>
      <vt:lpstr>Spatial pyramid representation</vt:lpstr>
      <vt:lpstr>Spatial pyramid representation</vt:lpstr>
      <vt:lpstr>Scene category dataset</vt:lpstr>
      <vt:lpstr>Caltech101 dataset</vt:lpstr>
      <vt:lpstr>Bags of features for action recognition</vt:lpstr>
      <vt:lpstr>History of ideas in recognition</vt:lpstr>
    </vt:vector>
  </TitlesOfParts>
  <Company>New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ICCV 2005 Beijing, Short Course, Oct 15</dc:title>
  <dc:creator>Rob Fergus</dc:creator>
  <cp:lastModifiedBy>Samuel cheng</cp:lastModifiedBy>
  <cp:revision>254</cp:revision>
  <dcterms:created xsi:type="dcterms:W3CDTF">2005-10-15T04:03:13Z</dcterms:created>
  <dcterms:modified xsi:type="dcterms:W3CDTF">2019-04-10T01:17:40Z</dcterms:modified>
</cp:coreProperties>
</file>