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6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4" r:id="rId2"/>
    <p:sldId id="408" r:id="rId3"/>
    <p:sldId id="346" r:id="rId4"/>
    <p:sldId id="347" r:id="rId5"/>
    <p:sldId id="348" r:id="rId6"/>
    <p:sldId id="391" r:id="rId7"/>
    <p:sldId id="392" r:id="rId8"/>
    <p:sldId id="393" r:id="rId9"/>
    <p:sldId id="352" r:id="rId10"/>
    <p:sldId id="353" r:id="rId11"/>
    <p:sldId id="378" r:id="rId12"/>
    <p:sldId id="376" r:id="rId13"/>
    <p:sldId id="354" r:id="rId14"/>
    <p:sldId id="355" r:id="rId15"/>
    <p:sldId id="356" r:id="rId16"/>
    <p:sldId id="395" r:id="rId17"/>
    <p:sldId id="396" r:id="rId18"/>
    <p:sldId id="397" r:id="rId19"/>
    <p:sldId id="398" r:id="rId20"/>
    <p:sldId id="409" r:id="rId21"/>
    <p:sldId id="399" r:id="rId22"/>
    <p:sldId id="400" r:id="rId23"/>
    <p:sldId id="401" r:id="rId24"/>
    <p:sldId id="406" r:id="rId25"/>
    <p:sldId id="407" r:id="rId26"/>
    <p:sldId id="402" r:id="rId27"/>
    <p:sldId id="405" r:id="rId28"/>
    <p:sldId id="357" r:id="rId29"/>
    <p:sldId id="358" r:id="rId30"/>
    <p:sldId id="359" r:id="rId31"/>
    <p:sldId id="360" r:id="rId32"/>
    <p:sldId id="361" r:id="rId33"/>
    <p:sldId id="362" r:id="rId34"/>
    <p:sldId id="377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93" autoAdjust="0"/>
    <p:restoredTop sz="94587" autoAdjust="0"/>
  </p:normalViewPr>
  <p:slideViewPr>
    <p:cSldViewPr>
      <p:cViewPr varScale="1">
        <p:scale>
          <a:sx n="102" d="100"/>
          <a:sy n="102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DFE2D6-EBD3-4775-B099-9FAF961E4B53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D9B1D1-5CCA-4C71-8750-E926EEE437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9B1D1-5CCA-4C71-8750-E926EEE4375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557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F8D01B-77AF-42B1-8335-5547381074A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141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4EE6FF-9CAC-49B5-BF01-EF2CD7D536A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364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E8CCCEB-8C0A-45ED-93EC-83805FD337C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778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97DE27-2175-454F-A2D5-34EC76CDCFE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710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9C003A9-F4CE-488E-A409-AE0DE87C451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7337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CD40FA-C325-48FF-B7B3-D7D805AA781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1541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CDEFE1-4F23-49F5-BB88-45DDDC6F887A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922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31DFE-A39B-49CA-9D41-5D9B2ED757DD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C679A-0557-4342-BC9B-6EE21CA63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477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9CA21-E5C3-4FF6-B748-319902CD530A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9046E-7C75-40C4-B9D3-8D1BD7FB0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2884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35DB3-6830-4F30-B0D8-A6171FCD468B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5EE32-3D82-40D8-8055-5B8D137EC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8196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9C2-28F1-4353-9029-F44E83A9DED5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2D25A-F0C6-4667-83CF-A7EED03AE7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92413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9BCC-6C73-4940-80D8-CBBB9E5217ED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9B7D9-3938-4179-827D-811B385B0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303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31B7C-CE57-48BB-94CA-C6F355B5394B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CAB7A-34DA-499B-9D83-B92A9F60A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534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DDED-4240-4913-A91E-F5EC8010429F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16B2B-92FF-42F3-9DB9-3C9E731E02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95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B42E-77D2-4627-AC89-A6B78922C06B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69321-6099-4F6B-8CEA-BA4C01643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194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9FFF-DCD3-41A5-867F-23C5E41D4ACC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6B02C-FA64-406C-94BA-51060CB34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0463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CAE6-9C5C-4684-94E8-93CA608F5F24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0FDAA-E4BC-4B0C-829E-978A9A05A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49517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341A-6AFA-4FC6-BEA4-2444863711ED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75AA-B169-497B-A548-C32CF1B77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58765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91922-5BBE-4518-9D76-B825EF0AA35A}" type="datetimeFigureOut">
              <a:rPr lang="en-US"/>
              <a:pPr>
                <a:defRPr/>
              </a:pPr>
              <a:t>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F5EE5E4-CBB8-4E31-9FF4-D59D6D4883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34" Type="http://schemas.openxmlformats.org/officeDocument/2006/relationships/notesSlide" Target="../notesSlides/notesSlide3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image" Target="../media/image19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image" Target="../media/image20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9" Type="http://schemas.openxmlformats.org/officeDocument/2006/relationships/notesSlide" Target="../notesSlides/notesSlide4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tags" Target="../tags/tag91.xml"/><Relationship Id="rId42" Type="http://schemas.openxmlformats.org/officeDocument/2006/relationships/image" Target="../media/image21.png"/><Relationship Id="rId47" Type="http://schemas.openxmlformats.org/officeDocument/2006/relationships/image" Target="../media/image26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tags" Target="../tags/tag90.xml"/><Relationship Id="rId38" Type="http://schemas.openxmlformats.org/officeDocument/2006/relationships/slideLayout" Target="../slideLayouts/slideLayout7.xml"/><Relationship Id="rId46" Type="http://schemas.openxmlformats.org/officeDocument/2006/relationships/image" Target="../media/image25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41" Type="http://schemas.openxmlformats.org/officeDocument/2006/relationships/image" Target="../media/image20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tags" Target="../tags/tag89.xml"/><Relationship Id="rId37" Type="http://schemas.openxmlformats.org/officeDocument/2006/relationships/tags" Target="../tags/tag94.xml"/><Relationship Id="rId40" Type="http://schemas.openxmlformats.org/officeDocument/2006/relationships/image" Target="../media/image18.png"/><Relationship Id="rId45" Type="http://schemas.openxmlformats.org/officeDocument/2006/relationships/image" Target="../media/image24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36" Type="http://schemas.openxmlformats.org/officeDocument/2006/relationships/tags" Target="../tags/tag93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tags" Target="../tags/tag88.xml"/><Relationship Id="rId44" Type="http://schemas.openxmlformats.org/officeDocument/2006/relationships/image" Target="../media/image23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Relationship Id="rId35" Type="http://schemas.openxmlformats.org/officeDocument/2006/relationships/tags" Target="../tags/tag92.xml"/><Relationship Id="rId4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image" Target="../media/image31.png"/><Relationship Id="rId3" Type="http://schemas.openxmlformats.org/officeDocument/2006/relationships/tags" Target="../tags/tag98.xml"/><Relationship Id="rId21" Type="http://schemas.openxmlformats.org/officeDocument/2006/relationships/notesSlide" Target="../notesSlides/notesSlide5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image" Target="../media/image21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34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image" Target="../media/image30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hyperlink" Target="http://en.wikipedia.org/wiki/Bilinear_interpolation" TargetMode="External"/><Relationship Id="rId28" Type="http://schemas.openxmlformats.org/officeDocument/2006/relationships/image" Target="../media/image33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image" Target="../media/image29.png"/><Relationship Id="rId27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Relationship Id="rId6" Type="http://schemas.openxmlformats.org/officeDocument/2006/relationships/image" Target="../media/image3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7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54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7.bin"/><Relationship Id="rId7" Type="http://schemas.openxmlformats.org/officeDocument/2006/relationships/image" Target="../media/image53.wmf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6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61.wmf"/><Relationship Id="rId24" Type="http://schemas.openxmlformats.org/officeDocument/2006/relationships/image" Target="../media/image57.wmf"/><Relationship Id="rId5" Type="http://schemas.openxmlformats.org/officeDocument/2006/relationships/image" Target="../media/image52.wmf"/><Relationship Id="rId15" Type="http://schemas.openxmlformats.org/officeDocument/2006/relationships/image" Target="../media/image65.wmf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59.wmf"/><Relationship Id="rId14" Type="http://schemas.openxmlformats.org/officeDocument/2006/relationships/image" Target="../media/image64.wmf"/><Relationship Id="rId22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118.xml"/><Relationship Id="rId7" Type="http://schemas.openxmlformats.org/officeDocument/2006/relationships/oleObject" Target="../embeddings/oleObject9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121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bach.de/ot/mot_wagonWheel/index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Samuel Cheng</a:t>
            </a:r>
          </a:p>
          <a:p>
            <a:r>
              <a:rPr lang="en-US" dirty="0" smtClean="0"/>
              <a:t>Slide credits: Noah </a:t>
            </a:r>
            <a:r>
              <a:rPr lang="en-US" dirty="0" err="1" smtClean="0"/>
              <a:t>Snavely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52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7462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Alias: n., an assumed name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42381" r="29428" b="27142"/>
          <a:stretch>
            <a:fillRect/>
          </a:stretch>
        </p:blipFill>
        <p:spPr bwMode="auto">
          <a:xfrm>
            <a:off x="914400" y="13716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927350"/>
            <a:ext cx="33131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Picket fence receding</a:t>
            </a:r>
          </a:p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Into the distance will</a:t>
            </a:r>
          </a:p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produce aliasing…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24400" y="838200"/>
            <a:ext cx="3429000" cy="1676400"/>
            <a:chOff x="2976" y="528"/>
            <a:chExt cx="2160" cy="1056"/>
          </a:xfrm>
        </p:grpSpPr>
        <p:pic>
          <p:nvPicPr>
            <p:cNvPr id="10256" name="Picture 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ext Box 7"/>
            <p:cNvSpPr txBox="1">
              <a:spLocks noChangeArrowheads="1"/>
            </p:cNvSpPr>
            <p:nvPr/>
          </p:nvSpPr>
          <p:spPr bwMode="auto">
            <a:xfrm>
              <a:off x="3557" y="528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Input signal: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325" y="2387600"/>
            <a:ext cx="7635875" cy="2489200"/>
            <a:chOff x="518" y="1504"/>
            <a:chExt cx="4810" cy="1568"/>
          </a:xfrm>
        </p:grpSpPr>
        <p:pic>
          <p:nvPicPr>
            <p:cNvPr id="10252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Text Box 10"/>
            <p:cNvSpPr txBox="1">
              <a:spLocks noChangeArrowheads="1"/>
            </p:cNvSpPr>
            <p:nvPr/>
          </p:nvSpPr>
          <p:spPr bwMode="auto">
            <a:xfrm>
              <a:off x="2690" y="2822"/>
              <a:ext cx="2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Arial" panose="020B0604020202020204" pitchFamily="34" charset="0"/>
                </a:rPr>
                <a:t>x = 0:.05:5;  imagesc(sin((2.^x).*x))</a:t>
              </a:r>
            </a:p>
          </p:txBody>
        </p:sp>
        <p:sp>
          <p:nvSpPr>
            <p:cNvPr id="10254" name="Text Box 11"/>
            <p:cNvSpPr txBox="1">
              <a:spLocks noChangeArrowheads="1"/>
            </p:cNvSpPr>
            <p:nvPr/>
          </p:nvSpPr>
          <p:spPr bwMode="auto">
            <a:xfrm>
              <a:off x="3467" y="1504"/>
              <a:ext cx="1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Matlab output:</a:t>
              </a:r>
            </a:p>
          </p:txBody>
        </p:sp>
        <p:sp>
          <p:nvSpPr>
            <p:cNvPr id="10255" name="Text Box 12"/>
            <p:cNvSpPr txBox="1">
              <a:spLocks noChangeArrowheads="1"/>
            </p:cNvSpPr>
            <p:nvPr/>
          </p:nvSpPr>
          <p:spPr bwMode="auto">
            <a:xfrm>
              <a:off x="518" y="2713"/>
              <a:ext cx="6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WHY?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30325" y="4876800"/>
            <a:ext cx="7280275" cy="1981200"/>
            <a:chOff x="838" y="3072"/>
            <a:chExt cx="4586" cy="1248"/>
          </a:xfrm>
        </p:grpSpPr>
        <p:pic>
          <p:nvPicPr>
            <p:cNvPr id="10248" name="Picture 14" descr="ali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3120"/>
              <a:ext cx="3434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Line 15"/>
            <p:cNvSpPr>
              <a:spLocks noChangeShapeType="1"/>
            </p:cNvSpPr>
            <p:nvPr/>
          </p:nvSpPr>
          <p:spPr bwMode="auto">
            <a:xfrm flipV="1">
              <a:off x="4320" y="3072"/>
              <a:ext cx="432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16"/>
            <p:cNvSpPr txBox="1">
              <a:spLocks noChangeArrowheads="1"/>
            </p:cNvSpPr>
            <p:nvPr/>
          </p:nvSpPr>
          <p:spPr bwMode="auto">
            <a:xfrm>
              <a:off x="4656" y="3264"/>
              <a:ext cx="76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Aj-aj-aj:</a:t>
              </a:r>
            </a:p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Alias!</a:t>
              </a:r>
            </a:p>
          </p:txBody>
        </p:sp>
        <p:sp>
          <p:nvSpPr>
            <p:cNvPr id="10251" name="Text Box 17"/>
            <p:cNvSpPr txBox="1">
              <a:spLocks noChangeArrowheads="1"/>
            </p:cNvSpPr>
            <p:nvPr/>
          </p:nvSpPr>
          <p:spPr bwMode="auto">
            <a:xfrm>
              <a:off x="1718" y="4032"/>
              <a:ext cx="18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>
                  <a:latin typeface="Arial" panose="020B0604020202020204" pitchFamily="34" charset="0"/>
                </a:rPr>
                <a:t>Not enough samples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smtClean="0"/>
              <a:t>Nyquist limit – 2D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57023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943600" y="2209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Good sampling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943600" y="499745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Bad sampling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Aliasing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downsampling by a factor of two</a:t>
            </a:r>
          </a:p>
          <a:p>
            <a:pPr lvl="1"/>
            <a:r>
              <a:rPr lang="en-US" altLang="en-US" smtClean="0"/>
              <a:t>Original image has frequencies that are too high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How can we fix this?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altLang="en-US" smtClean="0"/>
              <a:t>Gaussian pre-filtering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1/4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Solution: filter the image, </a:t>
            </a:r>
            <a:r>
              <a:rPr lang="en-US" altLang="en-US" sz="3200" i="1"/>
              <a:t>then</a:t>
            </a:r>
            <a:r>
              <a:rPr lang="en-US" altLang="en-US" sz="3200"/>
              <a:t> subsample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3154363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91440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14400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altLang="en-US" sz="3200" smtClean="0"/>
              <a:t>Subsampling with Gaussian pre-filtering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267200" y="51054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1/4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7377113" y="5105400"/>
            <a:ext cx="928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 1/8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33400" y="5105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Gaussian 1/2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200"/>
              <a:t>Solution:  filter the image, </a:t>
            </a:r>
            <a:r>
              <a:rPr lang="en-US" altLang="en-US" sz="3200" i="1"/>
              <a:t>then</a:t>
            </a:r>
            <a:r>
              <a:rPr lang="en-US" altLang="en-US" sz="3200"/>
              <a:t> subsample</a:t>
            </a: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144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001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-117475"/>
            <a:ext cx="8229600" cy="1143000"/>
          </a:xfrm>
        </p:spPr>
        <p:txBody>
          <a:bodyPr/>
          <a:lstStyle/>
          <a:p>
            <a:r>
              <a:rPr lang="en-US" altLang="en-US" smtClean="0"/>
              <a:t>Compare with...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7338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1/4  </a:t>
            </a:r>
            <a:r>
              <a:rPr lang="en-US" altLang="en-US" sz="1600">
                <a:latin typeface="Arial" panose="020B0604020202020204" pitchFamily="34" charset="0"/>
              </a:rPr>
              <a:t>(2x zoom)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934200" y="5105400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1/8  </a:t>
            </a:r>
            <a:r>
              <a:rPr lang="en-US" altLang="en-US" sz="1600">
                <a:latin typeface="Arial" panose="020B0604020202020204" pitchFamily="34" charset="0"/>
              </a:rPr>
              <a:t>(4x zoom)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1/2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4575"/>
          </a:xfrm>
        </p:spPr>
        <p:txBody>
          <a:bodyPr/>
          <a:lstStyle/>
          <a:p>
            <a:r>
              <a:rPr lang="en-US" altLang="en-US" smtClean="0"/>
              <a:t>This image is too small for this screen:</a:t>
            </a:r>
          </a:p>
          <a:p>
            <a:r>
              <a:rPr lang="en-US" altLang="en-US" smtClean="0"/>
              <a:t>How can we make it 10 times as big?</a:t>
            </a:r>
          </a:p>
          <a:p>
            <a:r>
              <a:rPr lang="en-US" altLang="en-US" smtClean="0"/>
              <a:t>Simplest approach: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 repeat each row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 and column 10 times</a:t>
            </a:r>
          </a:p>
          <a:p>
            <a:r>
              <a:rPr lang="en-US" altLang="en-US" smtClean="0"/>
              <a:t>(“Nearest neighbor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	  interpolation”)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214020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916238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1768475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31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68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275"/>
            <a:ext cx="3048000" cy="711200"/>
          </a:xfrm>
          <a:custGeom>
            <a:avLst/>
            <a:gdLst>
              <a:gd name="T0" fmla="*/ 0 w 1920"/>
              <a:gd name="T1" fmla="*/ 647700 h 448"/>
              <a:gd name="T2" fmla="*/ 762000 w 1920"/>
              <a:gd name="T3" fmla="*/ 38100 h 448"/>
              <a:gd name="T4" fmla="*/ 1524000 w 1920"/>
              <a:gd name="T5" fmla="*/ 419100 h 448"/>
              <a:gd name="T6" fmla="*/ 2286000 w 1920"/>
              <a:gd name="T7" fmla="*/ 647700 h 448"/>
              <a:gd name="T8" fmla="*/ 3048000 w 1920"/>
              <a:gd name="T9" fmla="*/ 38100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interpolation</a:t>
            </a:r>
          </a:p>
        </p:txBody>
      </p:sp>
      <p:sp>
        <p:nvSpPr>
          <p:cNvPr id="27657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59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1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08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6913" y="4081463"/>
            <a:ext cx="77724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/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If we could somehow reconstruct the original function, any new image could be generated, at any resolution and scale </a:t>
            </a:r>
          </a:p>
        </p:txBody>
      </p:sp>
      <p:pic>
        <p:nvPicPr>
          <p:cNvPr id="27666" name="Picture 19" descr="Edittex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673600"/>
            <a:ext cx="4341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7668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7669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7670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7671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pic>
        <p:nvPicPr>
          <p:cNvPr id="27672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2163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  <p:sp>
        <p:nvSpPr>
          <p:cNvPr id="27674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65564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572000" y="2673350"/>
            <a:ext cx="0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Freeform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67000" y="2073275"/>
            <a:ext cx="3048000" cy="711200"/>
          </a:xfrm>
          <a:custGeom>
            <a:avLst/>
            <a:gdLst>
              <a:gd name="T0" fmla="*/ 0 w 1920"/>
              <a:gd name="T1" fmla="*/ 647700 h 448"/>
              <a:gd name="T2" fmla="*/ 762000 w 1920"/>
              <a:gd name="T3" fmla="*/ 38100 h 448"/>
              <a:gd name="T4" fmla="*/ 1524000 w 1920"/>
              <a:gd name="T5" fmla="*/ 419100 h 448"/>
              <a:gd name="T6" fmla="*/ 2286000 w 1920"/>
              <a:gd name="T7" fmla="*/ 647700 h 448"/>
              <a:gd name="T8" fmla="*/ 3048000 w 1920"/>
              <a:gd name="T9" fmla="*/ 38100 h 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448"/>
              <a:gd name="T17" fmla="*/ 1920 w 1920"/>
              <a:gd name="T18" fmla="*/ 448 h 4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448">
                <a:moveTo>
                  <a:pt x="0" y="408"/>
                </a:moveTo>
                <a:cubicBezTo>
                  <a:pt x="160" y="228"/>
                  <a:pt x="320" y="48"/>
                  <a:pt x="480" y="24"/>
                </a:cubicBezTo>
                <a:cubicBezTo>
                  <a:pt x="640" y="0"/>
                  <a:pt x="800" y="200"/>
                  <a:pt x="960" y="264"/>
                </a:cubicBezTo>
                <a:cubicBezTo>
                  <a:pt x="1120" y="328"/>
                  <a:pt x="1280" y="448"/>
                  <a:pt x="1440" y="408"/>
                </a:cubicBezTo>
                <a:cubicBezTo>
                  <a:pt x="1600" y="368"/>
                  <a:pt x="1760" y="196"/>
                  <a:pt x="1920" y="2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 idx="4294967295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interpolation</a:t>
            </a:r>
          </a:p>
        </p:txBody>
      </p:sp>
      <p:sp>
        <p:nvSpPr>
          <p:cNvPr id="2868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8690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8691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8692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8693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sp>
        <p:nvSpPr>
          <p:cNvPr id="28694" name="Oval 2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33900" y="2616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048000" y="2339975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334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810000" y="226377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Oval 2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71900" y="22161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699" name="Oval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9900" y="22828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8700" name="Oval 3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295900" y="24352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8701" name="Picture 3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33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32163"/>
            <a:ext cx="192088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3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  <p:sp>
        <p:nvSpPr>
          <p:cNvPr id="28704" name="Rectangle 18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96913" y="4081463"/>
            <a:ext cx="7772400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 dirty="0"/>
              <a:t>Recall how a digital image is formed</a:t>
            </a:r>
          </a:p>
          <a:p>
            <a:pPr>
              <a:spcBef>
                <a:spcPct val="20000"/>
              </a:spcBef>
            </a:pPr>
            <a:endParaRPr lang="en-US" altLang="en-US" dirty="0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 dirty="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It is a discrete point-sampling of a continuous function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If we could somehow reconstruct the original function, any new image could be generated, at any resolution and scale </a:t>
            </a:r>
          </a:p>
        </p:txBody>
      </p:sp>
      <p:pic>
        <p:nvPicPr>
          <p:cNvPr id="28705" name="Picture 19" descr="Edittex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673600"/>
            <a:ext cx="43418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6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</p:spTree>
    <p:extLst>
      <p:ext uri="{BB962C8B-B14F-4D97-AF65-F5344CB8AC3E}">
        <p14:creationId xmlns:p14="http://schemas.microsoft.com/office/powerpoint/2010/main" val="2926858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Image interpolation</a:t>
            </a:r>
          </a:p>
        </p:txBody>
      </p:sp>
      <p:sp>
        <p:nvSpPr>
          <p:cNvPr id="29699" name="Line 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667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429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91000" y="24923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953000" y="27209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28900" y="26828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4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52900" y="2454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5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0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6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14900" y="2673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07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438400" y="3406775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5715000" y="21113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Oval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76900" y="20637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9710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438400" y="1730375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36825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29712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295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sp>
        <p:nvSpPr>
          <p:cNvPr id="2971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57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3</a:t>
            </a:r>
          </a:p>
        </p:txBody>
      </p:sp>
      <p:sp>
        <p:nvSpPr>
          <p:cNvPr id="29714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819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29715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81650" y="33305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pic>
        <p:nvPicPr>
          <p:cNvPr id="29716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7050"/>
            <a:ext cx="635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3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00450" y="3341688"/>
            <a:ext cx="438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2.5</a:t>
            </a:r>
          </a:p>
        </p:txBody>
      </p:sp>
      <p:sp>
        <p:nvSpPr>
          <p:cNvPr id="29718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28850" y="24606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pic>
        <p:nvPicPr>
          <p:cNvPr id="29719" name="Picture 2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333750"/>
            <a:ext cx="19208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028950" y="2644775"/>
            <a:ext cx="1543050" cy="762000"/>
            <a:chOff x="1908" y="2016"/>
            <a:chExt cx="972" cy="480"/>
          </a:xfrm>
        </p:grpSpPr>
        <p:sp>
          <p:nvSpPr>
            <p:cNvPr id="29737" name="Freeform 3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9738" name="Picture 3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5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429000" y="2111375"/>
            <a:ext cx="762000" cy="1295400"/>
            <a:chOff x="2160" y="1680"/>
            <a:chExt cx="480" cy="816"/>
          </a:xfrm>
        </p:grpSpPr>
        <p:sp>
          <p:nvSpPr>
            <p:cNvPr id="29734" name="Line 3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2400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160" y="1680"/>
              <a:ext cx="48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Oval 38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376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26023" name="Freeform 3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667000" y="2111375"/>
            <a:ext cx="3048000" cy="609600"/>
          </a:xfrm>
          <a:custGeom>
            <a:avLst/>
            <a:gdLst>
              <a:gd name="T0" fmla="*/ 0 w 1920"/>
              <a:gd name="T1" fmla="*/ 609600 h 384"/>
              <a:gd name="T2" fmla="*/ 762000 w 1920"/>
              <a:gd name="T3" fmla="*/ 0 h 384"/>
              <a:gd name="T4" fmla="*/ 1524000 w 1920"/>
              <a:gd name="T5" fmla="*/ 381000 h 384"/>
              <a:gd name="T6" fmla="*/ 2286000 w 1920"/>
              <a:gd name="T7" fmla="*/ 609600 h 384"/>
              <a:gd name="T8" fmla="*/ 3048000 w 1920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384"/>
              <a:gd name="T17" fmla="*/ 1920 w 1920"/>
              <a:gd name="T18" fmla="*/ 384 h 3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384">
                <a:moveTo>
                  <a:pt x="0" y="384"/>
                </a:moveTo>
                <a:lnTo>
                  <a:pt x="480" y="0"/>
                </a:lnTo>
                <a:lnTo>
                  <a:pt x="960" y="240"/>
                </a:lnTo>
                <a:lnTo>
                  <a:pt x="1440" y="384"/>
                </a:lnTo>
                <a:lnTo>
                  <a:pt x="192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154" name="Rectangle 4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5800" y="4495800"/>
            <a:ext cx="7772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Convert      to a continuous function: </a:t>
            </a:r>
          </a:p>
          <a:p>
            <a:pPr lvl="1">
              <a:spcBef>
                <a:spcPct val="20000"/>
              </a:spcBef>
            </a:pPr>
            <a:endParaRPr lang="en-US" altLang="en-US" sz="2000"/>
          </a:p>
          <a:p>
            <a:pPr lvl="1">
              <a:spcBef>
                <a:spcPct val="20000"/>
              </a:spcBef>
              <a:buFontTx/>
              <a:buChar char="•"/>
            </a:pPr>
            <a:endParaRPr lang="en-US" altLang="en-US" sz="500"/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Reconstruct by convolution with a </a:t>
            </a:r>
            <a:r>
              <a:rPr lang="en-US" altLang="en-US" sz="2000" i="1"/>
              <a:t>reconstruction filter,</a:t>
            </a:r>
            <a:r>
              <a:rPr lang="en-US" altLang="en-US" sz="2000"/>
              <a:t> </a:t>
            </a:r>
            <a:r>
              <a:rPr lang="en-US" altLang="en-U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474155" name="Picture 43" descr="Edittex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953000"/>
            <a:ext cx="211137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4156" name="Picture 44" descr="Edittex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86375"/>
            <a:ext cx="6208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6" name="Rectangle 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6913" y="374491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/>
              <a:t>What if we don’t know    ?</a:t>
            </a:r>
          </a:p>
        </p:txBody>
      </p:sp>
      <p:pic>
        <p:nvPicPr>
          <p:cNvPr id="29727" name="Picture 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852863"/>
            <a:ext cx="1730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5800" y="4211638"/>
            <a:ext cx="7772400" cy="762000"/>
            <a:chOff x="432" y="987"/>
            <a:chExt cx="4896" cy="480"/>
          </a:xfrm>
        </p:grpSpPr>
        <p:sp>
          <p:nvSpPr>
            <p:cNvPr id="29732" name="Rectangle 3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2" y="987"/>
              <a:ext cx="489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000"/>
                <a:t>Guess an approximation:</a:t>
              </a:r>
            </a:p>
            <a:p>
              <a:pPr lvl="1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en-US" sz="2000"/>
                <a:t>Can be done in a principled way: filtering</a:t>
              </a:r>
            </a:p>
          </p:txBody>
        </p:sp>
        <p:pic>
          <p:nvPicPr>
            <p:cNvPr id="29733" name="Picture 31" descr="Edittex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1007"/>
              <a:ext cx="105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29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004050" y="2409825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d = 1 in this </a:t>
            </a:r>
          </a:p>
          <a:p>
            <a:r>
              <a:rPr lang="en-US" altLang="en-US">
                <a:latin typeface="Arial" panose="020B0604020202020204" pitchFamily="34" charset="0"/>
              </a:rPr>
              <a:t>example</a:t>
            </a:r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6061075"/>
            <a:ext cx="152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1" name="Text Box 8"/>
          <p:cNvSpPr txBox="1">
            <a:spLocks noChangeArrowheads="1"/>
          </p:cNvSpPr>
          <p:nvPr/>
        </p:nvSpPr>
        <p:spPr bwMode="auto">
          <a:xfrm>
            <a:off x="7196138" y="6491288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Adapted from: S. Seitz</a:t>
            </a:r>
          </a:p>
        </p:txBody>
      </p:sp>
    </p:spTree>
    <p:extLst>
      <p:ext uri="{BB962C8B-B14F-4D97-AF65-F5344CB8AC3E}">
        <p14:creationId xmlns:p14="http://schemas.microsoft.com/office/powerpoint/2010/main" val="195642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4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4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36" grpId="0"/>
      <p:bldP spid="4260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Tentative presentation </a:t>
            </a:r>
            <a:r>
              <a:rPr lang="en-US" dirty="0" smtClean="0"/>
              <a:t>schedule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693310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364"/>
                <a:gridCol w="3179618"/>
                <a:gridCol w="31796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presentations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</a:t>
                      </a:r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Tulsa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038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Title and abstract due: Feb </a:t>
            </a:r>
            <a:r>
              <a:rPr lang="en-US" dirty="0" smtClean="0"/>
              <a:t>21</a:t>
            </a:r>
            <a:endParaRPr lang="en-US" dirty="0" smtClean="0"/>
          </a:p>
          <a:p>
            <a:r>
              <a:rPr lang="en-US" dirty="0" smtClean="0"/>
              <a:t>Speaker schedule TBD: next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17802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 perspective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68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Image interpolation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8275"/>
            <a:ext cx="6759575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738938" y="1730375"/>
            <a:ext cx="225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“Ideal” reconstruction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738938" y="3025775"/>
            <a:ext cx="2519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Nearest-neighbor interpolation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6738938" y="4549775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Linear interpolation</a:t>
            </a:r>
          </a:p>
        </p:txBody>
      </p:sp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6738938" y="5943600"/>
            <a:ext cx="251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Gaussian reconstruction</a:t>
            </a:r>
          </a:p>
        </p:txBody>
      </p:sp>
      <p:sp>
        <p:nvSpPr>
          <p:cNvPr id="30728" name="TextBox 7"/>
          <p:cNvSpPr txBox="1">
            <a:spLocks noChangeArrowheads="1"/>
          </p:cNvSpPr>
          <p:nvPr/>
        </p:nvSpPr>
        <p:spPr bwMode="auto">
          <a:xfrm>
            <a:off x="7673975" y="6564313"/>
            <a:ext cx="1477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Source: B. Curless</a:t>
            </a:r>
          </a:p>
        </p:txBody>
      </p:sp>
    </p:spTree>
    <p:extLst>
      <p:ext uri="{BB962C8B-B14F-4D97-AF65-F5344CB8AC3E}">
        <p14:creationId xmlns:p14="http://schemas.microsoft.com/office/powerpoint/2010/main" val="437261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4"/>
          <p:cNvGrpSpPr>
            <a:grpSpLocks/>
          </p:cNvGrpSpPr>
          <p:nvPr/>
        </p:nvGrpSpPr>
        <p:grpSpPr bwMode="auto">
          <a:xfrm>
            <a:off x="5232400" y="1797050"/>
            <a:ext cx="2163763" cy="1543050"/>
            <a:chOff x="6433450" y="1994824"/>
            <a:chExt cx="2163763" cy="1543050"/>
          </a:xfrm>
        </p:grpSpPr>
        <p:pic>
          <p:nvPicPr>
            <p:cNvPr id="31764" name="Picture 60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450" y="1994824"/>
              <a:ext cx="2163763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765" name="Straight Connector 19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7221644" y="2654431"/>
              <a:ext cx="901700" cy="25876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6" name="Straight Connector 24"/>
            <p:cNvCxnSpPr>
              <a:cxnSpLocks noChangeShapeType="1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6939863" y="2599661"/>
              <a:ext cx="869950" cy="3397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7" name="Straight Connector 26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7412144" y="2463930"/>
              <a:ext cx="527050" cy="26193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Straight Connector 28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 rot="16200000" flipH="1">
              <a:off x="7763775" y="2888587"/>
              <a:ext cx="147638" cy="7461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47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mtClean="0"/>
              <a:t>Reconstruction filters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685800" y="1393825"/>
            <a:ext cx="7772400" cy="5334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What does the 2D version of this hat function look like?</a:t>
            </a:r>
          </a:p>
        </p:txBody>
      </p:sp>
      <p:sp>
        <p:nvSpPr>
          <p:cNvPr id="397349" name="Rectangle 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600" y="4103688"/>
            <a:ext cx="6794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/>
              <a:t>Often implemented without cross-correlation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E.g., </a:t>
            </a:r>
            <a:r>
              <a:rPr lang="en-US" altLang="en-US" sz="2000">
                <a:hlinkClick r:id="rId23"/>
              </a:rPr>
              <a:t>http://en.wikipedia.org/wiki/Bilinear_interpolation</a:t>
            </a:r>
            <a:r>
              <a:rPr lang="en-US" altLang="en-US" sz="2000"/>
              <a:t> </a:t>
            </a:r>
            <a:endParaRPr lang="en-US" altLang="en-US"/>
          </a:p>
          <a:p>
            <a:pPr>
              <a:spcBef>
                <a:spcPct val="20000"/>
              </a:spcBef>
            </a:pPr>
            <a:r>
              <a:rPr lang="en-US" altLang="en-US" sz="2000"/>
              <a:t>Better filters give better resampled images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2000" b="1"/>
              <a:t>Bicubic</a:t>
            </a:r>
            <a:r>
              <a:rPr lang="en-US" altLang="en-US" sz="2000"/>
              <a:t> is common choice</a:t>
            </a:r>
          </a:p>
        </p:txBody>
      </p:sp>
      <p:sp>
        <p:nvSpPr>
          <p:cNvPr id="31750" name="Rectangle 4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4238" y="43227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31751" name="Picture 45" descr="s3img25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8" y="3538538"/>
            <a:ext cx="1463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140700" y="42894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Rectangle 4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4238" y="432276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1754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8675" y="2351088"/>
            <a:ext cx="1543050" cy="762000"/>
            <a:chOff x="1908" y="2016"/>
            <a:chExt cx="972" cy="480"/>
          </a:xfrm>
        </p:grpSpPr>
        <p:sp>
          <p:nvSpPr>
            <p:cNvPr id="31762" name="Freeform 5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920" y="2016"/>
              <a:ext cx="960" cy="480"/>
            </a:xfrm>
            <a:custGeom>
              <a:avLst/>
              <a:gdLst>
                <a:gd name="T0" fmla="*/ 0 w 960"/>
                <a:gd name="T1" fmla="*/ 480 h 480"/>
                <a:gd name="T2" fmla="*/ 480 w 960"/>
                <a:gd name="T3" fmla="*/ 0 h 480"/>
                <a:gd name="T4" fmla="*/ 960 w 960"/>
                <a:gd name="T5" fmla="*/ 480 h 480"/>
                <a:gd name="T6" fmla="*/ 0 60000 65536"/>
                <a:gd name="T7" fmla="*/ 0 60000 65536"/>
                <a:gd name="T8" fmla="*/ 0 60000 65536"/>
                <a:gd name="T9" fmla="*/ 0 w 960"/>
                <a:gd name="T10" fmla="*/ 0 h 480"/>
                <a:gd name="T11" fmla="*/ 960 w 96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480">
                  <a:moveTo>
                    <a:pt x="0" y="480"/>
                  </a:moveTo>
                  <a:lnTo>
                    <a:pt x="480" y="0"/>
                  </a:lnTo>
                  <a:lnTo>
                    <a:pt x="960" y="4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763" name="Picture 5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" y="2165"/>
              <a:ext cx="10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5" name="Picture 5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532063"/>
            <a:ext cx="6477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498725"/>
            <a:ext cx="9683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5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70075" y="3189288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performs </a:t>
            </a:r>
          </a:p>
          <a:p>
            <a:pPr algn="ctr"/>
            <a:r>
              <a:rPr lang="en-US" altLang="en-US"/>
              <a:t>linear interpolation</a:t>
            </a:r>
          </a:p>
        </p:txBody>
      </p:sp>
      <p:sp>
        <p:nvSpPr>
          <p:cNvPr id="31758" name="Text Box 5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16450" y="3189288"/>
            <a:ext cx="260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/>
              <a:t>(tent function) performs </a:t>
            </a:r>
          </a:p>
          <a:p>
            <a:pPr algn="ctr"/>
            <a:r>
              <a:rPr lang="en-US" altLang="en-US" b="1"/>
              <a:t>bilinear interpolation</a:t>
            </a:r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5245100"/>
            <a:ext cx="13763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79825" y="6311900"/>
            <a:ext cx="208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400"/>
              <a:t>Cubic reconstruction filter</a:t>
            </a:r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59413"/>
            <a:ext cx="3305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1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7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49" grpId="0" build="p" autoUpdateAnimBg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C:\snavely\work\teaching\09Fa-CS6610\lectures\lec02\images\bee10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181292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2720975"/>
            <a:ext cx="267811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82575" y="5410200"/>
            <a:ext cx="2779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Nearest-neighbor interpolation</a:t>
            </a:r>
          </a:p>
        </p:txBody>
      </p:sp>
      <p:sp>
        <p:nvSpPr>
          <p:cNvPr id="32776" name="TextBox 7"/>
          <p:cNvSpPr txBox="1">
            <a:spLocks noChangeArrowheads="1"/>
          </p:cNvSpPr>
          <p:nvPr/>
        </p:nvSpPr>
        <p:spPr bwMode="auto">
          <a:xfrm>
            <a:off x="3752850" y="5410200"/>
            <a:ext cx="1946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Bilinear interpolation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6651625" y="5410200"/>
            <a:ext cx="1908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600"/>
              <a:t>Bicubic interpolation</a:t>
            </a:r>
          </a:p>
        </p:txBody>
      </p:sp>
      <p:sp>
        <p:nvSpPr>
          <p:cNvPr id="32778" name="TextBox 9"/>
          <p:cNvSpPr txBox="1">
            <a:spLocks noChangeArrowheads="1"/>
          </p:cNvSpPr>
          <p:nvPr/>
        </p:nvSpPr>
        <p:spPr bwMode="auto">
          <a:xfrm>
            <a:off x="1382713" y="1751013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Original image:          x 10</a:t>
            </a:r>
          </a:p>
        </p:txBody>
      </p:sp>
    </p:spTree>
    <p:extLst>
      <p:ext uri="{BB962C8B-B14F-4D97-AF65-F5344CB8AC3E}">
        <p14:creationId xmlns:p14="http://schemas.microsoft.com/office/powerpoint/2010/main" val="24721795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DSP Interpretation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70" y="2733675"/>
            <a:ext cx="2667000" cy="2667000"/>
          </a:xfr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2720975"/>
            <a:ext cx="267811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7" y="3863181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1246742" y="3867944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45856" y="3276600"/>
            <a:ext cx="354344" cy="3810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↑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281797" y="3867944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29397" y="3124200"/>
            <a:ext cx="7620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281797" y="3581400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510397" y="3200400"/>
            <a:ext cx="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85540" y="3352800"/>
            <a:ext cx="25326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32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resampling</a:t>
            </a:r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294" y="1627133"/>
            <a:ext cx="1251634" cy="12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57" y="1627133"/>
            <a:ext cx="1245532" cy="12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snavely\work\teaching\09Fa-CS6610\lectures\lec02\images\bee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7" y="2110581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904940" y="2110581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1140" y="1728294"/>
            <a:ext cx="281690" cy="26160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↑</a:t>
            </a:r>
            <a:endParaRPr lang="en-US" sz="1100" dirty="0"/>
          </a:p>
        </p:txBody>
      </p:sp>
      <p:sp>
        <p:nvSpPr>
          <p:cNvPr id="9" name="Right Arrow 8"/>
          <p:cNvSpPr/>
          <p:nvPr/>
        </p:nvSpPr>
        <p:spPr>
          <a:xfrm>
            <a:off x="2905816" y="2121187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886140" y="1576552"/>
            <a:ext cx="433203" cy="404648"/>
            <a:chOff x="2886140" y="1576552"/>
            <a:chExt cx="433203" cy="404648"/>
          </a:xfrm>
        </p:grpSpPr>
        <p:sp>
          <p:nvSpPr>
            <p:cNvPr id="10" name="Rectangle 9"/>
            <p:cNvSpPr/>
            <p:nvPr/>
          </p:nvSpPr>
          <p:spPr>
            <a:xfrm>
              <a:off x="2886140" y="1576552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972781" y="1854748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102742" y="1627133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031759" y="1728295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66554" y="1565946"/>
            <a:ext cx="476876" cy="808160"/>
            <a:chOff x="4866554" y="1565946"/>
            <a:chExt cx="476876" cy="808160"/>
          </a:xfrm>
        </p:grpSpPr>
        <p:sp>
          <p:nvSpPr>
            <p:cNvPr id="18" name="Right Arrow 17"/>
            <p:cNvSpPr/>
            <p:nvPr/>
          </p:nvSpPr>
          <p:spPr>
            <a:xfrm>
              <a:off x="4886230" y="2110581"/>
              <a:ext cx="457200" cy="2635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66554" y="1565946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953195" y="1844142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5083156" y="1616527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012173" y="1717689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049" y="1600200"/>
            <a:ext cx="1245532" cy="124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6846968" y="2121187"/>
            <a:ext cx="457200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23168" y="1738900"/>
            <a:ext cx="281690" cy="26160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↓</a:t>
            </a:r>
            <a:endParaRPr lang="en-US" sz="1100" dirty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555" y="1861303"/>
            <a:ext cx="741171" cy="7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51515"/>
              </p:ext>
            </p:extLst>
          </p:nvPr>
        </p:nvGraphicFramePr>
        <p:xfrm>
          <a:off x="818048" y="2914829"/>
          <a:ext cx="2548125" cy="48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6" imgW="2006280" imgH="380880" progId="Equation.DSMT4">
                  <p:embed/>
                </p:oleObj>
              </mc:Choice>
              <mc:Fallback>
                <p:oleObj name="Equation" r:id="rId6" imgW="2006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48" y="2914829"/>
                        <a:ext cx="2548125" cy="484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362140" y="3239860"/>
            <a:ext cx="141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Upsampling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4591"/>
              </p:ext>
            </p:extLst>
          </p:nvPr>
        </p:nvGraphicFramePr>
        <p:xfrm>
          <a:off x="4854072" y="2895600"/>
          <a:ext cx="2548125" cy="48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8" imgW="2006280" imgH="380880" progId="Equation.DSMT4">
                  <p:embed/>
                </p:oleObj>
              </mc:Choice>
              <mc:Fallback>
                <p:oleObj name="Equation" r:id="rId8" imgW="20062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072" y="2895600"/>
                        <a:ext cx="2548125" cy="4842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299757" y="3230925"/>
            <a:ext cx="161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downsampling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3201066" y="2110581"/>
            <a:ext cx="2012051" cy="2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862357" y="1576397"/>
            <a:ext cx="433203" cy="404648"/>
            <a:chOff x="2886140" y="1576552"/>
            <a:chExt cx="433203" cy="404648"/>
          </a:xfrm>
        </p:grpSpPr>
        <p:sp>
          <p:nvSpPr>
            <p:cNvPr id="36" name="Rectangle 35"/>
            <p:cNvSpPr/>
            <p:nvPr/>
          </p:nvSpPr>
          <p:spPr>
            <a:xfrm>
              <a:off x="2886140" y="1576552"/>
              <a:ext cx="433203" cy="4046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972781" y="1854748"/>
              <a:ext cx="25992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102742" y="1627133"/>
              <a:ext cx="0" cy="30348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031759" y="1728295"/>
              <a:ext cx="143980" cy="12645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0636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Image interpolation</a:t>
            </a:r>
          </a:p>
        </p:txBody>
      </p:sp>
      <p:pic>
        <p:nvPicPr>
          <p:cNvPr id="220162" name="Picture 2" descr="C:\snavely\work\teaching\09Fa-CS6610\lectures\lec02\images\bee_pers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175" y="1393825"/>
            <a:ext cx="3941763" cy="3940175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163" name="Picture 3" descr="C:\snavely\work\teaching\09Fa-CS6610\lectures\lec02\images\b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888" y="2613025"/>
            <a:ext cx="2613025" cy="2613025"/>
          </a:xfrm>
          <a:prstGeom prst="rect">
            <a:avLst/>
          </a:prstGeom>
          <a:noFill/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929063" y="3417888"/>
            <a:ext cx="893762" cy="86042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2644775" y="1566863"/>
            <a:ext cx="3783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/>
              <a:t>Also used for </a:t>
            </a:r>
            <a:r>
              <a:rPr lang="en-US" altLang="en-US" sz="2800" i="1"/>
              <a:t>resampling</a:t>
            </a:r>
          </a:p>
        </p:txBody>
      </p:sp>
    </p:spTree>
    <p:extLst>
      <p:ext uri="{BB962C8B-B14F-4D97-AF65-F5344CB8AC3E}">
        <p14:creationId xmlns:p14="http://schemas.microsoft.com/office/powerpoint/2010/main" val="2716336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5301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13" y="42863"/>
            <a:ext cx="28844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Gaussian pyramid</a:t>
            </a:r>
            <a:endParaRPr lang="en-US" dirty="0"/>
          </a:p>
        </p:txBody>
      </p:sp>
      <p:pic>
        <p:nvPicPr>
          <p:cNvPr id="104461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23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6419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8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6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4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04462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3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4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5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6411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6408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6406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04460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3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6404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8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7412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7444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7413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3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17414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41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7415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39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7417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1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7436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7422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7433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7423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7431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7424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5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7429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063" y="3798888"/>
            <a:ext cx="6553200" cy="329882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7" name="TextBox 44"/>
          <p:cNvSpPr txBox="1">
            <a:spLocks noChangeArrowheads="1"/>
          </p:cNvSpPr>
          <p:nvPr/>
        </p:nvSpPr>
        <p:spPr bwMode="auto">
          <a:xfrm>
            <a:off x="1374775" y="-615950"/>
            <a:ext cx="165576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90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7428" name="TextBox 45"/>
          <p:cNvSpPr txBox="1">
            <a:spLocks noChangeArrowheads="1"/>
          </p:cNvSpPr>
          <p:nvPr/>
        </p:nvSpPr>
        <p:spPr bwMode="auto">
          <a:xfrm>
            <a:off x="254000" y="1200150"/>
            <a:ext cx="187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i="1"/>
              <a:t>Gaussian pyramid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600" y="2286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Image Scaling</a:t>
            </a:r>
          </a:p>
        </p:txBody>
      </p:sp>
      <p:pic>
        <p:nvPicPr>
          <p:cNvPr id="3075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-1371600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46125" y="1716088"/>
            <a:ext cx="3341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/>
              <a:t>This image is too big to fit on the screen.  How can we generate a half-sized version?</a:t>
            </a:r>
          </a:p>
          <a:p>
            <a:pPr eaLnBrk="0" hangingPunct="0"/>
            <a:endParaRPr lang="en-US" altLang="en-US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7853363" y="6491288"/>
            <a:ext cx="1979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bg2"/>
                </a:solidFill>
              </a:rPr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" descr="C:\snavely\tmp\vg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2754313"/>
            <a:ext cx="28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46"/>
          <p:cNvGrpSpPr>
            <a:grpSpLocks/>
          </p:cNvGrpSpPr>
          <p:nvPr/>
        </p:nvGrpSpPr>
        <p:grpSpPr bwMode="auto">
          <a:xfrm>
            <a:off x="3741738" y="3260725"/>
            <a:ext cx="539750" cy="433388"/>
            <a:chOff x="1390497" y="3261445"/>
            <a:chExt cx="539142" cy="433080"/>
          </a:xfrm>
        </p:grpSpPr>
        <p:sp>
          <p:nvSpPr>
            <p:cNvPr id="19" name="Down Arrow 18"/>
            <p:cNvSpPr/>
            <p:nvPr/>
          </p:nvSpPr>
          <p:spPr>
            <a:xfrm>
              <a:off x="13904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72" name="TextBox 19"/>
            <p:cNvSpPr txBox="1">
              <a:spLocks noChangeArrowheads="1"/>
            </p:cNvSpPr>
            <p:nvPr/>
          </p:nvSpPr>
          <p:spPr bwMode="auto">
            <a:xfrm>
              <a:off x="14042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8436" name="Group 51"/>
          <p:cNvGrpSpPr>
            <a:grpSpLocks/>
          </p:cNvGrpSpPr>
          <p:nvPr/>
        </p:nvGrpSpPr>
        <p:grpSpPr bwMode="auto">
          <a:xfrm>
            <a:off x="2867025" y="3776663"/>
            <a:ext cx="2278063" cy="2994025"/>
            <a:chOff x="515031" y="3777331"/>
            <a:chExt cx="2278578" cy="2993593"/>
          </a:xfrm>
        </p:grpSpPr>
        <p:pic>
          <p:nvPicPr>
            <p:cNvPr id="18468" name="Picture 9" descr="C:\snavely\tmp\vg1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31" y="3861283"/>
              <a:ext cx="2215195" cy="290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42446" y="3777331"/>
              <a:ext cx="105116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32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79073" y="3864630"/>
              <a:ext cx="390613" cy="58411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8437" name="Group 47"/>
          <p:cNvGrpSpPr>
            <a:grpSpLocks/>
          </p:cNvGrpSpPr>
          <p:nvPr/>
        </p:nvGrpSpPr>
        <p:grpSpPr bwMode="auto">
          <a:xfrm>
            <a:off x="4529138" y="3217863"/>
            <a:ext cx="1076325" cy="433387"/>
            <a:chOff x="2177129" y="3217903"/>
            <a:chExt cx="1076513" cy="433080"/>
          </a:xfrm>
        </p:grpSpPr>
        <p:sp>
          <p:nvSpPr>
            <p:cNvPr id="24" name="Down Arrow 23"/>
            <p:cNvSpPr/>
            <p:nvPr/>
          </p:nvSpPr>
          <p:spPr>
            <a:xfrm rot="13480851">
              <a:off x="2435936" y="3217903"/>
              <a:ext cx="538257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7" name="TextBox 24"/>
            <p:cNvSpPr txBox="1">
              <a:spLocks noChangeArrowheads="1"/>
            </p:cNvSpPr>
            <p:nvPr/>
          </p:nvSpPr>
          <p:spPr bwMode="auto">
            <a:xfrm>
              <a:off x="2177129" y="330924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grpSp>
        <p:nvGrpSpPr>
          <p:cNvPr id="18438" name="Group 48"/>
          <p:cNvGrpSpPr>
            <a:grpSpLocks/>
          </p:cNvGrpSpPr>
          <p:nvPr/>
        </p:nvGrpSpPr>
        <p:grpSpPr bwMode="auto">
          <a:xfrm>
            <a:off x="5722938" y="3260725"/>
            <a:ext cx="539750" cy="433388"/>
            <a:chOff x="3371697" y="3261445"/>
            <a:chExt cx="539142" cy="433080"/>
          </a:xfrm>
        </p:grpSpPr>
        <p:sp>
          <p:nvSpPr>
            <p:cNvPr id="26" name="Down Arrow 25"/>
            <p:cNvSpPr/>
            <p:nvPr/>
          </p:nvSpPr>
          <p:spPr>
            <a:xfrm>
              <a:off x="3371697" y="3261445"/>
              <a:ext cx="539142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5" name="TextBox 26"/>
            <p:cNvSpPr txBox="1">
              <a:spLocks noChangeArrowheads="1"/>
            </p:cNvSpPr>
            <p:nvPr/>
          </p:nvSpPr>
          <p:spPr bwMode="auto">
            <a:xfrm>
              <a:off x="3385448" y="3320138"/>
              <a:ext cx="5180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blur</a:t>
              </a:r>
            </a:p>
          </p:txBody>
        </p:sp>
      </p:grpSp>
      <p:grpSp>
        <p:nvGrpSpPr>
          <p:cNvPr id="18439" name="Group 49"/>
          <p:cNvGrpSpPr>
            <a:grpSpLocks/>
          </p:cNvGrpSpPr>
          <p:nvPr/>
        </p:nvGrpSpPr>
        <p:grpSpPr bwMode="auto">
          <a:xfrm>
            <a:off x="6367463" y="3217863"/>
            <a:ext cx="1077912" cy="433387"/>
            <a:chOff x="4016859" y="3217899"/>
            <a:chExt cx="1076513" cy="433080"/>
          </a:xfrm>
        </p:grpSpPr>
        <p:sp>
          <p:nvSpPr>
            <p:cNvPr id="28" name="Down Arrow 27"/>
            <p:cNvSpPr/>
            <p:nvPr/>
          </p:nvSpPr>
          <p:spPr>
            <a:xfrm rot="13480851">
              <a:off x="4275285" y="3217899"/>
              <a:ext cx="539049" cy="433080"/>
            </a:xfrm>
            <a:prstGeom prst="downArrow">
              <a:avLst>
                <a:gd name="adj1" fmla="val 50000"/>
                <a:gd name="adj2" fmla="val 581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63" name="TextBox 28"/>
            <p:cNvSpPr txBox="1">
              <a:spLocks noChangeArrowheads="1"/>
            </p:cNvSpPr>
            <p:nvPr/>
          </p:nvSpPr>
          <p:spPr bwMode="auto">
            <a:xfrm>
              <a:off x="4016859" y="3298359"/>
              <a:ext cx="10765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1600"/>
                <a:t>subsample</a:t>
              </a:r>
            </a:p>
          </p:txBody>
        </p:sp>
      </p:grpSp>
      <p:sp>
        <p:nvSpPr>
          <p:cNvPr id="18440" name="TextBox 33"/>
          <p:cNvSpPr txBox="1">
            <a:spLocks noChangeArrowheads="1"/>
          </p:cNvSpPr>
          <p:nvPr/>
        </p:nvSpPr>
        <p:spPr bwMode="auto">
          <a:xfrm>
            <a:off x="7586663" y="2960688"/>
            <a:ext cx="53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/>
              <a:t>…</a:t>
            </a:r>
          </a:p>
        </p:txBody>
      </p:sp>
      <p:pic>
        <p:nvPicPr>
          <p:cNvPr id="18441" name="Picture 14" descr="C:\snavely\tmp\vg8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3844925"/>
            <a:ext cx="280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 descr="C:\snavely\tmp\v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938463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6" descr="C:\snavely\tmp\vg16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844925"/>
            <a:ext cx="1397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7" descr="C:\snavely\tmp\vg3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588" y="3025775"/>
            <a:ext cx="69850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Group 52"/>
          <p:cNvGrpSpPr>
            <a:grpSpLocks/>
          </p:cNvGrpSpPr>
          <p:nvPr/>
        </p:nvGrpSpPr>
        <p:grpSpPr bwMode="auto">
          <a:xfrm>
            <a:off x="5487988" y="1655763"/>
            <a:ext cx="1168400" cy="1462087"/>
            <a:chOff x="3135896" y="1655788"/>
            <a:chExt cx="1169347" cy="1461986"/>
          </a:xfrm>
        </p:grpSpPr>
        <p:pic>
          <p:nvPicPr>
            <p:cNvPr id="18460" name="Picture 10" descr="C:\snavely\tmp\vg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1655788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74681" y="2655844"/>
              <a:ext cx="430562" cy="461930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</a:p>
          </p:txBody>
        </p:sp>
      </p:grpSp>
      <p:grpSp>
        <p:nvGrpSpPr>
          <p:cNvPr id="18446" name="Group 53"/>
          <p:cNvGrpSpPr>
            <a:grpSpLocks/>
          </p:cNvGrpSpPr>
          <p:nvPr/>
        </p:nvGrpSpPr>
        <p:grpSpPr bwMode="auto">
          <a:xfrm>
            <a:off x="5487988" y="3798888"/>
            <a:ext cx="1209675" cy="1520825"/>
            <a:chOff x="3135896" y="3799099"/>
            <a:chExt cx="1210913" cy="1521196"/>
          </a:xfrm>
        </p:grpSpPr>
        <p:pic>
          <p:nvPicPr>
            <p:cNvPr id="18457" name="Picture 11" descr="C:\snavely\tmp\vg2b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5896" y="3861079"/>
              <a:ext cx="1107598" cy="1459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3515696" y="3799099"/>
              <a:ext cx="831113" cy="462075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24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r>
                <a:rPr lang="en-US" sz="2400" b="1" dirty="0">
                  <a:solidFill>
                    <a:schemeClr val="bg1"/>
                  </a:solidFill>
                  <a:latin typeface="+mn-lt"/>
                  <a:cs typeface="+mn-cs"/>
                </a:rPr>
                <a:t>   H</a:t>
              </a:r>
              <a:endParaRPr lang="en-US" sz="2400" b="1" baseline="-25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777902" y="3886432"/>
              <a:ext cx="338483" cy="462076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+mn-lt"/>
                  <a:cs typeface="+mn-cs"/>
                </a:rPr>
                <a:t>*</a:t>
              </a:r>
            </a:p>
          </p:txBody>
        </p:sp>
      </p:grpSp>
      <p:grpSp>
        <p:nvGrpSpPr>
          <p:cNvPr id="18447" name="Group 54"/>
          <p:cNvGrpSpPr>
            <a:grpSpLocks/>
          </p:cNvGrpSpPr>
          <p:nvPr/>
        </p:nvGrpSpPr>
        <p:grpSpPr bwMode="auto">
          <a:xfrm>
            <a:off x="7131050" y="2401888"/>
            <a:ext cx="619125" cy="754062"/>
            <a:chOff x="4779181" y="2402353"/>
            <a:chExt cx="619037" cy="753719"/>
          </a:xfrm>
        </p:grpSpPr>
        <p:pic>
          <p:nvPicPr>
            <p:cNvPr id="18455" name="Picture 7" descr="C:\snavely\tmp\vg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81" y="2402353"/>
              <a:ext cx="553799" cy="729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029970" y="2786353"/>
              <a:ext cx="368248" cy="369719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</a:p>
          </p:txBody>
        </p:sp>
      </p:grpSp>
      <p:pic>
        <p:nvPicPr>
          <p:cNvPr id="18448" name="Picture 12" descr="C:\snavely\tmp\vg4b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844925"/>
            <a:ext cx="554038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9" name="Group 50"/>
          <p:cNvGrpSpPr>
            <a:grpSpLocks/>
          </p:cNvGrpSpPr>
          <p:nvPr/>
        </p:nvGrpSpPr>
        <p:grpSpPr bwMode="auto">
          <a:xfrm>
            <a:off x="2859088" y="190500"/>
            <a:ext cx="2236787" cy="2938463"/>
            <a:chOff x="507913" y="190710"/>
            <a:chExt cx="2236360" cy="2938315"/>
          </a:xfrm>
        </p:grpSpPr>
        <p:pic>
          <p:nvPicPr>
            <p:cNvPr id="18453" name="Picture 8" descr="C:\snavely\tmp\v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13" y="190710"/>
              <a:ext cx="2236360" cy="293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20498" y="2525805"/>
              <a:ext cx="514252" cy="584171"/>
            </a:xfrm>
            <a:prstGeom prst="rect">
              <a:avLst/>
            </a:prstGeom>
            <a:noFill/>
            <a:effectLst>
              <a:outerShdw blurRad="38100" dist="38100" dir="2700000" algn="tl" rotWithShape="0">
                <a:prstClr val="black"/>
              </a:outerShdw>
            </a:effec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+mn-lt"/>
                  <a:cs typeface="+mn-cs"/>
                </a:rPr>
                <a:t>F</a:t>
              </a:r>
              <a:r>
                <a:rPr lang="en-US" sz="3200" b="1" baseline="-25000" dirty="0">
                  <a:solidFill>
                    <a:schemeClr val="bg1"/>
                  </a:solidFill>
                  <a:latin typeface="+mn-lt"/>
                  <a:cs typeface="+mn-cs"/>
                </a:rPr>
                <a:t>0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786063" y="3798888"/>
            <a:ext cx="6553200" cy="329882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51" name="TextBox 44"/>
          <p:cNvSpPr txBox="1">
            <a:spLocks noChangeArrowheads="1"/>
          </p:cNvSpPr>
          <p:nvPr/>
        </p:nvSpPr>
        <p:spPr bwMode="auto">
          <a:xfrm>
            <a:off x="1374775" y="-615950"/>
            <a:ext cx="1655763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90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</p:txBody>
      </p:sp>
      <p:sp>
        <p:nvSpPr>
          <p:cNvPr id="18452" name="TextBox 45"/>
          <p:cNvSpPr txBox="1">
            <a:spLocks noChangeArrowheads="1"/>
          </p:cNvSpPr>
          <p:nvPr/>
        </p:nvSpPr>
        <p:spPr bwMode="auto">
          <a:xfrm>
            <a:off x="254000" y="1200150"/>
            <a:ext cx="187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i="1"/>
              <a:t>Gaussian pyramid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9954" name="Object 2"/>
          <p:cNvGraphicFramePr>
            <a:graphicFrameLocks noChangeAspect="1"/>
          </p:cNvGraphicFramePr>
          <p:nvPr/>
        </p:nvGraphicFramePr>
        <p:xfrm>
          <a:off x="4024313" y="1235075"/>
          <a:ext cx="273208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name="Equation" r:id="rId4" imgW="2260600" imgH="330200" progId="Equation.3">
                  <p:embed/>
                </p:oleObj>
              </mc:Choice>
              <mc:Fallback>
                <p:oleObj name="Equation" r:id="rId4" imgW="2260600" imgH="330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3" y="1235075"/>
                        <a:ext cx="273208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55" name="Object 3"/>
          <p:cNvGraphicFramePr>
            <a:graphicFrameLocks noChangeAspect="1"/>
          </p:cNvGraphicFramePr>
          <p:nvPr/>
        </p:nvGraphicFramePr>
        <p:xfrm>
          <a:off x="4460875" y="3043238"/>
          <a:ext cx="30638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name="Equation" r:id="rId6" imgW="253890" imgH="291973" progId="Equation.3">
                  <p:embed/>
                </p:oleObj>
              </mc:Choice>
              <mc:Fallback>
                <p:oleObj name="Equation" r:id="rId6" imgW="253890" imgH="29197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043238"/>
                        <a:ext cx="306388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9956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3886200"/>
            <a:ext cx="24399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7" name="Picture 5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2514600"/>
            <a:ext cx="12255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8" name="Picture 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17399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9959" name="Picture 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1339850"/>
            <a:ext cx="3111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11125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14097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828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592388"/>
            <a:ext cx="12176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5" y="3887788"/>
            <a:ext cx="243681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524000" y="128588"/>
            <a:ext cx="6400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en-US" sz="3600">
                <a:latin typeface="Arial" panose="020B0604020202020204" pitchFamily="34" charset="0"/>
              </a:rPr>
              <a:t>The Gaussian Pyramid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381000" y="6129338"/>
            <a:ext cx="22352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200" b="1">
                <a:latin typeface="Arial" panose="020B0604020202020204" pitchFamily="34" charset="0"/>
              </a:rPr>
              <a:t>High resolution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1785938" y="1341438"/>
            <a:ext cx="0" cy="462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420688" y="884238"/>
            <a:ext cx="21732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200" b="1">
                <a:latin typeface="Arial" panose="020B0604020202020204" pitchFamily="34" charset="0"/>
              </a:rPr>
              <a:t>Low resolution</a:t>
            </a:r>
          </a:p>
        </p:txBody>
      </p: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4968875" y="4352925"/>
          <a:ext cx="13636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6" name="Equation" r:id="rId17" imgW="1129810" imgH="291973" progId="Equation.3">
                  <p:embed/>
                </p:oleObj>
              </mc:Choice>
              <mc:Fallback>
                <p:oleObj name="Equation" r:id="rId17" imgW="1129810" imgH="29197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352925"/>
                        <a:ext cx="136366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0" name="Object 18"/>
          <p:cNvGraphicFramePr>
            <a:graphicFrameLocks noChangeAspect="1"/>
          </p:cNvGraphicFramePr>
          <p:nvPr/>
        </p:nvGraphicFramePr>
        <p:xfrm>
          <a:off x="4460875" y="2992438"/>
          <a:ext cx="27019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7" name="Equation" r:id="rId19" imgW="2235200" imgH="330200" progId="Equation.3">
                  <p:embed/>
                </p:oleObj>
              </mc:Choice>
              <mc:Fallback>
                <p:oleObj name="Equation" r:id="rId19" imgW="2235200" imgH="330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2992438"/>
                        <a:ext cx="2701925" cy="423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1" name="Object 19"/>
          <p:cNvGraphicFramePr>
            <a:graphicFrameLocks noChangeAspect="1"/>
          </p:cNvGraphicFramePr>
          <p:nvPr/>
        </p:nvGraphicFramePr>
        <p:xfrm>
          <a:off x="4211638" y="1895475"/>
          <a:ext cx="2701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8" name="Equation" r:id="rId21" imgW="2235200" imgH="330200" progId="Equation.3">
                  <p:embed/>
                </p:oleObj>
              </mc:Choice>
              <mc:Fallback>
                <p:oleObj name="Equation" r:id="rId21" imgW="2235200" imgH="330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895475"/>
                        <a:ext cx="27019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9972" name="Object 20"/>
          <p:cNvGraphicFramePr>
            <a:graphicFrameLocks noChangeAspect="1"/>
          </p:cNvGraphicFramePr>
          <p:nvPr/>
        </p:nvGraphicFramePr>
        <p:xfrm>
          <a:off x="3962400" y="838200"/>
          <a:ext cx="2732088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9" name="Equation" r:id="rId23" imgW="2260600" imgH="330200" progId="Equation.3">
                  <p:embed/>
                </p:oleObj>
              </mc:Choice>
              <mc:Fallback>
                <p:oleObj name="Equation" r:id="rId23" imgW="2260600" imgH="330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838200"/>
                        <a:ext cx="2732088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191000" y="4529138"/>
            <a:ext cx="2286000" cy="423862"/>
            <a:chOff x="3024" y="2853"/>
            <a:chExt cx="1440" cy="267"/>
          </a:xfrm>
        </p:grpSpPr>
        <p:sp>
          <p:nvSpPr>
            <p:cNvPr id="19500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14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Rectangle 23"/>
            <p:cNvSpPr>
              <a:spLocks noChangeArrowheads="1"/>
            </p:cNvSpPr>
            <p:nvPr/>
          </p:nvSpPr>
          <p:spPr bwMode="auto">
            <a:xfrm>
              <a:off x="3403" y="2853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38600" y="2776538"/>
            <a:ext cx="3581400" cy="423862"/>
            <a:chOff x="2688" y="1749"/>
            <a:chExt cx="2256" cy="267"/>
          </a:xfrm>
        </p:grpSpPr>
        <p:sp>
          <p:nvSpPr>
            <p:cNvPr id="19498" name="Line 25"/>
            <p:cNvSpPr>
              <a:spLocks noChangeShapeType="1"/>
            </p:cNvSpPr>
            <p:nvPr/>
          </p:nvSpPr>
          <p:spPr bwMode="auto">
            <a:xfrm>
              <a:off x="2688" y="1968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Rectangle 26"/>
            <p:cNvSpPr>
              <a:spLocks noChangeArrowheads="1"/>
            </p:cNvSpPr>
            <p:nvPr/>
          </p:nvSpPr>
          <p:spPr bwMode="auto">
            <a:xfrm>
              <a:off x="3403" y="1749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886200" y="1709738"/>
            <a:ext cx="4191000" cy="423862"/>
            <a:chOff x="2544" y="1077"/>
            <a:chExt cx="2640" cy="267"/>
          </a:xfrm>
        </p:grpSpPr>
        <p:sp>
          <p:nvSpPr>
            <p:cNvPr id="19496" name="Line 28"/>
            <p:cNvSpPr>
              <a:spLocks noChangeShapeType="1"/>
            </p:cNvSpPr>
            <p:nvPr/>
          </p:nvSpPr>
          <p:spPr bwMode="auto">
            <a:xfrm>
              <a:off x="2544" y="1296"/>
              <a:ext cx="26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Rectangle 29"/>
            <p:cNvSpPr>
              <a:spLocks noChangeArrowheads="1"/>
            </p:cNvSpPr>
            <p:nvPr/>
          </p:nvSpPr>
          <p:spPr bwMode="auto">
            <a:xfrm>
              <a:off x="3408" y="1077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657600" y="3124200"/>
            <a:ext cx="2854325" cy="1752600"/>
            <a:chOff x="2688" y="1968"/>
            <a:chExt cx="1798" cy="1104"/>
          </a:xfrm>
        </p:grpSpPr>
        <p:sp>
          <p:nvSpPr>
            <p:cNvPr id="19494" name="Line 31"/>
            <p:cNvSpPr>
              <a:spLocks noChangeShapeType="1"/>
            </p:cNvSpPr>
            <p:nvPr/>
          </p:nvSpPr>
          <p:spPr bwMode="auto">
            <a:xfrm flipH="1" flipV="1">
              <a:off x="2688" y="1968"/>
              <a:ext cx="1776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Rectangle 32"/>
            <p:cNvSpPr>
              <a:spLocks noChangeArrowheads="1"/>
            </p:cNvSpPr>
            <p:nvPr/>
          </p:nvSpPr>
          <p:spPr bwMode="auto">
            <a:xfrm rot="1953929">
              <a:off x="3392" y="2504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886200" y="2057400"/>
            <a:ext cx="3733800" cy="1066800"/>
            <a:chOff x="2544" y="1296"/>
            <a:chExt cx="2352" cy="672"/>
          </a:xfrm>
        </p:grpSpPr>
        <p:sp>
          <p:nvSpPr>
            <p:cNvPr id="19492" name="Line 34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2352" cy="6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 rot="920934">
              <a:off x="3688" y="1553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721100" y="1108075"/>
            <a:ext cx="4724400" cy="423863"/>
            <a:chOff x="2352" y="698"/>
            <a:chExt cx="2976" cy="267"/>
          </a:xfrm>
        </p:grpSpPr>
        <p:sp>
          <p:nvSpPr>
            <p:cNvPr id="19490" name="Line 37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2976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1" name="Rectangle 38"/>
            <p:cNvSpPr>
              <a:spLocks noChangeArrowheads="1"/>
            </p:cNvSpPr>
            <p:nvPr/>
          </p:nvSpPr>
          <p:spPr bwMode="auto">
            <a:xfrm rot="257981">
              <a:off x="4223" y="698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810000" y="1176338"/>
            <a:ext cx="4572000" cy="423862"/>
            <a:chOff x="2448" y="741"/>
            <a:chExt cx="2880" cy="267"/>
          </a:xfrm>
        </p:grpSpPr>
        <p:sp>
          <p:nvSpPr>
            <p:cNvPr id="19488" name="Line 40"/>
            <p:cNvSpPr>
              <a:spLocks noChangeShapeType="1"/>
            </p:cNvSpPr>
            <p:nvPr/>
          </p:nvSpPr>
          <p:spPr bwMode="auto">
            <a:xfrm>
              <a:off x="2448" y="960"/>
              <a:ext cx="28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9" name="Rectangle 41"/>
            <p:cNvSpPr>
              <a:spLocks noChangeArrowheads="1"/>
            </p:cNvSpPr>
            <p:nvPr/>
          </p:nvSpPr>
          <p:spPr bwMode="auto">
            <a:xfrm>
              <a:off x="3408" y="741"/>
              <a:ext cx="4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blur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3810000" y="1524000"/>
            <a:ext cx="4318000" cy="533400"/>
            <a:chOff x="2448" y="960"/>
            <a:chExt cx="2720" cy="336"/>
          </a:xfrm>
        </p:grpSpPr>
        <p:sp>
          <p:nvSpPr>
            <p:cNvPr id="19486" name="Line 43"/>
            <p:cNvSpPr>
              <a:spLocks noChangeShapeType="1"/>
            </p:cNvSpPr>
            <p:nvPr/>
          </p:nvSpPr>
          <p:spPr bwMode="auto">
            <a:xfrm flipH="1" flipV="1">
              <a:off x="2448" y="960"/>
              <a:ext cx="2688" cy="3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Rectangle 44"/>
            <p:cNvSpPr>
              <a:spLocks noChangeArrowheads="1"/>
            </p:cNvSpPr>
            <p:nvPr/>
          </p:nvSpPr>
          <p:spPr bwMode="auto">
            <a:xfrm rot="380680">
              <a:off x="4074" y="1015"/>
              <a:ext cx="10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en-US" altLang="en-US" sz="2200" b="1">
                  <a:solidFill>
                    <a:srgbClr val="FF0000"/>
                  </a:solidFill>
                  <a:latin typeface="Arial" panose="020B0604020202020204" pitchFamily="34" charset="0"/>
                </a:rPr>
                <a:t>sub-sample</a:t>
              </a:r>
            </a:p>
          </p:txBody>
        </p:sp>
      </p:grpSp>
      <p:sp>
        <p:nvSpPr>
          <p:cNvPr id="19485" name="Rectangle 45"/>
          <p:cNvSpPr>
            <a:spLocks noChangeArrowheads="1"/>
          </p:cNvSpPr>
          <p:nvPr/>
        </p:nvSpPr>
        <p:spPr bwMode="auto">
          <a:xfrm>
            <a:off x="685800" y="4267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713"/>
            <a:ext cx="8153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Gaussian pyramids </a:t>
            </a:r>
            <a:br>
              <a:rPr lang="en-US" dirty="0" smtClean="0"/>
            </a:br>
            <a:r>
              <a:rPr lang="en-US" dirty="0" smtClean="0"/>
              <a:t>[Burt and </a:t>
            </a:r>
            <a:r>
              <a:rPr lang="en-US" dirty="0" err="1" smtClean="0"/>
              <a:t>Adelson</a:t>
            </a:r>
            <a:r>
              <a:rPr lang="en-US" dirty="0" smtClean="0"/>
              <a:t>, 1983]</a:t>
            </a:r>
            <a:endParaRPr lang="en-U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8113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113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00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127625"/>
            <a:ext cx="883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 computer graphics, a </a:t>
            </a:r>
            <a:r>
              <a:rPr lang="en-US" i="1" dirty="0" err="1">
                <a:latin typeface="+mn-lt"/>
                <a:cs typeface="+mn-cs"/>
              </a:rPr>
              <a:t>mip</a:t>
            </a:r>
            <a:r>
              <a:rPr lang="en-US" i="1" dirty="0">
                <a:latin typeface="+mn-lt"/>
                <a:cs typeface="+mn-cs"/>
              </a:rPr>
              <a:t> map </a:t>
            </a:r>
            <a:r>
              <a:rPr lang="en-US" dirty="0">
                <a:latin typeface="+mn-lt"/>
                <a:cs typeface="+mn-cs"/>
              </a:rPr>
              <a:t>[Williams, 1983]</a:t>
            </a:r>
          </a:p>
          <a:p>
            <a:pPr marL="285750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latin typeface="+mn-lt"/>
                <a:cs typeface="+mn-cs"/>
              </a:rPr>
              <a:t>A precursor to </a:t>
            </a:r>
            <a:r>
              <a:rPr lang="en-US" i="1" dirty="0">
                <a:latin typeface="+mn-lt"/>
                <a:cs typeface="+mn-cs"/>
              </a:rPr>
              <a:t>wavelet transform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Gaussian Pyramids have all sorts of applications in computer vision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685800" y="239713"/>
            <a:ext cx="8153400" cy="838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Gaussian pyramids </a:t>
            </a:r>
            <a:br>
              <a:rPr lang="en-US" dirty="0" smtClean="0"/>
            </a:br>
            <a:r>
              <a:rPr lang="en-US" dirty="0" smtClean="0"/>
              <a:t>[Burt and </a:t>
            </a:r>
            <a:r>
              <a:rPr lang="en-US" dirty="0" err="1" smtClean="0"/>
              <a:t>Adelson</a:t>
            </a:r>
            <a:r>
              <a:rPr lang="en-US" dirty="0" smtClean="0"/>
              <a:t>, 1983]</a:t>
            </a:r>
            <a:endParaRPr 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600200" y="1408113"/>
          <a:ext cx="56388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Photo Editor Photo" r:id="rId7" imgW="4896533" imgH="3419952" progId="">
                  <p:embed/>
                </p:oleObj>
              </mc:Choice>
              <mc:Fallback>
                <p:oleObj name="Photo Editor Photo" r:id="rId7" imgW="4896533" imgH="3419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113"/>
                        <a:ext cx="56388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5246688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40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/>
              <a:t>How much space does a Gaussian pyramid take compared to the original image?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Gaussian Pyramid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16063"/>
            <a:ext cx="64865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sub-sampling</a:t>
            </a:r>
          </a:p>
        </p:txBody>
      </p:sp>
      <p:pic>
        <p:nvPicPr>
          <p:cNvPr id="4099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604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50" y="2325688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8288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14400" y="5599113"/>
            <a:ext cx="4146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Throw away every other row and column to create a </a:t>
            </a:r>
            <a:r>
              <a:rPr lang="en-US" altLang="en-US"/>
              <a:t>1/2</a:t>
            </a:r>
            <a:r>
              <a:rPr lang="en-US" altLang="en-US" sz="2000"/>
              <a:t> size image</a:t>
            </a:r>
          </a:p>
          <a:p>
            <a:pPr lvl="1" eaLnBrk="0" hangingPunct="0"/>
            <a:r>
              <a:rPr lang="en-US" altLang="en-US" sz="2000"/>
              <a:t>- called</a:t>
            </a:r>
            <a:r>
              <a:rPr lang="en-US" altLang="en-US" sz="2000" i="1"/>
              <a:t> image sub-sampling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564188" y="44592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1/4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240588" y="386238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</a:rPr>
              <a:t>1/8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3513"/>
            <a:ext cx="3198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sub-sampling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33800" y="56388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1/4  </a:t>
            </a:r>
            <a:r>
              <a:rPr lang="en-US" altLang="en-US"/>
              <a:t>(2x zoom)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934200" y="5638800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1/8  </a:t>
            </a:r>
            <a:r>
              <a:rPr lang="en-US" altLang="en-US"/>
              <a:t>(4x zoom)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9600" y="62484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Why does this look so crufty?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295400" y="5638800"/>
            <a:ext cx="544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2000"/>
              <a:t>1/2</a:t>
            </a:r>
          </a:p>
        </p:txBody>
      </p:sp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7467600" y="6491288"/>
            <a:ext cx="1979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S. Seitz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sub-sampling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366838"/>
            <a:ext cx="692308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7631113" y="6491288"/>
            <a:ext cx="1479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F. Durand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7025" r="7187" b="21312"/>
          <a:stretch>
            <a:fillRect/>
          </a:stretch>
        </p:blipFill>
        <p:spPr bwMode="auto">
          <a:xfrm>
            <a:off x="1981200" y="2247900"/>
            <a:ext cx="5200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Even worse for synthetic images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1143000"/>
          </a:xfrm>
        </p:spPr>
        <p:txBody>
          <a:bodyPr/>
          <a:lstStyle/>
          <a:p>
            <a:r>
              <a:rPr lang="en-US" altLang="en-US" smtClean="0"/>
              <a:t>Aliasing</a:t>
            </a:r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78113"/>
            <a:ext cx="8001000" cy="425608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Occurs when your sampling rate is not high enough to capture the amount of detail in your image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Can give you the wrong signal/image—an </a:t>
            </a:r>
            <a:r>
              <a:rPr lang="en-US" sz="2400" i="1" dirty="0" smtClean="0"/>
              <a:t>alias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/>
              <a:t>To do sampling right, need to understand the structure of your signal/image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Enter Monsieur Fourier…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To avoid aliasing: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sampling rate </a:t>
            </a:r>
            <a:r>
              <a:rPr lang="en-US" sz="2000" dirty="0" smtClean="0">
                <a:cs typeface="Arial" charset="0"/>
              </a:rPr>
              <a:t>≥</a:t>
            </a:r>
            <a:r>
              <a:rPr lang="en-US" sz="2000" dirty="0" smtClean="0"/>
              <a:t> 2 * max frequency in the image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800" dirty="0" smtClean="0"/>
              <a:t>said another way: </a:t>
            </a:r>
            <a:r>
              <a:rPr lang="en-US" sz="1800" dirty="0" smtClean="0">
                <a:cs typeface="Arial" charset="0"/>
              </a:rPr>
              <a:t>≥</a:t>
            </a:r>
            <a:r>
              <a:rPr lang="en-US" sz="1800" dirty="0" smtClean="0"/>
              <a:t> two samples per cycle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 smtClean="0"/>
              <a:t>This minimum sampling rate is called the </a:t>
            </a:r>
            <a:r>
              <a:rPr lang="en-US" sz="2000" b="1" dirty="0" err="1" smtClean="0"/>
              <a:t>Nyquist</a:t>
            </a:r>
            <a:r>
              <a:rPr lang="en-US" sz="2000" b="1" dirty="0" smtClean="0"/>
              <a:t> rate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2400" dirty="0" smtClean="0"/>
          </a:p>
        </p:txBody>
      </p:sp>
      <p:pic>
        <p:nvPicPr>
          <p:cNvPr id="8196" name="Picture 5" descr="alia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089025"/>
            <a:ext cx="54514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68508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Wagon-wheel effect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8286" r="9714" b="14667"/>
          <a:stretch>
            <a:fillRect/>
          </a:stretch>
        </p:blipFill>
        <p:spPr bwMode="auto">
          <a:xfrm>
            <a:off x="457200" y="1317625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954088" y="6488113"/>
            <a:ext cx="6665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/>
              <a:t>(See </a:t>
            </a:r>
            <a:r>
              <a:rPr lang="en-US" altLang="en-US">
                <a:hlinkClick r:id="rId3"/>
              </a:rPr>
              <a:t>http://www.michaelbach.de/ot/mot_wagonWheel/index.html</a:t>
            </a:r>
            <a:r>
              <a:rPr lang="en-US" altLang="en-US"/>
              <a:t>)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7729538" y="6491288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Source: L. Zhang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(x,y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8.625"/>
  <p:tag name="PICTUREFILESIZE" val="2718"/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 = \mbox{quantize} \{ f(xd,yd)\}$&#10;\end{document}&#10;"/>
  <p:tag name="EXTERNALNAME" val="Edittex"/>
  <p:tag name="BLEND" val="False"/>
  <p:tag name="TRANSPARENT" val="False"/>
  <p:tag name="BITMAPFORMAT" val="bmp16m"/>
  <p:tag name="DEBUGINTERACTIVE" val="True"/>
  <p:tag name="ORIGWIDTH" val="1061.125"/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49.375"/>
  <p:tag name="PICTUREFILESIZE" val="2054"/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5"/>
  <p:tag name="PICTUREFILESIZE" val="390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9.375"/>
  <p:tag name="PICTUREFILESIZE" val="758"/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_F(x) = F(\frac{x}{d})$ when $\frac{x}{d}$ is an integer, $0$ otherwise   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746.875"/>
  <p:tag name="PICTUREFILESIZE" val="24462"/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694"/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lde{f}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52.25"/>
  <p:tag name="PICTUREFILESIZE" val="790"/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40.5"/>
  <p:tag name="PICTUREFILESIZE" val="526"/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10567</TotalTime>
  <Words>790</Words>
  <Application>Microsoft Office PowerPoint</Application>
  <PresentationFormat>On-screen Show (4:3)</PresentationFormat>
  <Paragraphs>256</Paragraphs>
  <Slides>34</Slides>
  <Notes>8</Notes>
  <HiddenSlides>5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Times New Roman</vt:lpstr>
      <vt:lpstr>Office Theme</vt:lpstr>
      <vt:lpstr>Equation</vt:lpstr>
      <vt:lpstr>Photo Editor Photo</vt:lpstr>
      <vt:lpstr>Resampling</vt:lpstr>
      <vt:lpstr>Tentative presentation schedule</vt:lpstr>
      <vt:lpstr>Image Scaling</vt:lpstr>
      <vt:lpstr>Image sub-sampling</vt:lpstr>
      <vt:lpstr>Image sub-sampling</vt:lpstr>
      <vt:lpstr>Image sub-sampling</vt:lpstr>
      <vt:lpstr>Even worse for synthetic images</vt:lpstr>
      <vt:lpstr>Aliasing</vt:lpstr>
      <vt:lpstr>Wagon-wheel effect</vt:lpstr>
      <vt:lpstr>Alias: n., an assumed name</vt:lpstr>
      <vt:lpstr>Nyquist limit – 2D example</vt:lpstr>
      <vt:lpstr>Aliasing</vt:lpstr>
      <vt:lpstr>Gaussian pre-filtering</vt:lpstr>
      <vt:lpstr>Subsampling with Gaussian pre-filtering</vt:lpstr>
      <vt:lpstr>Compare with...</vt:lpstr>
      <vt:lpstr>Upsampling</vt:lpstr>
      <vt:lpstr>Image interpolation</vt:lpstr>
      <vt:lpstr>Image interpolation</vt:lpstr>
      <vt:lpstr>Image interpolation</vt:lpstr>
      <vt:lpstr>DSP perspective</vt:lpstr>
      <vt:lpstr>PowerPoint Presentation</vt:lpstr>
      <vt:lpstr>Reconstruction filters</vt:lpstr>
      <vt:lpstr>PowerPoint Presentation</vt:lpstr>
      <vt:lpstr>DSP Interpretation</vt:lpstr>
      <vt:lpstr>Image resampling</vt:lpstr>
      <vt:lpstr>PowerPoint Presentation</vt:lpstr>
      <vt:lpstr>Questions?</vt:lpstr>
      <vt:lpstr>Gaussian pyramid</vt:lpstr>
      <vt:lpstr>PowerPoint Presentation</vt:lpstr>
      <vt:lpstr>PowerPoint Presentation</vt:lpstr>
      <vt:lpstr>PowerPoint Presentation</vt:lpstr>
      <vt:lpstr>Gaussian pyramids  [Burt and Adelson, 1983]</vt:lpstr>
      <vt:lpstr>Gaussian pyramids  [Burt and Adelson, 1983]</vt:lpstr>
      <vt:lpstr>Gaussian Pyramid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Samuel cheng</cp:lastModifiedBy>
  <cp:revision>222</cp:revision>
  <dcterms:created xsi:type="dcterms:W3CDTF">2009-08-25T02:47:59Z</dcterms:created>
  <dcterms:modified xsi:type="dcterms:W3CDTF">2019-01-27T17:44:10Z</dcterms:modified>
</cp:coreProperties>
</file>