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37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338" r:id="rId41"/>
    <p:sldId id="336" r:id="rId42"/>
    <p:sldId id="296" r:id="rId43"/>
    <p:sldId id="297" r:id="rId44"/>
    <p:sldId id="298" r:id="rId45"/>
    <p:sldId id="299" r:id="rId46"/>
    <p:sldId id="300" r:id="rId47"/>
    <p:sldId id="343" r:id="rId48"/>
    <p:sldId id="339" r:id="rId49"/>
    <p:sldId id="340" r:id="rId50"/>
    <p:sldId id="342" r:id="rId51"/>
    <p:sldId id="341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44" r:id="rId85"/>
    <p:sldId id="334" r:id="rId86"/>
    <p:sldId id="335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3686" autoAdjust="0"/>
  </p:normalViewPr>
  <p:slideViewPr>
    <p:cSldViewPr snapToGrid="0">
      <p:cViewPr varScale="1">
        <p:scale>
          <a:sx n="108" d="100"/>
          <a:sy n="108" d="100"/>
        </p:scale>
        <p:origin x="10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8BA9B-12E6-4EE4-9C5A-9E2E2EF42B73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4BFD6-F72C-49AD-83E7-B4A5CF4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1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DC2E03-3608-4BBE-BF49-38F7136488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02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44270-FE58-4C13-B098-A208750E1ED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41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2B447-8B33-4A68-BE5E-699FA7D1C24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01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F4735-89B4-484E-AED7-E8F3B37398E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38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E347B-5563-4C10-BA40-15BCC7E000D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5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2D472-493E-42C4-AD68-4FA08361DA0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43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140AD-6A4D-4401-A2A2-FFCE192A167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Suppose M = vv^T .  What are the eigenvectors and eigenvalues?  Start by considering Mv</a:t>
            </a:r>
          </a:p>
        </p:txBody>
      </p:sp>
    </p:spTree>
    <p:extLst>
      <p:ext uri="{BB962C8B-B14F-4D97-AF65-F5344CB8AC3E}">
        <p14:creationId xmlns:p14="http://schemas.microsoft.com/office/powerpoint/2010/main" val="607924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F39D-E345-47FB-BC22-8B4B478741B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68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98FD92-57B7-4669-9722-442281B8FFB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60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29CF58-52D3-4C40-A6E3-07BFAA90716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97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07152-3776-4954-861D-36F8B73D155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3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A7EEC-8902-4154-BB2A-EA6CE28313E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48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E3341-7059-4094-92E6-3393A6E846B1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91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A9834A-7944-4184-83E8-323D6021012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1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6509A-4C1F-4F63-B371-D65A9654874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0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B626F-B1E4-45B4-B206-6C63351694C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04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2A2D3-945C-45C2-8CDA-CE0787A1C2C8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59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E1BEB5-F49C-4B38-BB65-D73365561AE9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18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858EB-FA11-48B6-BFA1-B89B85DB1629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08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55C0A-F2C4-40A7-8750-BBB900F289C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61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07E34D-3E1C-43A3-AB99-7C40B36661F0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69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3EDE8-CBC9-4600-BB67-F62EAAA07B8D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56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26F28C-0656-4D87-A165-592AC264A15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93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578C0E-BC8A-4F4A-8CA6-1DB7A45A67B6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38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50A999-B45E-4993-82F0-62771AE49134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298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50BB4-0DA7-4A31-9D89-A7A263AF9432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289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318654-EAA5-4EF1-8F82-B6BB114CC797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14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15’ from last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672C2-23C6-4941-978D-2A7B6F8009AD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3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1305B-2968-4258-885D-8692D1B3FFA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1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259DC-624E-4194-836E-1D50CB452BB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A:  u and v are unknown, 1 equation</a:t>
            </a:r>
          </a:p>
        </p:txBody>
      </p:sp>
    </p:spTree>
    <p:extLst>
      <p:ext uri="{BB962C8B-B14F-4D97-AF65-F5344CB8AC3E}">
        <p14:creationId xmlns:p14="http://schemas.microsoft.com/office/powerpoint/2010/main" val="422301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36BA9-266B-43D6-8F33-430CEE1E442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72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204E3-860F-46D7-8F54-8EE9921ABF8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44270-FE58-4C13-B098-A208750E1ED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A252B9-AB89-497C-903D-5A9F04630F3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8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0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9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9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33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7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8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0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2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7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9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6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5896-22F4-43A6-AE3C-121DCA7A44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8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png"/><Relationship Id="rId3" Type="http://schemas.openxmlformats.org/officeDocument/2006/relationships/tags" Target="../tags/tag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3.png"/><Relationship Id="rId17" Type="http://schemas.openxmlformats.org/officeDocument/2006/relationships/image" Target="../media/image11.emf"/><Relationship Id="rId2" Type="http://schemas.openxmlformats.org/officeDocument/2006/relationships/tags" Target="../tags/tag1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.png"/><Relationship Id="rId10" Type="http://schemas.openxmlformats.org/officeDocument/2006/relationships/image" Target="../media/image10.emf"/><Relationship Id="rId4" Type="http://schemas.openxmlformats.org/officeDocument/2006/relationships/tags" Target="../tags/tag3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rberpole_illus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hyperlink" Target="http://en.wikipedia.org/wiki/Barberpole_illusio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2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3.png"/><Relationship Id="rId5" Type="http://schemas.openxmlformats.org/officeDocument/2006/relationships/tags" Target="../tags/tag9.xml"/><Relationship Id="rId10" Type="http://schemas.openxmlformats.org/officeDocument/2006/relationships/image" Target="../media/image32.png"/><Relationship Id="rId4" Type="http://schemas.openxmlformats.org/officeDocument/2006/relationships/tags" Target="../tags/tag8.xml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tags" Target="../tags/tag11.xml"/><Relationship Id="rId16" Type="http://schemas.openxmlformats.org/officeDocument/2006/relationships/image" Target="../media/image28.png"/><Relationship Id="rId20" Type="http://schemas.openxmlformats.org/officeDocument/2006/relationships/image" Target="../media/image37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4.xml"/><Relationship Id="rId15" Type="http://schemas.openxmlformats.org/officeDocument/2006/relationships/image" Target="../media/image3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6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1.xml"/><Relationship Id="rId7" Type="http://schemas.openxmlformats.org/officeDocument/2006/relationships/image" Target="../media/image3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4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clemson.edu/~stb/klt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3.png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hyperlink" Target="http://web.mit.edu/persci/people/adelson/pub_pdfs/wang_tr279.pdf" TargetMode="External"/><Relationship Id="rId4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109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0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ranjaykrishna/Documents/cs131/17_videos/motionseg_statue.mpg" TargetMode="External"/><Relationship Id="rId1" Type="http://schemas.microsoft.com/office/2007/relationships/media" Target="file://localhost/Users/ranjaykrishna/Documents/cs131/17_videos/motionseg_statue.mpg" TargetMode="Externa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notesSlide" Target="../notesSlides/notesSlide3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ics.uci.edu/~dramanan/papers/trackingpeople/index.html" TargetMode="External"/><Relationship Id="rId5" Type="http://schemas.openxmlformats.org/officeDocument/2006/relationships/image" Target="../media/image127.png"/><Relationship Id="rId4" Type="http://schemas.openxmlformats.org/officeDocument/2006/relationships/oleObject" Target="../embeddings/oleObject5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s.hw.ac.uk/bmvc2006/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9.png"/><Relationship Id="rId4" Type="http://schemas.openxmlformats.org/officeDocument/2006/relationships/notesSlide" Target="../notesSlides/notesSlide3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Samuel Cheng</a:t>
            </a:r>
          </a:p>
          <a:p>
            <a:r>
              <a:rPr lang="en-US" dirty="0"/>
              <a:t>Slide credit: Juan Carlos </a:t>
            </a:r>
            <a:r>
              <a:rPr lang="en-US" dirty="0" err="1"/>
              <a:t>Niebles</a:t>
            </a:r>
            <a:r>
              <a:rPr lang="en-US" dirty="0"/>
              <a:t> and </a:t>
            </a:r>
            <a:r>
              <a:rPr lang="en-US" dirty="0" err="1"/>
              <a:t>Ranjay</a:t>
            </a:r>
            <a:r>
              <a:rPr lang="en-US" dirty="0"/>
              <a:t> Krishna</a:t>
            </a:r>
          </a:p>
        </p:txBody>
      </p:sp>
    </p:spTree>
    <p:extLst>
      <p:ext uri="{BB962C8B-B14F-4D97-AF65-F5344CB8AC3E}">
        <p14:creationId xmlns:p14="http://schemas.microsoft.com/office/powerpoint/2010/main" val="2404043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B270-61DE-354E-8ED1-1ED87554E665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14342" name="Picture 6" descr="Temporal_Persista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/>
          <a:stretch/>
        </p:blipFill>
        <p:spPr>
          <a:xfrm>
            <a:off x="304800" y="1295400"/>
            <a:ext cx="8458200" cy="4557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Key Assumptions: small motions</a:t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98521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58E1-557D-E246-9C59-3E65FDFBD93B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12296" name="Picture 8" descr="Spatial Cohere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/>
          <a:stretch/>
        </p:blipFill>
        <p:spPr>
          <a:xfrm>
            <a:off x="952500" y="990600"/>
            <a:ext cx="7239000" cy="4926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Key Assumptions: spatial coherence</a:t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4144590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9510-1117-5F4C-B1A4-8D3F90D5C6A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9716" y="54768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Key Assumptions: brightness Constancy</a:t>
            </a:r>
          </a:p>
        </p:txBody>
      </p:sp>
      <p:pic>
        <p:nvPicPr>
          <p:cNvPr id="9222" name="Picture 6" descr="Black_BrightnessConst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6858000" cy="436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  <p:pic>
        <p:nvPicPr>
          <p:cNvPr id="9226" name="Picture 10" descr="Black_BrightnessConstancyAssump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5486400"/>
            <a:ext cx="4038600" cy="817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8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909638" y="4660900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Equation" r:id="rId7" imgW="3365500" imgH="228600" progId="Equation.3">
                  <p:embed/>
                </p:oleObj>
              </mc:Choice>
              <mc:Fallback>
                <p:oleObj name="Equation" r:id="rId7" imgW="3365500" imgH="2286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4660900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7050" y="2852738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Brightness Constancy Equation: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514475" y="3352800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Equation" r:id="rId9" imgW="2260600" imgH="203200" progId="Equation.3">
                  <p:embed/>
                </p:oleObj>
              </mc:Choice>
              <mc:Fallback>
                <p:oleObj name="Equation" r:id="rId9" imgW="2260600" imgH="203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3352800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679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4672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1752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2286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2360613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5105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6019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91188" y="1789113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3125" y="1173163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59063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2667000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6324600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11339" y="5753771"/>
            <a:ext cx="3276933" cy="493960"/>
            <a:chOff x="1399" y="3516"/>
            <a:chExt cx="2427" cy="34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77" name="Object 19"/>
                <p:cNvSpPr txBox="1"/>
                <p:nvPr/>
              </p:nvSpPr>
              <p:spPr bwMode="auto">
                <a:xfrm>
                  <a:off x="2336" y="3516"/>
                  <a:ext cx="1490" cy="3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≈0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3077" name="Object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36" y="3516"/>
                  <a:ext cx="1490" cy="34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97" name="Rectangle 20"/>
            <p:cNvSpPr>
              <a:spLocks noChangeArrowheads="1"/>
            </p:cNvSpPr>
            <p:nvPr/>
          </p:nvSpPr>
          <p:spPr bwMode="auto">
            <a:xfrm>
              <a:off x="1399" y="3521"/>
              <a:ext cx="861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400" dirty="0">
                  <a:cs typeface="Arial" charset="0"/>
                </a:rPr>
                <a:t>Hence,</a:t>
              </a:r>
              <a:endParaRPr lang="en-US" sz="2400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4648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4800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4684713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4713" y="5689600"/>
                <a:ext cx="2744787" cy="56515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7543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922338" y="5241925"/>
          <a:ext cx="69199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Equation" r:id="rId16" imgW="3352800" imgH="228600" progId="Equation.3">
                  <p:embed/>
                </p:oleObj>
              </mc:Choice>
              <mc:Fallback>
                <p:oleObj name="Equation" r:id="rId16" imgW="3352800" imgH="2286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5241925"/>
                        <a:ext cx="6919912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1066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33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5" grpId="0"/>
      <p:bldP spid="409621" grpId="0" animBg="1"/>
      <p:bldP spid="409622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used to find the derivatives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2540000" cy="17145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1739900"/>
            <a:ext cx="2908300" cy="189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48" y="1860550"/>
            <a:ext cx="2349500" cy="165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87775" y="3677463"/>
                <a:ext cx="47884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775" y="3677463"/>
                <a:ext cx="478849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69351" y="3713202"/>
                <a:ext cx="492443" cy="597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351" y="3713202"/>
                <a:ext cx="492443" cy="59772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64951" y="3713202"/>
                <a:ext cx="42915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51" y="3713202"/>
                <a:ext cx="429156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3177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51" y="2665412"/>
            <a:ext cx="8153400" cy="685800"/>
          </a:xfrm>
        </p:spPr>
        <p:txBody>
          <a:bodyPr/>
          <a:lstStyle/>
          <a:p>
            <a:pPr eaLnBrk="1" hangingPunct="1"/>
            <a:r>
              <a:rPr lang="en-US" sz="2400" dirty="0"/>
              <a:t>How many equations and unknowns per pixel?</a:t>
            </a:r>
          </a:p>
        </p:txBody>
      </p:sp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304800" y="3589337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6060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6822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6822536" y="5161305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7508336" y="576931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7813136" y="4473918"/>
            <a:ext cx="63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6898736" y="514543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6402270" y="5320515"/>
            <a:ext cx="771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6822536" y="485650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6822536" y="409291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7505954" y="5313346"/>
            <a:ext cx="1395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762000" y="4587875"/>
            <a:ext cx="4202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000" dirty="0">
                <a:cs typeface="Arial" charset="0"/>
              </a:rPr>
              <a:t>If (</a:t>
            </a:r>
            <a:r>
              <a:rPr lang="en-US" sz="2000" i="1" dirty="0">
                <a:cs typeface="Arial" charset="0"/>
              </a:rPr>
              <a:t>u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>
                <a:cs typeface="Arial" charset="0"/>
              </a:rPr>
              <a:t>v </a:t>
            </a:r>
            <a:r>
              <a:rPr lang="en-US" sz="2000" dirty="0">
                <a:cs typeface="Arial" charset="0"/>
              </a:rPr>
              <a:t>) satisfies the equation, </a:t>
            </a:r>
            <a:br>
              <a:rPr lang="en-US" sz="2000" dirty="0">
                <a:cs typeface="Arial" charset="0"/>
              </a:rPr>
            </a:br>
            <a:r>
              <a:rPr lang="en-US" sz="2000" dirty="0">
                <a:cs typeface="Arial" charset="0"/>
              </a:rPr>
              <a:t>so does (</a:t>
            </a:r>
            <a:r>
              <a:rPr lang="en-US" sz="2000" i="1" dirty="0" err="1">
                <a:cs typeface="Arial" charset="0"/>
              </a:rPr>
              <a:t>u+u</a:t>
            </a:r>
            <a:r>
              <a:rPr lang="en-US" sz="2000" i="1" dirty="0">
                <a:cs typeface="Arial" charset="0"/>
              </a:rPr>
              <a:t>’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 err="1">
                <a:cs typeface="Arial" charset="0"/>
              </a:rPr>
              <a:t>v+v</a:t>
            </a:r>
            <a:r>
              <a:rPr lang="en-US" sz="2000" i="1" dirty="0">
                <a:cs typeface="Arial" charset="0"/>
              </a:rPr>
              <a:t>’ </a:t>
            </a:r>
            <a:r>
              <a:rPr lang="en-US" sz="2000" dirty="0">
                <a:cs typeface="Arial" charset="0"/>
              </a:rPr>
              <a:t>) if</a:t>
            </a:r>
            <a:r>
              <a:rPr lang="en-US" sz="2000" b="1" dirty="0">
                <a:cs typeface="Arial" charset="0"/>
              </a:rPr>
              <a:t> </a:t>
            </a:r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914400" y="3062287"/>
            <a:ext cx="714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One equation (this is a scalar equation!), two unknowns 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1751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1013" y="5311775"/>
                <a:ext cx="2070100" cy="5715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5" name="Rectangle 18"/>
          <p:cNvSpPr>
            <a:spLocks noChangeArrowheads="1"/>
          </p:cNvSpPr>
          <p:nvPr/>
        </p:nvSpPr>
        <p:spPr bwMode="auto">
          <a:xfrm>
            <a:off x="381000" y="1379537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we use this equation to recover image motion (</a:t>
            </a:r>
            <a:r>
              <a:rPr lang="en-US" sz="2400" dirty="0" err="1"/>
              <a:t>u,v</a:t>
            </a:r>
            <a:r>
              <a:rPr lang="en-US" sz="2400" dirty="0"/>
              <a:t>) at each pixel?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55886" y="6410669"/>
            <a:ext cx="2057400" cy="365125"/>
          </a:xfrm>
        </p:spPr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1066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Object 25"/>
              <p:cNvSpPr txBox="1"/>
              <p:nvPr/>
            </p:nvSpPr>
            <p:spPr bwMode="auto">
              <a:xfrm>
                <a:off x="3033713" y="1981200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8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3713" y="1981200"/>
                <a:ext cx="2703512" cy="641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7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  <p:bldP spid="411657" grpId="0"/>
      <p:bldP spid="411659" grpId="0" animBg="1"/>
      <p:bldP spid="411660" grpId="0" animBg="1"/>
      <p:bldP spid="411661" grpId="0" animBg="1"/>
      <p:bldP spid="411662" grpId="0"/>
      <p:bldP spid="411663" grpId="0"/>
      <p:bldP spid="411664" grpId="0" animBg="1"/>
      <p:bldP spid="411665" grpId="0"/>
      <p:bldP spid="411666" grpId="0" animBg="1"/>
      <p:bldP spid="411667" grpId="0"/>
      <p:bldP spid="411668" grpId="0"/>
      <p:bldP spid="411669" grpId="0"/>
      <p:bldP spid="4116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aperture problem</a:t>
            </a:r>
          </a:p>
        </p:txBody>
      </p:sp>
      <p:sp>
        <p:nvSpPr>
          <p:cNvPr id="417795" name="Line 3"/>
          <p:cNvSpPr>
            <a:spLocks noChangeShapeType="1"/>
          </p:cNvSpPr>
          <p:nvPr/>
        </p:nvSpPr>
        <p:spPr bwMode="auto">
          <a:xfrm>
            <a:off x="3200400" y="11430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96" name="Line 4"/>
          <p:cNvSpPr>
            <a:spLocks noChangeShapeType="1"/>
          </p:cNvSpPr>
          <p:nvPr/>
        </p:nvSpPr>
        <p:spPr bwMode="auto">
          <a:xfrm>
            <a:off x="4495800" y="14478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3352800" y="19050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7798" name="Line 6"/>
          <p:cNvSpPr>
            <a:spLocks noChangeShapeType="1"/>
          </p:cNvSpPr>
          <p:nvPr/>
        </p:nvSpPr>
        <p:spPr bwMode="auto">
          <a:xfrm>
            <a:off x="4572000" y="54102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6419850" y="5334000"/>
            <a:ext cx="221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Actual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 animBg="1"/>
      <p:bldP spid="417796" grpId="0" animBg="1"/>
      <p:bldP spid="417798" grpId="0" animBg="1"/>
      <p:bldP spid="4177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aperture problem</a:t>
            </a:r>
          </a:p>
        </p:txBody>
      </p:sp>
      <p:sp>
        <p:nvSpPr>
          <p:cNvPr id="415747" name="Line 3"/>
          <p:cNvSpPr>
            <a:spLocks noChangeShapeType="1"/>
          </p:cNvSpPr>
          <p:nvPr/>
        </p:nvSpPr>
        <p:spPr bwMode="auto">
          <a:xfrm>
            <a:off x="3690938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48" name="Line 4"/>
          <p:cNvSpPr>
            <a:spLocks noChangeShapeType="1"/>
          </p:cNvSpPr>
          <p:nvPr/>
        </p:nvSpPr>
        <p:spPr bwMode="auto">
          <a:xfrm>
            <a:off x="4648200" y="2362200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3352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5750" name="Line 6"/>
          <p:cNvSpPr>
            <a:spLocks noChangeShapeType="1"/>
          </p:cNvSpPr>
          <p:nvPr/>
        </p:nvSpPr>
        <p:spPr bwMode="auto">
          <a:xfrm flipV="1">
            <a:off x="4648200" y="5410200"/>
            <a:ext cx="1524000" cy="609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5429250" y="5868988"/>
            <a:ext cx="257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Perceived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animBg="1"/>
      <p:bldP spid="415748" grpId="0" animBg="1"/>
      <p:bldP spid="415750" grpId="0" animBg="1"/>
      <p:bldP spid="4157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3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50226" y="2116394"/>
            <a:ext cx="1143000" cy="2286000"/>
          </a:xfrm>
          <a:noFill/>
        </p:spPr>
      </p:pic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73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perture_problem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4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2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352800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</a:p>
          <a:p>
            <a:r>
              <a:rPr lang="en-US" dirty="0"/>
              <a:t>Gunnar-</a:t>
            </a:r>
            <a:r>
              <a:rPr lang="en-US" dirty="0" err="1"/>
              <a:t>Farneback</a:t>
            </a:r>
            <a:r>
              <a:rPr lang="en-US" dirty="0"/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/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71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pic>
        <p:nvPicPr>
          <p:cNvPr id="29699" name="Picture 4" descr="Barberpole_illusion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4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543800" y="2057400"/>
            <a:ext cx="1143000" cy="2286000"/>
          </a:xfrm>
          <a:noFill/>
        </p:spPr>
      </p:pic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1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352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35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How to get more equations for a pixel?</a:t>
            </a:r>
          </a:p>
          <a:p>
            <a:pPr eaLnBrk="1" hangingPunct="1"/>
            <a:r>
              <a:rPr lang="en-US" sz="2400" b="1" dirty="0"/>
              <a:t>Spatial coherence constraint:</a:t>
            </a:r>
            <a:r>
              <a:rPr lang="en-US" sz="2400" dirty="0"/>
              <a:t>  </a:t>
            </a:r>
          </a:p>
          <a:p>
            <a:pPr eaLnBrk="1" hangingPunct="1"/>
            <a:r>
              <a:rPr lang="en-US" sz="2400" dirty="0"/>
              <a:t>    Assume the pixel’s neighbors have the same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</a:p>
          <a:p>
            <a:pPr lvl="1" eaLnBrk="1" hangingPunct="1"/>
            <a:r>
              <a:rPr lang="en-US" sz="1800" dirty="0"/>
              <a:t>If we use a 5x5 window, that gives us 25 equations per pixel</a:t>
            </a:r>
          </a:p>
        </p:txBody>
      </p:sp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0513" y="4467940"/>
            <a:ext cx="61309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1074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bject 25"/>
              <p:cNvSpPr txBox="1"/>
              <p:nvPr/>
            </p:nvSpPr>
            <p:spPr bwMode="auto">
              <a:xfrm>
                <a:off x="3217862" y="3401140"/>
                <a:ext cx="3013075" cy="935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7862" y="3401140"/>
                <a:ext cx="3013075" cy="9350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52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/>
              <a:t>Overconstrained</a:t>
            </a:r>
            <a:r>
              <a:rPr lang="en-US" sz="2400" dirty="0"/>
              <a:t> linear system:</a:t>
            </a:r>
          </a:p>
        </p:txBody>
      </p:sp>
      <p:grpSp>
        <p:nvGrpSpPr>
          <p:cNvPr id="32771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32775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6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72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97310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/>
              <a:t>Overconstrained</a:t>
            </a:r>
            <a:r>
              <a:rPr lang="en-US" sz="2400" dirty="0"/>
              <a:t> linear system</a:t>
            </a: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34829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3962400"/>
            <a:ext cx="5561013" cy="1335088"/>
            <a:chOff x="769" y="1919"/>
            <a:chExt cx="3503" cy="817"/>
          </a:xfrm>
        </p:grpSpPr>
        <p:pic>
          <p:nvPicPr>
            <p:cNvPr id="34826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76200" y="5610225"/>
            <a:ext cx="8001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sz="2000"/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86400" y="3200400"/>
            <a:ext cx="23161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17"/>
          <p:cNvSpPr>
            <a:spLocks noChangeArrowheads="1"/>
          </p:cNvSpPr>
          <p:nvPr/>
        </p:nvSpPr>
        <p:spPr bwMode="auto">
          <a:xfrm>
            <a:off x="691029" y="3151187"/>
            <a:ext cx="7772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Least squares solution for </a:t>
            </a:r>
            <a:r>
              <a:rPr lang="en-US" sz="2400" i="1" dirty="0"/>
              <a:t>d</a:t>
            </a:r>
            <a:r>
              <a:rPr lang="en-US" sz="2400" dirty="0"/>
              <a:t> given by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17942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Conditions for solvability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838200"/>
          </a:xfrm>
        </p:spPr>
        <p:txBody>
          <a:bodyPr/>
          <a:lstStyle/>
          <a:p>
            <a:pPr lvl="1" eaLnBrk="1" hangingPunct="1"/>
            <a:r>
              <a:rPr lang="en-US"/>
              <a:t>Optimal (u, v) satisfies Lucas-Kanade equation</a:t>
            </a:r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1220788" y="1600200"/>
            <a:ext cx="5561012" cy="1296988"/>
            <a:chOff x="769" y="1919"/>
            <a:chExt cx="3503" cy="817"/>
          </a:xfrm>
        </p:grpSpPr>
        <p:pic>
          <p:nvPicPr>
            <p:cNvPr id="3584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990600" y="5791200"/>
            <a:ext cx="3771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Does this remind anything to you?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457200" y="2209800"/>
            <a:ext cx="609600" cy="3810000"/>
          </a:xfrm>
          <a:custGeom>
            <a:avLst/>
            <a:gdLst>
              <a:gd name="T0" fmla="*/ 609600 w 384"/>
              <a:gd name="T1" fmla="*/ 0 h 2400"/>
              <a:gd name="T2" fmla="*/ 0 w 384"/>
              <a:gd name="T3" fmla="*/ 533400 h 2400"/>
              <a:gd name="T4" fmla="*/ 0 w 384"/>
              <a:gd name="T5" fmla="*/ 3581400 h 2400"/>
              <a:gd name="T6" fmla="*/ 381000 w 384"/>
              <a:gd name="T7" fmla="*/ 3810000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685800" y="3352800"/>
            <a:ext cx="777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When is This Solvable?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invertible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 due to noise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eigenvalues </a:t>
            </a:r>
            <a:r>
              <a:rPr lang="en-US" sz="2000">
                <a:sym typeface="Symbol" pitchFamily="18" charset="2"/>
              </a:rPr>
              <a:t></a:t>
            </a:r>
            <a:r>
              <a:rPr lang="en-US" sz="2000" baseline="-25000"/>
              <a:t>1</a:t>
            </a:r>
            <a:r>
              <a:rPr lang="en-US" sz="2000"/>
              <a:t> and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of </a:t>
            </a: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well-conditioned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1</a:t>
            </a:r>
            <a:r>
              <a:rPr lang="en-US" sz="2000"/>
              <a:t>/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should not be too large </a:t>
            </a:r>
            <a:r>
              <a:rPr lang="en-US"/>
              <a:t>(</a:t>
            </a:r>
            <a:r>
              <a:rPr lang="en-US" sz="1600">
                <a:sym typeface="Symbol" pitchFamily="18" charset="2"/>
              </a:rPr>
              <a:t></a:t>
            </a:r>
            <a:r>
              <a:rPr lang="en-US" sz="1600"/>
              <a:t> </a:t>
            </a:r>
            <a:r>
              <a:rPr lang="en-US" baseline="-25000"/>
              <a:t>1</a:t>
            </a:r>
            <a:r>
              <a:rPr lang="en-US"/>
              <a:t> = larger eigenvalue)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3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3" grpId="0"/>
      <p:bldP spid="436234" grpId="0" animBg="1"/>
      <p:bldP spid="43623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79613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685800" y="3048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Eigenvectors and eigenvalues of A</a:t>
            </a:r>
            <a:r>
              <a:rPr lang="en-US" sz="2800" baseline="30000"/>
              <a:t>T</a:t>
            </a:r>
            <a:r>
              <a:rPr lang="en-US" sz="280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eigenvector associated with the larger eigenvalue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other eigenvector is orthogonal to it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914400" y="436562"/>
            <a:ext cx="7521575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1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6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762000" y="5257800"/>
            <a:ext cx="3124200" cy="533400"/>
          </a:xfrm>
          <a:prstGeom prst="rightArrowCallout">
            <a:avLst>
              <a:gd name="adj1" fmla="val 25000"/>
              <a:gd name="adj2" fmla="val 24093"/>
              <a:gd name="adj3" fmla="val 95043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1347696" y="0"/>
            <a:ext cx="7339104" cy="1143000"/>
          </a:xfrm>
        </p:spPr>
        <p:txBody>
          <a:bodyPr/>
          <a:lstStyle/>
          <a:p>
            <a:pPr eaLnBrk="1" hangingPunct="1"/>
            <a:r>
              <a:rPr lang="en-US" dirty="0"/>
              <a:t>Interpreting the eigenvalues</a:t>
            </a:r>
            <a:endParaRPr lang="ru-RU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962400" y="19050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8305800" y="585152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3048000" y="1981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4419600" y="1905000"/>
            <a:ext cx="3886200" cy="3937000"/>
          </a:xfrm>
          <a:custGeom>
            <a:avLst/>
            <a:gdLst>
              <a:gd name="T0" fmla="*/ 0 w 2448"/>
              <a:gd name="T1" fmla="*/ 3048000 h 2480"/>
              <a:gd name="T2" fmla="*/ 1066800 w 2448"/>
              <a:gd name="T3" fmla="*/ 0 h 2480"/>
              <a:gd name="T4" fmla="*/ 3886200 w 2448"/>
              <a:gd name="T5" fmla="*/ 0 h 2480"/>
              <a:gd name="T6" fmla="*/ 3886200 w 2448"/>
              <a:gd name="T7" fmla="*/ 2971800 h 2480"/>
              <a:gd name="T8" fmla="*/ 881063 w 2448"/>
              <a:gd name="T9" fmla="*/ 3937000 h 2480"/>
              <a:gd name="T10" fmla="*/ 0 w 2448"/>
              <a:gd name="T11" fmla="*/ 3048000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3962400" y="44958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486400" y="2514600"/>
            <a:ext cx="2667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838200" y="5257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7086600" y="52578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038600" y="2057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3886200" y="53340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533400" y="9906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cs typeface="Times New Roman" pitchFamily="18" charset="0"/>
              </a:rPr>
              <a:t>Classification of image points using eigenvalues of the second moment matrix: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6858000" y="22860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4108450" y="19812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4191000" y="51054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 rot="5542000">
            <a:off x="6574632" y="57094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865173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01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Edge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H="1">
            <a:off x="6356350" y="19050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140450" y="1851025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2819400" y="5426075"/>
            <a:ext cx="413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gradients very large or very small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38919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43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Low-texture region</a:t>
            </a: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H="1">
            <a:off x="2987675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836863" y="5383213"/>
            <a:ext cx="40227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have small magnitude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small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803525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9943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6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17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High-texture region</a:t>
            </a: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 flipH="1">
            <a:off x="6088063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15025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2855913" y="5383213"/>
            <a:ext cx="4992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are different, large magnitudes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large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40967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11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10BF-CA0F-A146-9D78-6C3536F23CFE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Errors in Lucas-</a:t>
            </a:r>
            <a:r>
              <a:rPr lang="en-US" altLang="en-US" dirty="0" err="1"/>
              <a:t>Kanade</a:t>
            </a:r>
            <a:endParaRPr lang="en-US" alt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85887"/>
            <a:ext cx="8077200" cy="1371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/>
              <a:t>What are the potential causes of errors in this procedure?</a:t>
            </a:r>
          </a:p>
          <a:p>
            <a:pPr lvl="1"/>
            <a:r>
              <a:rPr lang="en-US" altLang="en-US" sz="2400"/>
              <a:t>Suppose A</a:t>
            </a:r>
            <a:r>
              <a:rPr lang="en-US" altLang="en-US" sz="2400" baseline="30000"/>
              <a:t>T</a:t>
            </a:r>
            <a:r>
              <a:rPr lang="en-US" altLang="en-US" sz="2400"/>
              <a:t>A is easily invertible</a:t>
            </a:r>
          </a:p>
          <a:p>
            <a:pPr lvl="1"/>
            <a:r>
              <a:rPr lang="en-US" altLang="en-US" sz="2400"/>
              <a:t>Suppose there is not much noise in the image</a:t>
            </a:r>
          </a:p>
          <a:p>
            <a:endParaRPr lang="en-US" altLang="en-US" sz="2400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85800" y="2819400"/>
            <a:ext cx="8077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When our assumptions are violated</a:t>
            </a:r>
          </a:p>
          <a:p>
            <a:pPr lvl="1"/>
            <a:r>
              <a:rPr lang="en-US" altLang="en-US" sz="2400" dirty="0"/>
              <a:t>Brightness constancy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satisfied</a:t>
            </a:r>
          </a:p>
          <a:p>
            <a:pPr lvl="1"/>
            <a:r>
              <a:rPr lang="en-US" altLang="en-US" sz="2400" dirty="0"/>
              <a:t>The motion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small</a:t>
            </a:r>
            <a:endParaRPr lang="en-US" altLang="en-US" sz="2400" b="1" dirty="0"/>
          </a:p>
          <a:p>
            <a:pPr lvl="1"/>
            <a:r>
              <a:rPr lang="en-US" altLang="en-US" sz="2400" dirty="0"/>
              <a:t>A point does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move like its neighbors</a:t>
            </a:r>
          </a:p>
          <a:p>
            <a:pPr lvl="2"/>
            <a:r>
              <a:rPr lang="en-US" altLang="en-US" dirty="0"/>
              <a:t>window size is too large</a:t>
            </a:r>
          </a:p>
          <a:p>
            <a:pPr lvl="2"/>
            <a:r>
              <a:rPr lang="en-US" altLang="en-US" dirty="0"/>
              <a:t>what is the ideal window size?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5195888" y="60198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* From </a:t>
            </a:r>
            <a:r>
              <a:rPr lang="en-US" altLang="en-US" sz="1000" dirty="0" err="1"/>
              <a:t>Khurram</a:t>
            </a:r>
            <a:r>
              <a:rPr lang="en-US" altLang="en-US" sz="1000" dirty="0"/>
              <a:t> Hassan-</a:t>
            </a:r>
            <a:r>
              <a:rPr lang="en-US" altLang="en-US" sz="1000" dirty="0" err="1"/>
              <a:t>Shafique</a:t>
            </a:r>
            <a:r>
              <a:rPr lang="en-US" altLang="en-US" sz="1000" dirty="0"/>
              <a:t> </a:t>
            </a:r>
            <a:r>
              <a:rPr lang="en-US" altLang="en-US" sz="1000" dirty="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01258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99354-1614-F14C-8C95-97C774D78277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685800" y="3813175"/>
            <a:ext cx="80772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endParaRPr lang="en-US" altLang="en-US" sz="2000" dirty="0"/>
          </a:p>
          <a:p>
            <a:pPr lvl="1"/>
            <a:r>
              <a:rPr lang="en-US" altLang="en-US" sz="2000" dirty="0"/>
              <a:t>Can solve using </a:t>
            </a:r>
            <a:r>
              <a:rPr lang="en-US" altLang="en-US" sz="2000" b="1" dirty="0"/>
              <a:t>Newton’s method (out of scope for this class)</a:t>
            </a:r>
            <a:endParaRPr lang="en-US" altLang="en-US" sz="2000" dirty="0"/>
          </a:p>
          <a:p>
            <a:pPr lvl="1"/>
            <a:r>
              <a:rPr lang="en-US" altLang="en-US" sz="2000" dirty="0"/>
              <a:t>Lucas-</a:t>
            </a:r>
            <a:r>
              <a:rPr lang="en-US" altLang="en-US" sz="2000" dirty="0" err="1"/>
              <a:t>Kanade</a:t>
            </a:r>
            <a:r>
              <a:rPr lang="en-US" altLang="en-US" sz="2000" dirty="0"/>
              <a:t> method does one iteration of Newton’s method</a:t>
            </a:r>
          </a:p>
          <a:p>
            <a:pPr lvl="2"/>
            <a:r>
              <a:rPr lang="en-US" altLang="en-US" sz="1800" dirty="0"/>
              <a:t>Better results are obtained via more iterations</a:t>
            </a:r>
          </a:p>
          <a:p>
            <a:pPr lvl="2"/>
            <a:endParaRPr lang="en-US" altLang="en-US" sz="1400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Improving accuracy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79488"/>
            <a:ext cx="8229600" cy="522287"/>
          </a:xfrm>
        </p:spPr>
        <p:txBody>
          <a:bodyPr/>
          <a:lstStyle/>
          <a:p>
            <a:r>
              <a:rPr lang="en-US" altLang="en-US" sz="2400"/>
              <a:t>Recall our small motion assumption</a:t>
            </a:r>
          </a:p>
        </p:txBody>
      </p:sp>
      <p:pic>
        <p:nvPicPr>
          <p:cNvPr id="7066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520825"/>
            <a:ext cx="39751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2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36763"/>
            <a:ext cx="41751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685800" y="2365375"/>
            <a:ext cx="7772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not exact</a:t>
            </a:r>
          </a:p>
          <a:p>
            <a:pPr lvl="1"/>
            <a:r>
              <a:rPr lang="en-US" altLang="en-US" sz="2000"/>
              <a:t>To do better, we need to add higher order terms back in:</a:t>
            </a:r>
          </a:p>
        </p:txBody>
      </p:sp>
      <p:pic>
        <p:nvPicPr>
          <p:cNvPr id="70664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3351213"/>
            <a:ext cx="64531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685800" y="3736975"/>
            <a:ext cx="7772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a polynomial root finding problem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4430713" y="13938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4878388" y="1931988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7132638" y="32353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5195888" y="60960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92536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2CDF-38E4-7A40-827C-49E1F6CC1AD8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Iterative Refinement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381000" y="1441450"/>
            <a:ext cx="83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38200" indent="-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76400" indent="-304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5500" indent="-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527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099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671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243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Iterative Lucas-</a:t>
            </a:r>
            <a:r>
              <a:rPr lang="en-US" altLang="en-US" dirty="0" err="1"/>
              <a:t>Kanade</a:t>
            </a:r>
            <a:r>
              <a:rPr lang="en-US" altLang="en-US" dirty="0"/>
              <a:t> Algorithm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Estimate velocity at each pixel by solving Lucas-</a:t>
            </a:r>
            <a:r>
              <a:rPr lang="en-US" altLang="en-US" sz="2400" dirty="0" err="1"/>
              <a:t>Kanade</a:t>
            </a:r>
            <a:r>
              <a:rPr lang="en-US" altLang="en-US" sz="2400" dirty="0"/>
              <a:t> equations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Warp I(t-1) towards I(t) using the estimated flow field</a:t>
            </a:r>
          </a:p>
          <a:p>
            <a:pPr lvl="2">
              <a:buFontTx/>
              <a:buNone/>
            </a:pPr>
            <a:r>
              <a:rPr lang="en-US" altLang="en-US" sz="2000" i="1" dirty="0"/>
              <a:t>- use image warping techniques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Repeat until convergence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195888" y="60960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7313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88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function which is should be minimized: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71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function which is should be minimized: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first part of the function is the brightness consistency.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8400" y="2971801"/>
            <a:ext cx="18288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13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function which is should be minimized: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second part is the smoothness constraint. It’s trying to make sure that the changes between frames are small.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5400" y="2994099"/>
            <a:ext cx="19050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0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flow is formulated as a global energy function which is should be minimized: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>
                    <a:ea typeface="Cambria Math" charset="0"/>
                    <a:cs typeface="Cambria Math" charset="0"/>
                  </a:rPr>
                  <a:t> is a regularization constant. Larger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>
                    <a:ea typeface="Cambria Math" charset="0"/>
                    <a:cs typeface="Cambria Math" charset="0"/>
                  </a:rPr>
                  <a:t> lead to smoother flow.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1999" y="3025055"/>
            <a:ext cx="457201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98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flow is formulated as a global energy function which is should be minimized: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want to 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to minimize E. Note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themselves are function. E is a “functional”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.  By calculus of variation, as </a:t>
                </a:r>
                <a:r>
                  <a:rPr lang="el-GR" dirty="0"/>
                  <a:t>ϵ→</a:t>
                </a:r>
                <a:r>
                  <a:rPr lang="en-US" dirty="0"/>
                  <a:t>0, for arbitrary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̃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 r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679471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Object 25"/>
              <p:cNvSpPr txBox="1"/>
              <p:nvPr/>
            </p:nvSpPr>
            <p:spPr bwMode="auto">
              <a:xfrm>
                <a:off x="314325" y="5375274"/>
                <a:ext cx="8989473" cy="936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325" y="5375274"/>
                <a:ext cx="8989473" cy="9366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25"/>
              <p:cNvSpPr txBox="1"/>
              <p:nvPr/>
            </p:nvSpPr>
            <p:spPr bwMode="auto">
              <a:xfrm>
                <a:off x="2383007" y="2896625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3007" y="2896625"/>
                <a:ext cx="4951413" cy="804862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18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From images to videos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A video is a sequence of frames captured over time</a:t>
            </a:r>
          </a:p>
          <a:p>
            <a:pPr eaLnBrk="1" hangingPunct="1"/>
            <a:r>
              <a:rPr lang="en-US" sz="2400" dirty="0"/>
              <a:t>Now our image data is a function of space (x, y) and time (t)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362200" y="2514600"/>
          <a:ext cx="4792044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Image" r:id="rId4" imgW="9307937" imgH="7250794" progId="">
                  <p:embed/>
                </p:oleObj>
              </mc:Choice>
              <mc:Fallback>
                <p:oleObj name="Image" r:id="rId4" imgW="9307937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4792044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80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bject 25"/>
              <p:cNvSpPr txBox="1"/>
              <p:nvPr/>
            </p:nvSpPr>
            <p:spPr bwMode="auto">
              <a:xfrm>
                <a:off x="142414" y="5768307"/>
                <a:ext cx="8986838" cy="57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[(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)]</m:t>
                              </m:r>
                            </m:e>
                          </m:nary>
                        </m:e>
                      </m:nary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𝑑𝑥𝑑𝑦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414" y="5768307"/>
                <a:ext cx="8986838" cy="573088"/>
              </a:xfrm>
              <a:prstGeom prst="rect">
                <a:avLst/>
              </a:prstGeom>
              <a:blipFill>
                <a:blip r:embed="rId2"/>
                <a:stretch>
                  <a:fillRect l="-5627" t="-164894" b="-2351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1" y="1536304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Object 25"/>
              <p:cNvSpPr txBox="1"/>
              <p:nvPr/>
            </p:nvSpPr>
            <p:spPr bwMode="auto">
              <a:xfrm>
                <a:off x="2096293" y="1802214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6293" y="1802214"/>
                <a:ext cx="4951413" cy="804862"/>
              </a:xfrm>
              <a:prstGeom prst="rect">
                <a:avLst/>
              </a:prstGeom>
              <a:blipFill>
                <a:blip r:embed="rId4"/>
                <a:stretch>
                  <a:fillRect b="-75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Object 25"/>
              <p:cNvSpPr txBox="1"/>
              <p:nvPr/>
            </p:nvSpPr>
            <p:spPr bwMode="auto">
              <a:xfrm>
                <a:off x="628649" y="2824163"/>
                <a:ext cx="7485541" cy="415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649" y="2824163"/>
                <a:ext cx="7485541" cy="415925"/>
              </a:xfrm>
              <a:prstGeom prst="rect">
                <a:avLst/>
              </a:prstGeom>
              <a:blipFill>
                <a:blip r:embed="rId5"/>
                <a:stretch>
                  <a:fillRect b="-579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Object 25"/>
              <p:cNvSpPr txBox="1"/>
              <p:nvPr/>
            </p:nvSpPr>
            <p:spPr bwMode="auto">
              <a:xfrm>
                <a:off x="380539" y="3224443"/>
                <a:ext cx="8748713" cy="1044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539" y="3224443"/>
                <a:ext cx="8748713" cy="10445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Object 25"/>
              <p:cNvSpPr txBox="1"/>
              <p:nvPr/>
            </p:nvSpPr>
            <p:spPr bwMode="auto">
              <a:xfrm>
                <a:off x="380539" y="4112418"/>
                <a:ext cx="7915275" cy="52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(2(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)+2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539" y="4112418"/>
                <a:ext cx="7915275" cy="5222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Object 25">
                <a:extLst>
                  <a:ext uri="{FF2B5EF4-FFF2-40B4-BE49-F238E27FC236}">
                    <a16:creationId xmlns:a16="http://schemas.microsoft.com/office/drawing/2014/main" id="{E24DCFC9-B01E-40D3-8D2E-453C9BF5062C}"/>
                  </a:ext>
                </a:extLst>
              </p:cNvPr>
              <p:cNvSpPr txBox="1"/>
              <p:nvPr/>
            </p:nvSpPr>
            <p:spPr bwMode="auto">
              <a:xfrm>
                <a:off x="260158" y="5038722"/>
                <a:ext cx="8989473" cy="936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Object 25">
                <a:extLst>
                  <a:ext uri="{FF2B5EF4-FFF2-40B4-BE49-F238E27FC236}">
                    <a16:creationId xmlns:a16="http://schemas.microsoft.com/office/drawing/2014/main" id="{E24DCFC9-B01E-40D3-8D2E-453C9BF50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158" y="5038722"/>
                <a:ext cx="8989473" cy="9366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8861"/>
            <a:ext cx="7886700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Using integration by part,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25"/>
              <p:cNvSpPr txBox="1"/>
              <p:nvPr/>
            </p:nvSpPr>
            <p:spPr bwMode="auto">
              <a:xfrm>
                <a:off x="217185" y="3083343"/>
                <a:ext cx="8383587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[(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)]</m:t>
                              </m:r>
                            </m:e>
                          </m:nary>
                        </m:e>
                      </m:nary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𝑑𝑥𝑑𝑦</m:t>
                      </m:r>
                    </m:oMath>
                  </m:oMathPara>
                </a14:m>
                <a:br>
                  <a:rPr lang="en-US" dirty="0">
                    <a:solidFill>
                      <a:srgbClr val="000000"/>
                    </a:solidFill>
                  </a:rPr>
                </a:br>
                <a:endParaRPr lang="en-US" dirty="0"/>
              </a:p>
            </p:txBody>
          </p:sp>
        </mc:Choice>
        <mc:Fallback>
          <p:sp>
            <p:nvSpPr>
              <p:cNvPr id="9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185" y="3083343"/>
                <a:ext cx="8383587" cy="9906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bject 25"/>
              <p:cNvSpPr txBox="1"/>
              <p:nvPr/>
            </p:nvSpPr>
            <p:spPr bwMode="auto">
              <a:xfrm>
                <a:off x="214161" y="3655397"/>
                <a:ext cx="8226425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[(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)]</m:t>
                              </m:r>
                            </m:e>
                          </m:nary>
                        </m:e>
                      </m:nary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𝑑𝑥𝑑𝑦</m:t>
                      </m:r>
                    </m:oMath>
                  </m:oMathPara>
                </a14:m>
                <a:br>
                  <a:rPr lang="en-US" dirty="0">
                    <a:solidFill>
                      <a:srgbClr val="000000"/>
                    </a:solidFill>
                  </a:rPr>
                </a:br>
                <a:endParaRPr lang="en-US" dirty="0"/>
              </a:p>
            </p:txBody>
          </p:sp>
        </mc:Choice>
        <mc:Fallback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161" y="3655397"/>
                <a:ext cx="8226425" cy="990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bject 25"/>
              <p:cNvSpPr txBox="1"/>
              <p:nvPr/>
            </p:nvSpPr>
            <p:spPr bwMode="auto">
              <a:xfrm>
                <a:off x="170654" y="4272061"/>
                <a:ext cx="8802687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[((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+((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e>
                      </m:nary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𝑑𝑥𝑑𝑦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654" y="4272061"/>
                <a:ext cx="8802687" cy="9906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Object 25"/>
              <p:cNvSpPr txBox="1"/>
              <p:nvPr/>
            </p:nvSpPr>
            <p:spPr bwMode="auto">
              <a:xfrm>
                <a:off x="354013" y="1703388"/>
                <a:ext cx="8593137" cy="573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[(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)]</m:t>
                              </m:r>
                            </m:e>
                          </m:nary>
                        </m:e>
                      </m:nary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𝑑𝑥𝑑𝑦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013" y="1703388"/>
                <a:ext cx="8593137" cy="573087"/>
              </a:xfrm>
              <a:prstGeom prst="rect">
                <a:avLst/>
              </a:prstGeom>
              <a:blipFill>
                <a:blip r:embed="rId5"/>
                <a:stretch>
                  <a:fillRect l="-8440" t="-164894" b="-2351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D02C59-AA8D-452D-8C72-525D6A7ADC4F}"/>
                  </a:ext>
                </a:extLst>
              </p:cNvPr>
              <p:cNvSpPr txBox="1"/>
              <p:nvPr/>
            </p:nvSpPr>
            <p:spPr>
              <a:xfrm>
                <a:off x="1527474" y="5384582"/>
                <a:ext cx="4419002" cy="8498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D02C59-AA8D-452D-8C72-525D6A7AD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474" y="5384582"/>
                <a:ext cx="4419002" cy="849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6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264" y="2005013"/>
            <a:ext cx="78867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Where the Laplace operator can be often computed as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200" dirty="0"/>
              <a:t>where             is the weighted average of </a:t>
            </a:r>
            <a:r>
              <a:rPr lang="en-US" sz="2200" i="1" dirty="0"/>
              <a:t>u</a:t>
            </a:r>
            <a:r>
              <a:rPr lang="en-US" sz="2200" dirty="0"/>
              <a:t> measured at (</a:t>
            </a:r>
            <a:r>
              <a:rPr lang="en-US" sz="2200" i="1" dirty="0" err="1"/>
              <a:t>x</a:t>
            </a:r>
            <a:r>
              <a:rPr lang="en-US" sz="2200" dirty="0" err="1"/>
              <a:t>,</a:t>
            </a:r>
            <a:r>
              <a:rPr lang="en-US" sz="2200" i="1" dirty="0" err="1"/>
              <a:t>y</a:t>
            </a:r>
            <a:r>
              <a:rPr lang="en-US" sz="2200" dirty="0"/>
              <a:t>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5017571"/>
            <a:ext cx="698500" cy="292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5B9A3-7758-49D8-B847-6B675FDB1177}"/>
                  </a:ext>
                </a:extLst>
              </p:cNvPr>
              <p:cNvSpPr txBox="1"/>
              <p:nvPr/>
            </p:nvSpPr>
            <p:spPr>
              <a:xfrm>
                <a:off x="2012950" y="1646237"/>
                <a:ext cx="4419002" cy="8498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5B9A3-7758-49D8-B847-6B675FDB1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950" y="1646237"/>
                <a:ext cx="4419002" cy="8498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7B1F4-F48F-4AC7-B85D-A92BFC08AB97}"/>
                  </a:ext>
                </a:extLst>
              </p:cNvPr>
              <p:cNvSpPr txBox="1"/>
              <p:nvPr/>
            </p:nvSpPr>
            <p:spPr>
              <a:xfrm>
                <a:off x="2534575" y="4025954"/>
                <a:ext cx="3870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7B1F4-F48F-4AC7-B85D-A92BFC08A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575" y="4025954"/>
                <a:ext cx="3870547" cy="369332"/>
              </a:xfrm>
              <a:prstGeom prst="rect">
                <a:avLst/>
              </a:prstGeom>
              <a:blipFill>
                <a:blip r:embed="rId4"/>
                <a:stretch>
                  <a:fillRect l="-1417" r="-2205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99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we substitute </a:t>
            </a:r>
            <a:br>
              <a:rPr lang="en-US" dirty="0"/>
            </a:br>
            <a:r>
              <a:rPr lang="en-US" dirty="0"/>
              <a:t>in:</a:t>
            </a:r>
          </a:p>
          <a:p>
            <a:endParaRPr lang="en-US" dirty="0"/>
          </a:p>
          <a:p>
            <a:r>
              <a:rPr lang="en-US" dirty="0"/>
              <a:t>We get: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Which is linear in u and v and can be solved for each pixel individually.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412C7-0A81-491D-8DFA-BE15BA8B49BC}"/>
                  </a:ext>
                </a:extLst>
              </p:cNvPr>
              <p:cNvSpPr txBox="1"/>
              <p:nvPr/>
            </p:nvSpPr>
            <p:spPr>
              <a:xfrm>
                <a:off x="1728865" y="2351449"/>
                <a:ext cx="4419002" cy="8498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412C7-0A81-491D-8DFA-BE15BA8B4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865" y="2351449"/>
                <a:ext cx="4419002" cy="8498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E510FA-3AB1-4986-9E68-6244123B74E1}"/>
                  </a:ext>
                </a:extLst>
              </p:cNvPr>
              <p:cNvSpPr txBox="1"/>
              <p:nvPr/>
            </p:nvSpPr>
            <p:spPr>
              <a:xfrm>
                <a:off x="3786325" y="1870077"/>
                <a:ext cx="3870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E510FA-3AB1-4986-9E68-6244123B7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325" y="1870077"/>
                <a:ext cx="3870547" cy="369332"/>
              </a:xfrm>
              <a:prstGeom prst="rect">
                <a:avLst/>
              </a:prstGeom>
              <a:blipFill>
                <a:blip r:embed="rId3"/>
                <a:stretch>
                  <a:fillRect l="-1260" r="-236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E79632-F034-47D3-A374-9AB202EED316}"/>
                  </a:ext>
                </a:extLst>
              </p:cNvPr>
              <p:cNvSpPr txBox="1"/>
              <p:nvPr/>
            </p:nvSpPr>
            <p:spPr>
              <a:xfrm>
                <a:off x="1728865" y="3792752"/>
                <a:ext cx="4419002" cy="83086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E79632-F034-47D3-A374-9AB202EED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865" y="3792752"/>
                <a:ext cx="4419002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46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Iterative Horn-</a:t>
            </a:r>
            <a:r>
              <a:rPr lang="en-US" dirty="0" err="1"/>
              <a:t>Schunk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since the solution depends on the neighboring values of the flow field, it must be repeated once the neighbors have been updated. </a:t>
            </a:r>
          </a:p>
          <a:p>
            <a:r>
              <a:rPr lang="en-US" dirty="0"/>
              <a:t>So instead, we can iteratively solve for u and v using: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04" y="4106938"/>
            <a:ext cx="5194498" cy="23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1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5693-02A9-1443-B225-E2E05F53ECB5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91148" name="Rectangle 12" descr="White marble"/>
          <p:cNvSpPr>
            <a:spLocks noChangeArrowheads="1"/>
          </p:cNvSpPr>
          <p:nvPr/>
        </p:nvSpPr>
        <p:spPr bwMode="auto">
          <a:xfrm>
            <a:off x="1549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1549400" y="3162300"/>
            <a:ext cx="901700" cy="1955800"/>
            <a:chOff x="2456" y="2272"/>
            <a:chExt cx="568" cy="1232"/>
          </a:xfrm>
        </p:grpSpPr>
        <p:sp>
          <p:nvSpPr>
            <p:cNvPr id="91144" name="Rectangle 8" descr="White marble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bg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solidFill>
              <a:srgbClr val="808080">
                <a:alpha val="35001"/>
              </a:srgbClr>
            </a:solidFill>
            <a:ln w="38100">
              <a:solidFill>
                <a:srgbClr val="000000">
                  <a:alpha val="35001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0" name="Rectangle 4" descr="White marble"/>
          <p:cNvSpPr>
            <a:spLocks noChangeArrowheads="1"/>
          </p:cNvSpPr>
          <p:nvPr/>
        </p:nvSpPr>
        <p:spPr bwMode="auto">
          <a:xfrm>
            <a:off x="1549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962025" y="1306513"/>
            <a:ext cx="7024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962025" y="1682750"/>
            <a:ext cx="5942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962025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/>
              <a:t>there is no optical flow</a:t>
            </a:r>
          </a:p>
        </p:txBody>
      </p:sp>
      <p:grpSp>
        <p:nvGrpSpPr>
          <p:cNvPr id="91153" name="Group 17"/>
          <p:cNvGrpSpPr>
            <a:grpSpLocks/>
          </p:cNvGrpSpPr>
          <p:nvPr/>
        </p:nvGrpSpPr>
        <p:grpSpPr bwMode="auto">
          <a:xfrm>
            <a:off x="2430463" y="4133850"/>
            <a:ext cx="579437" cy="1276350"/>
            <a:chOff x="1531" y="2604"/>
            <a:chExt cx="365" cy="804"/>
          </a:xfrm>
        </p:grpSpPr>
        <p:sp>
          <p:nvSpPr>
            <p:cNvPr id="91150" name="Line 14"/>
            <p:cNvSpPr>
              <a:spLocks noChangeShapeType="1"/>
            </p:cNvSpPr>
            <p:nvPr/>
          </p:nvSpPr>
          <p:spPr bwMode="auto">
            <a:xfrm>
              <a:off x="1532" y="2604"/>
              <a:ext cx="35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1" name="Line 15"/>
            <p:cNvSpPr>
              <a:spLocks noChangeShapeType="1"/>
            </p:cNvSpPr>
            <p:nvPr/>
          </p:nvSpPr>
          <p:spPr bwMode="auto">
            <a:xfrm>
              <a:off x="1531" y="3213"/>
              <a:ext cx="365" cy="19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156" name="Group 20"/>
          <p:cNvGrpSpPr>
            <a:grpSpLocks/>
          </p:cNvGrpSpPr>
          <p:nvPr/>
        </p:nvGrpSpPr>
        <p:grpSpPr bwMode="auto">
          <a:xfrm>
            <a:off x="2968625" y="3948113"/>
            <a:ext cx="1873250" cy="1700212"/>
            <a:chOff x="2806" y="2487"/>
            <a:chExt cx="1180" cy="1071"/>
          </a:xfrm>
        </p:grpSpPr>
        <p:sp>
          <p:nvSpPr>
            <p:cNvPr id="91154" name="Text Box 18"/>
            <p:cNvSpPr txBox="1">
              <a:spLocks noChangeArrowheads="1"/>
            </p:cNvSpPr>
            <p:nvPr/>
          </p:nvSpPr>
          <p:spPr bwMode="auto">
            <a:xfrm>
              <a:off x="2806" y="2487"/>
              <a:ext cx="11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FF"/>
                  </a:solidFill>
                </a:rPr>
                <a:t>Regularized flow</a:t>
              </a:r>
            </a:p>
          </p:txBody>
        </p:sp>
        <p:sp>
          <p:nvSpPr>
            <p:cNvPr id="91155" name="Text Box 19"/>
            <p:cNvSpPr txBox="1">
              <a:spLocks noChangeArrowheads="1"/>
            </p:cNvSpPr>
            <p:nvPr/>
          </p:nvSpPr>
          <p:spPr bwMode="auto">
            <a:xfrm>
              <a:off x="2806" y="3327"/>
              <a:ext cx="8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3300"/>
                  </a:solidFill>
                </a:rPr>
                <a:t>Optical flow</a:t>
              </a:r>
            </a:p>
          </p:txBody>
        </p:sp>
      </p:grp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962025" y="2433638"/>
            <a:ext cx="7596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i="1" dirty="0"/>
              <a:t> =&gt; </a:t>
            </a:r>
            <a:r>
              <a:rPr lang="en-US" altLang="en-US" dirty="0"/>
              <a:t>On edges, </a:t>
            </a:r>
            <a:r>
              <a:rPr lang="en-US" altLang="en-US" dirty="0">
                <a:solidFill>
                  <a:srgbClr val="0000FF"/>
                </a:solidFill>
              </a:rPr>
              <a:t>points will flow to nearest points, solving the aperture problem.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70164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10649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6 L 0.0625 0.044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 animBg="1"/>
      <p:bldP spid="91148" grpId="1" animBg="1"/>
      <p:bldP spid="91140" grpId="0" animBg="1"/>
      <p:bldP spid="91140" grpId="1" animBg="1"/>
      <p:bldP spid="91141" grpId="0"/>
      <p:bldP spid="91142" grpId="0"/>
      <p:bldP spid="91143" grpId="0"/>
      <p:bldP spid="9115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7646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Dense Optical Flow with Michael Black’s method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882" y="2471580"/>
            <a:ext cx="7886700" cy="4351338"/>
          </a:xfrm>
        </p:spPr>
        <p:txBody>
          <a:bodyPr/>
          <a:lstStyle/>
          <a:p>
            <a:r>
              <a:rPr lang="en-US" altLang="en-US" dirty="0"/>
              <a:t>Michael Black took Horn-</a:t>
            </a:r>
            <a:r>
              <a:rPr lang="en-US" altLang="en-US" dirty="0" err="1"/>
              <a:t>Schunk’s</a:t>
            </a:r>
            <a:r>
              <a:rPr lang="en-US" altLang="en-US" dirty="0"/>
              <a:t> method one step further, starting from the regularization constant:</a:t>
            </a:r>
          </a:p>
          <a:p>
            <a:r>
              <a:rPr lang="en-US" altLang="en-US" dirty="0"/>
              <a:t>Which looks like a quadratic: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And replaced it with this:</a:t>
            </a:r>
          </a:p>
          <a:p>
            <a:endParaRPr lang="en-US" altLang="en-US" dirty="0"/>
          </a:p>
          <a:p>
            <a:r>
              <a:rPr lang="en-US" altLang="en-US" dirty="0">
                <a:solidFill>
                  <a:srgbClr val="850000"/>
                </a:solidFill>
              </a:rPr>
              <a:t>Why does this regularization work better?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975777"/>
            <a:ext cx="205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975777"/>
            <a:ext cx="2057400" cy="365125"/>
          </a:xfrm>
        </p:spPr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3" r="14441"/>
          <a:stretch/>
        </p:blipFill>
        <p:spPr>
          <a:xfrm>
            <a:off x="2037293" y="3804744"/>
            <a:ext cx="1845425" cy="838200"/>
          </a:xfrm>
          <a:prstGeom prst="rect">
            <a:avLst/>
          </a:prstGeom>
        </p:spPr>
      </p:pic>
      <p:sp>
        <p:nvSpPr>
          <p:cNvPr id="7" name="Freeform 17"/>
          <p:cNvSpPr>
            <a:spLocks/>
          </p:cNvSpPr>
          <p:nvPr/>
        </p:nvSpPr>
        <p:spPr bwMode="auto">
          <a:xfrm>
            <a:off x="5778500" y="3804744"/>
            <a:ext cx="1003300" cy="738188"/>
          </a:xfrm>
          <a:custGeom>
            <a:avLst/>
            <a:gdLst>
              <a:gd name="T0" fmla="*/ 0 w 632"/>
              <a:gd name="T1" fmla="*/ 0 h 297"/>
              <a:gd name="T2" fmla="*/ 320 w 632"/>
              <a:gd name="T3" fmla="*/ 296 h 297"/>
              <a:gd name="T4" fmla="*/ 632 w 632"/>
              <a:gd name="T5" fmla="*/ 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2" h="297">
                <a:moveTo>
                  <a:pt x="0" y="0"/>
                </a:moveTo>
                <a:cubicBezTo>
                  <a:pt x="107" y="147"/>
                  <a:pt x="215" y="295"/>
                  <a:pt x="320" y="296"/>
                </a:cubicBezTo>
                <a:cubicBezTo>
                  <a:pt x="425" y="297"/>
                  <a:pt x="528" y="152"/>
                  <a:pt x="632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4"/>
          <p:cNvSpPr>
            <a:spLocks/>
          </p:cNvSpPr>
          <p:nvPr/>
        </p:nvSpPr>
        <p:spPr bwMode="auto">
          <a:xfrm>
            <a:off x="5283200" y="5126796"/>
            <a:ext cx="1993900" cy="749300"/>
          </a:xfrm>
          <a:custGeom>
            <a:avLst/>
            <a:gdLst>
              <a:gd name="T0" fmla="*/ 0 w 1256"/>
              <a:gd name="T1" fmla="*/ 0 h 472"/>
              <a:gd name="T2" fmla="*/ 320 w 1256"/>
              <a:gd name="T3" fmla="*/ 96 h 472"/>
              <a:gd name="T4" fmla="*/ 624 w 1256"/>
              <a:gd name="T5" fmla="*/ 472 h 472"/>
              <a:gd name="T6" fmla="*/ 936 w 1256"/>
              <a:gd name="T7" fmla="*/ 96 h 472"/>
              <a:gd name="T8" fmla="*/ 1256 w 1256"/>
              <a:gd name="T9" fmla="*/ 8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6" h="472">
                <a:moveTo>
                  <a:pt x="0" y="0"/>
                </a:moveTo>
                <a:cubicBezTo>
                  <a:pt x="108" y="8"/>
                  <a:pt x="216" y="17"/>
                  <a:pt x="320" y="96"/>
                </a:cubicBezTo>
                <a:cubicBezTo>
                  <a:pt x="424" y="175"/>
                  <a:pt x="521" y="472"/>
                  <a:pt x="624" y="472"/>
                </a:cubicBezTo>
                <a:cubicBezTo>
                  <a:pt x="727" y="472"/>
                  <a:pt x="831" y="173"/>
                  <a:pt x="936" y="96"/>
                </a:cubicBezTo>
                <a:cubicBezTo>
                  <a:pt x="1041" y="19"/>
                  <a:pt x="1148" y="13"/>
                  <a:pt x="1256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1520696"/>
            <a:ext cx="6689785" cy="79057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494872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19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Object 25"/>
              <p:cNvSpPr txBox="1"/>
              <p:nvPr/>
            </p:nvSpPr>
            <p:spPr bwMode="auto">
              <a:xfrm>
                <a:off x="2568166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68166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Object 25"/>
              <p:cNvSpPr txBox="1"/>
              <p:nvPr/>
            </p:nvSpPr>
            <p:spPr bwMode="auto">
              <a:xfrm>
                <a:off x="1310481" y="3848509"/>
                <a:ext cx="6523038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0481" y="3848509"/>
                <a:ext cx="6523038" cy="495300"/>
              </a:xfrm>
              <a:prstGeom prst="rect">
                <a:avLst/>
              </a:prstGeom>
              <a:blipFill>
                <a:blip r:embed="rId3"/>
                <a:stretch>
                  <a:fillRect l="-28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Object 25"/>
              <p:cNvSpPr txBox="1"/>
              <p:nvPr/>
            </p:nvSpPr>
            <p:spPr bwMode="auto">
              <a:xfrm>
                <a:off x="2033588" y="4365625"/>
                <a:ext cx="3560762" cy="88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lim>
                      </m:limLow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3588" y="4365625"/>
                <a:ext cx="3560762" cy="885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25"/>
              <p:cNvSpPr txBox="1"/>
              <p:nvPr/>
            </p:nvSpPr>
            <p:spPr bwMode="auto">
              <a:xfrm>
                <a:off x="1310481" y="5251450"/>
                <a:ext cx="2146300" cy="46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0481" y="5251450"/>
                <a:ext cx="2146300" cy="4683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Object 25"/>
              <p:cNvSpPr txBox="1"/>
              <p:nvPr/>
            </p:nvSpPr>
            <p:spPr bwMode="auto">
              <a:xfrm>
                <a:off x="1310481" y="5719763"/>
                <a:ext cx="3560762" cy="80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Δb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0481" y="5719763"/>
                <a:ext cx="3560762" cy="806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47003451-D047-4C51-8D44-53EF4C9D0D59}"/>
                  </a:ext>
                </a:extLst>
              </p:cNvPr>
              <p:cNvSpPr txBox="1"/>
              <p:nvPr/>
            </p:nvSpPr>
            <p:spPr bwMode="auto">
              <a:xfrm>
                <a:off x="5263976" y="5684837"/>
                <a:ext cx="3352800" cy="808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47003451-D047-4C51-8D44-53EF4C9D0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3976" y="5684837"/>
                <a:ext cx="3352800" cy="8080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8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26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8689"/>
            <a:ext cx="7886700" cy="4351338"/>
          </a:xfrm>
        </p:spPr>
        <p:txBody>
          <a:bodyPr/>
          <a:lstStyle/>
          <a:p>
            <a:r>
              <a:rPr lang="en-US" dirty="0"/>
              <a:t>A’s and b’s should vary with location. Thus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Consider a window instead, and minimizes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Object 25"/>
              <p:cNvSpPr txBox="1"/>
              <p:nvPr/>
            </p:nvSpPr>
            <p:spPr bwMode="auto">
              <a:xfrm>
                <a:off x="2717800" y="1992820"/>
                <a:ext cx="2698750" cy="80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7800" y="1992820"/>
                <a:ext cx="2698750" cy="8080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Object 25"/>
              <p:cNvSpPr txBox="1"/>
              <p:nvPr/>
            </p:nvSpPr>
            <p:spPr bwMode="auto">
              <a:xfrm>
                <a:off x="2914650" y="3454712"/>
                <a:ext cx="2305050" cy="417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4650" y="3454712"/>
                <a:ext cx="2305050" cy="417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25"/>
              <p:cNvSpPr txBox="1"/>
              <p:nvPr/>
            </p:nvSpPr>
            <p:spPr bwMode="auto">
              <a:xfrm>
                <a:off x="1855256" y="4634272"/>
                <a:ext cx="5521055" cy="78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  <m:sup/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)‖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</m:e>
                            <m:sup>
                              <m:r>
                                <a:rPr lang="en-US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55256" y="4634272"/>
                <a:ext cx="5521055" cy="785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25"/>
              <p:cNvSpPr txBox="1"/>
              <p:nvPr/>
            </p:nvSpPr>
            <p:spPr bwMode="auto">
              <a:xfrm>
                <a:off x="2587625" y="5559119"/>
                <a:ext cx="4056316" cy="78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7625" y="5559119"/>
                <a:ext cx="4056316" cy="785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FC77A85E-AB12-4EE2-A1AC-3AF56DF7F1F6}"/>
                  </a:ext>
                </a:extLst>
              </p:cNvPr>
              <p:cNvSpPr txBox="1"/>
              <p:nvPr/>
            </p:nvSpPr>
            <p:spPr bwMode="auto">
              <a:xfrm>
                <a:off x="2587625" y="2692664"/>
                <a:ext cx="3352800" cy="808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FC77A85E-AB12-4EE2-A1AC-3AF56DF7F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7625" y="2692664"/>
                <a:ext cx="3352800" cy="8080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5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7" grpId="0"/>
      <p:bldP spid="9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motion useful?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027" t="54286" r="30749" b="10000"/>
          <a:stretch/>
        </p:blipFill>
        <p:spPr>
          <a:xfrm>
            <a:off x="1581912" y="1380231"/>
            <a:ext cx="5980176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55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previous some a priori displacement field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Object 25"/>
              <p:cNvSpPr txBox="1"/>
              <p:nvPr/>
            </p:nvSpPr>
            <p:spPr bwMode="auto">
              <a:xfrm>
                <a:off x="2576894" y="2486820"/>
                <a:ext cx="3229421" cy="960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6894" y="2486820"/>
                <a:ext cx="3229421" cy="9604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Object 25"/>
              <p:cNvSpPr txBox="1"/>
              <p:nvPr/>
            </p:nvSpPr>
            <p:spPr bwMode="auto">
              <a:xfrm>
                <a:off x="2576894" y="3429000"/>
                <a:ext cx="4767262" cy="80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))+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</m:acc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6894" y="3429000"/>
                <a:ext cx="4767262" cy="8080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25"/>
              <p:cNvSpPr txBox="1"/>
              <p:nvPr/>
            </p:nvSpPr>
            <p:spPr bwMode="auto">
              <a:xfrm>
                <a:off x="8152813" y="1861137"/>
                <a:ext cx="654050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</m:acc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2813" y="1861137"/>
                <a:ext cx="654050" cy="469900"/>
              </a:xfrm>
              <a:prstGeom prst="rect">
                <a:avLst/>
              </a:prstGeom>
              <a:blipFill>
                <a:blip r:embed="rId4"/>
                <a:stretch>
                  <a:fillRect t="-7792" r="-8333" b="-129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ED1A12-EF15-4F77-9A27-419CB2CE4308}"/>
                  </a:ext>
                </a:extLst>
              </p:cNvPr>
              <p:cNvSpPr txBox="1"/>
              <p:nvPr/>
            </p:nvSpPr>
            <p:spPr>
              <a:xfrm>
                <a:off x="2943947" y="4912132"/>
                <a:ext cx="1899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ED1A12-EF15-4F77-9A27-419CB2CE4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947" y="4912132"/>
                <a:ext cx="1899110" cy="276999"/>
              </a:xfrm>
              <a:prstGeom prst="rect">
                <a:avLst/>
              </a:prstGeom>
              <a:blipFill>
                <a:blip r:embed="rId5"/>
                <a:stretch>
                  <a:fillRect l="-2251" t="-2222" r="-3859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215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26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8928"/>
            <a:ext cx="7886700" cy="4583019"/>
          </a:xfrm>
        </p:spPr>
        <p:txBody>
          <a:bodyPr/>
          <a:lstStyle/>
          <a:p>
            <a:r>
              <a:rPr lang="en-US" dirty="0"/>
              <a:t>Model displacement by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Rewrite               with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Object 25"/>
              <p:cNvSpPr txBox="1"/>
              <p:nvPr/>
            </p:nvSpPr>
            <p:spPr bwMode="auto">
              <a:xfrm>
                <a:off x="2006854" y="1705113"/>
                <a:ext cx="4768850" cy="1042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6854" y="1705113"/>
                <a:ext cx="4768850" cy="10429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Object 25"/>
              <p:cNvSpPr txBox="1"/>
              <p:nvPr/>
            </p:nvSpPr>
            <p:spPr bwMode="auto">
              <a:xfrm>
                <a:off x="2224944" y="2925426"/>
                <a:ext cx="915987" cy="417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4944" y="2925426"/>
                <a:ext cx="915987" cy="417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25"/>
              <p:cNvSpPr txBox="1"/>
              <p:nvPr/>
            </p:nvSpPr>
            <p:spPr bwMode="auto">
              <a:xfrm>
                <a:off x="915256" y="4894762"/>
                <a:ext cx="4451350" cy="704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minimize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5256" y="4894762"/>
                <a:ext cx="4451350" cy="704850"/>
              </a:xfrm>
              <a:prstGeom prst="rect">
                <a:avLst/>
              </a:prstGeom>
              <a:blipFill>
                <a:blip r:embed="rId4"/>
                <a:stretch>
                  <a:fillRect b="-86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25"/>
              <p:cNvSpPr txBox="1"/>
              <p:nvPr/>
            </p:nvSpPr>
            <p:spPr bwMode="auto">
              <a:xfrm>
                <a:off x="1579563" y="5703191"/>
                <a:ext cx="5057775" cy="625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9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9563" y="5703191"/>
                <a:ext cx="5057775" cy="625475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bject 25"/>
              <p:cNvSpPr txBox="1"/>
              <p:nvPr/>
            </p:nvSpPr>
            <p:spPr bwMode="auto">
              <a:xfrm>
                <a:off x="1863185" y="3342938"/>
                <a:ext cx="5056187" cy="1458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8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8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3185" y="3342938"/>
                <a:ext cx="5056187" cy="14589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04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573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228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3276600" y="304800"/>
            <a:ext cx="157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52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485384" name="Rectangle 8"/>
          <p:cNvSpPr>
            <a:spLocks noChangeArrowheads="1"/>
          </p:cNvSpPr>
          <p:nvPr/>
        </p:nvSpPr>
        <p:spPr bwMode="auto">
          <a:xfrm>
            <a:off x="609600" y="2286000"/>
            <a:ext cx="6705600" cy="609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0" grpId="0" build="p" bldLvl="2"/>
      <p:bldP spid="48538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Revisiting the small motion assumption</a:t>
            </a:r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0"/>
            <a:ext cx="8229600" cy="1220787"/>
          </a:xfrm>
        </p:spPr>
        <p:txBody>
          <a:bodyPr/>
          <a:lstStyle/>
          <a:p>
            <a:pPr eaLnBrk="1" hangingPunct="1"/>
            <a:r>
              <a:rPr lang="en-US" sz="1800" dirty="0"/>
              <a:t>Is this motion small enough?</a:t>
            </a:r>
          </a:p>
          <a:p>
            <a:pPr lvl="1" eaLnBrk="1" hangingPunct="1"/>
            <a:r>
              <a:rPr lang="en-US" sz="1400" dirty="0"/>
              <a:t>Probably not—it’s much larger than one pixel (2</a:t>
            </a:r>
            <a:r>
              <a:rPr lang="en-US" sz="1400" baseline="30000" dirty="0"/>
              <a:t>nd</a:t>
            </a:r>
            <a:r>
              <a:rPr lang="en-US" sz="1400" dirty="0"/>
              <a:t> order terms dominate)</a:t>
            </a:r>
          </a:p>
          <a:p>
            <a:pPr lvl="1" eaLnBrk="1" hangingPunct="1"/>
            <a:r>
              <a:rPr lang="en-US" sz="1400" dirty="0"/>
              <a:t>How might we solve this problem?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6987382" y="4290218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6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0" build="p" bldLvl="2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Reduce the resolution!</a:t>
            </a:r>
          </a:p>
        </p:txBody>
      </p:sp>
      <p:pic>
        <p:nvPicPr>
          <p:cNvPr id="45059" name="Picture 3" descr="garden_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725" y="3581400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garden_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990600"/>
            <a:ext cx="3656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garden_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825" y="9906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garden_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8525" y="35956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 rot="16200000">
            <a:off x="6987382" y="4241006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33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5221288" y="4657725"/>
            <a:ext cx="3609975" cy="1203325"/>
            <a:chOff x="3289" y="3273"/>
            <a:chExt cx="2274" cy="758"/>
          </a:xfrm>
        </p:grpSpPr>
        <p:sp>
          <p:nvSpPr>
            <p:cNvPr id="4714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177800" y="4678363"/>
            <a:ext cx="3606800" cy="1203325"/>
            <a:chOff x="112" y="3286"/>
            <a:chExt cx="2272" cy="758"/>
          </a:xfrm>
        </p:grpSpPr>
        <p:sp>
          <p:nvSpPr>
            <p:cNvPr id="4714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H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7800" y="914400"/>
            <a:ext cx="8763000" cy="5321300"/>
            <a:chOff x="112" y="916"/>
            <a:chExt cx="5520" cy="3352"/>
          </a:xfrm>
        </p:grpSpPr>
        <p:grpSp>
          <p:nvGrpSpPr>
            <p:cNvPr id="47115" name="Group 9"/>
            <p:cNvGrpSpPr>
              <a:grpSpLocks/>
            </p:cNvGrpSpPr>
            <p:nvPr/>
          </p:nvGrpSpPr>
          <p:grpSpPr bwMode="auto">
            <a:xfrm>
              <a:off x="112" y="916"/>
              <a:ext cx="5520" cy="3352"/>
              <a:chOff x="112" y="916"/>
              <a:chExt cx="5520" cy="3352"/>
            </a:xfrm>
          </p:grpSpPr>
          <p:grpSp>
            <p:nvGrpSpPr>
              <p:cNvPr id="47118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44" cy="3337"/>
                <a:chOff x="112" y="931"/>
                <a:chExt cx="2344" cy="3337"/>
              </a:xfrm>
            </p:grpSpPr>
            <p:grpSp>
              <p:nvGrpSpPr>
                <p:cNvPr id="47130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713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</a:t>
                  </a:r>
                </a:p>
              </p:txBody>
            </p:sp>
          </p:grpSp>
          <p:grpSp>
            <p:nvGrpSpPr>
              <p:cNvPr id="4711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4712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712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2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4711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711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951288" y="1814513"/>
            <a:ext cx="1724025" cy="3602037"/>
            <a:chOff x="2489" y="1482"/>
            <a:chExt cx="1086" cy="2269"/>
          </a:xfrm>
        </p:grpSpPr>
        <p:sp>
          <p:nvSpPr>
            <p:cNvPr id="47111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u=10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2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3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u=2.5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4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u=1.25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47110" name="Rectangle 3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5221288" y="4656138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7800" y="4676775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7800" y="914400"/>
            <a:ext cx="8797925" cy="5324475"/>
            <a:chOff x="112" y="916"/>
            <a:chExt cx="5542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542" cy="3354"/>
              <a:chOff x="112" y="916"/>
              <a:chExt cx="5542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571" cy="3339"/>
                <a:chOff x="112" y="931"/>
                <a:chExt cx="2571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44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630" cy="3354"/>
                <a:chOff x="3024" y="916"/>
                <a:chExt cx="2630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630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3276600" y="1958975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2362200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5334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670175" y="2949575"/>
            <a:ext cx="3273425" cy="396875"/>
            <a:chOff x="1682" y="2198"/>
            <a:chExt cx="2062" cy="250"/>
          </a:xfrm>
        </p:grpSpPr>
        <p:sp>
          <p:nvSpPr>
            <p:cNvPr id="49168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4191000" y="2355850"/>
            <a:ext cx="2152650" cy="593725"/>
            <a:chOff x="2640" y="1824"/>
            <a:chExt cx="1356" cy="374"/>
          </a:xfrm>
        </p:grpSpPr>
        <p:sp>
          <p:nvSpPr>
            <p:cNvPr id="49166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3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warp &amp; 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4191000" y="3270250"/>
            <a:ext cx="303213" cy="685800"/>
            <a:chOff x="2640" y="2400"/>
            <a:chExt cx="191" cy="432"/>
          </a:xfrm>
        </p:grpSpPr>
        <p:sp>
          <p:nvSpPr>
            <p:cNvPr id="49164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Optical Flow Results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31863"/>
            <a:ext cx="76231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 rot="16200000">
            <a:off x="6987382" y="42267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733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Optical Flow Results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8" y="914400"/>
            <a:ext cx="7797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 rot="16200000">
            <a:off x="6987383" y="420124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5" name="Rectangle 4"/>
          <p:cNvSpPr/>
          <p:nvPr/>
        </p:nvSpPr>
        <p:spPr>
          <a:xfrm>
            <a:off x="92632" y="5486400"/>
            <a:ext cx="4479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hlinkClick r:id="rId3"/>
              </a:rPr>
              <a:t> http://www.ces.clemson.edu/~stb/klt/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OpenCV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60" t="5605" r="11860" b="10987"/>
          <a:stretch/>
        </p:blipFill>
        <p:spPr>
          <a:xfrm>
            <a:off x="1581912" y="1428722"/>
            <a:ext cx="5980176" cy="4521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motion useful?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425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/>
              <a:t>Common fate</a:t>
            </a:r>
          </a:p>
          <a:p>
            <a:r>
              <a:rPr lang="en-US" dirty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050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28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276600" y="304800"/>
            <a:ext cx="157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52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09600" y="3810000"/>
            <a:ext cx="7772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044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Gestalt – common fate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5972" r="25833" b="34787"/>
          <a:stretch>
            <a:fillRect/>
          </a:stretch>
        </p:blipFill>
        <p:spPr bwMode="auto">
          <a:xfrm>
            <a:off x="482600" y="3048001"/>
            <a:ext cx="804334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4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Motion segmentation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 eaLnBrk="1" hangingPunct="1"/>
            <a:r>
              <a:rPr lang="en-US" sz="2400"/>
              <a:t>How do we represent the motion in this scene?</a:t>
            </a:r>
          </a:p>
        </p:txBody>
      </p:sp>
      <p:pic>
        <p:nvPicPr>
          <p:cNvPr id="53252" name="Picture 4" descr="garden_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058988"/>
            <a:ext cx="54102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958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Break image sequence into “layers” each of which has a coherent (affine) motion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13" y="2133600"/>
            <a:ext cx="2592387" cy="1824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9913" y="2133600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321175"/>
            <a:ext cx="5181600" cy="1927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4278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dirty="0"/>
              <a:t>Motion segmentation</a:t>
            </a:r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304800" y="958850"/>
            <a:ext cx="868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J. Wang and E. Adelson. Layered Representation for Motion Analysis. </a:t>
            </a:r>
            <a:r>
              <a:rPr lang="en-US" sz="1200" i="1">
                <a:cs typeface="Arial" charset="0"/>
              </a:rPr>
              <a:t>CVPR 1993</a:t>
            </a:r>
            <a:r>
              <a:rPr lang="en-US" sz="1200">
                <a:cs typeface="Arial" charset="0"/>
              </a:rPr>
              <a:t>.</a:t>
            </a:r>
            <a:endParaRPr lang="en-US" sz="1200" b="1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3828"/>
      </p:ext>
    </p:extLst>
  </p:cSld>
  <p:clrMapOvr>
    <a:masterClrMapping/>
  </p:clrMapOvr>
  <p:transition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Substituting into the brightness constancy equation: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46" name="Object 3"/>
              <p:cNvSpPr txBox="1"/>
              <p:nvPr/>
            </p:nvSpPr>
            <p:spPr bwMode="auto">
              <a:xfrm>
                <a:off x="635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6146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000" y="990600"/>
                <a:ext cx="2971800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6340" name="Object 4"/>
              <p:cNvSpPr txBox="1"/>
              <p:nvPr/>
            </p:nvSpPr>
            <p:spPr bwMode="auto">
              <a:xfrm>
                <a:off x="2438400" y="2819400"/>
                <a:ext cx="3214687" cy="631825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52634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8400" y="2819400"/>
                <a:ext cx="3214687" cy="631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7035800" y="990600"/>
            <a:ext cx="1422400" cy="1676400"/>
            <a:chOff x="816" y="2928"/>
            <a:chExt cx="864" cy="912"/>
          </a:xfrm>
        </p:grpSpPr>
        <p:pic>
          <p:nvPicPr>
            <p:cNvPr id="6151" name="Picture 7" descr="AFFI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9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38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170" name="Object 2"/>
              <p:cNvSpPr txBox="1"/>
              <p:nvPr/>
            </p:nvSpPr>
            <p:spPr bwMode="auto">
              <a:xfrm>
                <a:off x="655638" y="2947987"/>
                <a:ext cx="7751762" cy="63341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17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638" y="2947987"/>
                <a:ext cx="7751762" cy="6334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/>
              <a:t>Substituting into the brightness constancy equation: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71" name="Object 4"/>
              <p:cNvSpPr txBox="1"/>
              <p:nvPr/>
            </p:nvSpPr>
            <p:spPr bwMode="auto">
              <a:xfrm>
                <a:off x="635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171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000" y="990600"/>
                <a:ext cx="2971800" cy="91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533400" y="3733800"/>
            <a:ext cx="8167688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 dirty="0">
                <a:cs typeface="Arial" charset="0"/>
              </a:rPr>
              <a:t>  Each pixel provides 1 linear constraint in 6 unknowns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8390" name="Object 6"/>
              <p:cNvSpPr txBox="1"/>
              <p:nvPr/>
            </p:nvSpPr>
            <p:spPr bwMode="auto">
              <a:xfrm>
                <a:off x="114300" y="4876800"/>
                <a:ext cx="8953500" cy="715962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528390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" y="4876800"/>
                <a:ext cx="8953500" cy="7159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8391" name="Rectangle 7"/>
          <p:cNvSpPr>
            <a:spLocks noChangeArrowheads="1"/>
          </p:cNvSpPr>
          <p:nvPr/>
        </p:nvSpPr>
        <p:spPr bwMode="auto">
          <a:xfrm>
            <a:off x="533400" y="42672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Least squares minimization: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7035800" y="990600"/>
            <a:ext cx="1422400" cy="1676400"/>
            <a:chOff x="816" y="2928"/>
            <a:chExt cx="864" cy="912"/>
          </a:xfrm>
        </p:grpSpPr>
        <p:pic>
          <p:nvPicPr>
            <p:cNvPr id="7178" name="Picture 10" descr="AFFIN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45960" y="5986046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9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389" grpId="0"/>
      <p:bldP spid="52839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/>
              <a:t>Eliminate hypotheses with high residual error</a:t>
            </a:r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 l="4839"/>
          <a:stretch>
            <a:fillRect/>
          </a:stretch>
        </p:blipFill>
        <p:spPr bwMode="auto">
          <a:xfrm>
            <a:off x="457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57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15" name="Line 23"/>
          <p:cNvSpPr>
            <a:spLocks noChangeShapeType="1"/>
          </p:cNvSpPr>
          <p:nvPr/>
        </p:nvSpPr>
        <p:spPr bwMode="auto">
          <a:xfrm flipV="1">
            <a:off x="3124200" y="3733800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715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19" name="Oval 27"/>
          <p:cNvSpPr>
            <a:spLocks noChangeArrowheads="1"/>
          </p:cNvSpPr>
          <p:nvPr/>
        </p:nvSpPr>
        <p:spPr bwMode="auto">
          <a:xfrm>
            <a:off x="8305800" y="36224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7162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4495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2209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914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7086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7315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8" name="Line 36"/>
          <p:cNvSpPr>
            <a:spLocks noChangeShapeType="1"/>
          </p:cNvSpPr>
          <p:nvPr/>
        </p:nvSpPr>
        <p:spPr bwMode="auto">
          <a:xfrm flipV="1">
            <a:off x="3429000" y="3505200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9" name="Line 37"/>
          <p:cNvSpPr>
            <a:spLocks noChangeShapeType="1"/>
          </p:cNvSpPr>
          <p:nvPr/>
        </p:nvSpPr>
        <p:spPr bwMode="auto">
          <a:xfrm flipV="1">
            <a:off x="4419600" y="3810000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0" name="Line 38"/>
          <p:cNvSpPr>
            <a:spLocks noChangeShapeType="1"/>
          </p:cNvSpPr>
          <p:nvPr/>
        </p:nvSpPr>
        <p:spPr bwMode="auto">
          <a:xfrm flipV="1">
            <a:off x="3352800" y="39624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2" name="Oval 40"/>
          <p:cNvSpPr>
            <a:spLocks noChangeArrowheads="1"/>
          </p:cNvSpPr>
          <p:nvPr/>
        </p:nvSpPr>
        <p:spPr bwMode="auto">
          <a:xfrm>
            <a:off x="6705600" y="3317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3" name="Oval 41"/>
          <p:cNvSpPr>
            <a:spLocks noChangeArrowheads="1"/>
          </p:cNvSpPr>
          <p:nvPr/>
        </p:nvSpPr>
        <p:spPr bwMode="auto">
          <a:xfrm>
            <a:off x="6705600" y="34700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4" name="Oval 42"/>
          <p:cNvSpPr>
            <a:spLocks noChangeArrowheads="1"/>
          </p:cNvSpPr>
          <p:nvPr/>
        </p:nvSpPr>
        <p:spPr bwMode="auto">
          <a:xfrm>
            <a:off x="6629400" y="3698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20239" name="Rectangle 47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   Perform 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20240" name="Oval 48"/>
          <p:cNvSpPr>
            <a:spLocks noChangeArrowheads="1"/>
          </p:cNvSpPr>
          <p:nvPr/>
        </p:nvSpPr>
        <p:spPr bwMode="auto">
          <a:xfrm rot="1111761">
            <a:off x="6553200" y="30890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41" name="Oval 49"/>
          <p:cNvSpPr>
            <a:spLocks noChangeArrowheads="1"/>
          </p:cNvSpPr>
          <p:nvPr/>
        </p:nvSpPr>
        <p:spPr bwMode="auto">
          <a:xfrm rot="4301359">
            <a:off x="7004050" y="49543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362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  <p:bldLst>
      <p:bldP spid="520215" grpId="0" animBg="1"/>
      <p:bldP spid="520219" grpId="0" animBg="1"/>
      <p:bldP spid="520221" grpId="0" animBg="1"/>
      <p:bldP spid="520222" grpId="0" animBg="1"/>
      <p:bldP spid="520223" grpId="0" animBg="1"/>
      <p:bldP spid="520224" grpId="0" animBg="1"/>
      <p:bldP spid="520225" grpId="0" animBg="1"/>
      <p:bldP spid="520226" grpId="0" animBg="1"/>
      <p:bldP spid="520228" grpId="0" animBg="1"/>
      <p:bldP spid="520229" grpId="0" animBg="1"/>
      <p:bldP spid="520230" grpId="0" animBg="1"/>
      <p:bldP spid="520232" grpId="0" animBg="1"/>
      <p:bldP spid="520233" grpId="0" animBg="1"/>
      <p:bldP spid="520234" grpId="0" animBg="1"/>
      <p:bldP spid="520235" grpId="0"/>
      <p:bldP spid="520239" grpId="0"/>
      <p:bldP spid="520240" grpId="0" animBg="1"/>
      <p:bldP spid="52024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8" y="3262313"/>
            <a:ext cx="4524221" cy="2951946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/>
              <a:t>Eliminate hypotheses with high residual error</a:t>
            </a:r>
          </a:p>
        </p:txBody>
      </p:sp>
      <p:sp>
        <p:nvSpPr>
          <p:cNvPr id="57349" name="Line 23"/>
          <p:cNvSpPr>
            <a:spLocks noChangeShapeType="1"/>
          </p:cNvSpPr>
          <p:nvPr/>
        </p:nvSpPr>
        <p:spPr bwMode="auto">
          <a:xfrm flipV="1">
            <a:off x="3124200" y="3774846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7350" name="Group 35"/>
          <p:cNvGrpSpPr>
            <a:grpSpLocks/>
          </p:cNvGrpSpPr>
          <p:nvPr/>
        </p:nvGrpSpPr>
        <p:grpSpPr bwMode="auto">
          <a:xfrm>
            <a:off x="5715000" y="3165246"/>
            <a:ext cx="2743200" cy="2286000"/>
            <a:chOff x="3600" y="2112"/>
            <a:chExt cx="1728" cy="1440"/>
          </a:xfrm>
        </p:grpSpPr>
        <p:sp>
          <p:nvSpPr>
            <p:cNvPr id="57372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1" name="Oval 27"/>
          <p:cNvSpPr>
            <a:spLocks noChangeArrowheads="1"/>
          </p:cNvSpPr>
          <p:nvPr/>
        </p:nvSpPr>
        <p:spPr bwMode="auto">
          <a:xfrm>
            <a:off x="8305800" y="36986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Oval 29"/>
          <p:cNvSpPr>
            <a:spLocks noChangeArrowheads="1"/>
          </p:cNvSpPr>
          <p:nvPr/>
        </p:nvSpPr>
        <p:spPr bwMode="auto">
          <a:xfrm>
            <a:off x="71628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30"/>
          <p:cNvSpPr>
            <a:spLocks noChangeShapeType="1"/>
          </p:cNvSpPr>
          <p:nvPr/>
        </p:nvSpPr>
        <p:spPr bwMode="auto">
          <a:xfrm flipV="1">
            <a:off x="4495800" y="5527446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Line 31"/>
          <p:cNvSpPr>
            <a:spLocks noChangeShapeType="1"/>
          </p:cNvSpPr>
          <p:nvPr/>
        </p:nvSpPr>
        <p:spPr bwMode="auto">
          <a:xfrm flipV="1">
            <a:off x="2209800" y="5527446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5" name="Line 32"/>
          <p:cNvSpPr>
            <a:spLocks noChangeShapeType="1"/>
          </p:cNvSpPr>
          <p:nvPr/>
        </p:nvSpPr>
        <p:spPr bwMode="auto">
          <a:xfrm flipV="1">
            <a:off x="914400" y="5451246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6" name="Oval 33"/>
          <p:cNvSpPr>
            <a:spLocks noChangeArrowheads="1"/>
          </p:cNvSpPr>
          <p:nvPr/>
        </p:nvSpPr>
        <p:spPr bwMode="auto">
          <a:xfrm>
            <a:off x="7086600" y="54512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Oval 34"/>
          <p:cNvSpPr>
            <a:spLocks noChangeArrowheads="1"/>
          </p:cNvSpPr>
          <p:nvPr/>
        </p:nvSpPr>
        <p:spPr bwMode="auto">
          <a:xfrm>
            <a:off x="73152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Line 36"/>
          <p:cNvSpPr>
            <a:spLocks noChangeShapeType="1"/>
          </p:cNvSpPr>
          <p:nvPr/>
        </p:nvSpPr>
        <p:spPr bwMode="auto">
          <a:xfrm flipV="1">
            <a:off x="3429000" y="3546246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9" name="Line 37"/>
          <p:cNvSpPr>
            <a:spLocks noChangeShapeType="1"/>
          </p:cNvSpPr>
          <p:nvPr/>
        </p:nvSpPr>
        <p:spPr bwMode="auto">
          <a:xfrm flipV="1">
            <a:off x="4419600" y="3851046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0" name="Line 38"/>
          <p:cNvSpPr>
            <a:spLocks noChangeShapeType="1"/>
          </p:cNvSpPr>
          <p:nvPr/>
        </p:nvSpPr>
        <p:spPr bwMode="auto">
          <a:xfrm flipV="1">
            <a:off x="3352800" y="4003446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1" name="Oval 40"/>
          <p:cNvSpPr>
            <a:spLocks noChangeArrowheads="1"/>
          </p:cNvSpPr>
          <p:nvPr/>
        </p:nvSpPr>
        <p:spPr bwMode="auto">
          <a:xfrm>
            <a:off x="6705600" y="3393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Oval 41"/>
          <p:cNvSpPr>
            <a:spLocks noChangeArrowheads="1"/>
          </p:cNvSpPr>
          <p:nvPr/>
        </p:nvSpPr>
        <p:spPr bwMode="auto">
          <a:xfrm>
            <a:off x="6705600" y="35462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Oval 42"/>
          <p:cNvSpPr>
            <a:spLocks noChangeArrowheads="1"/>
          </p:cNvSpPr>
          <p:nvPr/>
        </p:nvSpPr>
        <p:spPr bwMode="auto">
          <a:xfrm>
            <a:off x="6629400" y="3774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Rectangle 43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7365" name="Rectangle 47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   Perform 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7366" name="Oval 48"/>
          <p:cNvSpPr>
            <a:spLocks noChangeArrowheads="1"/>
          </p:cNvSpPr>
          <p:nvPr/>
        </p:nvSpPr>
        <p:spPr bwMode="auto">
          <a:xfrm rot="1111761">
            <a:off x="6553200" y="31652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Oval 49"/>
          <p:cNvSpPr>
            <a:spLocks noChangeArrowheads="1"/>
          </p:cNvSpPr>
          <p:nvPr/>
        </p:nvSpPr>
        <p:spPr bwMode="auto">
          <a:xfrm rot="4301359">
            <a:off x="7004050" y="50305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105025" y="3427184"/>
            <a:ext cx="1770063" cy="2698750"/>
          </a:xfrm>
          <a:custGeom>
            <a:avLst/>
            <a:gdLst>
              <a:gd name="connsiteX0" fmla="*/ 0 w 1770743"/>
              <a:gd name="connsiteY0" fmla="*/ 87086 h 2699657"/>
              <a:gd name="connsiteX1" fmla="*/ 841829 w 1770743"/>
              <a:gd name="connsiteY1" fmla="*/ 116114 h 2699657"/>
              <a:gd name="connsiteX2" fmla="*/ 1016000 w 1770743"/>
              <a:gd name="connsiteY2" fmla="*/ 566057 h 2699657"/>
              <a:gd name="connsiteX3" fmla="*/ 899886 w 1770743"/>
              <a:gd name="connsiteY3" fmla="*/ 2061029 h 2699657"/>
              <a:gd name="connsiteX4" fmla="*/ 653143 w 1770743"/>
              <a:gd name="connsiteY4" fmla="*/ 2656114 h 2699657"/>
              <a:gd name="connsiteX5" fmla="*/ 1567543 w 1770743"/>
              <a:gd name="connsiteY5" fmla="*/ 2699657 h 2699657"/>
              <a:gd name="connsiteX6" fmla="*/ 1669143 w 1770743"/>
              <a:gd name="connsiteY6" fmla="*/ 464457 h 2699657"/>
              <a:gd name="connsiteX7" fmla="*/ 1770743 w 1770743"/>
              <a:gd name="connsiteY7" fmla="*/ 0 h 2699657"/>
              <a:gd name="connsiteX8" fmla="*/ 798286 w 1770743"/>
              <a:gd name="connsiteY8" fmla="*/ 72572 h 269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743" h="2699657">
                <a:moveTo>
                  <a:pt x="0" y="87086"/>
                </a:moveTo>
                <a:lnTo>
                  <a:pt x="841829" y="116114"/>
                </a:lnTo>
                <a:cubicBezTo>
                  <a:pt x="1032386" y="570519"/>
                  <a:pt x="1193150" y="566057"/>
                  <a:pt x="1016000" y="566057"/>
                </a:cubicBezTo>
                <a:lnTo>
                  <a:pt x="899886" y="2061029"/>
                </a:lnTo>
                <a:lnTo>
                  <a:pt x="653143" y="2656114"/>
                </a:lnTo>
                <a:lnTo>
                  <a:pt x="1567543" y="2699657"/>
                </a:lnTo>
                <a:lnTo>
                  <a:pt x="1669143" y="464457"/>
                </a:lnTo>
                <a:lnTo>
                  <a:pt x="1770743" y="0"/>
                </a:lnTo>
                <a:lnTo>
                  <a:pt x="798286" y="72572"/>
                </a:lnTo>
              </a:path>
            </a:pathLst>
          </a:custGeom>
          <a:solidFill>
            <a:srgbClr val="0070C0">
              <a:alpha val="21000"/>
            </a:srgbClr>
          </a:solidFill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60350" y="5119459"/>
            <a:ext cx="2760663" cy="1039812"/>
          </a:xfrm>
          <a:custGeom>
            <a:avLst/>
            <a:gdLst>
              <a:gd name="connsiteX0" fmla="*/ 246912 w 2759822"/>
              <a:gd name="connsiteY0" fmla="*/ 207632 h 1039781"/>
              <a:gd name="connsiteX1" fmla="*/ 290455 w 2759822"/>
              <a:gd name="connsiteY1" fmla="*/ 1034946 h 1039781"/>
              <a:gd name="connsiteX2" fmla="*/ 2336969 w 2759822"/>
              <a:gd name="connsiteY2" fmla="*/ 933346 h 1039781"/>
              <a:gd name="connsiteX3" fmla="*/ 2757883 w 2759822"/>
              <a:gd name="connsiteY3" fmla="*/ 4432 h 1039781"/>
              <a:gd name="connsiteX4" fmla="*/ 2743369 w 2759822"/>
              <a:gd name="connsiteY4" fmla="*/ 4432 h 1039781"/>
              <a:gd name="connsiteX5" fmla="*/ 246912 w 2759822"/>
              <a:gd name="connsiteY5" fmla="*/ 207632 h 103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9822" h="1039781">
                <a:moveTo>
                  <a:pt x="246912" y="207632"/>
                </a:moveTo>
                <a:cubicBezTo>
                  <a:pt x="276111" y="1039781"/>
                  <a:pt x="0" y="1034946"/>
                  <a:pt x="290455" y="1034946"/>
                </a:cubicBezTo>
                <a:lnTo>
                  <a:pt x="2336969" y="933346"/>
                </a:lnTo>
                <a:cubicBezTo>
                  <a:pt x="2477274" y="623708"/>
                  <a:pt x="2621627" y="315873"/>
                  <a:pt x="2757883" y="4432"/>
                </a:cubicBezTo>
                <a:cubicBezTo>
                  <a:pt x="2759822" y="0"/>
                  <a:pt x="2748207" y="4432"/>
                  <a:pt x="2743369" y="4432"/>
                </a:cubicBezTo>
                <a:lnTo>
                  <a:pt x="246912" y="207632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832225" y="3935184"/>
            <a:ext cx="1117600" cy="1000125"/>
          </a:xfrm>
          <a:custGeom>
            <a:avLst/>
            <a:gdLst>
              <a:gd name="connsiteX0" fmla="*/ 58058 w 1117600"/>
              <a:gd name="connsiteY0" fmla="*/ 174172 h 1001486"/>
              <a:gd name="connsiteX1" fmla="*/ 0 w 1117600"/>
              <a:gd name="connsiteY1" fmla="*/ 1001486 h 1001486"/>
              <a:gd name="connsiteX2" fmla="*/ 1117600 w 1117600"/>
              <a:gd name="connsiteY2" fmla="*/ 943429 h 1001486"/>
              <a:gd name="connsiteX3" fmla="*/ 1059543 w 1117600"/>
              <a:gd name="connsiteY3" fmla="*/ 116114 h 1001486"/>
              <a:gd name="connsiteX4" fmla="*/ 348343 w 1117600"/>
              <a:gd name="connsiteY4" fmla="*/ 0 h 1001486"/>
              <a:gd name="connsiteX5" fmla="*/ 58058 w 1117600"/>
              <a:gd name="connsiteY5" fmla="*/ 174172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1001486">
                <a:moveTo>
                  <a:pt x="58058" y="174172"/>
                </a:moveTo>
                <a:lnTo>
                  <a:pt x="0" y="1001486"/>
                </a:lnTo>
                <a:lnTo>
                  <a:pt x="1117600" y="943429"/>
                </a:lnTo>
                <a:lnTo>
                  <a:pt x="1059543" y="116114"/>
                </a:lnTo>
                <a:cubicBezTo>
                  <a:pt x="822606" y="76625"/>
                  <a:pt x="588548" y="0"/>
                  <a:pt x="348343" y="0"/>
                </a:cubicBezTo>
                <a:lnTo>
                  <a:pt x="58058" y="174172"/>
                </a:lnTo>
                <a:close/>
              </a:path>
            </a:pathLst>
          </a:custGeom>
          <a:solidFill>
            <a:srgbClr val="FFC000">
              <a:alpha val="21000"/>
            </a:srgbClr>
          </a:solidFill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846513" y="5052784"/>
            <a:ext cx="1089025" cy="1030287"/>
          </a:xfrm>
          <a:custGeom>
            <a:avLst/>
            <a:gdLst>
              <a:gd name="connsiteX0" fmla="*/ 0 w 1088571"/>
              <a:gd name="connsiteY0" fmla="*/ 14514 h 1030514"/>
              <a:gd name="connsiteX1" fmla="*/ 14514 w 1088571"/>
              <a:gd name="connsiteY1" fmla="*/ 986972 h 1030514"/>
              <a:gd name="connsiteX2" fmla="*/ 1016000 w 1088571"/>
              <a:gd name="connsiteY2" fmla="*/ 1030514 h 1030514"/>
              <a:gd name="connsiteX3" fmla="*/ 1088571 w 1088571"/>
              <a:gd name="connsiteY3" fmla="*/ 0 h 1030514"/>
              <a:gd name="connsiteX4" fmla="*/ 0 w 1088571"/>
              <a:gd name="connsiteY4" fmla="*/ 14514 h 10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1" h="1030514">
                <a:moveTo>
                  <a:pt x="0" y="14514"/>
                </a:moveTo>
                <a:lnTo>
                  <a:pt x="14514" y="986972"/>
                </a:lnTo>
                <a:lnTo>
                  <a:pt x="1016000" y="1030514"/>
                </a:lnTo>
                <a:lnTo>
                  <a:pt x="1088571" y="0"/>
                </a:lnTo>
                <a:lnTo>
                  <a:pt x="0" y="14514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48127"/>
      </p:ext>
    </p:extLst>
  </p:cSld>
  <p:clrMapOvr>
    <a:masterClrMapping/>
  </p:clrMapOvr>
  <p:transition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 dirty="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 dirty="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 dirty="0"/>
              <a:t>Eliminate hypotheses with high residual error</a:t>
            </a:r>
          </a:p>
        </p:txBody>
      </p:sp>
      <p:sp>
        <p:nvSpPr>
          <p:cNvPr id="592936" name="Rectangle 40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Map into motion parameter space</a:t>
            </a:r>
          </a:p>
        </p:txBody>
      </p:sp>
      <p:sp>
        <p:nvSpPr>
          <p:cNvPr id="592937" name="Rectangle 41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Perform 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6326" name="Rectangle 45"/>
          <p:cNvSpPr>
            <a:spLocks noChangeArrowheads="1"/>
          </p:cNvSpPr>
          <p:nvPr/>
        </p:nvSpPr>
        <p:spPr bwMode="auto">
          <a:xfrm>
            <a:off x="381000" y="3505200"/>
            <a:ext cx="72390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2. Iterate until convergence: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Assign each pixel to best hypothesis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Pixels with high residual error remain unassigned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Perform region filtering to enforce spatial constraints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Re-estimate affine motions in each region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462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36" grpId="0"/>
      <p:bldP spid="5929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/>
              <a:t>Optical flow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Definition: optical flow is the </a:t>
            </a:r>
            <a:r>
              <a:rPr lang="en-US" sz="2800" i="1" dirty="0">
                <a:solidFill>
                  <a:srgbClr val="C00000"/>
                </a:solidFill>
              </a:rPr>
              <a:t>apparent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motion of brightness patterns in the image</a:t>
            </a:r>
          </a:p>
          <a:p>
            <a:pPr eaLnBrk="1" hangingPunct="1"/>
            <a:endParaRPr lang="en-US" sz="800" dirty="0"/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sz="2800" dirty="0"/>
              <a:t>Note: apparent motion can be caused by lighting changes without any actual motion</a:t>
            </a:r>
          </a:p>
          <a:p>
            <a:pPr lvl="1" eaLnBrk="1" hangingPunct="1"/>
            <a:r>
              <a:rPr lang="en-US" sz="2400" dirty="0"/>
              <a:t>Think of a uniform rotating sphere under fixed lighting vs. a stationary sphere under moving illumination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4953000"/>
            <a:ext cx="8534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800" b="1"/>
              <a:t>GOAL:</a:t>
            </a:r>
            <a:r>
              <a:rPr lang="en-US" sz="2800"/>
              <a:t> Recover image motion at each pixel from optical flow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7" grpId="0" build="p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35052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Example result</a:t>
            </a: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238" y="2819400"/>
            <a:ext cx="698976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100" y="4419600"/>
            <a:ext cx="68707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304800" y="6019800"/>
            <a:ext cx="868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J. Wang and E. Adelson. </a:t>
            </a:r>
            <a:r>
              <a:rPr lang="en-US" sz="1600">
                <a:latin typeface="Arial" charset="0"/>
                <a:cs typeface="Arial" charset="0"/>
                <a:hlinkClick r:id="rId5"/>
              </a:rPr>
              <a:t>Layered Representation for Motion Analysis. </a:t>
            </a:r>
            <a:r>
              <a:rPr lang="en-US" sz="1600" i="1">
                <a:latin typeface="Arial" charset="0"/>
                <a:cs typeface="Arial" charset="0"/>
              </a:rPr>
              <a:t>CVPR 1993</a:t>
            </a:r>
            <a:r>
              <a:rPr lang="en-US" sz="1600">
                <a:latin typeface="Arial" charset="0"/>
                <a:cs typeface="Arial" charset="0"/>
              </a:rPr>
              <a:t>.</a:t>
            </a:r>
            <a:endParaRPr lang="en-US" sz="1600" b="1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9150" y="789781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407227439"/>
      </p:ext>
    </p:extLst>
  </p:cSld>
  <p:clrMapOvr>
    <a:masterClrMapping/>
  </p:clrMapOvr>
  <p:transition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/>
              <a:t>Applications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237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Uses of motion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848600" cy="4572000"/>
          </a:xfrm>
        </p:spPr>
        <p:txBody>
          <a:bodyPr/>
          <a:lstStyle/>
          <a:p>
            <a:pPr eaLnBrk="1" hangingPunct="1"/>
            <a:r>
              <a:rPr lang="en-US" sz="2800" dirty="0"/>
              <a:t>Tracking features</a:t>
            </a:r>
          </a:p>
          <a:p>
            <a:r>
              <a:rPr lang="en-US" sz="2800" dirty="0"/>
              <a:t>Segmenting objects based on motion cues</a:t>
            </a:r>
          </a:p>
          <a:p>
            <a:r>
              <a:rPr lang="en-US" sz="2800" dirty="0"/>
              <a:t>Learning dynamical models</a:t>
            </a:r>
          </a:p>
          <a:p>
            <a:r>
              <a:rPr lang="en-US" sz="2800" dirty="0"/>
              <a:t>Improving video quality</a:t>
            </a:r>
          </a:p>
          <a:p>
            <a:pPr lvl="1"/>
            <a:r>
              <a:rPr lang="en-US" sz="2400" dirty="0"/>
              <a:t>Motion stabilization</a:t>
            </a:r>
          </a:p>
          <a:p>
            <a:pPr lvl="1"/>
            <a:r>
              <a:rPr lang="en-US" sz="2400" dirty="0"/>
              <a:t>Super resolution</a:t>
            </a:r>
          </a:p>
          <a:p>
            <a:pPr eaLnBrk="1" hangingPunct="1"/>
            <a:r>
              <a:rPr lang="en-US" sz="2800" dirty="0"/>
              <a:t>Tracking objects</a:t>
            </a:r>
          </a:p>
          <a:p>
            <a:pPr eaLnBrk="1" hangingPunct="1"/>
            <a:r>
              <a:rPr lang="en-US" sz="2800" dirty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248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2133600" y="304800"/>
            <a:ext cx="50748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dirty="0"/>
              <a:t>Estimating 3D structure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pic>
        <p:nvPicPr>
          <p:cNvPr id="2" name="wilshire-ra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2057400"/>
            <a:ext cx="3657600" cy="2743200"/>
          </a:xfrm>
          <a:prstGeom prst="rect">
            <a:avLst/>
          </a:prstGeom>
        </p:spPr>
      </p:pic>
      <p:pic>
        <p:nvPicPr>
          <p:cNvPr id="3" name="wilshire-3d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6002" y="2000250"/>
            <a:ext cx="3810000" cy="2857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84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Segmenting objects based on motion cues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Background subtraction</a:t>
            </a:r>
          </a:p>
          <a:p>
            <a:pPr lvl="1" eaLnBrk="1" hangingPunct="1"/>
            <a:r>
              <a:rPr lang="en-US" sz="2000" dirty="0"/>
              <a:t>A static camera is observing a scene</a:t>
            </a:r>
          </a:p>
          <a:p>
            <a:pPr lvl="1" eaLnBrk="1" hangingPunct="1"/>
            <a:r>
              <a:rPr lang="en-US" sz="2000" dirty="0"/>
              <a:t>Goal: separate the static </a:t>
            </a:r>
            <a:r>
              <a:rPr lang="en-US" sz="2000" i="1" dirty="0"/>
              <a:t>background</a:t>
            </a:r>
            <a:r>
              <a:rPr lang="en-US" sz="2000" dirty="0"/>
              <a:t> from the moving </a:t>
            </a:r>
            <a:r>
              <a:rPr lang="en-US" sz="2000" i="1" dirty="0"/>
              <a:t>foreground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 t="26257" b="26257"/>
          <a:stretch>
            <a:fillRect/>
          </a:stretch>
        </p:blipFill>
        <p:spPr bwMode="auto">
          <a:xfrm>
            <a:off x="1976438" y="2514600"/>
            <a:ext cx="54911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 t="26146" b="26146"/>
          <a:stretch>
            <a:fillRect/>
          </a:stretch>
        </p:blipFill>
        <p:spPr bwMode="auto">
          <a:xfrm>
            <a:off x="1974850" y="4367213"/>
            <a:ext cx="5489575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Motion segmentation</a:t>
            </a:r>
          </a:p>
          <a:p>
            <a:pPr lvl="1" eaLnBrk="1" hangingPunct="1"/>
            <a:r>
              <a:rPr lang="en-US" sz="2000" dirty="0"/>
              <a:t>Segment the video into multiple </a:t>
            </a:r>
            <a:r>
              <a:rPr lang="en-US" sz="2000" i="1" dirty="0"/>
              <a:t>coherently </a:t>
            </a:r>
            <a:r>
              <a:rPr lang="en-US" sz="2000" dirty="0"/>
              <a:t>moving objects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5" cstate="print"/>
          <a:srcRect l="41521" t="17863"/>
          <a:stretch>
            <a:fillRect/>
          </a:stretch>
        </p:blipFill>
        <p:spPr bwMode="auto">
          <a:xfrm>
            <a:off x="457200" y="2438400"/>
            <a:ext cx="426720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Segmenting objects based on motion cues</a:t>
            </a: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4432300" y="5638800"/>
            <a:ext cx="494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S. J. </a:t>
            </a:r>
            <a:r>
              <a:rPr lang="en-US" sz="1200" dirty="0" err="1"/>
              <a:t>Pundlik</a:t>
            </a:r>
            <a:r>
              <a:rPr lang="en-US" sz="1200" dirty="0"/>
              <a:t> and S. T. </a:t>
            </a:r>
            <a:r>
              <a:rPr lang="en-US" sz="1200" dirty="0" err="1"/>
              <a:t>Birchfield</a:t>
            </a:r>
            <a:r>
              <a:rPr lang="en-US" sz="1200" dirty="0"/>
              <a:t>, Motion Segmentation at Any Speed, Proceedings of the British Machine Vision Conference  (BMVC) 2006</a:t>
            </a:r>
          </a:p>
        </p:txBody>
      </p:sp>
      <p:pic>
        <p:nvPicPr>
          <p:cNvPr id="327691" name="motionseg_statu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743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7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691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847726"/>
            <a:ext cx="6886575" cy="492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33400" y="5788353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err="1"/>
              <a:t>Z.Yin</a:t>
            </a:r>
            <a:r>
              <a:rPr lang="en-US" sz="1400" dirty="0"/>
              <a:t> and </a:t>
            </a:r>
            <a:r>
              <a:rPr lang="en-US" sz="1400" dirty="0" err="1"/>
              <a:t>R.Collins</a:t>
            </a:r>
            <a:r>
              <a:rPr lang="en-US" sz="1400" dirty="0"/>
              <a:t>, "On-the-fly Object Modeling while Tracking," </a:t>
            </a:r>
            <a:r>
              <a:rPr lang="en-US" sz="1400" i="1" dirty="0"/>
              <a:t>IEEE Computer Vision and Pattern Recognition (CVPR '07),</a:t>
            </a:r>
            <a:r>
              <a:rPr lang="en-US" sz="1400" dirty="0"/>
              <a:t> Minneapolis, MN, June 2007. 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2630488" y="44450"/>
            <a:ext cx="3541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Tracking objects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113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48049" y="76200"/>
            <a:ext cx="78101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/>
              <a:t>Synthesizing dynamic textures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6" name="water-syn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324" y="1600200"/>
            <a:ext cx="8229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5514-DF13-4127-B379-0D9311574531}" type="slidenum">
              <a:rPr lang="en-US"/>
              <a:pPr/>
              <a:t>78</a:t>
            </a:fld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/>
              <a:t>Super-resolution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38600" y="1676400"/>
            <a:ext cx="4267200" cy="4267200"/>
            <a:chOff x="2544" y="1056"/>
            <a:chExt cx="2688" cy="2688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44" y="1056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6" y="1056"/>
              <a:ext cx="86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8" y="1056"/>
              <a:ext cx="864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4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58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70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2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44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3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58" y="2882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4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68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685800" y="1828800"/>
            <a:ext cx="2671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Example: A set of low quality images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972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AE20B-0BD9-41A5-8E6D-ED533E257E38}" type="slidenum">
              <a:rPr lang="en-US"/>
              <a:pPr/>
              <a:t>79</a:t>
            </a:fld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Super-resolution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28650" y="1828800"/>
            <a:ext cx="2957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Each of these images looks like this: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5900" y="1668463"/>
            <a:ext cx="4113213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28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4247"/>
          <a:stretch>
            <a:fillRect/>
          </a:stretch>
        </p:blipFill>
        <p:spPr bwMode="auto">
          <a:xfrm>
            <a:off x="685800" y="914400"/>
            <a:ext cx="7848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295400" y="6019800"/>
            <a:ext cx="7083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 dirty="0"/>
              <a:t>Picture courtesy of </a:t>
            </a:r>
            <a:r>
              <a:rPr lang="en-US" sz="1400" dirty="0" err="1"/>
              <a:t>Selim</a:t>
            </a:r>
            <a:r>
              <a:rPr lang="en-US" sz="1400" dirty="0"/>
              <a:t> </a:t>
            </a:r>
            <a:r>
              <a:rPr lang="en-US" sz="1400" dirty="0" err="1"/>
              <a:t>Temizer</a:t>
            </a:r>
            <a:r>
              <a:rPr lang="en-US" sz="1400" dirty="0"/>
              <a:t> - Learning and Intelligent Systems (LIS) Group, MIT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895600" y="160338"/>
            <a:ext cx="2709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/>
              <a:t>Optical flow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4953000" y="1219200"/>
            <a:ext cx="3200400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Vector field function of the spatio-temporal image brightness variations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353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8CC4-F986-4897-B76D-49866605B773}" type="slidenum">
              <a:rPr lang="en-US"/>
              <a:pPr/>
              <a:t>80</a:t>
            </a:fld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Super-resolution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42938" y="1971675"/>
            <a:ext cx="2957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The recovery result: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075" y="1666875"/>
            <a:ext cx="411321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753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38200" y="1219200"/>
          <a:ext cx="77724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Image" r:id="rId4" imgW="11860317" imgH="6044444" progId="">
                  <p:embed/>
                </p:oleObj>
              </mc:Choice>
              <mc:Fallback>
                <p:oleObj name="Image" r:id="rId4" imgW="11860317" imgH="60444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19200"/>
                        <a:ext cx="77724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1066800" y="5668963"/>
            <a:ext cx="838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latin typeface="Arial" charset="0"/>
                <a:cs typeface="Arial" charset="0"/>
              </a:rPr>
              <a:t>D. Ramanan, D. Forsyth, and A. Zisserman. </a:t>
            </a:r>
            <a:r>
              <a:rPr lang="en-US" sz="1200">
                <a:latin typeface="Arial" charset="0"/>
                <a:cs typeface="Arial" charset="0"/>
                <a:hlinkClick r:id="rId6"/>
              </a:rPr>
              <a:t>Tracking People by Learning their Appearance</a:t>
            </a:r>
            <a:r>
              <a:rPr lang="en-US" sz="1200">
                <a:latin typeface="Arial" charset="0"/>
                <a:cs typeface="Arial" charset="0"/>
              </a:rPr>
              <a:t>. PAMI 2007.</a:t>
            </a:r>
          </a:p>
        </p:txBody>
      </p:sp>
      <p:sp>
        <p:nvSpPr>
          <p:cNvPr id="2052" name="Oval 5"/>
          <p:cNvSpPr>
            <a:spLocks noChangeArrowheads="1"/>
          </p:cNvSpPr>
          <p:nvPr/>
        </p:nvSpPr>
        <p:spPr bwMode="auto">
          <a:xfrm>
            <a:off x="4267200" y="4037013"/>
            <a:ext cx="1524000" cy="685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Arial" charset="0"/>
              </a:rPr>
              <a:t>Tracker</a:t>
            </a:r>
          </a:p>
        </p:txBody>
      </p:sp>
      <p:sp>
        <p:nvSpPr>
          <p:cNvPr id="2053" name="AutoShape 6"/>
          <p:cNvSpPr>
            <a:spLocks noChangeArrowheads="1"/>
          </p:cNvSpPr>
          <p:nvPr/>
        </p:nvSpPr>
        <p:spPr bwMode="auto">
          <a:xfrm>
            <a:off x="3810000" y="4189413"/>
            <a:ext cx="457200" cy="381000"/>
          </a:xfrm>
          <a:prstGeom prst="rightArrow">
            <a:avLst>
              <a:gd name="adj1" fmla="val 63537"/>
              <a:gd name="adj2" fmla="val 670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7"/>
          <p:cNvSpPr>
            <a:spLocks noChangeArrowheads="1"/>
          </p:cNvSpPr>
          <p:nvPr/>
        </p:nvSpPr>
        <p:spPr bwMode="auto">
          <a:xfrm>
            <a:off x="5791200" y="4189413"/>
            <a:ext cx="609600" cy="381000"/>
          </a:xfrm>
          <a:prstGeom prst="rightArrow">
            <a:avLst>
              <a:gd name="adj1" fmla="val 63537"/>
              <a:gd name="adj2" fmla="val 8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1223962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766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1066800"/>
            <a:ext cx="59721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33400" y="5715000"/>
            <a:ext cx="8305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Juan Carlos Niebles, Hongcheng Wang and Li Fei-Fei, </a:t>
            </a:r>
            <a:r>
              <a:rPr lang="en-US" sz="1400" b="1"/>
              <a:t>Unsupervised Learning of Human Action Categories Using Spatial-Temporal Words</a:t>
            </a:r>
            <a:r>
              <a:rPr lang="en-US" sz="1400"/>
              <a:t>, </a:t>
            </a:r>
            <a:r>
              <a:rPr lang="en-US" sz="1400" i="1"/>
              <a:t>(</a:t>
            </a:r>
            <a:r>
              <a:rPr lang="en-US" sz="1400" b="1" i="1">
                <a:hlinkClick r:id="rId3"/>
              </a:rPr>
              <a:t>BMVC</a:t>
            </a:r>
            <a:r>
              <a:rPr lang="en-US" sz="1400" i="1"/>
              <a:t>)</a:t>
            </a:r>
            <a:r>
              <a:rPr lang="en-US" sz="1400"/>
              <a:t>, Edinburgh, 2006.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066800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256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1143000"/>
            <a:ext cx="8259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Crossing – Talking – Queuing – Dancing – jogging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8400" y="5943600"/>
            <a:ext cx="4001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W. </a:t>
            </a:r>
            <a:r>
              <a:rPr lang="en-US" sz="1400" dirty="0" err="1"/>
              <a:t>Choi</a:t>
            </a:r>
            <a:r>
              <a:rPr lang="en-US" sz="1400" dirty="0"/>
              <a:t> &amp;  K. Shahid &amp; S. Savarese WMC 2010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66800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4" name="Talking2_mpeg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345" y="1588731"/>
            <a:ext cx="5586094" cy="41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11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do the optical flow assumptions fail?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606424" y="1563083"/>
            <a:ext cx="80803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/>
              <a:t>In </a:t>
            </a:r>
            <a:r>
              <a:rPr lang="en-US" altLang="en-US" sz="2400"/>
              <a:t>other words, in </a:t>
            </a:r>
            <a:r>
              <a:rPr lang="en-US" altLang="en-US" sz="2400" dirty="0"/>
              <a:t>what situations does the displacement of pixel patches </a:t>
            </a:r>
          </a:p>
          <a:p>
            <a:r>
              <a:rPr lang="en-US" altLang="en-US" sz="2400" dirty="0"/>
              <a:t>not represent physical movement of points in space?</a:t>
            </a: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606425" y="2895600"/>
            <a:ext cx="4883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1. Well, TV is based on illusory motion </a:t>
            </a:r>
          </a:p>
          <a:p>
            <a:pPr lvl="1"/>
            <a:r>
              <a:rPr lang="en-US" altLang="en-US" sz="1600" dirty="0"/>
              <a:t>– the set is stationary yet things seem to move </a:t>
            </a: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606425" y="3733800"/>
            <a:ext cx="4452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2. A uniform rotating sphere </a:t>
            </a:r>
          </a:p>
          <a:p>
            <a:pPr lvl="1"/>
            <a:r>
              <a:rPr lang="en-US" altLang="en-US" sz="1600" dirty="0"/>
              <a:t>– nothing seems to move, yet it is rotating 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606425" y="4572000"/>
            <a:ext cx="7254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3. Changing directions or intensities of lighting can make things seem to move </a:t>
            </a:r>
          </a:p>
          <a:p>
            <a:pPr lvl="1"/>
            <a:r>
              <a:rPr lang="en-US" altLang="en-US" sz="1600"/>
              <a:t>– for example, if the specular highlight on a rotating sphere moves.</a:t>
            </a: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606425" y="5410200"/>
            <a:ext cx="8537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4. Muscle movement can make some spots on a cheetah move opposite direction of motion. </a:t>
            </a:r>
          </a:p>
          <a:p>
            <a:pPr lvl="1"/>
            <a:r>
              <a:rPr lang="en-US" altLang="en-US" sz="1600"/>
              <a:t>– And infinitely more break downs of optical flow.</a:t>
            </a:r>
          </a:p>
        </p:txBody>
      </p:sp>
    </p:spTree>
    <p:extLst>
      <p:ext uri="{BB962C8B-B14F-4D97-AF65-F5344CB8AC3E}">
        <p14:creationId xmlns:p14="http://schemas.microsoft.com/office/powerpoint/2010/main" val="2913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otsn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209800" y="-152400"/>
            <a:ext cx="482917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Optical flow without motion!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43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learned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</a:p>
          <a:p>
            <a:r>
              <a:rPr lang="en-US" dirty="0"/>
              <a:t>Gunnar-</a:t>
            </a:r>
            <a:r>
              <a:rPr lang="en-US" dirty="0" err="1"/>
              <a:t>Farneback</a:t>
            </a:r>
            <a:r>
              <a:rPr lang="en-US"/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/>
              <a:t>Applications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</p:spTree>
    <p:extLst>
      <p:ext uri="{BB962C8B-B14F-4D97-AF65-F5344CB8AC3E}">
        <p14:creationId xmlns:p14="http://schemas.microsoft.com/office/powerpoint/2010/main" val="414213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/>
              <a:t>Given two subsequent frames, estimate the apparent motion field u(</a:t>
            </a:r>
            <a:r>
              <a:rPr lang="en-US" sz="2400" dirty="0" err="1"/>
              <a:t>x,y</a:t>
            </a:r>
            <a:r>
              <a:rPr lang="en-US" sz="2400" dirty="0"/>
              <a:t>), v(</a:t>
            </a:r>
            <a:r>
              <a:rPr lang="en-US" sz="2400" dirty="0" err="1"/>
              <a:t>x,y</a:t>
            </a:r>
            <a:r>
              <a:rPr lang="en-US" sz="2400" dirty="0"/>
              <a:t>) between them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752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3200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2286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3200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62200" y="1371600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5105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5867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6781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5943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6629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76200" y="4114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Brightness constancy:  </a:t>
            </a:r>
            <a:r>
              <a:rPr lang="en-US" sz="20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Small motion:</a:t>
            </a:r>
            <a:r>
              <a:rPr lang="en-US" sz="20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Spatial coherence:</a:t>
            </a:r>
            <a:r>
              <a:rPr lang="en-US" sz="2000" dirty="0"/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2286000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5943600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2590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3429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2667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3200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6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4586" grpId="0" animBg="1"/>
      <p:bldP spid="24587" grpId="0" animBg="1"/>
      <p:bldP spid="24588" grpId="0" animBg="1"/>
      <p:bldP spid="24589" grpId="0" animBg="1"/>
      <p:bldP spid="24590" grpId="0" animBg="1"/>
      <p:bldP spid="407571" grpId="0" build="p" bldLvl="2"/>
      <p:bldP spid="24593" grpId="0"/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I(x+u, y+v)- 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1049.3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(x,y) + I_x u + I_y v 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113.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= I(x,y) + I_x u + I_y v + \mbox{\tiny higher order terms}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720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32458</TotalTime>
  <Words>3447</Words>
  <Application>Microsoft Office PowerPoint</Application>
  <PresentationFormat>On-screen Show (4:3)</PresentationFormat>
  <Paragraphs>644</Paragraphs>
  <Slides>86</Slides>
  <Notes>34</Notes>
  <HiddenSlides>23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5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Image</vt:lpstr>
      <vt:lpstr>Equation</vt:lpstr>
      <vt:lpstr>Optical Flow</vt:lpstr>
      <vt:lpstr>What we will learn today?</vt:lpstr>
      <vt:lpstr>What we will learn today?</vt:lpstr>
      <vt:lpstr>From images to videos</vt:lpstr>
      <vt:lpstr>Why is motion useful?</vt:lpstr>
      <vt:lpstr>Why is motion useful?</vt:lpstr>
      <vt:lpstr>Optical flow</vt:lpstr>
      <vt:lpstr>PowerPoint Presentation</vt:lpstr>
      <vt:lpstr>Estimating optical flow</vt:lpstr>
      <vt:lpstr>Key Assumptions: small motions  </vt:lpstr>
      <vt:lpstr>Key Assumptions: spatial coherence  </vt:lpstr>
      <vt:lpstr>Key Assumptions: brightness Constancy</vt:lpstr>
      <vt:lpstr>PowerPoint Presentation</vt:lpstr>
      <vt:lpstr>Filters used to find the derivatives</vt:lpstr>
      <vt:lpstr>The brightness constancy constraint</vt:lpstr>
      <vt:lpstr>The aperture problem</vt:lpstr>
      <vt:lpstr>The aperture problem</vt:lpstr>
      <vt:lpstr>The barber pole illusion</vt:lpstr>
      <vt:lpstr>The barber pole illusion</vt:lpstr>
      <vt:lpstr>The barber pole illusion</vt:lpstr>
      <vt:lpstr>What we will learn today?</vt:lpstr>
      <vt:lpstr>Solving the  ambiguity…</vt:lpstr>
      <vt:lpstr>Lucas-Kanade flow</vt:lpstr>
      <vt:lpstr>Lucas-Kanade flow</vt:lpstr>
      <vt:lpstr>Conditions for solvability</vt:lpstr>
      <vt:lpstr>PowerPoint Presentation</vt:lpstr>
      <vt:lpstr>Interpreting the eigenvalues</vt:lpstr>
      <vt:lpstr>Edge</vt:lpstr>
      <vt:lpstr>Low-texture region</vt:lpstr>
      <vt:lpstr>High-texture region</vt:lpstr>
      <vt:lpstr>Errors in Lucas-Kanade</vt:lpstr>
      <vt:lpstr>Improving accuracy</vt:lpstr>
      <vt:lpstr>Iterative Refinement</vt:lpstr>
      <vt:lpstr>What we will learn today?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Iterative Horn-Schunk</vt:lpstr>
      <vt:lpstr>What does the smoothness regularization do anyway?</vt:lpstr>
      <vt:lpstr>Dense Optical Flow with Michael Black’s method </vt:lpstr>
      <vt:lpstr>What we will learn today?</vt:lpstr>
      <vt:lpstr>Gunnar Farneback Optical Flow</vt:lpstr>
      <vt:lpstr>Gunnar Farneback Optical Flow</vt:lpstr>
      <vt:lpstr>Iterative update</vt:lpstr>
      <vt:lpstr>Gunnar Farneback Optical Flow</vt:lpstr>
      <vt:lpstr>What we will learn today?</vt:lpstr>
      <vt:lpstr>PowerPoint Presentation</vt:lpstr>
      <vt:lpstr>Revisiting the small motion assumption</vt:lpstr>
      <vt:lpstr>Reduce the resolution!</vt:lpstr>
      <vt:lpstr>Coarse-to-fine optical flow estimation</vt:lpstr>
      <vt:lpstr>Coarse-to-fine optical flow estimation</vt:lpstr>
      <vt:lpstr>Optical Flow Results</vt:lpstr>
      <vt:lpstr>Optical Flow Results</vt:lpstr>
      <vt:lpstr>What we will learn today?</vt:lpstr>
      <vt:lpstr>PowerPoint Presentation</vt:lpstr>
      <vt:lpstr>Reminder: Gestalt – common fate</vt:lpstr>
      <vt:lpstr>Motion segmentation</vt:lpstr>
      <vt:lpstr>Motion segmentation</vt:lpstr>
      <vt:lpstr>Affine motion</vt:lpstr>
      <vt:lpstr>Affine motion</vt:lpstr>
      <vt:lpstr>How do we estimate the layers?</vt:lpstr>
      <vt:lpstr>How do we estimate the layers?</vt:lpstr>
      <vt:lpstr>How do we estimate the layers?</vt:lpstr>
      <vt:lpstr>Example result</vt:lpstr>
      <vt:lpstr>What we will learn today?</vt:lpstr>
      <vt:lpstr>Uses of motion</vt:lpstr>
      <vt:lpstr>PowerPoint Presentation</vt:lpstr>
      <vt:lpstr>Segmenting objects based on motion cues</vt:lpstr>
      <vt:lpstr>Segmenting objects based on motion cues</vt:lpstr>
      <vt:lpstr>PowerPoint Presentation</vt:lpstr>
      <vt:lpstr>PowerPoint Presentation</vt:lpstr>
      <vt:lpstr>Super-resolution</vt:lpstr>
      <vt:lpstr>Super-resolution</vt:lpstr>
      <vt:lpstr>Super-resolution</vt:lpstr>
      <vt:lpstr>PowerPoint Presentation</vt:lpstr>
      <vt:lpstr>PowerPoint Presentation</vt:lpstr>
      <vt:lpstr>PowerPoint Presentation</vt:lpstr>
      <vt:lpstr>When do the optical flow assumptions fail?</vt:lpstr>
      <vt:lpstr>PowerPoint Presentation</vt:lpstr>
      <vt:lpstr>What we have learned today?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Flow</dc:title>
  <dc:creator>Samuel cheng</dc:creator>
  <cp:lastModifiedBy>Cheng, Samuel</cp:lastModifiedBy>
  <cp:revision>43</cp:revision>
  <dcterms:created xsi:type="dcterms:W3CDTF">2018-02-12T05:45:06Z</dcterms:created>
  <dcterms:modified xsi:type="dcterms:W3CDTF">2020-03-05T06:31:34Z</dcterms:modified>
</cp:coreProperties>
</file>