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8" r:id="rId3"/>
    <p:sldId id="329" r:id="rId4"/>
    <p:sldId id="327" r:id="rId5"/>
    <p:sldId id="328" r:id="rId6"/>
    <p:sldId id="33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0" r:id="rId22"/>
    <p:sldId id="298" r:id="rId23"/>
    <p:sldId id="294" r:id="rId24"/>
    <p:sldId id="295" r:id="rId25"/>
    <p:sldId id="296" r:id="rId26"/>
    <p:sldId id="297" r:id="rId27"/>
    <p:sldId id="312" r:id="rId28"/>
    <p:sldId id="300" r:id="rId29"/>
    <p:sldId id="299" r:id="rId30"/>
    <p:sldId id="306" r:id="rId31"/>
    <p:sldId id="303" r:id="rId32"/>
    <p:sldId id="304" r:id="rId33"/>
    <p:sldId id="302" r:id="rId34"/>
    <p:sldId id="307" r:id="rId35"/>
    <p:sldId id="334" r:id="rId36"/>
    <p:sldId id="335" r:id="rId37"/>
    <p:sldId id="305" r:id="rId38"/>
    <p:sldId id="308" r:id="rId39"/>
    <p:sldId id="309" r:id="rId40"/>
    <p:sldId id="333" r:id="rId41"/>
    <p:sldId id="331" r:id="rId42"/>
    <p:sldId id="332" r:id="rId43"/>
    <p:sldId id="290" r:id="rId44"/>
    <p:sldId id="292" r:id="rId45"/>
    <p:sldId id="293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5" r:id="rId57"/>
    <p:sldId id="860" r:id="rId58"/>
    <p:sldId id="861" r:id="rId59"/>
    <p:sldId id="862" r:id="rId60"/>
    <p:sldId id="86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30.wmf"/><Relationship Id="rId1" Type="http://schemas.openxmlformats.org/officeDocument/2006/relationships/image" Target="../media/image59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30.wmf"/><Relationship Id="rId5" Type="http://schemas.openxmlformats.org/officeDocument/2006/relationships/image" Target="../media/image65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6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30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84.wmf"/><Relationship Id="rId2" Type="http://schemas.openxmlformats.org/officeDocument/2006/relationships/image" Target="../media/image80.wmf"/><Relationship Id="rId1" Type="http://schemas.openxmlformats.org/officeDocument/2006/relationships/image" Target="../media/image30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30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0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0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472B-4351-4ECE-B3BB-04B86D8B4F9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08D0-09A5-4015-8641-3D828481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28594-1BF0-4DB2-A1AE-C8F286CFD21D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68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685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998D87-1695-460C-B680-3A51E7B60FA0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1430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390474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144809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282344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56064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265052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419564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825091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421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EF817-8FAE-4F9A-A5C6-179B9C55F7EF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3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A102C-3135-4A9F-AB9D-704BC3D676FC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9863BB-FB89-4213-900D-F7E792B7AF7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2453" name="Footer Placeholder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2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EFF60-2F50-4C29-8D7B-56AE705CA533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52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8440-C7E4-4A62-8509-FFFC0368085D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scale it so the mean squared distance between the origin and the data points is 2 pixels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6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79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FE2EE-E93B-4EC0-B90B-051E340F1866}" type="slidenum">
              <a:rPr 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3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2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1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7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4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68017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5CCC-2E21-42C3-B012-065682F3F3F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11" Type="http://schemas.openxmlformats.org/officeDocument/2006/relationships/image" Target="../media/image44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46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6.png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0.png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8.png"/><Relationship Id="rId15" Type="http://schemas.openxmlformats.org/officeDocument/2006/relationships/image" Target="../media/image61.png"/><Relationship Id="rId10" Type="http://schemas.openxmlformats.org/officeDocument/2006/relationships/image" Target="../media/image21.png"/><Relationship Id="rId19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47.wmf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0.wmf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image" Target="../media/image69.png"/><Relationship Id="rId24" Type="http://schemas.openxmlformats.org/officeDocument/2006/relationships/image" Target="../media/image77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71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68.png"/><Relationship Id="rId19" Type="http://schemas.openxmlformats.org/officeDocument/2006/relationships/image" Target="../media/image75.png"/><Relationship Id="rId4" Type="http://schemas.openxmlformats.org/officeDocument/2006/relationships/image" Target="../media/image21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Relationship Id="rId22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82.png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78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52.wmf"/><Relationship Id="rId15" Type="http://schemas.openxmlformats.org/officeDocument/2006/relationships/image" Target="../media/image53.wmf"/><Relationship Id="rId10" Type="http://schemas.openxmlformats.org/officeDocument/2006/relationships/image" Target="../media/image770.png"/><Relationship Id="rId4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82.png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92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png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93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11" Type="http://schemas.openxmlformats.org/officeDocument/2006/relationships/image" Target="../media/image90.png"/><Relationship Id="rId5" Type="http://schemas.openxmlformats.org/officeDocument/2006/relationships/image" Target="../media/image59.wmf"/><Relationship Id="rId15" Type="http://schemas.openxmlformats.org/officeDocument/2006/relationships/image" Target="../media/image60.wmf"/><Relationship Id="rId10" Type="http://schemas.openxmlformats.org/officeDocument/2006/relationships/image" Target="../media/image89.png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23.bin"/><Relationship Id="rId1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70.png"/><Relationship Id="rId18" Type="http://schemas.openxmlformats.org/officeDocument/2006/relationships/image" Target="../media/image6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98.png"/><Relationship Id="rId10" Type="http://schemas.openxmlformats.org/officeDocument/2006/relationships/image" Target="../media/image64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7.wmf"/><Relationship Id="rId12" Type="http://schemas.openxmlformats.org/officeDocument/2006/relationships/image" Target="../media/image9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920.png"/><Relationship Id="rId5" Type="http://schemas.openxmlformats.org/officeDocument/2006/relationships/image" Target="../media/image66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930.png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69.wmf"/><Relationship Id="rId7" Type="http://schemas.openxmlformats.org/officeDocument/2006/relationships/image" Target="../media/image21.png"/><Relationship Id="rId12" Type="http://schemas.openxmlformats.org/officeDocument/2006/relationships/image" Target="../media/image920.png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60.wmf"/><Relationship Id="rId10" Type="http://schemas.openxmlformats.org/officeDocument/2006/relationships/image" Target="../media/image94.png"/><Relationship Id="rId19" Type="http://schemas.openxmlformats.org/officeDocument/2006/relationships/image" Target="../media/image62.wmf"/><Relationship Id="rId4" Type="http://schemas.openxmlformats.org/officeDocument/2006/relationships/image" Target="../media/image6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7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7.png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5.png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6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8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07.png"/><Relationship Id="rId10" Type="http://schemas.openxmlformats.org/officeDocument/2006/relationships/image" Target="../media/image86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7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png"/><Relationship Id="rId5" Type="http://schemas.openxmlformats.org/officeDocument/2006/relationships/image" Target="../media/image98.wmf"/><Relationship Id="rId4" Type="http://schemas.openxmlformats.org/officeDocument/2006/relationships/oleObject" Target="../embeddings/oleObject7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3.png"/><Relationship Id="rId4" Type="http://schemas.openxmlformats.org/officeDocument/2006/relationships/oleObject" Target="../embeddings/oleObject7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hyperlink" Target="http://www.robots.ox.ac.uk/~vgg/hzbook/code/" TargetMode="Externa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0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image" Target="../media/image12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122.jpeg"/><Relationship Id="rId2" Type="http://schemas.openxmlformats.org/officeDocument/2006/relationships/image" Target="../media/image107.jpeg"/><Relationship Id="rId16" Type="http://schemas.openxmlformats.org/officeDocument/2006/relationships/image" Target="../media/image121.jpe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5" Type="http://schemas.openxmlformats.org/officeDocument/2006/relationships/image" Target="../media/image120.png"/><Relationship Id="rId10" Type="http://schemas.openxmlformats.org/officeDocument/2006/relationships/image" Target="../media/image115.jpeg"/><Relationship Id="rId19" Type="http://schemas.openxmlformats.org/officeDocument/2006/relationships/image" Target="../media/image124.pn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Samuel Cheng</a:t>
            </a:r>
          </a:p>
          <a:p>
            <a:r>
              <a:rPr lang="en-US" dirty="0"/>
              <a:t>Slide credit: James </a:t>
            </a:r>
            <a:r>
              <a:rPr lang="en-US" dirty="0" err="1"/>
              <a:t>Tompkin</a:t>
            </a:r>
            <a:r>
              <a:rPr lang="en-US" dirty="0"/>
              <a:t>,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en-US" dirty="0" err="1"/>
              <a:t>Snavely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809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851650" y="1749425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408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819400" y="467995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1169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4129088" y="3394075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6937375" y="3413125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6945313" y="3429000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5562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could find the </a:t>
            </a:r>
            <a:r>
              <a:rPr lang="en-US" altLang="en-US" sz="2400" b="1" dirty="0"/>
              <a:t>corresponding points </a:t>
            </a:r>
            <a:r>
              <a:rPr lang="en-US" altLang="en-US" sz="2400" dirty="0"/>
              <a:t>in two images, we could </a:t>
            </a:r>
            <a:r>
              <a:rPr lang="en-US" altLang="en-US" sz="2400" b="1" dirty="0"/>
              <a:t>estimate relative depth</a:t>
            </a:r>
            <a:r>
              <a:rPr lang="en-US" altLang="en-US" sz="2400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0809" y="6550223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34065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Calibration for the two cameras.</a:t>
            </a:r>
          </a:p>
          <a:p>
            <a:pPr marL="914400" lvl="1" indent="-514350">
              <a:buAutoNum type="arabicPeriod"/>
            </a:pPr>
            <a:r>
              <a:rPr lang="en-US" dirty="0"/>
              <a:t>Intrinsic matrices for both cameras (e.g., f)</a:t>
            </a:r>
          </a:p>
          <a:p>
            <a:pPr marL="914400" lvl="1" indent="-514350">
              <a:buAutoNum type="arabicPeriod"/>
            </a:pPr>
            <a:r>
              <a:rPr lang="en-US" dirty="0"/>
              <a:t>Baseline distance T in parallel camera case</a:t>
            </a:r>
          </a:p>
          <a:p>
            <a:pPr marL="914400" lvl="1" indent="-514350">
              <a:buAutoNum type="arabicPeriod"/>
            </a:pPr>
            <a:r>
              <a:rPr lang="en-US" dirty="0"/>
              <a:t>R, t in non-parallel case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Correspondence for every pixel.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441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173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2173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1199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602173"/>
            <a:ext cx="4572000" cy="3036627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81600" y="4430973"/>
            <a:ext cx="1676400" cy="838200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6811734">
            <a:off x="5368003" y="3726858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86316" y="4735772"/>
            <a:ext cx="4557684" cy="87313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888750">
            <a:off x="4489003" y="4731685"/>
            <a:ext cx="4675312" cy="147302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6705600" cy="3810000"/>
          </a:xfrm>
        </p:spPr>
        <p:txBody>
          <a:bodyPr/>
          <a:lstStyle/>
          <a:p>
            <a:pPr algn="ctr"/>
            <a:r>
              <a:rPr lang="en-US" dirty="0"/>
              <a:t>Wouldn’t it be nice to know </a:t>
            </a:r>
            <a:br>
              <a:rPr lang="en-US" dirty="0"/>
            </a:br>
            <a:r>
              <a:rPr lang="en-US" dirty="0"/>
              <a:t>where matches can live? </a:t>
            </a:r>
            <a:br>
              <a:rPr lang="en-US" dirty="0"/>
            </a:br>
            <a:br>
              <a:rPr lang="en-US" dirty="0"/>
            </a:br>
            <a:r>
              <a:rPr lang="en-US" i="1" dirty="0" err="1"/>
              <a:t>Epipolar</a:t>
            </a:r>
            <a:r>
              <a:rPr lang="en-US" i="1" dirty="0"/>
              <a:t> geometry</a:t>
            </a:r>
            <a:br>
              <a:rPr lang="en-US" i="1" dirty="0"/>
            </a:br>
            <a:r>
              <a:rPr lang="en-US" dirty="0"/>
              <a:t>Constrains 2D search to 1D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033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5373416" y="5132137"/>
            <a:ext cx="3770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394458" y="5137464"/>
            <a:ext cx="3828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3248479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3153229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9436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8898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571500" y="14287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2594429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889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89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930420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936770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936770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641370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472970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460270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635020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25776" y="5659207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847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8796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20088" y="4608282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198707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606425" y="103981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  <p:extLst>
      <p:ext uri="{BB962C8B-B14F-4D97-AF65-F5344CB8AC3E}">
        <p14:creationId xmlns:p14="http://schemas.microsoft.com/office/powerpoint/2010/main" val="2981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804848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704850" y="118269"/>
            <a:ext cx="7886700" cy="777875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</p:spTree>
    <p:extLst>
      <p:ext uri="{BB962C8B-B14F-4D97-AF65-F5344CB8AC3E}">
        <p14:creationId xmlns:p14="http://schemas.microsoft.com/office/powerpoint/2010/main" val="35492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34" y="-12699"/>
            <a:ext cx="7886700" cy="1030647"/>
          </a:xfrm>
        </p:spPr>
        <p:txBody>
          <a:bodyPr/>
          <a:lstStyle/>
          <a:p>
            <a:r>
              <a:rPr lang="en-US" dirty="0"/>
              <a:t>Think Pair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06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are the </a:t>
            </a:r>
            <a:r>
              <a:rPr lang="en-US" dirty="0" err="1"/>
              <a:t>epipoles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 do the </a:t>
            </a:r>
            <a:r>
              <a:rPr lang="en-US" dirty="0" err="1"/>
              <a:t>epipolar</a:t>
            </a:r>
            <a:r>
              <a:rPr lang="en-US" dirty="0"/>
              <a:t> lines look like?</a:t>
            </a:r>
          </a:p>
        </p:txBody>
      </p:sp>
      <p:sp>
        <p:nvSpPr>
          <p:cNvPr id="4" name="Parallelogram 3"/>
          <p:cNvSpPr/>
          <p:nvPr/>
        </p:nvSpPr>
        <p:spPr>
          <a:xfrm rot="5400000">
            <a:off x="838200" y="2743200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9660627">
            <a:off x="2627354" y="2774231"/>
            <a:ext cx="1462502" cy="937636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9300" y="2133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2" y="2362200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Parallelogram 8"/>
          <p:cNvSpPr/>
          <p:nvPr/>
        </p:nvSpPr>
        <p:spPr>
          <a:xfrm rot="5400000">
            <a:off x="5105401" y="2743201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9660627">
            <a:off x="6826598" y="2468110"/>
            <a:ext cx="1030184" cy="65281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1" y="2362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6501" y="21336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1053" y="2362201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14" name="Parallelogram 13"/>
          <p:cNvSpPr/>
          <p:nvPr/>
        </p:nvSpPr>
        <p:spPr>
          <a:xfrm rot="5400000">
            <a:off x="1279072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479515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9300" y="456655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852" y="4795155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p:sp>
        <p:nvSpPr>
          <p:cNvPr id="19" name="Parallelogram 18"/>
          <p:cNvSpPr/>
          <p:nvPr/>
        </p:nvSpPr>
        <p:spPr>
          <a:xfrm rot="5163792">
            <a:off x="2707822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>
            <a:off x="6351229" y="5193259"/>
            <a:ext cx="632544" cy="85725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77662" y="47951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34762" y="45665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9314" y="4795156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d)</a:t>
            </a:r>
          </a:p>
        </p:txBody>
      </p:sp>
      <p:sp>
        <p:nvSpPr>
          <p:cNvPr id="24" name="Parallelogram 23"/>
          <p:cNvSpPr/>
          <p:nvPr/>
        </p:nvSpPr>
        <p:spPr>
          <a:xfrm rot="5400000">
            <a:off x="6280334" y="5570371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70213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81398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62600" y="34290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41113" y="2857501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38299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94263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29401" y="6209124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29401" y="5769429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92012" y="173778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68212" y="28610"/>
            <a:ext cx="187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camera center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561" y="549949"/>
            <a:ext cx="1828800" cy="9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7076391" y="1355013"/>
            <a:ext cx="498695" cy="357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7658830" y="1356798"/>
            <a:ext cx="549244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8297100" y="1356798"/>
            <a:ext cx="497941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8346894" y="992645"/>
            <a:ext cx="448147" cy="36236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7944014" y="664193"/>
            <a:ext cx="348558" cy="28204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7578858" y="660623"/>
            <a:ext cx="350067" cy="283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7073373" y="990860"/>
            <a:ext cx="449655" cy="36058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7559242" y="1331807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8271448" y="1340732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523028" y="949803"/>
            <a:ext cx="822356" cy="449836"/>
            <a:chOff x="2952750" y="2300288"/>
            <a:chExt cx="3460750" cy="1600200"/>
          </a:xfrm>
        </p:grpSpPr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7074882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654304" y="1363938"/>
            <a:ext cx="56131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8306153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038668" y="739612"/>
            <a:ext cx="54321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8762976" y="742289"/>
            <a:ext cx="76577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7455127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8360474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695325" y="1"/>
            <a:ext cx="7886700" cy="914400"/>
          </a:xfrm>
        </p:spPr>
        <p:txBody>
          <a:bodyPr/>
          <a:lstStyle/>
          <a:p>
            <a:r>
              <a:rPr lang="en-US" dirty="0"/>
              <a:t>Example: Converging cameras</a:t>
            </a:r>
          </a:p>
        </p:txBody>
      </p:sp>
    </p:spTree>
    <p:extLst>
      <p:ext uri="{BB962C8B-B14F-4D97-AF65-F5344CB8AC3E}">
        <p14:creationId xmlns:p14="http://schemas.microsoft.com/office/powerpoint/2010/main" val="5642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Example: Motion parallel to image plane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20E99-7151-4AC4-8C44-D5EE44477F66}"/>
              </a:ext>
            </a:extLst>
          </p:cNvPr>
          <p:cNvSpPr/>
          <p:nvPr/>
        </p:nvSpPr>
        <p:spPr>
          <a:xfrm>
            <a:off x="1432874" y="2036190"/>
            <a:ext cx="782425" cy="18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58BDDB-FC8D-42FB-A478-281F0F80F00A}"/>
              </a:ext>
            </a:extLst>
          </p:cNvPr>
          <p:cNvCxnSpPr/>
          <p:nvPr/>
        </p:nvCxnSpPr>
        <p:spPr>
          <a:xfrm>
            <a:off x="1611983" y="2102308"/>
            <a:ext cx="4713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5BA992-5F5B-48E3-B3CD-52E6196AAA19}"/>
              </a:ext>
            </a:extLst>
          </p:cNvPr>
          <p:cNvSpPr/>
          <p:nvPr/>
        </p:nvSpPr>
        <p:spPr>
          <a:xfrm>
            <a:off x="6664750" y="2058087"/>
            <a:ext cx="593299" cy="14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DA89F9-B5C4-4AA3-BC70-216FE057BE92}"/>
              </a:ext>
            </a:extLst>
          </p:cNvPr>
          <p:cNvCxnSpPr/>
          <p:nvPr/>
        </p:nvCxnSpPr>
        <p:spPr>
          <a:xfrm flipH="1">
            <a:off x="6740169" y="2102308"/>
            <a:ext cx="443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holarpedia.org/w/images/9/9f/LeaningTow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1852447"/>
            <a:ext cx="8331784" cy="30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5828" y="6488668"/>
            <a:ext cx="1938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Frederick Kingdom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1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066800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1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05475" y="1524000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424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6334125" y="1793875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6337300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5408613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538788" y="2982913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6350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345238" y="3290888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5540375" y="3276600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6307138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6302375" y="2178050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310313" y="3248025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6305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257925" y="36687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184900" y="1606550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512536" y="1"/>
            <a:ext cx="7886700" cy="935038"/>
          </a:xfrm>
        </p:spPr>
        <p:txBody>
          <a:bodyPr/>
          <a:lstStyle/>
          <a:p>
            <a:r>
              <a:rPr lang="en-US" dirty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572000" y="4330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  <p:extLst>
      <p:ext uri="{BB962C8B-B14F-4D97-AF65-F5344CB8AC3E}">
        <p14:creationId xmlns:p14="http://schemas.microsoft.com/office/powerpoint/2010/main" val="338112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</a:t>
            </a:r>
            <a:r>
              <a:rPr lang="en-US" dirty="0" err="1"/>
              <a:t>epipolar</a:t>
            </a:r>
            <a:r>
              <a:rPr lang="en-US" dirty="0"/>
              <a:t> line of a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bit more math, but cool math</a:t>
            </a:r>
          </a:p>
          <a:p>
            <a:r>
              <a:rPr lang="en-US" dirty="0"/>
              <a:t>Essential matrix and 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247914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825499" y="4552949"/>
                <a:ext cx="7347539" cy="12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99" y="4552949"/>
                <a:ext cx="7347539" cy="1229031"/>
              </a:xfrm>
              <a:prstGeom prst="rect">
                <a:avLst/>
              </a:prstGeom>
              <a:blipFill>
                <a:blip r:embed="rId4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825499" y="6037263"/>
                <a:ext cx="530066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99" y="6037263"/>
                <a:ext cx="5300663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060450" y="1561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7669213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6126163" y="2201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5868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436938" y="3474579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1193800" y="3476744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4476933" y="1308918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1193799" y="1342567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3581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696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4391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446588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761190" y="1076019"/>
                <a:ext cx="646203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076019"/>
                <a:ext cx="646203" cy="410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5588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5633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51563" y="5757863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019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29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400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5899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829300" y="6221413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5638800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586538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248400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20938" y="5407025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4232" y="4533106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8325" y="5408613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5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4" name="TextBox 54"/>
          <p:cNvSpPr txBox="1">
            <a:spLocks noChangeArrowheads="1"/>
          </p:cNvSpPr>
          <p:nvPr/>
        </p:nvSpPr>
        <p:spPr bwMode="auto">
          <a:xfrm>
            <a:off x="4297363" y="5241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149975" y="3330575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923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3657600" y="3592513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350" y="5407025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738" y="5408613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4295775" y="5241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6149975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89688" y="3973513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86350"/>
            <a:ext cx="2424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576888"/>
            <a:ext cx="8064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23430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3657600" y="3592513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350" y="5407025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738" y="5408613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00" name="TextBox 54"/>
          <p:cNvSpPr txBox="1">
            <a:spLocks noChangeArrowheads="1"/>
          </p:cNvSpPr>
          <p:nvPr/>
        </p:nvSpPr>
        <p:spPr bwMode="auto">
          <a:xfrm>
            <a:off x="4295775" y="5241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49975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6101557" y="5622131"/>
            <a:ext cx="468312" cy="3270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87913" y="6008688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3x3 rotation matrix</a:t>
            </a:r>
          </a:p>
        </p:txBody>
      </p:sp>
      <p:graphicFrame>
        <p:nvGraphicFramePr>
          <p:cNvPr id="2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574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10" imgW="850680" imgH="990360" progId="Equation.DSMT4">
                  <p:embed/>
                </p:oleObj>
              </mc:Choice>
              <mc:Fallback>
                <p:oleObj name="Equation" r:id="rId10" imgW="8506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2925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2419350" y="5407025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372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106738" y="5408613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173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3" name="TextBox 54"/>
          <p:cNvSpPr txBox="1">
            <a:spLocks noChangeArrowheads="1"/>
          </p:cNvSpPr>
          <p:nvPr/>
        </p:nvSpPr>
        <p:spPr bwMode="auto">
          <a:xfrm>
            <a:off x="4295775" y="5241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27" name="Parallelogram 26"/>
          <p:cNvSpPr/>
          <p:nvPr/>
        </p:nvSpPr>
        <p:spPr>
          <a:xfrm rot="8347545">
            <a:off x="3975100" y="4616450"/>
            <a:ext cx="2435225" cy="1176338"/>
          </a:xfrm>
          <a:prstGeom prst="parallelogram">
            <a:avLst>
              <a:gd name="adj" fmla="val 898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244975" y="3973513"/>
            <a:ext cx="1481138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203700" y="4911726"/>
            <a:ext cx="523875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2" idx="1"/>
          </p:cNvCxnSpPr>
          <p:nvPr/>
        </p:nvCxnSpPr>
        <p:spPr>
          <a:xfrm rot="16200000" flipV="1">
            <a:off x="3923507" y="5709444"/>
            <a:ext cx="1035050" cy="414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2" idx="4"/>
          </p:cNvCxnSpPr>
          <p:nvPr/>
        </p:nvCxnSpPr>
        <p:spPr>
          <a:xfrm rot="10800000">
            <a:off x="4244975" y="5421313"/>
            <a:ext cx="1458913" cy="119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6149975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graphicFrame>
        <p:nvGraphicFramePr>
          <p:cNvPr id="1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574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7" imgW="850680" imgH="990360" progId="Equation.DSMT4">
                  <p:embed/>
                </p:oleObj>
              </mc:Choice>
              <mc:Fallback>
                <p:oleObj name="Equation" r:id="rId7" imgW="8506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733015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858838" y="4440238"/>
                <a:ext cx="7273925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838" y="4440238"/>
                <a:ext cx="7273925" cy="47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1192212" y="182217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800975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6257925" y="246194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6000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568700" y="373511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1325562" y="373728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4608695" y="156945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1325561" y="160310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28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2646362" y="2301602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6189662" y="230160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4522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578350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9886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6" y="1315246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92952" y="133655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52" y="133655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68985" y="2402175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5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985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838" y="1916113"/>
                <a:ext cx="7391400" cy="1631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1424970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4970" y="1322640"/>
                <a:ext cx="4219575" cy="55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1530350" y="2862928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350" y="2862928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3534757" y="3560398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757" y="3560398"/>
                <a:ext cx="2819400" cy="165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7180"/>
              </p:ext>
            </p:extLst>
          </p:nvPr>
        </p:nvGraphicFramePr>
        <p:xfrm>
          <a:off x="1599830" y="4788717"/>
          <a:ext cx="900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30" y="4788717"/>
                        <a:ext cx="900113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92398"/>
              </p:ext>
            </p:extLst>
          </p:nvPr>
        </p:nvGraphicFramePr>
        <p:xfrm>
          <a:off x="814390" y="5380688"/>
          <a:ext cx="6942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Equation" r:id="rId9" imgW="3720960" imgH="711000" progId="Equation.DSMT4">
                  <p:embed/>
                </p:oleObj>
              </mc:Choice>
              <mc:Fallback>
                <p:oleObj name="Equation" r:id="rId9" imgW="3720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90" y="5380688"/>
                        <a:ext cx="6942138" cy="13239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1521692" y="3599918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692" y="3599918"/>
                <a:ext cx="4337050" cy="1165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4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863600" y="4430713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600" y="4430713"/>
                <a:ext cx="7272338" cy="47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817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563" y="4983163"/>
                <a:ext cx="1770062" cy="431800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632075" y="4951413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2075" y="4951413"/>
                <a:ext cx="933450" cy="479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5302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2250" y="5411788"/>
                <a:ext cx="2201486" cy="5236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40313"/>
              </p:ext>
            </p:extLst>
          </p:nvPr>
        </p:nvGraphicFramePr>
        <p:xfrm>
          <a:off x="814665" y="6022940"/>
          <a:ext cx="4062135" cy="44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Equation" r:id="rId8" imgW="2095200" imgH="228600" progId="Equation.DSMT4">
                  <p:embed/>
                </p:oleObj>
              </mc:Choice>
              <mc:Fallback>
                <p:oleObj name="Equation" r:id="rId8" imgW="2095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65" y="6022940"/>
                        <a:ext cx="4062135" cy="44444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2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1192212" y="182217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800975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6257925" y="246194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6000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568700" y="373511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1325562" y="373728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4608695" y="156945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1325561" y="160310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28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6189662" y="230160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4522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03074"/>
              </p:ext>
            </p:extLst>
          </p:nvPr>
        </p:nvGraphicFramePr>
        <p:xfrm>
          <a:off x="4578350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" name="Equation" r:id="rId11" imgW="88560" imgH="152280" progId="Equation.3">
                  <p:embed/>
                </p:oleObj>
              </mc:Choice>
              <mc:Fallback>
                <p:oleObj name="Equation" r:id="rId11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9886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6" y="1315246"/>
                <a:ext cx="4511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92952" y="133655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52" y="1336555"/>
                <a:ext cx="562718" cy="3929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5286571" y="4965504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571" y="4965504"/>
                <a:ext cx="2535238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3492500" y="4954588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4954588"/>
                <a:ext cx="1865313" cy="479425"/>
              </a:xfrm>
              <a:prstGeom prst="rect">
                <a:avLst/>
              </a:prstGeom>
              <a:blipFill>
                <a:blip r:embed="rId16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36452"/>
              </p:ext>
            </p:extLst>
          </p:nvPr>
        </p:nvGraphicFramePr>
        <p:xfrm>
          <a:off x="8481848" y="5872359"/>
          <a:ext cx="4556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848" y="5872359"/>
                        <a:ext cx="4556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9"/>
          <p:cNvSpPr>
            <a:spLocks/>
          </p:cNvSpPr>
          <p:nvPr/>
        </p:nvSpPr>
        <p:spPr bwMode="auto">
          <a:xfrm>
            <a:off x="6257925" y="246194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6189662" y="230160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68985" y="2402175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5264150" y="5819188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5819188"/>
                <a:ext cx="3295388" cy="4794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8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pic>
        <p:nvPicPr>
          <p:cNvPr id="9219" name="Picture 2" descr="http://www.maths.lth.se/matematiklth/personal/calle/tech_rep/eglise_r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3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3710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7686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5004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52209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4476933" y="1584383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799" y="1618032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2696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057900" y="2316531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46588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2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01875"/>
              </p:ext>
            </p:extLst>
          </p:nvPr>
        </p:nvGraphicFramePr>
        <p:xfrm>
          <a:off x="887413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3" name="Equation" r:id="rId7" imgW="3632040" imgH="228600" progId="Equation.DSMT4">
                  <p:embed/>
                </p:oleObj>
              </mc:Choice>
              <mc:Fallback>
                <p:oleObj name="Equation" r:id="rId7" imgW="3632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08124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330175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61190" y="1351484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351484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1020763" y="5035550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0763" y="5035550"/>
                <a:ext cx="2089583" cy="538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972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  <a:r>
              <a:rPr lang="en-US" sz="1800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18798"/>
              </p:ext>
            </p:extLst>
          </p:nvPr>
        </p:nvGraphicFramePr>
        <p:xfrm>
          <a:off x="4941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4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43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46" y="4034348"/>
                <a:ext cx="5050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60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94" y="4015055"/>
                <a:ext cx="505010" cy="382028"/>
              </a:xfrm>
              <a:prstGeom prst="rect">
                <a:avLst/>
              </a:prstGeom>
              <a:blipFill>
                <a:blip r:embed="rId1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871537" y="5573713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37" y="5573713"/>
                <a:ext cx="3238549" cy="4794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1548695" y="6152758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695" y="6152758"/>
                <a:ext cx="1803400" cy="5591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3041650" y="5033963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650" y="5033963"/>
                <a:ext cx="1513973" cy="4683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 bwMode="auto">
              <a:xfrm>
                <a:off x="3229624" y="6143659"/>
                <a:ext cx="2013522" cy="622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9624" y="6143659"/>
                <a:ext cx="2013522" cy="6223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3945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5330" y="5595742"/>
                <a:ext cx="2606298" cy="4937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8908"/>
              </p:ext>
            </p:extLst>
          </p:nvPr>
        </p:nvGraphicFramePr>
        <p:xfrm>
          <a:off x="5103288" y="6178630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5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288" y="6178630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43980"/>
              </p:ext>
            </p:extLst>
          </p:nvPr>
        </p:nvGraphicFramePr>
        <p:xfrm>
          <a:off x="4407278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6"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78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6125947" y="246194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057684" y="230160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137007" y="2402175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6955455" y="5114978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5455" y="5114978"/>
                <a:ext cx="2819400" cy="16557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6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/>
      <p:bldP spid="37" grpId="0"/>
      <p:bldP spid="41" grpId="0"/>
      <p:bldP spid="42" grpId="0"/>
      <p:bldP spid="35" grpId="0"/>
      <p:bldP spid="43" grpId="0"/>
      <p:bldP spid="44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561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1135062" y="4491038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062" y="4491038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78341"/>
              </p:ext>
            </p:extLst>
          </p:nvPr>
        </p:nvGraphicFramePr>
        <p:xfrm>
          <a:off x="838017" y="6184691"/>
          <a:ext cx="4022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Equation" r:id="rId4" imgW="2133360" imgH="241200" progId="Equation.DSMT4">
                  <p:embed/>
                </p:oleObj>
              </mc:Choice>
              <mc:Fallback>
                <p:oleObj name="Equation" r:id="rId4" imgW="2133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17" y="6184691"/>
                        <a:ext cx="40227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060450" y="1561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669213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5868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436938" y="3474579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1193800" y="3476744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4476933" y="1308918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1193799" y="1342567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3581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96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391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46588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64300" y="2006416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300" y="2006416"/>
                <a:ext cx="4333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655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61190" y="1076019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076019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1079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499" y="4013201"/>
                <a:ext cx="7791124" cy="471592"/>
              </a:xfrm>
              <a:prstGeom prst="rect">
                <a:avLst/>
              </a:prstGeom>
              <a:blipFill>
                <a:blip r:embed="rId13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96635"/>
              </p:ext>
            </p:extLst>
          </p:nvPr>
        </p:nvGraphicFramePr>
        <p:xfrm>
          <a:off x="1258986" y="5474744"/>
          <a:ext cx="543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Equation" r:id="rId14" imgW="2882880" imgH="228600" progId="Equation.DSMT4">
                  <p:embed/>
                </p:oleObj>
              </mc:Choice>
              <mc:Fallback>
                <p:oleObj name="Equation" r:id="rId14" imgW="2882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986" y="5474744"/>
                        <a:ext cx="543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86914"/>
              </p:ext>
            </p:extLst>
          </p:nvPr>
        </p:nvGraphicFramePr>
        <p:xfrm>
          <a:off x="1205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16" imgW="2984400" imgH="228600" progId="Equation.DSMT4">
                  <p:embed/>
                </p:oleObj>
              </mc:Choice>
              <mc:Fallback>
                <p:oleObj name="Equation" r:id="rId16" imgW="298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36849" y="2204381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057910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10" y="2021082"/>
                <a:ext cx="463397" cy="369332"/>
              </a:xfrm>
              <a:prstGeom prst="rect">
                <a:avLst/>
              </a:prstGeom>
              <a:blipFill rotWithShape="0">
                <a:blip r:embed="rId20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4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48" grpId="0"/>
      <p:bldP spid="49" grpId="0"/>
      <p:bldP spid="25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07826"/>
              </p:ext>
            </p:extLst>
          </p:nvPr>
        </p:nvGraphicFramePr>
        <p:xfrm>
          <a:off x="2819402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2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15580"/>
              </p:ext>
            </p:extLst>
          </p:nvPr>
        </p:nvGraphicFramePr>
        <p:xfrm>
          <a:off x="890588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038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6550225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7195"/>
              </p:ext>
            </p:extLst>
          </p:nvPr>
        </p:nvGraphicFramePr>
        <p:xfrm>
          <a:off x="779463" y="4271653"/>
          <a:ext cx="7735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271653"/>
                        <a:ext cx="77358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717122"/>
              </p:ext>
            </p:extLst>
          </p:nvPr>
        </p:nvGraphicFramePr>
        <p:xfrm>
          <a:off x="3151188" y="5297488"/>
          <a:ext cx="28400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Equation" r:id="rId9" imgW="1333440" imgH="609480" progId="Equation.DSMT4">
                  <p:embed/>
                </p:oleObj>
              </mc:Choice>
              <mc:Fallback>
                <p:oleObj name="Equation" r:id="rId9" imgW="13334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5297488"/>
                        <a:ext cx="284003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1051023" y="3955118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3" y="3955118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71685"/>
              </p:ext>
            </p:extLst>
          </p:nvPr>
        </p:nvGraphicFramePr>
        <p:xfrm>
          <a:off x="635801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01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060450" y="1561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669213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6126163" y="2201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5868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436938" y="3474579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1193800" y="3476744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4476933" y="1308918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1193799" y="1342567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96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391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46588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36326" y="1977259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6" y="1977259"/>
                <a:ext cx="628442" cy="419795"/>
              </a:xfrm>
              <a:prstGeom prst="rect">
                <a:avLst/>
              </a:prstGeom>
              <a:blipFill rotWithShape="0"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36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018" y="1996991"/>
                <a:ext cx="4333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054710"/>
                <a:ext cx="45114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61190" y="1076019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076019"/>
                <a:ext cx="562718" cy="392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43603"/>
              </p:ext>
            </p:extLst>
          </p:nvPr>
        </p:nvGraphicFramePr>
        <p:xfrm>
          <a:off x="2842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96393"/>
              </p:ext>
            </p:extLst>
          </p:nvPr>
        </p:nvGraphicFramePr>
        <p:xfrm>
          <a:off x="6053156" y="5932634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56" y="5932634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57233"/>
              </p:ext>
            </p:extLst>
          </p:nvPr>
        </p:nvGraphicFramePr>
        <p:xfrm>
          <a:off x="7180440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440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1060449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449" y="4779963"/>
                <a:ext cx="6732589" cy="874712"/>
              </a:xfrm>
              <a:prstGeom prst="rect">
                <a:avLst/>
              </a:prstGeom>
              <a:blipFill>
                <a:blip r:embed="rId20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3710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7686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5004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52209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4476933" y="1584383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799" y="1618032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6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46588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46150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" name="Equation" r:id="rId7" imgW="3568680" imgH="228600" progId="Equation.DSMT4">
                  <p:embed/>
                </p:oleObj>
              </mc:Choice>
              <mc:Fallback>
                <p:oleObj name="Equation" r:id="rId7" imgW="3568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18979"/>
              </p:ext>
            </p:extLst>
          </p:nvPr>
        </p:nvGraphicFramePr>
        <p:xfrm>
          <a:off x="1060450" y="4938713"/>
          <a:ext cx="2465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2" name="Equation" r:id="rId9" imgW="1307880" imgH="393480" progId="Equation.DSMT4">
                  <p:embed/>
                </p:oleObj>
              </mc:Choice>
              <mc:Fallback>
                <p:oleObj name="Equation" r:id="rId9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938713"/>
                        <a:ext cx="24653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972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  <a:r>
              <a:rPr lang="en-US" sz="1800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941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3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43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59504" y="4014618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04" y="4014618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1031875" y="5681663"/>
                <a:ext cx="7885882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875" y="5681663"/>
                <a:ext cx="7885882" cy="766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3525838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5838" y="4963721"/>
                <a:ext cx="4267201" cy="766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8398"/>
              </p:ext>
            </p:extLst>
          </p:nvPr>
        </p:nvGraphicFramePr>
        <p:xfrm>
          <a:off x="7552892" y="5016254"/>
          <a:ext cx="454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4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892" y="5016254"/>
                        <a:ext cx="454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5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Review: Essential matrix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5500" y="4552950"/>
          <a:ext cx="6559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4" imgW="3479760" imgH="507960" progId="Equation.DSMT4">
                  <p:embed/>
                </p:oleObj>
              </mc:Choice>
              <mc:Fallback>
                <p:oleObj name="Equation" r:id="rId4" imgW="3479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552950"/>
                        <a:ext cx="65595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13762"/>
              </p:ext>
            </p:extLst>
          </p:nvPr>
        </p:nvGraphicFramePr>
        <p:xfrm>
          <a:off x="669925" y="5918200"/>
          <a:ext cx="4548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6" imgW="2412720" imgH="380880" progId="Equation.DSMT4">
                  <p:embed/>
                </p:oleObj>
              </mc:Choice>
              <mc:Fallback>
                <p:oleObj name="Equation" r:id="rId6" imgW="2412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918200"/>
                        <a:ext cx="4548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1060450" y="1561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7669213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6126163" y="2201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5868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3436938" y="3474579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1193800" y="3476744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4476933" y="1308918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1193799" y="1342567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3581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696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4391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446588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9" imgW="88560" imgH="152280" progId="Equation.3">
                  <p:embed/>
                </p:oleObj>
              </mc:Choice>
              <mc:Fallback>
                <p:oleObj name="Equation" r:id="rId9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08124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054710"/>
                <a:ext cx="451149" cy="376770"/>
              </a:xfrm>
              <a:prstGeom prst="rect">
                <a:avLst/>
              </a:prstGeom>
              <a:blipFill rotWithShape="0">
                <a:blip r:embed="rId11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761190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076019"/>
                <a:ext cx="646203" cy="455702"/>
              </a:xfrm>
              <a:prstGeom prst="rect">
                <a:avLst/>
              </a:prstGeom>
              <a:blipFill rotWithShape="0">
                <a:blip r:embed="rId12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049337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5801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01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060450" y="1561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669213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6126163" y="2201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5868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436938" y="3474579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1193800" y="3476744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4476933" y="1308918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1193799" y="1342567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96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391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46588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36326" y="1977259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6" y="1977259"/>
                <a:ext cx="628442" cy="419795"/>
              </a:xfrm>
              <a:prstGeom prst="rect">
                <a:avLst/>
              </a:prstGeom>
              <a:blipFill rotWithShape="0"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36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018" y="1996991"/>
                <a:ext cx="4333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08124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4" y="1054710"/>
                <a:ext cx="451149" cy="376770"/>
              </a:xfrm>
              <a:prstGeom prst="rect">
                <a:avLst/>
              </a:prstGeom>
              <a:blipFill rotWithShape="0"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61190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1076019"/>
                <a:ext cx="646203" cy="455702"/>
              </a:xfrm>
              <a:prstGeom prst="rect">
                <a:avLst/>
              </a:prstGeom>
              <a:blipFill rotWithShape="0"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842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053156" y="5932634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56" y="5932634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180440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440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060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Equation" r:id="rId20" imgW="3466800" imgH="507960" progId="Equation.DSMT4">
                  <p:embed/>
                </p:oleObj>
              </mc:Choice>
              <mc:Fallback>
                <p:oleObj name="Equation" r:id="rId20" imgW="3466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4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010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52152"/>
              </p:ext>
            </p:extLst>
          </p:nvPr>
        </p:nvGraphicFramePr>
        <p:xfrm>
          <a:off x="2482330" y="4451220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330" y="4451220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707188" y="1046165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1046165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42762"/>
              </p:ext>
            </p:extLst>
          </p:nvPr>
        </p:nvGraphicFramePr>
        <p:xfrm>
          <a:off x="2236450" y="5451710"/>
          <a:ext cx="154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450" y="5451710"/>
                        <a:ext cx="154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17096"/>
              </p:ext>
            </p:extLst>
          </p:nvPr>
        </p:nvGraphicFramePr>
        <p:xfrm>
          <a:off x="3785850" y="5466935"/>
          <a:ext cx="4513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11" imgW="2108160" imgH="228600" progId="Equation.DSMT4">
                  <p:embed/>
                </p:oleObj>
              </mc:Choice>
              <mc:Fallback>
                <p:oleObj name="Equation" r:id="rId11" imgW="2108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850" y="5466935"/>
                        <a:ext cx="45132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2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3710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7686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5004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52209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4476933" y="1584383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799" y="1618032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6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46588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36326" y="2281005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6" y="2281005"/>
                <a:ext cx="628442" cy="419795"/>
              </a:xfrm>
              <a:prstGeom prst="rect">
                <a:avLst/>
              </a:prstGeom>
              <a:blipFill rotWithShape="0">
                <a:blip r:embed="rId7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98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12" y="2291311"/>
                <a:ext cx="433388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03319"/>
              </p:ext>
            </p:extLst>
          </p:nvPr>
        </p:nvGraphicFramePr>
        <p:xfrm>
          <a:off x="3387725" y="4635168"/>
          <a:ext cx="3324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1" name="Equation" r:id="rId9" imgW="1765080" imgH="203040" progId="Equation.DSMT4">
                  <p:embed/>
                </p:oleObj>
              </mc:Choice>
              <mc:Fallback>
                <p:oleObj name="Equation" r:id="rId9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635168"/>
                        <a:ext cx="3324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972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  <a:r>
              <a:rPr lang="en-US" sz="1800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941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37466"/>
              </p:ext>
            </p:extLst>
          </p:nvPr>
        </p:nvGraphicFramePr>
        <p:xfrm>
          <a:off x="1021752" y="4616990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" name="Equation" r:id="rId13" imgW="1028520" imgH="495000" progId="Equation.DSMT4">
                  <p:embed/>
                </p:oleObj>
              </mc:Choice>
              <mc:Fallback>
                <p:oleObj name="Equation" r:id="rId13" imgW="10285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52" y="4616990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15351"/>
              </p:ext>
            </p:extLst>
          </p:nvPr>
        </p:nvGraphicFramePr>
        <p:xfrm>
          <a:off x="4602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" name="Equation" r:id="rId15" imgW="1523880" imgH="241200" progId="Equation.DSMT4">
                  <p:embed/>
                </p:oleObj>
              </mc:Choice>
              <mc:Fallback>
                <p:oleObj name="Equation" r:id="rId15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30018"/>
              </p:ext>
            </p:extLst>
          </p:nvPr>
        </p:nvGraphicFramePr>
        <p:xfrm>
          <a:off x="909997" y="5681502"/>
          <a:ext cx="6330252" cy="45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" name="Equation" r:id="rId17" imgW="3187440" imgH="228600" progId="Equation.DSMT4">
                  <p:embed/>
                </p:oleObj>
              </mc:Choice>
              <mc:Fallback>
                <p:oleObj name="Equation" r:id="rId17" imgW="318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97" y="5681502"/>
                        <a:ext cx="6330252" cy="454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98684"/>
              </p:ext>
            </p:extLst>
          </p:nvPr>
        </p:nvGraphicFramePr>
        <p:xfrm>
          <a:off x="909997" y="6271204"/>
          <a:ext cx="4296374" cy="3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" name="Equation" r:id="rId19" imgW="2273040" imgH="203040" progId="Equation.DSMT4">
                  <p:embed/>
                </p:oleObj>
              </mc:Choice>
              <mc:Fallback>
                <p:oleObj name="Equation" r:id="rId19" imgW="227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97" y="6271204"/>
                        <a:ext cx="4296374" cy="38496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33205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3710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7686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5004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52209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4476933" y="1584383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799" y="1618032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6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46588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36326" y="2271579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6" y="2271579"/>
                <a:ext cx="628442" cy="419795"/>
              </a:xfrm>
              <a:prstGeom prst="rect">
                <a:avLst/>
              </a:prstGeom>
              <a:blipFill rotWithShape="0">
                <a:blip r:embed="rId7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26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590" y="2291309"/>
                <a:ext cx="433388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34186"/>
              </p:ext>
            </p:extLst>
          </p:nvPr>
        </p:nvGraphicFramePr>
        <p:xfrm>
          <a:off x="3694113" y="4627075"/>
          <a:ext cx="3324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" name="Equation" r:id="rId9" imgW="1765080" imgH="203040" progId="Equation.DSMT4">
                  <p:embed/>
                </p:oleObj>
              </mc:Choice>
              <mc:Fallback>
                <p:oleObj name="Equation" r:id="rId9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4627075"/>
                        <a:ext cx="3324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972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  <a:r>
              <a:rPr lang="en-US" sz="1800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941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3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92516"/>
              </p:ext>
            </p:extLst>
          </p:nvPr>
        </p:nvGraphicFramePr>
        <p:xfrm>
          <a:off x="403225" y="4616450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" name="Equation" r:id="rId13" imgW="1650960" imgH="495000" progId="Equation.DSMT4">
                  <p:embed/>
                </p:oleObj>
              </mc:Choice>
              <mc:Fallback>
                <p:oleObj name="Equation" r:id="rId13" imgW="16509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616450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0492"/>
              </p:ext>
            </p:extLst>
          </p:nvPr>
        </p:nvGraphicFramePr>
        <p:xfrm>
          <a:off x="4518025" y="5102542"/>
          <a:ext cx="3151188" cy="49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Equation" r:id="rId15" imgW="1536480" imgH="241200" progId="Equation.DSMT4">
                  <p:embed/>
                </p:oleObj>
              </mc:Choice>
              <mc:Fallback>
                <p:oleObj name="Equation" r:id="rId15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102542"/>
                        <a:ext cx="3151188" cy="49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10097"/>
              </p:ext>
            </p:extLst>
          </p:nvPr>
        </p:nvGraphicFramePr>
        <p:xfrm>
          <a:off x="923329" y="5739436"/>
          <a:ext cx="6583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" name="Equation" r:id="rId17" imgW="3314520" imgH="241200" progId="Equation.DSMT4">
                  <p:embed/>
                </p:oleObj>
              </mc:Choice>
              <mc:Fallback>
                <p:oleObj name="Equation" r:id="rId17" imgW="331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329" y="5739436"/>
                        <a:ext cx="6583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38206"/>
              </p:ext>
            </p:extLst>
          </p:nvPr>
        </p:nvGraphicFramePr>
        <p:xfrm>
          <a:off x="874713" y="6270625"/>
          <a:ext cx="4368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" name="Equation" r:id="rId19" imgW="2311200" imgH="203040" progId="Equation.DSMT4">
                  <p:embed/>
                </p:oleObj>
              </mc:Choice>
              <mc:Fallback>
                <p:oleObj name="Equation" r:id="rId19" imgW="231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6270625"/>
                        <a:ext cx="4368800" cy="3857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>
            <a:stCxn id="681995" idx="0"/>
          </p:cNvCxnSpPr>
          <p:nvPr/>
        </p:nvCxnSpPr>
        <p:spPr>
          <a:xfrm flipV="1">
            <a:off x="5868555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8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dirty="0"/>
              <a:t>Given many images, how can we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a) figure out where they were all taken from?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b) build a 3D model of the scene?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This is (roughly) the </a:t>
            </a:r>
            <a:r>
              <a:rPr lang="en-US" altLang="en-US" b="1" dirty="0"/>
              <a:t>structure from motion </a:t>
            </a:r>
            <a:r>
              <a:rPr lang="en-US" altLang="en-US" dirty="0"/>
              <a:t>problem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57288" y="3379788"/>
            <a:ext cx="6767512" cy="2338387"/>
            <a:chOff x="40818" y="3352800"/>
            <a:chExt cx="8972550" cy="3101339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/>
            <a:srcRect l="2835" r="2835"/>
            <a:stretch>
              <a:fillRect/>
            </a:stretch>
          </p:blipFill>
          <p:spPr bwMode="auto">
            <a:xfrm>
              <a:off x="5149046" y="3424386"/>
              <a:ext cx="3864322" cy="29118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" y="3352800"/>
              <a:ext cx="4236155" cy="310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4311356" y="4599231"/>
              <a:ext cx="734559" cy="608477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8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37106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76869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5868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50044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1193800" y="3752209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4476933" y="1584383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799" y="1618032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673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6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36326" y="2281005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6" y="2281005"/>
                <a:ext cx="628442" cy="419795"/>
              </a:xfrm>
              <a:prstGeom prst="rect">
                <a:avLst/>
              </a:prstGeom>
              <a:blipFill rotWithShape="0">
                <a:blip r:embed="rId5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98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12" y="2291311"/>
                <a:ext cx="43338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26154"/>
              </p:ext>
            </p:extLst>
          </p:nvPr>
        </p:nvGraphicFramePr>
        <p:xfrm>
          <a:off x="1184030" y="4248328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Equation" r:id="rId7" imgW="1523880" imgH="228600" progId="Equation.DSMT4">
                  <p:embed/>
                </p:oleObj>
              </mc:Choice>
              <mc:Fallback>
                <p:oleObj name="Equation" r:id="rId7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030" y="4248328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33205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68555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67643"/>
              </p:ext>
            </p:extLst>
          </p:nvPr>
        </p:nvGraphicFramePr>
        <p:xfrm>
          <a:off x="4779473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Equation" r:id="rId9" imgW="1638000" imgH="241200" progId="Equation.DSMT4">
                  <p:embed/>
                </p:oleObj>
              </mc:Choice>
              <mc:Fallback>
                <p:oleObj name="Equation" r:id="rId9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473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685799" y="5974061"/>
            <a:ext cx="8077201" cy="5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	This restrict our search space from 2D to 1D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i="1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84518"/>
              </p:ext>
            </p:extLst>
          </p:nvPr>
        </p:nvGraphicFramePr>
        <p:xfrm>
          <a:off x="698648" y="4863101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Equation" r:id="rId11" imgW="3987720" imgH="228600" progId="Equation.DSMT4">
                  <p:embed/>
                </p:oleObj>
              </mc:Choice>
              <mc:Fallback>
                <p:oleObj name="Equation" r:id="rId11" imgW="3987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48" y="4863101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16297"/>
              </p:ext>
            </p:extLst>
          </p:nvPr>
        </p:nvGraphicFramePr>
        <p:xfrm>
          <a:off x="665163" y="5276850"/>
          <a:ext cx="8047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Equation" r:id="rId13" imgW="4051080" imgH="241200" progId="Equation.DSMT4">
                  <p:embed/>
                </p:oleObj>
              </mc:Choice>
              <mc:Fallback>
                <p:oleObj name="Equation" r:id="rId13" imgW="4051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276850"/>
                        <a:ext cx="80470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2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29239" y="4232472"/>
            <a:ext cx="8071701" cy="25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e’ </a:t>
            </a:r>
            <a:r>
              <a:rPr lang="en-US" sz="2400" dirty="0"/>
              <a:t>= 0   and   </a:t>
            </a:r>
            <a:r>
              <a:rPr lang="en-US" sz="2400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e</a:t>
            </a:r>
            <a:r>
              <a:rPr lang="en-US" sz="2400" i="1" dirty="0"/>
              <a:t> = 0   </a:t>
            </a:r>
            <a:r>
              <a:rPr lang="en-US" sz="2400" dirty="0"/>
              <a:t>(</a:t>
            </a:r>
            <a:r>
              <a:rPr lang="en-US" sz="2400" dirty="0" err="1"/>
              <a:t>nullspaces</a:t>
            </a:r>
            <a:r>
              <a:rPr lang="en-US" sz="2400" dirty="0"/>
              <a:t> of F = e’; </a:t>
            </a:r>
            <a:r>
              <a:rPr lang="en-US" sz="2400" dirty="0" err="1"/>
              <a:t>nullspace</a:t>
            </a:r>
            <a:r>
              <a:rPr lang="en-US" sz="2400" dirty="0"/>
              <a:t> of F</a:t>
            </a:r>
            <a:r>
              <a:rPr lang="en-US" sz="2400" baseline="30000" dirty="0"/>
              <a:t>T</a:t>
            </a:r>
            <a:r>
              <a:rPr lang="en-US" sz="2400" dirty="0"/>
              <a:t> = e’)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</a:t>
            </a:r>
            <a:r>
              <a:rPr lang="en-US" sz="2400" dirty="0"/>
              <a:t>is singular (rank two): </a:t>
            </a:r>
            <a:r>
              <a:rPr lang="en-US" sz="2400" dirty="0" err="1"/>
              <a:t>det</a:t>
            </a:r>
            <a:r>
              <a:rPr lang="en-US" sz="2400" dirty="0"/>
              <a:t>(F)=0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</a:t>
            </a:r>
            <a:r>
              <a:rPr lang="en-US" sz="2400" dirty="0"/>
              <a:t> has seven degrees of freedom: 9 entries but defined up to scale, </a:t>
            </a:r>
            <a:r>
              <a:rPr lang="en-US" sz="2400" dirty="0" err="1"/>
              <a:t>det</a:t>
            </a:r>
            <a:r>
              <a:rPr lang="en-US" sz="2400" dirty="0"/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410641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050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050404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245791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272779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build="p"/>
      <p:bldP spid="671800" grpId="0" animBg="1"/>
      <p:bldP spid="6718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sometimes how essential matrix is introduced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2021"/>
              </p:ext>
            </p:extLst>
          </p:nvPr>
        </p:nvGraphicFramePr>
        <p:xfrm>
          <a:off x="1847404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404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82871"/>
              </p:ext>
            </p:extLst>
          </p:nvPr>
        </p:nvGraphicFramePr>
        <p:xfrm>
          <a:off x="850410" y="2468563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10" y="2468563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51441"/>
              </p:ext>
            </p:extLst>
          </p:nvPr>
        </p:nvGraphicFramePr>
        <p:xfrm>
          <a:off x="4676089" y="2438302"/>
          <a:ext cx="2303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089" y="2438302"/>
                        <a:ext cx="23034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2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8-point algorithm</a:t>
            </a:r>
          </a:p>
          <a:p>
            <a:pPr lvl="1"/>
            <a:r>
              <a:rPr lang="en-US" dirty="0"/>
              <a:t>Least squares solution using SVD on equations from 8 pairs of correspondences</a:t>
            </a:r>
          </a:p>
          <a:p>
            <a:pPr lvl="1"/>
            <a:r>
              <a:rPr lang="en-US" dirty="0"/>
              <a:t>Enforce </a:t>
            </a:r>
            <a:r>
              <a:rPr lang="en-US" dirty="0" err="1"/>
              <a:t>det</a:t>
            </a:r>
            <a:r>
              <a:rPr lang="en-US" dirty="0"/>
              <a:t>(F)=0 constraint using SVD on 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60870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Note: </a:t>
            </a:r>
            <a:r>
              <a:rPr lang="en-US" sz="2400" dirty="0"/>
              <a:t>estimation of F (or E) is degenerate for a planar scene.</a:t>
            </a:r>
          </a:p>
        </p:txBody>
      </p:sp>
    </p:spTree>
    <p:extLst>
      <p:ext uri="{BB962C8B-B14F-4D97-AF65-F5344CB8AC3E}">
        <p14:creationId xmlns:p14="http://schemas.microsoft.com/office/powerpoint/2010/main" val="28530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</p:txBody>
      </p:sp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3581400" y="2635250"/>
          <a:ext cx="2041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35250"/>
                        <a:ext cx="2041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269566"/>
                <a:ext cx="7402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69566"/>
                <a:ext cx="7402283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r="-1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285473"/>
                <a:ext cx="7497117" cy="182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𝑢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𝑣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=</a:t>
                </a:r>
                <a:r>
                  <a:rPr lang="en-US" sz="2000" b="1" dirty="0"/>
                  <a:t>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85473"/>
                <a:ext cx="7497117" cy="1828129"/>
              </a:xfrm>
              <a:prstGeom prst="rect">
                <a:avLst/>
              </a:prstGeom>
              <a:blipFill rotWithShape="0">
                <a:blip r:embed="rId6"/>
                <a:stretch>
                  <a:fillRect l="-8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83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7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enforce singularity constraint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416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987"/>
            <a:ext cx="7886700" cy="4901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Resolve </a:t>
            </a:r>
            <a:r>
              <a:rPr lang="en-US" dirty="0" err="1"/>
              <a:t>det</a:t>
            </a:r>
            <a:r>
              <a:rPr lang="en-US" dirty="0"/>
              <a:t>(F) = 0 constraint using SVD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86955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03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3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4" imgW="2857320" imgH="1854000" progId="Equation.3">
                  <p:embed/>
                </p:oleObj>
              </mc:Choice>
              <mc:Fallback>
                <p:oleObj name="Equation" r:id="rId4" imgW="285732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502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763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4" imgW="2857320" imgH="1854000" progId="Equation.3">
                  <p:embed/>
                </p:oleObj>
              </mc:Choice>
              <mc:Fallback>
                <p:oleObj name="Equation" r:id="rId4" imgW="285732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95400"/>
          </a:xfrm>
          <a:noFill/>
        </p:spPr>
        <p:txBody>
          <a:bodyPr/>
          <a:lstStyle/>
          <a:p>
            <a:r>
              <a:rPr lang="en-US"/>
              <a:t>Poor numerical conditioning</a:t>
            </a:r>
          </a:p>
          <a:p>
            <a:r>
              <a:rPr lang="en-US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/>
          <a:srcRect r="11034"/>
          <a:stretch>
            <a:fillRect/>
          </a:stretch>
        </p:blipFill>
        <p:spPr bwMode="auto">
          <a:xfrm>
            <a:off x="704850" y="2593975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0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8486" y="142081"/>
            <a:ext cx="7886700" cy="1325563"/>
          </a:xfrm>
        </p:spPr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3581400"/>
            <a:ext cx="7924800" cy="312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Input: images with points in correspondence      	</a:t>
            </a:r>
            <a:r>
              <a:rPr lang="en-US" sz="3200" i="1" dirty="0">
                <a:latin typeface="+mn-lt"/>
                <a:cs typeface="+mn-cs"/>
              </a:rPr>
              <a:t>p</a:t>
            </a:r>
            <a:r>
              <a:rPr lang="en-US" sz="3200" i="1" baseline="-25000" dirty="0" err="1">
                <a:latin typeface="+mn-lt"/>
                <a:cs typeface="+mn-cs"/>
              </a:rPr>
              <a:t>i</a:t>
            </a:r>
            <a:r>
              <a:rPr lang="en-US" sz="3200" baseline="-25000" dirty="0" err="1">
                <a:latin typeface="+mn-lt"/>
                <a:cs typeface="+mn-cs"/>
              </a:rPr>
              <a:t>,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r>
              <a:rPr lang="en-US" sz="3200" i="1" baseline="-25000" dirty="0">
                <a:latin typeface="+mn-lt"/>
                <a:cs typeface="+mn-cs"/>
              </a:rPr>
              <a:t>  </a:t>
            </a:r>
            <a:r>
              <a:rPr lang="en-US" sz="3200" dirty="0">
                <a:latin typeface="+mn-lt"/>
                <a:cs typeface="+mn-cs"/>
              </a:rPr>
              <a:t>= (</a:t>
            </a:r>
            <a:r>
              <a:rPr lang="en-US" sz="3200" i="1" dirty="0" err="1">
                <a:latin typeface="+mn-lt"/>
                <a:cs typeface="+mn-cs"/>
              </a:rPr>
              <a:t>u</a:t>
            </a:r>
            <a:r>
              <a:rPr lang="en-US" sz="3200" i="1" baseline="-25000" dirty="0" err="1">
                <a:latin typeface="+mn-lt"/>
                <a:cs typeface="+mn-cs"/>
              </a:rPr>
              <a:t>i</a:t>
            </a:r>
            <a:r>
              <a:rPr lang="en-US" sz="3200" baseline="-25000" dirty="0" err="1">
                <a:latin typeface="+mn-lt"/>
                <a:cs typeface="+mn-cs"/>
              </a:rPr>
              <a:t>,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r>
              <a:rPr lang="en-US" sz="3200" dirty="0" err="1">
                <a:latin typeface="+mn-lt"/>
                <a:cs typeface="+mn-cs"/>
              </a:rPr>
              <a:t>,</a:t>
            </a:r>
            <a:r>
              <a:rPr lang="en-US" sz="3200" i="1" dirty="0" err="1">
                <a:latin typeface="+mn-lt"/>
                <a:cs typeface="+mn-cs"/>
              </a:rPr>
              <a:t>v</a:t>
            </a:r>
            <a:r>
              <a:rPr lang="en-US" sz="3200" i="1" baseline="-25000" dirty="0" err="1">
                <a:latin typeface="+mn-lt"/>
                <a:cs typeface="+mn-cs"/>
              </a:rPr>
              <a:t>i</a:t>
            </a:r>
            <a:r>
              <a:rPr lang="en-US" sz="3200" baseline="-25000" dirty="0" err="1">
                <a:latin typeface="+mn-lt"/>
                <a:cs typeface="+mn-cs"/>
              </a:rPr>
              <a:t>,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r>
              <a:rPr lang="en-US" sz="3200" dirty="0">
                <a:latin typeface="+mn-lt"/>
                <a:cs typeface="+mn-cs"/>
              </a:rPr>
              <a:t>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Output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structure: 3D location </a:t>
            </a:r>
            <a:r>
              <a:rPr lang="en-US" sz="3200" b="1" dirty="0">
                <a:latin typeface="+mn-lt"/>
                <a:cs typeface="+mn-cs"/>
              </a:rPr>
              <a:t>x</a:t>
            </a:r>
            <a:r>
              <a:rPr lang="en-US" sz="3200" i="1" baseline="-25000" dirty="0">
                <a:latin typeface="+mn-lt"/>
                <a:cs typeface="+mn-cs"/>
              </a:rPr>
              <a:t>i</a:t>
            </a:r>
            <a:r>
              <a:rPr lang="en-US" sz="3200" dirty="0">
                <a:latin typeface="+mn-lt"/>
                <a:cs typeface="+mn-cs"/>
              </a:rPr>
              <a:t> for each point </a:t>
            </a:r>
            <a:r>
              <a:rPr lang="en-US" sz="3200" i="1" dirty="0">
                <a:latin typeface="+mn-lt"/>
                <a:cs typeface="+mn-cs"/>
              </a:rPr>
              <a:t>p</a:t>
            </a:r>
            <a:r>
              <a:rPr lang="en-US" sz="3200" i="1" baseline="-25000" dirty="0">
                <a:latin typeface="+mn-lt"/>
                <a:cs typeface="+mn-cs"/>
              </a:rPr>
              <a:t>i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motion: camera parameters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R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r>
              <a:rPr lang="en-US" sz="3200" i="1" baseline="-250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,</a:t>
            </a:r>
            <a:r>
              <a:rPr lang="en-US" sz="3200" i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r>
              <a:rPr lang="en-US" sz="3200" dirty="0">
                <a:latin typeface="+mn-lt"/>
                <a:cs typeface="+mn-cs"/>
              </a:rPr>
              <a:t> possibly </a:t>
            </a:r>
            <a:r>
              <a:rPr lang="en-US" sz="3200" b="1" dirty="0" err="1">
                <a:latin typeface="+mn-lt"/>
                <a:cs typeface="+mn-cs"/>
              </a:rPr>
              <a:t>K</a:t>
            </a:r>
            <a:r>
              <a:rPr lang="en-US" sz="3200" i="1" baseline="-25000" dirty="0" err="1">
                <a:latin typeface="+mn-lt"/>
                <a:cs typeface="+mn-cs"/>
              </a:rPr>
              <a:t>j</a:t>
            </a:r>
            <a:endParaRPr lang="en-US" sz="3200" b="1" i="1" baseline="-25000" dirty="0">
              <a:latin typeface="+mn-lt"/>
              <a:cs typeface="+mn-cs"/>
            </a:endParaRP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i="1" baseline="-250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Objective function: minimize </a:t>
            </a:r>
            <a:r>
              <a:rPr lang="en-US" sz="3200" i="1" dirty="0" err="1">
                <a:latin typeface="+mn-lt"/>
                <a:cs typeface="+mn-cs"/>
              </a:rPr>
              <a:t>reprojection</a:t>
            </a:r>
            <a:r>
              <a:rPr lang="en-US" sz="3200" i="1" dirty="0">
                <a:latin typeface="+mn-lt"/>
                <a:cs typeface="+mn-cs"/>
              </a:rPr>
              <a:t> error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46433" name="Picture 1" descr="C:\snavely\demos\PhotoTourism\data\Temple\Temp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 b="24907"/>
          <a:stretch>
            <a:fillRect/>
          </a:stretch>
        </p:blipFill>
        <p:spPr bwMode="auto">
          <a:xfrm>
            <a:off x="3429000" y="1401763"/>
            <a:ext cx="27717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 descr="C:\snavely\demos\PhotoTourism\data\Temple\Te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 bwMode="auto">
          <a:xfrm>
            <a:off x="6465888" y="1066800"/>
            <a:ext cx="24495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30480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Reconstruction (side)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6325" y="317500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(top)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1295400" y="1447800"/>
            <a:ext cx="1595438" cy="1816100"/>
            <a:chOff x="1071390" y="1631272"/>
            <a:chExt cx="3119610" cy="3550328"/>
          </a:xfrm>
        </p:grpSpPr>
        <p:pic>
          <p:nvPicPr>
            <p:cNvPr id="215042" name="Picture 2" descr="C:\snavely\work\teaching\09Fa-CS6610\lectures\lec11\templeSparseRing\templeSR000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390" y="1631272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3" name="Picture 3" descr="C:\snavely\work\teaching\09Fa-CS6610\lectures\lec11\templeSparseRing\templeSR000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7692" y="2087478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4" name="Picture 4" descr="C:\snavely\work\teaching\09Fa-CS6610\lectures\lec11\templeSparseRing\templeSR000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87097" y="2546786"/>
              <a:ext cx="1288196" cy="1719302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5" name="Picture 5" descr="C:\snavely\work\teaching\09Fa-CS6610\lectures\lec11\templeSparseRing\templeSR000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3397" y="3002990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6" name="Picture 6" descr="C:\snavely\work\teaching\09Fa-CS6610\lectures\lec11\templeSparseRing\templeSR0005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9699" y="3459195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861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/>
          </p:nvPr>
        </p:nvSpPr>
        <p:spPr>
          <a:xfrm>
            <a:off x="478748" y="200234"/>
            <a:ext cx="8365448" cy="834087"/>
          </a:xfrm>
        </p:spPr>
        <p:txBody>
          <a:bodyPr>
            <a:normAutofit/>
          </a:bodyPr>
          <a:lstStyle/>
          <a:p>
            <a:r>
              <a:rPr lang="en-US" sz="4000" dirty="0"/>
              <a:t>The normalized eight-point algorithm</a:t>
            </a:r>
          </a:p>
        </p:txBody>
      </p:sp>
      <p:sp>
        <p:nvSpPr>
          <p:cNvPr id="581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Center the image data at the origin, and normalize the coordinates of the data</a:t>
            </a:r>
          </a:p>
          <a:p>
            <a:pPr>
              <a:buFontTx/>
              <a:buChar char="•"/>
            </a:pPr>
            <a:r>
              <a:rPr lang="en-US" sz="2400" dirty="0"/>
              <a:t>Use the eight-point algorithm to compute </a:t>
            </a:r>
            <a:r>
              <a:rPr lang="en-US" sz="2400" b="1" i="1" dirty="0"/>
              <a:t>F</a:t>
            </a:r>
            <a:r>
              <a:rPr lang="en-US" sz="2400" dirty="0"/>
              <a:t> from the normalized points</a:t>
            </a:r>
          </a:p>
          <a:p>
            <a:pPr>
              <a:buFontTx/>
              <a:buChar char="•"/>
            </a:pPr>
            <a:r>
              <a:rPr lang="en-US" sz="2400" dirty="0"/>
              <a:t>Enforce the rank-2 constraint (for example, take SVD of </a:t>
            </a:r>
            <a:r>
              <a:rPr lang="en-US" sz="2400" b="1" i="1" dirty="0"/>
              <a:t>F</a:t>
            </a:r>
            <a:r>
              <a:rPr lang="en-US" sz="2400" dirty="0"/>
              <a:t> and throw out the smallest singular value)</a:t>
            </a:r>
          </a:p>
          <a:p>
            <a:pPr>
              <a:buFontTx/>
              <a:buChar char="•"/>
            </a:pPr>
            <a:r>
              <a:rPr lang="en-US" sz="2400" dirty="0"/>
              <a:t>Transform fundamental matrix back to original units: if </a:t>
            </a:r>
            <a:r>
              <a:rPr lang="en-US" sz="2400" b="1" i="1" dirty="0"/>
              <a:t>T</a:t>
            </a:r>
            <a:r>
              <a:rPr lang="en-US" sz="2400" dirty="0"/>
              <a:t> and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dirty="0"/>
              <a:t> are the normalizing transformations in the two images, than the fundamental matrix in original coordinates is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i="1" baseline="30000" dirty="0"/>
              <a:t>T</a:t>
            </a:r>
            <a:r>
              <a:rPr lang="en-US" sz="2400" b="1" i="1" baseline="30000" dirty="0"/>
              <a:t> </a:t>
            </a:r>
            <a:r>
              <a:rPr lang="en-US" sz="2400" b="1" i="1" dirty="0"/>
              <a:t>F T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3336925" y="9144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(Hartley, 1995)</a:t>
            </a:r>
          </a:p>
        </p:txBody>
      </p:sp>
    </p:spTree>
    <p:extLst>
      <p:ext uri="{BB962C8B-B14F-4D97-AF65-F5344CB8AC3E}">
        <p14:creationId xmlns:p14="http://schemas.microsoft.com/office/powerpoint/2010/main" val="757861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7-point algorithm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87" y="435114"/>
            <a:ext cx="82172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715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Faster (need fewer points) and could be more robust (fewer points), but also need to check for degenerate cases</a:t>
            </a:r>
          </a:p>
        </p:txBody>
      </p:sp>
    </p:spTree>
    <p:extLst>
      <p:ext uri="{BB962C8B-B14F-4D97-AF65-F5344CB8AC3E}">
        <p14:creationId xmlns:p14="http://schemas.microsoft.com/office/powerpoint/2010/main" val="350367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“Gold standard”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8-point algorithm to get initial value of F</a:t>
            </a:r>
          </a:p>
          <a:p>
            <a:r>
              <a:rPr lang="en-US" dirty="0"/>
              <a:t>Use F to solve for P and P’ (discussed later)</a:t>
            </a:r>
          </a:p>
          <a:p>
            <a:r>
              <a:rPr lang="en-US" dirty="0"/>
              <a:t>Jointly solve for 3d points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F </a:t>
            </a:r>
            <a:r>
              <a:rPr lang="en-US" dirty="0"/>
              <a:t>that minimize the squared re-projection error</a:t>
            </a:r>
          </a:p>
          <a:p>
            <a:endParaRPr lang="en-US" dirty="0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2438400" y="3352800"/>
            <a:ext cx="4495800" cy="2604896"/>
            <a:chOff x="1676400" y="762000"/>
            <a:chExt cx="5457825" cy="31623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6248400"/>
            <a:ext cx="752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Algorithm 11.2 and Algorithm 11.3 in HZ (pages 284-285) for details</a:t>
            </a:r>
          </a:p>
        </p:txBody>
      </p:sp>
    </p:spTree>
    <p:extLst>
      <p:ext uri="{BB962C8B-B14F-4D97-AF65-F5344CB8AC3E}">
        <p14:creationId xmlns:p14="http://schemas.microsoft.com/office/powerpoint/2010/main" val="644287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Image" r:id="rId4" imgW="7250794" imgH="7250794" progId="">
                  <p:embed/>
                </p:oleObj>
              </mc:Choice>
              <mc:Fallback>
                <p:oleObj name="Image" r:id="rId4" imgW="7250794" imgH="72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112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We can get projection matrices P and P’ up to a projective ambiguity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hlinkClick r:id="rId3"/>
            </a:endParaRPr>
          </a:p>
          <a:p>
            <a:pPr>
              <a:buNone/>
              <a:defRPr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Code</a:t>
            </a:r>
            <a:r>
              <a:rPr lang="en-US" dirty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/>
              <a:t>	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1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1635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2625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4478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See HZ p. 255-256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K’*translation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5293066" y="2010467"/>
            <a:ext cx="545068" cy="463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23266" y="2253734"/>
            <a:ext cx="3926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676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K’*rotation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938" y="6248400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we know the intrinsic matrices (K and K’), we can resolve the ambiguity</a:t>
            </a:r>
          </a:p>
        </p:txBody>
      </p:sp>
    </p:spTree>
    <p:extLst>
      <p:ext uri="{BB962C8B-B14F-4D97-AF65-F5344CB8AC3E}">
        <p14:creationId xmlns:p14="http://schemas.microsoft.com/office/powerpoint/2010/main" val="8653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19079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5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/>
              <a:t>Why study computer 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r>
              <a:rPr lang="en-US" altLang="en-US" dirty="0"/>
              <a:t>Millions of images being captured all the time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Loads of useful applications</a:t>
            </a:r>
          </a:p>
        </p:txBody>
      </p:sp>
      <p:pic>
        <p:nvPicPr>
          <p:cNvPr id="4" name="Picture 7" descr="albu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00238"/>
            <a:ext cx="1457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lbum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4213"/>
            <a:ext cx="14684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urveillanc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8288"/>
            <a:ext cx="1397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urveillanc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081463"/>
            <a:ext cx="1676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new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9875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movie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966913"/>
            <a:ext cx="1600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sports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79613"/>
            <a:ext cx="1485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movie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982788"/>
            <a:ext cx="152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youtube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2300"/>
            <a:ext cx="914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flickr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68650"/>
            <a:ext cx="1371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vesse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1148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6" descr="sp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038600"/>
            <a:ext cx="825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7" descr="hubble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179888"/>
            <a:ext cx="1168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4"/>
          <a:stretch>
            <a:fillRect/>
          </a:stretch>
        </p:blipFill>
        <p:spPr bwMode="auto">
          <a:xfrm>
            <a:off x="2800350" y="3152775"/>
            <a:ext cx="161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awaii_IR_lo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962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4" descr="aeri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1775"/>
            <a:ext cx="1143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03563"/>
            <a:ext cx="11239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Google+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3128963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26691" r="43607" b="30482"/>
          <a:stretch>
            <a:fillRect/>
          </a:stretch>
        </p:blipFill>
        <p:spPr bwMode="auto">
          <a:xfrm>
            <a:off x="7143750" y="3016250"/>
            <a:ext cx="1314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82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1F62-869A-4F14-9B88-33776E67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C735-5FA0-4D5C-9AFB-631EA511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development of computer vision have benefit enormously from signal processing and “AI”</a:t>
            </a:r>
          </a:p>
          <a:p>
            <a:r>
              <a:rPr lang="en-US" dirty="0"/>
              <a:t>Three pillars of AI</a:t>
            </a:r>
          </a:p>
          <a:p>
            <a:pPr lvl="1"/>
            <a:r>
              <a:rPr lang="en-US" dirty="0"/>
              <a:t>Symbolic model (expert systems)</a:t>
            </a:r>
          </a:p>
          <a:p>
            <a:pPr lvl="1"/>
            <a:r>
              <a:rPr lang="en-US" dirty="0"/>
              <a:t>Probabilistic (Bayesian) model</a:t>
            </a:r>
          </a:p>
          <a:p>
            <a:pPr lvl="1"/>
            <a:r>
              <a:rPr lang="en-US" dirty="0"/>
              <a:t>Neural networks </a:t>
            </a:r>
          </a:p>
          <a:p>
            <a:r>
              <a:rPr lang="en-US" dirty="0"/>
              <a:t>We see a little bit of neural networks from the last couple weeks (will look deeper in my ANN class next spring)</a:t>
            </a:r>
          </a:p>
          <a:p>
            <a:r>
              <a:rPr lang="en-US" dirty="0"/>
              <a:t>More on probabilistic models in </a:t>
            </a:r>
            <a:r>
              <a:rPr lang="en-US" dirty="0">
                <a:solidFill>
                  <a:srgbClr val="FF0000"/>
                </a:solidFill>
              </a:rPr>
              <a:t>ECE 5973: information theory and probabilistic programming </a:t>
            </a:r>
          </a:p>
        </p:txBody>
      </p:sp>
    </p:spTree>
    <p:extLst>
      <p:ext uri="{BB962C8B-B14F-4D97-AF65-F5344CB8AC3E}">
        <p14:creationId xmlns:p14="http://schemas.microsoft.com/office/powerpoint/2010/main" val="7960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56EB-0539-451E-A0AC-AB1B275F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theory and Probabilistic programming (coming fall)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CD25-0CDD-4193-B781-033C02A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probabilistic model for inference (prediction)</a:t>
            </a:r>
          </a:p>
          <a:p>
            <a:pPr lvl="1"/>
            <a:r>
              <a:rPr lang="en-US" dirty="0"/>
              <a:t>Organized unknown with graphical models</a:t>
            </a:r>
          </a:p>
          <a:p>
            <a:pPr lvl="1"/>
            <a:r>
              <a:rPr lang="en-US" dirty="0"/>
              <a:t>Infer unknown given observations</a:t>
            </a:r>
          </a:p>
          <a:p>
            <a:pPr lvl="1"/>
            <a:r>
              <a:rPr lang="en-US" dirty="0"/>
              <a:t>Learn variable models</a:t>
            </a:r>
          </a:p>
          <a:p>
            <a:r>
              <a:rPr lang="en-US" dirty="0"/>
              <a:t>Applications like</a:t>
            </a:r>
          </a:p>
          <a:p>
            <a:pPr lvl="1"/>
            <a:r>
              <a:rPr lang="en-US" dirty="0"/>
              <a:t>Predict stock markets</a:t>
            </a:r>
          </a:p>
          <a:p>
            <a:pPr lvl="1"/>
            <a:r>
              <a:rPr lang="en-US" dirty="0"/>
              <a:t>Recommending products (movies, books, etc.)</a:t>
            </a:r>
          </a:p>
          <a:p>
            <a:pPr lvl="1"/>
            <a:r>
              <a:rPr lang="en-US" dirty="0"/>
              <a:t>Medical diagnosis and prognosis</a:t>
            </a:r>
          </a:p>
          <a:p>
            <a:pPr lvl="1"/>
            <a:r>
              <a:rPr lang="en-US" dirty="0"/>
              <a:t>Predict trend (e.g., COVID-19, when it is going to end?)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we’ve seen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2D transformations between images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Translations, affine transformations, </a:t>
            </a:r>
            <a:r>
              <a:rPr lang="en-US" dirty="0" err="1"/>
              <a:t>homographies</a:t>
            </a:r>
            <a:r>
              <a:rPr lang="en-US" dirty="0"/>
              <a:t>…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3D coordinates to 2D coordinates</a:t>
            </a:r>
          </a:p>
          <a:p>
            <a:pPr lvl="1">
              <a:defRPr/>
            </a:pPr>
            <a:r>
              <a:rPr lang="en-US" dirty="0"/>
              <a:t>Camera matrix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Today: </a:t>
            </a:r>
            <a:r>
              <a:rPr lang="en-US" dirty="0" err="1"/>
              <a:t>epipolar</a:t>
            </a:r>
            <a:r>
              <a:rPr lang="en-US" dirty="0"/>
              <a:t> geometry and fundamental matrices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1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D7A9-3FB8-46FC-8188-08BC70A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Hope to see you all in future classes!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3AE3-EBCC-4773-B56D-594AF8C9D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Good luck with finals and have a fruitful summer break!</a:t>
            </a:r>
          </a:p>
        </p:txBody>
      </p:sp>
    </p:spTree>
    <p:extLst>
      <p:ext uri="{BB962C8B-B14F-4D97-AF65-F5344CB8AC3E}">
        <p14:creationId xmlns:p14="http://schemas.microsoft.com/office/powerpoint/2010/main" val="351152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Baseline</a:t>
              </a:r>
              <a:br>
                <a:rPr lang="en-US" sz="2000" dirty="0"/>
              </a:br>
              <a:r>
                <a:rPr lang="en-US" sz="2000" dirty="0"/>
                <a:t>T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  <p:sp>
        <p:nvSpPr>
          <p:cNvPr id="55" name="Text Box 25">
            <a:extLst>
              <a:ext uri="{FF2B5EF4-FFF2-40B4-BE49-F238E27FC236}">
                <a16:creationId xmlns:a16="http://schemas.microsoft.com/office/drawing/2014/main" id="{EC65F9D1-1DAD-458A-A35F-CE86972A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078" y="5514892"/>
            <a:ext cx="809273" cy="400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O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21871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0" y="2078038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 triangles </a:t>
            </a:r>
            <a:r>
              <a:rPr lang="en-US" altLang="en-US" sz="2400" dirty="0">
                <a:solidFill>
                  <a:srgbClr val="FF0000"/>
                </a:solidFill>
              </a:rPr>
              <a:t>(p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, P,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O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, P, O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r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+mn-lt"/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5484813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4813" y="3173413"/>
                <a:ext cx="2884487" cy="1236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1531938" y="2516188"/>
            <a:ext cx="1890712" cy="1862137"/>
          </a:xfrm>
          <a:prstGeom prst="triangle">
            <a:avLst>
              <a:gd name="adj" fmla="val 588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1239838" y="2516188"/>
            <a:ext cx="2373312" cy="2336800"/>
          </a:xfrm>
          <a:prstGeom prst="triangle">
            <a:avLst>
              <a:gd name="adj" fmla="val 58819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6264482" y="4955489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4482" y="4955489"/>
                <a:ext cx="2557462" cy="1204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10438" y="5510213"/>
            <a:ext cx="1533525" cy="657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73638" y="587533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cxnSpLocks noChangeShapeType="1"/>
            <a:endCxn id="16" idx="2"/>
          </p:cNvCxnSpPr>
          <p:nvPr/>
        </p:nvCxnSpPr>
        <p:spPr bwMode="auto">
          <a:xfrm flipV="1">
            <a:off x="6142038" y="5838825"/>
            <a:ext cx="116840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89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014"/>
            <a:ext cx="7886700" cy="585383"/>
          </a:xfrm>
        </p:spPr>
        <p:txBody>
          <a:bodyPr>
            <a:normAutofit fontScale="90000"/>
          </a:bodyPr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Goal: recover depth by finding image coordinate x’ that corresponds to x</a:t>
            </a:r>
          </a:p>
          <a:p>
            <a:r>
              <a:rPr lang="en-US" sz="2800" dirty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1601" y="3754448"/>
            <a:ext cx="2240346" cy="2976732"/>
            <a:chOff x="609600" y="753824"/>
            <a:chExt cx="3905925" cy="518977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073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8524</TotalTime>
  <Words>2680</Words>
  <Application>Microsoft Office PowerPoint</Application>
  <PresentationFormat>On-screen Show (4:3)</PresentationFormat>
  <Paragraphs>454</Paragraphs>
  <Slides>60</Slides>
  <Notes>23</Notes>
  <HiddenSlides>10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Office Theme</vt:lpstr>
      <vt:lpstr>Equation</vt:lpstr>
      <vt:lpstr>Image</vt:lpstr>
      <vt:lpstr>Epipolar Geometry</vt:lpstr>
      <vt:lpstr>PowerPoint Presentation</vt:lpstr>
      <vt:lpstr>Structure from motion</vt:lpstr>
      <vt:lpstr>Structure from motion</vt:lpstr>
      <vt:lpstr>Structure from motion</vt:lpstr>
      <vt:lpstr>What we’ve seen so far…</vt:lpstr>
      <vt:lpstr>Depth from disparity</vt:lpstr>
      <vt:lpstr>PowerPoint Presentation</vt:lpstr>
      <vt:lpstr>Depth from disparity</vt:lpstr>
      <vt:lpstr>Depth from disparity</vt:lpstr>
      <vt:lpstr>What do we need to know?</vt:lpstr>
      <vt:lpstr>Correspondence for every pixel. Where do we need to search?</vt:lpstr>
      <vt:lpstr>Wouldn’t it be nice to know  where matches can live?   Epipolar geometry Constrains 2D search to 1D</vt:lpstr>
      <vt:lpstr>Key idea: Epipolar constraint</vt:lpstr>
      <vt:lpstr>Epipolar geometry: notation</vt:lpstr>
      <vt:lpstr>Epipolar geometry: notation</vt:lpstr>
      <vt:lpstr>Think Pair Share</vt:lpstr>
      <vt:lpstr>Example: Converging cameras</vt:lpstr>
      <vt:lpstr>Example: Motion parallel to image plane</vt:lpstr>
      <vt:lpstr>Example: Forward motion</vt:lpstr>
      <vt:lpstr>How to find epipolar line of a point?</vt:lpstr>
      <vt:lpstr>Essential matrix</vt:lpstr>
      <vt:lpstr>Review: change of coordinate</vt:lpstr>
      <vt:lpstr>Review: change of coordinate</vt:lpstr>
      <vt:lpstr>Review: change of coordinate</vt:lpstr>
      <vt:lpstr>Review: change of coordinate</vt:lpstr>
      <vt:lpstr>Essential matrix (Longuet-Higgins, 1981) </vt:lpstr>
      <vt:lpstr>Cross product in matrix representation</vt:lpstr>
      <vt:lpstr>Essential matrix (Longuet-Higgins, 1981) </vt:lpstr>
      <vt:lpstr>Essential matrix (Longuet-Higgins, 1981) </vt:lpstr>
      <vt:lpstr>Fundamental matrix (Faugeras and Luong, 1992) </vt:lpstr>
      <vt:lpstr>Recall from last time</vt:lpstr>
      <vt:lpstr>Fundamental matrix</vt:lpstr>
      <vt:lpstr>Epipoles and fundamental matrix</vt:lpstr>
      <vt:lpstr>Review: Essential matrix</vt:lpstr>
      <vt:lpstr>Review: Fundamental matrix</vt:lpstr>
      <vt:lpstr>Line representation in homogenous coordinate</vt:lpstr>
      <vt:lpstr>Epipoles and fundamental matrix</vt:lpstr>
      <vt:lpstr>Epipoles and fundamental matrix</vt:lpstr>
      <vt:lpstr>Epipoles and fundamental matrix</vt:lpstr>
      <vt:lpstr>Fundamental matrix</vt:lpstr>
      <vt:lpstr>Remark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Problem with eight-point algorithm</vt:lpstr>
      <vt:lpstr>Problem with eight-point algorithm</vt:lpstr>
      <vt:lpstr>The normalized eight-point algorithm</vt:lpstr>
      <vt:lpstr>7-point algorithm</vt:lpstr>
      <vt:lpstr>“Gold standard” algorithm</vt:lpstr>
      <vt:lpstr>Comparison of estimation algorithms</vt:lpstr>
      <vt:lpstr>We can get projection matrices P and P’ up to a projective ambiguity</vt:lpstr>
      <vt:lpstr>From epipolar geometry to camera calibration</vt:lpstr>
      <vt:lpstr>DEMO</vt:lpstr>
      <vt:lpstr>Why study computer vision?</vt:lpstr>
      <vt:lpstr>Computer vision and AI</vt:lpstr>
      <vt:lpstr>Information theory and Probabilistic programming (coming fall)</vt:lpstr>
      <vt:lpstr>Hope to see you all in future classes!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Epipolar Geometry</dc:title>
  <dc:creator>Samuel cheng</dc:creator>
  <cp:lastModifiedBy>Cheng, Samuel</cp:lastModifiedBy>
  <cp:revision>93</cp:revision>
  <dcterms:created xsi:type="dcterms:W3CDTF">2018-04-22T18:32:50Z</dcterms:created>
  <dcterms:modified xsi:type="dcterms:W3CDTF">2021-04-30T05:23:06Z</dcterms:modified>
</cp:coreProperties>
</file>