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3" r:id="rId2"/>
    <p:sldMasterId id="2147483737" r:id="rId3"/>
  </p:sldMasterIdLst>
  <p:notesMasterIdLst>
    <p:notesMasterId r:id="rId98"/>
  </p:notesMasterIdLst>
  <p:handoutMasterIdLst>
    <p:handoutMasterId r:id="rId99"/>
  </p:handoutMasterIdLst>
  <p:sldIdLst>
    <p:sldId id="473" r:id="rId4"/>
    <p:sldId id="476" r:id="rId5"/>
    <p:sldId id="490" r:id="rId6"/>
    <p:sldId id="491" r:id="rId7"/>
    <p:sldId id="478" r:id="rId8"/>
    <p:sldId id="479" r:id="rId9"/>
    <p:sldId id="480" r:id="rId10"/>
    <p:sldId id="481" r:id="rId11"/>
    <p:sldId id="460" r:id="rId12"/>
    <p:sldId id="280" r:id="rId13"/>
    <p:sldId id="281" r:id="rId14"/>
    <p:sldId id="282" r:id="rId15"/>
    <p:sldId id="283" r:id="rId16"/>
    <p:sldId id="284" r:id="rId17"/>
    <p:sldId id="285" r:id="rId18"/>
    <p:sldId id="286" r:id="rId19"/>
    <p:sldId id="461" r:id="rId20"/>
    <p:sldId id="287" r:id="rId21"/>
    <p:sldId id="403" r:id="rId22"/>
    <p:sldId id="404" r:id="rId23"/>
    <p:sldId id="483" r:id="rId24"/>
    <p:sldId id="484" r:id="rId25"/>
    <p:sldId id="485" r:id="rId26"/>
    <p:sldId id="486" r:id="rId27"/>
    <p:sldId id="487" r:id="rId28"/>
    <p:sldId id="488" r:id="rId29"/>
    <p:sldId id="402" r:id="rId30"/>
    <p:sldId id="288" r:id="rId31"/>
    <p:sldId id="289" r:id="rId32"/>
    <p:sldId id="492" r:id="rId33"/>
    <p:sldId id="493" r:id="rId34"/>
    <p:sldId id="500" r:id="rId35"/>
    <p:sldId id="293" r:id="rId36"/>
    <p:sldId id="294" r:id="rId37"/>
    <p:sldId id="501" r:id="rId38"/>
    <p:sldId id="295" r:id="rId39"/>
    <p:sldId id="296" r:id="rId40"/>
    <p:sldId id="337" r:id="rId41"/>
    <p:sldId id="431" r:id="rId42"/>
    <p:sldId id="432" r:id="rId43"/>
    <p:sldId id="410" r:id="rId44"/>
    <p:sldId id="361" r:id="rId45"/>
    <p:sldId id="362" r:id="rId46"/>
    <p:sldId id="363" r:id="rId47"/>
    <p:sldId id="364" r:id="rId48"/>
    <p:sldId id="365" r:id="rId49"/>
    <p:sldId id="366" r:id="rId50"/>
    <p:sldId id="367" r:id="rId51"/>
    <p:sldId id="368" r:id="rId52"/>
    <p:sldId id="369" r:id="rId53"/>
    <p:sldId id="370" r:id="rId54"/>
    <p:sldId id="371" r:id="rId55"/>
    <p:sldId id="372" r:id="rId56"/>
    <p:sldId id="469" r:id="rId57"/>
    <p:sldId id="470" r:id="rId58"/>
    <p:sldId id="471" r:id="rId59"/>
    <p:sldId id="472" r:id="rId60"/>
    <p:sldId id="437" r:id="rId61"/>
    <p:sldId id="438" r:id="rId62"/>
    <p:sldId id="439" r:id="rId63"/>
    <p:sldId id="440" r:id="rId64"/>
    <p:sldId id="459" r:id="rId65"/>
    <p:sldId id="495" r:id="rId66"/>
    <p:sldId id="496" r:id="rId67"/>
    <p:sldId id="497" r:id="rId68"/>
    <p:sldId id="498" r:id="rId69"/>
    <p:sldId id="499" r:id="rId70"/>
    <p:sldId id="381" r:id="rId71"/>
    <p:sldId id="373" r:id="rId72"/>
    <p:sldId id="374" r:id="rId73"/>
    <p:sldId id="375" r:id="rId74"/>
    <p:sldId id="376" r:id="rId75"/>
    <p:sldId id="377" r:id="rId76"/>
    <p:sldId id="378" r:id="rId77"/>
    <p:sldId id="379" r:id="rId78"/>
    <p:sldId id="380" r:id="rId79"/>
    <p:sldId id="502" r:id="rId80"/>
    <p:sldId id="503" r:id="rId81"/>
    <p:sldId id="504" r:id="rId82"/>
    <p:sldId id="505" r:id="rId83"/>
    <p:sldId id="506" r:id="rId84"/>
    <p:sldId id="462" r:id="rId85"/>
    <p:sldId id="401" r:id="rId86"/>
    <p:sldId id="494" r:id="rId87"/>
    <p:sldId id="445" r:id="rId88"/>
    <p:sldId id="447" r:id="rId89"/>
    <p:sldId id="446" r:id="rId90"/>
    <p:sldId id="464" r:id="rId91"/>
    <p:sldId id="448" r:id="rId92"/>
    <p:sldId id="449" r:id="rId93"/>
    <p:sldId id="450" r:id="rId94"/>
    <p:sldId id="451" r:id="rId95"/>
    <p:sldId id="452" r:id="rId96"/>
    <p:sldId id="463" r:id="rId97"/>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365A"/>
    <a:srgbClr val="00FF00"/>
    <a:srgbClr val="0AA676"/>
    <a:srgbClr val="32000C"/>
    <a:srgbClr val="CB6B30"/>
    <a:srgbClr val="E36243"/>
    <a:srgbClr val="FF4A7E"/>
    <a:srgbClr val="0B0B0B"/>
    <a:srgbClr val="2341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87" autoAdjust="0"/>
    <p:restoredTop sz="77310" autoAdjust="0"/>
  </p:normalViewPr>
  <p:slideViewPr>
    <p:cSldViewPr>
      <p:cViewPr varScale="1">
        <p:scale>
          <a:sx n="108" d="100"/>
          <a:sy n="108" d="100"/>
        </p:scale>
        <p:origin x="1368" y="84"/>
      </p:cViewPr>
      <p:guideLst>
        <p:guide orient="horz"/>
        <p:guide/>
      </p:guideLst>
    </p:cSldViewPr>
  </p:slideViewPr>
  <p:notesTextViewPr>
    <p:cViewPr>
      <p:scale>
        <a:sx n="3" d="2"/>
        <a:sy n="3" d="2"/>
      </p:scale>
      <p:origin x="0" y="0"/>
    </p:cViewPr>
  </p:notesTextViewPr>
  <p:sorterViewPr>
    <p:cViewPr varScale="1">
      <p:scale>
        <a:sx n="1" d="1"/>
        <a:sy n="1" d="1"/>
      </p:scale>
      <p:origin x="0" y="-1242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35.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37.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image" Target="../media/image52.wmf"/><Relationship Id="rId4" Type="http://schemas.openxmlformats.org/officeDocument/2006/relationships/image" Target="../media/image55.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59.wmf"/><Relationship Id="rId1" Type="http://schemas.openxmlformats.org/officeDocument/2006/relationships/image" Target="../media/image58.wmf"/><Relationship Id="rId4" Type="http://schemas.openxmlformats.org/officeDocument/2006/relationships/image" Target="../media/image61.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 Id="rId4" Type="http://schemas.openxmlformats.org/officeDocument/2006/relationships/image" Target="../media/image68.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image" Target="../media/image77.wmf"/><Relationship Id="rId1" Type="http://schemas.openxmlformats.org/officeDocument/2006/relationships/image" Target="../media/image76.wmf"/><Relationship Id="rId4" Type="http://schemas.openxmlformats.org/officeDocument/2006/relationships/image" Target="../media/image79.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image" Target="../media/image81.wmf"/><Relationship Id="rId1" Type="http://schemas.openxmlformats.org/officeDocument/2006/relationships/image" Target="../media/image80.wmf"/><Relationship Id="rId6" Type="http://schemas.openxmlformats.org/officeDocument/2006/relationships/image" Target="../media/image85.wmf"/><Relationship Id="rId5" Type="http://schemas.openxmlformats.org/officeDocument/2006/relationships/image" Target="../media/image84.wmf"/><Relationship Id="rId4" Type="http://schemas.openxmlformats.org/officeDocument/2006/relationships/image" Target="../media/image83.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image" Target="../media/image87.wmf"/><Relationship Id="rId1" Type="http://schemas.openxmlformats.org/officeDocument/2006/relationships/image" Target="../media/image86.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120.wmf"/><Relationship Id="rId2" Type="http://schemas.openxmlformats.org/officeDocument/2006/relationships/image" Target="../media/image9.wmf"/><Relationship Id="rId1" Type="http://schemas.openxmlformats.org/officeDocument/2006/relationships/image" Target="../media/image8.wmf"/><Relationship Id="rId5" Type="http://schemas.openxmlformats.org/officeDocument/2006/relationships/image" Target="../media/image12.wmf"/><Relationship Id="rId4"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image" Target="../media/image8.wmf"/><Relationship Id="rId5" Type="http://schemas.openxmlformats.org/officeDocument/2006/relationships/image" Target="../media/image12.wmf"/><Relationship Id="rId4" Type="http://schemas.openxmlformats.org/officeDocument/2006/relationships/image" Target="../media/image11.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131.wmf"/><Relationship Id="rId1" Type="http://schemas.openxmlformats.org/officeDocument/2006/relationships/image" Target="../media/image130.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68.wmf"/><Relationship Id="rId1" Type="http://schemas.openxmlformats.org/officeDocument/2006/relationships/image" Target="../media/image167.wmf"/><Relationship Id="rId4" Type="http://schemas.openxmlformats.org/officeDocument/2006/relationships/image" Target="../media/image12.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image" Target="../media/image8.wmf"/><Relationship Id="rId5" Type="http://schemas.openxmlformats.org/officeDocument/2006/relationships/image" Target="../media/image12.wmf"/><Relationship Id="rId4" Type="http://schemas.openxmlformats.org/officeDocument/2006/relationships/image" Target="../media/image1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3.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28.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30.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5180013" y="0"/>
            <a:ext cx="3962400" cy="342900"/>
          </a:xfrm>
          <a:prstGeom prst="rect">
            <a:avLst/>
          </a:prstGeom>
        </p:spPr>
        <p:txBody>
          <a:bodyPr vert="horz" lIns="91440" tIns="45720" rIns="91440" bIns="45720" rtlCol="0"/>
          <a:lstStyle>
            <a:lvl1pPr algn="r">
              <a:defRPr sz="1200"/>
            </a:lvl1pPr>
          </a:lstStyle>
          <a:p>
            <a:pPr>
              <a:defRPr/>
            </a:pPr>
            <a:fld id="{A0450A14-1984-4078-9E10-83FDC85EC0C0}" type="datetimeFigureOut">
              <a:rPr lang="en-US"/>
              <a:pPr>
                <a:defRPr/>
              </a:pPr>
              <a:t>2/18/2020</a:t>
            </a:fld>
            <a:endParaRPr lang="en-US"/>
          </a:p>
        </p:txBody>
      </p:sp>
      <p:sp>
        <p:nvSpPr>
          <p:cNvPr id="4" name="Footer Placeholder 3"/>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5180013" y="6513513"/>
            <a:ext cx="3962400" cy="342900"/>
          </a:xfrm>
          <a:prstGeom prst="rect">
            <a:avLst/>
          </a:prstGeom>
        </p:spPr>
        <p:txBody>
          <a:bodyPr vert="horz" lIns="91440" tIns="45720" rIns="91440" bIns="45720" rtlCol="0" anchor="b"/>
          <a:lstStyle>
            <a:lvl1pPr algn="r">
              <a:defRPr sz="1200"/>
            </a:lvl1pPr>
          </a:lstStyle>
          <a:p>
            <a:pPr>
              <a:defRPr/>
            </a:pPr>
            <a:fld id="{1550F79F-EF92-4013-8754-5DC0A7245BD8}" type="slidenum">
              <a:rPr lang="en-US"/>
              <a:pPr>
                <a:defRPr/>
              </a:pPr>
              <a:t>‹#›</a:t>
            </a:fld>
            <a:endParaRPr lang="en-US"/>
          </a:p>
        </p:txBody>
      </p:sp>
    </p:spTree>
    <p:extLst>
      <p:ext uri="{BB962C8B-B14F-4D97-AF65-F5344CB8AC3E}">
        <p14:creationId xmlns:p14="http://schemas.microsoft.com/office/powerpoint/2010/main" val="13583465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1DB36E14-FA26-4874-9D32-5FFCA3E43F60}" type="datetimeFigureOut">
              <a:rPr lang="en-US"/>
              <a:pPr>
                <a:defRPr/>
              </a:pPr>
              <a:t>2/18/2020</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F279503E-BF1B-43C0-B836-0C9F9F6E2B04}" type="slidenum">
              <a:rPr lang="en-US"/>
              <a:pPr>
                <a:defRPr/>
              </a:pPr>
              <a:t>‹#›</a:t>
            </a:fld>
            <a:endParaRPr lang="en-US"/>
          </a:p>
        </p:txBody>
      </p:sp>
    </p:spTree>
    <p:extLst>
      <p:ext uri="{BB962C8B-B14F-4D97-AF65-F5344CB8AC3E}">
        <p14:creationId xmlns:p14="http://schemas.microsoft.com/office/powerpoint/2010/main" val="30695438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en.wikipedia.org/wiki/Element_(mathematics)"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5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7C3543E-C0D5-46B8-8F67-256EEA120DF1}" type="slidenum">
              <a:rPr lang="en-US" altLang="en-US" smtClean="0">
                <a:solidFill>
                  <a:srgbClr val="000000"/>
                </a:solidFill>
              </a:rPr>
              <a:pPr>
                <a:spcBef>
                  <a:spcPct val="0"/>
                </a:spcBef>
              </a:pPr>
              <a:t>3</a:t>
            </a:fld>
            <a:endParaRPr lang="en-US" altLang="en-US">
              <a:solidFill>
                <a:srgbClr val="000000"/>
              </a:solidFill>
            </a:endParaRPr>
          </a:p>
        </p:txBody>
      </p:sp>
    </p:spTree>
    <p:extLst>
      <p:ext uri="{BB962C8B-B14F-4D97-AF65-F5344CB8AC3E}">
        <p14:creationId xmlns:p14="http://schemas.microsoft.com/office/powerpoint/2010/main" val="272610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http://research.stowers-institute.org/efg/R/Statistics/MixturesOfDistributions/</a:t>
            </a:r>
          </a:p>
        </p:txBody>
      </p:sp>
      <p:sp>
        <p:nvSpPr>
          <p:cNvPr id="4" name="Slide Number Placeholder 3"/>
          <p:cNvSpPr>
            <a:spLocks noGrp="1"/>
          </p:cNvSpPr>
          <p:nvPr>
            <p:ph type="sldNum" sz="quarter" idx="10"/>
          </p:nvPr>
        </p:nvSpPr>
        <p:spPr/>
        <p:txBody>
          <a:bodyPr/>
          <a:lstStyle/>
          <a:p>
            <a:pPr>
              <a:defRPr/>
            </a:pPr>
            <a:fld id="{322BD607-953E-44E2-9B6F-065F59282882}" type="slidenum">
              <a:rPr lang="en-US" altLang="en-US" smtClean="0"/>
              <a:pPr>
                <a:defRPr/>
              </a:pPr>
              <a:t>17</a:t>
            </a:fld>
            <a:endParaRPr lang="en-US" altLang="en-US"/>
          </a:p>
        </p:txBody>
      </p:sp>
    </p:spTree>
    <p:extLst>
      <p:ext uri="{BB962C8B-B14F-4D97-AF65-F5344CB8AC3E}">
        <p14:creationId xmlns:p14="http://schemas.microsoft.com/office/powerpoint/2010/main" val="3851832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notes: https://en.wikipedia.org/wiki/Blob_detection</a:t>
            </a:r>
          </a:p>
        </p:txBody>
      </p:sp>
      <p:sp>
        <p:nvSpPr>
          <p:cNvPr id="4" name="Slide Number Placeholder 3"/>
          <p:cNvSpPr>
            <a:spLocks noGrp="1"/>
          </p:cNvSpPr>
          <p:nvPr>
            <p:ph type="sldNum" sz="quarter" idx="10"/>
          </p:nvPr>
        </p:nvSpPr>
        <p:spPr/>
        <p:txBody>
          <a:bodyPr/>
          <a:lstStyle/>
          <a:p>
            <a:pPr>
              <a:defRPr/>
            </a:pPr>
            <a:fld id="{F279503E-BF1B-43C0-B836-0C9F9F6E2B04}" type="slidenum">
              <a:rPr lang="en-US" smtClean="0"/>
              <a:pPr>
                <a:defRPr/>
              </a:pPr>
              <a:t>18</a:t>
            </a:fld>
            <a:endParaRPr lang="en-US"/>
          </a:p>
        </p:txBody>
      </p:sp>
    </p:spTree>
    <p:extLst>
      <p:ext uri="{BB962C8B-B14F-4D97-AF65-F5344CB8AC3E}">
        <p14:creationId xmlns:p14="http://schemas.microsoft.com/office/powerpoint/2010/main" val="682810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0355"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de-DE" dirty="0"/>
              <a:t>Blob</a:t>
            </a:r>
            <a:r>
              <a:rPr lang="de-DE" baseline="0" dirty="0"/>
              <a:t> detector is distinct from harris corner detector</a:t>
            </a:r>
            <a:endParaRPr lang="de-DE" dirty="0"/>
          </a:p>
        </p:txBody>
      </p:sp>
    </p:spTree>
    <p:extLst>
      <p:ext uri="{BB962C8B-B14F-4D97-AF65-F5344CB8AC3E}">
        <p14:creationId xmlns:p14="http://schemas.microsoft.com/office/powerpoint/2010/main" val="3048252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2403"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de-DE" dirty="0"/>
              <a:t>http://fourier.eng.hmc.edu/e161/lectures/gradient/node9.html</a:t>
            </a:r>
          </a:p>
        </p:txBody>
      </p:sp>
    </p:spTree>
    <p:extLst>
      <p:ext uri="{BB962C8B-B14F-4D97-AF65-F5344CB8AC3E}">
        <p14:creationId xmlns:p14="http://schemas.microsoft.com/office/powerpoint/2010/main" val="382294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78A18AB-A8BA-2A4D-9755-727B781BC8E1}" type="slidenum">
              <a:rPr lang="en-US" sz="1200">
                <a:latin typeface="Times New Roman" charset="0"/>
                <a:cs typeface="Times New Roman" charset="0"/>
              </a:rPr>
              <a:pPr eaLnBrk="1" hangingPunct="1"/>
              <a:t>21</a:t>
            </a:fld>
            <a:endParaRPr lang="en-US" sz="1200">
              <a:latin typeface="Times New Roman" charset="0"/>
              <a:cs typeface="Times New Roman" charset="0"/>
            </a:endParaRPr>
          </a:p>
        </p:txBody>
      </p:sp>
      <p:sp>
        <p:nvSpPr>
          <p:cNvPr id="124931"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24932"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latin typeface="Times New Roman" charset="0"/>
              <a:ea typeface="ＭＳ Ｐゴシック" charset="0"/>
              <a:cs typeface="Times New Roman" charset="0"/>
            </a:endParaRPr>
          </a:p>
        </p:txBody>
      </p:sp>
    </p:spTree>
    <p:extLst>
      <p:ext uri="{BB962C8B-B14F-4D97-AF65-F5344CB8AC3E}">
        <p14:creationId xmlns:p14="http://schemas.microsoft.com/office/powerpoint/2010/main" val="4236120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11FD580-7066-5245-937B-608D935948EF}" type="slidenum">
              <a:rPr lang="en-US" sz="1200">
                <a:latin typeface="Times New Roman" charset="0"/>
                <a:cs typeface="Times New Roman" charset="0"/>
              </a:rPr>
              <a:pPr eaLnBrk="1" hangingPunct="1"/>
              <a:t>22</a:t>
            </a:fld>
            <a:endParaRPr lang="en-US" sz="1200">
              <a:latin typeface="Times New Roman" charset="0"/>
              <a:cs typeface="Times New Roman" charset="0"/>
            </a:endParaRPr>
          </a:p>
        </p:txBody>
      </p:sp>
      <p:sp>
        <p:nvSpPr>
          <p:cNvPr id="128003"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28004"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charset="0"/>
                <a:ea typeface="ＭＳ Ｐゴシック" charset="0"/>
                <a:cs typeface="Times New Roman" charset="0"/>
              </a:rPr>
              <a:t>1- do </a:t>
            </a:r>
            <a:r>
              <a:rPr lang="en-US" dirty="0" err="1">
                <a:latin typeface="Times New Roman" charset="0"/>
                <a:ea typeface="ＭＳ Ｐゴシック" charset="0"/>
                <a:cs typeface="Times New Roman" charset="0"/>
              </a:rPr>
              <a:t>harris</a:t>
            </a:r>
            <a:r>
              <a:rPr lang="en-US" baseline="0" dirty="0">
                <a:latin typeface="Times New Roman" charset="0"/>
                <a:ea typeface="ＭＳ Ｐゴシック" charset="0"/>
                <a:cs typeface="Times New Roman" charset="0"/>
              </a:rPr>
              <a:t> to find 2d points, then compute </a:t>
            </a:r>
            <a:r>
              <a:rPr lang="en-US" baseline="0" dirty="0" err="1">
                <a:latin typeface="Times New Roman" charset="0"/>
                <a:ea typeface="ＭＳ Ｐゴシック" charset="0"/>
                <a:cs typeface="Times New Roman" charset="0"/>
              </a:rPr>
              <a:t>laplacian</a:t>
            </a:r>
            <a:r>
              <a:rPr lang="en-US" baseline="0" dirty="0">
                <a:latin typeface="Times New Roman" charset="0"/>
                <a:ea typeface="ＭＳ Ｐゴシック" charset="0"/>
                <a:cs typeface="Times New Roman" charset="0"/>
              </a:rPr>
              <a:t> across scales and pick max response</a:t>
            </a:r>
          </a:p>
          <a:p>
            <a:pPr eaLnBrk="1" hangingPunct="1"/>
            <a:endParaRPr lang="en-US" baseline="0" dirty="0">
              <a:latin typeface="Times New Roman" charset="0"/>
              <a:ea typeface="ＭＳ Ｐゴシック" charset="0"/>
              <a:cs typeface="Times New Roman" charset="0"/>
            </a:endParaRPr>
          </a:p>
          <a:p>
            <a:pPr eaLnBrk="1" hangingPunct="1"/>
            <a:r>
              <a:rPr lang="en-US" baseline="0" dirty="0">
                <a:latin typeface="Times New Roman" charset="0"/>
                <a:ea typeface="ＭＳ Ｐゴシック" charset="0"/>
                <a:cs typeface="Times New Roman" charset="0"/>
              </a:rPr>
              <a:t>2- instead of 2 functions, faster to use a single function...</a:t>
            </a:r>
          </a:p>
          <a:p>
            <a:pPr eaLnBrk="1" hangingPunct="1"/>
            <a:r>
              <a:rPr lang="en-US" baseline="0" dirty="0">
                <a:latin typeface="Times New Roman" charset="0"/>
                <a:ea typeface="ＭＳ Ｐゴシック" charset="0"/>
                <a:cs typeface="Times New Roman" charset="0"/>
              </a:rPr>
              <a:t>do </a:t>
            </a:r>
            <a:r>
              <a:rPr lang="en-US" baseline="0" dirty="0" err="1">
                <a:latin typeface="Times New Roman" charset="0"/>
                <a:ea typeface="ＭＳ Ｐゴシック" charset="0"/>
                <a:cs typeface="Times New Roman" charset="0"/>
              </a:rPr>
              <a:t>DoG</a:t>
            </a:r>
            <a:r>
              <a:rPr lang="en-US" baseline="0" dirty="0">
                <a:latin typeface="Times New Roman" charset="0"/>
                <a:ea typeface="ＭＳ Ｐゴシック" charset="0"/>
                <a:cs typeface="Times New Roman" charset="0"/>
              </a:rPr>
              <a:t> and check neighbor pixels in space and scale.</a:t>
            </a:r>
            <a:endParaRPr lang="en-US" dirty="0">
              <a:latin typeface="Times New Roman" charset="0"/>
              <a:ea typeface="ＭＳ Ｐゴシック" charset="0"/>
              <a:cs typeface="Times New Roman" charset="0"/>
            </a:endParaRPr>
          </a:p>
        </p:txBody>
      </p:sp>
    </p:spTree>
    <p:extLst>
      <p:ext uri="{BB962C8B-B14F-4D97-AF65-F5344CB8AC3E}">
        <p14:creationId xmlns:p14="http://schemas.microsoft.com/office/powerpoint/2010/main" val="1249706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11FD580-7066-5245-937B-608D935948EF}" type="slidenum">
              <a:rPr lang="en-US" sz="1200">
                <a:latin typeface="Times New Roman" charset="0"/>
                <a:cs typeface="Times New Roman" charset="0"/>
              </a:rPr>
              <a:pPr eaLnBrk="1" hangingPunct="1"/>
              <a:t>24</a:t>
            </a:fld>
            <a:endParaRPr lang="en-US" sz="1200">
              <a:latin typeface="Times New Roman" charset="0"/>
              <a:cs typeface="Times New Roman" charset="0"/>
            </a:endParaRPr>
          </a:p>
        </p:txBody>
      </p:sp>
      <p:sp>
        <p:nvSpPr>
          <p:cNvPr id="128003"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28004"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charset="0"/>
                <a:ea typeface="ＭＳ Ｐゴシック" charset="0"/>
                <a:cs typeface="Times New Roman" charset="0"/>
              </a:rPr>
              <a:t>1- do </a:t>
            </a:r>
            <a:r>
              <a:rPr lang="en-US" dirty="0" err="1">
                <a:latin typeface="Times New Roman" charset="0"/>
                <a:ea typeface="ＭＳ Ｐゴシック" charset="0"/>
                <a:cs typeface="Times New Roman" charset="0"/>
              </a:rPr>
              <a:t>harris</a:t>
            </a:r>
            <a:r>
              <a:rPr lang="en-US" baseline="0" dirty="0">
                <a:latin typeface="Times New Roman" charset="0"/>
                <a:ea typeface="ＭＳ Ｐゴシック" charset="0"/>
                <a:cs typeface="Times New Roman" charset="0"/>
              </a:rPr>
              <a:t> to find 2d points, then compute </a:t>
            </a:r>
            <a:r>
              <a:rPr lang="en-US" baseline="0" dirty="0" err="1">
                <a:latin typeface="Times New Roman" charset="0"/>
                <a:ea typeface="ＭＳ Ｐゴシック" charset="0"/>
                <a:cs typeface="Times New Roman" charset="0"/>
              </a:rPr>
              <a:t>laplacian</a:t>
            </a:r>
            <a:r>
              <a:rPr lang="en-US" baseline="0" dirty="0">
                <a:latin typeface="Times New Roman" charset="0"/>
                <a:ea typeface="ＭＳ Ｐゴシック" charset="0"/>
                <a:cs typeface="Times New Roman" charset="0"/>
              </a:rPr>
              <a:t> across scales and pick max response</a:t>
            </a:r>
          </a:p>
          <a:p>
            <a:pPr eaLnBrk="1" hangingPunct="1"/>
            <a:endParaRPr lang="en-US" baseline="0" dirty="0">
              <a:latin typeface="Times New Roman" charset="0"/>
              <a:ea typeface="ＭＳ Ｐゴシック" charset="0"/>
              <a:cs typeface="Times New Roman" charset="0"/>
            </a:endParaRPr>
          </a:p>
          <a:p>
            <a:pPr eaLnBrk="1" hangingPunct="1"/>
            <a:r>
              <a:rPr lang="en-US" baseline="0" dirty="0">
                <a:latin typeface="Times New Roman" charset="0"/>
                <a:ea typeface="ＭＳ Ｐゴシック" charset="0"/>
                <a:cs typeface="Times New Roman" charset="0"/>
              </a:rPr>
              <a:t>2- instead of 2 functions, faster to use a single function...</a:t>
            </a:r>
          </a:p>
          <a:p>
            <a:pPr eaLnBrk="1" hangingPunct="1"/>
            <a:r>
              <a:rPr lang="en-US" baseline="0" dirty="0">
                <a:latin typeface="Times New Roman" charset="0"/>
                <a:ea typeface="ＭＳ Ｐゴシック" charset="0"/>
                <a:cs typeface="Times New Roman" charset="0"/>
              </a:rPr>
              <a:t>do </a:t>
            </a:r>
            <a:r>
              <a:rPr lang="en-US" baseline="0" dirty="0" err="1">
                <a:latin typeface="Times New Roman" charset="0"/>
                <a:ea typeface="ＭＳ Ｐゴシック" charset="0"/>
                <a:cs typeface="Times New Roman" charset="0"/>
              </a:rPr>
              <a:t>DoG</a:t>
            </a:r>
            <a:r>
              <a:rPr lang="en-US" baseline="0" dirty="0">
                <a:latin typeface="Times New Roman" charset="0"/>
                <a:ea typeface="ＭＳ Ｐゴシック" charset="0"/>
                <a:cs typeface="Times New Roman" charset="0"/>
              </a:rPr>
              <a:t> and check neighbor pixels in space and scale.</a:t>
            </a:r>
            <a:endParaRPr lang="en-US" dirty="0">
              <a:latin typeface="Times New Roman" charset="0"/>
              <a:ea typeface="ＭＳ Ｐゴシック" charset="0"/>
              <a:cs typeface="Times New Roman" charset="0"/>
            </a:endParaRPr>
          </a:p>
        </p:txBody>
      </p:sp>
    </p:spTree>
    <p:extLst>
      <p:ext uri="{BB962C8B-B14F-4D97-AF65-F5344CB8AC3E}">
        <p14:creationId xmlns:p14="http://schemas.microsoft.com/office/powerpoint/2010/main" val="38374890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2403"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de-DE" dirty="0"/>
              <a:t>Small </a:t>
            </a:r>
            <a:r>
              <a:rPr lang="de-DE" i="1" dirty="0"/>
              <a:t>k </a:t>
            </a:r>
            <a:r>
              <a:rPr lang="de-DE" i="0" dirty="0"/>
              <a:t>gives</a:t>
            </a:r>
            <a:r>
              <a:rPr lang="de-DE" i="0" baseline="0" dirty="0"/>
              <a:t> a closer approximation to LoG, but usually we want to build a scale space quickly out of this.</a:t>
            </a:r>
          </a:p>
          <a:p>
            <a:r>
              <a:rPr lang="de-DE" i="1" baseline="0" dirty="0"/>
              <a:t>k = 1.6 </a:t>
            </a:r>
            <a:r>
              <a:rPr lang="de-DE" i="0" baseline="0" dirty="0"/>
              <a:t>gives an appropriate scale space</a:t>
            </a:r>
            <a:endParaRPr lang="de-DE" i="1" dirty="0"/>
          </a:p>
          <a:p>
            <a:endParaRPr lang="de-DE" dirty="0"/>
          </a:p>
          <a:p>
            <a:r>
              <a:rPr lang="de-DE" dirty="0"/>
              <a:t>http://dsp.stackexchange.com/questions/2529/what-is-the-relationship-between-the-sigma-in-the-laplacian-of-gaussian-and-the</a:t>
            </a:r>
          </a:p>
        </p:txBody>
      </p:sp>
    </p:spTree>
    <p:extLst>
      <p:ext uri="{BB962C8B-B14F-4D97-AF65-F5344CB8AC3E}">
        <p14:creationId xmlns:p14="http://schemas.microsoft.com/office/powerpoint/2010/main" val="4136568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0355"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de-DE" dirty="0"/>
              <a:t>Blob</a:t>
            </a:r>
            <a:r>
              <a:rPr lang="de-DE" baseline="0" dirty="0"/>
              <a:t> detector is distinct from harris corner detector</a:t>
            </a:r>
            <a:endParaRPr lang="de-DE" dirty="0"/>
          </a:p>
        </p:txBody>
      </p:sp>
    </p:spTree>
    <p:extLst>
      <p:ext uri="{BB962C8B-B14F-4D97-AF65-F5344CB8AC3E}">
        <p14:creationId xmlns:p14="http://schemas.microsoft.com/office/powerpoint/2010/main" val="36405572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1379"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2627165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5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7C3543E-C0D5-46B8-8F67-256EEA120DF1}" type="slidenum">
              <a:rPr lang="en-US" altLang="en-US" smtClean="0">
                <a:solidFill>
                  <a:srgbClr val="000000"/>
                </a:solidFill>
              </a:rPr>
              <a:pPr>
                <a:spcBef>
                  <a:spcPct val="0"/>
                </a:spcBef>
              </a:pPr>
              <a:t>4</a:t>
            </a:fld>
            <a:endParaRPr lang="en-US" altLang="en-US">
              <a:solidFill>
                <a:srgbClr val="000000"/>
              </a:solidFill>
            </a:endParaRPr>
          </a:p>
        </p:txBody>
      </p:sp>
    </p:spTree>
    <p:extLst>
      <p:ext uri="{BB962C8B-B14F-4D97-AF65-F5344CB8AC3E}">
        <p14:creationId xmlns:p14="http://schemas.microsoft.com/office/powerpoint/2010/main" val="983943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a:t>
            </a:r>
            <a:r>
              <a:rPr lang="en-US" dirty="0"/>
              <a:t>=0.1</a:t>
            </a:r>
          </a:p>
        </p:txBody>
      </p:sp>
      <p:sp>
        <p:nvSpPr>
          <p:cNvPr id="4" name="Slide Number Placeholder 3"/>
          <p:cNvSpPr>
            <a:spLocks noGrp="1"/>
          </p:cNvSpPr>
          <p:nvPr>
            <p:ph type="sldNum" sz="quarter" idx="10"/>
          </p:nvPr>
        </p:nvSpPr>
        <p:spPr/>
        <p:txBody>
          <a:bodyPr/>
          <a:lstStyle/>
          <a:p>
            <a:pPr>
              <a:defRPr/>
            </a:pPr>
            <a:fld id="{F279503E-BF1B-43C0-B836-0C9F9F6E2B04}" type="slidenum">
              <a:rPr lang="en-US" smtClean="0"/>
              <a:pPr>
                <a:defRPr/>
              </a:pPr>
              <a:t>30</a:t>
            </a:fld>
            <a:endParaRPr lang="en-US"/>
          </a:p>
        </p:txBody>
      </p:sp>
    </p:spTree>
    <p:extLst>
      <p:ext uri="{BB962C8B-B14F-4D97-AF65-F5344CB8AC3E}">
        <p14:creationId xmlns:p14="http://schemas.microsoft.com/office/powerpoint/2010/main" val="15830906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279503E-BF1B-43C0-B836-0C9F9F6E2B04}" type="slidenum">
              <a:rPr lang="en-US" smtClean="0"/>
              <a:pPr>
                <a:defRPr/>
              </a:pPr>
              <a:t>31</a:t>
            </a:fld>
            <a:endParaRPr lang="en-US"/>
          </a:p>
        </p:txBody>
      </p:sp>
    </p:spTree>
    <p:extLst>
      <p:ext uri="{BB962C8B-B14F-4D97-AF65-F5344CB8AC3E}">
        <p14:creationId xmlns:p14="http://schemas.microsoft.com/office/powerpoint/2010/main" val="5474837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Hessian: matrix of partial derivatives</a:t>
            </a:r>
          </a:p>
          <a:p>
            <a:r>
              <a:rPr lang="en-US" dirty="0"/>
              <a:t>Hessian-based: </a:t>
            </a:r>
            <a:r>
              <a:rPr lang="en-US" sz="1200" b="0" i="0" kern="1200" dirty="0">
                <a:solidFill>
                  <a:schemeClr val="tx1"/>
                </a:solidFill>
                <a:effectLst/>
                <a:latin typeface="+mn-lt"/>
                <a:ea typeface="+mn-ea"/>
                <a:cs typeface="+mn-cs"/>
              </a:rPr>
              <a:t>scale-normalized </a:t>
            </a:r>
            <a:r>
              <a:rPr lang="en-US" dirty="0"/>
              <a:t>determinant of Hessian</a:t>
            </a:r>
          </a:p>
        </p:txBody>
      </p:sp>
      <p:sp>
        <p:nvSpPr>
          <p:cNvPr id="4" name="Slide Number Placeholder 3"/>
          <p:cNvSpPr>
            <a:spLocks noGrp="1"/>
          </p:cNvSpPr>
          <p:nvPr>
            <p:ph type="sldNum" sz="quarter" idx="10"/>
          </p:nvPr>
        </p:nvSpPr>
        <p:spPr/>
        <p:txBody>
          <a:bodyPr/>
          <a:lstStyle/>
          <a:p>
            <a:pPr>
              <a:defRPr/>
            </a:pPr>
            <a:fld id="{F279503E-BF1B-43C0-B836-0C9F9F6E2B04}" type="slidenum">
              <a:rPr lang="en-US" smtClean="0"/>
              <a:pPr>
                <a:defRPr/>
              </a:pPr>
              <a:t>38</a:t>
            </a:fld>
            <a:endParaRPr lang="en-US"/>
          </a:p>
        </p:txBody>
      </p:sp>
    </p:spTree>
    <p:extLst>
      <p:ext uri="{BB962C8B-B14F-4D97-AF65-F5344CB8AC3E}">
        <p14:creationId xmlns:p14="http://schemas.microsoft.com/office/powerpoint/2010/main" val="28552818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5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7C3543E-C0D5-46B8-8F67-256EEA120DF1}" type="slidenum">
              <a:rPr lang="en-US" altLang="en-US" smtClean="0">
                <a:solidFill>
                  <a:srgbClr val="000000"/>
                </a:solidFill>
              </a:rPr>
              <a:pPr>
                <a:spcBef>
                  <a:spcPct val="0"/>
                </a:spcBef>
              </a:pPr>
              <a:t>41</a:t>
            </a:fld>
            <a:endParaRPr lang="en-US" altLang="en-US">
              <a:solidFill>
                <a:srgbClr val="000000"/>
              </a:solidFill>
            </a:endParaRPr>
          </a:p>
        </p:txBody>
      </p:sp>
    </p:spTree>
    <p:extLst>
      <p:ext uri="{BB962C8B-B14F-4D97-AF65-F5344CB8AC3E}">
        <p14:creationId xmlns:p14="http://schemas.microsoft.com/office/powerpoint/2010/main" val="37030611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FC59929-024C-402D-A738-2F83C0FC9602}" type="slidenum">
              <a:rPr lang="en-US">
                <a:solidFill>
                  <a:prstClr val="black"/>
                </a:solidFill>
              </a:rPr>
              <a:pPr>
                <a:defRPr/>
              </a:pPr>
              <a:t>43</a:t>
            </a:fld>
            <a:endParaRPr lang="en-US">
              <a:solidFill>
                <a:prstClr val="black"/>
              </a:solidFill>
            </a:endParaRPr>
          </a:p>
        </p:txBody>
      </p:sp>
      <p:sp>
        <p:nvSpPr>
          <p:cNvPr id="110595" name="Rectangle 2"/>
          <p:cNvSpPr>
            <a:spLocks noGrp="1" noRot="1" noChangeAspect="1" noChangeArrowheads="1" noTextEdit="1"/>
          </p:cNvSpPr>
          <p:nvPr>
            <p:ph type="sldImg"/>
          </p:nvPr>
        </p:nvSpPr>
        <p:spPr bwMode="auto">
          <a:xfrm>
            <a:off x="2695575" y="439738"/>
            <a:ext cx="2997200" cy="2247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6" name="Rectangle 3"/>
          <p:cNvSpPr>
            <a:spLocks noGrp="1" noChangeArrowheads="1"/>
          </p:cNvSpPr>
          <p:nvPr>
            <p:ph type="body" idx="1"/>
          </p:nvPr>
        </p:nvSpPr>
        <p:spPr bwMode="auto">
          <a:xfrm>
            <a:off x="1107018" y="2834879"/>
            <a:ext cx="6176433" cy="26872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en-US"/>
          </a:p>
        </p:txBody>
      </p:sp>
    </p:spTree>
    <p:extLst>
      <p:ext uri="{BB962C8B-B14F-4D97-AF65-F5344CB8AC3E}">
        <p14:creationId xmlns:p14="http://schemas.microsoft.com/office/powerpoint/2010/main" val="22274990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A49DBBC-1520-4CCA-AD04-B7469784C38E}" type="slidenum">
              <a:rPr lang="en-US">
                <a:solidFill>
                  <a:prstClr val="black"/>
                </a:solidFill>
              </a:rPr>
              <a:pPr>
                <a:defRPr/>
              </a:pPr>
              <a:t>44</a:t>
            </a:fld>
            <a:endParaRPr lang="en-US">
              <a:solidFill>
                <a:prstClr val="black"/>
              </a:solidFill>
            </a:endParaRPr>
          </a:p>
        </p:txBody>
      </p:sp>
      <p:sp>
        <p:nvSpPr>
          <p:cNvPr id="111619" name="Rectangle 2"/>
          <p:cNvSpPr>
            <a:spLocks noGrp="1" noRot="1" noChangeAspect="1" noChangeArrowheads="1" noTextEdit="1"/>
          </p:cNvSpPr>
          <p:nvPr>
            <p:ph type="sldImg"/>
          </p:nvPr>
        </p:nvSpPr>
        <p:spPr bwMode="auto">
          <a:xfrm>
            <a:off x="2695575" y="439738"/>
            <a:ext cx="2997200" cy="2247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20" name="Rectangle 3"/>
          <p:cNvSpPr>
            <a:spLocks noGrp="1" noChangeArrowheads="1"/>
          </p:cNvSpPr>
          <p:nvPr>
            <p:ph type="body" idx="1"/>
          </p:nvPr>
        </p:nvSpPr>
        <p:spPr bwMode="auto">
          <a:xfrm>
            <a:off x="1107018" y="2834879"/>
            <a:ext cx="6176433" cy="26872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en-US"/>
          </a:p>
        </p:txBody>
      </p:sp>
    </p:spTree>
    <p:extLst>
      <p:ext uri="{BB962C8B-B14F-4D97-AF65-F5344CB8AC3E}">
        <p14:creationId xmlns:p14="http://schemas.microsoft.com/office/powerpoint/2010/main" val="28704056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682BA2B-11DB-4B6E-BE15-FD0E66A6E898}" type="slidenum">
              <a:rPr lang="en-US">
                <a:solidFill>
                  <a:prstClr val="black"/>
                </a:solidFill>
              </a:rPr>
              <a:pPr>
                <a:defRPr/>
              </a:pPr>
              <a:t>45</a:t>
            </a:fld>
            <a:endParaRPr lang="en-US">
              <a:solidFill>
                <a:prstClr val="black"/>
              </a:solidFill>
            </a:endParaRPr>
          </a:p>
        </p:txBody>
      </p:sp>
      <p:sp>
        <p:nvSpPr>
          <p:cNvPr id="112643" name="Rectangle 2"/>
          <p:cNvSpPr>
            <a:spLocks noGrp="1" noRot="1" noChangeAspect="1" noChangeArrowheads="1" noTextEdit="1"/>
          </p:cNvSpPr>
          <p:nvPr>
            <p:ph type="sldImg"/>
          </p:nvPr>
        </p:nvSpPr>
        <p:spPr bwMode="auto">
          <a:xfrm>
            <a:off x="2695575" y="439738"/>
            <a:ext cx="2997200" cy="2247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4" name="Rectangle 3"/>
          <p:cNvSpPr>
            <a:spLocks noGrp="1" noChangeArrowheads="1"/>
          </p:cNvSpPr>
          <p:nvPr>
            <p:ph type="body" idx="1"/>
          </p:nvPr>
        </p:nvSpPr>
        <p:spPr bwMode="auto">
          <a:xfrm>
            <a:off x="1107018" y="2834879"/>
            <a:ext cx="6176433" cy="26872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en-US"/>
          </a:p>
        </p:txBody>
      </p:sp>
    </p:spTree>
    <p:extLst>
      <p:ext uri="{BB962C8B-B14F-4D97-AF65-F5344CB8AC3E}">
        <p14:creationId xmlns:p14="http://schemas.microsoft.com/office/powerpoint/2010/main" val="33816585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707C77E-BDB4-4B71-89A3-BC02893D8999}" type="slidenum">
              <a:rPr lang="en-US">
                <a:solidFill>
                  <a:prstClr val="black"/>
                </a:solidFill>
              </a:rPr>
              <a:pPr>
                <a:defRPr/>
              </a:pPr>
              <a:t>46</a:t>
            </a:fld>
            <a:endParaRPr lang="en-US">
              <a:solidFill>
                <a:prstClr val="black"/>
              </a:solidFill>
            </a:endParaRPr>
          </a:p>
        </p:txBody>
      </p:sp>
      <p:sp>
        <p:nvSpPr>
          <p:cNvPr id="113667" name="Rectangle 2"/>
          <p:cNvSpPr>
            <a:spLocks noGrp="1" noRot="1" noChangeAspect="1" noChangeArrowheads="1" noTextEdit="1"/>
          </p:cNvSpPr>
          <p:nvPr>
            <p:ph type="sldImg"/>
          </p:nvPr>
        </p:nvSpPr>
        <p:spPr bwMode="auto">
          <a:xfrm>
            <a:off x="2695575" y="439738"/>
            <a:ext cx="2997200" cy="2247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8" name="Rectangle 3"/>
          <p:cNvSpPr>
            <a:spLocks noGrp="1" noChangeArrowheads="1"/>
          </p:cNvSpPr>
          <p:nvPr>
            <p:ph type="body" idx="1"/>
          </p:nvPr>
        </p:nvSpPr>
        <p:spPr bwMode="auto">
          <a:xfrm>
            <a:off x="1107018" y="2834879"/>
            <a:ext cx="6176433" cy="26872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en-US"/>
          </a:p>
        </p:txBody>
      </p:sp>
    </p:spTree>
    <p:extLst>
      <p:ext uri="{BB962C8B-B14F-4D97-AF65-F5344CB8AC3E}">
        <p14:creationId xmlns:p14="http://schemas.microsoft.com/office/powerpoint/2010/main" val="39734655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p:cNvSpPr>
            <a:spLocks noGrp="1"/>
          </p:cNvSpPr>
          <p:nvPr>
            <p:ph type="sldNum" sz="quarter" idx="5"/>
          </p:nvPr>
        </p:nvSpPr>
        <p:spPr/>
        <p:txBody>
          <a:bodyPr/>
          <a:lstStyle/>
          <a:p>
            <a:pPr>
              <a:defRPr/>
            </a:pPr>
            <a:fld id="{75A94948-84A0-4C58-89D5-654AE01197B1}" type="slidenum">
              <a:rPr lang="en-US">
                <a:solidFill>
                  <a:prstClr val="black"/>
                </a:solidFill>
              </a:rPr>
              <a:pPr>
                <a:defRPr/>
              </a:pPr>
              <a:t>48</a:t>
            </a:fld>
            <a:endParaRPr lang="en-US">
              <a:solidFill>
                <a:prstClr val="black"/>
              </a:solidFill>
            </a:endParaRPr>
          </a:p>
        </p:txBody>
      </p:sp>
    </p:spTree>
    <p:extLst>
      <p:ext uri="{BB962C8B-B14F-4D97-AF65-F5344CB8AC3E}">
        <p14:creationId xmlns:p14="http://schemas.microsoft.com/office/powerpoint/2010/main" val="10315921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https://web.eecs.umich.edu/~silvio/teaching/EECS598/lectures/lecture10_1.pdf</a:t>
            </a:r>
          </a:p>
        </p:txBody>
      </p:sp>
      <p:sp>
        <p:nvSpPr>
          <p:cNvPr id="4" name="Slide Number Placeholder 3"/>
          <p:cNvSpPr>
            <a:spLocks noGrp="1"/>
          </p:cNvSpPr>
          <p:nvPr>
            <p:ph type="sldNum" sz="quarter" idx="10"/>
          </p:nvPr>
        </p:nvSpPr>
        <p:spPr/>
        <p:txBody>
          <a:bodyPr/>
          <a:lstStyle/>
          <a:p>
            <a:pPr>
              <a:defRPr/>
            </a:pPr>
            <a:fld id="{F279503E-BF1B-43C0-B836-0C9F9F6E2B04}" type="slidenum">
              <a:rPr lang="en-US" smtClean="0"/>
              <a:pPr>
                <a:defRPr/>
              </a:pPr>
              <a:t>49</a:t>
            </a:fld>
            <a:endParaRPr lang="en-US"/>
          </a:p>
        </p:txBody>
      </p:sp>
    </p:spTree>
    <p:extLst>
      <p:ext uri="{BB962C8B-B14F-4D97-AF65-F5344CB8AC3E}">
        <p14:creationId xmlns:p14="http://schemas.microsoft.com/office/powerpoint/2010/main" val="53610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3187"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41302457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Position interpolation:</a:t>
            </a:r>
            <a:r>
              <a:rPr lang="en-US" baseline="0"/>
              <a:t> </a:t>
            </a:r>
            <a:endParaRPr lang="en-US"/>
          </a:p>
        </p:txBody>
      </p:sp>
      <p:sp>
        <p:nvSpPr>
          <p:cNvPr id="4" name="Slide Number Placeholder 3"/>
          <p:cNvSpPr>
            <a:spLocks noGrp="1"/>
          </p:cNvSpPr>
          <p:nvPr>
            <p:ph type="sldNum" sz="quarter" idx="10"/>
          </p:nvPr>
        </p:nvSpPr>
        <p:spPr/>
        <p:txBody>
          <a:bodyPr/>
          <a:lstStyle/>
          <a:p>
            <a:pPr>
              <a:defRPr/>
            </a:pPr>
            <a:fld id="{F279503E-BF1B-43C0-B836-0C9F9F6E2B04}" type="slidenum">
              <a:rPr lang="en-US" smtClean="0"/>
              <a:pPr>
                <a:defRPr/>
              </a:pPr>
              <a:t>55</a:t>
            </a:fld>
            <a:endParaRPr lang="en-US"/>
          </a:p>
        </p:txBody>
      </p:sp>
    </p:spTree>
    <p:extLst>
      <p:ext uri="{BB962C8B-B14F-4D97-AF65-F5344CB8AC3E}">
        <p14:creationId xmlns:p14="http://schemas.microsoft.com/office/powerpoint/2010/main" val="3376166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https://web.eecs.umich.edu/~silvio/teaching/EECS598/lectures/lecture10_1.pdf</a:t>
            </a:r>
          </a:p>
        </p:txBody>
      </p:sp>
      <p:sp>
        <p:nvSpPr>
          <p:cNvPr id="4" name="Slide Number Placeholder 3"/>
          <p:cNvSpPr>
            <a:spLocks noGrp="1"/>
          </p:cNvSpPr>
          <p:nvPr>
            <p:ph type="sldNum" sz="quarter" idx="10"/>
          </p:nvPr>
        </p:nvSpPr>
        <p:spPr/>
        <p:txBody>
          <a:bodyPr/>
          <a:lstStyle/>
          <a:p>
            <a:pPr>
              <a:defRPr/>
            </a:pPr>
            <a:fld id="{F279503E-BF1B-43C0-B836-0C9F9F6E2B04}" type="slidenum">
              <a:rPr lang="en-US" smtClean="0"/>
              <a:pPr>
                <a:defRPr/>
              </a:pPr>
              <a:t>58</a:t>
            </a:fld>
            <a:endParaRPr lang="en-US"/>
          </a:p>
        </p:txBody>
      </p:sp>
    </p:spTree>
    <p:extLst>
      <p:ext uri="{BB962C8B-B14F-4D97-AF65-F5344CB8AC3E}">
        <p14:creationId xmlns:p14="http://schemas.microsoft.com/office/powerpoint/2010/main" val="10734667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279503E-BF1B-43C0-B836-0C9F9F6E2B04}" type="slidenum">
              <a:rPr lang="en-US" smtClean="0"/>
              <a:pPr>
                <a:defRPr/>
              </a:pPr>
              <a:t>59</a:t>
            </a:fld>
            <a:endParaRPr lang="en-US"/>
          </a:p>
        </p:txBody>
      </p:sp>
    </p:spTree>
    <p:extLst>
      <p:ext uri="{BB962C8B-B14F-4D97-AF65-F5344CB8AC3E}">
        <p14:creationId xmlns:p14="http://schemas.microsoft.com/office/powerpoint/2010/main" val="8112714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279503E-BF1B-43C0-B836-0C9F9F6E2B04}" type="slidenum">
              <a:rPr lang="en-US" smtClean="0"/>
              <a:pPr>
                <a:defRPr/>
              </a:pPr>
              <a:t>60</a:t>
            </a:fld>
            <a:endParaRPr lang="en-US"/>
          </a:p>
        </p:txBody>
      </p:sp>
    </p:spTree>
    <p:extLst>
      <p:ext uri="{BB962C8B-B14F-4D97-AF65-F5344CB8AC3E}">
        <p14:creationId xmlns:p14="http://schemas.microsoft.com/office/powerpoint/2010/main" val="33372388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change in image contrast in which each pixel value is multiplied by a constant will multiply gradients by the same constant, so this contrast change will be canceled by vector normalization.”</a:t>
            </a:r>
          </a:p>
          <a:p>
            <a:endParaRPr lang="en-US" dirty="0"/>
          </a:p>
          <a:p>
            <a:r>
              <a:rPr lang="en-US" dirty="0"/>
              <a:t>“However, non-linear illumination changes can also occur due to camera saturation or due to illumination changes that affect 3D surfaces with differing orientations by different amounts. These effects can cause a large change in relative magnitudes for some gradients, but are less likely to affect the gradient orientations. Therefore, we reduce the inﬂuence of large gradient magnitudes by thresholding the values in the unit feature vector to each be no larger than 0.2, and then renormalizing to unit length. This means that matching the magnitudes for large gradients is no longer as important, and that the distribution of orientations has greater emphasis. The value of 0.2 was determined experimentally using images containing differing illuminations for the same 3D objects.”</a:t>
            </a:r>
          </a:p>
          <a:p>
            <a:endParaRPr lang="en-US" dirty="0"/>
          </a:p>
          <a:p>
            <a:r>
              <a:rPr lang="en-US" dirty="0"/>
              <a:t>Quotes from Lowe paper</a:t>
            </a:r>
          </a:p>
        </p:txBody>
      </p:sp>
      <p:sp>
        <p:nvSpPr>
          <p:cNvPr id="4" name="Slide Number Placeholder 3"/>
          <p:cNvSpPr>
            <a:spLocks noGrp="1"/>
          </p:cNvSpPr>
          <p:nvPr>
            <p:ph type="sldNum" sz="quarter" idx="10"/>
          </p:nvPr>
        </p:nvSpPr>
        <p:spPr/>
        <p:txBody>
          <a:bodyPr/>
          <a:lstStyle/>
          <a:p>
            <a:pPr>
              <a:defRPr/>
            </a:pPr>
            <a:fld id="{F279503E-BF1B-43C0-B836-0C9F9F6E2B04}" type="slidenum">
              <a:rPr lang="en-US" smtClean="0"/>
              <a:pPr>
                <a:defRPr/>
              </a:pPr>
              <a:t>61</a:t>
            </a:fld>
            <a:endParaRPr lang="en-US"/>
          </a:p>
        </p:txBody>
      </p:sp>
    </p:spTree>
    <p:extLst>
      <p:ext uri="{BB962C8B-B14F-4D97-AF65-F5344CB8AC3E}">
        <p14:creationId xmlns:p14="http://schemas.microsoft.com/office/powerpoint/2010/main" val="31675374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‘Nearest descriptor in database’ = if you just picked the nearest descriptor, rather than using a NNDR</a:t>
            </a:r>
          </a:p>
        </p:txBody>
      </p:sp>
      <p:sp>
        <p:nvSpPr>
          <p:cNvPr id="4" name="Slide Number Placeholder 3"/>
          <p:cNvSpPr>
            <a:spLocks noGrp="1"/>
          </p:cNvSpPr>
          <p:nvPr>
            <p:ph type="sldNum" sz="quarter" idx="10"/>
          </p:nvPr>
        </p:nvSpPr>
        <p:spPr/>
        <p:txBody>
          <a:bodyPr/>
          <a:lstStyle/>
          <a:p>
            <a:pPr>
              <a:defRPr/>
            </a:pPr>
            <a:fld id="{F279503E-BF1B-43C0-B836-0C9F9F6E2B04}" type="slidenum">
              <a:rPr lang="en-US" smtClean="0"/>
              <a:pPr>
                <a:defRPr/>
              </a:pPr>
              <a:t>64</a:t>
            </a:fld>
            <a:endParaRPr lang="en-US"/>
          </a:p>
        </p:txBody>
      </p:sp>
    </p:spTree>
    <p:extLst>
      <p:ext uri="{BB962C8B-B14F-4D97-AF65-F5344CB8AC3E}">
        <p14:creationId xmlns:p14="http://schemas.microsoft.com/office/powerpoint/2010/main" val="12450535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37075840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en-US"/>
          </a:p>
        </p:txBody>
      </p:sp>
    </p:spTree>
    <p:extLst>
      <p:ext uri="{BB962C8B-B14F-4D97-AF65-F5344CB8AC3E}">
        <p14:creationId xmlns:p14="http://schemas.microsoft.com/office/powerpoint/2010/main" val="14802240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7117AE7C-562B-4A6A-8F4A-8E41B6A8D52A}" type="slidenum">
              <a:rPr lang="en-US" smtClean="0"/>
              <a:pPr>
                <a:defRPr/>
              </a:pPr>
              <a:t>82</a:t>
            </a:fld>
            <a:endParaRPr lang="en-US"/>
          </a:p>
        </p:txBody>
      </p:sp>
    </p:spTree>
    <p:extLst>
      <p:ext uri="{BB962C8B-B14F-4D97-AF65-F5344CB8AC3E}">
        <p14:creationId xmlns:p14="http://schemas.microsoft.com/office/powerpoint/2010/main" val="19215532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55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7C3543E-C0D5-46B8-8F67-256EEA120DF1}" type="slidenum">
              <a:rPr lang="en-US" altLang="en-US" smtClean="0">
                <a:solidFill>
                  <a:srgbClr val="000000"/>
                </a:solidFill>
              </a:rPr>
              <a:pPr>
                <a:spcBef>
                  <a:spcPct val="0"/>
                </a:spcBef>
              </a:pPr>
              <a:t>85</a:t>
            </a:fld>
            <a:endParaRPr lang="en-US" altLang="en-US">
              <a:solidFill>
                <a:srgbClr val="000000"/>
              </a:solidFill>
            </a:endParaRPr>
          </a:p>
        </p:txBody>
      </p:sp>
    </p:spTree>
    <p:extLst>
      <p:ext uri="{BB962C8B-B14F-4D97-AF65-F5344CB8AC3E}">
        <p14:creationId xmlns:p14="http://schemas.microsoft.com/office/powerpoint/2010/main" val="2394956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4211"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7507260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Bijective: </a:t>
            </a:r>
            <a:r>
              <a:rPr lang="en-US" dirty="0">
                <a:effectLst/>
              </a:rPr>
              <a:t>each element of one set is paired with exactly one element of the other set</a:t>
            </a:r>
          </a:p>
          <a:p>
            <a:r>
              <a:rPr lang="en-US" dirty="0">
                <a:effectLst/>
              </a:rPr>
              <a:t>Injective: every element of codomain Y matches to </a:t>
            </a:r>
            <a:r>
              <a:rPr lang="en-US" i="1" dirty="0">
                <a:effectLst/>
              </a:rPr>
              <a:t>at most</a:t>
            </a:r>
            <a:r>
              <a:rPr lang="en-US" dirty="0">
                <a:effectLst/>
              </a:rPr>
              <a:t> one element of its domain X</a:t>
            </a:r>
          </a:p>
          <a:p>
            <a:r>
              <a:rPr lang="en-US" dirty="0">
                <a:effectLst/>
              </a:rPr>
              <a:t>Surjective: every </a:t>
            </a:r>
            <a:r>
              <a:rPr lang="en-US" dirty="0">
                <a:effectLst/>
                <a:hlinkClick r:id="rId3" tooltip="Element (mathematics)"/>
              </a:rPr>
              <a:t>element</a:t>
            </a:r>
            <a:r>
              <a:rPr lang="en-US" dirty="0">
                <a:effectLst/>
              </a:rPr>
              <a:t> </a:t>
            </a:r>
            <a:r>
              <a:rPr lang="en-US" i="1" dirty="0">
                <a:effectLst/>
              </a:rPr>
              <a:t>y</a:t>
            </a:r>
            <a:r>
              <a:rPr lang="en-US" dirty="0">
                <a:effectLst/>
              </a:rPr>
              <a:t> in </a:t>
            </a:r>
            <a:r>
              <a:rPr lang="en-US" i="1" dirty="0">
                <a:effectLst/>
              </a:rPr>
              <a:t>Y</a:t>
            </a:r>
            <a:r>
              <a:rPr lang="en-US" dirty="0">
                <a:effectLst/>
              </a:rPr>
              <a:t> has a corresponding element </a:t>
            </a:r>
            <a:r>
              <a:rPr lang="en-US" i="1" dirty="0">
                <a:effectLst/>
              </a:rPr>
              <a:t>x in X </a:t>
            </a:r>
            <a:endParaRPr lang="en-US" dirty="0"/>
          </a:p>
        </p:txBody>
      </p:sp>
      <p:sp>
        <p:nvSpPr>
          <p:cNvPr id="4" name="Slide Number Placeholder 3"/>
          <p:cNvSpPr>
            <a:spLocks noGrp="1"/>
          </p:cNvSpPr>
          <p:nvPr>
            <p:ph type="sldNum" sz="quarter" idx="10"/>
          </p:nvPr>
        </p:nvSpPr>
        <p:spPr/>
        <p:txBody>
          <a:bodyPr/>
          <a:lstStyle/>
          <a:p>
            <a:pPr>
              <a:defRPr/>
            </a:pPr>
            <a:fld id="{F279503E-BF1B-43C0-B836-0C9F9F6E2B04}" type="slidenum">
              <a:rPr lang="en-US" smtClean="0"/>
              <a:pPr>
                <a:defRPr/>
              </a:pPr>
              <a:t>87</a:t>
            </a:fld>
            <a:endParaRPr lang="en-US"/>
          </a:p>
        </p:txBody>
      </p:sp>
    </p:spTree>
    <p:extLst>
      <p:ext uri="{BB962C8B-B14F-4D97-AF65-F5344CB8AC3E}">
        <p14:creationId xmlns:p14="http://schemas.microsoft.com/office/powerpoint/2010/main" val="37227287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https://en.wikipedia.org/wiki/Inner_product_space</a:t>
            </a:r>
          </a:p>
        </p:txBody>
      </p:sp>
      <p:sp>
        <p:nvSpPr>
          <p:cNvPr id="4" name="Slide Number Placeholder 3"/>
          <p:cNvSpPr>
            <a:spLocks noGrp="1"/>
          </p:cNvSpPr>
          <p:nvPr>
            <p:ph type="sldNum" sz="quarter" idx="10"/>
          </p:nvPr>
        </p:nvSpPr>
        <p:spPr/>
        <p:txBody>
          <a:bodyPr/>
          <a:lstStyle/>
          <a:p>
            <a:pPr>
              <a:defRPr/>
            </a:pPr>
            <a:fld id="{F279503E-BF1B-43C0-B836-0C9F9F6E2B04}" type="slidenum">
              <a:rPr lang="en-US" smtClean="0"/>
              <a:pPr>
                <a:defRPr/>
              </a:pPr>
              <a:t>88</a:t>
            </a:fld>
            <a:endParaRPr lang="en-US"/>
          </a:p>
        </p:txBody>
      </p:sp>
    </p:spTree>
    <p:extLst>
      <p:ext uri="{BB962C8B-B14F-4D97-AF65-F5344CB8AC3E}">
        <p14:creationId xmlns:p14="http://schemas.microsoft.com/office/powerpoint/2010/main" val="42774383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11: The probability that a match is correct can be determined by taking the ratio of distance from the closest neighbor to the distance of the second closest. Using a database of 40,000 </a:t>
            </a:r>
            <a:r>
              <a:rPr lang="en-US" dirty="0" err="1"/>
              <a:t>keypoints</a:t>
            </a:r>
            <a:r>
              <a:rPr lang="en-US" dirty="0"/>
              <a:t>, the solid line shows the PDF of this ratio for correct matches, while the dotted line is for matches that were incorrect.</a:t>
            </a:r>
          </a:p>
        </p:txBody>
      </p:sp>
      <p:sp>
        <p:nvSpPr>
          <p:cNvPr id="4" name="Slide Number Placeholder 3"/>
          <p:cNvSpPr>
            <a:spLocks noGrp="1"/>
          </p:cNvSpPr>
          <p:nvPr>
            <p:ph type="sldNum" sz="quarter" idx="10"/>
          </p:nvPr>
        </p:nvSpPr>
        <p:spPr/>
        <p:txBody>
          <a:bodyPr/>
          <a:lstStyle/>
          <a:p>
            <a:pPr>
              <a:defRPr/>
            </a:pPr>
            <a:fld id="{F279503E-BF1B-43C0-B836-0C9F9F6E2B04}" type="slidenum">
              <a:rPr lang="en-US" smtClean="0"/>
              <a:pPr>
                <a:defRPr/>
              </a:pPr>
              <a:t>92</a:t>
            </a:fld>
            <a:endParaRPr lang="en-US"/>
          </a:p>
        </p:txBody>
      </p:sp>
    </p:spTree>
    <p:extLst>
      <p:ext uri="{BB962C8B-B14F-4D97-AF65-F5344CB8AC3E}">
        <p14:creationId xmlns:p14="http://schemas.microsoft.com/office/powerpoint/2010/main" val="83368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5235"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2848786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6259"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855516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7283"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2210438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8307"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4198480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9331"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498072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F158B6F-2CB1-419C-8C75-776D0348483D}" type="datetimeFigureOut">
              <a:rPr lang="en-US"/>
              <a:pPr>
                <a:defRPr/>
              </a:pPr>
              <a:t>2/18/2020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E43CF29-2143-4745-843A-3D13FFDFDE7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748E866-C95C-48F6-BB52-09171EE7AB14}" type="datetimeFigureOut">
              <a:rPr lang="en-US"/>
              <a:pPr>
                <a:defRPr/>
              </a:pPr>
              <a:t>2/18/2020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1C9DE0C-2A37-4EE3-A849-55957763AFD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03A599F-D638-4F6C-B529-9E3D38E1AF6F}" type="datetimeFigureOut">
              <a:rPr lang="en-US"/>
              <a:pPr>
                <a:defRPr/>
              </a:pPr>
              <a:t>2/18/2020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FFF66AE-E9B7-485E-8B01-F7AB73862B6A}"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D348185A-0FA7-654B-BDE3-4E385126A2D8}" type="slidenum">
              <a:rPr lang="en-US" altLang="en-US"/>
              <a:pPr/>
              <a:t>‹#›</a:t>
            </a:fld>
            <a:endParaRPr lang="en-US" altLang="en-US"/>
          </a:p>
        </p:txBody>
      </p:sp>
    </p:spTree>
    <p:extLst>
      <p:ext uri="{BB962C8B-B14F-4D97-AF65-F5344CB8AC3E}">
        <p14:creationId xmlns:p14="http://schemas.microsoft.com/office/powerpoint/2010/main" val="12432858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7E4A36C-BF20-47C8-AFDA-F15DBD9F3CDC}" type="datetimeFigureOut">
              <a:rPr lang="en-US">
                <a:solidFill>
                  <a:prstClr val="black">
                    <a:tint val="75000"/>
                  </a:prstClr>
                </a:solidFill>
              </a:rPr>
              <a:pPr>
                <a:defRPr/>
              </a:pPr>
              <a:t>2/18/2020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23BE7D3-8517-4C5A-BB68-21AE023DF14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1872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6E4786BE-2034-4A01-A8B7-4E8696F728D3}" type="datetimeFigureOut">
              <a:rPr lang="en-US">
                <a:solidFill>
                  <a:prstClr val="black">
                    <a:tint val="75000"/>
                  </a:prstClr>
                </a:solidFill>
              </a:rPr>
              <a:pPr>
                <a:defRPr/>
              </a:pPr>
              <a:t>2/18/2020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C419B1E-F8B4-4837-AC34-51B07252742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42411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B5A957F-1478-4650-96DD-2A1673C1CED3}" type="datetimeFigureOut">
              <a:rPr lang="en-US">
                <a:solidFill>
                  <a:prstClr val="black">
                    <a:tint val="75000"/>
                  </a:prstClr>
                </a:solidFill>
              </a:rPr>
              <a:pPr>
                <a:defRPr/>
              </a:pPr>
              <a:t>2/18/2020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D254684-9CC9-4810-90F1-6C426C44E8F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932004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76526D4-5FC1-4136-8494-A2484A18985D}" type="datetimeFigureOut">
              <a:rPr lang="en-US">
                <a:solidFill>
                  <a:prstClr val="black">
                    <a:tint val="75000"/>
                  </a:prstClr>
                </a:solidFill>
              </a:rPr>
              <a:pPr>
                <a:defRPr/>
              </a:pPr>
              <a:t>2/18/2020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1C3649A-8075-4A0C-8C3D-85C2C7FCCDB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341161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449BE98-CAEF-4087-9DE0-D9FD90A6343B}" type="datetimeFigureOut">
              <a:rPr lang="en-US">
                <a:solidFill>
                  <a:prstClr val="black">
                    <a:tint val="75000"/>
                  </a:prstClr>
                </a:solidFill>
              </a:rPr>
              <a:pPr>
                <a:defRPr/>
              </a:pPr>
              <a:t>2/18/2020</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F8E7618-6F59-4889-B673-8D37AE136B9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5753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A33F2A2-ACEE-409F-BB3E-7F9F30A5630A}" type="datetimeFigureOut">
              <a:rPr lang="en-US">
                <a:solidFill>
                  <a:prstClr val="black">
                    <a:tint val="75000"/>
                  </a:prstClr>
                </a:solidFill>
              </a:rPr>
              <a:pPr>
                <a:defRPr/>
              </a:pPr>
              <a:t>2/18/2020</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511E07E-775F-4086-9DFF-187388710B1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342863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A7B2D7D-B9AC-4097-80A2-5749D90A3AAD}" type="datetimeFigureOut">
              <a:rPr lang="en-US">
                <a:solidFill>
                  <a:prstClr val="black">
                    <a:tint val="75000"/>
                  </a:prstClr>
                </a:solidFill>
              </a:rPr>
              <a:pPr>
                <a:defRPr/>
              </a:pPr>
              <a:t>2/18/2020</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AA55FAA-6FA8-4C65-8E93-389526CAF2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36487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F3758905-532C-42AF-AF52-583E712B8722}" type="datetimeFigureOut">
              <a:rPr lang="en-US"/>
              <a:pPr>
                <a:defRPr/>
              </a:pPr>
              <a:t>2/18/2020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5147F23-469E-4275-BA72-9C5EDBFB9387}"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ABDA07D-2599-4C02-8946-C0149268413B}" type="datetimeFigureOut">
              <a:rPr lang="en-US">
                <a:solidFill>
                  <a:prstClr val="black">
                    <a:tint val="75000"/>
                  </a:prstClr>
                </a:solidFill>
              </a:rPr>
              <a:pPr>
                <a:defRPr/>
              </a:pPr>
              <a:t>2/18/2020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CA57464-6FB3-4BC7-A4C7-3E7D8181002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087204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6D43353-F247-472E-B029-56C67D2F8EE7}" type="datetimeFigureOut">
              <a:rPr lang="en-US">
                <a:solidFill>
                  <a:prstClr val="black">
                    <a:tint val="75000"/>
                  </a:prstClr>
                </a:solidFill>
              </a:rPr>
              <a:pPr>
                <a:defRPr/>
              </a:pPr>
              <a:t>2/18/2020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386E316-F2A5-470D-A49E-E661477FAE1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706415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81E74B4-E980-4D0A-8CF4-61F8CFD4E1F1}" type="datetimeFigureOut">
              <a:rPr lang="en-US">
                <a:solidFill>
                  <a:prstClr val="black">
                    <a:tint val="75000"/>
                  </a:prstClr>
                </a:solidFill>
              </a:rPr>
              <a:pPr>
                <a:defRPr/>
              </a:pPr>
              <a:t>2/18/2020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EDC75A9-D850-4EDC-B5D8-96275783D1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20620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C096F45-B18A-4B79-8771-107EEBA7E672}" type="datetimeFigureOut">
              <a:rPr lang="en-US">
                <a:solidFill>
                  <a:prstClr val="black">
                    <a:tint val="75000"/>
                  </a:prstClr>
                </a:solidFill>
              </a:rPr>
              <a:pPr>
                <a:defRPr/>
              </a:pPr>
              <a:t>2/18/2020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303A391-EE52-47CA-8F1A-A3AF212831D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404449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A0DD613-FE25-4BDC-932F-76E0182B4298}" type="datetimeFigureOut">
              <a:rPr lang="en-US"/>
              <a:pPr>
                <a:defRPr/>
              </a:pPr>
              <a:t>2/18/2020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0CE2112-EB3D-441D-BBF6-FE8472B9DB98}" type="slidenum">
              <a:rPr lang="en-US"/>
              <a:pPr>
                <a:defRPr/>
              </a:pPr>
              <a:t>‹#›</a:t>
            </a:fld>
            <a:endParaRPr lang="en-US"/>
          </a:p>
        </p:txBody>
      </p:sp>
    </p:spTree>
    <p:extLst>
      <p:ext uri="{BB962C8B-B14F-4D97-AF65-F5344CB8AC3E}">
        <p14:creationId xmlns:p14="http://schemas.microsoft.com/office/powerpoint/2010/main" val="24170499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3C833370-A711-47C5-87A7-0200448E4047}" type="datetimeFigureOut">
              <a:rPr lang="en-US"/>
              <a:pPr>
                <a:defRPr/>
              </a:pPr>
              <a:t>2/18/2020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BA48A19-95A3-47B6-A309-A5AEA0391D46}" type="slidenum">
              <a:rPr lang="en-US"/>
              <a:pPr>
                <a:defRPr/>
              </a:pPr>
              <a:t>‹#›</a:t>
            </a:fld>
            <a:endParaRPr lang="en-US"/>
          </a:p>
        </p:txBody>
      </p:sp>
    </p:spTree>
    <p:extLst>
      <p:ext uri="{BB962C8B-B14F-4D97-AF65-F5344CB8AC3E}">
        <p14:creationId xmlns:p14="http://schemas.microsoft.com/office/powerpoint/2010/main" val="1376417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C34499D-DE38-454B-839A-5CFF12D609D1}" type="datetimeFigureOut">
              <a:rPr lang="en-US"/>
              <a:pPr>
                <a:defRPr/>
              </a:pPr>
              <a:t>2/18/2020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FBA9A62-7CB7-4D7B-ACC0-EFF0BDBB85F5}" type="slidenum">
              <a:rPr lang="en-US"/>
              <a:pPr>
                <a:defRPr/>
              </a:pPr>
              <a:t>‹#›</a:t>
            </a:fld>
            <a:endParaRPr lang="en-US"/>
          </a:p>
        </p:txBody>
      </p:sp>
    </p:spTree>
    <p:extLst>
      <p:ext uri="{BB962C8B-B14F-4D97-AF65-F5344CB8AC3E}">
        <p14:creationId xmlns:p14="http://schemas.microsoft.com/office/powerpoint/2010/main" val="17518930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645E0B0-57D9-44CE-8FC6-17AAC5A43271}" type="datetimeFigureOut">
              <a:rPr lang="en-US"/>
              <a:pPr>
                <a:defRPr/>
              </a:pPr>
              <a:t>2/18/2020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134D35F-69CE-4B06-8B6C-6DBE58A64542}" type="slidenum">
              <a:rPr lang="en-US"/>
              <a:pPr>
                <a:defRPr/>
              </a:pPr>
              <a:t>‹#›</a:t>
            </a:fld>
            <a:endParaRPr lang="en-US"/>
          </a:p>
        </p:txBody>
      </p:sp>
    </p:spTree>
    <p:extLst>
      <p:ext uri="{BB962C8B-B14F-4D97-AF65-F5344CB8AC3E}">
        <p14:creationId xmlns:p14="http://schemas.microsoft.com/office/powerpoint/2010/main" val="10650544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F06830E-3741-4839-9C90-9621DCC056EF}" type="datetimeFigureOut">
              <a:rPr lang="en-US"/>
              <a:pPr>
                <a:defRPr/>
              </a:pPr>
              <a:t>2/18/2020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5BDED47-F3CB-47BD-A15A-A551F3D594E0}" type="slidenum">
              <a:rPr lang="en-US"/>
              <a:pPr>
                <a:defRPr/>
              </a:pPr>
              <a:t>‹#›</a:t>
            </a:fld>
            <a:endParaRPr lang="en-US"/>
          </a:p>
        </p:txBody>
      </p:sp>
    </p:spTree>
    <p:extLst>
      <p:ext uri="{BB962C8B-B14F-4D97-AF65-F5344CB8AC3E}">
        <p14:creationId xmlns:p14="http://schemas.microsoft.com/office/powerpoint/2010/main" val="39548825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90CB36C-FE95-41C4-B75A-1AA83C38BEC1}" type="datetimeFigureOut">
              <a:rPr lang="en-US"/>
              <a:pPr>
                <a:defRPr/>
              </a:pPr>
              <a:t>2/18/2020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0941DA7-AA41-42AD-ACEE-E9D9CCA6B523}" type="slidenum">
              <a:rPr lang="en-US"/>
              <a:pPr>
                <a:defRPr/>
              </a:pPr>
              <a:t>‹#›</a:t>
            </a:fld>
            <a:endParaRPr lang="en-US"/>
          </a:p>
        </p:txBody>
      </p:sp>
    </p:spTree>
    <p:extLst>
      <p:ext uri="{BB962C8B-B14F-4D97-AF65-F5344CB8AC3E}">
        <p14:creationId xmlns:p14="http://schemas.microsoft.com/office/powerpoint/2010/main" val="2629952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8501C9A-8D76-4AD7-97C9-0396069C5BA1}" type="datetimeFigureOut">
              <a:rPr lang="en-US"/>
              <a:pPr>
                <a:defRPr/>
              </a:pPr>
              <a:t>2/18/2020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9C02B07-F070-4EDB-B20E-1EF088E23C56}"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B2386A4-7531-4F6A-96D9-0828B17CB6AD}" type="datetimeFigureOut">
              <a:rPr lang="en-US"/>
              <a:pPr>
                <a:defRPr/>
              </a:pPr>
              <a:t>2/18/2020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0E06253-EAF6-4F45-920B-C1C89BBEDF95}" type="slidenum">
              <a:rPr lang="en-US"/>
              <a:pPr>
                <a:defRPr/>
              </a:pPr>
              <a:t>‹#›</a:t>
            </a:fld>
            <a:endParaRPr lang="en-US"/>
          </a:p>
        </p:txBody>
      </p:sp>
    </p:spTree>
    <p:extLst>
      <p:ext uri="{BB962C8B-B14F-4D97-AF65-F5344CB8AC3E}">
        <p14:creationId xmlns:p14="http://schemas.microsoft.com/office/powerpoint/2010/main" val="23458130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2199591-3AA6-4D57-983D-BACDA48DC93B}" type="datetimeFigureOut">
              <a:rPr lang="en-US"/>
              <a:pPr>
                <a:defRPr/>
              </a:pPr>
              <a:t>2/18/2020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CA509F0-003A-4061-9A2A-3DF6148DD91D}" type="slidenum">
              <a:rPr lang="en-US"/>
              <a:pPr>
                <a:defRPr/>
              </a:pPr>
              <a:t>‹#›</a:t>
            </a:fld>
            <a:endParaRPr lang="en-US"/>
          </a:p>
        </p:txBody>
      </p:sp>
    </p:spTree>
    <p:extLst>
      <p:ext uri="{BB962C8B-B14F-4D97-AF65-F5344CB8AC3E}">
        <p14:creationId xmlns:p14="http://schemas.microsoft.com/office/powerpoint/2010/main" val="33003030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168E396-B110-46BA-9A5E-BF99AE4AD8BE}" type="datetimeFigureOut">
              <a:rPr lang="en-US"/>
              <a:pPr>
                <a:defRPr/>
              </a:pPr>
              <a:t>2/18/2020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CC3F6FC-3784-4019-B3E7-F0E34B4155B3}" type="slidenum">
              <a:rPr lang="en-US"/>
              <a:pPr>
                <a:defRPr/>
              </a:pPr>
              <a:t>‹#›</a:t>
            </a:fld>
            <a:endParaRPr lang="en-US"/>
          </a:p>
        </p:txBody>
      </p:sp>
    </p:spTree>
    <p:extLst>
      <p:ext uri="{BB962C8B-B14F-4D97-AF65-F5344CB8AC3E}">
        <p14:creationId xmlns:p14="http://schemas.microsoft.com/office/powerpoint/2010/main" val="15634928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57B72BE-1510-4F7D-984C-7811AD27E6A8}" type="datetimeFigureOut">
              <a:rPr lang="en-US"/>
              <a:pPr>
                <a:defRPr/>
              </a:pPr>
              <a:t>2/18/2020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3D20FB3-206D-4C9E-BE8D-A1BF91CF2C2D}" type="slidenum">
              <a:rPr lang="en-US"/>
              <a:pPr>
                <a:defRPr/>
              </a:pPr>
              <a:t>‹#›</a:t>
            </a:fld>
            <a:endParaRPr lang="en-US"/>
          </a:p>
        </p:txBody>
      </p:sp>
    </p:spTree>
    <p:extLst>
      <p:ext uri="{BB962C8B-B14F-4D97-AF65-F5344CB8AC3E}">
        <p14:creationId xmlns:p14="http://schemas.microsoft.com/office/powerpoint/2010/main" val="14910170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BAB898D-1F88-431A-9A09-3CBA2C4DF705}" type="datetimeFigureOut">
              <a:rPr lang="en-US"/>
              <a:pPr>
                <a:defRPr/>
              </a:pPr>
              <a:t>2/18/2020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2D5FF0-20E5-4DC6-881A-E949B8DF97A3}" type="slidenum">
              <a:rPr lang="en-US"/>
              <a:pPr>
                <a:defRPr/>
              </a:pPr>
              <a:t>‹#›</a:t>
            </a:fld>
            <a:endParaRPr lang="en-US"/>
          </a:p>
        </p:txBody>
      </p:sp>
    </p:spTree>
    <p:extLst>
      <p:ext uri="{BB962C8B-B14F-4D97-AF65-F5344CB8AC3E}">
        <p14:creationId xmlns:p14="http://schemas.microsoft.com/office/powerpoint/2010/main" val="12527118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315200" cy="609600"/>
          </a:xfrm>
        </p:spPr>
        <p:txBody>
          <a:bodyPr/>
          <a:lstStyle/>
          <a:p>
            <a:r>
              <a:rPr lang="en-US"/>
              <a:t>Click to edit Master title style</a:t>
            </a:r>
            <a:endParaRPr lang="de-CH"/>
          </a:p>
        </p:txBody>
      </p:sp>
      <p:sp>
        <p:nvSpPr>
          <p:cNvPr id="3" name="Text Placeholder 2"/>
          <p:cNvSpPr>
            <a:spLocks noGrp="1"/>
          </p:cNvSpPr>
          <p:nvPr>
            <p:ph type="body" sz="half" idx="1"/>
          </p:nvPr>
        </p:nvSpPr>
        <p:spPr>
          <a:xfrm>
            <a:off x="457200" y="1219200"/>
            <a:ext cx="42672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Content Placeholder 3"/>
          <p:cNvSpPr>
            <a:spLocks noGrp="1"/>
          </p:cNvSpPr>
          <p:nvPr>
            <p:ph sz="quarter" idx="2"/>
          </p:nvPr>
        </p:nvSpPr>
        <p:spPr>
          <a:xfrm>
            <a:off x="4876800" y="1219200"/>
            <a:ext cx="42672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5" name="Content Placeholder 4"/>
          <p:cNvSpPr>
            <a:spLocks noGrp="1"/>
          </p:cNvSpPr>
          <p:nvPr>
            <p:ph sz="quarter" idx="3"/>
          </p:nvPr>
        </p:nvSpPr>
        <p:spPr>
          <a:xfrm>
            <a:off x="4876800" y="3543300"/>
            <a:ext cx="42672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6" name="Rectangle 4"/>
          <p:cNvSpPr>
            <a:spLocks noGrp="1" noChangeArrowheads="1"/>
          </p:cNvSpPr>
          <p:nvPr>
            <p:ph type="sldNum" sz="quarter" idx="10"/>
          </p:nvPr>
        </p:nvSpPr>
        <p:spPr/>
        <p:txBody>
          <a:bodyPr/>
          <a:lstStyle>
            <a:lvl1pPr>
              <a:defRPr/>
            </a:lvl1pPr>
          </a:lstStyle>
          <a:p>
            <a:pPr>
              <a:defRPr/>
            </a:pPr>
            <a:fld id="{356A45F3-3AA0-40CF-8403-F0D3EF656021}" type="slidenum">
              <a:rPr lang="de-DE"/>
              <a:pPr>
                <a:defRPr/>
              </a:pPr>
              <a:t>‹#›</a:t>
            </a:fld>
            <a:endParaRPr lang="de-DE"/>
          </a:p>
        </p:txBody>
      </p:sp>
      <p:sp>
        <p:nvSpPr>
          <p:cNvPr id="7" name="Rectangle 6"/>
          <p:cNvSpPr>
            <a:spLocks noGrp="1" noChangeArrowheads="1"/>
          </p:cNvSpPr>
          <p:nvPr>
            <p:ph type="ftr" sz="quarter" idx="11"/>
          </p:nvPr>
        </p:nvSpPr>
        <p:spPr/>
        <p:txBody>
          <a:bodyPr/>
          <a:lstStyle>
            <a:lvl1pPr>
              <a:defRPr/>
            </a:lvl1pPr>
          </a:lstStyle>
          <a:p>
            <a:pPr>
              <a:defRPr/>
            </a:pPr>
            <a:r>
              <a:rPr lang="de-DE"/>
              <a:t>K. Grauman, B. Leibe</a:t>
            </a:r>
          </a:p>
        </p:txBody>
      </p:sp>
    </p:spTree>
    <p:extLst>
      <p:ext uri="{BB962C8B-B14F-4D97-AF65-F5344CB8AC3E}">
        <p14:creationId xmlns:p14="http://schemas.microsoft.com/office/powerpoint/2010/main" val="2585829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CEED0C3-F8B4-429A-9062-CA5523AE0A26}" type="datetimeFigureOut">
              <a:rPr lang="en-US"/>
              <a:pPr>
                <a:defRPr/>
              </a:pPr>
              <a:t>2/18/2020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8A5BDA5-0928-4BA4-930C-DB84DFFCC51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0B62AF5-A0D0-4C2B-BF44-3021CE43B17E}" type="datetimeFigureOut">
              <a:rPr lang="en-US"/>
              <a:pPr>
                <a:defRPr/>
              </a:pPr>
              <a:t>2/18/2020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9ABC1D9-9A68-4F21-8029-F3C8C354FE5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F95B9B8-60F1-4A13-8852-42BF3851DF0B}" type="datetimeFigureOut">
              <a:rPr lang="en-US"/>
              <a:pPr>
                <a:defRPr/>
              </a:pPr>
              <a:t>2/18/2020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4D922A8-AD3D-4BCD-8DD0-1C9CE9AB737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7A80B19-307F-401E-89FD-62B5F1C47FD0}" type="datetimeFigureOut">
              <a:rPr lang="en-US"/>
              <a:pPr>
                <a:defRPr/>
              </a:pPr>
              <a:t>2/18/2020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AFF40BB-538F-41CA-8B87-7DD12B8C263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2644277-B787-4433-9EF7-87C48AB100AC}" type="datetimeFigureOut">
              <a:rPr lang="en-US"/>
              <a:pPr>
                <a:defRPr/>
              </a:pPr>
              <a:t>2/18/2020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56C631F-FB01-4381-827A-51534D82D27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FE896B9-109A-49FE-AC5D-8D738401EA78}" type="datetimeFigureOut">
              <a:rPr lang="en-US"/>
              <a:pPr>
                <a:defRPr/>
              </a:pPr>
              <a:t>2/18/2020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E3490E-0B19-41AA-88BD-F43A60A5165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0668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C8B18C6-8508-4116-A4CD-698FFF3368C0}" type="datetimeFigureOut">
              <a:rPr lang="en-US"/>
              <a:pPr>
                <a:defRPr/>
              </a:pPr>
              <a:t>2/18/2020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DC3187B-518C-4297-A486-8FFA291F9A0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50" r:id="rId12"/>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87B9A571-0154-41C9-8AB8-1AECB0CFC685}" type="datetimeFigureOut">
              <a:rPr lang="en-US">
                <a:solidFill>
                  <a:prstClr val="black">
                    <a:tint val="75000"/>
                  </a:prstClr>
                </a:solidFill>
              </a:rPr>
              <a:pPr>
                <a:defRPr/>
              </a:pPr>
              <a:t>2/18/2020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EAB0B7B-7CDE-4713-A5A9-3A866D27B6B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8627629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3D7A14A6-CA62-46AD-9BB5-D756AA61F106}" type="datetimeFigureOut">
              <a:rPr lang="en-US"/>
              <a:pPr>
                <a:defRPr/>
              </a:pPr>
              <a:t>2/18/2020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E7C11075-C1B9-4323-8CA2-8F06E02E341D}" type="slidenum">
              <a:rPr lang="en-US"/>
              <a:pPr>
                <a:defRPr/>
              </a:pPr>
              <a:t>‹#›</a:t>
            </a:fld>
            <a:endParaRPr lang="en-US"/>
          </a:p>
        </p:txBody>
      </p:sp>
    </p:spTree>
    <p:extLst>
      <p:ext uri="{BB962C8B-B14F-4D97-AF65-F5344CB8AC3E}">
        <p14:creationId xmlns:p14="http://schemas.microsoft.com/office/powerpoint/2010/main" val="357574374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0.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5.bin"/><Relationship Id="rId5" Type="http://schemas.openxmlformats.org/officeDocument/2006/relationships/image" Target="../media/image22.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4.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25.png"/><Relationship Id="rId11" Type="http://schemas.openxmlformats.org/officeDocument/2006/relationships/image" Target="../media/image24.wmf"/><Relationship Id="rId5" Type="http://schemas.openxmlformats.org/officeDocument/2006/relationships/image" Target="../media/image23.wmf"/><Relationship Id="rId10" Type="http://schemas.openxmlformats.org/officeDocument/2006/relationships/oleObject" Target="../embeddings/oleObject17.bin"/><Relationship Id="rId4" Type="http://schemas.openxmlformats.org/officeDocument/2006/relationships/oleObject" Target="../embeddings/oleObject16.bin"/><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5.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25.png"/><Relationship Id="rId11" Type="http://schemas.openxmlformats.org/officeDocument/2006/relationships/image" Target="../media/image29.wmf"/><Relationship Id="rId5" Type="http://schemas.openxmlformats.org/officeDocument/2006/relationships/image" Target="../media/image28.wmf"/><Relationship Id="rId10" Type="http://schemas.openxmlformats.org/officeDocument/2006/relationships/oleObject" Target="../embeddings/oleObject19.bin"/><Relationship Id="rId4" Type="http://schemas.openxmlformats.org/officeDocument/2006/relationships/oleObject" Target="../embeddings/oleObject18.bin"/><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6.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25.png"/><Relationship Id="rId11" Type="http://schemas.openxmlformats.org/officeDocument/2006/relationships/image" Target="../media/image31.wmf"/><Relationship Id="rId5" Type="http://schemas.openxmlformats.org/officeDocument/2006/relationships/image" Target="../media/image30.wmf"/><Relationship Id="rId10" Type="http://schemas.openxmlformats.org/officeDocument/2006/relationships/oleObject" Target="../embeddings/oleObject21.bin"/><Relationship Id="rId4" Type="http://schemas.openxmlformats.org/officeDocument/2006/relationships/oleObject" Target="../embeddings/oleObject20.bin"/><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notesSlide" Target="../notesSlides/notesSlide7.xml"/><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32.wmf"/><Relationship Id="rId11" Type="http://schemas.openxmlformats.org/officeDocument/2006/relationships/image" Target="../media/image33.wmf"/><Relationship Id="rId5" Type="http://schemas.openxmlformats.org/officeDocument/2006/relationships/oleObject" Target="../embeddings/oleObject22.bin"/><Relationship Id="rId10" Type="http://schemas.openxmlformats.org/officeDocument/2006/relationships/oleObject" Target="../embeddings/oleObject23.bin"/><Relationship Id="rId4" Type="http://schemas.openxmlformats.org/officeDocument/2006/relationships/image" Target="../media/image27.png"/><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8.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25.png"/><Relationship Id="rId11" Type="http://schemas.openxmlformats.org/officeDocument/2006/relationships/image" Target="../media/image36.wmf"/><Relationship Id="rId5" Type="http://schemas.openxmlformats.org/officeDocument/2006/relationships/image" Target="../media/image35.wmf"/><Relationship Id="rId10" Type="http://schemas.openxmlformats.org/officeDocument/2006/relationships/oleObject" Target="../embeddings/oleObject25.bin"/><Relationship Id="rId4" Type="http://schemas.openxmlformats.org/officeDocument/2006/relationships/oleObject" Target="../embeddings/oleObject24.bin"/><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9.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25.png"/><Relationship Id="rId11" Type="http://schemas.openxmlformats.org/officeDocument/2006/relationships/image" Target="../media/image38.wmf"/><Relationship Id="rId5" Type="http://schemas.openxmlformats.org/officeDocument/2006/relationships/image" Target="../media/image37.wmf"/><Relationship Id="rId10" Type="http://schemas.openxmlformats.org/officeDocument/2006/relationships/oleObject" Target="../embeddings/oleObject27.bin"/><Relationship Id="rId4" Type="http://schemas.openxmlformats.org/officeDocument/2006/relationships/oleObject" Target="../embeddings/oleObject26.bin"/><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45.png"/><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2.wmf"/><Relationship Id="rId3" Type="http://schemas.openxmlformats.org/officeDocument/2006/relationships/image" Target="../media/image4.png"/><Relationship Id="rId7" Type="http://schemas.openxmlformats.org/officeDocument/2006/relationships/oleObject" Target="../embeddings/oleObject2.bin"/><Relationship Id="rId12" Type="http://schemas.openxmlformats.org/officeDocument/2006/relationships/image" Target="../media/image3.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wmf"/><Relationship Id="rId11" Type="http://schemas.openxmlformats.org/officeDocument/2006/relationships/oleObject" Target="../embeddings/oleObject3.bin"/><Relationship Id="rId5" Type="http://schemas.openxmlformats.org/officeDocument/2006/relationships/oleObject" Target="../embeddings/oleObject1.bin"/><Relationship Id="rId10" Type="http://schemas.openxmlformats.org/officeDocument/2006/relationships/image" Target="../media/image7.png"/><Relationship Id="rId4" Type="http://schemas.openxmlformats.org/officeDocument/2006/relationships/image" Target="../media/image5.jpe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30.bin"/><Relationship Id="rId3" Type="http://schemas.openxmlformats.org/officeDocument/2006/relationships/notesSlide" Target="../notesSlides/notesSlide14.xml"/><Relationship Id="rId7" Type="http://schemas.openxmlformats.org/officeDocument/2006/relationships/image" Target="../media/image53.wmf"/><Relationship Id="rId12"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29.bin"/><Relationship Id="rId11" Type="http://schemas.openxmlformats.org/officeDocument/2006/relationships/image" Target="../media/image55.wmf"/><Relationship Id="rId5" Type="http://schemas.openxmlformats.org/officeDocument/2006/relationships/image" Target="../media/image52.wmf"/><Relationship Id="rId10" Type="http://schemas.openxmlformats.org/officeDocument/2006/relationships/oleObject" Target="../embeddings/oleObject31.bin"/><Relationship Id="rId4" Type="http://schemas.openxmlformats.org/officeDocument/2006/relationships/oleObject" Target="../embeddings/oleObject28.bin"/><Relationship Id="rId9" Type="http://schemas.openxmlformats.org/officeDocument/2006/relationships/image" Target="../media/image54.w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en.wikipedia.org/wiki/Harris_affine_region_detector"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34.bin"/><Relationship Id="rId13" Type="http://schemas.openxmlformats.org/officeDocument/2006/relationships/image" Target="../media/image64.png"/><Relationship Id="rId3" Type="http://schemas.openxmlformats.org/officeDocument/2006/relationships/oleObject" Target="../embeddings/oleObject32.bin"/><Relationship Id="rId7" Type="http://schemas.openxmlformats.org/officeDocument/2006/relationships/image" Target="../media/image59.wmf"/><Relationship Id="rId12" Type="http://schemas.openxmlformats.org/officeDocument/2006/relationships/image" Target="../media/image63.png"/><Relationship Id="rId2" Type="http://schemas.openxmlformats.org/officeDocument/2006/relationships/slideLayout" Target="../slideLayouts/slideLayout12.xml"/><Relationship Id="rId1" Type="http://schemas.openxmlformats.org/officeDocument/2006/relationships/vmlDrawing" Target="../drawings/vmlDrawing13.vml"/><Relationship Id="rId6" Type="http://schemas.openxmlformats.org/officeDocument/2006/relationships/oleObject" Target="../embeddings/oleObject33.bin"/><Relationship Id="rId11" Type="http://schemas.openxmlformats.org/officeDocument/2006/relationships/image" Target="../media/image61.wmf"/><Relationship Id="rId5" Type="http://schemas.openxmlformats.org/officeDocument/2006/relationships/image" Target="../media/image62.png"/><Relationship Id="rId10" Type="http://schemas.openxmlformats.org/officeDocument/2006/relationships/oleObject" Target="../embeddings/oleObject35.bin"/><Relationship Id="rId4" Type="http://schemas.openxmlformats.org/officeDocument/2006/relationships/image" Target="../media/image58.wmf"/><Relationship Id="rId9" Type="http://schemas.openxmlformats.org/officeDocument/2006/relationships/image" Target="../media/image60.wmf"/></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38.bin"/><Relationship Id="rId3" Type="http://schemas.openxmlformats.org/officeDocument/2006/relationships/image" Target="../media/image69.png"/><Relationship Id="rId7" Type="http://schemas.openxmlformats.org/officeDocument/2006/relationships/image" Target="../media/image66.wmf"/><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37.bin"/><Relationship Id="rId11" Type="http://schemas.openxmlformats.org/officeDocument/2006/relationships/image" Target="../media/image68.wmf"/><Relationship Id="rId5" Type="http://schemas.openxmlformats.org/officeDocument/2006/relationships/image" Target="../media/image65.wmf"/><Relationship Id="rId10" Type="http://schemas.openxmlformats.org/officeDocument/2006/relationships/oleObject" Target="../embeddings/oleObject39.bin"/><Relationship Id="rId4" Type="http://schemas.openxmlformats.org/officeDocument/2006/relationships/oleObject" Target="../embeddings/oleObject36.bin"/><Relationship Id="rId9" Type="http://schemas.openxmlformats.org/officeDocument/2006/relationships/image" Target="../media/image67.wmf"/></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8" Type="http://schemas.openxmlformats.org/officeDocument/2006/relationships/image" Target="../media/image49.png"/><Relationship Id="rId13" Type="http://schemas.microsoft.com/office/2007/relationships/hdphoto" Target="../media/hdphoto2.wdp"/><Relationship Id="rId3" Type="http://schemas.openxmlformats.org/officeDocument/2006/relationships/notesSlide" Target="../notesSlides/notesSlide18.xml"/><Relationship Id="rId7" Type="http://schemas.openxmlformats.org/officeDocument/2006/relationships/image" Target="../media/image48.png"/><Relationship Id="rId12" Type="http://schemas.openxmlformats.org/officeDocument/2006/relationships/image" Target="../media/image73.png"/><Relationship Id="rId2" Type="http://schemas.openxmlformats.org/officeDocument/2006/relationships/slideLayout" Target="../slideLayouts/slideLayout2.xml"/><Relationship Id="rId16" Type="http://schemas.openxmlformats.org/officeDocument/2006/relationships/image" Target="../media/image68.wmf"/><Relationship Id="rId1" Type="http://schemas.openxmlformats.org/officeDocument/2006/relationships/vmlDrawing" Target="../drawings/vmlDrawing15.vml"/><Relationship Id="rId6" Type="http://schemas.openxmlformats.org/officeDocument/2006/relationships/image" Target="../media/image47.png"/><Relationship Id="rId11" Type="http://schemas.openxmlformats.org/officeDocument/2006/relationships/image" Target="../media/image71.png"/><Relationship Id="rId5" Type="http://schemas.openxmlformats.org/officeDocument/2006/relationships/image" Target="../media/image46.png"/><Relationship Id="rId15" Type="http://schemas.openxmlformats.org/officeDocument/2006/relationships/oleObject" Target="../embeddings/oleObject40.bin"/><Relationship Id="rId10" Type="http://schemas.openxmlformats.org/officeDocument/2006/relationships/image" Target="../media/image70.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10.wmf"/><Relationship Id="rId3" Type="http://schemas.openxmlformats.org/officeDocument/2006/relationships/notesSlide" Target="../notesSlides/notesSlide1.xml"/><Relationship Id="rId7" Type="http://schemas.openxmlformats.org/officeDocument/2006/relationships/image" Target="../media/image8.wmf"/><Relationship Id="rId12" Type="http://schemas.openxmlformats.org/officeDocument/2006/relationships/oleObject" Target="../embeddings/oleObject6.bin"/><Relationship Id="rId17" Type="http://schemas.openxmlformats.org/officeDocument/2006/relationships/image" Target="../media/image12.wmf"/><Relationship Id="rId2" Type="http://schemas.openxmlformats.org/officeDocument/2006/relationships/slideLayout" Target="../slideLayouts/slideLayout2.xml"/><Relationship Id="rId16" Type="http://schemas.openxmlformats.org/officeDocument/2006/relationships/oleObject" Target="../embeddings/oleObject8.bin"/><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16.png"/><Relationship Id="rId5" Type="http://schemas.openxmlformats.org/officeDocument/2006/relationships/image" Target="../media/image14.jpeg"/><Relationship Id="rId15" Type="http://schemas.openxmlformats.org/officeDocument/2006/relationships/image" Target="../media/image11.wmf"/><Relationship Id="rId10" Type="http://schemas.openxmlformats.org/officeDocument/2006/relationships/image" Target="../media/image15.png"/><Relationship Id="rId4" Type="http://schemas.openxmlformats.org/officeDocument/2006/relationships/image" Target="../media/image13.jpeg"/><Relationship Id="rId9" Type="http://schemas.openxmlformats.org/officeDocument/2006/relationships/image" Target="../media/image9.wmf"/><Relationship Id="rId14" Type="http://schemas.openxmlformats.org/officeDocument/2006/relationships/oleObject" Target="../embeddings/oleObject7.bin"/></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43.bin"/><Relationship Id="rId3" Type="http://schemas.openxmlformats.org/officeDocument/2006/relationships/notesSlide" Target="../notesSlides/notesSlide20.xml"/><Relationship Id="rId7" Type="http://schemas.openxmlformats.org/officeDocument/2006/relationships/image" Target="../media/image77.wmf"/><Relationship Id="rId12"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oleObject" Target="../embeddings/oleObject42.bin"/><Relationship Id="rId11" Type="http://schemas.openxmlformats.org/officeDocument/2006/relationships/image" Target="../media/image79.wmf"/><Relationship Id="rId5" Type="http://schemas.openxmlformats.org/officeDocument/2006/relationships/image" Target="../media/image76.wmf"/><Relationship Id="rId10" Type="http://schemas.openxmlformats.org/officeDocument/2006/relationships/oleObject" Target="../embeddings/oleObject44.bin"/><Relationship Id="rId4" Type="http://schemas.openxmlformats.org/officeDocument/2006/relationships/oleObject" Target="../embeddings/oleObject41.bin"/><Relationship Id="rId9" Type="http://schemas.openxmlformats.org/officeDocument/2006/relationships/image" Target="../media/image78.wmf"/></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47.bin"/><Relationship Id="rId13" Type="http://schemas.openxmlformats.org/officeDocument/2006/relationships/image" Target="../media/image84.wmf"/><Relationship Id="rId3" Type="http://schemas.openxmlformats.org/officeDocument/2006/relationships/notesSlide" Target="../notesSlides/notesSlide21.xml"/><Relationship Id="rId7" Type="http://schemas.openxmlformats.org/officeDocument/2006/relationships/image" Target="../media/image81.wmf"/><Relationship Id="rId12" Type="http://schemas.openxmlformats.org/officeDocument/2006/relationships/oleObject" Target="../embeddings/oleObject49.bin"/><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oleObject" Target="../embeddings/oleObject46.bin"/><Relationship Id="rId11" Type="http://schemas.openxmlformats.org/officeDocument/2006/relationships/image" Target="../media/image83.wmf"/><Relationship Id="rId5" Type="http://schemas.openxmlformats.org/officeDocument/2006/relationships/image" Target="../media/image80.wmf"/><Relationship Id="rId15" Type="http://schemas.openxmlformats.org/officeDocument/2006/relationships/image" Target="../media/image85.wmf"/><Relationship Id="rId10" Type="http://schemas.openxmlformats.org/officeDocument/2006/relationships/oleObject" Target="../embeddings/oleObject48.bin"/><Relationship Id="rId4" Type="http://schemas.openxmlformats.org/officeDocument/2006/relationships/oleObject" Target="../embeddings/oleObject45.bin"/><Relationship Id="rId9" Type="http://schemas.openxmlformats.org/officeDocument/2006/relationships/image" Target="../media/image82.wmf"/><Relationship Id="rId14" Type="http://schemas.openxmlformats.org/officeDocument/2006/relationships/oleObject" Target="../embeddings/oleObject50.bin"/></Relationships>
</file>

<file path=ppt/slides/_rels/slide32.xml.rels><?xml version="1.0" encoding="UTF-8" standalone="yes"?>
<Relationships xmlns="http://schemas.openxmlformats.org/package/2006/relationships"><Relationship Id="rId8" Type="http://schemas.openxmlformats.org/officeDocument/2006/relationships/image" Target="../media/image88.wmf"/><Relationship Id="rId3" Type="http://schemas.openxmlformats.org/officeDocument/2006/relationships/oleObject" Target="../embeddings/oleObject51.bin"/><Relationship Id="rId7" Type="http://schemas.openxmlformats.org/officeDocument/2006/relationships/oleObject" Target="../embeddings/oleObject53.bin"/><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image" Target="../media/image87.wmf"/><Relationship Id="rId5" Type="http://schemas.openxmlformats.org/officeDocument/2006/relationships/oleObject" Target="../embeddings/oleObject52.bin"/><Relationship Id="rId4" Type="http://schemas.openxmlformats.org/officeDocument/2006/relationships/image" Target="../media/image86.wmf"/></Relationships>
</file>

<file path=ppt/slides/_rels/slide33.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jpe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3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18" Type="http://schemas.openxmlformats.org/officeDocument/2006/relationships/image" Target="../media/image112.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17" Type="http://schemas.openxmlformats.org/officeDocument/2006/relationships/image" Target="../media/image111.png"/><Relationship Id="rId2" Type="http://schemas.openxmlformats.org/officeDocument/2006/relationships/image" Target="../media/image96.png"/><Relationship Id="rId16"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5" Type="http://schemas.openxmlformats.org/officeDocument/2006/relationships/image" Target="../media/image10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png"/></Relationships>
</file>

<file path=ppt/slides/_rels/slide3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3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10.wmf"/><Relationship Id="rId3" Type="http://schemas.openxmlformats.org/officeDocument/2006/relationships/notesSlide" Target="../notesSlides/notesSlide2.xml"/><Relationship Id="rId7" Type="http://schemas.openxmlformats.org/officeDocument/2006/relationships/image" Target="../media/image8.wmf"/><Relationship Id="rId12" Type="http://schemas.openxmlformats.org/officeDocument/2006/relationships/oleObject" Target="../embeddings/oleObject11.bin"/><Relationship Id="rId17" Type="http://schemas.openxmlformats.org/officeDocument/2006/relationships/image" Target="../media/image12.wmf"/><Relationship Id="rId2" Type="http://schemas.openxmlformats.org/officeDocument/2006/relationships/slideLayout" Target="../slideLayouts/slideLayout2.xml"/><Relationship Id="rId16" Type="http://schemas.openxmlformats.org/officeDocument/2006/relationships/oleObject" Target="../embeddings/oleObject13.bin"/><Relationship Id="rId1" Type="http://schemas.openxmlformats.org/officeDocument/2006/relationships/vmlDrawing" Target="../drawings/vmlDrawing3.vml"/><Relationship Id="rId6" Type="http://schemas.openxmlformats.org/officeDocument/2006/relationships/oleObject" Target="../embeddings/oleObject9.bin"/><Relationship Id="rId11" Type="http://schemas.openxmlformats.org/officeDocument/2006/relationships/image" Target="../media/image16.png"/><Relationship Id="rId5" Type="http://schemas.openxmlformats.org/officeDocument/2006/relationships/image" Target="../media/image14.jpeg"/><Relationship Id="rId15" Type="http://schemas.openxmlformats.org/officeDocument/2006/relationships/image" Target="../media/image11.wmf"/><Relationship Id="rId10" Type="http://schemas.openxmlformats.org/officeDocument/2006/relationships/image" Target="../media/image15.png"/><Relationship Id="rId4" Type="http://schemas.openxmlformats.org/officeDocument/2006/relationships/image" Target="../media/image13.jpeg"/><Relationship Id="rId9" Type="http://schemas.openxmlformats.org/officeDocument/2006/relationships/image" Target="../media/image9.wmf"/><Relationship Id="rId14" Type="http://schemas.openxmlformats.org/officeDocument/2006/relationships/oleObject" Target="../embeddings/oleObject12.bin"/></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55.bin"/><Relationship Id="rId13" Type="http://schemas.openxmlformats.org/officeDocument/2006/relationships/image" Target="../media/image120.wmf"/><Relationship Id="rId3" Type="http://schemas.openxmlformats.org/officeDocument/2006/relationships/notesSlide" Target="../notesSlides/notesSlide23.xml"/><Relationship Id="rId7" Type="http://schemas.openxmlformats.org/officeDocument/2006/relationships/image" Target="../media/image8.wmf"/><Relationship Id="rId12" Type="http://schemas.openxmlformats.org/officeDocument/2006/relationships/oleObject" Target="../embeddings/oleObject56.bin"/><Relationship Id="rId17" Type="http://schemas.openxmlformats.org/officeDocument/2006/relationships/image" Target="../media/image12.wmf"/><Relationship Id="rId2" Type="http://schemas.openxmlformats.org/officeDocument/2006/relationships/slideLayout" Target="../slideLayouts/slideLayout2.xml"/><Relationship Id="rId16" Type="http://schemas.openxmlformats.org/officeDocument/2006/relationships/oleObject" Target="../embeddings/oleObject58.bin"/><Relationship Id="rId1" Type="http://schemas.openxmlformats.org/officeDocument/2006/relationships/vmlDrawing" Target="../drawings/vmlDrawing19.vml"/><Relationship Id="rId6" Type="http://schemas.openxmlformats.org/officeDocument/2006/relationships/oleObject" Target="../embeddings/oleObject54.bin"/><Relationship Id="rId11" Type="http://schemas.openxmlformats.org/officeDocument/2006/relationships/image" Target="../media/image16.png"/><Relationship Id="rId5" Type="http://schemas.openxmlformats.org/officeDocument/2006/relationships/image" Target="../media/image14.jpeg"/><Relationship Id="rId15" Type="http://schemas.openxmlformats.org/officeDocument/2006/relationships/image" Target="../media/image11.wmf"/><Relationship Id="rId10" Type="http://schemas.openxmlformats.org/officeDocument/2006/relationships/image" Target="../media/image15.png"/><Relationship Id="rId4" Type="http://schemas.openxmlformats.org/officeDocument/2006/relationships/image" Target="../media/image13.jpeg"/><Relationship Id="rId9" Type="http://schemas.openxmlformats.org/officeDocument/2006/relationships/image" Target="../media/image9.wmf"/><Relationship Id="rId14" Type="http://schemas.openxmlformats.org/officeDocument/2006/relationships/oleObject" Target="../embeddings/oleObject57.bin"/></Relationships>
</file>

<file path=ppt/slides/_rels/slide4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4.xml"/><Relationship Id="rId1" Type="http://schemas.openxmlformats.org/officeDocument/2006/relationships/slideLayout" Target="../slideLayouts/slideLayout14.xml"/><Relationship Id="rId5" Type="http://schemas.openxmlformats.org/officeDocument/2006/relationships/image" Target="../media/image124.jpg"/><Relationship Id="rId4" Type="http://schemas.openxmlformats.org/officeDocument/2006/relationships/image" Target="../media/image123.jpeg"/></Relationships>
</file>

<file path=ppt/slides/_rels/slide4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4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128.png"/></Relationships>
</file>

<file path=ppt/slides/_rels/slide46.xml.rels><?xml version="1.0" encoding="UTF-8" standalone="yes"?>
<Relationships xmlns="http://schemas.openxmlformats.org/package/2006/relationships"><Relationship Id="rId8" Type="http://schemas.openxmlformats.org/officeDocument/2006/relationships/image" Target="../media/image131.wmf"/><Relationship Id="rId3" Type="http://schemas.openxmlformats.org/officeDocument/2006/relationships/notesSlide" Target="../notesSlides/notesSlide27.xml"/><Relationship Id="rId7" Type="http://schemas.openxmlformats.org/officeDocument/2006/relationships/oleObject" Target="../embeddings/oleObject60.bin"/><Relationship Id="rId2" Type="http://schemas.openxmlformats.org/officeDocument/2006/relationships/slideLayout" Target="../slideLayouts/slideLayout14.xml"/><Relationship Id="rId1" Type="http://schemas.openxmlformats.org/officeDocument/2006/relationships/vmlDrawing" Target="../drawings/vmlDrawing20.vml"/><Relationship Id="rId6" Type="http://schemas.openxmlformats.org/officeDocument/2006/relationships/image" Target="../media/image130.wmf"/><Relationship Id="rId5" Type="http://schemas.openxmlformats.org/officeDocument/2006/relationships/oleObject" Target="../embeddings/oleObject59.bin"/><Relationship Id="rId4" Type="http://schemas.openxmlformats.org/officeDocument/2006/relationships/image" Target="../media/image132.w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134.png"/></Relationships>
</file>

<file path=ppt/slides/_rels/slide4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136.png"/></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6.xml"/><Relationship Id="rId1" Type="http://schemas.openxmlformats.org/officeDocument/2006/relationships/vmlDrawing" Target="../drawings/vmlDrawing4.vml"/><Relationship Id="rId4" Type="http://schemas.openxmlformats.org/officeDocument/2006/relationships/image" Target="../media/image18.emf"/></Relationships>
</file>

<file path=ppt/slides/_rels/slide6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43.w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w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7.xml"/><Relationship Id="rId1" Type="http://schemas.openxmlformats.org/officeDocument/2006/relationships/slideLayout" Target="../slideLayouts/slideLayout30.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jpeg"/></Relationships>
</file>

<file path=ppt/slides/_rels/slide72.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image" Target="../media/image165.wmf"/><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hyperlink" Target="https://ieeexplore.ieee.org/stamp/stamp.jsp?arnumber=8346440"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oleObject" Target="../embeddings/oleObject62.bin"/><Relationship Id="rId13" Type="http://schemas.openxmlformats.org/officeDocument/2006/relationships/image" Target="../media/image11.wmf"/><Relationship Id="rId3" Type="http://schemas.openxmlformats.org/officeDocument/2006/relationships/notesSlide" Target="../notesSlides/notesSlide39.xml"/><Relationship Id="rId7" Type="http://schemas.openxmlformats.org/officeDocument/2006/relationships/image" Target="../media/image167.wmf"/><Relationship Id="rId12" Type="http://schemas.openxmlformats.org/officeDocument/2006/relationships/oleObject" Target="../embeddings/oleObject63.bin"/><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oleObject" Target="../embeddings/oleObject61.bin"/><Relationship Id="rId11" Type="http://schemas.openxmlformats.org/officeDocument/2006/relationships/image" Target="../media/image16.png"/><Relationship Id="rId5" Type="http://schemas.openxmlformats.org/officeDocument/2006/relationships/image" Target="../media/image14.jpeg"/><Relationship Id="rId15" Type="http://schemas.openxmlformats.org/officeDocument/2006/relationships/image" Target="../media/image12.wmf"/><Relationship Id="rId10" Type="http://schemas.openxmlformats.org/officeDocument/2006/relationships/image" Target="../media/image15.png"/><Relationship Id="rId4" Type="http://schemas.openxmlformats.org/officeDocument/2006/relationships/image" Target="../media/image13.jpeg"/><Relationship Id="rId9" Type="http://schemas.openxmlformats.org/officeDocument/2006/relationships/image" Target="../media/image168.wmf"/><Relationship Id="rId14" Type="http://schemas.openxmlformats.org/officeDocument/2006/relationships/oleObject" Target="../embeddings/oleObject64.bin"/></Relationships>
</file>

<file path=ppt/slides/_rels/slide86.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notesSlide" Target="../notesSlides/notesSlide40.xml"/><Relationship Id="rId7" Type="http://schemas.openxmlformats.org/officeDocument/2006/relationships/image" Target="../media/image8.wmf"/><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oleObject" Target="../embeddings/oleObject65.bin"/><Relationship Id="rId5" Type="http://schemas.openxmlformats.org/officeDocument/2006/relationships/image" Target="../media/image14.jpeg"/><Relationship Id="rId10" Type="http://schemas.openxmlformats.org/officeDocument/2006/relationships/image" Target="../media/image173.png"/><Relationship Id="rId4" Type="http://schemas.openxmlformats.org/officeDocument/2006/relationships/image" Target="../media/image13.jpeg"/><Relationship Id="rId9" Type="http://schemas.openxmlformats.org/officeDocument/2006/relationships/image" Target="../media/image172.png"/></Relationships>
</file>

<file path=ppt/slides/_rels/slide88.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54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65.wmf"/><Relationship Id="rId2" Type="http://schemas.openxmlformats.org/officeDocument/2006/relationships/image" Target="../media/image1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Local feature extraction</a:t>
            </a:r>
          </a:p>
        </p:txBody>
      </p:sp>
      <p:sp>
        <p:nvSpPr>
          <p:cNvPr id="3" name="Subtitle 2"/>
          <p:cNvSpPr>
            <a:spLocks noGrp="1"/>
          </p:cNvSpPr>
          <p:nvPr>
            <p:ph type="subTitle" idx="1"/>
          </p:nvPr>
        </p:nvSpPr>
        <p:spPr/>
        <p:txBody>
          <a:bodyPr/>
          <a:lstStyle/>
          <a:p>
            <a:r>
              <a:rPr lang="en-US" dirty="0"/>
              <a:t>Slide credits: James </a:t>
            </a:r>
            <a:r>
              <a:rPr lang="en-US" dirty="0" err="1"/>
              <a:t>Tompkin</a:t>
            </a:r>
            <a:r>
              <a:rPr lang="en-US" dirty="0"/>
              <a:t>, Juan Carlos </a:t>
            </a:r>
            <a:r>
              <a:rPr lang="en-US" dirty="0" err="1"/>
              <a:t>Niebles</a:t>
            </a:r>
            <a:r>
              <a:rPr lang="en-US" dirty="0"/>
              <a:t> and </a:t>
            </a:r>
            <a:r>
              <a:rPr lang="en-US" dirty="0" err="1"/>
              <a:t>Ranjay</a:t>
            </a:r>
            <a:r>
              <a:rPr lang="en-US" dirty="0"/>
              <a:t> Krishna</a:t>
            </a:r>
          </a:p>
          <a:p>
            <a:endParaRPr lang="en-US" dirty="0"/>
          </a:p>
        </p:txBody>
      </p:sp>
    </p:spTree>
    <p:extLst>
      <p:ext uri="{BB962C8B-B14F-4D97-AF65-F5344CB8AC3E}">
        <p14:creationId xmlns:p14="http://schemas.microsoft.com/office/powerpoint/2010/main" val="3003625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dirty="0"/>
              <a:t>Automatic Scale Selection</a:t>
            </a:r>
            <a:endParaRPr lang="de-CH" dirty="0"/>
          </a:p>
        </p:txBody>
      </p:sp>
      <p:sp>
        <p:nvSpPr>
          <p:cNvPr id="9221" name="Footer Placeholder 4"/>
          <p:cNvSpPr>
            <a:spLocks noGrp="1"/>
          </p:cNvSpPr>
          <p:nvPr>
            <p:ph type="ftr" sz="quarter" idx="11"/>
          </p:nvPr>
        </p:nvSpPr>
        <p:spPr/>
        <p:txBody>
          <a:bodyPr/>
          <a:lstStyle/>
          <a:p>
            <a:pPr>
              <a:defRPr/>
            </a:pPr>
            <a:r>
              <a:rPr lang="de-DE"/>
              <a:t>K. Grauman, B. Leibe</a:t>
            </a:r>
          </a:p>
        </p:txBody>
      </p:sp>
      <p:pic>
        <p:nvPicPr>
          <p:cNvPr id="39940" name="Picture 3"/>
          <p:cNvPicPr>
            <a:picLocks noChangeAspect="1" noChangeArrowheads="1"/>
          </p:cNvPicPr>
          <p:nvPr/>
        </p:nvPicPr>
        <p:blipFill>
          <a:blip r:embed="rId4" cstate="print"/>
          <a:srcRect/>
          <a:stretch>
            <a:fillRect/>
          </a:stretch>
        </p:blipFill>
        <p:spPr bwMode="auto">
          <a:xfrm>
            <a:off x="1042988" y="1439863"/>
            <a:ext cx="3313112" cy="2649537"/>
          </a:xfrm>
          <a:prstGeom prst="rect">
            <a:avLst/>
          </a:prstGeom>
          <a:noFill/>
          <a:ln w="9525">
            <a:noFill/>
            <a:miter lim="800000"/>
            <a:headEnd/>
            <a:tailEnd/>
          </a:ln>
        </p:spPr>
      </p:pic>
      <p:pic>
        <p:nvPicPr>
          <p:cNvPr id="39941" name="Picture 4"/>
          <p:cNvPicPr>
            <a:picLocks noChangeAspect="1" noChangeArrowheads="1"/>
          </p:cNvPicPr>
          <p:nvPr/>
        </p:nvPicPr>
        <p:blipFill>
          <a:blip r:embed="rId5" cstate="print"/>
          <a:srcRect/>
          <a:stretch>
            <a:fillRect/>
          </a:stretch>
        </p:blipFill>
        <p:spPr bwMode="auto">
          <a:xfrm>
            <a:off x="5265738" y="1476375"/>
            <a:ext cx="2619375" cy="2663825"/>
          </a:xfrm>
          <a:prstGeom prst="rect">
            <a:avLst/>
          </a:prstGeom>
          <a:noFill/>
          <a:ln w="9525">
            <a:noFill/>
            <a:miter lim="800000"/>
            <a:headEnd/>
            <a:tailEnd/>
          </a:ln>
        </p:spPr>
      </p:pic>
      <p:sp>
        <p:nvSpPr>
          <p:cNvPr id="39942" name="Rectangle 5"/>
          <p:cNvSpPr>
            <a:spLocks noChangeArrowheads="1"/>
          </p:cNvSpPr>
          <p:nvPr/>
        </p:nvSpPr>
        <p:spPr bwMode="auto">
          <a:xfrm>
            <a:off x="1871663" y="2052638"/>
            <a:ext cx="215900" cy="215900"/>
          </a:xfrm>
          <a:prstGeom prst="rect">
            <a:avLst/>
          </a:prstGeom>
          <a:noFill/>
          <a:ln w="25400" cap="sq">
            <a:solidFill>
              <a:srgbClr val="FFFF00"/>
            </a:solidFill>
            <a:miter lim="800000"/>
            <a:headEnd type="none" w="sm" len="sm"/>
            <a:tailEnd type="none" w="sm" len="sm"/>
          </a:ln>
        </p:spPr>
        <p:txBody>
          <a:bodyPr wrap="none" anchor="ctr"/>
          <a:lstStyle/>
          <a:p>
            <a:pPr eaLnBrk="0" hangingPunct="0"/>
            <a:endParaRPr lang="de-CH"/>
          </a:p>
        </p:txBody>
      </p:sp>
      <p:sp>
        <p:nvSpPr>
          <p:cNvPr id="39943" name="Rectangle 6"/>
          <p:cNvSpPr>
            <a:spLocks noChangeArrowheads="1"/>
          </p:cNvSpPr>
          <p:nvPr/>
        </p:nvSpPr>
        <p:spPr bwMode="auto">
          <a:xfrm>
            <a:off x="5641938" y="1700328"/>
            <a:ext cx="435012" cy="433272"/>
          </a:xfrm>
          <a:prstGeom prst="rect">
            <a:avLst/>
          </a:prstGeom>
          <a:noFill/>
          <a:ln w="25400" cap="sq">
            <a:solidFill>
              <a:srgbClr val="FFFF00"/>
            </a:solidFill>
            <a:miter lim="800000"/>
            <a:headEnd type="none" w="sm" len="sm"/>
            <a:tailEnd type="none" w="sm" len="sm"/>
          </a:ln>
        </p:spPr>
        <p:txBody>
          <a:bodyPr wrap="none" anchor="ctr"/>
          <a:lstStyle/>
          <a:p>
            <a:pPr eaLnBrk="0" hangingPunct="0"/>
            <a:endParaRPr lang="de-CH"/>
          </a:p>
        </p:txBody>
      </p:sp>
      <p:grpSp>
        <p:nvGrpSpPr>
          <p:cNvPr id="39944" name="Group 7"/>
          <p:cNvGrpSpPr>
            <a:grpSpLocks/>
          </p:cNvGrpSpPr>
          <p:nvPr/>
        </p:nvGrpSpPr>
        <p:grpSpPr bwMode="auto">
          <a:xfrm>
            <a:off x="5821363" y="1881188"/>
            <a:ext cx="73025" cy="73025"/>
            <a:chOff x="1292" y="2205"/>
            <a:chExt cx="46" cy="46"/>
          </a:xfrm>
        </p:grpSpPr>
        <p:sp>
          <p:nvSpPr>
            <p:cNvPr id="39952" name="Line 8"/>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endParaRPr lang="en-US"/>
            </a:p>
          </p:txBody>
        </p:sp>
        <p:sp>
          <p:nvSpPr>
            <p:cNvPr id="39953" name="Line 9"/>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endParaRPr lang="en-US"/>
            </a:p>
          </p:txBody>
        </p:sp>
      </p:grpSp>
      <p:grpSp>
        <p:nvGrpSpPr>
          <p:cNvPr id="39945" name="Group 10"/>
          <p:cNvGrpSpPr>
            <a:grpSpLocks/>
          </p:cNvGrpSpPr>
          <p:nvPr/>
        </p:nvGrpSpPr>
        <p:grpSpPr bwMode="auto">
          <a:xfrm>
            <a:off x="1943100" y="2124075"/>
            <a:ext cx="73025" cy="73025"/>
            <a:chOff x="1292" y="2205"/>
            <a:chExt cx="46" cy="46"/>
          </a:xfrm>
        </p:grpSpPr>
        <p:sp>
          <p:nvSpPr>
            <p:cNvPr id="39950" name="Line 11"/>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endParaRPr lang="en-US"/>
            </a:p>
          </p:txBody>
        </p:sp>
        <p:sp>
          <p:nvSpPr>
            <p:cNvPr id="39951" name="Line 12"/>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endParaRPr lang="en-US"/>
            </a:p>
          </p:txBody>
        </p:sp>
      </p:grpSp>
      <p:sp>
        <p:nvSpPr>
          <p:cNvPr id="39946" name="Line 13"/>
          <p:cNvSpPr>
            <a:spLocks noChangeShapeType="1"/>
          </p:cNvSpPr>
          <p:nvPr/>
        </p:nvSpPr>
        <p:spPr bwMode="auto">
          <a:xfrm>
            <a:off x="1979613" y="2303463"/>
            <a:ext cx="1116012" cy="2089150"/>
          </a:xfrm>
          <a:prstGeom prst="line">
            <a:avLst/>
          </a:prstGeom>
          <a:noFill/>
          <a:ln w="19050" cap="sq">
            <a:solidFill>
              <a:srgbClr val="FF0000"/>
            </a:solidFill>
            <a:round/>
            <a:headEnd type="none" w="sm" len="sm"/>
            <a:tailEnd type="triangle" w="med" len="med"/>
          </a:ln>
        </p:spPr>
        <p:txBody>
          <a:bodyPr/>
          <a:lstStyle/>
          <a:p>
            <a:endParaRPr lang="en-US"/>
          </a:p>
        </p:txBody>
      </p:sp>
      <p:sp>
        <p:nvSpPr>
          <p:cNvPr id="39947" name="Line 14"/>
          <p:cNvSpPr>
            <a:spLocks noChangeShapeType="1"/>
          </p:cNvSpPr>
          <p:nvPr/>
        </p:nvSpPr>
        <p:spPr bwMode="auto">
          <a:xfrm flipH="1">
            <a:off x="5616575" y="2160588"/>
            <a:ext cx="250825" cy="2268537"/>
          </a:xfrm>
          <a:prstGeom prst="line">
            <a:avLst/>
          </a:prstGeom>
          <a:noFill/>
          <a:ln w="19050" cap="sq">
            <a:solidFill>
              <a:srgbClr val="FF0000"/>
            </a:solidFill>
            <a:round/>
            <a:headEnd type="none" w="sm" len="sm"/>
            <a:tailEnd type="triangle" w="med" len="med"/>
          </a:ln>
        </p:spPr>
        <p:txBody>
          <a:bodyPr/>
          <a:lstStyle/>
          <a:p>
            <a:endParaRPr lang="en-US"/>
          </a:p>
        </p:txBody>
      </p:sp>
      <p:graphicFrame>
        <p:nvGraphicFramePr>
          <p:cNvPr id="39948" name="Object 2"/>
          <p:cNvGraphicFramePr>
            <a:graphicFrameLocks noChangeAspect="1"/>
          </p:cNvGraphicFramePr>
          <p:nvPr/>
        </p:nvGraphicFramePr>
        <p:xfrm>
          <a:off x="3008313" y="4433888"/>
          <a:ext cx="3498850" cy="398462"/>
        </p:xfrm>
        <a:graphic>
          <a:graphicData uri="http://schemas.openxmlformats.org/presentationml/2006/ole">
            <mc:AlternateContent xmlns:mc="http://schemas.openxmlformats.org/markup-compatibility/2006">
              <mc:Choice xmlns:v="urn:schemas-microsoft-com:vml" Requires="v">
                <p:oleObj spid="_x0000_s40030" name="Equation" r:id="rId6" imgW="2120900" imgH="241300" progId="Equation.3">
                  <p:embed/>
                </p:oleObj>
              </mc:Choice>
              <mc:Fallback>
                <p:oleObj name="Equation" r:id="rId6" imgW="2120900" imgH="241300" progId="Equation.3">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8313" y="4433888"/>
                        <a:ext cx="3498850" cy="398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949" name="Text Box 16"/>
          <p:cNvSpPr txBox="1">
            <a:spLocks noChangeArrowheads="1"/>
          </p:cNvSpPr>
          <p:nvPr/>
        </p:nvSpPr>
        <p:spPr bwMode="auto">
          <a:xfrm>
            <a:off x="539750" y="5124450"/>
            <a:ext cx="8137525" cy="1015663"/>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pl-PL" sz="2400" dirty="0"/>
              <a:t>How to find patch sizes</a:t>
            </a:r>
            <a:r>
              <a:rPr lang="en-US" sz="2400" dirty="0"/>
              <a:t> at which </a:t>
            </a:r>
            <a:r>
              <a:rPr lang="en-US" sz="2400" i="1" dirty="0"/>
              <a:t>f</a:t>
            </a:r>
            <a:r>
              <a:rPr lang="en-US" sz="2400" dirty="0"/>
              <a:t> response is equal?</a:t>
            </a:r>
          </a:p>
          <a:p>
            <a:pPr algn="ctr" eaLnBrk="0" hangingPunct="0">
              <a:spcBef>
                <a:spcPct val="50000"/>
              </a:spcBef>
            </a:pPr>
            <a:r>
              <a:rPr lang="en-US" sz="2400" dirty="0"/>
              <a:t>What is a good </a:t>
            </a:r>
            <a:r>
              <a:rPr lang="en-US" sz="2400" i="1" dirty="0"/>
              <a:t>f </a:t>
            </a:r>
            <a:r>
              <a:rPr lang="en-US" sz="2400" dirty="0"/>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t>Automatic Scale Selection</a:t>
            </a:r>
            <a:endParaRPr lang="de-CH"/>
          </a:p>
        </p:txBody>
      </p:sp>
      <p:sp>
        <p:nvSpPr>
          <p:cNvPr id="40963" name="Content Placeholder 2"/>
          <p:cNvSpPr>
            <a:spLocks noGrp="1"/>
          </p:cNvSpPr>
          <p:nvPr>
            <p:ph idx="1"/>
          </p:nvPr>
        </p:nvSpPr>
        <p:spPr/>
        <p:txBody>
          <a:bodyPr/>
          <a:lstStyle/>
          <a:p>
            <a:r>
              <a:rPr lang="en-US" sz="2400" dirty="0"/>
              <a:t>Function responses for increasing scale (scale signature) </a:t>
            </a:r>
            <a:endParaRPr lang="de-CH" sz="2400" dirty="0"/>
          </a:p>
        </p:txBody>
      </p:sp>
      <p:sp>
        <p:nvSpPr>
          <p:cNvPr id="10247" name="Footer Placeholder 4"/>
          <p:cNvSpPr>
            <a:spLocks noGrp="1"/>
          </p:cNvSpPr>
          <p:nvPr>
            <p:ph type="ftr" sz="quarter" idx="11"/>
          </p:nvPr>
        </p:nvSpPr>
        <p:spPr/>
        <p:txBody>
          <a:bodyPr/>
          <a:lstStyle/>
          <a:p>
            <a:pPr>
              <a:defRPr/>
            </a:pPr>
            <a:r>
              <a:rPr lang="de-DE"/>
              <a:t>K. Grauman, B. Leibe</a:t>
            </a:r>
          </a:p>
        </p:txBody>
      </p:sp>
      <p:graphicFrame>
        <p:nvGraphicFramePr>
          <p:cNvPr id="40965" name="Object 2"/>
          <p:cNvGraphicFramePr>
            <a:graphicFrameLocks noChangeAspect="1"/>
          </p:cNvGraphicFramePr>
          <p:nvPr/>
        </p:nvGraphicFramePr>
        <p:xfrm>
          <a:off x="2093913" y="6207125"/>
          <a:ext cx="1038225" cy="277813"/>
        </p:xfrm>
        <a:graphic>
          <a:graphicData uri="http://schemas.openxmlformats.org/presentationml/2006/ole">
            <mc:AlternateContent xmlns:mc="http://schemas.openxmlformats.org/markup-compatibility/2006">
              <mc:Choice xmlns:v="urn:schemas-microsoft-com:vml" Requires="v">
                <p:oleObj spid="_x0000_s41141" name="Equation" r:id="rId4" imgW="901309" imgH="241195" progId="Equation.3">
                  <p:embed/>
                </p:oleObj>
              </mc:Choice>
              <mc:Fallback>
                <p:oleObj name="Equation" r:id="rId4" imgW="901309" imgH="241195"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3913" y="6207125"/>
                        <a:ext cx="1038225" cy="277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0966" name="Picture 4"/>
          <p:cNvPicPr>
            <a:picLocks noChangeAspect="1" noChangeArrowheads="1"/>
          </p:cNvPicPr>
          <p:nvPr/>
        </p:nvPicPr>
        <p:blipFill>
          <a:blip r:embed="rId6" cstate="print"/>
          <a:srcRect/>
          <a:stretch>
            <a:fillRect/>
          </a:stretch>
        </p:blipFill>
        <p:spPr bwMode="auto">
          <a:xfrm>
            <a:off x="1304925" y="4711700"/>
            <a:ext cx="2619375" cy="1485900"/>
          </a:xfrm>
          <a:prstGeom prst="rect">
            <a:avLst/>
          </a:prstGeom>
          <a:noFill/>
          <a:ln w="12700" cap="sq">
            <a:noFill/>
            <a:miter lim="800000"/>
            <a:headEnd type="none" w="sm" len="sm"/>
            <a:tailEnd type="none" w="sm" len="sm"/>
          </a:ln>
        </p:spPr>
      </p:pic>
      <p:pic>
        <p:nvPicPr>
          <p:cNvPr id="40967" name="Picture 6"/>
          <p:cNvPicPr>
            <a:picLocks noChangeAspect="1" noChangeArrowheads="1"/>
          </p:cNvPicPr>
          <p:nvPr/>
        </p:nvPicPr>
        <p:blipFill>
          <a:blip r:embed="rId7" cstate="print"/>
          <a:srcRect/>
          <a:stretch>
            <a:fillRect/>
          </a:stretch>
        </p:blipFill>
        <p:spPr bwMode="auto">
          <a:xfrm>
            <a:off x="1042988" y="1768475"/>
            <a:ext cx="3313112" cy="2649538"/>
          </a:xfrm>
          <a:prstGeom prst="rect">
            <a:avLst/>
          </a:prstGeom>
          <a:noFill/>
          <a:ln w="9525">
            <a:noFill/>
            <a:miter lim="800000"/>
            <a:headEnd/>
            <a:tailEnd/>
          </a:ln>
        </p:spPr>
      </p:pic>
      <p:pic>
        <p:nvPicPr>
          <p:cNvPr id="40968" name="Picture 7"/>
          <p:cNvPicPr>
            <a:picLocks noChangeAspect="1" noChangeArrowheads="1"/>
          </p:cNvPicPr>
          <p:nvPr/>
        </p:nvPicPr>
        <p:blipFill>
          <a:blip r:embed="rId8" cstate="print"/>
          <a:srcRect/>
          <a:stretch>
            <a:fillRect/>
          </a:stretch>
        </p:blipFill>
        <p:spPr bwMode="auto">
          <a:xfrm>
            <a:off x="5265738" y="1804988"/>
            <a:ext cx="2619375" cy="2663825"/>
          </a:xfrm>
          <a:prstGeom prst="rect">
            <a:avLst/>
          </a:prstGeom>
          <a:noFill/>
          <a:ln w="9525">
            <a:noFill/>
            <a:miter lim="800000"/>
            <a:headEnd/>
            <a:tailEnd/>
          </a:ln>
        </p:spPr>
      </p:pic>
      <p:sp>
        <p:nvSpPr>
          <p:cNvPr id="40969" name="Rectangle 8"/>
          <p:cNvSpPr>
            <a:spLocks noChangeArrowheads="1"/>
          </p:cNvSpPr>
          <p:nvPr/>
        </p:nvSpPr>
        <p:spPr bwMode="auto">
          <a:xfrm>
            <a:off x="1906588" y="2417763"/>
            <a:ext cx="144462" cy="142875"/>
          </a:xfrm>
          <a:prstGeom prst="rect">
            <a:avLst/>
          </a:prstGeom>
          <a:noFill/>
          <a:ln w="25400" cap="sq">
            <a:solidFill>
              <a:srgbClr val="FFFF00"/>
            </a:solidFill>
            <a:miter lim="800000"/>
            <a:headEnd type="none" w="sm" len="sm"/>
            <a:tailEnd type="none" w="sm" len="sm"/>
          </a:ln>
        </p:spPr>
        <p:txBody>
          <a:bodyPr wrap="none" anchor="ctr"/>
          <a:lstStyle/>
          <a:p>
            <a:pPr eaLnBrk="0" hangingPunct="0"/>
            <a:endParaRPr lang="de-CH"/>
          </a:p>
        </p:txBody>
      </p:sp>
      <p:grpSp>
        <p:nvGrpSpPr>
          <p:cNvPr id="40970" name="Group 9"/>
          <p:cNvGrpSpPr>
            <a:grpSpLocks/>
          </p:cNvGrpSpPr>
          <p:nvPr/>
        </p:nvGrpSpPr>
        <p:grpSpPr bwMode="auto">
          <a:xfrm>
            <a:off x="5821363" y="2209800"/>
            <a:ext cx="73025" cy="73025"/>
            <a:chOff x="1292" y="2205"/>
            <a:chExt cx="46" cy="46"/>
          </a:xfrm>
        </p:grpSpPr>
        <p:sp>
          <p:nvSpPr>
            <p:cNvPr id="40983" name="Line 10"/>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endParaRPr lang="en-US"/>
            </a:p>
          </p:txBody>
        </p:sp>
        <p:sp>
          <p:nvSpPr>
            <p:cNvPr id="40984" name="Line 11"/>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endParaRPr lang="en-US"/>
            </a:p>
          </p:txBody>
        </p:sp>
      </p:grpSp>
      <p:grpSp>
        <p:nvGrpSpPr>
          <p:cNvPr id="40971" name="Group 12"/>
          <p:cNvGrpSpPr>
            <a:grpSpLocks/>
          </p:cNvGrpSpPr>
          <p:nvPr/>
        </p:nvGrpSpPr>
        <p:grpSpPr bwMode="auto">
          <a:xfrm>
            <a:off x="1943100" y="2452688"/>
            <a:ext cx="73025" cy="73025"/>
            <a:chOff x="1292" y="2205"/>
            <a:chExt cx="46" cy="46"/>
          </a:xfrm>
        </p:grpSpPr>
        <p:sp>
          <p:nvSpPr>
            <p:cNvPr id="40981" name="Line 13"/>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endParaRPr lang="en-US"/>
            </a:p>
          </p:txBody>
        </p:sp>
        <p:sp>
          <p:nvSpPr>
            <p:cNvPr id="40982" name="Line 14"/>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endParaRPr lang="en-US"/>
            </a:p>
          </p:txBody>
        </p:sp>
      </p:grpSp>
      <p:pic>
        <p:nvPicPr>
          <p:cNvPr id="40972" name="Picture 19"/>
          <p:cNvPicPr>
            <a:picLocks noChangeAspect="1" noChangeArrowheads="1"/>
          </p:cNvPicPr>
          <p:nvPr/>
        </p:nvPicPr>
        <p:blipFill>
          <a:blip r:embed="rId9" cstate="print"/>
          <a:srcRect/>
          <a:stretch>
            <a:fillRect/>
          </a:stretch>
        </p:blipFill>
        <p:spPr bwMode="auto">
          <a:xfrm>
            <a:off x="5327650" y="4684713"/>
            <a:ext cx="2562225" cy="1428750"/>
          </a:xfrm>
          <a:prstGeom prst="rect">
            <a:avLst/>
          </a:prstGeom>
          <a:noFill/>
          <a:ln w="12700" cap="sq">
            <a:noFill/>
            <a:miter lim="800000"/>
            <a:headEnd type="none" w="sm" len="sm"/>
            <a:tailEnd type="none" w="sm" len="sm"/>
          </a:ln>
        </p:spPr>
      </p:pic>
      <p:sp>
        <p:nvSpPr>
          <p:cNvPr id="40973" name="Rectangle 20"/>
          <p:cNvSpPr>
            <a:spLocks noChangeArrowheads="1"/>
          </p:cNvSpPr>
          <p:nvPr/>
        </p:nvSpPr>
        <p:spPr bwMode="auto">
          <a:xfrm>
            <a:off x="5448299" y="4737873"/>
            <a:ext cx="2339341" cy="1160007"/>
          </a:xfrm>
          <a:prstGeom prst="rect">
            <a:avLst/>
          </a:prstGeom>
          <a:solidFill>
            <a:schemeClr val="tx1"/>
          </a:solidFill>
          <a:ln w="12700" cap="sq">
            <a:noFill/>
            <a:miter lim="800000"/>
            <a:headEnd type="none" w="sm" len="sm"/>
            <a:tailEnd type="none" w="sm" len="sm"/>
          </a:ln>
        </p:spPr>
        <p:txBody>
          <a:bodyPr wrap="none" anchor="ctr"/>
          <a:lstStyle/>
          <a:p>
            <a:pPr eaLnBrk="0" hangingPunct="0"/>
            <a:endParaRPr lang="de-CH"/>
          </a:p>
        </p:txBody>
      </p:sp>
      <p:graphicFrame>
        <p:nvGraphicFramePr>
          <p:cNvPr id="40974" name="Object 3"/>
          <p:cNvGraphicFramePr>
            <a:graphicFrameLocks noChangeAspect="1"/>
          </p:cNvGraphicFramePr>
          <p:nvPr>
            <p:extLst>
              <p:ext uri="{D42A27DB-BD31-4B8C-83A1-F6EECF244321}">
                <p14:modId xmlns:p14="http://schemas.microsoft.com/office/powerpoint/2010/main" val="1787541279"/>
              </p:ext>
            </p:extLst>
          </p:nvPr>
        </p:nvGraphicFramePr>
        <p:xfrm>
          <a:off x="5937250" y="6153150"/>
          <a:ext cx="1335088" cy="334963"/>
        </p:xfrm>
        <a:graphic>
          <a:graphicData uri="http://schemas.openxmlformats.org/presentationml/2006/ole">
            <mc:AlternateContent xmlns:mc="http://schemas.openxmlformats.org/markup-compatibility/2006">
              <mc:Choice xmlns:v="urn:schemas-microsoft-com:vml" Requires="v">
                <p:oleObj spid="_x0000_s41142" name="Equation" r:id="rId10" imgW="965160" imgH="241200" progId="Equation.3">
                  <p:embed/>
                </p:oleObj>
              </mc:Choice>
              <mc:Fallback>
                <p:oleObj name="Equation" r:id="rId10" imgW="965160" imgH="241200" progId="Equation.3">
                  <p:embed/>
                  <p:pic>
                    <p:nvPicPr>
                      <p:cNvPr id="0" name="Object 3"/>
                      <p:cNvPicPr>
                        <a:picLocks noChangeAspect="1" noChangeArrowheads="1"/>
                      </p:cNvPicPr>
                      <p:nvPr/>
                    </p:nvPicPr>
                    <p:blipFill>
                      <a:blip r:embed="rId11"/>
                      <a:srcRect/>
                      <a:stretch>
                        <a:fillRect/>
                      </a:stretch>
                    </p:blipFill>
                    <p:spPr bwMode="auto">
                      <a:xfrm>
                        <a:off x="5937250" y="6153150"/>
                        <a:ext cx="1335088" cy="334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975" name="Rectangle 22"/>
          <p:cNvSpPr>
            <a:spLocks noChangeArrowheads="1"/>
          </p:cNvSpPr>
          <p:nvPr/>
        </p:nvSpPr>
        <p:spPr bwMode="auto">
          <a:xfrm>
            <a:off x="1490980" y="4756923"/>
            <a:ext cx="2341880" cy="1167627"/>
          </a:xfrm>
          <a:prstGeom prst="rect">
            <a:avLst/>
          </a:prstGeom>
          <a:solidFill>
            <a:schemeClr val="tx1"/>
          </a:solidFill>
          <a:ln w="12700" cap="sq">
            <a:noFill/>
            <a:miter lim="800000"/>
            <a:headEnd type="none" w="sm" len="sm"/>
            <a:tailEnd type="none" w="sm" len="sm"/>
          </a:ln>
        </p:spPr>
        <p:txBody>
          <a:bodyPr wrap="none" anchor="ctr"/>
          <a:lstStyle/>
          <a:p>
            <a:pPr eaLnBrk="0" hangingPunct="0"/>
            <a:endParaRPr lang="de-CH"/>
          </a:p>
        </p:txBody>
      </p:sp>
      <p:sp>
        <p:nvSpPr>
          <p:cNvPr id="40976" name="Line 16"/>
          <p:cNvSpPr>
            <a:spLocks noChangeShapeType="1"/>
          </p:cNvSpPr>
          <p:nvPr/>
        </p:nvSpPr>
        <p:spPr bwMode="auto">
          <a:xfrm flipH="1">
            <a:off x="1547813" y="2632075"/>
            <a:ext cx="431800" cy="2435226"/>
          </a:xfrm>
          <a:prstGeom prst="line">
            <a:avLst/>
          </a:prstGeom>
          <a:noFill/>
          <a:ln w="19050" cap="sq">
            <a:solidFill>
              <a:srgbClr val="FF0000"/>
            </a:solidFill>
            <a:round/>
            <a:headEnd type="none" w="sm" len="sm"/>
            <a:tailEnd type="triangle" w="med" len="med"/>
          </a:ln>
        </p:spPr>
        <p:txBody>
          <a:bodyPr/>
          <a:lstStyle/>
          <a:p>
            <a:endParaRPr lang="en-US"/>
          </a:p>
        </p:txBody>
      </p:sp>
      <p:sp>
        <p:nvSpPr>
          <p:cNvPr id="40977" name="Rectangle 24"/>
          <p:cNvSpPr>
            <a:spLocks noChangeArrowheads="1"/>
          </p:cNvSpPr>
          <p:nvPr/>
        </p:nvSpPr>
        <p:spPr bwMode="auto">
          <a:xfrm>
            <a:off x="5786438" y="2174875"/>
            <a:ext cx="144462" cy="142875"/>
          </a:xfrm>
          <a:prstGeom prst="rect">
            <a:avLst/>
          </a:prstGeom>
          <a:noFill/>
          <a:ln w="25400" cap="sq">
            <a:solidFill>
              <a:srgbClr val="FFFF00"/>
            </a:solidFill>
            <a:miter lim="800000"/>
            <a:headEnd type="none" w="sm" len="sm"/>
            <a:tailEnd type="none" w="sm" len="sm"/>
          </a:ln>
        </p:spPr>
        <p:txBody>
          <a:bodyPr wrap="none" anchor="ctr"/>
          <a:lstStyle/>
          <a:p>
            <a:pPr eaLnBrk="0" hangingPunct="0"/>
            <a:endParaRPr lang="de-CH"/>
          </a:p>
        </p:txBody>
      </p:sp>
      <p:sp>
        <p:nvSpPr>
          <p:cNvPr id="40978" name="Line 25"/>
          <p:cNvSpPr>
            <a:spLocks noChangeShapeType="1"/>
          </p:cNvSpPr>
          <p:nvPr/>
        </p:nvSpPr>
        <p:spPr bwMode="auto">
          <a:xfrm flipH="1">
            <a:off x="5572124" y="2344739"/>
            <a:ext cx="331788" cy="3236912"/>
          </a:xfrm>
          <a:prstGeom prst="line">
            <a:avLst/>
          </a:prstGeom>
          <a:noFill/>
          <a:ln w="19050" cap="sq">
            <a:solidFill>
              <a:srgbClr val="FF0000"/>
            </a:solidFill>
            <a:round/>
            <a:headEnd type="none" w="sm" len="sm"/>
            <a:tailEnd type="triangle" w="med" len="med"/>
          </a:ln>
        </p:spPr>
        <p:txBody>
          <a:bodyPr/>
          <a:lstStyle/>
          <a:p>
            <a:endParaRPr lang="en-US"/>
          </a:p>
        </p:txBody>
      </p:sp>
      <p:sp>
        <p:nvSpPr>
          <p:cNvPr id="40979" name="Oval 26"/>
          <p:cNvSpPr>
            <a:spLocks noChangeArrowheads="1"/>
          </p:cNvSpPr>
          <p:nvPr/>
        </p:nvSpPr>
        <p:spPr bwMode="auto">
          <a:xfrm>
            <a:off x="1511300" y="5116513"/>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0980" name="Oval 27"/>
          <p:cNvSpPr>
            <a:spLocks noChangeArrowheads="1"/>
          </p:cNvSpPr>
          <p:nvPr/>
        </p:nvSpPr>
        <p:spPr bwMode="auto">
          <a:xfrm>
            <a:off x="5543550" y="565785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2" name="TextBox 1">
            <a:extLst>
              <a:ext uri="{FF2B5EF4-FFF2-40B4-BE49-F238E27FC236}">
                <a16:creationId xmlns:a16="http://schemas.microsoft.com/office/drawing/2014/main" id="{0E52BA11-D2D2-44AE-AD2F-DCFBBAD4C8CB}"/>
              </a:ext>
            </a:extLst>
          </p:cNvPr>
          <p:cNvSpPr txBox="1"/>
          <p:nvPr/>
        </p:nvSpPr>
        <p:spPr>
          <a:xfrm>
            <a:off x="552450" y="5029200"/>
            <a:ext cx="847725" cy="600164"/>
          </a:xfrm>
          <a:prstGeom prst="rect">
            <a:avLst/>
          </a:prstGeom>
          <a:noFill/>
        </p:spPr>
        <p:txBody>
          <a:bodyPr wrap="square" rtlCol="0">
            <a:spAutoFit/>
          </a:bodyPr>
          <a:lstStyle/>
          <a:p>
            <a:r>
              <a:rPr lang="en-US" sz="1100" dirty="0"/>
              <a:t>Response of some function </a:t>
            </a:r>
            <a:r>
              <a:rPr lang="en-US" sz="1100" i="1" dirty="0"/>
              <a:t>f</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t>Automatic Scale Selection</a:t>
            </a:r>
            <a:endParaRPr lang="de-CH"/>
          </a:p>
        </p:txBody>
      </p:sp>
      <p:sp>
        <p:nvSpPr>
          <p:cNvPr id="41987" name="Content Placeholder 2"/>
          <p:cNvSpPr>
            <a:spLocks noGrp="1"/>
          </p:cNvSpPr>
          <p:nvPr>
            <p:ph idx="1"/>
          </p:nvPr>
        </p:nvSpPr>
        <p:spPr/>
        <p:txBody>
          <a:bodyPr/>
          <a:lstStyle/>
          <a:p>
            <a:r>
              <a:rPr lang="en-US" sz="2400"/>
              <a:t>Function responses for increasing scale (scale signature) </a:t>
            </a:r>
            <a:endParaRPr lang="de-CH" sz="2400"/>
          </a:p>
          <a:p>
            <a:endParaRPr lang="de-CH" sz="2400"/>
          </a:p>
        </p:txBody>
      </p:sp>
      <p:sp>
        <p:nvSpPr>
          <p:cNvPr id="11271" name="Footer Placeholder 4"/>
          <p:cNvSpPr>
            <a:spLocks noGrp="1"/>
          </p:cNvSpPr>
          <p:nvPr>
            <p:ph type="ftr" sz="quarter" idx="11"/>
          </p:nvPr>
        </p:nvSpPr>
        <p:spPr/>
        <p:txBody>
          <a:bodyPr/>
          <a:lstStyle/>
          <a:p>
            <a:pPr>
              <a:defRPr/>
            </a:pPr>
            <a:r>
              <a:rPr lang="de-DE"/>
              <a:t>K. Grauman, B. Leibe</a:t>
            </a:r>
          </a:p>
        </p:txBody>
      </p:sp>
      <p:graphicFrame>
        <p:nvGraphicFramePr>
          <p:cNvPr id="41989" name="Object 2"/>
          <p:cNvGraphicFramePr>
            <a:graphicFrameLocks noChangeAspect="1"/>
          </p:cNvGraphicFramePr>
          <p:nvPr/>
        </p:nvGraphicFramePr>
        <p:xfrm>
          <a:off x="2093913" y="6207125"/>
          <a:ext cx="1038225" cy="277813"/>
        </p:xfrm>
        <a:graphic>
          <a:graphicData uri="http://schemas.openxmlformats.org/presentationml/2006/ole">
            <mc:AlternateContent xmlns:mc="http://schemas.openxmlformats.org/markup-compatibility/2006">
              <mc:Choice xmlns:v="urn:schemas-microsoft-com:vml" Requires="v">
                <p:oleObj spid="_x0000_s42163" name="Equation" r:id="rId4" imgW="901309" imgH="241195" progId="Equation.3">
                  <p:embed/>
                </p:oleObj>
              </mc:Choice>
              <mc:Fallback>
                <p:oleObj name="Equation" r:id="rId4" imgW="901309" imgH="241195"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3913" y="6207125"/>
                        <a:ext cx="1038225" cy="277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1990" name="Picture 4"/>
          <p:cNvPicPr>
            <a:picLocks noChangeAspect="1" noChangeArrowheads="1"/>
          </p:cNvPicPr>
          <p:nvPr/>
        </p:nvPicPr>
        <p:blipFill>
          <a:blip r:embed="rId6" cstate="print"/>
          <a:srcRect/>
          <a:stretch>
            <a:fillRect/>
          </a:stretch>
        </p:blipFill>
        <p:spPr bwMode="auto">
          <a:xfrm>
            <a:off x="1304925" y="4710113"/>
            <a:ext cx="2619375" cy="1485900"/>
          </a:xfrm>
          <a:prstGeom prst="rect">
            <a:avLst/>
          </a:prstGeom>
          <a:noFill/>
          <a:ln w="12700" cap="sq">
            <a:noFill/>
            <a:miter lim="800000"/>
            <a:headEnd type="none" w="sm" len="sm"/>
            <a:tailEnd type="none" w="sm" len="sm"/>
          </a:ln>
        </p:spPr>
      </p:pic>
      <p:sp>
        <p:nvSpPr>
          <p:cNvPr id="28" name="Rectangle 22"/>
          <p:cNvSpPr>
            <a:spLocks noChangeArrowheads="1"/>
          </p:cNvSpPr>
          <p:nvPr/>
        </p:nvSpPr>
        <p:spPr bwMode="auto">
          <a:xfrm>
            <a:off x="1490980" y="4756923"/>
            <a:ext cx="2341880" cy="1167627"/>
          </a:xfrm>
          <a:prstGeom prst="rect">
            <a:avLst/>
          </a:prstGeom>
          <a:solidFill>
            <a:schemeClr val="tx1"/>
          </a:solidFill>
          <a:ln w="12700" cap="sq">
            <a:noFill/>
            <a:miter lim="800000"/>
            <a:headEnd type="none" w="sm" len="sm"/>
            <a:tailEnd type="none" w="sm" len="sm"/>
          </a:ln>
        </p:spPr>
        <p:txBody>
          <a:bodyPr wrap="none" anchor="ctr"/>
          <a:lstStyle/>
          <a:p>
            <a:pPr eaLnBrk="0" hangingPunct="0"/>
            <a:endParaRPr lang="de-CH"/>
          </a:p>
        </p:txBody>
      </p:sp>
      <p:pic>
        <p:nvPicPr>
          <p:cNvPr id="41991" name="Picture 5"/>
          <p:cNvPicPr>
            <a:picLocks noChangeAspect="1" noChangeArrowheads="1"/>
          </p:cNvPicPr>
          <p:nvPr/>
        </p:nvPicPr>
        <p:blipFill>
          <a:blip r:embed="rId7" cstate="print"/>
          <a:srcRect/>
          <a:stretch>
            <a:fillRect/>
          </a:stretch>
        </p:blipFill>
        <p:spPr bwMode="auto">
          <a:xfrm>
            <a:off x="1042988" y="1766888"/>
            <a:ext cx="3313112" cy="2649537"/>
          </a:xfrm>
          <a:prstGeom prst="rect">
            <a:avLst/>
          </a:prstGeom>
          <a:noFill/>
          <a:ln w="9525">
            <a:noFill/>
            <a:miter lim="800000"/>
            <a:headEnd/>
            <a:tailEnd/>
          </a:ln>
        </p:spPr>
      </p:pic>
      <p:pic>
        <p:nvPicPr>
          <p:cNvPr id="41992" name="Picture 6"/>
          <p:cNvPicPr>
            <a:picLocks noChangeAspect="1" noChangeArrowheads="1"/>
          </p:cNvPicPr>
          <p:nvPr/>
        </p:nvPicPr>
        <p:blipFill>
          <a:blip r:embed="rId8" cstate="print"/>
          <a:srcRect/>
          <a:stretch>
            <a:fillRect/>
          </a:stretch>
        </p:blipFill>
        <p:spPr bwMode="auto">
          <a:xfrm>
            <a:off x="5265738" y="1803400"/>
            <a:ext cx="2619375" cy="2663825"/>
          </a:xfrm>
          <a:prstGeom prst="rect">
            <a:avLst/>
          </a:prstGeom>
          <a:noFill/>
          <a:ln w="9525">
            <a:noFill/>
            <a:miter lim="800000"/>
            <a:headEnd/>
            <a:tailEnd/>
          </a:ln>
        </p:spPr>
      </p:pic>
      <p:sp>
        <p:nvSpPr>
          <p:cNvPr id="41993" name="Rectangle 7"/>
          <p:cNvSpPr>
            <a:spLocks noChangeArrowheads="1"/>
          </p:cNvSpPr>
          <p:nvPr/>
        </p:nvSpPr>
        <p:spPr bwMode="auto">
          <a:xfrm>
            <a:off x="1871663" y="2387600"/>
            <a:ext cx="190500" cy="206375"/>
          </a:xfrm>
          <a:prstGeom prst="rect">
            <a:avLst/>
          </a:prstGeom>
          <a:noFill/>
          <a:ln w="25400" cap="sq">
            <a:solidFill>
              <a:srgbClr val="FFFF00"/>
            </a:solidFill>
            <a:miter lim="800000"/>
            <a:headEnd type="none" w="sm" len="sm"/>
            <a:tailEnd type="none" w="sm" len="sm"/>
          </a:ln>
        </p:spPr>
        <p:txBody>
          <a:bodyPr wrap="none" anchor="ctr"/>
          <a:lstStyle/>
          <a:p>
            <a:pPr eaLnBrk="0" hangingPunct="0"/>
            <a:endParaRPr lang="de-CH"/>
          </a:p>
        </p:txBody>
      </p:sp>
      <p:grpSp>
        <p:nvGrpSpPr>
          <p:cNvPr id="41994" name="Group 8"/>
          <p:cNvGrpSpPr>
            <a:grpSpLocks/>
          </p:cNvGrpSpPr>
          <p:nvPr/>
        </p:nvGrpSpPr>
        <p:grpSpPr bwMode="auto">
          <a:xfrm>
            <a:off x="5821363" y="2208213"/>
            <a:ext cx="73025" cy="73025"/>
            <a:chOff x="1292" y="2205"/>
            <a:chExt cx="46" cy="46"/>
          </a:xfrm>
        </p:grpSpPr>
        <p:sp>
          <p:nvSpPr>
            <p:cNvPr id="42009" name="Line 9"/>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endParaRPr lang="en-US"/>
            </a:p>
          </p:txBody>
        </p:sp>
        <p:sp>
          <p:nvSpPr>
            <p:cNvPr id="42010" name="Line 10"/>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endParaRPr lang="en-US"/>
            </a:p>
          </p:txBody>
        </p:sp>
      </p:grpSp>
      <p:grpSp>
        <p:nvGrpSpPr>
          <p:cNvPr id="41995" name="Group 11"/>
          <p:cNvGrpSpPr>
            <a:grpSpLocks/>
          </p:cNvGrpSpPr>
          <p:nvPr/>
        </p:nvGrpSpPr>
        <p:grpSpPr bwMode="auto">
          <a:xfrm>
            <a:off x="1943100" y="2451100"/>
            <a:ext cx="73025" cy="73025"/>
            <a:chOff x="1292" y="2205"/>
            <a:chExt cx="46" cy="46"/>
          </a:xfrm>
        </p:grpSpPr>
        <p:sp>
          <p:nvSpPr>
            <p:cNvPr id="42007" name="Line 12"/>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endParaRPr lang="en-US"/>
            </a:p>
          </p:txBody>
        </p:sp>
        <p:sp>
          <p:nvSpPr>
            <p:cNvPr id="42008" name="Line 13"/>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endParaRPr lang="en-US"/>
            </a:p>
          </p:txBody>
        </p:sp>
      </p:grpSp>
      <p:pic>
        <p:nvPicPr>
          <p:cNvPr id="41996" name="Picture 14"/>
          <p:cNvPicPr>
            <a:picLocks noChangeAspect="1" noChangeArrowheads="1"/>
          </p:cNvPicPr>
          <p:nvPr/>
        </p:nvPicPr>
        <p:blipFill>
          <a:blip r:embed="rId9" cstate="print"/>
          <a:srcRect/>
          <a:stretch>
            <a:fillRect/>
          </a:stretch>
        </p:blipFill>
        <p:spPr bwMode="auto">
          <a:xfrm>
            <a:off x="5327650" y="4683125"/>
            <a:ext cx="2562225" cy="1428750"/>
          </a:xfrm>
          <a:prstGeom prst="rect">
            <a:avLst/>
          </a:prstGeom>
          <a:noFill/>
          <a:ln w="12700" cap="sq">
            <a:noFill/>
            <a:miter lim="800000"/>
            <a:headEnd type="none" w="sm" len="sm"/>
            <a:tailEnd type="none" w="sm" len="sm"/>
          </a:ln>
        </p:spPr>
      </p:pic>
      <p:graphicFrame>
        <p:nvGraphicFramePr>
          <p:cNvPr id="41998" name="Object 3"/>
          <p:cNvGraphicFramePr>
            <a:graphicFrameLocks noChangeAspect="1"/>
          </p:cNvGraphicFramePr>
          <p:nvPr>
            <p:extLst>
              <p:ext uri="{D42A27DB-BD31-4B8C-83A1-F6EECF244321}">
                <p14:modId xmlns:p14="http://schemas.microsoft.com/office/powerpoint/2010/main" val="1178470977"/>
              </p:ext>
            </p:extLst>
          </p:nvPr>
        </p:nvGraphicFramePr>
        <p:xfrm>
          <a:off x="5937250" y="6153150"/>
          <a:ext cx="1335088" cy="334963"/>
        </p:xfrm>
        <a:graphic>
          <a:graphicData uri="http://schemas.openxmlformats.org/presentationml/2006/ole">
            <mc:AlternateContent xmlns:mc="http://schemas.openxmlformats.org/markup-compatibility/2006">
              <mc:Choice xmlns:v="urn:schemas-microsoft-com:vml" Requires="v">
                <p:oleObj spid="_x0000_s42164" name="Equation" r:id="rId10" imgW="965160" imgH="241200" progId="Equation.3">
                  <p:embed/>
                </p:oleObj>
              </mc:Choice>
              <mc:Fallback>
                <p:oleObj name="Equation" r:id="rId10" imgW="965160" imgH="241200" progId="Equation.3">
                  <p:embed/>
                  <p:pic>
                    <p:nvPicPr>
                      <p:cNvPr id="0" name="Object 3"/>
                      <p:cNvPicPr>
                        <a:picLocks noChangeAspect="1" noChangeArrowheads="1"/>
                      </p:cNvPicPr>
                      <p:nvPr/>
                    </p:nvPicPr>
                    <p:blipFill>
                      <a:blip r:embed="rId11"/>
                      <a:srcRect/>
                      <a:stretch>
                        <a:fillRect/>
                      </a:stretch>
                    </p:blipFill>
                    <p:spPr bwMode="auto">
                      <a:xfrm>
                        <a:off x="5937250" y="6153150"/>
                        <a:ext cx="1335088" cy="334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2000" name="Line 19"/>
          <p:cNvSpPr>
            <a:spLocks noChangeShapeType="1"/>
          </p:cNvSpPr>
          <p:nvPr/>
        </p:nvSpPr>
        <p:spPr bwMode="auto">
          <a:xfrm flipH="1">
            <a:off x="1620837" y="2630488"/>
            <a:ext cx="358775" cy="2241550"/>
          </a:xfrm>
          <a:prstGeom prst="line">
            <a:avLst/>
          </a:prstGeom>
          <a:noFill/>
          <a:ln w="19050" cap="sq">
            <a:solidFill>
              <a:srgbClr val="FF0000"/>
            </a:solidFill>
            <a:round/>
            <a:headEnd type="none" w="sm" len="sm"/>
            <a:tailEnd type="triangle" w="med" len="med"/>
          </a:ln>
        </p:spPr>
        <p:txBody>
          <a:bodyPr/>
          <a:lstStyle/>
          <a:p>
            <a:endParaRPr lang="en-US"/>
          </a:p>
        </p:txBody>
      </p:sp>
      <p:sp>
        <p:nvSpPr>
          <p:cNvPr id="42001" name="Rectangle 20"/>
          <p:cNvSpPr>
            <a:spLocks noChangeArrowheads="1"/>
          </p:cNvSpPr>
          <p:nvPr/>
        </p:nvSpPr>
        <p:spPr bwMode="auto">
          <a:xfrm>
            <a:off x="5751513" y="2144713"/>
            <a:ext cx="190500" cy="206375"/>
          </a:xfrm>
          <a:prstGeom prst="rect">
            <a:avLst/>
          </a:prstGeom>
          <a:noFill/>
          <a:ln w="25400" cap="sq">
            <a:solidFill>
              <a:srgbClr val="FFFF00"/>
            </a:solidFill>
            <a:miter lim="800000"/>
            <a:headEnd type="none" w="sm" len="sm"/>
            <a:tailEnd type="none" w="sm" len="sm"/>
          </a:ln>
        </p:spPr>
        <p:txBody>
          <a:bodyPr wrap="none" anchor="ctr"/>
          <a:lstStyle/>
          <a:p>
            <a:pPr eaLnBrk="0" hangingPunct="0"/>
            <a:endParaRPr lang="de-CH"/>
          </a:p>
        </p:txBody>
      </p:sp>
      <p:sp>
        <p:nvSpPr>
          <p:cNvPr id="42003" name="Oval 22"/>
          <p:cNvSpPr>
            <a:spLocks noChangeArrowheads="1"/>
          </p:cNvSpPr>
          <p:nvPr/>
        </p:nvSpPr>
        <p:spPr bwMode="auto">
          <a:xfrm>
            <a:off x="1511300" y="51149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27" name="Rectangle 20"/>
          <p:cNvSpPr>
            <a:spLocks noChangeArrowheads="1"/>
          </p:cNvSpPr>
          <p:nvPr/>
        </p:nvSpPr>
        <p:spPr bwMode="auto">
          <a:xfrm>
            <a:off x="5448299" y="4737873"/>
            <a:ext cx="2339341" cy="1160007"/>
          </a:xfrm>
          <a:prstGeom prst="rect">
            <a:avLst/>
          </a:prstGeom>
          <a:solidFill>
            <a:schemeClr val="tx1"/>
          </a:solidFill>
          <a:ln w="12700" cap="sq">
            <a:noFill/>
            <a:miter lim="800000"/>
            <a:headEnd type="none" w="sm" len="sm"/>
            <a:tailEnd type="none" w="sm" len="sm"/>
          </a:ln>
        </p:spPr>
        <p:txBody>
          <a:bodyPr wrap="none" anchor="ctr"/>
          <a:lstStyle/>
          <a:p>
            <a:pPr eaLnBrk="0" hangingPunct="0"/>
            <a:endParaRPr lang="de-CH"/>
          </a:p>
        </p:txBody>
      </p:sp>
      <p:sp>
        <p:nvSpPr>
          <p:cNvPr id="42004" name="Oval 23"/>
          <p:cNvSpPr>
            <a:spLocks noChangeArrowheads="1"/>
          </p:cNvSpPr>
          <p:nvPr/>
        </p:nvSpPr>
        <p:spPr bwMode="auto">
          <a:xfrm>
            <a:off x="5534025" y="56467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2006" name="Oval 25"/>
          <p:cNvSpPr>
            <a:spLocks noChangeArrowheads="1"/>
          </p:cNvSpPr>
          <p:nvPr/>
        </p:nvSpPr>
        <p:spPr bwMode="auto">
          <a:xfrm>
            <a:off x="5651500" y="53673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2002" name="Line 21"/>
          <p:cNvSpPr>
            <a:spLocks noChangeShapeType="1"/>
          </p:cNvSpPr>
          <p:nvPr/>
        </p:nvSpPr>
        <p:spPr bwMode="auto">
          <a:xfrm flipH="1">
            <a:off x="5688013" y="2343150"/>
            <a:ext cx="215900" cy="2916238"/>
          </a:xfrm>
          <a:prstGeom prst="line">
            <a:avLst/>
          </a:prstGeom>
          <a:noFill/>
          <a:ln w="19050" cap="sq">
            <a:solidFill>
              <a:srgbClr val="FF0000"/>
            </a:solidFill>
            <a:round/>
            <a:headEnd type="none" w="sm" len="sm"/>
            <a:tailEnd type="triangle" w="med" len="med"/>
          </a:ln>
        </p:spPr>
        <p:txBody>
          <a:bodyPr/>
          <a:lstStyle/>
          <a:p>
            <a:endParaRPr lang="en-US"/>
          </a:p>
        </p:txBody>
      </p:sp>
      <p:sp>
        <p:nvSpPr>
          <p:cNvPr id="29" name="TextBox 28">
            <a:extLst>
              <a:ext uri="{FF2B5EF4-FFF2-40B4-BE49-F238E27FC236}">
                <a16:creationId xmlns:a16="http://schemas.microsoft.com/office/drawing/2014/main" id="{15A2AC57-5DC4-468F-80DD-3D42EB22C416}"/>
              </a:ext>
            </a:extLst>
          </p:cNvPr>
          <p:cNvSpPr txBox="1"/>
          <p:nvPr/>
        </p:nvSpPr>
        <p:spPr>
          <a:xfrm>
            <a:off x="552450" y="5029200"/>
            <a:ext cx="847725" cy="600164"/>
          </a:xfrm>
          <a:prstGeom prst="rect">
            <a:avLst/>
          </a:prstGeom>
          <a:noFill/>
        </p:spPr>
        <p:txBody>
          <a:bodyPr wrap="square" rtlCol="0">
            <a:spAutoFit/>
          </a:bodyPr>
          <a:lstStyle/>
          <a:p>
            <a:r>
              <a:rPr lang="en-US" sz="1100" dirty="0"/>
              <a:t>Response of some function </a:t>
            </a:r>
            <a:r>
              <a:rPr lang="en-US" sz="1100" i="1" dirty="0"/>
              <a:t>f</a:t>
            </a:r>
          </a:p>
        </p:txBody>
      </p:sp>
      <p:sp>
        <p:nvSpPr>
          <p:cNvPr id="30" name="Oval 24">
            <a:extLst>
              <a:ext uri="{FF2B5EF4-FFF2-40B4-BE49-F238E27FC236}">
                <a16:creationId xmlns:a16="http://schemas.microsoft.com/office/drawing/2014/main" id="{C42969C0-4923-4B1C-8556-B814C882BA89}"/>
              </a:ext>
            </a:extLst>
          </p:cNvPr>
          <p:cNvSpPr>
            <a:spLocks noChangeArrowheads="1"/>
          </p:cNvSpPr>
          <p:nvPr/>
        </p:nvSpPr>
        <p:spPr bwMode="auto">
          <a:xfrm>
            <a:off x="1584325" y="48990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t>Automatic Scale Selection</a:t>
            </a:r>
            <a:endParaRPr lang="de-CH"/>
          </a:p>
        </p:txBody>
      </p:sp>
      <p:sp>
        <p:nvSpPr>
          <p:cNvPr id="43011" name="Content Placeholder 2"/>
          <p:cNvSpPr>
            <a:spLocks noGrp="1"/>
          </p:cNvSpPr>
          <p:nvPr>
            <p:ph idx="1"/>
          </p:nvPr>
        </p:nvSpPr>
        <p:spPr/>
        <p:txBody>
          <a:bodyPr/>
          <a:lstStyle/>
          <a:p>
            <a:r>
              <a:rPr lang="en-US" sz="2400"/>
              <a:t>Function responses for increasing scale (scale signature) </a:t>
            </a:r>
            <a:endParaRPr lang="de-CH" sz="2400"/>
          </a:p>
          <a:p>
            <a:endParaRPr lang="de-CH" sz="2400"/>
          </a:p>
        </p:txBody>
      </p:sp>
      <p:sp>
        <p:nvSpPr>
          <p:cNvPr id="12295" name="Footer Placeholder 4"/>
          <p:cNvSpPr>
            <a:spLocks noGrp="1"/>
          </p:cNvSpPr>
          <p:nvPr>
            <p:ph type="ftr" sz="quarter" idx="11"/>
          </p:nvPr>
        </p:nvSpPr>
        <p:spPr/>
        <p:txBody>
          <a:bodyPr/>
          <a:lstStyle/>
          <a:p>
            <a:pPr>
              <a:defRPr/>
            </a:pPr>
            <a:r>
              <a:rPr lang="de-DE"/>
              <a:t>K. Grauman, B. Leibe</a:t>
            </a:r>
          </a:p>
        </p:txBody>
      </p:sp>
      <p:graphicFrame>
        <p:nvGraphicFramePr>
          <p:cNvPr id="43013" name="Object 4"/>
          <p:cNvGraphicFramePr>
            <a:graphicFrameLocks noChangeAspect="1"/>
          </p:cNvGraphicFramePr>
          <p:nvPr/>
        </p:nvGraphicFramePr>
        <p:xfrm>
          <a:off x="2093913" y="6207125"/>
          <a:ext cx="1038225" cy="277813"/>
        </p:xfrm>
        <a:graphic>
          <a:graphicData uri="http://schemas.openxmlformats.org/presentationml/2006/ole">
            <mc:AlternateContent xmlns:mc="http://schemas.openxmlformats.org/markup-compatibility/2006">
              <mc:Choice xmlns:v="urn:schemas-microsoft-com:vml" Requires="v">
                <p:oleObj spid="_x0000_s43187" name="Equation" r:id="rId4" imgW="901309" imgH="241195" progId="Equation.3">
                  <p:embed/>
                </p:oleObj>
              </mc:Choice>
              <mc:Fallback>
                <p:oleObj name="Equation" r:id="rId4" imgW="901309" imgH="241195"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3913" y="6207125"/>
                        <a:ext cx="1038225" cy="277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3014" name="Picture 4"/>
          <p:cNvPicPr>
            <a:picLocks noChangeAspect="1" noChangeArrowheads="1"/>
          </p:cNvPicPr>
          <p:nvPr/>
        </p:nvPicPr>
        <p:blipFill>
          <a:blip r:embed="rId6" cstate="print"/>
          <a:srcRect/>
          <a:stretch>
            <a:fillRect/>
          </a:stretch>
        </p:blipFill>
        <p:spPr bwMode="auto">
          <a:xfrm>
            <a:off x="1304925" y="4710113"/>
            <a:ext cx="2619375" cy="1485900"/>
          </a:xfrm>
          <a:prstGeom prst="rect">
            <a:avLst/>
          </a:prstGeom>
          <a:noFill/>
          <a:ln w="12700" cap="sq">
            <a:noFill/>
            <a:miter lim="800000"/>
            <a:headEnd type="none" w="sm" len="sm"/>
            <a:tailEnd type="none" w="sm" len="sm"/>
          </a:ln>
        </p:spPr>
      </p:pic>
      <p:pic>
        <p:nvPicPr>
          <p:cNvPr id="43015" name="Picture 5"/>
          <p:cNvPicPr>
            <a:picLocks noChangeAspect="1" noChangeArrowheads="1"/>
          </p:cNvPicPr>
          <p:nvPr/>
        </p:nvPicPr>
        <p:blipFill>
          <a:blip r:embed="rId7" cstate="print"/>
          <a:srcRect/>
          <a:stretch>
            <a:fillRect/>
          </a:stretch>
        </p:blipFill>
        <p:spPr bwMode="auto">
          <a:xfrm>
            <a:off x="1042988" y="1766888"/>
            <a:ext cx="3313112" cy="2649537"/>
          </a:xfrm>
          <a:prstGeom prst="rect">
            <a:avLst/>
          </a:prstGeom>
          <a:noFill/>
          <a:ln w="9525">
            <a:noFill/>
            <a:miter lim="800000"/>
            <a:headEnd/>
            <a:tailEnd/>
          </a:ln>
        </p:spPr>
      </p:pic>
      <p:pic>
        <p:nvPicPr>
          <p:cNvPr id="43016" name="Picture 6"/>
          <p:cNvPicPr>
            <a:picLocks noChangeAspect="1" noChangeArrowheads="1"/>
          </p:cNvPicPr>
          <p:nvPr/>
        </p:nvPicPr>
        <p:blipFill>
          <a:blip r:embed="rId8" cstate="print"/>
          <a:srcRect/>
          <a:stretch>
            <a:fillRect/>
          </a:stretch>
        </p:blipFill>
        <p:spPr bwMode="auto">
          <a:xfrm>
            <a:off x="5265738" y="1803400"/>
            <a:ext cx="2619375" cy="2663825"/>
          </a:xfrm>
          <a:prstGeom prst="rect">
            <a:avLst/>
          </a:prstGeom>
          <a:noFill/>
          <a:ln w="9525">
            <a:noFill/>
            <a:miter lim="800000"/>
            <a:headEnd/>
            <a:tailEnd/>
          </a:ln>
        </p:spPr>
      </p:pic>
      <p:sp>
        <p:nvSpPr>
          <p:cNvPr id="43017" name="Rectangle 7"/>
          <p:cNvSpPr>
            <a:spLocks noChangeArrowheads="1"/>
          </p:cNvSpPr>
          <p:nvPr/>
        </p:nvSpPr>
        <p:spPr bwMode="auto">
          <a:xfrm>
            <a:off x="1843088" y="2349500"/>
            <a:ext cx="260350" cy="269875"/>
          </a:xfrm>
          <a:prstGeom prst="rect">
            <a:avLst/>
          </a:prstGeom>
          <a:noFill/>
          <a:ln w="25400" cap="sq">
            <a:solidFill>
              <a:srgbClr val="FFFF00"/>
            </a:solidFill>
            <a:miter lim="800000"/>
            <a:headEnd type="none" w="sm" len="sm"/>
            <a:tailEnd type="none" w="sm" len="sm"/>
          </a:ln>
        </p:spPr>
        <p:txBody>
          <a:bodyPr wrap="none" anchor="ctr"/>
          <a:lstStyle/>
          <a:p>
            <a:pPr eaLnBrk="0" hangingPunct="0"/>
            <a:endParaRPr lang="de-CH"/>
          </a:p>
        </p:txBody>
      </p:sp>
      <p:grpSp>
        <p:nvGrpSpPr>
          <p:cNvPr id="43018" name="Group 8"/>
          <p:cNvGrpSpPr>
            <a:grpSpLocks/>
          </p:cNvGrpSpPr>
          <p:nvPr/>
        </p:nvGrpSpPr>
        <p:grpSpPr bwMode="auto">
          <a:xfrm>
            <a:off x="5821363" y="2208213"/>
            <a:ext cx="73025" cy="73025"/>
            <a:chOff x="1292" y="2205"/>
            <a:chExt cx="46" cy="46"/>
          </a:xfrm>
        </p:grpSpPr>
        <p:sp>
          <p:nvSpPr>
            <p:cNvPr id="43035" name="Line 9"/>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endParaRPr lang="en-US"/>
            </a:p>
          </p:txBody>
        </p:sp>
        <p:sp>
          <p:nvSpPr>
            <p:cNvPr id="43036" name="Line 10"/>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endParaRPr lang="en-US"/>
            </a:p>
          </p:txBody>
        </p:sp>
      </p:grpSp>
      <p:grpSp>
        <p:nvGrpSpPr>
          <p:cNvPr id="43019" name="Group 11"/>
          <p:cNvGrpSpPr>
            <a:grpSpLocks/>
          </p:cNvGrpSpPr>
          <p:nvPr/>
        </p:nvGrpSpPr>
        <p:grpSpPr bwMode="auto">
          <a:xfrm>
            <a:off x="1943100" y="2451100"/>
            <a:ext cx="73025" cy="73025"/>
            <a:chOff x="1292" y="2205"/>
            <a:chExt cx="46" cy="46"/>
          </a:xfrm>
        </p:grpSpPr>
        <p:sp>
          <p:nvSpPr>
            <p:cNvPr id="43033" name="Line 12"/>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endParaRPr lang="en-US"/>
            </a:p>
          </p:txBody>
        </p:sp>
        <p:sp>
          <p:nvSpPr>
            <p:cNvPr id="43034" name="Line 13"/>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endParaRPr lang="en-US"/>
            </a:p>
          </p:txBody>
        </p:sp>
      </p:grpSp>
      <p:pic>
        <p:nvPicPr>
          <p:cNvPr id="43020" name="Picture 14"/>
          <p:cNvPicPr>
            <a:picLocks noChangeAspect="1" noChangeArrowheads="1"/>
          </p:cNvPicPr>
          <p:nvPr/>
        </p:nvPicPr>
        <p:blipFill>
          <a:blip r:embed="rId9" cstate="print"/>
          <a:srcRect/>
          <a:stretch>
            <a:fillRect/>
          </a:stretch>
        </p:blipFill>
        <p:spPr bwMode="auto">
          <a:xfrm>
            <a:off x="5327650" y="4683125"/>
            <a:ext cx="2562225" cy="1428750"/>
          </a:xfrm>
          <a:prstGeom prst="rect">
            <a:avLst/>
          </a:prstGeom>
          <a:noFill/>
          <a:ln w="12700" cap="sq">
            <a:noFill/>
            <a:miter lim="800000"/>
            <a:headEnd type="none" w="sm" len="sm"/>
            <a:tailEnd type="none" w="sm" len="sm"/>
          </a:ln>
        </p:spPr>
      </p:pic>
      <p:graphicFrame>
        <p:nvGraphicFramePr>
          <p:cNvPr id="43022" name="Object 5"/>
          <p:cNvGraphicFramePr>
            <a:graphicFrameLocks noChangeAspect="1"/>
          </p:cNvGraphicFramePr>
          <p:nvPr>
            <p:extLst>
              <p:ext uri="{D42A27DB-BD31-4B8C-83A1-F6EECF244321}">
                <p14:modId xmlns:p14="http://schemas.microsoft.com/office/powerpoint/2010/main" val="3235385051"/>
              </p:ext>
            </p:extLst>
          </p:nvPr>
        </p:nvGraphicFramePr>
        <p:xfrm>
          <a:off x="5935663" y="6153150"/>
          <a:ext cx="1338262" cy="334963"/>
        </p:xfrm>
        <a:graphic>
          <a:graphicData uri="http://schemas.openxmlformats.org/presentationml/2006/ole">
            <mc:AlternateContent xmlns:mc="http://schemas.openxmlformats.org/markup-compatibility/2006">
              <mc:Choice xmlns:v="urn:schemas-microsoft-com:vml" Requires="v">
                <p:oleObj spid="_x0000_s43188" name="Equation" r:id="rId10" imgW="965160" imgH="241200" progId="Equation.3">
                  <p:embed/>
                </p:oleObj>
              </mc:Choice>
              <mc:Fallback>
                <p:oleObj name="Equation" r:id="rId10" imgW="965160" imgH="241200" progId="Equation.3">
                  <p:embed/>
                  <p:pic>
                    <p:nvPicPr>
                      <p:cNvPr id="0" name="Object 5"/>
                      <p:cNvPicPr>
                        <a:picLocks noChangeAspect="1" noChangeArrowheads="1"/>
                      </p:cNvPicPr>
                      <p:nvPr/>
                    </p:nvPicPr>
                    <p:blipFill>
                      <a:blip r:embed="rId11"/>
                      <a:srcRect/>
                      <a:stretch>
                        <a:fillRect/>
                      </a:stretch>
                    </p:blipFill>
                    <p:spPr bwMode="auto">
                      <a:xfrm>
                        <a:off x="5935663" y="6153150"/>
                        <a:ext cx="1338262" cy="334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024" name="Line 19"/>
          <p:cNvSpPr>
            <a:spLocks noChangeShapeType="1"/>
          </p:cNvSpPr>
          <p:nvPr/>
        </p:nvSpPr>
        <p:spPr bwMode="auto">
          <a:xfrm flipH="1">
            <a:off x="1763713" y="2630488"/>
            <a:ext cx="215900" cy="2052637"/>
          </a:xfrm>
          <a:prstGeom prst="line">
            <a:avLst/>
          </a:prstGeom>
          <a:noFill/>
          <a:ln w="19050" cap="sq">
            <a:solidFill>
              <a:srgbClr val="FF0000"/>
            </a:solidFill>
            <a:round/>
            <a:headEnd type="none" w="sm" len="sm"/>
            <a:tailEnd type="triangle" w="med" len="med"/>
          </a:ln>
        </p:spPr>
        <p:txBody>
          <a:bodyPr/>
          <a:lstStyle/>
          <a:p>
            <a:endParaRPr lang="en-US"/>
          </a:p>
        </p:txBody>
      </p:sp>
      <p:sp>
        <p:nvSpPr>
          <p:cNvPr id="43025" name="Rectangle 20"/>
          <p:cNvSpPr>
            <a:spLocks noChangeArrowheads="1"/>
          </p:cNvSpPr>
          <p:nvPr/>
        </p:nvSpPr>
        <p:spPr bwMode="auto">
          <a:xfrm>
            <a:off x="5722938" y="2106613"/>
            <a:ext cx="260350" cy="269875"/>
          </a:xfrm>
          <a:prstGeom prst="rect">
            <a:avLst/>
          </a:prstGeom>
          <a:noFill/>
          <a:ln w="25400" cap="sq">
            <a:solidFill>
              <a:srgbClr val="FFFF00"/>
            </a:solidFill>
            <a:miter lim="800000"/>
            <a:headEnd type="none" w="sm" len="sm"/>
            <a:tailEnd type="none" w="sm" len="sm"/>
          </a:ln>
        </p:spPr>
        <p:txBody>
          <a:bodyPr wrap="none" anchor="ctr"/>
          <a:lstStyle/>
          <a:p>
            <a:pPr eaLnBrk="0" hangingPunct="0"/>
            <a:endParaRPr lang="de-CH"/>
          </a:p>
        </p:txBody>
      </p:sp>
      <p:sp>
        <p:nvSpPr>
          <p:cNvPr id="29" name="Rectangle 22"/>
          <p:cNvSpPr>
            <a:spLocks noChangeArrowheads="1"/>
          </p:cNvSpPr>
          <p:nvPr/>
        </p:nvSpPr>
        <p:spPr bwMode="auto">
          <a:xfrm>
            <a:off x="1490980" y="4756923"/>
            <a:ext cx="2341880" cy="1167627"/>
          </a:xfrm>
          <a:prstGeom prst="rect">
            <a:avLst/>
          </a:prstGeom>
          <a:solidFill>
            <a:schemeClr val="tx1"/>
          </a:solidFill>
          <a:ln w="12700" cap="sq">
            <a:noFill/>
            <a:miter lim="800000"/>
            <a:headEnd type="none" w="sm" len="sm"/>
            <a:tailEnd type="none" w="sm" len="sm"/>
          </a:ln>
        </p:spPr>
        <p:txBody>
          <a:bodyPr wrap="none" anchor="ctr"/>
          <a:lstStyle/>
          <a:p>
            <a:pPr eaLnBrk="0" hangingPunct="0"/>
            <a:endParaRPr lang="de-CH"/>
          </a:p>
        </p:txBody>
      </p:sp>
      <p:sp>
        <p:nvSpPr>
          <p:cNvPr id="43027" name="Oval 22"/>
          <p:cNvSpPr>
            <a:spLocks noChangeArrowheads="1"/>
          </p:cNvSpPr>
          <p:nvPr/>
        </p:nvSpPr>
        <p:spPr bwMode="auto">
          <a:xfrm>
            <a:off x="1511300" y="51149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30" name="Rectangle 20"/>
          <p:cNvSpPr>
            <a:spLocks noChangeArrowheads="1"/>
          </p:cNvSpPr>
          <p:nvPr/>
        </p:nvSpPr>
        <p:spPr bwMode="auto">
          <a:xfrm>
            <a:off x="5448299" y="4737873"/>
            <a:ext cx="2339341" cy="1160007"/>
          </a:xfrm>
          <a:prstGeom prst="rect">
            <a:avLst/>
          </a:prstGeom>
          <a:solidFill>
            <a:schemeClr val="tx1"/>
          </a:solidFill>
          <a:ln w="12700" cap="sq">
            <a:noFill/>
            <a:miter lim="800000"/>
            <a:headEnd type="none" w="sm" len="sm"/>
            <a:tailEnd type="none" w="sm" len="sm"/>
          </a:ln>
        </p:spPr>
        <p:txBody>
          <a:bodyPr wrap="none" anchor="ctr"/>
          <a:lstStyle/>
          <a:p>
            <a:pPr eaLnBrk="0" hangingPunct="0"/>
            <a:endParaRPr lang="de-CH"/>
          </a:p>
        </p:txBody>
      </p:sp>
      <p:sp>
        <p:nvSpPr>
          <p:cNvPr id="43028" name="Oval 23"/>
          <p:cNvSpPr>
            <a:spLocks noChangeArrowheads="1"/>
          </p:cNvSpPr>
          <p:nvPr/>
        </p:nvSpPr>
        <p:spPr bwMode="auto">
          <a:xfrm>
            <a:off x="5534025" y="56467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3030" name="Oval 25"/>
          <p:cNvSpPr>
            <a:spLocks noChangeArrowheads="1"/>
          </p:cNvSpPr>
          <p:nvPr/>
        </p:nvSpPr>
        <p:spPr bwMode="auto">
          <a:xfrm>
            <a:off x="5651500" y="53673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3031" name="Oval 26"/>
          <p:cNvSpPr>
            <a:spLocks noChangeArrowheads="1"/>
          </p:cNvSpPr>
          <p:nvPr/>
        </p:nvSpPr>
        <p:spPr bwMode="auto">
          <a:xfrm>
            <a:off x="1727200" y="47450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3032" name="Oval 27"/>
          <p:cNvSpPr>
            <a:spLocks noChangeArrowheads="1"/>
          </p:cNvSpPr>
          <p:nvPr/>
        </p:nvSpPr>
        <p:spPr bwMode="auto">
          <a:xfrm>
            <a:off x="5795963" y="5114925"/>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31" name="TextBox 30">
            <a:extLst>
              <a:ext uri="{FF2B5EF4-FFF2-40B4-BE49-F238E27FC236}">
                <a16:creationId xmlns:a16="http://schemas.microsoft.com/office/drawing/2014/main" id="{F8CCF2E0-781F-4B77-902D-354775129606}"/>
              </a:ext>
            </a:extLst>
          </p:cNvPr>
          <p:cNvSpPr txBox="1"/>
          <p:nvPr/>
        </p:nvSpPr>
        <p:spPr>
          <a:xfrm>
            <a:off x="552450" y="5029200"/>
            <a:ext cx="847725" cy="600164"/>
          </a:xfrm>
          <a:prstGeom prst="rect">
            <a:avLst/>
          </a:prstGeom>
          <a:noFill/>
        </p:spPr>
        <p:txBody>
          <a:bodyPr wrap="square" rtlCol="0">
            <a:spAutoFit/>
          </a:bodyPr>
          <a:lstStyle/>
          <a:p>
            <a:r>
              <a:rPr lang="en-US" sz="1100" dirty="0"/>
              <a:t>Response of some function </a:t>
            </a:r>
            <a:r>
              <a:rPr lang="en-US" sz="1100" i="1" dirty="0"/>
              <a:t>f</a:t>
            </a:r>
          </a:p>
        </p:txBody>
      </p:sp>
      <p:sp>
        <p:nvSpPr>
          <p:cNvPr id="32" name="Oval 24">
            <a:extLst>
              <a:ext uri="{FF2B5EF4-FFF2-40B4-BE49-F238E27FC236}">
                <a16:creationId xmlns:a16="http://schemas.microsoft.com/office/drawing/2014/main" id="{054B863A-D8B1-40FC-837A-574A4FB52048}"/>
              </a:ext>
            </a:extLst>
          </p:cNvPr>
          <p:cNvSpPr>
            <a:spLocks noChangeArrowheads="1"/>
          </p:cNvSpPr>
          <p:nvPr/>
        </p:nvSpPr>
        <p:spPr bwMode="auto">
          <a:xfrm>
            <a:off x="1584325" y="48990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3026" name="Line 21"/>
          <p:cNvSpPr>
            <a:spLocks noChangeShapeType="1"/>
          </p:cNvSpPr>
          <p:nvPr/>
        </p:nvSpPr>
        <p:spPr bwMode="auto">
          <a:xfrm flipH="1">
            <a:off x="5819775" y="2343150"/>
            <a:ext cx="84138" cy="2638425"/>
          </a:xfrm>
          <a:prstGeom prst="line">
            <a:avLst/>
          </a:prstGeom>
          <a:noFill/>
          <a:ln w="19050" cap="sq">
            <a:solidFill>
              <a:srgbClr val="FF0000"/>
            </a:solidFill>
            <a:round/>
            <a:headEnd type="none" w="sm" len="sm"/>
            <a:tailEnd type="triangle" w="med" len="med"/>
          </a:ln>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t>Automatic Scale Selection</a:t>
            </a:r>
            <a:endParaRPr lang="de-CH"/>
          </a:p>
        </p:txBody>
      </p:sp>
      <p:sp>
        <p:nvSpPr>
          <p:cNvPr id="44035" name="Content Placeholder 2"/>
          <p:cNvSpPr>
            <a:spLocks noGrp="1"/>
          </p:cNvSpPr>
          <p:nvPr>
            <p:ph idx="1"/>
          </p:nvPr>
        </p:nvSpPr>
        <p:spPr/>
        <p:txBody>
          <a:bodyPr/>
          <a:lstStyle/>
          <a:p>
            <a:r>
              <a:rPr lang="en-US" sz="2400"/>
              <a:t>Function responses for increasing scale (scale signature) </a:t>
            </a:r>
            <a:endParaRPr lang="de-CH" sz="2400"/>
          </a:p>
          <a:p>
            <a:endParaRPr lang="de-CH" sz="2400"/>
          </a:p>
        </p:txBody>
      </p:sp>
      <p:sp>
        <p:nvSpPr>
          <p:cNvPr id="13319" name="Footer Placeholder 4"/>
          <p:cNvSpPr>
            <a:spLocks noGrp="1"/>
          </p:cNvSpPr>
          <p:nvPr>
            <p:ph type="ftr" sz="quarter" idx="11"/>
          </p:nvPr>
        </p:nvSpPr>
        <p:spPr/>
        <p:txBody>
          <a:bodyPr/>
          <a:lstStyle/>
          <a:p>
            <a:pPr>
              <a:defRPr/>
            </a:pPr>
            <a:r>
              <a:rPr lang="de-DE"/>
              <a:t>K. Grauman, B. Leibe</a:t>
            </a:r>
          </a:p>
        </p:txBody>
      </p:sp>
      <p:pic>
        <p:nvPicPr>
          <p:cNvPr id="44044" name="Picture 14"/>
          <p:cNvPicPr>
            <a:picLocks noChangeAspect="1" noChangeArrowheads="1"/>
          </p:cNvPicPr>
          <p:nvPr/>
        </p:nvPicPr>
        <p:blipFill>
          <a:blip r:embed="rId4" cstate="print"/>
          <a:srcRect/>
          <a:stretch>
            <a:fillRect/>
          </a:stretch>
        </p:blipFill>
        <p:spPr bwMode="auto">
          <a:xfrm>
            <a:off x="5327650" y="4683125"/>
            <a:ext cx="2562225" cy="1428750"/>
          </a:xfrm>
          <a:prstGeom prst="rect">
            <a:avLst/>
          </a:prstGeom>
          <a:noFill/>
          <a:ln w="12700" cap="sq">
            <a:noFill/>
            <a:miter lim="800000"/>
            <a:headEnd type="none" w="sm" len="sm"/>
            <a:tailEnd type="none" w="sm" len="sm"/>
          </a:ln>
        </p:spPr>
      </p:pic>
      <p:graphicFrame>
        <p:nvGraphicFramePr>
          <p:cNvPr id="44037" name="Object 4"/>
          <p:cNvGraphicFramePr>
            <a:graphicFrameLocks noChangeAspect="1"/>
          </p:cNvGraphicFramePr>
          <p:nvPr/>
        </p:nvGraphicFramePr>
        <p:xfrm>
          <a:off x="2093913" y="6207125"/>
          <a:ext cx="1038225" cy="277813"/>
        </p:xfrm>
        <a:graphic>
          <a:graphicData uri="http://schemas.openxmlformats.org/presentationml/2006/ole">
            <mc:AlternateContent xmlns:mc="http://schemas.openxmlformats.org/markup-compatibility/2006">
              <mc:Choice xmlns:v="urn:schemas-microsoft-com:vml" Requires="v">
                <p:oleObj spid="_x0000_s44211" name="Equation" r:id="rId5" imgW="901309" imgH="241195" progId="Equation.3">
                  <p:embed/>
                </p:oleObj>
              </mc:Choice>
              <mc:Fallback>
                <p:oleObj name="Equation" r:id="rId5" imgW="901309" imgH="241195" progId="Equation.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3913" y="6207125"/>
                        <a:ext cx="1038225" cy="277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4038" name="Picture 4"/>
          <p:cNvPicPr>
            <a:picLocks noChangeAspect="1" noChangeArrowheads="1"/>
          </p:cNvPicPr>
          <p:nvPr/>
        </p:nvPicPr>
        <p:blipFill>
          <a:blip r:embed="rId7" cstate="print"/>
          <a:srcRect/>
          <a:stretch>
            <a:fillRect/>
          </a:stretch>
        </p:blipFill>
        <p:spPr bwMode="auto">
          <a:xfrm>
            <a:off x="1304925" y="4710113"/>
            <a:ext cx="2619375" cy="1485900"/>
          </a:xfrm>
          <a:prstGeom prst="rect">
            <a:avLst/>
          </a:prstGeom>
          <a:noFill/>
          <a:ln w="12700" cap="sq">
            <a:noFill/>
            <a:miter lim="800000"/>
            <a:headEnd type="none" w="sm" len="sm"/>
            <a:tailEnd type="none" w="sm" len="sm"/>
          </a:ln>
        </p:spPr>
      </p:pic>
      <p:pic>
        <p:nvPicPr>
          <p:cNvPr id="44039" name="Picture 5"/>
          <p:cNvPicPr>
            <a:picLocks noChangeAspect="1" noChangeArrowheads="1"/>
          </p:cNvPicPr>
          <p:nvPr/>
        </p:nvPicPr>
        <p:blipFill>
          <a:blip r:embed="rId8" cstate="print"/>
          <a:srcRect/>
          <a:stretch>
            <a:fillRect/>
          </a:stretch>
        </p:blipFill>
        <p:spPr bwMode="auto">
          <a:xfrm>
            <a:off x="1042988" y="1766888"/>
            <a:ext cx="3313112" cy="2649537"/>
          </a:xfrm>
          <a:prstGeom prst="rect">
            <a:avLst/>
          </a:prstGeom>
          <a:noFill/>
          <a:ln w="9525">
            <a:noFill/>
            <a:miter lim="800000"/>
            <a:headEnd/>
            <a:tailEnd/>
          </a:ln>
        </p:spPr>
      </p:pic>
      <p:pic>
        <p:nvPicPr>
          <p:cNvPr id="44040" name="Picture 6"/>
          <p:cNvPicPr>
            <a:picLocks noChangeAspect="1" noChangeArrowheads="1"/>
          </p:cNvPicPr>
          <p:nvPr/>
        </p:nvPicPr>
        <p:blipFill>
          <a:blip r:embed="rId9" cstate="print"/>
          <a:srcRect/>
          <a:stretch>
            <a:fillRect/>
          </a:stretch>
        </p:blipFill>
        <p:spPr bwMode="auto">
          <a:xfrm>
            <a:off x="5265738" y="1803400"/>
            <a:ext cx="2619375" cy="2663825"/>
          </a:xfrm>
          <a:prstGeom prst="rect">
            <a:avLst/>
          </a:prstGeom>
          <a:noFill/>
          <a:ln w="9525">
            <a:noFill/>
            <a:miter lim="800000"/>
            <a:headEnd/>
            <a:tailEnd/>
          </a:ln>
        </p:spPr>
      </p:pic>
      <p:sp>
        <p:nvSpPr>
          <p:cNvPr id="44041" name="Rectangle 7"/>
          <p:cNvSpPr>
            <a:spLocks noChangeArrowheads="1"/>
          </p:cNvSpPr>
          <p:nvPr/>
        </p:nvSpPr>
        <p:spPr bwMode="auto">
          <a:xfrm>
            <a:off x="1804988" y="2311400"/>
            <a:ext cx="325437" cy="344488"/>
          </a:xfrm>
          <a:prstGeom prst="rect">
            <a:avLst/>
          </a:prstGeom>
          <a:noFill/>
          <a:ln w="25400" cap="sq">
            <a:solidFill>
              <a:srgbClr val="FFFF00"/>
            </a:solidFill>
            <a:miter lim="800000"/>
            <a:headEnd type="none" w="sm" len="sm"/>
            <a:tailEnd type="none" w="sm" len="sm"/>
          </a:ln>
        </p:spPr>
        <p:txBody>
          <a:bodyPr wrap="none" anchor="ctr"/>
          <a:lstStyle/>
          <a:p>
            <a:pPr eaLnBrk="0" hangingPunct="0"/>
            <a:endParaRPr lang="de-CH"/>
          </a:p>
        </p:txBody>
      </p:sp>
      <p:grpSp>
        <p:nvGrpSpPr>
          <p:cNvPr id="44042" name="Group 8"/>
          <p:cNvGrpSpPr>
            <a:grpSpLocks/>
          </p:cNvGrpSpPr>
          <p:nvPr/>
        </p:nvGrpSpPr>
        <p:grpSpPr bwMode="auto">
          <a:xfrm>
            <a:off x="5821363" y="2208213"/>
            <a:ext cx="73025" cy="73025"/>
            <a:chOff x="1292" y="2205"/>
            <a:chExt cx="46" cy="46"/>
          </a:xfrm>
        </p:grpSpPr>
        <p:sp>
          <p:nvSpPr>
            <p:cNvPr id="44061" name="Line 9"/>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endParaRPr lang="en-US"/>
            </a:p>
          </p:txBody>
        </p:sp>
        <p:sp>
          <p:nvSpPr>
            <p:cNvPr id="44062" name="Line 10"/>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endParaRPr lang="en-US"/>
            </a:p>
          </p:txBody>
        </p:sp>
      </p:grpSp>
      <p:grpSp>
        <p:nvGrpSpPr>
          <p:cNvPr id="44043" name="Group 11"/>
          <p:cNvGrpSpPr>
            <a:grpSpLocks/>
          </p:cNvGrpSpPr>
          <p:nvPr/>
        </p:nvGrpSpPr>
        <p:grpSpPr bwMode="auto">
          <a:xfrm>
            <a:off x="1943100" y="2451100"/>
            <a:ext cx="73025" cy="73025"/>
            <a:chOff x="1292" y="2205"/>
            <a:chExt cx="46" cy="46"/>
          </a:xfrm>
        </p:grpSpPr>
        <p:sp>
          <p:nvSpPr>
            <p:cNvPr id="44059" name="Line 12"/>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endParaRPr lang="en-US"/>
            </a:p>
          </p:txBody>
        </p:sp>
        <p:sp>
          <p:nvSpPr>
            <p:cNvPr id="44060" name="Line 13"/>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endParaRPr lang="en-US"/>
            </a:p>
          </p:txBody>
        </p:sp>
      </p:grpSp>
      <p:graphicFrame>
        <p:nvGraphicFramePr>
          <p:cNvPr id="44046" name="Object 5"/>
          <p:cNvGraphicFramePr>
            <a:graphicFrameLocks noChangeAspect="1"/>
          </p:cNvGraphicFramePr>
          <p:nvPr>
            <p:extLst>
              <p:ext uri="{D42A27DB-BD31-4B8C-83A1-F6EECF244321}">
                <p14:modId xmlns:p14="http://schemas.microsoft.com/office/powerpoint/2010/main" val="3854876342"/>
              </p:ext>
            </p:extLst>
          </p:nvPr>
        </p:nvGraphicFramePr>
        <p:xfrm>
          <a:off x="5935663" y="6153150"/>
          <a:ext cx="1338262" cy="334963"/>
        </p:xfrm>
        <a:graphic>
          <a:graphicData uri="http://schemas.openxmlformats.org/presentationml/2006/ole">
            <mc:AlternateContent xmlns:mc="http://schemas.openxmlformats.org/markup-compatibility/2006">
              <mc:Choice xmlns:v="urn:schemas-microsoft-com:vml" Requires="v">
                <p:oleObj spid="_x0000_s44212" name="Equation" r:id="rId10" imgW="965160" imgH="241200" progId="Equation.3">
                  <p:embed/>
                </p:oleObj>
              </mc:Choice>
              <mc:Fallback>
                <p:oleObj name="Equation" r:id="rId10" imgW="965160" imgH="241200" progId="Equation.3">
                  <p:embed/>
                  <p:pic>
                    <p:nvPicPr>
                      <p:cNvPr id="0" name="Object 5"/>
                      <p:cNvPicPr>
                        <a:picLocks noChangeAspect="1" noChangeArrowheads="1"/>
                      </p:cNvPicPr>
                      <p:nvPr/>
                    </p:nvPicPr>
                    <p:blipFill>
                      <a:blip r:embed="rId11"/>
                      <a:srcRect/>
                      <a:stretch>
                        <a:fillRect/>
                      </a:stretch>
                    </p:blipFill>
                    <p:spPr bwMode="auto">
                      <a:xfrm>
                        <a:off x="5935663" y="6153150"/>
                        <a:ext cx="1338262" cy="334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049" name="Rectangle 20"/>
          <p:cNvSpPr>
            <a:spLocks noChangeArrowheads="1"/>
          </p:cNvSpPr>
          <p:nvPr/>
        </p:nvSpPr>
        <p:spPr bwMode="auto">
          <a:xfrm>
            <a:off x="5684838" y="2068513"/>
            <a:ext cx="325437" cy="344487"/>
          </a:xfrm>
          <a:prstGeom prst="rect">
            <a:avLst/>
          </a:prstGeom>
          <a:noFill/>
          <a:ln w="25400" cap="sq">
            <a:solidFill>
              <a:srgbClr val="FFFF00"/>
            </a:solidFill>
            <a:miter lim="800000"/>
            <a:headEnd type="none" w="sm" len="sm"/>
            <a:tailEnd type="none" w="sm" len="sm"/>
          </a:ln>
        </p:spPr>
        <p:txBody>
          <a:bodyPr wrap="none" anchor="ctr"/>
          <a:lstStyle/>
          <a:p>
            <a:pPr eaLnBrk="0" hangingPunct="0"/>
            <a:endParaRPr lang="de-CH"/>
          </a:p>
        </p:txBody>
      </p:sp>
      <p:sp>
        <p:nvSpPr>
          <p:cNvPr id="31" name="Rectangle 22"/>
          <p:cNvSpPr>
            <a:spLocks noChangeArrowheads="1"/>
          </p:cNvSpPr>
          <p:nvPr/>
        </p:nvSpPr>
        <p:spPr bwMode="auto">
          <a:xfrm>
            <a:off x="1490980" y="4756923"/>
            <a:ext cx="2341880" cy="1167627"/>
          </a:xfrm>
          <a:prstGeom prst="rect">
            <a:avLst/>
          </a:prstGeom>
          <a:solidFill>
            <a:schemeClr val="tx1"/>
          </a:solidFill>
          <a:ln w="12700" cap="sq">
            <a:noFill/>
            <a:miter lim="800000"/>
            <a:headEnd type="none" w="sm" len="sm"/>
            <a:tailEnd type="none" w="sm" len="sm"/>
          </a:ln>
        </p:spPr>
        <p:txBody>
          <a:bodyPr wrap="none" anchor="ctr"/>
          <a:lstStyle/>
          <a:p>
            <a:pPr eaLnBrk="0" hangingPunct="0"/>
            <a:endParaRPr lang="de-CH"/>
          </a:p>
        </p:txBody>
      </p:sp>
      <p:sp>
        <p:nvSpPr>
          <p:cNvPr id="44051" name="Oval 22"/>
          <p:cNvSpPr>
            <a:spLocks noChangeArrowheads="1"/>
          </p:cNvSpPr>
          <p:nvPr/>
        </p:nvSpPr>
        <p:spPr bwMode="auto">
          <a:xfrm>
            <a:off x="1511300" y="51149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32" name="Rectangle 20"/>
          <p:cNvSpPr>
            <a:spLocks noChangeArrowheads="1"/>
          </p:cNvSpPr>
          <p:nvPr/>
        </p:nvSpPr>
        <p:spPr bwMode="auto">
          <a:xfrm>
            <a:off x="5448299" y="4737873"/>
            <a:ext cx="2339341" cy="1160007"/>
          </a:xfrm>
          <a:prstGeom prst="rect">
            <a:avLst/>
          </a:prstGeom>
          <a:solidFill>
            <a:schemeClr val="tx1"/>
          </a:solidFill>
          <a:ln w="12700" cap="sq">
            <a:noFill/>
            <a:miter lim="800000"/>
            <a:headEnd type="none" w="sm" len="sm"/>
            <a:tailEnd type="none" w="sm" len="sm"/>
          </a:ln>
        </p:spPr>
        <p:txBody>
          <a:bodyPr wrap="none" anchor="ctr"/>
          <a:lstStyle/>
          <a:p>
            <a:pPr eaLnBrk="0" hangingPunct="0"/>
            <a:endParaRPr lang="de-CH"/>
          </a:p>
        </p:txBody>
      </p:sp>
      <p:sp>
        <p:nvSpPr>
          <p:cNvPr id="44052" name="Oval 23"/>
          <p:cNvSpPr>
            <a:spLocks noChangeArrowheads="1"/>
          </p:cNvSpPr>
          <p:nvPr/>
        </p:nvSpPr>
        <p:spPr bwMode="auto">
          <a:xfrm>
            <a:off x="5534025" y="56467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4053" name="Oval 24"/>
          <p:cNvSpPr>
            <a:spLocks noChangeArrowheads="1"/>
          </p:cNvSpPr>
          <p:nvPr/>
        </p:nvSpPr>
        <p:spPr bwMode="auto">
          <a:xfrm>
            <a:off x="1584325" y="48990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4054" name="Oval 25"/>
          <p:cNvSpPr>
            <a:spLocks noChangeArrowheads="1"/>
          </p:cNvSpPr>
          <p:nvPr/>
        </p:nvSpPr>
        <p:spPr bwMode="auto">
          <a:xfrm>
            <a:off x="5651500" y="53673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4055" name="Oval 26"/>
          <p:cNvSpPr>
            <a:spLocks noChangeArrowheads="1"/>
          </p:cNvSpPr>
          <p:nvPr/>
        </p:nvSpPr>
        <p:spPr bwMode="auto">
          <a:xfrm>
            <a:off x="1727200" y="47450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4056" name="Oval 27"/>
          <p:cNvSpPr>
            <a:spLocks noChangeArrowheads="1"/>
          </p:cNvSpPr>
          <p:nvPr/>
        </p:nvSpPr>
        <p:spPr bwMode="auto">
          <a:xfrm>
            <a:off x="5795963" y="5114925"/>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4057" name="Oval 28"/>
          <p:cNvSpPr>
            <a:spLocks noChangeArrowheads="1"/>
          </p:cNvSpPr>
          <p:nvPr/>
        </p:nvSpPr>
        <p:spPr bwMode="auto">
          <a:xfrm>
            <a:off x="5975350" y="49355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4058" name="Oval 29"/>
          <p:cNvSpPr>
            <a:spLocks noChangeArrowheads="1"/>
          </p:cNvSpPr>
          <p:nvPr/>
        </p:nvSpPr>
        <p:spPr bwMode="auto">
          <a:xfrm>
            <a:off x="1906588" y="4846638"/>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33" name="TextBox 32">
            <a:extLst>
              <a:ext uri="{FF2B5EF4-FFF2-40B4-BE49-F238E27FC236}">
                <a16:creationId xmlns:a16="http://schemas.microsoft.com/office/drawing/2014/main" id="{89B031C5-E581-43F6-978E-95B06ECA3A9F}"/>
              </a:ext>
            </a:extLst>
          </p:cNvPr>
          <p:cNvSpPr txBox="1"/>
          <p:nvPr/>
        </p:nvSpPr>
        <p:spPr>
          <a:xfrm>
            <a:off x="552450" y="5029200"/>
            <a:ext cx="847725" cy="600164"/>
          </a:xfrm>
          <a:prstGeom prst="rect">
            <a:avLst/>
          </a:prstGeom>
          <a:noFill/>
        </p:spPr>
        <p:txBody>
          <a:bodyPr wrap="square" rtlCol="0">
            <a:spAutoFit/>
          </a:bodyPr>
          <a:lstStyle/>
          <a:p>
            <a:r>
              <a:rPr lang="en-US" sz="1100" dirty="0"/>
              <a:t>Response of some function </a:t>
            </a:r>
            <a:r>
              <a:rPr lang="en-US" sz="1100" i="1" dirty="0"/>
              <a:t>f</a:t>
            </a:r>
          </a:p>
        </p:txBody>
      </p:sp>
      <p:sp>
        <p:nvSpPr>
          <p:cNvPr id="44048" name="Line 19"/>
          <p:cNvSpPr>
            <a:spLocks noChangeShapeType="1"/>
          </p:cNvSpPr>
          <p:nvPr/>
        </p:nvSpPr>
        <p:spPr bwMode="auto">
          <a:xfrm flipH="1">
            <a:off x="1908175" y="2630488"/>
            <a:ext cx="71438" cy="2160587"/>
          </a:xfrm>
          <a:prstGeom prst="line">
            <a:avLst/>
          </a:prstGeom>
          <a:noFill/>
          <a:ln w="19050" cap="sq">
            <a:solidFill>
              <a:srgbClr val="FF0000"/>
            </a:solidFill>
            <a:round/>
            <a:headEnd type="none" w="sm" len="sm"/>
            <a:tailEnd type="triangle" w="med" len="med"/>
          </a:ln>
        </p:spPr>
        <p:txBody>
          <a:bodyPr/>
          <a:lstStyle/>
          <a:p>
            <a:endParaRPr lang="en-US"/>
          </a:p>
        </p:txBody>
      </p:sp>
      <p:sp>
        <p:nvSpPr>
          <p:cNvPr id="44050" name="Line 21"/>
          <p:cNvSpPr>
            <a:spLocks noChangeShapeType="1"/>
          </p:cNvSpPr>
          <p:nvPr/>
        </p:nvSpPr>
        <p:spPr bwMode="auto">
          <a:xfrm>
            <a:off x="5903913" y="2343150"/>
            <a:ext cx="73025" cy="2520950"/>
          </a:xfrm>
          <a:prstGeom prst="line">
            <a:avLst/>
          </a:prstGeom>
          <a:noFill/>
          <a:ln w="19050" cap="sq">
            <a:solidFill>
              <a:srgbClr val="FF0000"/>
            </a:solidFill>
            <a:round/>
            <a:headEnd type="none" w="sm" len="sm"/>
            <a:tailEnd type="triangle" w="med" len="med"/>
          </a:ln>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t>Automatic Scale Selection</a:t>
            </a:r>
            <a:endParaRPr lang="de-CH"/>
          </a:p>
        </p:txBody>
      </p:sp>
      <p:sp>
        <p:nvSpPr>
          <p:cNvPr id="45059" name="Content Placeholder 2"/>
          <p:cNvSpPr>
            <a:spLocks noGrp="1"/>
          </p:cNvSpPr>
          <p:nvPr>
            <p:ph idx="1"/>
          </p:nvPr>
        </p:nvSpPr>
        <p:spPr/>
        <p:txBody>
          <a:bodyPr/>
          <a:lstStyle/>
          <a:p>
            <a:r>
              <a:rPr lang="en-US" sz="2400"/>
              <a:t>Function responses for increasing scale (scale signature) </a:t>
            </a:r>
            <a:endParaRPr lang="de-CH" sz="2400"/>
          </a:p>
          <a:p>
            <a:endParaRPr lang="de-CH" sz="2400"/>
          </a:p>
        </p:txBody>
      </p:sp>
      <p:sp>
        <p:nvSpPr>
          <p:cNvPr id="14343" name="Footer Placeholder 4"/>
          <p:cNvSpPr>
            <a:spLocks noGrp="1"/>
          </p:cNvSpPr>
          <p:nvPr>
            <p:ph type="ftr" sz="quarter" idx="11"/>
          </p:nvPr>
        </p:nvSpPr>
        <p:spPr/>
        <p:txBody>
          <a:bodyPr/>
          <a:lstStyle/>
          <a:p>
            <a:pPr>
              <a:defRPr/>
            </a:pPr>
            <a:r>
              <a:rPr lang="de-DE"/>
              <a:t>K. Grauman, B. Leibe</a:t>
            </a:r>
          </a:p>
        </p:txBody>
      </p:sp>
      <p:graphicFrame>
        <p:nvGraphicFramePr>
          <p:cNvPr id="45061" name="Object 4"/>
          <p:cNvGraphicFramePr>
            <a:graphicFrameLocks noChangeAspect="1"/>
          </p:cNvGraphicFramePr>
          <p:nvPr/>
        </p:nvGraphicFramePr>
        <p:xfrm>
          <a:off x="2093913" y="6207125"/>
          <a:ext cx="1038225" cy="277813"/>
        </p:xfrm>
        <a:graphic>
          <a:graphicData uri="http://schemas.openxmlformats.org/presentationml/2006/ole">
            <mc:AlternateContent xmlns:mc="http://schemas.openxmlformats.org/markup-compatibility/2006">
              <mc:Choice xmlns:v="urn:schemas-microsoft-com:vml" Requires="v">
                <p:oleObj spid="_x0000_s45235" name="Equation" r:id="rId4" imgW="901309" imgH="241195" progId="Equation.3">
                  <p:embed/>
                </p:oleObj>
              </mc:Choice>
              <mc:Fallback>
                <p:oleObj name="Equation" r:id="rId4" imgW="901309" imgH="241195"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3913" y="6207125"/>
                        <a:ext cx="1038225" cy="277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5062" name="Picture 4"/>
          <p:cNvPicPr>
            <a:picLocks noChangeAspect="1" noChangeArrowheads="1"/>
          </p:cNvPicPr>
          <p:nvPr/>
        </p:nvPicPr>
        <p:blipFill>
          <a:blip r:embed="rId6" cstate="print"/>
          <a:srcRect/>
          <a:stretch>
            <a:fillRect/>
          </a:stretch>
        </p:blipFill>
        <p:spPr bwMode="auto">
          <a:xfrm>
            <a:off x="1304925" y="4710113"/>
            <a:ext cx="2619375" cy="1485900"/>
          </a:xfrm>
          <a:prstGeom prst="rect">
            <a:avLst/>
          </a:prstGeom>
          <a:noFill/>
          <a:ln w="12700" cap="sq">
            <a:noFill/>
            <a:miter lim="800000"/>
            <a:headEnd type="none" w="sm" len="sm"/>
            <a:tailEnd type="none" w="sm" len="sm"/>
          </a:ln>
        </p:spPr>
      </p:pic>
      <p:pic>
        <p:nvPicPr>
          <p:cNvPr id="45063" name="Picture 5"/>
          <p:cNvPicPr>
            <a:picLocks noChangeAspect="1" noChangeArrowheads="1"/>
          </p:cNvPicPr>
          <p:nvPr/>
        </p:nvPicPr>
        <p:blipFill>
          <a:blip r:embed="rId7" cstate="print"/>
          <a:srcRect/>
          <a:stretch>
            <a:fillRect/>
          </a:stretch>
        </p:blipFill>
        <p:spPr bwMode="auto">
          <a:xfrm>
            <a:off x="1042988" y="1766888"/>
            <a:ext cx="3313112" cy="2649537"/>
          </a:xfrm>
          <a:prstGeom prst="rect">
            <a:avLst/>
          </a:prstGeom>
          <a:noFill/>
          <a:ln w="9525">
            <a:noFill/>
            <a:miter lim="800000"/>
            <a:headEnd/>
            <a:tailEnd/>
          </a:ln>
        </p:spPr>
      </p:pic>
      <p:pic>
        <p:nvPicPr>
          <p:cNvPr id="45064" name="Picture 6"/>
          <p:cNvPicPr>
            <a:picLocks noChangeAspect="1" noChangeArrowheads="1"/>
          </p:cNvPicPr>
          <p:nvPr/>
        </p:nvPicPr>
        <p:blipFill>
          <a:blip r:embed="rId8" cstate="print"/>
          <a:srcRect/>
          <a:stretch>
            <a:fillRect/>
          </a:stretch>
        </p:blipFill>
        <p:spPr bwMode="auto">
          <a:xfrm>
            <a:off x="5265738" y="1803400"/>
            <a:ext cx="2619375" cy="2663825"/>
          </a:xfrm>
          <a:prstGeom prst="rect">
            <a:avLst/>
          </a:prstGeom>
          <a:noFill/>
          <a:ln w="9525">
            <a:noFill/>
            <a:miter lim="800000"/>
            <a:headEnd/>
            <a:tailEnd/>
          </a:ln>
        </p:spPr>
      </p:pic>
      <p:sp>
        <p:nvSpPr>
          <p:cNvPr id="45065" name="Rectangle 7"/>
          <p:cNvSpPr>
            <a:spLocks noChangeArrowheads="1"/>
          </p:cNvSpPr>
          <p:nvPr/>
        </p:nvSpPr>
        <p:spPr bwMode="auto">
          <a:xfrm>
            <a:off x="1481138" y="2032000"/>
            <a:ext cx="939800" cy="958850"/>
          </a:xfrm>
          <a:prstGeom prst="rect">
            <a:avLst/>
          </a:prstGeom>
          <a:noFill/>
          <a:ln w="25400" cap="sq">
            <a:solidFill>
              <a:srgbClr val="FFFF00"/>
            </a:solidFill>
            <a:miter lim="800000"/>
            <a:headEnd type="none" w="sm" len="sm"/>
            <a:tailEnd type="none" w="sm" len="sm"/>
          </a:ln>
        </p:spPr>
        <p:txBody>
          <a:bodyPr wrap="none" anchor="ctr"/>
          <a:lstStyle/>
          <a:p>
            <a:pPr eaLnBrk="0" hangingPunct="0"/>
            <a:endParaRPr lang="de-CH"/>
          </a:p>
        </p:txBody>
      </p:sp>
      <p:grpSp>
        <p:nvGrpSpPr>
          <p:cNvPr id="45066" name="Group 8"/>
          <p:cNvGrpSpPr>
            <a:grpSpLocks/>
          </p:cNvGrpSpPr>
          <p:nvPr/>
        </p:nvGrpSpPr>
        <p:grpSpPr bwMode="auto">
          <a:xfrm>
            <a:off x="5821363" y="2208213"/>
            <a:ext cx="73025" cy="73025"/>
            <a:chOff x="1292" y="2205"/>
            <a:chExt cx="46" cy="46"/>
          </a:xfrm>
        </p:grpSpPr>
        <p:sp>
          <p:nvSpPr>
            <p:cNvPr id="45104" name="Line 9"/>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endParaRPr lang="en-US"/>
            </a:p>
          </p:txBody>
        </p:sp>
        <p:sp>
          <p:nvSpPr>
            <p:cNvPr id="45105" name="Line 10"/>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endParaRPr lang="en-US"/>
            </a:p>
          </p:txBody>
        </p:sp>
      </p:grpSp>
      <p:grpSp>
        <p:nvGrpSpPr>
          <p:cNvPr id="45067" name="Group 11"/>
          <p:cNvGrpSpPr>
            <a:grpSpLocks/>
          </p:cNvGrpSpPr>
          <p:nvPr/>
        </p:nvGrpSpPr>
        <p:grpSpPr bwMode="auto">
          <a:xfrm>
            <a:off x="1943100" y="2451100"/>
            <a:ext cx="73025" cy="73025"/>
            <a:chOff x="1292" y="2205"/>
            <a:chExt cx="46" cy="46"/>
          </a:xfrm>
        </p:grpSpPr>
        <p:sp>
          <p:nvSpPr>
            <p:cNvPr id="45102" name="Line 12"/>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endParaRPr lang="en-US"/>
            </a:p>
          </p:txBody>
        </p:sp>
        <p:sp>
          <p:nvSpPr>
            <p:cNvPr id="45103" name="Line 13"/>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endParaRPr lang="en-US"/>
            </a:p>
          </p:txBody>
        </p:sp>
      </p:grpSp>
      <p:pic>
        <p:nvPicPr>
          <p:cNvPr id="45068" name="Picture 14"/>
          <p:cNvPicPr>
            <a:picLocks noChangeAspect="1" noChangeArrowheads="1"/>
          </p:cNvPicPr>
          <p:nvPr/>
        </p:nvPicPr>
        <p:blipFill>
          <a:blip r:embed="rId9" cstate="print"/>
          <a:srcRect/>
          <a:stretch>
            <a:fillRect/>
          </a:stretch>
        </p:blipFill>
        <p:spPr bwMode="auto">
          <a:xfrm>
            <a:off x="5327650" y="4683125"/>
            <a:ext cx="2562225" cy="1428750"/>
          </a:xfrm>
          <a:prstGeom prst="rect">
            <a:avLst/>
          </a:prstGeom>
          <a:noFill/>
          <a:ln w="12700" cap="sq">
            <a:noFill/>
            <a:miter lim="800000"/>
            <a:headEnd type="none" w="sm" len="sm"/>
            <a:tailEnd type="none" w="sm" len="sm"/>
          </a:ln>
        </p:spPr>
      </p:pic>
      <p:graphicFrame>
        <p:nvGraphicFramePr>
          <p:cNvPr id="45070" name="Object 5"/>
          <p:cNvGraphicFramePr>
            <a:graphicFrameLocks noChangeAspect="1"/>
          </p:cNvGraphicFramePr>
          <p:nvPr>
            <p:extLst>
              <p:ext uri="{D42A27DB-BD31-4B8C-83A1-F6EECF244321}">
                <p14:modId xmlns:p14="http://schemas.microsoft.com/office/powerpoint/2010/main" val="596990164"/>
              </p:ext>
            </p:extLst>
          </p:nvPr>
        </p:nvGraphicFramePr>
        <p:xfrm>
          <a:off x="5937250" y="6153150"/>
          <a:ext cx="1335088" cy="334963"/>
        </p:xfrm>
        <a:graphic>
          <a:graphicData uri="http://schemas.openxmlformats.org/presentationml/2006/ole">
            <mc:AlternateContent xmlns:mc="http://schemas.openxmlformats.org/markup-compatibility/2006">
              <mc:Choice xmlns:v="urn:schemas-microsoft-com:vml" Requires="v">
                <p:oleObj spid="_x0000_s45236" name="Equation" r:id="rId10" imgW="965160" imgH="241200" progId="Equation.3">
                  <p:embed/>
                </p:oleObj>
              </mc:Choice>
              <mc:Fallback>
                <p:oleObj name="Equation" r:id="rId10" imgW="965160" imgH="241200" progId="Equation.3">
                  <p:embed/>
                  <p:pic>
                    <p:nvPicPr>
                      <p:cNvPr id="0" name="Object 5"/>
                      <p:cNvPicPr>
                        <a:picLocks noChangeAspect="1" noChangeArrowheads="1"/>
                      </p:cNvPicPr>
                      <p:nvPr/>
                    </p:nvPicPr>
                    <p:blipFill>
                      <a:blip r:embed="rId11"/>
                      <a:srcRect/>
                      <a:stretch>
                        <a:fillRect/>
                      </a:stretch>
                    </p:blipFill>
                    <p:spPr bwMode="auto">
                      <a:xfrm>
                        <a:off x="5937250" y="6153150"/>
                        <a:ext cx="1335088" cy="334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5073" name="Rectangle 20"/>
          <p:cNvSpPr>
            <a:spLocks noChangeArrowheads="1"/>
          </p:cNvSpPr>
          <p:nvPr/>
        </p:nvSpPr>
        <p:spPr bwMode="auto">
          <a:xfrm>
            <a:off x="5360988" y="1789113"/>
            <a:ext cx="939800" cy="958850"/>
          </a:xfrm>
          <a:prstGeom prst="rect">
            <a:avLst/>
          </a:prstGeom>
          <a:noFill/>
          <a:ln w="25400" cap="sq">
            <a:solidFill>
              <a:srgbClr val="FFFF00"/>
            </a:solidFill>
            <a:miter lim="800000"/>
            <a:headEnd type="none" w="sm" len="sm"/>
            <a:tailEnd type="none" w="sm" len="sm"/>
          </a:ln>
        </p:spPr>
        <p:txBody>
          <a:bodyPr wrap="none" anchor="ctr"/>
          <a:lstStyle/>
          <a:p>
            <a:pPr eaLnBrk="0" hangingPunct="0"/>
            <a:endParaRPr lang="de-CH"/>
          </a:p>
        </p:txBody>
      </p:sp>
      <p:sp>
        <p:nvSpPr>
          <p:cNvPr id="50" name="Rectangle 22"/>
          <p:cNvSpPr>
            <a:spLocks noChangeArrowheads="1"/>
          </p:cNvSpPr>
          <p:nvPr/>
        </p:nvSpPr>
        <p:spPr bwMode="auto">
          <a:xfrm>
            <a:off x="1490980" y="4756923"/>
            <a:ext cx="2341880" cy="1167627"/>
          </a:xfrm>
          <a:prstGeom prst="rect">
            <a:avLst/>
          </a:prstGeom>
          <a:solidFill>
            <a:schemeClr val="tx1"/>
          </a:solidFill>
          <a:ln w="12700" cap="sq">
            <a:noFill/>
            <a:miter lim="800000"/>
            <a:headEnd type="none" w="sm" len="sm"/>
            <a:tailEnd type="none" w="sm" len="sm"/>
          </a:ln>
        </p:spPr>
        <p:txBody>
          <a:bodyPr wrap="none" anchor="ctr"/>
          <a:lstStyle/>
          <a:p>
            <a:pPr eaLnBrk="0" hangingPunct="0"/>
            <a:endParaRPr lang="de-CH"/>
          </a:p>
        </p:txBody>
      </p:sp>
      <p:sp>
        <p:nvSpPr>
          <p:cNvPr id="45075" name="Oval 22"/>
          <p:cNvSpPr>
            <a:spLocks noChangeArrowheads="1"/>
          </p:cNvSpPr>
          <p:nvPr/>
        </p:nvSpPr>
        <p:spPr bwMode="auto">
          <a:xfrm>
            <a:off x="1511300" y="51149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51" name="Rectangle 20"/>
          <p:cNvSpPr>
            <a:spLocks noChangeArrowheads="1"/>
          </p:cNvSpPr>
          <p:nvPr/>
        </p:nvSpPr>
        <p:spPr bwMode="auto">
          <a:xfrm>
            <a:off x="5448299" y="4737873"/>
            <a:ext cx="2339341" cy="1160007"/>
          </a:xfrm>
          <a:prstGeom prst="rect">
            <a:avLst/>
          </a:prstGeom>
          <a:solidFill>
            <a:schemeClr val="tx1"/>
          </a:solidFill>
          <a:ln w="12700" cap="sq">
            <a:noFill/>
            <a:miter lim="800000"/>
            <a:headEnd type="none" w="sm" len="sm"/>
            <a:tailEnd type="none" w="sm" len="sm"/>
          </a:ln>
        </p:spPr>
        <p:txBody>
          <a:bodyPr wrap="none" anchor="ctr"/>
          <a:lstStyle/>
          <a:p>
            <a:pPr eaLnBrk="0" hangingPunct="0"/>
            <a:endParaRPr lang="de-CH"/>
          </a:p>
        </p:txBody>
      </p:sp>
      <p:sp>
        <p:nvSpPr>
          <p:cNvPr id="45076" name="Oval 23"/>
          <p:cNvSpPr>
            <a:spLocks noChangeArrowheads="1"/>
          </p:cNvSpPr>
          <p:nvPr/>
        </p:nvSpPr>
        <p:spPr bwMode="auto">
          <a:xfrm>
            <a:off x="5534025" y="56467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77" name="Oval 24"/>
          <p:cNvSpPr>
            <a:spLocks noChangeArrowheads="1"/>
          </p:cNvSpPr>
          <p:nvPr/>
        </p:nvSpPr>
        <p:spPr bwMode="auto">
          <a:xfrm>
            <a:off x="1584325" y="48990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78" name="Oval 25"/>
          <p:cNvSpPr>
            <a:spLocks noChangeArrowheads="1"/>
          </p:cNvSpPr>
          <p:nvPr/>
        </p:nvSpPr>
        <p:spPr bwMode="auto">
          <a:xfrm>
            <a:off x="5651500" y="53673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79" name="Oval 26"/>
          <p:cNvSpPr>
            <a:spLocks noChangeArrowheads="1"/>
          </p:cNvSpPr>
          <p:nvPr/>
        </p:nvSpPr>
        <p:spPr bwMode="auto">
          <a:xfrm>
            <a:off x="1727200" y="47450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80" name="Oval 27"/>
          <p:cNvSpPr>
            <a:spLocks noChangeArrowheads="1"/>
          </p:cNvSpPr>
          <p:nvPr/>
        </p:nvSpPr>
        <p:spPr bwMode="auto">
          <a:xfrm>
            <a:off x="5795963" y="5114925"/>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81" name="Oval 28"/>
          <p:cNvSpPr>
            <a:spLocks noChangeArrowheads="1"/>
          </p:cNvSpPr>
          <p:nvPr/>
        </p:nvSpPr>
        <p:spPr bwMode="auto">
          <a:xfrm>
            <a:off x="5975350" y="49355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82" name="Oval 29"/>
          <p:cNvSpPr>
            <a:spLocks noChangeArrowheads="1"/>
          </p:cNvSpPr>
          <p:nvPr/>
        </p:nvSpPr>
        <p:spPr bwMode="auto">
          <a:xfrm>
            <a:off x="1906588" y="4846638"/>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83" name="Oval 30"/>
          <p:cNvSpPr>
            <a:spLocks noChangeArrowheads="1"/>
          </p:cNvSpPr>
          <p:nvPr/>
        </p:nvSpPr>
        <p:spPr bwMode="auto">
          <a:xfrm>
            <a:off x="2051050" y="50260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84" name="Oval 31"/>
          <p:cNvSpPr>
            <a:spLocks noChangeArrowheads="1"/>
          </p:cNvSpPr>
          <p:nvPr/>
        </p:nvSpPr>
        <p:spPr bwMode="auto">
          <a:xfrm>
            <a:off x="2230438" y="5222875"/>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85" name="Oval 32"/>
          <p:cNvSpPr>
            <a:spLocks noChangeArrowheads="1"/>
          </p:cNvSpPr>
          <p:nvPr/>
        </p:nvSpPr>
        <p:spPr bwMode="auto">
          <a:xfrm>
            <a:off x="2409825" y="53673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86" name="Oval 33"/>
          <p:cNvSpPr>
            <a:spLocks noChangeArrowheads="1"/>
          </p:cNvSpPr>
          <p:nvPr/>
        </p:nvSpPr>
        <p:spPr bwMode="auto">
          <a:xfrm>
            <a:off x="2590800" y="547528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87" name="Oval 34"/>
          <p:cNvSpPr>
            <a:spLocks noChangeArrowheads="1"/>
          </p:cNvSpPr>
          <p:nvPr/>
        </p:nvSpPr>
        <p:spPr bwMode="auto">
          <a:xfrm>
            <a:off x="2770188" y="5548313"/>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88" name="Oval 35"/>
          <p:cNvSpPr>
            <a:spLocks noChangeArrowheads="1"/>
          </p:cNvSpPr>
          <p:nvPr/>
        </p:nvSpPr>
        <p:spPr bwMode="auto">
          <a:xfrm>
            <a:off x="2949575" y="560070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89" name="Oval 36"/>
          <p:cNvSpPr>
            <a:spLocks noChangeArrowheads="1"/>
          </p:cNvSpPr>
          <p:nvPr/>
        </p:nvSpPr>
        <p:spPr bwMode="auto">
          <a:xfrm>
            <a:off x="3128963" y="5656263"/>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90" name="Oval 37"/>
          <p:cNvSpPr>
            <a:spLocks noChangeArrowheads="1"/>
          </p:cNvSpPr>
          <p:nvPr/>
        </p:nvSpPr>
        <p:spPr bwMode="auto">
          <a:xfrm>
            <a:off x="3308350" y="570865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91" name="Oval 38"/>
          <p:cNvSpPr>
            <a:spLocks noChangeArrowheads="1"/>
          </p:cNvSpPr>
          <p:nvPr/>
        </p:nvSpPr>
        <p:spPr bwMode="auto">
          <a:xfrm>
            <a:off x="3487738" y="5764213"/>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92" name="Oval 39"/>
          <p:cNvSpPr>
            <a:spLocks noChangeArrowheads="1"/>
          </p:cNvSpPr>
          <p:nvPr/>
        </p:nvSpPr>
        <p:spPr bwMode="auto">
          <a:xfrm>
            <a:off x="3667125" y="583565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93" name="Oval 40"/>
          <p:cNvSpPr>
            <a:spLocks noChangeArrowheads="1"/>
          </p:cNvSpPr>
          <p:nvPr/>
        </p:nvSpPr>
        <p:spPr bwMode="auto">
          <a:xfrm>
            <a:off x="6154738" y="4800600"/>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94" name="Oval 41"/>
          <p:cNvSpPr>
            <a:spLocks noChangeArrowheads="1"/>
          </p:cNvSpPr>
          <p:nvPr/>
        </p:nvSpPr>
        <p:spPr bwMode="auto">
          <a:xfrm>
            <a:off x="6334125" y="473710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95" name="Oval 42"/>
          <p:cNvSpPr>
            <a:spLocks noChangeArrowheads="1"/>
          </p:cNvSpPr>
          <p:nvPr/>
        </p:nvSpPr>
        <p:spPr bwMode="auto">
          <a:xfrm>
            <a:off x="6513513" y="4719638"/>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96" name="Oval 43"/>
          <p:cNvSpPr>
            <a:spLocks noChangeArrowheads="1"/>
          </p:cNvSpPr>
          <p:nvPr/>
        </p:nvSpPr>
        <p:spPr bwMode="auto">
          <a:xfrm>
            <a:off x="6692900" y="475615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97" name="Oval 44"/>
          <p:cNvSpPr>
            <a:spLocks noChangeArrowheads="1"/>
          </p:cNvSpPr>
          <p:nvPr/>
        </p:nvSpPr>
        <p:spPr bwMode="auto">
          <a:xfrm>
            <a:off x="6872288" y="4800600"/>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98" name="Oval 45"/>
          <p:cNvSpPr>
            <a:spLocks noChangeArrowheads="1"/>
          </p:cNvSpPr>
          <p:nvPr/>
        </p:nvSpPr>
        <p:spPr bwMode="auto">
          <a:xfrm>
            <a:off x="7051675" y="486410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99" name="Oval 46"/>
          <p:cNvSpPr>
            <a:spLocks noChangeArrowheads="1"/>
          </p:cNvSpPr>
          <p:nvPr/>
        </p:nvSpPr>
        <p:spPr bwMode="auto">
          <a:xfrm>
            <a:off x="7231063" y="4935538"/>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100" name="Oval 47"/>
          <p:cNvSpPr>
            <a:spLocks noChangeArrowheads="1"/>
          </p:cNvSpPr>
          <p:nvPr/>
        </p:nvSpPr>
        <p:spPr bwMode="auto">
          <a:xfrm>
            <a:off x="7410450" y="499745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101" name="Oval 48"/>
          <p:cNvSpPr>
            <a:spLocks noChangeArrowheads="1"/>
          </p:cNvSpPr>
          <p:nvPr/>
        </p:nvSpPr>
        <p:spPr bwMode="auto">
          <a:xfrm>
            <a:off x="7589838" y="5053013"/>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52" name="TextBox 51">
            <a:extLst>
              <a:ext uri="{FF2B5EF4-FFF2-40B4-BE49-F238E27FC236}">
                <a16:creationId xmlns:a16="http://schemas.microsoft.com/office/drawing/2014/main" id="{C6A8DB8C-CEFA-4C15-A67D-4837B95B3F68}"/>
              </a:ext>
            </a:extLst>
          </p:cNvPr>
          <p:cNvSpPr txBox="1"/>
          <p:nvPr/>
        </p:nvSpPr>
        <p:spPr>
          <a:xfrm>
            <a:off x="552450" y="5029200"/>
            <a:ext cx="847725" cy="600164"/>
          </a:xfrm>
          <a:prstGeom prst="rect">
            <a:avLst/>
          </a:prstGeom>
          <a:noFill/>
        </p:spPr>
        <p:txBody>
          <a:bodyPr wrap="square" rtlCol="0">
            <a:spAutoFit/>
          </a:bodyPr>
          <a:lstStyle/>
          <a:p>
            <a:r>
              <a:rPr lang="en-US" sz="1100" dirty="0"/>
              <a:t>Response of some function </a:t>
            </a:r>
            <a:r>
              <a:rPr lang="en-US" sz="1100" i="1" dirty="0"/>
              <a:t>f</a:t>
            </a:r>
          </a:p>
        </p:txBody>
      </p:sp>
      <p:sp>
        <p:nvSpPr>
          <p:cNvPr id="45072" name="Line 19"/>
          <p:cNvSpPr>
            <a:spLocks noChangeShapeType="1"/>
          </p:cNvSpPr>
          <p:nvPr/>
        </p:nvSpPr>
        <p:spPr bwMode="auto">
          <a:xfrm>
            <a:off x="1979613" y="2630488"/>
            <a:ext cx="1692275" cy="3133725"/>
          </a:xfrm>
          <a:prstGeom prst="line">
            <a:avLst/>
          </a:prstGeom>
          <a:noFill/>
          <a:ln w="19050" cap="sq">
            <a:solidFill>
              <a:srgbClr val="FF0000"/>
            </a:solidFill>
            <a:round/>
            <a:headEnd type="none" w="sm" len="sm"/>
            <a:tailEnd type="triangle" w="med" len="med"/>
          </a:ln>
        </p:spPr>
        <p:txBody>
          <a:bodyPr/>
          <a:lstStyle/>
          <a:p>
            <a:endParaRPr lang="en-US"/>
          </a:p>
        </p:txBody>
      </p:sp>
      <p:sp>
        <p:nvSpPr>
          <p:cNvPr id="45074" name="Line 21"/>
          <p:cNvSpPr>
            <a:spLocks noChangeShapeType="1"/>
          </p:cNvSpPr>
          <p:nvPr/>
        </p:nvSpPr>
        <p:spPr bwMode="auto">
          <a:xfrm>
            <a:off x="5903913" y="2343150"/>
            <a:ext cx="1692275" cy="2628900"/>
          </a:xfrm>
          <a:prstGeom prst="line">
            <a:avLst/>
          </a:prstGeom>
          <a:noFill/>
          <a:ln w="19050" cap="sq">
            <a:solidFill>
              <a:srgbClr val="FF0000"/>
            </a:solidFill>
            <a:round/>
            <a:headEnd type="none" w="sm" len="sm"/>
            <a:tailEnd type="triangle" w="med" len="med"/>
          </a:ln>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t>Automatic Scale Selection</a:t>
            </a:r>
            <a:endParaRPr lang="de-CH"/>
          </a:p>
        </p:txBody>
      </p:sp>
      <p:sp>
        <p:nvSpPr>
          <p:cNvPr id="46083" name="Content Placeholder 2"/>
          <p:cNvSpPr>
            <a:spLocks noGrp="1"/>
          </p:cNvSpPr>
          <p:nvPr>
            <p:ph idx="1"/>
          </p:nvPr>
        </p:nvSpPr>
        <p:spPr/>
        <p:txBody>
          <a:bodyPr/>
          <a:lstStyle/>
          <a:p>
            <a:r>
              <a:rPr lang="en-US" sz="2400"/>
              <a:t>Function responses for increasing scale (scale signature) </a:t>
            </a:r>
            <a:endParaRPr lang="de-CH" sz="2400"/>
          </a:p>
          <a:p>
            <a:endParaRPr lang="de-CH" sz="2400"/>
          </a:p>
        </p:txBody>
      </p:sp>
      <p:sp>
        <p:nvSpPr>
          <p:cNvPr id="15367" name="Footer Placeholder 4"/>
          <p:cNvSpPr>
            <a:spLocks noGrp="1"/>
          </p:cNvSpPr>
          <p:nvPr>
            <p:ph type="ftr" sz="quarter" idx="11"/>
          </p:nvPr>
        </p:nvSpPr>
        <p:spPr/>
        <p:txBody>
          <a:bodyPr/>
          <a:lstStyle/>
          <a:p>
            <a:pPr>
              <a:defRPr/>
            </a:pPr>
            <a:r>
              <a:rPr lang="de-DE"/>
              <a:t>K. Grauman, B. Leibe</a:t>
            </a:r>
          </a:p>
        </p:txBody>
      </p:sp>
      <p:graphicFrame>
        <p:nvGraphicFramePr>
          <p:cNvPr id="46085" name="Object 4"/>
          <p:cNvGraphicFramePr>
            <a:graphicFrameLocks noChangeAspect="1"/>
          </p:cNvGraphicFramePr>
          <p:nvPr/>
        </p:nvGraphicFramePr>
        <p:xfrm>
          <a:off x="2093913" y="6207125"/>
          <a:ext cx="1038225" cy="277813"/>
        </p:xfrm>
        <a:graphic>
          <a:graphicData uri="http://schemas.openxmlformats.org/presentationml/2006/ole">
            <mc:AlternateContent xmlns:mc="http://schemas.openxmlformats.org/markup-compatibility/2006">
              <mc:Choice xmlns:v="urn:schemas-microsoft-com:vml" Requires="v">
                <p:oleObj spid="_x0000_s46262" name="Equation" r:id="rId4" imgW="901309" imgH="241195" progId="Equation.3">
                  <p:embed/>
                </p:oleObj>
              </mc:Choice>
              <mc:Fallback>
                <p:oleObj name="Equation" r:id="rId4" imgW="901309" imgH="241195"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3913" y="6207125"/>
                        <a:ext cx="1038225" cy="277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6086" name="Picture 4"/>
          <p:cNvPicPr>
            <a:picLocks noChangeAspect="1" noChangeArrowheads="1"/>
          </p:cNvPicPr>
          <p:nvPr/>
        </p:nvPicPr>
        <p:blipFill>
          <a:blip r:embed="rId6" cstate="print"/>
          <a:srcRect/>
          <a:stretch>
            <a:fillRect/>
          </a:stretch>
        </p:blipFill>
        <p:spPr bwMode="auto">
          <a:xfrm>
            <a:off x="1304925" y="4710113"/>
            <a:ext cx="2619375" cy="1485900"/>
          </a:xfrm>
          <a:prstGeom prst="rect">
            <a:avLst/>
          </a:prstGeom>
          <a:noFill/>
          <a:ln w="12700" cap="sq">
            <a:noFill/>
            <a:miter lim="800000"/>
            <a:headEnd type="none" w="sm" len="sm"/>
            <a:tailEnd type="none" w="sm" len="sm"/>
          </a:ln>
        </p:spPr>
      </p:pic>
      <p:pic>
        <p:nvPicPr>
          <p:cNvPr id="46087" name="Picture 5"/>
          <p:cNvPicPr>
            <a:picLocks noChangeAspect="1" noChangeArrowheads="1"/>
          </p:cNvPicPr>
          <p:nvPr/>
        </p:nvPicPr>
        <p:blipFill>
          <a:blip r:embed="rId7" cstate="print"/>
          <a:srcRect/>
          <a:stretch>
            <a:fillRect/>
          </a:stretch>
        </p:blipFill>
        <p:spPr bwMode="auto">
          <a:xfrm>
            <a:off x="1042988" y="1766888"/>
            <a:ext cx="3313112" cy="2649537"/>
          </a:xfrm>
          <a:prstGeom prst="rect">
            <a:avLst/>
          </a:prstGeom>
          <a:noFill/>
          <a:ln w="9525">
            <a:noFill/>
            <a:miter lim="800000"/>
            <a:headEnd/>
            <a:tailEnd/>
          </a:ln>
        </p:spPr>
      </p:pic>
      <p:pic>
        <p:nvPicPr>
          <p:cNvPr id="46088" name="Picture 6"/>
          <p:cNvPicPr>
            <a:picLocks noChangeAspect="1" noChangeArrowheads="1"/>
          </p:cNvPicPr>
          <p:nvPr/>
        </p:nvPicPr>
        <p:blipFill>
          <a:blip r:embed="rId8" cstate="print"/>
          <a:srcRect/>
          <a:stretch>
            <a:fillRect/>
          </a:stretch>
        </p:blipFill>
        <p:spPr bwMode="auto">
          <a:xfrm>
            <a:off x="5265738" y="1803400"/>
            <a:ext cx="2619375" cy="2663825"/>
          </a:xfrm>
          <a:prstGeom prst="rect">
            <a:avLst/>
          </a:prstGeom>
          <a:noFill/>
          <a:ln w="9525">
            <a:noFill/>
            <a:miter lim="800000"/>
            <a:headEnd/>
            <a:tailEnd/>
          </a:ln>
        </p:spPr>
      </p:pic>
      <p:sp>
        <p:nvSpPr>
          <p:cNvPr id="46089" name="Rectangle 7"/>
          <p:cNvSpPr>
            <a:spLocks noChangeArrowheads="1"/>
          </p:cNvSpPr>
          <p:nvPr/>
        </p:nvSpPr>
        <p:spPr bwMode="auto">
          <a:xfrm>
            <a:off x="1833563" y="2360613"/>
            <a:ext cx="261937" cy="260350"/>
          </a:xfrm>
          <a:prstGeom prst="rect">
            <a:avLst/>
          </a:prstGeom>
          <a:noFill/>
          <a:ln w="25400" cap="sq">
            <a:solidFill>
              <a:srgbClr val="FFFF00"/>
            </a:solidFill>
            <a:miter lim="800000"/>
            <a:headEnd type="none" w="sm" len="sm"/>
            <a:tailEnd type="none" w="sm" len="sm"/>
          </a:ln>
        </p:spPr>
        <p:txBody>
          <a:bodyPr wrap="none" anchor="ctr"/>
          <a:lstStyle/>
          <a:p>
            <a:pPr eaLnBrk="0" hangingPunct="0"/>
            <a:endParaRPr lang="de-CH"/>
          </a:p>
        </p:txBody>
      </p:sp>
      <p:grpSp>
        <p:nvGrpSpPr>
          <p:cNvPr id="46090" name="Group 8"/>
          <p:cNvGrpSpPr>
            <a:grpSpLocks/>
          </p:cNvGrpSpPr>
          <p:nvPr/>
        </p:nvGrpSpPr>
        <p:grpSpPr bwMode="auto">
          <a:xfrm>
            <a:off x="5821363" y="2208213"/>
            <a:ext cx="73025" cy="73025"/>
            <a:chOff x="1292" y="2205"/>
            <a:chExt cx="46" cy="46"/>
          </a:xfrm>
        </p:grpSpPr>
        <p:sp>
          <p:nvSpPr>
            <p:cNvPr id="46126" name="Line 9"/>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endParaRPr lang="en-US"/>
            </a:p>
          </p:txBody>
        </p:sp>
        <p:sp>
          <p:nvSpPr>
            <p:cNvPr id="46127" name="Line 10"/>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endParaRPr lang="en-US"/>
            </a:p>
          </p:txBody>
        </p:sp>
      </p:grpSp>
      <p:grpSp>
        <p:nvGrpSpPr>
          <p:cNvPr id="46091" name="Group 11"/>
          <p:cNvGrpSpPr>
            <a:grpSpLocks/>
          </p:cNvGrpSpPr>
          <p:nvPr/>
        </p:nvGrpSpPr>
        <p:grpSpPr bwMode="auto">
          <a:xfrm>
            <a:off x="1943100" y="2451100"/>
            <a:ext cx="73025" cy="73025"/>
            <a:chOff x="1292" y="2205"/>
            <a:chExt cx="46" cy="46"/>
          </a:xfrm>
        </p:grpSpPr>
        <p:sp>
          <p:nvSpPr>
            <p:cNvPr id="46124" name="Line 12"/>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endParaRPr lang="en-US"/>
            </a:p>
          </p:txBody>
        </p:sp>
        <p:sp>
          <p:nvSpPr>
            <p:cNvPr id="46125" name="Line 13"/>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endParaRPr lang="en-US"/>
            </a:p>
          </p:txBody>
        </p:sp>
      </p:grpSp>
      <p:pic>
        <p:nvPicPr>
          <p:cNvPr id="46092" name="Picture 14"/>
          <p:cNvPicPr>
            <a:picLocks noChangeAspect="1" noChangeArrowheads="1"/>
          </p:cNvPicPr>
          <p:nvPr/>
        </p:nvPicPr>
        <p:blipFill>
          <a:blip r:embed="rId9" cstate="print"/>
          <a:srcRect/>
          <a:stretch>
            <a:fillRect/>
          </a:stretch>
        </p:blipFill>
        <p:spPr bwMode="auto">
          <a:xfrm>
            <a:off x="5327650" y="4683125"/>
            <a:ext cx="2562225" cy="1428750"/>
          </a:xfrm>
          <a:prstGeom prst="rect">
            <a:avLst/>
          </a:prstGeom>
          <a:noFill/>
          <a:ln w="12700" cap="sq">
            <a:noFill/>
            <a:miter lim="800000"/>
            <a:headEnd type="none" w="sm" len="sm"/>
            <a:tailEnd type="none" w="sm" len="sm"/>
          </a:ln>
        </p:spPr>
      </p:pic>
      <p:graphicFrame>
        <p:nvGraphicFramePr>
          <p:cNvPr id="46093" name="Object 5"/>
          <p:cNvGraphicFramePr>
            <a:graphicFrameLocks noChangeAspect="1"/>
          </p:cNvGraphicFramePr>
          <p:nvPr>
            <p:extLst>
              <p:ext uri="{D42A27DB-BD31-4B8C-83A1-F6EECF244321}">
                <p14:modId xmlns:p14="http://schemas.microsoft.com/office/powerpoint/2010/main" val="1627563283"/>
              </p:ext>
            </p:extLst>
          </p:nvPr>
        </p:nvGraphicFramePr>
        <p:xfrm>
          <a:off x="5935663" y="6153150"/>
          <a:ext cx="1336675" cy="334963"/>
        </p:xfrm>
        <a:graphic>
          <a:graphicData uri="http://schemas.openxmlformats.org/presentationml/2006/ole">
            <mc:AlternateContent xmlns:mc="http://schemas.openxmlformats.org/markup-compatibility/2006">
              <mc:Choice xmlns:v="urn:schemas-microsoft-com:vml" Requires="v">
                <p:oleObj spid="_x0000_s46263" name="Equation" r:id="rId10" imgW="965160" imgH="241200" progId="Equation.3">
                  <p:embed/>
                </p:oleObj>
              </mc:Choice>
              <mc:Fallback>
                <p:oleObj name="Equation" r:id="rId10" imgW="965160" imgH="241200" progId="Equation.3">
                  <p:embed/>
                  <p:pic>
                    <p:nvPicPr>
                      <p:cNvPr id="0" name="Object 5"/>
                      <p:cNvPicPr>
                        <a:picLocks noChangeAspect="1" noChangeArrowheads="1"/>
                      </p:cNvPicPr>
                      <p:nvPr/>
                    </p:nvPicPr>
                    <p:blipFill>
                      <a:blip r:embed="rId11"/>
                      <a:srcRect/>
                      <a:stretch>
                        <a:fillRect/>
                      </a:stretch>
                    </p:blipFill>
                    <p:spPr bwMode="auto">
                      <a:xfrm>
                        <a:off x="5935663" y="6153150"/>
                        <a:ext cx="1336675" cy="334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094" name="Line 19"/>
          <p:cNvSpPr>
            <a:spLocks noChangeShapeType="1"/>
          </p:cNvSpPr>
          <p:nvPr/>
        </p:nvSpPr>
        <p:spPr bwMode="auto">
          <a:xfrm flipH="1">
            <a:off x="1727200" y="2630488"/>
            <a:ext cx="252413" cy="2017712"/>
          </a:xfrm>
          <a:prstGeom prst="line">
            <a:avLst/>
          </a:prstGeom>
          <a:noFill/>
          <a:ln w="19050" cap="sq">
            <a:solidFill>
              <a:srgbClr val="FF0000"/>
            </a:solidFill>
            <a:round/>
            <a:headEnd type="none" w="sm" len="sm"/>
            <a:tailEnd type="triangle" w="med" len="med"/>
          </a:ln>
        </p:spPr>
        <p:txBody>
          <a:bodyPr/>
          <a:lstStyle/>
          <a:p>
            <a:endParaRPr lang="en-US"/>
          </a:p>
        </p:txBody>
      </p:sp>
      <p:sp>
        <p:nvSpPr>
          <p:cNvPr id="46095" name="Rectangle 20"/>
          <p:cNvSpPr>
            <a:spLocks noChangeArrowheads="1"/>
          </p:cNvSpPr>
          <p:nvPr/>
        </p:nvSpPr>
        <p:spPr bwMode="auto">
          <a:xfrm>
            <a:off x="5632450" y="2046288"/>
            <a:ext cx="433388" cy="431800"/>
          </a:xfrm>
          <a:prstGeom prst="rect">
            <a:avLst/>
          </a:prstGeom>
          <a:noFill/>
          <a:ln w="25400" cap="sq">
            <a:solidFill>
              <a:srgbClr val="FFFF00"/>
            </a:solidFill>
            <a:miter lim="800000"/>
            <a:headEnd type="none" w="sm" len="sm"/>
            <a:tailEnd type="none" w="sm" len="sm"/>
          </a:ln>
        </p:spPr>
        <p:txBody>
          <a:bodyPr wrap="none" anchor="ctr"/>
          <a:lstStyle/>
          <a:p>
            <a:pPr eaLnBrk="0" hangingPunct="0"/>
            <a:endParaRPr lang="de-CH"/>
          </a:p>
        </p:txBody>
      </p:sp>
      <p:sp>
        <p:nvSpPr>
          <p:cNvPr id="46096" name="Line 21"/>
          <p:cNvSpPr>
            <a:spLocks noChangeShapeType="1"/>
          </p:cNvSpPr>
          <p:nvPr/>
        </p:nvSpPr>
        <p:spPr bwMode="auto">
          <a:xfrm>
            <a:off x="5903913" y="2343150"/>
            <a:ext cx="612775" cy="2305050"/>
          </a:xfrm>
          <a:prstGeom prst="line">
            <a:avLst/>
          </a:prstGeom>
          <a:noFill/>
          <a:ln w="19050" cap="sq">
            <a:solidFill>
              <a:srgbClr val="FF0000"/>
            </a:solidFill>
            <a:round/>
            <a:headEnd type="none" w="sm" len="sm"/>
            <a:tailEnd type="triangle" w="med" len="med"/>
          </a:ln>
        </p:spPr>
        <p:txBody>
          <a:bodyPr/>
          <a:lstStyle/>
          <a:p>
            <a:endParaRPr lang="en-US"/>
          </a:p>
        </p:txBody>
      </p:sp>
      <p:sp>
        <p:nvSpPr>
          <p:cNvPr id="46097" name="Oval 22"/>
          <p:cNvSpPr>
            <a:spLocks noChangeArrowheads="1"/>
          </p:cNvSpPr>
          <p:nvPr/>
        </p:nvSpPr>
        <p:spPr bwMode="auto">
          <a:xfrm>
            <a:off x="1511300" y="51149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098" name="Oval 23"/>
          <p:cNvSpPr>
            <a:spLocks noChangeArrowheads="1"/>
          </p:cNvSpPr>
          <p:nvPr/>
        </p:nvSpPr>
        <p:spPr bwMode="auto">
          <a:xfrm>
            <a:off x="5534025" y="56467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099" name="Oval 24"/>
          <p:cNvSpPr>
            <a:spLocks noChangeArrowheads="1"/>
          </p:cNvSpPr>
          <p:nvPr/>
        </p:nvSpPr>
        <p:spPr bwMode="auto">
          <a:xfrm>
            <a:off x="1584325" y="48990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00" name="Oval 25"/>
          <p:cNvSpPr>
            <a:spLocks noChangeArrowheads="1"/>
          </p:cNvSpPr>
          <p:nvPr/>
        </p:nvSpPr>
        <p:spPr bwMode="auto">
          <a:xfrm>
            <a:off x="5651500" y="53673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01" name="Oval 26"/>
          <p:cNvSpPr>
            <a:spLocks noChangeArrowheads="1"/>
          </p:cNvSpPr>
          <p:nvPr/>
        </p:nvSpPr>
        <p:spPr bwMode="auto">
          <a:xfrm>
            <a:off x="1727200" y="47450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02" name="Oval 27"/>
          <p:cNvSpPr>
            <a:spLocks noChangeArrowheads="1"/>
          </p:cNvSpPr>
          <p:nvPr/>
        </p:nvSpPr>
        <p:spPr bwMode="auto">
          <a:xfrm>
            <a:off x="5795963" y="5114925"/>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03" name="Oval 28"/>
          <p:cNvSpPr>
            <a:spLocks noChangeArrowheads="1"/>
          </p:cNvSpPr>
          <p:nvPr/>
        </p:nvSpPr>
        <p:spPr bwMode="auto">
          <a:xfrm>
            <a:off x="5975350" y="49355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04" name="Oval 29"/>
          <p:cNvSpPr>
            <a:spLocks noChangeArrowheads="1"/>
          </p:cNvSpPr>
          <p:nvPr/>
        </p:nvSpPr>
        <p:spPr bwMode="auto">
          <a:xfrm>
            <a:off x="1906588" y="4846638"/>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05" name="Oval 30"/>
          <p:cNvSpPr>
            <a:spLocks noChangeArrowheads="1"/>
          </p:cNvSpPr>
          <p:nvPr/>
        </p:nvSpPr>
        <p:spPr bwMode="auto">
          <a:xfrm>
            <a:off x="2051050" y="50260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06" name="Oval 31"/>
          <p:cNvSpPr>
            <a:spLocks noChangeArrowheads="1"/>
          </p:cNvSpPr>
          <p:nvPr/>
        </p:nvSpPr>
        <p:spPr bwMode="auto">
          <a:xfrm>
            <a:off x="2230438" y="5222875"/>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07" name="Oval 32"/>
          <p:cNvSpPr>
            <a:spLocks noChangeArrowheads="1"/>
          </p:cNvSpPr>
          <p:nvPr/>
        </p:nvSpPr>
        <p:spPr bwMode="auto">
          <a:xfrm>
            <a:off x="2409825" y="53673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08" name="Oval 33"/>
          <p:cNvSpPr>
            <a:spLocks noChangeArrowheads="1"/>
          </p:cNvSpPr>
          <p:nvPr/>
        </p:nvSpPr>
        <p:spPr bwMode="auto">
          <a:xfrm>
            <a:off x="2590800" y="547528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09" name="Oval 34"/>
          <p:cNvSpPr>
            <a:spLocks noChangeArrowheads="1"/>
          </p:cNvSpPr>
          <p:nvPr/>
        </p:nvSpPr>
        <p:spPr bwMode="auto">
          <a:xfrm>
            <a:off x="2770188" y="5548313"/>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10" name="Oval 35"/>
          <p:cNvSpPr>
            <a:spLocks noChangeArrowheads="1"/>
          </p:cNvSpPr>
          <p:nvPr/>
        </p:nvSpPr>
        <p:spPr bwMode="auto">
          <a:xfrm>
            <a:off x="2949575" y="560070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11" name="Oval 36"/>
          <p:cNvSpPr>
            <a:spLocks noChangeArrowheads="1"/>
          </p:cNvSpPr>
          <p:nvPr/>
        </p:nvSpPr>
        <p:spPr bwMode="auto">
          <a:xfrm>
            <a:off x="3128963" y="5656263"/>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12" name="Oval 37"/>
          <p:cNvSpPr>
            <a:spLocks noChangeArrowheads="1"/>
          </p:cNvSpPr>
          <p:nvPr/>
        </p:nvSpPr>
        <p:spPr bwMode="auto">
          <a:xfrm>
            <a:off x="3308350" y="570865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13" name="Oval 38"/>
          <p:cNvSpPr>
            <a:spLocks noChangeArrowheads="1"/>
          </p:cNvSpPr>
          <p:nvPr/>
        </p:nvSpPr>
        <p:spPr bwMode="auto">
          <a:xfrm>
            <a:off x="3487738" y="5764213"/>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14" name="Oval 39"/>
          <p:cNvSpPr>
            <a:spLocks noChangeArrowheads="1"/>
          </p:cNvSpPr>
          <p:nvPr/>
        </p:nvSpPr>
        <p:spPr bwMode="auto">
          <a:xfrm>
            <a:off x="3667125" y="583565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15" name="Oval 40"/>
          <p:cNvSpPr>
            <a:spLocks noChangeArrowheads="1"/>
          </p:cNvSpPr>
          <p:nvPr/>
        </p:nvSpPr>
        <p:spPr bwMode="auto">
          <a:xfrm>
            <a:off x="6154738" y="4800600"/>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16" name="Oval 41"/>
          <p:cNvSpPr>
            <a:spLocks noChangeArrowheads="1"/>
          </p:cNvSpPr>
          <p:nvPr/>
        </p:nvSpPr>
        <p:spPr bwMode="auto">
          <a:xfrm>
            <a:off x="6334125" y="473710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17" name="Oval 42"/>
          <p:cNvSpPr>
            <a:spLocks noChangeArrowheads="1"/>
          </p:cNvSpPr>
          <p:nvPr/>
        </p:nvSpPr>
        <p:spPr bwMode="auto">
          <a:xfrm>
            <a:off x="6513513" y="4719638"/>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18" name="Oval 43"/>
          <p:cNvSpPr>
            <a:spLocks noChangeArrowheads="1"/>
          </p:cNvSpPr>
          <p:nvPr/>
        </p:nvSpPr>
        <p:spPr bwMode="auto">
          <a:xfrm>
            <a:off x="6692900" y="475615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19" name="Oval 44"/>
          <p:cNvSpPr>
            <a:spLocks noChangeArrowheads="1"/>
          </p:cNvSpPr>
          <p:nvPr/>
        </p:nvSpPr>
        <p:spPr bwMode="auto">
          <a:xfrm>
            <a:off x="6872288" y="4800600"/>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20" name="Oval 45"/>
          <p:cNvSpPr>
            <a:spLocks noChangeArrowheads="1"/>
          </p:cNvSpPr>
          <p:nvPr/>
        </p:nvSpPr>
        <p:spPr bwMode="auto">
          <a:xfrm>
            <a:off x="7051675" y="486410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21" name="Oval 46"/>
          <p:cNvSpPr>
            <a:spLocks noChangeArrowheads="1"/>
          </p:cNvSpPr>
          <p:nvPr/>
        </p:nvSpPr>
        <p:spPr bwMode="auto">
          <a:xfrm>
            <a:off x="7231063" y="4935538"/>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22" name="Oval 47"/>
          <p:cNvSpPr>
            <a:spLocks noChangeArrowheads="1"/>
          </p:cNvSpPr>
          <p:nvPr/>
        </p:nvSpPr>
        <p:spPr bwMode="auto">
          <a:xfrm>
            <a:off x="7410450" y="499745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23" name="Oval 48"/>
          <p:cNvSpPr>
            <a:spLocks noChangeArrowheads="1"/>
          </p:cNvSpPr>
          <p:nvPr/>
        </p:nvSpPr>
        <p:spPr bwMode="auto">
          <a:xfrm>
            <a:off x="7589838" y="5053013"/>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8" name="TextBox 47">
            <a:extLst>
              <a:ext uri="{FF2B5EF4-FFF2-40B4-BE49-F238E27FC236}">
                <a16:creationId xmlns:a16="http://schemas.microsoft.com/office/drawing/2014/main" id="{27D7C04D-6C33-4BA0-A99F-FD1381130EB2}"/>
              </a:ext>
            </a:extLst>
          </p:cNvPr>
          <p:cNvSpPr txBox="1"/>
          <p:nvPr/>
        </p:nvSpPr>
        <p:spPr>
          <a:xfrm>
            <a:off x="552450" y="5029200"/>
            <a:ext cx="847725" cy="600164"/>
          </a:xfrm>
          <a:prstGeom prst="rect">
            <a:avLst/>
          </a:prstGeom>
          <a:noFill/>
        </p:spPr>
        <p:txBody>
          <a:bodyPr wrap="square" rtlCol="0">
            <a:spAutoFit/>
          </a:bodyPr>
          <a:lstStyle/>
          <a:p>
            <a:r>
              <a:rPr lang="en-US" sz="1100" dirty="0"/>
              <a:t>Response of some function </a:t>
            </a:r>
            <a:r>
              <a:rPr lang="en-US" sz="1100" i="1" dirty="0"/>
              <a:t>f</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Content Placeholder 2"/>
          <p:cNvSpPr>
            <a:spLocks noGrp="1"/>
          </p:cNvSpPr>
          <p:nvPr>
            <p:ph idx="1"/>
          </p:nvPr>
        </p:nvSpPr>
        <p:spPr>
          <a:xfrm>
            <a:off x="5507643" y="1828800"/>
            <a:ext cx="3429000" cy="457199"/>
          </a:xfrm>
        </p:spPr>
        <p:txBody>
          <a:bodyPr>
            <a:normAutofit lnSpcReduction="10000"/>
          </a:bodyPr>
          <a:lstStyle/>
          <a:p>
            <a:pPr marL="0" indent="0">
              <a:buNone/>
            </a:pPr>
            <a:r>
              <a:rPr lang="en-US" altLang="en-US" sz="2400" dirty="0"/>
              <a:t>1</a:t>
            </a:r>
            <a:r>
              <a:rPr lang="en-US" altLang="en-US" sz="2400" baseline="30000" dirty="0"/>
              <a:t>st</a:t>
            </a:r>
            <a:r>
              <a:rPr lang="en-US" altLang="en-US" sz="2400" dirty="0"/>
              <a:t> Derivative of Gaussian</a:t>
            </a:r>
          </a:p>
        </p:txBody>
      </p:sp>
      <p:pic>
        <p:nvPicPr>
          <p:cNvPr id="10035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904" t="14507" r="33158" b="43253"/>
          <a:stretch/>
        </p:blipFill>
        <p:spPr bwMode="auto">
          <a:xfrm>
            <a:off x="5320607" y="2438400"/>
            <a:ext cx="380307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4000" t="4889" r="6667" b="4445"/>
          <a:stretch/>
        </p:blipFill>
        <p:spPr>
          <a:xfrm>
            <a:off x="0" y="1295400"/>
            <a:ext cx="5105400" cy="5181600"/>
          </a:xfrm>
          <a:prstGeom prst="rect">
            <a:avLst/>
          </a:prstGeom>
        </p:spPr>
      </p:pic>
      <p:sp>
        <p:nvSpPr>
          <p:cNvPr id="3" name="TextBox 2"/>
          <p:cNvSpPr txBox="1"/>
          <p:nvPr/>
        </p:nvSpPr>
        <p:spPr>
          <a:xfrm>
            <a:off x="3169920" y="4831080"/>
            <a:ext cx="2667000" cy="307777"/>
          </a:xfrm>
          <a:prstGeom prst="rect">
            <a:avLst/>
          </a:prstGeom>
          <a:noFill/>
        </p:spPr>
        <p:txBody>
          <a:bodyPr wrap="square" rtlCol="0">
            <a:spAutoFit/>
          </a:bodyPr>
          <a:lstStyle/>
          <a:p>
            <a:r>
              <a:rPr lang="en-US" sz="1400" dirty="0"/>
              <a:t>(Laplacian of Gaussian)</a:t>
            </a:r>
          </a:p>
        </p:txBody>
      </p:sp>
      <p:sp>
        <p:nvSpPr>
          <p:cNvPr id="4" name="Rectangle 3"/>
          <p:cNvSpPr/>
          <p:nvPr/>
        </p:nvSpPr>
        <p:spPr>
          <a:xfrm>
            <a:off x="8116877" y="6546334"/>
            <a:ext cx="1065292" cy="276999"/>
          </a:xfrm>
          <a:prstGeom prst="rect">
            <a:avLst/>
          </a:prstGeom>
        </p:spPr>
        <p:txBody>
          <a:bodyPr wrap="none">
            <a:spAutoFit/>
          </a:bodyPr>
          <a:lstStyle/>
          <a:p>
            <a:r>
              <a:rPr lang="en-US" sz="1200" dirty="0">
                <a:solidFill>
                  <a:schemeClr val="bg1">
                    <a:lumMod val="50000"/>
                  </a:schemeClr>
                </a:solidFill>
              </a:rPr>
              <a:t>Earl F. Glynn</a:t>
            </a:r>
          </a:p>
        </p:txBody>
      </p:sp>
      <p:sp>
        <p:nvSpPr>
          <p:cNvPr id="10" name="Title 5">
            <a:extLst>
              <a:ext uri="{FF2B5EF4-FFF2-40B4-BE49-F238E27FC236}">
                <a16:creationId xmlns:a16="http://schemas.microsoft.com/office/drawing/2014/main" id="{602069B2-00AA-4856-9096-A9C23CC76634}"/>
              </a:ext>
            </a:extLst>
          </p:cNvPr>
          <p:cNvSpPr txBox="1">
            <a:spLocks/>
          </p:cNvSpPr>
          <p:nvPr/>
        </p:nvSpPr>
        <p:spPr bwMode="auto">
          <a:xfrm>
            <a:off x="457200" y="381000"/>
            <a:ext cx="86868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0000" lnSpcReduction="10000"/>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a:lstStyle>
          <a:p>
            <a:pPr eaLnBrk="1" hangingPunct="1">
              <a:defRPr/>
            </a:pPr>
            <a:r>
              <a:rPr lang="en-US"/>
              <a:t>What Is A Useful Signature Function </a:t>
            </a:r>
            <a:r>
              <a:rPr lang="en-US" i="1"/>
              <a:t>f</a:t>
            </a:r>
            <a:r>
              <a:rPr lang="en-US"/>
              <a:t> ?</a:t>
            </a:r>
            <a:endParaRPr lang="de-CH" dirty="0"/>
          </a:p>
        </p:txBody>
      </p:sp>
    </p:spTree>
    <p:extLst>
      <p:ext uri="{BB962C8B-B14F-4D97-AF65-F5344CB8AC3E}">
        <p14:creationId xmlns:p14="http://schemas.microsoft.com/office/powerpoint/2010/main" val="3539641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5"/>
          <p:cNvSpPr>
            <a:spLocks noGrp="1"/>
          </p:cNvSpPr>
          <p:nvPr>
            <p:ph type="title"/>
          </p:nvPr>
        </p:nvSpPr>
        <p:spPr>
          <a:xfrm>
            <a:off x="457200" y="381000"/>
            <a:ext cx="8686800" cy="609600"/>
          </a:xfrm>
        </p:spPr>
        <p:txBody>
          <a:bodyPr>
            <a:normAutofit fontScale="90000"/>
          </a:bodyPr>
          <a:lstStyle/>
          <a:p>
            <a:pPr eaLnBrk="1" hangingPunct="1">
              <a:defRPr/>
            </a:pPr>
            <a:r>
              <a:rPr lang="en-US" dirty="0"/>
              <a:t>What Is A Useful Signature Function </a:t>
            </a:r>
            <a:r>
              <a:rPr lang="en-US" i="1" dirty="0"/>
              <a:t>f</a:t>
            </a:r>
            <a:r>
              <a:rPr lang="en-US" dirty="0"/>
              <a:t> ?</a:t>
            </a:r>
            <a:endParaRPr lang="de-CH" dirty="0"/>
          </a:p>
        </p:txBody>
      </p:sp>
      <p:sp>
        <p:nvSpPr>
          <p:cNvPr id="47107" name="Content Placeholder 6"/>
          <p:cNvSpPr>
            <a:spLocks noGrp="1"/>
          </p:cNvSpPr>
          <p:nvPr>
            <p:ph idx="1"/>
          </p:nvPr>
        </p:nvSpPr>
        <p:spPr>
          <a:xfrm>
            <a:off x="457200" y="990601"/>
            <a:ext cx="8229600" cy="1123950"/>
          </a:xfrm>
        </p:spPr>
        <p:txBody>
          <a:bodyPr/>
          <a:lstStyle/>
          <a:p>
            <a:pPr eaLnBrk="1" hangingPunct="1"/>
            <a:r>
              <a:rPr lang="en-US" dirty="0"/>
              <a:t>“Blob” detector is common for corners</a:t>
            </a:r>
          </a:p>
          <a:p>
            <a:pPr lvl="1" eaLnBrk="1" hangingPunct="1"/>
            <a:r>
              <a:rPr lang="en-US" dirty="0"/>
              <a:t>- Laplacian (2</a:t>
            </a:r>
            <a:r>
              <a:rPr lang="en-US" baseline="30000" dirty="0"/>
              <a:t>nd</a:t>
            </a:r>
            <a:r>
              <a:rPr lang="en-US" dirty="0"/>
              <a:t> derivative) of Gaussian (</a:t>
            </a:r>
            <a:r>
              <a:rPr lang="en-US" dirty="0" err="1"/>
              <a:t>LoG</a:t>
            </a:r>
            <a:r>
              <a:rPr lang="en-US" dirty="0"/>
              <a:t>)</a:t>
            </a:r>
            <a:endParaRPr lang="de-CH" dirty="0"/>
          </a:p>
        </p:txBody>
      </p:sp>
      <p:sp>
        <p:nvSpPr>
          <p:cNvPr id="34821" name="Footer Placeholder 4"/>
          <p:cNvSpPr>
            <a:spLocks noGrp="1"/>
          </p:cNvSpPr>
          <p:nvPr>
            <p:ph type="ftr" sz="quarter" idx="11"/>
          </p:nvPr>
        </p:nvSpPr>
        <p:spPr>
          <a:xfrm>
            <a:off x="7650892" y="6529345"/>
            <a:ext cx="1524000" cy="365125"/>
          </a:xfrm>
        </p:spPr>
        <p:txBody>
          <a:bodyPr/>
          <a:lstStyle/>
          <a:p>
            <a:pPr>
              <a:defRPr/>
            </a:pPr>
            <a:r>
              <a:rPr lang="de-DE" dirty="0"/>
              <a:t>K. Grauman, B. Leibe</a:t>
            </a:r>
          </a:p>
        </p:txBody>
      </p:sp>
      <p:pic>
        <p:nvPicPr>
          <p:cNvPr id="47110" name="Picture 27" descr="c-enhedg-laplap"/>
          <p:cNvPicPr>
            <a:picLocks noChangeAspect="1" noChangeArrowheads="1"/>
          </p:cNvPicPr>
          <p:nvPr/>
        </p:nvPicPr>
        <p:blipFill>
          <a:blip r:embed="rId3" cstate="print"/>
          <a:srcRect t="21783"/>
          <a:stretch>
            <a:fillRect/>
          </a:stretch>
        </p:blipFill>
        <p:spPr bwMode="auto">
          <a:xfrm>
            <a:off x="1581150" y="4514850"/>
            <a:ext cx="771525" cy="604838"/>
          </a:xfrm>
          <a:prstGeom prst="rect">
            <a:avLst/>
          </a:prstGeom>
          <a:noFill/>
          <a:ln w="9525">
            <a:noFill/>
            <a:miter lim="800000"/>
            <a:headEnd/>
            <a:tailEnd/>
          </a:ln>
        </p:spPr>
      </p:pic>
      <p:pic>
        <p:nvPicPr>
          <p:cNvPr id="47111" name="Picture 27" descr="c-enhedg-laplap"/>
          <p:cNvPicPr>
            <a:picLocks noChangeAspect="1" noChangeArrowheads="1"/>
          </p:cNvPicPr>
          <p:nvPr/>
        </p:nvPicPr>
        <p:blipFill>
          <a:blip r:embed="rId4" cstate="print"/>
          <a:srcRect t="21783"/>
          <a:stretch>
            <a:fillRect/>
          </a:stretch>
        </p:blipFill>
        <p:spPr bwMode="auto">
          <a:xfrm>
            <a:off x="1736725" y="5318125"/>
            <a:ext cx="460375" cy="360363"/>
          </a:xfrm>
          <a:prstGeom prst="rect">
            <a:avLst/>
          </a:prstGeom>
          <a:noFill/>
          <a:ln w="9525">
            <a:noFill/>
            <a:miter lim="800000"/>
            <a:headEnd/>
            <a:tailEnd/>
          </a:ln>
        </p:spPr>
      </p:pic>
      <p:pic>
        <p:nvPicPr>
          <p:cNvPr id="47112" name="Picture 27" descr="c-enhedg-laplap"/>
          <p:cNvPicPr>
            <a:picLocks noChangeAspect="1" noChangeArrowheads="1"/>
          </p:cNvPicPr>
          <p:nvPr/>
        </p:nvPicPr>
        <p:blipFill>
          <a:blip r:embed="rId3" cstate="print"/>
          <a:srcRect t="21783"/>
          <a:stretch>
            <a:fillRect/>
          </a:stretch>
        </p:blipFill>
        <p:spPr bwMode="auto">
          <a:xfrm>
            <a:off x="1290638" y="3346450"/>
            <a:ext cx="1352550" cy="1058863"/>
          </a:xfrm>
          <a:prstGeom prst="rect">
            <a:avLst/>
          </a:prstGeom>
          <a:noFill/>
          <a:ln w="9525">
            <a:noFill/>
            <a:miter lim="800000"/>
            <a:headEnd/>
            <a:tailEnd/>
          </a:ln>
        </p:spPr>
      </p:pic>
      <p:cxnSp>
        <p:nvCxnSpPr>
          <p:cNvPr id="18" name="Straight Arrow Connector 17"/>
          <p:cNvCxnSpPr/>
          <p:nvPr/>
        </p:nvCxnSpPr>
        <p:spPr>
          <a:xfrm rot="5400000" flipH="1" flipV="1">
            <a:off x="1285876" y="3967162"/>
            <a:ext cx="3687762" cy="3651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3111500" y="5829300"/>
            <a:ext cx="3833813" cy="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3622675" y="6230938"/>
            <a:ext cx="146050" cy="146050"/>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0" hangingPunct="0">
              <a:defRPr/>
            </a:pPr>
            <a:endParaRPr lang="de-CH"/>
          </a:p>
        </p:txBody>
      </p:sp>
      <p:sp>
        <p:nvSpPr>
          <p:cNvPr id="26" name="Oval 25"/>
          <p:cNvSpPr/>
          <p:nvPr/>
        </p:nvSpPr>
        <p:spPr>
          <a:xfrm>
            <a:off x="4648200" y="6084888"/>
            <a:ext cx="508000" cy="508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0" hangingPunct="0">
              <a:defRPr/>
            </a:pPr>
            <a:endParaRPr lang="de-CH"/>
          </a:p>
        </p:txBody>
      </p:sp>
      <p:sp>
        <p:nvSpPr>
          <p:cNvPr id="27" name="Oval 26"/>
          <p:cNvSpPr/>
          <p:nvPr/>
        </p:nvSpPr>
        <p:spPr>
          <a:xfrm>
            <a:off x="5922963" y="5902325"/>
            <a:ext cx="803275" cy="803275"/>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0" hangingPunct="0">
              <a:defRPr/>
            </a:pPr>
            <a:endParaRPr lang="de-CH"/>
          </a:p>
        </p:txBody>
      </p:sp>
      <p:sp>
        <p:nvSpPr>
          <p:cNvPr id="29" name="Freeform 28"/>
          <p:cNvSpPr/>
          <p:nvPr/>
        </p:nvSpPr>
        <p:spPr>
          <a:xfrm>
            <a:off x="2308194" y="3711575"/>
            <a:ext cx="3322683" cy="582982"/>
          </a:xfrm>
          <a:custGeom>
            <a:avLst/>
            <a:gdLst>
              <a:gd name="connsiteX0" fmla="*/ 0 w 2957689"/>
              <a:gd name="connsiteY0" fmla="*/ 551274 h 641585"/>
              <a:gd name="connsiteX1" fmla="*/ 699911 w 2957689"/>
              <a:gd name="connsiteY1" fmla="*/ 551274 h 641585"/>
              <a:gd name="connsiteX2" fmla="*/ 1027289 w 2957689"/>
              <a:gd name="connsiteY2" fmla="*/ 9407 h 641585"/>
              <a:gd name="connsiteX3" fmla="*/ 1241778 w 2957689"/>
              <a:gd name="connsiteY3" fmla="*/ 494830 h 641585"/>
              <a:gd name="connsiteX4" fmla="*/ 2957689 w 2957689"/>
              <a:gd name="connsiteY4" fmla="*/ 483541 h 641585"/>
              <a:gd name="connsiteX0" fmla="*/ 0 w 2957689"/>
              <a:gd name="connsiteY0" fmla="*/ 551274 h 641585"/>
              <a:gd name="connsiteX1" fmla="*/ 699911 w 2957689"/>
              <a:gd name="connsiteY1" fmla="*/ 551274 h 641585"/>
              <a:gd name="connsiteX2" fmla="*/ 1027289 w 2957689"/>
              <a:gd name="connsiteY2" fmla="*/ 9407 h 641585"/>
              <a:gd name="connsiteX3" fmla="*/ 1241778 w 2957689"/>
              <a:gd name="connsiteY3" fmla="*/ 494830 h 641585"/>
              <a:gd name="connsiteX4" fmla="*/ 2957689 w 2957689"/>
              <a:gd name="connsiteY4" fmla="*/ 483541 h 641585"/>
              <a:gd name="connsiteX0" fmla="*/ 0 w 2957689"/>
              <a:gd name="connsiteY0" fmla="*/ 581378 h 671689"/>
              <a:gd name="connsiteX1" fmla="*/ 699911 w 2957689"/>
              <a:gd name="connsiteY1" fmla="*/ 581378 h 671689"/>
              <a:gd name="connsiteX2" fmla="*/ 1027289 w 2957689"/>
              <a:gd name="connsiteY2" fmla="*/ 39511 h 671689"/>
              <a:gd name="connsiteX3" fmla="*/ 1215083 w 2957689"/>
              <a:gd name="connsiteY3" fmla="*/ 344311 h 671689"/>
              <a:gd name="connsiteX4" fmla="*/ 1241778 w 2957689"/>
              <a:gd name="connsiteY4" fmla="*/ 524934 h 671689"/>
              <a:gd name="connsiteX5" fmla="*/ 2957689 w 2957689"/>
              <a:gd name="connsiteY5" fmla="*/ 513645 h 671689"/>
              <a:gd name="connsiteX0" fmla="*/ 0 w 2957689"/>
              <a:gd name="connsiteY0" fmla="*/ 581378 h 671689"/>
              <a:gd name="connsiteX1" fmla="*/ 699911 w 2957689"/>
              <a:gd name="connsiteY1" fmla="*/ 581378 h 671689"/>
              <a:gd name="connsiteX2" fmla="*/ 1027289 w 2957689"/>
              <a:gd name="connsiteY2" fmla="*/ 39511 h 671689"/>
              <a:gd name="connsiteX3" fmla="*/ 1215083 w 2957689"/>
              <a:gd name="connsiteY3" fmla="*/ 344311 h 671689"/>
              <a:gd name="connsiteX4" fmla="*/ 1578270 w 2957689"/>
              <a:gd name="connsiteY4" fmla="*/ 524934 h 671689"/>
              <a:gd name="connsiteX5" fmla="*/ 2957689 w 2957689"/>
              <a:gd name="connsiteY5" fmla="*/ 513645 h 671689"/>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02728"/>
              <a:gd name="connsiteX1" fmla="*/ 699911 w 2957689"/>
              <a:gd name="connsiteY1" fmla="*/ 557573 h 602728"/>
              <a:gd name="connsiteX2" fmla="*/ 1027289 w 2957689"/>
              <a:gd name="connsiteY2" fmla="*/ 15706 h 602728"/>
              <a:gd name="connsiteX3" fmla="*/ 1215083 w 2957689"/>
              <a:gd name="connsiteY3" fmla="*/ 463336 h 602728"/>
              <a:gd name="connsiteX4" fmla="*/ 1578270 w 2957689"/>
              <a:gd name="connsiteY4" fmla="*/ 501129 h 602728"/>
              <a:gd name="connsiteX5" fmla="*/ 2957689 w 2957689"/>
              <a:gd name="connsiteY5" fmla="*/ 489840 h 602728"/>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49966 h 598559"/>
              <a:gd name="connsiteX1" fmla="*/ 699911 w 2957689"/>
              <a:gd name="connsiteY1" fmla="*/ 549966 h 598559"/>
              <a:gd name="connsiteX2" fmla="*/ 1027289 w 2957689"/>
              <a:gd name="connsiteY2" fmla="*/ 8099 h 598559"/>
              <a:gd name="connsiteX3" fmla="*/ 1215083 w 2957689"/>
              <a:gd name="connsiteY3" fmla="*/ 598559 h 598559"/>
              <a:gd name="connsiteX4" fmla="*/ 1578270 w 2957689"/>
              <a:gd name="connsiteY4" fmla="*/ 493522 h 598559"/>
              <a:gd name="connsiteX5" fmla="*/ 2957689 w 2957689"/>
              <a:gd name="connsiteY5" fmla="*/ 482233 h 598559"/>
              <a:gd name="connsiteX0" fmla="*/ 0 w 2957689"/>
              <a:gd name="connsiteY0" fmla="*/ 549966 h 598559"/>
              <a:gd name="connsiteX1" fmla="*/ 699911 w 2957689"/>
              <a:gd name="connsiteY1" fmla="*/ 549966 h 598559"/>
              <a:gd name="connsiteX2" fmla="*/ 1027289 w 2957689"/>
              <a:gd name="connsiteY2" fmla="*/ 8099 h 598559"/>
              <a:gd name="connsiteX3" fmla="*/ 1215083 w 2957689"/>
              <a:gd name="connsiteY3" fmla="*/ 598559 h 598559"/>
              <a:gd name="connsiteX4" fmla="*/ 1578270 w 2957689"/>
              <a:gd name="connsiteY4" fmla="*/ 493522 h 598559"/>
              <a:gd name="connsiteX5" fmla="*/ 2957689 w 2957689"/>
              <a:gd name="connsiteY5" fmla="*/ 482233 h 598559"/>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615301 h 676133"/>
              <a:gd name="connsiteX1" fmla="*/ 699911 w 2957689"/>
              <a:gd name="connsiteY1" fmla="*/ 615301 h 676133"/>
              <a:gd name="connsiteX2" fmla="*/ 1027289 w 2957689"/>
              <a:gd name="connsiteY2" fmla="*/ 73434 h 676133"/>
              <a:gd name="connsiteX3" fmla="*/ 1215083 w 2957689"/>
              <a:gd name="connsiteY3" fmla="*/ 663894 h 676133"/>
              <a:gd name="connsiteX4" fmla="*/ 1457442 w 2957689"/>
              <a:gd name="connsiteY4" fmla="*/ 0 h 676133"/>
              <a:gd name="connsiteX5" fmla="*/ 1578270 w 2957689"/>
              <a:gd name="connsiteY5" fmla="*/ 558857 h 676133"/>
              <a:gd name="connsiteX6" fmla="*/ 2957689 w 2957689"/>
              <a:gd name="connsiteY6" fmla="*/ 547568 h 676133"/>
              <a:gd name="connsiteX0" fmla="*/ 0 w 2957689"/>
              <a:gd name="connsiteY0" fmla="*/ 696205 h 736612"/>
              <a:gd name="connsiteX1" fmla="*/ 699911 w 2957689"/>
              <a:gd name="connsiteY1" fmla="*/ 696205 h 736612"/>
              <a:gd name="connsiteX2" fmla="*/ 1027289 w 2957689"/>
              <a:gd name="connsiteY2" fmla="*/ 154338 h 736612"/>
              <a:gd name="connsiteX3" fmla="*/ 1457442 w 2957689"/>
              <a:gd name="connsiteY3" fmla="*/ 80904 h 736612"/>
              <a:gd name="connsiteX4" fmla="*/ 1578270 w 2957689"/>
              <a:gd name="connsiteY4" fmla="*/ 639761 h 736612"/>
              <a:gd name="connsiteX5" fmla="*/ 2957689 w 2957689"/>
              <a:gd name="connsiteY5" fmla="*/ 628472 h 736612"/>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02151"/>
              <a:gd name="connsiteX1" fmla="*/ 699911 w 2957689"/>
              <a:gd name="connsiteY1" fmla="*/ 548319 h 602151"/>
              <a:gd name="connsiteX2" fmla="*/ 1027289 w 2957689"/>
              <a:gd name="connsiteY2" fmla="*/ 6452 h 602151"/>
              <a:gd name="connsiteX3" fmla="*/ 1282752 w 2957689"/>
              <a:gd name="connsiteY3" fmla="*/ 587030 h 602151"/>
              <a:gd name="connsiteX4" fmla="*/ 1578270 w 2957689"/>
              <a:gd name="connsiteY4" fmla="*/ 491875 h 602151"/>
              <a:gd name="connsiteX5" fmla="*/ 2957689 w 2957689"/>
              <a:gd name="connsiteY5" fmla="*/ 480586 h 602151"/>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957689 w 2957689"/>
              <a:gd name="connsiteY5" fmla="*/ 480586 h 588726"/>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062988 w 2957689"/>
              <a:gd name="connsiteY5" fmla="*/ 490855 h 588726"/>
              <a:gd name="connsiteX6" fmla="*/ 2957689 w 2957689"/>
              <a:gd name="connsiteY6" fmla="*/ 480586 h 588726"/>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957689 w 2957689"/>
              <a:gd name="connsiteY5" fmla="*/ 480586 h 588726"/>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623416 h 666052"/>
              <a:gd name="connsiteX0" fmla="*/ 0 w 2957689"/>
              <a:gd name="connsiteY0" fmla="*/ 960932 h 1078665"/>
              <a:gd name="connsiteX1" fmla="*/ 699911 w 2957689"/>
              <a:gd name="connsiteY1" fmla="*/ 960932 h 1078665"/>
              <a:gd name="connsiteX2" fmla="*/ 1027289 w 2957689"/>
              <a:gd name="connsiteY2" fmla="*/ 419065 h 1078665"/>
              <a:gd name="connsiteX3" fmla="*/ 1282752 w 2957689"/>
              <a:gd name="connsiteY3" fmla="*/ 999643 h 1078665"/>
              <a:gd name="connsiteX4" fmla="*/ 2957689 w 2957689"/>
              <a:gd name="connsiteY4" fmla="*/ 10443 h 1078665"/>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580459 h 666052"/>
              <a:gd name="connsiteX0" fmla="*/ 0 w 2957689"/>
              <a:gd name="connsiteY0" fmla="*/ 739162 h 779569"/>
              <a:gd name="connsiteX1" fmla="*/ 699911 w 2957689"/>
              <a:gd name="connsiteY1" fmla="*/ 739162 h 779569"/>
              <a:gd name="connsiteX2" fmla="*/ 1027289 w 2957689"/>
              <a:gd name="connsiteY2" fmla="*/ 197295 h 779569"/>
              <a:gd name="connsiteX3" fmla="*/ 1282752 w 2957689"/>
              <a:gd name="connsiteY3" fmla="*/ 80904 h 779569"/>
              <a:gd name="connsiteX4" fmla="*/ 2957689 w 2957689"/>
              <a:gd name="connsiteY4" fmla="*/ 771302 h 779569"/>
              <a:gd name="connsiteX0" fmla="*/ 0 w 2957689"/>
              <a:gd name="connsiteY0" fmla="*/ 542575 h 617351"/>
              <a:gd name="connsiteX1" fmla="*/ 699911 w 2957689"/>
              <a:gd name="connsiteY1" fmla="*/ 542575 h 617351"/>
              <a:gd name="connsiteX2" fmla="*/ 1027289 w 2957689"/>
              <a:gd name="connsiteY2" fmla="*/ 708 h 617351"/>
              <a:gd name="connsiteX3" fmla="*/ 1282752 w 2957689"/>
              <a:gd name="connsiteY3" fmla="*/ 538329 h 617351"/>
              <a:gd name="connsiteX4" fmla="*/ 2957689 w 2957689"/>
              <a:gd name="connsiteY4" fmla="*/ 574715 h 617351"/>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74715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74715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206363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699911 w 2957689"/>
              <a:gd name="connsiteY1" fmla="*/ 542575 h 582982"/>
              <a:gd name="connsiteX2" fmla="*/ 1027289 w 2957689"/>
              <a:gd name="connsiteY2" fmla="*/ 708 h 582982"/>
              <a:gd name="connsiteX3" fmla="*/ 2524841 w 2957689"/>
              <a:gd name="connsiteY3" fmla="*/ 538329 h 582982"/>
              <a:gd name="connsiteX4" fmla="*/ 2957689 w 2957689"/>
              <a:gd name="connsiteY4" fmla="*/ 531758 h 582982"/>
              <a:gd name="connsiteX0" fmla="*/ 0 w 2957689"/>
              <a:gd name="connsiteY0" fmla="*/ 542575 h 582982"/>
              <a:gd name="connsiteX1" fmla="*/ 699911 w 2957689"/>
              <a:gd name="connsiteY1" fmla="*/ 542575 h 582982"/>
              <a:gd name="connsiteX2" fmla="*/ 2139370 w 2957689"/>
              <a:gd name="connsiteY2" fmla="*/ 708 h 582982"/>
              <a:gd name="connsiteX3" fmla="*/ 2524841 w 2957689"/>
              <a:gd name="connsiteY3" fmla="*/ 538329 h 582982"/>
              <a:gd name="connsiteX4" fmla="*/ 2957689 w 2957689"/>
              <a:gd name="connsiteY4" fmla="*/ 531758 h 582982"/>
              <a:gd name="connsiteX0" fmla="*/ 0 w 2957689"/>
              <a:gd name="connsiteY0" fmla="*/ 542575 h 582982"/>
              <a:gd name="connsiteX1" fmla="*/ 1974502 w 2957689"/>
              <a:gd name="connsiteY1" fmla="*/ 542575 h 582982"/>
              <a:gd name="connsiteX2" fmla="*/ 2139370 w 2957689"/>
              <a:gd name="connsiteY2" fmla="*/ 708 h 582982"/>
              <a:gd name="connsiteX3" fmla="*/ 2524841 w 2957689"/>
              <a:gd name="connsiteY3" fmla="*/ 538329 h 582982"/>
              <a:gd name="connsiteX4" fmla="*/ 2957689 w 2957689"/>
              <a:gd name="connsiteY4" fmla="*/ 531758 h 582982"/>
              <a:gd name="connsiteX0" fmla="*/ 0 w 2957689"/>
              <a:gd name="connsiteY0" fmla="*/ 542575 h 582982"/>
              <a:gd name="connsiteX1" fmla="*/ 1974502 w 2957689"/>
              <a:gd name="connsiteY1" fmla="*/ 542575 h 582982"/>
              <a:gd name="connsiteX2" fmla="*/ 2276388 w 2957689"/>
              <a:gd name="connsiteY2" fmla="*/ 708 h 582982"/>
              <a:gd name="connsiteX3" fmla="*/ 2524841 w 2957689"/>
              <a:gd name="connsiteY3" fmla="*/ 538329 h 582982"/>
              <a:gd name="connsiteX4" fmla="*/ 2957689 w 2957689"/>
              <a:gd name="connsiteY4" fmla="*/ 531758 h 582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689" h="582982">
                <a:moveTo>
                  <a:pt x="0" y="542575"/>
                </a:moveTo>
                <a:lnTo>
                  <a:pt x="1974502" y="542575"/>
                </a:lnTo>
                <a:cubicBezTo>
                  <a:pt x="2156302" y="582982"/>
                  <a:pt x="2184665" y="1416"/>
                  <a:pt x="2276388" y="708"/>
                </a:cubicBezTo>
                <a:cubicBezTo>
                  <a:pt x="2368111" y="0"/>
                  <a:pt x="2433011" y="457425"/>
                  <a:pt x="2524841" y="538329"/>
                </a:cubicBezTo>
                <a:lnTo>
                  <a:pt x="2957689" y="531758"/>
                </a:lnTo>
              </a:path>
            </a:pathLst>
          </a:custGeom>
          <a:ln w="25400">
            <a:solidFill>
              <a:srgbClr val="FF0000"/>
            </a:solidFill>
          </a:ln>
          <a:scene3d>
            <a:camera prst="orthographicFront">
              <a:rot lat="0" lon="0" rev="1620000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algn="ctr" eaLnBrk="0" hangingPunct="0">
              <a:defRPr/>
            </a:pPr>
            <a:endParaRPr lang="de-CH"/>
          </a:p>
        </p:txBody>
      </p:sp>
      <p:sp>
        <p:nvSpPr>
          <p:cNvPr id="34" name="Freeform 33"/>
          <p:cNvSpPr/>
          <p:nvPr/>
        </p:nvSpPr>
        <p:spPr>
          <a:xfrm>
            <a:off x="3506775" y="3711575"/>
            <a:ext cx="3322683" cy="582982"/>
          </a:xfrm>
          <a:custGeom>
            <a:avLst/>
            <a:gdLst>
              <a:gd name="connsiteX0" fmla="*/ 0 w 2957689"/>
              <a:gd name="connsiteY0" fmla="*/ 551274 h 641585"/>
              <a:gd name="connsiteX1" fmla="*/ 699911 w 2957689"/>
              <a:gd name="connsiteY1" fmla="*/ 551274 h 641585"/>
              <a:gd name="connsiteX2" fmla="*/ 1027289 w 2957689"/>
              <a:gd name="connsiteY2" fmla="*/ 9407 h 641585"/>
              <a:gd name="connsiteX3" fmla="*/ 1241778 w 2957689"/>
              <a:gd name="connsiteY3" fmla="*/ 494830 h 641585"/>
              <a:gd name="connsiteX4" fmla="*/ 2957689 w 2957689"/>
              <a:gd name="connsiteY4" fmla="*/ 483541 h 641585"/>
              <a:gd name="connsiteX0" fmla="*/ 0 w 2957689"/>
              <a:gd name="connsiteY0" fmla="*/ 551274 h 641585"/>
              <a:gd name="connsiteX1" fmla="*/ 699911 w 2957689"/>
              <a:gd name="connsiteY1" fmla="*/ 551274 h 641585"/>
              <a:gd name="connsiteX2" fmla="*/ 1027289 w 2957689"/>
              <a:gd name="connsiteY2" fmla="*/ 9407 h 641585"/>
              <a:gd name="connsiteX3" fmla="*/ 1241778 w 2957689"/>
              <a:gd name="connsiteY3" fmla="*/ 494830 h 641585"/>
              <a:gd name="connsiteX4" fmla="*/ 2957689 w 2957689"/>
              <a:gd name="connsiteY4" fmla="*/ 483541 h 641585"/>
              <a:gd name="connsiteX0" fmla="*/ 0 w 2957689"/>
              <a:gd name="connsiteY0" fmla="*/ 581378 h 671689"/>
              <a:gd name="connsiteX1" fmla="*/ 699911 w 2957689"/>
              <a:gd name="connsiteY1" fmla="*/ 581378 h 671689"/>
              <a:gd name="connsiteX2" fmla="*/ 1027289 w 2957689"/>
              <a:gd name="connsiteY2" fmla="*/ 39511 h 671689"/>
              <a:gd name="connsiteX3" fmla="*/ 1215083 w 2957689"/>
              <a:gd name="connsiteY3" fmla="*/ 344311 h 671689"/>
              <a:gd name="connsiteX4" fmla="*/ 1241778 w 2957689"/>
              <a:gd name="connsiteY4" fmla="*/ 524934 h 671689"/>
              <a:gd name="connsiteX5" fmla="*/ 2957689 w 2957689"/>
              <a:gd name="connsiteY5" fmla="*/ 513645 h 671689"/>
              <a:gd name="connsiteX0" fmla="*/ 0 w 2957689"/>
              <a:gd name="connsiteY0" fmla="*/ 581378 h 671689"/>
              <a:gd name="connsiteX1" fmla="*/ 699911 w 2957689"/>
              <a:gd name="connsiteY1" fmla="*/ 581378 h 671689"/>
              <a:gd name="connsiteX2" fmla="*/ 1027289 w 2957689"/>
              <a:gd name="connsiteY2" fmla="*/ 39511 h 671689"/>
              <a:gd name="connsiteX3" fmla="*/ 1215083 w 2957689"/>
              <a:gd name="connsiteY3" fmla="*/ 344311 h 671689"/>
              <a:gd name="connsiteX4" fmla="*/ 1578270 w 2957689"/>
              <a:gd name="connsiteY4" fmla="*/ 524934 h 671689"/>
              <a:gd name="connsiteX5" fmla="*/ 2957689 w 2957689"/>
              <a:gd name="connsiteY5" fmla="*/ 513645 h 671689"/>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02728"/>
              <a:gd name="connsiteX1" fmla="*/ 699911 w 2957689"/>
              <a:gd name="connsiteY1" fmla="*/ 557573 h 602728"/>
              <a:gd name="connsiteX2" fmla="*/ 1027289 w 2957689"/>
              <a:gd name="connsiteY2" fmla="*/ 15706 h 602728"/>
              <a:gd name="connsiteX3" fmla="*/ 1215083 w 2957689"/>
              <a:gd name="connsiteY3" fmla="*/ 463336 h 602728"/>
              <a:gd name="connsiteX4" fmla="*/ 1578270 w 2957689"/>
              <a:gd name="connsiteY4" fmla="*/ 501129 h 602728"/>
              <a:gd name="connsiteX5" fmla="*/ 2957689 w 2957689"/>
              <a:gd name="connsiteY5" fmla="*/ 489840 h 602728"/>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49966 h 598559"/>
              <a:gd name="connsiteX1" fmla="*/ 699911 w 2957689"/>
              <a:gd name="connsiteY1" fmla="*/ 549966 h 598559"/>
              <a:gd name="connsiteX2" fmla="*/ 1027289 w 2957689"/>
              <a:gd name="connsiteY2" fmla="*/ 8099 h 598559"/>
              <a:gd name="connsiteX3" fmla="*/ 1215083 w 2957689"/>
              <a:gd name="connsiteY3" fmla="*/ 598559 h 598559"/>
              <a:gd name="connsiteX4" fmla="*/ 1578270 w 2957689"/>
              <a:gd name="connsiteY4" fmla="*/ 493522 h 598559"/>
              <a:gd name="connsiteX5" fmla="*/ 2957689 w 2957689"/>
              <a:gd name="connsiteY5" fmla="*/ 482233 h 598559"/>
              <a:gd name="connsiteX0" fmla="*/ 0 w 2957689"/>
              <a:gd name="connsiteY0" fmla="*/ 549966 h 598559"/>
              <a:gd name="connsiteX1" fmla="*/ 699911 w 2957689"/>
              <a:gd name="connsiteY1" fmla="*/ 549966 h 598559"/>
              <a:gd name="connsiteX2" fmla="*/ 1027289 w 2957689"/>
              <a:gd name="connsiteY2" fmla="*/ 8099 h 598559"/>
              <a:gd name="connsiteX3" fmla="*/ 1215083 w 2957689"/>
              <a:gd name="connsiteY3" fmla="*/ 598559 h 598559"/>
              <a:gd name="connsiteX4" fmla="*/ 1578270 w 2957689"/>
              <a:gd name="connsiteY4" fmla="*/ 493522 h 598559"/>
              <a:gd name="connsiteX5" fmla="*/ 2957689 w 2957689"/>
              <a:gd name="connsiteY5" fmla="*/ 482233 h 598559"/>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615301 h 676133"/>
              <a:gd name="connsiteX1" fmla="*/ 699911 w 2957689"/>
              <a:gd name="connsiteY1" fmla="*/ 615301 h 676133"/>
              <a:gd name="connsiteX2" fmla="*/ 1027289 w 2957689"/>
              <a:gd name="connsiteY2" fmla="*/ 73434 h 676133"/>
              <a:gd name="connsiteX3" fmla="*/ 1215083 w 2957689"/>
              <a:gd name="connsiteY3" fmla="*/ 663894 h 676133"/>
              <a:gd name="connsiteX4" fmla="*/ 1457442 w 2957689"/>
              <a:gd name="connsiteY4" fmla="*/ 0 h 676133"/>
              <a:gd name="connsiteX5" fmla="*/ 1578270 w 2957689"/>
              <a:gd name="connsiteY5" fmla="*/ 558857 h 676133"/>
              <a:gd name="connsiteX6" fmla="*/ 2957689 w 2957689"/>
              <a:gd name="connsiteY6" fmla="*/ 547568 h 676133"/>
              <a:gd name="connsiteX0" fmla="*/ 0 w 2957689"/>
              <a:gd name="connsiteY0" fmla="*/ 696205 h 736612"/>
              <a:gd name="connsiteX1" fmla="*/ 699911 w 2957689"/>
              <a:gd name="connsiteY1" fmla="*/ 696205 h 736612"/>
              <a:gd name="connsiteX2" fmla="*/ 1027289 w 2957689"/>
              <a:gd name="connsiteY2" fmla="*/ 154338 h 736612"/>
              <a:gd name="connsiteX3" fmla="*/ 1457442 w 2957689"/>
              <a:gd name="connsiteY3" fmla="*/ 80904 h 736612"/>
              <a:gd name="connsiteX4" fmla="*/ 1578270 w 2957689"/>
              <a:gd name="connsiteY4" fmla="*/ 639761 h 736612"/>
              <a:gd name="connsiteX5" fmla="*/ 2957689 w 2957689"/>
              <a:gd name="connsiteY5" fmla="*/ 628472 h 736612"/>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02151"/>
              <a:gd name="connsiteX1" fmla="*/ 699911 w 2957689"/>
              <a:gd name="connsiteY1" fmla="*/ 548319 h 602151"/>
              <a:gd name="connsiteX2" fmla="*/ 1027289 w 2957689"/>
              <a:gd name="connsiteY2" fmla="*/ 6452 h 602151"/>
              <a:gd name="connsiteX3" fmla="*/ 1282752 w 2957689"/>
              <a:gd name="connsiteY3" fmla="*/ 587030 h 602151"/>
              <a:gd name="connsiteX4" fmla="*/ 1578270 w 2957689"/>
              <a:gd name="connsiteY4" fmla="*/ 491875 h 602151"/>
              <a:gd name="connsiteX5" fmla="*/ 2957689 w 2957689"/>
              <a:gd name="connsiteY5" fmla="*/ 480586 h 602151"/>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957689 w 2957689"/>
              <a:gd name="connsiteY5" fmla="*/ 480586 h 588726"/>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062988 w 2957689"/>
              <a:gd name="connsiteY5" fmla="*/ 490855 h 588726"/>
              <a:gd name="connsiteX6" fmla="*/ 2957689 w 2957689"/>
              <a:gd name="connsiteY6" fmla="*/ 480586 h 588726"/>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957689 w 2957689"/>
              <a:gd name="connsiteY5" fmla="*/ 480586 h 588726"/>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623416 h 666052"/>
              <a:gd name="connsiteX0" fmla="*/ 0 w 2957689"/>
              <a:gd name="connsiteY0" fmla="*/ 960932 h 1078665"/>
              <a:gd name="connsiteX1" fmla="*/ 699911 w 2957689"/>
              <a:gd name="connsiteY1" fmla="*/ 960932 h 1078665"/>
              <a:gd name="connsiteX2" fmla="*/ 1027289 w 2957689"/>
              <a:gd name="connsiteY2" fmla="*/ 419065 h 1078665"/>
              <a:gd name="connsiteX3" fmla="*/ 1282752 w 2957689"/>
              <a:gd name="connsiteY3" fmla="*/ 999643 h 1078665"/>
              <a:gd name="connsiteX4" fmla="*/ 2957689 w 2957689"/>
              <a:gd name="connsiteY4" fmla="*/ 10443 h 1078665"/>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580459 h 666052"/>
              <a:gd name="connsiteX0" fmla="*/ 0 w 2957689"/>
              <a:gd name="connsiteY0" fmla="*/ 739162 h 779569"/>
              <a:gd name="connsiteX1" fmla="*/ 699911 w 2957689"/>
              <a:gd name="connsiteY1" fmla="*/ 739162 h 779569"/>
              <a:gd name="connsiteX2" fmla="*/ 1027289 w 2957689"/>
              <a:gd name="connsiteY2" fmla="*/ 197295 h 779569"/>
              <a:gd name="connsiteX3" fmla="*/ 1282752 w 2957689"/>
              <a:gd name="connsiteY3" fmla="*/ 80904 h 779569"/>
              <a:gd name="connsiteX4" fmla="*/ 2957689 w 2957689"/>
              <a:gd name="connsiteY4" fmla="*/ 771302 h 779569"/>
              <a:gd name="connsiteX0" fmla="*/ 0 w 2957689"/>
              <a:gd name="connsiteY0" fmla="*/ 542575 h 617351"/>
              <a:gd name="connsiteX1" fmla="*/ 699911 w 2957689"/>
              <a:gd name="connsiteY1" fmla="*/ 542575 h 617351"/>
              <a:gd name="connsiteX2" fmla="*/ 1027289 w 2957689"/>
              <a:gd name="connsiteY2" fmla="*/ 708 h 617351"/>
              <a:gd name="connsiteX3" fmla="*/ 1282752 w 2957689"/>
              <a:gd name="connsiteY3" fmla="*/ 538329 h 617351"/>
              <a:gd name="connsiteX4" fmla="*/ 2957689 w 2957689"/>
              <a:gd name="connsiteY4" fmla="*/ 574715 h 617351"/>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74715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74715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206363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836930 w 2957689"/>
              <a:gd name="connsiteY1" fmla="*/ 542575 h 582982"/>
              <a:gd name="connsiteX2" fmla="*/ 1027289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836930 w 2957689"/>
              <a:gd name="connsiteY1" fmla="*/ 542575 h 582982"/>
              <a:gd name="connsiteX2" fmla="*/ 1131805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836930 w 2957689"/>
              <a:gd name="connsiteY1" fmla="*/ 542575 h 582982"/>
              <a:gd name="connsiteX2" fmla="*/ 1131805 w 2957689"/>
              <a:gd name="connsiteY2" fmla="*/ 708 h 582982"/>
              <a:gd name="connsiteX3" fmla="*/ 1387268 w 2957689"/>
              <a:gd name="connsiteY3" fmla="*/ 538329 h 582982"/>
              <a:gd name="connsiteX4" fmla="*/ 2957689 w 2957689"/>
              <a:gd name="connsiteY4" fmla="*/ 531758 h 582982"/>
              <a:gd name="connsiteX0" fmla="*/ 0 w 2957689"/>
              <a:gd name="connsiteY0" fmla="*/ 542575 h 582982"/>
              <a:gd name="connsiteX1" fmla="*/ 836930 w 2957689"/>
              <a:gd name="connsiteY1" fmla="*/ 542575 h 582982"/>
              <a:gd name="connsiteX2" fmla="*/ 1131805 w 2957689"/>
              <a:gd name="connsiteY2" fmla="*/ 708 h 582982"/>
              <a:gd name="connsiteX3" fmla="*/ 1784303 w 2957689"/>
              <a:gd name="connsiteY3" fmla="*/ 538329 h 582982"/>
              <a:gd name="connsiteX4" fmla="*/ 2957689 w 2957689"/>
              <a:gd name="connsiteY4" fmla="*/ 531758 h 582982"/>
              <a:gd name="connsiteX0" fmla="*/ 0 w 2957689"/>
              <a:gd name="connsiteY0" fmla="*/ 542575 h 582982"/>
              <a:gd name="connsiteX1" fmla="*/ 836930 w 2957689"/>
              <a:gd name="connsiteY1" fmla="*/ 542575 h 582982"/>
              <a:gd name="connsiteX2" fmla="*/ 1463836 w 2957689"/>
              <a:gd name="connsiteY2" fmla="*/ 708 h 582982"/>
              <a:gd name="connsiteX3" fmla="*/ 1784303 w 2957689"/>
              <a:gd name="connsiteY3" fmla="*/ 538329 h 582982"/>
              <a:gd name="connsiteX4" fmla="*/ 2957689 w 2957689"/>
              <a:gd name="connsiteY4" fmla="*/ 531758 h 582982"/>
              <a:gd name="connsiteX0" fmla="*/ 0 w 2957689"/>
              <a:gd name="connsiteY0" fmla="*/ 542575 h 582982"/>
              <a:gd name="connsiteX1" fmla="*/ 1168961 w 2957689"/>
              <a:gd name="connsiteY1" fmla="*/ 542575 h 582982"/>
              <a:gd name="connsiteX2" fmla="*/ 1463836 w 2957689"/>
              <a:gd name="connsiteY2" fmla="*/ 708 h 582982"/>
              <a:gd name="connsiteX3" fmla="*/ 1784303 w 2957689"/>
              <a:gd name="connsiteY3" fmla="*/ 538329 h 582982"/>
              <a:gd name="connsiteX4" fmla="*/ 2957689 w 2957689"/>
              <a:gd name="connsiteY4" fmla="*/ 531758 h 582982"/>
              <a:gd name="connsiteX0" fmla="*/ 0 w 2957689"/>
              <a:gd name="connsiteY0" fmla="*/ 542575 h 582982"/>
              <a:gd name="connsiteX1" fmla="*/ 1168961 w 2957689"/>
              <a:gd name="connsiteY1" fmla="*/ 542575 h 582982"/>
              <a:gd name="connsiteX2" fmla="*/ 1503348 w 2957689"/>
              <a:gd name="connsiteY2" fmla="*/ 708 h 582982"/>
              <a:gd name="connsiteX3" fmla="*/ 1784303 w 2957689"/>
              <a:gd name="connsiteY3" fmla="*/ 538329 h 582982"/>
              <a:gd name="connsiteX4" fmla="*/ 2957689 w 2957689"/>
              <a:gd name="connsiteY4" fmla="*/ 531758 h 582982"/>
              <a:gd name="connsiteX0" fmla="*/ 0 w 2957689"/>
              <a:gd name="connsiteY0" fmla="*/ 542575 h 582982"/>
              <a:gd name="connsiteX1" fmla="*/ 1168961 w 2957689"/>
              <a:gd name="connsiteY1" fmla="*/ 542575 h 582982"/>
              <a:gd name="connsiteX2" fmla="*/ 1542860 w 2957689"/>
              <a:gd name="connsiteY2" fmla="*/ 708 h 582982"/>
              <a:gd name="connsiteX3" fmla="*/ 1784303 w 2957689"/>
              <a:gd name="connsiteY3" fmla="*/ 538329 h 582982"/>
              <a:gd name="connsiteX4" fmla="*/ 2957689 w 2957689"/>
              <a:gd name="connsiteY4" fmla="*/ 531758 h 582982"/>
              <a:gd name="connsiteX0" fmla="*/ 0 w 2957689"/>
              <a:gd name="connsiteY0" fmla="*/ 542575 h 582982"/>
              <a:gd name="connsiteX1" fmla="*/ 1168961 w 2957689"/>
              <a:gd name="connsiteY1" fmla="*/ 542575 h 582982"/>
              <a:gd name="connsiteX2" fmla="*/ 1542860 w 2957689"/>
              <a:gd name="connsiteY2" fmla="*/ 708 h 582982"/>
              <a:gd name="connsiteX3" fmla="*/ 1823815 w 2957689"/>
              <a:gd name="connsiteY3" fmla="*/ 538329 h 582982"/>
              <a:gd name="connsiteX4" fmla="*/ 2957689 w 2957689"/>
              <a:gd name="connsiteY4" fmla="*/ 531758 h 582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689" h="582982">
                <a:moveTo>
                  <a:pt x="0" y="542575"/>
                </a:moveTo>
                <a:lnTo>
                  <a:pt x="1168961" y="542575"/>
                </a:lnTo>
                <a:cubicBezTo>
                  <a:pt x="1350761" y="582982"/>
                  <a:pt x="1433718" y="1416"/>
                  <a:pt x="1542860" y="708"/>
                </a:cubicBezTo>
                <a:cubicBezTo>
                  <a:pt x="1652002" y="0"/>
                  <a:pt x="1731985" y="457425"/>
                  <a:pt x="1823815" y="538329"/>
                </a:cubicBezTo>
                <a:lnTo>
                  <a:pt x="2957689" y="531758"/>
                </a:lnTo>
              </a:path>
            </a:pathLst>
          </a:custGeom>
          <a:ln w="25400">
            <a:solidFill>
              <a:srgbClr val="FF0000"/>
            </a:solidFill>
          </a:ln>
          <a:scene3d>
            <a:camera prst="orthographicFront">
              <a:rot lat="0" lon="0" rev="1620000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algn="ctr" eaLnBrk="0" hangingPunct="0">
              <a:defRPr/>
            </a:pPr>
            <a:endParaRPr lang="de-CH"/>
          </a:p>
        </p:txBody>
      </p:sp>
      <p:sp>
        <p:nvSpPr>
          <p:cNvPr id="35" name="Freeform 34"/>
          <p:cNvSpPr/>
          <p:nvPr/>
        </p:nvSpPr>
        <p:spPr>
          <a:xfrm>
            <a:off x="4900617" y="3711575"/>
            <a:ext cx="3322683" cy="582982"/>
          </a:xfrm>
          <a:custGeom>
            <a:avLst/>
            <a:gdLst>
              <a:gd name="connsiteX0" fmla="*/ 0 w 2957689"/>
              <a:gd name="connsiteY0" fmla="*/ 551274 h 641585"/>
              <a:gd name="connsiteX1" fmla="*/ 699911 w 2957689"/>
              <a:gd name="connsiteY1" fmla="*/ 551274 h 641585"/>
              <a:gd name="connsiteX2" fmla="*/ 1027289 w 2957689"/>
              <a:gd name="connsiteY2" fmla="*/ 9407 h 641585"/>
              <a:gd name="connsiteX3" fmla="*/ 1241778 w 2957689"/>
              <a:gd name="connsiteY3" fmla="*/ 494830 h 641585"/>
              <a:gd name="connsiteX4" fmla="*/ 2957689 w 2957689"/>
              <a:gd name="connsiteY4" fmla="*/ 483541 h 641585"/>
              <a:gd name="connsiteX0" fmla="*/ 0 w 2957689"/>
              <a:gd name="connsiteY0" fmla="*/ 551274 h 641585"/>
              <a:gd name="connsiteX1" fmla="*/ 699911 w 2957689"/>
              <a:gd name="connsiteY1" fmla="*/ 551274 h 641585"/>
              <a:gd name="connsiteX2" fmla="*/ 1027289 w 2957689"/>
              <a:gd name="connsiteY2" fmla="*/ 9407 h 641585"/>
              <a:gd name="connsiteX3" fmla="*/ 1241778 w 2957689"/>
              <a:gd name="connsiteY3" fmla="*/ 494830 h 641585"/>
              <a:gd name="connsiteX4" fmla="*/ 2957689 w 2957689"/>
              <a:gd name="connsiteY4" fmla="*/ 483541 h 641585"/>
              <a:gd name="connsiteX0" fmla="*/ 0 w 2957689"/>
              <a:gd name="connsiteY0" fmla="*/ 581378 h 671689"/>
              <a:gd name="connsiteX1" fmla="*/ 699911 w 2957689"/>
              <a:gd name="connsiteY1" fmla="*/ 581378 h 671689"/>
              <a:gd name="connsiteX2" fmla="*/ 1027289 w 2957689"/>
              <a:gd name="connsiteY2" fmla="*/ 39511 h 671689"/>
              <a:gd name="connsiteX3" fmla="*/ 1215083 w 2957689"/>
              <a:gd name="connsiteY3" fmla="*/ 344311 h 671689"/>
              <a:gd name="connsiteX4" fmla="*/ 1241778 w 2957689"/>
              <a:gd name="connsiteY4" fmla="*/ 524934 h 671689"/>
              <a:gd name="connsiteX5" fmla="*/ 2957689 w 2957689"/>
              <a:gd name="connsiteY5" fmla="*/ 513645 h 671689"/>
              <a:gd name="connsiteX0" fmla="*/ 0 w 2957689"/>
              <a:gd name="connsiteY0" fmla="*/ 581378 h 671689"/>
              <a:gd name="connsiteX1" fmla="*/ 699911 w 2957689"/>
              <a:gd name="connsiteY1" fmla="*/ 581378 h 671689"/>
              <a:gd name="connsiteX2" fmla="*/ 1027289 w 2957689"/>
              <a:gd name="connsiteY2" fmla="*/ 39511 h 671689"/>
              <a:gd name="connsiteX3" fmla="*/ 1215083 w 2957689"/>
              <a:gd name="connsiteY3" fmla="*/ 344311 h 671689"/>
              <a:gd name="connsiteX4" fmla="*/ 1578270 w 2957689"/>
              <a:gd name="connsiteY4" fmla="*/ 524934 h 671689"/>
              <a:gd name="connsiteX5" fmla="*/ 2957689 w 2957689"/>
              <a:gd name="connsiteY5" fmla="*/ 513645 h 671689"/>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02728"/>
              <a:gd name="connsiteX1" fmla="*/ 699911 w 2957689"/>
              <a:gd name="connsiteY1" fmla="*/ 557573 h 602728"/>
              <a:gd name="connsiteX2" fmla="*/ 1027289 w 2957689"/>
              <a:gd name="connsiteY2" fmla="*/ 15706 h 602728"/>
              <a:gd name="connsiteX3" fmla="*/ 1215083 w 2957689"/>
              <a:gd name="connsiteY3" fmla="*/ 463336 h 602728"/>
              <a:gd name="connsiteX4" fmla="*/ 1578270 w 2957689"/>
              <a:gd name="connsiteY4" fmla="*/ 501129 h 602728"/>
              <a:gd name="connsiteX5" fmla="*/ 2957689 w 2957689"/>
              <a:gd name="connsiteY5" fmla="*/ 489840 h 602728"/>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49966 h 598559"/>
              <a:gd name="connsiteX1" fmla="*/ 699911 w 2957689"/>
              <a:gd name="connsiteY1" fmla="*/ 549966 h 598559"/>
              <a:gd name="connsiteX2" fmla="*/ 1027289 w 2957689"/>
              <a:gd name="connsiteY2" fmla="*/ 8099 h 598559"/>
              <a:gd name="connsiteX3" fmla="*/ 1215083 w 2957689"/>
              <a:gd name="connsiteY3" fmla="*/ 598559 h 598559"/>
              <a:gd name="connsiteX4" fmla="*/ 1578270 w 2957689"/>
              <a:gd name="connsiteY4" fmla="*/ 493522 h 598559"/>
              <a:gd name="connsiteX5" fmla="*/ 2957689 w 2957689"/>
              <a:gd name="connsiteY5" fmla="*/ 482233 h 598559"/>
              <a:gd name="connsiteX0" fmla="*/ 0 w 2957689"/>
              <a:gd name="connsiteY0" fmla="*/ 549966 h 598559"/>
              <a:gd name="connsiteX1" fmla="*/ 699911 w 2957689"/>
              <a:gd name="connsiteY1" fmla="*/ 549966 h 598559"/>
              <a:gd name="connsiteX2" fmla="*/ 1027289 w 2957689"/>
              <a:gd name="connsiteY2" fmla="*/ 8099 h 598559"/>
              <a:gd name="connsiteX3" fmla="*/ 1215083 w 2957689"/>
              <a:gd name="connsiteY3" fmla="*/ 598559 h 598559"/>
              <a:gd name="connsiteX4" fmla="*/ 1578270 w 2957689"/>
              <a:gd name="connsiteY4" fmla="*/ 493522 h 598559"/>
              <a:gd name="connsiteX5" fmla="*/ 2957689 w 2957689"/>
              <a:gd name="connsiteY5" fmla="*/ 482233 h 598559"/>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615301 h 676133"/>
              <a:gd name="connsiteX1" fmla="*/ 699911 w 2957689"/>
              <a:gd name="connsiteY1" fmla="*/ 615301 h 676133"/>
              <a:gd name="connsiteX2" fmla="*/ 1027289 w 2957689"/>
              <a:gd name="connsiteY2" fmla="*/ 73434 h 676133"/>
              <a:gd name="connsiteX3" fmla="*/ 1215083 w 2957689"/>
              <a:gd name="connsiteY3" fmla="*/ 663894 h 676133"/>
              <a:gd name="connsiteX4" fmla="*/ 1457442 w 2957689"/>
              <a:gd name="connsiteY4" fmla="*/ 0 h 676133"/>
              <a:gd name="connsiteX5" fmla="*/ 1578270 w 2957689"/>
              <a:gd name="connsiteY5" fmla="*/ 558857 h 676133"/>
              <a:gd name="connsiteX6" fmla="*/ 2957689 w 2957689"/>
              <a:gd name="connsiteY6" fmla="*/ 547568 h 676133"/>
              <a:gd name="connsiteX0" fmla="*/ 0 w 2957689"/>
              <a:gd name="connsiteY0" fmla="*/ 696205 h 736612"/>
              <a:gd name="connsiteX1" fmla="*/ 699911 w 2957689"/>
              <a:gd name="connsiteY1" fmla="*/ 696205 h 736612"/>
              <a:gd name="connsiteX2" fmla="*/ 1027289 w 2957689"/>
              <a:gd name="connsiteY2" fmla="*/ 154338 h 736612"/>
              <a:gd name="connsiteX3" fmla="*/ 1457442 w 2957689"/>
              <a:gd name="connsiteY3" fmla="*/ 80904 h 736612"/>
              <a:gd name="connsiteX4" fmla="*/ 1578270 w 2957689"/>
              <a:gd name="connsiteY4" fmla="*/ 639761 h 736612"/>
              <a:gd name="connsiteX5" fmla="*/ 2957689 w 2957689"/>
              <a:gd name="connsiteY5" fmla="*/ 628472 h 736612"/>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02151"/>
              <a:gd name="connsiteX1" fmla="*/ 699911 w 2957689"/>
              <a:gd name="connsiteY1" fmla="*/ 548319 h 602151"/>
              <a:gd name="connsiteX2" fmla="*/ 1027289 w 2957689"/>
              <a:gd name="connsiteY2" fmla="*/ 6452 h 602151"/>
              <a:gd name="connsiteX3" fmla="*/ 1282752 w 2957689"/>
              <a:gd name="connsiteY3" fmla="*/ 587030 h 602151"/>
              <a:gd name="connsiteX4" fmla="*/ 1578270 w 2957689"/>
              <a:gd name="connsiteY4" fmla="*/ 491875 h 602151"/>
              <a:gd name="connsiteX5" fmla="*/ 2957689 w 2957689"/>
              <a:gd name="connsiteY5" fmla="*/ 480586 h 602151"/>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957689 w 2957689"/>
              <a:gd name="connsiteY5" fmla="*/ 480586 h 588726"/>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062988 w 2957689"/>
              <a:gd name="connsiteY5" fmla="*/ 490855 h 588726"/>
              <a:gd name="connsiteX6" fmla="*/ 2957689 w 2957689"/>
              <a:gd name="connsiteY6" fmla="*/ 480586 h 588726"/>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957689 w 2957689"/>
              <a:gd name="connsiteY5" fmla="*/ 480586 h 588726"/>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623416 h 666052"/>
              <a:gd name="connsiteX0" fmla="*/ 0 w 2957689"/>
              <a:gd name="connsiteY0" fmla="*/ 960932 h 1078665"/>
              <a:gd name="connsiteX1" fmla="*/ 699911 w 2957689"/>
              <a:gd name="connsiteY1" fmla="*/ 960932 h 1078665"/>
              <a:gd name="connsiteX2" fmla="*/ 1027289 w 2957689"/>
              <a:gd name="connsiteY2" fmla="*/ 419065 h 1078665"/>
              <a:gd name="connsiteX3" fmla="*/ 1282752 w 2957689"/>
              <a:gd name="connsiteY3" fmla="*/ 999643 h 1078665"/>
              <a:gd name="connsiteX4" fmla="*/ 2957689 w 2957689"/>
              <a:gd name="connsiteY4" fmla="*/ 10443 h 1078665"/>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580459 h 666052"/>
              <a:gd name="connsiteX0" fmla="*/ 0 w 2957689"/>
              <a:gd name="connsiteY0" fmla="*/ 739162 h 779569"/>
              <a:gd name="connsiteX1" fmla="*/ 699911 w 2957689"/>
              <a:gd name="connsiteY1" fmla="*/ 739162 h 779569"/>
              <a:gd name="connsiteX2" fmla="*/ 1027289 w 2957689"/>
              <a:gd name="connsiteY2" fmla="*/ 197295 h 779569"/>
              <a:gd name="connsiteX3" fmla="*/ 1282752 w 2957689"/>
              <a:gd name="connsiteY3" fmla="*/ 80904 h 779569"/>
              <a:gd name="connsiteX4" fmla="*/ 2957689 w 2957689"/>
              <a:gd name="connsiteY4" fmla="*/ 771302 h 779569"/>
              <a:gd name="connsiteX0" fmla="*/ 0 w 2957689"/>
              <a:gd name="connsiteY0" fmla="*/ 542575 h 617351"/>
              <a:gd name="connsiteX1" fmla="*/ 699911 w 2957689"/>
              <a:gd name="connsiteY1" fmla="*/ 542575 h 617351"/>
              <a:gd name="connsiteX2" fmla="*/ 1027289 w 2957689"/>
              <a:gd name="connsiteY2" fmla="*/ 708 h 617351"/>
              <a:gd name="connsiteX3" fmla="*/ 1282752 w 2957689"/>
              <a:gd name="connsiteY3" fmla="*/ 538329 h 617351"/>
              <a:gd name="connsiteX4" fmla="*/ 2957689 w 2957689"/>
              <a:gd name="connsiteY4" fmla="*/ 574715 h 617351"/>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74715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74715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206363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1027289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867235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906747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906747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906747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906747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906747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906747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906747 w 2957689"/>
              <a:gd name="connsiteY3" fmla="*/ 538329 h 582982"/>
              <a:gd name="connsiteX4" fmla="*/ 2957689 w 2957689"/>
              <a:gd name="connsiteY4" fmla="*/ 531758 h 582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689" h="582982">
                <a:moveTo>
                  <a:pt x="0" y="542575"/>
                </a:moveTo>
                <a:lnTo>
                  <a:pt x="219390" y="542575"/>
                </a:lnTo>
                <a:cubicBezTo>
                  <a:pt x="401190" y="582982"/>
                  <a:pt x="497213" y="1416"/>
                  <a:pt x="611772" y="708"/>
                </a:cubicBezTo>
                <a:cubicBezTo>
                  <a:pt x="726331" y="0"/>
                  <a:pt x="814917" y="457425"/>
                  <a:pt x="906747" y="538329"/>
                </a:cubicBezTo>
                <a:cubicBezTo>
                  <a:pt x="1008147" y="544063"/>
                  <a:pt x="2274042" y="533948"/>
                  <a:pt x="2957689" y="531758"/>
                </a:cubicBezTo>
              </a:path>
            </a:pathLst>
          </a:custGeom>
          <a:ln w="25400">
            <a:solidFill>
              <a:srgbClr val="FF0000"/>
            </a:solidFill>
          </a:ln>
          <a:scene3d>
            <a:camera prst="orthographicFront">
              <a:rot lat="0" lon="0" rev="1620000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algn="ctr" eaLnBrk="0" hangingPunct="0">
              <a:defRPr/>
            </a:pPr>
            <a:endParaRPr lang="de-CH"/>
          </a:p>
        </p:txBody>
      </p:sp>
      <p:sp>
        <p:nvSpPr>
          <p:cNvPr id="2" name="TextBox 1"/>
          <p:cNvSpPr txBox="1"/>
          <p:nvPr/>
        </p:nvSpPr>
        <p:spPr>
          <a:xfrm>
            <a:off x="7162800" y="5678488"/>
            <a:ext cx="1828800" cy="369332"/>
          </a:xfrm>
          <a:prstGeom prst="rect">
            <a:avLst/>
          </a:prstGeom>
          <a:noFill/>
        </p:spPr>
        <p:txBody>
          <a:bodyPr wrap="square" rtlCol="0">
            <a:spAutoFit/>
          </a:bodyPr>
          <a:lstStyle/>
          <a:p>
            <a:r>
              <a:rPr lang="en-US" dirty="0"/>
              <a:t>Image blob size</a:t>
            </a:r>
          </a:p>
        </p:txBody>
      </p:sp>
      <p:sp>
        <p:nvSpPr>
          <p:cNvPr id="19" name="TextBox 18"/>
          <p:cNvSpPr txBox="1"/>
          <p:nvPr/>
        </p:nvSpPr>
        <p:spPr>
          <a:xfrm rot="16200000">
            <a:off x="2020064" y="2317603"/>
            <a:ext cx="1828800" cy="369332"/>
          </a:xfrm>
          <a:prstGeom prst="rect">
            <a:avLst/>
          </a:prstGeom>
          <a:noFill/>
        </p:spPr>
        <p:txBody>
          <a:bodyPr wrap="square" rtlCol="0">
            <a:spAutoFit/>
          </a:bodyPr>
          <a:lstStyle/>
          <a:p>
            <a:r>
              <a:rPr lang="en-US" dirty="0"/>
              <a:t>Scale space</a:t>
            </a:r>
          </a:p>
        </p:txBody>
      </p:sp>
      <p:pic>
        <p:nvPicPr>
          <p:cNvPr id="47109" name="Picture 27" descr="c-enhedg-laplap"/>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8889" b="92840" l="6173" r="92840">
                        <a14:foregroundMark x1="37531" y1="92840" x2="43704" y2="90617"/>
                        <a14:foregroundMark x1="89877" y1="78519" x2="89877" y2="78519"/>
                        <a14:foregroundMark x1="10123" y1="68642" x2="10123" y2="68642"/>
                        <a14:foregroundMark x1="6173" y1="67654" x2="6173" y2="67654"/>
                        <a14:foregroundMark x1="92840" y1="79259" x2="92840" y2="79259"/>
                        <a14:foregroundMark x1="49136" y1="28889" x2="49136" y2="28889"/>
                        <a14:foregroundMark x1="6667" y1="66914" x2="6667" y2="66914"/>
                      </a14:backgroundRemoval>
                    </a14:imgEffect>
                  </a14:imgLayer>
                </a14:imgProps>
              </a:ext>
            </a:extLst>
          </a:blip>
          <a:srcRect t="21783"/>
          <a:stretch>
            <a:fillRect/>
          </a:stretch>
        </p:blipFill>
        <p:spPr bwMode="auto">
          <a:xfrm>
            <a:off x="1103313" y="2105025"/>
            <a:ext cx="1727200" cy="1350963"/>
          </a:xfrm>
          <a:prstGeom prst="rect">
            <a:avLst/>
          </a:prstGeom>
          <a:noFill/>
          <a:ln w="9525">
            <a:noFill/>
            <a:miter lim="800000"/>
            <a:headEnd/>
            <a:tailEnd/>
          </a:ln>
        </p:spPr>
      </p:pic>
      <p:sp>
        <p:nvSpPr>
          <p:cNvPr id="3" name="TextBox 2">
            <a:extLst>
              <a:ext uri="{FF2B5EF4-FFF2-40B4-BE49-F238E27FC236}">
                <a16:creationId xmlns:a16="http://schemas.microsoft.com/office/drawing/2014/main" id="{69DE0B9D-E368-4346-ACC7-65730EFE0934}"/>
              </a:ext>
            </a:extLst>
          </p:cNvPr>
          <p:cNvSpPr txBox="1"/>
          <p:nvPr/>
        </p:nvSpPr>
        <p:spPr>
          <a:xfrm>
            <a:off x="6945313" y="2695575"/>
            <a:ext cx="1436687" cy="646331"/>
          </a:xfrm>
          <a:prstGeom prst="rect">
            <a:avLst/>
          </a:prstGeom>
          <a:noFill/>
        </p:spPr>
        <p:txBody>
          <a:bodyPr wrap="square" rtlCol="0">
            <a:spAutoFit/>
          </a:bodyPr>
          <a:lstStyle/>
          <a:p>
            <a:r>
              <a:rPr lang="en-US" dirty="0"/>
              <a:t>Function response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457200" y="273050"/>
            <a:ext cx="8229600" cy="914400"/>
          </a:xfrm>
        </p:spPr>
        <p:txBody>
          <a:bodyPr>
            <a:normAutofit fontScale="90000"/>
          </a:bodyPr>
          <a:lstStyle/>
          <a:p>
            <a:r>
              <a:rPr lang="en-US" dirty="0"/>
              <a:t>Find local maxima in position-scale space</a:t>
            </a:r>
            <a:endParaRPr lang="de-CH" dirty="0"/>
          </a:p>
        </p:txBody>
      </p:sp>
      <p:sp>
        <p:nvSpPr>
          <p:cNvPr id="16390" name="Footer Placeholder 4"/>
          <p:cNvSpPr>
            <a:spLocks noGrp="1"/>
          </p:cNvSpPr>
          <p:nvPr>
            <p:ph type="ftr" sz="quarter" idx="11"/>
          </p:nvPr>
        </p:nvSpPr>
        <p:spPr>
          <a:xfrm>
            <a:off x="6974840" y="6549390"/>
            <a:ext cx="2895600" cy="365125"/>
          </a:xfrm>
        </p:spPr>
        <p:txBody>
          <a:bodyPr/>
          <a:lstStyle/>
          <a:p>
            <a:pPr>
              <a:defRPr/>
            </a:pPr>
            <a:r>
              <a:rPr lang="de-DE" dirty="0"/>
              <a:t>K. Grauman, B. Leibe</a:t>
            </a:r>
          </a:p>
        </p:txBody>
      </p:sp>
      <p:pic>
        <p:nvPicPr>
          <p:cNvPr id="48133" name="Picture 5"/>
          <p:cNvPicPr>
            <a:picLocks noChangeAspect="1" noChangeArrowheads="1"/>
          </p:cNvPicPr>
          <p:nvPr/>
        </p:nvPicPr>
        <p:blipFill>
          <a:blip r:embed="rId3" cstate="print"/>
          <a:srcRect/>
          <a:stretch>
            <a:fillRect/>
          </a:stretch>
        </p:blipFill>
        <p:spPr bwMode="auto">
          <a:xfrm>
            <a:off x="676275" y="3203575"/>
            <a:ext cx="1681163" cy="1443038"/>
          </a:xfrm>
          <a:prstGeom prst="rect">
            <a:avLst/>
          </a:prstGeom>
          <a:noFill/>
          <a:ln w="9525">
            <a:noFill/>
            <a:miter lim="800000"/>
            <a:headEnd/>
            <a:tailEnd/>
          </a:ln>
        </p:spPr>
      </p:pic>
      <p:pic>
        <p:nvPicPr>
          <p:cNvPr id="48142" name="Picture 6"/>
          <p:cNvPicPr>
            <a:picLocks noChangeAspect="1" noChangeArrowheads="1"/>
          </p:cNvPicPr>
          <p:nvPr/>
        </p:nvPicPr>
        <p:blipFill>
          <a:blip r:embed="rId4" cstate="print"/>
          <a:srcRect/>
          <a:stretch>
            <a:fillRect/>
          </a:stretch>
        </p:blipFill>
        <p:spPr bwMode="auto">
          <a:xfrm>
            <a:off x="4843463" y="5402263"/>
            <a:ext cx="1225550" cy="958850"/>
          </a:xfrm>
          <a:prstGeom prst="rect">
            <a:avLst/>
          </a:prstGeom>
          <a:noFill/>
          <a:ln w="12700" cap="sq">
            <a:solidFill>
              <a:schemeClr val="tx1"/>
            </a:solidFill>
            <a:miter lim="800000"/>
            <a:headEnd type="none" w="sm" len="sm"/>
            <a:tailEnd type="none" w="sm" len="sm"/>
          </a:ln>
        </p:spPr>
      </p:pic>
      <p:pic>
        <p:nvPicPr>
          <p:cNvPr id="48143" name="Picture 7"/>
          <p:cNvPicPr>
            <a:picLocks noChangeAspect="1" noChangeArrowheads="1"/>
          </p:cNvPicPr>
          <p:nvPr/>
        </p:nvPicPr>
        <p:blipFill>
          <a:blip r:embed="rId5" cstate="print"/>
          <a:srcRect/>
          <a:stretch>
            <a:fillRect/>
          </a:stretch>
        </p:blipFill>
        <p:spPr bwMode="auto">
          <a:xfrm>
            <a:off x="4843463" y="4400550"/>
            <a:ext cx="1225550" cy="960438"/>
          </a:xfrm>
          <a:prstGeom prst="rect">
            <a:avLst/>
          </a:prstGeom>
          <a:noFill/>
          <a:ln w="12700" cap="sq">
            <a:solidFill>
              <a:schemeClr val="tx1"/>
            </a:solidFill>
            <a:miter lim="800000"/>
            <a:headEnd type="none" w="sm" len="sm"/>
            <a:tailEnd type="none" w="sm" len="sm"/>
          </a:ln>
        </p:spPr>
      </p:pic>
      <p:pic>
        <p:nvPicPr>
          <p:cNvPr id="48144" name="Picture 8"/>
          <p:cNvPicPr>
            <a:picLocks noChangeAspect="1" noChangeArrowheads="1"/>
          </p:cNvPicPr>
          <p:nvPr/>
        </p:nvPicPr>
        <p:blipFill>
          <a:blip r:embed="rId6" cstate="print"/>
          <a:srcRect/>
          <a:stretch>
            <a:fillRect/>
          </a:stretch>
        </p:blipFill>
        <p:spPr bwMode="auto">
          <a:xfrm>
            <a:off x="4843463" y="3417888"/>
            <a:ext cx="1225550" cy="958850"/>
          </a:xfrm>
          <a:prstGeom prst="rect">
            <a:avLst/>
          </a:prstGeom>
          <a:noFill/>
          <a:ln w="12700" cap="sq">
            <a:solidFill>
              <a:schemeClr val="tx1"/>
            </a:solidFill>
            <a:miter lim="800000"/>
            <a:headEnd type="none" w="sm" len="sm"/>
            <a:tailEnd type="none" w="sm" len="sm"/>
          </a:ln>
        </p:spPr>
      </p:pic>
      <p:pic>
        <p:nvPicPr>
          <p:cNvPr id="48145" name="Picture 9"/>
          <p:cNvPicPr>
            <a:picLocks noChangeAspect="1" noChangeArrowheads="1"/>
          </p:cNvPicPr>
          <p:nvPr/>
        </p:nvPicPr>
        <p:blipFill>
          <a:blip r:embed="rId7" cstate="print"/>
          <a:srcRect/>
          <a:stretch>
            <a:fillRect/>
          </a:stretch>
        </p:blipFill>
        <p:spPr bwMode="auto">
          <a:xfrm>
            <a:off x="4843463" y="2420938"/>
            <a:ext cx="1225550" cy="960437"/>
          </a:xfrm>
          <a:prstGeom prst="rect">
            <a:avLst/>
          </a:prstGeom>
          <a:noFill/>
          <a:ln w="12700" cap="sq">
            <a:solidFill>
              <a:schemeClr val="tx1"/>
            </a:solidFill>
            <a:miter lim="800000"/>
            <a:headEnd type="none" w="sm" len="sm"/>
            <a:tailEnd type="none" w="sm" len="sm"/>
          </a:ln>
        </p:spPr>
      </p:pic>
      <p:pic>
        <p:nvPicPr>
          <p:cNvPr id="48146" name="Picture 10"/>
          <p:cNvPicPr>
            <a:picLocks noChangeAspect="1" noChangeArrowheads="1"/>
          </p:cNvPicPr>
          <p:nvPr/>
        </p:nvPicPr>
        <p:blipFill>
          <a:blip r:embed="rId8" cstate="print"/>
          <a:srcRect/>
          <a:stretch>
            <a:fillRect/>
          </a:stretch>
        </p:blipFill>
        <p:spPr bwMode="auto">
          <a:xfrm>
            <a:off x="4843463" y="1436688"/>
            <a:ext cx="1225550" cy="960437"/>
          </a:xfrm>
          <a:prstGeom prst="rect">
            <a:avLst/>
          </a:prstGeom>
          <a:noFill/>
          <a:ln w="12700" cap="sq">
            <a:solidFill>
              <a:schemeClr val="tx1"/>
            </a:solidFill>
            <a:miter lim="800000"/>
            <a:headEnd type="none" w="sm" len="sm"/>
            <a:tailEnd type="none" w="sm" len="sm"/>
          </a:ln>
        </p:spPr>
      </p:pic>
      <p:sp>
        <p:nvSpPr>
          <p:cNvPr id="48148" name="Text Box 12"/>
          <p:cNvSpPr txBox="1">
            <a:spLocks noChangeArrowheads="1"/>
          </p:cNvSpPr>
          <p:nvPr/>
        </p:nvSpPr>
        <p:spPr bwMode="auto">
          <a:xfrm>
            <a:off x="4232275" y="5708650"/>
            <a:ext cx="433388" cy="369332"/>
          </a:xfrm>
          <a:prstGeom prst="rect">
            <a:avLst/>
          </a:prstGeom>
          <a:noFill/>
          <a:ln w="12700" cap="sq">
            <a:noFill/>
            <a:miter lim="800000"/>
            <a:headEnd type="none" w="sm" len="sm"/>
            <a:tailEnd type="none" w="sm" len="sm"/>
          </a:ln>
        </p:spPr>
        <p:txBody>
          <a:bodyPr>
            <a:spAutoFit/>
          </a:bodyPr>
          <a:lstStyle/>
          <a:p>
            <a:pPr eaLnBrk="0" hangingPunct="0">
              <a:spcBef>
                <a:spcPct val="50000"/>
              </a:spcBef>
            </a:pPr>
            <a:r>
              <a:rPr lang="pl-PL" b="1" i="1">
                <a:latin typeface="Symbol" pitchFamily="18" charset="2"/>
              </a:rPr>
              <a:t>s</a:t>
            </a:r>
            <a:endParaRPr lang="en-US" b="1" i="1">
              <a:latin typeface="Symbol" pitchFamily="18" charset="2"/>
            </a:endParaRPr>
          </a:p>
        </p:txBody>
      </p:sp>
      <p:sp>
        <p:nvSpPr>
          <p:cNvPr id="48149" name="Text Box 13"/>
          <p:cNvSpPr txBox="1">
            <a:spLocks noChangeArrowheads="1"/>
          </p:cNvSpPr>
          <p:nvPr/>
        </p:nvSpPr>
        <p:spPr bwMode="auto">
          <a:xfrm>
            <a:off x="4232275" y="4700588"/>
            <a:ext cx="433388" cy="369332"/>
          </a:xfrm>
          <a:prstGeom prst="rect">
            <a:avLst/>
          </a:prstGeom>
          <a:noFill/>
          <a:ln w="12700" cap="sq">
            <a:noFill/>
            <a:miter lim="800000"/>
            <a:headEnd type="none" w="sm" len="sm"/>
            <a:tailEnd type="none" w="sm" len="sm"/>
          </a:ln>
        </p:spPr>
        <p:txBody>
          <a:bodyPr>
            <a:spAutoFit/>
          </a:bodyPr>
          <a:lstStyle/>
          <a:p>
            <a:pPr eaLnBrk="0" hangingPunct="0">
              <a:spcBef>
                <a:spcPct val="50000"/>
              </a:spcBef>
            </a:pPr>
            <a:r>
              <a:rPr lang="pl-PL" b="1" i="1">
                <a:latin typeface="Symbol" pitchFamily="18" charset="2"/>
              </a:rPr>
              <a:t>s</a:t>
            </a:r>
            <a:r>
              <a:rPr lang="pl-PL" b="1" i="1" baseline="30000">
                <a:latin typeface="Symbol" pitchFamily="18" charset="2"/>
              </a:rPr>
              <a:t>2</a:t>
            </a:r>
            <a:endParaRPr lang="en-US" b="1" i="1" baseline="30000">
              <a:latin typeface="Symbol" pitchFamily="18" charset="2"/>
            </a:endParaRPr>
          </a:p>
        </p:txBody>
      </p:sp>
      <p:sp>
        <p:nvSpPr>
          <p:cNvPr id="48150" name="Text Box 14"/>
          <p:cNvSpPr txBox="1">
            <a:spLocks noChangeArrowheads="1"/>
          </p:cNvSpPr>
          <p:nvPr/>
        </p:nvSpPr>
        <p:spPr bwMode="auto">
          <a:xfrm>
            <a:off x="4268788" y="3741738"/>
            <a:ext cx="433387" cy="369332"/>
          </a:xfrm>
          <a:prstGeom prst="rect">
            <a:avLst/>
          </a:prstGeom>
          <a:noFill/>
          <a:ln w="12700" cap="sq">
            <a:noFill/>
            <a:miter lim="800000"/>
            <a:headEnd type="none" w="sm" len="sm"/>
            <a:tailEnd type="none" w="sm" len="sm"/>
          </a:ln>
        </p:spPr>
        <p:txBody>
          <a:bodyPr>
            <a:spAutoFit/>
          </a:bodyPr>
          <a:lstStyle/>
          <a:p>
            <a:pPr eaLnBrk="0" hangingPunct="0">
              <a:spcBef>
                <a:spcPct val="50000"/>
              </a:spcBef>
            </a:pPr>
            <a:r>
              <a:rPr lang="pl-PL" b="1" i="1" dirty="0">
                <a:latin typeface="Symbol" pitchFamily="18" charset="2"/>
              </a:rPr>
              <a:t>s</a:t>
            </a:r>
            <a:r>
              <a:rPr lang="pl-PL" b="1" i="1" baseline="30000" dirty="0">
                <a:latin typeface="Symbol" pitchFamily="18" charset="2"/>
              </a:rPr>
              <a:t>3</a:t>
            </a:r>
            <a:endParaRPr lang="en-US" b="1" i="1" baseline="30000" dirty="0">
              <a:latin typeface="Symbol" pitchFamily="18" charset="2"/>
            </a:endParaRPr>
          </a:p>
        </p:txBody>
      </p:sp>
      <p:sp>
        <p:nvSpPr>
          <p:cNvPr id="48151" name="Text Box 15"/>
          <p:cNvSpPr txBox="1">
            <a:spLocks noChangeArrowheads="1"/>
          </p:cNvSpPr>
          <p:nvPr/>
        </p:nvSpPr>
        <p:spPr bwMode="auto">
          <a:xfrm>
            <a:off x="4303713" y="2733675"/>
            <a:ext cx="433387" cy="369332"/>
          </a:xfrm>
          <a:prstGeom prst="rect">
            <a:avLst/>
          </a:prstGeom>
          <a:noFill/>
          <a:ln w="12700" cap="sq">
            <a:noFill/>
            <a:miter lim="800000"/>
            <a:headEnd type="none" w="sm" len="sm"/>
            <a:tailEnd type="none" w="sm" len="sm"/>
          </a:ln>
        </p:spPr>
        <p:txBody>
          <a:bodyPr>
            <a:spAutoFit/>
          </a:bodyPr>
          <a:lstStyle/>
          <a:p>
            <a:pPr eaLnBrk="0" hangingPunct="0">
              <a:spcBef>
                <a:spcPct val="50000"/>
              </a:spcBef>
            </a:pPr>
            <a:r>
              <a:rPr lang="pl-PL" b="1" i="1">
                <a:latin typeface="Symbol" pitchFamily="18" charset="2"/>
              </a:rPr>
              <a:t>s</a:t>
            </a:r>
            <a:r>
              <a:rPr lang="pl-PL" b="1" i="1" baseline="30000">
                <a:latin typeface="Symbol" pitchFamily="18" charset="2"/>
              </a:rPr>
              <a:t>4</a:t>
            </a:r>
            <a:endParaRPr lang="en-US" b="1" i="1" baseline="30000">
              <a:latin typeface="Symbol" pitchFamily="18" charset="2"/>
            </a:endParaRPr>
          </a:p>
        </p:txBody>
      </p:sp>
      <p:sp>
        <p:nvSpPr>
          <p:cNvPr id="48152" name="Text Box 16"/>
          <p:cNvSpPr txBox="1">
            <a:spLocks noChangeArrowheads="1"/>
          </p:cNvSpPr>
          <p:nvPr/>
        </p:nvSpPr>
        <p:spPr bwMode="auto">
          <a:xfrm>
            <a:off x="4340225" y="1760538"/>
            <a:ext cx="541338" cy="369332"/>
          </a:xfrm>
          <a:prstGeom prst="rect">
            <a:avLst/>
          </a:prstGeom>
          <a:noFill/>
          <a:ln w="12700" cap="sq">
            <a:noFill/>
            <a:miter lim="800000"/>
            <a:headEnd type="none" w="sm" len="sm"/>
            <a:tailEnd type="none" w="sm" len="sm"/>
          </a:ln>
        </p:spPr>
        <p:txBody>
          <a:bodyPr>
            <a:spAutoFit/>
          </a:bodyPr>
          <a:lstStyle/>
          <a:p>
            <a:pPr eaLnBrk="0" hangingPunct="0">
              <a:spcBef>
                <a:spcPct val="50000"/>
              </a:spcBef>
            </a:pPr>
            <a:r>
              <a:rPr lang="pl-PL" b="1" i="1">
                <a:latin typeface="Symbol" pitchFamily="18" charset="2"/>
              </a:rPr>
              <a:t>s</a:t>
            </a:r>
            <a:r>
              <a:rPr lang="pl-PL" b="1" i="1" baseline="30000">
                <a:latin typeface="Symbol" pitchFamily="18" charset="2"/>
              </a:rPr>
              <a:t>5</a:t>
            </a:r>
            <a:endParaRPr lang="en-US" b="1" i="1" baseline="30000">
              <a:latin typeface="Symbol" pitchFamily="18" charset="2"/>
            </a:endParaRPr>
          </a:p>
        </p:txBody>
      </p:sp>
      <p:pic>
        <p:nvPicPr>
          <p:cNvPr id="48138" name="Picture 4"/>
          <p:cNvPicPr>
            <a:picLocks noChangeAspect="1" noChangeArrowheads="1"/>
          </p:cNvPicPr>
          <p:nvPr/>
        </p:nvPicPr>
        <p:blipFill>
          <a:blip r:embed="rId9" cstate="print"/>
          <a:srcRect/>
          <a:stretch>
            <a:fillRect/>
          </a:stretch>
        </p:blipFill>
        <p:spPr bwMode="auto">
          <a:xfrm>
            <a:off x="6899319" y="2330449"/>
            <a:ext cx="2254206" cy="2173289"/>
          </a:xfrm>
          <a:prstGeom prst="rect">
            <a:avLst/>
          </a:prstGeom>
          <a:noFill/>
          <a:ln w="9525">
            <a:noFill/>
            <a:miter lim="800000"/>
            <a:headEnd/>
            <a:tailEnd/>
          </a:ln>
        </p:spPr>
      </p:pic>
      <p:sp>
        <p:nvSpPr>
          <p:cNvPr id="48139" name="Line 22"/>
          <p:cNvSpPr>
            <a:spLocks noChangeShapeType="1"/>
          </p:cNvSpPr>
          <p:nvPr/>
        </p:nvSpPr>
        <p:spPr bwMode="auto">
          <a:xfrm>
            <a:off x="6140450" y="3778251"/>
            <a:ext cx="1174727" cy="293132"/>
          </a:xfrm>
          <a:prstGeom prst="line">
            <a:avLst/>
          </a:prstGeom>
          <a:noFill/>
          <a:ln w="12700" cap="sq">
            <a:solidFill>
              <a:srgbClr val="000000"/>
            </a:solidFill>
            <a:round/>
            <a:headEnd/>
            <a:tailEnd type="triangle" w="med" len="med"/>
          </a:ln>
        </p:spPr>
        <p:txBody>
          <a:bodyPr/>
          <a:lstStyle/>
          <a:p>
            <a:endParaRPr lang="en-US"/>
          </a:p>
        </p:txBody>
      </p:sp>
      <p:sp>
        <p:nvSpPr>
          <p:cNvPr id="48140" name="Line 23"/>
          <p:cNvSpPr>
            <a:spLocks noChangeShapeType="1"/>
          </p:cNvSpPr>
          <p:nvPr/>
        </p:nvSpPr>
        <p:spPr bwMode="auto">
          <a:xfrm>
            <a:off x="6140450" y="2840833"/>
            <a:ext cx="1174727" cy="411162"/>
          </a:xfrm>
          <a:prstGeom prst="line">
            <a:avLst/>
          </a:prstGeom>
          <a:noFill/>
          <a:ln w="12700" cap="sq">
            <a:solidFill>
              <a:srgbClr val="000000"/>
            </a:solidFill>
            <a:round/>
            <a:headEnd/>
            <a:tailEnd type="triangle" w="med" len="med"/>
          </a:ln>
        </p:spPr>
        <p:txBody>
          <a:bodyPr/>
          <a:lstStyle/>
          <a:p>
            <a:endParaRPr lang="en-US"/>
          </a:p>
        </p:txBody>
      </p:sp>
      <p:sp>
        <p:nvSpPr>
          <p:cNvPr id="48141" name="Line 24"/>
          <p:cNvSpPr>
            <a:spLocks noChangeShapeType="1"/>
          </p:cNvSpPr>
          <p:nvPr/>
        </p:nvSpPr>
        <p:spPr bwMode="auto">
          <a:xfrm>
            <a:off x="6140450" y="1833563"/>
            <a:ext cx="1174727" cy="547687"/>
          </a:xfrm>
          <a:prstGeom prst="line">
            <a:avLst/>
          </a:prstGeom>
          <a:noFill/>
          <a:ln w="12700" cap="sq">
            <a:solidFill>
              <a:srgbClr val="000000"/>
            </a:solidFill>
            <a:round/>
            <a:headEnd/>
            <a:tailEnd type="triangle" w="med" len="med"/>
          </a:ln>
        </p:spPr>
        <p:txBody>
          <a:bodyPr/>
          <a:lstStyle/>
          <a:p>
            <a:endParaRPr lang="en-US"/>
          </a:p>
        </p:txBody>
      </p:sp>
      <p:sp>
        <p:nvSpPr>
          <p:cNvPr id="29" name="Text Box 26"/>
          <p:cNvSpPr txBox="1">
            <a:spLocks noChangeArrowheads="1"/>
          </p:cNvSpPr>
          <p:nvPr/>
        </p:nvSpPr>
        <p:spPr bwMode="auto">
          <a:xfrm>
            <a:off x="7672546" y="4561681"/>
            <a:ext cx="1500187" cy="646113"/>
          </a:xfrm>
          <a:prstGeom prst="rect">
            <a:avLst/>
          </a:prstGeom>
          <a:noFill/>
          <a:ln w="12700" cap="sq">
            <a:noFill/>
            <a:miter lim="800000"/>
            <a:headEnd type="none" w="sm" len="sm"/>
            <a:tailEnd type="none" w="sm" len="sm"/>
          </a:ln>
          <a:effectLst/>
        </p:spPr>
        <p:txBody>
          <a:bodyPr>
            <a:spAutoFit/>
          </a:bodyPr>
          <a:lstStyle/>
          <a:p>
            <a:pPr eaLnBrk="0" hangingPunct="0">
              <a:spcBef>
                <a:spcPct val="50000"/>
              </a:spcBef>
              <a:defRPr/>
            </a:pPr>
            <a:r>
              <a:rPr lang="pl-PL" b="1" dirty="0">
                <a:latin typeface="+mj-lt"/>
                <a:sym typeface="Symbol"/>
              </a:rPr>
              <a:t></a:t>
            </a:r>
            <a:r>
              <a:rPr lang="en-US" b="1" dirty="0">
                <a:latin typeface="+mj-lt"/>
                <a:sym typeface="Symbol"/>
              </a:rPr>
              <a:t> L</a:t>
            </a:r>
            <a:r>
              <a:rPr lang="pl-PL" b="1" dirty="0">
                <a:latin typeface="+mj-lt"/>
              </a:rPr>
              <a:t>ist of</a:t>
            </a:r>
            <a:r>
              <a:rPr lang="en-US" b="1" dirty="0">
                <a:latin typeface="+mj-lt"/>
              </a:rPr>
              <a:t>       </a:t>
            </a:r>
            <a:br>
              <a:rPr lang="en-US" b="1" dirty="0">
                <a:latin typeface="+mj-lt"/>
              </a:rPr>
            </a:br>
            <a:r>
              <a:rPr lang="en-US" b="1" i="1" dirty="0">
                <a:latin typeface="+mj-lt"/>
              </a:rPr>
              <a:t>    </a:t>
            </a:r>
            <a:r>
              <a:rPr lang="pl-PL" b="1" i="1" dirty="0">
                <a:latin typeface="+mj-lt"/>
              </a:rPr>
              <a:t>(x, y, s)</a:t>
            </a:r>
            <a:endParaRPr lang="en-US" b="1" i="1" dirty="0">
              <a:latin typeface="+mj-lt"/>
            </a:endParaRPr>
          </a:p>
        </p:txBody>
      </p:sp>
      <p:pic>
        <p:nvPicPr>
          <p:cNvPr id="30" name="Picture 27" descr="c-enhedg-laplap"/>
          <p:cNvPicPr>
            <a:picLocks noChangeAspect="1" noChangeArrowheads="1"/>
          </p:cNvPicPr>
          <p:nvPr/>
        </p:nvPicPr>
        <p:blipFill>
          <a:blip r:embed="rId10" cstate="print"/>
          <a:srcRect t="21783"/>
          <a:stretch>
            <a:fillRect/>
          </a:stretch>
        </p:blipFill>
        <p:spPr bwMode="auto">
          <a:xfrm>
            <a:off x="2821983" y="1344774"/>
            <a:ext cx="1375871" cy="1076164"/>
          </a:xfrm>
          <a:prstGeom prst="rect">
            <a:avLst/>
          </a:prstGeom>
          <a:noFill/>
          <a:ln w="9525">
            <a:noFill/>
            <a:miter lim="800000"/>
            <a:headEnd/>
            <a:tailEnd/>
          </a:ln>
        </p:spPr>
      </p:pic>
      <p:pic>
        <p:nvPicPr>
          <p:cNvPr id="31" name="Picture 27" descr="c-enhedg-laplap"/>
          <p:cNvPicPr>
            <a:picLocks noChangeAspect="1" noChangeArrowheads="1"/>
          </p:cNvPicPr>
          <p:nvPr/>
        </p:nvPicPr>
        <p:blipFill>
          <a:blip r:embed="rId10" cstate="print"/>
          <a:srcRect t="21783"/>
          <a:stretch>
            <a:fillRect/>
          </a:stretch>
        </p:blipFill>
        <p:spPr bwMode="auto">
          <a:xfrm>
            <a:off x="2946257" y="2516584"/>
            <a:ext cx="1092948" cy="854870"/>
          </a:xfrm>
          <a:prstGeom prst="rect">
            <a:avLst/>
          </a:prstGeom>
          <a:noFill/>
          <a:ln w="9525">
            <a:noFill/>
            <a:miter lim="800000"/>
            <a:headEnd/>
            <a:tailEnd/>
          </a:ln>
        </p:spPr>
      </p:pic>
      <p:pic>
        <p:nvPicPr>
          <p:cNvPr id="32" name="Picture 27" descr="c-enhedg-laplap"/>
          <p:cNvPicPr>
            <a:picLocks noChangeAspect="1" noChangeArrowheads="1"/>
          </p:cNvPicPr>
          <p:nvPr/>
        </p:nvPicPr>
        <p:blipFill>
          <a:blip r:embed="rId10" cstate="print"/>
          <a:srcRect t="21783"/>
          <a:stretch>
            <a:fillRect/>
          </a:stretch>
        </p:blipFill>
        <p:spPr bwMode="auto">
          <a:xfrm>
            <a:off x="3193098" y="5708650"/>
            <a:ext cx="599266" cy="468727"/>
          </a:xfrm>
          <a:prstGeom prst="rect">
            <a:avLst/>
          </a:prstGeom>
          <a:noFill/>
          <a:ln w="9525">
            <a:noFill/>
            <a:miter lim="800000"/>
            <a:headEnd/>
            <a:tailEnd/>
          </a:ln>
        </p:spPr>
      </p:pic>
      <p:pic>
        <p:nvPicPr>
          <p:cNvPr id="33" name="Picture 27" descr="c-enhedg-laplap"/>
          <p:cNvPicPr>
            <a:picLocks noChangeAspect="1" noChangeArrowheads="1"/>
          </p:cNvPicPr>
          <p:nvPr/>
        </p:nvPicPr>
        <p:blipFill>
          <a:blip r:embed="rId10" cstate="print"/>
          <a:srcRect t="21783"/>
          <a:stretch>
            <a:fillRect/>
          </a:stretch>
        </p:blipFill>
        <p:spPr bwMode="auto">
          <a:xfrm>
            <a:off x="3029701" y="3524646"/>
            <a:ext cx="926059" cy="724335"/>
          </a:xfrm>
          <a:prstGeom prst="rect">
            <a:avLst/>
          </a:prstGeom>
          <a:noFill/>
          <a:ln w="9525">
            <a:noFill/>
            <a:miter lim="800000"/>
            <a:headEnd/>
            <a:tailEnd/>
          </a:ln>
        </p:spPr>
      </p:pic>
      <p:pic>
        <p:nvPicPr>
          <p:cNvPr id="34" name="Picture 27" descr="c-enhedg-laplap"/>
          <p:cNvPicPr>
            <a:picLocks noChangeAspect="1" noChangeArrowheads="1"/>
          </p:cNvPicPr>
          <p:nvPr/>
        </p:nvPicPr>
        <p:blipFill>
          <a:blip r:embed="rId10" cstate="print"/>
          <a:srcRect t="21783"/>
          <a:stretch>
            <a:fillRect/>
          </a:stretch>
        </p:blipFill>
        <p:spPr bwMode="auto">
          <a:xfrm>
            <a:off x="3139577" y="4604544"/>
            <a:ext cx="706305" cy="552450"/>
          </a:xfrm>
          <a:prstGeom prst="rect">
            <a:avLst/>
          </a:prstGeom>
          <a:noFill/>
          <a:ln w="9525">
            <a:noFill/>
            <a:miter lim="800000"/>
            <a:headEnd/>
            <a:tailEnd/>
          </a:ln>
        </p:spPr>
      </p:pic>
      <p:sp>
        <p:nvSpPr>
          <p:cNvPr id="2" name="TextBox 1"/>
          <p:cNvSpPr txBox="1"/>
          <p:nvPr/>
        </p:nvSpPr>
        <p:spPr>
          <a:xfrm>
            <a:off x="7386614" y="2027793"/>
            <a:ext cx="1528786" cy="369332"/>
          </a:xfrm>
          <a:prstGeom prst="rect">
            <a:avLst/>
          </a:prstGeom>
          <a:noFill/>
        </p:spPr>
        <p:txBody>
          <a:bodyPr wrap="square" rtlCol="0">
            <a:spAutoFit/>
          </a:bodyPr>
          <a:lstStyle/>
          <a:p>
            <a:r>
              <a:rPr lang="en-US" dirty="0"/>
              <a:t>Find maxima</a:t>
            </a:r>
          </a:p>
        </p:txBody>
      </p:sp>
    </p:spTree>
    <p:extLst>
      <p:ext uri="{BB962C8B-B14F-4D97-AF65-F5344CB8AC3E}">
        <p14:creationId xmlns:p14="http://schemas.microsoft.com/office/powerpoint/2010/main" val="6485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Title 5"/>
          <p:cNvSpPr>
            <a:spLocks noGrp="1"/>
          </p:cNvSpPr>
          <p:nvPr>
            <p:ph type="title"/>
          </p:nvPr>
        </p:nvSpPr>
        <p:spPr>
          <a:xfrm>
            <a:off x="228600" y="152400"/>
            <a:ext cx="8686800" cy="609600"/>
          </a:xfrm>
        </p:spPr>
        <p:txBody>
          <a:bodyPr>
            <a:normAutofit fontScale="90000"/>
          </a:bodyPr>
          <a:lstStyle/>
          <a:p>
            <a:pPr eaLnBrk="1" hangingPunct="1"/>
            <a:r>
              <a:rPr lang="en-US" dirty="0"/>
              <a:t>General Approach</a:t>
            </a:r>
            <a:endParaRPr lang="de-CH" dirty="0"/>
          </a:p>
        </p:txBody>
      </p:sp>
      <p:pic>
        <p:nvPicPr>
          <p:cNvPr id="45"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2850" y="4573588"/>
            <a:ext cx="863600"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15"/>
          <p:cNvGrpSpPr>
            <a:grpSpLocks/>
          </p:cNvGrpSpPr>
          <p:nvPr/>
        </p:nvGrpSpPr>
        <p:grpSpPr bwMode="auto">
          <a:xfrm>
            <a:off x="409575" y="4527550"/>
            <a:ext cx="1954213" cy="1328738"/>
            <a:chOff x="884187" y="5111107"/>
            <a:chExt cx="1954259" cy="1329381"/>
          </a:xfrm>
        </p:grpSpPr>
        <p:pic>
          <p:nvPicPr>
            <p:cNvPr id="112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0321" y="5157788"/>
              <a:ext cx="933450"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128" name="Group 114"/>
            <p:cNvGrpSpPr>
              <a:grpSpLocks/>
            </p:cNvGrpSpPr>
            <p:nvPr/>
          </p:nvGrpSpPr>
          <p:grpSpPr bwMode="auto">
            <a:xfrm>
              <a:off x="884187" y="5111107"/>
              <a:ext cx="276999" cy="873768"/>
              <a:chOff x="884187" y="5111107"/>
              <a:chExt cx="276999" cy="873768"/>
            </a:xfrm>
          </p:grpSpPr>
          <p:sp>
            <p:nvSpPr>
              <p:cNvPr id="1132" name="Line 48"/>
              <p:cNvSpPr>
                <a:spLocks noChangeShapeType="1"/>
              </p:cNvSpPr>
              <p:nvPr/>
            </p:nvSpPr>
            <p:spPr bwMode="auto">
              <a:xfrm>
                <a:off x="1130968" y="5157788"/>
                <a:ext cx="0" cy="827087"/>
              </a:xfrm>
              <a:prstGeom prst="line">
                <a:avLst/>
              </a:prstGeom>
              <a:noFill/>
              <a:ln w="12700" cap="sq">
                <a:solidFill>
                  <a:schemeClr val="tx1"/>
                </a:solidFill>
                <a:round/>
                <a:headEnd type="triangle" w="sm" len="sm"/>
                <a:tailEnd type="triangle" w="sm" len="sm"/>
              </a:ln>
              <a:extLst>
                <a:ext uri="{909E8E84-426E-40dd-AFC4-6F175D3DCCD1}">
                  <a14:hiddenFill xmlns="" xmlns:a14="http://schemas.microsoft.com/office/drawing/2010/main">
                    <a:noFill/>
                  </a14:hiddenFill>
                </a:ext>
              </a:extLst>
            </p:spPr>
            <p:txBody>
              <a:bodyPr/>
              <a:lstStyle/>
              <a:p>
                <a:endParaRPr lang="en-US"/>
              </a:p>
            </p:txBody>
          </p:sp>
          <p:sp>
            <p:nvSpPr>
              <p:cNvPr id="1133" name="Text Box 50"/>
              <p:cNvSpPr txBox="1">
                <a:spLocks noChangeArrowheads="1"/>
              </p:cNvSpPr>
              <p:nvPr/>
            </p:nvSpPr>
            <p:spPr bwMode="auto">
              <a:xfrm rot="-5400000">
                <a:off x="608363" y="5386931"/>
                <a:ext cx="82864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spcBef>
                    <a:spcPct val="50000"/>
                  </a:spcBef>
                </a:pPr>
                <a:r>
                  <a:rPr lang="en-US" sz="1200" dirty="0">
                    <a:solidFill>
                      <a:schemeClr val="tx1"/>
                    </a:solidFill>
                  </a:rPr>
                  <a:t>N</a:t>
                </a:r>
                <a:r>
                  <a:rPr lang="pl-PL" sz="1200" dirty="0">
                    <a:solidFill>
                      <a:schemeClr val="tx1"/>
                    </a:solidFill>
                  </a:rPr>
                  <a:t> pixels</a:t>
                </a:r>
                <a:endParaRPr lang="en-US" sz="1200" dirty="0">
                  <a:solidFill>
                    <a:schemeClr val="tx1"/>
                  </a:solidFill>
                </a:endParaRPr>
              </a:p>
            </p:txBody>
          </p:sp>
        </p:grpSp>
        <p:grpSp>
          <p:nvGrpSpPr>
            <p:cNvPr id="1129" name="Group 103"/>
            <p:cNvGrpSpPr>
              <a:grpSpLocks/>
            </p:cNvGrpSpPr>
            <p:nvPr/>
          </p:nvGrpSpPr>
          <p:grpSpPr bwMode="auto">
            <a:xfrm>
              <a:off x="1327146" y="6165850"/>
              <a:ext cx="1511300" cy="274638"/>
              <a:chOff x="1655763" y="6165850"/>
              <a:chExt cx="1511300" cy="274638"/>
            </a:xfrm>
          </p:grpSpPr>
          <p:sp>
            <p:nvSpPr>
              <p:cNvPr id="1130" name="Line 49"/>
              <p:cNvSpPr>
                <a:spLocks noChangeShapeType="1"/>
              </p:cNvSpPr>
              <p:nvPr/>
            </p:nvSpPr>
            <p:spPr bwMode="auto">
              <a:xfrm>
                <a:off x="1655763" y="6200775"/>
                <a:ext cx="936625" cy="0"/>
              </a:xfrm>
              <a:prstGeom prst="line">
                <a:avLst/>
              </a:prstGeom>
              <a:noFill/>
              <a:ln w="12700" cap="sq">
                <a:solidFill>
                  <a:schemeClr val="tx1"/>
                </a:solidFill>
                <a:round/>
                <a:headEnd type="triangle" w="sm" len="sm"/>
                <a:tailEnd type="triangle" w="sm" len="sm"/>
              </a:ln>
              <a:extLst>
                <a:ext uri="{909E8E84-426E-40dd-AFC4-6F175D3DCCD1}">
                  <a14:hiddenFill xmlns="" xmlns:a14="http://schemas.microsoft.com/office/drawing/2010/main">
                    <a:noFill/>
                  </a14:hiddenFill>
                </a:ext>
              </a:extLst>
            </p:spPr>
            <p:txBody>
              <a:bodyPr/>
              <a:lstStyle/>
              <a:p>
                <a:endParaRPr lang="en-US"/>
              </a:p>
            </p:txBody>
          </p:sp>
          <p:sp>
            <p:nvSpPr>
              <p:cNvPr id="1131" name="Text Box 51"/>
              <p:cNvSpPr txBox="1">
                <a:spLocks noChangeArrowheads="1"/>
              </p:cNvSpPr>
              <p:nvPr/>
            </p:nvSpPr>
            <p:spPr bwMode="auto">
              <a:xfrm>
                <a:off x="1727200" y="6165850"/>
                <a:ext cx="143986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spcBef>
                    <a:spcPct val="50000"/>
                  </a:spcBef>
                </a:pPr>
                <a:r>
                  <a:rPr lang="en-US" sz="1200">
                    <a:solidFill>
                      <a:schemeClr val="tx1"/>
                    </a:solidFill>
                  </a:rPr>
                  <a:t>N</a:t>
                </a:r>
                <a:r>
                  <a:rPr lang="pl-PL" sz="1200">
                    <a:solidFill>
                      <a:schemeClr val="tx1"/>
                    </a:solidFill>
                  </a:rPr>
                  <a:t> pixels</a:t>
                </a:r>
                <a:endParaRPr lang="en-US" sz="1200">
                  <a:solidFill>
                    <a:schemeClr val="tx1"/>
                  </a:solidFill>
                </a:endParaRPr>
              </a:p>
            </p:txBody>
          </p:sp>
        </p:grpSp>
      </p:grpSp>
      <p:sp>
        <p:nvSpPr>
          <p:cNvPr id="1034" name="Text Box 82"/>
          <p:cNvSpPr txBox="1">
            <a:spLocks noChangeArrowheads="1"/>
          </p:cNvSpPr>
          <p:nvPr/>
        </p:nvSpPr>
        <p:spPr bwMode="auto">
          <a:xfrm>
            <a:off x="2654300" y="4249738"/>
            <a:ext cx="161925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lgn="ctr">
              <a:spcBef>
                <a:spcPct val="50000"/>
              </a:spcBef>
            </a:pPr>
            <a:r>
              <a:rPr lang="pl-PL" sz="1400" dirty="0">
                <a:solidFill>
                  <a:schemeClr val="tx1"/>
                </a:solidFill>
              </a:rPr>
              <a:t>Similarity measure</a:t>
            </a:r>
            <a:endParaRPr lang="en-US" sz="1400" dirty="0">
              <a:solidFill>
                <a:schemeClr val="tx1"/>
              </a:solidFill>
            </a:endParaRPr>
          </a:p>
        </p:txBody>
      </p:sp>
      <p:sp>
        <p:nvSpPr>
          <p:cNvPr id="87" name="AutoShape 83"/>
          <p:cNvSpPr>
            <a:spLocks noChangeArrowheads="1"/>
          </p:cNvSpPr>
          <p:nvPr/>
        </p:nvSpPr>
        <p:spPr bwMode="auto">
          <a:xfrm>
            <a:off x="3121025" y="4860925"/>
            <a:ext cx="612775" cy="252413"/>
          </a:xfrm>
          <a:prstGeom prst="leftRightArrow">
            <a:avLst>
              <a:gd name="adj1" fmla="val 50000"/>
              <a:gd name="adj2" fmla="val 48553"/>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de-CH"/>
          </a:p>
        </p:txBody>
      </p:sp>
      <p:grpSp>
        <p:nvGrpSpPr>
          <p:cNvPr id="5" name="Group 105"/>
          <p:cNvGrpSpPr>
            <a:grpSpLocks/>
          </p:cNvGrpSpPr>
          <p:nvPr/>
        </p:nvGrpSpPr>
        <p:grpSpPr bwMode="auto">
          <a:xfrm>
            <a:off x="1968500" y="4213225"/>
            <a:ext cx="1116013" cy="1225550"/>
            <a:chOff x="2771775" y="4797425"/>
            <a:chExt cx="1116013" cy="1225709"/>
          </a:xfrm>
        </p:grpSpPr>
        <p:grpSp>
          <p:nvGrpSpPr>
            <p:cNvPr id="1111" name="Group 52"/>
            <p:cNvGrpSpPr>
              <a:grpSpLocks/>
            </p:cNvGrpSpPr>
            <p:nvPr/>
          </p:nvGrpSpPr>
          <p:grpSpPr bwMode="auto">
            <a:xfrm>
              <a:off x="2771775" y="5265735"/>
              <a:ext cx="828675" cy="552347"/>
              <a:chOff x="1859" y="3339"/>
              <a:chExt cx="363" cy="301"/>
            </a:xfrm>
          </p:grpSpPr>
          <p:sp>
            <p:nvSpPr>
              <p:cNvPr id="1113" name="Line 53"/>
              <p:cNvSpPr>
                <a:spLocks noChangeShapeType="1"/>
              </p:cNvSpPr>
              <p:nvPr/>
            </p:nvSpPr>
            <p:spPr bwMode="auto">
              <a:xfrm>
                <a:off x="1859" y="3362"/>
                <a:ext cx="0" cy="272"/>
              </a:xfrm>
              <a:prstGeom prst="line">
                <a:avLst/>
              </a:prstGeom>
              <a:noFill/>
              <a:ln w="12700" cap="sq">
                <a:solidFill>
                  <a:schemeClr val="tx1"/>
                </a:solidFill>
                <a:round/>
                <a:headEnd type="triangle" w="sm" len="sm"/>
                <a:tailEnd type="none" w="sm" len="sm"/>
              </a:ln>
              <a:extLst>
                <a:ext uri="{909E8E84-426E-40dd-AFC4-6F175D3DCCD1}">
                  <a14:hiddenFill xmlns="" xmlns:a14="http://schemas.microsoft.com/office/drawing/2010/main">
                    <a:noFill/>
                  </a14:hiddenFill>
                </a:ext>
              </a:extLst>
            </p:spPr>
            <p:txBody>
              <a:bodyPr/>
              <a:lstStyle/>
              <a:p>
                <a:endParaRPr lang="en-US"/>
              </a:p>
            </p:txBody>
          </p:sp>
          <p:sp>
            <p:nvSpPr>
              <p:cNvPr id="1114" name="Line 54"/>
              <p:cNvSpPr>
                <a:spLocks noChangeShapeType="1"/>
              </p:cNvSpPr>
              <p:nvPr/>
            </p:nvSpPr>
            <p:spPr bwMode="auto">
              <a:xfrm>
                <a:off x="1859" y="3640"/>
                <a:ext cx="363" cy="0"/>
              </a:xfrm>
              <a:prstGeom prst="line">
                <a:avLst/>
              </a:prstGeom>
              <a:noFill/>
              <a:ln w="12700" cap="sq">
                <a:solidFill>
                  <a:schemeClr val="tx1"/>
                </a:solidFill>
                <a:round/>
                <a:headEnd type="none" w="sm" len="sm"/>
                <a:tailEnd type="triangle" w="sm" len="sm"/>
              </a:ln>
              <a:extLst>
                <a:ext uri="{909E8E84-426E-40dd-AFC4-6F175D3DCCD1}">
                  <a14:hiddenFill xmlns="" xmlns:a14="http://schemas.microsoft.com/office/drawing/2010/main">
                    <a:noFill/>
                  </a14:hiddenFill>
                </a:ext>
              </a:extLst>
            </p:spPr>
            <p:txBody>
              <a:bodyPr/>
              <a:lstStyle/>
              <a:p>
                <a:endParaRPr lang="en-US"/>
              </a:p>
            </p:txBody>
          </p:sp>
          <p:sp>
            <p:nvSpPr>
              <p:cNvPr id="1115" name="Rectangle 55"/>
              <p:cNvSpPr>
                <a:spLocks noChangeArrowheads="1"/>
              </p:cNvSpPr>
              <p:nvPr/>
            </p:nvSpPr>
            <p:spPr bwMode="auto">
              <a:xfrm>
                <a:off x="1882"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16" name="Rectangle 56"/>
              <p:cNvSpPr>
                <a:spLocks noChangeArrowheads="1"/>
              </p:cNvSpPr>
              <p:nvPr/>
            </p:nvSpPr>
            <p:spPr bwMode="auto">
              <a:xfrm>
                <a:off x="1904"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17" name="Rectangle 57"/>
              <p:cNvSpPr>
                <a:spLocks noChangeArrowheads="1"/>
              </p:cNvSpPr>
              <p:nvPr/>
            </p:nvSpPr>
            <p:spPr bwMode="auto">
              <a:xfrm>
                <a:off x="1927"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18" name="Rectangle 58"/>
              <p:cNvSpPr>
                <a:spLocks noChangeArrowheads="1"/>
              </p:cNvSpPr>
              <p:nvPr/>
            </p:nvSpPr>
            <p:spPr bwMode="auto">
              <a:xfrm>
                <a:off x="1950" y="3430"/>
                <a:ext cx="23" cy="204"/>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19" name="Rectangle 59"/>
              <p:cNvSpPr>
                <a:spLocks noChangeArrowheads="1"/>
              </p:cNvSpPr>
              <p:nvPr/>
            </p:nvSpPr>
            <p:spPr bwMode="auto">
              <a:xfrm>
                <a:off x="1972"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20" name="Rectangle 60"/>
              <p:cNvSpPr>
                <a:spLocks noChangeArrowheads="1"/>
              </p:cNvSpPr>
              <p:nvPr/>
            </p:nvSpPr>
            <p:spPr bwMode="auto">
              <a:xfrm>
                <a:off x="1995" y="3385"/>
                <a:ext cx="23" cy="249"/>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21" name="Rectangle 61"/>
              <p:cNvSpPr>
                <a:spLocks noChangeArrowheads="1"/>
              </p:cNvSpPr>
              <p:nvPr/>
            </p:nvSpPr>
            <p:spPr bwMode="auto">
              <a:xfrm>
                <a:off x="2018" y="3362"/>
                <a:ext cx="22" cy="272"/>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22" name="Rectangle 62"/>
              <p:cNvSpPr>
                <a:spLocks noChangeArrowheads="1"/>
              </p:cNvSpPr>
              <p:nvPr/>
            </p:nvSpPr>
            <p:spPr bwMode="auto">
              <a:xfrm>
                <a:off x="2040" y="3339"/>
                <a:ext cx="23" cy="295"/>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23" name="Rectangle 63"/>
              <p:cNvSpPr>
                <a:spLocks noChangeArrowheads="1"/>
              </p:cNvSpPr>
              <p:nvPr/>
            </p:nvSpPr>
            <p:spPr bwMode="auto">
              <a:xfrm>
                <a:off x="2063" y="3339"/>
                <a:ext cx="23" cy="295"/>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24" name="Rectangle 64"/>
              <p:cNvSpPr>
                <a:spLocks noChangeArrowheads="1"/>
              </p:cNvSpPr>
              <p:nvPr/>
            </p:nvSpPr>
            <p:spPr bwMode="auto">
              <a:xfrm>
                <a:off x="2086" y="3362"/>
                <a:ext cx="23" cy="272"/>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25" name="Rectangle 65"/>
              <p:cNvSpPr>
                <a:spLocks noChangeArrowheads="1"/>
              </p:cNvSpPr>
              <p:nvPr/>
            </p:nvSpPr>
            <p:spPr bwMode="auto">
              <a:xfrm>
                <a:off x="2108"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26" name="Rectangle 66"/>
              <p:cNvSpPr>
                <a:spLocks noChangeArrowheads="1"/>
              </p:cNvSpPr>
              <p:nvPr/>
            </p:nvSpPr>
            <p:spPr bwMode="auto">
              <a:xfrm>
                <a:off x="2131"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grpSp>
        <p:graphicFrame>
          <p:nvGraphicFramePr>
            <p:cNvPr id="1028" name="Object 2"/>
            <p:cNvGraphicFramePr>
              <a:graphicFrameLocks noChangeAspect="1"/>
            </p:cNvGraphicFramePr>
            <p:nvPr/>
          </p:nvGraphicFramePr>
          <p:xfrm>
            <a:off x="2951163" y="4797425"/>
            <a:ext cx="349250" cy="395288"/>
          </p:xfrm>
          <a:graphic>
            <a:graphicData uri="http://schemas.openxmlformats.org/presentationml/2006/ole">
              <mc:AlternateContent xmlns:mc="http://schemas.openxmlformats.org/markup-compatibility/2006">
                <mc:Choice xmlns:v="urn:schemas-microsoft-com:vml" Requires="v">
                  <p:oleObj spid="_x0000_s75859" name="Equation" r:id="rId5" imgW="190440" imgH="215640" progId="Equation.3">
                    <p:embed/>
                  </p:oleObj>
                </mc:Choice>
                <mc:Fallback>
                  <p:oleObj name="Equation" r:id="rId5" imgW="190440" imgH="215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1163" y="4797425"/>
                          <a:ext cx="349250" cy="39528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112" name="Text Box 86"/>
            <p:cNvSpPr txBox="1">
              <a:spLocks noChangeArrowheads="1"/>
            </p:cNvSpPr>
            <p:nvPr/>
          </p:nvSpPr>
          <p:spPr bwMode="auto">
            <a:xfrm>
              <a:off x="3001941" y="5776913"/>
              <a:ext cx="885847"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spcBef>
                  <a:spcPct val="50000"/>
                </a:spcBef>
              </a:pPr>
              <a:r>
                <a:rPr lang="en-US" sz="1000" i="1" dirty="0">
                  <a:solidFill>
                    <a:schemeClr val="tx1"/>
                  </a:solidFill>
                </a:rPr>
                <a:t>e.g.</a:t>
              </a:r>
              <a:r>
                <a:rPr lang="en-US" sz="1000" dirty="0">
                  <a:solidFill>
                    <a:schemeClr val="tx1"/>
                  </a:solidFill>
                </a:rPr>
                <a:t> </a:t>
              </a:r>
              <a:r>
                <a:rPr lang="pl-PL" sz="1000" dirty="0">
                  <a:solidFill>
                    <a:schemeClr val="tx1"/>
                  </a:solidFill>
                </a:rPr>
                <a:t>color</a:t>
              </a:r>
              <a:endParaRPr lang="en-US" sz="1000" dirty="0">
                <a:solidFill>
                  <a:schemeClr val="tx1"/>
                </a:solidFill>
              </a:endParaRPr>
            </a:p>
          </p:txBody>
        </p:sp>
      </p:grpSp>
      <p:grpSp>
        <p:nvGrpSpPr>
          <p:cNvPr id="7" name="Group 106"/>
          <p:cNvGrpSpPr>
            <a:grpSpLocks/>
          </p:cNvGrpSpPr>
          <p:nvPr/>
        </p:nvGrpSpPr>
        <p:grpSpPr bwMode="auto">
          <a:xfrm>
            <a:off x="4157663" y="4249741"/>
            <a:ext cx="971550" cy="1178046"/>
            <a:chOff x="4967288" y="4833938"/>
            <a:chExt cx="971549" cy="1178203"/>
          </a:xfrm>
        </p:grpSpPr>
        <p:grpSp>
          <p:nvGrpSpPr>
            <p:cNvPr id="1095" name="Group 67"/>
            <p:cNvGrpSpPr>
              <a:grpSpLocks/>
            </p:cNvGrpSpPr>
            <p:nvPr/>
          </p:nvGrpSpPr>
          <p:grpSpPr bwMode="auto">
            <a:xfrm>
              <a:off x="4967288" y="5300663"/>
              <a:ext cx="757237" cy="504825"/>
              <a:chOff x="3515" y="3498"/>
              <a:chExt cx="363" cy="272"/>
            </a:xfrm>
          </p:grpSpPr>
          <p:sp>
            <p:nvSpPr>
              <p:cNvPr id="1097" name="Line 68"/>
              <p:cNvSpPr>
                <a:spLocks noChangeShapeType="1"/>
              </p:cNvSpPr>
              <p:nvPr/>
            </p:nvSpPr>
            <p:spPr bwMode="auto">
              <a:xfrm>
                <a:off x="3515" y="3498"/>
                <a:ext cx="0" cy="272"/>
              </a:xfrm>
              <a:prstGeom prst="line">
                <a:avLst/>
              </a:prstGeom>
              <a:noFill/>
              <a:ln w="12700" cap="sq">
                <a:solidFill>
                  <a:schemeClr val="tx1"/>
                </a:solidFill>
                <a:round/>
                <a:headEnd type="triangle" w="sm" len="sm"/>
                <a:tailEnd type="none" w="sm" len="sm"/>
              </a:ln>
              <a:extLst>
                <a:ext uri="{909E8E84-426E-40dd-AFC4-6F175D3DCCD1}">
                  <a14:hiddenFill xmlns="" xmlns:a14="http://schemas.microsoft.com/office/drawing/2010/main">
                    <a:noFill/>
                  </a14:hiddenFill>
                </a:ext>
              </a:extLst>
            </p:spPr>
            <p:txBody>
              <a:bodyPr/>
              <a:lstStyle/>
              <a:p>
                <a:endParaRPr lang="en-US"/>
              </a:p>
            </p:txBody>
          </p:sp>
          <p:sp>
            <p:nvSpPr>
              <p:cNvPr id="1098" name="Line 69"/>
              <p:cNvSpPr>
                <a:spLocks noChangeShapeType="1"/>
              </p:cNvSpPr>
              <p:nvPr/>
            </p:nvSpPr>
            <p:spPr bwMode="auto">
              <a:xfrm>
                <a:off x="3515" y="3749"/>
                <a:ext cx="363" cy="0"/>
              </a:xfrm>
              <a:prstGeom prst="line">
                <a:avLst/>
              </a:prstGeom>
              <a:noFill/>
              <a:ln w="12700" cap="sq">
                <a:solidFill>
                  <a:schemeClr val="tx1"/>
                </a:solidFill>
                <a:round/>
                <a:headEnd type="none" w="sm" len="sm"/>
                <a:tailEnd type="triangle" w="sm" len="sm"/>
              </a:ln>
              <a:extLst>
                <a:ext uri="{909E8E84-426E-40dd-AFC4-6F175D3DCCD1}">
                  <a14:hiddenFill xmlns="" xmlns:a14="http://schemas.microsoft.com/office/drawing/2010/main">
                    <a:noFill/>
                  </a14:hiddenFill>
                </a:ext>
              </a:extLst>
            </p:spPr>
            <p:txBody>
              <a:bodyPr/>
              <a:lstStyle/>
              <a:p>
                <a:endParaRPr lang="en-US"/>
              </a:p>
            </p:txBody>
          </p:sp>
          <p:sp>
            <p:nvSpPr>
              <p:cNvPr id="1099" name="Rectangle 70"/>
              <p:cNvSpPr>
                <a:spLocks noChangeArrowheads="1"/>
              </p:cNvSpPr>
              <p:nvPr/>
            </p:nvSpPr>
            <p:spPr bwMode="auto">
              <a:xfrm>
                <a:off x="3538"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00" name="Rectangle 71"/>
              <p:cNvSpPr>
                <a:spLocks noChangeArrowheads="1"/>
              </p:cNvSpPr>
              <p:nvPr/>
            </p:nvSpPr>
            <p:spPr bwMode="auto">
              <a:xfrm>
                <a:off x="3560"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01" name="Rectangle 72"/>
              <p:cNvSpPr>
                <a:spLocks noChangeArrowheads="1"/>
              </p:cNvSpPr>
              <p:nvPr/>
            </p:nvSpPr>
            <p:spPr bwMode="auto">
              <a:xfrm>
                <a:off x="3583"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02" name="Rectangle 73"/>
              <p:cNvSpPr>
                <a:spLocks noChangeArrowheads="1"/>
              </p:cNvSpPr>
              <p:nvPr/>
            </p:nvSpPr>
            <p:spPr bwMode="auto">
              <a:xfrm>
                <a:off x="3606" y="3566"/>
                <a:ext cx="23" cy="204"/>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03" name="Rectangle 74"/>
              <p:cNvSpPr>
                <a:spLocks noChangeArrowheads="1"/>
              </p:cNvSpPr>
              <p:nvPr/>
            </p:nvSpPr>
            <p:spPr bwMode="auto">
              <a:xfrm>
                <a:off x="3628" y="3543"/>
                <a:ext cx="23" cy="227"/>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04" name="Rectangle 75"/>
              <p:cNvSpPr>
                <a:spLocks noChangeArrowheads="1"/>
              </p:cNvSpPr>
              <p:nvPr/>
            </p:nvSpPr>
            <p:spPr bwMode="auto">
              <a:xfrm>
                <a:off x="3651"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05" name="Rectangle 76"/>
              <p:cNvSpPr>
                <a:spLocks noChangeArrowheads="1"/>
              </p:cNvSpPr>
              <p:nvPr/>
            </p:nvSpPr>
            <p:spPr bwMode="auto">
              <a:xfrm>
                <a:off x="3674" y="3498"/>
                <a:ext cx="22" cy="272"/>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06" name="Rectangle 77"/>
              <p:cNvSpPr>
                <a:spLocks noChangeArrowheads="1"/>
              </p:cNvSpPr>
              <p:nvPr/>
            </p:nvSpPr>
            <p:spPr bwMode="auto">
              <a:xfrm>
                <a:off x="3696"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07" name="Rectangle 78"/>
              <p:cNvSpPr>
                <a:spLocks noChangeArrowheads="1"/>
              </p:cNvSpPr>
              <p:nvPr/>
            </p:nvSpPr>
            <p:spPr bwMode="auto">
              <a:xfrm>
                <a:off x="3719"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08" name="Rectangle 79"/>
              <p:cNvSpPr>
                <a:spLocks noChangeArrowheads="1"/>
              </p:cNvSpPr>
              <p:nvPr/>
            </p:nvSpPr>
            <p:spPr bwMode="auto">
              <a:xfrm>
                <a:off x="3742"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09" name="Rectangle 80"/>
              <p:cNvSpPr>
                <a:spLocks noChangeArrowheads="1"/>
              </p:cNvSpPr>
              <p:nvPr/>
            </p:nvSpPr>
            <p:spPr bwMode="auto">
              <a:xfrm>
                <a:off x="3764"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10" name="Rectangle 81"/>
              <p:cNvSpPr>
                <a:spLocks noChangeArrowheads="1"/>
              </p:cNvSpPr>
              <p:nvPr/>
            </p:nvSpPr>
            <p:spPr bwMode="auto">
              <a:xfrm>
                <a:off x="3787" y="3543"/>
                <a:ext cx="23" cy="227"/>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grpSp>
        <p:graphicFrame>
          <p:nvGraphicFramePr>
            <p:cNvPr id="1027" name="Object 3"/>
            <p:cNvGraphicFramePr>
              <a:graphicFrameLocks noChangeAspect="1"/>
            </p:cNvGraphicFramePr>
            <p:nvPr/>
          </p:nvGraphicFramePr>
          <p:xfrm>
            <a:off x="5111750" y="4833938"/>
            <a:ext cx="349250" cy="395287"/>
          </p:xfrm>
          <a:graphic>
            <a:graphicData uri="http://schemas.openxmlformats.org/presentationml/2006/ole">
              <mc:AlternateContent xmlns:mc="http://schemas.openxmlformats.org/markup-compatibility/2006">
                <mc:Choice xmlns:v="urn:schemas-microsoft-com:vml" Requires="v">
                  <p:oleObj spid="_x0000_s75860" name="Equation" r:id="rId7" imgW="190440" imgH="215640" progId="Equation.3">
                    <p:embed/>
                  </p:oleObj>
                </mc:Choice>
                <mc:Fallback>
                  <p:oleObj name="Equation" r:id="rId7" imgW="190440" imgH="215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11750" y="4833938"/>
                          <a:ext cx="349250" cy="3952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096" name="Text Box 87"/>
            <p:cNvSpPr txBox="1">
              <a:spLocks noChangeArrowheads="1"/>
            </p:cNvSpPr>
            <p:nvPr/>
          </p:nvSpPr>
          <p:spPr bwMode="auto">
            <a:xfrm>
              <a:off x="5083182" y="5765920"/>
              <a:ext cx="855655"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spcBef>
                  <a:spcPct val="50000"/>
                </a:spcBef>
              </a:pPr>
              <a:r>
                <a:rPr lang="en-US" sz="1000" i="1" dirty="0">
                  <a:solidFill>
                    <a:schemeClr val="tx1"/>
                  </a:solidFill>
                </a:rPr>
                <a:t>e.g.</a:t>
              </a:r>
              <a:r>
                <a:rPr lang="en-US" sz="1000" dirty="0">
                  <a:solidFill>
                    <a:schemeClr val="tx1"/>
                  </a:solidFill>
                </a:rPr>
                <a:t> </a:t>
              </a:r>
              <a:r>
                <a:rPr lang="pl-PL" sz="1000" dirty="0">
                  <a:solidFill>
                    <a:schemeClr val="tx1"/>
                  </a:solidFill>
                </a:rPr>
                <a:t>color</a:t>
              </a:r>
              <a:endParaRPr lang="en-US" sz="1000" dirty="0">
                <a:solidFill>
                  <a:schemeClr val="tx1"/>
                </a:solidFill>
              </a:endParaRPr>
            </a:p>
          </p:txBody>
        </p:sp>
      </p:grpSp>
      <p:pic>
        <p:nvPicPr>
          <p:cNvPr id="1038" name="Picture 25" descr="obj14__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19039">
            <a:off x="3644900" y="1530350"/>
            <a:ext cx="2376488" cy="2508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 name="Rectangle 42"/>
          <p:cNvSpPr>
            <a:spLocks noChangeArrowheads="1"/>
          </p:cNvSpPr>
          <p:nvPr/>
        </p:nvSpPr>
        <p:spPr bwMode="auto">
          <a:xfrm rot="-6419039">
            <a:off x="4877594" y="3150394"/>
            <a:ext cx="519113" cy="492125"/>
          </a:xfrm>
          <a:prstGeom prst="rect">
            <a:avLst/>
          </a:prstGeom>
          <a:noFill/>
          <a:ln w="254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de-CH"/>
          </a:p>
        </p:txBody>
      </p:sp>
      <p:grpSp>
        <p:nvGrpSpPr>
          <p:cNvPr id="9" name="Group 107"/>
          <p:cNvGrpSpPr>
            <a:grpSpLocks/>
          </p:cNvGrpSpPr>
          <p:nvPr/>
        </p:nvGrpSpPr>
        <p:grpSpPr bwMode="auto">
          <a:xfrm rot="-1019039">
            <a:off x="4005263" y="2035175"/>
            <a:ext cx="1587500" cy="1858963"/>
            <a:chOff x="5087938" y="2816225"/>
            <a:chExt cx="1355725" cy="1585913"/>
          </a:xfrm>
        </p:grpSpPr>
        <p:grpSp>
          <p:nvGrpSpPr>
            <p:cNvPr id="1073" name="Group 35"/>
            <p:cNvGrpSpPr>
              <a:grpSpLocks/>
            </p:cNvGrpSpPr>
            <p:nvPr/>
          </p:nvGrpSpPr>
          <p:grpSpPr bwMode="auto">
            <a:xfrm rot="-5400000">
              <a:off x="6348413" y="3101975"/>
              <a:ext cx="73025" cy="73025"/>
              <a:chOff x="1292" y="2205"/>
              <a:chExt cx="46" cy="46"/>
            </a:xfrm>
          </p:grpSpPr>
          <p:sp>
            <p:nvSpPr>
              <p:cNvPr id="1093" name="Line 36"/>
              <p:cNvSpPr>
                <a:spLocks noChangeShapeType="1"/>
              </p:cNvSpPr>
              <p:nvPr/>
            </p:nvSpPr>
            <p:spPr bwMode="auto">
              <a:xfrm>
                <a:off x="1292" y="2205"/>
                <a:ext cx="46"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sp>
            <p:nvSpPr>
              <p:cNvPr id="1094" name="Line 37"/>
              <p:cNvSpPr>
                <a:spLocks noChangeShapeType="1"/>
              </p:cNvSpPr>
              <p:nvPr/>
            </p:nvSpPr>
            <p:spPr bwMode="auto">
              <a:xfrm flipH="1">
                <a:off x="1293" y="2205"/>
                <a:ext cx="45"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grpSp>
        <p:grpSp>
          <p:nvGrpSpPr>
            <p:cNvPr id="1074" name="Group 101"/>
            <p:cNvGrpSpPr>
              <a:grpSpLocks/>
            </p:cNvGrpSpPr>
            <p:nvPr/>
          </p:nvGrpSpPr>
          <p:grpSpPr bwMode="auto">
            <a:xfrm>
              <a:off x="5087938" y="2816225"/>
              <a:ext cx="1355725" cy="1585913"/>
              <a:chOff x="5087938" y="2816225"/>
              <a:chExt cx="1355725" cy="1585913"/>
            </a:xfrm>
          </p:grpSpPr>
          <p:grpSp>
            <p:nvGrpSpPr>
              <p:cNvPr id="1075" name="Group 26"/>
              <p:cNvGrpSpPr>
                <a:grpSpLocks/>
              </p:cNvGrpSpPr>
              <p:nvPr/>
            </p:nvGrpSpPr>
            <p:grpSpPr bwMode="auto">
              <a:xfrm rot="-5400000">
                <a:off x="5124450" y="4000500"/>
                <a:ext cx="73025" cy="73025"/>
                <a:chOff x="1292" y="2205"/>
                <a:chExt cx="46" cy="46"/>
              </a:xfrm>
            </p:grpSpPr>
            <p:sp>
              <p:nvSpPr>
                <p:cNvPr id="1091" name="Line 27"/>
                <p:cNvSpPr>
                  <a:spLocks noChangeShapeType="1"/>
                </p:cNvSpPr>
                <p:nvPr/>
              </p:nvSpPr>
              <p:spPr bwMode="auto">
                <a:xfrm>
                  <a:off x="1292" y="2205"/>
                  <a:ext cx="46"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sp>
              <p:nvSpPr>
                <p:cNvPr id="1092" name="Line 28"/>
                <p:cNvSpPr>
                  <a:spLocks noChangeShapeType="1"/>
                </p:cNvSpPr>
                <p:nvPr/>
              </p:nvSpPr>
              <p:spPr bwMode="auto">
                <a:xfrm flipH="1">
                  <a:off x="1293" y="2205"/>
                  <a:ext cx="45"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grpSp>
          <p:grpSp>
            <p:nvGrpSpPr>
              <p:cNvPr id="1076" name="Group 29"/>
              <p:cNvGrpSpPr>
                <a:grpSpLocks/>
              </p:cNvGrpSpPr>
              <p:nvPr/>
            </p:nvGrpSpPr>
            <p:grpSpPr bwMode="auto">
              <a:xfrm rot="-5400000">
                <a:off x="5411788" y="3713163"/>
                <a:ext cx="73025" cy="73025"/>
                <a:chOff x="1292" y="2205"/>
                <a:chExt cx="46" cy="46"/>
              </a:xfrm>
            </p:grpSpPr>
            <p:sp>
              <p:nvSpPr>
                <p:cNvPr id="1089" name="Line 30"/>
                <p:cNvSpPr>
                  <a:spLocks noChangeShapeType="1"/>
                </p:cNvSpPr>
                <p:nvPr/>
              </p:nvSpPr>
              <p:spPr bwMode="auto">
                <a:xfrm>
                  <a:off x="1292" y="2205"/>
                  <a:ext cx="46"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sp>
              <p:nvSpPr>
                <p:cNvPr id="1090" name="Line 31"/>
                <p:cNvSpPr>
                  <a:spLocks noChangeShapeType="1"/>
                </p:cNvSpPr>
                <p:nvPr/>
              </p:nvSpPr>
              <p:spPr bwMode="auto">
                <a:xfrm flipH="1">
                  <a:off x="1293" y="2205"/>
                  <a:ext cx="45"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grpSp>
          <p:grpSp>
            <p:nvGrpSpPr>
              <p:cNvPr id="1077" name="Group 32"/>
              <p:cNvGrpSpPr>
                <a:grpSpLocks/>
              </p:cNvGrpSpPr>
              <p:nvPr/>
            </p:nvGrpSpPr>
            <p:grpSpPr bwMode="auto">
              <a:xfrm rot="-5400000">
                <a:off x="5986463" y="2849563"/>
                <a:ext cx="73025" cy="73025"/>
                <a:chOff x="1292" y="2205"/>
                <a:chExt cx="46" cy="46"/>
              </a:xfrm>
            </p:grpSpPr>
            <p:sp>
              <p:nvSpPr>
                <p:cNvPr id="1087" name="Line 33"/>
                <p:cNvSpPr>
                  <a:spLocks noChangeShapeType="1"/>
                </p:cNvSpPr>
                <p:nvPr/>
              </p:nvSpPr>
              <p:spPr bwMode="auto">
                <a:xfrm>
                  <a:off x="1292" y="2205"/>
                  <a:ext cx="46"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sp>
              <p:nvSpPr>
                <p:cNvPr id="1088" name="Line 34"/>
                <p:cNvSpPr>
                  <a:spLocks noChangeShapeType="1"/>
                </p:cNvSpPr>
                <p:nvPr/>
              </p:nvSpPr>
              <p:spPr bwMode="auto">
                <a:xfrm flipH="1">
                  <a:off x="1293" y="2205"/>
                  <a:ext cx="45"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grpSp>
          <p:grpSp>
            <p:nvGrpSpPr>
              <p:cNvPr id="1078" name="Group 38"/>
              <p:cNvGrpSpPr>
                <a:grpSpLocks/>
              </p:cNvGrpSpPr>
              <p:nvPr/>
            </p:nvGrpSpPr>
            <p:grpSpPr bwMode="auto">
              <a:xfrm rot="-5400000">
                <a:off x="5087938" y="2957513"/>
                <a:ext cx="73025" cy="73025"/>
                <a:chOff x="1292" y="2205"/>
                <a:chExt cx="46" cy="46"/>
              </a:xfrm>
            </p:grpSpPr>
            <p:sp>
              <p:nvSpPr>
                <p:cNvPr id="1085" name="Line 39"/>
                <p:cNvSpPr>
                  <a:spLocks noChangeShapeType="1"/>
                </p:cNvSpPr>
                <p:nvPr/>
              </p:nvSpPr>
              <p:spPr bwMode="auto">
                <a:xfrm>
                  <a:off x="1292" y="2205"/>
                  <a:ext cx="46"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sp>
              <p:nvSpPr>
                <p:cNvPr id="1086" name="Line 40"/>
                <p:cNvSpPr>
                  <a:spLocks noChangeShapeType="1"/>
                </p:cNvSpPr>
                <p:nvPr/>
              </p:nvSpPr>
              <p:spPr bwMode="auto">
                <a:xfrm flipH="1">
                  <a:off x="1293" y="2205"/>
                  <a:ext cx="45"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grpSp>
          <p:grpSp>
            <p:nvGrpSpPr>
              <p:cNvPr id="1079" name="Group 43"/>
              <p:cNvGrpSpPr>
                <a:grpSpLocks/>
              </p:cNvGrpSpPr>
              <p:nvPr/>
            </p:nvGrpSpPr>
            <p:grpSpPr bwMode="auto">
              <a:xfrm rot="-5400000">
                <a:off x="5916613" y="4005263"/>
                <a:ext cx="73025" cy="73025"/>
                <a:chOff x="1292" y="2205"/>
                <a:chExt cx="46" cy="46"/>
              </a:xfrm>
            </p:grpSpPr>
            <p:sp>
              <p:nvSpPr>
                <p:cNvPr id="1083" name="Line 44"/>
                <p:cNvSpPr>
                  <a:spLocks noChangeShapeType="1"/>
                </p:cNvSpPr>
                <p:nvPr/>
              </p:nvSpPr>
              <p:spPr bwMode="auto">
                <a:xfrm>
                  <a:off x="1292" y="2205"/>
                  <a:ext cx="46"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sp>
              <p:nvSpPr>
                <p:cNvPr id="1084" name="Line 45"/>
                <p:cNvSpPr>
                  <a:spLocks noChangeShapeType="1"/>
                </p:cNvSpPr>
                <p:nvPr/>
              </p:nvSpPr>
              <p:spPr bwMode="auto">
                <a:xfrm flipH="1">
                  <a:off x="1293" y="2205"/>
                  <a:ext cx="45"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grpSp>
          <p:sp>
            <p:nvSpPr>
              <p:cNvPr id="1080" name="Rectangle 88"/>
              <p:cNvSpPr>
                <a:spLocks noChangeArrowheads="1"/>
              </p:cNvSpPr>
              <p:nvPr/>
            </p:nvSpPr>
            <p:spPr bwMode="auto">
              <a:xfrm>
                <a:off x="5184775" y="4005263"/>
                <a:ext cx="4318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pl-PL">
                    <a:solidFill>
                      <a:schemeClr val="tx2"/>
                    </a:solidFill>
                  </a:rPr>
                  <a:t>B</a:t>
                </a:r>
                <a:r>
                  <a:rPr lang="pl-PL" baseline="-25000">
                    <a:solidFill>
                      <a:schemeClr val="tx2"/>
                    </a:solidFill>
                  </a:rPr>
                  <a:t>1</a:t>
                </a:r>
                <a:endParaRPr lang="en-US">
                  <a:solidFill>
                    <a:schemeClr val="tx2"/>
                  </a:solidFill>
                </a:endParaRPr>
              </a:p>
            </p:txBody>
          </p:sp>
          <p:sp>
            <p:nvSpPr>
              <p:cNvPr id="1081" name="Rectangle 89"/>
              <p:cNvSpPr>
                <a:spLocks noChangeArrowheads="1"/>
              </p:cNvSpPr>
              <p:nvPr/>
            </p:nvSpPr>
            <p:spPr bwMode="auto">
              <a:xfrm>
                <a:off x="5976938" y="3968750"/>
                <a:ext cx="4318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pl-PL">
                    <a:solidFill>
                      <a:schemeClr val="tx2"/>
                    </a:solidFill>
                  </a:rPr>
                  <a:t>B</a:t>
                </a:r>
                <a:r>
                  <a:rPr lang="pl-PL" baseline="-25000">
                    <a:solidFill>
                      <a:schemeClr val="tx2"/>
                    </a:solidFill>
                  </a:rPr>
                  <a:t>2</a:t>
                </a:r>
                <a:endParaRPr lang="en-US">
                  <a:solidFill>
                    <a:schemeClr val="tx2"/>
                  </a:solidFill>
                </a:endParaRPr>
              </a:p>
            </p:txBody>
          </p:sp>
          <p:sp>
            <p:nvSpPr>
              <p:cNvPr id="1082" name="Rectangle 90"/>
              <p:cNvSpPr>
                <a:spLocks noChangeArrowheads="1"/>
              </p:cNvSpPr>
              <p:nvPr/>
            </p:nvSpPr>
            <p:spPr bwMode="auto">
              <a:xfrm>
                <a:off x="6011863" y="2816225"/>
                <a:ext cx="4318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pl-PL">
                    <a:solidFill>
                      <a:schemeClr val="tx2"/>
                    </a:solidFill>
                  </a:rPr>
                  <a:t>B</a:t>
                </a:r>
                <a:r>
                  <a:rPr lang="pl-PL" baseline="-25000">
                    <a:solidFill>
                      <a:schemeClr val="tx2"/>
                    </a:solidFill>
                  </a:rPr>
                  <a:t>3</a:t>
                </a:r>
                <a:endParaRPr lang="en-US">
                  <a:solidFill>
                    <a:schemeClr val="tx2"/>
                  </a:solidFill>
                </a:endParaRPr>
              </a:p>
            </p:txBody>
          </p:sp>
        </p:grpSp>
      </p:grpSp>
      <p:pic>
        <p:nvPicPr>
          <p:cNvPr id="1041" name="Picture 5" descr="obj14__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5975" y="1824038"/>
            <a:ext cx="2141538" cy="202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6"/>
          <p:cNvSpPr>
            <a:spLocks noChangeArrowheads="1"/>
          </p:cNvSpPr>
          <p:nvPr/>
        </p:nvSpPr>
        <p:spPr bwMode="auto">
          <a:xfrm>
            <a:off x="1069975" y="2722563"/>
            <a:ext cx="442913" cy="420687"/>
          </a:xfrm>
          <a:prstGeom prst="rect">
            <a:avLst/>
          </a:prstGeom>
          <a:noFill/>
          <a:ln w="254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de-CH"/>
          </a:p>
        </p:txBody>
      </p:sp>
      <p:grpSp>
        <p:nvGrpSpPr>
          <p:cNvPr id="18" name="Group 100"/>
          <p:cNvGrpSpPr>
            <a:grpSpLocks/>
          </p:cNvGrpSpPr>
          <p:nvPr/>
        </p:nvGrpSpPr>
        <p:grpSpPr bwMode="auto">
          <a:xfrm>
            <a:off x="1247775" y="2016125"/>
            <a:ext cx="1630363" cy="1406525"/>
            <a:chOff x="2051050" y="2600325"/>
            <a:chExt cx="1630363" cy="1406525"/>
          </a:xfrm>
        </p:grpSpPr>
        <p:grpSp>
          <p:nvGrpSpPr>
            <p:cNvPr id="1052" name="Group 7"/>
            <p:cNvGrpSpPr>
              <a:grpSpLocks/>
            </p:cNvGrpSpPr>
            <p:nvPr/>
          </p:nvGrpSpPr>
          <p:grpSpPr bwMode="auto">
            <a:xfrm>
              <a:off x="2051050" y="3500438"/>
              <a:ext cx="73025" cy="73025"/>
              <a:chOff x="1292" y="2205"/>
              <a:chExt cx="46" cy="46"/>
            </a:xfrm>
          </p:grpSpPr>
          <p:sp>
            <p:nvSpPr>
              <p:cNvPr id="1071" name="Line 8"/>
              <p:cNvSpPr>
                <a:spLocks noChangeShapeType="1"/>
              </p:cNvSpPr>
              <p:nvPr/>
            </p:nvSpPr>
            <p:spPr bwMode="auto">
              <a:xfrm>
                <a:off x="1292" y="2205"/>
                <a:ext cx="46"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sp>
            <p:nvSpPr>
              <p:cNvPr id="1072" name="Line 9"/>
              <p:cNvSpPr>
                <a:spLocks noChangeShapeType="1"/>
              </p:cNvSpPr>
              <p:nvPr/>
            </p:nvSpPr>
            <p:spPr bwMode="auto">
              <a:xfrm flipH="1">
                <a:off x="1293" y="2205"/>
                <a:ext cx="45"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grpSp>
        <p:grpSp>
          <p:nvGrpSpPr>
            <p:cNvPr id="1053" name="Group 10"/>
            <p:cNvGrpSpPr>
              <a:grpSpLocks/>
            </p:cNvGrpSpPr>
            <p:nvPr/>
          </p:nvGrpSpPr>
          <p:grpSpPr bwMode="auto">
            <a:xfrm>
              <a:off x="2087563" y="2708275"/>
              <a:ext cx="73025" cy="73025"/>
              <a:chOff x="1292" y="2205"/>
              <a:chExt cx="46" cy="46"/>
            </a:xfrm>
          </p:grpSpPr>
          <p:sp>
            <p:nvSpPr>
              <p:cNvPr id="1069" name="Line 11"/>
              <p:cNvSpPr>
                <a:spLocks noChangeShapeType="1"/>
              </p:cNvSpPr>
              <p:nvPr/>
            </p:nvSpPr>
            <p:spPr bwMode="auto">
              <a:xfrm>
                <a:off x="1292" y="2205"/>
                <a:ext cx="46"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sp>
            <p:nvSpPr>
              <p:cNvPr id="1070" name="Line 12"/>
              <p:cNvSpPr>
                <a:spLocks noChangeShapeType="1"/>
              </p:cNvSpPr>
              <p:nvPr/>
            </p:nvSpPr>
            <p:spPr bwMode="auto">
              <a:xfrm flipH="1">
                <a:off x="1293" y="2205"/>
                <a:ext cx="45"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grpSp>
        <p:grpSp>
          <p:nvGrpSpPr>
            <p:cNvPr id="1054" name="Group 13"/>
            <p:cNvGrpSpPr>
              <a:grpSpLocks/>
            </p:cNvGrpSpPr>
            <p:nvPr/>
          </p:nvGrpSpPr>
          <p:grpSpPr bwMode="auto">
            <a:xfrm>
              <a:off x="2374900" y="2995613"/>
              <a:ext cx="73025" cy="73025"/>
              <a:chOff x="1292" y="2205"/>
              <a:chExt cx="46" cy="46"/>
            </a:xfrm>
          </p:grpSpPr>
          <p:sp>
            <p:nvSpPr>
              <p:cNvPr id="1067" name="Line 14"/>
              <p:cNvSpPr>
                <a:spLocks noChangeShapeType="1"/>
              </p:cNvSpPr>
              <p:nvPr/>
            </p:nvSpPr>
            <p:spPr bwMode="auto">
              <a:xfrm>
                <a:off x="1292" y="2205"/>
                <a:ext cx="46"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sp>
            <p:nvSpPr>
              <p:cNvPr id="1068" name="Line 15"/>
              <p:cNvSpPr>
                <a:spLocks noChangeShapeType="1"/>
              </p:cNvSpPr>
              <p:nvPr/>
            </p:nvSpPr>
            <p:spPr bwMode="auto">
              <a:xfrm flipH="1">
                <a:off x="1293" y="2205"/>
                <a:ext cx="45"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grpSp>
        <p:grpSp>
          <p:nvGrpSpPr>
            <p:cNvPr id="1055" name="Group 16"/>
            <p:cNvGrpSpPr>
              <a:grpSpLocks/>
            </p:cNvGrpSpPr>
            <p:nvPr/>
          </p:nvGrpSpPr>
          <p:grpSpPr bwMode="auto">
            <a:xfrm>
              <a:off x="3238500" y="3571875"/>
              <a:ext cx="73025" cy="73025"/>
              <a:chOff x="1292" y="2205"/>
              <a:chExt cx="46" cy="46"/>
            </a:xfrm>
          </p:grpSpPr>
          <p:sp>
            <p:nvSpPr>
              <p:cNvPr id="1065" name="Line 17"/>
              <p:cNvSpPr>
                <a:spLocks noChangeShapeType="1"/>
              </p:cNvSpPr>
              <p:nvPr/>
            </p:nvSpPr>
            <p:spPr bwMode="auto">
              <a:xfrm>
                <a:off x="1292" y="2205"/>
                <a:ext cx="46"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sp>
            <p:nvSpPr>
              <p:cNvPr id="1066" name="Line 18"/>
              <p:cNvSpPr>
                <a:spLocks noChangeShapeType="1"/>
              </p:cNvSpPr>
              <p:nvPr/>
            </p:nvSpPr>
            <p:spPr bwMode="auto">
              <a:xfrm flipH="1">
                <a:off x="1293" y="2205"/>
                <a:ext cx="45"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grpSp>
        <p:grpSp>
          <p:nvGrpSpPr>
            <p:cNvPr id="1056" name="Group 19"/>
            <p:cNvGrpSpPr>
              <a:grpSpLocks/>
            </p:cNvGrpSpPr>
            <p:nvPr/>
          </p:nvGrpSpPr>
          <p:grpSpPr bwMode="auto">
            <a:xfrm>
              <a:off x="2986088" y="3933825"/>
              <a:ext cx="73025" cy="73025"/>
              <a:chOff x="1292" y="2205"/>
              <a:chExt cx="46" cy="46"/>
            </a:xfrm>
          </p:grpSpPr>
          <p:sp>
            <p:nvSpPr>
              <p:cNvPr id="1063" name="Line 20"/>
              <p:cNvSpPr>
                <a:spLocks noChangeShapeType="1"/>
              </p:cNvSpPr>
              <p:nvPr/>
            </p:nvSpPr>
            <p:spPr bwMode="auto">
              <a:xfrm>
                <a:off x="1292" y="2205"/>
                <a:ext cx="46"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sp>
            <p:nvSpPr>
              <p:cNvPr id="1064" name="Line 21"/>
              <p:cNvSpPr>
                <a:spLocks noChangeShapeType="1"/>
              </p:cNvSpPr>
              <p:nvPr/>
            </p:nvSpPr>
            <p:spPr bwMode="auto">
              <a:xfrm flipH="1">
                <a:off x="1293" y="2205"/>
                <a:ext cx="45"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grpSp>
        <p:grpSp>
          <p:nvGrpSpPr>
            <p:cNvPr id="1057" name="Group 22"/>
            <p:cNvGrpSpPr>
              <a:grpSpLocks/>
            </p:cNvGrpSpPr>
            <p:nvPr/>
          </p:nvGrpSpPr>
          <p:grpSpPr bwMode="auto">
            <a:xfrm>
              <a:off x="3130550" y="2673350"/>
              <a:ext cx="73025" cy="73025"/>
              <a:chOff x="1292" y="2205"/>
              <a:chExt cx="46" cy="46"/>
            </a:xfrm>
          </p:grpSpPr>
          <p:sp>
            <p:nvSpPr>
              <p:cNvPr id="1061" name="Line 23"/>
              <p:cNvSpPr>
                <a:spLocks noChangeShapeType="1"/>
              </p:cNvSpPr>
              <p:nvPr/>
            </p:nvSpPr>
            <p:spPr bwMode="auto">
              <a:xfrm>
                <a:off x="1292" y="2205"/>
                <a:ext cx="46"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sp>
            <p:nvSpPr>
              <p:cNvPr id="1062" name="Line 24"/>
              <p:cNvSpPr>
                <a:spLocks noChangeShapeType="1"/>
              </p:cNvSpPr>
              <p:nvPr/>
            </p:nvSpPr>
            <p:spPr bwMode="auto">
              <a:xfrm flipH="1">
                <a:off x="1293" y="2205"/>
                <a:ext cx="45"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grpSp>
        <p:sp>
          <p:nvSpPr>
            <p:cNvPr id="1058" name="Rectangle 91"/>
            <p:cNvSpPr>
              <a:spLocks noChangeArrowheads="1"/>
            </p:cNvSpPr>
            <p:nvPr/>
          </p:nvSpPr>
          <p:spPr bwMode="auto">
            <a:xfrm>
              <a:off x="2124075" y="2600325"/>
              <a:ext cx="44132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pl-PL">
                  <a:solidFill>
                    <a:schemeClr val="tx2"/>
                  </a:solidFill>
                </a:rPr>
                <a:t>A</a:t>
              </a:r>
              <a:r>
                <a:rPr lang="pl-PL" baseline="-25000">
                  <a:solidFill>
                    <a:schemeClr val="tx2"/>
                  </a:solidFill>
                </a:rPr>
                <a:t>1</a:t>
              </a:r>
              <a:endParaRPr lang="en-US">
                <a:solidFill>
                  <a:schemeClr val="tx2"/>
                </a:solidFill>
              </a:endParaRPr>
            </a:p>
          </p:txBody>
        </p:sp>
        <p:sp>
          <p:nvSpPr>
            <p:cNvPr id="1059" name="Rectangle 92"/>
            <p:cNvSpPr>
              <a:spLocks noChangeArrowheads="1"/>
            </p:cNvSpPr>
            <p:nvPr/>
          </p:nvSpPr>
          <p:spPr bwMode="auto">
            <a:xfrm>
              <a:off x="2051050" y="3429000"/>
              <a:ext cx="44132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pl-PL">
                  <a:solidFill>
                    <a:schemeClr val="tx2"/>
                  </a:solidFill>
                </a:rPr>
                <a:t>A</a:t>
              </a:r>
              <a:r>
                <a:rPr lang="pl-PL" baseline="-25000">
                  <a:solidFill>
                    <a:schemeClr val="tx2"/>
                  </a:solidFill>
                </a:rPr>
                <a:t>2</a:t>
              </a:r>
              <a:endParaRPr lang="en-US">
                <a:solidFill>
                  <a:schemeClr val="tx2"/>
                </a:solidFill>
              </a:endParaRPr>
            </a:p>
          </p:txBody>
        </p:sp>
        <p:sp>
          <p:nvSpPr>
            <p:cNvPr id="1060" name="Rectangle 93"/>
            <p:cNvSpPr>
              <a:spLocks noChangeArrowheads="1"/>
            </p:cNvSpPr>
            <p:nvPr/>
          </p:nvSpPr>
          <p:spPr bwMode="auto">
            <a:xfrm>
              <a:off x="3240088" y="3500438"/>
              <a:ext cx="44132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pl-PL">
                  <a:solidFill>
                    <a:schemeClr val="tx2"/>
                  </a:solidFill>
                </a:rPr>
                <a:t>A</a:t>
              </a:r>
              <a:r>
                <a:rPr lang="pl-PL" baseline="-25000">
                  <a:solidFill>
                    <a:schemeClr val="tx2"/>
                  </a:solidFill>
                </a:rPr>
                <a:t>3</a:t>
              </a:r>
              <a:endParaRPr lang="en-US">
                <a:solidFill>
                  <a:schemeClr val="tx2"/>
                </a:solidFill>
              </a:endParaRPr>
            </a:p>
          </p:txBody>
        </p:sp>
      </p:grpSp>
      <p:graphicFrame>
        <p:nvGraphicFramePr>
          <p:cNvPr id="99" name="Object 5"/>
          <p:cNvGraphicFramePr>
            <a:graphicFrameLocks noChangeAspect="1"/>
          </p:cNvGraphicFramePr>
          <p:nvPr/>
        </p:nvGraphicFramePr>
        <p:xfrm>
          <a:off x="2738438" y="5508625"/>
          <a:ext cx="1449387" cy="361950"/>
        </p:xfrm>
        <a:graphic>
          <a:graphicData uri="http://schemas.openxmlformats.org/presentationml/2006/ole">
            <mc:AlternateContent xmlns:mc="http://schemas.openxmlformats.org/markup-compatibility/2006">
              <mc:Choice xmlns:v="urn:schemas-microsoft-com:vml" Requires="v">
                <p:oleObj spid="_x0000_s75861" name="Equation" r:id="rId11" imgW="863280" imgH="215640" progId="Equation.3">
                  <p:embed/>
                </p:oleObj>
              </mc:Choice>
              <mc:Fallback>
                <p:oleObj name="Equation" r:id="rId11" imgW="863280" imgH="21564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38438" y="5508625"/>
                        <a:ext cx="1449387" cy="3619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00" name="Line 96"/>
          <p:cNvSpPr>
            <a:spLocks noChangeShapeType="1"/>
          </p:cNvSpPr>
          <p:nvPr/>
        </p:nvSpPr>
        <p:spPr bwMode="auto">
          <a:xfrm>
            <a:off x="1504950" y="2954338"/>
            <a:ext cx="3395663" cy="511175"/>
          </a:xfrm>
          <a:prstGeom prst="line">
            <a:avLst/>
          </a:prstGeom>
          <a:noFill/>
          <a:ln w="1905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sp>
        <p:nvSpPr>
          <p:cNvPr id="50" name="Line 46"/>
          <p:cNvSpPr>
            <a:spLocks noChangeShapeType="1"/>
          </p:cNvSpPr>
          <p:nvPr/>
        </p:nvSpPr>
        <p:spPr bwMode="auto">
          <a:xfrm>
            <a:off x="1284288" y="3205163"/>
            <a:ext cx="36512" cy="1260475"/>
          </a:xfrm>
          <a:prstGeom prst="line">
            <a:avLst/>
          </a:prstGeom>
          <a:noFill/>
          <a:ln w="25400" cap="sq">
            <a:solidFill>
              <a:srgbClr val="0070C0"/>
            </a:solidFill>
            <a:round/>
            <a:headEnd type="none" w="sm" len="sm"/>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13" name="Line 46"/>
          <p:cNvSpPr>
            <a:spLocks noChangeShapeType="1"/>
          </p:cNvSpPr>
          <p:nvPr/>
        </p:nvSpPr>
        <p:spPr bwMode="auto">
          <a:xfrm>
            <a:off x="5265738" y="3684588"/>
            <a:ext cx="182562" cy="895350"/>
          </a:xfrm>
          <a:prstGeom prst="line">
            <a:avLst/>
          </a:prstGeom>
          <a:noFill/>
          <a:ln w="25400" cap="sq">
            <a:solidFill>
              <a:srgbClr val="0070C0"/>
            </a:solidFill>
            <a:round/>
            <a:headEnd type="none" w="sm" len="sm"/>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17" name="Text Box 26"/>
          <p:cNvSpPr txBox="1">
            <a:spLocks noChangeArrowheads="1"/>
          </p:cNvSpPr>
          <p:nvPr/>
        </p:nvSpPr>
        <p:spPr bwMode="auto">
          <a:xfrm>
            <a:off x="6288088" y="1019175"/>
            <a:ext cx="3505200" cy="925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0000" tIns="46800" rIns="90000" bIns="46800">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spcBef>
                <a:spcPct val="50000"/>
              </a:spcBef>
            </a:pPr>
            <a:r>
              <a:rPr lang="en-US" sz="1800" dirty="0">
                <a:solidFill>
                  <a:schemeClr val="tx1"/>
                </a:solidFill>
              </a:rPr>
              <a:t>1. Find a set of   </a:t>
            </a:r>
            <a:br>
              <a:rPr lang="en-US" sz="1800" dirty="0">
                <a:solidFill>
                  <a:schemeClr val="tx1"/>
                </a:solidFill>
              </a:rPr>
            </a:br>
            <a:r>
              <a:rPr lang="en-US" sz="1800" dirty="0">
                <a:solidFill>
                  <a:schemeClr val="tx1"/>
                </a:solidFill>
              </a:rPr>
              <a:t>    distinctive key-</a:t>
            </a:r>
            <a:br>
              <a:rPr lang="en-US" sz="1800" dirty="0">
                <a:solidFill>
                  <a:schemeClr val="tx1"/>
                </a:solidFill>
              </a:rPr>
            </a:br>
            <a:r>
              <a:rPr lang="en-US" sz="1800" dirty="0">
                <a:solidFill>
                  <a:schemeClr val="tx1"/>
                </a:solidFill>
              </a:rPr>
              <a:t>    points </a:t>
            </a:r>
            <a:endParaRPr lang="en-US" sz="1600" dirty="0">
              <a:solidFill>
                <a:schemeClr val="tx1"/>
              </a:solidFill>
            </a:endParaRPr>
          </a:p>
        </p:txBody>
      </p:sp>
      <p:sp>
        <p:nvSpPr>
          <p:cNvPr id="118" name="Text Box 26"/>
          <p:cNvSpPr txBox="1">
            <a:spLocks noChangeArrowheads="1"/>
          </p:cNvSpPr>
          <p:nvPr/>
        </p:nvSpPr>
        <p:spPr bwMode="auto">
          <a:xfrm>
            <a:off x="6288088" y="3200400"/>
            <a:ext cx="2782887" cy="925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0000" tIns="46800" rIns="90000" bIns="46800">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spcBef>
                <a:spcPct val="50000"/>
              </a:spcBef>
            </a:pPr>
            <a:r>
              <a:rPr lang="en-US" sz="1800" dirty="0">
                <a:solidFill>
                  <a:schemeClr val="tx1"/>
                </a:solidFill>
              </a:rPr>
              <a:t>3. Extract and </a:t>
            </a:r>
            <a:br>
              <a:rPr lang="en-US" sz="1800" dirty="0">
                <a:solidFill>
                  <a:schemeClr val="tx1"/>
                </a:solidFill>
              </a:rPr>
            </a:br>
            <a:r>
              <a:rPr lang="en-US" sz="1800" dirty="0">
                <a:solidFill>
                  <a:schemeClr val="tx1"/>
                </a:solidFill>
              </a:rPr>
              <a:t>    normalize the    </a:t>
            </a:r>
            <a:br>
              <a:rPr lang="en-US" sz="1800" dirty="0">
                <a:solidFill>
                  <a:schemeClr val="tx1"/>
                </a:solidFill>
              </a:rPr>
            </a:br>
            <a:r>
              <a:rPr lang="en-US" sz="1800" dirty="0">
                <a:solidFill>
                  <a:schemeClr val="tx1"/>
                </a:solidFill>
              </a:rPr>
              <a:t>    region content  </a:t>
            </a:r>
            <a:endParaRPr lang="en-US" sz="1600" dirty="0">
              <a:solidFill>
                <a:schemeClr val="tx1"/>
              </a:solidFill>
            </a:endParaRPr>
          </a:p>
        </p:txBody>
      </p:sp>
      <p:sp>
        <p:nvSpPr>
          <p:cNvPr id="119" name="Text Box 26"/>
          <p:cNvSpPr txBox="1">
            <a:spLocks noChangeArrowheads="1"/>
          </p:cNvSpPr>
          <p:nvPr/>
        </p:nvSpPr>
        <p:spPr bwMode="auto">
          <a:xfrm>
            <a:off x="6288088" y="2046289"/>
            <a:ext cx="3111500" cy="925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0000" tIns="46800" rIns="90000" bIns="46800">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spcBef>
                <a:spcPct val="50000"/>
              </a:spcBef>
            </a:pPr>
            <a:r>
              <a:rPr lang="en-US" sz="1800" dirty="0">
                <a:solidFill>
                  <a:schemeClr val="tx1"/>
                </a:solidFill>
              </a:rPr>
              <a:t>2. Define a region </a:t>
            </a:r>
            <a:br>
              <a:rPr lang="en-US" sz="1800" dirty="0">
                <a:solidFill>
                  <a:schemeClr val="tx1"/>
                </a:solidFill>
              </a:rPr>
            </a:br>
            <a:r>
              <a:rPr lang="en-US" sz="1800" dirty="0">
                <a:solidFill>
                  <a:schemeClr val="tx1"/>
                </a:solidFill>
              </a:rPr>
              <a:t>    around each </a:t>
            </a:r>
            <a:br>
              <a:rPr lang="en-US" sz="1800" dirty="0">
                <a:solidFill>
                  <a:schemeClr val="tx1"/>
                </a:solidFill>
              </a:rPr>
            </a:br>
            <a:r>
              <a:rPr lang="en-US" sz="1800" dirty="0">
                <a:solidFill>
                  <a:schemeClr val="tx1"/>
                </a:solidFill>
              </a:rPr>
              <a:t>    keypoint   </a:t>
            </a:r>
            <a:endParaRPr lang="en-US" sz="1600" dirty="0">
              <a:solidFill>
                <a:schemeClr val="tx1"/>
              </a:solidFill>
            </a:endParaRPr>
          </a:p>
        </p:txBody>
      </p:sp>
      <p:sp>
        <p:nvSpPr>
          <p:cNvPr id="120" name="Text Box 26"/>
          <p:cNvSpPr txBox="1">
            <a:spLocks noChangeArrowheads="1"/>
          </p:cNvSpPr>
          <p:nvPr/>
        </p:nvSpPr>
        <p:spPr bwMode="auto">
          <a:xfrm>
            <a:off x="6288088" y="4343400"/>
            <a:ext cx="3001962" cy="925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0000" tIns="46800" rIns="90000" bIns="46800">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spcBef>
                <a:spcPct val="50000"/>
              </a:spcBef>
            </a:pPr>
            <a:r>
              <a:rPr lang="en-US" sz="1800" dirty="0">
                <a:solidFill>
                  <a:schemeClr val="tx1"/>
                </a:solidFill>
              </a:rPr>
              <a:t>4. Compute a local </a:t>
            </a:r>
            <a:br>
              <a:rPr lang="en-US" sz="1800" dirty="0">
                <a:solidFill>
                  <a:schemeClr val="tx1"/>
                </a:solidFill>
              </a:rPr>
            </a:br>
            <a:r>
              <a:rPr lang="en-US" sz="1800" dirty="0">
                <a:solidFill>
                  <a:schemeClr val="tx1"/>
                </a:solidFill>
              </a:rPr>
              <a:t>    descriptor from the </a:t>
            </a:r>
            <a:br>
              <a:rPr lang="en-US" sz="1800" dirty="0">
                <a:solidFill>
                  <a:schemeClr val="tx1"/>
                </a:solidFill>
              </a:rPr>
            </a:br>
            <a:r>
              <a:rPr lang="en-US" sz="1800" dirty="0">
                <a:solidFill>
                  <a:schemeClr val="tx1"/>
                </a:solidFill>
              </a:rPr>
              <a:t>    normalized region</a:t>
            </a:r>
            <a:endParaRPr lang="en-US" sz="1600" dirty="0">
              <a:solidFill>
                <a:schemeClr val="tx1"/>
              </a:solidFill>
            </a:endParaRPr>
          </a:p>
        </p:txBody>
      </p:sp>
      <p:sp>
        <p:nvSpPr>
          <p:cNvPr id="121" name="Text Box 26"/>
          <p:cNvSpPr txBox="1">
            <a:spLocks noChangeArrowheads="1"/>
          </p:cNvSpPr>
          <p:nvPr/>
        </p:nvSpPr>
        <p:spPr bwMode="auto">
          <a:xfrm>
            <a:off x="6288088" y="5562600"/>
            <a:ext cx="3001962" cy="648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0000" tIns="46800" rIns="90000" bIns="46800">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spcBef>
                <a:spcPct val="50000"/>
              </a:spcBef>
            </a:pPr>
            <a:r>
              <a:rPr lang="en-US" sz="1800" dirty="0">
                <a:solidFill>
                  <a:schemeClr val="tx1"/>
                </a:solidFill>
              </a:rPr>
              <a:t>5. Match local </a:t>
            </a:r>
            <a:br>
              <a:rPr lang="en-US" sz="1800" dirty="0">
                <a:solidFill>
                  <a:schemeClr val="tx1"/>
                </a:solidFill>
              </a:rPr>
            </a:br>
            <a:r>
              <a:rPr lang="en-US" sz="1800" dirty="0">
                <a:solidFill>
                  <a:schemeClr val="tx1"/>
                </a:solidFill>
              </a:rPr>
              <a:t>    descriptors</a:t>
            </a:r>
            <a:endParaRPr lang="en-US" sz="1600" dirty="0">
              <a:solidFill>
                <a:schemeClr val="tx1"/>
              </a:solidFill>
            </a:endParaRPr>
          </a:p>
        </p:txBody>
      </p:sp>
      <p:sp>
        <p:nvSpPr>
          <p:cNvPr id="110" name="TextBox 19"/>
          <p:cNvSpPr txBox="1">
            <a:spLocks noChangeArrowheads="1"/>
          </p:cNvSpPr>
          <p:nvPr/>
        </p:nvSpPr>
        <p:spPr bwMode="auto">
          <a:xfrm rot="16200000">
            <a:off x="7840497" y="5097397"/>
            <a:ext cx="2299027"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r>
              <a:rPr lang="en-US" sz="1400" b="0" dirty="0">
                <a:solidFill>
                  <a:srgbClr val="000000"/>
                </a:solidFill>
              </a:rPr>
              <a:t>Slide credit: Bastian </a:t>
            </a:r>
            <a:r>
              <a:rPr lang="en-US" sz="1400" b="0" dirty="0" err="1">
                <a:solidFill>
                  <a:srgbClr val="000000"/>
                </a:solidFill>
              </a:rPr>
              <a:t>Leibe</a:t>
            </a:r>
            <a:endParaRPr lang="de-CH" sz="1400" b="0" dirty="0">
              <a:solidFill>
                <a:srgbClr val="000000"/>
              </a:solidFill>
            </a:endParaRPr>
          </a:p>
        </p:txBody>
      </p:sp>
      <p:sp>
        <p:nvSpPr>
          <p:cNvPr id="3" name="Date Placeholder 2"/>
          <p:cNvSpPr>
            <a:spLocks noGrp="1"/>
          </p:cNvSpPr>
          <p:nvPr>
            <p:ph type="dt" sz="half" idx="10"/>
          </p:nvPr>
        </p:nvSpPr>
        <p:spPr/>
        <p:txBody>
          <a:bodyPr/>
          <a:lstStyle/>
          <a:p>
            <a:r>
              <a:rPr lang="en-US"/>
              <a:t>17-Oct-17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2</a:t>
            </a:fld>
            <a:endParaRPr lang="en-US" dirty="0"/>
          </a:p>
        </p:txBody>
      </p:sp>
    </p:spTree>
    <p:extLst>
      <p:ext uri="{BB962C8B-B14F-4D97-AF65-F5344CB8AC3E}">
        <p14:creationId xmlns:p14="http://schemas.microsoft.com/office/powerpoint/2010/main" val="35545119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7">
                                            <p:txEl>
                                              <p:pRg st="0" end="0"/>
                                            </p:txEl>
                                          </p:spTgt>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19">
                                            <p:txEl>
                                              <p:pRg st="0" end="0"/>
                                            </p:txEl>
                                          </p:spTgt>
                                        </p:tgtEl>
                                        <p:attrNameLst>
                                          <p:attrName>style.visibility</p:attrName>
                                        </p:attrNameLst>
                                      </p:cBhvr>
                                      <p:to>
                                        <p:strVal val="visible"/>
                                      </p:to>
                                    </p:set>
                                  </p:childTnLst>
                                </p:cTn>
                              </p:par>
                            </p:childTnLst>
                          </p:cTn>
                        </p:par>
                        <p:par>
                          <p:cTn id="17" fill="hold" nodeType="afterGroup">
                            <p:stCondLst>
                              <p:cond delay="0"/>
                            </p:stCondLst>
                            <p:childTnLst>
                              <p:par>
                                <p:cTn id="18" presetID="23" presetClass="entr" presetSubtype="16"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childTnLst>
                                </p:cTn>
                              </p:par>
                            </p:childTnLst>
                          </p:cTn>
                        </p:par>
                        <p:par>
                          <p:cTn id="22" fill="hold" nodeType="afterGroup">
                            <p:stCondLst>
                              <p:cond delay="500"/>
                            </p:stCondLst>
                            <p:childTnLst>
                              <p:par>
                                <p:cTn id="23" presetID="23" presetClass="entr" presetSubtype="16" fill="hold" grpId="0" nodeType="afterEffect">
                                  <p:stCondLst>
                                    <p:cond delay="0"/>
                                  </p:stCondLst>
                                  <p:childTnLst>
                                    <p:set>
                                      <p:cBhvr>
                                        <p:cTn id="24" dur="1" fill="hold">
                                          <p:stCondLst>
                                            <p:cond delay="0"/>
                                          </p:stCondLst>
                                        </p:cTn>
                                        <p:tgtEl>
                                          <p:spTgt spid="46"/>
                                        </p:tgtEl>
                                        <p:attrNameLst>
                                          <p:attrName>style.visibility</p:attrName>
                                        </p:attrNameLst>
                                      </p:cBhvr>
                                      <p:to>
                                        <p:strVal val="visible"/>
                                      </p:to>
                                    </p:set>
                                    <p:anim calcmode="lin" valueType="num">
                                      <p:cBhvr>
                                        <p:cTn id="25" dur="500" fill="hold"/>
                                        <p:tgtEl>
                                          <p:spTgt spid="46"/>
                                        </p:tgtEl>
                                        <p:attrNameLst>
                                          <p:attrName>ppt_w</p:attrName>
                                        </p:attrNameLst>
                                      </p:cBhvr>
                                      <p:tavLst>
                                        <p:tav tm="0">
                                          <p:val>
                                            <p:fltVal val="0"/>
                                          </p:val>
                                        </p:tav>
                                        <p:tav tm="100000">
                                          <p:val>
                                            <p:strVal val="#ppt_w"/>
                                          </p:val>
                                        </p:tav>
                                      </p:tavLst>
                                    </p:anim>
                                    <p:anim calcmode="lin" valueType="num">
                                      <p:cBhvr>
                                        <p:cTn id="26" dur="500" fill="hold"/>
                                        <p:tgtEl>
                                          <p:spTgt spid="46"/>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18">
                                            <p:txEl>
                                              <p:pRg st="0" end="0"/>
                                            </p:txEl>
                                          </p:spTgt>
                                        </p:tgtEl>
                                        <p:attrNameLst>
                                          <p:attrName>style.visibility</p:attrName>
                                        </p:attrNameLst>
                                      </p:cBhvr>
                                      <p:to>
                                        <p:strVal val="visible"/>
                                      </p:to>
                                    </p:set>
                                  </p:childTnLst>
                                </p:cTn>
                              </p:par>
                            </p:childTnLst>
                          </p:cTn>
                        </p:par>
                        <p:par>
                          <p:cTn id="31" fill="hold" nodeType="afterGroup">
                            <p:stCondLst>
                              <p:cond delay="0"/>
                            </p:stCondLst>
                            <p:childTnLst>
                              <p:par>
                                <p:cTn id="32" presetID="22" presetClass="entr" presetSubtype="1" fill="hold" grpId="0" nodeType="after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wipe(up)">
                                      <p:cBhvr>
                                        <p:cTn id="34" dur="500"/>
                                        <p:tgtEl>
                                          <p:spTgt spid="50"/>
                                        </p:tgtEl>
                                      </p:cBhvr>
                                    </p:animEffect>
                                  </p:childTnLst>
                                </p:cTn>
                              </p:par>
                            </p:childTnLst>
                          </p:cTn>
                        </p:par>
                        <p:par>
                          <p:cTn id="35" fill="hold" nodeType="afterGroup">
                            <p:stCondLst>
                              <p:cond delay="500"/>
                            </p:stCondLst>
                            <p:childTnLst>
                              <p:par>
                                <p:cTn id="36" presetID="1" presetClass="entr" presetSubtype="0"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childTnLst>
                                </p:cTn>
                              </p:par>
                            </p:childTnLst>
                          </p:cTn>
                        </p:par>
                        <p:par>
                          <p:cTn id="38" fill="hold" nodeType="afterGroup">
                            <p:stCondLst>
                              <p:cond delay="500"/>
                            </p:stCondLst>
                            <p:childTnLst>
                              <p:par>
                                <p:cTn id="39" presetID="22" presetClass="entr" presetSubtype="1" fill="hold" grpId="0" nodeType="afterEffect">
                                  <p:stCondLst>
                                    <p:cond delay="0"/>
                                  </p:stCondLst>
                                  <p:childTnLst>
                                    <p:set>
                                      <p:cBhvr>
                                        <p:cTn id="40" dur="1" fill="hold">
                                          <p:stCondLst>
                                            <p:cond delay="0"/>
                                          </p:stCondLst>
                                        </p:cTn>
                                        <p:tgtEl>
                                          <p:spTgt spid="113"/>
                                        </p:tgtEl>
                                        <p:attrNameLst>
                                          <p:attrName>style.visibility</p:attrName>
                                        </p:attrNameLst>
                                      </p:cBhvr>
                                      <p:to>
                                        <p:strVal val="visible"/>
                                      </p:to>
                                    </p:set>
                                    <p:animEffect transition="in" filter="wipe(up)">
                                      <p:cBhvr>
                                        <p:cTn id="41" dur="500"/>
                                        <p:tgtEl>
                                          <p:spTgt spid="113"/>
                                        </p:tgtEl>
                                      </p:cBhvr>
                                    </p:animEffect>
                                  </p:childTnLst>
                                </p:cTn>
                              </p:par>
                            </p:childTnLst>
                          </p:cTn>
                        </p:par>
                        <p:par>
                          <p:cTn id="42" fill="hold" nodeType="afterGroup">
                            <p:stCondLst>
                              <p:cond delay="1000"/>
                            </p:stCondLst>
                            <p:childTnLst>
                              <p:par>
                                <p:cTn id="43" presetID="1" presetClass="entr" presetSubtype="0" fill="hold" nodeType="after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120">
                                            <p:txEl>
                                              <p:pRg st="0" end="0"/>
                                            </p:txEl>
                                          </p:spTgt>
                                        </p:tgtEl>
                                        <p:attrNameLst>
                                          <p:attrName>style.visibility</p:attrName>
                                        </p:attrNameLst>
                                      </p:cBhvr>
                                      <p:to>
                                        <p:strVal val="visible"/>
                                      </p:to>
                                    </p:set>
                                  </p:childTnLst>
                                </p:cTn>
                              </p:par>
                            </p:childTnLst>
                          </p:cTn>
                        </p:par>
                        <p:par>
                          <p:cTn id="49" fill="hold" nodeType="afterGroup">
                            <p:stCondLst>
                              <p:cond delay="0"/>
                            </p:stCondLst>
                            <p:childTnLst>
                              <p:par>
                                <p:cTn id="50" presetID="1" presetClass="entr" presetSubtype="0" fill="hold" nodeType="afterEffect">
                                  <p:stCondLst>
                                    <p:cond delay="0"/>
                                  </p:stCondLst>
                                  <p:childTnLst>
                                    <p:set>
                                      <p:cBhvr>
                                        <p:cTn id="51" dur="1" fill="hold">
                                          <p:stCondLst>
                                            <p:cond delay="0"/>
                                          </p:stCondLst>
                                        </p:cTn>
                                        <p:tgtEl>
                                          <p:spTgt spid="5"/>
                                        </p:tgtEl>
                                        <p:attrNameLst>
                                          <p:attrName>style.visibility</p:attrName>
                                        </p:attrNameLst>
                                      </p:cBhvr>
                                      <p:to>
                                        <p:strVal val="visible"/>
                                      </p:to>
                                    </p:set>
                                  </p:childTnLst>
                                </p:cTn>
                              </p:par>
                            </p:childTnLst>
                          </p:cTn>
                        </p:par>
                        <p:par>
                          <p:cTn id="52" fill="hold" nodeType="afterGroup">
                            <p:stCondLst>
                              <p:cond delay="0"/>
                            </p:stCondLst>
                            <p:childTnLst>
                              <p:par>
                                <p:cTn id="53" presetID="1" presetClass="entr" presetSubtype="0" fill="hold" nodeType="after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21">
                                            <p:txEl>
                                              <p:pRg st="0" end="0"/>
                                            </p:txEl>
                                          </p:spTgt>
                                        </p:tgtEl>
                                        <p:attrNameLst>
                                          <p:attrName>style.visibility</p:attrName>
                                        </p:attrNameLst>
                                      </p:cBhvr>
                                      <p:to>
                                        <p:strVal val="visible"/>
                                      </p:to>
                                    </p:set>
                                  </p:childTnLst>
                                </p:cTn>
                              </p:par>
                            </p:childTnLst>
                          </p:cTn>
                        </p:par>
                        <p:par>
                          <p:cTn id="59" fill="hold" nodeType="afterGroup">
                            <p:stCondLst>
                              <p:cond delay="0"/>
                            </p:stCondLst>
                            <p:childTnLst>
                              <p:par>
                                <p:cTn id="60" presetID="23" presetClass="entr" presetSubtype="16" fill="hold" grpId="0" nodeType="afterEffect">
                                  <p:stCondLst>
                                    <p:cond delay="0"/>
                                  </p:stCondLst>
                                  <p:childTnLst>
                                    <p:set>
                                      <p:cBhvr>
                                        <p:cTn id="61" dur="1" fill="hold">
                                          <p:stCondLst>
                                            <p:cond delay="0"/>
                                          </p:stCondLst>
                                        </p:cTn>
                                        <p:tgtEl>
                                          <p:spTgt spid="87"/>
                                        </p:tgtEl>
                                        <p:attrNameLst>
                                          <p:attrName>style.visibility</p:attrName>
                                        </p:attrNameLst>
                                      </p:cBhvr>
                                      <p:to>
                                        <p:strVal val="visible"/>
                                      </p:to>
                                    </p:set>
                                    <p:anim calcmode="lin" valueType="num">
                                      <p:cBhvr>
                                        <p:cTn id="62" dur="500" fill="hold"/>
                                        <p:tgtEl>
                                          <p:spTgt spid="87"/>
                                        </p:tgtEl>
                                        <p:attrNameLst>
                                          <p:attrName>ppt_w</p:attrName>
                                        </p:attrNameLst>
                                      </p:cBhvr>
                                      <p:tavLst>
                                        <p:tav tm="0">
                                          <p:val>
                                            <p:fltVal val="0"/>
                                          </p:val>
                                        </p:tav>
                                        <p:tav tm="100000">
                                          <p:val>
                                            <p:strVal val="#ppt_w"/>
                                          </p:val>
                                        </p:tav>
                                      </p:tavLst>
                                    </p:anim>
                                    <p:anim calcmode="lin" valueType="num">
                                      <p:cBhvr>
                                        <p:cTn id="63" dur="500" fill="hold"/>
                                        <p:tgtEl>
                                          <p:spTgt spid="87"/>
                                        </p:tgtEl>
                                        <p:attrNameLst>
                                          <p:attrName>ppt_h</p:attrName>
                                        </p:attrNameLst>
                                      </p:cBhvr>
                                      <p:tavLst>
                                        <p:tav tm="0">
                                          <p:val>
                                            <p:fltVal val="0"/>
                                          </p:val>
                                        </p:tav>
                                        <p:tav tm="100000">
                                          <p:val>
                                            <p:strVal val="#ppt_h"/>
                                          </p:val>
                                        </p:tav>
                                      </p:tavLst>
                                    </p:anim>
                                  </p:childTnLst>
                                </p:cTn>
                              </p:par>
                            </p:childTnLst>
                          </p:cTn>
                        </p:par>
                        <p:par>
                          <p:cTn id="64" fill="hold" nodeType="afterGroup">
                            <p:stCondLst>
                              <p:cond delay="500"/>
                            </p:stCondLst>
                            <p:childTnLst>
                              <p:par>
                                <p:cTn id="65" presetID="1" presetClass="entr" presetSubtype="0" fill="hold" nodeType="afterEffect">
                                  <p:stCondLst>
                                    <p:cond delay="0"/>
                                  </p:stCondLst>
                                  <p:childTnLst>
                                    <p:set>
                                      <p:cBhvr>
                                        <p:cTn id="66" dur="1" fill="hold">
                                          <p:stCondLst>
                                            <p:cond delay="0"/>
                                          </p:stCondLst>
                                        </p:cTn>
                                        <p:tgtEl>
                                          <p:spTgt spid="99"/>
                                        </p:tgtEl>
                                        <p:attrNameLst>
                                          <p:attrName>style.visibility</p:attrName>
                                        </p:attrNameLst>
                                      </p:cBhvr>
                                      <p:to>
                                        <p:strVal val="visible"/>
                                      </p:to>
                                    </p:set>
                                  </p:childTnLst>
                                </p:cTn>
                              </p:par>
                            </p:childTnLst>
                          </p:cTn>
                        </p:par>
                        <p:par>
                          <p:cTn id="67" fill="hold" nodeType="afterGroup">
                            <p:stCondLst>
                              <p:cond delay="500"/>
                            </p:stCondLst>
                            <p:childTnLst>
                              <p:par>
                                <p:cTn id="68" presetID="23" presetClass="entr" presetSubtype="16" fill="hold" grpId="0" nodeType="afterEffect">
                                  <p:stCondLst>
                                    <p:cond delay="0"/>
                                  </p:stCondLst>
                                  <p:childTnLst>
                                    <p:set>
                                      <p:cBhvr>
                                        <p:cTn id="69" dur="1" fill="hold">
                                          <p:stCondLst>
                                            <p:cond delay="0"/>
                                          </p:stCondLst>
                                        </p:cTn>
                                        <p:tgtEl>
                                          <p:spTgt spid="100"/>
                                        </p:tgtEl>
                                        <p:attrNameLst>
                                          <p:attrName>style.visibility</p:attrName>
                                        </p:attrNameLst>
                                      </p:cBhvr>
                                      <p:to>
                                        <p:strVal val="visible"/>
                                      </p:to>
                                    </p:set>
                                    <p:anim calcmode="lin" valueType="num">
                                      <p:cBhvr>
                                        <p:cTn id="70" dur="500" fill="hold"/>
                                        <p:tgtEl>
                                          <p:spTgt spid="100"/>
                                        </p:tgtEl>
                                        <p:attrNameLst>
                                          <p:attrName>ppt_w</p:attrName>
                                        </p:attrNameLst>
                                      </p:cBhvr>
                                      <p:tavLst>
                                        <p:tav tm="0">
                                          <p:val>
                                            <p:fltVal val="0"/>
                                          </p:val>
                                        </p:tav>
                                        <p:tav tm="100000">
                                          <p:val>
                                            <p:strVal val="#ppt_w"/>
                                          </p:val>
                                        </p:tav>
                                      </p:tavLst>
                                    </p:anim>
                                    <p:anim calcmode="lin" valueType="num">
                                      <p:cBhvr>
                                        <p:cTn id="71" dur="500" fill="hold"/>
                                        <p:tgtEl>
                                          <p:spTgt spid="100"/>
                                        </p:tgtEl>
                                        <p:attrNameLst>
                                          <p:attrName>ppt_h</p:attrName>
                                        </p:attrNameLst>
                                      </p:cBhvr>
                                      <p:tavLst>
                                        <p:tav tm="0">
                                          <p:val>
                                            <p:fltVal val="0"/>
                                          </p:val>
                                        </p:tav>
                                        <p:tav tm="100000">
                                          <p:val>
                                            <p:strVal val="#ppt_h"/>
                                          </p:val>
                                        </p:tav>
                                      </p:tavLst>
                                    </p:anim>
                                  </p:childTnLst>
                                </p:cTn>
                              </p:par>
                            </p:childTnLst>
                          </p:cTn>
                        </p:par>
                        <p:par>
                          <p:cTn id="72" fill="hold" nodeType="afterGroup">
                            <p:stCondLst>
                              <p:cond delay="1000"/>
                            </p:stCondLst>
                            <p:childTnLst>
                              <p:par>
                                <p:cTn id="73" presetID="1" presetClass="entr" presetSubtype="0" fill="hold" grpId="0" nodeType="afterEffect">
                                  <p:stCondLst>
                                    <p:cond delay="0"/>
                                  </p:stCondLst>
                                  <p:childTnLst>
                                    <p:set>
                                      <p:cBhvr>
                                        <p:cTn id="74" dur="1" fill="hold">
                                          <p:stCondLst>
                                            <p:cond delay="0"/>
                                          </p:stCondLst>
                                        </p:cTn>
                                        <p:tgtEl>
                                          <p:spTgt spid="1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 grpId="0"/>
      <p:bldP spid="87" grpId="0" animBg="1"/>
      <p:bldP spid="46" grpId="0" animBg="1"/>
      <p:bldP spid="10" grpId="0" animBg="1"/>
      <p:bldP spid="100" grpId="0" animBg="1"/>
      <p:bldP spid="50" grpId="0" animBg="1"/>
      <p:bldP spid="1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de-CH" dirty="0"/>
              <a:t>Alternative approach</a:t>
            </a:r>
          </a:p>
        </p:txBody>
      </p:sp>
      <p:sp>
        <p:nvSpPr>
          <p:cNvPr id="36869" name="Footer Placeholder 4"/>
          <p:cNvSpPr>
            <a:spLocks noGrp="1"/>
          </p:cNvSpPr>
          <p:nvPr>
            <p:ph type="ftr" sz="quarter" idx="11"/>
          </p:nvPr>
        </p:nvSpPr>
        <p:spPr>
          <a:xfrm>
            <a:off x="8249602" y="6518910"/>
            <a:ext cx="909638" cy="365125"/>
          </a:xfrm>
        </p:spPr>
        <p:txBody>
          <a:bodyPr/>
          <a:lstStyle/>
          <a:p>
            <a:pPr>
              <a:defRPr/>
            </a:pPr>
            <a:r>
              <a:rPr lang="de-DE" dirty="0"/>
              <a:t>Ruye Wang</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5437" y="1981200"/>
            <a:ext cx="5953125" cy="4257675"/>
          </a:xfrm>
          <a:prstGeom prst="rect">
            <a:avLst/>
          </a:prstGeom>
        </p:spPr>
      </p:pic>
      <p:sp>
        <p:nvSpPr>
          <p:cNvPr id="8" name="Content Placeholder 6">
            <a:extLst>
              <a:ext uri="{FF2B5EF4-FFF2-40B4-BE49-F238E27FC236}">
                <a16:creationId xmlns:a16="http://schemas.microsoft.com/office/drawing/2014/main" id="{40D9DCBE-4FF7-4347-8F6B-4E9349102A49}"/>
              </a:ext>
            </a:extLst>
          </p:cNvPr>
          <p:cNvSpPr>
            <a:spLocks noGrp="1"/>
          </p:cNvSpPr>
          <p:nvPr>
            <p:ph idx="1"/>
          </p:nvPr>
        </p:nvSpPr>
        <p:spPr>
          <a:xfrm>
            <a:off x="331218" y="1044258"/>
            <a:ext cx="8660381" cy="555942"/>
          </a:xfrm>
        </p:spPr>
        <p:txBody>
          <a:bodyPr>
            <a:normAutofit fontScale="92500"/>
          </a:bodyPr>
          <a:lstStyle/>
          <a:p>
            <a:pPr marL="0" indent="0" eaLnBrk="1" hangingPunct="1">
              <a:buNone/>
            </a:pPr>
            <a:r>
              <a:rPr lang="en-US" dirty="0"/>
              <a:t>Approximate </a:t>
            </a:r>
            <a:r>
              <a:rPr lang="en-US" dirty="0" err="1"/>
              <a:t>LoG</a:t>
            </a:r>
            <a:r>
              <a:rPr lang="en-US" dirty="0"/>
              <a:t> with Difference-of-Gaussian (</a:t>
            </a:r>
            <a:r>
              <a:rPr lang="en-US" dirty="0" err="1"/>
              <a:t>DoG</a:t>
            </a:r>
            <a:r>
              <a:rPr lang="en-US" dirty="0"/>
              <a:t>).</a:t>
            </a:r>
          </a:p>
        </p:txBody>
      </p:sp>
    </p:spTree>
    <p:extLst>
      <p:ext uri="{BB962C8B-B14F-4D97-AF65-F5344CB8AC3E}">
        <p14:creationId xmlns:p14="http://schemas.microsoft.com/office/powerpoint/2010/main" val="39012116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10" name="Rectangle 2"/>
          <p:cNvSpPr>
            <a:spLocks noGrp="1" noChangeArrowheads="1"/>
          </p:cNvSpPr>
          <p:nvPr>
            <p:ph type="title"/>
          </p:nvPr>
        </p:nvSpPr>
        <p:spPr>
          <a:xfrm>
            <a:off x="685800" y="0"/>
            <a:ext cx="7772400" cy="1143000"/>
          </a:xfrm>
        </p:spPr>
        <p:txBody>
          <a:bodyPr/>
          <a:lstStyle/>
          <a:p>
            <a:pPr eaLnBrk="1" hangingPunct="1"/>
            <a:r>
              <a:rPr lang="en-US" dirty="0">
                <a:cs typeface="Times New Roman" charset="0"/>
              </a:rPr>
              <a:t>Scale Invariant Detection</a:t>
            </a:r>
            <a:endParaRPr lang="ru-RU" dirty="0">
              <a:cs typeface="Times New Roman" charset="0"/>
            </a:endParaRPr>
          </a:p>
        </p:txBody>
      </p:sp>
      <p:sp>
        <p:nvSpPr>
          <p:cNvPr id="123911" name="Rectangle 3"/>
          <p:cNvSpPr>
            <a:spLocks noGrp="1" noChangeArrowheads="1"/>
          </p:cNvSpPr>
          <p:nvPr>
            <p:ph type="body" idx="1"/>
          </p:nvPr>
        </p:nvSpPr>
        <p:spPr>
          <a:xfrm>
            <a:off x="533400" y="1219200"/>
            <a:ext cx="7772400" cy="1066800"/>
          </a:xfrm>
        </p:spPr>
        <p:txBody>
          <a:bodyPr/>
          <a:lstStyle/>
          <a:p>
            <a:pPr eaLnBrk="1" hangingPunct="1"/>
            <a:r>
              <a:rPr lang="en-US" sz="2800" dirty="0">
                <a:cs typeface="Times New Roman" charset="0"/>
              </a:rPr>
              <a:t>Functions for determining scale</a:t>
            </a:r>
          </a:p>
        </p:txBody>
      </p:sp>
      <p:graphicFrame>
        <p:nvGraphicFramePr>
          <p:cNvPr id="123906" name="Object 2"/>
          <p:cNvGraphicFramePr>
            <a:graphicFrameLocks noChangeAspect="1"/>
          </p:cNvGraphicFramePr>
          <p:nvPr/>
        </p:nvGraphicFramePr>
        <p:xfrm>
          <a:off x="1295400" y="5259388"/>
          <a:ext cx="3276600" cy="912812"/>
        </p:xfrm>
        <a:graphic>
          <a:graphicData uri="http://schemas.openxmlformats.org/presentationml/2006/ole">
            <mc:AlternateContent xmlns:mc="http://schemas.openxmlformats.org/markup-compatibility/2006">
              <mc:Choice xmlns:v="urn:schemas-microsoft-com:vml" Requires="v">
                <p:oleObj spid="_x0000_s78966" name="Equation" r:id="rId4" imgW="1460160" imgH="406080" progId="Equation.DSMT4">
                  <p:embed/>
                </p:oleObj>
              </mc:Choice>
              <mc:Fallback>
                <p:oleObj name="Equation" r:id="rId4" imgW="1460160" imgH="406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5259388"/>
                        <a:ext cx="3276600" cy="912812"/>
                      </a:xfrm>
                      <a:prstGeom prst="rect">
                        <a:avLst/>
                      </a:prstGeom>
                      <a:solidFill>
                        <a:srgbClr val="67D967"/>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23907" name="Object 3"/>
          <p:cNvGraphicFramePr>
            <a:graphicFrameLocks noChangeAspect="1"/>
          </p:cNvGraphicFramePr>
          <p:nvPr>
            <p:extLst>
              <p:ext uri="{D42A27DB-BD31-4B8C-83A1-F6EECF244321}">
                <p14:modId xmlns:p14="http://schemas.microsoft.com/office/powerpoint/2010/main" val="223427429"/>
              </p:ext>
            </p:extLst>
          </p:nvPr>
        </p:nvGraphicFramePr>
        <p:xfrm>
          <a:off x="122238" y="2284413"/>
          <a:ext cx="4981575" cy="723900"/>
        </p:xfrm>
        <a:graphic>
          <a:graphicData uri="http://schemas.openxmlformats.org/presentationml/2006/ole">
            <mc:AlternateContent xmlns:mc="http://schemas.openxmlformats.org/markup-compatibility/2006">
              <mc:Choice xmlns:v="urn:schemas-microsoft-com:vml" Requires="v">
                <p:oleObj spid="_x0000_s78967" name="Equation" r:id="rId6" imgW="2450880" imgH="355320" progId="Equation.DSMT4">
                  <p:embed/>
                </p:oleObj>
              </mc:Choice>
              <mc:Fallback>
                <p:oleObj name="Equation" r:id="rId6" imgW="2450880" imgH="355320" progId="Equation.DSMT4">
                  <p:embed/>
                  <p:pic>
                    <p:nvPicPr>
                      <p:cNvPr id="0" name=""/>
                      <p:cNvPicPr>
                        <a:picLocks noChangeAspect="1" noChangeArrowheads="1"/>
                      </p:cNvPicPr>
                      <p:nvPr/>
                    </p:nvPicPr>
                    <p:blipFill>
                      <a:blip r:embed="rId7"/>
                      <a:srcRect/>
                      <a:stretch>
                        <a:fillRect/>
                      </a:stretch>
                    </p:blipFill>
                    <p:spPr bwMode="auto">
                      <a:xfrm>
                        <a:off x="122238" y="2284413"/>
                        <a:ext cx="4981575" cy="723900"/>
                      </a:xfrm>
                      <a:prstGeom prst="rect">
                        <a:avLst/>
                      </a:prstGeom>
                      <a:solidFill>
                        <a:srgbClr val="67D967"/>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23908" name="Object 4"/>
          <p:cNvGraphicFramePr>
            <a:graphicFrameLocks noChangeAspect="1"/>
          </p:cNvGraphicFramePr>
          <p:nvPr>
            <p:extLst>
              <p:ext uri="{D42A27DB-BD31-4B8C-83A1-F6EECF244321}">
                <p14:modId xmlns:p14="http://schemas.microsoft.com/office/powerpoint/2010/main" val="503666431"/>
              </p:ext>
            </p:extLst>
          </p:nvPr>
        </p:nvGraphicFramePr>
        <p:xfrm>
          <a:off x="457200" y="3565525"/>
          <a:ext cx="3886200" cy="411163"/>
        </p:xfrm>
        <a:graphic>
          <a:graphicData uri="http://schemas.openxmlformats.org/presentationml/2006/ole">
            <mc:AlternateContent xmlns:mc="http://schemas.openxmlformats.org/markup-compatibility/2006">
              <mc:Choice xmlns:v="urn:schemas-microsoft-com:vml" Requires="v">
                <p:oleObj spid="_x0000_s78968" name="Equation" r:id="rId8" imgW="1917360" imgH="203040" progId="Equation.DSMT4">
                  <p:embed/>
                </p:oleObj>
              </mc:Choice>
              <mc:Fallback>
                <p:oleObj name="Equation" r:id="rId8" imgW="1917360" imgH="20304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3565525"/>
                        <a:ext cx="3886200" cy="411163"/>
                      </a:xfrm>
                      <a:prstGeom prst="rect">
                        <a:avLst/>
                      </a:prstGeom>
                      <a:solidFill>
                        <a:srgbClr val="67D967"/>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23909" name="Object 5"/>
          <p:cNvGraphicFramePr>
            <a:graphicFrameLocks noChangeAspect="1"/>
          </p:cNvGraphicFramePr>
          <p:nvPr/>
        </p:nvGraphicFramePr>
        <p:xfrm>
          <a:off x="5715000" y="1219200"/>
          <a:ext cx="3084513" cy="520700"/>
        </p:xfrm>
        <a:graphic>
          <a:graphicData uri="http://schemas.openxmlformats.org/presentationml/2006/ole">
            <mc:AlternateContent xmlns:mc="http://schemas.openxmlformats.org/markup-compatibility/2006">
              <mc:Choice xmlns:v="urn:schemas-microsoft-com:vml" Requires="v">
                <p:oleObj spid="_x0000_s78969" name="Equation" r:id="rId10" imgW="1206360" imgH="203040" progId="Equation.3">
                  <p:embed/>
                </p:oleObj>
              </mc:Choice>
              <mc:Fallback>
                <p:oleObj name="Equation" r:id="rId10" imgW="1206360" imgH="20304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15000" y="1219200"/>
                        <a:ext cx="3084513" cy="520700"/>
                      </a:xfrm>
                      <a:prstGeom prst="rect">
                        <a:avLst/>
                      </a:prstGeom>
                      <a:solidFill>
                        <a:srgbClr val="67D967"/>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23912" name="Text Box 39"/>
          <p:cNvSpPr txBox="1">
            <a:spLocks noChangeArrowheads="1"/>
          </p:cNvSpPr>
          <p:nvPr/>
        </p:nvSpPr>
        <p:spPr bwMode="auto">
          <a:xfrm>
            <a:off x="398463" y="1752600"/>
            <a:ext cx="12160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Kernels:</a:t>
            </a:r>
            <a:endParaRPr lang="ru-RU" sz="1800"/>
          </a:p>
        </p:txBody>
      </p:sp>
      <p:sp>
        <p:nvSpPr>
          <p:cNvPr id="123913" name="Text Box 42"/>
          <p:cNvSpPr txBox="1">
            <a:spLocks noChangeArrowheads="1"/>
          </p:cNvSpPr>
          <p:nvPr/>
        </p:nvSpPr>
        <p:spPr bwMode="auto">
          <a:xfrm>
            <a:off x="542925" y="4699000"/>
            <a:ext cx="17986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t>where Gaussian</a:t>
            </a:r>
            <a:endParaRPr lang="ru-RU" sz="2000"/>
          </a:p>
        </p:txBody>
      </p:sp>
      <p:pic>
        <p:nvPicPr>
          <p:cNvPr id="123914" name="Picture 4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953000" y="2057400"/>
            <a:ext cx="3810000" cy="3014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16" name="Text Box 45"/>
          <p:cNvSpPr txBox="1">
            <a:spLocks noChangeArrowheads="1"/>
          </p:cNvSpPr>
          <p:nvPr/>
        </p:nvSpPr>
        <p:spPr bwMode="auto">
          <a:xfrm>
            <a:off x="609600" y="2971800"/>
            <a:ext cx="13525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solidFill>
                  <a:srgbClr val="0033CC"/>
                </a:solidFill>
              </a:rPr>
              <a:t>(</a:t>
            </a:r>
            <a:r>
              <a:rPr lang="en-US" sz="2000" dirty="0" err="1">
                <a:solidFill>
                  <a:srgbClr val="0033CC"/>
                </a:solidFill>
              </a:rPr>
              <a:t>Laplacian</a:t>
            </a:r>
            <a:r>
              <a:rPr lang="en-US" sz="2000" dirty="0">
                <a:solidFill>
                  <a:srgbClr val="0033CC"/>
                </a:solidFill>
              </a:rPr>
              <a:t>)</a:t>
            </a:r>
            <a:endParaRPr lang="ru-RU" sz="2000" dirty="0">
              <a:solidFill>
                <a:srgbClr val="0033CC"/>
              </a:solidFill>
            </a:endParaRPr>
          </a:p>
        </p:txBody>
      </p:sp>
      <p:sp>
        <p:nvSpPr>
          <p:cNvPr id="123917" name="Text Box 46"/>
          <p:cNvSpPr txBox="1">
            <a:spLocks noChangeArrowheads="1"/>
          </p:cNvSpPr>
          <p:nvPr/>
        </p:nvSpPr>
        <p:spPr bwMode="auto">
          <a:xfrm>
            <a:off x="549275" y="3946525"/>
            <a:ext cx="280352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0033CC"/>
                </a:solidFill>
              </a:rPr>
              <a:t>(Difference of Gaussians)</a:t>
            </a:r>
            <a:endParaRPr lang="ru-RU" sz="2000">
              <a:solidFill>
                <a:srgbClr val="0033CC"/>
              </a:solidFill>
            </a:endParaRPr>
          </a:p>
        </p:txBody>
      </p:sp>
      <p:sp>
        <p:nvSpPr>
          <p:cNvPr id="2" name="Date Placeholder 1"/>
          <p:cNvSpPr>
            <a:spLocks noGrp="1"/>
          </p:cNvSpPr>
          <p:nvPr>
            <p:ph type="dt" sz="half" idx="10"/>
          </p:nvPr>
        </p:nvSpPr>
        <p:spPr/>
        <p:txBody>
          <a:bodyPr/>
          <a:lstStyle/>
          <a:p>
            <a:r>
              <a:rPr lang="en-US"/>
              <a:t>17-Oct-17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21</a:t>
            </a:fld>
            <a:endParaRPr lang="en-US" dirty="0"/>
          </a:p>
        </p:txBody>
      </p:sp>
    </p:spTree>
    <p:extLst>
      <p:ext uri="{BB962C8B-B14F-4D97-AF65-F5344CB8AC3E}">
        <p14:creationId xmlns:p14="http://schemas.microsoft.com/office/powerpoint/2010/main" val="9452706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685800" y="0"/>
            <a:ext cx="7772400" cy="1143000"/>
          </a:xfrm>
        </p:spPr>
        <p:txBody>
          <a:bodyPr/>
          <a:lstStyle/>
          <a:p>
            <a:pPr eaLnBrk="1" hangingPunct="1"/>
            <a:r>
              <a:rPr lang="en-US" dirty="0">
                <a:cs typeface="Times New Roman" charset="0"/>
              </a:rPr>
              <a:t>Scale Invariant Detectors</a:t>
            </a:r>
            <a:endParaRPr lang="ru-RU" dirty="0">
              <a:cs typeface="Times New Roman" charset="0"/>
            </a:endParaRPr>
          </a:p>
        </p:txBody>
      </p:sp>
      <p:sp>
        <p:nvSpPr>
          <p:cNvPr id="126979" name="Rectangle 3"/>
          <p:cNvSpPr>
            <a:spLocks noGrp="1" noChangeArrowheads="1"/>
          </p:cNvSpPr>
          <p:nvPr>
            <p:ph type="body" idx="1"/>
          </p:nvPr>
        </p:nvSpPr>
        <p:spPr>
          <a:xfrm>
            <a:off x="304800" y="1219200"/>
            <a:ext cx="4191000" cy="2057400"/>
          </a:xfrm>
        </p:spPr>
        <p:txBody>
          <a:bodyPr/>
          <a:lstStyle/>
          <a:p>
            <a:pPr eaLnBrk="1" hangingPunct="1">
              <a:lnSpc>
                <a:spcPct val="90000"/>
              </a:lnSpc>
            </a:pPr>
            <a:r>
              <a:rPr lang="en-US" sz="2800" dirty="0">
                <a:solidFill>
                  <a:srgbClr val="0033CC"/>
                </a:solidFill>
                <a:cs typeface="Arial" charset="0"/>
              </a:rPr>
              <a:t>Harris-Laplacian</a:t>
            </a:r>
            <a:r>
              <a:rPr lang="en-US" sz="2800" baseline="30000" dirty="0">
                <a:cs typeface="Arial" charset="0"/>
              </a:rPr>
              <a:t>1</a:t>
            </a:r>
            <a:br>
              <a:rPr lang="en-US" sz="2800" dirty="0">
                <a:cs typeface="Arial" charset="0"/>
              </a:rPr>
            </a:br>
            <a:r>
              <a:rPr lang="en-US" sz="2400" i="1" dirty="0">
                <a:cs typeface="Times New Roman" charset="0"/>
              </a:rPr>
              <a:t>Find local maximum of:</a:t>
            </a:r>
          </a:p>
          <a:p>
            <a:pPr lvl="1" eaLnBrk="1" hangingPunct="1">
              <a:lnSpc>
                <a:spcPct val="90000"/>
              </a:lnSpc>
            </a:pPr>
            <a:r>
              <a:rPr lang="en-US" sz="2400" dirty="0">
                <a:ea typeface="Times New Roman" charset="0"/>
                <a:cs typeface="Times New Roman" charset="0"/>
              </a:rPr>
              <a:t>Harris corner detector in space (image coordinates)</a:t>
            </a:r>
          </a:p>
          <a:p>
            <a:pPr lvl="1" eaLnBrk="1" hangingPunct="1">
              <a:lnSpc>
                <a:spcPct val="90000"/>
              </a:lnSpc>
            </a:pPr>
            <a:r>
              <a:rPr lang="en-US" sz="2400" dirty="0" err="1">
                <a:ea typeface="Times New Roman" charset="0"/>
                <a:cs typeface="Times New Roman" charset="0"/>
              </a:rPr>
              <a:t>Laplacian</a:t>
            </a:r>
            <a:r>
              <a:rPr lang="en-US" sz="2400" dirty="0">
                <a:ea typeface="Times New Roman" charset="0"/>
                <a:cs typeface="Times New Roman" charset="0"/>
              </a:rPr>
              <a:t> in scale</a:t>
            </a:r>
          </a:p>
        </p:txBody>
      </p:sp>
      <p:sp>
        <p:nvSpPr>
          <p:cNvPr id="126980" name="Line 5"/>
          <p:cNvSpPr>
            <a:spLocks noChangeShapeType="1"/>
          </p:cNvSpPr>
          <p:nvPr/>
        </p:nvSpPr>
        <p:spPr bwMode="auto">
          <a:xfrm>
            <a:off x="0" y="5683250"/>
            <a:ext cx="9144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6981" name="Text Box 7"/>
          <p:cNvSpPr txBox="1">
            <a:spLocks noChangeArrowheads="1"/>
          </p:cNvSpPr>
          <p:nvPr/>
        </p:nvSpPr>
        <p:spPr bwMode="auto">
          <a:xfrm>
            <a:off x="50800" y="5801380"/>
            <a:ext cx="665600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aseline="30000" dirty="0">
                <a:latin typeface="+mn-lt"/>
              </a:rPr>
              <a:t>1 </a:t>
            </a:r>
            <a:r>
              <a:rPr lang="en-US" sz="1400" dirty="0" err="1">
                <a:latin typeface="+mn-lt"/>
              </a:rPr>
              <a:t>K.Mikolajczyk</a:t>
            </a:r>
            <a:r>
              <a:rPr lang="en-US" sz="1400" dirty="0">
                <a:latin typeface="+mn-lt"/>
              </a:rPr>
              <a:t>, </a:t>
            </a:r>
            <a:r>
              <a:rPr lang="en-US" sz="1400" dirty="0" err="1">
                <a:latin typeface="+mn-lt"/>
              </a:rPr>
              <a:t>C.Schmid</a:t>
            </a:r>
            <a:r>
              <a:rPr lang="en-US" sz="1400" dirty="0">
                <a:latin typeface="+mn-lt"/>
              </a:rPr>
              <a:t>. </a:t>
            </a:r>
            <a:r>
              <a:rPr lang="ja-JP" altLang="en-US" sz="1400" dirty="0">
                <a:latin typeface="+mn-lt"/>
              </a:rPr>
              <a:t>“</a:t>
            </a:r>
            <a:r>
              <a:rPr lang="en-US" sz="1400" dirty="0">
                <a:latin typeface="+mn-lt"/>
              </a:rPr>
              <a:t>Indexing Based on Scale Invariant Interest Points</a:t>
            </a:r>
            <a:r>
              <a:rPr lang="ja-JP" altLang="en-US" sz="1400" dirty="0">
                <a:latin typeface="+mn-lt"/>
              </a:rPr>
              <a:t>”</a:t>
            </a:r>
            <a:r>
              <a:rPr lang="en-US" sz="1400" dirty="0">
                <a:latin typeface="+mn-lt"/>
              </a:rPr>
              <a:t>. ICCV 2001</a:t>
            </a:r>
            <a:br>
              <a:rPr lang="en-US" sz="1400" dirty="0">
                <a:latin typeface="+mn-lt"/>
              </a:rPr>
            </a:br>
            <a:r>
              <a:rPr lang="en-US" sz="1400" baseline="30000" dirty="0">
                <a:latin typeface="+mn-lt"/>
              </a:rPr>
              <a:t>2 </a:t>
            </a:r>
            <a:r>
              <a:rPr lang="en-US" sz="1400" dirty="0" err="1">
                <a:latin typeface="+mn-lt"/>
              </a:rPr>
              <a:t>D.Lowe</a:t>
            </a:r>
            <a:r>
              <a:rPr lang="en-US" sz="1400" dirty="0">
                <a:latin typeface="+mn-lt"/>
              </a:rPr>
              <a:t>. </a:t>
            </a:r>
            <a:r>
              <a:rPr lang="ja-JP" altLang="en-US" sz="1400" dirty="0">
                <a:latin typeface="+mn-lt"/>
              </a:rPr>
              <a:t>“</a:t>
            </a:r>
            <a:r>
              <a:rPr lang="en-US" sz="1400" dirty="0">
                <a:latin typeface="+mn-lt"/>
              </a:rPr>
              <a:t>Distinctive Image Features from Scale-Invariant </a:t>
            </a:r>
            <a:r>
              <a:rPr lang="en-US" sz="1400" dirty="0" err="1">
                <a:latin typeface="+mn-lt"/>
              </a:rPr>
              <a:t>Keypoints</a:t>
            </a:r>
            <a:r>
              <a:rPr lang="ja-JP" altLang="en-US" sz="1400" dirty="0">
                <a:latin typeface="+mn-lt"/>
              </a:rPr>
              <a:t>”</a:t>
            </a:r>
            <a:r>
              <a:rPr lang="en-US" sz="1400" dirty="0">
                <a:latin typeface="+mn-lt"/>
              </a:rPr>
              <a:t>.  IJCV 2004</a:t>
            </a:r>
            <a:endParaRPr lang="ru-RU" sz="1400" dirty="0">
              <a:latin typeface="+mn-lt"/>
            </a:endParaRPr>
          </a:p>
        </p:txBody>
      </p:sp>
      <p:grpSp>
        <p:nvGrpSpPr>
          <p:cNvPr id="126982" name="Group 69"/>
          <p:cNvGrpSpPr>
            <a:grpSpLocks/>
          </p:cNvGrpSpPr>
          <p:nvPr/>
        </p:nvGrpSpPr>
        <p:grpSpPr bwMode="auto">
          <a:xfrm>
            <a:off x="4495800" y="914400"/>
            <a:ext cx="4267200" cy="2438400"/>
            <a:chOff x="2832" y="768"/>
            <a:chExt cx="2688" cy="1536"/>
          </a:xfrm>
        </p:grpSpPr>
        <p:sp>
          <p:nvSpPr>
            <p:cNvPr id="127003" name="AutoShape 12"/>
            <p:cNvSpPr>
              <a:spLocks noChangeArrowheads="1"/>
            </p:cNvSpPr>
            <p:nvPr/>
          </p:nvSpPr>
          <p:spPr bwMode="auto">
            <a:xfrm>
              <a:off x="3312" y="1680"/>
              <a:ext cx="2016" cy="240"/>
            </a:xfrm>
            <a:prstGeom prst="parallelogram">
              <a:avLst>
                <a:gd name="adj" fmla="val 210000"/>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127004" name="Line 13"/>
            <p:cNvSpPr>
              <a:spLocks noChangeShapeType="1"/>
            </p:cNvSpPr>
            <p:nvPr/>
          </p:nvSpPr>
          <p:spPr bwMode="auto">
            <a:xfrm flipV="1">
              <a:off x="2976" y="1104"/>
              <a:ext cx="0" cy="912"/>
            </a:xfrm>
            <a:prstGeom prst="line">
              <a:avLst/>
            </a:prstGeom>
            <a:noFill/>
            <a:ln w="19050">
              <a:solidFill>
                <a:schemeClr val="tx1"/>
              </a:solidFill>
              <a:round/>
              <a:headEnd/>
              <a:tailEnd type="stealth" w="med" len="med"/>
            </a:ln>
            <a:extLst>
              <a:ext uri="{909E8E84-426E-40dd-AFC4-6F175D3DCCD1}">
                <a14:hiddenFill xmlns="" xmlns:a14="http://schemas.microsoft.com/office/drawing/2010/main">
                  <a:noFill/>
                </a14:hiddenFill>
              </a:ext>
            </a:extLst>
          </p:spPr>
          <p:txBody>
            <a:bodyPr/>
            <a:lstStyle/>
            <a:p>
              <a:endParaRPr lang="en-US"/>
            </a:p>
          </p:txBody>
        </p:sp>
        <p:sp>
          <p:nvSpPr>
            <p:cNvPr id="127005" name="Line 14"/>
            <p:cNvSpPr>
              <a:spLocks noChangeShapeType="1"/>
            </p:cNvSpPr>
            <p:nvPr/>
          </p:nvSpPr>
          <p:spPr bwMode="auto">
            <a:xfrm>
              <a:off x="2976" y="2016"/>
              <a:ext cx="2160" cy="0"/>
            </a:xfrm>
            <a:prstGeom prst="line">
              <a:avLst/>
            </a:prstGeom>
            <a:noFill/>
            <a:ln w="19050">
              <a:solidFill>
                <a:schemeClr val="tx1"/>
              </a:solidFill>
              <a:round/>
              <a:headEnd/>
              <a:tailEnd type="stealth" w="med" len="med"/>
            </a:ln>
            <a:extLst>
              <a:ext uri="{909E8E84-426E-40dd-AFC4-6F175D3DCCD1}">
                <a14:hiddenFill xmlns="" xmlns:a14="http://schemas.microsoft.com/office/drawing/2010/main">
                  <a:noFill/>
                </a14:hiddenFill>
              </a:ext>
            </a:extLst>
          </p:spPr>
          <p:txBody>
            <a:bodyPr/>
            <a:lstStyle/>
            <a:p>
              <a:endParaRPr lang="en-US"/>
            </a:p>
          </p:txBody>
        </p:sp>
        <p:sp>
          <p:nvSpPr>
            <p:cNvPr id="127006" name="Line 15"/>
            <p:cNvSpPr>
              <a:spLocks noChangeShapeType="1"/>
            </p:cNvSpPr>
            <p:nvPr/>
          </p:nvSpPr>
          <p:spPr bwMode="auto">
            <a:xfrm flipV="1">
              <a:off x="2976" y="1670"/>
              <a:ext cx="668" cy="346"/>
            </a:xfrm>
            <a:prstGeom prst="line">
              <a:avLst/>
            </a:prstGeom>
            <a:noFill/>
            <a:ln w="19050">
              <a:solidFill>
                <a:schemeClr val="tx1"/>
              </a:solidFill>
              <a:round/>
              <a:headEnd/>
              <a:tailEnd type="stealth" w="med" len="med"/>
            </a:ln>
            <a:extLst>
              <a:ext uri="{909E8E84-426E-40dd-AFC4-6F175D3DCCD1}">
                <a14:hiddenFill xmlns="" xmlns:a14="http://schemas.microsoft.com/office/drawing/2010/main">
                  <a:noFill/>
                </a14:hiddenFill>
              </a:ext>
            </a:extLst>
          </p:spPr>
          <p:txBody>
            <a:bodyPr/>
            <a:lstStyle/>
            <a:p>
              <a:endParaRPr lang="en-US"/>
            </a:p>
          </p:txBody>
        </p:sp>
        <p:sp>
          <p:nvSpPr>
            <p:cNvPr id="127007" name="Text Box 17"/>
            <p:cNvSpPr txBox="1">
              <a:spLocks noChangeArrowheads="1"/>
            </p:cNvSpPr>
            <p:nvPr/>
          </p:nvSpPr>
          <p:spPr bwMode="auto">
            <a:xfrm>
              <a:off x="2832" y="864"/>
              <a:ext cx="499"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scale</a:t>
              </a:r>
              <a:endParaRPr lang="ru-RU" sz="1800"/>
            </a:p>
          </p:txBody>
        </p:sp>
        <p:sp>
          <p:nvSpPr>
            <p:cNvPr id="127008" name="Text Box 18"/>
            <p:cNvSpPr txBox="1">
              <a:spLocks noChangeArrowheads="1"/>
            </p:cNvSpPr>
            <p:nvPr/>
          </p:nvSpPr>
          <p:spPr bwMode="auto">
            <a:xfrm>
              <a:off x="5004" y="1999"/>
              <a:ext cx="187"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i="1"/>
                <a:t>x</a:t>
              </a:r>
              <a:endParaRPr lang="ru-RU" sz="2000" i="1"/>
            </a:p>
          </p:txBody>
        </p:sp>
        <p:sp>
          <p:nvSpPr>
            <p:cNvPr id="127009" name="Text Box 19"/>
            <p:cNvSpPr txBox="1">
              <a:spLocks noChangeArrowheads="1"/>
            </p:cNvSpPr>
            <p:nvPr/>
          </p:nvSpPr>
          <p:spPr bwMode="auto">
            <a:xfrm>
              <a:off x="3324" y="1567"/>
              <a:ext cx="187"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i="1"/>
                <a:t>y</a:t>
              </a:r>
              <a:endParaRPr lang="ru-RU" sz="2000" i="1"/>
            </a:p>
          </p:txBody>
        </p:sp>
        <p:sp>
          <p:nvSpPr>
            <p:cNvPr id="127010" name="Text Box 20"/>
            <p:cNvSpPr txBox="1">
              <a:spLocks noChangeArrowheads="1"/>
            </p:cNvSpPr>
            <p:nvPr/>
          </p:nvSpPr>
          <p:spPr bwMode="auto">
            <a:xfrm>
              <a:off x="3456" y="2016"/>
              <a:ext cx="1070"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33CC"/>
                  </a:solidFill>
                  <a:sym typeface="Symbol" charset="0"/>
                </a:rPr>
                <a:t></a:t>
              </a:r>
              <a:r>
                <a:rPr lang="en-US" sz="1800">
                  <a:solidFill>
                    <a:srgbClr val="0033CC"/>
                  </a:solidFill>
                </a:rPr>
                <a:t> Harris </a:t>
              </a:r>
              <a:r>
                <a:rPr lang="en-US" sz="1800">
                  <a:solidFill>
                    <a:srgbClr val="0033CC"/>
                  </a:solidFill>
                  <a:sym typeface="Symbol" charset="0"/>
                </a:rPr>
                <a:t></a:t>
              </a:r>
              <a:endParaRPr lang="ru-RU" sz="1800">
                <a:solidFill>
                  <a:srgbClr val="0033CC"/>
                </a:solidFill>
                <a:sym typeface="Symbol" charset="0"/>
              </a:endParaRPr>
            </a:p>
          </p:txBody>
        </p:sp>
        <p:sp>
          <p:nvSpPr>
            <p:cNvPr id="127011" name="Freeform 21"/>
            <p:cNvSpPr>
              <a:spLocks/>
            </p:cNvSpPr>
            <p:nvPr/>
          </p:nvSpPr>
          <p:spPr bwMode="auto">
            <a:xfrm>
              <a:off x="3936" y="1768"/>
              <a:ext cx="384" cy="104"/>
            </a:xfrm>
            <a:custGeom>
              <a:avLst/>
              <a:gdLst>
                <a:gd name="T0" fmla="*/ 0 w 384"/>
                <a:gd name="T1" fmla="*/ 104 h 104"/>
                <a:gd name="T2" fmla="*/ 192 w 384"/>
                <a:gd name="T3" fmla="*/ 8 h 104"/>
                <a:gd name="T4" fmla="*/ 384 w 384"/>
                <a:gd name="T5" fmla="*/ 56 h 104"/>
                <a:gd name="T6" fmla="*/ 0 60000 65536"/>
                <a:gd name="T7" fmla="*/ 0 60000 65536"/>
                <a:gd name="T8" fmla="*/ 0 60000 65536"/>
                <a:gd name="T9" fmla="*/ 0 w 384"/>
                <a:gd name="T10" fmla="*/ 0 h 104"/>
                <a:gd name="T11" fmla="*/ 384 w 384"/>
                <a:gd name="T12" fmla="*/ 104 h 104"/>
              </a:gdLst>
              <a:ahLst/>
              <a:cxnLst>
                <a:cxn ang="T6">
                  <a:pos x="T0" y="T1"/>
                </a:cxn>
                <a:cxn ang="T7">
                  <a:pos x="T2" y="T3"/>
                </a:cxn>
                <a:cxn ang="T8">
                  <a:pos x="T4" y="T5"/>
                </a:cxn>
              </a:cxnLst>
              <a:rect l="T9" t="T10" r="T11" b="T12"/>
              <a:pathLst>
                <a:path w="384" h="104">
                  <a:moveTo>
                    <a:pt x="0" y="104"/>
                  </a:moveTo>
                  <a:cubicBezTo>
                    <a:pt x="64" y="60"/>
                    <a:pt x="128" y="16"/>
                    <a:pt x="192" y="8"/>
                  </a:cubicBezTo>
                  <a:cubicBezTo>
                    <a:pt x="256" y="0"/>
                    <a:pt x="352" y="48"/>
                    <a:pt x="384" y="56"/>
                  </a:cubicBez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7012" name="Oval 25"/>
            <p:cNvSpPr>
              <a:spLocks noChangeArrowheads="1"/>
            </p:cNvSpPr>
            <p:nvPr/>
          </p:nvSpPr>
          <p:spPr bwMode="auto">
            <a:xfrm>
              <a:off x="4032" y="1728"/>
              <a:ext cx="144" cy="96"/>
            </a:xfrm>
            <a:prstGeom prst="ellipse">
              <a:avLst/>
            </a:prstGeom>
            <a:solidFill>
              <a:srgbClr val="FF0000">
                <a:alpha val="50195"/>
              </a:srgbClr>
            </a:solidFill>
            <a:ln w="9525">
              <a:solidFill>
                <a:srgbClr val="FF0000"/>
              </a:solidFill>
              <a:round/>
              <a:headEnd/>
              <a:tailEnd/>
            </a:ln>
          </p:spPr>
          <p:txBody>
            <a:bodyPr wrap="none" anchor="ctr"/>
            <a:lstStyle/>
            <a:p>
              <a:endParaRPr lang="en-US"/>
            </a:p>
          </p:txBody>
        </p:sp>
        <p:sp>
          <p:nvSpPr>
            <p:cNvPr id="127013" name="AutoShape 27"/>
            <p:cNvSpPr>
              <a:spLocks noChangeArrowheads="1"/>
            </p:cNvSpPr>
            <p:nvPr/>
          </p:nvSpPr>
          <p:spPr bwMode="auto">
            <a:xfrm>
              <a:off x="3312" y="1344"/>
              <a:ext cx="2016" cy="240"/>
            </a:xfrm>
            <a:prstGeom prst="parallelogram">
              <a:avLst>
                <a:gd name="adj" fmla="val 210000"/>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127014" name="Freeform 28"/>
            <p:cNvSpPr>
              <a:spLocks/>
            </p:cNvSpPr>
            <p:nvPr/>
          </p:nvSpPr>
          <p:spPr bwMode="auto">
            <a:xfrm>
              <a:off x="3936" y="1432"/>
              <a:ext cx="384" cy="104"/>
            </a:xfrm>
            <a:custGeom>
              <a:avLst/>
              <a:gdLst>
                <a:gd name="T0" fmla="*/ 0 w 384"/>
                <a:gd name="T1" fmla="*/ 104 h 104"/>
                <a:gd name="T2" fmla="*/ 192 w 384"/>
                <a:gd name="T3" fmla="*/ 8 h 104"/>
                <a:gd name="T4" fmla="*/ 384 w 384"/>
                <a:gd name="T5" fmla="*/ 56 h 104"/>
                <a:gd name="T6" fmla="*/ 0 60000 65536"/>
                <a:gd name="T7" fmla="*/ 0 60000 65536"/>
                <a:gd name="T8" fmla="*/ 0 60000 65536"/>
                <a:gd name="T9" fmla="*/ 0 w 384"/>
                <a:gd name="T10" fmla="*/ 0 h 104"/>
                <a:gd name="T11" fmla="*/ 384 w 384"/>
                <a:gd name="T12" fmla="*/ 104 h 104"/>
              </a:gdLst>
              <a:ahLst/>
              <a:cxnLst>
                <a:cxn ang="T6">
                  <a:pos x="T0" y="T1"/>
                </a:cxn>
                <a:cxn ang="T7">
                  <a:pos x="T2" y="T3"/>
                </a:cxn>
                <a:cxn ang="T8">
                  <a:pos x="T4" y="T5"/>
                </a:cxn>
              </a:cxnLst>
              <a:rect l="T9" t="T10" r="T11" b="T12"/>
              <a:pathLst>
                <a:path w="384" h="104">
                  <a:moveTo>
                    <a:pt x="0" y="104"/>
                  </a:moveTo>
                  <a:cubicBezTo>
                    <a:pt x="64" y="60"/>
                    <a:pt x="128" y="16"/>
                    <a:pt x="192" y="8"/>
                  </a:cubicBezTo>
                  <a:cubicBezTo>
                    <a:pt x="256" y="0"/>
                    <a:pt x="352" y="48"/>
                    <a:pt x="384" y="56"/>
                  </a:cubicBez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7015" name="Oval 29"/>
            <p:cNvSpPr>
              <a:spLocks noChangeAspect="1" noChangeArrowheads="1"/>
            </p:cNvSpPr>
            <p:nvPr/>
          </p:nvSpPr>
          <p:spPr bwMode="auto">
            <a:xfrm>
              <a:off x="4014" y="1369"/>
              <a:ext cx="192" cy="128"/>
            </a:xfrm>
            <a:prstGeom prst="ellipse">
              <a:avLst/>
            </a:prstGeom>
            <a:solidFill>
              <a:srgbClr val="FF0000">
                <a:alpha val="50195"/>
              </a:srgbClr>
            </a:solidFill>
            <a:ln w="9525">
              <a:solidFill>
                <a:srgbClr val="FF0000"/>
              </a:solidFill>
              <a:round/>
              <a:headEnd/>
              <a:tailEnd/>
            </a:ln>
          </p:spPr>
          <p:txBody>
            <a:bodyPr wrap="none" anchor="ctr"/>
            <a:lstStyle/>
            <a:p>
              <a:endParaRPr lang="en-US"/>
            </a:p>
          </p:txBody>
        </p:sp>
        <p:sp>
          <p:nvSpPr>
            <p:cNvPr id="127016" name="AutoShape 30"/>
            <p:cNvSpPr>
              <a:spLocks noChangeArrowheads="1"/>
            </p:cNvSpPr>
            <p:nvPr/>
          </p:nvSpPr>
          <p:spPr bwMode="auto">
            <a:xfrm>
              <a:off x="3312" y="1008"/>
              <a:ext cx="2016" cy="240"/>
            </a:xfrm>
            <a:prstGeom prst="parallelogram">
              <a:avLst>
                <a:gd name="adj" fmla="val 210000"/>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127017" name="Freeform 31"/>
            <p:cNvSpPr>
              <a:spLocks/>
            </p:cNvSpPr>
            <p:nvPr/>
          </p:nvSpPr>
          <p:spPr bwMode="auto">
            <a:xfrm>
              <a:off x="3936" y="1096"/>
              <a:ext cx="384" cy="104"/>
            </a:xfrm>
            <a:custGeom>
              <a:avLst/>
              <a:gdLst>
                <a:gd name="T0" fmla="*/ 0 w 384"/>
                <a:gd name="T1" fmla="*/ 104 h 104"/>
                <a:gd name="T2" fmla="*/ 192 w 384"/>
                <a:gd name="T3" fmla="*/ 8 h 104"/>
                <a:gd name="T4" fmla="*/ 384 w 384"/>
                <a:gd name="T5" fmla="*/ 56 h 104"/>
                <a:gd name="T6" fmla="*/ 0 60000 65536"/>
                <a:gd name="T7" fmla="*/ 0 60000 65536"/>
                <a:gd name="T8" fmla="*/ 0 60000 65536"/>
                <a:gd name="T9" fmla="*/ 0 w 384"/>
                <a:gd name="T10" fmla="*/ 0 h 104"/>
                <a:gd name="T11" fmla="*/ 384 w 384"/>
                <a:gd name="T12" fmla="*/ 104 h 104"/>
              </a:gdLst>
              <a:ahLst/>
              <a:cxnLst>
                <a:cxn ang="T6">
                  <a:pos x="T0" y="T1"/>
                </a:cxn>
                <a:cxn ang="T7">
                  <a:pos x="T2" y="T3"/>
                </a:cxn>
                <a:cxn ang="T8">
                  <a:pos x="T4" y="T5"/>
                </a:cxn>
              </a:cxnLst>
              <a:rect l="T9" t="T10" r="T11" b="T12"/>
              <a:pathLst>
                <a:path w="384" h="104">
                  <a:moveTo>
                    <a:pt x="0" y="104"/>
                  </a:moveTo>
                  <a:cubicBezTo>
                    <a:pt x="64" y="60"/>
                    <a:pt x="128" y="16"/>
                    <a:pt x="192" y="8"/>
                  </a:cubicBezTo>
                  <a:cubicBezTo>
                    <a:pt x="256" y="0"/>
                    <a:pt x="352" y="48"/>
                    <a:pt x="384" y="56"/>
                  </a:cubicBez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7018" name="Oval 32"/>
            <p:cNvSpPr>
              <a:spLocks noChangeArrowheads="1"/>
            </p:cNvSpPr>
            <p:nvPr/>
          </p:nvSpPr>
          <p:spPr bwMode="auto">
            <a:xfrm>
              <a:off x="3945" y="1029"/>
              <a:ext cx="336" cy="192"/>
            </a:xfrm>
            <a:prstGeom prst="ellipse">
              <a:avLst/>
            </a:prstGeom>
            <a:solidFill>
              <a:srgbClr val="FF0000">
                <a:alpha val="50195"/>
              </a:srgbClr>
            </a:solidFill>
            <a:ln w="9525">
              <a:solidFill>
                <a:srgbClr val="FF0000"/>
              </a:solidFill>
              <a:round/>
              <a:headEnd/>
              <a:tailEnd/>
            </a:ln>
          </p:spPr>
          <p:txBody>
            <a:bodyPr wrap="none" anchor="ctr"/>
            <a:lstStyle/>
            <a:p>
              <a:endParaRPr lang="en-US"/>
            </a:p>
          </p:txBody>
        </p:sp>
        <p:sp>
          <p:nvSpPr>
            <p:cNvPr id="127019" name="Text Box 33"/>
            <p:cNvSpPr txBox="1">
              <a:spLocks noChangeArrowheads="1"/>
            </p:cNvSpPr>
            <p:nvPr/>
          </p:nvSpPr>
          <p:spPr bwMode="auto">
            <a:xfrm rot="-5400000">
              <a:off x="4703" y="1297"/>
              <a:ext cx="1345"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33CC"/>
                  </a:solidFill>
                  <a:sym typeface="Symbol" charset="0"/>
                </a:rPr>
                <a:t></a:t>
              </a:r>
              <a:r>
                <a:rPr lang="en-US" sz="1800">
                  <a:solidFill>
                    <a:srgbClr val="0033CC"/>
                  </a:solidFill>
                </a:rPr>
                <a:t> Laplacian </a:t>
              </a:r>
              <a:r>
                <a:rPr lang="en-US" sz="1800">
                  <a:solidFill>
                    <a:srgbClr val="0033CC"/>
                  </a:solidFill>
                  <a:sym typeface="Symbol" charset="0"/>
                </a:rPr>
                <a:t></a:t>
              </a:r>
              <a:endParaRPr lang="ru-RU" sz="1800">
                <a:solidFill>
                  <a:srgbClr val="0033CC"/>
                </a:solidFill>
                <a:sym typeface="Symbol" charset="0"/>
              </a:endParaRPr>
            </a:p>
          </p:txBody>
        </p:sp>
      </p:grpSp>
      <p:sp>
        <p:nvSpPr>
          <p:cNvPr id="2" name="Date Placeholder 1"/>
          <p:cNvSpPr>
            <a:spLocks noGrp="1"/>
          </p:cNvSpPr>
          <p:nvPr>
            <p:ph type="dt" sz="half" idx="10"/>
          </p:nvPr>
        </p:nvSpPr>
        <p:spPr/>
        <p:txBody>
          <a:bodyPr/>
          <a:lstStyle/>
          <a:p>
            <a:r>
              <a:rPr lang="en-US"/>
              <a:t>17-Oct-17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22</a:t>
            </a:fld>
            <a:endParaRPr lang="en-US" dirty="0"/>
          </a:p>
        </p:txBody>
      </p:sp>
    </p:spTree>
    <p:extLst>
      <p:ext uri="{BB962C8B-B14F-4D97-AF65-F5344CB8AC3E}">
        <p14:creationId xmlns:p14="http://schemas.microsoft.com/office/powerpoint/2010/main" val="38807038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3"/>
          </a:xfrm>
        </p:spPr>
        <p:txBody>
          <a:bodyPr>
            <a:normAutofit fontScale="90000"/>
          </a:bodyPr>
          <a:lstStyle/>
          <a:p>
            <a:r>
              <a:rPr lang="en-US" dirty="0"/>
              <a:t>Laplacian</a:t>
            </a:r>
          </a:p>
        </p:txBody>
      </p:sp>
      <p:sp>
        <p:nvSpPr>
          <p:cNvPr id="4" name="Date Placeholder 3"/>
          <p:cNvSpPr>
            <a:spLocks noGrp="1"/>
          </p:cNvSpPr>
          <p:nvPr>
            <p:ph type="dt" sz="half" idx="10"/>
          </p:nvPr>
        </p:nvSpPr>
        <p:spPr/>
        <p:txBody>
          <a:bodyPr/>
          <a:lstStyle/>
          <a:p>
            <a:r>
              <a:rPr lang="en-US"/>
              <a:t>17-Oct-17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23</a:t>
            </a:fld>
            <a:endParaRPr lang="en-US" dirty="0"/>
          </a:p>
        </p:txBody>
      </p:sp>
      <p:pic>
        <p:nvPicPr>
          <p:cNvPr id="6" name="Picture 5"/>
          <p:cNvPicPr>
            <a:picLocks noChangeAspect="1"/>
          </p:cNvPicPr>
          <p:nvPr/>
        </p:nvPicPr>
        <p:blipFill>
          <a:blip r:embed="rId2"/>
          <a:stretch>
            <a:fillRect/>
          </a:stretch>
        </p:blipFill>
        <p:spPr>
          <a:xfrm>
            <a:off x="57150" y="846138"/>
            <a:ext cx="9029700" cy="5410200"/>
          </a:xfrm>
          <a:prstGeom prst="rect">
            <a:avLst/>
          </a:prstGeom>
        </p:spPr>
      </p:pic>
    </p:spTree>
    <p:extLst>
      <p:ext uri="{BB962C8B-B14F-4D97-AF65-F5344CB8AC3E}">
        <p14:creationId xmlns:p14="http://schemas.microsoft.com/office/powerpoint/2010/main" val="25062782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685800" y="0"/>
            <a:ext cx="7772400" cy="1143000"/>
          </a:xfrm>
        </p:spPr>
        <p:txBody>
          <a:bodyPr/>
          <a:lstStyle/>
          <a:p>
            <a:pPr eaLnBrk="1" hangingPunct="1"/>
            <a:r>
              <a:rPr lang="en-US" dirty="0">
                <a:cs typeface="Times New Roman" charset="0"/>
              </a:rPr>
              <a:t>Scale Invariant Detectors</a:t>
            </a:r>
            <a:endParaRPr lang="ru-RU" dirty="0">
              <a:cs typeface="Times New Roman" charset="0"/>
            </a:endParaRPr>
          </a:p>
        </p:txBody>
      </p:sp>
      <p:sp>
        <p:nvSpPr>
          <p:cNvPr id="126979" name="Rectangle 3"/>
          <p:cNvSpPr>
            <a:spLocks noGrp="1" noChangeArrowheads="1"/>
          </p:cNvSpPr>
          <p:nvPr>
            <p:ph type="body" idx="1"/>
          </p:nvPr>
        </p:nvSpPr>
        <p:spPr>
          <a:xfrm>
            <a:off x="304800" y="1219200"/>
            <a:ext cx="4191000" cy="2057400"/>
          </a:xfrm>
        </p:spPr>
        <p:txBody>
          <a:bodyPr/>
          <a:lstStyle/>
          <a:p>
            <a:pPr eaLnBrk="1" hangingPunct="1">
              <a:lnSpc>
                <a:spcPct val="90000"/>
              </a:lnSpc>
            </a:pPr>
            <a:r>
              <a:rPr lang="en-US" sz="2800" dirty="0">
                <a:solidFill>
                  <a:srgbClr val="0033CC"/>
                </a:solidFill>
                <a:cs typeface="Arial" charset="0"/>
                <a:hlinkClick r:id="rId3"/>
              </a:rPr>
              <a:t>Harris-Laplacian</a:t>
            </a:r>
            <a:r>
              <a:rPr lang="en-US" sz="2800" baseline="30000" dirty="0">
                <a:cs typeface="Arial" charset="0"/>
              </a:rPr>
              <a:t>1</a:t>
            </a:r>
            <a:br>
              <a:rPr lang="en-US" sz="2800" dirty="0">
                <a:cs typeface="Arial" charset="0"/>
              </a:rPr>
            </a:br>
            <a:r>
              <a:rPr lang="en-US" sz="2400" i="1" dirty="0">
                <a:cs typeface="Times New Roman" charset="0"/>
              </a:rPr>
              <a:t>Find local maximum of:</a:t>
            </a:r>
          </a:p>
          <a:p>
            <a:pPr lvl="1" eaLnBrk="1" hangingPunct="1">
              <a:lnSpc>
                <a:spcPct val="90000"/>
              </a:lnSpc>
            </a:pPr>
            <a:r>
              <a:rPr lang="en-US" sz="2400" dirty="0">
                <a:ea typeface="Times New Roman" charset="0"/>
                <a:cs typeface="Times New Roman" charset="0"/>
              </a:rPr>
              <a:t>Harris corner detector in space (image coordinates)</a:t>
            </a:r>
          </a:p>
          <a:p>
            <a:pPr lvl="1" eaLnBrk="1" hangingPunct="1">
              <a:lnSpc>
                <a:spcPct val="90000"/>
              </a:lnSpc>
            </a:pPr>
            <a:r>
              <a:rPr lang="en-US" sz="2400" dirty="0" err="1">
                <a:ea typeface="Times New Roman" charset="0"/>
                <a:cs typeface="Times New Roman" charset="0"/>
              </a:rPr>
              <a:t>Laplacian</a:t>
            </a:r>
            <a:r>
              <a:rPr lang="en-US" sz="2400" dirty="0">
                <a:ea typeface="Times New Roman" charset="0"/>
                <a:cs typeface="Times New Roman" charset="0"/>
              </a:rPr>
              <a:t> in scale</a:t>
            </a:r>
          </a:p>
        </p:txBody>
      </p:sp>
      <p:sp>
        <p:nvSpPr>
          <p:cNvPr id="126980" name="Line 5"/>
          <p:cNvSpPr>
            <a:spLocks noChangeShapeType="1"/>
          </p:cNvSpPr>
          <p:nvPr/>
        </p:nvSpPr>
        <p:spPr bwMode="auto">
          <a:xfrm>
            <a:off x="0" y="5683250"/>
            <a:ext cx="9144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6981" name="Text Box 7"/>
          <p:cNvSpPr txBox="1">
            <a:spLocks noChangeArrowheads="1"/>
          </p:cNvSpPr>
          <p:nvPr/>
        </p:nvSpPr>
        <p:spPr bwMode="auto">
          <a:xfrm>
            <a:off x="50800" y="5801380"/>
            <a:ext cx="665600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aseline="30000" dirty="0">
                <a:latin typeface="+mn-lt"/>
              </a:rPr>
              <a:t>1 </a:t>
            </a:r>
            <a:r>
              <a:rPr lang="en-US" sz="1400" dirty="0" err="1">
                <a:latin typeface="+mn-lt"/>
              </a:rPr>
              <a:t>K.Mikolajczyk</a:t>
            </a:r>
            <a:r>
              <a:rPr lang="en-US" sz="1400" dirty="0">
                <a:latin typeface="+mn-lt"/>
              </a:rPr>
              <a:t>, </a:t>
            </a:r>
            <a:r>
              <a:rPr lang="en-US" sz="1400" dirty="0" err="1">
                <a:latin typeface="+mn-lt"/>
              </a:rPr>
              <a:t>C.Schmid</a:t>
            </a:r>
            <a:r>
              <a:rPr lang="en-US" sz="1400" dirty="0">
                <a:latin typeface="+mn-lt"/>
              </a:rPr>
              <a:t>. </a:t>
            </a:r>
            <a:r>
              <a:rPr lang="ja-JP" altLang="en-US" sz="1400" dirty="0">
                <a:latin typeface="+mn-lt"/>
              </a:rPr>
              <a:t>“</a:t>
            </a:r>
            <a:r>
              <a:rPr lang="en-US" sz="1400" dirty="0">
                <a:latin typeface="+mn-lt"/>
              </a:rPr>
              <a:t>Indexing Based on Scale Invariant Interest Points</a:t>
            </a:r>
            <a:r>
              <a:rPr lang="ja-JP" altLang="en-US" sz="1400" dirty="0">
                <a:latin typeface="+mn-lt"/>
              </a:rPr>
              <a:t>”</a:t>
            </a:r>
            <a:r>
              <a:rPr lang="en-US" sz="1400" dirty="0">
                <a:latin typeface="+mn-lt"/>
              </a:rPr>
              <a:t>. ICCV 2001</a:t>
            </a:r>
            <a:br>
              <a:rPr lang="en-US" sz="1400" dirty="0">
                <a:latin typeface="+mn-lt"/>
              </a:rPr>
            </a:br>
            <a:r>
              <a:rPr lang="en-US" sz="1400" baseline="30000" dirty="0">
                <a:latin typeface="+mn-lt"/>
              </a:rPr>
              <a:t>2 </a:t>
            </a:r>
            <a:r>
              <a:rPr lang="en-US" sz="1400" dirty="0" err="1">
                <a:latin typeface="+mn-lt"/>
              </a:rPr>
              <a:t>D.Lowe</a:t>
            </a:r>
            <a:r>
              <a:rPr lang="en-US" sz="1400" dirty="0">
                <a:latin typeface="+mn-lt"/>
              </a:rPr>
              <a:t>. </a:t>
            </a:r>
            <a:r>
              <a:rPr lang="ja-JP" altLang="en-US" sz="1400" dirty="0">
                <a:latin typeface="+mn-lt"/>
              </a:rPr>
              <a:t>“</a:t>
            </a:r>
            <a:r>
              <a:rPr lang="en-US" sz="1400" dirty="0">
                <a:latin typeface="+mn-lt"/>
              </a:rPr>
              <a:t>Distinctive Image Features from Scale-Invariant </a:t>
            </a:r>
            <a:r>
              <a:rPr lang="en-US" sz="1400" dirty="0" err="1">
                <a:latin typeface="+mn-lt"/>
              </a:rPr>
              <a:t>Keypoints</a:t>
            </a:r>
            <a:r>
              <a:rPr lang="ja-JP" altLang="en-US" sz="1400" dirty="0">
                <a:latin typeface="+mn-lt"/>
              </a:rPr>
              <a:t>”</a:t>
            </a:r>
            <a:r>
              <a:rPr lang="en-US" sz="1400" dirty="0">
                <a:latin typeface="+mn-lt"/>
              </a:rPr>
              <a:t>.  IJCV 2004</a:t>
            </a:r>
            <a:endParaRPr lang="ru-RU" sz="1400" dirty="0">
              <a:latin typeface="+mn-lt"/>
            </a:endParaRPr>
          </a:p>
        </p:txBody>
      </p:sp>
      <p:grpSp>
        <p:nvGrpSpPr>
          <p:cNvPr id="126982" name="Group 69"/>
          <p:cNvGrpSpPr>
            <a:grpSpLocks/>
          </p:cNvGrpSpPr>
          <p:nvPr/>
        </p:nvGrpSpPr>
        <p:grpSpPr bwMode="auto">
          <a:xfrm>
            <a:off x="4495800" y="914400"/>
            <a:ext cx="4267200" cy="2438400"/>
            <a:chOff x="2832" y="768"/>
            <a:chExt cx="2688" cy="1536"/>
          </a:xfrm>
        </p:grpSpPr>
        <p:sp>
          <p:nvSpPr>
            <p:cNvPr id="127003" name="AutoShape 12"/>
            <p:cNvSpPr>
              <a:spLocks noChangeArrowheads="1"/>
            </p:cNvSpPr>
            <p:nvPr/>
          </p:nvSpPr>
          <p:spPr bwMode="auto">
            <a:xfrm>
              <a:off x="3312" y="1680"/>
              <a:ext cx="2016" cy="240"/>
            </a:xfrm>
            <a:prstGeom prst="parallelogram">
              <a:avLst>
                <a:gd name="adj" fmla="val 210000"/>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127004" name="Line 13"/>
            <p:cNvSpPr>
              <a:spLocks noChangeShapeType="1"/>
            </p:cNvSpPr>
            <p:nvPr/>
          </p:nvSpPr>
          <p:spPr bwMode="auto">
            <a:xfrm flipV="1">
              <a:off x="2976" y="1104"/>
              <a:ext cx="0" cy="912"/>
            </a:xfrm>
            <a:prstGeom prst="line">
              <a:avLst/>
            </a:prstGeom>
            <a:noFill/>
            <a:ln w="19050">
              <a:solidFill>
                <a:schemeClr val="tx1"/>
              </a:solidFill>
              <a:round/>
              <a:headEnd/>
              <a:tailEnd type="stealth" w="med" len="med"/>
            </a:ln>
            <a:extLst>
              <a:ext uri="{909E8E84-426E-40dd-AFC4-6F175D3DCCD1}">
                <a14:hiddenFill xmlns="" xmlns:a14="http://schemas.microsoft.com/office/drawing/2010/main">
                  <a:noFill/>
                </a14:hiddenFill>
              </a:ext>
            </a:extLst>
          </p:spPr>
          <p:txBody>
            <a:bodyPr/>
            <a:lstStyle/>
            <a:p>
              <a:endParaRPr lang="en-US"/>
            </a:p>
          </p:txBody>
        </p:sp>
        <p:sp>
          <p:nvSpPr>
            <p:cNvPr id="127005" name="Line 14"/>
            <p:cNvSpPr>
              <a:spLocks noChangeShapeType="1"/>
            </p:cNvSpPr>
            <p:nvPr/>
          </p:nvSpPr>
          <p:spPr bwMode="auto">
            <a:xfrm>
              <a:off x="2976" y="2016"/>
              <a:ext cx="2160" cy="0"/>
            </a:xfrm>
            <a:prstGeom prst="line">
              <a:avLst/>
            </a:prstGeom>
            <a:noFill/>
            <a:ln w="19050">
              <a:solidFill>
                <a:schemeClr val="tx1"/>
              </a:solidFill>
              <a:round/>
              <a:headEnd/>
              <a:tailEnd type="stealth" w="med" len="med"/>
            </a:ln>
            <a:extLst>
              <a:ext uri="{909E8E84-426E-40dd-AFC4-6F175D3DCCD1}">
                <a14:hiddenFill xmlns="" xmlns:a14="http://schemas.microsoft.com/office/drawing/2010/main">
                  <a:noFill/>
                </a14:hiddenFill>
              </a:ext>
            </a:extLst>
          </p:spPr>
          <p:txBody>
            <a:bodyPr/>
            <a:lstStyle/>
            <a:p>
              <a:endParaRPr lang="en-US"/>
            </a:p>
          </p:txBody>
        </p:sp>
        <p:sp>
          <p:nvSpPr>
            <p:cNvPr id="127006" name="Line 15"/>
            <p:cNvSpPr>
              <a:spLocks noChangeShapeType="1"/>
            </p:cNvSpPr>
            <p:nvPr/>
          </p:nvSpPr>
          <p:spPr bwMode="auto">
            <a:xfrm flipV="1">
              <a:off x="2976" y="1670"/>
              <a:ext cx="668" cy="346"/>
            </a:xfrm>
            <a:prstGeom prst="line">
              <a:avLst/>
            </a:prstGeom>
            <a:noFill/>
            <a:ln w="19050">
              <a:solidFill>
                <a:schemeClr val="tx1"/>
              </a:solidFill>
              <a:round/>
              <a:headEnd/>
              <a:tailEnd type="stealth" w="med" len="med"/>
            </a:ln>
            <a:extLst>
              <a:ext uri="{909E8E84-426E-40dd-AFC4-6F175D3DCCD1}">
                <a14:hiddenFill xmlns="" xmlns:a14="http://schemas.microsoft.com/office/drawing/2010/main">
                  <a:noFill/>
                </a14:hiddenFill>
              </a:ext>
            </a:extLst>
          </p:spPr>
          <p:txBody>
            <a:bodyPr/>
            <a:lstStyle/>
            <a:p>
              <a:endParaRPr lang="en-US"/>
            </a:p>
          </p:txBody>
        </p:sp>
        <p:sp>
          <p:nvSpPr>
            <p:cNvPr id="127007" name="Text Box 17"/>
            <p:cNvSpPr txBox="1">
              <a:spLocks noChangeArrowheads="1"/>
            </p:cNvSpPr>
            <p:nvPr/>
          </p:nvSpPr>
          <p:spPr bwMode="auto">
            <a:xfrm>
              <a:off x="2832" y="864"/>
              <a:ext cx="499"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scale</a:t>
              </a:r>
              <a:endParaRPr lang="ru-RU" sz="1800"/>
            </a:p>
          </p:txBody>
        </p:sp>
        <p:sp>
          <p:nvSpPr>
            <p:cNvPr id="127008" name="Text Box 18"/>
            <p:cNvSpPr txBox="1">
              <a:spLocks noChangeArrowheads="1"/>
            </p:cNvSpPr>
            <p:nvPr/>
          </p:nvSpPr>
          <p:spPr bwMode="auto">
            <a:xfrm>
              <a:off x="5004" y="1999"/>
              <a:ext cx="187"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i="1"/>
                <a:t>x</a:t>
              </a:r>
              <a:endParaRPr lang="ru-RU" sz="2000" i="1"/>
            </a:p>
          </p:txBody>
        </p:sp>
        <p:sp>
          <p:nvSpPr>
            <p:cNvPr id="127009" name="Text Box 19"/>
            <p:cNvSpPr txBox="1">
              <a:spLocks noChangeArrowheads="1"/>
            </p:cNvSpPr>
            <p:nvPr/>
          </p:nvSpPr>
          <p:spPr bwMode="auto">
            <a:xfrm>
              <a:off x="3324" y="1567"/>
              <a:ext cx="187"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i="1"/>
                <a:t>y</a:t>
              </a:r>
              <a:endParaRPr lang="ru-RU" sz="2000" i="1"/>
            </a:p>
          </p:txBody>
        </p:sp>
        <p:sp>
          <p:nvSpPr>
            <p:cNvPr id="127010" name="Text Box 20"/>
            <p:cNvSpPr txBox="1">
              <a:spLocks noChangeArrowheads="1"/>
            </p:cNvSpPr>
            <p:nvPr/>
          </p:nvSpPr>
          <p:spPr bwMode="auto">
            <a:xfrm>
              <a:off x="3456" y="2016"/>
              <a:ext cx="1070"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33CC"/>
                  </a:solidFill>
                  <a:sym typeface="Symbol" charset="0"/>
                </a:rPr>
                <a:t></a:t>
              </a:r>
              <a:r>
                <a:rPr lang="en-US" sz="1800">
                  <a:solidFill>
                    <a:srgbClr val="0033CC"/>
                  </a:solidFill>
                </a:rPr>
                <a:t> Harris </a:t>
              </a:r>
              <a:r>
                <a:rPr lang="en-US" sz="1800">
                  <a:solidFill>
                    <a:srgbClr val="0033CC"/>
                  </a:solidFill>
                  <a:sym typeface="Symbol" charset="0"/>
                </a:rPr>
                <a:t></a:t>
              </a:r>
              <a:endParaRPr lang="ru-RU" sz="1800">
                <a:solidFill>
                  <a:srgbClr val="0033CC"/>
                </a:solidFill>
                <a:sym typeface="Symbol" charset="0"/>
              </a:endParaRPr>
            </a:p>
          </p:txBody>
        </p:sp>
        <p:sp>
          <p:nvSpPr>
            <p:cNvPr id="127011" name="Freeform 21"/>
            <p:cNvSpPr>
              <a:spLocks/>
            </p:cNvSpPr>
            <p:nvPr/>
          </p:nvSpPr>
          <p:spPr bwMode="auto">
            <a:xfrm>
              <a:off x="3936" y="1768"/>
              <a:ext cx="384" cy="104"/>
            </a:xfrm>
            <a:custGeom>
              <a:avLst/>
              <a:gdLst>
                <a:gd name="T0" fmla="*/ 0 w 384"/>
                <a:gd name="T1" fmla="*/ 104 h 104"/>
                <a:gd name="T2" fmla="*/ 192 w 384"/>
                <a:gd name="T3" fmla="*/ 8 h 104"/>
                <a:gd name="T4" fmla="*/ 384 w 384"/>
                <a:gd name="T5" fmla="*/ 56 h 104"/>
                <a:gd name="T6" fmla="*/ 0 60000 65536"/>
                <a:gd name="T7" fmla="*/ 0 60000 65536"/>
                <a:gd name="T8" fmla="*/ 0 60000 65536"/>
                <a:gd name="T9" fmla="*/ 0 w 384"/>
                <a:gd name="T10" fmla="*/ 0 h 104"/>
                <a:gd name="T11" fmla="*/ 384 w 384"/>
                <a:gd name="T12" fmla="*/ 104 h 104"/>
              </a:gdLst>
              <a:ahLst/>
              <a:cxnLst>
                <a:cxn ang="T6">
                  <a:pos x="T0" y="T1"/>
                </a:cxn>
                <a:cxn ang="T7">
                  <a:pos x="T2" y="T3"/>
                </a:cxn>
                <a:cxn ang="T8">
                  <a:pos x="T4" y="T5"/>
                </a:cxn>
              </a:cxnLst>
              <a:rect l="T9" t="T10" r="T11" b="T12"/>
              <a:pathLst>
                <a:path w="384" h="104">
                  <a:moveTo>
                    <a:pt x="0" y="104"/>
                  </a:moveTo>
                  <a:cubicBezTo>
                    <a:pt x="64" y="60"/>
                    <a:pt x="128" y="16"/>
                    <a:pt x="192" y="8"/>
                  </a:cubicBezTo>
                  <a:cubicBezTo>
                    <a:pt x="256" y="0"/>
                    <a:pt x="352" y="48"/>
                    <a:pt x="384" y="56"/>
                  </a:cubicBez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7012" name="Oval 25"/>
            <p:cNvSpPr>
              <a:spLocks noChangeArrowheads="1"/>
            </p:cNvSpPr>
            <p:nvPr/>
          </p:nvSpPr>
          <p:spPr bwMode="auto">
            <a:xfrm>
              <a:off x="4032" y="1728"/>
              <a:ext cx="144" cy="96"/>
            </a:xfrm>
            <a:prstGeom prst="ellipse">
              <a:avLst/>
            </a:prstGeom>
            <a:solidFill>
              <a:srgbClr val="FF0000">
                <a:alpha val="50195"/>
              </a:srgbClr>
            </a:solidFill>
            <a:ln w="9525">
              <a:solidFill>
                <a:srgbClr val="FF0000"/>
              </a:solidFill>
              <a:round/>
              <a:headEnd/>
              <a:tailEnd/>
            </a:ln>
          </p:spPr>
          <p:txBody>
            <a:bodyPr wrap="none" anchor="ctr"/>
            <a:lstStyle/>
            <a:p>
              <a:endParaRPr lang="en-US"/>
            </a:p>
          </p:txBody>
        </p:sp>
        <p:sp>
          <p:nvSpPr>
            <p:cNvPr id="127013" name="AutoShape 27"/>
            <p:cNvSpPr>
              <a:spLocks noChangeArrowheads="1"/>
            </p:cNvSpPr>
            <p:nvPr/>
          </p:nvSpPr>
          <p:spPr bwMode="auto">
            <a:xfrm>
              <a:off x="3312" y="1344"/>
              <a:ext cx="2016" cy="240"/>
            </a:xfrm>
            <a:prstGeom prst="parallelogram">
              <a:avLst>
                <a:gd name="adj" fmla="val 210000"/>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127014" name="Freeform 28"/>
            <p:cNvSpPr>
              <a:spLocks/>
            </p:cNvSpPr>
            <p:nvPr/>
          </p:nvSpPr>
          <p:spPr bwMode="auto">
            <a:xfrm>
              <a:off x="3936" y="1432"/>
              <a:ext cx="384" cy="104"/>
            </a:xfrm>
            <a:custGeom>
              <a:avLst/>
              <a:gdLst>
                <a:gd name="T0" fmla="*/ 0 w 384"/>
                <a:gd name="T1" fmla="*/ 104 h 104"/>
                <a:gd name="T2" fmla="*/ 192 w 384"/>
                <a:gd name="T3" fmla="*/ 8 h 104"/>
                <a:gd name="T4" fmla="*/ 384 w 384"/>
                <a:gd name="T5" fmla="*/ 56 h 104"/>
                <a:gd name="T6" fmla="*/ 0 60000 65536"/>
                <a:gd name="T7" fmla="*/ 0 60000 65536"/>
                <a:gd name="T8" fmla="*/ 0 60000 65536"/>
                <a:gd name="T9" fmla="*/ 0 w 384"/>
                <a:gd name="T10" fmla="*/ 0 h 104"/>
                <a:gd name="T11" fmla="*/ 384 w 384"/>
                <a:gd name="T12" fmla="*/ 104 h 104"/>
              </a:gdLst>
              <a:ahLst/>
              <a:cxnLst>
                <a:cxn ang="T6">
                  <a:pos x="T0" y="T1"/>
                </a:cxn>
                <a:cxn ang="T7">
                  <a:pos x="T2" y="T3"/>
                </a:cxn>
                <a:cxn ang="T8">
                  <a:pos x="T4" y="T5"/>
                </a:cxn>
              </a:cxnLst>
              <a:rect l="T9" t="T10" r="T11" b="T12"/>
              <a:pathLst>
                <a:path w="384" h="104">
                  <a:moveTo>
                    <a:pt x="0" y="104"/>
                  </a:moveTo>
                  <a:cubicBezTo>
                    <a:pt x="64" y="60"/>
                    <a:pt x="128" y="16"/>
                    <a:pt x="192" y="8"/>
                  </a:cubicBezTo>
                  <a:cubicBezTo>
                    <a:pt x="256" y="0"/>
                    <a:pt x="352" y="48"/>
                    <a:pt x="384" y="56"/>
                  </a:cubicBez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7015" name="Oval 29"/>
            <p:cNvSpPr>
              <a:spLocks noChangeAspect="1" noChangeArrowheads="1"/>
            </p:cNvSpPr>
            <p:nvPr/>
          </p:nvSpPr>
          <p:spPr bwMode="auto">
            <a:xfrm>
              <a:off x="4014" y="1369"/>
              <a:ext cx="192" cy="128"/>
            </a:xfrm>
            <a:prstGeom prst="ellipse">
              <a:avLst/>
            </a:prstGeom>
            <a:solidFill>
              <a:srgbClr val="FF0000">
                <a:alpha val="50195"/>
              </a:srgbClr>
            </a:solidFill>
            <a:ln w="9525">
              <a:solidFill>
                <a:srgbClr val="FF0000"/>
              </a:solidFill>
              <a:round/>
              <a:headEnd/>
              <a:tailEnd/>
            </a:ln>
          </p:spPr>
          <p:txBody>
            <a:bodyPr wrap="none" anchor="ctr"/>
            <a:lstStyle/>
            <a:p>
              <a:endParaRPr lang="en-US"/>
            </a:p>
          </p:txBody>
        </p:sp>
        <p:sp>
          <p:nvSpPr>
            <p:cNvPr id="127016" name="AutoShape 30"/>
            <p:cNvSpPr>
              <a:spLocks noChangeArrowheads="1"/>
            </p:cNvSpPr>
            <p:nvPr/>
          </p:nvSpPr>
          <p:spPr bwMode="auto">
            <a:xfrm>
              <a:off x="3312" y="1008"/>
              <a:ext cx="2016" cy="240"/>
            </a:xfrm>
            <a:prstGeom prst="parallelogram">
              <a:avLst>
                <a:gd name="adj" fmla="val 210000"/>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127017" name="Freeform 31"/>
            <p:cNvSpPr>
              <a:spLocks/>
            </p:cNvSpPr>
            <p:nvPr/>
          </p:nvSpPr>
          <p:spPr bwMode="auto">
            <a:xfrm>
              <a:off x="3936" y="1096"/>
              <a:ext cx="384" cy="104"/>
            </a:xfrm>
            <a:custGeom>
              <a:avLst/>
              <a:gdLst>
                <a:gd name="T0" fmla="*/ 0 w 384"/>
                <a:gd name="T1" fmla="*/ 104 h 104"/>
                <a:gd name="T2" fmla="*/ 192 w 384"/>
                <a:gd name="T3" fmla="*/ 8 h 104"/>
                <a:gd name="T4" fmla="*/ 384 w 384"/>
                <a:gd name="T5" fmla="*/ 56 h 104"/>
                <a:gd name="T6" fmla="*/ 0 60000 65536"/>
                <a:gd name="T7" fmla="*/ 0 60000 65536"/>
                <a:gd name="T8" fmla="*/ 0 60000 65536"/>
                <a:gd name="T9" fmla="*/ 0 w 384"/>
                <a:gd name="T10" fmla="*/ 0 h 104"/>
                <a:gd name="T11" fmla="*/ 384 w 384"/>
                <a:gd name="T12" fmla="*/ 104 h 104"/>
              </a:gdLst>
              <a:ahLst/>
              <a:cxnLst>
                <a:cxn ang="T6">
                  <a:pos x="T0" y="T1"/>
                </a:cxn>
                <a:cxn ang="T7">
                  <a:pos x="T2" y="T3"/>
                </a:cxn>
                <a:cxn ang="T8">
                  <a:pos x="T4" y="T5"/>
                </a:cxn>
              </a:cxnLst>
              <a:rect l="T9" t="T10" r="T11" b="T12"/>
              <a:pathLst>
                <a:path w="384" h="104">
                  <a:moveTo>
                    <a:pt x="0" y="104"/>
                  </a:moveTo>
                  <a:cubicBezTo>
                    <a:pt x="64" y="60"/>
                    <a:pt x="128" y="16"/>
                    <a:pt x="192" y="8"/>
                  </a:cubicBezTo>
                  <a:cubicBezTo>
                    <a:pt x="256" y="0"/>
                    <a:pt x="352" y="48"/>
                    <a:pt x="384" y="56"/>
                  </a:cubicBez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7018" name="Oval 32"/>
            <p:cNvSpPr>
              <a:spLocks noChangeArrowheads="1"/>
            </p:cNvSpPr>
            <p:nvPr/>
          </p:nvSpPr>
          <p:spPr bwMode="auto">
            <a:xfrm>
              <a:off x="3945" y="1029"/>
              <a:ext cx="336" cy="192"/>
            </a:xfrm>
            <a:prstGeom prst="ellipse">
              <a:avLst/>
            </a:prstGeom>
            <a:solidFill>
              <a:srgbClr val="FF0000">
                <a:alpha val="50195"/>
              </a:srgbClr>
            </a:solidFill>
            <a:ln w="9525">
              <a:solidFill>
                <a:srgbClr val="FF0000"/>
              </a:solidFill>
              <a:round/>
              <a:headEnd/>
              <a:tailEnd/>
            </a:ln>
          </p:spPr>
          <p:txBody>
            <a:bodyPr wrap="none" anchor="ctr"/>
            <a:lstStyle/>
            <a:p>
              <a:endParaRPr lang="en-US"/>
            </a:p>
          </p:txBody>
        </p:sp>
        <p:sp>
          <p:nvSpPr>
            <p:cNvPr id="127019" name="Text Box 33"/>
            <p:cNvSpPr txBox="1">
              <a:spLocks noChangeArrowheads="1"/>
            </p:cNvSpPr>
            <p:nvPr/>
          </p:nvSpPr>
          <p:spPr bwMode="auto">
            <a:xfrm rot="-5400000">
              <a:off x="4703" y="1297"/>
              <a:ext cx="1345"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33CC"/>
                  </a:solidFill>
                  <a:sym typeface="Symbol" charset="0"/>
                </a:rPr>
                <a:t></a:t>
              </a:r>
              <a:r>
                <a:rPr lang="en-US" sz="1800">
                  <a:solidFill>
                    <a:srgbClr val="0033CC"/>
                  </a:solidFill>
                </a:rPr>
                <a:t> Laplacian </a:t>
              </a:r>
              <a:r>
                <a:rPr lang="en-US" sz="1800">
                  <a:solidFill>
                    <a:srgbClr val="0033CC"/>
                  </a:solidFill>
                  <a:sym typeface="Symbol" charset="0"/>
                </a:rPr>
                <a:t></a:t>
              </a:r>
              <a:endParaRPr lang="ru-RU" sz="1800">
                <a:solidFill>
                  <a:srgbClr val="0033CC"/>
                </a:solidFill>
                <a:sym typeface="Symbol" charset="0"/>
              </a:endParaRPr>
            </a:p>
          </p:txBody>
        </p:sp>
      </p:grpSp>
      <p:grpSp>
        <p:nvGrpSpPr>
          <p:cNvPr id="3" name="Group 71"/>
          <p:cNvGrpSpPr>
            <a:grpSpLocks/>
          </p:cNvGrpSpPr>
          <p:nvPr/>
        </p:nvGrpSpPr>
        <p:grpSpPr bwMode="auto">
          <a:xfrm>
            <a:off x="0" y="3244850"/>
            <a:ext cx="9144000" cy="2514600"/>
            <a:chOff x="0" y="2160"/>
            <a:chExt cx="5760" cy="1584"/>
          </a:xfrm>
        </p:grpSpPr>
        <p:sp>
          <p:nvSpPr>
            <p:cNvPr id="126984" name="Rectangle 34"/>
            <p:cNvSpPr>
              <a:spLocks noChangeArrowheads="1"/>
            </p:cNvSpPr>
            <p:nvPr/>
          </p:nvSpPr>
          <p:spPr bwMode="auto">
            <a:xfrm>
              <a:off x="240" y="2180"/>
              <a:ext cx="2640" cy="12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pPr>
              <a:r>
                <a:rPr lang="en-US" sz="2800" dirty="0">
                  <a:solidFill>
                    <a:srgbClr val="0033CC"/>
                  </a:solidFill>
                  <a:cs typeface="Arial" charset="0"/>
                </a:rPr>
                <a:t>SIFT (Lowe)</a:t>
              </a:r>
              <a:r>
                <a:rPr lang="en-US" sz="2800" baseline="30000" dirty="0">
                  <a:cs typeface="Arial" charset="0"/>
                </a:rPr>
                <a:t>2</a:t>
              </a:r>
              <a:br>
                <a:rPr lang="en-US" sz="2800" dirty="0">
                  <a:cs typeface="Arial" charset="0"/>
                </a:rPr>
              </a:br>
              <a:r>
                <a:rPr lang="en-US" i="1" dirty="0"/>
                <a:t>Find local maximum of:</a:t>
              </a:r>
            </a:p>
            <a:p>
              <a:pPr marL="742950" lvl="1" indent="-285750">
                <a:lnSpc>
                  <a:spcPct val="90000"/>
                </a:lnSpc>
                <a:spcBef>
                  <a:spcPct val="20000"/>
                </a:spcBef>
                <a:buFontTx/>
                <a:buChar char="–"/>
              </a:pPr>
              <a:r>
                <a:rPr lang="en-US" dirty="0"/>
                <a:t>Difference of Gaussians in space and scale</a:t>
              </a:r>
            </a:p>
          </p:txBody>
        </p:sp>
        <p:sp>
          <p:nvSpPr>
            <p:cNvPr id="126985" name="AutoShape 52"/>
            <p:cNvSpPr>
              <a:spLocks noChangeArrowheads="1"/>
            </p:cNvSpPr>
            <p:nvPr/>
          </p:nvSpPr>
          <p:spPr bwMode="auto">
            <a:xfrm>
              <a:off x="3312" y="3120"/>
              <a:ext cx="2016" cy="240"/>
            </a:xfrm>
            <a:prstGeom prst="parallelogram">
              <a:avLst>
                <a:gd name="adj" fmla="val 210000"/>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126986" name="Line 53"/>
            <p:cNvSpPr>
              <a:spLocks noChangeShapeType="1"/>
            </p:cNvSpPr>
            <p:nvPr/>
          </p:nvSpPr>
          <p:spPr bwMode="auto">
            <a:xfrm flipV="1">
              <a:off x="2976" y="2544"/>
              <a:ext cx="0" cy="912"/>
            </a:xfrm>
            <a:prstGeom prst="line">
              <a:avLst/>
            </a:prstGeom>
            <a:noFill/>
            <a:ln w="19050">
              <a:solidFill>
                <a:schemeClr val="tx1"/>
              </a:solidFill>
              <a:round/>
              <a:headEnd/>
              <a:tailEnd type="stealth" w="med" len="med"/>
            </a:ln>
            <a:extLst>
              <a:ext uri="{909E8E84-426E-40dd-AFC4-6F175D3DCCD1}">
                <a14:hiddenFill xmlns="" xmlns:a14="http://schemas.microsoft.com/office/drawing/2010/main">
                  <a:noFill/>
                </a14:hiddenFill>
              </a:ext>
            </a:extLst>
          </p:spPr>
          <p:txBody>
            <a:bodyPr/>
            <a:lstStyle/>
            <a:p>
              <a:endParaRPr lang="en-US"/>
            </a:p>
          </p:txBody>
        </p:sp>
        <p:sp>
          <p:nvSpPr>
            <p:cNvPr id="126987" name="Line 54"/>
            <p:cNvSpPr>
              <a:spLocks noChangeShapeType="1"/>
            </p:cNvSpPr>
            <p:nvPr/>
          </p:nvSpPr>
          <p:spPr bwMode="auto">
            <a:xfrm>
              <a:off x="2976" y="3456"/>
              <a:ext cx="2160" cy="0"/>
            </a:xfrm>
            <a:prstGeom prst="line">
              <a:avLst/>
            </a:prstGeom>
            <a:noFill/>
            <a:ln w="19050">
              <a:solidFill>
                <a:schemeClr val="tx1"/>
              </a:solidFill>
              <a:round/>
              <a:headEnd/>
              <a:tailEnd type="stealth" w="med" len="med"/>
            </a:ln>
            <a:extLst>
              <a:ext uri="{909E8E84-426E-40dd-AFC4-6F175D3DCCD1}">
                <a14:hiddenFill xmlns="" xmlns:a14="http://schemas.microsoft.com/office/drawing/2010/main">
                  <a:noFill/>
                </a14:hiddenFill>
              </a:ext>
            </a:extLst>
          </p:spPr>
          <p:txBody>
            <a:bodyPr/>
            <a:lstStyle/>
            <a:p>
              <a:endParaRPr lang="en-US"/>
            </a:p>
          </p:txBody>
        </p:sp>
        <p:sp>
          <p:nvSpPr>
            <p:cNvPr id="126988" name="Line 55"/>
            <p:cNvSpPr>
              <a:spLocks noChangeShapeType="1"/>
            </p:cNvSpPr>
            <p:nvPr/>
          </p:nvSpPr>
          <p:spPr bwMode="auto">
            <a:xfrm flipV="1">
              <a:off x="2976" y="3110"/>
              <a:ext cx="668" cy="346"/>
            </a:xfrm>
            <a:prstGeom prst="line">
              <a:avLst/>
            </a:prstGeom>
            <a:noFill/>
            <a:ln w="19050">
              <a:solidFill>
                <a:schemeClr val="tx1"/>
              </a:solidFill>
              <a:round/>
              <a:headEnd/>
              <a:tailEnd type="stealth" w="med" len="med"/>
            </a:ln>
            <a:extLst>
              <a:ext uri="{909E8E84-426E-40dd-AFC4-6F175D3DCCD1}">
                <a14:hiddenFill xmlns="" xmlns:a14="http://schemas.microsoft.com/office/drawing/2010/main">
                  <a:noFill/>
                </a14:hiddenFill>
              </a:ext>
            </a:extLst>
          </p:spPr>
          <p:txBody>
            <a:bodyPr/>
            <a:lstStyle/>
            <a:p>
              <a:endParaRPr lang="en-US"/>
            </a:p>
          </p:txBody>
        </p:sp>
        <p:sp>
          <p:nvSpPr>
            <p:cNvPr id="126989" name="Text Box 56"/>
            <p:cNvSpPr txBox="1">
              <a:spLocks noChangeArrowheads="1"/>
            </p:cNvSpPr>
            <p:nvPr/>
          </p:nvSpPr>
          <p:spPr bwMode="auto">
            <a:xfrm>
              <a:off x="2832" y="2304"/>
              <a:ext cx="499"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scale</a:t>
              </a:r>
              <a:endParaRPr lang="ru-RU" sz="1800"/>
            </a:p>
          </p:txBody>
        </p:sp>
        <p:sp>
          <p:nvSpPr>
            <p:cNvPr id="126990" name="Text Box 57"/>
            <p:cNvSpPr txBox="1">
              <a:spLocks noChangeArrowheads="1"/>
            </p:cNvSpPr>
            <p:nvPr/>
          </p:nvSpPr>
          <p:spPr bwMode="auto">
            <a:xfrm>
              <a:off x="5004" y="3439"/>
              <a:ext cx="187"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i="1"/>
                <a:t>x</a:t>
              </a:r>
              <a:endParaRPr lang="ru-RU" sz="2000" i="1"/>
            </a:p>
          </p:txBody>
        </p:sp>
        <p:sp>
          <p:nvSpPr>
            <p:cNvPr id="126991" name="Text Box 58"/>
            <p:cNvSpPr txBox="1">
              <a:spLocks noChangeArrowheads="1"/>
            </p:cNvSpPr>
            <p:nvPr/>
          </p:nvSpPr>
          <p:spPr bwMode="auto">
            <a:xfrm>
              <a:off x="3324" y="3007"/>
              <a:ext cx="187"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i="1"/>
                <a:t>y</a:t>
              </a:r>
              <a:endParaRPr lang="ru-RU" sz="2000" i="1"/>
            </a:p>
          </p:txBody>
        </p:sp>
        <p:sp>
          <p:nvSpPr>
            <p:cNvPr id="126992" name="Text Box 59"/>
            <p:cNvSpPr txBox="1">
              <a:spLocks noChangeArrowheads="1"/>
            </p:cNvSpPr>
            <p:nvPr/>
          </p:nvSpPr>
          <p:spPr bwMode="auto">
            <a:xfrm>
              <a:off x="3509" y="3456"/>
              <a:ext cx="964"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33CC"/>
                  </a:solidFill>
                  <a:sym typeface="Symbol" charset="0"/>
                </a:rPr>
                <a:t></a:t>
              </a:r>
              <a:r>
                <a:rPr lang="en-US" sz="1800" dirty="0">
                  <a:solidFill>
                    <a:srgbClr val="0033CC"/>
                  </a:solidFill>
                </a:rPr>
                <a:t> </a:t>
              </a:r>
              <a:r>
                <a:rPr lang="en-US" sz="1800" dirty="0" err="1">
                  <a:solidFill>
                    <a:srgbClr val="0033CC"/>
                  </a:solidFill>
                </a:rPr>
                <a:t>DoG</a:t>
              </a:r>
              <a:r>
                <a:rPr lang="en-US" sz="1800" dirty="0">
                  <a:solidFill>
                    <a:srgbClr val="0033CC"/>
                  </a:solidFill>
                </a:rPr>
                <a:t> </a:t>
              </a:r>
              <a:r>
                <a:rPr lang="en-US" sz="1800" dirty="0">
                  <a:solidFill>
                    <a:srgbClr val="0033CC"/>
                  </a:solidFill>
                  <a:sym typeface="Symbol" charset="0"/>
                </a:rPr>
                <a:t></a:t>
              </a:r>
              <a:endParaRPr lang="ru-RU" sz="1800" dirty="0">
                <a:solidFill>
                  <a:srgbClr val="0033CC"/>
                </a:solidFill>
                <a:sym typeface="Symbol" charset="0"/>
              </a:endParaRPr>
            </a:p>
          </p:txBody>
        </p:sp>
        <p:sp>
          <p:nvSpPr>
            <p:cNvPr id="126993" name="Freeform 60"/>
            <p:cNvSpPr>
              <a:spLocks/>
            </p:cNvSpPr>
            <p:nvPr/>
          </p:nvSpPr>
          <p:spPr bwMode="auto">
            <a:xfrm>
              <a:off x="3936" y="3208"/>
              <a:ext cx="384" cy="104"/>
            </a:xfrm>
            <a:custGeom>
              <a:avLst/>
              <a:gdLst>
                <a:gd name="T0" fmla="*/ 0 w 384"/>
                <a:gd name="T1" fmla="*/ 104 h 104"/>
                <a:gd name="T2" fmla="*/ 192 w 384"/>
                <a:gd name="T3" fmla="*/ 8 h 104"/>
                <a:gd name="T4" fmla="*/ 384 w 384"/>
                <a:gd name="T5" fmla="*/ 56 h 104"/>
                <a:gd name="T6" fmla="*/ 0 60000 65536"/>
                <a:gd name="T7" fmla="*/ 0 60000 65536"/>
                <a:gd name="T8" fmla="*/ 0 60000 65536"/>
                <a:gd name="T9" fmla="*/ 0 w 384"/>
                <a:gd name="T10" fmla="*/ 0 h 104"/>
                <a:gd name="T11" fmla="*/ 384 w 384"/>
                <a:gd name="T12" fmla="*/ 104 h 104"/>
              </a:gdLst>
              <a:ahLst/>
              <a:cxnLst>
                <a:cxn ang="T6">
                  <a:pos x="T0" y="T1"/>
                </a:cxn>
                <a:cxn ang="T7">
                  <a:pos x="T2" y="T3"/>
                </a:cxn>
                <a:cxn ang="T8">
                  <a:pos x="T4" y="T5"/>
                </a:cxn>
              </a:cxnLst>
              <a:rect l="T9" t="T10" r="T11" b="T12"/>
              <a:pathLst>
                <a:path w="384" h="104">
                  <a:moveTo>
                    <a:pt x="0" y="104"/>
                  </a:moveTo>
                  <a:cubicBezTo>
                    <a:pt x="64" y="60"/>
                    <a:pt x="128" y="16"/>
                    <a:pt x="192" y="8"/>
                  </a:cubicBezTo>
                  <a:cubicBezTo>
                    <a:pt x="256" y="0"/>
                    <a:pt x="352" y="48"/>
                    <a:pt x="384" y="56"/>
                  </a:cubicBez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6994" name="Oval 61"/>
            <p:cNvSpPr>
              <a:spLocks noChangeArrowheads="1"/>
            </p:cNvSpPr>
            <p:nvPr/>
          </p:nvSpPr>
          <p:spPr bwMode="auto">
            <a:xfrm>
              <a:off x="4032" y="3168"/>
              <a:ext cx="144" cy="96"/>
            </a:xfrm>
            <a:prstGeom prst="ellipse">
              <a:avLst/>
            </a:prstGeom>
            <a:solidFill>
              <a:srgbClr val="FF0000">
                <a:alpha val="50195"/>
              </a:srgbClr>
            </a:solidFill>
            <a:ln w="9525">
              <a:solidFill>
                <a:srgbClr val="FF0000"/>
              </a:solidFill>
              <a:round/>
              <a:headEnd/>
              <a:tailEnd/>
            </a:ln>
          </p:spPr>
          <p:txBody>
            <a:bodyPr wrap="none" anchor="ctr"/>
            <a:lstStyle/>
            <a:p>
              <a:endParaRPr lang="en-US"/>
            </a:p>
          </p:txBody>
        </p:sp>
        <p:sp>
          <p:nvSpPr>
            <p:cNvPr id="126995" name="AutoShape 62"/>
            <p:cNvSpPr>
              <a:spLocks noChangeArrowheads="1"/>
            </p:cNvSpPr>
            <p:nvPr/>
          </p:nvSpPr>
          <p:spPr bwMode="auto">
            <a:xfrm>
              <a:off x="3312" y="2784"/>
              <a:ext cx="2016" cy="240"/>
            </a:xfrm>
            <a:prstGeom prst="parallelogram">
              <a:avLst>
                <a:gd name="adj" fmla="val 210000"/>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126996" name="Freeform 63"/>
            <p:cNvSpPr>
              <a:spLocks/>
            </p:cNvSpPr>
            <p:nvPr/>
          </p:nvSpPr>
          <p:spPr bwMode="auto">
            <a:xfrm>
              <a:off x="3936" y="2872"/>
              <a:ext cx="384" cy="104"/>
            </a:xfrm>
            <a:custGeom>
              <a:avLst/>
              <a:gdLst>
                <a:gd name="T0" fmla="*/ 0 w 384"/>
                <a:gd name="T1" fmla="*/ 104 h 104"/>
                <a:gd name="T2" fmla="*/ 192 w 384"/>
                <a:gd name="T3" fmla="*/ 8 h 104"/>
                <a:gd name="T4" fmla="*/ 384 w 384"/>
                <a:gd name="T5" fmla="*/ 56 h 104"/>
                <a:gd name="T6" fmla="*/ 0 60000 65536"/>
                <a:gd name="T7" fmla="*/ 0 60000 65536"/>
                <a:gd name="T8" fmla="*/ 0 60000 65536"/>
                <a:gd name="T9" fmla="*/ 0 w 384"/>
                <a:gd name="T10" fmla="*/ 0 h 104"/>
                <a:gd name="T11" fmla="*/ 384 w 384"/>
                <a:gd name="T12" fmla="*/ 104 h 104"/>
              </a:gdLst>
              <a:ahLst/>
              <a:cxnLst>
                <a:cxn ang="T6">
                  <a:pos x="T0" y="T1"/>
                </a:cxn>
                <a:cxn ang="T7">
                  <a:pos x="T2" y="T3"/>
                </a:cxn>
                <a:cxn ang="T8">
                  <a:pos x="T4" y="T5"/>
                </a:cxn>
              </a:cxnLst>
              <a:rect l="T9" t="T10" r="T11" b="T12"/>
              <a:pathLst>
                <a:path w="384" h="104">
                  <a:moveTo>
                    <a:pt x="0" y="104"/>
                  </a:moveTo>
                  <a:cubicBezTo>
                    <a:pt x="64" y="60"/>
                    <a:pt x="128" y="16"/>
                    <a:pt x="192" y="8"/>
                  </a:cubicBezTo>
                  <a:cubicBezTo>
                    <a:pt x="256" y="0"/>
                    <a:pt x="352" y="48"/>
                    <a:pt x="384" y="56"/>
                  </a:cubicBez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6997" name="Oval 64"/>
            <p:cNvSpPr>
              <a:spLocks noChangeAspect="1" noChangeArrowheads="1"/>
            </p:cNvSpPr>
            <p:nvPr/>
          </p:nvSpPr>
          <p:spPr bwMode="auto">
            <a:xfrm>
              <a:off x="4014" y="2809"/>
              <a:ext cx="192" cy="128"/>
            </a:xfrm>
            <a:prstGeom prst="ellipse">
              <a:avLst/>
            </a:prstGeom>
            <a:solidFill>
              <a:srgbClr val="FF0000">
                <a:alpha val="50195"/>
              </a:srgbClr>
            </a:solidFill>
            <a:ln w="9525">
              <a:solidFill>
                <a:srgbClr val="FF0000"/>
              </a:solidFill>
              <a:round/>
              <a:headEnd/>
              <a:tailEnd/>
            </a:ln>
          </p:spPr>
          <p:txBody>
            <a:bodyPr wrap="none" anchor="ctr"/>
            <a:lstStyle/>
            <a:p>
              <a:endParaRPr lang="en-US"/>
            </a:p>
          </p:txBody>
        </p:sp>
        <p:sp>
          <p:nvSpPr>
            <p:cNvPr id="126998" name="AutoShape 65"/>
            <p:cNvSpPr>
              <a:spLocks noChangeArrowheads="1"/>
            </p:cNvSpPr>
            <p:nvPr/>
          </p:nvSpPr>
          <p:spPr bwMode="auto">
            <a:xfrm>
              <a:off x="3312" y="2448"/>
              <a:ext cx="2016" cy="240"/>
            </a:xfrm>
            <a:prstGeom prst="parallelogram">
              <a:avLst>
                <a:gd name="adj" fmla="val 210000"/>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126999" name="Freeform 66"/>
            <p:cNvSpPr>
              <a:spLocks/>
            </p:cNvSpPr>
            <p:nvPr/>
          </p:nvSpPr>
          <p:spPr bwMode="auto">
            <a:xfrm>
              <a:off x="3936" y="2536"/>
              <a:ext cx="384" cy="104"/>
            </a:xfrm>
            <a:custGeom>
              <a:avLst/>
              <a:gdLst>
                <a:gd name="T0" fmla="*/ 0 w 384"/>
                <a:gd name="T1" fmla="*/ 104 h 104"/>
                <a:gd name="T2" fmla="*/ 192 w 384"/>
                <a:gd name="T3" fmla="*/ 8 h 104"/>
                <a:gd name="T4" fmla="*/ 384 w 384"/>
                <a:gd name="T5" fmla="*/ 56 h 104"/>
                <a:gd name="T6" fmla="*/ 0 60000 65536"/>
                <a:gd name="T7" fmla="*/ 0 60000 65536"/>
                <a:gd name="T8" fmla="*/ 0 60000 65536"/>
                <a:gd name="T9" fmla="*/ 0 w 384"/>
                <a:gd name="T10" fmla="*/ 0 h 104"/>
                <a:gd name="T11" fmla="*/ 384 w 384"/>
                <a:gd name="T12" fmla="*/ 104 h 104"/>
              </a:gdLst>
              <a:ahLst/>
              <a:cxnLst>
                <a:cxn ang="T6">
                  <a:pos x="T0" y="T1"/>
                </a:cxn>
                <a:cxn ang="T7">
                  <a:pos x="T2" y="T3"/>
                </a:cxn>
                <a:cxn ang="T8">
                  <a:pos x="T4" y="T5"/>
                </a:cxn>
              </a:cxnLst>
              <a:rect l="T9" t="T10" r="T11" b="T12"/>
              <a:pathLst>
                <a:path w="384" h="104">
                  <a:moveTo>
                    <a:pt x="0" y="104"/>
                  </a:moveTo>
                  <a:cubicBezTo>
                    <a:pt x="64" y="60"/>
                    <a:pt x="128" y="16"/>
                    <a:pt x="192" y="8"/>
                  </a:cubicBezTo>
                  <a:cubicBezTo>
                    <a:pt x="256" y="0"/>
                    <a:pt x="352" y="48"/>
                    <a:pt x="384" y="56"/>
                  </a:cubicBez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7000" name="Oval 67"/>
            <p:cNvSpPr>
              <a:spLocks noChangeArrowheads="1"/>
            </p:cNvSpPr>
            <p:nvPr/>
          </p:nvSpPr>
          <p:spPr bwMode="auto">
            <a:xfrm>
              <a:off x="3945" y="2469"/>
              <a:ext cx="336" cy="192"/>
            </a:xfrm>
            <a:prstGeom prst="ellipse">
              <a:avLst/>
            </a:prstGeom>
            <a:solidFill>
              <a:srgbClr val="FF0000">
                <a:alpha val="50195"/>
              </a:srgbClr>
            </a:solidFill>
            <a:ln w="9525">
              <a:solidFill>
                <a:srgbClr val="FF0000"/>
              </a:solidFill>
              <a:round/>
              <a:headEnd/>
              <a:tailEnd/>
            </a:ln>
          </p:spPr>
          <p:txBody>
            <a:bodyPr wrap="none" anchor="ctr"/>
            <a:lstStyle/>
            <a:p>
              <a:endParaRPr lang="en-US"/>
            </a:p>
          </p:txBody>
        </p:sp>
        <p:sp>
          <p:nvSpPr>
            <p:cNvPr id="127001" name="Text Box 68"/>
            <p:cNvSpPr txBox="1">
              <a:spLocks noChangeArrowheads="1"/>
            </p:cNvSpPr>
            <p:nvPr/>
          </p:nvSpPr>
          <p:spPr bwMode="auto">
            <a:xfrm rot="-5400000">
              <a:off x="4894" y="2735"/>
              <a:ext cx="964"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33CC"/>
                  </a:solidFill>
                  <a:sym typeface="Symbol" charset="0"/>
                </a:rPr>
                <a:t></a:t>
              </a:r>
              <a:r>
                <a:rPr lang="en-US" sz="1800">
                  <a:solidFill>
                    <a:srgbClr val="0033CC"/>
                  </a:solidFill>
                </a:rPr>
                <a:t> DoG </a:t>
              </a:r>
              <a:r>
                <a:rPr lang="en-US" sz="1800">
                  <a:solidFill>
                    <a:srgbClr val="0033CC"/>
                  </a:solidFill>
                  <a:sym typeface="Symbol" charset="0"/>
                </a:rPr>
                <a:t></a:t>
              </a:r>
              <a:endParaRPr lang="ru-RU" sz="1800">
                <a:solidFill>
                  <a:srgbClr val="0033CC"/>
                </a:solidFill>
                <a:sym typeface="Symbol" charset="0"/>
              </a:endParaRPr>
            </a:p>
          </p:txBody>
        </p:sp>
        <p:sp>
          <p:nvSpPr>
            <p:cNvPr id="127002" name="Line 70"/>
            <p:cNvSpPr>
              <a:spLocks noChangeShapeType="1"/>
            </p:cNvSpPr>
            <p:nvPr/>
          </p:nvSpPr>
          <p:spPr bwMode="auto">
            <a:xfrm>
              <a:off x="0" y="2160"/>
              <a:ext cx="576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2" name="Date Placeholder 1"/>
          <p:cNvSpPr>
            <a:spLocks noGrp="1"/>
          </p:cNvSpPr>
          <p:nvPr>
            <p:ph type="dt" sz="half" idx="10"/>
          </p:nvPr>
        </p:nvSpPr>
        <p:spPr/>
        <p:txBody>
          <a:bodyPr/>
          <a:lstStyle/>
          <a:p>
            <a:r>
              <a:rPr lang="en-US"/>
              <a:t>17-Oct-17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24</a:t>
            </a:fld>
            <a:endParaRPr lang="en-US" dirty="0"/>
          </a:p>
        </p:txBody>
      </p:sp>
    </p:spTree>
    <p:extLst>
      <p:ext uri="{BB962C8B-B14F-4D97-AF65-F5344CB8AC3E}">
        <p14:creationId xmlns:p14="http://schemas.microsoft.com/office/powerpoint/2010/main" val="11635616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8" name="Rectangle 2"/>
          <p:cNvSpPr>
            <a:spLocks noGrp="1" noChangeArrowheads="1"/>
          </p:cNvSpPr>
          <p:nvPr>
            <p:ph type="title"/>
          </p:nvPr>
        </p:nvSpPr>
        <p:spPr>
          <a:xfrm>
            <a:off x="457200" y="274638"/>
            <a:ext cx="8229600" cy="868362"/>
          </a:xfrm>
        </p:spPr>
        <p:txBody>
          <a:bodyPr/>
          <a:lstStyle/>
          <a:p>
            <a:pPr eaLnBrk="1" hangingPunct="1"/>
            <a:r>
              <a:rPr lang="en-US" altLang="en-US"/>
              <a:t>Difference-of-Gaussians</a:t>
            </a:r>
          </a:p>
        </p:txBody>
      </p:sp>
      <p:graphicFrame>
        <p:nvGraphicFramePr>
          <p:cNvPr id="13314" name="Object 11"/>
          <p:cNvGraphicFramePr>
            <a:graphicFrameLocks noGrp="1" noChangeAspect="1"/>
          </p:cNvGraphicFramePr>
          <p:nvPr>
            <p:ph sz="quarter" idx="2"/>
          </p:nvPr>
        </p:nvGraphicFramePr>
        <p:xfrm>
          <a:off x="457200" y="2724150"/>
          <a:ext cx="914400" cy="323850"/>
        </p:xfrm>
        <a:graphic>
          <a:graphicData uri="http://schemas.openxmlformats.org/presentationml/2006/ole">
            <mc:AlternateContent xmlns:mc="http://schemas.openxmlformats.org/markup-compatibility/2006">
              <mc:Choice xmlns:v="urn:schemas-microsoft-com:vml" Requires="v">
                <p:oleObj spid="_x0000_s79982" name="Equation" r:id="rId3" imgW="609480" imgH="215640" progId="Equation.3">
                  <p:embed/>
                </p:oleObj>
              </mc:Choice>
              <mc:Fallback>
                <p:oleObj name="Equation" r:id="rId3" imgW="60948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724150"/>
                        <a:ext cx="91440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pic>
        <p:nvPicPr>
          <p:cNvPr id="13319" name="Picture 4"/>
          <p:cNvPicPr>
            <a:picLocks noChangeAspect="1" noChangeArrowheads="1"/>
          </p:cNvPicPr>
          <p:nvPr/>
        </p:nvPicPr>
        <p:blipFill>
          <a:blip r:embed="rId5">
            <a:extLst>
              <a:ext uri="{28A0092B-C50C-407E-A947-70E740481C1C}">
                <a14:useLocalDpi xmlns:a14="http://schemas.microsoft.com/office/drawing/2010/main" val="0"/>
              </a:ext>
            </a:extLst>
          </a:blip>
          <a:srcRect t="37225"/>
          <a:stretch>
            <a:fillRect/>
          </a:stretch>
        </p:blipFill>
        <p:spPr bwMode="auto">
          <a:xfrm>
            <a:off x="1371600" y="1295400"/>
            <a:ext cx="5483225" cy="23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315" name="Object 7"/>
          <p:cNvGraphicFramePr>
            <a:graphicFrameLocks noChangeAspect="1"/>
          </p:cNvGraphicFramePr>
          <p:nvPr/>
        </p:nvGraphicFramePr>
        <p:xfrm>
          <a:off x="6629400" y="2667000"/>
          <a:ext cx="2057400" cy="274638"/>
        </p:xfrm>
        <a:graphic>
          <a:graphicData uri="http://schemas.openxmlformats.org/presentationml/2006/ole">
            <mc:AlternateContent xmlns:mc="http://schemas.openxmlformats.org/markup-compatibility/2006">
              <mc:Choice xmlns:v="urn:schemas-microsoft-com:vml" Requires="v">
                <p:oleObj spid="_x0000_s79983" name="Equation" r:id="rId6" imgW="1612800" imgH="215640" progId="Equation.3">
                  <p:embed/>
                </p:oleObj>
              </mc:Choice>
              <mc:Fallback>
                <p:oleObj name="Equation" r:id="rId6" imgW="1612800" imgH="215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9400" y="2667000"/>
                        <a:ext cx="20574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3316" name="Object 10"/>
          <p:cNvGraphicFramePr>
            <a:graphicFrameLocks noChangeAspect="1"/>
          </p:cNvGraphicFramePr>
          <p:nvPr/>
        </p:nvGraphicFramePr>
        <p:xfrm>
          <a:off x="457200" y="3124200"/>
          <a:ext cx="762000" cy="309563"/>
        </p:xfrm>
        <a:graphic>
          <a:graphicData uri="http://schemas.openxmlformats.org/presentationml/2006/ole">
            <mc:AlternateContent xmlns:mc="http://schemas.openxmlformats.org/markup-compatibility/2006">
              <mc:Choice xmlns:v="urn:schemas-microsoft-com:vml" Requires="v">
                <p:oleObj spid="_x0000_s79984" name="Equation" r:id="rId8" imgW="533160" imgH="215640" progId="Equation.3">
                  <p:embed/>
                </p:oleObj>
              </mc:Choice>
              <mc:Fallback>
                <p:oleObj name="Equation" r:id="rId8" imgW="533160" imgH="21564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3124200"/>
                        <a:ext cx="762000" cy="309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3317" name="Object 13"/>
          <p:cNvGraphicFramePr>
            <a:graphicFrameLocks noGrp="1" noChangeAspect="1"/>
          </p:cNvGraphicFramePr>
          <p:nvPr>
            <p:ph sz="quarter" idx="3"/>
          </p:nvPr>
        </p:nvGraphicFramePr>
        <p:xfrm>
          <a:off x="457200" y="2305050"/>
          <a:ext cx="1041400" cy="361950"/>
        </p:xfrm>
        <a:graphic>
          <a:graphicData uri="http://schemas.openxmlformats.org/presentationml/2006/ole">
            <mc:AlternateContent xmlns:mc="http://schemas.openxmlformats.org/markup-compatibility/2006">
              <mc:Choice xmlns:v="urn:schemas-microsoft-com:vml" Requires="v">
                <p:oleObj spid="_x0000_s79985" name="Equation" r:id="rId10" imgW="660240" imgH="228600" progId="Equation.3">
                  <p:embed/>
                </p:oleObj>
              </mc:Choice>
              <mc:Fallback>
                <p:oleObj name="Equation" r:id="rId10" imgW="660240" imgH="228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 y="2305050"/>
                        <a:ext cx="104140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pic>
        <p:nvPicPr>
          <p:cNvPr id="13320" name="Picture 3"/>
          <p:cNvPicPr>
            <a:picLocks noChangeAspect="1" noChangeArrowheads="1"/>
          </p:cNvPicPr>
          <p:nvPr/>
        </p:nvPicPr>
        <p:blipFill>
          <a:blip r:embed="rId12">
            <a:extLst>
              <a:ext uri="{28A0092B-C50C-407E-A947-70E740481C1C}">
                <a14:useLocalDpi xmlns:a14="http://schemas.microsoft.com/office/drawing/2010/main" val="0"/>
              </a:ext>
            </a:extLst>
          </a:blip>
          <a:srcRect b="47610"/>
          <a:stretch>
            <a:fillRect/>
          </a:stretch>
        </p:blipFill>
        <p:spPr bwMode="auto">
          <a:xfrm>
            <a:off x="611188" y="3733800"/>
            <a:ext cx="74168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4"/>
          <p:cNvPicPr>
            <a:picLocks noChangeAspect="1" noChangeArrowheads="1"/>
          </p:cNvPicPr>
          <p:nvPr/>
        </p:nvPicPr>
        <p:blipFill>
          <a:blip r:embed="rId13">
            <a:extLst>
              <a:ext uri="{28A0092B-C50C-407E-A947-70E740481C1C}">
                <a14:useLocalDpi xmlns:a14="http://schemas.microsoft.com/office/drawing/2010/main" val="0"/>
              </a:ext>
            </a:extLst>
          </a:blip>
          <a:srcRect b="47002"/>
          <a:stretch>
            <a:fillRect/>
          </a:stretch>
        </p:blipFill>
        <p:spPr bwMode="auto">
          <a:xfrm>
            <a:off x="1295400" y="5257800"/>
            <a:ext cx="59055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60398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41" name="Rectangle 2"/>
          <p:cNvSpPr>
            <a:spLocks noGrp="1" noChangeArrowheads="1"/>
          </p:cNvSpPr>
          <p:nvPr>
            <p:ph type="title"/>
          </p:nvPr>
        </p:nvSpPr>
        <p:spPr/>
        <p:txBody>
          <a:bodyPr/>
          <a:lstStyle/>
          <a:p>
            <a:pPr eaLnBrk="1" hangingPunct="1"/>
            <a:r>
              <a:rPr lang="en-US" altLang="en-US"/>
              <a:t>Scale-Space Extrema</a:t>
            </a:r>
          </a:p>
        </p:txBody>
      </p:sp>
      <p:sp>
        <p:nvSpPr>
          <p:cNvPr id="14342" name="Rectangle 3"/>
          <p:cNvSpPr>
            <a:spLocks noGrp="1" noChangeArrowheads="1"/>
          </p:cNvSpPr>
          <p:nvPr>
            <p:ph type="body" idx="1"/>
          </p:nvPr>
        </p:nvSpPr>
        <p:spPr/>
        <p:txBody>
          <a:bodyPr/>
          <a:lstStyle/>
          <a:p>
            <a:pPr eaLnBrk="1" hangingPunct="1"/>
            <a:r>
              <a:rPr lang="en-US" altLang="en-US" sz="2800"/>
              <a:t>Choose all extrema within 3x3x3 neighborhood. </a:t>
            </a:r>
          </a:p>
        </p:txBody>
      </p:sp>
      <p:pic>
        <p:nvPicPr>
          <p:cNvPr id="1434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514600"/>
            <a:ext cx="2895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338" name="Object 5"/>
          <p:cNvGraphicFramePr>
            <a:graphicFrameLocks noChangeAspect="1"/>
          </p:cNvGraphicFramePr>
          <p:nvPr/>
        </p:nvGraphicFramePr>
        <p:xfrm>
          <a:off x="5481638" y="4435475"/>
          <a:ext cx="812800" cy="476250"/>
        </p:xfrm>
        <a:graphic>
          <a:graphicData uri="http://schemas.openxmlformats.org/presentationml/2006/ole">
            <mc:AlternateContent xmlns:mc="http://schemas.openxmlformats.org/markup-compatibility/2006">
              <mc:Choice xmlns:v="urn:schemas-microsoft-com:vml" Requires="v">
                <p:oleObj spid="_x0000_s81002" name="Equation" r:id="rId4" imgW="368280" imgH="215640" progId="Equation.3">
                  <p:embed/>
                </p:oleObj>
              </mc:Choice>
              <mc:Fallback>
                <p:oleObj name="Equation" r:id="rId4" imgW="36828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1638" y="4435475"/>
                        <a:ext cx="8128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4339" name="Object 6"/>
          <p:cNvGraphicFramePr>
            <a:graphicFrameLocks noChangeAspect="1"/>
          </p:cNvGraphicFramePr>
          <p:nvPr/>
        </p:nvGraphicFramePr>
        <p:xfrm>
          <a:off x="5481638" y="3606800"/>
          <a:ext cx="979487" cy="476250"/>
        </p:xfrm>
        <a:graphic>
          <a:graphicData uri="http://schemas.openxmlformats.org/presentationml/2006/ole">
            <mc:AlternateContent xmlns:mc="http://schemas.openxmlformats.org/markup-compatibility/2006">
              <mc:Choice xmlns:v="urn:schemas-microsoft-com:vml" Requires="v">
                <p:oleObj spid="_x0000_s81003" name="Equation" r:id="rId6" imgW="444240" imgH="215640" progId="Equation.3">
                  <p:embed/>
                </p:oleObj>
              </mc:Choice>
              <mc:Fallback>
                <p:oleObj name="Equation" r:id="rId6" imgW="444240" imgH="215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1638" y="3606800"/>
                        <a:ext cx="979487"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4340" name="Object 7"/>
          <p:cNvGraphicFramePr>
            <a:graphicFrameLocks noChangeAspect="1"/>
          </p:cNvGraphicFramePr>
          <p:nvPr/>
        </p:nvGraphicFramePr>
        <p:xfrm>
          <a:off x="5481638" y="2719388"/>
          <a:ext cx="1092200" cy="504825"/>
        </p:xfrm>
        <a:graphic>
          <a:graphicData uri="http://schemas.openxmlformats.org/presentationml/2006/ole">
            <mc:AlternateContent xmlns:mc="http://schemas.openxmlformats.org/markup-compatibility/2006">
              <mc:Choice xmlns:v="urn:schemas-microsoft-com:vml" Requires="v">
                <p:oleObj spid="_x0000_s81004" name="Equation" r:id="rId8" imgW="495000" imgH="228600" progId="Equation.3">
                  <p:embed/>
                </p:oleObj>
              </mc:Choice>
              <mc:Fallback>
                <p:oleObj name="Equation" r:id="rId8" imgW="495000" imgH="228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81638" y="2719388"/>
                        <a:ext cx="1092200" cy="50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344" name="Rectangle 8"/>
          <p:cNvSpPr>
            <a:spLocks noChangeArrowheads="1"/>
          </p:cNvSpPr>
          <p:nvPr/>
        </p:nvSpPr>
        <p:spPr bwMode="auto">
          <a:xfrm>
            <a:off x="863600" y="5410200"/>
            <a:ext cx="8280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20000"/>
              </a:spcBef>
            </a:pPr>
            <a:r>
              <a:rPr lang="en-US" altLang="zh-TW" sz="2000" dirty="0">
                <a:ea typeface="新細明體" charset="-120"/>
                <a:sym typeface="Symbol" charset="2"/>
              </a:rPr>
              <a:t>X is selected if it is larger or smaller than all 26 neighbors</a:t>
            </a:r>
            <a:endParaRPr lang="en-US" altLang="zh-TW" sz="2000" dirty="0">
              <a:ea typeface="新細明體" charset="-120"/>
            </a:endParaRPr>
          </a:p>
        </p:txBody>
      </p:sp>
      <p:graphicFrame>
        <p:nvGraphicFramePr>
          <p:cNvPr id="9" name="Object 7"/>
          <p:cNvGraphicFramePr>
            <a:graphicFrameLocks noChangeAspect="1"/>
          </p:cNvGraphicFramePr>
          <p:nvPr>
            <p:extLst>
              <p:ext uri="{D42A27DB-BD31-4B8C-83A1-F6EECF244321}">
                <p14:modId xmlns:p14="http://schemas.microsoft.com/office/powerpoint/2010/main" val="2331822149"/>
              </p:ext>
            </p:extLst>
          </p:nvPr>
        </p:nvGraphicFramePr>
        <p:xfrm>
          <a:off x="2528034" y="5893595"/>
          <a:ext cx="3529012" cy="533400"/>
        </p:xfrm>
        <a:graphic>
          <a:graphicData uri="http://schemas.openxmlformats.org/presentationml/2006/ole">
            <mc:AlternateContent xmlns:mc="http://schemas.openxmlformats.org/markup-compatibility/2006">
              <mc:Choice xmlns:v="urn:schemas-microsoft-com:vml" Requires="v">
                <p:oleObj spid="_x0000_s81005" name="Equation" r:id="rId10" imgW="1600200" imgH="241200" progId="Equation.DSMT4">
                  <p:embed/>
                </p:oleObj>
              </mc:Choice>
              <mc:Fallback>
                <p:oleObj name="Equation" r:id="rId10" imgW="1600200" imgH="241200" progId="Equation.DSMT4">
                  <p:embed/>
                  <p:pic>
                    <p:nvPicPr>
                      <p:cNvPr id="0" name=""/>
                      <p:cNvPicPr>
                        <a:picLocks noChangeAspect="1" noChangeArrowheads="1"/>
                      </p:cNvPicPr>
                      <p:nvPr/>
                    </p:nvPicPr>
                    <p:blipFill>
                      <a:blip r:embed="rId11"/>
                      <a:srcRect/>
                      <a:stretch>
                        <a:fillRect/>
                      </a:stretch>
                    </p:blipFill>
                    <p:spPr bwMode="auto">
                      <a:xfrm>
                        <a:off x="2528034" y="5893595"/>
                        <a:ext cx="3529012"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5343223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6"/>
          <p:cNvSpPr>
            <a:spLocks noGrp="1"/>
          </p:cNvSpPr>
          <p:nvPr>
            <p:ph idx="1"/>
          </p:nvPr>
        </p:nvSpPr>
        <p:spPr>
          <a:xfrm>
            <a:off x="331218" y="1044258"/>
            <a:ext cx="8507981" cy="2819400"/>
          </a:xfrm>
        </p:spPr>
        <p:txBody>
          <a:bodyPr>
            <a:normAutofit fontScale="92500"/>
          </a:bodyPr>
          <a:lstStyle/>
          <a:p>
            <a:pPr marL="0" indent="0" eaLnBrk="1" hangingPunct="1">
              <a:buNone/>
            </a:pPr>
            <a:r>
              <a:rPr lang="en-US" dirty="0"/>
              <a:t>Approximate </a:t>
            </a:r>
            <a:r>
              <a:rPr lang="en-US" dirty="0" err="1"/>
              <a:t>LoG</a:t>
            </a:r>
            <a:r>
              <a:rPr lang="en-US" dirty="0"/>
              <a:t> with Difference-of-Gaussian (</a:t>
            </a:r>
            <a:r>
              <a:rPr lang="en-US" dirty="0" err="1"/>
              <a:t>DoG</a:t>
            </a:r>
            <a:r>
              <a:rPr lang="en-US" dirty="0"/>
              <a:t>).</a:t>
            </a:r>
          </a:p>
          <a:p>
            <a:pPr marL="0" indent="0" eaLnBrk="1" hangingPunct="1">
              <a:buNone/>
            </a:pPr>
            <a:endParaRPr lang="en-US" dirty="0"/>
          </a:p>
          <a:p>
            <a:pPr marL="0" indent="0" eaLnBrk="1" hangingPunct="1">
              <a:buNone/>
            </a:pPr>
            <a:r>
              <a:rPr lang="en-US" dirty="0"/>
              <a:t>1. Blur image with   </a:t>
            </a:r>
            <a:r>
              <a:rPr lang="el-GR" dirty="0"/>
              <a:t>σ </a:t>
            </a:r>
            <a:r>
              <a:rPr lang="en-US" dirty="0"/>
              <a:t>Gaussian kernel</a:t>
            </a:r>
          </a:p>
          <a:p>
            <a:pPr marL="0" indent="0" eaLnBrk="1" hangingPunct="1">
              <a:buNone/>
            </a:pPr>
            <a:r>
              <a:rPr lang="en-US" dirty="0"/>
              <a:t>2. Blur image with </a:t>
            </a:r>
            <a:r>
              <a:rPr lang="en-US" i="1" dirty="0"/>
              <a:t>k</a:t>
            </a:r>
            <a:r>
              <a:rPr lang="el-GR" dirty="0"/>
              <a:t>σ</a:t>
            </a:r>
            <a:r>
              <a:rPr lang="en-US" dirty="0"/>
              <a:t> Gaussian kernel</a:t>
            </a:r>
          </a:p>
          <a:p>
            <a:pPr marL="0" indent="0" eaLnBrk="1" hangingPunct="1">
              <a:buNone/>
            </a:pPr>
            <a:r>
              <a:rPr lang="en-US" dirty="0"/>
              <a:t>3. Subtract 2. from 1.</a:t>
            </a:r>
            <a:endParaRPr lang="de-CH" dirty="0"/>
          </a:p>
        </p:txBody>
      </p:sp>
      <p:sp>
        <p:nvSpPr>
          <p:cNvPr id="50178" name="Title 1"/>
          <p:cNvSpPr>
            <a:spLocks noGrp="1"/>
          </p:cNvSpPr>
          <p:nvPr>
            <p:ph type="title"/>
          </p:nvPr>
        </p:nvSpPr>
        <p:spPr/>
        <p:txBody>
          <a:bodyPr/>
          <a:lstStyle/>
          <a:p>
            <a:r>
              <a:rPr lang="de-CH" dirty="0"/>
              <a:t>Alternative approach</a:t>
            </a:r>
          </a:p>
        </p:txBody>
      </p:sp>
      <p:sp>
        <p:nvSpPr>
          <p:cNvPr id="36869" name="Footer Placeholder 4"/>
          <p:cNvSpPr>
            <a:spLocks noGrp="1"/>
          </p:cNvSpPr>
          <p:nvPr>
            <p:ph type="ftr" sz="quarter" idx="11"/>
          </p:nvPr>
        </p:nvSpPr>
        <p:spPr/>
        <p:txBody>
          <a:bodyPr/>
          <a:lstStyle/>
          <a:p>
            <a:pPr>
              <a:defRPr/>
            </a:pPr>
            <a:r>
              <a:rPr lang="de-DE"/>
              <a:t>K. Grauman, B. Leibe</a:t>
            </a:r>
          </a:p>
        </p:txBody>
      </p:sp>
      <p:pic>
        <p:nvPicPr>
          <p:cNvPr id="50182" name="Picture 4" descr="c-enhedg-laplap"/>
          <p:cNvPicPr>
            <a:picLocks noChangeAspect="1" noChangeArrowheads="1"/>
          </p:cNvPicPr>
          <p:nvPr/>
        </p:nvPicPr>
        <p:blipFill>
          <a:blip r:embed="rId3" cstate="print"/>
          <a:srcRect/>
          <a:stretch>
            <a:fillRect/>
          </a:stretch>
        </p:blipFill>
        <p:spPr bwMode="auto">
          <a:xfrm>
            <a:off x="6861968" y="5658243"/>
            <a:ext cx="1122605" cy="1122605"/>
          </a:xfrm>
          <a:prstGeom prst="rect">
            <a:avLst/>
          </a:prstGeom>
          <a:noFill/>
          <a:ln w="9525">
            <a:noFill/>
            <a:miter lim="800000"/>
            <a:headEnd/>
            <a:tailEnd/>
          </a:ln>
        </p:spPr>
      </p:pic>
      <p:grpSp>
        <p:nvGrpSpPr>
          <p:cNvPr id="50183" name="Group 11"/>
          <p:cNvGrpSpPr>
            <a:grpSpLocks/>
          </p:cNvGrpSpPr>
          <p:nvPr/>
        </p:nvGrpSpPr>
        <p:grpSpPr bwMode="auto">
          <a:xfrm>
            <a:off x="769936" y="4191000"/>
            <a:ext cx="7715251" cy="1700212"/>
            <a:chOff x="565150" y="4897438"/>
            <a:chExt cx="7715250" cy="1700212"/>
          </a:xfrm>
        </p:grpSpPr>
        <p:pic>
          <p:nvPicPr>
            <p:cNvPr id="50184" name="Picture 5"/>
            <p:cNvPicPr>
              <a:picLocks noChangeAspect="1" noChangeArrowheads="1"/>
            </p:cNvPicPr>
            <p:nvPr/>
          </p:nvPicPr>
          <p:blipFill>
            <a:blip r:embed="rId4" cstate="print"/>
            <a:srcRect/>
            <a:stretch>
              <a:fillRect/>
            </a:stretch>
          </p:blipFill>
          <p:spPr bwMode="auto">
            <a:xfrm>
              <a:off x="3156177" y="4899025"/>
              <a:ext cx="2170112" cy="1698625"/>
            </a:xfrm>
            <a:prstGeom prst="rect">
              <a:avLst/>
            </a:prstGeom>
            <a:noFill/>
            <a:ln w="12700" cap="sq">
              <a:noFill/>
              <a:miter lim="800000"/>
              <a:headEnd type="none" w="sm" len="sm"/>
              <a:tailEnd type="none" w="sm" len="sm"/>
            </a:ln>
          </p:spPr>
        </p:pic>
        <p:pic>
          <p:nvPicPr>
            <p:cNvPr id="50185" name="Picture 6"/>
            <p:cNvPicPr>
              <a:picLocks noChangeAspect="1" noChangeArrowheads="1"/>
            </p:cNvPicPr>
            <p:nvPr/>
          </p:nvPicPr>
          <p:blipFill>
            <a:blip r:embed="rId5" cstate="print"/>
            <a:srcRect/>
            <a:stretch>
              <a:fillRect/>
            </a:stretch>
          </p:blipFill>
          <p:spPr bwMode="auto">
            <a:xfrm>
              <a:off x="565150" y="4899025"/>
              <a:ext cx="2170113" cy="1698625"/>
            </a:xfrm>
            <a:prstGeom prst="rect">
              <a:avLst/>
            </a:prstGeom>
            <a:noFill/>
            <a:ln w="12700" cap="sq">
              <a:noFill/>
              <a:miter lim="800000"/>
              <a:headEnd type="none" w="sm" len="sm"/>
              <a:tailEnd type="none" w="sm" len="sm"/>
            </a:ln>
          </p:spPr>
        </p:pic>
        <p:pic>
          <p:nvPicPr>
            <p:cNvPr id="50186" name="Picture 7"/>
            <p:cNvPicPr>
              <a:picLocks noChangeAspect="1" noChangeArrowheads="1"/>
            </p:cNvPicPr>
            <p:nvPr/>
          </p:nvPicPr>
          <p:blipFill>
            <a:blip r:embed="rId6" cstate="print"/>
            <a:srcRect/>
            <a:stretch>
              <a:fillRect/>
            </a:stretch>
          </p:blipFill>
          <p:spPr bwMode="auto">
            <a:xfrm>
              <a:off x="6119813" y="4897438"/>
              <a:ext cx="2160587" cy="1700212"/>
            </a:xfrm>
            <a:prstGeom prst="rect">
              <a:avLst/>
            </a:prstGeom>
            <a:noFill/>
            <a:ln w="12700" cap="sq">
              <a:noFill/>
              <a:miter lim="800000"/>
              <a:headEnd type="none" w="sm" len="sm"/>
              <a:tailEnd type="none" w="sm" len="sm"/>
            </a:ln>
          </p:spPr>
        </p:pic>
        <p:sp>
          <p:nvSpPr>
            <p:cNvPr id="50187" name="Text Box 8"/>
            <p:cNvSpPr txBox="1">
              <a:spLocks noChangeArrowheads="1"/>
            </p:cNvSpPr>
            <p:nvPr/>
          </p:nvSpPr>
          <p:spPr bwMode="auto">
            <a:xfrm>
              <a:off x="2735263" y="5461000"/>
              <a:ext cx="431800" cy="519113"/>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pl-PL" sz="2800" b="1"/>
                <a:t>-</a:t>
              </a:r>
              <a:endParaRPr lang="en-US" sz="2800" b="1"/>
            </a:p>
          </p:txBody>
        </p:sp>
        <p:sp>
          <p:nvSpPr>
            <p:cNvPr id="50188" name="Text Box 9"/>
            <p:cNvSpPr txBox="1">
              <a:spLocks noChangeArrowheads="1"/>
            </p:cNvSpPr>
            <p:nvPr/>
          </p:nvSpPr>
          <p:spPr bwMode="auto">
            <a:xfrm>
              <a:off x="5507038" y="5403850"/>
              <a:ext cx="431800" cy="519113"/>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pl-PL" sz="2800" b="1"/>
                <a:t>=</a:t>
              </a:r>
              <a:endParaRPr lang="en-US" sz="2800" b="1"/>
            </a:p>
          </p:txBody>
        </p:sp>
      </p:grpSp>
    </p:spTree>
    <p:extLst>
      <p:ext uri="{BB962C8B-B14F-4D97-AF65-F5344CB8AC3E}">
        <p14:creationId xmlns:p14="http://schemas.microsoft.com/office/powerpoint/2010/main" val="15159048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457200" y="273050"/>
            <a:ext cx="8229600" cy="914400"/>
          </a:xfrm>
        </p:spPr>
        <p:txBody>
          <a:bodyPr>
            <a:noAutofit/>
          </a:bodyPr>
          <a:lstStyle/>
          <a:p>
            <a:r>
              <a:rPr lang="en-US" sz="3200" dirty="0"/>
              <a:t>Find local maxima in position-scale space of </a:t>
            </a:r>
            <a:r>
              <a:rPr lang="en-US" sz="3200" dirty="0" err="1"/>
              <a:t>DoG</a:t>
            </a:r>
            <a:endParaRPr lang="de-CH" sz="3200" dirty="0"/>
          </a:p>
        </p:txBody>
      </p:sp>
      <p:sp>
        <p:nvSpPr>
          <p:cNvPr id="16390" name="Footer Placeholder 4"/>
          <p:cNvSpPr>
            <a:spLocks noGrp="1"/>
          </p:cNvSpPr>
          <p:nvPr>
            <p:ph type="ftr" sz="quarter" idx="11"/>
          </p:nvPr>
        </p:nvSpPr>
        <p:spPr>
          <a:xfrm>
            <a:off x="7680960" y="6518910"/>
            <a:ext cx="1488440" cy="365125"/>
          </a:xfrm>
        </p:spPr>
        <p:txBody>
          <a:bodyPr/>
          <a:lstStyle/>
          <a:p>
            <a:pPr>
              <a:defRPr/>
            </a:pPr>
            <a:r>
              <a:rPr lang="de-DE" dirty="0"/>
              <a:t>K. Grauman, B. Leibe</a:t>
            </a:r>
          </a:p>
        </p:txBody>
      </p:sp>
      <p:pic>
        <p:nvPicPr>
          <p:cNvPr id="48142" name="Picture 6"/>
          <p:cNvPicPr>
            <a:picLocks noChangeAspect="1" noChangeArrowheads="1"/>
          </p:cNvPicPr>
          <p:nvPr/>
        </p:nvPicPr>
        <p:blipFill>
          <a:blip r:embed="rId4" cstate="print"/>
          <a:srcRect/>
          <a:stretch>
            <a:fillRect/>
          </a:stretch>
        </p:blipFill>
        <p:spPr bwMode="auto">
          <a:xfrm>
            <a:off x="4843463" y="5402263"/>
            <a:ext cx="1225550" cy="958850"/>
          </a:xfrm>
          <a:prstGeom prst="rect">
            <a:avLst/>
          </a:prstGeom>
          <a:noFill/>
          <a:ln w="12700" cap="sq">
            <a:solidFill>
              <a:schemeClr val="tx1"/>
            </a:solidFill>
            <a:miter lim="800000"/>
            <a:headEnd type="none" w="sm" len="sm"/>
            <a:tailEnd type="none" w="sm" len="sm"/>
          </a:ln>
        </p:spPr>
      </p:pic>
      <p:pic>
        <p:nvPicPr>
          <p:cNvPr id="48143" name="Picture 7"/>
          <p:cNvPicPr>
            <a:picLocks noChangeAspect="1" noChangeArrowheads="1"/>
          </p:cNvPicPr>
          <p:nvPr/>
        </p:nvPicPr>
        <p:blipFill>
          <a:blip r:embed="rId5" cstate="print"/>
          <a:srcRect/>
          <a:stretch>
            <a:fillRect/>
          </a:stretch>
        </p:blipFill>
        <p:spPr bwMode="auto">
          <a:xfrm>
            <a:off x="4843463" y="4376737"/>
            <a:ext cx="1225550" cy="960438"/>
          </a:xfrm>
          <a:prstGeom prst="rect">
            <a:avLst/>
          </a:prstGeom>
          <a:noFill/>
          <a:ln w="12700" cap="sq">
            <a:solidFill>
              <a:schemeClr val="tx1"/>
            </a:solidFill>
            <a:miter lim="800000"/>
            <a:headEnd type="none" w="sm" len="sm"/>
            <a:tailEnd type="none" w="sm" len="sm"/>
          </a:ln>
        </p:spPr>
      </p:pic>
      <p:pic>
        <p:nvPicPr>
          <p:cNvPr id="48144" name="Picture 8"/>
          <p:cNvPicPr>
            <a:picLocks noChangeAspect="1" noChangeArrowheads="1"/>
          </p:cNvPicPr>
          <p:nvPr/>
        </p:nvPicPr>
        <p:blipFill>
          <a:blip r:embed="rId6" cstate="print"/>
          <a:srcRect/>
          <a:stretch>
            <a:fillRect/>
          </a:stretch>
        </p:blipFill>
        <p:spPr bwMode="auto">
          <a:xfrm>
            <a:off x="4843463" y="3352800"/>
            <a:ext cx="1225550" cy="958850"/>
          </a:xfrm>
          <a:prstGeom prst="rect">
            <a:avLst/>
          </a:prstGeom>
          <a:noFill/>
          <a:ln w="12700" cap="sq">
            <a:solidFill>
              <a:schemeClr val="tx1"/>
            </a:solidFill>
            <a:miter lim="800000"/>
            <a:headEnd type="none" w="sm" len="sm"/>
            <a:tailEnd type="none" w="sm" len="sm"/>
          </a:ln>
        </p:spPr>
      </p:pic>
      <p:pic>
        <p:nvPicPr>
          <p:cNvPr id="48145" name="Picture 9"/>
          <p:cNvPicPr>
            <a:picLocks noChangeAspect="1" noChangeArrowheads="1"/>
          </p:cNvPicPr>
          <p:nvPr/>
        </p:nvPicPr>
        <p:blipFill>
          <a:blip r:embed="rId7" cstate="print"/>
          <a:srcRect/>
          <a:stretch>
            <a:fillRect/>
          </a:stretch>
        </p:blipFill>
        <p:spPr bwMode="auto">
          <a:xfrm>
            <a:off x="4843463" y="2355850"/>
            <a:ext cx="1225550" cy="960437"/>
          </a:xfrm>
          <a:prstGeom prst="rect">
            <a:avLst/>
          </a:prstGeom>
          <a:noFill/>
          <a:ln w="12700" cap="sq">
            <a:solidFill>
              <a:schemeClr val="tx1"/>
            </a:solidFill>
            <a:miter lim="800000"/>
            <a:headEnd type="none" w="sm" len="sm"/>
            <a:tailEnd type="none" w="sm" len="sm"/>
          </a:ln>
        </p:spPr>
      </p:pic>
      <p:pic>
        <p:nvPicPr>
          <p:cNvPr id="48146" name="Picture 10"/>
          <p:cNvPicPr>
            <a:picLocks noChangeAspect="1" noChangeArrowheads="1"/>
          </p:cNvPicPr>
          <p:nvPr/>
        </p:nvPicPr>
        <p:blipFill>
          <a:blip r:embed="rId8" cstate="print"/>
          <a:srcRect/>
          <a:stretch>
            <a:fillRect/>
          </a:stretch>
        </p:blipFill>
        <p:spPr bwMode="auto">
          <a:xfrm>
            <a:off x="4843463" y="1371600"/>
            <a:ext cx="1225550" cy="960437"/>
          </a:xfrm>
          <a:prstGeom prst="rect">
            <a:avLst/>
          </a:prstGeom>
          <a:noFill/>
          <a:ln w="12700" cap="sq">
            <a:solidFill>
              <a:schemeClr val="tx1"/>
            </a:solidFill>
            <a:miter lim="800000"/>
            <a:headEnd type="none" w="sm" len="sm"/>
            <a:tailEnd type="none" w="sm" len="sm"/>
          </a:ln>
        </p:spPr>
      </p:pic>
      <p:sp>
        <p:nvSpPr>
          <p:cNvPr id="48148" name="Text Box 12"/>
          <p:cNvSpPr txBox="1">
            <a:spLocks noChangeArrowheads="1"/>
          </p:cNvSpPr>
          <p:nvPr/>
        </p:nvSpPr>
        <p:spPr bwMode="auto">
          <a:xfrm>
            <a:off x="2494746" y="6026106"/>
            <a:ext cx="433388" cy="369332"/>
          </a:xfrm>
          <a:prstGeom prst="rect">
            <a:avLst/>
          </a:prstGeom>
          <a:noFill/>
          <a:ln w="12700" cap="sq">
            <a:noFill/>
            <a:miter lim="800000"/>
            <a:headEnd type="none" w="sm" len="sm"/>
            <a:tailEnd type="none" w="sm" len="sm"/>
          </a:ln>
        </p:spPr>
        <p:txBody>
          <a:bodyPr>
            <a:spAutoFit/>
          </a:bodyPr>
          <a:lstStyle/>
          <a:p>
            <a:pPr eaLnBrk="0" hangingPunct="0">
              <a:spcBef>
                <a:spcPct val="50000"/>
              </a:spcBef>
            </a:pPr>
            <a:r>
              <a:rPr lang="pl-PL" b="1" i="1" dirty="0">
                <a:latin typeface="Symbol" pitchFamily="18" charset="2"/>
              </a:rPr>
              <a:t>s</a:t>
            </a:r>
            <a:endParaRPr lang="en-US" b="1" i="1" dirty="0">
              <a:latin typeface="Symbol" pitchFamily="18" charset="2"/>
            </a:endParaRPr>
          </a:p>
        </p:txBody>
      </p:sp>
      <p:sp>
        <p:nvSpPr>
          <p:cNvPr id="48149" name="Text Box 13"/>
          <p:cNvSpPr txBox="1">
            <a:spLocks noChangeArrowheads="1"/>
          </p:cNvSpPr>
          <p:nvPr/>
        </p:nvSpPr>
        <p:spPr bwMode="auto">
          <a:xfrm>
            <a:off x="2384827" y="4677053"/>
            <a:ext cx="504825" cy="369332"/>
          </a:xfrm>
          <a:prstGeom prst="rect">
            <a:avLst/>
          </a:prstGeom>
          <a:noFill/>
          <a:ln w="12700" cap="sq">
            <a:noFill/>
            <a:miter lim="800000"/>
            <a:headEnd type="none" w="sm" len="sm"/>
            <a:tailEnd type="none" w="sm" len="sm"/>
          </a:ln>
        </p:spPr>
        <p:txBody>
          <a:bodyPr wrap="square">
            <a:spAutoFit/>
          </a:bodyPr>
          <a:lstStyle/>
          <a:p>
            <a:pPr eaLnBrk="0" hangingPunct="0">
              <a:spcBef>
                <a:spcPct val="50000"/>
              </a:spcBef>
            </a:pPr>
            <a:r>
              <a:rPr lang="en-US" i="1" dirty="0">
                <a:latin typeface="+mj-lt"/>
              </a:rPr>
              <a:t>k</a:t>
            </a:r>
            <a:r>
              <a:rPr lang="pl-PL" b="1" i="1" dirty="0">
                <a:latin typeface="Symbol" pitchFamily="18" charset="2"/>
              </a:rPr>
              <a:t>s</a:t>
            </a:r>
            <a:endParaRPr lang="en-US" b="1" i="1" baseline="30000" dirty="0">
              <a:latin typeface="Symbol" pitchFamily="18" charset="2"/>
            </a:endParaRPr>
          </a:p>
        </p:txBody>
      </p:sp>
      <p:grpSp>
        <p:nvGrpSpPr>
          <p:cNvPr id="48135" name="Group 23"/>
          <p:cNvGrpSpPr>
            <a:grpSpLocks/>
          </p:cNvGrpSpPr>
          <p:nvPr/>
        </p:nvGrpSpPr>
        <p:grpSpPr bwMode="auto">
          <a:xfrm>
            <a:off x="6140450" y="1833563"/>
            <a:ext cx="3013075" cy="2670175"/>
            <a:chOff x="5867400" y="2168526"/>
            <a:chExt cx="3013134" cy="2670173"/>
          </a:xfrm>
        </p:grpSpPr>
        <p:pic>
          <p:nvPicPr>
            <p:cNvPr id="48138" name="Picture 4"/>
            <p:cNvPicPr>
              <a:picLocks noChangeAspect="1" noChangeArrowheads="1"/>
            </p:cNvPicPr>
            <p:nvPr/>
          </p:nvPicPr>
          <p:blipFill>
            <a:blip r:embed="rId9" cstate="print"/>
            <a:srcRect/>
            <a:stretch>
              <a:fillRect/>
            </a:stretch>
          </p:blipFill>
          <p:spPr bwMode="auto">
            <a:xfrm>
              <a:off x="6626284" y="2665412"/>
              <a:ext cx="2254250" cy="2173287"/>
            </a:xfrm>
            <a:prstGeom prst="rect">
              <a:avLst/>
            </a:prstGeom>
            <a:noFill/>
            <a:ln w="9525">
              <a:noFill/>
              <a:miter lim="800000"/>
              <a:headEnd/>
              <a:tailEnd/>
            </a:ln>
          </p:spPr>
        </p:pic>
        <p:sp>
          <p:nvSpPr>
            <p:cNvPr id="48139" name="Line 22"/>
            <p:cNvSpPr>
              <a:spLocks noChangeShapeType="1"/>
            </p:cNvSpPr>
            <p:nvPr/>
          </p:nvSpPr>
          <p:spPr bwMode="auto">
            <a:xfrm>
              <a:off x="5867400" y="4113213"/>
              <a:ext cx="1174750" cy="293132"/>
            </a:xfrm>
            <a:prstGeom prst="line">
              <a:avLst/>
            </a:prstGeom>
            <a:noFill/>
            <a:ln w="12700" cap="sq">
              <a:solidFill>
                <a:srgbClr val="000000"/>
              </a:solidFill>
              <a:round/>
              <a:headEnd/>
              <a:tailEnd type="triangle" w="med" len="med"/>
            </a:ln>
          </p:spPr>
          <p:txBody>
            <a:bodyPr/>
            <a:lstStyle/>
            <a:p>
              <a:endParaRPr lang="en-US"/>
            </a:p>
          </p:txBody>
        </p:sp>
        <p:sp>
          <p:nvSpPr>
            <p:cNvPr id="48140" name="Line 23"/>
            <p:cNvSpPr>
              <a:spLocks noChangeShapeType="1"/>
            </p:cNvSpPr>
            <p:nvPr/>
          </p:nvSpPr>
          <p:spPr bwMode="auto">
            <a:xfrm>
              <a:off x="5867400" y="3175795"/>
              <a:ext cx="1174750" cy="411162"/>
            </a:xfrm>
            <a:prstGeom prst="line">
              <a:avLst/>
            </a:prstGeom>
            <a:noFill/>
            <a:ln w="12700" cap="sq">
              <a:solidFill>
                <a:srgbClr val="000000"/>
              </a:solidFill>
              <a:round/>
              <a:headEnd/>
              <a:tailEnd type="triangle" w="med" len="med"/>
            </a:ln>
          </p:spPr>
          <p:txBody>
            <a:bodyPr/>
            <a:lstStyle/>
            <a:p>
              <a:endParaRPr lang="en-US"/>
            </a:p>
          </p:txBody>
        </p:sp>
        <p:sp>
          <p:nvSpPr>
            <p:cNvPr id="48141" name="Line 24"/>
            <p:cNvSpPr>
              <a:spLocks noChangeShapeType="1"/>
            </p:cNvSpPr>
            <p:nvPr/>
          </p:nvSpPr>
          <p:spPr bwMode="auto">
            <a:xfrm>
              <a:off x="5867400" y="2168526"/>
              <a:ext cx="1174750" cy="547687"/>
            </a:xfrm>
            <a:prstGeom prst="line">
              <a:avLst/>
            </a:prstGeom>
            <a:noFill/>
            <a:ln w="12700" cap="sq">
              <a:solidFill>
                <a:srgbClr val="000000"/>
              </a:solidFill>
              <a:round/>
              <a:headEnd/>
              <a:tailEnd type="triangle" w="med" len="med"/>
            </a:ln>
          </p:spPr>
          <p:txBody>
            <a:bodyPr/>
            <a:lstStyle/>
            <a:p>
              <a:endParaRPr lang="en-US"/>
            </a:p>
          </p:txBody>
        </p:sp>
      </p:grpSp>
      <p:sp>
        <p:nvSpPr>
          <p:cNvPr id="29" name="Text Box 26"/>
          <p:cNvSpPr txBox="1">
            <a:spLocks noChangeArrowheads="1"/>
          </p:cNvSpPr>
          <p:nvPr/>
        </p:nvSpPr>
        <p:spPr bwMode="auto">
          <a:xfrm>
            <a:off x="7848600" y="4557394"/>
            <a:ext cx="1500187" cy="646113"/>
          </a:xfrm>
          <a:prstGeom prst="rect">
            <a:avLst/>
          </a:prstGeom>
          <a:noFill/>
          <a:ln w="12700" cap="sq">
            <a:noFill/>
            <a:miter lim="800000"/>
            <a:headEnd type="none" w="sm" len="sm"/>
            <a:tailEnd type="none" w="sm" len="sm"/>
          </a:ln>
          <a:effectLst/>
        </p:spPr>
        <p:txBody>
          <a:bodyPr>
            <a:spAutoFit/>
          </a:bodyPr>
          <a:lstStyle/>
          <a:p>
            <a:pPr eaLnBrk="0" hangingPunct="0">
              <a:spcBef>
                <a:spcPct val="50000"/>
              </a:spcBef>
              <a:defRPr/>
            </a:pPr>
            <a:r>
              <a:rPr lang="pl-PL" b="1" dirty="0">
                <a:latin typeface="+mj-lt"/>
                <a:sym typeface="Symbol"/>
              </a:rPr>
              <a:t></a:t>
            </a:r>
            <a:r>
              <a:rPr lang="en-US" b="1" dirty="0">
                <a:latin typeface="+mj-lt"/>
                <a:sym typeface="Symbol"/>
              </a:rPr>
              <a:t> L</a:t>
            </a:r>
            <a:r>
              <a:rPr lang="pl-PL" b="1" dirty="0">
                <a:latin typeface="+mj-lt"/>
              </a:rPr>
              <a:t>ist of</a:t>
            </a:r>
            <a:r>
              <a:rPr lang="en-US" b="1" dirty="0">
                <a:latin typeface="+mj-lt"/>
              </a:rPr>
              <a:t>       </a:t>
            </a:r>
            <a:br>
              <a:rPr lang="en-US" b="1" dirty="0">
                <a:latin typeface="+mj-lt"/>
              </a:rPr>
            </a:br>
            <a:r>
              <a:rPr lang="en-US" b="1" i="1" dirty="0">
                <a:latin typeface="+mj-lt"/>
              </a:rPr>
              <a:t>    </a:t>
            </a:r>
            <a:r>
              <a:rPr lang="pl-PL" b="1" i="1" dirty="0">
                <a:latin typeface="+mj-lt"/>
              </a:rPr>
              <a:t>(x, y, s)</a:t>
            </a:r>
            <a:endParaRPr lang="en-US" b="1" i="1" dirty="0">
              <a:latin typeface="+mj-lt"/>
            </a:endParaRPr>
          </a:p>
        </p:txBody>
      </p:sp>
      <p:pic>
        <p:nvPicPr>
          <p:cNvPr id="30" name="Picture 5"/>
          <p:cNvPicPr>
            <a:picLocks noChangeAspect="1" noChangeArrowheads="1"/>
          </p:cNvPicPr>
          <p:nvPr/>
        </p:nvPicPr>
        <p:blipFill>
          <a:blip r:embed="rId10" cstate="print"/>
          <a:srcRect/>
          <a:stretch>
            <a:fillRect/>
          </a:stretch>
        </p:blipFill>
        <p:spPr bwMode="auto">
          <a:xfrm>
            <a:off x="2842337" y="5402263"/>
            <a:ext cx="1267795" cy="949256"/>
          </a:xfrm>
          <a:prstGeom prst="rect">
            <a:avLst/>
          </a:prstGeom>
          <a:noFill/>
          <a:ln w="12700" cap="sq">
            <a:noFill/>
            <a:miter lim="800000"/>
            <a:headEnd type="none" w="sm" len="sm"/>
            <a:tailEnd type="none" w="sm" len="sm"/>
          </a:ln>
        </p:spPr>
      </p:pic>
      <p:pic>
        <p:nvPicPr>
          <p:cNvPr id="31" name="Picture 6"/>
          <p:cNvPicPr>
            <a:picLocks noChangeAspect="1" noChangeArrowheads="1"/>
          </p:cNvPicPr>
          <p:nvPr/>
        </p:nvPicPr>
        <p:blipFill>
          <a:blip r:embed="rId11" cstate="print"/>
          <a:srcRect/>
          <a:stretch>
            <a:fillRect/>
          </a:stretch>
        </p:blipFill>
        <p:spPr bwMode="auto">
          <a:xfrm>
            <a:off x="458141" y="5402263"/>
            <a:ext cx="1267795" cy="949256"/>
          </a:xfrm>
          <a:prstGeom prst="rect">
            <a:avLst/>
          </a:prstGeom>
          <a:noFill/>
          <a:ln w="12700" cap="sq">
            <a:noFill/>
            <a:miter lim="800000"/>
            <a:headEnd type="none" w="sm" len="sm"/>
            <a:tailEnd type="none" w="sm" len="sm"/>
          </a:ln>
        </p:spPr>
      </p:pic>
      <p:sp>
        <p:nvSpPr>
          <p:cNvPr id="33" name="Text Box 8"/>
          <p:cNvSpPr txBox="1">
            <a:spLocks noChangeArrowheads="1"/>
          </p:cNvSpPr>
          <p:nvPr/>
        </p:nvSpPr>
        <p:spPr bwMode="auto">
          <a:xfrm>
            <a:off x="2139886" y="5597536"/>
            <a:ext cx="288501" cy="331777"/>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pl-PL" sz="2800" b="1" dirty="0"/>
              <a:t>-</a:t>
            </a:r>
            <a:endParaRPr lang="en-US" sz="2800" b="1" dirty="0"/>
          </a:p>
        </p:txBody>
      </p:sp>
      <p:sp>
        <p:nvSpPr>
          <p:cNvPr id="34" name="Text Box 9"/>
          <p:cNvSpPr txBox="1">
            <a:spLocks noChangeArrowheads="1"/>
          </p:cNvSpPr>
          <p:nvPr/>
        </p:nvSpPr>
        <p:spPr bwMode="auto">
          <a:xfrm>
            <a:off x="4349865" y="5635373"/>
            <a:ext cx="288501" cy="331777"/>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pl-PL" sz="2800" b="1" dirty="0"/>
              <a:t>=</a:t>
            </a:r>
            <a:endParaRPr lang="en-US" sz="2800" b="1" dirty="0"/>
          </a:p>
        </p:txBody>
      </p:sp>
      <p:sp>
        <p:nvSpPr>
          <p:cNvPr id="35" name="Text Box 13"/>
          <p:cNvSpPr txBox="1">
            <a:spLocks noChangeArrowheads="1"/>
          </p:cNvSpPr>
          <p:nvPr/>
        </p:nvSpPr>
        <p:spPr bwMode="auto">
          <a:xfrm rot="60000">
            <a:off x="2286922" y="3352800"/>
            <a:ext cx="684878" cy="369332"/>
          </a:xfrm>
          <a:prstGeom prst="rect">
            <a:avLst/>
          </a:prstGeom>
          <a:noFill/>
          <a:ln w="12700" cap="sq">
            <a:noFill/>
            <a:miter lim="800000"/>
            <a:headEnd type="none" w="sm" len="sm"/>
            <a:tailEnd type="none" w="sm" len="sm"/>
          </a:ln>
        </p:spPr>
        <p:txBody>
          <a:bodyPr wrap="square">
            <a:spAutoFit/>
          </a:bodyPr>
          <a:lstStyle/>
          <a:p>
            <a:pPr eaLnBrk="0" hangingPunct="0">
              <a:spcBef>
                <a:spcPct val="50000"/>
              </a:spcBef>
            </a:pPr>
            <a:r>
              <a:rPr lang="en-US" i="1" dirty="0">
                <a:latin typeface="+mj-lt"/>
              </a:rPr>
              <a:t> k</a:t>
            </a:r>
            <a:r>
              <a:rPr lang="en-US" i="1" baseline="30000" dirty="0">
                <a:latin typeface="+mj-lt"/>
              </a:rPr>
              <a:t>2</a:t>
            </a:r>
            <a:r>
              <a:rPr lang="pl-PL" b="1" i="1" dirty="0">
                <a:latin typeface="Symbol" pitchFamily="18" charset="2"/>
              </a:rPr>
              <a:t>s</a:t>
            </a:r>
            <a:endParaRPr lang="en-US" b="1" i="1" baseline="30000" dirty="0">
              <a:latin typeface="Symbol" pitchFamily="18" charset="2"/>
            </a:endParaRPr>
          </a:p>
        </p:txBody>
      </p:sp>
      <p:pic>
        <p:nvPicPr>
          <p:cNvPr id="40" name="Picture 5"/>
          <p:cNvPicPr>
            <a:picLocks noChangeAspect="1" noChangeArrowheads="1"/>
          </p:cNvPicPr>
          <p:nvPr/>
        </p:nvPicPr>
        <p:blipFill>
          <a:blip r:embed="rId12" cstate="print">
            <a:extLst>
              <a:ext uri="{BEBA8EAE-BF5A-486C-A8C5-ECC9F3942E4B}">
                <a14:imgProps xmlns:a14="http://schemas.microsoft.com/office/drawing/2010/main">
                  <a14:imgLayer r:embed="rId13">
                    <a14:imgEffect>
                      <a14:artisticBlur/>
                    </a14:imgEffect>
                  </a14:imgLayer>
                </a14:imgProps>
              </a:ext>
            </a:extLst>
          </a:blip>
          <a:srcRect/>
          <a:stretch>
            <a:fillRect/>
          </a:stretch>
        </p:blipFill>
        <p:spPr bwMode="auto">
          <a:xfrm>
            <a:off x="2842337" y="4376738"/>
            <a:ext cx="1267795" cy="949256"/>
          </a:xfrm>
          <a:prstGeom prst="rect">
            <a:avLst/>
          </a:prstGeom>
          <a:noFill/>
          <a:ln w="12700" cap="sq">
            <a:noFill/>
            <a:miter lim="800000"/>
            <a:headEnd type="none" w="sm" len="sm"/>
            <a:tailEnd type="none" w="sm" len="sm"/>
          </a:ln>
        </p:spPr>
      </p:pic>
      <p:sp>
        <p:nvSpPr>
          <p:cNvPr id="3" name="TextBox 2"/>
          <p:cNvSpPr txBox="1"/>
          <p:nvPr/>
        </p:nvSpPr>
        <p:spPr>
          <a:xfrm>
            <a:off x="457200" y="6379210"/>
            <a:ext cx="1268736" cy="338554"/>
          </a:xfrm>
          <a:prstGeom prst="rect">
            <a:avLst/>
          </a:prstGeom>
          <a:noFill/>
        </p:spPr>
        <p:txBody>
          <a:bodyPr wrap="square" rtlCol="0">
            <a:spAutoFit/>
          </a:bodyPr>
          <a:lstStyle/>
          <a:p>
            <a:r>
              <a:rPr lang="en-US" sz="1600" dirty="0"/>
              <a:t>Input image</a:t>
            </a:r>
          </a:p>
        </p:txBody>
      </p:sp>
      <p:sp>
        <p:nvSpPr>
          <p:cNvPr id="4" name="Arc 3"/>
          <p:cNvSpPr/>
          <p:nvPr/>
        </p:nvSpPr>
        <p:spPr>
          <a:xfrm rot="12530023">
            <a:off x="2514003" y="5111793"/>
            <a:ext cx="914400" cy="914400"/>
          </a:xfrm>
          <a:prstGeom prst="arc">
            <a:avLst>
              <a:gd name="adj1" fmla="val 16200000"/>
              <a:gd name="adj2" fmla="val 2217778"/>
            </a:avLst>
          </a:prstGeom>
          <a:ln>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3" name="Text Box 8"/>
          <p:cNvSpPr txBox="1">
            <a:spLocks noChangeArrowheads="1"/>
          </p:cNvSpPr>
          <p:nvPr/>
        </p:nvSpPr>
        <p:spPr bwMode="auto">
          <a:xfrm>
            <a:off x="2134113" y="4583329"/>
            <a:ext cx="288501" cy="331777"/>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pl-PL" sz="2800" b="1" dirty="0"/>
              <a:t>-</a:t>
            </a:r>
            <a:endParaRPr lang="en-US" sz="2800" b="1" dirty="0"/>
          </a:p>
        </p:txBody>
      </p:sp>
      <p:pic>
        <p:nvPicPr>
          <p:cNvPr id="44" name="Picture 5"/>
          <p:cNvPicPr>
            <a:picLocks noChangeAspect="1" noChangeArrowheads="1"/>
          </p:cNvPicPr>
          <p:nvPr/>
        </p:nvPicPr>
        <p:blipFill>
          <a:blip r:embed="rId10" cstate="print"/>
          <a:srcRect/>
          <a:stretch>
            <a:fillRect/>
          </a:stretch>
        </p:blipFill>
        <p:spPr bwMode="auto">
          <a:xfrm>
            <a:off x="458141" y="4339977"/>
            <a:ext cx="1267795" cy="949256"/>
          </a:xfrm>
          <a:prstGeom prst="rect">
            <a:avLst/>
          </a:prstGeom>
          <a:noFill/>
          <a:ln w="12700" cap="sq">
            <a:noFill/>
            <a:miter lim="800000"/>
            <a:headEnd type="none" w="sm" len="sm"/>
            <a:tailEnd type="none" w="sm" len="sm"/>
          </a:ln>
        </p:spPr>
      </p:pic>
      <p:sp>
        <p:nvSpPr>
          <p:cNvPr id="45" name="Text Box 12"/>
          <p:cNvSpPr txBox="1">
            <a:spLocks noChangeArrowheads="1"/>
          </p:cNvSpPr>
          <p:nvPr/>
        </p:nvSpPr>
        <p:spPr bwMode="auto">
          <a:xfrm>
            <a:off x="23812" y="4339977"/>
            <a:ext cx="433388" cy="369332"/>
          </a:xfrm>
          <a:prstGeom prst="rect">
            <a:avLst/>
          </a:prstGeom>
          <a:noFill/>
          <a:ln w="12700" cap="sq">
            <a:noFill/>
            <a:miter lim="800000"/>
            <a:headEnd type="none" w="sm" len="sm"/>
            <a:tailEnd type="none" w="sm" len="sm"/>
          </a:ln>
        </p:spPr>
        <p:txBody>
          <a:bodyPr>
            <a:spAutoFit/>
          </a:bodyPr>
          <a:lstStyle/>
          <a:p>
            <a:pPr eaLnBrk="0" hangingPunct="0">
              <a:spcBef>
                <a:spcPct val="50000"/>
              </a:spcBef>
            </a:pPr>
            <a:r>
              <a:rPr lang="pl-PL" b="1" i="1" dirty="0">
                <a:latin typeface="Symbol" pitchFamily="18" charset="2"/>
              </a:rPr>
              <a:t>s</a:t>
            </a:r>
            <a:endParaRPr lang="en-US" b="1" i="1" dirty="0">
              <a:latin typeface="Symbol" pitchFamily="18" charset="2"/>
            </a:endParaRPr>
          </a:p>
        </p:txBody>
      </p:sp>
      <p:cxnSp>
        <p:nvCxnSpPr>
          <p:cNvPr id="6" name="Straight Arrow Connector 5"/>
          <p:cNvCxnSpPr/>
          <p:nvPr/>
        </p:nvCxnSpPr>
        <p:spPr>
          <a:xfrm flipH="1" flipV="1">
            <a:off x="1778220" y="5204340"/>
            <a:ext cx="1017264" cy="9488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8" name="Text Box 9"/>
          <p:cNvSpPr txBox="1">
            <a:spLocks noChangeArrowheads="1"/>
          </p:cNvSpPr>
          <p:nvPr/>
        </p:nvSpPr>
        <p:spPr bwMode="auto">
          <a:xfrm>
            <a:off x="4349865" y="4639216"/>
            <a:ext cx="288501" cy="331777"/>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pl-PL" sz="2800" b="1" dirty="0"/>
              <a:t>=</a:t>
            </a:r>
            <a:endParaRPr lang="en-US" sz="2800" b="1" dirty="0"/>
          </a:p>
        </p:txBody>
      </p:sp>
      <p:pic>
        <p:nvPicPr>
          <p:cNvPr id="49" name="Picture 5"/>
          <p:cNvPicPr>
            <a:picLocks noChangeAspect="1" noChangeArrowheads="1"/>
          </p:cNvPicPr>
          <p:nvPr/>
        </p:nvPicPr>
        <p:blipFill>
          <a:blip r:embed="rId12" cstate="print">
            <a:extLst>
              <a:ext uri="{BEBA8EAE-BF5A-486C-A8C5-ECC9F3942E4B}">
                <a14:imgProps xmlns:a14="http://schemas.microsoft.com/office/drawing/2010/main">
                  <a14:imgLayer r:embed="rId13">
                    <a14:imgEffect>
                      <a14:artisticBlur/>
                    </a14:imgEffect>
                  </a14:imgLayer>
                </a14:imgProps>
              </a:ext>
            </a:extLst>
          </a:blip>
          <a:srcRect/>
          <a:stretch>
            <a:fillRect/>
          </a:stretch>
        </p:blipFill>
        <p:spPr bwMode="auto">
          <a:xfrm>
            <a:off x="458141" y="3352800"/>
            <a:ext cx="1267795" cy="949256"/>
          </a:xfrm>
          <a:prstGeom prst="rect">
            <a:avLst/>
          </a:prstGeom>
          <a:noFill/>
          <a:ln w="12700" cap="sq">
            <a:noFill/>
            <a:miter lim="800000"/>
            <a:headEnd type="none" w="sm" len="sm"/>
            <a:tailEnd type="none" w="sm" len="sm"/>
          </a:ln>
        </p:spPr>
      </p:pic>
      <p:pic>
        <p:nvPicPr>
          <p:cNvPr id="50" name="Picture 5"/>
          <p:cNvPicPr>
            <a:picLocks noChangeAspect="1" noChangeArrowheads="1"/>
          </p:cNvPicPr>
          <p:nvPr/>
        </p:nvPicPr>
        <p:blipFill>
          <a:blip r:embed="rId14" cstate="print">
            <a:extLst>
              <a:ext uri="{BEBA8EAE-BF5A-486C-A8C5-ECC9F3942E4B}">
                <a14:imgProps xmlns:a14="http://schemas.microsoft.com/office/drawing/2010/main">
                  <a14:imgLayer r:embed="rId13">
                    <a14:imgEffect>
                      <a14:artisticBlur/>
                    </a14:imgEffect>
                    <a14:imgEffect>
                      <a14:sharpenSoften amount="-50000"/>
                    </a14:imgEffect>
                  </a14:imgLayer>
                </a14:imgProps>
              </a:ext>
            </a:extLst>
          </a:blip>
          <a:srcRect/>
          <a:stretch>
            <a:fillRect/>
          </a:stretch>
        </p:blipFill>
        <p:spPr bwMode="auto">
          <a:xfrm>
            <a:off x="2837549" y="3352800"/>
            <a:ext cx="1267795" cy="949256"/>
          </a:xfrm>
          <a:prstGeom prst="rect">
            <a:avLst/>
          </a:prstGeom>
          <a:noFill/>
          <a:ln w="12700" cap="sq">
            <a:noFill/>
            <a:miter lim="800000"/>
            <a:headEnd type="none" w="sm" len="sm"/>
            <a:tailEnd type="none" w="sm" len="sm"/>
          </a:ln>
        </p:spPr>
      </p:pic>
      <p:sp>
        <p:nvSpPr>
          <p:cNvPr id="51" name="Text Box 8"/>
          <p:cNvSpPr txBox="1">
            <a:spLocks noChangeArrowheads="1"/>
          </p:cNvSpPr>
          <p:nvPr/>
        </p:nvSpPr>
        <p:spPr bwMode="auto">
          <a:xfrm>
            <a:off x="2138294" y="3567018"/>
            <a:ext cx="288501" cy="331777"/>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pl-PL" sz="2800" b="1" dirty="0"/>
              <a:t>-</a:t>
            </a:r>
            <a:endParaRPr lang="en-US" sz="2800" b="1" dirty="0"/>
          </a:p>
        </p:txBody>
      </p:sp>
      <p:sp>
        <p:nvSpPr>
          <p:cNvPr id="52" name="Text Box 9"/>
          <p:cNvSpPr txBox="1">
            <a:spLocks noChangeArrowheads="1"/>
          </p:cNvSpPr>
          <p:nvPr/>
        </p:nvSpPr>
        <p:spPr bwMode="auto">
          <a:xfrm>
            <a:off x="4337261" y="3617441"/>
            <a:ext cx="288501" cy="331777"/>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pl-PL" sz="2800" b="1" dirty="0"/>
              <a:t>=</a:t>
            </a:r>
            <a:endParaRPr lang="en-US" sz="2800" b="1" dirty="0"/>
          </a:p>
        </p:txBody>
      </p:sp>
      <p:sp>
        <p:nvSpPr>
          <p:cNvPr id="7" name="TextBox 6"/>
          <p:cNvSpPr txBox="1"/>
          <p:nvPr/>
        </p:nvSpPr>
        <p:spPr>
          <a:xfrm rot="16200000">
            <a:off x="3167010" y="2679624"/>
            <a:ext cx="450375" cy="369332"/>
          </a:xfrm>
          <a:prstGeom prst="rect">
            <a:avLst/>
          </a:prstGeom>
          <a:noFill/>
        </p:spPr>
        <p:txBody>
          <a:bodyPr wrap="square" rtlCol="0">
            <a:spAutoFit/>
          </a:bodyPr>
          <a:lstStyle/>
          <a:p>
            <a:r>
              <a:rPr lang="en-US" dirty="0"/>
              <a:t>…</a:t>
            </a:r>
          </a:p>
        </p:txBody>
      </p:sp>
      <p:sp>
        <p:nvSpPr>
          <p:cNvPr id="54" name="TextBox 53"/>
          <p:cNvSpPr txBox="1"/>
          <p:nvPr/>
        </p:nvSpPr>
        <p:spPr>
          <a:xfrm rot="16200000">
            <a:off x="866381" y="2651401"/>
            <a:ext cx="450375" cy="369332"/>
          </a:xfrm>
          <a:prstGeom prst="rect">
            <a:avLst/>
          </a:prstGeom>
          <a:noFill/>
        </p:spPr>
        <p:txBody>
          <a:bodyPr wrap="square" rtlCol="0">
            <a:spAutoFit/>
          </a:bodyPr>
          <a:lstStyle/>
          <a:p>
            <a:r>
              <a:rPr lang="en-US" dirty="0"/>
              <a:t>…</a:t>
            </a:r>
          </a:p>
        </p:txBody>
      </p:sp>
      <p:sp>
        <p:nvSpPr>
          <p:cNvPr id="55" name="Arc 54"/>
          <p:cNvSpPr/>
          <p:nvPr/>
        </p:nvSpPr>
        <p:spPr>
          <a:xfrm rot="12530023">
            <a:off x="2514002" y="3723038"/>
            <a:ext cx="914400" cy="914400"/>
          </a:xfrm>
          <a:prstGeom prst="arc">
            <a:avLst>
              <a:gd name="adj1" fmla="val 16200000"/>
              <a:gd name="adj2" fmla="val 2217778"/>
            </a:avLst>
          </a:prstGeom>
          <a:ln>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56" name="Straight Arrow Connector 55"/>
          <p:cNvCxnSpPr/>
          <p:nvPr/>
        </p:nvCxnSpPr>
        <p:spPr>
          <a:xfrm flipH="1" flipV="1">
            <a:off x="1778219" y="3815585"/>
            <a:ext cx="1017264" cy="9488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7" name="Text Box 13"/>
          <p:cNvSpPr txBox="1">
            <a:spLocks noChangeArrowheads="1"/>
          </p:cNvSpPr>
          <p:nvPr/>
        </p:nvSpPr>
        <p:spPr bwMode="auto">
          <a:xfrm>
            <a:off x="-1555" y="3325109"/>
            <a:ext cx="504825" cy="369332"/>
          </a:xfrm>
          <a:prstGeom prst="rect">
            <a:avLst/>
          </a:prstGeom>
          <a:noFill/>
          <a:ln w="12700" cap="sq">
            <a:noFill/>
            <a:miter lim="800000"/>
            <a:headEnd type="none" w="sm" len="sm"/>
            <a:tailEnd type="none" w="sm" len="sm"/>
          </a:ln>
        </p:spPr>
        <p:txBody>
          <a:bodyPr wrap="square">
            <a:spAutoFit/>
          </a:bodyPr>
          <a:lstStyle/>
          <a:p>
            <a:pPr eaLnBrk="0" hangingPunct="0">
              <a:spcBef>
                <a:spcPct val="50000"/>
              </a:spcBef>
            </a:pPr>
            <a:r>
              <a:rPr lang="en-US" i="1" dirty="0">
                <a:latin typeface="+mj-lt"/>
              </a:rPr>
              <a:t>k</a:t>
            </a:r>
            <a:r>
              <a:rPr lang="pl-PL" b="1" i="1" dirty="0">
                <a:latin typeface="Symbol" pitchFamily="18" charset="2"/>
              </a:rPr>
              <a:t>s</a:t>
            </a:r>
            <a:endParaRPr lang="en-US" b="1" i="1" baseline="30000" dirty="0">
              <a:latin typeface="Symbol" pitchFamily="18" charset="2"/>
            </a:endParaRPr>
          </a:p>
        </p:txBody>
      </p:sp>
      <p:sp>
        <p:nvSpPr>
          <p:cNvPr id="58" name="TextBox 57"/>
          <p:cNvSpPr txBox="1"/>
          <p:nvPr/>
        </p:nvSpPr>
        <p:spPr>
          <a:xfrm>
            <a:off x="7386614" y="2027793"/>
            <a:ext cx="1528786" cy="369332"/>
          </a:xfrm>
          <a:prstGeom prst="rect">
            <a:avLst/>
          </a:prstGeom>
          <a:noFill/>
        </p:spPr>
        <p:txBody>
          <a:bodyPr wrap="square" rtlCol="0">
            <a:spAutoFit/>
          </a:bodyPr>
          <a:lstStyle/>
          <a:p>
            <a:r>
              <a:rPr lang="en-US" dirty="0"/>
              <a:t>Find maxima</a:t>
            </a:r>
          </a:p>
        </p:txBody>
      </p:sp>
      <p:graphicFrame>
        <p:nvGraphicFramePr>
          <p:cNvPr id="41" name="Object 7"/>
          <p:cNvGraphicFramePr>
            <a:graphicFrameLocks noChangeAspect="1"/>
          </p:cNvGraphicFramePr>
          <p:nvPr>
            <p:extLst>
              <p:ext uri="{D42A27DB-BD31-4B8C-83A1-F6EECF244321}">
                <p14:modId xmlns:p14="http://schemas.microsoft.com/office/powerpoint/2010/main" val="2212196845"/>
              </p:ext>
            </p:extLst>
          </p:nvPr>
        </p:nvGraphicFramePr>
        <p:xfrm>
          <a:off x="3200400" y="6400800"/>
          <a:ext cx="3529012" cy="533400"/>
        </p:xfrm>
        <a:graphic>
          <a:graphicData uri="http://schemas.openxmlformats.org/presentationml/2006/ole">
            <mc:AlternateContent xmlns:mc="http://schemas.openxmlformats.org/markup-compatibility/2006">
              <mc:Choice xmlns:v="urn:schemas-microsoft-com:vml" Requires="v">
                <p:oleObj spid="_x0000_s87053" name="Equation" r:id="rId15" imgW="1600200" imgH="241200" progId="Equation.DSMT4">
                  <p:embed/>
                </p:oleObj>
              </mc:Choice>
              <mc:Fallback>
                <p:oleObj name="Equation" r:id="rId15" imgW="1600200" imgH="241200" progId="Equation.DSMT4">
                  <p:embed/>
                  <p:pic>
                    <p:nvPicPr>
                      <p:cNvPr id="0" name=""/>
                      <p:cNvPicPr>
                        <a:picLocks noChangeAspect="1" noChangeArrowheads="1"/>
                      </p:cNvPicPr>
                      <p:nvPr/>
                    </p:nvPicPr>
                    <p:blipFill>
                      <a:blip r:embed="rId16"/>
                      <a:srcRect/>
                      <a:stretch>
                        <a:fillRect/>
                      </a:stretch>
                    </p:blipFill>
                    <p:spPr bwMode="auto">
                      <a:xfrm>
                        <a:off x="3200400" y="6400800"/>
                        <a:ext cx="3529012"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8149"/>
                                        </p:tgtEl>
                                        <p:attrNameLst>
                                          <p:attrName>style.visibility</p:attrName>
                                        </p:attrNameLst>
                                      </p:cBhvr>
                                      <p:to>
                                        <p:strVal val="visible"/>
                                      </p:to>
                                    </p:set>
                                    <p:animEffect transition="in" filter="fade">
                                      <p:cBhvr>
                                        <p:cTn id="22" dur="500"/>
                                        <p:tgtEl>
                                          <p:spTgt spid="48149"/>
                                        </p:tgtEl>
                                      </p:cBhvr>
                                    </p:animEffect>
                                  </p:childTnLst>
                                </p:cTn>
                              </p:par>
                              <p:par>
                                <p:cTn id="23" presetID="10"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500"/>
                                        <p:tgtEl>
                                          <p:spTgt spid="4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500"/>
                                        <p:tgtEl>
                                          <p:spTgt spid="48"/>
                                        </p:tgtEl>
                                      </p:cBhvr>
                                    </p:animEffect>
                                  </p:childTnLst>
                                </p:cTn>
                              </p:par>
                              <p:par>
                                <p:cTn id="29" presetID="10" presetClass="entr" presetSubtype="0" fill="hold" nodeType="withEffect">
                                  <p:stCondLst>
                                    <p:cond delay="0"/>
                                  </p:stCondLst>
                                  <p:childTnLst>
                                    <p:set>
                                      <p:cBhvr>
                                        <p:cTn id="30" dur="1" fill="hold">
                                          <p:stCondLst>
                                            <p:cond delay="0"/>
                                          </p:stCondLst>
                                        </p:cTn>
                                        <p:tgtEl>
                                          <p:spTgt spid="48143"/>
                                        </p:tgtEl>
                                        <p:attrNameLst>
                                          <p:attrName>style.visibility</p:attrName>
                                        </p:attrNameLst>
                                      </p:cBhvr>
                                      <p:to>
                                        <p:strVal val="visible"/>
                                      </p:to>
                                    </p:set>
                                    <p:animEffect transition="in" filter="fade">
                                      <p:cBhvr>
                                        <p:cTn id="31" dur="500"/>
                                        <p:tgtEl>
                                          <p:spTgt spid="4814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8144"/>
                                        </p:tgtEl>
                                        <p:attrNameLst>
                                          <p:attrName>style.visibility</p:attrName>
                                        </p:attrNameLst>
                                      </p:cBhvr>
                                      <p:to>
                                        <p:strVal val="visible"/>
                                      </p:to>
                                    </p:set>
                                    <p:animEffect transition="in" filter="fade">
                                      <p:cBhvr>
                                        <p:cTn id="36" dur="500"/>
                                        <p:tgtEl>
                                          <p:spTgt spid="48144"/>
                                        </p:tgtEl>
                                      </p:cBhvr>
                                    </p:animEffect>
                                  </p:childTnLst>
                                </p:cTn>
                              </p:par>
                              <p:par>
                                <p:cTn id="37" presetID="10" presetClass="entr" presetSubtype="0" fill="hold" nodeType="with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500"/>
                                        <p:tgtEl>
                                          <p:spTgt spid="49"/>
                                        </p:tgtEl>
                                      </p:cBhvr>
                                    </p:animEffect>
                                  </p:childTnLst>
                                </p:cTn>
                              </p:par>
                              <p:par>
                                <p:cTn id="40" presetID="10" presetClass="entr" presetSubtype="0" fill="hold" nodeType="with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500"/>
                                        <p:tgtEl>
                                          <p:spTgt spid="5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500"/>
                                        <p:tgtEl>
                                          <p:spTgt spid="5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fade">
                                      <p:cBhvr>
                                        <p:cTn id="48" dur="500"/>
                                        <p:tgtEl>
                                          <p:spTgt spid="52"/>
                                        </p:tgtEl>
                                      </p:cBhvr>
                                    </p:animEffect>
                                  </p:childTnLst>
                                </p:cTn>
                              </p:par>
                              <p:par>
                                <p:cTn id="49" presetID="10" presetClass="entr" presetSubtype="0" fill="hold" nodeType="with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fade">
                                      <p:cBhvr>
                                        <p:cTn id="51" dur="500"/>
                                        <p:tgtEl>
                                          <p:spTgt spid="5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5"/>
                                        </p:tgtEl>
                                        <p:attrNameLst>
                                          <p:attrName>style.visibility</p:attrName>
                                        </p:attrNameLst>
                                      </p:cBhvr>
                                      <p:to>
                                        <p:strVal val="visible"/>
                                      </p:to>
                                    </p:set>
                                    <p:animEffect transition="in" filter="fade">
                                      <p:cBhvr>
                                        <p:cTn id="54" dur="500"/>
                                        <p:tgtEl>
                                          <p:spTgt spid="5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7"/>
                                        </p:tgtEl>
                                        <p:attrNameLst>
                                          <p:attrName>style.visibility</p:attrName>
                                        </p:attrNameLst>
                                      </p:cBhvr>
                                      <p:to>
                                        <p:strVal val="visible"/>
                                      </p:to>
                                    </p:set>
                                    <p:animEffect transition="in" filter="fade">
                                      <p:cBhvr>
                                        <p:cTn id="57" dur="500"/>
                                        <p:tgtEl>
                                          <p:spTgt spid="5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500"/>
                                        <p:tgtEl>
                                          <p:spTgt spid="3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48145"/>
                                        </p:tgtEl>
                                        <p:attrNameLst>
                                          <p:attrName>style.visibility</p:attrName>
                                        </p:attrNameLst>
                                      </p:cBhvr>
                                      <p:to>
                                        <p:strVal val="visible"/>
                                      </p:to>
                                    </p:set>
                                    <p:animEffect transition="in" filter="fade">
                                      <p:cBhvr>
                                        <p:cTn id="65" dur="500"/>
                                        <p:tgtEl>
                                          <p:spTgt spid="4814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54"/>
                                        </p:tgtEl>
                                        <p:attrNameLst>
                                          <p:attrName>style.visibility</p:attrName>
                                        </p:attrNameLst>
                                      </p:cBhvr>
                                      <p:to>
                                        <p:strVal val="visible"/>
                                      </p:to>
                                    </p:set>
                                    <p:animEffect transition="in" filter="fade">
                                      <p:cBhvr>
                                        <p:cTn id="68" dur="500"/>
                                        <p:tgtEl>
                                          <p:spTgt spid="5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500"/>
                                        <p:tgtEl>
                                          <p:spTgt spid="7"/>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48146"/>
                                        </p:tgtEl>
                                        <p:attrNameLst>
                                          <p:attrName>style.visibility</p:attrName>
                                        </p:attrNameLst>
                                      </p:cBhvr>
                                      <p:to>
                                        <p:strVal val="visible"/>
                                      </p:to>
                                    </p:set>
                                    <p:animEffect transition="in" filter="fade">
                                      <p:cBhvr>
                                        <p:cTn id="76" dur="500"/>
                                        <p:tgtEl>
                                          <p:spTgt spid="48146"/>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48135"/>
                                        </p:tgtEl>
                                        <p:attrNameLst>
                                          <p:attrName>style.visibility</p:attrName>
                                        </p:attrNameLst>
                                      </p:cBhvr>
                                      <p:to>
                                        <p:strVal val="visible"/>
                                      </p:to>
                                    </p:set>
                                    <p:animEffect transition="in" filter="fade">
                                      <p:cBhvr>
                                        <p:cTn id="81" dur="500"/>
                                        <p:tgtEl>
                                          <p:spTgt spid="48135"/>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fade">
                                      <p:cBhvr>
                                        <p:cTn id="84" dur="500"/>
                                        <p:tgtEl>
                                          <p:spTgt spid="29"/>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58"/>
                                        </p:tgtEl>
                                        <p:attrNameLst>
                                          <p:attrName>style.visibility</p:attrName>
                                        </p:attrNameLst>
                                      </p:cBhvr>
                                      <p:to>
                                        <p:strVal val="visible"/>
                                      </p:to>
                                    </p:set>
                                    <p:animEffect transition="in" filter="fade">
                                      <p:cBhvr>
                                        <p:cTn id="8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49" grpId="0"/>
      <p:bldP spid="29" grpId="0"/>
      <p:bldP spid="35" grpId="0"/>
      <p:bldP spid="4" grpId="0" animBg="1"/>
      <p:bldP spid="43" grpId="0"/>
      <p:bldP spid="45" grpId="0"/>
      <p:bldP spid="48" grpId="0"/>
      <p:bldP spid="51" grpId="0"/>
      <p:bldP spid="52" grpId="0"/>
      <p:bldP spid="7" grpId="0"/>
      <p:bldP spid="54" grpId="0"/>
      <p:bldP spid="55" grpId="0" animBg="1"/>
      <p:bldP spid="57" grpId="0"/>
      <p:bldP spid="5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dirty="0"/>
              <a:t>Results: Difference-of-Gaussian</a:t>
            </a:r>
            <a:endParaRPr lang="de-CH" dirty="0"/>
          </a:p>
        </p:txBody>
      </p:sp>
      <p:sp>
        <p:nvSpPr>
          <p:cNvPr id="49155" name="Content Placeholder 2"/>
          <p:cNvSpPr>
            <a:spLocks noGrp="1"/>
          </p:cNvSpPr>
          <p:nvPr>
            <p:ph idx="1"/>
          </p:nvPr>
        </p:nvSpPr>
        <p:spPr>
          <a:xfrm>
            <a:off x="457200" y="914400"/>
            <a:ext cx="8229600" cy="5211763"/>
          </a:xfrm>
        </p:spPr>
        <p:txBody>
          <a:bodyPr/>
          <a:lstStyle/>
          <a:p>
            <a:r>
              <a:rPr lang="de-CH" dirty="0"/>
              <a:t>Larger circles = larger scale</a:t>
            </a:r>
          </a:p>
          <a:p>
            <a:r>
              <a:rPr lang="de-CH" dirty="0"/>
              <a:t>Descriptors with maximal scale response</a:t>
            </a:r>
          </a:p>
        </p:txBody>
      </p:sp>
      <p:sp>
        <p:nvSpPr>
          <p:cNvPr id="35845" name="Footer Placeholder 4"/>
          <p:cNvSpPr>
            <a:spLocks noGrp="1"/>
          </p:cNvSpPr>
          <p:nvPr>
            <p:ph type="ftr" sz="quarter" idx="11"/>
          </p:nvPr>
        </p:nvSpPr>
        <p:spPr>
          <a:xfrm>
            <a:off x="6974840" y="6529070"/>
            <a:ext cx="2895600" cy="365125"/>
          </a:xfrm>
        </p:spPr>
        <p:txBody>
          <a:bodyPr/>
          <a:lstStyle/>
          <a:p>
            <a:pPr>
              <a:defRPr/>
            </a:pPr>
            <a:r>
              <a:rPr lang="de-DE" dirty="0"/>
              <a:t>K. Grauman, B. Leibe</a:t>
            </a:r>
          </a:p>
        </p:txBody>
      </p:sp>
      <p:pic>
        <p:nvPicPr>
          <p:cNvPr id="49157" name="Picture 3"/>
          <p:cNvPicPr>
            <a:picLocks noChangeAspect="1" noChangeArrowheads="1"/>
          </p:cNvPicPr>
          <p:nvPr/>
        </p:nvPicPr>
        <p:blipFill>
          <a:blip r:embed="rId3" cstate="print"/>
          <a:srcRect/>
          <a:stretch>
            <a:fillRect/>
          </a:stretch>
        </p:blipFill>
        <p:spPr bwMode="auto">
          <a:xfrm>
            <a:off x="2057400" y="2220594"/>
            <a:ext cx="5316538" cy="4491038"/>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4" name="Group 11"/>
          <p:cNvGrpSpPr>
            <a:grpSpLocks/>
          </p:cNvGrpSpPr>
          <p:nvPr/>
        </p:nvGrpSpPr>
        <p:grpSpPr bwMode="auto">
          <a:xfrm>
            <a:off x="5244811" y="3026804"/>
            <a:ext cx="3581400" cy="1319463"/>
            <a:chOff x="528" y="624"/>
            <a:chExt cx="4715" cy="1678"/>
          </a:xfrm>
        </p:grpSpPr>
        <p:pic>
          <p:nvPicPr>
            <p:cNvPr id="25" name="Picture 9" descr="SIFT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8" y="624"/>
              <a:ext cx="2315" cy="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0" descr="SIFT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 y="624"/>
              <a:ext cx="2315" cy="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4626" name="Title 1"/>
          <p:cNvSpPr>
            <a:spLocks noGrp="1"/>
          </p:cNvSpPr>
          <p:nvPr>
            <p:ph type="title"/>
          </p:nvPr>
        </p:nvSpPr>
        <p:spPr>
          <a:xfrm>
            <a:off x="533400" y="0"/>
            <a:ext cx="8610600" cy="889329"/>
          </a:xfrm>
        </p:spPr>
        <p:txBody>
          <a:bodyPr/>
          <a:lstStyle/>
          <a:p>
            <a:pPr eaLnBrk="1" hangingPunct="1"/>
            <a:r>
              <a:rPr lang="en-US" altLang="en-US" dirty="0"/>
              <a:t>Local features: main components</a:t>
            </a:r>
          </a:p>
        </p:txBody>
      </p:sp>
      <p:sp>
        <p:nvSpPr>
          <p:cNvPr id="3" name="Content Placeholder 2"/>
          <p:cNvSpPr>
            <a:spLocks noGrp="1"/>
          </p:cNvSpPr>
          <p:nvPr>
            <p:ph idx="1"/>
          </p:nvPr>
        </p:nvSpPr>
        <p:spPr>
          <a:xfrm>
            <a:off x="457200" y="1143000"/>
            <a:ext cx="4724400" cy="4727432"/>
          </a:xfrm>
        </p:spPr>
        <p:txBody>
          <a:bodyPr>
            <a:normAutofit lnSpcReduction="10000"/>
          </a:bodyPr>
          <a:lstStyle/>
          <a:p>
            <a:pPr marL="514350" indent="-514350" eaLnBrk="1" hangingPunct="1">
              <a:buFontTx/>
              <a:buAutoNum type="arabicParenR"/>
            </a:pPr>
            <a:r>
              <a:rPr lang="en-US" altLang="en-US" sz="2800" dirty="0"/>
              <a:t>Detection:</a:t>
            </a:r>
            <a:br>
              <a:rPr lang="en-US" altLang="en-US" sz="2800" dirty="0"/>
            </a:br>
            <a:r>
              <a:rPr lang="en-US" altLang="en-US" sz="2000" dirty="0"/>
              <a:t>Find a set of distinctive key points.</a:t>
            </a:r>
            <a:endParaRPr lang="en-US" altLang="en-US" sz="24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r>
              <a:rPr lang="en-US" altLang="en-US" sz="2800" dirty="0"/>
              <a:t>Description</a:t>
            </a:r>
            <a:r>
              <a:rPr lang="en-US" altLang="en-US" sz="2400" dirty="0"/>
              <a:t>: </a:t>
            </a:r>
            <a:br>
              <a:rPr lang="en-US" altLang="en-US" sz="2400" dirty="0"/>
            </a:br>
            <a:r>
              <a:rPr lang="en-US" altLang="en-US" sz="2000" dirty="0"/>
              <a:t>Extract feature descriptor around each interest point as vector.</a:t>
            </a:r>
            <a:endParaRPr lang="en-US" altLang="en-US" sz="24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2800" dirty="0"/>
          </a:p>
          <a:p>
            <a:pPr marL="514350" indent="-514350" eaLnBrk="1" hangingPunct="1">
              <a:buFontTx/>
              <a:buAutoNum type="arabicParenR"/>
            </a:pPr>
            <a:r>
              <a:rPr lang="en-US" altLang="en-US" sz="2800" dirty="0"/>
              <a:t>Matching: </a:t>
            </a:r>
            <a:br>
              <a:rPr lang="en-US" altLang="en-US" sz="2800" dirty="0"/>
            </a:br>
            <a:r>
              <a:rPr lang="en-US" altLang="en-US" sz="2000" dirty="0"/>
              <a:t>Compute distance between feature vectors to find correspondence.</a:t>
            </a:r>
            <a:endParaRPr lang="en-US" altLang="en-US" sz="2400" dirty="0"/>
          </a:p>
        </p:txBody>
      </p:sp>
      <p:grpSp>
        <p:nvGrpSpPr>
          <p:cNvPr id="2" name="Group 20"/>
          <p:cNvGrpSpPr>
            <a:grpSpLocks noChangeAspect="1"/>
          </p:cNvGrpSpPr>
          <p:nvPr/>
        </p:nvGrpSpPr>
        <p:grpSpPr bwMode="auto">
          <a:xfrm>
            <a:off x="2696447" y="3292029"/>
            <a:ext cx="3878503" cy="1127571"/>
            <a:chOff x="2122468" y="4998134"/>
            <a:chExt cx="4484435" cy="1303204"/>
          </a:xfrm>
        </p:grpSpPr>
        <p:sp>
          <p:nvSpPr>
            <p:cNvPr id="8" name="Rectangle 7"/>
            <p:cNvSpPr/>
            <p:nvPr/>
          </p:nvSpPr>
          <p:spPr bwMode="auto">
            <a:xfrm>
              <a:off x="6195748" y="4998134"/>
              <a:ext cx="411155" cy="442179"/>
            </a:xfrm>
            <a:prstGeom prst="rect">
              <a:avLst/>
            </a:prstGeom>
            <a:noFill/>
            <a:ln w="9525" cap="flat" cmpd="sng" algn="ctr">
              <a:solidFill>
                <a:srgbClr val="FF0000"/>
              </a:solidFill>
              <a:prstDash val="solid"/>
              <a:round/>
              <a:headEnd type="none" w="med" len="med"/>
              <a:tailEnd type="none" w="med" len="med"/>
            </a:ln>
            <a:effectLst/>
          </p:spPr>
          <p:txBody>
            <a:bodyPr/>
            <a:lstStyle/>
            <a:p>
              <a:pPr>
                <a:defRPr/>
              </a:pPr>
              <a:endParaRPr lang="en-US" sz="1800">
                <a:solidFill>
                  <a:srgbClr val="000000"/>
                </a:solidFill>
                <a:latin typeface="Arial"/>
                <a:cs typeface="+mn-cs"/>
              </a:endParaRPr>
            </a:p>
          </p:txBody>
        </p:sp>
        <p:graphicFrame>
          <p:nvGraphicFramePr>
            <p:cNvPr id="154645" name="Object 2"/>
            <p:cNvGraphicFramePr>
              <a:graphicFrameLocks noChangeAspect="1"/>
            </p:cNvGraphicFramePr>
            <p:nvPr/>
          </p:nvGraphicFramePr>
          <p:xfrm>
            <a:off x="2122468" y="5698088"/>
            <a:ext cx="2667000" cy="603250"/>
          </p:xfrm>
          <a:graphic>
            <a:graphicData uri="http://schemas.openxmlformats.org/presentationml/2006/ole">
              <mc:AlternateContent xmlns:mc="http://schemas.openxmlformats.org/markup-compatibility/2006">
                <mc:Choice xmlns:v="urn:schemas-microsoft-com:vml" Requires="v">
                  <p:oleObj spid="_x0000_s82057" name="Equation" r:id="rId6" imgW="1066800" imgH="241300" progId="Equation.3">
                    <p:embed/>
                  </p:oleObj>
                </mc:Choice>
                <mc:Fallback>
                  <p:oleObj name="Equation" r:id="rId6" imgW="1066800" imgH="2413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2468" y="5698088"/>
                          <a:ext cx="2667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54646" name="Shape 17"/>
            <p:cNvCxnSpPr>
              <a:cxnSpLocks noChangeShapeType="1"/>
              <a:stCxn id="8" idx="1"/>
            </p:cNvCxnSpPr>
            <p:nvPr/>
          </p:nvCxnSpPr>
          <p:spPr bwMode="auto">
            <a:xfrm rot="10800000" flipV="1">
              <a:off x="4814886" y="5219223"/>
              <a:ext cx="1380864" cy="810802"/>
            </a:xfrm>
            <a:prstGeom prst="curvedConnector3">
              <a:avLst>
                <a:gd name="adj1" fmla="val 50000"/>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grpSp>
      <p:grpSp>
        <p:nvGrpSpPr>
          <p:cNvPr id="4" name="Group 21"/>
          <p:cNvGrpSpPr>
            <a:grpSpLocks/>
          </p:cNvGrpSpPr>
          <p:nvPr/>
        </p:nvGrpSpPr>
        <p:grpSpPr bwMode="auto">
          <a:xfrm>
            <a:off x="6705600" y="3200402"/>
            <a:ext cx="2425700" cy="1755518"/>
            <a:chOff x="7027888" y="4800600"/>
            <a:chExt cx="2794000" cy="1974604"/>
          </a:xfrm>
        </p:grpSpPr>
        <p:grpSp>
          <p:nvGrpSpPr>
            <p:cNvPr id="154640" name="Group 11"/>
            <p:cNvGrpSpPr>
              <a:grpSpLocks/>
            </p:cNvGrpSpPr>
            <p:nvPr/>
          </p:nvGrpSpPr>
          <p:grpSpPr bwMode="auto">
            <a:xfrm>
              <a:off x="7027888" y="4800600"/>
              <a:ext cx="2794000" cy="1974604"/>
              <a:chOff x="7027888" y="4800600"/>
              <a:chExt cx="2794000" cy="1974604"/>
            </a:xfrm>
          </p:grpSpPr>
          <p:sp>
            <p:nvSpPr>
              <p:cNvPr id="10" name="Rectangle 9"/>
              <p:cNvSpPr/>
              <p:nvPr/>
            </p:nvSpPr>
            <p:spPr bwMode="auto">
              <a:xfrm>
                <a:off x="7470393" y="4800600"/>
                <a:ext cx="530275" cy="533901"/>
              </a:xfrm>
              <a:prstGeom prst="rect">
                <a:avLst/>
              </a:prstGeom>
              <a:noFill/>
              <a:ln w="9525" cap="flat" cmpd="sng" algn="ctr">
                <a:solidFill>
                  <a:srgbClr val="FF0000"/>
                </a:solidFill>
                <a:prstDash val="solid"/>
                <a:round/>
                <a:headEnd type="none" w="med" len="med"/>
                <a:tailEnd type="none" w="med" len="med"/>
              </a:ln>
              <a:effectLst/>
            </p:spPr>
            <p:txBody>
              <a:bodyPr/>
              <a:lstStyle/>
              <a:p>
                <a:pPr>
                  <a:defRPr/>
                </a:pPr>
                <a:endParaRPr lang="en-US" sz="1800">
                  <a:solidFill>
                    <a:srgbClr val="000000"/>
                  </a:solidFill>
                  <a:latin typeface="Arial"/>
                  <a:cs typeface="+mn-cs"/>
                </a:endParaRPr>
              </a:p>
            </p:txBody>
          </p:sp>
          <p:graphicFrame>
            <p:nvGraphicFramePr>
              <p:cNvPr id="154643" name="Object 3"/>
              <p:cNvGraphicFramePr>
                <a:graphicFrameLocks noChangeAspect="1"/>
              </p:cNvGraphicFramePr>
              <p:nvPr/>
            </p:nvGraphicFramePr>
            <p:xfrm>
              <a:off x="7027888" y="6171954"/>
              <a:ext cx="2794000" cy="603250"/>
            </p:xfrm>
            <a:graphic>
              <a:graphicData uri="http://schemas.openxmlformats.org/presentationml/2006/ole">
                <mc:AlternateContent xmlns:mc="http://schemas.openxmlformats.org/markup-compatibility/2006">
                  <mc:Choice xmlns:v="urn:schemas-microsoft-com:vml" Requires="v">
                    <p:oleObj spid="_x0000_s82058" name="Equation" r:id="rId8" imgW="1117600" imgH="241300" progId="Equation.3">
                      <p:embed/>
                    </p:oleObj>
                  </mc:Choice>
                  <mc:Fallback>
                    <p:oleObj name="Equation" r:id="rId8" imgW="1117600" imgH="2413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27888" y="6171954"/>
                            <a:ext cx="2794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cxnSp>
          <p:nvCxnSpPr>
            <p:cNvPr id="154641" name="Curved Connector 19"/>
            <p:cNvCxnSpPr>
              <a:cxnSpLocks noChangeShapeType="1"/>
            </p:cNvCxnSpPr>
            <p:nvPr/>
          </p:nvCxnSpPr>
          <p:spPr bwMode="auto">
            <a:xfrm rot="16200000" flipH="1">
              <a:off x="7136099" y="5817903"/>
              <a:ext cx="990081" cy="22273"/>
            </a:xfrm>
            <a:prstGeom prst="curvedConnector3">
              <a:avLst>
                <a:gd name="adj1" fmla="val 50000"/>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grpSp>
      <p:grpSp>
        <p:nvGrpSpPr>
          <p:cNvPr id="6" name="Group 34"/>
          <p:cNvGrpSpPr>
            <a:grpSpLocks/>
          </p:cNvGrpSpPr>
          <p:nvPr/>
        </p:nvGrpSpPr>
        <p:grpSpPr bwMode="auto">
          <a:xfrm>
            <a:off x="5244811" y="5345132"/>
            <a:ext cx="3707822" cy="971550"/>
            <a:chOff x="4800600" y="5391912"/>
            <a:chExt cx="4343400" cy="1161288"/>
          </a:xfrm>
        </p:grpSpPr>
        <p:pic>
          <p:nvPicPr>
            <p:cNvPr id="154634"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0600" y="5391912"/>
              <a:ext cx="2121408" cy="116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5"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11052" y="5395686"/>
              <a:ext cx="2132948" cy="1157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4636" name="Straight Arrow Connector 27"/>
            <p:cNvCxnSpPr>
              <a:cxnSpLocks noChangeShapeType="1"/>
            </p:cNvCxnSpPr>
            <p:nvPr/>
          </p:nvCxnSpPr>
          <p:spPr bwMode="auto">
            <a:xfrm flipV="1">
              <a:off x="5562600" y="5562600"/>
              <a:ext cx="1981200" cy="228600"/>
            </a:xfrm>
            <a:prstGeom prst="straightConnector1">
              <a:avLst/>
            </a:prstGeom>
            <a:noFill/>
            <a:ln w="28575" algn="ctr">
              <a:solidFill>
                <a:schemeClr val="tx2"/>
              </a:solidFill>
              <a:round/>
              <a:headEnd type="arrow" w="med" len="med"/>
              <a:tailEnd type="arrow" w="med" len="med"/>
            </a:ln>
            <a:extLst>
              <a:ext uri="{909E8E84-426E-40DD-AFC4-6F175D3DCCD1}">
                <a14:hiddenFill xmlns:a14="http://schemas.microsoft.com/office/drawing/2010/main">
                  <a:noFill/>
                </a14:hiddenFill>
              </a:ext>
            </a:extLst>
          </p:spPr>
        </p:cxnSp>
        <p:cxnSp>
          <p:nvCxnSpPr>
            <p:cNvPr id="154637" name="Straight Arrow Connector 28"/>
            <p:cNvCxnSpPr>
              <a:cxnSpLocks noChangeShapeType="1"/>
            </p:cNvCxnSpPr>
            <p:nvPr/>
          </p:nvCxnSpPr>
          <p:spPr bwMode="auto">
            <a:xfrm>
              <a:off x="6629400" y="5943600"/>
              <a:ext cx="2133600" cy="1588"/>
            </a:xfrm>
            <a:prstGeom prst="straightConnector1">
              <a:avLst/>
            </a:prstGeom>
            <a:noFill/>
            <a:ln w="28575" algn="ctr">
              <a:solidFill>
                <a:schemeClr val="tx2"/>
              </a:solidFill>
              <a:round/>
              <a:headEnd type="arrow" w="med" len="med"/>
              <a:tailEnd type="arrow" w="med" len="med"/>
            </a:ln>
            <a:extLst>
              <a:ext uri="{909E8E84-426E-40DD-AFC4-6F175D3DCCD1}">
                <a14:hiddenFill xmlns:a14="http://schemas.microsoft.com/office/drawing/2010/main">
                  <a:noFill/>
                </a14:hiddenFill>
              </a:ext>
            </a:extLst>
          </p:spPr>
        </p:cxnSp>
        <p:cxnSp>
          <p:nvCxnSpPr>
            <p:cNvPr id="154638" name="Straight Arrow Connector 31"/>
            <p:cNvCxnSpPr>
              <a:cxnSpLocks noChangeShapeType="1"/>
            </p:cNvCxnSpPr>
            <p:nvPr/>
          </p:nvCxnSpPr>
          <p:spPr bwMode="auto">
            <a:xfrm>
              <a:off x="5410200" y="6248400"/>
              <a:ext cx="2133600" cy="1588"/>
            </a:xfrm>
            <a:prstGeom prst="straightConnector1">
              <a:avLst/>
            </a:prstGeom>
            <a:noFill/>
            <a:ln w="28575" algn="ctr">
              <a:solidFill>
                <a:schemeClr val="tx2"/>
              </a:solidFill>
              <a:round/>
              <a:headEnd type="arrow" w="med" len="med"/>
              <a:tailEnd type="arrow" w="med" len="med"/>
            </a:ln>
            <a:extLst>
              <a:ext uri="{909E8E84-426E-40DD-AFC4-6F175D3DCCD1}">
                <a14:hiddenFill xmlns:a14="http://schemas.microsoft.com/office/drawing/2010/main">
                  <a:noFill/>
                </a14:hiddenFill>
              </a:ext>
            </a:extLst>
          </p:spPr>
        </p:cxnSp>
        <p:cxnSp>
          <p:nvCxnSpPr>
            <p:cNvPr id="154639" name="Straight Arrow Connector 32"/>
            <p:cNvCxnSpPr>
              <a:cxnSpLocks noChangeShapeType="1"/>
            </p:cNvCxnSpPr>
            <p:nvPr/>
          </p:nvCxnSpPr>
          <p:spPr bwMode="auto">
            <a:xfrm flipV="1">
              <a:off x="5334000" y="5791200"/>
              <a:ext cx="2133600" cy="228600"/>
            </a:xfrm>
            <a:prstGeom prst="straightConnector1">
              <a:avLst/>
            </a:prstGeom>
            <a:noFill/>
            <a:ln w="28575" algn="ctr">
              <a:solidFill>
                <a:schemeClr val="tx2"/>
              </a:solidFill>
              <a:round/>
              <a:headEnd type="arrow" w="med" len="med"/>
              <a:tailEnd type="arrow" w="med" len="med"/>
            </a:ln>
            <a:extLst>
              <a:ext uri="{909E8E84-426E-40DD-AFC4-6F175D3DCCD1}">
                <a14:hiddenFill xmlns:a14="http://schemas.microsoft.com/office/drawing/2010/main">
                  <a:noFill/>
                </a14:hiddenFill>
              </a:ext>
            </a:extLst>
          </p:spPr>
        </p:cxnSp>
      </p:grpSp>
      <p:grpSp>
        <p:nvGrpSpPr>
          <p:cNvPr id="27" name="Group 11"/>
          <p:cNvGrpSpPr>
            <a:grpSpLocks/>
          </p:cNvGrpSpPr>
          <p:nvPr/>
        </p:nvGrpSpPr>
        <p:grpSpPr bwMode="auto">
          <a:xfrm>
            <a:off x="5226050" y="1182225"/>
            <a:ext cx="3581400" cy="1319463"/>
            <a:chOff x="528" y="624"/>
            <a:chExt cx="4715" cy="1678"/>
          </a:xfrm>
        </p:grpSpPr>
        <p:pic>
          <p:nvPicPr>
            <p:cNvPr id="28" name="Picture 9" descr="SIFT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8" y="624"/>
              <a:ext cx="2315" cy="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0" descr="SIFT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 y="624"/>
              <a:ext cx="2315" cy="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33" name="Object 5"/>
          <p:cNvGraphicFramePr>
            <a:graphicFrameLocks noChangeAspect="1"/>
          </p:cNvGraphicFramePr>
          <p:nvPr/>
        </p:nvGraphicFramePr>
        <p:xfrm>
          <a:off x="1879075" y="5790700"/>
          <a:ext cx="1854725" cy="476750"/>
        </p:xfrm>
        <a:graphic>
          <a:graphicData uri="http://schemas.openxmlformats.org/presentationml/2006/ole">
            <mc:AlternateContent xmlns:mc="http://schemas.openxmlformats.org/markup-compatibility/2006">
              <mc:Choice xmlns:v="urn:schemas-microsoft-com:vml" Requires="v">
                <p:oleObj spid="_x0000_s82059" name="Equation" r:id="rId12" imgW="838080" imgH="215640" progId="Equation.3">
                  <p:embed/>
                </p:oleObj>
              </mc:Choice>
              <mc:Fallback>
                <p:oleObj name="Equation" r:id="rId12" imgW="838080" imgH="215640" progId="Equation.3">
                  <p:embed/>
                  <p:pic>
                    <p:nvPicPr>
                      <p:cNvPr id="0" name=""/>
                      <p:cNvPicPr>
                        <a:picLocks noChangeAspect="1" noChangeArrowheads="1"/>
                      </p:cNvPicPr>
                      <p:nvPr/>
                    </p:nvPicPr>
                    <p:blipFill>
                      <a:blip r:embed="rId13"/>
                      <a:srcRect/>
                      <a:stretch>
                        <a:fillRect/>
                      </a:stretch>
                    </p:blipFill>
                    <p:spPr bwMode="auto">
                      <a:xfrm>
                        <a:off x="1879075" y="5790700"/>
                        <a:ext cx="1854725" cy="476750"/>
                      </a:xfrm>
                      <a:prstGeom prst="rect">
                        <a:avLst/>
                      </a:prstGeom>
                      <a:noFill/>
                      <a:ln>
                        <a:noFill/>
                      </a:ln>
                    </p:spPr>
                  </p:pic>
                </p:oleObj>
              </mc:Fallback>
            </mc:AlternateContent>
          </a:graphicData>
        </a:graphic>
      </p:graphicFrame>
      <p:grpSp>
        <p:nvGrpSpPr>
          <p:cNvPr id="34" name="Group 105"/>
          <p:cNvGrpSpPr>
            <a:grpSpLocks/>
          </p:cNvGrpSpPr>
          <p:nvPr/>
        </p:nvGrpSpPr>
        <p:grpSpPr bwMode="auto">
          <a:xfrm>
            <a:off x="1205320" y="3790996"/>
            <a:ext cx="1234095" cy="552404"/>
            <a:chOff x="2366355" y="5265735"/>
            <a:chExt cx="1234095" cy="552347"/>
          </a:xfrm>
        </p:grpSpPr>
        <p:grpSp>
          <p:nvGrpSpPr>
            <p:cNvPr id="35" name="Group 52"/>
            <p:cNvGrpSpPr>
              <a:grpSpLocks/>
            </p:cNvGrpSpPr>
            <p:nvPr/>
          </p:nvGrpSpPr>
          <p:grpSpPr bwMode="auto">
            <a:xfrm>
              <a:off x="2771775" y="5265735"/>
              <a:ext cx="828675" cy="552347"/>
              <a:chOff x="1859" y="3339"/>
              <a:chExt cx="363" cy="301"/>
            </a:xfrm>
          </p:grpSpPr>
          <p:sp>
            <p:nvSpPr>
              <p:cNvPr id="37" name="Line 53"/>
              <p:cNvSpPr>
                <a:spLocks noChangeShapeType="1"/>
              </p:cNvSpPr>
              <p:nvPr/>
            </p:nvSpPr>
            <p:spPr bwMode="auto">
              <a:xfrm>
                <a:off x="1859" y="3362"/>
                <a:ext cx="0" cy="272"/>
              </a:xfrm>
              <a:prstGeom prst="line">
                <a:avLst/>
              </a:prstGeom>
              <a:noFill/>
              <a:ln w="12700" cap="sq">
                <a:solidFill>
                  <a:schemeClr val="tx1"/>
                </a:solidFill>
                <a:round/>
                <a:headEnd type="triangl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8" name="Line 54"/>
              <p:cNvSpPr>
                <a:spLocks noChangeShapeType="1"/>
              </p:cNvSpPr>
              <p:nvPr/>
            </p:nvSpPr>
            <p:spPr bwMode="auto">
              <a:xfrm>
                <a:off x="1859" y="3640"/>
                <a:ext cx="363" cy="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39" name="Rectangle 55"/>
              <p:cNvSpPr>
                <a:spLocks noChangeArrowheads="1"/>
              </p:cNvSpPr>
              <p:nvPr/>
            </p:nvSpPr>
            <p:spPr bwMode="auto">
              <a:xfrm>
                <a:off x="1882"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0" name="Rectangle 56"/>
              <p:cNvSpPr>
                <a:spLocks noChangeArrowheads="1"/>
              </p:cNvSpPr>
              <p:nvPr/>
            </p:nvSpPr>
            <p:spPr bwMode="auto">
              <a:xfrm>
                <a:off x="1904"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1" name="Rectangle 57"/>
              <p:cNvSpPr>
                <a:spLocks noChangeArrowheads="1"/>
              </p:cNvSpPr>
              <p:nvPr/>
            </p:nvSpPr>
            <p:spPr bwMode="auto">
              <a:xfrm>
                <a:off x="1927"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2" name="Rectangle 58"/>
              <p:cNvSpPr>
                <a:spLocks noChangeArrowheads="1"/>
              </p:cNvSpPr>
              <p:nvPr/>
            </p:nvSpPr>
            <p:spPr bwMode="auto">
              <a:xfrm>
                <a:off x="1950" y="3430"/>
                <a:ext cx="23" cy="204"/>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3" name="Rectangle 59"/>
              <p:cNvSpPr>
                <a:spLocks noChangeArrowheads="1"/>
              </p:cNvSpPr>
              <p:nvPr/>
            </p:nvSpPr>
            <p:spPr bwMode="auto">
              <a:xfrm>
                <a:off x="1972"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4" name="Rectangle 60"/>
              <p:cNvSpPr>
                <a:spLocks noChangeArrowheads="1"/>
              </p:cNvSpPr>
              <p:nvPr/>
            </p:nvSpPr>
            <p:spPr bwMode="auto">
              <a:xfrm>
                <a:off x="1995" y="3385"/>
                <a:ext cx="23" cy="249"/>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5" name="Rectangle 61"/>
              <p:cNvSpPr>
                <a:spLocks noChangeArrowheads="1"/>
              </p:cNvSpPr>
              <p:nvPr/>
            </p:nvSpPr>
            <p:spPr bwMode="auto">
              <a:xfrm>
                <a:off x="2018" y="3362"/>
                <a:ext cx="22" cy="272"/>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6" name="Rectangle 62"/>
              <p:cNvSpPr>
                <a:spLocks noChangeArrowheads="1"/>
              </p:cNvSpPr>
              <p:nvPr/>
            </p:nvSpPr>
            <p:spPr bwMode="auto">
              <a:xfrm>
                <a:off x="2040" y="3339"/>
                <a:ext cx="23" cy="295"/>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7" name="Rectangle 63"/>
              <p:cNvSpPr>
                <a:spLocks noChangeArrowheads="1"/>
              </p:cNvSpPr>
              <p:nvPr/>
            </p:nvSpPr>
            <p:spPr bwMode="auto">
              <a:xfrm>
                <a:off x="2063" y="3339"/>
                <a:ext cx="23" cy="295"/>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8" name="Rectangle 64"/>
              <p:cNvSpPr>
                <a:spLocks noChangeArrowheads="1"/>
              </p:cNvSpPr>
              <p:nvPr/>
            </p:nvSpPr>
            <p:spPr bwMode="auto">
              <a:xfrm>
                <a:off x="2086" y="3362"/>
                <a:ext cx="23" cy="272"/>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9" name="Rectangle 65"/>
              <p:cNvSpPr>
                <a:spLocks noChangeArrowheads="1"/>
              </p:cNvSpPr>
              <p:nvPr/>
            </p:nvSpPr>
            <p:spPr bwMode="auto">
              <a:xfrm>
                <a:off x="2108"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50" name="Rectangle 66"/>
              <p:cNvSpPr>
                <a:spLocks noChangeArrowheads="1"/>
              </p:cNvSpPr>
              <p:nvPr/>
            </p:nvSpPr>
            <p:spPr bwMode="auto">
              <a:xfrm>
                <a:off x="2131"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grpSp>
        <p:graphicFrame>
          <p:nvGraphicFramePr>
            <p:cNvPr id="36" name="Object 2"/>
            <p:cNvGraphicFramePr>
              <a:graphicFrameLocks noChangeAspect="1"/>
            </p:cNvGraphicFramePr>
            <p:nvPr/>
          </p:nvGraphicFramePr>
          <p:xfrm>
            <a:off x="2366355" y="5307941"/>
            <a:ext cx="301625" cy="395246"/>
          </p:xfrm>
          <a:graphic>
            <a:graphicData uri="http://schemas.openxmlformats.org/presentationml/2006/ole">
              <mc:AlternateContent xmlns:mc="http://schemas.openxmlformats.org/markup-compatibility/2006">
                <mc:Choice xmlns:v="urn:schemas-microsoft-com:vml" Requires="v">
                  <p:oleObj spid="_x0000_s82060" name="Equation" r:id="rId14" imgW="164880" imgH="215640" progId="Equation.3">
                    <p:embed/>
                  </p:oleObj>
                </mc:Choice>
                <mc:Fallback>
                  <p:oleObj name="Equation" r:id="rId14" imgW="164880" imgH="215640" progId="Equation.3">
                    <p:embed/>
                    <p:pic>
                      <p:nvPicPr>
                        <p:cNvPr id="0" name=""/>
                        <p:cNvPicPr>
                          <a:picLocks noChangeAspect="1" noChangeArrowheads="1"/>
                        </p:cNvPicPr>
                        <p:nvPr/>
                      </p:nvPicPr>
                      <p:blipFill>
                        <a:blip r:embed="rId15"/>
                        <a:srcRect/>
                        <a:stretch>
                          <a:fillRect/>
                        </a:stretch>
                      </p:blipFill>
                      <p:spPr bwMode="auto">
                        <a:xfrm>
                          <a:off x="2366355" y="5307941"/>
                          <a:ext cx="301625" cy="395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51" name="Group 106"/>
          <p:cNvGrpSpPr>
            <a:grpSpLocks/>
          </p:cNvGrpSpPr>
          <p:nvPr/>
        </p:nvGrpSpPr>
        <p:grpSpPr bwMode="auto">
          <a:xfrm>
            <a:off x="5257800" y="4419600"/>
            <a:ext cx="1195185" cy="515947"/>
            <a:chOff x="4529340" y="5300665"/>
            <a:chExt cx="1195185" cy="515961"/>
          </a:xfrm>
        </p:grpSpPr>
        <p:grpSp>
          <p:nvGrpSpPr>
            <p:cNvPr id="52" name="Group 67"/>
            <p:cNvGrpSpPr>
              <a:grpSpLocks/>
            </p:cNvGrpSpPr>
            <p:nvPr/>
          </p:nvGrpSpPr>
          <p:grpSpPr bwMode="auto">
            <a:xfrm>
              <a:off x="4967288" y="5300665"/>
              <a:ext cx="757237" cy="515961"/>
              <a:chOff x="3515" y="3498"/>
              <a:chExt cx="363" cy="278"/>
            </a:xfrm>
          </p:grpSpPr>
          <p:sp>
            <p:nvSpPr>
              <p:cNvPr id="54" name="Line 68"/>
              <p:cNvSpPr>
                <a:spLocks noChangeShapeType="1"/>
              </p:cNvSpPr>
              <p:nvPr/>
            </p:nvSpPr>
            <p:spPr bwMode="auto">
              <a:xfrm>
                <a:off x="3515" y="3498"/>
                <a:ext cx="0" cy="272"/>
              </a:xfrm>
              <a:prstGeom prst="line">
                <a:avLst/>
              </a:prstGeom>
              <a:noFill/>
              <a:ln w="12700" cap="sq">
                <a:solidFill>
                  <a:schemeClr val="tx1"/>
                </a:solidFill>
                <a:round/>
                <a:headEnd type="triangl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5" name="Line 69"/>
              <p:cNvSpPr>
                <a:spLocks noChangeShapeType="1"/>
              </p:cNvSpPr>
              <p:nvPr/>
            </p:nvSpPr>
            <p:spPr bwMode="auto">
              <a:xfrm>
                <a:off x="3515" y="3776"/>
                <a:ext cx="363" cy="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56" name="Rectangle 70"/>
              <p:cNvSpPr>
                <a:spLocks noChangeArrowheads="1"/>
              </p:cNvSpPr>
              <p:nvPr/>
            </p:nvSpPr>
            <p:spPr bwMode="auto">
              <a:xfrm>
                <a:off x="3538"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57" name="Rectangle 71"/>
              <p:cNvSpPr>
                <a:spLocks noChangeArrowheads="1"/>
              </p:cNvSpPr>
              <p:nvPr/>
            </p:nvSpPr>
            <p:spPr bwMode="auto">
              <a:xfrm>
                <a:off x="3560"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58" name="Rectangle 72"/>
              <p:cNvSpPr>
                <a:spLocks noChangeArrowheads="1"/>
              </p:cNvSpPr>
              <p:nvPr/>
            </p:nvSpPr>
            <p:spPr bwMode="auto">
              <a:xfrm>
                <a:off x="3583"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59" name="Rectangle 73"/>
              <p:cNvSpPr>
                <a:spLocks noChangeArrowheads="1"/>
              </p:cNvSpPr>
              <p:nvPr/>
            </p:nvSpPr>
            <p:spPr bwMode="auto">
              <a:xfrm>
                <a:off x="3606" y="3566"/>
                <a:ext cx="23" cy="204"/>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0" name="Rectangle 74"/>
              <p:cNvSpPr>
                <a:spLocks noChangeArrowheads="1"/>
              </p:cNvSpPr>
              <p:nvPr/>
            </p:nvSpPr>
            <p:spPr bwMode="auto">
              <a:xfrm>
                <a:off x="3628" y="3543"/>
                <a:ext cx="23" cy="227"/>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1" name="Rectangle 75"/>
              <p:cNvSpPr>
                <a:spLocks noChangeArrowheads="1"/>
              </p:cNvSpPr>
              <p:nvPr/>
            </p:nvSpPr>
            <p:spPr bwMode="auto">
              <a:xfrm>
                <a:off x="3651"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2" name="Rectangle 76"/>
              <p:cNvSpPr>
                <a:spLocks noChangeArrowheads="1"/>
              </p:cNvSpPr>
              <p:nvPr/>
            </p:nvSpPr>
            <p:spPr bwMode="auto">
              <a:xfrm>
                <a:off x="3674" y="3498"/>
                <a:ext cx="22" cy="272"/>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3" name="Rectangle 77"/>
              <p:cNvSpPr>
                <a:spLocks noChangeArrowheads="1"/>
              </p:cNvSpPr>
              <p:nvPr/>
            </p:nvSpPr>
            <p:spPr bwMode="auto">
              <a:xfrm>
                <a:off x="3696"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4" name="Rectangle 78"/>
              <p:cNvSpPr>
                <a:spLocks noChangeArrowheads="1"/>
              </p:cNvSpPr>
              <p:nvPr/>
            </p:nvSpPr>
            <p:spPr bwMode="auto">
              <a:xfrm>
                <a:off x="3719"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5" name="Rectangle 79"/>
              <p:cNvSpPr>
                <a:spLocks noChangeArrowheads="1"/>
              </p:cNvSpPr>
              <p:nvPr/>
            </p:nvSpPr>
            <p:spPr bwMode="auto">
              <a:xfrm>
                <a:off x="3742"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6" name="Rectangle 80"/>
              <p:cNvSpPr>
                <a:spLocks noChangeArrowheads="1"/>
              </p:cNvSpPr>
              <p:nvPr/>
            </p:nvSpPr>
            <p:spPr bwMode="auto">
              <a:xfrm>
                <a:off x="3764"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7" name="Rectangle 81"/>
              <p:cNvSpPr>
                <a:spLocks noChangeArrowheads="1"/>
              </p:cNvSpPr>
              <p:nvPr/>
            </p:nvSpPr>
            <p:spPr bwMode="auto">
              <a:xfrm>
                <a:off x="3787" y="3543"/>
                <a:ext cx="23" cy="227"/>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grpSp>
        <p:graphicFrame>
          <p:nvGraphicFramePr>
            <p:cNvPr id="53" name="Object 3"/>
            <p:cNvGraphicFramePr>
              <a:graphicFrameLocks noChangeAspect="1"/>
            </p:cNvGraphicFramePr>
            <p:nvPr/>
          </p:nvGraphicFramePr>
          <p:xfrm>
            <a:off x="4529340" y="5342263"/>
            <a:ext cx="349250" cy="395287"/>
          </p:xfrm>
          <a:graphic>
            <a:graphicData uri="http://schemas.openxmlformats.org/presentationml/2006/ole">
              <mc:AlternateContent xmlns:mc="http://schemas.openxmlformats.org/markup-compatibility/2006">
                <mc:Choice xmlns:v="urn:schemas-microsoft-com:vml" Requires="v">
                  <p:oleObj spid="_x0000_s82061" name="Equation" r:id="rId16" imgW="190440" imgH="215640" progId="Equation.3">
                    <p:embed/>
                  </p:oleObj>
                </mc:Choice>
                <mc:Fallback>
                  <p:oleObj name="Equation" r:id="rId16" imgW="190440" imgH="215640" progId="Equation.3">
                    <p:embed/>
                    <p:pic>
                      <p:nvPicPr>
                        <p:cNvPr id="0" name=""/>
                        <p:cNvPicPr>
                          <a:picLocks noChangeAspect="1" noChangeArrowheads="1"/>
                        </p:cNvPicPr>
                        <p:nvPr/>
                      </p:nvPicPr>
                      <p:blipFill>
                        <a:blip r:embed="rId17"/>
                        <a:srcRect/>
                        <a:stretch>
                          <a:fillRect/>
                        </a:stretch>
                      </p:blipFill>
                      <p:spPr bwMode="auto">
                        <a:xfrm>
                          <a:off x="4529340" y="5342263"/>
                          <a:ext cx="349250"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68" name="Footer Placeholder 4"/>
          <p:cNvSpPr>
            <a:spLocks noGrp="1"/>
          </p:cNvSpPr>
          <p:nvPr>
            <p:ph type="ftr" sz="quarter" idx="11"/>
          </p:nvPr>
        </p:nvSpPr>
        <p:spPr>
          <a:xfrm>
            <a:off x="-113122" y="6571661"/>
            <a:ext cx="1955800" cy="342900"/>
          </a:xfrm>
        </p:spPr>
        <p:txBody>
          <a:bodyPr/>
          <a:lstStyle/>
          <a:p>
            <a:pPr>
              <a:defRPr/>
            </a:pPr>
            <a:r>
              <a:rPr lang="de-DE" dirty="0">
                <a:solidFill>
                  <a:schemeClr val="bg1">
                    <a:lumMod val="65000"/>
                  </a:schemeClr>
                </a:solidFill>
              </a:rPr>
              <a:t>K. Grauman, B. Leibe</a:t>
            </a:r>
          </a:p>
        </p:txBody>
      </p:sp>
    </p:spTree>
    <p:extLst>
      <p:ext uri="{BB962C8B-B14F-4D97-AF65-F5344CB8AC3E}">
        <p14:creationId xmlns:p14="http://schemas.microsoft.com/office/powerpoint/2010/main" val="58231331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par>
                          <p:cTn id="16" fill="hold" nodeType="withGroup">
                            <p:stCondLst>
                              <p:cond delay="0"/>
                            </p:stCondLst>
                            <p:childTnLst>
                              <p:par>
                                <p:cTn id="17" presetID="1"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par>
                          <p:cTn id="23" fill="hold" nodeType="withGroup">
                            <p:stCondLst>
                              <p:cond delay="0"/>
                            </p:stCondLst>
                            <p:childTnLst>
                              <p:par>
                                <p:cTn id="24" presetID="1" presetClass="entr" presetSubtype="0" fill="hold" nodeType="afterEffect">
                                  <p:stCondLst>
                                    <p:cond delay="0"/>
                                  </p:stCondLst>
                                  <p:childTnLst>
                                    <p:set>
                                      <p:cBhvr>
                                        <p:cTn id="25" dur="1" fill="hold">
                                          <p:stCondLst>
                                            <p:cond delay="0"/>
                                          </p:stCondLst>
                                        </p:cTn>
                                        <p:tgtEl>
                                          <p:spTgt spid="5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nodeType="after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p:cNvGraphicFramePr>
            <a:graphicFrameLocks noChangeAspect="1"/>
          </p:cNvGraphicFramePr>
          <p:nvPr>
            <p:extLst>
              <p:ext uri="{D42A27DB-BD31-4B8C-83A1-F6EECF244321}">
                <p14:modId xmlns:p14="http://schemas.microsoft.com/office/powerpoint/2010/main" val="806631139"/>
              </p:ext>
            </p:extLst>
          </p:nvPr>
        </p:nvGraphicFramePr>
        <p:xfrm>
          <a:off x="1905000" y="3943507"/>
          <a:ext cx="2594421" cy="809626"/>
        </p:xfrm>
        <a:graphic>
          <a:graphicData uri="http://schemas.openxmlformats.org/presentationml/2006/ole">
            <mc:AlternateContent xmlns:mc="http://schemas.openxmlformats.org/markup-compatibility/2006">
              <mc:Choice xmlns:v="urn:schemas-microsoft-com:vml" Requires="v">
                <p:oleObj spid="_x0000_s84082" name="Equation" r:id="rId4" imgW="1460160" imgH="457200" progId="Equation.DSMT4">
                  <p:embed/>
                </p:oleObj>
              </mc:Choice>
              <mc:Fallback>
                <p:oleObj name="Equation" r:id="rId4" imgW="1460160" imgH="457200" progId="Equation.DSMT4">
                  <p:embed/>
                  <p:pic>
                    <p:nvPicPr>
                      <p:cNvPr id="0" name=""/>
                      <p:cNvPicPr>
                        <a:picLocks noChangeAspect="1" noChangeArrowheads="1"/>
                      </p:cNvPicPr>
                      <p:nvPr/>
                    </p:nvPicPr>
                    <p:blipFill>
                      <a:blip r:embed="rId5"/>
                      <a:srcRect/>
                      <a:stretch>
                        <a:fillRect/>
                      </a:stretch>
                    </p:blipFill>
                    <p:spPr bwMode="auto">
                      <a:xfrm>
                        <a:off x="1905000" y="3943507"/>
                        <a:ext cx="2594421" cy="809626"/>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783833702"/>
              </p:ext>
            </p:extLst>
          </p:nvPr>
        </p:nvGraphicFramePr>
        <p:xfrm>
          <a:off x="4048122" y="3318890"/>
          <a:ext cx="2136775" cy="900112"/>
        </p:xfrm>
        <a:graphic>
          <a:graphicData uri="http://schemas.openxmlformats.org/presentationml/2006/ole">
            <mc:AlternateContent xmlns:mc="http://schemas.openxmlformats.org/markup-compatibility/2006">
              <mc:Choice xmlns:v="urn:schemas-microsoft-com:vml" Requires="v">
                <p:oleObj spid="_x0000_s84083" name="Equation" r:id="rId6" imgW="1054080" imgH="444240" progId="Equation.DSMT4">
                  <p:embed/>
                </p:oleObj>
              </mc:Choice>
              <mc:Fallback>
                <p:oleObj name="Equation" r:id="rId6" imgW="1054080" imgH="444240" progId="Equation.DSMT4">
                  <p:embed/>
                  <p:pic>
                    <p:nvPicPr>
                      <p:cNvPr id="0" name=""/>
                      <p:cNvPicPr>
                        <a:picLocks noChangeAspect="1" noChangeArrowheads="1"/>
                      </p:cNvPicPr>
                      <p:nvPr/>
                    </p:nvPicPr>
                    <p:blipFill>
                      <a:blip r:embed="rId7"/>
                      <a:srcRect/>
                      <a:stretch>
                        <a:fillRect/>
                      </a:stretch>
                    </p:blipFill>
                    <p:spPr bwMode="auto">
                      <a:xfrm>
                        <a:off x="4048122" y="3318890"/>
                        <a:ext cx="2136775" cy="900112"/>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dirty="0"/>
              <a:t>Outlier Rejection</a:t>
            </a:r>
          </a:p>
        </p:txBody>
      </p:sp>
      <p:sp>
        <p:nvSpPr>
          <p:cNvPr id="3" name="Content Placeholder 2"/>
          <p:cNvSpPr>
            <a:spLocks noGrp="1"/>
          </p:cNvSpPr>
          <p:nvPr>
            <p:ph idx="1"/>
          </p:nvPr>
        </p:nvSpPr>
        <p:spPr>
          <a:xfrm>
            <a:off x="457200" y="914400"/>
            <a:ext cx="8229600" cy="5486400"/>
          </a:xfrm>
        </p:spPr>
        <p:txBody>
          <a:bodyPr>
            <a:normAutofit fontScale="85000" lnSpcReduction="10000"/>
          </a:bodyPr>
          <a:lstStyle/>
          <a:p>
            <a:pPr marL="0" indent="0">
              <a:buNone/>
            </a:pPr>
            <a:r>
              <a:rPr lang="en-US" dirty="0"/>
              <a:t>Avoid low contrast candidates (small magnitude </a:t>
            </a:r>
            <a:r>
              <a:rPr lang="en-US" dirty="0" err="1"/>
              <a:t>extrema</a:t>
            </a:r>
            <a:r>
              <a:rPr lang="en-US" dirty="0"/>
              <a:t>)</a:t>
            </a:r>
          </a:p>
          <a:p>
            <a:r>
              <a:rPr lang="en-US" dirty="0"/>
              <a:t>Taylor series expansion of </a:t>
            </a:r>
            <a:r>
              <a:rPr lang="en-US" dirty="0" err="1"/>
              <a:t>DoG</a:t>
            </a:r>
            <a:r>
              <a:rPr lang="en-US" dirty="0"/>
              <a:t> from the center pixel</a:t>
            </a:r>
          </a:p>
          <a:p>
            <a:endParaRPr lang="en-US" dirty="0"/>
          </a:p>
          <a:p>
            <a:pPr marL="0" indent="0">
              <a:buNone/>
            </a:pPr>
            <a:endParaRPr lang="en-US" dirty="0"/>
          </a:p>
          <a:p>
            <a:pPr marL="0" indent="0">
              <a:buNone/>
            </a:pPr>
            <a:r>
              <a:rPr lang="en-US" dirty="0"/>
              <a:t>where </a:t>
            </a:r>
          </a:p>
          <a:p>
            <a:pPr marL="0" indent="0">
              <a:buNone/>
            </a:pPr>
            <a:endParaRPr lang="en-US" dirty="0"/>
          </a:p>
          <a:p>
            <a:r>
              <a:rPr lang="en-US" dirty="0"/>
              <a:t>Minima or maxima at </a:t>
            </a:r>
          </a:p>
          <a:p>
            <a:r>
              <a:rPr lang="en-US" dirty="0"/>
              <a:t>Iterate                                , discard candidates if</a:t>
            </a:r>
          </a:p>
          <a:p>
            <a:pPr lvl="1"/>
            <a:endParaRPr lang="en-US" dirty="0"/>
          </a:p>
          <a:p>
            <a:pPr lvl="1"/>
            <a:r>
              <a:rPr lang="en-US" dirty="0"/>
              <a:t>X</a:t>
            </a:r>
            <a:r>
              <a:rPr lang="en-US" baseline="30000" dirty="0"/>
              <a:t>(k+1)</a:t>
            </a:r>
            <a:r>
              <a:rPr lang="en-US" dirty="0"/>
              <a:t> does not converge</a:t>
            </a:r>
          </a:p>
          <a:p>
            <a:pPr lvl="1"/>
            <a:r>
              <a:rPr lang="en-US" dirty="0"/>
              <a:t>|</a:t>
            </a:r>
            <a:r>
              <a:rPr lang="en-US" i="1" dirty="0"/>
              <a:t>D(x*)</a:t>
            </a:r>
            <a:r>
              <a:rPr lang="en-US" dirty="0"/>
              <a:t>|&lt; </a:t>
            </a:r>
            <a:r>
              <a:rPr lang="en-US" dirty="0" err="1"/>
              <a:t>th</a:t>
            </a:r>
            <a:r>
              <a:rPr lang="en-US" dirty="0"/>
              <a:t>(~0.03)</a:t>
            </a:r>
            <a:endParaRPr lang="en-US" i="1" dirty="0"/>
          </a:p>
        </p:txBody>
      </p:sp>
      <p:graphicFrame>
        <p:nvGraphicFramePr>
          <p:cNvPr id="4" name="Object 4"/>
          <p:cNvGraphicFramePr>
            <a:graphicFrameLocks noChangeAspect="1"/>
          </p:cNvGraphicFramePr>
          <p:nvPr>
            <p:extLst>
              <p:ext uri="{D42A27DB-BD31-4B8C-83A1-F6EECF244321}">
                <p14:modId xmlns:p14="http://schemas.microsoft.com/office/powerpoint/2010/main" val="345314735"/>
              </p:ext>
            </p:extLst>
          </p:nvPr>
        </p:nvGraphicFramePr>
        <p:xfrm>
          <a:off x="2184991" y="1723609"/>
          <a:ext cx="4040188" cy="847725"/>
        </p:xfrm>
        <a:graphic>
          <a:graphicData uri="http://schemas.openxmlformats.org/presentationml/2006/ole">
            <mc:AlternateContent xmlns:mc="http://schemas.openxmlformats.org/markup-compatibility/2006">
              <mc:Choice xmlns:v="urn:schemas-microsoft-com:vml" Requires="v">
                <p:oleObj spid="_x0000_s84084" name="Equation" r:id="rId8" imgW="1993680" imgH="419040" progId="Equation.DSMT4">
                  <p:embed/>
                </p:oleObj>
              </mc:Choice>
              <mc:Fallback>
                <p:oleObj name="Equation" r:id="rId8" imgW="1993680" imgH="419040" progId="Equation.DSMT4">
                  <p:embed/>
                  <p:pic>
                    <p:nvPicPr>
                      <p:cNvPr id="0" name=""/>
                      <p:cNvPicPr>
                        <a:picLocks noChangeAspect="1" noChangeArrowheads="1"/>
                      </p:cNvPicPr>
                      <p:nvPr/>
                    </p:nvPicPr>
                    <p:blipFill>
                      <a:blip r:embed="rId9"/>
                      <a:srcRect/>
                      <a:stretch>
                        <a:fillRect/>
                      </a:stretch>
                    </p:blipFill>
                    <p:spPr bwMode="auto">
                      <a:xfrm>
                        <a:off x="2184991" y="1723609"/>
                        <a:ext cx="4040188" cy="847725"/>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356439885"/>
              </p:ext>
            </p:extLst>
          </p:nvPr>
        </p:nvGraphicFramePr>
        <p:xfrm>
          <a:off x="1676400" y="2732401"/>
          <a:ext cx="1673225" cy="463550"/>
        </p:xfrm>
        <a:graphic>
          <a:graphicData uri="http://schemas.openxmlformats.org/presentationml/2006/ole">
            <mc:AlternateContent xmlns:mc="http://schemas.openxmlformats.org/markup-compatibility/2006">
              <mc:Choice xmlns:v="urn:schemas-microsoft-com:vml" Requires="v">
                <p:oleObj spid="_x0000_s84085" name="Equation" r:id="rId10" imgW="825480" imgH="228600" progId="Equation.DSMT4">
                  <p:embed/>
                </p:oleObj>
              </mc:Choice>
              <mc:Fallback>
                <p:oleObj name="Equation" r:id="rId10" imgW="825480" imgH="228600" progId="Equation.DSMT4">
                  <p:embed/>
                  <p:pic>
                    <p:nvPicPr>
                      <p:cNvPr id="0" name=""/>
                      <p:cNvPicPr>
                        <a:picLocks noChangeAspect="1" noChangeArrowheads="1"/>
                      </p:cNvPicPr>
                      <p:nvPr/>
                    </p:nvPicPr>
                    <p:blipFill>
                      <a:blip r:embed="rId11"/>
                      <a:srcRect/>
                      <a:stretch>
                        <a:fillRect/>
                      </a:stretch>
                    </p:blipFill>
                    <p:spPr bwMode="auto">
                      <a:xfrm>
                        <a:off x="1676400" y="2732401"/>
                        <a:ext cx="1673225" cy="463550"/>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6" name="Picture 4"/>
          <p:cNvPicPr>
            <a:picLocks noChangeAspect="1" noChangeArrowheads="1"/>
          </p:cNvPicPr>
          <p:nvPr/>
        </p:nvPicPr>
        <p:blipFill>
          <a:blip r:embed="rId12" cstate="print"/>
          <a:srcRect/>
          <a:stretch>
            <a:fillRect/>
          </a:stretch>
        </p:blipFill>
        <p:spPr bwMode="auto">
          <a:xfrm>
            <a:off x="6705600" y="1877531"/>
            <a:ext cx="2254206" cy="2173289"/>
          </a:xfrm>
          <a:prstGeom prst="rect">
            <a:avLst/>
          </a:prstGeom>
          <a:noFill/>
          <a:ln w="9525">
            <a:noFill/>
            <a:miter lim="800000"/>
            <a:headEnd/>
            <a:tailEnd/>
          </a:ln>
        </p:spPr>
      </p:pic>
    </p:spTree>
    <p:extLst>
      <p:ext uri="{BB962C8B-B14F-4D97-AF65-F5344CB8AC3E}">
        <p14:creationId xmlns:p14="http://schemas.microsoft.com/office/powerpoint/2010/main" val="111453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Further Outlier Rejection</a:t>
            </a:r>
          </a:p>
        </p:txBody>
      </p:sp>
      <p:sp>
        <p:nvSpPr>
          <p:cNvPr id="3" name="Content Placeholder 2"/>
          <p:cNvSpPr>
            <a:spLocks noGrp="1"/>
          </p:cNvSpPr>
          <p:nvPr>
            <p:ph idx="1"/>
          </p:nvPr>
        </p:nvSpPr>
        <p:spPr>
          <a:xfrm>
            <a:off x="457200" y="685800"/>
            <a:ext cx="8229600" cy="5715000"/>
          </a:xfrm>
        </p:spPr>
        <p:txBody>
          <a:bodyPr>
            <a:normAutofit/>
          </a:bodyPr>
          <a:lstStyle/>
          <a:p>
            <a:pPr marL="0" indent="0">
              <a:buNone/>
            </a:pPr>
            <a:r>
              <a:rPr lang="en-US" dirty="0"/>
              <a:t>Remove edge points</a:t>
            </a:r>
          </a:p>
          <a:p>
            <a:r>
              <a:rPr lang="en-US" dirty="0"/>
              <a:t>Use trick similar to Harris corner detector</a:t>
            </a:r>
          </a:p>
          <a:p>
            <a:r>
              <a:rPr lang="en-US" dirty="0"/>
              <a:t>Compute Hessian of </a:t>
            </a:r>
            <a:r>
              <a:rPr lang="en-US" i="1" dirty="0"/>
              <a:t>D</a:t>
            </a:r>
          </a:p>
          <a:p>
            <a:endParaRPr lang="en-US" i="1" dirty="0"/>
          </a:p>
          <a:p>
            <a:endParaRPr lang="en-US" i="1" dirty="0"/>
          </a:p>
          <a:p>
            <a:r>
              <a:rPr lang="en-US" dirty="0"/>
              <a:t>Let                , then </a:t>
            </a:r>
          </a:p>
          <a:p>
            <a:endParaRPr lang="en-US" dirty="0"/>
          </a:p>
          <a:p>
            <a:endParaRPr lang="en-US" dirty="0"/>
          </a:p>
          <a:p>
            <a:r>
              <a:rPr lang="en-US" dirty="0"/>
              <a:t>Reject candidates when </a:t>
            </a:r>
            <a:r>
              <a:rPr lang="en-US" i="1" dirty="0"/>
              <a:t>r</a:t>
            </a:r>
            <a:r>
              <a:rPr lang="en-US" dirty="0"/>
              <a:t>&gt;10, i.e.,</a:t>
            </a:r>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4221930952"/>
              </p:ext>
            </p:extLst>
          </p:nvPr>
        </p:nvGraphicFramePr>
        <p:xfrm>
          <a:off x="925513" y="2687776"/>
          <a:ext cx="2109787" cy="979487"/>
        </p:xfrm>
        <a:graphic>
          <a:graphicData uri="http://schemas.openxmlformats.org/presentationml/2006/ole">
            <mc:AlternateContent xmlns:mc="http://schemas.openxmlformats.org/markup-compatibility/2006">
              <mc:Choice xmlns:v="urn:schemas-microsoft-com:vml" Requires="v">
                <p:oleObj spid="_x0000_s85172" name="Equation" r:id="rId4" imgW="1041120" imgH="482400" progId="Equation.DSMT4">
                  <p:embed/>
                </p:oleObj>
              </mc:Choice>
              <mc:Fallback>
                <p:oleObj name="Equation" r:id="rId4" imgW="1041120" imgH="482400" progId="Equation.DSMT4">
                  <p:embed/>
                  <p:pic>
                    <p:nvPicPr>
                      <p:cNvPr id="0" name=""/>
                      <p:cNvPicPr>
                        <a:picLocks noChangeAspect="1" noChangeArrowheads="1"/>
                      </p:cNvPicPr>
                      <p:nvPr/>
                    </p:nvPicPr>
                    <p:blipFill>
                      <a:blip r:embed="rId5"/>
                      <a:srcRect/>
                      <a:stretch>
                        <a:fillRect/>
                      </a:stretch>
                    </p:blipFill>
                    <p:spPr bwMode="auto">
                      <a:xfrm>
                        <a:off x="925513" y="2687776"/>
                        <a:ext cx="2109787" cy="979487"/>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942475158"/>
              </p:ext>
            </p:extLst>
          </p:nvPr>
        </p:nvGraphicFramePr>
        <p:xfrm>
          <a:off x="3503613" y="2635388"/>
          <a:ext cx="3602038" cy="1031875"/>
        </p:xfrm>
        <a:graphic>
          <a:graphicData uri="http://schemas.openxmlformats.org/presentationml/2006/ole">
            <mc:AlternateContent xmlns:mc="http://schemas.openxmlformats.org/markup-compatibility/2006">
              <mc:Choice xmlns:v="urn:schemas-microsoft-com:vml" Requires="v">
                <p:oleObj spid="_x0000_s85173" name="Equation" r:id="rId6" imgW="1777680" imgH="507960" progId="Equation.DSMT4">
                  <p:embed/>
                </p:oleObj>
              </mc:Choice>
              <mc:Fallback>
                <p:oleObj name="Equation" r:id="rId6" imgW="1777680" imgH="507960" progId="Equation.DSMT4">
                  <p:embed/>
                  <p:pic>
                    <p:nvPicPr>
                      <p:cNvPr id="0" name=""/>
                      <p:cNvPicPr>
                        <a:picLocks noChangeAspect="1" noChangeArrowheads="1"/>
                      </p:cNvPicPr>
                      <p:nvPr/>
                    </p:nvPicPr>
                    <p:blipFill>
                      <a:blip r:embed="rId7"/>
                      <a:srcRect/>
                      <a:stretch>
                        <a:fillRect/>
                      </a:stretch>
                    </p:blipFill>
                    <p:spPr bwMode="auto">
                      <a:xfrm>
                        <a:off x="3503613" y="2635388"/>
                        <a:ext cx="3602038" cy="1031875"/>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853936699"/>
              </p:ext>
            </p:extLst>
          </p:nvPr>
        </p:nvGraphicFramePr>
        <p:xfrm>
          <a:off x="1600200" y="3733800"/>
          <a:ext cx="1260475" cy="465138"/>
        </p:xfrm>
        <a:graphic>
          <a:graphicData uri="http://schemas.openxmlformats.org/presentationml/2006/ole">
            <mc:AlternateContent xmlns:mc="http://schemas.openxmlformats.org/markup-compatibility/2006">
              <mc:Choice xmlns:v="urn:schemas-microsoft-com:vml" Requires="v">
                <p:oleObj spid="_x0000_s85174" name="Equation" r:id="rId8" imgW="622080" imgH="228600" progId="Equation.DSMT4">
                  <p:embed/>
                </p:oleObj>
              </mc:Choice>
              <mc:Fallback>
                <p:oleObj name="Equation" r:id="rId8" imgW="622080" imgH="228600" progId="Equation.DSMT4">
                  <p:embed/>
                  <p:pic>
                    <p:nvPicPr>
                      <p:cNvPr id="0" name=""/>
                      <p:cNvPicPr>
                        <a:picLocks noChangeAspect="1" noChangeArrowheads="1"/>
                      </p:cNvPicPr>
                      <p:nvPr/>
                    </p:nvPicPr>
                    <p:blipFill>
                      <a:blip r:embed="rId9"/>
                      <a:srcRect/>
                      <a:stretch>
                        <a:fillRect/>
                      </a:stretch>
                    </p:blipFill>
                    <p:spPr bwMode="auto">
                      <a:xfrm>
                        <a:off x="1600200" y="3733800"/>
                        <a:ext cx="1260475" cy="465138"/>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710451633"/>
              </p:ext>
            </p:extLst>
          </p:nvPr>
        </p:nvGraphicFramePr>
        <p:xfrm>
          <a:off x="925513" y="4252913"/>
          <a:ext cx="5403850" cy="928687"/>
        </p:xfrm>
        <a:graphic>
          <a:graphicData uri="http://schemas.openxmlformats.org/presentationml/2006/ole">
            <mc:AlternateContent xmlns:mc="http://schemas.openxmlformats.org/markup-compatibility/2006">
              <mc:Choice xmlns:v="urn:schemas-microsoft-com:vml" Requires="v">
                <p:oleObj spid="_x0000_s85175" name="Equation" r:id="rId10" imgW="2666880" imgH="457200" progId="Equation.DSMT4">
                  <p:embed/>
                </p:oleObj>
              </mc:Choice>
              <mc:Fallback>
                <p:oleObj name="Equation" r:id="rId10" imgW="2666880" imgH="457200" progId="Equation.DSMT4">
                  <p:embed/>
                  <p:pic>
                    <p:nvPicPr>
                      <p:cNvPr id="0" name=""/>
                      <p:cNvPicPr>
                        <a:picLocks noChangeAspect="1" noChangeArrowheads="1"/>
                      </p:cNvPicPr>
                      <p:nvPr/>
                    </p:nvPicPr>
                    <p:blipFill>
                      <a:blip r:embed="rId11"/>
                      <a:srcRect/>
                      <a:stretch>
                        <a:fillRect/>
                      </a:stretch>
                    </p:blipFill>
                    <p:spPr bwMode="auto">
                      <a:xfrm>
                        <a:off x="925513" y="4252913"/>
                        <a:ext cx="5403850" cy="928687"/>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574956949"/>
              </p:ext>
            </p:extLst>
          </p:nvPr>
        </p:nvGraphicFramePr>
        <p:xfrm>
          <a:off x="6629400" y="5257800"/>
          <a:ext cx="2368550" cy="903288"/>
        </p:xfrm>
        <a:graphic>
          <a:graphicData uri="http://schemas.openxmlformats.org/presentationml/2006/ole">
            <mc:AlternateContent xmlns:mc="http://schemas.openxmlformats.org/markup-compatibility/2006">
              <mc:Choice xmlns:v="urn:schemas-microsoft-com:vml" Requires="v">
                <p:oleObj spid="_x0000_s85176" name="Equation" r:id="rId12" imgW="1168200" imgH="444240" progId="Equation.DSMT4">
                  <p:embed/>
                </p:oleObj>
              </mc:Choice>
              <mc:Fallback>
                <p:oleObj name="Equation" r:id="rId12" imgW="1168200" imgH="444240" progId="Equation.DSMT4">
                  <p:embed/>
                  <p:pic>
                    <p:nvPicPr>
                      <p:cNvPr id="0" name=""/>
                      <p:cNvPicPr>
                        <a:picLocks noChangeAspect="1" noChangeArrowheads="1"/>
                      </p:cNvPicPr>
                      <p:nvPr/>
                    </p:nvPicPr>
                    <p:blipFill>
                      <a:blip r:embed="rId13"/>
                      <a:srcRect/>
                      <a:stretch>
                        <a:fillRect/>
                      </a:stretch>
                    </p:blipFill>
                    <p:spPr bwMode="auto">
                      <a:xfrm>
                        <a:off x="6629400" y="5257800"/>
                        <a:ext cx="2368550" cy="903288"/>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270306671"/>
              </p:ext>
            </p:extLst>
          </p:nvPr>
        </p:nvGraphicFramePr>
        <p:xfrm>
          <a:off x="826294" y="6195219"/>
          <a:ext cx="5354638" cy="465138"/>
        </p:xfrm>
        <a:graphic>
          <a:graphicData uri="http://schemas.openxmlformats.org/presentationml/2006/ole">
            <mc:AlternateContent xmlns:mc="http://schemas.openxmlformats.org/markup-compatibility/2006">
              <mc:Choice xmlns:v="urn:schemas-microsoft-com:vml" Requires="v">
                <p:oleObj spid="_x0000_s85177" name="Equation" r:id="rId14" imgW="2641320" imgH="228600" progId="Equation.DSMT4">
                  <p:embed/>
                </p:oleObj>
              </mc:Choice>
              <mc:Fallback>
                <p:oleObj name="Equation" r:id="rId14" imgW="2641320" imgH="228600" progId="Equation.DSMT4">
                  <p:embed/>
                  <p:pic>
                    <p:nvPicPr>
                      <p:cNvPr id="0" name=""/>
                      <p:cNvPicPr>
                        <a:picLocks noChangeAspect="1" noChangeArrowheads="1"/>
                      </p:cNvPicPr>
                      <p:nvPr/>
                    </p:nvPicPr>
                    <p:blipFill>
                      <a:blip r:embed="rId15"/>
                      <a:srcRect/>
                      <a:stretch>
                        <a:fillRect/>
                      </a:stretch>
                    </p:blipFill>
                    <p:spPr bwMode="auto">
                      <a:xfrm>
                        <a:off x="826294" y="6195219"/>
                        <a:ext cx="5354638" cy="465138"/>
                      </a:xfrm>
                      <a:prstGeom prst="rect">
                        <a:avLst/>
                      </a:prstGeom>
                      <a:solidFill>
                        <a:srgbClr val="FFFF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4915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Second derivative filters</a:t>
            </a:r>
          </a:p>
        </p:txBody>
      </p:sp>
      <p:sp>
        <p:nvSpPr>
          <p:cNvPr id="3" name="Content Placeholder 2"/>
          <p:cNvSpPr>
            <a:spLocks noGrp="1"/>
          </p:cNvSpPr>
          <p:nvPr>
            <p:ph idx="1"/>
          </p:nvPr>
        </p:nvSpPr>
        <p:spPr/>
        <p:txBody>
          <a:bodyPr/>
          <a:lstStyle/>
          <a:p>
            <a:pPr algn="just"/>
            <a:r>
              <a:rPr lang="en-US" i="1" dirty="0" err="1"/>
              <a:t>D</a:t>
            </a:r>
            <a:r>
              <a:rPr lang="en-US" i="1" baseline="-25000" dirty="0" err="1"/>
              <a:t>xy</a:t>
            </a:r>
            <a:r>
              <a:rPr lang="en-US" i="1" baseline="30000" dirty="0"/>
              <a:t> </a:t>
            </a:r>
            <a:r>
              <a:rPr lang="en-US" dirty="0"/>
              <a:t>?</a:t>
            </a:r>
          </a:p>
          <a:p>
            <a:pPr algn="just"/>
            <a:endParaRPr lang="en-US" dirty="0"/>
          </a:p>
          <a:p>
            <a:pPr algn="just"/>
            <a:endParaRPr lang="en-US" dirty="0"/>
          </a:p>
          <a:p>
            <a:pPr algn="just"/>
            <a:r>
              <a:rPr lang="en-US" i="1" dirty="0" err="1"/>
              <a:t>D</a:t>
            </a:r>
            <a:r>
              <a:rPr lang="en-US" i="1" baseline="-25000" dirty="0" err="1"/>
              <a:t>xx</a:t>
            </a:r>
            <a:r>
              <a:rPr lang="en-US" i="1" baseline="30000" dirty="0"/>
              <a:t> </a:t>
            </a:r>
            <a:r>
              <a:rPr lang="en-US" dirty="0"/>
              <a:t>?</a:t>
            </a:r>
          </a:p>
          <a:p>
            <a:pPr algn="just"/>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533942279"/>
              </p:ext>
            </p:extLst>
          </p:nvPr>
        </p:nvGraphicFramePr>
        <p:xfrm>
          <a:off x="2617787" y="3048000"/>
          <a:ext cx="1570038" cy="1444625"/>
        </p:xfrm>
        <a:graphic>
          <a:graphicData uri="http://schemas.openxmlformats.org/presentationml/2006/ole">
            <mc:AlternateContent xmlns:mc="http://schemas.openxmlformats.org/markup-compatibility/2006">
              <mc:Choice xmlns:v="urn:schemas-microsoft-com:vml" Requires="v">
                <p:oleObj spid="_x0000_s86062" name="Equation" r:id="rId3" imgW="774360" imgH="711000" progId="Equation.DSMT4">
                  <p:embed/>
                </p:oleObj>
              </mc:Choice>
              <mc:Fallback>
                <p:oleObj name="Equation" r:id="rId3" imgW="774360" imgH="711000" progId="Equation.DSMT4">
                  <p:embed/>
                  <p:pic>
                    <p:nvPicPr>
                      <p:cNvPr id="0" name=""/>
                      <p:cNvPicPr>
                        <a:picLocks noChangeAspect="1" noChangeArrowheads="1"/>
                      </p:cNvPicPr>
                      <p:nvPr/>
                    </p:nvPicPr>
                    <p:blipFill>
                      <a:blip r:embed="rId4"/>
                      <a:srcRect/>
                      <a:stretch>
                        <a:fillRect/>
                      </a:stretch>
                    </p:blipFill>
                    <p:spPr bwMode="auto">
                      <a:xfrm>
                        <a:off x="2617787" y="3048000"/>
                        <a:ext cx="1570038" cy="1444625"/>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99141088"/>
              </p:ext>
            </p:extLst>
          </p:nvPr>
        </p:nvGraphicFramePr>
        <p:xfrm>
          <a:off x="2438400" y="914400"/>
          <a:ext cx="1928813" cy="1444625"/>
        </p:xfrm>
        <a:graphic>
          <a:graphicData uri="http://schemas.openxmlformats.org/presentationml/2006/ole">
            <mc:AlternateContent xmlns:mc="http://schemas.openxmlformats.org/markup-compatibility/2006">
              <mc:Choice xmlns:v="urn:schemas-microsoft-com:vml" Requires="v">
                <p:oleObj spid="_x0000_s86063" name="Equation" r:id="rId5" imgW="952200" imgH="711000" progId="Equation.DSMT4">
                  <p:embed/>
                </p:oleObj>
              </mc:Choice>
              <mc:Fallback>
                <p:oleObj name="Equation" r:id="rId5" imgW="952200" imgH="711000" progId="Equation.DSMT4">
                  <p:embed/>
                  <p:pic>
                    <p:nvPicPr>
                      <p:cNvPr id="0" name=""/>
                      <p:cNvPicPr>
                        <a:picLocks noChangeAspect="1" noChangeArrowheads="1"/>
                      </p:cNvPicPr>
                      <p:nvPr/>
                    </p:nvPicPr>
                    <p:blipFill>
                      <a:blip r:embed="rId6"/>
                      <a:srcRect/>
                      <a:stretch>
                        <a:fillRect/>
                      </a:stretch>
                    </p:blipFill>
                    <p:spPr bwMode="auto">
                      <a:xfrm>
                        <a:off x="2438400" y="914400"/>
                        <a:ext cx="1928813" cy="1444625"/>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977170874"/>
              </p:ext>
            </p:extLst>
          </p:nvPr>
        </p:nvGraphicFramePr>
        <p:xfrm>
          <a:off x="4257675" y="3027363"/>
          <a:ext cx="2600325" cy="1444625"/>
        </p:xfrm>
        <a:graphic>
          <a:graphicData uri="http://schemas.openxmlformats.org/presentationml/2006/ole">
            <mc:AlternateContent xmlns:mc="http://schemas.openxmlformats.org/markup-compatibility/2006">
              <mc:Choice xmlns:v="urn:schemas-microsoft-com:vml" Requires="v">
                <p:oleObj spid="_x0000_s86064" name="Equation" r:id="rId7" imgW="1282680" imgH="711000" progId="Equation.DSMT4">
                  <p:embed/>
                </p:oleObj>
              </mc:Choice>
              <mc:Fallback>
                <p:oleObj name="Equation" r:id="rId7" imgW="1282680" imgH="711000" progId="Equation.DSMT4">
                  <p:embed/>
                  <p:pic>
                    <p:nvPicPr>
                      <p:cNvPr id="0" name=""/>
                      <p:cNvPicPr>
                        <a:picLocks noChangeAspect="1" noChangeArrowheads="1"/>
                      </p:cNvPicPr>
                      <p:nvPr/>
                    </p:nvPicPr>
                    <p:blipFill>
                      <a:blip r:embed="rId8"/>
                      <a:srcRect/>
                      <a:stretch>
                        <a:fillRect/>
                      </a:stretch>
                    </p:blipFill>
                    <p:spPr bwMode="auto">
                      <a:xfrm>
                        <a:off x="4257675" y="3027363"/>
                        <a:ext cx="2600325" cy="1444625"/>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250122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Title 5"/>
          <p:cNvSpPr>
            <a:spLocks noGrp="1"/>
          </p:cNvSpPr>
          <p:nvPr>
            <p:ph type="title"/>
          </p:nvPr>
        </p:nvSpPr>
        <p:spPr/>
        <p:txBody>
          <a:bodyPr/>
          <a:lstStyle/>
          <a:p>
            <a:pPr eaLnBrk="1" hangingPunct="1"/>
            <a:r>
              <a:rPr lang="en-US"/>
              <a:t>Harris-Laplace </a:t>
            </a:r>
            <a:r>
              <a:rPr lang="en-US" sz="1800"/>
              <a:t>[Mikolajczyk ‘01]</a:t>
            </a:r>
            <a:endParaRPr lang="de-CH"/>
          </a:p>
        </p:txBody>
      </p:sp>
      <p:sp>
        <p:nvSpPr>
          <p:cNvPr id="54275" name="Content Placeholder 6"/>
          <p:cNvSpPr>
            <a:spLocks noGrp="1"/>
          </p:cNvSpPr>
          <p:nvPr>
            <p:ph idx="1"/>
          </p:nvPr>
        </p:nvSpPr>
        <p:spPr/>
        <p:txBody>
          <a:bodyPr/>
          <a:lstStyle/>
          <a:p>
            <a:pPr marL="457200" indent="-457200" eaLnBrk="1" hangingPunct="1">
              <a:buFont typeface="Trebuchet MS" pitchFamily="34" charset="0"/>
              <a:buAutoNum type="arabicPeriod"/>
            </a:pPr>
            <a:r>
              <a:rPr lang="en-US" sz="2800"/>
              <a:t>Initialization: Multiscale Harris corner detection</a:t>
            </a:r>
          </a:p>
        </p:txBody>
      </p:sp>
      <p:pic>
        <p:nvPicPr>
          <p:cNvPr id="54276" name="Picture 3"/>
          <p:cNvPicPr>
            <a:picLocks noChangeAspect="1" noChangeArrowheads="1"/>
          </p:cNvPicPr>
          <p:nvPr/>
        </p:nvPicPr>
        <p:blipFill>
          <a:blip r:embed="rId2" cstate="print"/>
          <a:srcRect/>
          <a:stretch>
            <a:fillRect/>
          </a:stretch>
        </p:blipFill>
        <p:spPr bwMode="auto">
          <a:xfrm>
            <a:off x="719138" y="3465513"/>
            <a:ext cx="1584325" cy="1270000"/>
          </a:xfrm>
          <a:prstGeom prst="rect">
            <a:avLst/>
          </a:prstGeom>
          <a:noFill/>
          <a:ln w="12700" cap="sq">
            <a:noFill/>
            <a:miter lim="800000"/>
            <a:headEnd type="none" w="sm" len="sm"/>
            <a:tailEnd type="none" w="sm" len="sm"/>
          </a:ln>
        </p:spPr>
      </p:pic>
      <p:pic>
        <p:nvPicPr>
          <p:cNvPr id="54277" name="Picture 4"/>
          <p:cNvPicPr>
            <a:picLocks noChangeAspect="1" noChangeArrowheads="1"/>
          </p:cNvPicPr>
          <p:nvPr/>
        </p:nvPicPr>
        <p:blipFill>
          <a:blip r:embed="rId3" cstate="print"/>
          <a:srcRect/>
          <a:stretch>
            <a:fillRect/>
          </a:stretch>
        </p:blipFill>
        <p:spPr bwMode="auto">
          <a:xfrm>
            <a:off x="4922838" y="5283200"/>
            <a:ext cx="1449387" cy="1135063"/>
          </a:xfrm>
          <a:prstGeom prst="rect">
            <a:avLst/>
          </a:prstGeom>
          <a:noFill/>
          <a:ln w="12700" cap="sq">
            <a:noFill/>
            <a:miter lim="800000"/>
            <a:headEnd type="none" w="sm" len="sm"/>
            <a:tailEnd type="none" w="sm" len="sm"/>
          </a:ln>
        </p:spPr>
      </p:pic>
      <p:pic>
        <p:nvPicPr>
          <p:cNvPr id="14" name="Picture 5"/>
          <p:cNvPicPr>
            <a:picLocks noChangeAspect="1" noChangeArrowheads="1"/>
          </p:cNvPicPr>
          <p:nvPr/>
        </p:nvPicPr>
        <p:blipFill>
          <a:blip r:embed="rId4" cstate="print"/>
          <a:srcRect/>
          <a:stretch>
            <a:fillRect/>
          </a:stretch>
        </p:blipFill>
        <p:spPr bwMode="auto">
          <a:xfrm>
            <a:off x="4932363" y="4132263"/>
            <a:ext cx="1439862" cy="1127125"/>
          </a:xfrm>
          <a:prstGeom prst="rect">
            <a:avLst/>
          </a:prstGeom>
          <a:noFill/>
          <a:ln w="12700" cap="sq">
            <a:noFill/>
            <a:miter lim="800000"/>
            <a:headEnd type="none" w="sm" len="sm"/>
            <a:tailEnd type="none" w="sm" len="sm"/>
          </a:ln>
        </p:spPr>
      </p:pic>
      <p:pic>
        <p:nvPicPr>
          <p:cNvPr id="15" name="Picture 6"/>
          <p:cNvPicPr>
            <a:picLocks noChangeAspect="1" noChangeArrowheads="1"/>
          </p:cNvPicPr>
          <p:nvPr/>
        </p:nvPicPr>
        <p:blipFill>
          <a:blip r:embed="rId5" cstate="print"/>
          <a:srcRect/>
          <a:stretch>
            <a:fillRect/>
          </a:stretch>
        </p:blipFill>
        <p:spPr bwMode="auto">
          <a:xfrm>
            <a:off x="4932363" y="2979738"/>
            <a:ext cx="1439862" cy="1127125"/>
          </a:xfrm>
          <a:prstGeom prst="rect">
            <a:avLst/>
          </a:prstGeom>
          <a:noFill/>
          <a:ln w="12700" cap="sq">
            <a:noFill/>
            <a:miter lim="800000"/>
            <a:headEnd type="none" w="sm" len="sm"/>
            <a:tailEnd type="none" w="sm" len="sm"/>
          </a:ln>
        </p:spPr>
      </p:pic>
      <p:pic>
        <p:nvPicPr>
          <p:cNvPr id="16" name="Picture 7"/>
          <p:cNvPicPr>
            <a:picLocks noChangeAspect="1" noChangeArrowheads="1"/>
          </p:cNvPicPr>
          <p:nvPr/>
        </p:nvPicPr>
        <p:blipFill>
          <a:blip r:embed="rId6" cstate="print"/>
          <a:srcRect/>
          <a:stretch>
            <a:fillRect/>
          </a:stretch>
        </p:blipFill>
        <p:spPr bwMode="auto">
          <a:xfrm>
            <a:off x="4932363" y="1827213"/>
            <a:ext cx="1439862" cy="1127125"/>
          </a:xfrm>
          <a:prstGeom prst="rect">
            <a:avLst/>
          </a:prstGeom>
          <a:noFill/>
          <a:ln w="12700" cap="sq">
            <a:noFill/>
            <a:miter lim="800000"/>
            <a:headEnd type="none" w="sm" len="sm"/>
            <a:tailEnd type="none" w="sm" len="sm"/>
          </a:ln>
        </p:spPr>
      </p:pic>
      <p:sp>
        <p:nvSpPr>
          <p:cNvPr id="54281" name="Text Box 8"/>
          <p:cNvSpPr txBox="1">
            <a:spLocks noChangeArrowheads="1"/>
          </p:cNvSpPr>
          <p:nvPr/>
        </p:nvSpPr>
        <p:spPr bwMode="auto">
          <a:xfrm>
            <a:off x="4391025" y="5794375"/>
            <a:ext cx="433388" cy="336550"/>
          </a:xfrm>
          <a:prstGeom prst="rect">
            <a:avLst/>
          </a:prstGeom>
          <a:noFill/>
          <a:ln w="12700" cap="sq">
            <a:noFill/>
            <a:miter lim="800000"/>
            <a:headEnd type="none" w="sm" len="sm"/>
            <a:tailEnd type="none" w="sm" len="sm"/>
          </a:ln>
        </p:spPr>
        <p:txBody>
          <a:bodyPr>
            <a:spAutoFit/>
          </a:bodyPr>
          <a:lstStyle/>
          <a:p>
            <a:pPr eaLnBrk="0" hangingPunct="0">
              <a:spcBef>
                <a:spcPct val="50000"/>
              </a:spcBef>
            </a:pPr>
            <a:r>
              <a:rPr lang="pl-PL" sz="1600" b="1" i="1">
                <a:latin typeface="Symbol" pitchFamily="18" charset="2"/>
              </a:rPr>
              <a:t>s</a:t>
            </a:r>
            <a:endParaRPr lang="en-US" sz="1600" b="1" i="1">
              <a:latin typeface="Symbol" pitchFamily="18" charset="2"/>
            </a:endParaRPr>
          </a:p>
        </p:txBody>
      </p:sp>
      <p:sp>
        <p:nvSpPr>
          <p:cNvPr id="18" name="Text Box 9"/>
          <p:cNvSpPr txBox="1">
            <a:spLocks noChangeArrowheads="1"/>
          </p:cNvSpPr>
          <p:nvPr/>
        </p:nvSpPr>
        <p:spPr bwMode="auto">
          <a:xfrm>
            <a:off x="4391025" y="4786313"/>
            <a:ext cx="433388" cy="336550"/>
          </a:xfrm>
          <a:prstGeom prst="rect">
            <a:avLst/>
          </a:prstGeom>
          <a:noFill/>
          <a:ln w="12700" cap="sq">
            <a:noFill/>
            <a:miter lim="800000"/>
            <a:headEnd type="none" w="sm" len="sm"/>
            <a:tailEnd type="none" w="sm" len="sm"/>
          </a:ln>
        </p:spPr>
        <p:txBody>
          <a:bodyPr>
            <a:spAutoFit/>
          </a:bodyPr>
          <a:lstStyle/>
          <a:p>
            <a:pPr eaLnBrk="0" hangingPunct="0">
              <a:spcBef>
                <a:spcPct val="50000"/>
              </a:spcBef>
            </a:pPr>
            <a:r>
              <a:rPr lang="pl-PL" sz="1600" b="1" i="1">
                <a:latin typeface="Symbol" pitchFamily="18" charset="2"/>
              </a:rPr>
              <a:t>s</a:t>
            </a:r>
            <a:r>
              <a:rPr lang="pl-PL" sz="1600" b="1" i="1" baseline="30000">
                <a:latin typeface="Symbol" pitchFamily="18" charset="2"/>
              </a:rPr>
              <a:t>2</a:t>
            </a:r>
            <a:endParaRPr lang="en-US" sz="1600" b="1" i="1" baseline="30000">
              <a:latin typeface="Symbol" pitchFamily="18" charset="2"/>
            </a:endParaRPr>
          </a:p>
        </p:txBody>
      </p:sp>
      <p:grpSp>
        <p:nvGrpSpPr>
          <p:cNvPr id="2" name="Group 38"/>
          <p:cNvGrpSpPr>
            <a:grpSpLocks/>
          </p:cNvGrpSpPr>
          <p:nvPr/>
        </p:nvGrpSpPr>
        <p:grpSpPr bwMode="auto">
          <a:xfrm>
            <a:off x="6516688" y="5554663"/>
            <a:ext cx="2268537" cy="787400"/>
            <a:chOff x="6516688" y="5554663"/>
            <a:chExt cx="2268537" cy="787400"/>
          </a:xfrm>
        </p:grpSpPr>
        <p:pic>
          <p:nvPicPr>
            <p:cNvPr id="54303" name="Picture 10"/>
            <p:cNvPicPr>
              <a:picLocks noChangeAspect="1" noChangeArrowheads="1"/>
            </p:cNvPicPr>
            <p:nvPr/>
          </p:nvPicPr>
          <p:blipFill>
            <a:blip r:embed="rId7" cstate="print"/>
            <a:srcRect/>
            <a:stretch>
              <a:fillRect/>
            </a:stretch>
          </p:blipFill>
          <p:spPr bwMode="auto">
            <a:xfrm>
              <a:off x="6516688" y="5554663"/>
              <a:ext cx="2268537" cy="787400"/>
            </a:xfrm>
            <a:prstGeom prst="rect">
              <a:avLst/>
            </a:prstGeom>
            <a:noFill/>
            <a:ln w="12700" cap="sq">
              <a:noFill/>
              <a:miter lim="800000"/>
              <a:headEnd type="none" w="sm" len="sm"/>
              <a:tailEnd type="none" w="sm" len="sm"/>
            </a:ln>
          </p:spPr>
        </p:pic>
        <p:grpSp>
          <p:nvGrpSpPr>
            <p:cNvPr id="54304" name="Group 34"/>
            <p:cNvGrpSpPr>
              <a:grpSpLocks/>
            </p:cNvGrpSpPr>
            <p:nvPr/>
          </p:nvGrpSpPr>
          <p:grpSpPr bwMode="auto">
            <a:xfrm>
              <a:off x="7602538" y="5949950"/>
              <a:ext cx="180975" cy="88900"/>
              <a:chOff x="7602538" y="5949950"/>
              <a:chExt cx="180975" cy="88900"/>
            </a:xfrm>
          </p:grpSpPr>
          <p:sp>
            <p:nvSpPr>
              <p:cNvPr id="54305" name="Line 11"/>
              <p:cNvSpPr>
                <a:spLocks noChangeShapeType="1"/>
              </p:cNvSpPr>
              <p:nvPr/>
            </p:nvSpPr>
            <p:spPr bwMode="auto">
              <a:xfrm>
                <a:off x="7669213" y="5949950"/>
                <a:ext cx="71437" cy="73025"/>
              </a:xfrm>
              <a:prstGeom prst="line">
                <a:avLst/>
              </a:prstGeom>
              <a:noFill/>
              <a:ln w="25400" cap="sq">
                <a:solidFill>
                  <a:schemeClr val="bg2"/>
                </a:solidFill>
                <a:round/>
                <a:headEnd type="none" w="sm" len="sm"/>
                <a:tailEnd type="none" w="sm" len="sm"/>
              </a:ln>
            </p:spPr>
            <p:txBody>
              <a:bodyPr/>
              <a:lstStyle/>
              <a:p>
                <a:endParaRPr lang="en-US"/>
              </a:p>
            </p:txBody>
          </p:sp>
          <p:sp>
            <p:nvSpPr>
              <p:cNvPr id="54306" name="Line 12"/>
              <p:cNvSpPr>
                <a:spLocks noChangeShapeType="1"/>
              </p:cNvSpPr>
              <p:nvPr/>
            </p:nvSpPr>
            <p:spPr bwMode="auto">
              <a:xfrm flipV="1">
                <a:off x="7602538" y="5965825"/>
                <a:ext cx="180975" cy="73025"/>
              </a:xfrm>
              <a:prstGeom prst="line">
                <a:avLst/>
              </a:prstGeom>
              <a:noFill/>
              <a:ln w="25400" cap="sq">
                <a:solidFill>
                  <a:schemeClr val="bg2"/>
                </a:solidFill>
                <a:round/>
                <a:headEnd type="none" w="sm" len="sm"/>
                <a:tailEnd type="none" w="sm" len="sm"/>
              </a:ln>
            </p:spPr>
            <p:txBody>
              <a:bodyPr/>
              <a:lstStyle/>
              <a:p>
                <a:endParaRPr lang="en-US"/>
              </a:p>
            </p:txBody>
          </p:sp>
        </p:grpSp>
      </p:grpSp>
      <p:grpSp>
        <p:nvGrpSpPr>
          <p:cNvPr id="4" name="Group 39"/>
          <p:cNvGrpSpPr>
            <a:grpSpLocks/>
          </p:cNvGrpSpPr>
          <p:nvPr/>
        </p:nvGrpSpPr>
        <p:grpSpPr bwMode="auto">
          <a:xfrm>
            <a:off x="6588125" y="4370388"/>
            <a:ext cx="2268538" cy="787400"/>
            <a:chOff x="6588125" y="4370388"/>
            <a:chExt cx="2268538" cy="787400"/>
          </a:xfrm>
        </p:grpSpPr>
        <p:pic>
          <p:nvPicPr>
            <p:cNvPr id="54299" name="Picture 13"/>
            <p:cNvPicPr>
              <a:picLocks noChangeAspect="1" noChangeArrowheads="1"/>
            </p:cNvPicPr>
            <p:nvPr/>
          </p:nvPicPr>
          <p:blipFill>
            <a:blip r:embed="rId7" cstate="print"/>
            <a:srcRect/>
            <a:stretch>
              <a:fillRect/>
            </a:stretch>
          </p:blipFill>
          <p:spPr bwMode="auto">
            <a:xfrm>
              <a:off x="6588125" y="4370388"/>
              <a:ext cx="2268538" cy="787400"/>
            </a:xfrm>
            <a:prstGeom prst="rect">
              <a:avLst/>
            </a:prstGeom>
            <a:noFill/>
            <a:ln w="12700" cap="sq">
              <a:noFill/>
              <a:miter lim="800000"/>
              <a:headEnd type="none" w="sm" len="sm"/>
              <a:tailEnd type="none" w="sm" len="sm"/>
            </a:ln>
          </p:spPr>
        </p:pic>
        <p:grpSp>
          <p:nvGrpSpPr>
            <p:cNvPr id="54300" name="Group 35"/>
            <p:cNvGrpSpPr>
              <a:grpSpLocks/>
            </p:cNvGrpSpPr>
            <p:nvPr/>
          </p:nvGrpSpPr>
          <p:grpSpPr bwMode="auto">
            <a:xfrm>
              <a:off x="7673975" y="4765675"/>
              <a:ext cx="180975" cy="88900"/>
              <a:chOff x="7673975" y="4765675"/>
              <a:chExt cx="180975" cy="88900"/>
            </a:xfrm>
          </p:grpSpPr>
          <p:sp>
            <p:nvSpPr>
              <p:cNvPr id="54301" name="Line 14"/>
              <p:cNvSpPr>
                <a:spLocks noChangeShapeType="1"/>
              </p:cNvSpPr>
              <p:nvPr/>
            </p:nvSpPr>
            <p:spPr bwMode="auto">
              <a:xfrm>
                <a:off x="7740650" y="4765675"/>
                <a:ext cx="71438" cy="73025"/>
              </a:xfrm>
              <a:prstGeom prst="line">
                <a:avLst/>
              </a:prstGeom>
              <a:noFill/>
              <a:ln w="25400" cap="sq">
                <a:solidFill>
                  <a:schemeClr val="bg2"/>
                </a:solidFill>
                <a:round/>
                <a:headEnd type="none" w="sm" len="sm"/>
                <a:tailEnd type="none" w="sm" len="sm"/>
              </a:ln>
            </p:spPr>
            <p:txBody>
              <a:bodyPr/>
              <a:lstStyle/>
              <a:p>
                <a:endParaRPr lang="en-US"/>
              </a:p>
            </p:txBody>
          </p:sp>
          <p:sp>
            <p:nvSpPr>
              <p:cNvPr id="54302" name="Line 15"/>
              <p:cNvSpPr>
                <a:spLocks noChangeShapeType="1"/>
              </p:cNvSpPr>
              <p:nvPr/>
            </p:nvSpPr>
            <p:spPr bwMode="auto">
              <a:xfrm flipV="1">
                <a:off x="7673975" y="4781550"/>
                <a:ext cx="180975" cy="73025"/>
              </a:xfrm>
              <a:prstGeom prst="line">
                <a:avLst/>
              </a:prstGeom>
              <a:noFill/>
              <a:ln w="25400" cap="sq">
                <a:solidFill>
                  <a:schemeClr val="bg2"/>
                </a:solidFill>
                <a:round/>
                <a:headEnd type="none" w="sm" len="sm"/>
                <a:tailEnd type="none" w="sm" len="sm"/>
              </a:ln>
            </p:spPr>
            <p:txBody>
              <a:bodyPr/>
              <a:lstStyle/>
              <a:p>
                <a:endParaRPr lang="en-US"/>
              </a:p>
            </p:txBody>
          </p:sp>
        </p:grpSp>
      </p:grpSp>
      <p:grpSp>
        <p:nvGrpSpPr>
          <p:cNvPr id="6" name="Group 40"/>
          <p:cNvGrpSpPr>
            <a:grpSpLocks/>
          </p:cNvGrpSpPr>
          <p:nvPr/>
        </p:nvGrpSpPr>
        <p:grpSpPr bwMode="auto">
          <a:xfrm>
            <a:off x="6588125" y="3178175"/>
            <a:ext cx="2268538" cy="787400"/>
            <a:chOff x="6588125" y="3178175"/>
            <a:chExt cx="2268538" cy="787400"/>
          </a:xfrm>
        </p:grpSpPr>
        <p:pic>
          <p:nvPicPr>
            <p:cNvPr id="54295" name="Picture 16"/>
            <p:cNvPicPr>
              <a:picLocks noChangeAspect="1" noChangeArrowheads="1"/>
            </p:cNvPicPr>
            <p:nvPr/>
          </p:nvPicPr>
          <p:blipFill>
            <a:blip r:embed="rId7" cstate="print"/>
            <a:srcRect/>
            <a:stretch>
              <a:fillRect/>
            </a:stretch>
          </p:blipFill>
          <p:spPr bwMode="auto">
            <a:xfrm>
              <a:off x="6588125" y="3178175"/>
              <a:ext cx="2268538" cy="787400"/>
            </a:xfrm>
            <a:prstGeom prst="rect">
              <a:avLst/>
            </a:prstGeom>
            <a:noFill/>
            <a:ln w="12700" cap="sq">
              <a:noFill/>
              <a:miter lim="800000"/>
              <a:headEnd type="none" w="sm" len="sm"/>
              <a:tailEnd type="none" w="sm" len="sm"/>
            </a:ln>
          </p:spPr>
        </p:pic>
        <p:grpSp>
          <p:nvGrpSpPr>
            <p:cNvPr id="54296" name="Group 36"/>
            <p:cNvGrpSpPr>
              <a:grpSpLocks/>
            </p:cNvGrpSpPr>
            <p:nvPr/>
          </p:nvGrpSpPr>
          <p:grpSpPr bwMode="auto">
            <a:xfrm>
              <a:off x="7673975" y="3573463"/>
              <a:ext cx="180975" cy="88900"/>
              <a:chOff x="7673975" y="3573463"/>
              <a:chExt cx="180975" cy="88900"/>
            </a:xfrm>
          </p:grpSpPr>
          <p:sp>
            <p:nvSpPr>
              <p:cNvPr id="54297" name="Line 17"/>
              <p:cNvSpPr>
                <a:spLocks noChangeShapeType="1"/>
              </p:cNvSpPr>
              <p:nvPr/>
            </p:nvSpPr>
            <p:spPr bwMode="auto">
              <a:xfrm>
                <a:off x="7740650" y="3573463"/>
                <a:ext cx="71438" cy="73025"/>
              </a:xfrm>
              <a:prstGeom prst="line">
                <a:avLst/>
              </a:prstGeom>
              <a:noFill/>
              <a:ln w="25400" cap="sq">
                <a:solidFill>
                  <a:schemeClr val="bg2"/>
                </a:solidFill>
                <a:round/>
                <a:headEnd type="none" w="sm" len="sm"/>
                <a:tailEnd type="none" w="sm" len="sm"/>
              </a:ln>
            </p:spPr>
            <p:txBody>
              <a:bodyPr/>
              <a:lstStyle/>
              <a:p>
                <a:endParaRPr lang="en-US"/>
              </a:p>
            </p:txBody>
          </p:sp>
          <p:sp>
            <p:nvSpPr>
              <p:cNvPr id="54298" name="Line 18"/>
              <p:cNvSpPr>
                <a:spLocks noChangeShapeType="1"/>
              </p:cNvSpPr>
              <p:nvPr/>
            </p:nvSpPr>
            <p:spPr bwMode="auto">
              <a:xfrm flipV="1">
                <a:off x="7673975" y="3589338"/>
                <a:ext cx="180975" cy="73025"/>
              </a:xfrm>
              <a:prstGeom prst="line">
                <a:avLst/>
              </a:prstGeom>
              <a:noFill/>
              <a:ln w="25400" cap="sq">
                <a:solidFill>
                  <a:schemeClr val="bg2"/>
                </a:solidFill>
                <a:round/>
                <a:headEnd type="none" w="sm" len="sm"/>
                <a:tailEnd type="none" w="sm" len="sm"/>
              </a:ln>
            </p:spPr>
            <p:txBody>
              <a:bodyPr/>
              <a:lstStyle/>
              <a:p>
                <a:endParaRPr lang="en-US"/>
              </a:p>
            </p:txBody>
          </p:sp>
        </p:grpSp>
      </p:grpSp>
      <p:grpSp>
        <p:nvGrpSpPr>
          <p:cNvPr id="8" name="Group 41"/>
          <p:cNvGrpSpPr>
            <a:grpSpLocks/>
          </p:cNvGrpSpPr>
          <p:nvPr/>
        </p:nvGrpSpPr>
        <p:grpSpPr bwMode="auto">
          <a:xfrm>
            <a:off x="6588125" y="2030413"/>
            <a:ext cx="2268538" cy="787400"/>
            <a:chOff x="6588125" y="2030413"/>
            <a:chExt cx="2268538" cy="787400"/>
          </a:xfrm>
        </p:grpSpPr>
        <p:pic>
          <p:nvPicPr>
            <p:cNvPr id="54291" name="Picture 19"/>
            <p:cNvPicPr>
              <a:picLocks noChangeAspect="1" noChangeArrowheads="1"/>
            </p:cNvPicPr>
            <p:nvPr/>
          </p:nvPicPr>
          <p:blipFill>
            <a:blip r:embed="rId7" cstate="print"/>
            <a:srcRect/>
            <a:stretch>
              <a:fillRect/>
            </a:stretch>
          </p:blipFill>
          <p:spPr bwMode="auto">
            <a:xfrm>
              <a:off x="6588125" y="2030413"/>
              <a:ext cx="2268538" cy="787400"/>
            </a:xfrm>
            <a:prstGeom prst="rect">
              <a:avLst/>
            </a:prstGeom>
            <a:noFill/>
            <a:ln w="12700" cap="sq">
              <a:noFill/>
              <a:miter lim="800000"/>
              <a:headEnd type="none" w="sm" len="sm"/>
              <a:tailEnd type="none" w="sm" len="sm"/>
            </a:ln>
          </p:spPr>
        </p:pic>
        <p:grpSp>
          <p:nvGrpSpPr>
            <p:cNvPr id="54292" name="Group 37"/>
            <p:cNvGrpSpPr>
              <a:grpSpLocks/>
            </p:cNvGrpSpPr>
            <p:nvPr/>
          </p:nvGrpSpPr>
          <p:grpSpPr bwMode="auto">
            <a:xfrm>
              <a:off x="7673975" y="2425700"/>
              <a:ext cx="180975" cy="88900"/>
              <a:chOff x="7673975" y="2425700"/>
              <a:chExt cx="180975" cy="88900"/>
            </a:xfrm>
          </p:grpSpPr>
          <p:sp>
            <p:nvSpPr>
              <p:cNvPr id="54293" name="Line 20"/>
              <p:cNvSpPr>
                <a:spLocks noChangeShapeType="1"/>
              </p:cNvSpPr>
              <p:nvPr/>
            </p:nvSpPr>
            <p:spPr bwMode="auto">
              <a:xfrm>
                <a:off x="7740650" y="2425700"/>
                <a:ext cx="71438" cy="73025"/>
              </a:xfrm>
              <a:prstGeom prst="line">
                <a:avLst/>
              </a:prstGeom>
              <a:noFill/>
              <a:ln w="25400" cap="sq">
                <a:solidFill>
                  <a:schemeClr val="bg2"/>
                </a:solidFill>
                <a:round/>
                <a:headEnd type="none" w="sm" len="sm"/>
                <a:tailEnd type="none" w="sm" len="sm"/>
              </a:ln>
            </p:spPr>
            <p:txBody>
              <a:bodyPr/>
              <a:lstStyle/>
              <a:p>
                <a:endParaRPr lang="en-US"/>
              </a:p>
            </p:txBody>
          </p:sp>
          <p:sp>
            <p:nvSpPr>
              <p:cNvPr id="54294" name="Line 21"/>
              <p:cNvSpPr>
                <a:spLocks noChangeShapeType="1"/>
              </p:cNvSpPr>
              <p:nvPr/>
            </p:nvSpPr>
            <p:spPr bwMode="auto">
              <a:xfrm flipV="1">
                <a:off x="7673975" y="2441575"/>
                <a:ext cx="180975" cy="73025"/>
              </a:xfrm>
              <a:prstGeom prst="line">
                <a:avLst/>
              </a:prstGeom>
              <a:noFill/>
              <a:ln w="25400" cap="sq">
                <a:solidFill>
                  <a:schemeClr val="bg2"/>
                </a:solidFill>
                <a:round/>
                <a:headEnd type="none" w="sm" len="sm"/>
                <a:tailEnd type="none" w="sm" len="sm"/>
              </a:ln>
            </p:spPr>
            <p:txBody>
              <a:bodyPr/>
              <a:lstStyle/>
              <a:p>
                <a:endParaRPr lang="en-US"/>
              </a:p>
            </p:txBody>
          </p:sp>
        </p:grpSp>
      </p:grpSp>
      <p:sp>
        <p:nvSpPr>
          <p:cNvPr id="31" name="Text Box 22"/>
          <p:cNvSpPr txBox="1">
            <a:spLocks noChangeArrowheads="1"/>
          </p:cNvSpPr>
          <p:nvPr/>
        </p:nvSpPr>
        <p:spPr bwMode="auto">
          <a:xfrm>
            <a:off x="4427538" y="3573463"/>
            <a:ext cx="433387" cy="336550"/>
          </a:xfrm>
          <a:prstGeom prst="rect">
            <a:avLst/>
          </a:prstGeom>
          <a:noFill/>
          <a:ln w="12700" cap="sq">
            <a:noFill/>
            <a:miter lim="800000"/>
            <a:headEnd type="none" w="sm" len="sm"/>
            <a:tailEnd type="none" w="sm" len="sm"/>
          </a:ln>
        </p:spPr>
        <p:txBody>
          <a:bodyPr>
            <a:spAutoFit/>
          </a:bodyPr>
          <a:lstStyle/>
          <a:p>
            <a:pPr eaLnBrk="0" hangingPunct="0">
              <a:spcBef>
                <a:spcPct val="50000"/>
              </a:spcBef>
            </a:pPr>
            <a:r>
              <a:rPr lang="pl-PL" sz="1600" b="1" i="1">
                <a:latin typeface="Symbol" pitchFamily="18" charset="2"/>
              </a:rPr>
              <a:t>s</a:t>
            </a:r>
            <a:r>
              <a:rPr lang="pl-PL" sz="1600" b="1" i="1" baseline="30000">
                <a:latin typeface="Symbol" pitchFamily="18" charset="2"/>
              </a:rPr>
              <a:t>3</a:t>
            </a:r>
            <a:endParaRPr lang="en-US" sz="1600" b="1" i="1" baseline="30000">
              <a:latin typeface="Symbol" pitchFamily="18" charset="2"/>
            </a:endParaRPr>
          </a:p>
        </p:txBody>
      </p:sp>
      <p:sp>
        <p:nvSpPr>
          <p:cNvPr id="32" name="Text Box 23"/>
          <p:cNvSpPr txBox="1">
            <a:spLocks noChangeArrowheads="1"/>
          </p:cNvSpPr>
          <p:nvPr/>
        </p:nvSpPr>
        <p:spPr bwMode="auto">
          <a:xfrm>
            <a:off x="4462463" y="2565400"/>
            <a:ext cx="433387" cy="336550"/>
          </a:xfrm>
          <a:prstGeom prst="rect">
            <a:avLst/>
          </a:prstGeom>
          <a:noFill/>
          <a:ln w="12700" cap="sq">
            <a:noFill/>
            <a:miter lim="800000"/>
            <a:headEnd type="none" w="sm" len="sm"/>
            <a:tailEnd type="none" w="sm" len="sm"/>
          </a:ln>
        </p:spPr>
        <p:txBody>
          <a:bodyPr>
            <a:spAutoFit/>
          </a:bodyPr>
          <a:lstStyle/>
          <a:p>
            <a:pPr eaLnBrk="0" hangingPunct="0">
              <a:spcBef>
                <a:spcPct val="50000"/>
              </a:spcBef>
            </a:pPr>
            <a:r>
              <a:rPr lang="pl-PL" sz="1600" b="1" i="1">
                <a:latin typeface="Symbol" pitchFamily="18" charset="2"/>
              </a:rPr>
              <a:t>s</a:t>
            </a:r>
            <a:r>
              <a:rPr lang="pl-PL" sz="1600" b="1" i="1" baseline="30000">
                <a:latin typeface="Symbol" pitchFamily="18" charset="2"/>
              </a:rPr>
              <a:t>4</a:t>
            </a:r>
            <a:endParaRPr lang="en-US" sz="1600" b="1" i="1" baseline="30000">
              <a:latin typeface="Symbol" pitchFamily="18" charset="2"/>
            </a:endParaRPr>
          </a:p>
        </p:txBody>
      </p:sp>
      <p:sp>
        <p:nvSpPr>
          <p:cNvPr id="54289" name="Text Box 24"/>
          <p:cNvSpPr txBox="1">
            <a:spLocks noChangeArrowheads="1"/>
          </p:cNvSpPr>
          <p:nvPr/>
        </p:nvSpPr>
        <p:spPr bwMode="auto">
          <a:xfrm>
            <a:off x="3768725" y="6450013"/>
            <a:ext cx="3095625" cy="338137"/>
          </a:xfrm>
          <a:prstGeom prst="rect">
            <a:avLst/>
          </a:prstGeom>
          <a:noFill/>
          <a:ln w="12700" cap="sq">
            <a:noFill/>
            <a:miter lim="800000"/>
            <a:headEnd type="none" w="sm" len="sm"/>
            <a:tailEnd type="none" w="sm" len="sm"/>
          </a:ln>
        </p:spPr>
        <p:txBody>
          <a:bodyPr>
            <a:spAutoFit/>
          </a:bodyPr>
          <a:lstStyle/>
          <a:p>
            <a:pPr eaLnBrk="0" hangingPunct="0">
              <a:spcBef>
                <a:spcPct val="50000"/>
              </a:spcBef>
            </a:pPr>
            <a:r>
              <a:rPr lang="pl-PL" sz="1600" b="1"/>
              <a:t>Computing Harris function</a:t>
            </a:r>
            <a:endParaRPr lang="en-US" sz="1600" b="1"/>
          </a:p>
        </p:txBody>
      </p:sp>
      <p:sp>
        <p:nvSpPr>
          <p:cNvPr id="34" name="Text Box 25"/>
          <p:cNvSpPr txBox="1">
            <a:spLocks noChangeArrowheads="1"/>
          </p:cNvSpPr>
          <p:nvPr/>
        </p:nvSpPr>
        <p:spPr bwMode="auto">
          <a:xfrm>
            <a:off x="6470650" y="6450013"/>
            <a:ext cx="2447925" cy="338137"/>
          </a:xfrm>
          <a:prstGeom prst="rect">
            <a:avLst/>
          </a:prstGeom>
          <a:noFill/>
          <a:ln w="12700" cap="sq">
            <a:noFill/>
            <a:miter lim="800000"/>
            <a:headEnd type="none" w="sm" len="sm"/>
            <a:tailEnd type="none" w="sm" len="sm"/>
          </a:ln>
        </p:spPr>
        <p:txBody>
          <a:bodyPr>
            <a:spAutoFit/>
          </a:bodyPr>
          <a:lstStyle/>
          <a:p>
            <a:pPr eaLnBrk="0" hangingPunct="0">
              <a:spcBef>
                <a:spcPct val="50000"/>
              </a:spcBef>
            </a:pPr>
            <a:r>
              <a:rPr lang="pl-PL" sz="1600" b="1"/>
              <a:t>Detecting local maxima</a:t>
            </a:r>
            <a:endParaRPr lang="en-US" sz="1600" b="1"/>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par>
                          <p:cTn id="9" fill="hold" nodeType="afterGroup">
                            <p:stCondLst>
                              <p:cond delay="0"/>
                            </p:stCondLst>
                            <p:childTnLst>
                              <p:par>
                                <p:cTn id="10" presetID="1" presetClass="entr" presetSubtype="0" fill="hold" nodeType="afterEffect">
                                  <p:stCondLst>
                                    <p:cond delay="200"/>
                                  </p:stCondLst>
                                  <p:childTnLst>
                                    <p:set>
                                      <p:cBhvr>
                                        <p:cTn id="11" dur="1" fill="hold">
                                          <p:stCondLst>
                                            <p:cond delay="0"/>
                                          </p:stCondLst>
                                        </p:cTn>
                                        <p:tgtEl>
                                          <p:spTgt spid="1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1"/>
                                        </p:tgtEl>
                                        <p:attrNameLst>
                                          <p:attrName>style.visibility</p:attrName>
                                        </p:attrNameLst>
                                      </p:cBhvr>
                                      <p:to>
                                        <p:strVal val="visible"/>
                                      </p:to>
                                    </p:set>
                                  </p:childTnLst>
                                </p:cTn>
                              </p:par>
                            </p:childTnLst>
                          </p:cTn>
                        </p:par>
                        <p:par>
                          <p:cTn id="14" fill="hold" nodeType="afterGroup">
                            <p:stCondLst>
                              <p:cond delay="200"/>
                            </p:stCondLst>
                            <p:childTnLst>
                              <p:par>
                                <p:cTn id="15" presetID="1" presetClass="entr" presetSubtype="0" fill="hold" nodeType="afterEffect">
                                  <p:stCondLst>
                                    <p:cond delay="20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par>
                          <p:cTn id="23" fill="hold" nodeType="afterGroup">
                            <p:stCondLst>
                              <p:cond delay="0"/>
                            </p:stCondLst>
                            <p:childTnLst>
                              <p:par>
                                <p:cTn id="24" presetID="1"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par>
                          <p:cTn id="26" fill="hold" nodeType="afterGroup">
                            <p:stCondLst>
                              <p:cond delay="0"/>
                            </p:stCondLst>
                            <p:childTnLst>
                              <p:par>
                                <p:cTn id="27" presetID="1" presetClass="entr" presetSubtype="0" fill="hold" nodeType="afterEffect">
                                  <p:stCondLst>
                                    <p:cond delay="200"/>
                                  </p:stCondLst>
                                  <p:childTnLst>
                                    <p:set>
                                      <p:cBhvr>
                                        <p:cTn id="28" dur="1" fill="hold">
                                          <p:stCondLst>
                                            <p:cond delay="0"/>
                                          </p:stCondLst>
                                        </p:cTn>
                                        <p:tgtEl>
                                          <p:spTgt spid="4"/>
                                        </p:tgtEl>
                                        <p:attrNameLst>
                                          <p:attrName>style.visibility</p:attrName>
                                        </p:attrNameLst>
                                      </p:cBhvr>
                                      <p:to>
                                        <p:strVal val="visible"/>
                                      </p:to>
                                    </p:set>
                                  </p:childTnLst>
                                </p:cTn>
                              </p:par>
                            </p:childTnLst>
                          </p:cTn>
                        </p:par>
                        <p:par>
                          <p:cTn id="29" fill="hold" nodeType="afterGroup">
                            <p:stCondLst>
                              <p:cond delay="200"/>
                            </p:stCondLst>
                            <p:childTnLst>
                              <p:par>
                                <p:cTn id="30" presetID="1" presetClass="entr" presetSubtype="0" fill="hold" nodeType="afterEffect">
                                  <p:stCondLst>
                                    <p:cond delay="200"/>
                                  </p:stCondLst>
                                  <p:childTnLst>
                                    <p:set>
                                      <p:cBhvr>
                                        <p:cTn id="31" dur="1" fill="hold">
                                          <p:stCondLst>
                                            <p:cond delay="0"/>
                                          </p:stCondLst>
                                        </p:cTn>
                                        <p:tgtEl>
                                          <p:spTgt spid="6"/>
                                        </p:tgtEl>
                                        <p:attrNameLst>
                                          <p:attrName>style.visibility</p:attrName>
                                        </p:attrNameLst>
                                      </p:cBhvr>
                                      <p:to>
                                        <p:strVal val="visible"/>
                                      </p:to>
                                    </p:set>
                                  </p:childTnLst>
                                </p:cTn>
                              </p:par>
                            </p:childTnLst>
                          </p:cTn>
                        </p:par>
                        <p:par>
                          <p:cTn id="32" fill="hold" nodeType="afterGroup">
                            <p:stCondLst>
                              <p:cond delay="400"/>
                            </p:stCondLst>
                            <p:childTnLst>
                              <p:par>
                                <p:cTn id="33" presetID="1" presetClass="entr" presetSubtype="0" fill="hold" nodeType="afterEffect">
                                  <p:stCondLst>
                                    <p:cond delay="20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1" grpId="0"/>
      <p:bldP spid="32" grpId="0"/>
      <p:bldP spid="34" grpId="0"/>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Title 5"/>
          <p:cNvSpPr>
            <a:spLocks noGrp="1"/>
          </p:cNvSpPr>
          <p:nvPr>
            <p:ph type="title"/>
          </p:nvPr>
        </p:nvSpPr>
        <p:spPr/>
        <p:txBody>
          <a:bodyPr/>
          <a:lstStyle/>
          <a:p>
            <a:pPr eaLnBrk="1" hangingPunct="1"/>
            <a:r>
              <a:rPr lang="en-US"/>
              <a:t>Harris-Laplace </a:t>
            </a:r>
            <a:r>
              <a:rPr lang="en-US" sz="1800"/>
              <a:t>[Mikolajczyk ‘01]</a:t>
            </a:r>
            <a:endParaRPr lang="de-CH"/>
          </a:p>
        </p:txBody>
      </p:sp>
      <p:sp>
        <p:nvSpPr>
          <p:cNvPr id="55299" name="Content Placeholder 6"/>
          <p:cNvSpPr>
            <a:spLocks noGrp="1"/>
          </p:cNvSpPr>
          <p:nvPr>
            <p:ph idx="1"/>
          </p:nvPr>
        </p:nvSpPr>
        <p:spPr/>
        <p:txBody>
          <a:bodyPr/>
          <a:lstStyle/>
          <a:p>
            <a:pPr marL="457200" indent="-457200" eaLnBrk="1" hangingPunct="1">
              <a:buFont typeface="Trebuchet MS" pitchFamily="34" charset="0"/>
              <a:buAutoNum type="arabicPeriod"/>
            </a:pPr>
            <a:r>
              <a:rPr lang="en-US" sz="2800"/>
              <a:t>Initialization: Multiscale Harris corner detection</a:t>
            </a:r>
          </a:p>
          <a:p>
            <a:pPr marL="457200" indent="-457200" eaLnBrk="1" hangingPunct="1">
              <a:buFont typeface="Trebuchet MS" pitchFamily="34" charset="0"/>
              <a:buAutoNum type="arabicPeriod"/>
            </a:pPr>
            <a:r>
              <a:rPr lang="en-US" sz="2800"/>
              <a:t>Scale selection based on Laplacian</a:t>
            </a:r>
            <a:br>
              <a:rPr lang="en-US" sz="2800"/>
            </a:br>
            <a:r>
              <a:rPr lang="en-US" sz="2800"/>
              <a:t>(same procedure with Hessian </a:t>
            </a:r>
            <a:r>
              <a:rPr lang="en-US" sz="2800">
                <a:sym typeface="Symbol" pitchFamily="18" charset="2"/>
              </a:rPr>
              <a:t> </a:t>
            </a:r>
            <a:r>
              <a:rPr lang="en-US" sz="2800"/>
              <a:t>Hessian-Laplace)</a:t>
            </a:r>
            <a:endParaRPr lang="de-CH" sz="2800"/>
          </a:p>
        </p:txBody>
      </p:sp>
      <p:sp>
        <p:nvSpPr>
          <p:cNvPr id="39941" name="Footer Placeholder 4"/>
          <p:cNvSpPr>
            <a:spLocks noGrp="1"/>
          </p:cNvSpPr>
          <p:nvPr>
            <p:ph type="ftr" sz="quarter" idx="11"/>
          </p:nvPr>
        </p:nvSpPr>
        <p:spPr/>
        <p:txBody>
          <a:bodyPr/>
          <a:lstStyle/>
          <a:p>
            <a:pPr>
              <a:defRPr/>
            </a:pPr>
            <a:r>
              <a:rPr lang="de-DE">
                <a:solidFill>
                  <a:schemeClr val="tx1"/>
                </a:solidFill>
              </a:rPr>
              <a:t>K. Grauman, B. Leibe</a:t>
            </a:r>
          </a:p>
        </p:txBody>
      </p:sp>
      <p:pic>
        <p:nvPicPr>
          <p:cNvPr id="55301" name="Picture 3"/>
          <p:cNvPicPr>
            <a:picLocks noChangeAspect="1" noChangeArrowheads="1"/>
          </p:cNvPicPr>
          <p:nvPr/>
        </p:nvPicPr>
        <p:blipFill>
          <a:blip r:embed="rId2" cstate="print"/>
          <a:srcRect/>
          <a:stretch>
            <a:fillRect/>
          </a:stretch>
        </p:blipFill>
        <p:spPr bwMode="auto">
          <a:xfrm>
            <a:off x="555625" y="3349625"/>
            <a:ext cx="8294688" cy="2743200"/>
          </a:xfrm>
          <a:prstGeom prst="rect">
            <a:avLst/>
          </a:prstGeom>
          <a:noFill/>
          <a:ln w="9525">
            <a:noFill/>
            <a:miter lim="800000"/>
            <a:headEnd/>
            <a:tailEnd/>
          </a:ln>
        </p:spPr>
      </p:pic>
      <p:sp>
        <p:nvSpPr>
          <p:cNvPr id="55302" name="Text Box 4"/>
          <p:cNvSpPr txBox="1">
            <a:spLocks noChangeArrowheads="1"/>
          </p:cNvSpPr>
          <p:nvPr/>
        </p:nvSpPr>
        <p:spPr bwMode="auto">
          <a:xfrm>
            <a:off x="3387725" y="2917825"/>
            <a:ext cx="2628900" cy="369888"/>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pl-PL" b="1"/>
              <a:t>Harris points</a:t>
            </a:r>
            <a:endParaRPr lang="en-US" b="1"/>
          </a:p>
        </p:txBody>
      </p:sp>
      <p:sp>
        <p:nvSpPr>
          <p:cNvPr id="55303" name="Text Box 5"/>
          <p:cNvSpPr txBox="1">
            <a:spLocks noChangeArrowheads="1"/>
          </p:cNvSpPr>
          <p:nvPr/>
        </p:nvSpPr>
        <p:spPr bwMode="auto">
          <a:xfrm>
            <a:off x="3171825" y="6049963"/>
            <a:ext cx="3060700" cy="369887"/>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pl-PL" b="1"/>
              <a:t>Harris-Laplace points</a:t>
            </a:r>
            <a:endParaRPr lang="en-US" b="1"/>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other “</a:t>
            </a:r>
            <a:r>
              <a:rPr lang="en-US" dirty="0" err="1"/>
              <a:t>keypoint</a:t>
            </a:r>
            <a:r>
              <a:rPr lang="en-US" dirty="0"/>
              <a:t>” extractors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940723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57200" y="381000"/>
            <a:ext cx="8897938" cy="609600"/>
          </a:xfrm>
        </p:spPr>
        <p:txBody>
          <a:bodyPr>
            <a:normAutofit fontScale="90000"/>
          </a:bodyPr>
          <a:lstStyle/>
          <a:p>
            <a:pPr eaLnBrk="1" hangingPunct="1">
              <a:defRPr/>
            </a:pPr>
            <a:r>
              <a:rPr lang="en-US"/>
              <a:t>Maximally Stable Extremal Regions </a:t>
            </a:r>
            <a:r>
              <a:rPr lang="en-US" sz="1800"/>
              <a:t>[Matas ‘02]</a:t>
            </a:r>
            <a:endParaRPr lang="de-CH"/>
          </a:p>
        </p:txBody>
      </p:sp>
      <p:sp>
        <p:nvSpPr>
          <p:cNvPr id="56323" name="Content Placeholder 2"/>
          <p:cNvSpPr>
            <a:spLocks noGrp="1"/>
          </p:cNvSpPr>
          <p:nvPr>
            <p:ph idx="1"/>
          </p:nvPr>
        </p:nvSpPr>
        <p:spPr/>
        <p:txBody>
          <a:bodyPr/>
          <a:lstStyle/>
          <a:p>
            <a:pPr eaLnBrk="1" hangingPunct="1"/>
            <a:r>
              <a:rPr lang="en-US"/>
              <a:t>Based on Watershed segmentation algorithm</a:t>
            </a:r>
          </a:p>
          <a:p>
            <a:pPr eaLnBrk="1" hangingPunct="1"/>
            <a:r>
              <a:rPr lang="en-US"/>
              <a:t>Select regions that stay stable over a large parameter range</a:t>
            </a:r>
            <a:endParaRPr lang="de-CH"/>
          </a:p>
          <a:p>
            <a:pPr eaLnBrk="1" hangingPunct="1"/>
            <a:endParaRPr lang="de-CH"/>
          </a:p>
        </p:txBody>
      </p:sp>
      <p:sp>
        <p:nvSpPr>
          <p:cNvPr id="40965" name="Footer Placeholder 4"/>
          <p:cNvSpPr>
            <a:spLocks noGrp="1"/>
          </p:cNvSpPr>
          <p:nvPr>
            <p:ph type="ftr" sz="quarter" idx="11"/>
          </p:nvPr>
        </p:nvSpPr>
        <p:spPr/>
        <p:txBody>
          <a:bodyPr/>
          <a:lstStyle/>
          <a:p>
            <a:pPr>
              <a:defRPr/>
            </a:pPr>
            <a:r>
              <a:rPr lang="de-DE"/>
              <a:t>K. Grauman, B. Leibe</a:t>
            </a:r>
          </a:p>
        </p:txBody>
      </p:sp>
      <p:pic>
        <p:nvPicPr>
          <p:cNvPr id="56325" name="Picture 4" descr="g1a"/>
          <p:cNvPicPr>
            <a:picLocks noChangeAspect="1" noChangeArrowheads="1"/>
          </p:cNvPicPr>
          <p:nvPr/>
        </p:nvPicPr>
        <p:blipFill>
          <a:blip r:embed="rId2" cstate="print"/>
          <a:srcRect/>
          <a:stretch>
            <a:fillRect/>
          </a:stretch>
        </p:blipFill>
        <p:spPr bwMode="auto">
          <a:xfrm>
            <a:off x="1692275" y="2781300"/>
            <a:ext cx="2519363" cy="2519363"/>
          </a:xfrm>
          <a:prstGeom prst="rect">
            <a:avLst/>
          </a:prstGeom>
          <a:noFill/>
          <a:ln w="9525">
            <a:noFill/>
            <a:miter lim="800000"/>
            <a:headEnd/>
            <a:tailEnd/>
          </a:ln>
        </p:spPr>
      </p:pic>
      <p:pic>
        <p:nvPicPr>
          <p:cNvPr id="56326" name="Picture 5" descr="g1a_35000"/>
          <p:cNvPicPr>
            <a:picLocks noChangeAspect="1" noChangeArrowheads="1"/>
          </p:cNvPicPr>
          <p:nvPr/>
        </p:nvPicPr>
        <p:blipFill>
          <a:blip r:embed="rId3" cstate="print"/>
          <a:srcRect/>
          <a:stretch>
            <a:fillRect/>
          </a:stretch>
        </p:blipFill>
        <p:spPr bwMode="auto">
          <a:xfrm>
            <a:off x="4500563" y="2781300"/>
            <a:ext cx="2519362" cy="2519363"/>
          </a:xfrm>
          <a:prstGeom prst="rect">
            <a:avLst/>
          </a:prstGeom>
          <a:noFill/>
          <a:ln w="9525">
            <a:noFill/>
            <a:miter lim="800000"/>
            <a:headEnd/>
            <a:tailEnd/>
          </a:ln>
        </p:spPr>
      </p:pic>
      <p:grpSp>
        <p:nvGrpSpPr>
          <p:cNvPr id="2" name="Group 7"/>
          <p:cNvGrpSpPr>
            <a:grpSpLocks/>
          </p:cNvGrpSpPr>
          <p:nvPr/>
        </p:nvGrpSpPr>
        <p:grpSpPr bwMode="auto">
          <a:xfrm>
            <a:off x="1692275" y="2781300"/>
            <a:ext cx="5327650" cy="2519363"/>
            <a:chOff x="1692275" y="2781300"/>
            <a:chExt cx="5327650" cy="2519363"/>
          </a:xfrm>
        </p:grpSpPr>
        <p:pic>
          <p:nvPicPr>
            <p:cNvPr id="56370" name="Picture 4" descr="g1a"/>
            <p:cNvPicPr>
              <a:picLocks noChangeAspect="1" noChangeArrowheads="1"/>
            </p:cNvPicPr>
            <p:nvPr/>
          </p:nvPicPr>
          <p:blipFill>
            <a:blip r:embed="rId2" cstate="print"/>
            <a:srcRect/>
            <a:stretch>
              <a:fillRect/>
            </a:stretch>
          </p:blipFill>
          <p:spPr bwMode="auto">
            <a:xfrm>
              <a:off x="1692275" y="2781300"/>
              <a:ext cx="2519363" cy="2519363"/>
            </a:xfrm>
            <a:prstGeom prst="rect">
              <a:avLst/>
            </a:prstGeom>
            <a:noFill/>
            <a:ln w="9525">
              <a:noFill/>
              <a:miter lim="800000"/>
              <a:headEnd/>
              <a:tailEnd/>
            </a:ln>
          </p:spPr>
        </p:pic>
        <p:pic>
          <p:nvPicPr>
            <p:cNvPr id="56371" name="Picture 5" descr="g1a_34000"/>
            <p:cNvPicPr>
              <a:picLocks noChangeAspect="1" noChangeArrowheads="1"/>
            </p:cNvPicPr>
            <p:nvPr/>
          </p:nvPicPr>
          <p:blipFill>
            <a:blip r:embed="rId4" cstate="print"/>
            <a:srcRect/>
            <a:stretch>
              <a:fillRect/>
            </a:stretch>
          </p:blipFill>
          <p:spPr bwMode="auto">
            <a:xfrm>
              <a:off x="4500563" y="2781300"/>
              <a:ext cx="2519362" cy="2519363"/>
            </a:xfrm>
            <a:prstGeom prst="rect">
              <a:avLst/>
            </a:prstGeom>
            <a:noFill/>
            <a:ln w="9525">
              <a:noFill/>
              <a:miter lim="800000"/>
              <a:headEnd/>
              <a:tailEnd/>
            </a:ln>
          </p:spPr>
        </p:pic>
      </p:grpSp>
      <p:grpSp>
        <p:nvGrpSpPr>
          <p:cNvPr id="3" name="Group 13"/>
          <p:cNvGrpSpPr>
            <a:grpSpLocks/>
          </p:cNvGrpSpPr>
          <p:nvPr/>
        </p:nvGrpSpPr>
        <p:grpSpPr bwMode="auto">
          <a:xfrm>
            <a:off x="1692275" y="2781300"/>
            <a:ext cx="5327650" cy="2519363"/>
            <a:chOff x="1692275" y="2781300"/>
            <a:chExt cx="5327650" cy="2519363"/>
          </a:xfrm>
        </p:grpSpPr>
        <p:pic>
          <p:nvPicPr>
            <p:cNvPr id="56368" name="Picture 4" descr="g1a"/>
            <p:cNvPicPr>
              <a:picLocks noChangeAspect="1" noChangeArrowheads="1"/>
            </p:cNvPicPr>
            <p:nvPr/>
          </p:nvPicPr>
          <p:blipFill>
            <a:blip r:embed="rId2" cstate="print"/>
            <a:srcRect/>
            <a:stretch>
              <a:fillRect/>
            </a:stretch>
          </p:blipFill>
          <p:spPr bwMode="auto">
            <a:xfrm>
              <a:off x="1692275" y="2781300"/>
              <a:ext cx="2519363" cy="2519363"/>
            </a:xfrm>
            <a:prstGeom prst="rect">
              <a:avLst/>
            </a:prstGeom>
            <a:noFill/>
            <a:ln w="9525">
              <a:noFill/>
              <a:miter lim="800000"/>
              <a:headEnd/>
              <a:tailEnd/>
            </a:ln>
          </p:spPr>
        </p:pic>
        <p:pic>
          <p:nvPicPr>
            <p:cNvPr id="56369" name="Picture 5" descr="g1a_33000"/>
            <p:cNvPicPr>
              <a:picLocks noChangeAspect="1" noChangeArrowheads="1"/>
            </p:cNvPicPr>
            <p:nvPr/>
          </p:nvPicPr>
          <p:blipFill>
            <a:blip r:embed="rId5" cstate="print"/>
            <a:srcRect/>
            <a:stretch>
              <a:fillRect/>
            </a:stretch>
          </p:blipFill>
          <p:spPr bwMode="auto">
            <a:xfrm>
              <a:off x="4500563" y="2781300"/>
              <a:ext cx="2519362" cy="2519363"/>
            </a:xfrm>
            <a:prstGeom prst="rect">
              <a:avLst/>
            </a:prstGeom>
            <a:noFill/>
            <a:ln w="9525">
              <a:noFill/>
              <a:miter lim="800000"/>
              <a:headEnd/>
              <a:tailEnd/>
            </a:ln>
          </p:spPr>
        </p:pic>
      </p:grpSp>
      <p:grpSp>
        <p:nvGrpSpPr>
          <p:cNvPr id="4" name="Group 16"/>
          <p:cNvGrpSpPr>
            <a:grpSpLocks/>
          </p:cNvGrpSpPr>
          <p:nvPr/>
        </p:nvGrpSpPr>
        <p:grpSpPr bwMode="auto">
          <a:xfrm>
            <a:off x="1692275" y="2781300"/>
            <a:ext cx="5327650" cy="2519363"/>
            <a:chOff x="1692275" y="2781300"/>
            <a:chExt cx="5327650" cy="2519363"/>
          </a:xfrm>
        </p:grpSpPr>
        <p:pic>
          <p:nvPicPr>
            <p:cNvPr id="56366" name="Picture 4" descr="g1a"/>
            <p:cNvPicPr>
              <a:picLocks noChangeAspect="1" noChangeArrowheads="1"/>
            </p:cNvPicPr>
            <p:nvPr/>
          </p:nvPicPr>
          <p:blipFill>
            <a:blip r:embed="rId2" cstate="print"/>
            <a:srcRect/>
            <a:stretch>
              <a:fillRect/>
            </a:stretch>
          </p:blipFill>
          <p:spPr bwMode="auto">
            <a:xfrm>
              <a:off x="1692275" y="2781300"/>
              <a:ext cx="2519363" cy="2519363"/>
            </a:xfrm>
            <a:prstGeom prst="rect">
              <a:avLst/>
            </a:prstGeom>
            <a:noFill/>
            <a:ln w="9525">
              <a:noFill/>
              <a:miter lim="800000"/>
              <a:headEnd/>
              <a:tailEnd/>
            </a:ln>
          </p:spPr>
        </p:pic>
        <p:pic>
          <p:nvPicPr>
            <p:cNvPr id="56367" name="Picture 5" descr="g1a_32000"/>
            <p:cNvPicPr>
              <a:picLocks noChangeAspect="1" noChangeArrowheads="1"/>
            </p:cNvPicPr>
            <p:nvPr/>
          </p:nvPicPr>
          <p:blipFill>
            <a:blip r:embed="rId6" cstate="print"/>
            <a:srcRect/>
            <a:stretch>
              <a:fillRect/>
            </a:stretch>
          </p:blipFill>
          <p:spPr bwMode="auto">
            <a:xfrm>
              <a:off x="4500563" y="2781300"/>
              <a:ext cx="2519362" cy="2519363"/>
            </a:xfrm>
            <a:prstGeom prst="rect">
              <a:avLst/>
            </a:prstGeom>
            <a:noFill/>
            <a:ln w="9525">
              <a:noFill/>
              <a:miter lim="800000"/>
              <a:headEnd/>
              <a:tailEnd/>
            </a:ln>
          </p:spPr>
        </p:pic>
      </p:grpSp>
      <p:grpSp>
        <p:nvGrpSpPr>
          <p:cNvPr id="5" name="Group 19"/>
          <p:cNvGrpSpPr>
            <a:grpSpLocks/>
          </p:cNvGrpSpPr>
          <p:nvPr/>
        </p:nvGrpSpPr>
        <p:grpSpPr bwMode="auto">
          <a:xfrm>
            <a:off x="1692275" y="2781300"/>
            <a:ext cx="5327650" cy="2519363"/>
            <a:chOff x="1692275" y="2781300"/>
            <a:chExt cx="5327650" cy="2519363"/>
          </a:xfrm>
        </p:grpSpPr>
        <p:pic>
          <p:nvPicPr>
            <p:cNvPr id="56364" name="Picture 4" descr="g1a"/>
            <p:cNvPicPr>
              <a:picLocks noChangeAspect="1" noChangeArrowheads="1"/>
            </p:cNvPicPr>
            <p:nvPr/>
          </p:nvPicPr>
          <p:blipFill>
            <a:blip r:embed="rId2" cstate="print"/>
            <a:srcRect/>
            <a:stretch>
              <a:fillRect/>
            </a:stretch>
          </p:blipFill>
          <p:spPr bwMode="auto">
            <a:xfrm>
              <a:off x="1692275" y="2781300"/>
              <a:ext cx="2519363" cy="2519363"/>
            </a:xfrm>
            <a:prstGeom prst="rect">
              <a:avLst/>
            </a:prstGeom>
            <a:noFill/>
            <a:ln w="9525">
              <a:noFill/>
              <a:miter lim="800000"/>
              <a:headEnd/>
              <a:tailEnd/>
            </a:ln>
          </p:spPr>
        </p:pic>
        <p:pic>
          <p:nvPicPr>
            <p:cNvPr id="56365" name="Picture 5" descr="g1a_31000"/>
            <p:cNvPicPr>
              <a:picLocks noChangeAspect="1" noChangeArrowheads="1"/>
            </p:cNvPicPr>
            <p:nvPr/>
          </p:nvPicPr>
          <p:blipFill>
            <a:blip r:embed="rId7" cstate="print"/>
            <a:srcRect/>
            <a:stretch>
              <a:fillRect/>
            </a:stretch>
          </p:blipFill>
          <p:spPr bwMode="auto">
            <a:xfrm>
              <a:off x="4500563" y="2781300"/>
              <a:ext cx="2519362" cy="2519363"/>
            </a:xfrm>
            <a:prstGeom prst="rect">
              <a:avLst/>
            </a:prstGeom>
            <a:noFill/>
            <a:ln w="9525">
              <a:noFill/>
              <a:miter lim="800000"/>
              <a:headEnd/>
              <a:tailEnd/>
            </a:ln>
          </p:spPr>
        </p:pic>
      </p:grpSp>
      <p:grpSp>
        <p:nvGrpSpPr>
          <p:cNvPr id="6" name="Group 22"/>
          <p:cNvGrpSpPr>
            <a:grpSpLocks/>
          </p:cNvGrpSpPr>
          <p:nvPr/>
        </p:nvGrpSpPr>
        <p:grpSpPr bwMode="auto">
          <a:xfrm>
            <a:off x="1692275" y="2781300"/>
            <a:ext cx="5327650" cy="2527300"/>
            <a:chOff x="1692275" y="2781300"/>
            <a:chExt cx="5327650" cy="2527300"/>
          </a:xfrm>
        </p:grpSpPr>
        <p:pic>
          <p:nvPicPr>
            <p:cNvPr id="56362" name="Picture 4" descr="g1a"/>
            <p:cNvPicPr>
              <a:picLocks noChangeAspect="1" noChangeArrowheads="1"/>
            </p:cNvPicPr>
            <p:nvPr/>
          </p:nvPicPr>
          <p:blipFill>
            <a:blip r:embed="rId2" cstate="print"/>
            <a:srcRect/>
            <a:stretch>
              <a:fillRect/>
            </a:stretch>
          </p:blipFill>
          <p:spPr bwMode="auto">
            <a:xfrm>
              <a:off x="1692275" y="2781300"/>
              <a:ext cx="2519363" cy="2519363"/>
            </a:xfrm>
            <a:prstGeom prst="rect">
              <a:avLst/>
            </a:prstGeom>
            <a:noFill/>
            <a:ln w="9525">
              <a:noFill/>
              <a:miter lim="800000"/>
              <a:headEnd/>
              <a:tailEnd/>
            </a:ln>
          </p:spPr>
        </p:pic>
        <p:pic>
          <p:nvPicPr>
            <p:cNvPr id="56363" name="Picture 5" descr="g1a_30000"/>
            <p:cNvPicPr>
              <a:picLocks noChangeAspect="1" noChangeArrowheads="1"/>
            </p:cNvPicPr>
            <p:nvPr/>
          </p:nvPicPr>
          <p:blipFill>
            <a:blip r:embed="rId8" cstate="print"/>
            <a:srcRect/>
            <a:stretch>
              <a:fillRect/>
            </a:stretch>
          </p:blipFill>
          <p:spPr bwMode="auto">
            <a:xfrm>
              <a:off x="4498975" y="2787650"/>
              <a:ext cx="2520950" cy="2520950"/>
            </a:xfrm>
            <a:prstGeom prst="rect">
              <a:avLst/>
            </a:prstGeom>
            <a:noFill/>
            <a:ln w="9525">
              <a:noFill/>
              <a:miter lim="800000"/>
              <a:headEnd/>
              <a:tailEnd/>
            </a:ln>
          </p:spPr>
        </p:pic>
      </p:grpSp>
      <p:grpSp>
        <p:nvGrpSpPr>
          <p:cNvPr id="7" name="Group 25"/>
          <p:cNvGrpSpPr>
            <a:grpSpLocks/>
          </p:cNvGrpSpPr>
          <p:nvPr/>
        </p:nvGrpSpPr>
        <p:grpSpPr bwMode="auto">
          <a:xfrm>
            <a:off x="1692275" y="2781300"/>
            <a:ext cx="5327650" cy="2519363"/>
            <a:chOff x="1692275" y="2781300"/>
            <a:chExt cx="5327650" cy="2519363"/>
          </a:xfrm>
        </p:grpSpPr>
        <p:pic>
          <p:nvPicPr>
            <p:cNvPr id="56360" name="Picture 4" descr="g1a"/>
            <p:cNvPicPr>
              <a:picLocks noChangeAspect="1" noChangeArrowheads="1"/>
            </p:cNvPicPr>
            <p:nvPr/>
          </p:nvPicPr>
          <p:blipFill>
            <a:blip r:embed="rId2" cstate="print"/>
            <a:srcRect/>
            <a:stretch>
              <a:fillRect/>
            </a:stretch>
          </p:blipFill>
          <p:spPr bwMode="auto">
            <a:xfrm>
              <a:off x="1692275" y="2781300"/>
              <a:ext cx="2519363" cy="2519363"/>
            </a:xfrm>
            <a:prstGeom prst="rect">
              <a:avLst/>
            </a:prstGeom>
            <a:noFill/>
            <a:ln w="9525">
              <a:noFill/>
              <a:miter lim="800000"/>
              <a:headEnd/>
              <a:tailEnd/>
            </a:ln>
          </p:spPr>
        </p:pic>
        <p:pic>
          <p:nvPicPr>
            <p:cNvPr id="56361" name="Picture 5" descr="g1a_29000"/>
            <p:cNvPicPr>
              <a:picLocks noChangeAspect="1" noChangeArrowheads="1"/>
            </p:cNvPicPr>
            <p:nvPr/>
          </p:nvPicPr>
          <p:blipFill>
            <a:blip r:embed="rId9" cstate="print"/>
            <a:srcRect/>
            <a:stretch>
              <a:fillRect/>
            </a:stretch>
          </p:blipFill>
          <p:spPr bwMode="auto">
            <a:xfrm>
              <a:off x="4500563" y="2781300"/>
              <a:ext cx="2519362" cy="2519363"/>
            </a:xfrm>
            <a:prstGeom prst="rect">
              <a:avLst/>
            </a:prstGeom>
            <a:noFill/>
            <a:ln w="9525">
              <a:noFill/>
              <a:miter lim="800000"/>
              <a:headEnd/>
              <a:tailEnd/>
            </a:ln>
          </p:spPr>
        </p:pic>
      </p:grpSp>
      <p:grpSp>
        <p:nvGrpSpPr>
          <p:cNvPr id="8" name="Group 28"/>
          <p:cNvGrpSpPr>
            <a:grpSpLocks/>
          </p:cNvGrpSpPr>
          <p:nvPr/>
        </p:nvGrpSpPr>
        <p:grpSpPr bwMode="auto">
          <a:xfrm>
            <a:off x="1692275" y="2781300"/>
            <a:ext cx="5327650" cy="2519363"/>
            <a:chOff x="1692275" y="2781300"/>
            <a:chExt cx="5327650" cy="2519363"/>
          </a:xfrm>
        </p:grpSpPr>
        <p:pic>
          <p:nvPicPr>
            <p:cNvPr id="56358" name="Picture 4" descr="g1a"/>
            <p:cNvPicPr>
              <a:picLocks noChangeAspect="1" noChangeArrowheads="1"/>
            </p:cNvPicPr>
            <p:nvPr/>
          </p:nvPicPr>
          <p:blipFill>
            <a:blip r:embed="rId2" cstate="print"/>
            <a:srcRect/>
            <a:stretch>
              <a:fillRect/>
            </a:stretch>
          </p:blipFill>
          <p:spPr bwMode="auto">
            <a:xfrm>
              <a:off x="1692275" y="2781300"/>
              <a:ext cx="2519363" cy="2519363"/>
            </a:xfrm>
            <a:prstGeom prst="rect">
              <a:avLst/>
            </a:prstGeom>
            <a:noFill/>
            <a:ln w="9525">
              <a:noFill/>
              <a:miter lim="800000"/>
              <a:headEnd/>
              <a:tailEnd/>
            </a:ln>
          </p:spPr>
        </p:pic>
        <p:pic>
          <p:nvPicPr>
            <p:cNvPr id="56359" name="Picture 5" descr="g1a_28000"/>
            <p:cNvPicPr>
              <a:picLocks noChangeAspect="1" noChangeArrowheads="1"/>
            </p:cNvPicPr>
            <p:nvPr/>
          </p:nvPicPr>
          <p:blipFill>
            <a:blip r:embed="rId10" cstate="print"/>
            <a:srcRect/>
            <a:stretch>
              <a:fillRect/>
            </a:stretch>
          </p:blipFill>
          <p:spPr bwMode="auto">
            <a:xfrm>
              <a:off x="4500563" y="2781300"/>
              <a:ext cx="2519362" cy="2519363"/>
            </a:xfrm>
            <a:prstGeom prst="rect">
              <a:avLst/>
            </a:prstGeom>
            <a:noFill/>
            <a:ln w="9525">
              <a:noFill/>
              <a:miter lim="800000"/>
              <a:headEnd/>
              <a:tailEnd/>
            </a:ln>
          </p:spPr>
        </p:pic>
      </p:grpSp>
      <p:grpSp>
        <p:nvGrpSpPr>
          <p:cNvPr id="9" name="Group 31"/>
          <p:cNvGrpSpPr>
            <a:grpSpLocks/>
          </p:cNvGrpSpPr>
          <p:nvPr/>
        </p:nvGrpSpPr>
        <p:grpSpPr bwMode="auto">
          <a:xfrm>
            <a:off x="1692275" y="2781300"/>
            <a:ext cx="5327650" cy="2519363"/>
            <a:chOff x="1692275" y="2781300"/>
            <a:chExt cx="5327650" cy="2519363"/>
          </a:xfrm>
        </p:grpSpPr>
        <p:pic>
          <p:nvPicPr>
            <p:cNvPr id="56356" name="Picture 4" descr="g1a"/>
            <p:cNvPicPr>
              <a:picLocks noChangeAspect="1" noChangeArrowheads="1"/>
            </p:cNvPicPr>
            <p:nvPr/>
          </p:nvPicPr>
          <p:blipFill>
            <a:blip r:embed="rId2" cstate="print"/>
            <a:srcRect/>
            <a:stretch>
              <a:fillRect/>
            </a:stretch>
          </p:blipFill>
          <p:spPr bwMode="auto">
            <a:xfrm>
              <a:off x="1692275" y="2781300"/>
              <a:ext cx="2519363" cy="2519363"/>
            </a:xfrm>
            <a:prstGeom prst="rect">
              <a:avLst/>
            </a:prstGeom>
            <a:noFill/>
            <a:ln w="9525">
              <a:noFill/>
              <a:miter lim="800000"/>
              <a:headEnd/>
              <a:tailEnd/>
            </a:ln>
          </p:spPr>
        </p:pic>
        <p:pic>
          <p:nvPicPr>
            <p:cNvPr id="56357" name="Picture 5" descr="g1a_27000"/>
            <p:cNvPicPr>
              <a:picLocks noChangeAspect="1" noChangeArrowheads="1"/>
            </p:cNvPicPr>
            <p:nvPr/>
          </p:nvPicPr>
          <p:blipFill>
            <a:blip r:embed="rId11" cstate="print"/>
            <a:srcRect/>
            <a:stretch>
              <a:fillRect/>
            </a:stretch>
          </p:blipFill>
          <p:spPr bwMode="auto">
            <a:xfrm>
              <a:off x="4500563" y="2781300"/>
              <a:ext cx="2519362" cy="2519363"/>
            </a:xfrm>
            <a:prstGeom prst="rect">
              <a:avLst/>
            </a:prstGeom>
            <a:noFill/>
            <a:ln w="9525">
              <a:noFill/>
              <a:miter lim="800000"/>
              <a:headEnd/>
              <a:tailEnd/>
            </a:ln>
          </p:spPr>
        </p:pic>
      </p:grpSp>
      <p:grpSp>
        <p:nvGrpSpPr>
          <p:cNvPr id="10" name="Group 34"/>
          <p:cNvGrpSpPr>
            <a:grpSpLocks/>
          </p:cNvGrpSpPr>
          <p:nvPr/>
        </p:nvGrpSpPr>
        <p:grpSpPr bwMode="auto">
          <a:xfrm>
            <a:off x="1692275" y="2781300"/>
            <a:ext cx="5327650" cy="2519363"/>
            <a:chOff x="1692275" y="2781300"/>
            <a:chExt cx="5327650" cy="2519363"/>
          </a:xfrm>
        </p:grpSpPr>
        <p:pic>
          <p:nvPicPr>
            <p:cNvPr id="56354" name="Picture 4" descr="g1a"/>
            <p:cNvPicPr>
              <a:picLocks noChangeAspect="1" noChangeArrowheads="1"/>
            </p:cNvPicPr>
            <p:nvPr/>
          </p:nvPicPr>
          <p:blipFill>
            <a:blip r:embed="rId2" cstate="print"/>
            <a:srcRect/>
            <a:stretch>
              <a:fillRect/>
            </a:stretch>
          </p:blipFill>
          <p:spPr bwMode="auto">
            <a:xfrm>
              <a:off x="1692275" y="2781300"/>
              <a:ext cx="2519363" cy="2519363"/>
            </a:xfrm>
            <a:prstGeom prst="rect">
              <a:avLst/>
            </a:prstGeom>
            <a:noFill/>
            <a:ln w="9525">
              <a:noFill/>
              <a:miter lim="800000"/>
              <a:headEnd/>
              <a:tailEnd/>
            </a:ln>
          </p:spPr>
        </p:pic>
        <p:pic>
          <p:nvPicPr>
            <p:cNvPr id="56355" name="Picture 5" descr="g1a_26000"/>
            <p:cNvPicPr>
              <a:picLocks noChangeAspect="1" noChangeArrowheads="1"/>
            </p:cNvPicPr>
            <p:nvPr/>
          </p:nvPicPr>
          <p:blipFill>
            <a:blip r:embed="rId12" cstate="print"/>
            <a:srcRect/>
            <a:stretch>
              <a:fillRect/>
            </a:stretch>
          </p:blipFill>
          <p:spPr bwMode="auto">
            <a:xfrm>
              <a:off x="4500563" y="2781300"/>
              <a:ext cx="2519362" cy="2519363"/>
            </a:xfrm>
            <a:prstGeom prst="rect">
              <a:avLst/>
            </a:prstGeom>
            <a:noFill/>
            <a:ln w="9525">
              <a:noFill/>
              <a:miter lim="800000"/>
              <a:headEnd/>
              <a:tailEnd/>
            </a:ln>
          </p:spPr>
        </p:pic>
      </p:grpSp>
      <p:grpSp>
        <p:nvGrpSpPr>
          <p:cNvPr id="11" name="Group 37"/>
          <p:cNvGrpSpPr>
            <a:grpSpLocks/>
          </p:cNvGrpSpPr>
          <p:nvPr/>
        </p:nvGrpSpPr>
        <p:grpSpPr bwMode="auto">
          <a:xfrm>
            <a:off x="1692275" y="2781300"/>
            <a:ext cx="5327650" cy="2520950"/>
            <a:chOff x="1692275" y="2781300"/>
            <a:chExt cx="5327650" cy="2520950"/>
          </a:xfrm>
        </p:grpSpPr>
        <p:pic>
          <p:nvPicPr>
            <p:cNvPr id="56352" name="Picture 4" descr="g1a_25000"/>
            <p:cNvPicPr>
              <a:picLocks noChangeAspect="1" noChangeArrowheads="1"/>
            </p:cNvPicPr>
            <p:nvPr/>
          </p:nvPicPr>
          <p:blipFill>
            <a:blip r:embed="rId13" cstate="print"/>
            <a:srcRect/>
            <a:stretch>
              <a:fillRect/>
            </a:stretch>
          </p:blipFill>
          <p:spPr bwMode="auto">
            <a:xfrm>
              <a:off x="4498975" y="2781300"/>
              <a:ext cx="2520950" cy="2520950"/>
            </a:xfrm>
            <a:prstGeom prst="rect">
              <a:avLst/>
            </a:prstGeom>
            <a:noFill/>
            <a:ln w="9525">
              <a:noFill/>
              <a:miter lim="800000"/>
              <a:headEnd/>
              <a:tailEnd/>
            </a:ln>
          </p:spPr>
        </p:pic>
        <p:pic>
          <p:nvPicPr>
            <p:cNvPr id="56353" name="Picture 5" descr="g1a"/>
            <p:cNvPicPr>
              <a:picLocks noChangeAspect="1" noChangeArrowheads="1"/>
            </p:cNvPicPr>
            <p:nvPr/>
          </p:nvPicPr>
          <p:blipFill>
            <a:blip r:embed="rId2" cstate="print"/>
            <a:srcRect/>
            <a:stretch>
              <a:fillRect/>
            </a:stretch>
          </p:blipFill>
          <p:spPr bwMode="auto">
            <a:xfrm>
              <a:off x="1692275" y="2781300"/>
              <a:ext cx="2519363" cy="2519363"/>
            </a:xfrm>
            <a:prstGeom prst="rect">
              <a:avLst/>
            </a:prstGeom>
            <a:noFill/>
            <a:ln w="9525">
              <a:noFill/>
              <a:miter lim="800000"/>
              <a:headEnd/>
              <a:tailEnd/>
            </a:ln>
          </p:spPr>
        </p:pic>
      </p:grpSp>
      <p:grpSp>
        <p:nvGrpSpPr>
          <p:cNvPr id="12" name="Group 40"/>
          <p:cNvGrpSpPr>
            <a:grpSpLocks/>
          </p:cNvGrpSpPr>
          <p:nvPr/>
        </p:nvGrpSpPr>
        <p:grpSpPr bwMode="auto">
          <a:xfrm>
            <a:off x="1692275" y="2781300"/>
            <a:ext cx="5327650" cy="2519363"/>
            <a:chOff x="1692275" y="2781300"/>
            <a:chExt cx="5327650" cy="2519363"/>
          </a:xfrm>
        </p:grpSpPr>
        <p:pic>
          <p:nvPicPr>
            <p:cNvPr id="56350" name="Picture 4" descr="g1a"/>
            <p:cNvPicPr>
              <a:picLocks noChangeAspect="1" noChangeArrowheads="1"/>
            </p:cNvPicPr>
            <p:nvPr/>
          </p:nvPicPr>
          <p:blipFill>
            <a:blip r:embed="rId2" cstate="print"/>
            <a:srcRect/>
            <a:stretch>
              <a:fillRect/>
            </a:stretch>
          </p:blipFill>
          <p:spPr bwMode="auto">
            <a:xfrm>
              <a:off x="1692275" y="2781300"/>
              <a:ext cx="2519363" cy="2519363"/>
            </a:xfrm>
            <a:prstGeom prst="rect">
              <a:avLst/>
            </a:prstGeom>
            <a:noFill/>
            <a:ln w="9525">
              <a:noFill/>
              <a:miter lim="800000"/>
              <a:headEnd/>
              <a:tailEnd/>
            </a:ln>
          </p:spPr>
        </p:pic>
        <p:pic>
          <p:nvPicPr>
            <p:cNvPr id="56351" name="Picture 5" descr="g1a_24000"/>
            <p:cNvPicPr>
              <a:picLocks noChangeAspect="1" noChangeArrowheads="1"/>
            </p:cNvPicPr>
            <p:nvPr/>
          </p:nvPicPr>
          <p:blipFill>
            <a:blip r:embed="rId14" cstate="print"/>
            <a:srcRect/>
            <a:stretch>
              <a:fillRect/>
            </a:stretch>
          </p:blipFill>
          <p:spPr bwMode="auto">
            <a:xfrm>
              <a:off x="4500563" y="2781300"/>
              <a:ext cx="2519362" cy="2519363"/>
            </a:xfrm>
            <a:prstGeom prst="rect">
              <a:avLst/>
            </a:prstGeom>
            <a:noFill/>
            <a:ln w="9525">
              <a:noFill/>
              <a:miter lim="800000"/>
              <a:headEnd/>
              <a:tailEnd/>
            </a:ln>
          </p:spPr>
        </p:pic>
      </p:grpSp>
      <p:grpSp>
        <p:nvGrpSpPr>
          <p:cNvPr id="13" name="Group 43"/>
          <p:cNvGrpSpPr>
            <a:grpSpLocks/>
          </p:cNvGrpSpPr>
          <p:nvPr/>
        </p:nvGrpSpPr>
        <p:grpSpPr bwMode="auto">
          <a:xfrm>
            <a:off x="1692275" y="2781300"/>
            <a:ext cx="5327650" cy="2519363"/>
            <a:chOff x="1692275" y="2781300"/>
            <a:chExt cx="5327650" cy="2519363"/>
          </a:xfrm>
        </p:grpSpPr>
        <p:pic>
          <p:nvPicPr>
            <p:cNvPr id="56348" name="Picture 4" descr="g1a"/>
            <p:cNvPicPr>
              <a:picLocks noChangeAspect="1" noChangeArrowheads="1"/>
            </p:cNvPicPr>
            <p:nvPr/>
          </p:nvPicPr>
          <p:blipFill>
            <a:blip r:embed="rId2" cstate="print"/>
            <a:srcRect/>
            <a:stretch>
              <a:fillRect/>
            </a:stretch>
          </p:blipFill>
          <p:spPr bwMode="auto">
            <a:xfrm>
              <a:off x="1692275" y="2781300"/>
              <a:ext cx="2519363" cy="2519363"/>
            </a:xfrm>
            <a:prstGeom prst="rect">
              <a:avLst/>
            </a:prstGeom>
            <a:noFill/>
            <a:ln w="9525">
              <a:noFill/>
              <a:miter lim="800000"/>
              <a:headEnd/>
              <a:tailEnd/>
            </a:ln>
          </p:spPr>
        </p:pic>
        <p:pic>
          <p:nvPicPr>
            <p:cNvPr id="56349" name="Picture 5" descr="g1a_23000"/>
            <p:cNvPicPr>
              <a:picLocks noChangeAspect="1" noChangeArrowheads="1"/>
            </p:cNvPicPr>
            <p:nvPr/>
          </p:nvPicPr>
          <p:blipFill>
            <a:blip r:embed="rId15" cstate="print"/>
            <a:srcRect/>
            <a:stretch>
              <a:fillRect/>
            </a:stretch>
          </p:blipFill>
          <p:spPr bwMode="auto">
            <a:xfrm>
              <a:off x="4500563" y="2781300"/>
              <a:ext cx="2519362" cy="2519363"/>
            </a:xfrm>
            <a:prstGeom prst="rect">
              <a:avLst/>
            </a:prstGeom>
            <a:noFill/>
            <a:ln w="9525">
              <a:noFill/>
              <a:miter lim="800000"/>
              <a:headEnd/>
              <a:tailEnd/>
            </a:ln>
          </p:spPr>
        </p:pic>
      </p:grpSp>
      <p:grpSp>
        <p:nvGrpSpPr>
          <p:cNvPr id="14" name="Group 46"/>
          <p:cNvGrpSpPr>
            <a:grpSpLocks/>
          </p:cNvGrpSpPr>
          <p:nvPr/>
        </p:nvGrpSpPr>
        <p:grpSpPr bwMode="auto">
          <a:xfrm>
            <a:off x="1692275" y="2781300"/>
            <a:ext cx="5327650" cy="2519363"/>
            <a:chOff x="1692275" y="2781300"/>
            <a:chExt cx="5327650" cy="2519363"/>
          </a:xfrm>
        </p:grpSpPr>
        <p:pic>
          <p:nvPicPr>
            <p:cNvPr id="56346" name="Picture 4" descr="g1a"/>
            <p:cNvPicPr>
              <a:picLocks noChangeAspect="1" noChangeArrowheads="1"/>
            </p:cNvPicPr>
            <p:nvPr/>
          </p:nvPicPr>
          <p:blipFill>
            <a:blip r:embed="rId2" cstate="print"/>
            <a:srcRect/>
            <a:stretch>
              <a:fillRect/>
            </a:stretch>
          </p:blipFill>
          <p:spPr bwMode="auto">
            <a:xfrm>
              <a:off x="1692275" y="2781300"/>
              <a:ext cx="2519363" cy="2519363"/>
            </a:xfrm>
            <a:prstGeom prst="rect">
              <a:avLst/>
            </a:prstGeom>
            <a:noFill/>
            <a:ln w="9525">
              <a:noFill/>
              <a:miter lim="800000"/>
              <a:headEnd/>
              <a:tailEnd/>
            </a:ln>
          </p:spPr>
        </p:pic>
        <p:pic>
          <p:nvPicPr>
            <p:cNvPr id="56347" name="Picture 5" descr="g1a_22000"/>
            <p:cNvPicPr>
              <a:picLocks noChangeAspect="1" noChangeArrowheads="1"/>
            </p:cNvPicPr>
            <p:nvPr/>
          </p:nvPicPr>
          <p:blipFill>
            <a:blip r:embed="rId16" cstate="print"/>
            <a:srcRect/>
            <a:stretch>
              <a:fillRect/>
            </a:stretch>
          </p:blipFill>
          <p:spPr bwMode="auto">
            <a:xfrm>
              <a:off x="4500563" y="2781300"/>
              <a:ext cx="2519362" cy="2519363"/>
            </a:xfrm>
            <a:prstGeom prst="rect">
              <a:avLst/>
            </a:prstGeom>
            <a:noFill/>
            <a:ln w="9525">
              <a:noFill/>
              <a:miter lim="800000"/>
              <a:headEnd/>
              <a:tailEnd/>
            </a:ln>
          </p:spPr>
        </p:pic>
      </p:grpSp>
      <p:grpSp>
        <p:nvGrpSpPr>
          <p:cNvPr id="15" name="Group 49"/>
          <p:cNvGrpSpPr>
            <a:grpSpLocks/>
          </p:cNvGrpSpPr>
          <p:nvPr/>
        </p:nvGrpSpPr>
        <p:grpSpPr bwMode="auto">
          <a:xfrm>
            <a:off x="1692275" y="2781300"/>
            <a:ext cx="5327650" cy="2519363"/>
            <a:chOff x="1692275" y="2781300"/>
            <a:chExt cx="5327650" cy="2519363"/>
          </a:xfrm>
        </p:grpSpPr>
        <p:pic>
          <p:nvPicPr>
            <p:cNvPr id="56344" name="Picture 4" descr="g1a"/>
            <p:cNvPicPr>
              <a:picLocks noChangeAspect="1" noChangeArrowheads="1"/>
            </p:cNvPicPr>
            <p:nvPr/>
          </p:nvPicPr>
          <p:blipFill>
            <a:blip r:embed="rId2" cstate="print"/>
            <a:srcRect/>
            <a:stretch>
              <a:fillRect/>
            </a:stretch>
          </p:blipFill>
          <p:spPr bwMode="auto">
            <a:xfrm>
              <a:off x="1692275" y="2781300"/>
              <a:ext cx="2519363" cy="2519363"/>
            </a:xfrm>
            <a:prstGeom prst="rect">
              <a:avLst/>
            </a:prstGeom>
            <a:noFill/>
            <a:ln w="9525">
              <a:noFill/>
              <a:miter lim="800000"/>
              <a:headEnd/>
              <a:tailEnd/>
            </a:ln>
          </p:spPr>
        </p:pic>
        <p:pic>
          <p:nvPicPr>
            <p:cNvPr id="56345" name="Picture 5" descr="g1a_21000"/>
            <p:cNvPicPr>
              <a:picLocks noChangeAspect="1" noChangeArrowheads="1"/>
            </p:cNvPicPr>
            <p:nvPr/>
          </p:nvPicPr>
          <p:blipFill>
            <a:blip r:embed="rId17" cstate="print"/>
            <a:srcRect/>
            <a:stretch>
              <a:fillRect/>
            </a:stretch>
          </p:blipFill>
          <p:spPr bwMode="auto">
            <a:xfrm>
              <a:off x="4500563" y="2781300"/>
              <a:ext cx="2519362" cy="2519363"/>
            </a:xfrm>
            <a:prstGeom prst="rect">
              <a:avLst/>
            </a:prstGeom>
            <a:noFill/>
            <a:ln w="9525">
              <a:noFill/>
              <a:miter lim="800000"/>
              <a:headEnd/>
              <a:tailEnd/>
            </a:ln>
          </p:spPr>
        </p:pic>
      </p:grpSp>
      <p:grpSp>
        <p:nvGrpSpPr>
          <p:cNvPr id="16" name="Group 52"/>
          <p:cNvGrpSpPr>
            <a:grpSpLocks/>
          </p:cNvGrpSpPr>
          <p:nvPr/>
        </p:nvGrpSpPr>
        <p:grpSpPr bwMode="auto">
          <a:xfrm>
            <a:off x="1692275" y="2781300"/>
            <a:ext cx="5327650" cy="2519363"/>
            <a:chOff x="1692275" y="2781300"/>
            <a:chExt cx="5327650" cy="2519363"/>
          </a:xfrm>
        </p:grpSpPr>
        <p:pic>
          <p:nvPicPr>
            <p:cNvPr id="56342" name="Picture 4" descr="g1a"/>
            <p:cNvPicPr>
              <a:picLocks noChangeAspect="1" noChangeArrowheads="1"/>
            </p:cNvPicPr>
            <p:nvPr/>
          </p:nvPicPr>
          <p:blipFill>
            <a:blip r:embed="rId2" cstate="print"/>
            <a:srcRect/>
            <a:stretch>
              <a:fillRect/>
            </a:stretch>
          </p:blipFill>
          <p:spPr bwMode="auto">
            <a:xfrm>
              <a:off x="1692275" y="2781300"/>
              <a:ext cx="2519363" cy="2519363"/>
            </a:xfrm>
            <a:prstGeom prst="rect">
              <a:avLst/>
            </a:prstGeom>
            <a:noFill/>
            <a:ln w="9525">
              <a:noFill/>
              <a:miter lim="800000"/>
              <a:headEnd/>
              <a:tailEnd/>
            </a:ln>
          </p:spPr>
        </p:pic>
        <p:pic>
          <p:nvPicPr>
            <p:cNvPr id="56343" name="Picture 5" descr="g1a_20000"/>
            <p:cNvPicPr>
              <a:picLocks noChangeAspect="1" noChangeArrowheads="1"/>
            </p:cNvPicPr>
            <p:nvPr/>
          </p:nvPicPr>
          <p:blipFill>
            <a:blip r:embed="rId18" cstate="print"/>
            <a:srcRect/>
            <a:stretch>
              <a:fillRect/>
            </a:stretch>
          </p:blipFill>
          <p:spPr bwMode="auto">
            <a:xfrm>
              <a:off x="4500563" y="2781300"/>
              <a:ext cx="2519362" cy="2519363"/>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3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nodeType="afterGroup">
                            <p:stCondLst>
                              <p:cond delay="300"/>
                            </p:stCondLst>
                            <p:childTnLst>
                              <p:par>
                                <p:cTn id="11" presetID="1" presetClass="entr" presetSubtype="0" fill="hold" nodeType="afterEffect">
                                  <p:stCondLst>
                                    <p:cond delay="30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nodeType="afterGroup">
                            <p:stCondLst>
                              <p:cond delay="600"/>
                            </p:stCondLst>
                            <p:childTnLst>
                              <p:par>
                                <p:cTn id="14" presetID="1" presetClass="entr" presetSubtype="0" fill="hold" nodeType="afterEffect">
                                  <p:stCondLst>
                                    <p:cond delay="30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nodeType="afterGroup">
                            <p:stCondLst>
                              <p:cond delay="900"/>
                            </p:stCondLst>
                            <p:childTnLst>
                              <p:par>
                                <p:cTn id="17" presetID="1" presetClass="entr" presetSubtype="0" fill="hold" nodeType="afterEffect">
                                  <p:stCondLst>
                                    <p:cond delay="30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nodeType="afterGroup">
                            <p:stCondLst>
                              <p:cond delay="1200"/>
                            </p:stCondLst>
                            <p:childTnLst>
                              <p:par>
                                <p:cTn id="20" presetID="1" presetClass="entr" presetSubtype="0" fill="hold" nodeType="afterEffect">
                                  <p:stCondLst>
                                    <p:cond delay="300"/>
                                  </p:stCondLst>
                                  <p:childTnLst>
                                    <p:set>
                                      <p:cBhvr>
                                        <p:cTn id="21" dur="1" fill="hold">
                                          <p:stCondLst>
                                            <p:cond delay="0"/>
                                          </p:stCondLst>
                                        </p:cTn>
                                        <p:tgtEl>
                                          <p:spTgt spid="7"/>
                                        </p:tgtEl>
                                        <p:attrNameLst>
                                          <p:attrName>style.visibility</p:attrName>
                                        </p:attrNameLst>
                                      </p:cBhvr>
                                      <p:to>
                                        <p:strVal val="visible"/>
                                      </p:to>
                                    </p:set>
                                  </p:childTnLst>
                                </p:cTn>
                              </p:par>
                            </p:childTnLst>
                          </p:cTn>
                        </p:par>
                        <p:par>
                          <p:cTn id="22" fill="hold" nodeType="afterGroup">
                            <p:stCondLst>
                              <p:cond delay="1500"/>
                            </p:stCondLst>
                            <p:childTnLst>
                              <p:par>
                                <p:cTn id="23" presetID="1" presetClass="entr" presetSubtype="0" fill="hold" nodeType="afterEffect">
                                  <p:stCondLst>
                                    <p:cond delay="300"/>
                                  </p:stCondLst>
                                  <p:childTnLst>
                                    <p:set>
                                      <p:cBhvr>
                                        <p:cTn id="24" dur="1" fill="hold">
                                          <p:stCondLst>
                                            <p:cond delay="0"/>
                                          </p:stCondLst>
                                        </p:cTn>
                                        <p:tgtEl>
                                          <p:spTgt spid="8"/>
                                        </p:tgtEl>
                                        <p:attrNameLst>
                                          <p:attrName>style.visibility</p:attrName>
                                        </p:attrNameLst>
                                      </p:cBhvr>
                                      <p:to>
                                        <p:strVal val="visible"/>
                                      </p:to>
                                    </p:set>
                                  </p:childTnLst>
                                </p:cTn>
                              </p:par>
                            </p:childTnLst>
                          </p:cTn>
                        </p:par>
                        <p:par>
                          <p:cTn id="25" fill="hold" nodeType="afterGroup">
                            <p:stCondLst>
                              <p:cond delay="1800"/>
                            </p:stCondLst>
                            <p:childTnLst>
                              <p:par>
                                <p:cTn id="26" presetID="1" presetClass="entr" presetSubtype="0" fill="hold" nodeType="afterEffect">
                                  <p:stCondLst>
                                    <p:cond delay="300"/>
                                  </p:stCondLst>
                                  <p:childTnLst>
                                    <p:set>
                                      <p:cBhvr>
                                        <p:cTn id="27" dur="1" fill="hold">
                                          <p:stCondLst>
                                            <p:cond delay="0"/>
                                          </p:stCondLst>
                                        </p:cTn>
                                        <p:tgtEl>
                                          <p:spTgt spid="9"/>
                                        </p:tgtEl>
                                        <p:attrNameLst>
                                          <p:attrName>style.visibility</p:attrName>
                                        </p:attrNameLst>
                                      </p:cBhvr>
                                      <p:to>
                                        <p:strVal val="visible"/>
                                      </p:to>
                                    </p:set>
                                  </p:childTnLst>
                                </p:cTn>
                              </p:par>
                            </p:childTnLst>
                          </p:cTn>
                        </p:par>
                        <p:par>
                          <p:cTn id="28" fill="hold" nodeType="afterGroup">
                            <p:stCondLst>
                              <p:cond delay="2100"/>
                            </p:stCondLst>
                            <p:childTnLst>
                              <p:par>
                                <p:cTn id="29" presetID="1" presetClass="entr" presetSubtype="0" fill="hold" nodeType="afterEffect">
                                  <p:stCondLst>
                                    <p:cond delay="300"/>
                                  </p:stCondLst>
                                  <p:childTnLst>
                                    <p:set>
                                      <p:cBhvr>
                                        <p:cTn id="30" dur="1" fill="hold">
                                          <p:stCondLst>
                                            <p:cond delay="0"/>
                                          </p:stCondLst>
                                        </p:cTn>
                                        <p:tgtEl>
                                          <p:spTgt spid="10"/>
                                        </p:tgtEl>
                                        <p:attrNameLst>
                                          <p:attrName>style.visibility</p:attrName>
                                        </p:attrNameLst>
                                      </p:cBhvr>
                                      <p:to>
                                        <p:strVal val="visible"/>
                                      </p:to>
                                    </p:set>
                                  </p:childTnLst>
                                </p:cTn>
                              </p:par>
                            </p:childTnLst>
                          </p:cTn>
                        </p:par>
                        <p:par>
                          <p:cTn id="31" fill="hold" nodeType="afterGroup">
                            <p:stCondLst>
                              <p:cond delay="2400"/>
                            </p:stCondLst>
                            <p:childTnLst>
                              <p:par>
                                <p:cTn id="32" presetID="1" presetClass="entr" presetSubtype="0" fill="hold" nodeType="afterEffect">
                                  <p:stCondLst>
                                    <p:cond delay="300"/>
                                  </p:stCondLst>
                                  <p:childTnLst>
                                    <p:set>
                                      <p:cBhvr>
                                        <p:cTn id="33" dur="1" fill="hold">
                                          <p:stCondLst>
                                            <p:cond delay="0"/>
                                          </p:stCondLst>
                                        </p:cTn>
                                        <p:tgtEl>
                                          <p:spTgt spid="11"/>
                                        </p:tgtEl>
                                        <p:attrNameLst>
                                          <p:attrName>style.visibility</p:attrName>
                                        </p:attrNameLst>
                                      </p:cBhvr>
                                      <p:to>
                                        <p:strVal val="visible"/>
                                      </p:to>
                                    </p:set>
                                  </p:childTnLst>
                                </p:cTn>
                              </p:par>
                            </p:childTnLst>
                          </p:cTn>
                        </p:par>
                        <p:par>
                          <p:cTn id="34" fill="hold" nodeType="afterGroup">
                            <p:stCondLst>
                              <p:cond delay="2700"/>
                            </p:stCondLst>
                            <p:childTnLst>
                              <p:par>
                                <p:cTn id="35" presetID="1" presetClass="entr" presetSubtype="0" fill="hold" nodeType="afterEffect">
                                  <p:stCondLst>
                                    <p:cond delay="300"/>
                                  </p:stCondLst>
                                  <p:childTnLst>
                                    <p:set>
                                      <p:cBhvr>
                                        <p:cTn id="36" dur="1" fill="hold">
                                          <p:stCondLst>
                                            <p:cond delay="0"/>
                                          </p:stCondLst>
                                        </p:cTn>
                                        <p:tgtEl>
                                          <p:spTgt spid="12"/>
                                        </p:tgtEl>
                                        <p:attrNameLst>
                                          <p:attrName>style.visibility</p:attrName>
                                        </p:attrNameLst>
                                      </p:cBhvr>
                                      <p:to>
                                        <p:strVal val="visible"/>
                                      </p:to>
                                    </p:set>
                                  </p:childTnLst>
                                </p:cTn>
                              </p:par>
                            </p:childTnLst>
                          </p:cTn>
                        </p:par>
                        <p:par>
                          <p:cTn id="37" fill="hold" nodeType="afterGroup">
                            <p:stCondLst>
                              <p:cond delay="3000"/>
                            </p:stCondLst>
                            <p:childTnLst>
                              <p:par>
                                <p:cTn id="38" presetID="1" presetClass="entr" presetSubtype="0" fill="hold" nodeType="afterEffect">
                                  <p:stCondLst>
                                    <p:cond delay="300"/>
                                  </p:stCondLst>
                                  <p:childTnLst>
                                    <p:set>
                                      <p:cBhvr>
                                        <p:cTn id="39" dur="1" fill="hold">
                                          <p:stCondLst>
                                            <p:cond delay="0"/>
                                          </p:stCondLst>
                                        </p:cTn>
                                        <p:tgtEl>
                                          <p:spTgt spid="13"/>
                                        </p:tgtEl>
                                        <p:attrNameLst>
                                          <p:attrName>style.visibility</p:attrName>
                                        </p:attrNameLst>
                                      </p:cBhvr>
                                      <p:to>
                                        <p:strVal val="visible"/>
                                      </p:to>
                                    </p:set>
                                  </p:childTnLst>
                                </p:cTn>
                              </p:par>
                            </p:childTnLst>
                          </p:cTn>
                        </p:par>
                        <p:par>
                          <p:cTn id="40" fill="hold" nodeType="afterGroup">
                            <p:stCondLst>
                              <p:cond delay="3300"/>
                            </p:stCondLst>
                            <p:childTnLst>
                              <p:par>
                                <p:cTn id="41" presetID="1" presetClass="entr" presetSubtype="0" fill="hold" nodeType="afterEffect">
                                  <p:stCondLst>
                                    <p:cond delay="300"/>
                                  </p:stCondLst>
                                  <p:childTnLst>
                                    <p:set>
                                      <p:cBhvr>
                                        <p:cTn id="42" dur="1" fill="hold">
                                          <p:stCondLst>
                                            <p:cond delay="0"/>
                                          </p:stCondLst>
                                        </p:cTn>
                                        <p:tgtEl>
                                          <p:spTgt spid="14"/>
                                        </p:tgtEl>
                                        <p:attrNameLst>
                                          <p:attrName>style.visibility</p:attrName>
                                        </p:attrNameLst>
                                      </p:cBhvr>
                                      <p:to>
                                        <p:strVal val="visible"/>
                                      </p:to>
                                    </p:set>
                                  </p:childTnLst>
                                </p:cTn>
                              </p:par>
                            </p:childTnLst>
                          </p:cTn>
                        </p:par>
                        <p:par>
                          <p:cTn id="43" fill="hold" nodeType="afterGroup">
                            <p:stCondLst>
                              <p:cond delay="3600"/>
                            </p:stCondLst>
                            <p:childTnLst>
                              <p:par>
                                <p:cTn id="44" presetID="1" presetClass="entr" presetSubtype="0" fill="hold" nodeType="afterEffect">
                                  <p:stCondLst>
                                    <p:cond delay="300"/>
                                  </p:stCondLst>
                                  <p:childTnLst>
                                    <p:set>
                                      <p:cBhvr>
                                        <p:cTn id="45" dur="1" fill="hold">
                                          <p:stCondLst>
                                            <p:cond delay="0"/>
                                          </p:stCondLst>
                                        </p:cTn>
                                        <p:tgtEl>
                                          <p:spTgt spid="15"/>
                                        </p:tgtEl>
                                        <p:attrNameLst>
                                          <p:attrName>style.visibility</p:attrName>
                                        </p:attrNameLst>
                                      </p:cBhvr>
                                      <p:to>
                                        <p:strVal val="visible"/>
                                      </p:to>
                                    </p:set>
                                  </p:childTnLst>
                                </p:cTn>
                              </p:par>
                            </p:childTnLst>
                          </p:cTn>
                        </p:par>
                        <p:par>
                          <p:cTn id="46" fill="hold" nodeType="afterGroup">
                            <p:stCondLst>
                              <p:cond delay="3900"/>
                            </p:stCondLst>
                            <p:childTnLst>
                              <p:par>
                                <p:cTn id="47" presetID="1" presetClass="entr" presetSubtype="0" fill="hold" nodeType="afterEffect">
                                  <p:stCondLst>
                                    <p:cond delay="30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457200" y="381000"/>
            <a:ext cx="8686800" cy="609600"/>
          </a:xfrm>
        </p:spPr>
        <p:txBody>
          <a:bodyPr>
            <a:normAutofit fontScale="90000"/>
          </a:bodyPr>
          <a:lstStyle/>
          <a:p>
            <a:pPr eaLnBrk="1" hangingPunct="1">
              <a:defRPr/>
            </a:pPr>
            <a:r>
              <a:rPr lang="en-US"/>
              <a:t>Example Results: MSER</a:t>
            </a:r>
            <a:endParaRPr lang="de-CH"/>
          </a:p>
        </p:txBody>
      </p:sp>
      <p:sp>
        <p:nvSpPr>
          <p:cNvPr id="41988" name="Footer Placeholder 4"/>
          <p:cNvSpPr>
            <a:spLocks noGrp="1"/>
          </p:cNvSpPr>
          <p:nvPr>
            <p:ph type="ftr" sz="quarter" idx="11"/>
          </p:nvPr>
        </p:nvSpPr>
        <p:spPr>
          <a:xfrm>
            <a:off x="-35011" y="6581603"/>
            <a:ext cx="1524000" cy="300853"/>
          </a:xfrm>
        </p:spPr>
        <p:txBody>
          <a:bodyPr/>
          <a:lstStyle/>
          <a:p>
            <a:pPr>
              <a:defRPr/>
            </a:pPr>
            <a:r>
              <a:rPr lang="de-DE" dirty="0"/>
              <a:t>K. Grauman, B. Leibe</a:t>
            </a:r>
          </a:p>
        </p:txBody>
      </p:sp>
      <p:pic>
        <p:nvPicPr>
          <p:cNvPr id="57349" name="Picture 4"/>
          <p:cNvPicPr>
            <a:picLocks noChangeAspect="1" noChangeArrowheads="1"/>
          </p:cNvPicPr>
          <p:nvPr/>
        </p:nvPicPr>
        <p:blipFill>
          <a:blip r:embed="rId2" cstate="print"/>
          <a:srcRect r="56670" b="7520"/>
          <a:stretch>
            <a:fillRect/>
          </a:stretch>
        </p:blipFill>
        <p:spPr bwMode="auto">
          <a:xfrm>
            <a:off x="1004888" y="1238250"/>
            <a:ext cx="3713162" cy="3143250"/>
          </a:xfrm>
          <a:prstGeom prst="rect">
            <a:avLst/>
          </a:prstGeom>
          <a:noFill/>
          <a:ln w="12700" cap="sq">
            <a:noFill/>
            <a:miter lim="800000"/>
            <a:headEnd type="none" w="sm" len="sm"/>
            <a:tailEnd type="none" w="sm" len="sm"/>
          </a:ln>
        </p:spPr>
      </p:pic>
      <p:pic>
        <p:nvPicPr>
          <p:cNvPr id="57350" name="Picture 3" descr="matas_nesquik1"/>
          <p:cNvPicPr>
            <a:picLocks noGrp="1" noChangeAspect="1" noChangeArrowheads="1"/>
          </p:cNvPicPr>
          <p:nvPr>
            <p:ph sz="half" idx="1"/>
          </p:nvPr>
        </p:nvPicPr>
        <p:blipFill>
          <a:blip r:embed="rId3" cstate="print"/>
          <a:srcRect/>
          <a:stretch>
            <a:fillRect/>
          </a:stretch>
        </p:blipFill>
        <p:spPr>
          <a:xfrm>
            <a:off x="2557463" y="4414838"/>
            <a:ext cx="2160587" cy="2160587"/>
          </a:xfrm>
        </p:spPr>
      </p:pic>
      <p:pic>
        <p:nvPicPr>
          <p:cNvPr id="57351" name="Picture 4" descr="matas_nesquik2"/>
          <p:cNvPicPr>
            <a:picLocks noChangeAspect="1" noChangeArrowheads="1"/>
          </p:cNvPicPr>
          <p:nvPr/>
        </p:nvPicPr>
        <p:blipFill>
          <a:blip r:embed="rId4" cstate="print"/>
          <a:srcRect/>
          <a:stretch>
            <a:fillRect/>
          </a:stretch>
        </p:blipFill>
        <p:spPr bwMode="auto">
          <a:xfrm>
            <a:off x="4984750" y="4414838"/>
            <a:ext cx="2232025" cy="2214562"/>
          </a:xfrm>
          <a:prstGeom prst="rect">
            <a:avLst/>
          </a:prstGeom>
          <a:noFill/>
          <a:ln w="9525">
            <a:noFill/>
            <a:miter lim="800000"/>
            <a:headEnd/>
            <a:tailEnd/>
          </a:ln>
        </p:spPr>
      </p:pic>
      <p:pic>
        <p:nvPicPr>
          <p:cNvPr id="57352" name="Picture 4"/>
          <p:cNvPicPr>
            <a:picLocks noChangeAspect="1" noChangeArrowheads="1"/>
          </p:cNvPicPr>
          <p:nvPr/>
        </p:nvPicPr>
        <p:blipFill>
          <a:blip r:embed="rId2" cstate="print"/>
          <a:srcRect l="56670" b="7520"/>
          <a:stretch>
            <a:fillRect/>
          </a:stretch>
        </p:blipFill>
        <p:spPr bwMode="auto">
          <a:xfrm>
            <a:off x="4984750" y="1238250"/>
            <a:ext cx="3713163" cy="3143250"/>
          </a:xfrm>
          <a:prstGeom prst="rect">
            <a:avLst/>
          </a:prstGeom>
          <a:noFill/>
          <a:ln w="12700" cap="sq">
            <a:noFill/>
            <a:miter lim="800000"/>
            <a:headEnd type="none" w="sm" len="sm"/>
            <a:tailEnd type="none" w="sm" len="sm"/>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a:t>Comparison</a:t>
            </a:r>
          </a:p>
        </p:txBody>
      </p:sp>
      <p:sp>
        <p:nvSpPr>
          <p:cNvPr id="58371" name="Content Placeholder 2"/>
          <p:cNvSpPr>
            <a:spLocks noGrp="1"/>
          </p:cNvSpPr>
          <p:nvPr>
            <p:ph idx="1"/>
          </p:nvPr>
        </p:nvSpPr>
        <p:spPr/>
        <p:txBody>
          <a:bodyPr/>
          <a:lstStyle/>
          <a:p>
            <a:endParaRPr lang="en-US"/>
          </a:p>
        </p:txBody>
      </p:sp>
      <p:pic>
        <p:nvPicPr>
          <p:cNvPr id="58372" name="Picture 4"/>
          <p:cNvPicPr>
            <a:picLocks noChangeAspect="1" noChangeArrowheads="1"/>
          </p:cNvPicPr>
          <p:nvPr/>
        </p:nvPicPr>
        <p:blipFill>
          <a:blip r:embed="rId3" cstate="print"/>
          <a:srcRect l="56670" b="7520"/>
          <a:stretch>
            <a:fillRect/>
          </a:stretch>
        </p:blipFill>
        <p:spPr bwMode="auto">
          <a:xfrm>
            <a:off x="5029200" y="3759200"/>
            <a:ext cx="3713163" cy="3143250"/>
          </a:xfrm>
          <a:prstGeom prst="rect">
            <a:avLst/>
          </a:prstGeom>
          <a:noFill/>
          <a:ln w="12700" cap="sq">
            <a:noFill/>
            <a:miter lim="800000"/>
            <a:headEnd type="none" w="sm" len="sm"/>
            <a:tailEnd type="none" w="sm" len="sm"/>
          </a:ln>
        </p:spPr>
      </p:pic>
      <p:pic>
        <p:nvPicPr>
          <p:cNvPr id="58373" name="Picture 3"/>
          <p:cNvPicPr>
            <a:picLocks noChangeAspect="1" noChangeArrowheads="1"/>
          </p:cNvPicPr>
          <p:nvPr/>
        </p:nvPicPr>
        <p:blipFill>
          <a:blip r:embed="rId4" cstate="print"/>
          <a:srcRect r="53581" b="33736"/>
          <a:stretch>
            <a:fillRect/>
          </a:stretch>
        </p:blipFill>
        <p:spPr bwMode="auto">
          <a:xfrm>
            <a:off x="838200" y="3733800"/>
            <a:ext cx="2590800" cy="3124200"/>
          </a:xfrm>
          <a:prstGeom prst="rect">
            <a:avLst/>
          </a:prstGeom>
          <a:noFill/>
          <a:ln w="9525">
            <a:noFill/>
            <a:miter lim="800000"/>
            <a:headEnd/>
            <a:tailEnd/>
          </a:ln>
        </p:spPr>
      </p:pic>
      <p:sp>
        <p:nvSpPr>
          <p:cNvPr id="58374" name="TextBox 5"/>
          <p:cNvSpPr txBox="1">
            <a:spLocks noChangeArrowheads="1"/>
          </p:cNvSpPr>
          <p:nvPr/>
        </p:nvSpPr>
        <p:spPr bwMode="auto">
          <a:xfrm>
            <a:off x="3429000" y="4572000"/>
            <a:ext cx="620713" cy="369888"/>
          </a:xfrm>
          <a:prstGeom prst="rect">
            <a:avLst/>
          </a:prstGeom>
          <a:noFill/>
          <a:ln w="9525">
            <a:noFill/>
            <a:miter lim="800000"/>
            <a:headEnd/>
            <a:tailEnd/>
          </a:ln>
        </p:spPr>
        <p:txBody>
          <a:bodyPr wrap="none">
            <a:spAutoFit/>
          </a:bodyPr>
          <a:lstStyle/>
          <a:p>
            <a:r>
              <a:rPr lang="en-US"/>
              <a:t>LoG</a:t>
            </a:r>
          </a:p>
        </p:txBody>
      </p:sp>
      <p:pic>
        <p:nvPicPr>
          <p:cNvPr id="58375" name="Picture 4"/>
          <p:cNvPicPr>
            <a:picLocks noChangeAspect="1" noChangeArrowheads="1"/>
          </p:cNvPicPr>
          <p:nvPr/>
        </p:nvPicPr>
        <p:blipFill>
          <a:blip r:embed="rId5" cstate="print"/>
          <a:srcRect l="13226" t="6660" r="47676" b="44778"/>
          <a:stretch>
            <a:fillRect/>
          </a:stretch>
        </p:blipFill>
        <p:spPr bwMode="auto">
          <a:xfrm>
            <a:off x="5410200" y="533400"/>
            <a:ext cx="3316288" cy="2971800"/>
          </a:xfrm>
          <a:prstGeom prst="rect">
            <a:avLst/>
          </a:prstGeom>
          <a:noFill/>
          <a:ln w="9525">
            <a:noFill/>
            <a:miter lim="800000"/>
            <a:headEnd/>
            <a:tailEnd/>
          </a:ln>
        </p:spPr>
      </p:pic>
      <p:sp>
        <p:nvSpPr>
          <p:cNvPr id="58376" name="TextBox 7"/>
          <p:cNvSpPr txBox="1">
            <a:spLocks noChangeArrowheads="1"/>
          </p:cNvSpPr>
          <p:nvPr/>
        </p:nvSpPr>
        <p:spPr bwMode="auto">
          <a:xfrm>
            <a:off x="6400800" y="228600"/>
            <a:ext cx="1723549" cy="369332"/>
          </a:xfrm>
          <a:prstGeom prst="rect">
            <a:avLst/>
          </a:prstGeom>
          <a:noFill/>
          <a:ln w="9525">
            <a:noFill/>
            <a:miter lim="800000"/>
            <a:headEnd/>
            <a:tailEnd/>
          </a:ln>
        </p:spPr>
        <p:txBody>
          <a:bodyPr wrap="none">
            <a:spAutoFit/>
          </a:bodyPr>
          <a:lstStyle/>
          <a:p>
            <a:r>
              <a:rPr lang="en-US" dirty="0"/>
              <a:t>Hessian-based</a:t>
            </a:r>
          </a:p>
        </p:txBody>
      </p:sp>
      <p:sp>
        <p:nvSpPr>
          <p:cNvPr id="58377" name="TextBox 8"/>
          <p:cNvSpPr txBox="1">
            <a:spLocks noChangeArrowheads="1"/>
          </p:cNvSpPr>
          <p:nvPr/>
        </p:nvSpPr>
        <p:spPr bwMode="auto">
          <a:xfrm>
            <a:off x="6400800" y="3516313"/>
            <a:ext cx="850900" cy="369887"/>
          </a:xfrm>
          <a:prstGeom prst="rect">
            <a:avLst/>
          </a:prstGeom>
          <a:noFill/>
          <a:ln w="9525">
            <a:noFill/>
            <a:miter lim="800000"/>
            <a:headEnd/>
            <a:tailEnd/>
          </a:ln>
        </p:spPr>
        <p:txBody>
          <a:bodyPr wrap="none">
            <a:spAutoFit/>
          </a:bodyPr>
          <a:lstStyle/>
          <a:p>
            <a:r>
              <a:rPr lang="en-US"/>
              <a:t>MSER</a:t>
            </a:r>
          </a:p>
        </p:txBody>
      </p:sp>
      <p:pic>
        <p:nvPicPr>
          <p:cNvPr id="58378" name="Picture 4"/>
          <p:cNvPicPr>
            <a:picLocks noChangeAspect="1" noChangeArrowheads="1"/>
          </p:cNvPicPr>
          <p:nvPr/>
        </p:nvPicPr>
        <p:blipFill>
          <a:blip r:embed="rId6" cstate="print"/>
          <a:srcRect l="13028" t="6926" r="48698" b="49718"/>
          <a:stretch>
            <a:fillRect/>
          </a:stretch>
        </p:blipFill>
        <p:spPr bwMode="auto">
          <a:xfrm>
            <a:off x="533400" y="914400"/>
            <a:ext cx="3241675" cy="2760663"/>
          </a:xfrm>
          <a:prstGeom prst="rect">
            <a:avLst/>
          </a:prstGeom>
          <a:noFill/>
          <a:ln w="9525">
            <a:noFill/>
            <a:miter lim="800000"/>
            <a:headEnd/>
            <a:tailEnd/>
          </a:ln>
        </p:spPr>
      </p:pic>
      <p:sp>
        <p:nvSpPr>
          <p:cNvPr id="58379" name="TextBox 10"/>
          <p:cNvSpPr txBox="1">
            <a:spLocks noChangeArrowheads="1"/>
          </p:cNvSpPr>
          <p:nvPr/>
        </p:nvSpPr>
        <p:spPr bwMode="auto">
          <a:xfrm>
            <a:off x="3733800" y="990600"/>
            <a:ext cx="800100" cy="369888"/>
          </a:xfrm>
          <a:prstGeom prst="rect">
            <a:avLst/>
          </a:prstGeom>
          <a:noFill/>
          <a:ln w="9525">
            <a:noFill/>
            <a:miter lim="800000"/>
            <a:headEnd/>
            <a:tailEnd/>
          </a:ln>
        </p:spPr>
        <p:txBody>
          <a:bodyPr wrap="none">
            <a:spAutoFit/>
          </a:bodyPr>
          <a:lstStyle/>
          <a:p>
            <a:r>
              <a:rPr lang="en-US"/>
              <a:t>Harris</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normAutofit/>
          </a:bodyPr>
          <a:lstStyle/>
          <a:p>
            <a:r>
              <a:rPr lang="en-US" dirty="0"/>
              <a:t>Review: Interest points</a:t>
            </a:r>
          </a:p>
        </p:txBody>
      </p:sp>
      <p:sp>
        <p:nvSpPr>
          <p:cNvPr id="3" name="Content Placeholder 2"/>
          <p:cNvSpPr>
            <a:spLocks noGrp="1"/>
          </p:cNvSpPr>
          <p:nvPr>
            <p:ph idx="1"/>
          </p:nvPr>
        </p:nvSpPr>
        <p:spPr>
          <a:xfrm>
            <a:off x="431800" y="763587"/>
            <a:ext cx="5410200" cy="3382963"/>
          </a:xfrm>
        </p:spPr>
        <p:txBody>
          <a:bodyPr/>
          <a:lstStyle/>
          <a:p>
            <a:endParaRPr lang="en-US" sz="2800" dirty="0"/>
          </a:p>
          <a:p>
            <a:r>
              <a:rPr lang="en-US" sz="2800" dirty="0" err="1"/>
              <a:t>Keypoint</a:t>
            </a:r>
            <a:r>
              <a:rPr lang="en-US" sz="2800" dirty="0"/>
              <a:t> detection: repeatable and distinctive</a:t>
            </a:r>
          </a:p>
          <a:p>
            <a:pPr lvl="1"/>
            <a:r>
              <a:rPr lang="en-US" sz="2400" dirty="0"/>
              <a:t>Corners, blobs, stable regions</a:t>
            </a:r>
          </a:p>
          <a:p>
            <a:pPr lvl="1"/>
            <a:r>
              <a:rPr lang="en-US" sz="2400" dirty="0"/>
              <a:t>Harris, </a:t>
            </a:r>
            <a:r>
              <a:rPr lang="en-US" sz="2400" dirty="0" err="1"/>
              <a:t>DoG</a:t>
            </a:r>
            <a:r>
              <a:rPr lang="en-US" sz="2400" dirty="0"/>
              <a:t>, MSER</a:t>
            </a:r>
          </a:p>
          <a:p>
            <a:endParaRPr lang="en-US" sz="2800" dirty="0"/>
          </a:p>
          <a:p>
            <a:endParaRPr lang="en-US" sz="2800" dirty="0"/>
          </a:p>
          <a:p>
            <a:endParaRPr lang="en-US" sz="2800" dirty="0"/>
          </a:p>
          <a:p>
            <a:endParaRPr lang="en-US" sz="2800" dirty="0"/>
          </a:p>
          <a:p>
            <a:endParaRPr lang="en-US" sz="2800" dirty="0"/>
          </a:p>
        </p:txBody>
      </p:sp>
      <p:pic>
        <p:nvPicPr>
          <p:cNvPr id="74756" name="Picture 12"/>
          <p:cNvPicPr>
            <a:picLocks noChangeAspect="1" noChangeArrowheads="1"/>
          </p:cNvPicPr>
          <p:nvPr/>
        </p:nvPicPr>
        <p:blipFill>
          <a:blip r:embed="rId2" cstate="print"/>
          <a:srcRect/>
          <a:stretch>
            <a:fillRect/>
          </a:stretch>
        </p:blipFill>
        <p:spPr bwMode="auto">
          <a:xfrm>
            <a:off x="6019800" y="914400"/>
            <a:ext cx="2781300" cy="2090738"/>
          </a:xfrm>
          <a:prstGeom prst="rect">
            <a:avLst/>
          </a:prstGeom>
          <a:noFill/>
          <a:ln w="9525">
            <a:noFill/>
            <a:miter lim="800000"/>
            <a:headEnd/>
            <a:tailEnd/>
          </a:ln>
        </p:spPr>
      </p:pic>
      <p:pic>
        <p:nvPicPr>
          <p:cNvPr id="2" name="Picture 1"/>
          <p:cNvPicPr>
            <a:picLocks noChangeAspect="1"/>
          </p:cNvPicPr>
          <p:nvPr/>
        </p:nvPicPr>
        <p:blipFill rotWithShape="1">
          <a:blip r:embed="rId3"/>
          <a:srcRect l="7778" t="15778" r="41945" b="34445"/>
          <a:stretch/>
        </p:blipFill>
        <p:spPr>
          <a:xfrm>
            <a:off x="1773880" y="3329516"/>
            <a:ext cx="5596240" cy="3462867"/>
          </a:xfrm>
          <a:prstGeom prst="rect">
            <a:avLst/>
          </a:prstGeom>
        </p:spPr>
      </p:pic>
    </p:spTree>
    <p:extLst>
      <p:ext uri="{BB962C8B-B14F-4D97-AF65-F5344CB8AC3E}">
        <p14:creationId xmlns:p14="http://schemas.microsoft.com/office/powerpoint/2010/main" val="1356128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4" name="Group 11"/>
          <p:cNvGrpSpPr>
            <a:grpSpLocks/>
          </p:cNvGrpSpPr>
          <p:nvPr/>
        </p:nvGrpSpPr>
        <p:grpSpPr bwMode="auto">
          <a:xfrm>
            <a:off x="5244811" y="3026804"/>
            <a:ext cx="3581400" cy="1319463"/>
            <a:chOff x="528" y="624"/>
            <a:chExt cx="4715" cy="1678"/>
          </a:xfrm>
        </p:grpSpPr>
        <p:pic>
          <p:nvPicPr>
            <p:cNvPr id="25" name="Picture 9" descr="SIFT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8" y="624"/>
              <a:ext cx="2315" cy="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0" descr="SIFT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 y="624"/>
              <a:ext cx="2315" cy="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4626" name="Title 1"/>
          <p:cNvSpPr>
            <a:spLocks noGrp="1"/>
          </p:cNvSpPr>
          <p:nvPr>
            <p:ph type="title"/>
          </p:nvPr>
        </p:nvSpPr>
        <p:spPr>
          <a:xfrm>
            <a:off x="533400" y="0"/>
            <a:ext cx="8610600" cy="889329"/>
          </a:xfrm>
        </p:spPr>
        <p:txBody>
          <a:bodyPr/>
          <a:lstStyle/>
          <a:p>
            <a:pPr eaLnBrk="1" hangingPunct="1"/>
            <a:r>
              <a:rPr lang="en-US" altLang="en-US" dirty="0"/>
              <a:t>Local features: main components</a:t>
            </a:r>
          </a:p>
        </p:txBody>
      </p:sp>
      <p:sp>
        <p:nvSpPr>
          <p:cNvPr id="3" name="Content Placeholder 2"/>
          <p:cNvSpPr>
            <a:spLocks noGrp="1"/>
          </p:cNvSpPr>
          <p:nvPr>
            <p:ph idx="1"/>
          </p:nvPr>
        </p:nvSpPr>
        <p:spPr>
          <a:xfrm>
            <a:off x="457200" y="1143000"/>
            <a:ext cx="4724400" cy="4727432"/>
          </a:xfrm>
        </p:spPr>
        <p:txBody>
          <a:bodyPr>
            <a:normAutofit lnSpcReduction="10000"/>
          </a:bodyPr>
          <a:lstStyle/>
          <a:p>
            <a:pPr marL="514350" indent="-514350" eaLnBrk="1" hangingPunct="1">
              <a:buFontTx/>
              <a:buAutoNum type="arabicParenR"/>
            </a:pPr>
            <a:r>
              <a:rPr lang="en-US" altLang="en-US" sz="2800" dirty="0"/>
              <a:t>Detection:</a:t>
            </a:r>
            <a:br>
              <a:rPr lang="en-US" altLang="en-US" sz="2800" dirty="0"/>
            </a:br>
            <a:r>
              <a:rPr lang="en-US" altLang="en-US" sz="2000" dirty="0"/>
              <a:t>Find a set of distinctive key points.</a:t>
            </a:r>
            <a:endParaRPr lang="en-US" altLang="en-US" sz="24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r>
              <a:rPr lang="en-US" altLang="en-US" sz="2800" dirty="0">
                <a:solidFill>
                  <a:schemeClr val="bg1">
                    <a:lumMod val="75000"/>
                  </a:schemeClr>
                </a:solidFill>
              </a:rPr>
              <a:t>Description</a:t>
            </a:r>
            <a:r>
              <a:rPr lang="en-US" altLang="en-US" sz="2400" dirty="0">
                <a:solidFill>
                  <a:schemeClr val="bg1">
                    <a:lumMod val="75000"/>
                  </a:schemeClr>
                </a:solidFill>
              </a:rPr>
              <a:t>: </a:t>
            </a:r>
            <a:br>
              <a:rPr lang="en-US" altLang="en-US" sz="2400" dirty="0">
                <a:solidFill>
                  <a:schemeClr val="bg1">
                    <a:lumMod val="75000"/>
                  </a:schemeClr>
                </a:solidFill>
              </a:rPr>
            </a:br>
            <a:r>
              <a:rPr lang="en-US" altLang="en-US" sz="2000" dirty="0">
                <a:solidFill>
                  <a:schemeClr val="bg1">
                    <a:lumMod val="75000"/>
                  </a:schemeClr>
                </a:solidFill>
              </a:rPr>
              <a:t>Extract feature descriptor around each interest point as vector.</a:t>
            </a:r>
            <a:endParaRPr lang="en-US" altLang="en-US" sz="2400" dirty="0">
              <a:solidFill>
                <a:schemeClr val="bg1">
                  <a:lumMod val="75000"/>
                </a:schemeClr>
              </a:solidFill>
            </a:endParaRPr>
          </a:p>
          <a:p>
            <a:pPr marL="514350" indent="-514350" eaLnBrk="1" hangingPunct="1">
              <a:buFontTx/>
              <a:buAutoNum type="arabicParenR"/>
            </a:pPr>
            <a:endParaRPr lang="en-US" altLang="en-US" sz="1000" dirty="0">
              <a:solidFill>
                <a:schemeClr val="bg1">
                  <a:lumMod val="75000"/>
                </a:schemeClr>
              </a:solidFill>
            </a:endParaRPr>
          </a:p>
          <a:p>
            <a:pPr marL="514350" indent="-514350" eaLnBrk="1" hangingPunct="1">
              <a:buFontTx/>
              <a:buAutoNum type="arabicParenR"/>
            </a:pPr>
            <a:endParaRPr lang="en-US" altLang="en-US" sz="1000" dirty="0">
              <a:solidFill>
                <a:schemeClr val="bg1">
                  <a:lumMod val="75000"/>
                </a:schemeClr>
              </a:solidFill>
            </a:endParaRPr>
          </a:p>
          <a:p>
            <a:pPr marL="514350" indent="-514350" eaLnBrk="1" hangingPunct="1">
              <a:buFontTx/>
              <a:buAutoNum type="arabicParenR"/>
            </a:pPr>
            <a:endParaRPr lang="en-US" altLang="en-US" sz="1000" dirty="0">
              <a:solidFill>
                <a:schemeClr val="bg1">
                  <a:lumMod val="75000"/>
                </a:schemeClr>
              </a:solidFill>
            </a:endParaRPr>
          </a:p>
          <a:p>
            <a:pPr marL="514350" indent="-514350" eaLnBrk="1" hangingPunct="1">
              <a:buFontTx/>
              <a:buAutoNum type="arabicParenR"/>
            </a:pPr>
            <a:endParaRPr lang="en-US" altLang="en-US" sz="1000" dirty="0">
              <a:solidFill>
                <a:schemeClr val="bg1">
                  <a:lumMod val="75000"/>
                </a:schemeClr>
              </a:solidFill>
            </a:endParaRPr>
          </a:p>
          <a:p>
            <a:pPr marL="514350" indent="-514350" eaLnBrk="1" hangingPunct="1">
              <a:buFontTx/>
              <a:buAutoNum type="arabicParenR"/>
            </a:pPr>
            <a:endParaRPr lang="en-US" altLang="en-US" sz="2800" dirty="0">
              <a:solidFill>
                <a:schemeClr val="bg1">
                  <a:lumMod val="75000"/>
                </a:schemeClr>
              </a:solidFill>
            </a:endParaRPr>
          </a:p>
          <a:p>
            <a:pPr marL="514350" indent="-514350" eaLnBrk="1" hangingPunct="1">
              <a:buFontTx/>
              <a:buAutoNum type="arabicParenR"/>
            </a:pPr>
            <a:r>
              <a:rPr lang="en-US" altLang="en-US" sz="2800" dirty="0">
                <a:solidFill>
                  <a:schemeClr val="bg1">
                    <a:lumMod val="75000"/>
                  </a:schemeClr>
                </a:solidFill>
              </a:rPr>
              <a:t>Matching: </a:t>
            </a:r>
            <a:br>
              <a:rPr lang="en-US" altLang="en-US" sz="2800" dirty="0">
                <a:solidFill>
                  <a:schemeClr val="bg1">
                    <a:lumMod val="75000"/>
                  </a:schemeClr>
                </a:solidFill>
              </a:rPr>
            </a:br>
            <a:r>
              <a:rPr lang="en-US" altLang="en-US" sz="2000" dirty="0">
                <a:solidFill>
                  <a:schemeClr val="bg1">
                    <a:lumMod val="75000"/>
                  </a:schemeClr>
                </a:solidFill>
              </a:rPr>
              <a:t>Compute distance between feature vectors to find correspondence.</a:t>
            </a:r>
            <a:endParaRPr lang="en-US" altLang="en-US" sz="2400" dirty="0">
              <a:solidFill>
                <a:schemeClr val="bg1">
                  <a:lumMod val="75000"/>
                </a:schemeClr>
              </a:solidFill>
            </a:endParaRPr>
          </a:p>
        </p:txBody>
      </p:sp>
      <p:grpSp>
        <p:nvGrpSpPr>
          <p:cNvPr id="2" name="Group 20"/>
          <p:cNvGrpSpPr>
            <a:grpSpLocks noChangeAspect="1"/>
          </p:cNvGrpSpPr>
          <p:nvPr/>
        </p:nvGrpSpPr>
        <p:grpSpPr bwMode="auto">
          <a:xfrm>
            <a:off x="2696447" y="3292029"/>
            <a:ext cx="3878503" cy="1127571"/>
            <a:chOff x="2122468" y="4998134"/>
            <a:chExt cx="4484435" cy="1303204"/>
          </a:xfrm>
        </p:grpSpPr>
        <p:sp>
          <p:nvSpPr>
            <p:cNvPr id="8" name="Rectangle 7"/>
            <p:cNvSpPr/>
            <p:nvPr/>
          </p:nvSpPr>
          <p:spPr bwMode="auto">
            <a:xfrm>
              <a:off x="6195748" y="4998134"/>
              <a:ext cx="411155" cy="442179"/>
            </a:xfrm>
            <a:prstGeom prst="rect">
              <a:avLst/>
            </a:prstGeom>
            <a:noFill/>
            <a:ln w="9525" cap="flat" cmpd="sng" algn="ctr">
              <a:solidFill>
                <a:srgbClr val="FF0000"/>
              </a:solidFill>
              <a:prstDash val="solid"/>
              <a:round/>
              <a:headEnd type="none" w="med" len="med"/>
              <a:tailEnd type="none" w="med" len="med"/>
            </a:ln>
            <a:effectLst/>
          </p:spPr>
          <p:txBody>
            <a:bodyPr/>
            <a:lstStyle/>
            <a:p>
              <a:pPr>
                <a:defRPr/>
              </a:pPr>
              <a:endParaRPr lang="en-US" sz="1800">
                <a:solidFill>
                  <a:srgbClr val="000000"/>
                </a:solidFill>
                <a:latin typeface="Arial"/>
                <a:cs typeface="+mn-cs"/>
              </a:endParaRPr>
            </a:p>
          </p:txBody>
        </p:sp>
        <p:graphicFrame>
          <p:nvGraphicFramePr>
            <p:cNvPr id="154645" name="Object 2"/>
            <p:cNvGraphicFramePr>
              <a:graphicFrameLocks noChangeAspect="1"/>
            </p:cNvGraphicFramePr>
            <p:nvPr/>
          </p:nvGraphicFramePr>
          <p:xfrm>
            <a:off x="2122468" y="5698088"/>
            <a:ext cx="2667000" cy="603250"/>
          </p:xfrm>
          <a:graphic>
            <a:graphicData uri="http://schemas.openxmlformats.org/presentationml/2006/ole">
              <mc:AlternateContent xmlns:mc="http://schemas.openxmlformats.org/markup-compatibility/2006">
                <mc:Choice xmlns:v="urn:schemas-microsoft-com:vml" Requires="v">
                  <p:oleObj spid="_x0000_s83081" name="Equation" r:id="rId6" imgW="1066800" imgH="241300" progId="Equation.3">
                    <p:embed/>
                  </p:oleObj>
                </mc:Choice>
                <mc:Fallback>
                  <p:oleObj name="Equation" r:id="rId6" imgW="1066800" imgH="2413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2468" y="5698088"/>
                          <a:ext cx="2667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54646" name="Shape 17"/>
            <p:cNvCxnSpPr>
              <a:cxnSpLocks noChangeShapeType="1"/>
              <a:stCxn id="8" idx="1"/>
            </p:cNvCxnSpPr>
            <p:nvPr/>
          </p:nvCxnSpPr>
          <p:spPr bwMode="auto">
            <a:xfrm rot="10800000" flipV="1">
              <a:off x="4814886" y="5219223"/>
              <a:ext cx="1380864" cy="810802"/>
            </a:xfrm>
            <a:prstGeom prst="curvedConnector3">
              <a:avLst>
                <a:gd name="adj1" fmla="val 50000"/>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grpSp>
      <p:grpSp>
        <p:nvGrpSpPr>
          <p:cNvPr id="4" name="Group 21"/>
          <p:cNvGrpSpPr>
            <a:grpSpLocks/>
          </p:cNvGrpSpPr>
          <p:nvPr/>
        </p:nvGrpSpPr>
        <p:grpSpPr bwMode="auto">
          <a:xfrm>
            <a:off x="6705600" y="3200402"/>
            <a:ext cx="2425700" cy="1755518"/>
            <a:chOff x="7027888" y="4800600"/>
            <a:chExt cx="2794000" cy="1974604"/>
          </a:xfrm>
        </p:grpSpPr>
        <p:grpSp>
          <p:nvGrpSpPr>
            <p:cNvPr id="154640" name="Group 11"/>
            <p:cNvGrpSpPr>
              <a:grpSpLocks/>
            </p:cNvGrpSpPr>
            <p:nvPr/>
          </p:nvGrpSpPr>
          <p:grpSpPr bwMode="auto">
            <a:xfrm>
              <a:off x="7027888" y="4800600"/>
              <a:ext cx="2794000" cy="1974604"/>
              <a:chOff x="7027888" y="4800600"/>
              <a:chExt cx="2794000" cy="1974604"/>
            </a:xfrm>
          </p:grpSpPr>
          <p:sp>
            <p:nvSpPr>
              <p:cNvPr id="10" name="Rectangle 9"/>
              <p:cNvSpPr/>
              <p:nvPr/>
            </p:nvSpPr>
            <p:spPr bwMode="auto">
              <a:xfrm>
                <a:off x="7470393" y="4800600"/>
                <a:ext cx="530275" cy="533901"/>
              </a:xfrm>
              <a:prstGeom prst="rect">
                <a:avLst/>
              </a:prstGeom>
              <a:noFill/>
              <a:ln w="9525" cap="flat" cmpd="sng" algn="ctr">
                <a:solidFill>
                  <a:srgbClr val="FF0000"/>
                </a:solidFill>
                <a:prstDash val="solid"/>
                <a:round/>
                <a:headEnd type="none" w="med" len="med"/>
                <a:tailEnd type="none" w="med" len="med"/>
              </a:ln>
              <a:effectLst/>
            </p:spPr>
            <p:txBody>
              <a:bodyPr/>
              <a:lstStyle/>
              <a:p>
                <a:pPr>
                  <a:defRPr/>
                </a:pPr>
                <a:endParaRPr lang="en-US" sz="1800">
                  <a:solidFill>
                    <a:srgbClr val="000000"/>
                  </a:solidFill>
                  <a:latin typeface="Arial"/>
                  <a:cs typeface="+mn-cs"/>
                </a:endParaRPr>
              </a:p>
            </p:txBody>
          </p:sp>
          <p:graphicFrame>
            <p:nvGraphicFramePr>
              <p:cNvPr id="154643" name="Object 3"/>
              <p:cNvGraphicFramePr>
                <a:graphicFrameLocks noChangeAspect="1"/>
              </p:cNvGraphicFramePr>
              <p:nvPr/>
            </p:nvGraphicFramePr>
            <p:xfrm>
              <a:off x="7027888" y="6171954"/>
              <a:ext cx="2794000" cy="603250"/>
            </p:xfrm>
            <a:graphic>
              <a:graphicData uri="http://schemas.openxmlformats.org/presentationml/2006/ole">
                <mc:AlternateContent xmlns:mc="http://schemas.openxmlformats.org/markup-compatibility/2006">
                  <mc:Choice xmlns:v="urn:schemas-microsoft-com:vml" Requires="v">
                    <p:oleObj spid="_x0000_s83082" name="Equation" r:id="rId8" imgW="1117600" imgH="241300" progId="Equation.3">
                      <p:embed/>
                    </p:oleObj>
                  </mc:Choice>
                  <mc:Fallback>
                    <p:oleObj name="Equation" r:id="rId8" imgW="1117600" imgH="2413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27888" y="6171954"/>
                            <a:ext cx="2794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cxnSp>
          <p:nvCxnSpPr>
            <p:cNvPr id="154641" name="Curved Connector 19"/>
            <p:cNvCxnSpPr>
              <a:cxnSpLocks noChangeShapeType="1"/>
            </p:cNvCxnSpPr>
            <p:nvPr/>
          </p:nvCxnSpPr>
          <p:spPr bwMode="auto">
            <a:xfrm rot="16200000" flipH="1">
              <a:off x="7136099" y="5817903"/>
              <a:ext cx="990081" cy="22273"/>
            </a:xfrm>
            <a:prstGeom prst="curvedConnector3">
              <a:avLst>
                <a:gd name="adj1" fmla="val 50000"/>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grpSp>
      <p:grpSp>
        <p:nvGrpSpPr>
          <p:cNvPr id="6" name="Group 34"/>
          <p:cNvGrpSpPr>
            <a:grpSpLocks/>
          </p:cNvGrpSpPr>
          <p:nvPr/>
        </p:nvGrpSpPr>
        <p:grpSpPr bwMode="auto">
          <a:xfrm>
            <a:off x="5244811" y="5345132"/>
            <a:ext cx="3707822" cy="971550"/>
            <a:chOff x="4800600" y="5391912"/>
            <a:chExt cx="4343400" cy="1161288"/>
          </a:xfrm>
        </p:grpSpPr>
        <p:pic>
          <p:nvPicPr>
            <p:cNvPr id="154634"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0600" y="5391912"/>
              <a:ext cx="2121408" cy="116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5"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11052" y="5395686"/>
              <a:ext cx="2132948" cy="1157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4636" name="Straight Arrow Connector 27"/>
            <p:cNvCxnSpPr>
              <a:cxnSpLocks noChangeShapeType="1"/>
            </p:cNvCxnSpPr>
            <p:nvPr/>
          </p:nvCxnSpPr>
          <p:spPr bwMode="auto">
            <a:xfrm flipV="1">
              <a:off x="5562600" y="5562600"/>
              <a:ext cx="1981200" cy="228600"/>
            </a:xfrm>
            <a:prstGeom prst="straightConnector1">
              <a:avLst/>
            </a:prstGeom>
            <a:noFill/>
            <a:ln w="28575" algn="ctr">
              <a:solidFill>
                <a:schemeClr val="tx2"/>
              </a:solidFill>
              <a:round/>
              <a:headEnd type="arrow" w="med" len="med"/>
              <a:tailEnd type="arrow" w="med" len="med"/>
            </a:ln>
            <a:extLst>
              <a:ext uri="{909E8E84-426E-40DD-AFC4-6F175D3DCCD1}">
                <a14:hiddenFill xmlns:a14="http://schemas.microsoft.com/office/drawing/2010/main">
                  <a:noFill/>
                </a14:hiddenFill>
              </a:ext>
            </a:extLst>
          </p:spPr>
        </p:cxnSp>
        <p:cxnSp>
          <p:nvCxnSpPr>
            <p:cNvPr id="154637" name="Straight Arrow Connector 28"/>
            <p:cNvCxnSpPr>
              <a:cxnSpLocks noChangeShapeType="1"/>
            </p:cNvCxnSpPr>
            <p:nvPr/>
          </p:nvCxnSpPr>
          <p:spPr bwMode="auto">
            <a:xfrm>
              <a:off x="6629400" y="5943600"/>
              <a:ext cx="2133600" cy="1588"/>
            </a:xfrm>
            <a:prstGeom prst="straightConnector1">
              <a:avLst/>
            </a:prstGeom>
            <a:noFill/>
            <a:ln w="28575" algn="ctr">
              <a:solidFill>
                <a:schemeClr val="tx2"/>
              </a:solidFill>
              <a:round/>
              <a:headEnd type="arrow" w="med" len="med"/>
              <a:tailEnd type="arrow" w="med" len="med"/>
            </a:ln>
            <a:extLst>
              <a:ext uri="{909E8E84-426E-40DD-AFC4-6F175D3DCCD1}">
                <a14:hiddenFill xmlns:a14="http://schemas.microsoft.com/office/drawing/2010/main">
                  <a:noFill/>
                </a14:hiddenFill>
              </a:ext>
            </a:extLst>
          </p:spPr>
        </p:cxnSp>
        <p:cxnSp>
          <p:nvCxnSpPr>
            <p:cNvPr id="154638" name="Straight Arrow Connector 31"/>
            <p:cNvCxnSpPr>
              <a:cxnSpLocks noChangeShapeType="1"/>
            </p:cNvCxnSpPr>
            <p:nvPr/>
          </p:nvCxnSpPr>
          <p:spPr bwMode="auto">
            <a:xfrm>
              <a:off x="5410200" y="6248400"/>
              <a:ext cx="2133600" cy="1588"/>
            </a:xfrm>
            <a:prstGeom prst="straightConnector1">
              <a:avLst/>
            </a:prstGeom>
            <a:noFill/>
            <a:ln w="28575" algn="ctr">
              <a:solidFill>
                <a:schemeClr val="tx2"/>
              </a:solidFill>
              <a:round/>
              <a:headEnd type="arrow" w="med" len="med"/>
              <a:tailEnd type="arrow" w="med" len="med"/>
            </a:ln>
            <a:extLst>
              <a:ext uri="{909E8E84-426E-40DD-AFC4-6F175D3DCCD1}">
                <a14:hiddenFill xmlns:a14="http://schemas.microsoft.com/office/drawing/2010/main">
                  <a:noFill/>
                </a14:hiddenFill>
              </a:ext>
            </a:extLst>
          </p:spPr>
        </p:cxnSp>
        <p:cxnSp>
          <p:nvCxnSpPr>
            <p:cNvPr id="154639" name="Straight Arrow Connector 32"/>
            <p:cNvCxnSpPr>
              <a:cxnSpLocks noChangeShapeType="1"/>
            </p:cNvCxnSpPr>
            <p:nvPr/>
          </p:nvCxnSpPr>
          <p:spPr bwMode="auto">
            <a:xfrm flipV="1">
              <a:off x="5334000" y="5791200"/>
              <a:ext cx="2133600" cy="228600"/>
            </a:xfrm>
            <a:prstGeom prst="straightConnector1">
              <a:avLst/>
            </a:prstGeom>
            <a:noFill/>
            <a:ln w="28575" algn="ctr">
              <a:solidFill>
                <a:schemeClr val="tx2"/>
              </a:solidFill>
              <a:round/>
              <a:headEnd type="arrow" w="med" len="med"/>
              <a:tailEnd type="arrow" w="med" len="med"/>
            </a:ln>
            <a:extLst>
              <a:ext uri="{909E8E84-426E-40DD-AFC4-6F175D3DCCD1}">
                <a14:hiddenFill xmlns:a14="http://schemas.microsoft.com/office/drawing/2010/main">
                  <a:noFill/>
                </a14:hiddenFill>
              </a:ext>
            </a:extLst>
          </p:spPr>
        </p:cxnSp>
      </p:grpSp>
      <p:grpSp>
        <p:nvGrpSpPr>
          <p:cNvPr id="27" name="Group 11"/>
          <p:cNvGrpSpPr>
            <a:grpSpLocks/>
          </p:cNvGrpSpPr>
          <p:nvPr/>
        </p:nvGrpSpPr>
        <p:grpSpPr bwMode="auto">
          <a:xfrm>
            <a:off x="5226050" y="1182225"/>
            <a:ext cx="3581400" cy="1319463"/>
            <a:chOff x="528" y="624"/>
            <a:chExt cx="4715" cy="1678"/>
          </a:xfrm>
        </p:grpSpPr>
        <p:pic>
          <p:nvPicPr>
            <p:cNvPr id="28" name="Picture 9" descr="SIFT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8" y="624"/>
              <a:ext cx="2315" cy="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0" descr="SIFT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 y="624"/>
              <a:ext cx="2315" cy="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33" name="Object 5"/>
          <p:cNvGraphicFramePr>
            <a:graphicFrameLocks noChangeAspect="1"/>
          </p:cNvGraphicFramePr>
          <p:nvPr/>
        </p:nvGraphicFramePr>
        <p:xfrm>
          <a:off x="1879075" y="5790700"/>
          <a:ext cx="1854725" cy="476750"/>
        </p:xfrm>
        <a:graphic>
          <a:graphicData uri="http://schemas.openxmlformats.org/presentationml/2006/ole">
            <mc:AlternateContent xmlns:mc="http://schemas.openxmlformats.org/markup-compatibility/2006">
              <mc:Choice xmlns:v="urn:schemas-microsoft-com:vml" Requires="v">
                <p:oleObj spid="_x0000_s83083" name="Equation" r:id="rId12" imgW="838080" imgH="215640" progId="Equation.3">
                  <p:embed/>
                </p:oleObj>
              </mc:Choice>
              <mc:Fallback>
                <p:oleObj name="Equation" r:id="rId12" imgW="838080" imgH="215640" progId="Equation.3">
                  <p:embed/>
                  <p:pic>
                    <p:nvPicPr>
                      <p:cNvPr id="0" name=""/>
                      <p:cNvPicPr>
                        <a:picLocks noChangeAspect="1" noChangeArrowheads="1"/>
                      </p:cNvPicPr>
                      <p:nvPr/>
                    </p:nvPicPr>
                    <p:blipFill>
                      <a:blip r:embed="rId13"/>
                      <a:srcRect/>
                      <a:stretch>
                        <a:fillRect/>
                      </a:stretch>
                    </p:blipFill>
                    <p:spPr bwMode="auto">
                      <a:xfrm>
                        <a:off x="1879075" y="5790700"/>
                        <a:ext cx="1854725" cy="476750"/>
                      </a:xfrm>
                      <a:prstGeom prst="rect">
                        <a:avLst/>
                      </a:prstGeom>
                      <a:noFill/>
                      <a:ln>
                        <a:noFill/>
                      </a:ln>
                    </p:spPr>
                  </p:pic>
                </p:oleObj>
              </mc:Fallback>
            </mc:AlternateContent>
          </a:graphicData>
        </a:graphic>
      </p:graphicFrame>
      <p:grpSp>
        <p:nvGrpSpPr>
          <p:cNvPr id="34" name="Group 105"/>
          <p:cNvGrpSpPr>
            <a:grpSpLocks/>
          </p:cNvGrpSpPr>
          <p:nvPr/>
        </p:nvGrpSpPr>
        <p:grpSpPr bwMode="auto">
          <a:xfrm>
            <a:off x="1205320" y="3790996"/>
            <a:ext cx="1234095" cy="552404"/>
            <a:chOff x="2366355" y="5265735"/>
            <a:chExt cx="1234095" cy="552347"/>
          </a:xfrm>
        </p:grpSpPr>
        <p:grpSp>
          <p:nvGrpSpPr>
            <p:cNvPr id="35" name="Group 52"/>
            <p:cNvGrpSpPr>
              <a:grpSpLocks/>
            </p:cNvGrpSpPr>
            <p:nvPr/>
          </p:nvGrpSpPr>
          <p:grpSpPr bwMode="auto">
            <a:xfrm>
              <a:off x="2771775" y="5265735"/>
              <a:ext cx="828675" cy="552347"/>
              <a:chOff x="1859" y="3339"/>
              <a:chExt cx="363" cy="301"/>
            </a:xfrm>
          </p:grpSpPr>
          <p:sp>
            <p:nvSpPr>
              <p:cNvPr id="37" name="Line 53"/>
              <p:cNvSpPr>
                <a:spLocks noChangeShapeType="1"/>
              </p:cNvSpPr>
              <p:nvPr/>
            </p:nvSpPr>
            <p:spPr bwMode="auto">
              <a:xfrm>
                <a:off x="1859" y="3362"/>
                <a:ext cx="0" cy="272"/>
              </a:xfrm>
              <a:prstGeom prst="line">
                <a:avLst/>
              </a:prstGeom>
              <a:noFill/>
              <a:ln w="12700" cap="sq">
                <a:solidFill>
                  <a:schemeClr val="tx1"/>
                </a:solidFill>
                <a:round/>
                <a:headEnd type="triangl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8" name="Line 54"/>
              <p:cNvSpPr>
                <a:spLocks noChangeShapeType="1"/>
              </p:cNvSpPr>
              <p:nvPr/>
            </p:nvSpPr>
            <p:spPr bwMode="auto">
              <a:xfrm>
                <a:off x="1859" y="3640"/>
                <a:ext cx="363" cy="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39" name="Rectangle 55"/>
              <p:cNvSpPr>
                <a:spLocks noChangeArrowheads="1"/>
              </p:cNvSpPr>
              <p:nvPr/>
            </p:nvSpPr>
            <p:spPr bwMode="auto">
              <a:xfrm>
                <a:off x="1882"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0" name="Rectangle 56"/>
              <p:cNvSpPr>
                <a:spLocks noChangeArrowheads="1"/>
              </p:cNvSpPr>
              <p:nvPr/>
            </p:nvSpPr>
            <p:spPr bwMode="auto">
              <a:xfrm>
                <a:off x="1904"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1" name="Rectangle 57"/>
              <p:cNvSpPr>
                <a:spLocks noChangeArrowheads="1"/>
              </p:cNvSpPr>
              <p:nvPr/>
            </p:nvSpPr>
            <p:spPr bwMode="auto">
              <a:xfrm>
                <a:off x="1927"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2" name="Rectangle 58"/>
              <p:cNvSpPr>
                <a:spLocks noChangeArrowheads="1"/>
              </p:cNvSpPr>
              <p:nvPr/>
            </p:nvSpPr>
            <p:spPr bwMode="auto">
              <a:xfrm>
                <a:off x="1950" y="3430"/>
                <a:ext cx="23" cy="204"/>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3" name="Rectangle 59"/>
              <p:cNvSpPr>
                <a:spLocks noChangeArrowheads="1"/>
              </p:cNvSpPr>
              <p:nvPr/>
            </p:nvSpPr>
            <p:spPr bwMode="auto">
              <a:xfrm>
                <a:off x="1972"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4" name="Rectangle 60"/>
              <p:cNvSpPr>
                <a:spLocks noChangeArrowheads="1"/>
              </p:cNvSpPr>
              <p:nvPr/>
            </p:nvSpPr>
            <p:spPr bwMode="auto">
              <a:xfrm>
                <a:off x="1995" y="3385"/>
                <a:ext cx="23" cy="249"/>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5" name="Rectangle 61"/>
              <p:cNvSpPr>
                <a:spLocks noChangeArrowheads="1"/>
              </p:cNvSpPr>
              <p:nvPr/>
            </p:nvSpPr>
            <p:spPr bwMode="auto">
              <a:xfrm>
                <a:off x="2018" y="3362"/>
                <a:ext cx="22" cy="272"/>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6" name="Rectangle 62"/>
              <p:cNvSpPr>
                <a:spLocks noChangeArrowheads="1"/>
              </p:cNvSpPr>
              <p:nvPr/>
            </p:nvSpPr>
            <p:spPr bwMode="auto">
              <a:xfrm>
                <a:off x="2040" y="3339"/>
                <a:ext cx="23" cy="295"/>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7" name="Rectangle 63"/>
              <p:cNvSpPr>
                <a:spLocks noChangeArrowheads="1"/>
              </p:cNvSpPr>
              <p:nvPr/>
            </p:nvSpPr>
            <p:spPr bwMode="auto">
              <a:xfrm>
                <a:off x="2063" y="3339"/>
                <a:ext cx="23" cy="295"/>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8" name="Rectangle 64"/>
              <p:cNvSpPr>
                <a:spLocks noChangeArrowheads="1"/>
              </p:cNvSpPr>
              <p:nvPr/>
            </p:nvSpPr>
            <p:spPr bwMode="auto">
              <a:xfrm>
                <a:off x="2086" y="3362"/>
                <a:ext cx="23" cy="272"/>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9" name="Rectangle 65"/>
              <p:cNvSpPr>
                <a:spLocks noChangeArrowheads="1"/>
              </p:cNvSpPr>
              <p:nvPr/>
            </p:nvSpPr>
            <p:spPr bwMode="auto">
              <a:xfrm>
                <a:off x="2108"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50" name="Rectangle 66"/>
              <p:cNvSpPr>
                <a:spLocks noChangeArrowheads="1"/>
              </p:cNvSpPr>
              <p:nvPr/>
            </p:nvSpPr>
            <p:spPr bwMode="auto">
              <a:xfrm>
                <a:off x="2131"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grpSp>
        <p:graphicFrame>
          <p:nvGraphicFramePr>
            <p:cNvPr id="36" name="Object 2"/>
            <p:cNvGraphicFramePr>
              <a:graphicFrameLocks noChangeAspect="1"/>
            </p:cNvGraphicFramePr>
            <p:nvPr/>
          </p:nvGraphicFramePr>
          <p:xfrm>
            <a:off x="2366355" y="5307941"/>
            <a:ext cx="301625" cy="395246"/>
          </p:xfrm>
          <a:graphic>
            <a:graphicData uri="http://schemas.openxmlformats.org/presentationml/2006/ole">
              <mc:AlternateContent xmlns:mc="http://schemas.openxmlformats.org/markup-compatibility/2006">
                <mc:Choice xmlns:v="urn:schemas-microsoft-com:vml" Requires="v">
                  <p:oleObj spid="_x0000_s83084" name="Equation" r:id="rId14" imgW="164880" imgH="215640" progId="Equation.3">
                    <p:embed/>
                  </p:oleObj>
                </mc:Choice>
                <mc:Fallback>
                  <p:oleObj name="Equation" r:id="rId14" imgW="164880" imgH="215640" progId="Equation.3">
                    <p:embed/>
                    <p:pic>
                      <p:nvPicPr>
                        <p:cNvPr id="0" name=""/>
                        <p:cNvPicPr>
                          <a:picLocks noChangeAspect="1" noChangeArrowheads="1"/>
                        </p:cNvPicPr>
                        <p:nvPr/>
                      </p:nvPicPr>
                      <p:blipFill>
                        <a:blip r:embed="rId15"/>
                        <a:srcRect/>
                        <a:stretch>
                          <a:fillRect/>
                        </a:stretch>
                      </p:blipFill>
                      <p:spPr bwMode="auto">
                        <a:xfrm>
                          <a:off x="2366355" y="5307941"/>
                          <a:ext cx="301625" cy="395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51" name="Group 106"/>
          <p:cNvGrpSpPr>
            <a:grpSpLocks/>
          </p:cNvGrpSpPr>
          <p:nvPr/>
        </p:nvGrpSpPr>
        <p:grpSpPr bwMode="auto">
          <a:xfrm>
            <a:off x="5257800" y="4419600"/>
            <a:ext cx="1195185" cy="515947"/>
            <a:chOff x="4529340" y="5300665"/>
            <a:chExt cx="1195185" cy="515961"/>
          </a:xfrm>
        </p:grpSpPr>
        <p:grpSp>
          <p:nvGrpSpPr>
            <p:cNvPr id="52" name="Group 67"/>
            <p:cNvGrpSpPr>
              <a:grpSpLocks/>
            </p:cNvGrpSpPr>
            <p:nvPr/>
          </p:nvGrpSpPr>
          <p:grpSpPr bwMode="auto">
            <a:xfrm>
              <a:off x="4967288" y="5300665"/>
              <a:ext cx="757237" cy="515961"/>
              <a:chOff x="3515" y="3498"/>
              <a:chExt cx="363" cy="278"/>
            </a:xfrm>
          </p:grpSpPr>
          <p:sp>
            <p:nvSpPr>
              <p:cNvPr id="54" name="Line 68"/>
              <p:cNvSpPr>
                <a:spLocks noChangeShapeType="1"/>
              </p:cNvSpPr>
              <p:nvPr/>
            </p:nvSpPr>
            <p:spPr bwMode="auto">
              <a:xfrm>
                <a:off x="3515" y="3498"/>
                <a:ext cx="0" cy="272"/>
              </a:xfrm>
              <a:prstGeom prst="line">
                <a:avLst/>
              </a:prstGeom>
              <a:noFill/>
              <a:ln w="12700" cap="sq">
                <a:solidFill>
                  <a:schemeClr val="tx1"/>
                </a:solidFill>
                <a:round/>
                <a:headEnd type="triangl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5" name="Line 69"/>
              <p:cNvSpPr>
                <a:spLocks noChangeShapeType="1"/>
              </p:cNvSpPr>
              <p:nvPr/>
            </p:nvSpPr>
            <p:spPr bwMode="auto">
              <a:xfrm>
                <a:off x="3515" y="3776"/>
                <a:ext cx="363" cy="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56" name="Rectangle 70"/>
              <p:cNvSpPr>
                <a:spLocks noChangeArrowheads="1"/>
              </p:cNvSpPr>
              <p:nvPr/>
            </p:nvSpPr>
            <p:spPr bwMode="auto">
              <a:xfrm>
                <a:off x="3538"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57" name="Rectangle 71"/>
              <p:cNvSpPr>
                <a:spLocks noChangeArrowheads="1"/>
              </p:cNvSpPr>
              <p:nvPr/>
            </p:nvSpPr>
            <p:spPr bwMode="auto">
              <a:xfrm>
                <a:off x="3560"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58" name="Rectangle 72"/>
              <p:cNvSpPr>
                <a:spLocks noChangeArrowheads="1"/>
              </p:cNvSpPr>
              <p:nvPr/>
            </p:nvSpPr>
            <p:spPr bwMode="auto">
              <a:xfrm>
                <a:off x="3583"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59" name="Rectangle 73"/>
              <p:cNvSpPr>
                <a:spLocks noChangeArrowheads="1"/>
              </p:cNvSpPr>
              <p:nvPr/>
            </p:nvSpPr>
            <p:spPr bwMode="auto">
              <a:xfrm>
                <a:off x="3606" y="3566"/>
                <a:ext cx="23" cy="204"/>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0" name="Rectangle 74"/>
              <p:cNvSpPr>
                <a:spLocks noChangeArrowheads="1"/>
              </p:cNvSpPr>
              <p:nvPr/>
            </p:nvSpPr>
            <p:spPr bwMode="auto">
              <a:xfrm>
                <a:off x="3628" y="3543"/>
                <a:ext cx="23" cy="227"/>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1" name="Rectangle 75"/>
              <p:cNvSpPr>
                <a:spLocks noChangeArrowheads="1"/>
              </p:cNvSpPr>
              <p:nvPr/>
            </p:nvSpPr>
            <p:spPr bwMode="auto">
              <a:xfrm>
                <a:off x="3651"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2" name="Rectangle 76"/>
              <p:cNvSpPr>
                <a:spLocks noChangeArrowheads="1"/>
              </p:cNvSpPr>
              <p:nvPr/>
            </p:nvSpPr>
            <p:spPr bwMode="auto">
              <a:xfrm>
                <a:off x="3674" y="3498"/>
                <a:ext cx="22" cy="272"/>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3" name="Rectangle 77"/>
              <p:cNvSpPr>
                <a:spLocks noChangeArrowheads="1"/>
              </p:cNvSpPr>
              <p:nvPr/>
            </p:nvSpPr>
            <p:spPr bwMode="auto">
              <a:xfrm>
                <a:off x="3696"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4" name="Rectangle 78"/>
              <p:cNvSpPr>
                <a:spLocks noChangeArrowheads="1"/>
              </p:cNvSpPr>
              <p:nvPr/>
            </p:nvSpPr>
            <p:spPr bwMode="auto">
              <a:xfrm>
                <a:off x="3719"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5" name="Rectangle 79"/>
              <p:cNvSpPr>
                <a:spLocks noChangeArrowheads="1"/>
              </p:cNvSpPr>
              <p:nvPr/>
            </p:nvSpPr>
            <p:spPr bwMode="auto">
              <a:xfrm>
                <a:off x="3742"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6" name="Rectangle 80"/>
              <p:cNvSpPr>
                <a:spLocks noChangeArrowheads="1"/>
              </p:cNvSpPr>
              <p:nvPr/>
            </p:nvSpPr>
            <p:spPr bwMode="auto">
              <a:xfrm>
                <a:off x="3764"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7" name="Rectangle 81"/>
              <p:cNvSpPr>
                <a:spLocks noChangeArrowheads="1"/>
              </p:cNvSpPr>
              <p:nvPr/>
            </p:nvSpPr>
            <p:spPr bwMode="auto">
              <a:xfrm>
                <a:off x="3787" y="3543"/>
                <a:ext cx="23" cy="227"/>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grpSp>
        <p:graphicFrame>
          <p:nvGraphicFramePr>
            <p:cNvPr id="53" name="Object 3"/>
            <p:cNvGraphicFramePr>
              <a:graphicFrameLocks noChangeAspect="1"/>
            </p:cNvGraphicFramePr>
            <p:nvPr/>
          </p:nvGraphicFramePr>
          <p:xfrm>
            <a:off x="4529340" y="5342263"/>
            <a:ext cx="349250" cy="395287"/>
          </p:xfrm>
          <a:graphic>
            <a:graphicData uri="http://schemas.openxmlformats.org/presentationml/2006/ole">
              <mc:AlternateContent xmlns:mc="http://schemas.openxmlformats.org/markup-compatibility/2006">
                <mc:Choice xmlns:v="urn:schemas-microsoft-com:vml" Requires="v">
                  <p:oleObj spid="_x0000_s83085" name="Equation" r:id="rId16" imgW="190440" imgH="215640" progId="Equation.3">
                    <p:embed/>
                  </p:oleObj>
                </mc:Choice>
                <mc:Fallback>
                  <p:oleObj name="Equation" r:id="rId16" imgW="190440" imgH="215640" progId="Equation.3">
                    <p:embed/>
                    <p:pic>
                      <p:nvPicPr>
                        <p:cNvPr id="0" name=""/>
                        <p:cNvPicPr>
                          <a:picLocks noChangeAspect="1" noChangeArrowheads="1"/>
                        </p:cNvPicPr>
                        <p:nvPr/>
                      </p:nvPicPr>
                      <p:blipFill>
                        <a:blip r:embed="rId17"/>
                        <a:srcRect/>
                        <a:stretch>
                          <a:fillRect/>
                        </a:stretch>
                      </p:blipFill>
                      <p:spPr bwMode="auto">
                        <a:xfrm>
                          <a:off x="4529340" y="5342263"/>
                          <a:ext cx="349250"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68" name="Footer Placeholder 4"/>
          <p:cNvSpPr>
            <a:spLocks noGrp="1"/>
          </p:cNvSpPr>
          <p:nvPr>
            <p:ph type="ftr" sz="quarter" idx="11"/>
          </p:nvPr>
        </p:nvSpPr>
        <p:spPr>
          <a:xfrm>
            <a:off x="-113122" y="6571661"/>
            <a:ext cx="1955800" cy="342900"/>
          </a:xfrm>
        </p:spPr>
        <p:txBody>
          <a:bodyPr/>
          <a:lstStyle/>
          <a:p>
            <a:pPr>
              <a:defRPr/>
            </a:pPr>
            <a:r>
              <a:rPr lang="de-DE" dirty="0">
                <a:solidFill>
                  <a:schemeClr val="bg1">
                    <a:lumMod val="65000"/>
                  </a:schemeClr>
                </a:solidFill>
              </a:rPr>
              <a:t>K. Grauman, B. Leibe</a:t>
            </a:r>
          </a:p>
        </p:txBody>
      </p:sp>
    </p:spTree>
    <p:extLst>
      <p:ext uri="{BB962C8B-B14F-4D97-AF65-F5344CB8AC3E}">
        <p14:creationId xmlns:p14="http://schemas.microsoft.com/office/powerpoint/2010/main" val="1310531878"/>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304800" y="0"/>
            <a:ext cx="8382000" cy="914400"/>
          </a:xfrm>
        </p:spPr>
        <p:txBody>
          <a:bodyPr>
            <a:normAutofit fontScale="90000"/>
          </a:bodyPr>
          <a:lstStyle/>
          <a:p>
            <a:r>
              <a:rPr lang="en-US" dirty="0"/>
              <a:t>Review: Choosing an interest point detector</a:t>
            </a:r>
          </a:p>
        </p:txBody>
      </p:sp>
      <p:sp>
        <p:nvSpPr>
          <p:cNvPr id="3" name="Content Placeholder 2"/>
          <p:cNvSpPr>
            <a:spLocks noGrp="1"/>
          </p:cNvSpPr>
          <p:nvPr>
            <p:ph idx="1"/>
          </p:nvPr>
        </p:nvSpPr>
        <p:spPr>
          <a:xfrm>
            <a:off x="457200" y="990600"/>
            <a:ext cx="8229600" cy="5562600"/>
          </a:xfrm>
        </p:spPr>
        <p:txBody>
          <a:bodyPr>
            <a:normAutofit fontScale="70000" lnSpcReduction="20000"/>
          </a:bodyPr>
          <a:lstStyle/>
          <a:p>
            <a:pPr eaLnBrk="1" hangingPunct="1">
              <a:buFont typeface="Arial" pitchFamily="34" charset="0"/>
              <a:buChar char="•"/>
              <a:defRPr/>
            </a:pPr>
            <a:r>
              <a:rPr lang="en-US" dirty="0"/>
              <a:t>Why choose?</a:t>
            </a:r>
          </a:p>
          <a:p>
            <a:pPr lvl="1" eaLnBrk="1" hangingPunct="1">
              <a:buFont typeface="Arial" pitchFamily="34" charset="0"/>
              <a:buChar char="–"/>
              <a:defRPr/>
            </a:pPr>
            <a:r>
              <a:rPr lang="en-US" dirty="0"/>
              <a:t>Collect more points with more detectors, for more possible matches</a:t>
            </a:r>
          </a:p>
          <a:p>
            <a:pPr>
              <a:buFont typeface="Arial" pitchFamily="34" charset="0"/>
              <a:buChar char="•"/>
              <a:defRPr/>
            </a:pPr>
            <a:endParaRPr lang="en-US" dirty="0"/>
          </a:p>
          <a:p>
            <a:pPr>
              <a:buFont typeface="Arial" pitchFamily="34" charset="0"/>
              <a:buChar char="•"/>
              <a:defRPr/>
            </a:pPr>
            <a:r>
              <a:rPr lang="en-US" dirty="0"/>
              <a:t>What do you want it for?</a:t>
            </a:r>
          </a:p>
          <a:p>
            <a:pPr lvl="1">
              <a:buFont typeface="Arial" pitchFamily="34" charset="0"/>
              <a:buChar char="–"/>
              <a:defRPr/>
            </a:pPr>
            <a:r>
              <a:rPr lang="en-US" dirty="0"/>
              <a:t>Precise localization in x-y: Harris</a:t>
            </a:r>
          </a:p>
          <a:p>
            <a:pPr lvl="1">
              <a:buFont typeface="Arial" pitchFamily="34" charset="0"/>
              <a:buChar char="–"/>
              <a:defRPr/>
            </a:pPr>
            <a:r>
              <a:rPr lang="en-US" dirty="0"/>
              <a:t>Good localization in scale: Difference of Gaussian</a:t>
            </a:r>
          </a:p>
          <a:p>
            <a:pPr lvl="1">
              <a:buFont typeface="Arial" pitchFamily="34" charset="0"/>
              <a:buChar char="–"/>
              <a:defRPr/>
            </a:pPr>
            <a:r>
              <a:rPr lang="en-US" dirty="0"/>
              <a:t>Flexible region shape: MSER</a:t>
            </a:r>
          </a:p>
          <a:p>
            <a:pPr eaLnBrk="1" hangingPunct="1">
              <a:buFont typeface="Arial" pitchFamily="34" charset="0"/>
              <a:buChar char="•"/>
              <a:defRPr/>
            </a:pPr>
            <a:endParaRPr lang="en-US" dirty="0"/>
          </a:p>
          <a:p>
            <a:pPr eaLnBrk="1" hangingPunct="1">
              <a:buFont typeface="Arial" pitchFamily="34" charset="0"/>
              <a:buChar char="•"/>
              <a:defRPr/>
            </a:pPr>
            <a:r>
              <a:rPr lang="en-US" dirty="0"/>
              <a:t>Best choice often application dependent</a:t>
            </a:r>
          </a:p>
          <a:p>
            <a:pPr lvl="1" eaLnBrk="1" hangingPunct="1">
              <a:buFont typeface="Arial" pitchFamily="34" charset="0"/>
              <a:buChar char="–"/>
              <a:defRPr/>
            </a:pPr>
            <a:r>
              <a:rPr lang="en-US" dirty="0"/>
              <a:t>Harris-/Hessian-Laplace/</a:t>
            </a:r>
            <a:r>
              <a:rPr lang="en-US" dirty="0" err="1"/>
              <a:t>DoG</a:t>
            </a:r>
            <a:r>
              <a:rPr lang="en-US" dirty="0"/>
              <a:t> work well for many natural categories</a:t>
            </a:r>
          </a:p>
          <a:p>
            <a:pPr lvl="1" eaLnBrk="1" hangingPunct="1">
              <a:buFont typeface="Arial" pitchFamily="34" charset="0"/>
              <a:buChar char="–"/>
              <a:defRPr/>
            </a:pPr>
            <a:r>
              <a:rPr lang="en-US" dirty="0"/>
              <a:t>MSER works well for buildings and printed things</a:t>
            </a:r>
          </a:p>
          <a:p>
            <a:pPr eaLnBrk="1" hangingPunct="1">
              <a:buFont typeface="Arial" pitchFamily="34" charset="0"/>
              <a:buChar char="•"/>
              <a:defRPr/>
            </a:pPr>
            <a:endParaRPr lang="en-US" dirty="0"/>
          </a:p>
          <a:p>
            <a:pPr eaLnBrk="1" hangingPunct="1">
              <a:buFont typeface="Arial" pitchFamily="34" charset="0"/>
              <a:buChar char="•"/>
              <a:defRPr/>
            </a:pPr>
            <a:endParaRPr lang="en-US" dirty="0"/>
          </a:p>
          <a:p>
            <a:pPr eaLnBrk="1" hangingPunct="1">
              <a:buFont typeface="Arial" pitchFamily="34" charset="0"/>
              <a:buChar char="•"/>
              <a:defRPr/>
            </a:pPr>
            <a:r>
              <a:rPr lang="en-US" dirty="0"/>
              <a:t>There have been extensive evaluations/comparisons</a:t>
            </a:r>
          </a:p>
          <a:p>
            <a:pPr lvl="1" eaLnBrk="1" hangingPunct="1">
              <a:buFont typeface="Arial" pitchFamily="34" charset="0"/>
              <a:buChar char="–"/>
              <a:defRPr/>
            </a:pPr>
            <a:r>
              <a:rPr lang="en-US" dirty="0"/>
              <a:t>[</a:t>
            </a:r>
            <a:r>
              <a:rPr lang="en-US" dirty="0" err="1"/>
              <a:t>Mikolajczyk</a:t>
            </a:r>
            <a:r>
              <a:rPr lang="en-US" dirty="0"/>
              <a:t> et al., IJCV’05, PAMI’05]</a:t>
            </a:r>
          </a:p>
          <a:p>
            <a:pPr lvl="1" eaLnBrk="1" hangingPunct="1">
              <a:buFont typeface="Arial" pitchFamily="34" charset="0"/>
              <a:buChar char="–"/>
              <a:defRPr/>
            </a:pPr>
            <a:r>
              <a:rPr lang="en-US" dirty="0"/>
              <a:t>All detectors/descriptors shown here work well</a:t>
            </a:r>
          </a:p>
          <a:p>
            <a:pPr>
              <a:buFont typeface="Arial" pitchFamily="34" charset="0"/>
              <a:buChar char="•"/>
              <a:defRPr/>
            </a:pPr>
            <a:endParaRPr lang="en-US" dirty="0"/>
          </a:p>
          <a:p>
            <a:pPr lvl="1">
              <a:buFont typeface="Arial" pitchFamily="34" charset="0"/>
              <a:buChar char="–"/>
              <a:defRPr/>
            </a:pPr>
            <a:endParaRPr lang="en-US" dirty="0"/>
          </a:p>
          <a:p>
            <a:pPr lvl="1">
              <a:buFont typeface="Arial" pitchFamily="34" charset="0"/>
              <a:buChar char="–"/>
              <a:defRPr/>
            </a:pPr>
            <a:endParaRPr lang="en-US" dirty="0"/>
          </a:p>
        </p:txBody>
      </p:sp>
    </p:spTree>
    <p:extLst>
      <p:ext uri="{BB962C8B-B14F-4D97-AF65-F5344CB8AC3E}">
        <p14:creationId xmlns:p14="http://schemas.microsoft.com/office/powerpoint/2010/main" val="6011972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500"/>
                                        <p:tgtEl>
                                          <p:spTgt spid="3">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11"/>
          <p:cNvGrpSpPr>
            <a:grpSpLocks/>
          </p:cNvGrpSpPr>
          <p:nvPr/>
        </p:nvGrpSpPr>
        <p:grpSpPr bwMode="auto">
          <a:xfrm>
            <a:off x="5244811" y="3026804"/>
            <a:ext cx="3581400" cy="1319463"/>
            <a:chOff x="528" y="624"/>
            <a:chExt cx="4715" cy="1678"/>
          </a:xfrm>
        </p:grpSpPr>
        <p:pic>
          <p:nvPicPr>
            <p:cNvPr id="25" name="Picture 9" descr="SIFT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8" y="624"/>
              <a:ext cx="2315" cy="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0" descr="SIFT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 y="624"/>
              <a:ext cx="2315" cy="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4626" name="Title 1"/>
          <p:cNvSpPr>
            <a:spLocks noGrp="1"/>
          </p:cNvSpPr>
          <p:nvPr>
            <p:ph type="title"/>
          </p:nvPr>
        </p:nvSpPr>
        <p:spPr>
          <a:xfrm>
            <a:off x="533400" y="0"/>
            <a:ext cx="8610600" cy="889329"/>
          </a:xfrm>
        </p:spPr>
        <p:txBody>
          <a:bodyPr/>
          <a:lstStyle/>
          <a:p>
            <a:pPr eaLnBrk="1" hangingPunct="1"/>
            <a:r>
              <a:rPr lang="en-US" altLang="en-US" dirty="0"/>
              <a:t>Local features: main components</a:t>
            </a:r>
          </a:p>
        </p:txBody>
      </p:sp>
      <p:sp>
        <p:nvSpPr>
          <p:cNvPr id="3" name="Content Placeholder 2"/>
          <p:cNvSpPr>
            <a:spLocks noGrp="1"/>
          </p:cNvSpPr>
          <p:nvPr>
            <p:ph idx="1"/>
          </p:nvPr>
        </p:nvSpPr>
        <p:spPr>
          <a:xfrm>
            <a:off x="457200" y="1143000"/>
            <a:ext cx="4724400" cy="5124450"/>
          </a:xfrm>
        </p:spPr>
        <p:txBody>
          <a:bodyPr>
            <a:normAutofit/>
          </a:bodyPr>
          <a:lstStyle/>
          <a:p>
            <a:pPr marL="514350" indent="-514350" eaLnBrk="1" hangingPunct="1">
              <a:buFontTx/>
              <a:buAutoNum type="arabicParenR"/>
            </a:pPr>
            <a:r>
              <a:rPr lang="en-US" altLang="en-US" sz="2800" dirty="0">
                <a:solidFill>
                  <a:schemeClr val="bg1">
                    <a:lumMod val="65000"/>
                  </a:schemeClr>
                </a:solidFill>
              </a:rPr>
              <a:t>Detection:</a:t>
            </a:r>
            <a:br>
              <a:rPr lang="en-US" altLang="en-US" sz="2800" dirty="0">
                <a:solidFill>
                  <a:schemeClr val="bg1">
                    <a:lumMod val="65000"/>
                  </a:schemeClr>
                </a:solidFill>
              </a:rPr>
            </a:br>
            <a:r>
              <a:rPr lang="en-US" altLang="en-US" sz="2000" dirty="0">
                <a:solidFill>
                  <a:schemeClr val="bg1">
                    <a:lumMod val="65000"/>
                  </a:schemeClr>
                </a:solidFill>
              </a:rPr>
              <a:t>Find a set of distinctive key points.</a:t>
            </a:r>
            <a:endParaRPr lang="en-US" altLang="en-US" sz="2400" dirty="0">
              <a:solidFill>
                <a:schemeClr val="bg1">
                  <a:lumMod val="65000"/>
                </a:schemeClr>
              </a:solidFill>
            </a:endParaRPr>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r>
              <a:rPr lang="en-US" altLang="en-US" sz="2800" dirty="0"/>
              <a:t>Description</a:t>
            </a:r>
            <a:r>
              <a:rPr lang="en-US" altLang="en-US" sz="2400" dirty="0"/>
              <a:t>: </a:t>
            </a:r>
            <a:br>
              <a:rPr lang="en-US" altLang="en-US" sz="2400" dirty="0"/>
            </a:br>
            <a:r>
              <a:rPr lang="en-US" altLang="en-US" sz="2000" dirty="0"/>
              <a:t>Extract feature descriptor around each interest point as vector.</a:t>
            </a:r>
            <a:endParaRPr lang="en-US" altLang="en-US" sz="24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r>
              <a:rPr lang="en-US" altLang="en-US" sz="2800" dirty="0">
                <a:solidFill>
                  <a:schemeClr val="bg1">
                    <a:lumMod val="65000"/>
                  </a:schemeClr>
                </a:solidFill>
              </a:rPr>
              <a:t>Matching: </a:t>
            </a:r>
            <a:br>
              <a:rPr lang="en-US" altLang="en-US" sz="2800" dirty="0">
                <a:solidFill>
                  <a:schemeClr val="bg1">
                    <a:lumMod val="65000"/>
                  </a:schemeClr>
                </a:solidFill>
              </a:rPr>
            </a:br>
            <a:r>
              <a:rPr lang="en-US" altLang="en-US" sz="2000" dirty="0">
                <a:solidFill>
                  <a:schemeClr val="bg1">
                    <a:lumMod val="65000"/>
                  </a:schemeClr>
                </a:solidFill>
              </a:rPr>
              <a:t>Compute distance between feature vectors to find correspondence.</a:t>
            </a:r>
            <a:endParaRPr lang="en-US" altLang="en-US" sz="2400" dirty="0">
              <a:solidFill>
                <a:schemeClr val="bg1">
                  <a:lumMod val="65000"/>
                </a:schemeClr>
              </a:solidFill>
            </a:endParaRPr>
          </a:p>
        </p:txBody>
      </p:sp>
      <p:grpSp>
        <p:nvGrpSpPr>
          <p:cNvPr id="2" name="Group 20"/>
          <p:cNvGrpSpPr>
            <a:grpSpLocks noChangeAspect="1"/>
          </p:cNvGrpSpPr>
          <p:nvPr/>
        </p:nvGrpSpPr>
        <p:grpSpPr bwMode="auto">
          <a:xfrm>
            <a:off x="2696447" y="3292030"/>
            <a:ext cx="3878503" cy="1127571"/>
            <a:chOff x="2122468" y="4998134"/>
            <a:chExt cx="4484435" cy="1303204"/>
          </a:xfrm>
        </p:grpSpPr>
        <p:sp>
          <p:nvSpPr>
            <p:cNvPr id="8" name="Rectangle 7"/>
            <p:cNvSpPr/>
            <p:nvPr/>
          </p:nvSpPr>
          <p:spPr bwMode="auto">
            <a:xfrm>
              <a:off x="6195748" y="4998134"/>
              <a:ext cx="411155" cy="442179"/>
            </a:xfrm>
            <a:prstGeom prst="rect">
              <a:avLst/>
            </a:prstGeom>
            <a:noFill/>
            <a:ln w="9525" cap="flat" cmpd="sng" algn="ctr">
              <a:solidFill>
                <a:srgbClr val="FF0000"/>
              </a:solidFill>
              <a:prstDash val="solid"/>
              <a:round/>
              <a:headEnd type="none" w="med" len="med"/>
              <a:tailEnd type="none" w="med" len="med"/>
            </a:ln>
            <a:effectLst/>
          </p:spPr>
          <p:txBody>
            <a:bodyPr/>
            <a:lstStyle/>
            <a:p>
              <a:pPr>
                <a:defRPr/>
              </a:pPr>
              <a:endParaRPr lang="en-US" sz="1800">
                <a:solidFill>
                  <a:srgbClr val="000000"/>
                </a:solidFill>
                <a:latin typeface="Arial"/>
                <a:cs typeface="+mn-cs"/>
              </a:endParaRPr>
            </a:p>
          </p:txBody>
        </p:sp>
        <p:graphicFrame>
          <p:nvGraphicFramePr>
            <p:cNvPr id="154645" name="Object 2"/>
            <p:cNvGraphicFramePr>
              <a:graphicFrameLocks noChangeAspect="1"/>
            </p:cNvGraphicFramePr>
            <p:nvPr/>
          </p:nvGraphicFramePr>
          <p:xfrm>
            <a:off x="2122468" y="5698088"/>
            <a:ext cx="2667000" cy="603250"/>
          </p:xfrm>
          <a:graphic>
            <a:graphicData uri="http://schemas.openxmlformats.org/presentationml/2006/ole">
              <mc:AlternateContent xmlns:mc="http://schemas.openxmlformats.org/markup-compatibility/2006">
                <mc:Choice xmlns:v="urn:schemas-microsoft-com:vml" Requires="v">
                  <p:oleObj spid="_x0000_s67821" name="Equation" r:id="rId6" imgW="1066800" imgH="241300" progId="Equation.3">
                    <p:embed/>
                  </p:oleObj>
                </mc:Choice>
                <mc:Fallback>
                  <p:oleObj name="Equation" r:id="rId6" imgW="1066800" imgH="241300" progId="Equation.3">
                    <p:embed/>
                    <p:pic>
                      <p:nvPicPr>
                        <p:cNvPr id="154645"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2468" y="5698088"/>
                          <a:ext cx="2667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54646" name="Shape 17"/>
            <p:cNvCxnSpPr>
              <a:cxnSpLocks noChangeShapeType="1"/>
              <a:stCxn id="8" idx="1"/>
            </p:cNvCxnSpPr>
            <p:nvPr/>
          </p:nvCxnSpPr>
          <p:spPr bwMode="auto">
            <a:xfrm rot="10800000" flipV="1">
              <a:off x="4814886" y="5219223"/>
              <a:ext cx="1380864" cy="810802"/>
            </a:xfrm>
            <a:prstGeom prst="curvedConnector3">
              <a:avLst>
                <a:gd name="adj1" fmla="val 50000"/>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grpSp>
      <p:grpSp>
        <p:nvGrpSpPr>
          <p:cNvPr id="4" name="Group 21"/>
          <p:cNvGrpSpPr>
            <a:grpSpLocks/>
          </p:cNvGrpSpPr>
          <p:nvPr/>
        </p:nvGrpSpPr>
        <p:grpSpPr bwMode="auto">
          <a:xfrm>
            <a:off x="6705600" y="3200402"/>
            <a:ext cx="2425700" cy="1755518"/>
            <a:chOff x="7027888" y="4800600"/>
            <a:chExt cx="2794000" cy="1974604"/>
          </a:xfrm>
        </p:grpSpPr>
        <p:grpSp>
          <p:nvGrpSpPr>
            <p:cNvPr id="154640" name="Group 11"/>
            <p:cNvGrpSpPr>
              <a:grpSpLocks/>
            </p:cNvGrpSpPr>
            <p:nvPr/>
          </p:nvGrpSpPr>
          <p:grpSpPr bwMode="auto">
            <a:xfrm>
              <a:off x="7027888" y="4800600"/>
              <a:ext cx="2794000" cy="1974604"/>
              <a:chOff x="7027888" y="4800600"/>
              <a:chExt cx="2794000" cy="1974604"/>
            </a:xfrm>
          </p:grpSpPr>
          <p:sp>
            <p:nvSpPr>
              <p:cNvPr id="10" name="Rectangle 9"/>
              <p:cNvSpPr/>
              <p:nvPr/>
            </p:nvSpPr>
            <p:spPr bwMode="auto">
              <a:xfrm>
                <a:off x="7470393" y="4800600"/>
                <a:ext cx="530275" cy="533901"/>
              </a:xfrm>
              <a:prstGeom prst="rect">
                <a:avLst/>
              </a:prstGeom>
              <a:noFill/>
              <a:ln w="9525" cap="flat" cmpd="sng" algn="ctr">
                <a:solidFill>
                  <a:srgbClr val="FF0000"/>
                </a:solidFill>
                <a:prstDash val="solid"/>
                <a:round/>
                <a:headEnd type="none" w="med" len="med"/>
                <a:tailEnd type="none" w="med" len="med"/>
              </a:ln>
              <a:effectLst/>
            </p:spPr>
            <p:txBody>
              <a:bodyPr/>
              <a:lstStyle/>
              <a:p>
                <a:pPr>
                  <a:defRPr/>
                </a:pPr>
                <a:endParaRPr lang="en-US" sz="1800">
                  <a:solidFill>
                    <a:srgbClr val="000000"/>
                  </a:solidFill>
                  <a:latin typeface="Arial"/>
                  <a:cs typeface="+mn-cs"/>
                </a:endParaRPr>
              </a:p>
            </p:txBody>
          </p:sp>
          <p:graphicFrame>
            <p:nvGraphicFramePr>
              <p:cNvPr id="154643" name="Object 3"/>
              <p:cNvGraphicFramePr>
                <a:graphicFrameLocks noChangeAspect="1"/>
              </p:cNvGraphicFramePr>
              <p:nvPr/>
            </p:nvGraphicFramePr>
            <p:xfrm>
              <a:off x="7027888" y="6171954"/>
              <a:ext cx="2794000" cy="603250"/>
            </p:xfrm>
            <a:graphic>
              <a:graphicData uri="http://schemas.openxmlformats.org/presentationml/2006/ole">
                <mc:AlternateContent xmlns:mc="http://schemas.openxmlformats.org/markup-compatibility/2006">
                  <mc:Choice xmlns:v="urn:schemas-microsoft-com:vml" Requires="v">
                    <p:oleObj spid="_x0000_s67822" name="Equation" r:id="rId8" imgW="1117600" imgH="241300" progId="Equation.3">
                      <p:embed/>
                    </p:oleObj>
                  </mc:Choice>
                  <mc:Fallback>
                    <p:oleObj name="Equation" r:id="rId8" imgW="1117600" imgH="241300" progId="Equation.3">
                      <p:embed/>
                      <p:pic>
                        <p:nvPicPr>
                          <p:cNvPr id="154643"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27888" y="6171954"/>
                            <a:ext cx="2794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cxnSp>
          <p:nvCxnSpPr>
            <p:cNvPr id="154641" name="Curved Connector 19"/>
            <p:cNvCxnSpPr>
              <a:cxnSpLocks noChangeShapeType="1"/>
            </p:cNvCxnSpPr>
            <p:nvPr/>
          </p:nvCxnSpPr>
          <p:spPr bwMode="auto">
            <a:xfrm rot="16200000" flipH="1">
              <a:off x="7136099" y="5817903"/>
              <a:ext cx="990081" cy="22273"/>
            </a:xfrm>
            <a:prstGeom prst="curvedConnector3">
              <a:avLst>
                <a:gd name="adj1" fmla="val 50000"/>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grpSp>
      <p:grpSp>
        <p:nvGrpSpPr>
          <p:cNvPr id="6" name="Group 34"/>
          <p:cNvGrpSpPr>
            <a:grpSpLocks/>
          </p:cNvGrpSpPr>
          <p:nvPr/>
        </p:nvGrpSpPr>
        <p:grpSpPr bwMode="auto">
          <a:xfrm>
            <a:off x="5244811" y="5345132"/>
            <a:ext cx="3707822" cy="971550"/>
            <a:chOff x="4800600" y="5391912"/>
            <a:chExt cx="4343400" cy="1161288"/>
          </a:xfrm>
        </p:grpSpPr>
        <p:pic>
          <p:nvPicPr>
            <p:cNvPr id="154634"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0600" y="5391912"/>
              <a:ext cx="2121408" cy="116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5"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11052" y="5395686"/>
              <a:ext cx="2132948" cy="1157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4636" name="Straight Arrow Connector 27"/>
            <p:cNvCxnSpPr>
              <a:cxnSpLocks noChangeShapeType="1"/>
            </p:cNvCxnSpPr>
            <p:nvPr/>
          </p:nvCxnSpPr>
          <p:spPr bwMode="auto">
            <a:xfrm flipV="1">
              <a:off x="5562600" y="5562600"/>
              <a:ext cx="1981200" cy="228600"/>
            </a:xfrm>
            <a:prstGeom prst="straightConnector1">
              <a:avLst/>
            </a:prstGeom>
            <a:noFill/>
            <a:ln w="28575" algn="ctr">
              <a:solidFill>
                <a:schemeClr val="tx2"/>
              </a:solidFill>
              <a:round/>
              <a:headEnd type="arrow" w="med" len="med"/>
              <a:tailEnd type="arrow" w="med" len="med"/>
            </a:ln>
            <a:extLst>
              <a:ext uri="{909E8E84-426E-40DD-AFC4-6F175D3DCCD1}">
                <a14:hiddenFill xmlns:a14="http://schemas.microsoft.com/office/drawing/2010/main">
                  <a:noFill/>
                </a14:hiddenFill>
              </a:ext>
            </a:extLst>
          </p:spPr>
        </p:cxnSp>
        <p:cxnSp>
          <p:nvCxnSpPr>
            <p:cNvPr id="154637" name="Straight Arrow Connector 28"/>
            <p:cNvCxnSpPr>
              <a:cxnSpLocks noChangeShapeType="1"/>
            </p:cNvCxnSpPr>
            <p:nvPr/>
          </p:nvCxnSpPr>
          <p:spPr bwMode="auto">
            <a:xfrm>
              <a:off x="6629400" y="5943600"/>
              <a:ext cx="2133600" cy="1588"/>
            </a:xfrm>
            <a:prstGeom prst="straightConnector1">
              <a:avLst/>
            </a:prstGeom>
            <a:noFill/>
            <a:ln w="28575" algn="ctr">
              <a:solidFill>
                <a:schemeClr val="tx2"/>
              </a:solidFill>
              <a:round/>
              <a:headEnd type="arrow" w="med" len="med"/>
              <a:tailEnd type="arrow" w="med" len="med"/>
            </a:ln>
            <a:extLst>
              <a:ext uri="{909E8E84-426E-40DD-AFC4-6F175D3DCCD1}">
                <a14:hiddenFill xmlns:a14="http://schemas.microsoft.com/office/drawing/2010/main">
                  <a:noFill/>
                </a14:hiddenFill>
              </a:ext>
            </a:extLst>
          </p:spPr>
        </p:cxnSp>
        <p:cxnSp>
          <p:nvCxnSpPr>
            <p:cNvPr id="154638" name="Straight Arrow Connector 31"/>
            <p:cNvCxnSpPr>
              <a:cxnSpLocks noChangeShapeType="1"/>
            </p:cNvCxnSpPr>
            <p:nvPr/>
          </p:nvCxnSpPr>
          <p:spPr bwMode="auto">
            <a:xfrm>
              <a:off x="5410200" y="6248400"/>
              <a:ext cx="2133600" cy="1588"/>
            </a:xfrm>
            <a:prstGeom prst="straightConnector1">
              <a:avLst/>
            </a:prstGeom>
            <a:noFill/>
            <a:ln w="28575" algn="ctr">
              <a:solidFill>
                <a:schemeClr val="tx2"/>
              </a:solidFill>
              <a:round/>
              <a:headEnd type="arrow" w="med" len="med"/>
              <a:tailEnd type="arrow" w="med" len="med"/>
            </a:ln>
            <a:extLst>
              <a:ext uri="{909E8E84-426E-40DD-AFC4-6F175D3DCCD1}">
                <a14:hiddenFill xmlns:a14="http://schemas.microsoft.com/office/drawing/2010/main">
                  <a:noFill/>
                </a14:hiddenFill>
              </a:ext>
            </a:extLst>
          </p:spPr>
        </p:cxnSp>
        <p:cxnSp>
          <p:nvCxnSpPr>
            <p:cNvPr id="154639" name="Straight Arrow Connector 32"/>
            <p:cNvCxnSpPr>
              <a:cxnSpLocks noChangeShapeType="1"/>
            </p:cNvCxnSpPr>
            <p:nvPr/>
          </p:nvCxnSpPr>
          <p:spPr bwMode="auto">
            <a:xfrm flipV="1">
              <a:off x="5334000" y="5791200"/>
              <a:ext cx="2133600" cy="228600"/>
            </a:xfrm>
            <a:prstGeom prst="straightConnector1">
              <a:avLst/>
            </a:prstGeom>
            <a:noFill/>
            <a:ln w="28575" algn="ctr">
              <a:solidFill>
                <a:schemeClr val="tx2"/>
              </a:solidFill>
              <a:round/>
              <a:headEnd type="arrow" w="med" len="med"/>
              <a:tailEnd type="arrow" w="med" len="med"/>
            </a:ln>
            <a:extLst>
              <a:ext uri="{909E8E84-426E-40DD-AFC4-6F175D3DCCD1}">
                <a14:hiddenFill xmlns:a14="http://schemas.microsoft.com/office/drawing/2010/main">
                  <a:noFill/>
                </a14:hiddenFill>
              </a:ext>
            </a:extLst>
          </p:spPr>
        </p:cxnSp>
      </p:grpSp>
      <p:grpSp>
        <p:nvGrpSpPr>
          <p:cNvPr id="27" name="Group 11"/>
          <p:cNvGrpSpPr>
            <a:grpSpLocks/>
          </p:cNvGrpSpPr>
          <p:nvPr/>
        </p:nvGrpSpPr>
        <p:grpSpPr bwMode="auto">
          <a:xfrm>
            <a:off x="5226050" y="1182225"/>
            <a:ext cx="3581400" cy="1319463"/>
            <a:chOff x="528" y="624"/>
            <a:chExt cx="4715" cy="1678"/>
          </a:xfrm>
        </p:grpSpPr>
        <p:pic>
          <p:nvPicPr>
            <p:cNvPr id="28" name="Picture 9" descr="SIFT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8" y="624"/>
              <a:ext cx="2315" cy="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0" descr="SIFT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 y="624"/>
              <a:ext cx="2315" cy="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33" name="Object 5"/>
          <p:cNvGraphicFramePr>
            <a:graphicFrameLocks noChangeAspect="1"/>
          </p:cNvGraphicFramePr>
          <p:nvPr>
            <p:extLst>
              <p:ext uri="{D42A27DB-BD31-4B8C-83A1-F6EECF244321}">
                <p14:modId xmlns:p14="http://schemas.microsoft.com/office/powerpoint/2010/main" val="1371422359"/>
              </p:ext>
            </p:extLst>
          </p:nvPr>
        </p:nvGraphicFramePr>
        <p:xfrm>
          <a:off x="1879075" y="5790700"/>
          <a:ext cx="1854725" cy="476750"/>
        </p:xfrm>
        <a:graphic>
          <a:graphicData uri="http://schemas.openxmlformats.org/presentationml/2006/ole">
            <mc:AlternateContent xmlns:mc="http://schemas.openxmlformats.org/markup-compatibility/2006">
              <mc:Choice xmlns:v="urn:schemas-microsoft-com:vml" Requires="v">
                <p:oleObj spid="_x0000_s67823" name="Equation" r:id="rId12" imgW="838080" imgH="215640" progId="Equation.3">
                  <p:embed/>
                </p:oleObj>
              </mc:Choice>
              <mc:Fallback>
                <p:oleObj name="Equation" r:id="rId12" imgW="838080" imgH="215640" progId="Equation.3">
                  <p:embed/>
                  <p:pic>
                    <p:nvPicPr>
                      <p:cNvPr id="33" name="Object 5"/>
                      <p:cNvPicPr>
                        <a:picLocks noChangeAspect="1" noChangeArrowheads="1"/>
                      </p:cNvPicPr>
                      <p:nvPr/>
                    </p:nvPicPr>
                    <p:blipFill>
                      <a:blip r:embed="rId13"/>
                      <a:srcRect/>
                      <a:stretch>
                        <a:fillRect/>
                      </a:stretch>
                    </p:blipFill>
                    <p:spPr bwMode="auto">
                      <a:xfrm>
                        <a:off x="1879075" y="5790700"/>
                        <a:ext cx="1854725" cy="476750"/>
                      </a:xfrm>
                      <a:prstGeom prst="rect">
                        <a:avLst/>
                      </a:prstGeom>
                      <a:noFill/>
                      <a:ln>
                        <a:noFill/>
                      </a:ln>
                    </p:spPr>
                  </p:pic>
                </p:oleObj>
              </mc:Fallback>
            </mc:AlternateContent>
          </a:graphicData>
        </a:graphic>
      </p:graphicFrame>
      <p:grpSp>
        <p:nvGrpSpPr>
          <p:cNvPr id="34" name="Group 105"/>
          <p:cNvGrpSpPr>
            <a:grpSpLocks/>
          </p:cNvGrpSpPr>
          <p:nvPr/>
        </p:nvGrpSpPr>
        <p:grpSpPr bwMode="auto">
          <a:xfrm>
            <a:off x="1205320" y="3921709"/>
            <a:ext cx="1234095" cy="552404"/>
            <a:chOff x="2366355" y="5265735"/>
            <a:chExt cx="1234095" cy="552347"/>
          </a:xfrm>
        </p:grpSpPr>
        <p:grpSp>
          <p:nvGrpSpPr>
            <p:cNvPr id="35" name="Group 52"/>
            <p:cNvGrpSpPr>
              <a:grpSpLocks/>
            </p:cNvGrpSpPr>
            <p:nvPr/>
          </p:nvGrpSpPr>
          <p:grpSpPr bwMode="auto">
            <a:xfrm>
              <a:off x="2771775" y="5265735"/>
              <a:ext cx="828675" cy="552347"/>
              <a:chOff x="1859" y="3339"/>
              <a:chExt cx="363" cy="301"/>
            </a:xfrm>
          </p:grpSpPr>
          <p:sp>
            <p:nvSpPr>
              <p:cNvPr id="37" name="Line 53"/>
              <p:cNvSpPr>
                <a:spLocks noChangeShapeType="1"/>
              </p:cNvSpPr>
              <p:nvPr/>
            </p:nvSpPr>
            <p:spPr bwMode="auto">
              <a:xfrm>
                <a:off x="1859" y="3362"/>
                <a:ext cx="0" cy="272"/>
              </a:xfrm>
              <a:prstGeom prst="line">
                <a:avLst/>
              </a:prstGeom>
              <a:noFill/>
              <a:ln w="12700" cap="sq">
                <a:solidFill>
                  <a:schemeClr val="tx1"/>
                </a:solidFill>
                <a:round/>
                <a:headEnd type="triangl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8" name="Line 54"/>
              <p:cNvSpPr>
                <a:spLocks noChangeShapeType="1"/>
              </p:cNvSpPr>
              <p:nvPr/>
            </p:nvSpPr>
            <p:spPr bwMode="auto">
              <a:xfrm>
                <a:off x="1859" y="3640"/>
                <a:ext cx="363" cy="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39" name="Rectangle 55"/>
              <p:cNvSpPr>
                <a:spLocks noChangeArrowheads="1"/>
              </p:cNvSpPr>
              <p:nvPr/>
            </p:nvSpPr>
            <p:spPr bwMode="auto">
              <a:xfrm>
                <a:off x="1882"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0" name="Rectangle 56"/>
              <p:cNvSpPr>
                <a:spLocks noChangeArrowheads="1"/>
              </p:cNvSpPr>
              <p:nvPr/>
            </p:nvSpPr>
            <p:spPr bwMode="auto">
              <a:xfrm>
                <a:off x="1904"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1" name="Rectangle 57"/>
              <p:cNvSpPr>
                <a:spLocks noChangeArrowheads="1"/>
              </p:cNvSpPr>
              <p:nvPr/>
            </p:nvSpPr>
            <p:spPr bwMode="auto">
              <a:xfrm>
                <a:off x="1927"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2" name="Rectangle 58"/>
              <p:cNvSpPr>
                <a:spLocks noChangeArrowheads="1"/>
              </p:cNvSpPr>
              <p:nvPr/>
            </p:nvSpPr>
            <p:spPr bwMode="auto">
              <a:xfrm>
                <a:off x="1950" y="3430"/>
                <a:ext cx="23" cy="204"/>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3" name="Rectangle 59"/>
              <p:cNvSpPr>
                <a:spLocks noChangeArrowheads="1"/>
              </p:cNvSpPr>
              <p:nvPr/>
            </p:nvSpPr>
            <p:spPr bwMode="auto">
              <a:xfrm>
                <a:off x="1972"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4" name="Rectangle 60"/>
              <p:cNvSpPr>
                <a:spLocks noChangeArrowheads="1"/>
              </p:cNvSpPr>
              <p:nvPr/>
            </p:nvSpPr>
            <p:spPr bwMode="auto">
              <a:xfrm>
                <a:off x="1995" y="3385"/>
                <a:ext cx="23" cy="249"/>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5" name="Rectangle 61"/>
              <p:cNvSpPr>
                <a:spLocks noChangeArrowheads="1"/>
              </p:cNvSpPr>
              <p:nvPr/>
            </p:nvSpPr>
            <p:spPr bwMode="auto">
              <a:xfrm>
                <a:off x="2018" y="3362"/>
                <a:ext cx="22" cy="272"/>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6" name="Rectangle 62"/>
              <p:cNvSpPr>
                <a:spLocks noChangeArrowheads="1"/>
              </p:cNvSpPr>
              <p:nvPr/>
            </p:nvSpPr>
            <p:spPr bwMode="auto">
              <a:xfrm>
                <a:off x="2040" y="3339"/>
                <a:ext cx="23" cy="295"/>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7" name="Rectangle 63"/>
              <p:cNvSpPr>
                <a:spLocks noChangeArrowheads="1"/>
              </p:cNvSpPr>
              <p:nvPr/>
            </p:nvSpPr>
            <p:spPr bwMode="auto">
              <a:xfrm>
                <a:off x="2063" y="3339"/>
                <a:ext cx="23" cy="295"/>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8" name="Rectangle 64"/>
              <p:cNvSpPr>
                <a:spLocks noChangeArrowheads="1"/>
              </p:cNvSpPr>
              <p:nvPr/>
            </p:nvSpPr>
            <p:spPr bwMode="auto">
              <a:xfrm>
                <a:off x="2086" y="3362"/>
                <a:ext cx="23" cy="272"/>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9" name="Rectangle 65"/>
              <p:cNvSpPr>
                <a:spLocks noChangeArrowheads="1"/>
              </p:cNvSpPr>
              <p:nvPr/>
            </p:nvSpPr>
            <p:spPr bwMode="auto">
              <a:xfrm>
                <a:off x="2108"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50" name="Rectangle 66"/>
              <p:cNvSpPr>
                <a:spLocks noChangeArrowheads="1"/>
              </p:cNvSpPr>
              <p:nvPr/>
            </p:nvSpPr>
            <p:spPr bwMode="auto">
              <a:xfrm>
                <a:off x="2131"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grpSp>
        <p:graphicFrame>
          <p:nvGraphicFramePr>
            <p:cNvPr id="36" name="Object 2"/>
            <p:cNvGraphicFramePr>
              <a:graphicFrameLocks noChangeAspect="1"/>
            </p:cNvGraphicFramePr>
            <p:nvPr/>
          </p:nvGraphicFramePr>
          <p:xfrm>
            <a:off x="2366355" y="5307941"/>
            <a:ext cx="301625" cy="395246"/>
          </p:xfrm>
          <a:graphic>
            <a:graphicData uri="http://schemas.openxmlformats.org/presentationml/2006/ole">
              <mc:AlternateContent xmlns:mc="http://schemas.openxmlformats.org/markup-compatibility/2006">
                <mc:Choice xmlns:v="urn:schemas-microsoft-com:vml" Requires="v">
                  <p:oleObj spid="_x0000_s67824" name="Equation" r:id="rId14" imgW="164880" imgH="215640" progId="Equation.3">
                    <p:embed/>
                  </p:oleObj>
                </mc:Choice>
                <mc:Fallback>
                  <p:oleObj name="Equation" r:id="rId14" imgW="164880" imgH="215640" progId="Equation.3">
                    <p:embed/>
                    <p:pic>
                      <p:nvPicPr>
                        <p:cNvPr id="36" name="Object 2"/>
                        <p:cNvPicPr>
                          <a:picLocks noChangeAspect="1" noChangeArrowheads="1"/>
                        </p:cNvPicPr>
                        <p:nvPr/>
                      </p:nvPicPr>
                      <p:blipFill>
                        <a:blip r:embed="rId15"/>
                        <a:srcRect/>
                        <a:stretch>
                          <a:fillRect/>
                        </a:stretch>
                      </p:blipFill>
                      <p:spPr bwMode="auto">
                        <a:xfrm>
                          <a:off x="2366355" y="5307941"/>
                          <a:ext cx="301625" cy="395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51" name="Group 106"/>
          <p:cNvGrpSpPr>
            <a:grpSpLocks/>
          </p:cNvGrpSpPr>
          <p:nvPr/>
        </p:nvGrpSpPr>
        <p:grpSpPr bwMode="auto">
          <a:xfrm>
            <a:off x="5257800" y="4419600"/>
            <a:ext cx="1195185" cy="515947"/>
            <a:chOff x="4529340" y="5300665"/>
            <a:chExt cx="1195185" cy="515961"/>
          </a:xfrm>
        </p:grpSpPr>
        <p:grpSp>
          <p:nvGrpSpPr>
            <p:cNvPr id="52" name="Group 67"/>
            <p:cNvGrpSpPr>
              <a:grpSpLocks/>
            </p:cNvGrpSpPr>
            <p:nvPr/>
          </p:nvGrpSpPr>
          <p:grpSpPr bwMode="auto">
            <a:xfrm>
              <a:off x="4967288" y="5300665"/>
              <a:ext cx="757237" cy="515961"/>
              <a:chOff x="3515" y="3498"/>
              <a:chExt cx="363" cy="278"/>
            </a:xfrm>
          </p:grpSpPr>
          <p:sp>
            <p:nvSpPr>
              <p:cNvPr id="54" name="Line 68"/>
              <p:cNvSpPr>
                <a:spLocks noChangeShapeType="1"/>
              </p:cNvSpPr>
              <p:nvPr/>
            </p:nvSpPr>
            <p:spPr bwMode="auto">
              <a:xfrm>
                <a:off x="3515" y="3498"/>
                <a:ext cx="0" cy="272"/>
              </a:xfrm>
              <a:prstGeom prst="line">
                <a:avLst/>
              </a:prstGeom>
              <a:noFill/>
              <a:ln w="12700" cap="sq">
                <a:solidFill>
                  <a:schemeClr val="tx1"/>
                </a:solidFill>
                <a:round/>
                <a:headEnd type="triangl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5" name="Line 69"/>
              <p:cNvSpPr>
                <a:spLocks noChangeShapeType="1"/>
              </p:cNvSpPr>
              <p:nvPr/>
            </p:nvSpPr>
            <p:spPr bwMode="auto">
              <a:xfrm>
                <a:off x="3515" y="3776"/>
                <a:ext cx="363" cy="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56" name="Rectangle 70"/>
              <p:cNvSpPr>
                <a:spLocks noChangeArrowheads="1"/>
              </p:cNvSpPr>
              <p:nvPr/>
            </p:nvSpPr>
            <p:spPr bwMode="auto">
              <a:xfrm>
                <a:off x="3538"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57" name="Rectangle 71"/>
              <p:cNvSpPr>
                <a:spLocks noChangeArrowheads="1"/>
              </p:cNvSpPr>
              <p:nvPr/>
            </p:nvSpPr>
            <p:spPr bwMode="auto">
              <a:xfrm>
                <a:off x="3560"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58" name="Rectangle 72"/>
              <p:cNvSpPr>
                <a:spLocks noChangeArrowheads="1"/>
              </p:cNvSpPr>
              <p:nvPr/>
            </p:nvSpPr>
            <p:spPr bwMode="auto">
              <a:xfrm>
                <a:off x="3583"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59" name="Rectangle 73"/>
              <p:cNvSpPr>
                <a:spLocks noChangeArrowheads="1"/>
              </p:cNvSpPr>
              <p:nvPr/>
            </p:nvSpPr>
            <p:spPr bwMode="auto">
              <a:xfrm>
                <a:off x="3606" y="3566"/>
                <a:ext cx="23" cy="204"/>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0" name="Rectangle 74"/>
              <p:cNvSpPr>
                <a:spLocks noChangeArrowheads="1"/>
              </p:cNvSpPr>
              <p:nvPr/>
            </p:nvSpPr>
            <p:spPr bwMode="auto">
              <a:xfrm>
                <a:off x="3628" y="3543"/>
                <a:ext cx="23" cy="227"/>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1" name="Rectangle 75"/>
              <p:cNvSpPr>
                <a:spLocks noChangeArrowheads="1"/>
              </p:cNvSpPr>
              <p:nvPr/>
            </p:nvSpPr>
            <p:spPr bwMode="auto">
              <a:xfrm>
                <a:off x="3651"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2" name="Rectangle 76"/>
              <p:cNvSpPr>
                <a:spLocks noChangeArrowheads="1"/>
              </p:cNvSpPr>
              <p:nvPr/>
            </p:nvSpPr>
            <p:spPr bwMode="auto">
              <a:xfrm>
                <a:off x="3674" y="3498"/>
                <a:ext cx="22" cy="272"/>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3" name="Rectangle 77"/>
              <p:cNvSpPr>
                <a:spLocks noChangeArrowheads="1"/>
              </p:cNvSpPr>
              <p:nvPr/>
            </p:nvSpPr>
            <p:spPr bwMode="auto">
              <a:xfrm>
                <a:off x="3696"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4" name="Rectangle 78"/>
              <p:cNvSpPr>
                <a:spLocks noChangeArrowheads="1"/>
              </p:cNvSpPr>
              <p:nvPr/>
            </p:nvSpPr>
            <p:spPr bwMode="auto">
              <a:xfrm>
                <a:off x="3719"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5" name="Rectangle 79"/>
              <p:cNvSpPr>
                <a:spLocks noChangeArrowheads="1"/>
              </p:cNvSpPr>
              <p:nvPr/>
            </p:nvSpPr>
            <p:spPr bwMode="auto">
              <a:xfrm>
                <a:off x="3742"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6" name="Rectangle 80"/>
              <p:cNvSpPr>
                <a:spLocks noChangeArrowheads="1"/>
              </p:cNvSpPr>
              <p:nvPr/>
            </p:nvSpPr>
            <p:spPr bwMode="auto">
              <a:xfrm>
                <a:off x="3764"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7" name="Rectangle 81"/>
              <p:cNvSpPr>
                <a:spLocks noChangeArrowheads="1"/>
              </p:cNvSpPr>
              <p:nvPr/>
            </p:nvSpPr>
            <p:spPr bwMode="auto">
              <a:xfrm>
                <a:off x="3787" y="3543"/>
                <a:ext cx="23" cy="227"/>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grpSp>
        <p:graphicFrame>
          <p:nvGraphicFramePr>
            <p:cNvPr id="53" name="Object 3"/>
            <p:cNvGraphicFramePr>
              <a:graphicFrameLocks noChangeAspect="1"/>
            </p:cNvGraphicFramePr>
            <p:nvPr/>
          </p:nvGraphicFramePr>
          <p:xfrm>
            <a:off x="4529340" y="5342263"/>
            <a:ext cx="349250" cy="395287"/>
          </p:xfrm>
          <a:graphic>
            <a:graphicData uri="http://schemas.openxmlformats.org/presentationml/2006/ole">
              <mc:AlternateContent xmlns:mc="http://schemas.openxmlformats.org/markup-compatibility/2006">
                <mc:Choice xmlns:v="urn:schemas-microsoft-com:vml" Requires="v">
                  <p:oleObj spid="_x0000_s67825" name="Equation" r:id="rId16" imgW="190440" imgH="215640" progId="Equation.3">
                    <p:embed/>
                  </p:oleObj>
                </mc:Choice>
                <mc:Fallback>
                  <p:oleObj name="Equation" r:id="rId16" imgW="190440" imgH="215640" progId="Equation.3">
                    <p:embed/>
                    <p:pic>
                      <p:nvPicPr>
                        <p:cNvPr id="53" name="Object 3"/>
                        <p:cNvPicPr>
                          <a:picLocks noChangeAspect="1" noChangeArrowheads="1"/>
                        </p:cNvPicPr>
                        <p:nvPr/>
                      </p:nvPicPr>
                      <p:blipFill>
                        <a:blip r:embed="rId17"/>
                        <a:srcRect/>
                        <a:stretch>
                          <a:fillRect/>
                        </a:stretch>
                      </p:blipFill>
                      <p:spPr bwMode="auto">
                        <a:xfrm>
                          <a:off x="4529340" y="5342263"/>
                          <a:ext cx="349250"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68" name="Footer Placeholder 4"/>
          <p:cNvSpPr>
            <a:spLocks noGrp="1"/>
          </p:cNvSpPr>
          <p:nvPr>
            <p:ph type="ftr" sz="quarter" idx="11"/>
          </p:nvPr>
        </p:nvSpPr>
        <p:spPr>
          <a:xfrm>
            <a:off x="-113122" y="6571661"/>
            <a:ext cx="1955800" cy="342900"/>
          </a:xfrm>
        </p:spPr>
        <p:txBody>
          <a:bodyPr/>
          <a:lstStyle/>
          <a:p>
            <a:pPr>
              <a:defRPr/>
            </a:pPr>
            <a:r>
              <a:rPr lang="de-DE" dirty="0">
                <a:solidFill>
                  <a:schemeClr val="bg1">
                    <a:lumMod val="65000"/>
                  </a:schemeClr>
                </a:solidFill>
              </a:rPr>
              <a:t>K. Grauman, B. Leibe</a:t>
            </a:r>
          </a:p>
        </p:txBody>
      </p:sp>
    </p:spTree>
    <p:extLst>
      <p:ext uri="{BB962C8B-B14F-4D97-AF65-F5344CB8AC3E}">
        <p14:creationId xmlns:p14="http://schemas.microsoft.com/office/powerpoint/2010/main" val="3169865075"/>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ltLang="en-US"/>
              <a:t>Image representations</a:t>
            </a:r>
          </a:p>
        </p:txBody>
      </p:sp>
      <p:sp>
        <p:nvSpPr>
          <p:cNvPr id="57347" name="Content Placeholder 2"/>
          <p:cNvSpPr>
            <a:spLocks noGrp="1"/>
          </p:cNvSpPr>
          <p:nvPr>
            <p:ph idx="1"/>
          </p:nvPr>
        </p:nvSpPr>
        <p:spPr>
          <a:xfrm>
            <a:off x="457200" y="1143000"/>
            <a:ext cx="8229600" cy="5486400"/>
          </a:xfrm>
        </p:spPr>
        <p:txBody>
          <a:bodyPr/>
          <a:lstStyle/>
          <a:p>
            <a:endParaRPr lang="en-US" altLang="en-US" dirty="0"/>
          </a:p>
          <a:p>
            <a:r>
              <a:rPr lang="en-US" altLang="en-US" dirty="0"/>
              <a:t>Templates</a:t>
            </a:r>
          </a:p>
          <a:p>
            <a:pPr lvl="1"/>
            <a:r>
              <a:rPr lang="en-US" altLang="en-US" dirty="0"/>
              <a:t>Intensity, gradients, etc.</a:t>
            </a:r>
          </a:p>
          <a:p>
            <a:endParaRPr lang="en-US" altLang="en-US" dirty="0"/>
          </a:p>
          <a:p>
            <a:endParaRPr lang="en-US" altLang="en-US" dirty="0"/>
          </a:p>
          <a:p>
            <a:r>
              <a:rPr lang="en-US" altLang="en-US" dirty="0"/>
              <a:t>Histograms</a:t>
            </a:r>
          </a:p>
          <a:p>
            <a:pPr lvl="1"/>
            <a:r>
              <a:rPr lang="en-US" altLang="en-US" dirty="0"/>
              <a:t>Color, texture, SIFT descriptors, etc.</a:t>
            </a:r>
          </a:p>
          <a:p>
            <a:endParaRPr lang="en-US" altLang="en-US" dirty="0"/>
          </a:p>
        </p:txBody>
      </p:sp>
      <p:pic>
        <p:nvPicPr>
          <p:cNvPr id="57348" name="Picture 11" descr="training_faces"/>
          <p:cNvPicPr>
            <a:picLocks noChangeAspect="1" noChangeArrowheads="1"/>
          </p:cNvPicPr>
          <p:nvPr/>
        </p:nvPicPr>
        <p:blipFill>
          <a:blip r:embed="rId2">
            <a:extLst>
              <a:ext uri="{28A0092B-C50C-407E-A947-70E740481C1C}">
                <a14:useLocalDpi xmlns:a14="http://schemas.microsoft.com/office/drawing/2010/main" val="0"/>
              </a:ext>
            </a:extLst>
          </a:blip>
          <a:srcRect t="10564" r="90845" b="80986"/>
          <a:stretch>
            <a:fillRect/>
          </a:stretch>
        </p:blipFill>
        <p:spPr bwMode="auto">
          <a:xfrm>
            <a:off x="5410200" y="1600200"/>
            <a:ext cx="1219200"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146560" y="6550223"/>
            <a:ext cx="1047584" cy="307777"/>
          </a:xfrm>
          <a:prstGeom prst="rect">
            <a:avLst/>
          </a:prstGeom>
          <a:noFill/>
        </p:spPr>
        <p:txBody>
          <a:bodyPr wrap="square" rtlCol="0">
            <a:spAutoFit/>
          </a:bodyPr>
          <a:lstStyle/>
          <a:p>
            <a:r>
              <a:rPr lang="en-US" sz="1400" dirty="0">
                <a:solidFill>
                  <a:schemeClr val="bg1">
                    <a:lumMod val="65000"/>
                  </a:schemeClr>
                </a:solidFill>
                <a:latin typeface="+mn-lt"/>
                <a:cs typeface="Calibri" panose="020F0502020204030204" pitchFamily="34" charset="0"/>
              </a:rPr>
              <a:t>James Hays</a:t>
            </a:r>
          </a:p>
        </p:txBody>
      </p:sp>
    </p:spTree>
    <p:extLst>
      <p:ext uri="{BB962C8B-B14F-4D97-AF65-F5344CB8AC3E}">
        <p14:creationId xmlns:p14="http://schemas.microsoft.com/office/powerpoint/2010/main" val="22009285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6248400" y="5778500"/>
            <a:ext cx="24384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02000"/>
              </a:lnSpc>
              <a:spcBef>
                <a:spcPct val="50000"/>
              </a:spcBef>
              <a:buClr>
                <a:srgbClr val="000000"/>
              </a:buClr>
              <a:buSzPct val="100000"/>
              <a:buFont typeface="Times New Roman" pitchFamily="18" charset="0"/>
              <a:buNone/>
            </a:pPr>
            <a:r>
              <a:rPr lang="en-US" altLang="en-US" sz="2200">
                <a:solidFill>
                  <a:prstClr val="white"/>
                </a:solidFill>
                <a:latin typeface="Trebuchet MS" pitchFamily="34" charset="0"/>
                <a:ea typeface="Arial Unicode MS" pitchFamily="34" charset="-128"/>
                <a:cs typeface="Arial Unicode MS" pitchFamily="34" charset="-128"/>
              </a:rPr>
              <a:t>Space Shuttle Cargo Bay</a:t>
            </a:r>
          </a:p>
        </p:txBody>
      </p:sp>
      <p:sp>
        <p:nvSpPr>
          <p:cNvPr id="58371" name="Rectangle 3"/>
          <p:cNvSpPr>
            <a:spLocks noGrp="1" noChangeArrowheads="1"/>
          </p:cNvSpPr>
          <p:nvPr>
            <p:ph type="title"/>
          </p:nvPr>
        </p:nvSpPr>
        <p:spPr/>
        <p:txBody>
          <a:bodyPr/>
          <a:lstStyle/>
          <a:p>
            <a:r>
              <a:rPr lang="en-US" altLang="en-US"/>
              <a:t>Image Representations: Histograms</a:t>
            </a:r>
          </a:p>
        </p:txBody>
      </p:sp>
      <p:sp>
        <p:nvSpPr>
          <p:cNvPr id="58372" name="Rectangle 4"/>
          <p:cNvSpPr>
            <a:spLocks noGrp="1" noChangeArrowheads="1"/>
          </p:cNvSpPr>
          <p:nvPr>
            <p:ph type="body" idx="1"/>
          </p:nvPr>
        </p:nvSpPr>
        <p:spPr>
          <a:xfrm>
            <a:off x="228600" y="4083844"/>
            <a:ext cx="4648200" cy="2850356"/>
          </a:xfrm>
          <a:noFill/>
        </p:spPr>
        <p:txBody>
          <a:bodyPr>
            <a:normAutofit/>
          </a:bodyPr>
          <a:lstStyle/>
          <a:p>
            <a:pPr marL="169863" indent="-169863">
              <a:buFont typeface="Arial" pitchFamily="34" charset="0"/>
              <a:buNone/>
            </a:pPr>
            <a:r>
              <a:rPr lang="en-US" altLang="en-US" sz="2400" dirty="0"/>
              <a:t>Global histogram to represent distribution of features</a:t>
            </a:r>
          </a:p>
          <a:p>
            <a:pPr marL="569913" lvl="1" indent="-169863"/>
            <a:r>
              <a:rPr lang="en-US" altLang="en-US" sz="1800" dirty="0"/>
              <a:t>Color, texture, depth, …</a:t>
            </a:r>
          </a:p>
          <a:p>
            <a:pPr marL="0" indent="0">
              <a:buNone/>
            </a:pPr>
            <a:endParaRPr lang="en-US" altLang="en-US" sz="2400" dirty="0"/>
          </a:p>
          <a:p>
            <a:pPr marL="0" indent="0">
              <a:buNone/>
            </a:pPr>
            <a:r>
              <a:rPr lang="en-US" altLang="en-US" sz="2400" dirty="0"/>
              <a:t>Local histogram per detected point</a:t>
            </a:r>
          </a:p>
        </p:txBody>
      </p:sp>
      <p:pic>
        <p:nvPicPr>
          <p:cNvPr id="58373" name="Picture 5" descr="seagull_hi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 y="954881"/>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6" descr="seagu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3562" y="1016000"/>
            <a:ext cx="2209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5" name="Text Box 7"/>
          <p:cNvSpPr txBox="1">
            <a:spLocks noChangeArrowheads="1"/>
          </p:cNvSpPr>
          <p:nvPr/>
        </p:nvSpPr>
        <p:spPr bwMode="auto">
          <a:xfrm>
            <a:off x="0" y="6583363"/>
            <a:ext cx="2057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sz="1200" dirty="0">
                <a:solidFill>
                  <a:schemeClr val="bg1">
                    <a:lumMod val="65000"/>
                  </a:schemeClr>
                </a:solidFill>
                <a:latin typeface="Trebuchet MS" pitchFamily="34" charset="0"/>
                <a:ea typeface="Arial Unicode MS" pitchFamily="34" charset="-128"/>
                <a:cs typeface="Arial Unicode MS" pitchFamily="34" charset="-128"/>
              </a:rPr>
              <a:t>Images from Dave </a:t>
            </a:r>
            <a:r>
              <a:rPr lang="en-US" altLang="en-US" sz="1200" dirty="0" err="1">
                <a:solidFill>
                  <a:schemeClr val="bg1">
                    <a:lumMod val="65000"/>
                  </a:schemeClr>
                </a:solidFill>
                <a:latin typeface="Trebuchet MS" pitchFamily="34" charset="0"/>
                <a:ea typeface="Arial Unicode MS" pitchFamily="34" charset="-128"/>
                <a:cs typeface="Arial Unicode MS" pitchFamily="34" charset="-128"/>
              </a:rPr>
              <a:t>Kauchak</a:t>
            </a:r>
            <a:endParaRPr lang="en-US" altLang="en-US" sz="1200" dirty="0">
              <a:solidFill>
                <a:schemeClr val="bg1">
                  <a:lumMod val="65000"/>
                </a:schemeClr>
              </a:solidFill>
              <a:latin typeface="Trebuchet MS" pitchFamily="34" charset="0"/>
              <a:ea typeface="Arial Unicode MS" pitchFamily="34" charset="-128"/>
              <a:cs typeface="Arial Unicode MS" pitchFamily="34" charset="-128"/>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5400" y="3975100"/>
            <a:ext cx="3873500" cy="2578100"/>
          </a:xfrm>
          <a:prstGeom prst="rect">
            <a:avLst/>
          </a:prstGeom>
        </p:spPr>
      </p:pic>
    </p:spTree>
    <p:extLst>
      <p:ext uri="{BB962C8B-B14F-4D97-AF65-F5344CB8AC3E}">
        <p14:creationId xmlns:p14="http://schemas.microsoft.com/office/powerpoint/2010/main" val="159951129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ltLang="en-US"/>
              <a:t>Image Representations: Histograms</a:t>
            </a:r>
          </a:p>
        </p:txBody>
      </p:sp>
      <p:sp>
        <p:nvSpPr>
          <p:cNvPr id="850947" name="Rectangle 3"/>
          <p:cNvSpPr>
            <a:spLocks noGrp="1" noChangeArrowheads="1"/>
          </p:cNvSpPr>
          <p:nvPr>
            <p:ph type="body" idx="1"/>
          </p:nvPr>
        </p:nvSpPr>
        <p:spPr>
          <a:xfrm>
            <a:off x="1038225" y="5410200"/>
            <a:ext cx="3609975" cy="1219200"/>
          </a:xfrm>
        </p:spPr>
        <p:txBody>
          <a:bodyPr>
            <a:normAutofit lnSpcReduction="10000"/>
          </a:bodyPr>
          <a:lstStyle/>
          <a:p>
            <a:pPr>
              <a:defRPr/>
            </a:pPr>
            <a:r>
              <a:rPr lang="en-US" sz="2400"/>
              <a:t>Joint histogram</a:t>
            </a:r>
          </a:p>
          <a:p>
            <a:pPr lvl="1">
              <a:defRPr/>
            </a:pPr>
            <a:r>
              <a:rPr lang="en-US" sz="1500"/>
              <a:t>Requires lots of data</a:t>
            </a:r>
          </a:p>
          <a:p>
            <a:pPr lvl="1">
              <a:defRPr/>
            </a:pPr>
            <a:r>
              <a:rPr lang="en-US" sz="1500"/>
              <a:t>Loss of resolution to </a:t>
            </a:r>
            <a:br>
              <a:rPr lang="en-US" sz="1500"/>
            </a:br>
            <a:r>
              <a:rPr lang="en-US" sz="1500"/>
              <a:t>avoid empty bins</a:t>
            </a:r>
          </a:p>
        </p:txBody>
      </p:sp>
      <p:sp>
        <p:nvSpPr>
          <p:cNvPr id="59396" name="Text Box 4"/>
          <p:cNvSpPr txBox="1">
            <a:spLocks noChangeArrowheads="1"/>
          </p:cNvSpPr>
          <p:nvPr/>
        </p:nvSpPr>
        <p:spPr bwMode="auto">
          <a:xfrm>
            <a:off x="0" y="6583363"/>
            <a:ext cx="2057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sz="1200" dirty="0">
                <a:solidFill>
                  <a:schemeClr val="bg1">
                    <a:lumMod val="65000"/>
                  </a:schemeClr>
                </a:solidFill>
                <a:latin typeface="Trebuchet MS" pitchFamily="34" charset="0"/>
                <a:ea typeface="Arial Unicode MS" pitchFamily="34" charset="-128"/>
                <a:cs typeface="Arial Unicode MS" pitchFamily="34" charset="-128"/>
              </a:rPr>
              <a:t>Images from Dave </a:t>
            </a:r>
            <a:r>
              <a:rPr lang="en-US" altLang="en-US" sz="1200" dirty="0" err="1">
                <a:solidFill>
                  <a:schemeClr val="bg1">
                    <a:lumMod val="65000"/>
                  </a:schemeClr>
                </a:solidFill>
                <a:latin typeface="Trebuchet MS" pitchFamily="34" charset="0"/>
                <a:ea typeface="Arial Unicode MS" pitchFamily="34" charset="-128"/>
                <a:cs typeface="Arial Unicode MS" pitchFamily="34" charset="-128"/>
              </a:rPr>
              <a:t>Kauchak</a:t>
            </a:r>
            <a:endParaRPr lang="en-US" altLang="en-US" sz="1200" dirty="0">
              <a:solidFill>
                <a:schemeClr val="bg1">
                  <a:lumMod val="65000"/>
                </a:schemeClr>
              </a:solidFill>
              <a:latin typeface="Trebuchet MS" pitchFamily="34" charset="0"/>
              <a:ea typeface="Arial Unicode MS" pitchFamily="34" charset="-128"/>
              <a:cs typeface="Arial Unicode MS" pitchFamily="34" charset="-128"/>
            </a:endParaRPr>
          </a:p>
        </p:txBody>
      </p:sp>
      <p:pic>
        <p:nvPicPr>
          <p:cNvPr id="59397" name="Picture 5" descr="marg-bin2"/>
          <p:cNvPicPr>
            <a:picLocks noChangeAspect="1" noChangeArrowheads="1"/>
          </p:cNvPicPr>
          <p:nvPr/>
        </p:nvPicPr>
        <p:blipFill>
          <a:blip r:embed="rId3">
            <a:extLst>
              <a:ext uri="{28A0092B-C50C-407E-A947-70E740481C1C}">
                <a14:useLocalDpi xmlns:a14="http://schemas.microsoft.com/office/drawing/2010/main" val="0"/>
              </a:ext>
            </a:extLst>
          </a:blip>
          <a:srcRect t="7805"/>
          <a:stretch>
            <a:fillRect/>
          </a:stretch>
        </p:blipFill>
        <p:spPr bwMode="auto">
          <a:xfrm>
            <a:off x="5105400" y="1600200"/>
            <a:ext cx="30099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6" descr="marg-bin1"/>
          <p:cNvPicPr>
            <a:picLocks noChangeAspect="1" noChangeArrowheads="1"/>
          </p:cNvPicPr>
          <p:nvPr/>
        </p:nvPicPr>
        <p:blipFill>
          <a:blip r:embed="rId4">
            <a:extLst>
              <a:ext uri="{28A0092B-C50C-407E-A947-70E740481C1C}">
                <a14:useLocalDpi xmlns:a14="http://schemas.microsoft.com/office/drawing/2010/main" val="0"/>
              </a:ext>
            </a:extLst>
          </a:blip>
          <a:srcRect t="7495"/>
          <a:stretch>
            <a:fillRect/>
          </a:stretch>
        </p:blipFill>
        <p:spPr bwMode="auto">
          <a:xfrm>
            <a:off x="5105400" y="3365500"/>
            <a:ext cx="3429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7" descr="normal-binning"/>
          <p:cNvPicPr>
            <a:picLocks noChangeAspect="1" noChangeArrowheads="1"/>
          </p:cNvPicPr>
          <p:nvPr/>
        </p:nvPicPr>
        <p:blipFill>
          <a:blip r:embed="rId5">
            <a:extLst>
              <a:ext uri="{28A0092B-C50C-407E-A947-70E740481C1C}">
                <a14:useLocalDpi xmlns:a14="http://schemas.microsoft.com/office/drawing/2010/main" val="0"/>
              </a:ext>
            </a:extLst>
          </a:blip>
          <a:srcRect t="7007"/>
          <a:stretch>
            <a:fillRect/>
          </a:stretch>
        </p:blipFill>
        <p:spPr bwMode="auto">
          <a:xfrm>
            <a:off x="914400" y="3400425"/>
            <a:ext cx="3352800"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1371600"/>
            <a:ext cx="30099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1" name="Rectangle 9"/>
          <p:cNvSpPr>
            <a:spLocks noChangeArrowheads="1"/>
          </p:cNvSpPr>
          <p:nvPr/>
        </p:nvSpPr>
        <p:spPr bwMode="auto">
          <a:xfrm>
            <a:off x="5257800" y="5410200"/>
            <a:ext cx="36258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20000"/>
              </a:spcBef>
            </a:pPr>
            <a:r>
              <a:rPr lang="en-US" altLang="en-US" sz="2400">
                <a:solidFill>
                  <a:prstClr val="black"/>
                </a:solidFill>
                <a:cs typeface="Arial" pitchFamily="34" charset="0"/>
              </a:rPr>
              <a:t>Marginal histogram</a:t>
            </a:r>
          </a:p>
          <a:p>
            <a:pPr lvl="1" eaLnBrk="1" hangingPunct="1">
              <a:spcBef>
                <a:spcPct val="20000"/>
              </a:spcBef>
              <a:buFontTx/>
              <a:buChar char="•"/>
            </a:pPr>
            <a:r>
              <a:rPr lang="en-US" altLang="en-US" sz="1500">
                <a:solidFill>
                  <a:prstClr val="black"/>
                </a:solidFill>
                <a:cs typeface="Arial" pitchFamily="34" charset="0"/>
              </a:rPr>
              <a:t>Requires independent features</a:t>
            </a:r>
          </a:p>
          <a:p>
            <a:pPr lvl="1" eaLnBrk="1" hangingPunct="1">
              <a:spcBef>
                <a:spcPct val="20000"/>
              </a:spcBef>
              <a:buFontTx/>
              <a:buChar char="•"/>
            </a:pPr>
            <a:r>
              <a:rPr lang="en-US" altLang="en-US" sz="1500">
                <a:solidFill>
                  <a:prstClr val="black"/>
                </a:solidFill>
                <a:cs typeface="Arial" pitchFamily="34" charset="0"/>
              </a:rPr>
              <a:t>More data/bin than </a:t>
            </a:r>
            <a:br>
              <a:rPr lang="en-US" altLang="en-US" sz="1500">
                <a:solidFill>
                  <a:prstClr val="black"/>
                </a:solidFill>
                <a:cs typeface="Arial" pitchFamily="34" charset="0"/>
              </a:rPr>
            </a:br>
            <a:r>
              <a:rPr lang="en-US" altLang="en-US" sz="1500">
                <a:solidFill>
                  <a:prstClr val="black"/>
                </a:solidFill>
                <a:cs typeface="Arial" pitchFamily="34" charset="0"/>
              </a:rPr>
              <a:t>joint histogram</a:t>
            </a:r>
            <a:endParaRPr lang="en-US" altLang="en-US" sz="2000">
              <a:solidFill>
                <a:prstClr val="black"/>
              </a:solidFill>
              <a:cs typeface="Arial" pitchFamily="34" charset="0"/>
            </a:endParaRPr>
          </a:p>
        </p:txBody>
      </p:sp>
      <p:sp>
        <p:nvSpPr>
          <p:cNvPr id="59402" name="TextBox 9"/>
          <p:cNvSpPr txBox="1">
            <a:spLocks noChangeArrowheads="1"/>
          </p:cNvSpPr>
          <p:nvPr/>
        </p:nvSpPr>
        <p:spPr bwMode="auto">
          <a:xfrm>
            <a:off x="914400" y="990600"/>
            <a:ext cx="6997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a:solidFill>
                  <a:prstClr val="black"/>
                </a:solidFill>
              </a:rPr>
              <a:t>Histogram: Probability or count of data in each bin</a:t>
            </a:r>
          </a:p>
        </p:txBody>
      </p:sp>
    </p:spTree>
    <p:extLst>
      <p:ext uri="{BB962C8B-B14F-4D97-AF65-F5344CB8AC3E}">
        <p14:creationId xmlns:p14="http://schemas.microsoft.com/office/powerpoint/2010/main" val="124835955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708025" y="3878263"/>
            <a:ext cx="1654175"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02000"/>
              </a:lnSpc>
              <a:spcBef>
                <a:spcPct val="50000"/>
              </a:spcBef>
              <a:buClr>
                <a:srgbClr val="000000"/>
              </a:buClr>
              <a:buSzPct val="100000"/>
              <a:buFont typeface="Times New Roman" pitchFamily="18" charset="0"/>
              <a:buNone/>
            </a:pPr>
            <a:r>
              <a:rPr lang="en-US" altLang="en-US" sz="2200">
                <a:solidFill>
                  <a:prstClr val="white"/>
                </a:solidFill>
                <a:latin typeface="Trebuchet MS" pitchFamily="34" charset="0"/>
                <a:ea typeface="Arial Unicode MS" pitchFamily="34" charset="-128"/>
                <a:cs typeface="Arial Unicode MS" pitchFamily="34" charset="-128"/>
              </a:rPr>
              <a:t>EASE Truss </a:t>
            </a:r>
            <a:br>
              <a:rPr lang="en-US" altLang="en-US" sz="2200">
                <a:solidFill>
                  <a:prstClr val="white"/>
                </a:solidFill>
                <a:latin typeface="Trebuchet MS" pitchFamily="34" charset="0"/>
                <a:ea typeface="Arial Unicode MS" pitchFamily="34" charset="-128"/>
                <a:cs typeface="Arial Unicode MS" pitchFamily="34" charset="-128"/>
              </a:rPr>
            </a:br>
            <a:r>
              <a:rPr lang="en-US" altLang="en-US" sz="2200">
                <a:solidFill>
                  <a:prstClr val="white"/>
                </a:solidFill>
                <a:latin typeface="Trebuchet MS" pitchFamily="34" charset="0"/>
                <a:ea typeface="Arial Unicode MS" pitchFamily="34" charset="-128"/>
                <a:cs typeface="Arial Unicode MS" pitchFamily="34" charset="-128"/>
              </a:rPr>
              <a:t>Assembly</a:t>
            </a:r>
          </a:p>
        </p:txBody>
      </p:sp>
      <p:sp>
        <p:nvSpPr>
          <p:cNvPr id="60419" name="Text Box 3"/>
          <p:cNvSpPr txBox="1">
            <a:spLocks noChangeArrowheads="1"/>
          </p:cNvSpPr>
          <p:nvPr/>
        </p:nvSpPr>
        <p:spPr bwMode="auto">
          <a:xfrm>
            <a:off x="6248400" y="5778500"/>
            <a:ext cx="24384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02000"/>
              </a:lnSpc>
              <a:spcBef>
                <a:spcPct val="50000"/>
              </a:spcBef>
              <a:buClr>
                <a:srgbClr val="000000"/>
              </a:buClr>
              <a:buSzPct val="100000"/>
              <a:buFont typeface="Times New Roman" pitchFamily="18" charset="0"/>
              <a:buNone/>
            </a:pPr>
            <a:r>
              <a:rPr lang="en-US" altLang="en-US" sz="2200">
                <a:solidFill>
                  <a:prstClr val="white"/>
                </a:solidFill>
                <a:latin typeface="Trebuchet MS" pitchFamily="34" charset="0"/>
                <a:ea typeface="Arial Unicode MS" pitchFamily="34" charset="-128"/>
                <a:cs typeface="Arial Unicode MS" pitchFamily="34" charset="-128"/>
              </a:rPr>
              <a:t>Space Shuttle Cargo Bay</a:t>
            </a:r>
          </a:p>
        </p:txBody>
      </p:sp>
      <p:sp>
        <p:nvSpPr>
          <p:cNvPr id="60420" name="Rectangle 4"/>
          <p:cNvSpPr>
            <a:spLocks noGrp="1" noChangeArrowheads="1"/>
          </p:cNvSpPr>
          <p:nvPr>
            <p:ph type="title"/>
          </p:nvPr>
        </p:nvSpPr>
        <p:spPr/>
        <p:txBody>
          <a:bodyPr/>
          <a:lstStyle/>
          <a:p>
            <a:r>
              <a:rPr lang="en-US" altLang="en-US"/>
              <a:t>Image Representations: Histograms</a:t>
            </a:r>
          </a:p>
        </p:txBody>
      </p:sp>
      <p:sp>
        <p:nvSpPr>
          <p:cNvPr id="60421" name="Text Box 6"/>
          <p:cNvSpPr txBox="1">
            <a:spLocks noChangeArrowheads="1"/>
          </p:cNvSpPr>
          <p:nvPr/>
        </p:nvSpPr>
        <p:spPr bwMode="auto">
          <a:xfrm>
            <a:off x="0" y="6583363"/>
            <a:ext cx="2057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sz="1200" dirty="0">
                <a:solidFill>
                  <a:schemeClr val="bg1">
                    <a:lumMod val="65000"/>
                  </a:schemeClr>
                </a:solidFill>
                <a:latin typeface="Trebuchet MS" pitchFamily="34" charset="0"/>
                <a:ea typeface="Arial Unicode MS" pitchFamily="34" charset="-128"/>
                <a:cs typeface="Arial Unicode MS" pitchFamily="34" charset="-128"/>
              </a:rPr>
              <a:t>Images from Dave </a:t>
            </a:r>
            <a:r>
              <a:rPr lang="en-US" altLang="en-US" sz="1200" dirty="0" err="1">
                <a:solidFill>
                  <a:schemeClr val="bg1">
                    <a:lumMod val="65000"/>
                  </a:schemeClr>
                </a:solidFill>
                <a:latin typeface="Trebuchet MS" pitchFamily="34" charset="0"/>
                <a:ea typeface="Arial Unicode MS" pitchFamily="34" charset="-128"/>
                <a:cs typeface="Arial Unicode MS" pitchFamily="34" charset="-128"/>
              </a:rPr>
              <a:t>Kauchak</a:t>
            </a:r>
            <a:endParaRPr lang="en-US" altLang="en-US" sz="1200" dirty="0">
              <a:solidFill>
                <a:schemeClr val="bg1">
                  <a:lumMod val="65000"/>
                </a:schemeClr>
              </a:solidFill>
              <a:latin typeface="Trebuchet MS" pitchFamily="34" charset="0"/>
              <a:ea typeface="Arial Unicode MS" pitchFamily="34" charset="-128"/>
              <a:cs typeface="Arial Unicode MS" pitchFamily="34" charset="-128"/>
            </a:endParaRPr>
          </a:p>
        </p:txBody>
      </p:sp>
      <p:pic>
        <p:nvPicPr>
          <p:cNvPr id="6042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362200"/>
            <a:ext cx="30099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362200"/>
            <a:ext cx="30099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4" name="TextBox 8"/>
          <p:cNvSpPr txBox="1">
            <a:spLocks noChangeArrowheads="1"/>
          </p:cNvSpPr>
          <p:nvPr/>
        </p:nvSpPr>
        <p:spPr bwMode="auto">
          <a:xfrm>
            <a:off x="3276600" y="1447800"/>
            <a:ext cx="20304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3200">
                <a:solidFill>
                  <a:prstClr val="black"/>
                </a:solidFill>
              </a:rPr>
              <a:t>Clustering</a:t>
            </a:r>
          </a:p>
        </p:txBody>
      </p:sp>
      <p:sp>
        <p:nvSpPr>
          <p:cNvPr id="60425" name="TextBox 9"/>
          <p:cNvSpPr txBox="1">
            <a:spLocks noChangeArrowheads="1"/>
          </p:cNvSpPr>
          <p:nvPr/>
        </p:nvSpPr>
        <p:spPr bwMode="auto">
          <a:xfrm>
            <a:off x="1371600" y="5334000"/>
            <a:ext cx="6088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a:solidFill>
                  <a:prstClr val="black"/>
                </a:solidFill>
              </a:rPr>
              <a:t>Use the same cluster centers for all images</a:t>
            </a:r>
          </a:p>
        </p:txBody>
      </p:sp>
    </p:spTree>
    <p:extLst>
      <p:ext uri="{BB962C8B-B14F-4D97-AF65-F5344CB8AC3E}">
        <p14:creationId xmlns:p14="http://schemas.microsoft.com/office/powerpoint/2010/main" val="1357375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a:xfrm>
            <a:off x="609600" y="76200"/>
            <a:ext cx="8202613" cy="987425"/>
          </a:xfrm>
        </p:spPr>
        <p:txBody>
          <a:bodyPr/>
          <a:lstStyle/>
          <a:p>
            <a:r>
              <a:rPr lang="en-US" altLang="en-US"/>
              <a:t>Computing histogram distance</a:t>
            </a:r>
          </a:p>
        </p:txBody>
      </p:sp>
      <p:pic>
        <p:nvPicPr>
          <p:cNvPr id="859139" name="Picture 3"/>
          <p:cNvPicPr>
            <a:picLocks noChangeAspect="1" noChangeArrowheads="1"/>
          </p:cNvPicPr>
          <p:nvPr/>
        </p:nvPicPr>
        <p:blipFill>
          <a:blip r:embed="rId4">
            <a:extLst>
              <a:ext uri="{28A0092B-C50C-407E-A947-70E740481C1C}">
                <a14:useLocalDpi xmlns:a14="http://schemas.microsoft.com/office/drawing/2010/main" val="0"/>
              </a:ext>
            </a:extLst>
          </a:blip>
          <a:srcRect t="1520" b="66121"/>
          <a:stretch>
            <a:fillRect/>
          </a:stretch>
        </p:blipFill>
        <p:spPr bwMode="auto">
          <a:xfrm>
            <a:off x="914400" y="4906963"/>
            <a:ext cx="6858000" cy="172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9141" name="Text Box 5"/>
          <p:cNvSpPr txBox="1">
            <a:spLocks noChangeArrowheads="1"/>
          </p:cNvSpPr>
          <p:nvPr/>
        </p:nvSpPr>
        <p:spPr bwMode="auto">
          <a:xfrm>
            <a:off x="1981200" y="4038600"/>
            <a:ext cx="4479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prstClr val="black"/>
                </a:solidFill>
              </a:rPr>
              <a:t>Chi-squared Histogram matching distance</a:t>
            </a:r>
            <a:endParaRPr lang="ru-RU" altLang="en-US">
              <a:solidFill>
                <a:prstClr val="black"/>
              </a:solidFill>
            </a:endParaRPr>
          </a:p>
        </p:txBody>
      </p:sp>
      <p:graphicFrame>
        <p:nvGraphicFramePr>
          <p:cNvPr id="8" name="Object 2"/>
          <p:cNvGraphicFramePr>
            <a:graphicFrameLocks noChangeAspect="1"/>
          </p:cNvGraphicFramePr>
          <p:nvPr/>
        </p:nvGraphicFramePr>
        <p:xfrm>
          <a:off x="1600200" y="3048000"/>
          <a:ext cx="4384675" cy="1016000"/>
        </p:xfrm>
        <a:graphic>
          <a:graphicData uri="http://schemas.openxmlformats.org/presentationml/2006/ole">
            <mc:AlternateContent xmlns:mc="http://schemas.openxmlformats.org/markup-compatibility/2006">
              <mc:Choice xmlns:v="urn:schemas-microsoft-com:vml" Requires="v">
                <p:oleObj spid="_x0000_s61570" name="Equation" r:id="rId5" imgW="2082600" imgH="482400" progId="Equation.3">
                  <p:embed/>
                </p:oleObj>
              </mc:Choice>
              <mc:Fallback>
                <p:oleObj name="Equation" r:id="rId5" imgW="2082600" imgH="482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3048000"/>
                        <a:ext cx="4384675" cy="10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27" name="Object 3"/>
          <p:cNvGraphicFramePr>
            <a:graphicFrameLocks noChangeAspect="1"/>
          </p:cNvGraphicFramePr>
          <p:nvPr/>
        </p:nvGraphicFramePr>
        <p:xfrm>
          <a:off x="1676400" y="1219200"/>
          <a:ext cx="5081588" cy="908050"/>
        </p:xfrm>
        <a:graphic>
          <a:graphicData uri="http://schemas.openxmlformats.org/presentationml/2006/ole">
            <mc:AlternateContent xmlns:mc="http://schemas.openxmlformats.org/markup-compatibility/2006">
              <mc:Choice xmlns:v="urn:schemas-microsoft-com:vml" Requires="v">
                <p:oleObj spid="_x0000_s61571" name="Equation" r:id="rId7" imgW="2412720" imgH="431640" progId="Equation.3">
                  <p:embed/>
                </p:oleObj>
              </mc:Choice>
              <mc:Fallback>
                <p:oleObj name="Equation" r:id="rId7" imgW="2412720" imgH="431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400" y="1219200"/>
                        <a:ext cx="5081588" cy="90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31" name="Text Box 5"/>
          <p:cNvSpPr txBox="1">
            <a:spLocks noChangeArrowheads="1"/>
          </p:cNvSpPr>
          <p:nvPr/>
        </p:nvSpPr>
        <p:spPr bwMode="auto">
          <a:xfrm>
            <a:off x="1524000" y="2133600"/>
            <a:ext cx="607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prstClr val="black"/>
                </a:solidFill>
              </a:rPr>
              <a:t>Histogram intersection (assuming normalized histograms)</a:t>
            </a:r>
            <a:endParaRPr lang="ru-RU" altLang="en-US">
              <a:solidFill>
                <a:prstClr val="black"/>
              </a:solidFill>
            </a:endParaRPr>
          </a:p>
        </p:txBody>
      </p:sp>
      <p:sp>
        <p:nvSpPr>
          <p:cNvPr id="9" name="TextBox 8"/>
          <p:cNvSpPr txBox="1">
            <a:spLocks noChangeArrowheads="1"/>
          </p:cNvSpPr>
          <p:nvPr/>
        </p:nvSpPr>
        <p:spPr bwMode="auto">
          <a:xfrm>
            <a:off x="1219200" y="6488113"/>
            <a:ext cx="6148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prstClr val="black"/>
                </a:solidFill>
              </a:rPr>
              <a:t>Cars found by color histogram matching using chi-squared</a:t>
            </a:r>
          </a:p>
        </p:txBody>
      </p:sp>
      <p:sp>
        <p:nvSpPr>
          <p:cNvPr id="10" name="TextBox 9"/>
          <p:cNvSpPr txBox="1"/>
          <p:nvPr/>
        </p:nvSpPr>
        <p:spPr>
          <a:xfrm>
            <a:off x="8146560" y="6550223"/>
            <a:ext cx="1047584" cy="307777"/>
          </a:xfrm>
          <a:prstGeom prst="rect">
            <a:avLst/>
          </a:prstGeom>
          <a:noFill/>
        </p:spPr>
        <p:txBody>
          <a:bodyPr wrap="square" rtlCol="0">
            <a:spAutoFit/>
          </a:bodyPr>
          <a:lstStyle/>
          <a:p>
            <a:r>
              <a:rPr lang="en-US" sz="1400" dirty="0">
                <a:solidFill>
                  <a:schemeClr val="bg1">
                    <a:lumMod val="65000"/>
                  </a:schemeClr>
                </a:solidFill>
                <a:latin typeface="+mn-lt"/>
                <a:cs typeface="Calibri" panose="020F0502020204030204" pitchFamily="34" charset="0"/>
              </a:rPr>
              <a:t>James Hays</a:t>
            </a:r>
          </a:p>
        </p:txBody>
      </p:sp>
    </p:spTree>
    <p:extLst>
      <p:ext uri="{BB962C8B-B14F-4D97-AF65-F5344CB8AC3E}">
        <p14:creationId xmlns:p14="http://schemas.microsoft.com/office/powerpoint/2010/main" val="2362321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91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8591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9141"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altLang="en-US"/>
              <a:t>Histograms: Implementation issues</a:t>
            </a:r>
          </a:p>
        </p:txBody>
      </p:sp>
      <p:grpSp>
        <p:nvGrpSpPr>
          <p:cNvPr id="2" name="Group 7"/>
          <p:cNvGrpSpPr>
            <a:grpSpLocks/>
          </p:cNvGrpSpPr>
          <p:nvPr/>
        </p:nvGrpSpPr>
        <p:grpSpPr bwMode="auto">
          <a:xfrm>
            <a:off x="381000" y="2590800"/>
            <a:ext cx="8229600" cy="1701800"/>
            <a:chOff x="228600" y="1219200"/>
            <a:chExt cx="8229600" cy="1701463"/>
          </a:xfrm>
        </p:grpSpPr>
        <p:sp>
          <p:nvSpPr>
            <p:cNvPr id="4" name="Left-Right Arrow 3"/>
            <p:cNvSpPr/>
            <p:nvPr/>
          </p:nvSpPr>
          <p:spPr>
            <a:xfrm>
              <a:off x="609600" y="1219200"/>
              <a:ext cx="7848600" cy="609479"/>
            </a:xfrm>
            <a:prstGeom prst="leftRightArrow">
              <a:avLst/>
            </a:prstGeom>
            <a:gradFill flip="none" rotWithShape="1">
              <a:gsLst>
                <a:gs pos="0">
                  <a:srgbClr val="000082"/>
                </a:gs>
                <a:gs pos="30000">
                  <a:srgbClr val="66008F"/>
                </a:gs>
                <a:gs pos="64999">
                  <a:srgbClr val="BA0066"/>
                </a:gs>
                <a:gs pos="89999">
                  <a:srgbClr val="FF0000"/>
                </a:gs>
                <a:gs pos="100000">
                  <a:srgbClr val="FF8200"/>
                </a:gs>
              </a:gsLst>
              <a:lin ang="10800000" scaled="0"/>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1446" name="TextBox 4"/>
            <p:cNvSpPr txBox="1">
              <a:spLocks noChangeArrowheads="1"/>
            </p:cNvSpPr>
            <p:nvPr/>
          </p:nvSpPr>
          <p:spPr bwMode="auto">
            <a:xfrm>
              <a:off x="228600" y="1828800"/>
              <a:ext cx="254428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a:solidFill>
                    <a:prstClr val="black"/>
                  </a:solidFill>
                </a:rPr>
                <a:t>Few Bins</a:t>
              </a:r>
            </a:p>
            <a:p>
              <a:pPr eaLnBrk="1" hangingPunct="1"/>
              <a:r>
                <a:rPr lang="en-US" altLang="en-US">
                  <a:solidFill>
                    <a:prstClr val="black"/>
                  </a:solidFill>
                </a:rPr>
                <a:t>Need less data</a:t>
              </a:r>
            </a:p>
            <a:p>
              <a:pPr eaLnBrk="1" hangingPunct="1"/>
              <a:r>
                <a:rPr lang="en-US" altLang="en-US">
                  <a:solidFill>
                    <a:prstClr val="black"/>
                  </a:solidFill>
                </a:rPr>
                <a:t>Coarser representation</a:t>
              </a:r>
            </a:p>
          </p:txBody>
        </p:sp>
        <p:sp>
          <p:nvSpPr>
            <p:cNvPr id="61447" name="TextBox 5"/>
            <p:cNvSpPr txBox="1">
              <a:spLocks noChangeArrowheads="1"/>
            </p:cNvSpPr>
            <p:nvPr/>
          </p:nvSpPr>
          <p:spPr bwMode="auto">
            <a:xfrm>
              <a:off x="6019800" y="1905000"/>
              <a:ext cx="224933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a:solidFill>
                    <a:prstClr val="black"/>
                  </a:solidFill>
                </a:rPr>
                <a:t>Many Bins</a:t>
              </a:r>
            </a:p>
            <a:p>
              <a:pPr eaLnBrk="1" hangingPunct="1"/>
              <a:r>
                <a:rPr lang="en-US" altLang="en-US">
                  <a:solidFill>
                    <a:prstClr val="black"/>
                  </a:solidFill>
                </a:rPr>
                <a:t>Need more data</a:t>
              </a:r>
            </a:p>
            <a:p>
              <a:pPr eaLnBrk="1" hangingPunct="1"/>
              <a:r>
                <a:rPr lang="en-US" altLang="en-US">
                  <a:solidFill>
                    <a:prstClr val="black"/>
                  </a:solidFill>
                </a:rPr>
                <a:t>Finer representation</a:t>
              </a:r>
            </a:p>
          </p:txBody>
        </p:sp>
      </p:grpSp>
      <p:sp>
        <p:nvSpPr>
          <p:cNvPr id="7" name="Content Placeholder 6"/>
          <p:cNvSpPr>
            <a:spLocks noGrp="1"/>
          </p:cNvSpPr>
          <p:nvPr>
            <p:ph idx="1"/>
          </p:nvPr>
        </p:nvSpPr>
        <p:spPr>
          <a:xfrm>
            <a:off x="457200" y="990600"/>
            <a:ext cx="8229600" cy="5562600"/>
          </a:xfrm>
        </p:spPr>
        <p:txBody>
          <a:bodyPr>
            <a:normAutofit fontScale="85000" lnSpcReduction="20000"/>
          </a:bodyPr>
          <a:lstStyle/>
          <a:p>
            <a:pPr>
              <a:defRPr/>
            </a:pPr>
            <a:r>
              <a:rPr lang="en-US" dirty="0"/>
              <a:t>Quantization</a:t>
            </a:r>
          </a:p>
          <a:p>
            <a:pPr lvl="1">
              <a:defRPr/>
            </a:pPr>
            <a:r>
              <a:rPr lang="en-US" dirty="0"/>
              <a:t>Grids: fast but applicable only with few dimensions</a:t>
            </a:r>
          </a:p>
          <a:p>
            <a:pPr lvl="1">
              <a:defRPr/>
            </a:pPr>
            <a:r>
              <a:rPr lang="en-US" dirty="0"/>
              <a:t>Clustering: slower but can quantize data in higher dimensions</a:t>
            </a:r>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r>
              <a:rPr lang="en-US" dirty="0"/>
              <a:t>Matching</a:t>
            </a:r>
          </a:p>
          <a:p>
            <a:pPr lvl="1">
              <a:defRPr/>
            </a:pPr>
            <a:r>
              <a:rPr lang="en-US" dirty="0"/>
              <a:t>Histogram intersection or Euclidean may be faster</a:t>
            </a:r>
          </a:p>
          <a:p>
            <a:pPr lvl="1">
              <a:defRPr/>
            </a:pPr>
            <a:r>
              <a:rPr lang="en-US" dirty="0"/>
              <a:t>Chi-squared often works better</a:t>
            </a:r>
          </a:p>
          <a:p>
            <a:pPr lvl="1">
              <a:defRPr/>
            </a:pPr>
            <a:r>
              <a:rPr lang="en-US" dirty="0"/>
              <a:t>Earth mover’s distance is good for when nearby bins represent similar values</a:t>
            </a:r>
          </a:p>
        </p:txBody>
      </p:sp>
      <p:sp>
        <p:nvSpPr>
          <p:cNvPr id="8" name="TextBox 7"/>
          <p:cNvSpPr txBox="1"/>
          <p:nvPr/>
        </p:nvSpPr>
        <p:spPr>
          <a:xfrm>
            <a:off x="8146560" y="6550223"/>
            <a:ext cx="1047584" cy="307777"/>
          </a:xfrm>
          <a:prstGeom prst="rect">
            <a:avLst/>
          </a:prstGeom>
          <a:noFill/>
        </p:spPr>
        <p:txBody>
          <a:bodyPr wrap="square" rtlCol="0">
            <a:spAutoFit/>
          </a:bodyPr>
          <a:lstStyle/>
          <a:p>
            <a:r>
              <a:rPr lang="en-US" sz="1400" dirty="0">
                <a:solidFill>
                  <a:schemeClr val="bg1">
                    <a:lumMod val="65000"/>
                  </a:schemeClr>
                </a:solidFill>
                <a:latin typeface="+mn-lt"/>
                <a:cs typeface="Calibri" panose="020F0502020204030204" pitchFamily="34" charset="0"/>
              </a:rPr>
              <a:t>James Hays</a:t>
            </a:r>
          </a:p>
        </p:txBody>
      </p:sp>
    </p:spTree>
    <p:extLst>
      <p:ext uri="{BB962C8B-B14F-4D97-AF65-F5344CB8AC3E}">
        <p14:creationId xmlns:p14="http://schemas.microsoft.com/office/powerpoint/2010/main" val="2055388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246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76400"/>
            <a:ext cx="33147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itle 1"/>
          <p:cNvSpPr>
            <a:spLocks noGrp="1"/>
          </p:cNvSpPr>
          <p:nvPr>
            <p:ph type="title"/>
          </p:nvPr>
        </p:nvSpPr>
        <p:spPr>
          <a:xfrm>
            <a:off x="381000" y="76200"/>
            <a:ext cx="8763000" cy="914400"/>
          </a:xfrm>
        </p:spPr>
        <p:txBody>
          <a:bodyPr>
            <a:normAutofit fontScale="90000"/>
          </a:bodyPr>
          <a:lstStyle/>
          <a:p>
            <a:pPr eaLnBrk="1" hangingPunct="1">
              <a:defRPr/>
            </a:pPr>
            <a:r>
              <a:rPr lang="en-US" dirty="0"/>
              <a:t>For what things do we compute histograms?</a:t>
            </a:r>
          </a:p>
        </p:txBody>
      </p:sp>
      <p:sp>
        <p:nvSpPr>
          <p:cNvPr id="24579" name="Content Placeholder 2"/>
          <p:cNvSpPr>
            <a:spLocks noGrp="1"/>
          </p:cNvSpPr>
          <p:nvPr>
            <p:ph idx="1"/>
          </p:nvPr>
        </p:nvSpPr>
        <p:spPr>
          <a:xfrm>
            <a:off x="457200" y="990600"/>
            <a:ext cx="8229600" cy="5715000"/>
          </a:xfrm>
        </p:spPr>
        <p:txBody>
          <a:bodyPr>
            <a:normAutofit/>
          </a:bodyPr>
          <a:lstStyle/>
          <a:p>
            <a:pPr eaLnBrk="1" hangingPunct="1">
              <a:defRPr/>
            </a:pPr>
            <a:r>
              <a:rPr lang="en-US" dirty="0"/>
              <a:t>Color</a:t>
            </a:r>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r>
              <a:rPr lang="en-US" dirty="0"/>
              <a:t>Model local appearance</a:t>
            </a:r>
          </a:p>
        </p:txBody>
      </p:sp>
      <p:sp>
        <p:nvSpPr>
          <p:cNvPr id="62469" name="TextBox 6"/>
          <p:cNvSpPr txBox="1">
            <a:spLocks noChangeArrowheads="1"/>
          </p:cNvSpPr>
          <p:nvPr/>
        </p:nvSpPr>
        <p:spPr bwMode="auto">
          <a:xfrm>
            <a:off x="1371600" y="4876800"/>
            <a:ext cx="2146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prstClr val="black"/>
                </a:solidFill>
              </a:rPr>
              <a:t>L*a*b* color space </a:t>
            </a:r>
          </a:p>
        </p:txBody>
      </p:sp>
      <p:pic>
        <p:nvPicPr>
          <p:cNvPr id="6247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905000"/>
            <a:ext cx="312420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1" name="TextBox 8"/>
          <p:cNvSpPr txBox="1">
            <a:spLocks noChangeArrowheads="1"/>
          </p:cNvSpPr>
          <p:nvPr/>
        </p:nvSpPr>
        <p:spPr bwMode="auto">
          <a:xfrm>
            <a:off x="5638800" y="4876800"/>
            <a:ext cx="1966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prstClr val="black"/>
                </a:solidFill>
              </a:rPr>
              <a:t>HSV color space </a:t>
            </a:r>
          </a:p>
        </p:txBody>
      </p:sp>
      <p:sp>
        <p:nvSpPr>
          <p:cNvPr id="8" name="TextBox 7"/>
          <p:cNvSpPr txBox="1"/>
          <p:nvPr/>
        </p:nvSpPr>
        <p:spPr>
          <a:xfrm>
            <a:off x="8146560" y="6550223"/>
            <a:ext cx="1047584" cy="307777"/>
          </a:xfrm>
          <a:prstGeom prst="rect">
            <a:avLst/>
          </a:prstGeom>
          <a:noFill/>
        </p:spPr>
        <p:txBody>
          <a:bodyPr wrap="square" rtlCol="0">
            <a:spAutoFit/>
          </a:bodyPr>
          <a:lstStyle/>
          <a:p>
            <a:r>
              <a:rPr lang="en-US" sz="1400" dirty="0">
                <a:solidFill>
                  <a:schemeClr val="bg1">
                    <a:lumMod val="65000"/>
                  </a:schemeClr>
                </a:solidFill>
                <a:latin typeface="+mn-lt"/>
                <a:cs typeface="Calibri" panose="020F0502020204030204" pitchFamily="34" charset="0"/>
              </a:rPr>
              <a:t>James Hays</a:t>
            </a:r>
          </a:p>
        </p:txBody>
      </p:sp>
    </p:spTree>
    <p:extLst>
      <p:ext uri="{BB962C8B-B14F-4D97-AF65-F5344CB8AC3E}">
        <p14:creationId xmlns:p14="http://schemas.microsoft.com/office/powerpoint/2010/main" val="18884019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2" name="Content Placeholder 2"/>
          <p:cNvSpPr>
            <a:spLocks noGrp="1"/>
          </p:cNvSpPr>
          <p:nvPr>
            <p:ph idx="1"/>
          </p:nvPr>
        </p:nvSpPr>
        <p:spPr>
          <a:xfrm>
            <a:off x="457200" y="990600"/>
            <a:ext cx="8229600" cy="2410607"/>
          </a:xfrm>
        </p:spPr>
        <p:txBody>
          <a:bodyPr>
            <a:normAutofit/>
          </a:bodyPr>
          <a:lstStyle/>
          <a:p>
            <a:pPr eaLnBrk="1" hangingPunct="1"/>
            <a:r>
              <a:rPr lang="en-US" dirty="0"/>
              <a:t>Texture</a:t>
            </a:r>
          </a:p>
          <a:p>
            <a:pPr eaLnBrk="1" hangingPunct="1"/>
            <a:r>
              <a:rPr lang="en-US" altLang="en-US" dirty="0"/>
              <a:t>Local histograms of oriented gradients</a:t>
            </a:r>
          </a:p>
          <a:p>
            <a:pPr eaLnBrk="1" hangingPunct="1"/>
            <a:r>
              <a:rPr lang="en-US" altLang="en-US" dirty="0"/>
              <a:t>SIFT: Scale Invariant Feature Transform</a:t>
            </a:r>
          </a:p>
          <a:p>
            <a:pPr lvl="1" eaLnBrk="1" hangingPunct="1"/>
            <a:r>
              <a:rPr lang="en-US" altLang="en-US" dirty="0"/>
              <a:t>Extremely popular (40k citations)</a:t>
            </a:r>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p:txBody>
      </p:sp>
      <p:sp>
        <p:nvSpPr>
          <p:cNvPr id="63493" name="TextBox 5"/>
          <p:cNvSpPr txBox="1">
            <a:spLocks noChangeArrowheads="1"/>
          </p:cNvSpPr>
          <p:nvPr/>
        </p:nvSpPr>
        <p:spPr bwMode="auto">
          <a:xfrm>
            <a:off x="3048000" y="6248400"/>
            <a:ext cx="2466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000" dirty="0">
                <a:solidFill>
                  <a:prstClr val="black"/>
                </a:solidFill>
                <a:latin typeface="Calibri" pitchFamily="34" charset="0"/>
              </a:rPr>
              <a:t>SIFT – Lowe IJCV 2004</a:t>
            </a:r>
          </a:p>
        </p:txBody>
      </p:sp>
      <p:pic>
        <p:nvPicPr>
          <p:cNvPr id="6349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 y="3679825"/>
            <a:ext cx="2590800"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381000" y="76200"/>
            <a:ext cx="8763000" cy="914400"/>
          </a:xfrm>
        </p:spPr>
        <p:txBody>
          <a:bodyPr>
            <a:normAutofit fontScale="90000"/>
          </a:bodyPr>
          <a:lstStyle/>
          <a:p>
            <a:pPr eaLnBrk="1" hangingPunct="1">
              <a:defRPr/>
            </a:pPr>
            <a:r>
              <a:rPr lang="en-US" dirty="0"/>
              <a:t>For what things do we compute histograms?</a:t>
            </a:r>
          </a:p>
        </p:txBody>
      </p:sp>
      <p:pic>
        <p:nvPicPr>
          <p:cNvPr id="3" name="Picture 2"/>
          <p:cNvPicPr>
            <a:picLocks noChangeAspect="1"/>
          </p:cNvPicPr>
          <p:nvPr/>
        </p:nvPicPr>
        <p:blipFill>
          <a:blip r:embed="rId4"/>
          <a:stretch>
            <a:fillRect/>
          </a:stretch>
        </p:blipFill>
        <p:spPr>
          <a:xfrm>
            <a:off x="2743200" y="3546060"/>
            <a:ext cx="6305847" cy="2618447"/>
          </a:xfrm>
          <a:prstGeom prst="rect">
            <a:avLst/>
          </a:prstGeom>
        </p:spPr>
      </p:pic>
      <p:sp>
        <p:nvSpPr>
          <p:cNvPr id="4" name="Rectangle 3"/>
          <p:cNvSpPr/>
          <p:nvPr/>
        </p:nvSpPr>
        <p:spPr>
          <a:xfrm>
            <a:off x="2697480" y="3401207"/>
            <a:ext cx="1645920" cy="4087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146560" y="6550223"/>
            <a:ext cx="1047584" cy="307777"/>
          </a:xfrm>
          <a:prstGeom prst="rect">
            <a:avLst/>
          </a:prstGeom>
          <a:noFill/>
        </p:spPr>
        <p:txBody>
          <a:bodyPr wrap="square" rtlCol="0">
            <a:spAutoFit/>
          </a:bodyPr>
          <a:lstStyle/>
          <a:p>
            <a:r>
              <a:rPr lang="en-US" sz="1400" dirty="0">
                <a:solidFill>
                  <a:schemeClr val="bg1">
                    <a:lumMod val="65000"/>
                  </a:schemeClr>
                </a:solidFill>
                <a:latin typeface="+mn-lt"/>
                <a:cs typeface="Calibri" panose="020F0502020204030204" pitchFamily="34" charset="0"/>
              </a:rPr>
              <a:t>James Hays</a:t>
            </a:r>
          </a:p>
        </p:txBody>
      </p:sp>
    </p:spTree>
    <p:extLst>
      <p:ext uri="{BB962C8B-B14F-4D97-AF65-F5344CB8AC3E}">
        <p14:creationId xmlns:p14="http://schemas.microsoft.com/office/powerpoint/2010/main" val="3635084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a:t>Quick review: Harris Corner Detector</a:t>
            </a:r>
          </a:p>
        </p:txBody>
      </p:sp>
      <p:sp>
        <p:nvSpPr>
          <p:cNvPr id="3" name="Date Placeholder 2"/>
          <p:cNvSpPr>
            <a:spLocks noGrp="1"/>
          </p:cNvSpPr>
          <p:nvPr>
            <p:ph type="dt" sz="half" idx="10"/>
          </p:nvPr>
        </p:nvSpPr>
        <p:spPr/>
        <p:txBody>
          <a:bodyPr/>
          <a:lstStyle/>
          <a:p>
            <a:r>
              <a:rPr lang="en-US"/>
              <a:t>17-Oct-17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5</a:t>
            </a:fld>
            <a:endParaRPr lang="en-US" dirty="0"/>
          </a:p>
        </p:txBody>
      </p:sp>
      <p:grpSp>
        <p:nvGrpSpPr>
          <p:cNvPr id="5" name="Group 4"/>
          <p:cNvGrpSpPr>
            <a:grpSpLocks/>
          </p:cNvGrpSpPr>
          <p:nvPr/>
        </p:nvGrpSpPr>
        <p:grpSpPr bwMode="auto">
          <a:xfrm>
            <a:off x="3204450" y="1905000"/>
            <a:ext cx="2438400" cy="3333750"/>
            <a:chOff x="2160" y="1824"/>
            <a:chExt cx="1536" cy="2100"/>
          </a:xfrm>
        </p:grpSpPr>
        <p:pic>
          <p:nvPicPr>
            <p:cNvPr id="6" name="Picture 5" descr="cor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0" y="1824"/>
              <a:ext cx="1440" cy="144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7" name="Text Box 6"/>
            <p:cNvSpPr txBox="1">
              <a:spLocks noChangeArrowheads="1"/>
            </p:cNvSpPr>
            <p:nvPr/>
          </p:nvSpPr>
          <p:spPr bwMode="auto">
            <a:xfrm>
              <a:off x="2160" y="3284"/>
              <a:ext cx="1536" cy="640"/>
            </a:xfrm>
            <a:prstGeom prst="rect">
              <a:avLst/>
            </a:prstGeom>
            <a:noFill/>
            <a:ln w="9525">
              <a:noFill/>
              <a:miter lim="800000"/>
              <a:headEnd/>
              <a:tailEnd/>
            </a:ln>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r>
                <a:rPr lang="en-US">
                  <a:solidFill>
                    <a:srgbClr val="003399"/>
                  </a:solidFill>
                  <a:cs typeface="Times New Roman" pitchFamily="18" charset="0"/>
                </a:rPr>
                <a:t>“edge”</a:t>
              </a:r>
              <a:r>
                <a:rPr lang="en-US">
                  <a:solidFill>
                    <a:srgbClr val="000000"/>
                  </a:solidFill>
                  <a:cs typeface="Times New Roman" pitchFamily="18" charset="0"/>
                </a:rPr>
                <a:t>:</a:t>
              </a:r>
              <a:br>
                <a:rPr lang="en-US">
                  <a:solidFill>
                    <a:srgbClr val="000000"/>
                  </a:solidFill>
                  <a:cs typeface="Times New Roman" pitchFamily="18" charset="0"/>
                </a:rPr>
              </a:br>
              <a:r>
                <a:rPr lang="en-US">
                  <a:solidFill>
                    <a:srgbClr val="000000"/>
                  </a:solidFill>
                  <a:cs typeface="Times New Roman" pitchFamily="18" charset="0"/>
                </a:rPr>
                <a:t>no change along the edge direction</a:t>
              </a:r>
              <a:endParaRPr lang="ru-RU">
                <a:solidFill>
                  <a:srgbClr val="000000"/>
                </a:solidFill>
                <a:cs typeface="Times New Roman" pitchFamily="18" charset="0"/>
              </a:endParaRPr>
            </a:p>
          </p:txBody>
        </p:sp>
        <p:sp>
          <p:nvSpPr>
            <p:cNvPr id="8" name="Rectangle 7"/>
            <p:cNvSpPr>
              <a:spLocks noChangeArrowheads="1"/>
            </p:cNvSpPr>
            <p:nvPr/>
          </p:nvSpPr>
          <p:spPr bwMode="auto">
            <a:xfrm>
              <a:off x="2496" y="2496"/>
              <a:ext cx="432" cy="432"/>
            </a:xfrm>
            <a:prstGeom prst="rect">
              <a:avLst/>
            </a:prstGeom>
            <a:solidFill>
              <a:srgbClr val="FFCC99">
                <a:alpha val="39999"/>
              </a:srgbClr>
            </a:solidFill>
            <a:ln w="9525">
              <a:solidFill>
                <a:srgbClr val="000000"/>
              </a:solidFill>
              <a:miter lim="800000"/>
              <a:headEnd/>
              <a:tailEnd/>
            </a:ln>
          </p:spPr>
          <p:txBody>
            <a:bodyPr wrap="none" anchor="ctr"/>
            <a:lstStyle/>
            <a:p>
              <a:endParaRPr lang="de-DE">
                <a:solidFill>
                  <a:srgbClr val="000000"/>
                </a:solidFill>
                <a:latin typeface="Arial" pitchFamily="34" charset="0"/>
              </a:endParaRPr>
            </a:p>
          </p:txBody>
        </p:sp>
        <p:sp>
          <p:nvSpPr>
            <p:cNvPr id="9" name="Line 8"/>
            <p:cNvSpPr>
              <a:spLocks noChangeShapeType="1"/>
            </p:cNvSpPr>
            <p:nvPr/>
          </p:nvSpPr>
          <p:spPr bwMode="auto">
            <a:xfrm flipV="1">
              <a:off x="2352" y="2544"/>
              <a:ext cx="0" cy="336"/>
            </a:xfrm>
            <a:prstGeom prst="line">
              <a:avLst/>
            </a:prstGeom>
            <a:noFill/>
            <a:ln w="9525">
              <a:solidFill>
                <a:srgbClr val="000000"/>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endParaRPr lang="en-US"/>
            </a:p>
          </p:txBody>
        </p:sp>
      </p:grpSp>
      <p:grpSp>
        <p:nvGrpSpPr>
          <p:cNvPr id="10" name="Group 9"/>
          <p:cNvGrpSpPr>
            <a:grpSpLocks/>
          </p:cNvGrpSpPr>
          <p:nvPr/>
        </p:nvGrpSpPr>
        <p:grpSpPr bwMode="auto">
          <a:xfrm>
            <a:off x="5795250" y="1905000"/>
            <a:ext cx="2667000" cy="3333750"/>
            <a:chOff x="3792" y="1824"/>
            <a:chExt cx="1680" cy="2100"/>
          </a:xfrm>
        </p:grpSpPr>
        <p:pic>
          <p:nvPicPr>
            <p:cNvPr id="11" name="Picture 10" descr="cor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2" y="1824"/>
              <a:ext cx="1440" cy="144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12" name="Text Box 11"/>
            <p:cNvSpPr txBox="1">
              <a:spLocks noChangeArrowheads="1"/>
            </p:cNvSpPr>
            <p:nvPr/>
          </p:nvSpPr>
          <p:spPr bwMode="auto">
            <a:xfrm>
              <a:off x="3936" y="3284"/>
              <a:ext cx="1536" cy="640"/>
            </a:xfrm>
            <a:prstGeom prst="rect">
              <a:avLst/>
            </a:prstGeom>
            <a:noFill/>
            <a:ln w="9525">
              <a:noFill/>
              <a:miter lim="800000"/>
              <a:headEnd/>
              <a:tailEnd/>
            </a:ln>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r>
                <a:rPr lang="en-US">
                  <a:solidFill>
                    <a:srgbClr val="003399"/>
                  </a:solidFill>
                  <a:cs typeface="Times New Roman" pitchFamily="18" charset="0"/>
                </a:rPr>
                <a:t>“corner”</a:t>
              </a:r>
              <a:r>
                <a:rPr lang="en-US">
                  <a:solidFill>
                    <a:srgbClr val="000000"/>
                  </a:solidFill>
                  <a:cs typeface="Times New Roman" pitchFamily="18" charset="0"/>
                </a:rPr>
                <a:t>:</a:t>
              </a:r>
              <a:br>
                <a:rPr lang="en-US">
                  <a:solidFill>
                    <a:srgbClr val="000000"/>
                  </a:solidFill>
                  <a:cs typeface="Times New Roman" pitchFamily="18" charset="0"/>
                </a:rPr>
              </a:br>
              <a:r>
                <a:rPr lang="en-US">
                  <a:solidFill>
                    <a:srgbClr val="000000"/>
                  </a:solidFill>
                  <a:cs typeface="Times New Roman" pitchFamily="18" charset="0"/>
                </a:rPr>
                <a:t>significant change in all directions</a:t>
              </a:r>
              <a:endParaRPr lang="ru-RU">
                <a:solidFill>
                  <a:srgbClr val="000000"/>
                </a:solidFill>
                <a:cs typeface="Times New Roman" pitchFamily="18" charset="0"/>
              </a:endParaRPr>
            </a:p>
          </p:txBody>
        </p:sp>
        <p:sp>
          <p:nvSpPr>
            <p:cNvPr id="13" name="Rectangle 12"/>
            <p:cNvSpPr>
              <a:spLocks noChangeArrowheads="1"/>
            </p:cNvSpPr>
            <p:nvPr/>
          </p:nvSpPr>
          <p:spPr bwMode="auto">
            <a:xfrm>
              <a:off x="4224" y="2016"/>
              <a:ext cx="432" cy="432"/>
            </a:xfrm>
            <a:prstGeom prst="rect">
              <a:avLst/>
            </a:prstGeom>
            <a:solidFill>
              <a:srgbClr val="FFCC99">
                <a:alpha val="39999"/>
              </a:srgbClr>
            </a:solidFill>
            <a:ln w="9525">
              <a:solidFill>
                <a:srgbClr val="000000"/>
              </a:solidFill>
              <a:miter lim="800000"/>
              <a:headEnd/>
              <a:tailEnd/>
            </a:ln>
          </p:spPr>
          <p:txBody>
            <a:bodyPr wrap="none" anchor="ctr"/>
            <a:lstStyle/>
            <a:p>
              <a:endParaRPr lang="de-DE">
                <a:solidFill>
                  <a:srgbClr val="000000"/>
                </a:solidFill>
                <a:latin typeface="Arial" pitchFamily="34" charset="0"/>
              </a:endParaRPr>
            </a:p>
          </p:txBody>
        </p:sp>
        <p:sp>
          <p:nvSpPr>
            <p:cNvPr id="14" name="Line 13"/>
            <p:cNvSpPr>
              <a:spLocks noChangeShapeType="1"/>
            </p:cNvSpPr>
            <p:nvPr/>
          </p:nvSpPr>
          <p:spPr bwMode="auto">
            <a:xfrm flipH="1">
              <a:off x="4080" y="2448"/>
              <a:ext cx="144" cy="144"/>
            </a:xfrm>
            <a:prstGeom prst="line">
              <a:avLst/>
            </a:prstGeom>
            <a:noFill/>
            <a:ln w="952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5" name="Line 14"/>
            <p:cNvSpPr>
              <a:spLocks noChangeShapeType="1"/>
            </p:cNvSpPr>
            <p:nvPr/>
          </p:nvSpPr>
          <p:spPr bwMode="auto">
            <a:xfrm flipH="1" flipV="1">
              <a:off x="4080" y="1872"/>
              <a:ext cx="144" cy="144"/>
            </a:xfrm>
            <a:prstGeom prst="line">
              <a:avLst/>
            </a:prstGeom>
            <a:noFill/>
            <a:ln w="952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6" name="Line 15"/>
            <p:cNvSpPr>
              <a:spLocks noChangeShapeType="1"/>
            </p:cNvSpPr>
            <p:nvPr/>
          </p:nvSpPr>
          <p:spPr bwMode="auto">
            <a:xfrm>
              <a:off x="4656" y="2448"/>
              <a:ext cx="144" cy="144"/>
            </a:xfrm>
            <a:prstGeom prst="line">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7" name="Line 16"/>
            <p:cNvSpPr>
              <a:spLocks noChangeShapeType="1"/>
            </p:cNvSpPr>
            <p:nvPr/>
          </p:nvSpPr>
          <p:spPr bwMode="auto">
            <a:xfrm flipV="1">
              <a:off x="4656" y="1872"/>
              <a:ext cx="144" cy="144"/>
            </a:xfrm>
            <a:prstGeom prst="line">
              <a:avLst/>
            </a:prstGeom>
            <a:noFill/>
            <a:ln w="952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grpSp>
      <p:grpSp>
        <p:nvGrpSpPr>
          <p:cNvPr id="18" name="Group 17"/>
          <p:cNvGrpSpPr>
            <a:grpSpLocks/>
          </p:cNvGrpSpPr>
          <p:nvPr/>
        </p:nvGrpSpPr>
        <p:grpSpPr bwMode="auto">
          <a:xfrm>
            <a:off x="537450" y="1905000"/>
            <a:ext cx="2362200" cy="3333750"/>
            <a:chOff x="480" y="1824"/>
            <a:chExt cx="1488" cy="2100"/>
          </a:xfrm>
        </p:grpSpPr>
        <p:pic>
          <p:nvPicPr>
            <p:cNvPr id="19" name="Picture 18" descr="cor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 y="1824"/>
              <a:ext cx="1440" cy="144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20" name="Text Box 19"/>
            <p:cNvSpPr txBox="1">
              <a:spLocks noChangeArrowheads="1"/>
            </p:cNvSpPr>
            <p:nvPr/>
          </p:nvSpPr>
          <p:spPr bwMode="auto">
            <a:xfrm>
              <a:off x="480" y="3284"/>
              <a:ext cx="1296" cy="640"/>
            </a:xfrm>
            <a:prstGeom prst="rect">
              <a:avLst/>
            </a:prstGeom>
            <a:noFill/>
            <a:ln w="9525">
              <a:noFill/>
              <a:miter lim="800000"/>
              <a:headEnd/>
              <a:tailEnd/>
            </a:ln>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r>
                <a:rPr lang="en-US" dirty="0">
                  <a:solidFill>
                    <a:srgbClr val="003399"/>
                  </a:solidFill>
                  <a:cs typeface="Times New Roman" pitchFamily="18" charset="0"/>
                </a:rPr>
                <a:t>“flat”</a:t>
              </a:r>
              <a:r>
                <a:rPr lang="en-US" dirty="0">
                  <a:solidFill>
                    <a:srgbClr val="000000"/>
                  </a:solidFill>
                  <a:cs typeface="Times New Roman" pitchFamily="18" charset="0"/>
                </a:rPr>
                <a:t> region:</a:t>
              </a:r>
              <a:br>
                <a:rPr lang="en-US" dirty="0">
                  <a:solidFill>
                    <a:srgbClr val="000000"/>
                  </a:solidFill>
                  <a:cs typeface="Times New Roman" pitchFamily="18" charset="0"/>
                </a:rPr>
              </a:br>
              <a:r>
                <a:rPr lang="en-US" dirty="0">
                  <a:solidFill>
                    <a:srgbClr val="000000"/>
                  </a:solidFill>
                  <a:cs typeface="Times New Roman" pitchFamily="18" charset="0"/>
                </a:rPr>
                <a:t>no change in all directions</a:t>
              </a:r>
              <a:endParaRPr lang="ru-RU" dirty="0">
                <a:solidFill>
                  <a:srgbClr val="000000"/>
                </a:solidFill>
                <a:cs typeface="Times New Roman" pitchFamily="18" charset="0"/>
              </a:endParaRPr>
            </a:p>
          </p:txBody>
        </p:sp>
        <p:sp>
          <p:nvSpPr>
            <p:cNvPr id="21" name="Rectangle 20"/>
            <p:cNvSpPr>
              <a:spLocks noChangeArrowheads="1"/>
            </p:cNvSpPr>
            <p:nvPr/>
          </p:nvSpPr>
          <p:spPr bwMode="auto">
            <a:xfrm>
              <a:off x="1344" y="2496"/>
              <a:ext cx="432" cy="432"/>
            </a:xfrm>
            <a:prstGeom prst="rect">
              <a:avLst/>
            </a:prstGeom>
            <a:solidFill>
              <a:srgbClr val="FFCC99">
                <a:alpha val="39999"/>
              </a:srgbClr>
            </a:solidFill>
            <a:ln w="9525">
              <a:solidFill>
                <a:srgbClr val="000000"/>
              </a:solidFill>
              <a:miter lim="800000"/>
              <a:headEnd/>
              <a:tailEnd/>
            </a:ln>
          </p:spPr>
          <p:txBody>
            <a:bodyPr wrap="none" anchor="ctr"/>
            <a:lstStyle/>
            <a:p>
              <a:endParaRPr lang="de-DE">
                <a:solidFill>
                  <a:srgbClr val="000000"/>
                </a:solidFill>
                <a:latin typeface="Arial" pitchFamily="34" charset="0"/>
              </a:endParaRPr>
            </a:p>
          </p:txBody>
        </p:sp>
        <p:sp>
          <p:nvSpPr>
            <p:cNvPr id="22" name="Line 21"/>
            <p:cNvSpPr>
              <a:spLocks noChangeShapeType="1"/>
            </p:cNvSpPr>
            <p:nvPr/>
          </p:nvSpPr>
          <p:spPr bwMode="auto">
            <a:xfrm>
              <a:off x="1776" y="2928"/>
              <a:ext cx="144" cy="144"/>
            </a:xfrm>
            <a:prstGeom prst="line">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3" name="Line 22"/>
            <p:cNvSpPr>
              <a:spLocks noChangeShapeType="1"/>
            </p:cNvSpPr>
            <p:nvPr/>
          </p:nvSpPr>
          <p:spPr bwMode="auto">
            <a:xfrm flipH="1">
              <a:off x="1200" y="2928"/>
              <a:ext cx="144" cy="144"/>
            </a:xfrm>
            <a:prstGeom prst="line">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4" name="Line 23"/>
            <p:cNvSpPr>
              <a:spLocks noChangeShapeType="1"/>
            </p:cNvSpPr>
            <p:nvPr/>
          </p:nvSpPr>
          <p:spPr bwMode="auto">
            <a:xfrm flipH="1" flipV="1">
              <a:off x="1200" y="2352"/>
              <a:ext cx="144" cy="144"/>
            </a:xfrm>
            <a:prstGeom prst="line">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5" name="Line 24"/>
            <p:cNvSpPr>
              <a:spLocks noChangeShapeType="1"/>
            </p:cNvSpPr>
            <p:nvPr/>
          </p:nvSpPr>
          <p:spPr bwMode="auto">
            <a:xfrm flipV="1">
              <a:off x="1776" y="2352"/>
              <a:ext cx="144" cy="144"/>
            </a:xfrm>
            <a:prstGeom prst="line">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grpSp>
      <p:sp>
        <p:nvSpPr>
          <p:cNvPr id="26" name="TextBox 19"/>
          <p:cNvSpPr txBox="1">
            <a:spLocks noChangeArrowheads="1"/>
          </p:cNvSpPr>
          <p:nvPr/>
        </p:nvSpPr>
        <p:spPr bwMode="auto">
          <a:xfrm rot="16200000">
            <a:off x="7851146" y="5062635"/>
            <a:ext cx="2277931"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r>
              <a:rPr lang="en-US" sz="1400" b="0" dirty="0">
                <a:solidFill>
                  <a:srgbClr val="000000"/>
                </a:solidFill>
              </a:rPr>
              <a:t>Slide credit: </a:t>
            </a:r>
            <a:r>
              <a:rPr lang="en-US" sz="1400" b="0" dirty="0" err="1">
                <a:solidFill>
                  <a:srgbClr val="000000"/>
                </a:solidFill>
              </a:rPr>
              <a:t>Alyosha</a:t>
            </a:r>
            <a:r>
              <a:rPr lang="en-US" sz="1400" b="0" dirty="0">
                <a:solidFill>
                  <a:srgbClr val="000000"/>
                </a:solidFill>
              </a:rPr>
              <a:t> </a:t>
            </a:r>
            <a:r>
              <a:rPr lang="en-US" sz="1400" b="0" dirty="0" err="1">
                <a:solidFill>
                  <a:srgbClr val="000000"/>
                </a:solidFill>
              </a:rPr>
              <a:t>Efros</a:t>
            </a:r>
            <a:endParaRPr lang="de-CH" sz="1400" b="0" dirty="0">
              <a:solidFill>
                <a:srgbClr val="000000"/>
              </a:solidFill>
            </a:endParaRPr>
          </a:p>
        </p:txBody>
      </p:sp>
    </p:spTree>
    <p:extLst>
      <p:ext uri="{BB962C8B-B14F-4D97-AF65-F5344CB8AC3E}">
        <p14:creationId xmlns:p14="http://schemas.microsoft.com/office/powerpoint/2010/main" val="7662677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4514" name="Picture 1"/>
          <p:cNvPicPr>
            <a:picLocks noChangeArrowheads="1"/>
          </p:cNvPicPr>
          <p:nvPr/>
        </p:nvPicPr>
        <p:blipFill>
          <a:blip r:embed="rId2">
            <a:extLst>
              <a:ext uri="{28A0092B-C50C-407E-A947-70E740481C1C}">
                <a14:useLocalDpi xmlns:a14="http://schemas.microsoft.com/office/drawing/2010/main" val="0"/>
              </a:ext>
            </a:extLst>
          </a:blip>
          <a:srcRect t="3790" r="58810"/>
          <a:stretch>
            <a:fillRect/>
          </a:stretch>
        </p:blipFill>
        <p:spPr bwMode="auto">
          <a:xfrm>
            <a:off x="3024188" y="3721100"/>
            <a:ext cx="2322512"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4515" name="Rectangle 2"/>
          <p:cNvSpPr>
            <a:spLocks noGrp="1" noChangeArrowheads="1"/>
          </p:cNvSpPr>
          <p:nvPr>
            <p:ph type="title"/>
          </p:nvPr>
        </p:nvSpPr>
        <p:spPr>
          <a:xfrm>
            <a:off x="685800" y="-76200"/>
            <a:ext cx="7772400" cy="1143000"/>
          </a:xfrm>
        </p:spPr>
        <p:txBody>
          <a:bodyPr rIns="132080"/>
          <a:lstStyle/>
          <a:p>
            <a:pPr eaLnBrk="1" hangingPunct="1"/>
            <a:r>
              <a:rPr lang="en-US" altLang="en-US" sz="3600" dirty="0">
                <a:latin typeface="Calibri" panose="020F0502020204030204" pitchFamily="34" charset="0"/>
                <a:cs typeface="Calibri" panose="020F0502020204030204" pitchFamily="34" charset="0"/>
              </a:rPr>
              <a:t>SIFT descriptor formation</a:t>
            </a:r>
            <a:endParaRPr lang="en-US" altLang="en-US" sz="3600" dirty="0">
              <a:latin typeface="Calibri" panose="020F0502020204030204" pitchFamily="34" charset="0"/>
              <a:ea typeface="ヒラギノ明朝 ProN W6" charset="0"/>
              <a:cs typeface="Calibri" panose="020F0502020204030204" pitchFamily="34" charset="0"/>
            </a:endParaRPr>
          </a:p>
        </p:txBody>
      </p:sp>
      <p:sp>
        <p:nvSpPr>
          <p:cNvPr id="64516" name="Rectangle 3"/>
          <p:cNvSpPr>
            <a:spLocks noGrp="1" noChangeArrowheads="1"/>
          </p:cNvSpPr>
          <p:nvPr>
            <p:ph idx="1"/>
          </p:nvPr>
        </p:nvSpPr>
        <p:spPr>
          <a:xfrm>
            <a:off x="457200" y="914400"/>
            <a:ext cx="8382000" cy="2590800"/>
          </a:xfrm>
        </p:spPr>
        <p:txBody>
          <a:bodyPr rIns="132080"/>
          <a:lstStyle/>
          <a:p>
            <a:pPr eaLnBrk="1" hangingPunct="1"/>
            <a:r>
              <a:rPr lang="en-US" altLang="en-US" sz="2800" dirty="0">
                <a:latin typeface="Calibri" panose="020F0502020204030204" pitchFamily="34" charset="0"/>
                <a:cs typeface="Calibri" panose="020F0502020204030204" pitchFamily="34" charset="0"/>
              </a:rPr>
              <a:t>Compute on local 16 x 16 window around detection.</a:t>
            </a:r>
          </a:p>
          <a:p>
            <a:pPr eaLnBrk="1" hangingPunct="1"/>
            <a:r>
              <a:rPr lang="en-US" altLang="en-US" sz="2800" dirty="0">
                <a:latin typeface="Calibri" panose="020F0502020204030204" pitchFamily="34" charset="0"/>
                <a:cs typeface="Calibri" panose="020F0502020204030204" pitchFamily="34" charset="0"/>
              </a:rPr>
              <a:t>Rotate and scale window according to discovered orientation </a:t>
            </a:r>
            <a:r>
              <a:rPr lang="el-GR" sz="2800" i="1" dirty="0"/>
              <a:t>ϴ</a:t>
            </a:r>
            <a:r>
              <a:rPr lang="en-US" altLang="en-US" sz="2800" dirty="0">
                <a:latin typeface="Calibri" panose="020F0502020204030204" pitchFamily="34" charset="0"/>
                <a:cs typeface="Calibri" panose="020F0502020204030204" pitchFamily="34" charset="0"/>
              </a:rPr>
              <a:t> and scale </a:t>
            </a:r>
            <a:r>
              <a:rPr lang="el-GR" altLang="en-US" sz="2800" i="1" dirty="0">
                <a:latin typeface="Calibri" panose="020F0502020204030204" pitchFamily="34" charset="0"/>
                <a:cs typeface="Calibri" panose="020F0502020204030204" pitchFamily="34" charset="0"/>
              </a:rPr>
              <a:t>σ</a:t>
            </a:r>
            <a:r>
              <a:rPr lang="en-US" altLang="en-US" sz="2800" dirty="0">
                <a:latin typeface="Calibri" panose="020F0502020204030204" pitchFamily="34" charset="0"/>
                <a:cs typeface="Calibri" panose="020F0502020204030204" pitchFamily="34" charset="0"/>
              </a:rPr>
              <a:t> (gain invariance).</a:t>
            </a:r>
          </a:p>
          <a:p>
            <a:pPr eaLnBrk="1" hangingPunct="1"/>
            <a:r>
              <a:rPr lang="en-US" altLang="en-US" sz="2800" dirty="0">
                <a:latin typeface="Calibri" panose="020F0502020204030204" pitchFamily="34" charset="0"/>
                <a:cs typeface="Calibri" panose="020F0502020204030204" pitchFamily="34" charset="0"/>
              </a:rPr>
              <a:t>Compute gradients weighted by a Gaussian of variance half the window (for smooth falloff).</a:t>
            </a:r>
          </a:p>
        </p:txBody>
      </p:sp>
      <p:pic>
        <p:nvPicPr>
          <p:cNvPr id="64517" name="Picture 4"/>
          <p:cNvPicPr>
            <a:picLocks noChangeArrowheads="1"/>
          </p:cNvPicPr>
          <p:nvPr/>
        </p:nvPicPr>
        <p:blipFill>
          <a:blip r:embed="rId3" cstate="print">
            <a:extLst>
              <a:ext uri="{28A0092B-C50C-407E-A947-70E740481C1C}">
                <a14:useLocalDpi xmlns:a14="http://schemas.microsoft.com/office/drawing/2010/main" val="0"/>
              </a:ext>
            </a:extLst>
          </a:blip>
          <a:srcRect r="45232"/>
          <a:stretch>
            <a:fillRect/>
          </a:stretch>
        </p:blipFill>
        <p:spPr bwMode="auto">
          <a:xfrm>
            <a:off x="149225" y="3865563"/>
            <a:ext cx="2136775"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4518" name="Line 5"/>
          <p:cNvSpPr>
            <a:spLocks noChangeShapeType="1"/>
          </p:cNvSpPr>
          <p:nvPr/>
        </p:nvSpPr>
        <p:spPr bwMode="auto">
          <a:xfrm rot="10800000" flipH="1">
            <a:off x="1982788" y="3954463"/>
            <a:ext cx="1160462" cy="58737"/>
          </a:xfrm>
          <a:prstGeom prst="line">
            <a:avLst/>
          </a:prstGeom>
          <a:noFill/>
          <a:ln w="12700">
            <a:solidFill>
              <a:srgbClr val="86CD4D"/>
            </a:solidFill>
            <a:round/>
            <a:headEn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latin typeface="Calibri" panose="020F0502020204030204" pitchFamily="34" charset="0"/>
              <a:cs typeface="Calibri" panose="020F0502020204030204" pitchFamily="34" charset="0"/>
            </a:endParaRPr>
          </a:p>
        </p:txBody>
      </p:sp>
      <p:sp>
        <p:nvSpPr>
          <p:cNvPr id="64519" name="Line 6"/>
          <p:cNvSpPr>
            <a:spLocks noChangeShapeType="1"/>
          </p:cNvSpPr>
          <p:nvPr/>
        </p:nvSpPr>
        <p:spPr bwMode="auto">
          <a:xfrm>
            <a:off x="1987550" y="4241800"/>
            <a:ext cx="1155700" cy="1670050"/>
          </a:xfrm>
          <a:prstGeom prst="line">
            <a:avLst/>
          </a:prstGeom>
          <a:noFill/>
          <a:ln w="12700">
            <a:solidFill>
              <a:srgbClr val="86CD4D"/>
            </a:solidFill>
            <a:round/>
            <a:headEn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latin typeface="Calibri" panose="020F0502020204030204" pitchFamily="34" charset="0"/>
              <a:cs typeface="Calibri" panose="020F0502020204030204" pitchFamily="34" charset="0"/>
            </a:endParaRPr>
          </a:p>
        </p:txBody>
      </p:sp>
      <p:sp>
        <p:nvSpPr>
          <p:cNvPr id="8" name="Rectangle 4"/>
          <p:cNvSpPr>
            <a:spLocks/>
          </p:cNvSpPr>
          <p:nvPr/>
        </p:nvSpPr>
        <p:spPr bwMode="auto">
          <a:xfrm>
            <a:off x="2695870" y="6396994"/>
            <a:ext cx="301088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700" dirty="0">
                <a:solidFill>
                  <a:srgbClr val="000000"/>
                </a:solidFill>
                <a:latin typeface="Calibri" panose="020F0502020204030204" pitchFamily="34" charset="0"/>
                <a:cs typeface="Calibri" panose="020F0502020204030204" pitchFamily="34" charset="0"/>
                <a:sym typeface="Times New Roman" pitchFamily="18" charset="0"/>
              </a:rPr>
              <a:t>Actually 16x16, only showing 8x8</a:t>
            </a:r>
          </a:p>
        </p:txBody>
      </p:sp>
      <p:sp>
        <p:nvSpPr>
          <p:cNvPr id="9" name="TextBox 8"/>
          <p:cNvSpPr txBox="1"/>
          <p:nvPr/>
        </p:nvSpPr>
        <p:spPr>
          <a:xfrm>
            <a:off x="8146560" y="6550223"/>
            <a:ext cx="1047584" cy="307777"/>
          </a:xfrm>
          <a:prstGeom prst="rect">
            <a:avLst/>
          </a:prstGeom>
          <a:noFill/>
        </p:spPr>
        <p:txBody>
          <a:bodyPr wrap="square" rtlCol="0">
            <a:spAutoFit/>
          </a:bodyPr>
          <a:lstStyle/>
          <a:p>
            <a:r>
              <a:rPr lang="en-US" sz="1400" dirty="0">
                <a:solidFill>
                  <a:schemeClr val="bg1">
                    <a:lumMod val="65000"/>
                  </a:schemeClr>
                </a:solidFill>
                <a:latin typeface="+mn-lt"/>
                <a:cs typeface="Calibri" panose="020F0502020204030204" pitchFamily="34" charset="0"/>
              </a:rPr>
              <a:t>James Hays</a:t>
            </a:r>
          </a:p>
        </p:txBody>
      </p:sp>
    </p:spTree>
    <p:extLst>
      <p:ext uri="{BB962C8B-B14F-4D97-AF65-F5344CB8AC3E}">
        <p14:creationId xmlns:p14="http://schemas.microsoft.com/office/powerpoint/2010/main" val="20397071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5538"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4188" y="3619500"/>
            <a:ext cx="56388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5539" name="Rectangle 2"/>
          <p:cNvSpPr>
            <a:spLocks noGrp="1" noChangeArrowheads="1"/>
          </p:cNvSpPr>
          <p:nvPr>
            <p:ph type="title"/>
          </p:nvPr>
        </p:nvSpPr>
        <p:spPr>
          <a:xfrm>
            <a:off x="685800" y="-76200"/>
            <a:ext cx="7772400" cy="1143000"/>
          </a:xfrm>
        </p:spPr>
        <p:txBody>
          <a:bodyPr rIns="132080"/>
          <a:lstStyle/>
          <a:p>
            <a:pPr eaLnBrk="1" hangingPunct="1"/>
            <a:r>
              <a:rPr lang="en-US" altLang="en-US" sz="3600" dirty="0">
                <a:latin typeface="Calibri" panose="020F0502020204030204" pitchFamily="34" charset="0"/>
                <a:cs typeface="Calibri" panose="020F0502020204030204" pitchFamily="34" charset="0"/>
              </a:rPr>
              <a:t>SIFT vector formation</a:t>
            </a:r>
            <a:endParaRPr lang="en-US" altLang="en-US" sz="3600" dirty="0">
              <a:latin typeface="Calibri" panose="020F0502020204030204" pitchFamily="34" charset="0"/>
              <a:ea typeface="ヒラギノ明朝 ProN W6" charset="0"/>
              <a:cs typeface="Calibri" panose="020F0502020204030204" pitchFamily="34" charset="0"/>
            </a:endParaRPr>
          </a:p>
        </p:txBody>
      </p:sp>
      <p:sp>
        <p:nvSpPr>
          <p:cNvPr id="65540" name="Rectangle 3"/>
          <p:cNvSpPr>
            <a:spLocks noGrp="1" noChangeArrowheads="1"/>
          </p:cNvSpPr>
          <p:nvPr>
            <p:ph idx="1"/>
          </p:nvPr>
        </p:nvSpPr>
        <p:spPr>
          <a:xfrm>
            <a:off x="228600" y="914400"/>
            <a:ext cx="8763000" cy="2590800"/>
          </a:xfrm>
        </p:spPr>
        <p:txBody>
          <a:bodyPr rIns="132080"/>
          <a:lstStyle/>
          <a:p>
            <a:pPr eaLnBrk="1" hangingPunct="1"/>
            <a:r>
              <a:rPr lang="en-US" altLang="en-US" sz="2800" dirty="0">
                <a:latin typeface="Calibri" panose="020F0502020204030204" pitchFamily="34" charset="0"/>
                <a:cs typeface="Calibri" panose="020F0502020204030204" pitchFamily="34" charset="0"/>
              </a:rPr>
              <a:t>4x4 array of gradient orientation histograms weighted by gradient magnitude.</a:t>
            </a:r>
          </a:p>
          <a:p>
            <a:pPr eaLnBrk="1" hangingPunct="1"/>
            <a:r>
              <a:rPr lang="en-US" altLang="en-US" sz="2800" dirty="0">
                <a:latin typeface="Calibri" panose="020F0502020204030204" pitchFamily="34" charset="0"/>
                <a:cs typeface="Calibri" panose="020F0502020204030204" pitchFamily="34" charset="0"/>
              </a:rPr>
              <a:t>Bin into 8 orientations x 4x4 array = 128 dimensions.</a:t>
            </a:r>
          </a:p>
        </p:txBody>
      </p:sp>
      <p:sp>
        <p:nvSpPr>
          <p:cNvPr id="65541" name="Rectangle 4"/>
          <p:cNvSpPr>
            <a:spLocks/>
          </p:cNvSpPr>
          <p:nvPr/>
        </p:nvSpPr>
        <p:spPr bwMode="auto">
          <a:xfrm>
            <a:off x="6144532" y="6413500"/>
            <a:ext cx="297914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700" dirty="0">
                <a:solidFill>
                  <a:srgbClr val="000000"/>
                </a:solidFill>
                <a:latin typeface="Calibri" panose="020F0502020204030204" pitchFamily="34" charset="0"/>
                <a:cs typeface="Calibri" panose="020F0502020204030204" pitchFamily="34" charset="0"/>
                <a:sym typeface="Times New Roman" pitchFamily="18" charset="0"/>
              </a:rPr>
              <a:t>Showing only 2x2 here but is 4x4</a:t>
            </a:r>
          </a:p>
        </p:txBody>
      </p:sp>
      <p:pic>
        <p:nvPicPr>
          <p:cNvPr id="65542" name="Picture 5"/>
          <p:cNvPicPr>
            <a:picLocks noChangeArrowheads="1"/>
          </p:cNvPicPr>
          <p:nvPr/>
        </p:nvPicPr>
        <p:blipFill>
          <a:blip r:embed="rId3" cstate="print">
            <a:extLst>
              <a:ext uri="{28A0092B-C50C-407E-A947-70E740481C1C}">
                <a14:useLocalDpi xmlns:a14="http://schemas.microsoft.com/office/drawing/2010/main" val="0"/>
              </a:ext>
            </a:extLst>
          </a:blip>
          <a:srcRect r="45232"/>
          <a:stretch>
            <a:fillRect/>
          </a:stretch>
        </p:blipFill>
        <p:spPr bwMode="auto">
          <a:xfrm>
            <a:off x="149225" y="3865563"/>
            <a:ext cx="2136775"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5543" name="Line 6"/>
          <p:cNvSpPr>
            <a:spLocks noChangeShapeType="1"/>
          </p:cNvSpPr>
          <p:nvPr/>
        </p:nvSpPr>
        <p:spPr bwMode="auto">
          <a:xfrm rot="10800000" flipH="1">
            <a:off x="1982788" y="3954463"/>
            <a:ext cx="1160462" cy="58737"/>
          </a:xfrm>
          <a:prstGeom prst="line">
            <a:avLst/>
          </a:prstGeom>
          <a:noFill/>
          <a:ln w="12700">
            <a:solidFill>
              <a:srgbClr val="86CD4D"/>
            </a:solidFill>
            <a:round/>
            <a:headEn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latin typeface="Calibri" panose="020F0502020204030204" pitchFamily="34" charset="0"/>
              <a:cs typeface="Calibri" panose="020F0502020204030204" pitchFamily="34" charset="0"/>
            </a:endParaRPr>
          </a:p>
        </p:txBody>
      </p:sp>
      <p:sp>
        <p:nvSpPr>
          <p:cNvPr id="65544" name="Line 7"/>
          <p:cNvSpPr>
            <a:spLocks noChangeShapeType="1"/>
          </p:cNvSpPr>
          <p:nvPr/>
        </p:nvSpPr>
        <p:spPr bwMode="auto">
          <a:xfrm>
            <a:off x="1987550" y="4241800"/>
            <a:ext cx="1155700" cy="1670050"/>
          </a:xfrm>
          <a:prstGeom prst="line">
            <a:avLst/>
          </a:prstGeom>
          <a:noFill/>
          <a:ln w="12700">
            <a:solidFill>
              <a:srgbClr val="86CD4D"/>
            </a:solidFill>
            <a:round/>
            <a:headEn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latin typeface="Calibri" panose="020F0502020204030204" pitchFamily="34" charset="0"/>
              <a:cs typeface="Calibri" panose="020F0502020204030204" pitchFamily="34" charset="0"/>
            </a:endParaRPr>
          </a:p>
        </p:txBody>
      </p:sp>
      <p:sp>
        <p:nvSpPr>
          <p:cNvPr id="9" name="TextBox 8"/>
          <p:cNvSpPr txBox="1"/>
          <p:nvPr/>
        </p:nvSpPr>
        <p:spPr>
          <a:xfrm>
            <a:off x="8146560" y="6550223"/>
            <a:ext cx="1047584" cy="307777"/>
          </a:xfrm>
          <a:prstGeom prst="rect">
            <a:avLst/>
          </a:prstGeom>
          <a:noFill/>
        </p:spPr>
        <p:txBody>
          <a:bodyPr wrap="square" rtlCol="0">
            <a:spAutoFit/>
          </a:bodyPr>
          <a:lstStyle/>
          <a:p>
            <a:r>
              <a:rPr lang="en-US" sz="1400" dirty="0">
                <a:solidFill>
                  <a:schemeClr val="bg1">
                    <a:lumMod val="65000"/>
                  </a:schemeClr>
                </a:solidFill>
                <a:latin typeface="+mn-lt"/>
                <a:cs typeface="Calibri" panose="020F0502020204030204" pitchFamily="34" charset="0"/>
              </a:rPr>
              <a:t>James Hays</a:t>
            </a:r>
          </a:p>
        </p:txBody>
      </p:sp>
    </p:spTree>
    <p:extLst>
      <p:ext uri="{BB962C8B-B14F-4D97-AF65-F5344CB8AC3E}">
        <p14:creationId xmlns:p14="http://schemas.microsoft.com/office/powerpoint/2010/main" val="36653418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2" name="Rectangle 1"/>
          <p:cNvSpPr>
            <a:spLocks noGrp="1" noChangeArrowheads="1"/>
          </p:cNvSpPr>
          <p:nvPr>
            <p:ph type="title"/>
          </p:nvPr>
        </p:nvSpPr>
        <p:spPr>
          <a:xfrm>
            <a:off x="685800" y="-76200"/>
            <a:ext cx="7772400" cy="1143000"/>
          </a:xfrm>
        </p:spPr>
        <p:txBody>
          <a:bodyPr rIns="132080"/>
          <a:lstStyle/>
          <a:p>
            <a:pPr eaLnBrk="1" hangingPunct="1"/>
            <a:r>
              <a:rPr lang="en-US" altLang="en-US" sz="3600" dirty="0">
                <a:latin typeface="Calibri" panose="020F0502020204030204" pitchFamily="34" charset="0"/>
                <a:cs typeface="Calibri" panose="020F0502020204030204" pitchFamily="34" charset="0"/>
              </a:rPr>
              <a:t>Ensure smoothness</a:t>
            </a:r>
            <a:endParaRPr lang="en-US" altLang="en-US" sz="3600" dirty="0">
              <a:latin typeface="Calibri" panose="020F0502020204030204" pitchFamily="34" charset="0"/>
              <a:ea typeface="ヒラギノ明朝 ProN W6" charset="0"/>
              <a:cs typeface="Calibri" panose="020F0502020204030204" pitchFamily="34" charset="0"/>
            </a:endParaRPr>
          </a:p>
        </p:txBody>
      </p:sp>
      <p:sp>
        <p:nvSpPr>
          <p:cNvPr id="66563" name="Rectangle 2"/>
          <p:cNvSpPr>
            <a:spLocks noGrp="1" noChangeArrowheads="1"/>
          </p:cNvSpPr>
          <p:nvPr>
            <p:ph idx="1"/>
          </p:nvPr>
        </p:nvSpPr>
        <p:spPr>
          <a:xfrm>
            <a:off x="457200" y="914400"/>
            <a:ext cx="8382000" cy="2590800"/>
          </a:xfrm>
        </p:spPr>
        <p:txBody>
          <a:bodyPr rIns="132080"/>
          <a:lstStyle/>
          <a:p>
            <a:pPr eaLnBrk="1" hangingPunct="1"/>
            <a:r>
              <a:rPr lang="en-US" altLang="en-US" dirty="0">
                <a:latin typeface="Calibri" panose="020F0502020204030204" pitchFamily="34" charset="0"/>
                <a:cs typeface="Calibri" panose="020F0502020204030204" pitchFamily="34" charset="0"/>
              </a:rPr>
              <a:t>Gaussian weight the magnitudes </a:t>
            </a:r>
          </a:p>
          <a:p>
            <a:pPr eaLnBrk="1" hangingPunct="1"/>
            <a:r>
              <a:rPr lang="en-US" altLang="en-US" dirty="0">
                <a:latin typeface="Calibri" panose="020F0502020204030204" pitchFamily="34" charset="0"/>
                <a:cs typeface="Calibri" panose="020F0502020204030204" pitchFamily="34" charset="0"/>
              </a:rPr>
              <a:t>Trilinear interpolation </a:t>
            </a:r>
          </a:p>
          <a:p>
            <a:pPr marL="782638" lvl="1" eaLnBrk="1" hangingPunct="1"/>
            <a:r>
              <a:rPr lang="en-US" altLang="en-US" dirty="0">
                <a:latin typeface="Calibri" panose="020F0502020204030204" pitchFamily="34" charset="0"/>
                <a:cs typeface="Calibri" panose="020F0502020204030204" pitchFamily="34" charset="0"/>
              </a:rPr>
              <a:t>A given gradient contributes to 8 bins: </a:t>
            </a:r>
            <a:br>
              <a:rPr lang="en-US" altLang="en-US" dirty="0">
                <a:latin typeface="Calibri" panose="020F0502020204030204" pitchFamily="34" charset="0"/>
                <a:cs typeface="Calibri" panose="020F0502020204030204" pitchFamily="34" charset="0"/>
              </a:rPr>
            </a:br>
            <a:r>
              <a:rPr lang="en-US" altLang="en-US" dirty="0">
                <a:latin typeface="Calibri" panose="020F0502020204030204" pitchFamily="34" charset="0"/>
                <a:cs typeface="Calibri" panose="020F0502020204030204" pitchFamily="34" charset="0"/>
              </a:rPr>
              <a:t>4 in space x 2 in orientation</a:t>
            </a:r>
          </a:p>
        </p:txBody>
      </p:sp>
      <p:pic>
        <p:nvPicPr>
          <p:cNvPr id="66564"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4188" y="3619500"/>
            <a:ext cx="56388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6565" name="Picture 4"/>
          <p:cNvPicPr>
            <a:picLocks noChangeArrowheads="1"/>
          </p:cNvPicPr>
          <p:nvPr/>
        </p:nvPicPr>
        <p:blipFill>
          <a:blip r:embed="rId3" cstate="print">
            <a:extLst>
              <a:ext uri="{28A0092B-C50C-407E-A947-70E740481C1C}">
                <a14:useLocalDpi xmlns:a14="http://schemas.microsoft.com/office/drawing/2010/main" val="0"/>
              </a:ext>
            </a:extLst>
          </a:blip>
          <a:srcRect r="45232"/>
          <a:stretch>
            <a:fillRect/>
          </a:stretch>
        </p:blipFill>
        <p:spPr bwMode="auto">
          <a:xfrm>
            <a:off x="149225" y="3865563"/>
            <a:ext cx="2136775"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6566" name="Line 5"/>
          <p:cNvSpPr>
            <a:spLocks noChangeShapeType="1"/>
          </p:cNvSpPr>
          <p:nvPr/>
        </p:nvSpPr>
        <p:spPr bwMode="auto">
          <a:xfrm rot="10800000" flipH="1">
            <a:off x="1982788" y="3954463"/>
            <a:ext cx="1160462" cy="58737"/>
          </a:xfrm>
          <a:prstGeom prst="line">
            <a:avLst/>
          </a:prstGeom>
          <a:noFill/>
          <a:ln w="12700">
            <a:solidFill>
              <a:srgbClr val="86CD4D"/>
            </a:solidFill>
            <a:round/>
            <a:headEn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latin typeface="Calibri" panose="020F0502020204030204" pitchFamily="34" charset="0"/>
              <a:cs typeface="Calibri" panose="020F0502020204030204" pitchFamily="34" charset="0"/>
            </a:endParaRPr>
          </a:p>
        </p:txBody>
      </p:sp>
      <p:sp>
        <p:nvSpPr>
          <p:cNvPr id="66567" name="Line 6"/>
          <p:cNvSpPr>
            <a:spLocks noChangeShapeType="1"/>
          </p:cNvSpPr>
          <p:nvPr/>
        </p:nvSpPr>
        <p:spPr bwMode="auto">
          <a:xfrm>
            <a:off x="1987550" y="4241800"/>
            <a:ext cx="1155700" cy="1670050"/>
          </a:xfrm>
          <a:prstGeom prst="line">
            <a:avLst/>
          </a:prstGeom>
          <a:noFill/>
          <a:ln w="12700">
            <a:solidFill>
              <a:srgbClr val="86CD4D"/>
            </a:solidFill>
            <a:round/>
            <a:headEn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latin typeface="Calibri" panose="020F0502020204030204" pitchFamily="34" charset="0"/>
              <a:cs typeface="Calibri" panose="020F0502020204030204" pitchFamily="34" charset="0"/>
            </a:endParaRPr>
          </a:p>
        </p:txBody>
      </p:sp>
      <p:sp>
        <p:nvSpPr>
          <p:cNvPr id="66568" name="Line 7"/>
          <p:cNvSpPr>
            <a:spLocks noChangeShapeType="1"/>
          </p:cNvSpPr>
          <p:nvPr/>
        </p:nvSpPr>
        <p:spPr bwMode="auto">
          <a:xfrm flipH="1">
            <a:off x="3767138" y="4498975"/>
            <a:ext cx="163512" cy="57150"/>
          </a:xfrm>
          <a:prstGeom prst="line">
            <a:avLst/>
          </a:prstGeom>
          <a:noFill/>
          <a:ln w="38100">
            <a:solidFill>
              <a:srgbClr val="FF2712"/>
            </a:solidFill>
            <a:round/>
            <a:headEnd type="stealth" w="med" len="me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latin typeface="Calibri" panose="020F0502020204030204" pitchFamily="34" charset="0"/>
              <a:cs typeface="Calibri" panose="020F0502020204030204" pitchFamily="34" charset="0"/>
            </a:endParaRPr>
          </a:p>
        </p:txBody>
      </p:sp>
      <p:sp>
        <p:nvSpPr>
          <p:cNvPr id="66569" name="Line 8"/>
          <p:cNvSpPr>
            <a:spLocks noChangeShapeType="1"/>
          </p:cNvSpPr>
          <p:nvPr/>
        </p:nvSpPr>
        <p:spPr bwMode="auto">
          <a:xfrm flipH="1">
            <a:off x="7094538" y="5195888"/>
            <a:ext cx="211137" cy="223837"/>
          </a:xfrm>
          <a:prstGeom prst="line">
            <a:avLst/>
          </a:prstGeom>
          <a:noFill/>
          <a:ln w="38100">
            <a:solidFill>
              <a:srgbClr val="FF2712"/>
            </a:solidFill>
            <a:round/>
            <a:headEnd type="stealth" w="med" len="me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latin typeface="Calibri" panose="020F0502020204030204" pitchFamily="34" charset="0"/>
              <a:cs typeface="Calibri" panose="020F0502020204030204" pitchFamily="34" charset="0"/>
            </a:endParaRPr>
          </a:p>
        </p:txBody>
      </p:sp>
      <p:sp>
        <p:nvSpPr>
          <p:cNvPr id="66570" name="Line 9"/>
          <p:cNvSpPr>
            <a:spLocks noChangeShapeType="1"/>
          </p:cNvSpPr>
          <p:nvPr/>
        </p:nvSpPr>
        <p:spPr bwMode="auto">
          <a:xfrm flipH="1">
            <a:off x="7094538" y="4217988"/>
            <a:ext cx="211137" cy="223837"/>
          </a:xfrm>
          <a:prstGeom prst="line">
            <a:avLst/>
          </a:prstGeom>
          <a:noFill/>
          <a:ln w="38100">
            <a:solidFill>
              <a:srgbClr val="FF2712"/>
            </a:solidFill>
            <a:round/>
            <a:headEnd type="stealth" w="med" len="me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latin typeface="Calibri" panose="020F0502020204030204" pitchFamily="34" charset="0"/>
              <a:cs typeface="Calibri" panose="020F0502020204030204" pitchFamily="34" charset="0"/>
            </a:endParaRPr>
          </a:p>
        </p:txBody>
      </p:sp>
      <p:sp>
        <p:nvSpPr>
          <p:cNvPr id="66571" name="Line 10"/>
          <p:cNvSpPr>
            <a:spLocks noChangeShapeType="1"/>
          </p:cNvSpPr>
          <p:nvPr/>
        </p:nvSpPr>
        <p:spPr bwMode="auto">
          <a:xfrm flipH="1">
            <a:off x="8047038" y="5265738"/>
            <a:ext cx="173037" cy="166687"/>
          </a:xfrm>
          <a:prstGeom prst="line">
            <a:avLst/>
          </a:prstGeom>
          <a:noFill/>
          <a:ln w="38100">
            <a:solidFill>
              <a:srgbClr val="FF2712"/>
            </a:solidFill>
            <a:round/>
            <a:headEnd type="stealth" w="med" len="me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latin typeface="Calibri" panose="020F0502020204030204" pitchFamily="34" charset="0"/>
              <a:cs typeface="Calibri" panose="020F0502020204030204" pitchFamily="34" charset="0"/>
            </a:endParaRPr>
          </a:p>
        </p:txBody>
      </p:sp>
      <p:sp>
        <p:nvSpPr>
          <p:cNvPr id="66572" name="Line 11"/>
          <p:cNvSpPr>
            <a:spLocks noChangeShapeType="1"/>
          </p:cNvSpPr>
          <p:nvPr/>
        </p:nvSpPr>
        <p:spPr bwMode="auto">
          <a:xfrm flipH="1">
            <a:off x="8085138" y="4089400"/>
            <a:ext cx="331787" cy="339725"/>
          </a:xfrm>
          <a:prstGeom prst="line">
            <a:avLst/>
          </a:prstGeom>
          <a:noFill/>
          <a:ln w="38100">
            <a:solidFill>
              <a:srgbClr val="FF2712"/>
            </a:solidFill>
            <a:round/>
            <a:headEnd type="stealth" w="med" len="me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latin typeface="Calibri" panose="020F0502020204030204" pitchFamily="34" charset="0"/>
              <a:cs typeface="Calibri" panose="020F0502020204030204" pitchFamily="34" charset="0"/>
            </a:endParaRPr>
          </a:p>
        </p:txBody>
      </p:sp>
      <p:sp>
        <p:nvSpPr>
          <p:cNvPr id="66573" name="Line 12"/>
          <p:cNvSpPr>
            <a:spLocks noChangeShapeType="1"/>
          </p:cNvSpPr>
          <p:nvPr/>
        </p:nvSpPr>
        <p:spPr bwMode="auto">
          <a:xfrm flipH="1">
            <a:off x="8074025" y="4419600"/>
            <a:ext cx="304800" cy="0"/>
          </a:xfrm>
          <a:prstGeom prst="line">
            <a:avLst/>
          </a:prstGeom>
          <a:noFill/>
          <a:ln w="38100">
            <a:solidFill>
              <a:srgbClr val="FF2712"/>
            </a:solidFill>
            <a:round/>
            <a:headEnd type="stealth" w="med" len="me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latin typeface="Calibri" panose="020F0502020204030204" pitchFamily="34" charset="0"/>
              <a:cs typeface="Calibri" panose="020F0502020204030204" pitchFamily="34" charset="0"/>
            </a:endParaRPr>
          </a:p>
        </p:txBody>
      </p:sp>
      <p:sp>
        <p:nvSpPr>
          <p:cNvPr id="66574" name="Line 13"/>
          <p:cNvSpPr>
            <a:spLocks noChangeShapeType="1"/>
          </p:cNvSpPr>
          <p:nvPr/>
        </p:nvSpPr>
        <p:spPr bwMode="auto">
          <a:xfrm flipH="1">
            <a:off x="8048625" y="5422900"/>
            <a:ext cx="466725" cy="0"/>
          </a:xfrm>
          <a:prstGeom prst="line">
            <a:avLst/>
          </a:prstGeom>
          <a:noFill/>
          <a:ln w="38100">
            <a:solidFill>
              <a:srgbClr val="FF2712"/>
            </a:solidFill>
            <a:round/>
            <a:headEnd type="stealth" w="med" len="me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latin typeface="Calibri" panose="020F0502020204030204" pitchFamily="34" charset="0"/>
              <a:cs typeface="Calibri" panose="020F0502020204030204" pitchFamily="34" charset="0"/>
            </a:endParaRPr>
          </a:p>
        </p:txBody>
      </p:sp>
      <p:sp>
        <p:nvSpPr>
          <p:cNvPr id="66575" name="Line 14"/>
          <p:cNvSpPr>
            <a:spLocks noChangeShapeType="1"/>
          </p:cNvSpPr>
          <p:nvPr/>
        </p:nvSpPr>
        <p:spPr bwMode="auto">
          <a:xfrm flipH="1">
            <a:off x="7083425" y="5422900"/>
            <a:ext cx="376238" cy="0"/>
          </a:xfrm>
          <a:prstGeom prst="line">
            <a:avLst/>
          </a:prstGeom>
          <a:noFill/>
          <a:ln w="38100">
            <a:solidFill>
              <a:srgbClr val="FF2712"/>
            </a:solidFill>
            <a:round/>
            <a:headEnd type="stealth" w="med" len="me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latin typeface="Calibri" panose="020F0502020204030204" pitchFamily="34" charset="0"/>
              <a:cs typeface="Calibri" panose="020F0502020204030204" pitchFamily="34" charset="0"/>
            </a:endParaRPr>
          </a:p>
        </p:txBody>
      </p:sp>
      <p:sp>
        <p:nvSpPr>
          <p:cNvPr id="66576" name="Line 15"/>
          <p:cNvSpPr>
            <a:spLocks noChangeShapeType="1"/>
          </p:cNvSpPr>
          <p:nvPr/>
        </p:nvSpPr>
        <p:spPr bwMode="auto">
          <a:xfrm flipH="1">
            <a:off x="7083425" y="4445000"/>
            <a:ext cx="376238" cy="0"/>
          </a:xfrm>
          <a:prstGeom prst="line">
            <a:avLst/>
          </a:prstGeom>
          <a:noFill/>
          <a:ln w="38100">
            <a:solidFill>
              <a:srgbClr val="FF2712"/>
            </a:solidFill>
            <a:round/>
            <a:headEnd type="stealth" w="med" len="me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latin typeface="Calibri" panose="020F0502020204030204" pitchFamily="34" charset="0"/>
              <a:cs typeface="Calibri" panose="020F0502020204030204" pitchFamily="34" charset="0"/>
            </a:endParaRPr>
          </a:p>
        </p:txBody>
      </p:sp>
      <p:sp>
        <p:nvSpPr>
          <p:cNvPr id="66577" name="Freeform 16"/>
          <p:cNvSpPr>
            <a:spLocks/>
          </p:cNvSpPr>
          <p:nvPr/>
        </p:nvSpPr>
        <p:spPr bwMode="auto">
          <a:xfrm>
            <a:off x="2706688" y="4108450"/>
            <a:ext cx="2806700" cy="939800"/>
          </a:xfrm>
          <a:custGeom>
            <a:avLst/>
            <a:gdLst>
              <a:gd name="T0" fmla="*/ 0 w 21600"/>
              <a:gd name="T1" fmla="*/ 39960510 h 21600"/>
              <a:gd name="T2" fmla="*/ 182671859 w 21600"/>
              <a:gd name="T3" fmla="*/ 0 h 21600"/>
              <a:gd name="T4" fmla="*/ 364702076 w 21600"/>
              <a:gd name="T5" fmla="*/ 4088999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a:moveTo>
                  <a:pt x="0" y="21109"/>
                </a:moveTo>
                <a:cubicBezTo>
                  <a:pt x="2135" y="21109"/>
                  <a:pt x="6006" y="0"/>
                  <a:pt x="10819" y="0"/>
                </a:cubicBezTo>
                <a:cubicBezTo>
                  <a:pt x="15633" y="0"/>
                  <a:pt x="17913" y="21600"/>
                  <a:pt x="21600" y="21600"/>
                </a:cubicBezTo>
              </a:path>
            </a:pathLst>
          </a:custGeom>
          <a:noFill/>
          <a:ln w="38100" cap="flat">
            <a:solidFill>
              <a:srgbClr val="4A00E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solidFill>
                <a:srgbClr val="000000"/>
              </a:solidFill>
              <a:latin typeface="Calibri" panose="020F0502020204030204" pitchFamily="34" charset="0"/>
              <a:cs typeface="Calibri" panose="020F0502020204030204" pitchFamily="34" charset="0"/>
            </a:endParaRPr>
          </a:p>
        </p:txBody>
      </p:sp>
      <p:sp>
        <p:nvSpPr>
          <p:cNvPr id="18" name="TextBox 17"/>
          <p:cNvSpPr txBox="1"/>
          <p:nvPr/>
        </p:nvSpPr>
        <p:spPr>
          <a:xfrm>
            <a:off x="8146560" y="6550223"/>
            <a:ext cx="1047584" cy="307777"/>
          </a:xfrm>
          <a:prstGeom prst="rect">
            <a:avLst/>
          </a:prstGeom>
          <a:noFill/>
        </p:spPr>
        <p:txBody>
          <a:bodyPr wrap="square" rtlCol="0">
            <a:spAutoFit/>
          </a:bodyPr>
          <a:lstStyle/>
          <a:p>
            <a:r>
              <a:rPr lang="en-US" sz="1400" dirty="0">
                <a:solidFill>
                  <a:schemeClr val="bg1">
                    <a:lumMod val="65000"/>
                  </a:schemeClr>
                </a:solidFill>
                <a:latin typeface="+mn-lt"/>
                <a:cs typeface="Calibri" panose="020F0502020204030204" pitchFamily="34" charset="0"/>
              </a:rPr>
              <a:t>James Hays</a:t>
            </a:r>
          </a:p>
        </p:txBody>
      </p:sp>
    </p:spTree>
    <p:extLst>
      <p:ext uri="{BB962C8B-B14F-4D97-AF65-F5344CB8AC3E}">
        <p14:creationId xmlns:p14="http://schemas.microsoft.com/office/powerpoint/2010/main" val="13849905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6" name="Rectangle 1"/>
          <p:cNvSpPr>
            <a:spLocks noGrp="1" noChangeArrowheads="1"/>
          </p:cNvSpPr>
          <p:nvPr>
            <p:ph type="title"/>
          </p:nvPr>
        </p:nvSpPr>
        <p:spPr>
          <a:xfrm>
            <a:off x="685800" y="-76200"/>
            <a:ext cx="7772400" cy="1143000"/>
          </a:xfrm>
        </p:spPr>
        <p:txBody>
          <a:bodyPr rIns="132080"/>
          <a:lstStyle/>
          <a:p>
            <a:pPr eaLnBrk="1" hangingPunct="1"/>
            <a:r>
              <a:rPr lang="en-US" altLang="en-US" sz="3600" dirty="0">
                <a:latin typeface="Calibri" panose="020F0502020204030204" pitchFamily="34" charset="0"/>
                <a:cs typeface="Calibri" panose="020F0502020204030204" pitchFamily="34" charset="0"/>
              </a:rPr>
              <a:t>Reduce effect of illumination</a:t>
            </a:r>
            <a:endParaRPr lang="en-US" altLang="en-US" sz="3600" dirty="0">
              <a:latin typeface="Calibri" panose="020F0502020204030204" pitchFamily="34" charset="0"/>
              <a:ea typeface="ヒラギノ明朝 ProN W6" charset="0"/>
              <a:cs typeface="Calibri" panose="020F0502020204030204" pitchFamily="34" charset="0"/>
            </a:endParaRPr>
          </a:p>
        </p:txBody>
      </p:sp>
      <p:sp>
        <p:nvSpPr>
          <p:cNvPr id="67587" name="Rectangle 2"/>
          <p:cNvSpPr>
            <a:spLocks noGrp="1" noChangeArrowheads="1"/>
          </p:cNvSpPr>
          <p:nvPr>
            <p:ph idx="1"/>
          </p:nvPr>
        </p:nvSpPr>
        <p:spPr>
          <a:xfrm>
            <a:off x="457200" y="914400"/>
            <a:ext cx="8382000" cy="2819400"/>
          </a:xfrm>
        </p:spPr>
        <p:txBody>
          <a:bodyPr rIns="132080"/>
          <a:lstStyle/>
          <a:p>
            <a:pPr eaLnBrk="1" hangingPunct="1"/>
            <a:r>
              <a:rPr lang="en-US" altLang="en-US" sz="2800" dirty="0">
                <a:latin typeface="Calibri" panose="020F0502020204030204" pitchFamily="34" charset="0"/>
                <a:cs typeface="Calibri" panose="020F0502020204030204" pitchFamily="34" charset="0"/>
              </a:rPr>
              <a:t>128-dim vector normalized to 1 </a:t>
            </a:r>
          </a:p>
          <a:p>
            <a:pPr eaLnBrk="1" hangingPunct="1"/>
            <a:r>
              <a:rPr lang="en-US" altLang="en-US" sz="2800" dirty="0">
                <a:latin typeface="Calibri" panose="020F0502020204030204" pitchFamily="34" charset="0"/>
                <a:cs typeface="Calibri" panose="020F0502020204030204" pitchFamily="34" charset="0"/>
              </a:rPr>
              <a:t>Threshold gradient magnitudes to avoid excessive influence of high gradients</a:t>
            </a:r>
          </a:p>
          <a:p>
            <a:pPr marL="782638" lvl="1" eaLnBrk="1" hangingPunct="1"/>
            <a:r>
              <a:rPr lang="en-US" altLang="en-US" dirty="0">
                <a:latin typeface="Calibri" panose="020F0502020204030204" pitchFamily="34" charset="0"/>
                <a:cs typeface="Calibri" panose="020F0502020204030204" pitchFamily="34" charset="0"/>
              </a:rPr>
              <a:t>After normalization, clamp gradients &gt; 0.2</a:t>
            </a:r>
          </a:p>
          <a:p>
            <a:pPr marL="782638" lvl="1" eaLnBrk="1" hangingPunct="1"/>
            <a:r>
              <a:rPr lang="en-US" altLang="en-US" dirty="0">
                <a:latin typeface="Calibri" panose="020F0502020204030204" pitchFamily="34" charset="0"/>
                <a:cs typeface="Calibri" panose="020F0502020204030204" pitchFamily="34" charset="0"/>
              </a:rPr>
              <a:t>Renormalize</a:t>
            </a:r>
          </a:p>
        </p:txBody>
      </p:sp>
      <p:pic>
        <p:nvPicPr>
          <p:cNvPr id="67588"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4188" y="3619500"/>
            <a:ext cx="56388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7589" name="Picture 4"/>
          <p:cNvPicPr>
            <a:picLocks noChangeArrowheads="1"/>
          </p:cNvPicPr>
          <p:nvPr/>
        </p:nvPicPr>
        <p:blipFill>
          <a:blip r:embed="rId3" cstate="print">
            <a:extLst>
              <a:ext uri="{28A0092B-C50C-407E-A947-70E740481C1C}">
                <a14:useLocalDpi xmlns:a14="http://schemas.microsoft.com/office/drawing/2010/main" val="0"/>
              </a:ext>
            </a:extLst>
          </a:blip>
          <a:srcRect r="45232"/>
          <a:stretch>
            <a:fillRect/>
          </a:stretch>
        </p:blipFill>
        <p:spPr bwMode="auto">
          <a:xfrm>
            <a:off x="149225" y="3865563"/>
            <a:ext cx="2136775"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7590" name="Line 5"/>
          <p:cNvSpPr>
            <a:spLocks noChangeShapeType="1"/>
          </p:cNvSpPr>
          <p:nvPr/>
        </p:nvSpPr>
        <p:spPr bwMode="auto">
          <a:xfrm rot="10800000" flipH="1">
            <a:off x="1982788" y="3954463"/>
            <a:ext cx="1160462" cy="58737"/>
          </a:xfrm>
          <a:prstGeom prst="line">
            <a:avLst/>
          </a:prstGeom>
          <a:noFill/>
          <a:ln w="12700">
            <a:solidFill>
              <a:srgbClr val="86CD4D"/>
            </a:solidFill>
            <a:round/>
            <a:headEn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latin typeface="Calibri" panose="020F0502020204030204" pitchFamily="34" charset="0"/>
              <a:cs typeface="Calibri" panose="020F0502020204030204" pitchFamily="34" charset="0"/>
            </a:endParaRPr>
          </a:p>
        </p:txBody>
      </p:sp>
      <p:sp>
        <p:nvSpPr>
          <p:cNvPr id="67591" name="Line 6"/>
          <p:cNvSpPr>
            <a:spLocks noChangeShapeType="1"/>
          </p:cNvSpPr>
          <p:nvPr/>
        </p:nvSpPr>
        <p:spPr bwMode="auto">
          <a:xfrm>
            <a:off x="1987550" y="4241800"/>
            <a:ext cx="1155700" cy="1670050"/>
          </a:xfrm>
          <a:prstGeom prst="line">
            <a:avLst/>
          </a:prstGeom>
          <a:noFill/>
          <a:ln w="12700">
            <a:solidFill>
              <a:srgbClr val="86CD4D"/>
            </a:solidFill>
            <a:round/>
            <a:headEn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latin typeface="Calibri" panose="020F0502020204030204" pitchFamily="34" charset="0"/>
              <a:cs typeface="Calibri" panose="020F0502020204030204" pitchFamily="34" charset="0"/>
            </a:endParaRPr>
          </a:p>
        </p:txBody>
      </p:sp>
      <p:sp>
        <p:nvSpPr>
          <p:cNvPr id="8" name="TextBox 7"/>
          <p:cNvSpPr txBox="1"/>
          <p:nvPr/>
        </p:nvSpPr>
        <p:spPr>
          <a:xfrm>
            <a:off x="8146560" y="6550223"/>
            <a:ext cx="1047584" cy="307777"/>
          </a:xfrm>
          <a:prstGeom prst="rect">
            <a:avLst/>
          </a:prstGeom>
          <a:noFill/>
        </p:spPr>
        <p:txBody>
          <a:bodyPr wrap="square" rtlCol="0">
            <a:spAutoFit/>
          </a:bodyPr>
          <a:lstStyle/>
          <a:p>
            <a:r>
              <a:rPr lang="en-US" sz="1400" dirty="0">
                <a:solidFill>
                  <a:schemeClr val="bg1">
                    <a:lumMod val="65000"/>
                  </a:schemeClr>
                </a:solidFill>
                <a:latin typeface="+mn-lt"/>
                <a:cs typeface="Calibri" panose="020F0502020204030204" pitchFamily="34" charset="0"/>
              </a:rPr>
              <a:t>James Hays</a:t>
            </a:r>
          </a:p>
        </p:txBody>
      </p:sp>
    </p:spTree>
    <p:extLst>
      <p:ext uri="{BB962C8B-B14F-4D97-AF65-F5344CB8AC3E}">
        <p14:creationId xmlns:p14="http://schemas.microsoft.com/office/powerpoint/2010/main" val="28403148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SIFT</a:t>
            </a:r>
          </a:p>
        </p:txBody>
      </p:sp>
      <p:sp>
        <p:nvSpPr>
          <p:cNvPr id="3" name="Content Placeholder 2"/>
          <p:cNvSpPr>
            <a:spLocks noGrp="1"/>
          </p:cNvSpPr>
          <p:nvPr>
            <p:ph idx="1"/>
          </p:nvPr>
        </p:nvSpPr>
        <p:spPr>
          <a:xfrm>
            <a:off x="381000" y="990600"/>
            <a:ext cx="8534400" cy="5135563"/>
          </a:xfrm>
        </p:spPr>
        <p:txBody>
          <a:bodyPr/>
          <a:lstStyle/>
          <a:p>
            <a:r>
              <a:rPr lang="en-US" dirty="0"/>
              <a:t>Find Difference of Gaussian scale-space extrema</a:t>
            </a:r>
          </a:p>
          <a:p>
            <a:r>
              <a:rPr lang="en-US" dirty="0"/>
              <a:t>Post-processing</a:t>
            </a:r>
          </a:p>
          <a:p>
            <a:pPr lvl="1"/>
            <a:r>
              <a:rPr lang="en-US" dirty="0"/>
              <a:t>Position interpolation</a:t>
            </a:r>
          </a:p>
          <a:p>
            <a:pPr lvl="1"/>
            <a:r>
              <a:rPr lang="en-US" dirty="0"/>
              <a:t>Discard low-contrast points</a:t>
            </a:r>
          </a:p>
          <a:p>
            <a:pPr lvl="1"/>
            <a:r>
              <a:rPr lang="en-US" dirty="0"/>
              <a:t>Eliminate points along edges</a:t>
            </a:r>
          </a:p>
        </p:txBody>
      </p:sp>
    </p:spTree>
    <p:extLst>
      <p:ext uri="{BB962C8B-B14F-4D97-AF65-F5344CB8AC3E}">
        <p14:creationId xmlns:p14="http://schemas.microsoft.com/office/powerpoint/2010/main" val="40949515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SIFT</a:t>
            </a:r>
          </a:p>
        </p:txBody>
      </p:sp>
      <p:sp>
        <p:nvSpPr>
          <p:cNvPr id="3" name="Content Placeholder 2"/>
          <p:cNvSpPr>
            <a:spLocks noGrp="1"/>
          </p:cNvSpPr>
          <p:nvPr>
            <p:ph idx="1"/>
          </p:nvPr>
        </p:nvSpPr>
        <p:spPr>
          <a:xfrm>
            <a:off x="381000" y="990600"/>
            <a:ext cx="8534400" cy="5135563"/>
          </a:xfrm>
        </p:spPr>
        <p:txBody>
          <a:bodyPr/>
          <a:lstStyle/>
          <a:p>
            <a:r>
              <a:rPr lang="en-US" dirty="0"/>
              <a:t>Find Difference of Gaussian scale-space extrema</a:t>
            </a:r>
          </a:p>
          <a:p>
            <a:r>
              <a:rPr lang="en-US" dirty="0"/>
              <a:t>Post-processing</a:t>
            </a:r>
          </a:p>
          <a:p>
            <a:pPr lvl="1"/>
            <a:r>
              <a:rPr lang="en-US" dirty="0"/>
              <a:t>Position interpolation</a:t>
            </a:r>
          </a:p>
          <a:p>
            <a:pPr lvl="1"/>
            <a:r>
              <a:rPr lang="en-US" dirty="0"/>
              <a:t>Discard low-contrast points</a:t>
            </a:r>
          </a:p>
          <a:p>
            <a:pPr lvl="1"/>
            <a:r>
              <a:rPr lang="en-US" dirty="0"/>
              <a:t>Eliminate points along edges</a:t>
            </a:r>
          </a:p>
          <a:p>
            <a:r>
              <a:rPr lang="en-US" dirty="0"/>
              <a:t>Orientation estimation</a:t>
            </a:r>
          </a:p>
        </p:txBody>
      </p:sp>
    </p:spTree>
    <p:extLst>
      <p:ext uri="{BB962C8B-B14F-4D97-AF65-F5344CB8AC3E}">
        <p14:creationId xmlns:p14="http://schemas.microsoft.com/office/powerpoint/2010/main" val="32062169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oter Placeholder 4"/>
          <p:cNvSpPr>
            <a:spLocks noGrp="1"/>
          </p:cNvSpPr>
          <p:nvPr>
            <p:ph type="ftr" sz="quarter" idx="11"/>
          </p:nvPr>
        </p:nvSpPr>
        <p:spPr/>
        <p:txBody>
          <a:bodyPr/>
          <a:lstStyle/>
          <a:p>
            <a:pPr>
              <a:defRPr/>
            </a:pPr>
            <a:r>
              <a:rPr lang="en-US"/>
              <a:t>T. Tuytelaars, B. Leibe</a:t>
            </a:r>
          </a:p>
        </p:txBody>
      </p:sp>
      <p:grpSp>
        <p:nvGrpSpPr>
          <p:cNvPr id="2" name="Group 2"/>
          <p:cNvGrpSpPr>
            <a:grpSpLocks/>
          </p:cNvGrpSpPr>
          <p:nvPr/>
        </p:nvGrpSpPr>
        <p:grpSpPr bwMode="auto">
          <a:xfrm>
            <a:off x="2754313" y="4054475"/>
            <a:ext cx="2306637" cy="2327275"/>
            <a:chOff x="1735" y="2568"/>
            <a:chExt cx="1453" cy="1466"/>
          </a:xfrm>
        </p:grpSpPr>
        <p:sp>
          <p:nvSpPr>
            <p:cNvPr id="53319" name="Freeform 3"/>
            <p:cNvSpPr>
              <a:spLocks/>
            </p:cNvSpPr>
            <p:nvPr/>
          </p:nvSpPr>
          <p:spPr bwMode="auto">
            <a:xfrm>
              <a:off x="1742" y="2575"/>
              <a:ext cx="1438" cy="1451"/>
            </a:xfrm>
            <a:custGeom>
              <a:avLst/>
              <a:gdLst>
                <a:gd name="T0" fmla="*/ 1 w 8629"/>
                <a:gd name="T1" fmla="*/ 0 h 9641"/>
                <a:gd name="T2" fmla="*/ 1 w 8629"/>
                <a:gd name="T3" fmla="*/ 0 h 9641"/>
                <a:gd name="T4" fmla="*/ 1 w 8629"/>
                <a:gd name="T5" fmla="*/ 0 h 9641"/>
                <a:gd name="T6" fmla="*/ 1 w 8629"/>
                <a:gd name="T7" fmla="*/ 0 h 9641"/>
                <a:gd name="T8" fmla="*/ 1 w 8629"/>
                <a:gd name="T9" fmla="*/ 0 h 9641"/>
                <a:gd name="T10" fmla="*/ 1 w 8629"/>
                <a:gd name="T11" fmla="*/ 0 h 9641"/>
                <a:gd name="T12" fmla="*/ 1 w 8629"/>
                <a:gd name="T13" fmla="*/ 0 h 9641"/>
                <a:gd name="T14" fmla="*/ 1 w 8629"/>
                <a:gd name="T15" fmla="*/ 0 h 9641"/>
                <a:gd name="T16" fmla="*/ 1 w 8629"/>
                <a:gd name="T17" fmla="*/ 0 h 9641"/>
                <a:gd name="T18" fmla="*/ 1 w 8629"/>
                <a:gd name="T19" fmla="*/ 0 h 9641"/>
                <a:gd name="T20" fmla="*/ 1 w 8629"/>
                <a:gd name="T21" fmla="*/ 0 h 9641"/>
                <a:gd name="T22" fmla="*/ 1 w 8629"/>
                <a:gd name="T23" fmla="*/ 0 h 9641"/>
                <a:gd name="T24" fmla="*/ 1 w 8629"/>
                <a:gd name="T25" fmla="*/ 0 h 9641"/>
                <a:gd name="T26" fmla="*/ 1 w 8629"/>
                <a:gd name="T27" fmla="*/ 1 h 9641"/>
                <a:gd name="T28" fmla="*/ 1 w 8629"/>
                <a:gd name="T29" fmla="*/ 1 h 9641"/>
                <a:gd name="T30" fmla="*/ 1 w 8629"/>
                <a:gd name="T31" fmla="*/ 1 h 9641"/>
                <a:gd name="T32" fmla="*/ 1 w 8629"/>
                <a:gd name="T33" fmla="*/ 1 h 9641"/>
                <a:gd name="T34" fmla="*/ 1 w 8629"/>
                <a:gd name="T35" fmla="*/ 1 h 9641"/>
                <a:gd name="T36" fmla="*/ 1 w 8629"/>
                <a:gd name="T37" fmla="*/ 1 h 9641"/>
                <a:gd name="T38" fmla="*/ 1 w 8629"/>
                <a:gd name="T39" fmla="*/ 1 h 9641"/>
                <a:gd name="T40" fmla="*/ 1 w 8629"/>
                <a:gd name="T41" fmla="*/ 1 h 9641"/>
                <a:gd name="T42" fmla="*/ 0 w 8629"/>
                <a:gd name="T43" fmla="*/ 1 h 9641"/>
                <a:gd name="T44" fmla="*/ 0 w 8629"/>
                <a:gd name="T45" fmla="*/ 1 h 9641"/>
                <a:gd name="T46" fmla="*/ 0 w 8629"/>
                <a:gd name="T47" fmla="*/ 1 h 9641"/>
                <a:gd name="T48" fmla="*/ 0 w 8629"/>
                <a:gd name="T49" fmla="*/ 1 h 9641"/>
                <a:gd name="T50" fmla="*/ 0 w 8629"/>
                <a:gd name="T51" fmla="*/ 1 h 9641"/>
                <a:gd name="T52" fmla="*/ 0 w 8629"/>
                <a:gd name="T53" fmla="*/ 1 h 9641"/>
                <a:gd name="T54" fmla="*/ 0 w 8629"/>
                <a:gd name="T55" fmla="*/ 1 h 9641"/>
                <a:gd name="T56" fmla="*/ 0 w 8629"/>
                <a:gd name="T57" fmla="*/ 1 h 9641"/>
                <a:gd name="T58" fmla="*/ 0 w 8629"/>
                <a:gd name="T59" fmla="*/ 0 h 9641"/>
                <a:gd name="T60" fmla="*/ 0 w 8629"/>
                <a:gd name="T61" fmla="*/ 0 h 9641"/>
                <a:gd name="T62" fmla="*/ 0 w 8629"/>
                <a:gd name="T63" fmla="*/ 0 h 9641"/>
                <a:gd name="T64" fmla="*/ 0 w 8629"/>
                <a:gd name="T65" fmla="*/ 0 h 9641"/>
                <a:gd name="T66" fmla="*/ 0 w 8629"/>
                <a:gd name="T67" fmla="*/ 0 h 9641"/>
                <a:gd name="T68" fmla="*/ 0 w 8629"/>
                <a:gd name="T69" fmla="*/ 0 h 9641"/>
                <a:gd name="T70" fmla="*/ 0 w 8629"/>
                <a:gd name="T71" fmla="*/ 0 h 9641"/>
                <a:gd name="T72" fmla="*/ 0 w 8629"/>
                <a:gd name="T73" fmla="*/ 0 h 9641"/>
                <a:gd name="T74" fmla="*/ 0 w 8629"/>
                <a:gd name="T75" fmla="*/ 0 h 9641"/>
                <a:gd name="T76" fmla="*/ 0 w 8629"/>
                <a:gd name="T77" fmla="*/ 0 h 9641"/>
                <a:gd name="T78" fmla="*/ 0 w 8629"/>
                <a:gd name="T79" fmla="*/ 0 h 9641"/>
                <a:gd name="T80" fmla="*/ 0 w 8629"/>
                <a:gd name="T81" fmla="*/ 0 h 9641"/>
                <a:gd name="T82" fmla="*/ 0 w 8629"/>
                <a:gd name="T83" fmla="*/ 0 h 9641"/>
                <a:gd name="T84" fmla="*/ 0 w 8629"/>
                <a:gd name="T85" fmla="*/ 0 h 96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629"/>
                <a:gd name="T130" fmla="*/ 0 h 9641"/>
                <a:gd name="T131" fmla="*/ 8629 w 8629"/>
                <a:gd name="T132" fmla="*/ 9641 h 964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629" h="9641">
                  <a:moveTo>
                    <a:pt x="4314" y="0"/>
                  </a:moveTo>
                  <a:lnTo>
                    <a:pt x="4536" y="7"/>
                  </a:lnTo>
                  <a:lnTo>
                    <a:pt x="4754" y="25"/>
                  </a:lnTo>
                  <a:lnTo>
                    <a:pt x="4970" y="55"/>
                  </a:lnTo>
                  <a:lnTo>
                    <a:pt x="5182" y="98"/>
                  </a:lnTo>
                  <a:lnTo>
                    <a:pt x="5390" y="153"/>
                  </a:lnTo>
                  <a:lnTo>
                    <a:pt x="5594" y="217"/>
                  </a:lnTo>
                  <a:lnTo>
                    <a:pt x="5795" y="293"/>
                  </a:lnTo>
                  <a:lnTo>
                    <a:pt x="5991" y="380"/>
                  </a:lnTo>
                  <a:lnTo>
                    <a:pt x="6181" y="477"/>
                  </a:lnTo>
                  <a:lnTo>
                    <a:pt x="6368" y="583"/>
                  </a:lnTo>
                  <a:lnTo>
                    <a:pt x="6549" y="700"/>
                  </a:lnTo>
                  <a:lnTo>
                    <a:pt x="6724" y="825"/>
                  </a:lnTo>
                  <a:lnTo>
                    <a:pt x="6893" y="960"/>
                  </a:lnTo>
                  <a:lnTo>
                    <a:pt x="7056" y="1104"/>
                  </a:lnTo>
                  <a:lnTo>
                    <a:pt x="7213" y="1255"/>
                  </a:lnTo>
                  <a:lnTo>
                    <a:pt x="7363" y="1415"/>
                  </a:lnTo>
                  <a:lnTo>
                    <a:pt x="7505" y="1582"/>
                  </a:lnTo>
                  <a:lnTo>
                    <a:pt x="7641" y="1757"/>
                  </a:lnTo>
                  <a:lnTo>
                    <a:pt x="7769" y="1939"/>
                  </a:lnTo>
                  <a:lnTo>
                    <a:pt x="7890" y="2128"/>
                  </a:lnTo>
                  <a:lnTo>
                    <a:pt x="8002" y="2324"/>
                  </a:lnTo>
                  <a:lnTo>
                    <a:pt x="8106" y="2526"/>
                  </a:lnTo>
                  <a:lnTo>
                    <a:pt x="8202" y="2733"/>
                  </a:lnTo>
                  <a:lnTo>
                    <a:pt x="8289" y="2947"/>
                  </a:lnTo>
                  <a:lnTo>
                    <a:pt x="8366" y="3167"/>
                  </a:lnTo>
                  <a:lnTo>
                    <a:pt x="8433" y="3389"/>
                  </a:lnTo>
                  <a:lnTo>
                    <a:pt x="8492" y="3618"/>
                  </a:lnTo>
                  <a:lnTo>
                    <a:pt x="8541" y="3851"/>
                  </a:lnTo>
                  <a:lnTo>
                    <a:pt x="8578" y="4088"/>
                  </a:lnTo>
                  <a:lnTo>
                    <a:pt x="8606" y="4329"/>
                  </a:lnTo>
                  <a:lnTo>
                    <a:pt x="8623" y="4573"/>
                  </a:lnTo>
                  <a:lnTo>
                    <a:pt x="8629" y="4820"/>
                  </a:lnTo>
                  <a:lnTo>
                    <a:pt x="8623" y="5068"/>
                  </a:lnTo>
                  <a:lnTo>
                    <a:pt x="8606" y="5312"/>
                  </a:lnTo>
                  <a:lnTo>
                    <a:pt x="8578" y="5553"/>
                  </a:lnTo>
                  <a:lnTo>
                    <a:pt x="8541" y="5790"/>
                  </a:lnTo>
                  <a:lnTo>
                    <a:pt x="8492" y="6023"/>
                  </a:lnTo>
                  <a:lnTo>
                    <a:pt x="8433" y="6252"/>
                  </a:lnTo>
                  <a:lnTo>
                    <a:pt x="8366" y="6475"/>
                  </a:lnTo>
                  <a:lnTo>
                    <a:pt x="8289" y="6694"/>
                  </a:lnTo>
                  <a:lnTo>
                    <a:pt x="8202" y="6908"/>
                  </a:lnTo>
                  <a:lnTo>
                    <a:pt x="8106" y="7115"/>
                  </a:lnTo>
                  <a:lnTo>
                    <a:pt x="8002" y="7317"/>
                  </a:lnTo>
                  <a:lnTo>
                    <a:pt x="7890" y="7513"/>
                  </a:lnTo>
                  <a:lnTo>
                    <a:pt x="7769" y="7702"/>
                  </a:lnTo>
                  <a:lnTo>
                    <a:pt x="7641" y="7884"/>
                  </a:lnTo>
                  <a:lnTo>
                    <a:pt x="7505" y="8059"/>
                  </a:lnTo>
                  <a:lnTo>
                    <a:pt x="7363" y="8226"/>
                  </a:lnTo>
                  <a:lnTo>
                    <a:pt x="7213" y="8386"/>
                  </a:lnTo>
                  <a:lnTo>
                    <a:pt x="7056" y="8537"/>
                  </a:lnTo>
                  <a:lnTo>
                    <a:pt x="6893" y="8681"/>
                  </a:lnTo>
                  <a:lnTo>
                    <a:pt x="6724" y="8816"/>
                  </a:lnTo>
                  <a:lnTo>
                    <a:pt x="6549" y="8941"/>
                  </a:lnTo>
                  <a:lnTo>
                    <a:pt x="6368" y="9058"/>
                  </a:lnTo>
                  <a:lnTo>
                    <a:pt x="6181" y="9164"/>
                  </a:lnTo>
                  <a:lnTo>
                    <a:pt x="5991" y="9261"/>
                  </a:lnTo>
                  <a:lnTo>
                    <a:pt x="5795" y="9348"/>
                  </a:lnTo>
                  <a:lnTo>
                    <a:pt x="5594" y="9424"/>
                  </a:lnTo>
                  <a:lnTo>
                    <a:pt x="5390" y="9488"/>
                  </a:lnTo>
                  <a:lnTo>
                    <a:pt x="5182" y="9543"/>
                  </a:lnTo>
                  <a:lnTo>
                    <a:pt x="4970" y="9586"/>
                  </a:lnTo>
                  <a:lnTo>
                    <a:pt x="4754" y="9616"/>
                  </a:lnTo>
                  <a:lnTo>
                    <a:pt x="4536" y="9634"/>
                  </a:lnTo>
                  <a:lnTo>
                    <a:pt x="4314" y="9641"/>
                  </a:lnTo>
                  <a:lnTo>
                    <a:pt x="4093" y="9634"/>
                  </a:lnTo>
                  <a:lnTo>
                    <a:pt x="3875" y="9616"/>
                  </a:lnTo>
                  <a:lnTo>
                    <a:pt x="3659" y="9586"/>
                  </a:lnTo>
                  <a:lnTo>
                    <a:pt x="3447" y="9543"/>
                  </a:lnTo>
                  <a:lnTo>
                    <a:pt x="3238" y="9488"/>
                  </a:lnTo>
                  <a:lnTo>
                    <a:pt x="3034" y="9424"/>
                  </a:lnTo>
                  <a:lnTo>
                    <a:pt x="2833" y="9348"/>
                  </a:lnTo>
                  <a:lnTo>
                    <a:pt x="2638" y="9261"/>
                  </a:lnTo>
                  <a:lnTo>
                    <a:pt x="2447" y="9164"/>
                  </a:lnTo>
                  <a:lnTo>
                    <a:pt x="2260" y="9058"/>
                  </a:lnTo>
                  <a:lnTo>
                    <a:pt x="2080" y="8941"/>
                  </a:lnTo>
                  <a:lnTo>
                    <a:pt x="1905" y="8816"/>
                  </a:lnTo>
                  <a:lnTo>
                    <a:pt x="1736" y="8681"/>
                  </a:lnTo>
                  <a:lnTo>
                    <a:pt x="1573" y="8537"/>
                  </a:lnTo>
                  <a:lnTo>
                    <a:pt x="1416" y="8386"/>
                  </a:lnTo>
                  <a:lnTo>
                    <a:pt x="1266" y="8226"/>
                  </a:lnTo>
                  <a:lnTo>
                    <a:pt x="1124" y="8059"/>
                  </a:lnTo>
                  <a:lnTo>
                    <a:pt x="987" y="7884"/>
                  </a:lnTo>
                  <a:lnTo>
                    <a:pt x="860" y="7702"/>
                  </a:lnTo>
                  <a:lnTo>
                    <a:pt x="739" y="7513"/>
                  </a:lnTo>
                  <a:lnTo>
                    <a:pt x="627" y="7317"/>
                  </a:lnTo>
                  <a:lnTo>
                    <a:pt x="523" y="7115"/>
                  </a:lnTo>
                  <a:lnTo>
                    <a:pt x="426" y="6908"/>
                  </a:lnTo>
                  <a:lnTo>
                    <a:pt x="340" y="6694"/>
                  </a:lnTo>
                  <a:lnTo>
                    <a:pt x="262" y="6475"/>
                  </a:lnTo>
                  <a:lnTo>
                    <a:pt x="195" y="6252"/>
                  </a:lnTo>
                  <a:lnTo>
                    <a:pt x="137" y="6023"/>
                  </a:lnTo>
                  <a:lnTo>
                    <a:pt x="88" y="5790"/>
                  </a:lnTo>
                  <a:lnTo>
                    <a:pt x="50" y="5553"/>
                  </a:lnTo>
                  <a:lnTo>
                    <a:pt x="23" y="5312"/>
                  </a:lnTo>
                  <a:lnTo>
                    <a:pt x="6" y="5068"/>
                  </a:lnTo>
                  <a:lnTo>
                    <a:pt x="0" y="4820"/>
                  </a:lnTo>
                  <a:lnTo>
                    <a:pt x="6" y="4573"/>
                  </a:lnTo>
                  <a:lnTo>
                    <a:pt x="23" y="4329"/>
                  </a:lnTo>
                  <a:lnTo>
                    <a:pt x="50" y="4088"/>
                  </a:lnTo>
                  <a:lnTo>
                    <a:pt x="88" y="3851"/>
                  </a:lnTo>
                  <a:lnTo>
                    <a:pt x="137" y="3618"/>
                  </a:lnTo>
                  <a:lnTo>
                    <a:pt x="195" y="3389"/>
                  </a:lnTo>
                  <a:lnTo>
                    <a:pt x="262" y="3167"/>
                  </a:lnTo>
                  <a:lnTo>
                    <a:pt x="340" y="2947"/>
                  </a:lnTo>
                  <a:lnTo>
                    <a:pt x="426" y="2733"/>
                  </a:lnTo>
                  <a:lnTo>
                    <a:pt x="523" y="2526"/>
                  </a:lnTo>
                  <a:lnTo>
                    <a:pt x="627" y="2324"/>
                  </a:lnTo>
                  <a:lnTo>
                    <a:pt x="739" y="2128"/>
                  </a:lnTo>
                  <a:lnTo>
                    <a:pt x="860" y="1939"/>
                  </a:lnTo>
                  <a:lnTo>
                    <a:pt x="987" y="1757"/>
                  </a:lnTo>
                  <a:lnTo>
                    <a:pt x="1124" y="1582"/>
                  </a:lnTo>
                  <a:lnTo>
                    <a:pt x="1266" y="1415"/>
                  </a:lnTo>
                  <a:lnTo>
                    <a:pt x="1416" y="1255"/>
                  </a:lnTo>
                  <a:lnTo>
                    <a:pt x="1573" y="1104"/>
                  </a:lnTo>
                  <a:lnTo>
                    <a:pt x="1736" y="960"/>
                  </a:lnTo>
                  <a:lnTo>
                    <a:pt x="1905" y="825"/>
                  </a:lnTo>
                  <a:lnTo>
                    <a:pt x="2080" y="700"/>
                  </a:lnTo>
                  <a:lnTo>
                    <a:pt x="2260" y="583"/>
                  </a:lnTo>
                  <a:lnTo>
                    <a:pt x="2447" y="477"/>
                  </a:lnTo>
                  <a:lnTo>
                    <a:pt x="2638" y="380"/>
                  </a:lnTo>
                  <a:lnTo>
                    <a:pt x="2833" y="293"/>
                  </a:lnTo>
                  <a:lnTo>
                    <a:pt x="3034" y="217"/>
                  </a:lnTo>
                  <a:lnTo>
                    <a:pt x="3238" y="153"/>
                  </a:lnTo>
                  <a:lnTo>
                    <a:pt x="3447" y="98"/>
                  </a:lnTo>
                  <a:lnTo>
                    <a:pt x="3659" y="55"/>
                  </a:lnTo>
                  <a:lnTo>
                    <a:pt x="3875" y="25"/>
                  </a:lnTo>
                  <a:lnTo>
                    <a:pt x="4093" y="7"/>
                  </a:lnTo>
                  <a:lnTo>
                    <a:pt x="4314" y="0"/>
                  </a:lnTo>
                  <a:close/>
                </a:path>
              </a:pathLst>
            </a:custGeom>
            <a:solidFill>
              <a:srgbClr val="FFFFFF"/>
            </a:solidFill>
            <a:ln w="9525">
              <a:noFill/>
              <a:round/>
              <a:headEnd/>
              <a:tailEnd/>
            </a:ln>
          </p:spPr>
          <p:txBody>
            <a:bodyPr/>
            <a:lstStyle/>
            <a:p>
              <a:endParaRPr lang="en-US"/>
            </a:p>
          </p:txBody>
        </p:sp>
        <p:sp>
          <p:nvSpPr>
            <p:cNvPr id="53320" name="Freeform 4"/>
            <p:cNvSpPr>
              <a:spLocks/>
            </p:cNvSpPr>
            <p:nvPr/>
          </p:nvSpPr>
          <p:spPr bwMode="auto">
            <a:xfrm>
              <a:off x="2461" y="2568"/>
              <a:ext cx="727" cy="733"/>
            </a:xfrm>
            <a:custGeom>
              <a:avLst/>
              <a:gdLst>
                <a:gd name="T0" fmla="*/ 1 w 4360"/>
                <a:gd name="T1" fmla="*/ 0 h 4871"/>
                <a:gd name="T2" fmla="*/ 1 w 4360"/>
                <a:gd name="T3" fmla="*/ 0 h 4871"/>
                <a:gd name="T4" fmla="*/ 1 w 4360"/>
                <a:gd name="T5" fmla="*/ 0 h 4871"/>
                <a:gd name="T6" fmla="*/ 1 w 4360"/>
                <a:gd name="T7" fmla="*/ 0 h 4871"/>
                <a:gd name="T8" fmla="*/ 1 w 4360"/>
                <a:gd name="T9" fmla="*/ 0 h 4871"/>
                <a:gd name="T10" fmla="*/ 1 w 4360"/>
                <a:gd name="T11" fmla="*/ 0 h 4871"/>
                <a:gd name="T12" fmla="*/ 1 w 4360"/>
                <a:gd name="T13" fmla="*/ 0 h 4871"/>
                <a:gd name="T14" fmla="*/ 1 w 4360"/>
                <a:gd name="T15" fmla="*/ 0 h 4871"/>
                <a:gd name="T16" fmla="*/ 1 w 4360"/>
                <a:gd name="T17" fmla="*/ 0 h 4871"/>
                <a:gd name="T18" fmla="*/ 1 w 4360"/>
                <a:gd name="T19" fmla="*/ 0 h 4871"/>
                <a:gd name="T20" fmla="*/ 1 w 4360"/>
                <a:gd name="T21" fmla="*/ 0 h 4871"/>
                <a:gd name="T22" fmla="*/ 1 w 4360"/>
                <a:gd name="T23" fmla="*/ 0 h 4871"/>
                <a:gd name="T24" fmla="*/ 1 w 4360"/>
                <a:gd name="T25" fmla="*/ 0 h 4871"/>
                <a:gd name="T26" fmla="*/ 0 w 4360"/>
                <a:gd name="T27" fmla="*/ 0 h 4871"/>
                <a:gd name="T28" fmla="*/ 0 w 4360"/>
                <a:gd name="T29" fmla="*/ 0 h 4871"/>
                <a:gd name="T30" fmla="*/ 0 w 4360"/>
                <a:gd name="T31" fmla="*/ 0 h 4871"/>
                <a:gd name="T32" fmla="*/ 0 w 4360"/>
                <a:gd name="T33" fmla="*/ 0 h 4871"/>
                <a:gd name="T34" fmla="*/ 0 w 4360"/>
                <a:gd name="T35" fmla="*/ 0 h 4871"/>
                <a:gd name="T36" fmla="*/ 0 w 4360"/>
                <a:gd name="T37" fmla="*/ 0 h 4871"/>
                <a:gd name="T38" fmla="*/ 0 w 4360"/>
                <a:gd name="T39" fmla="*/ 0 h 4871"/>
                <a:gd name="T40" fmla="*/ 0 w 4360"/>
                <a:gd name="T41" fmla="*/ 0 h 4871"/>
                <a:gd name="T42" fmla="*/ 0 w 4360"/>
                <a:gd name="T43" fmla="*/ 0 h 4871"/>
                <a:gd name="T44" fmla="*/ 0 w 4360"/>
                <a:gd name="T45" fmla="*/ 0 h 4871"/>
                <a:gd name="T46" fmla="*/ 0 w 4360"/>
                <a:gd name="T47" fmla="*/ 0 h 4871"/>
                <a:gd name="T48" fmla="*/ 0 w 4360"/>
                <a:gd name="T49" fmla="*/ 0 h 4871"/>
                <a:gd name="T50" fmla="*/ 0 w 4360"/>
                <a:gd name="T51" fmla="*/ 0 h 4871"/>
                <a:gd name="T52" fmla="*/ 0 w 4360"/>
                <a:gd name="T53" fmla="*/ 0 h 4871"/>
                <a:gd name="T54" fmla="*/ 0 w 4360"/>
                <a:gd name="T55" fmla="*/ 0 h 4871"/>
                <a:gd name="T56" fmla="*/ 0 w 4360"/>
                <a:gd name="T57" fmla="*/ 0 h 4871"/>
                <a:gd name="T58" fmla="*/ 0 w 4360"/>
                <a:gd name="T59" fmla="*/ 0 h 4871"/>
                <a:gd name="T60" fmla="*/ 0 w 4360"/>
                <a:gd name="T61" fmla="*/ 0 h 4871"/>
                <a:gd name="T62" fmla="*/ 0 w 4360"/>
                <a:gd name="T63" fmla="*/ 0 h 4871"/>
                <a:gd name="T64" fmla="*/ 0 w 4360"/>
                <a:gd name="T65" fmla="*/ 0 h 4871"/>
                <a:gd name="T66" fmla="*/ 0 w 4360"/>
                <a:gd name="T67" fmla="*/ 0 h 4871"/>
                <a:gd name="T68" fmla="*/ 0 w 4360"/>
                <a:gd name="T69" fmla="*/ 0 h 4871"/>
                <a:gd name="T70" fmla="*/ 0 w 4360"/>
                <a:gd name="T71" fmla="*/ 0 h 4871"/>
                <a:gd name="T72" fmla="*/ 0 w 4360"/>
                <a:gd name="T73" fmla="*/ 0 h 4871"/>
                <a:gd name="T74" fmla="*/ 0 w 4360"/>
                <a:gd name="T75" fmla="*/ 0 h 4871"/>
                <a:gd name="T76" fmla="*/ 0 w 4360"/>
                <a:gd name="T77" fmla="*/ 0 h 4871"/>
                <a:gd name="T78" fmla="*/ 1 w 4360"/>
                <a:gd name="T79" fmla="*/ 0 h 4871"/>
                <a:gd name="T80" fmla="*/ 1 w 4360"/>
                <a:gd name="T81" fmla="*/ 0 h 4871"/>
                <a:gd name="T82" fmla="*/ 1 w 4360"/>
                <a:gd name="T83" fmla="*/ 0 h 4871"/>
                <a:gd name="T84" fmla="*/ 1 w 4360"/>
                <a:gd name="T85" fmla="*/ 0 h 4871"/>
                <a:gd name="T86" fmla="*/ 1 w 4360"/>
                <a:gd name="T87" fmla="*/ 0 h 4871"/>
                <a:gd name="T88" fmla="*/ 1 w 4360"/>
                <a:gd name="T89" fmla="*/ 0 h 4871"/>
                <a:gd name="T90" fmla="*/ 1 w 4360"/>
                <a:gd name="T91" fmla="*/ 0 h 4871"/>
                <a:gd name="T92" fmla="*/ 1 w 4360"/>
                <a:gd name="T93" fmla="*/ 0 h 4871"/>
                <a:gd name="T94" fmla="*/ 1 w 4360"/>
                <a:gd name="T95" fmla="*/ 0 h 4871"/>
                <a:gd name="T96" fmla="*/ 1 w 4360"/>
                <a:gd name="T97" fmla="*/ 0 h 4871"/>
                <a:gd name="T98" fmla="*/ 1 w 4360"/>
                <a:gd name="T99" fmla="*/ 0 h 4871"/>
                <a:gd name="T100" fmla="*/ 1 w 4360"/>
                <a:gd name="T101" fmla="*/ 0 h 4871"/>
                <a:gd name="T102" fmla="*/ 1 w 4360"/>
                <a:gd name="T103" fmla="*/ 0 h 487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360"/>
                <a:gd name="T157" fmla="*/ 0 h 4871"/>
                <a:gd name="T158" fmla="*/ 4360 w 4360"/>
                <a:gd name="T159" fmla="*/ 4871 h 487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360" h="4871">
                  <a:moveTo>
                    <a:pt x="4360" y="4871"/>
                  </a:moveTo>
                  <a:lnTo>
                    <a:pt x="4360" y="4871"/>
                  </a:lnTo>
                  <a:lnTo>
                    <a:pt x="4359" y="4809"/>
                  </a:lnTo>
                  <a:lnTo>
                    <a:pt x="4358" y="4747"/>
                  </a:lnTo>
                  <a:lnTo>
                    <a:pt x="4356" y="4684"/>
                  </a:lnTo>
                  <a:lnTo>
                    <a:pt x="4354" y="4621"/>
                  </a:lnTo>
                  <a:lnTo>
                    <a:pt x="4351" y="4560"/>
                  </a:lnTo>
                  <a:lnTo>
                    <a:pt x="4347" y="4498"/>
                  </a:lnTo>
                  <a:lnTo>
                    <a:pt x="4343" y="4437"/>
                  </a:lnTo>
                  <a:lnTo>
                    <a:pt x="4337" y="4374"/>
                  </a:lnTo>
                  <a:lnTo>
                    <a:pt x="4332" y="4313"/>
                  </a:lnTo>
                  <a:lnTo>
                    <a:pt x="4325" y="4252"/>
                  </a:lnTo>
                  <a:lnTo>
                    <a:pt x="4318" y="4192"/>
                  </a:lnTo>
                  <a:lnTo>
                    <a:pt x="4310" y="4131"/>
                  </a:lnTo>
                  <a:lnTo>
                    <a:pt x="4301" y="4071"/>
                  </a:lnTo>
                  <a:lnTo>
                    <a:pt x="4291" y="4011"/>
                  </a:lnTo>
                  <a:lnTo>
                    <a:pt x="4281" y="3951"/>
                  </a:lnTo>
                  <a:lnTo>
                    <a:pt x="4271" y="3892"/>
                  </a:lnTo>
                  <a:lnTo>
                    <a:pt x="4260" y="3833"/>
                  </a:lnTo>
                  <a:lnTo>
                    <a:pt x="4248" y="3774"/>
                  </a:lnTo>
                  <a:lnTo>
                    <a:pt x="4236" y="3715"/>
                  </a:lnTo>
                  <a:lnTo>
                    <a:pt x="4223" y="3656"/>
                  </a:lnTo>
                  <a:lnTo>
                    <a:pt x="4208" y="3599"/>
                  </a:lnTo>
                  <a:lnTo>
                    <a:pt x="4194" y="3541"/>
                  </a:lnTo>
                  <a:lnTo>
                    <a:pt x="4179" y="3483"/>
                  </a:lnTo>
                  <a:lnTo>
                    <a:pt x="4163" y="3426"/>
                  </a:lnTo>
                  <a:lnTo>
                    <a:pt x="4147" y="3369"/>
                  </a:lnTo>
                  <a:lnTo>
                    <a:pt x="4131" y="3311"/>
                  </a:lnTo>
                  <a:lnTo>
                    <a:pt x="4112" y="3256"/>
                  </a:lnTo>
                  <a:lnTo>
                    <a:pt x="4095" y="3199"/>
                  </a:lnTo>
                  <a:lnTo>
                    <a:pt x="4076" y="3144"/>
                  </a:lnTo>
                  <a:lnTo>
                    <a:pt x="4057" y="3089"/>
                  </a:lnTo>
                  <a:lnTo>
                    <a:pt x="4036" y="3033"/>
                  </a:lnTo>
                  <a:lnTo>
                    <a:pt x="4016" y="2979"/>
                  </a:lnTo>
                  <a:lnTo>
                    <a:pt x="3995" y="2923"/>
                  </a:lnTo>
                  <a:lnTo>
                    <a:pt x="3974" y="2870"/>
                  </a:lnTo>
                  <a:lnTo>
                    <a:pt x="3951" y="2816"/>
                  </a:lnTo>
                  <a:lnTo>
                    <a:pt x="3929" y="2763"/>
                  </a:lnTo>
                  <a:lnTo>
                    <a:pt x="3906" y="2710"/>
                  </a:lnTo>
                  <a:lnTo>
                    <a:pt x="3882" y="2657"/>
                  </a:lnTo>
                  <a:lnTo>
                    <a:pt x="3857" y="2605"/>
                  </a:lnTo>
                  <a:lnTo>
                    <a:pt x="3832" y="2553"/>
                  </a:lnTo>
                  <a:lnTo>
                    <a:pt x="3807" y="2502"/>
                  </a:lnTo>
                  <a:lnTo>
                    <a:pt x="3780" y="2450"/>
                  </a:lnTo>
                  <a:lnTo>
                    <a:pt x="3754" y="2399"/>
                  </a:lnTo>
                  <a:lnTo>
                    <a:pt x="3727" y="2349"/>
                  </a:lnTo>
                  <a:lnTo>
                    <a:pt x="3699" y="2299"/>
                  </a:lnTo>
                  <a:lnTo>
                    <a:pt x="3671" y="2249"/>
                  </a:lnTo>
                  <a:lnTo>
                    <a:pt x="3643" y="2200"/>
                  </a:lnTo>
                  <a:lnTo>
                    <a:pt x="3613" y="2151"/>
                  </a:lnTo>
                  <a:lnTo>
                    <a:pt x="3584" y="2102"/>
                  </a:lnTo>
                  <a:lnTo>
                    <a:pt x="3554" y="2055"/>
                  </a:lnTo>
                  <a:lnTo>
                    <a:pt x="3523" y="2007"/>
                  </a:lnTo>
                  <a:lnTo>
                    <a:pt x="3492" y="1960"/>
                  </a:lnTo>
                  <a:lnTo>
                    <a:pt x="3461" y="1914"/>
                  </a:lnTo>
                  <a:lnTo>
                    <a:pt x="3428" y="1867"/>
                  </a:lnTo>
                  <a:lnTo>
                    <a:pt x="3396" y="1821"/>
                  </a:lnTo>
                  <a:lnTo>
                    <a:pt x="3362" y="1776"/>
                  </a:lnTo>
                  <a:lnTo>
                    <a:pt x="3329" y="1731"/>
                  </a:lnTo>
                  <a:lnTo>
                    <a:pt x="3295" y="1686"/>
                  </a:lnTo>
                  <a:lnTo>
                    <a:pt x="3260" y="1642"/>
                  </a:lnTo>
                  <a:lnTo>
                    <a:pt x="3225" y="1599"/>
                  </a:lnTo>
                  <a:lnTo>
                    <a:pt x="3189" y="1556"/>
                  </a:lnTo>
                  <a:lnTo>
                    <a:pt x="3154" y="1513"/>
                  </a:lnTo>
                  <a:lnTo>
                    <a:pt x="3117" y="1471"/>
                  </a:lnTo>
                  <a:lnTo>
                    <a:pt x="3081" y="1430"/>
                  </a:lnTo>
                  <a:lnTo>
                    <a:pt x="3044" y="1389"/>
                  </a:lnTo>
                  <a:lnTo>
                    <a:pt x="3006" y="1348"/>
                  </a:lnTo>
                  <a:lnTo>
                    <a:pt x="2968" y="1307"/>
                  </a:lnTo>
                  <a:lnTo>
                    <a:pt x="2929" y="1268"/>
                  </a:lnTo>
                  <a:lnTo>
                    <a:pt x="2890" y="1229"/>
                  </a:lnTo>
                  <a:lnTo>
                    <a:pt x="2851" y="1191"/>
                  </a:lnTo>
                  <a:lnTo>
                    <a:pt x="2811" y="1152"/>
                  </a:lnTo>
                  <a:lnTo>
                    <a:pt x="2771" y="1115"/>
                  </a:lnTo>
                  <a:lnTo>
                    <a:pt x="2730" y="1078"/>
                  </a:lnTo>
                  <a:lnTo>
                    <a:pt x="2689" y="1042"/>
                  </a:lnTo>
                  <a:lnTo>
                    <a:pt x="2648" y="1005"/>
                  </a:lnTo>
                  <a:lnTo>
                    <a:pt x="2606" y="970"/>
                  </a:lnTo>
                  <a:lnTo>
                    <a:pt x="2564" y="935"/>
                  </a:lnTo>
                  <a:lnTo>
                    <a:pt x="2521" y="901"/>
                  </a:lnTo>
                  <a:lnTo>
                    <a:pt x="2479" y="867"/>
                  </a:lnTo>
                  <a:lnTo>
                    <a:pt x="2435" y="834"/>
                  </a:lnTo>
                  <a:lnTo>
                    <a:pt x="2392" y="802"/>
                  </a:lnTo>
                  <a:lnTo>
                    <a:pt x="2347" y="769"/>
                  </a:lnTo>
                  <a:lnTo>
                    <a:pt x="2303" y="737"/>
                  </a:lnTo>
                  <a:lnTo>
                    <a:pt x="2258" y="707"/>
                  </a:lnTo>
                  <a:lnTo>
                    <a:pt x="2213" y="676"/>
                  </a:lnTo>
                  <a:lnTo>
                    <a:pt x="2167" y="647"/>
                  </a:lnTo>
                  <a:lnTo>
                    <a:pt x="2121" y="619"/>
                  </a:lnTo>
                  <a:lnTo>
                    <a:pt x="2076" y="589"/>
                  </a:lnTo>
                  <a:lnTo>
                    <a:pt x="2029" y="562"/>
                  </a:lnTo>
                  <a:lnTo>
                    <a:pt x="1982" y="535"/>
                  </a:lnTo>
                  <a:lnTo>
                    <a:pt x="1935" y="508"/>
                  </a:lnTo>
                  <a:lnTo>
                    <a:pt x="1888" y="482"/>
                  </a:lnTo>
                  <a:lnTo>
                    <a:pt x="1840" y="457"/>
                  </a:lnTo>
                  <a:lnTo>
                    <a:pt x="1791" y="432"/>
                  </a:lnTo>
                  <a:lnTo>
                    <a:pt x="1743" y="407"/>
                  </a:lnTo>
                  <a:lnTo>
                    <a:pt x="1694" y="385"/>
                  </a:lnTo>
                  <a:lnTo>
                    <a:pt x="1646" y="361"/>
                  </a:lnTo>
                  <a:lnTo>
                    <a:pt x="1596" y="339"/>
                  </a:lnTo>
                  <a:lnTo>
                    <a:pt x="1547" y="318"/>
                  </a:lnTo>
                  <a:lnTo>
                    <a:pt x="1497" y="296"/>
                  </a:lnTo>
                  <a:lnTo>
                    <a:pt x="1446" y="276"/>
                  </a:lnTo>
                  <a:lnTo>
                    <a:pt x="1396" y="257"/>
                  </a:lnTo>
                  <a:lnTo>
                    <a:pt x="1345" y="237"/>
                  </a:lnTo>
                  <a:lnTo>
                    <a:pt x="1295" y="219"/>
                  </a:lnTo>
                  <a:lnTo>
                    <a:pt x="1243" y="202"/>
                  </a:lnTo>
                  <a:lnTo>
                    <a:pt x="1191" y="185"/>
                  </a:lnTo>
                  <a:lnTo>
                    <a:pt x="1140" y="170"/>
                  </a:lnTo>
                  <a:lnTo>
                    <a:pt x="1088" y="154"/>
                  </a:lnTo>
                  <a:lnTo>
                    <a:pt x="1035" y="139"/>
                  </a:lnTo>
                  <a:lnTo>
                    <a:pt x="983" y="126"/>
                  </a:lnTo>
                  <a:lnTo>
                    <a:pt x="930" y="112"/>
                  </a:lnTo>
                  <a:lnTo>
                    <a:pt x="877" y="100"/>
                  </a:lnTo>
                  <a:lnTo>
                    <a:pt x="824" y="87"/>
                  </a:lnTo>
                  <a:lnTo>
                    <a:pt x="770" y="77"/>
                  </a:lnTo>
                  <a:lnTo>
                    <a:pt x="717" y="66"/>
                  </a:lnTo>
                  <a:lnTo>
                    <a:pt x="663" y="57"/>
                  </a:lnTo>
                  <a:lnTo>
                    <a:pt x="608" y="47"/>
                  </a:lnTo>
                  <a:lnTo>
                    <a:pt x="555" y="40"/>
                  </a:lnTo>
                  <a:lnTo>
                    <a:pt x="500" y="32"/>
                  </a:lnTo>
                  <a:lnTo>
                    <a:pt x="444" y="25"/>
                  </a:lnTo>
                  <a:lnTo>
                    <a:pt x="390" y="19"/>
                  </a:lnTo>
                  <a:lnTo>
                    <a:pt x="335" y="15"/>
                  </a:lnTo>
                  <a:lnTo>
                    <a:pt x="279" y="10"/>
                  </a:lnTo>
                  <a:lnTo>
                    <a:pt x="224" y="7"/>
                  </a:lnTo>
                  <a:lnTo>
                    <a:pt x="168" y="3"/>
                  </a:lnTo>
                  <a:lnTo>
                    <a:pt x="112" y="2"/>
                  </a:lnTo>
                  <a:lnTo>
                    <a:pt x="57" y="0"/>
                  </a:lnTo>
                  <a:lnTo>
                    <a:pt x="0" y="0"/>
                  </a:lnTo>
                  <a:lnTo>
                    <a:pt x="0" y="102"/>
                  </a:lnTo>
                  <a:lnTo>
                    <a:pt x="56" y="103"/>
                  </a:lnTo>
                  <a:lnTo>
                    <a:pt x="110" y="103"/>
                  </a:lnTo>
                  <a:lnTo>
                    <a:pt x="165" y="105"/>
                  </a:lnTo>
                  <a:lnTo>
                    <a:pt x="220" y="109"/>
                  </a:lnTo>
                  <a:lnTo>
                    <a:pt x="274" y="112"/>
                  </a:lnTo>
                  <a:lnTo>
                    <a:pt x="328" y="116"/>
                  </a:lnTo>
                  <a:lnTo>
                    <a:pt x="382" y="121"/>
                  </a:lnTo>
                  <a:lnTo>
                    <a:pt x="436" y="127"/>
                  </a:lnTo>
                  <a:lnTo>
                    <a:pt x="489" y="133"/>
                  </a:lnTo>
                  <a:lnTo>
                    <a:pt x="543" y="140"/>
                  </a:lnTo>
                  <a:lnTo>
                    <a:pt x="596" y="148"/>
                  </a:lnTo>
                  <a:lnTo>
                    <a:pt x="649" y="157"/>
                  </a:lnTo>
                  <a:lnTo>
                    <a:pt x="701" y="166"/>
                  </a:lnTo>
                  <a:lnTo>
                    <a:pt x="754" y="176"/>
                  </a:lnTo>
                  <a:lnTo>
                    <a:pt x="807" y="188"/>
                  </a:lnTo>
                  <a:lnTo>
                    <a:pt x="859" y="199"/>
                  </a:lnTo>
                  <a:lnTo>
                    <a:pt x="911" y="211"/>
                  </a:lnTo>
                  <a:lnTo>
                    <a:pt x="963" y="224"/>
                  </a:lnTo>
                  <a:lnTo>
                    <a:pt x="1014" y="239"/>
                  </a:lnTo>
                  <a:lnTo>
                    <a:pt x="1065" y="252"/>
                  </a:lnTo>
                  <a:lnTo>
                    <a:pt x="1115" y="268"/>
                  </a:lnTo>
                  <a:lnTo>
                    <a:pt x="1167" y="284"/>
                  </a:lnTo>
                  <a:lnTo>
                    <a:pt x="1217" y="300"/>
                  </a:lnTo>
                  <a:lnTo>
                    <a:pt x="1267" y="317"/>
                  </a:lnTo>
                  <a:lnTo>
                    <a:pt x="1317" y="335"/>
                  </a:lnTo>
                  <a:lnTo>
                    <a:pt x="1366" y="353"/>
                  </a:lnTo>
                  <a:lnTo>
                    <a:pt x="1416" y="372"/>
                  </a:lnTo>
                  <a:lnTo>
                    <a:pt x="1466" y="392"/>
                  </a:lnTo>
                  <a:lnTo>
                    <a:pt x="1514" y="413"/>
                  </a:lnTo>
                  <a:lnTo>
                    <a:pt x="1563" y="434"/>
                  </a:lnTo>
                  <a:lnTo>
                    <a:pt x="1611" y="456"/>
                  </a:lnTo>
                  <a:lnTo>
                    <a:pt x="1659" y="477"/>
                  </a:lnTo>
                  <a:lnTo>
                    <a:pt x="1706" y="501"/>
                  </a:lnTo>
                  <a:lnTo>
                    <a:pt x="1754" y="525"/>
                  </a:lnTo>
                  <a:lnTo>
                    <a:pt x="1802" y="549"/>
                  </a:lnTo>
                  <a:lnTo>
                    <a:pt x="1848" y="573"/>
                  </a:lnTo>
                  <a:lnTo>
                    <a:pt x="1895" y="599"/>
                  </a:lnTo>
                  <a:lnTo>
                    <a:pt x="1940" y="625"/>
                  </a:lnTo>
                  <a:lnTo>
                    <a:pt x="1987" y="651"/>
                  </a:lnTo>
                  <a:lnTo>
                    <a:pt x="2032" y="679"/>
                  </a:lnTo>
                  <a:lnTo>
                    <a:pt x="2077" y="707"/>
                  </a:lnTo>
                  <a:lnTo>
                    <a:pt x="2122" y="735"/>
                  </a:lnTo>
                  <a:lnTo>
                    <a:pt x="2167" y="765"/>
                  </a:lnTo>
                  <a:lnTo>
                    <a:pt x="2211" y="794"/>
                  </a:lnTo>
                  <a:lnTo>
                    <a:pt x="2255" y="824"/>
                  </a:lnTo>
                  <a:lnTo>
                    <a:pt x="2299" y="855"/>
                  </a:lnTo>
                  <a:lnTo>
                    <a:pt x="2341" y="887"/>
                  </a:lnTo>
                  <a:lnTo>
                    <a:pt x="2384" y="918"/>
                  </a:lnTo>
                  <a:lnTo>
                    <a:pt x="2426" y="951"/>
                  </a:lnTo>
                  <a:lnTo>
                    <a:pt x="2469" y="984"/>
                  </a:lnTo>
                  <a:lnTo>
                    <a:pt x="2510" y="1018"/>
                  </a:lnTo>
                  <a:lnTo>
                    <a:pt x="2552" y="1052"/>
                  </a:lnTo>
                  <a:lnTo>
                    <a:pt x="2592" y="1087"/>
                  </a:lnTo>
                  <a:lnTo>
                    <a:pt x="2633" y="1122"/>
                  </a:lnTo>
                  <a:lnTo>
                    <a:pt x="2673" y="1157"/>
                  </a:lnTo>
                  <a:lnTo>
                    <a:pt x="2713" y="1193"/>
                  </a:lnTo>
                  <a:lnTo>
                    <a:pt x="2752" y="1230"/>
                  </a:lnTo>
                  <a:lnTo>
                    <a:pt x="2791" y="1268"/>
                  </a:lnTo>
                  <a:lnTo>
                    <a:pt x="2830" y="1305"/>
                  </a:lnTo>
                  <a:lnTo>
                    <a:pt x="2867" y="1344"/>
                  </a:lnTo>
                  <a:lnTo>
                    <a:pt x="2906" y="1382"/>
                  </a:lnTo>
                  <a:lnTo>
                    <a:pt x="2943" y="1422"/>
                  </a:lnTo>
                  <a:lnTo>
                    <a:pt x="2980" y="1461"/>
                  </a:lnTo>
                  <a:lnTo>
                    <a:pt x="3016" y="1502"/>
                  </a:lnTo>
                  <a:lnTo>
                    <a:pt x="3053" y="1543"/>
                  </a:lnTo>
                  <a:lnTo>
                    <a:pt x="3088" y="1583"/>
                  </a:lnTo>
                  <a:lnTo>
                    <a:pt x="3123" y="1625"/>
                  </a:lnTo>
                  <a:lnTo>
                    <a:pt x="3158" y="1667"/>
                  </a:lnTo>
                  <a:lnTo>
                    <a:pt x="3192" y="1710"/>
                  </a:lnTo>
                  <a:lnTo>
                    <a:pt x="3226" y="1753"/>
                  </a:lnTo>
                  <a:lnTo>
                    <a:pt x="3259" y="1797"/>
                  </a:lnTo>
                  <a:lnTo>
                    <a:pt x="3292" y="1841"/>
                  </a:lnTo>
                  <a:lnTo>
                    <a:pt x="3325" y="1885"/>
                  </a:lnTo>
                  <a:lnTo>
                    <a:pt x="3356" y="1931"/>
                  </a:lnTo>
                  <a:lnTo>
                    <a:pt x="3388" y="1975"/>
                  </a:lnTo>
                  <a:lnTo>
                    <a:pt x="3419" y="2021"/>
                  </a:lnTo>
                  <a:lnTo>
                    <a:pt x="3449" y="2067"/>
                  </a:lnTo>
                  <a:lnTo>
                    <a:pt x="3480" y="2114"/>
                  </a:lnTo>
                  <a:lnTo>
                    <a:pt x="3509" y="2161"/>
                  </a:lnTo>
                  <a:lnTo>
                    <a:pt x="3538" y="2208"/>
                  </a:lnTo>
                  <a:lnTo>
                    <a:pt x="3567" y="2256"/>
                  </a:lnTo>
                  <a:lnTo>
                    <a:pt x="3595" y="2304"/>
                  </a:lnTo>
                  <a:lnTo>
                    <a:pt x="3622" y="2352"/>
                  </a:lnTo>
                  <a:lnTo>
                    <a:pt x="3650" y="2402"/>
                  </a:lnTo>
                  <a:lnTo>
                    <a:pt x="3676" y="2451"/>
                  </a:lnTo>
                  <a:lnTo>
                    <a:pt x="3702" y="2501"/>
                  </a:lnTo>
                  <a:lnTo>
                    <a:pt x="3728" y="2551"/>
                  </a:lnTo>
                  <a:lnTo>
                    <a:pt x="3752" y="2601"/>
                  </a:lnTo>
                  <a:lnTo>
                    <a:pt x="3776" y="2652"/>
                  </a:lnTo>
                  <a:lnTo>
                    <a:pt x="3801" y="2703"/>
                  </a:lnTo>
                  <a:lnTo>
                    <a:pt x="3824" y="2755"/>
                  </a:lnTo>
                  <a:lnTo>
                    <a:pt x="3847" y="2807"/>
                  </a:lnTo>
                  <a:lnTo>
                    <a:pt x="3869" y="2859"/>
                  </a:lnTo>
                  <a:lnTo>
                    <a:pt x="3891" y="2912"/>
                  </a:lnTo>
                  <a:lnTo>
                    <a:pt x="3912" y="2964"/>
                  </a:lnTo>
                  <a:lnTo>
                    <a:pt x="3932" y="3018"/>
                  </a:lnTo>
                  <a:lnTo>
                    <a:pt x="3952" y="3072"/>
                  </a:lnTo>
                  <a:lnTo>
                    <a:pt x="3972" y="3126"/>
                  </a:lnTo>
                  <a:lnTo>
                    <a:pt x="3991" y="3180"/>
                  </a:lnTo>
                  <a:lnTo>
                    <a:pt x="4009" y="3234"/>
                  </a:lnTo>
                  <a:lnTo>
                    <a:pt x="4027" y="3290"/>
                  </a:lnTo>
                  <a:lnTo>
                    <a:pt x="4043" y="3344"/>
                  </a:lnTo>
                  <a:lnTo>
                    <a:pt x="4061" y="3400"/>
                  </a:lnTo>
                  <a:lnTo>
                    <a:pt x="4076" y="3456"/>
                  </a:lnTo>
                  <a:lnTo>
                    <a:pt x="4092" y="3512"/>
                  </a:lnTo>
                  <a:lnTo>
                    <a:pt x="4106" y="3568"/>
                  </a:lnTo>
                  <a:lnTo>
                    <a:pt x="4120" y="3625"/>
                  </a:lnTo>
                  <a:lnTo>
                    <a:pt x="4135" y="3682"/>
                  </a:lnTo>
                  <a:lnTo>
                    <a:pt x="4147" y="3739"/>
                  </a:lnTo>
                  <a:lnTo>
                    <a:pt x="4159" y="3797"/>
                  </a:lnTo>
                  <a:lnTo>
                    <a:pt x="4171" y="3854"/>
                  </a:lnTo>
                  <a:lnTo>
                    <a:pt x="4182" y="3912"/>
                  </a:lnTo>
                  <a:lnTo>
                    <a:pt x="4192" y="3971"/>
                  </a:lnTo>
                  <a:lnTo>
                    <a:pt x="4201" y="4030"/>
                  </a:lnTo>
                  <a:lnTo>
                    <a:pt x="4212" y="4088"/>
                  </a:lnTo>
                  <a:lnTo>
                    <a:pt x="4220" y="4147"/>
                  </a:lnTo>
                  <a:lnTo>
                    <a:pt x="4228" y="4206"/>
                  </a:lnTo>
                  <a:lnTo>
                    <a:pt x="4235" y="4266"/>
                  </a:lnTo>
                  <a:lnTo>
                    <a:pt x="4241" y="4325"/>
                  </a:lnTo>
                  <a:lnTo>
                    <a:pt x="4247" y="4385"/>
                  </a:lnTo>
                  <a:lnTo>
                    <a:pt x="4252" y="4445"/>
                  </a:lnTo>
                  <a:lnTo>
                    <a:pt x="4256" y="4506"/>
                  </a:lnTo>
                  <a:lnTo>
                    <a:pt x="4260" y="4566"/>
                  </a:lnTo>
                  <a:lnTo>
                    <a:pt x="4263" y="4627"/>
                  </a:lnTo>
                  <a:lnTo>
                    <a:pt x="4266" y="4688"/>
                  </a:lnTo>
                  <a:lnTo>
                    <a:pt x="4267" y="4749"/>
                  </a:lnTo>
                  <a:lnTo>
                    <a:pt x="4268" y="4810"/>
                  </a:lnTo>
                  <a:lnTo>
                    <a:pt x="4269" y="4871"/>
                  </a:lnTo>
                  <a:lnTo>
                    <a:pt x="4360" y="4871"/>
                  </a:lnTo>
                  <a:close/>
                </a:path>
              </a:pathLst>
            </a:custGeom>
            <a:solidFill>
              <a:srgbClr val="008FE0"/>
            </a:solidFill>
            <a:ln w="9525">
              <a:noFill/>
              <a:round/>
              <a:headEnd/>
              <a:tailEnd/>
            </a:ln>
          </p:spPr>
          <p:txBody>
            <a:bodyPr/>
            <a:lstStyle/>
            <a:p>
              <a:endParaRPr lang="en-US"/>
            </a:p>
          </p:txBody>
        </p:sp>
        <p:sp>
          <p:nvSpPr>
            <p:cNvPr id="53321" name="Freeform 5"/>
            <p:cNvSpPr>
              <a:spLocks/>
            </p:cNvSpPr>
            <p:nvPr/>
          </p:nvSpPr>
          <p:spPr bwMode="auto">
            <a:xfrm>
              <a:off x="2461" y="3301"/>
              <a:ext cx="727" cy="733"/>
            </a:xfrm>
            <a:custGeom>
              <a:avLst/>
              <a:gdLst>
                <a:gd name="T0" fmla="*/ 0 w 4360"/>
                <a:gd name="T1" fmla="*/ 0 h 4872"/>
                <a:gd name="T2" fmla="*/ 0 w 4360"/>
                <a:gd name="T3" fmla="*/ 0 h 4872"/>
                <a:gd name="T4" fmla="*/ 0 w 4360"/>
                <a:gd name="T5" fmla="*/ 0 h 4872"/>
                <a:gd name="T6" fmla="*/ 0 w 4360"/>
                <a:gd name="T7" fmla="*/ 0 h 4872"/>
                <a:gd name="T8" fmla="*/ 0 w 4360"/>
                <a:gd name="T9" fmla="*/ 0 h 4872"/>
                <a:gd name="T10" fmla="*/ 0 w 4360"/>
                <a:gd name="T11" fmla="*/ 0 h 4872"/>
                <a:gd name="T12" fmla="*/ 0 w 4360"/>
                <a:gd name="T13" fmla="*/ 0 h 4872"/>
                <a:gd name="T14" fmla="*/ 0 w 4360"/>
                <a:gd name="T15" fmla="*/ 0 h 4872"/>
                <a:gd name="T16" fmla="*/ 0 w 4360"/>
                <a:gd name="T17" fmla="*/ 0 h 4872"/>
                <a:gd name="T18" fmla="*/ 0 w 4360"/>
                <a:gd name="T19" fmla="*/ 0 h 4872"/>
                <a:gd name="T20" fmla="*/ 0 w 4360"/>
                <a:gd name="T21" fmla="*/ 0 h 4872"/>
                <a:gd name="T22" fmla="*/ 0 w 4360"/>
                <a:gd name="T23" fmla="*/ 0 h 4872"/>
                <a:gd name="T24" fmla="*/ 0 w 4360"/>
                <a:gd name="T25" fmla="*/ 0 h 4872"/>
                <a:gd name="T26" fmla="*/ 1 w 4360"/>
                <a:gd name="T27" fmla="*/ 0 h 4872"/>
                <a:gd name="T28" fmla="*/ 1 w 4360"/>
                <a:gd name="T29" fmla="*/ 0 h 4872"/>
                <a:gd name="T30" fmla="*/ 1 w 4360"/>
                <a:gd name="T31" fmla="*/ 0 h 4872"/>
                <a:gd name="T32" fmla="*/ 1 w 4360"/>
                <a:gd name="T33" fmla="*/ 0 h 4872"/>
                <a:gd name="T34" fmla="*/ 1 w 4360"/>
                <a:gd name="T35" fmla="*/ 0 h 4872"/>
                <a:gd name="T36" fmla="*/ 1 w 4360"/>
                <a:gd name="T37" fmla="*/ 0 h 4872"/>
                <a:gd name="T38" fmla="*/ 1 w 4360"/>
                <a:gd name="T39" fmla="*/ 0 h 4872"/>
                <a:gd name="T40" fmla="*/ 1 w 4360"/>
                <a:gd name="T41" fmla="*/ 0 h 4872"/>
                <a:gd name="T42" fmla="*/ 1 w 4360"/>
                <a:gd name="T43" fmla="*/ 0 h 4872"/>
                <a:gd name="T44" fmla="*/ 1 w 4360"/>
                <a:gd name="T45" fmla="*/ 0 h 4872"/>
                <a:gd name="T46" fmla="*/ 1 w 4360"/>
                <a:gd name="T47" fmla="*/ 0 h 4872"/>
                <a:gd name="T48" fmla="*/ 1 w 4360"/>
                <a:gd name="T49" fmla="*/ 0 h 4872"/>
                <a:gd name="T50" fmla="*/ 1 w 4360"/>
                <a:gd name="T51" fmla="*/ 0 h 4872"/>
                <a:gd name="T52" fmla="*/ 1 w 4360"/>
                <a:gd name="T53" fmla="*/ 0 h 4872"/>
                <a:gd name="T54" fmla="*/ 1 w 4360"/>
                <a:gd name="T55" fmla="*/ 0 h 4872"/>
                <a:gd name="T56" fmla="*/ 1 w 4360"/>
                <a:gd name="T57" fmla="*/ 0 h 4872"/>
                <a:gd name="T58" fmla="*/ 1 w 4360"/>
                <a:gd name="T59" fmla="*/ 0 h 4872"/>
                <a:gd name="T60" fmla="*/ 1 w 4360"/>
                <a:gd name="T61" fmla="*/ 0 h 4872"/>
                <a:gd name="T62" fmla="*/ 1 w 4360"/>
                <a:gd name="T63" fmla="*/ 0 h 4872"/>
                <a:gd name="T64" fmla="*/ 1 w 4360"/>
                <a:gd name="T65" fmla="*/ 0 h 4872"/>
                <a:gd name="T66" fmla="*/ 1 w 4360"/>
                <a:gd name="T67" fmla="*/ 0 h 4872"/>
                <a:gd name="T68" fmla="*/ 1 w 4360"/>
                <a:gd name="T69" fmla="*/ 0 h 4872"/>
                <a:gd name="T70" fmla="*/ 1 w 4360"/>
                <a:gd name="T71" fmla="*/ 0 h 4872"/>
                <a:gd name="T72" fmla="*/ 1 w 4360"/>
                <a:gd name="T73" fmla="*/ 0 h 4872"/>
                <a:gd name="T74" fmla="*/ 1 w 4360"/>
                <a:gd name="T75" fmla="*/ 0 h 4872"/>
                <a:gd name="T76" fmla="*/ 0 w 4360"/>
                <a:gd name="T77" fmla="*/ 0 h 4872"/>
                <a:gd name="T78" fmla="*/ 0 w 4360"/>
                <a:gd name="T79" fmla="*/ 0 h 4872"/>
                <a:gd name="T80" fmla="*/ 0 w 4360"/>
                <a:gd name="T81" fmla="*/ 0 h 4872"/>
                <a:gd name="T82" fmla="*/ 0 w 4360"/>
                <a:gd name="T83" fmla="*/ 0 h 4872"/>
                <a:gd name="T84" fmla="*/ 0 w 4360"/>
                <a:gd name="T85" fmla="*/ 0 h 4872"/>
                <a:gd name="T86" fmla="*/ 0 w 4360"/>
                <a:gd name="T87" fmla="*/ 0 h 4872"/>
                <a:gd name="T88" fmla="*/ 0 w 4360"/>
                <a:gd name="T89" fmla="*/ 0 h 4872"/>
                <a:gd name="T90" fmla="*/ 0 w 4360"/>
                <a:gd name="T91" fmla="*/ 0 h 4872"/>
                <a:gd name="T92" fmla="*/ 0 w 4360"/>
                <a:gd name="T93" fmla="*/ 0 h 4872"/>
                <a:gd name="T94" fmla="*/ 0 w 4360"/>
                <a:gd name="T95" fmla="*/ 0 h 4872"/>
                <a:gd name="T96" fmla="*/ 0 w 4360"/>
                <a:gd name="T97" fmla="*/ 0 h 4872"/>
                <a:gd name="T98" fmla="*/ 0 w 4360"/>
                <a:gd name="T99" fmla="*/ 0 h 4872"/>
                <a:gd name="T100" fmla="*/ 0 w 4360"/>
                <a:gd name="T101" fmla="*/ 0 h 4872"/>
                <a:gd name="T102" fmla="*/ 0 w 4360"/>
                <a:gd name="T103" fmla="*/ 0 h 487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360"/>
                <a:gd name="T157" fmla="*/ 0 h 4872"/>
                <a:gd name="T158" fmla="*/ 4360 w 4360"/>
                <a:gd name="T159" fmla="*/ 4872 h 487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360" h="4872">
                  <a:moveTo>
                    <a:pt x="0" y="4872"/>
                  </a:moveTo>
                  <a:lnTo>
                    <a:pt x="0" y="4872"/>
                  </a:lnTo>
                  <a:lnTo>
                    <a:pt x="57" y="4872"/>
                  </a:lnTo>
                  <a:lnTo>
                    <a:pt x="112" y="4870"/>
                  </a:lnTo>
                  <a:lnTo>
                    <a:pt x="168" y="4869"/>
                  </a:lnTo>
                  <a:lnTo>
                    <a:pt x="224" y="4865"/>
                  </a:lnTo>
                  <a:lnTo>
                    <a:pt x="279" y="4862"/>
                  </a:lnTo>
                  <a:lnTo>
                    <a:pt x="335" y="4857"/>
                  </a:lnTo>
                  <a:lnTo>
                    <a:pt x="390" y="4853"/>
                  </a:lnTo>
                  <a:lnTo>
                    <a:pt x="445" y="4847"/>
                  </a:lnTo>
                  <a:lnTo>
                    <a:pt x="500" y="4840"/>
                  </a:lnTo>
                  <a:lnTo>
                    <a:pt x="555" y="4832"/>
                  </a:lnTo>
                  <a:lnTo>
                    <a:pt x="608" y="4825"/>
                  </a:lnTo>
                  <a:lnTo>
                    <a:pt x="663" y="4815"/>
                  </a:lnTo>
                  <a:lnTo>
                    <a:pt x="717" y="4806"/>
                  </a:lnTo>
                  <a:lnTo>
                    <a:pt x="770" y="4796"/>
                  </a:lnTo>
                  <a:lnTo>
                    <a:pt x="824" y="4785"/>
                  </a:lnTo>
                  <a:lnTo>
                    <a:pt x="877" y="4773"/>
                  </a:lnTo>
                  <a:lnTo>
                    <a:pt x="930" y="4760"/>
                  </a:lnTo>
                  <a:lnTo>
                    <a:pt x="983" y="4746"/>
                  </a:lnTo>
                  <a:lnTo>
                    <a:pt x="1035" y="4733"/>
                  </a:lnTo>
                  <a:lnTo>
                    <a:pt x="1088" y="4718"/>
                  </a:lnTo>
                  <a:lnTo>
                    <a:pt x="1140" y="4702"/>
                  </a:lnTo>
                  <a:lnTo>
                    <a:pt x="1191" y="4687"/>
                  </a:lnTo>
                  <a:lnTo>
                    <a:pt x="1243" y="4670"/>
                  </a:lnTo>
                  <a:lnTo>
                    <a:pt x="1295" y="4653"/>
                  </a:lnTo>
                  <a:lnTo>
                    <a:pt x="1345" y="4635"/>
                  </a:lnTo>
                  <a:lnTo>
                    <a:pt x="1396" y="4615"/>
                  </a:lnTo>
                  <a:lnTo>
                    <a:pt x="1446" y="4596"/>
                  </a:lnTo>
                  <a:lnTo>
                    <a:pt x="1497" y="4576"/>
                  </a:lnTo>
                  <a:lnTo>
                    <a:pt x="1547" y="4554"/>
                  </a:lnTo>
                  <a:lnTo>
                    <a:pt x="1596" y="4533"/>
                  </a:lnTo>
                  <a:lnTo>
                    <a:pt x="1646" y="4511"/>
                  </a:lnTo>
                  <a:lnTo>
                    <a:pt x="1694" y="4488"/>
                  </a:lnTo>
                  <a:lnTo>
                    <a:pt x="1743" y="4465"/>
                  </a:lnTo>
                  <a:lnTo>
                    <a:pt x="1791" y="4440"/>
                  </a:lnTo>
                  <a:lnTo>
                    <a:pt x="1840" y="4415"/>
                  </a:lnTo>
                  <a:lnTo>
                    <a:pt x="1888" y="4390"/>
                  </a:lnTo>
                  <a:lnTo>
                    <a:pt x="1935" y="4364"/>
                  </a:lnTo>
                  <a:lnTo>
                    <a:pt x="1982" y="4337"/>
                  </a:lnTo>
                  <a:lnTo>
                    <a:pt x="2029" y="4310"/>
                  </a:lnTo>
                  <a:lnTo>
                    <a:pt x="2076" y="4283"/>
                  </a:lnTo>
                  <a:lnTo>
                    <a:pt x="2121" y="4255"/>
                  </a:lnTo>
                  <a:lnTo>
                    <a:pt x="2167" y="4225"/>
                  </a:lnTo>
                  <a:lnTo>
                    <a:pt x="2213" y="4196"/>
                  </a:lnTo>
                  <a:lnTo>
                    <a:pt x="2258" y="4165"/>
                  </a:lnTo>
                  <a:lnTo>
                    <a:pt x="2303" y="4135"/>
                  </a:lnTo>
                  <a:lnTo>
                    <a:pt x="2347" y="4103"/>
                  </a:lnTo>
                  <a:lnTo>
                    <a:pt x="2392" y="4070"/>
                  </a:lnTo>
                  <a:lnTo>
                    <a:pt x="2435" y="4039"/>
                  </a:lnTo>
                  <a:lnTo>
                    <a:pt x="2478" y="4005"/>
                  </a:lnTo>
                  <a:lnTo>
                    <a:pt x="2521" y="3971"/>
                  </a:lnTo>
                  <a:lnTo>
                    <a:pt x="2564" y="3937"/>
                  </a:lnTo>
                  <a:lnTo>
                    <a:pt x="2606" y="3902"/>
                  </a:lnTo>
                  <a:lnTo>
                    <a:pt x="2648" y="3867"/>
                  </a:lnTo>
                  <a:lnTo>
                    <a:pt x="2689" y="3830"/>
                  </a:lnTo>
                  <a:lnTo>
                    <a:pt x="2730" y="3794"/>
                  </a:lnTo>
                  <a:lnTo>
                    <a:pt x="2771" y="3757"/>
                  </a:lnTo>
                  <a:lnTo>
                    <a:pt x="2811" y="3720"/>
                  </a:lnTo>
                  <a:lnTo>
                    <a:pt x="2851" y="3681"/>
                  </a:lnTo>
                  <a:lnTo>
                    <a:pt x="2890" y="3643"/>
                  </a:lnTo>
                  <a:lnTo>
                    <a:pt x="2929" y="3604"/>
                  </a:lnTo>
                  <a:lnTo>
                    <a:pt x="2968" y="3565"/>
                  </a:lnTo>
                  <a:lnTo>
                    <a:pt x="3006" y="3524"/>
                  </a:lnTo>
                  <a:lnTo>
                    <a:pt x="3044" y="3483"/>
                  </a:lnTo>
                  <a:lnTo>
                    <a:pt x="3081" y="3443"/>
                  </a:lnTo>
                  <a:lnTo>
                    <a:pt x="3117" y="3401"/>
                  </a:lnTo>
                  <a:lnTo>
                    <a:pt x="3154" y="3359"/>
                  </a:lnTo>
                  <a:lnTo>
                    <a:pt x="3189" y="3316"/>
                  </a:lnTo>
                  <a:lnTo>
                    <a:pt x="3225" y="3273"/>
                  </a:lnTo>
                  <a:lnTo>
                    <a:pt x="3260" y="3230"/>
                  </a:lnTo>
                  <a:lnTo>
                    <a:pt x="3295" y="3186"/>
                  </a:lnTo>
                  <a:lnTo>
                    <a:pt x="3329" y="3141"/>
                  </a:lnTo>
                  <a:lnTo>
                    <a:pt x="3362" y="3096"/>
                  </a:lnTo>
                  <a:lnTo>
                    <a:pt x="3396" y="3051"/>
                  </a:lnTo>
                  <a:lnTo>
                    <a:pt x="3428" y="3005"/>
                  </a:lnTo>
                  <a:lnTo>
                    <a:pt x="3461" y="2958"/>
                  </a:lnTo>
                  <a:lnTo>
                    <a:pt x="3492" y="2912"/>
                  </a:lnTo>
                  <a:lnTo>
                    <a:pt x="3523" y="2865"/>
                  </a:lnTo>
                  <a:lnTo>
                    <a:pt x="3554" y="2817"/>
                  </a:lnTo>
                  <a:lnTo>
                    <a:pt x="3584" y="2770"/>
                  </a:lnTo>
                  <a:lnTo>
                    <a:pt x="3613" y="2721"/>
                  </a:lnTo>
                  <a:lnTo>
                    <a:pt x="3643" y="2672"/>
                  </a:lnTo>
                  <a:lnTo>
                    <a:pt x="3671" y="2623"/>
                  </a:lnTo>
                  <a:lnTo>
                    <a:pt x="3699" y="2573"/>
                  </a:lnTo>
                  <a:lnTo>
                    <a:pt x="3727" y="2523"/>
                  </a:lnTo>
                  <a:lnTo>
                    <a:pt x="3754" y="2473"/>
                  </a:lnTo>
                  <a:lnTo>
                    <a:pt x="3780" y="2422"/>
                  </a:lnTo>
                  <a:lnTo>
                    <a:pt x="3807" y="2372"/>
                  </a:lnTo>
                  <a:lnTo>
                    <a:pt x="3832" y="2320"/>
                  </a:lnTo>
                  <a:lnTo>
                    <a:pt x="3857" y="2267"/>
                  </a:lnTo>
                  <a:lnTo>
                    <a:pt x="3882" y="2215"/>
                  </a:lnTo>
                  <a:lnTo>
                    <a:pt x="3906" y="2162"/>
                  </a:lnTo>
                  <a:lnTo>
                    <a:pt x="3929" y="2109"/>
                  </a:lnTo>
                  <a:lnTo>
                    <a:pt x="3951" y="2056"/>
                  </a:lnTo>
                  <a:lnTo>
                    <a:pt x="3974" y="2002"/>
                  </a:lnTo>
                  <a:lnTo>
                    <a:pt x="3995" y="1949"/>
                  </a:lnTo>
                  <a:lnTo>
                    <a:pt x="4016" y="1893"/>
                  </a:lnTo>
                  <a:lnTo>
                    <a:pt x="4036" y="1839"/>
                  </a:lnTo>
                  <a:lnTo>
                    <a:pt x="4057" y="1783"/>
                  </a:lnTo>
                  <a:lnTo>
                    <a:pt x="4076" y="1728"/>
                  </a:lnTo>
                  <a:lnTo>
                    <a:pt x="4095" y="1673"/>
                  </a:lnTo>
                  <a:lnTo>
                    <a:pt x="4112" y="1616"/>
                  </a:lnTo>
                  <a:lnTo>
                    <a:pt x="4131" y="1561"/>
                  </a:lnTo>
                  <a:lnTo>
                    <a:pt x="4147" y="1503"/>
                  </a:lnTo>
                  <a:lnTo>
                    <a:pt x="4163" y="1446"/>
                  </a:lnTo>
                  <a:lnTo>
                    <a:pt x="4179" y="1389"/>
                  </a:lnTo>
                  <a:lnTo>
                    <a:pt x="4194" y="1331"/>
                  </a:lnTo>
                  <a:lnTo>
                    <a:pt x="4208" y="1273"/>
                  </a:lnTo>
                  <a:lnTo>
                    <a:pt x="4223" y="1216"/>
                  </a:lnTo>
                  <a:lnTo>
                    <a:pt x="4236" y="1157"/>
                  </a:lnTo>
                  <a:lnTo>
                    <a:pt x="4248" y="1098"/>
                  </a:lnTo>
                  <a:lnTo>
                    <a:pt x="4260" y="1039"/>
                  </a:lnTo>
                  <a:lnTo>
                    <a:pt x="4271" y="980"/>
                  </a:lnTo>
                  <a:lnTo>
                    <a:pt x="4281" y="921"/>
                  </a:lnTo>
                  <a:lnTo>
                    <a:pt x="4291" y="861"/>
                  </a:lnTo>
                  <a:lnTo>
                    <a:pt x="4301" y="801"/>
                  </a:lnTo>
                  <a:lnTo>
                    <a:pt x="4310" y="741"/>
                  </a:lnTo>
                  <a:lnTo>
                    <a:pt x="4318" y="680"/>
                  </a:lnTo>
                  <a:lnTo>
                    <a:pt x="4325" y="620"/>
                  </a:lnTo>
                  <a:lnTo>
                    <a:pt x="4332" y="559"/>
                  </a:lnTo>
                  <a:lnTo>
                    <a:pt x="4337" y="498"/>
                  </a:lnTo>
                  <a:lnTo>
                    <a:pt x="4343" y="435"/>
                  </a:lnTo>
                  <a:lnTo>
                    <a:pt x="4347" y="374"/>
                  </a:lnTo>
                  <a:lnTo>
                    <a:pt x="4351" y="312"/>
                  </a:lnTo>
                  <a:lnTo>
                    <a:pt x="4354" y="251"/>
                  </a:lnTo>
                  <a:lnTo>
                    <a:pt x="4356" y="188"/>
                  </a:lnTo>
                  <a:lnTo>
                    <a:pt x="4358" y="125"/>
                  </a:lnTo>
                  <a:lnTo>
                    <a:pt x="4359" y="63"/>
                  </a:lnTo>
                  <a:lnTo>
                    <a:pt x="4360" y="0"/>
                  </a:lnTo>
                  <a:lnTo>
                    <a:pt x="4269" y="0"/>
                  </a:lnTo>
                  <a:lnTo>
                    <a:pt x="4268" y="62"/>
                  </a:lnTo>
                  <a:lnTo>
                    <a:pt x="4267" y="123"/>
                  </a:lnTo>
                  <a:lnTo>
                    <a:pt x="4266" y="184"/>
                  </a:lnTo>
                  <a:lnTo>
                    <a:pt x="4263" y="245"/>
                  </a:lnTo>
                  <a:lnTo>
                    <a:pt x="4260" y="306"/>
                  </a:lnTo>
                  <a:lnTo>
                    <a:pt x="4256" y="366"/>
                  </a:lnTo>
                  <a:lnTo>
                    <a:pt x="4252" y="427"/>
                  </a:lnTo>
                  <a:lnTo>
                    <a:pt x="4247" y="487"/>
                  </a:lnTo>
                  <a:lnTo>
                    <a:pt x="4241" y="547"/>
                  </a:lnTo>
                  <a:lnTo>
                    <a:pt x="4235" y="606"/>
                  </a:lnTo>
                  <a:lnTo>
                    <a:pt x="4228" y="666"/>
                  </a:lnTo>
                  <a:lnTo>
                    <a:pt x="4220" y="725"/>
                  </a:lnTo>
                  <a:lnTo>
                    <a:pt x="4212" y="784"/>
                  </a:lnTo>
                  <a:lnTo>
                    <a:pt x="4201" y="842"/>
                  </a:lnTo>
                  <a:lnTo>
                    <a:pt x="4192" y="901"/>
                  </a:lnTo>
                  <a:lnTo>
                    <a:pt x="4182" y="960"/>
                  </a:lnTo>
                  <a:lnTo>
                    <a:pt x="4171" y="1018"/>
                  </a:lnTo>
                  <a:lnTo>
                    <a:pt x="4159" y="1075"/>
                  </a:lnTo>
                  <a:lnTo>
                    <a:pt x="4147" y="1133"/>
                  </a:lnTo>
                  <a:lnTo>
                    <a:pt x="4135" y="1190"/>
                  </a:lnTo>
                  <a:lnTo>
                    <a:pt x="4120" y="1247"/>
                  </a:lnTo>
                  <a:lnTo>
                    <a:pt x="4106" y="1304"/>
                  </a:lnTo>
                  <a:lnTo>
                    <a:pt x="4092" y="1360"/>
                  </a:lnTo>
                  <a:lnTo>
                    <a:pt x="4076" y="1416"/>
                  </a:lnTo>
                  <a:lnTo>
                    <a:pt x="4061" y="1472"/>
                  </a:lnTo>
                  <a:lnTo>
                    <a:pt x="4043" y="1528"/>
                  </a:lnTo>
                  <a:lnTo>
                    <a:pt x="4027" y="1582"/>
                  </a:lnTo>
                  <a:lnTo>
                    <a:pt x="4009" y="1638"/>
                  </a:lnTo>
                  <a:lnTo>
                    <a:pt x="3991" y="1692"/>
                  </a:lnTo>
                  <a:lnTo>
                    <a:pt x="3972" y="1746"/>
                  </a:lnTo>
                  <a:lnTo>
                    <a:pt x="3952" y="1800"/>
                  </a:lnTo>
                  <a:lnTo>
                    <a:pt x="3932" y="1854"/>
                  </a:lnTo>
                  <a:lnTo>
                    <a:pt x="3912" y="1908"/>
                  </a:lnTo>
                  <a:lnTo>
                    <a:pt x="3891" y="1960"/>
                  </a:lnTo>
                  <a:lnTo>
                    <a:pt x="3869" y="2013"/>
                  </a:lnTo>
                  <a:lnTo>
                    <a:pt x="3847" y="2065"/>
                  </a:lnTo>
                  <a:lnTo>
                    <a:pt x="3824" y="2117"/>
                  </a:lnTo>
                  <a:lnTo>
                    <a:pt x="3801" y="2169"/>
                  </a:lnTo>
                  <a:lnTo>
                    <a:pt x="3776" y="2220"/>
                  </a:lnTo>
                  <a:lnTo>
                    <a:pt x="3752" y="2271"/>
                  </a:lnTo>
                  <a:lnTo>
                    <a:pt x="3728" y="2321"/>
                  </a:lnTo>
                  <a:lnTo>
                    <a:pt x="3702" y="2372"/>
                  </a:lnTo>
                  <a:lnTo>
                    <a:pt x="3676" y="2421"/>
                  </a:lnTo>
                  <a:lnTo>
                    <a:pt x="3650" y="2470"/>
                  </a:lnTo>
                  <a:lnTo>
                    <a:pt x="3622" y="2520"/>
                  </a:lnTo>
                  <a:lnTo>
                    <a:pt x="3595" y="2568"/>
                  </a:lnTo>
                  <a:lnTo>
                    <a:pt x="3567" y="2616"/>
                  </a:lnTo>
                  <a:lnTo>
                    <a:pt x="3538" y="2664"/>
                  </a:lnTo>
                  <a:lnTo>
                    <a:pt x="3509" y="2711"/>
                  </a:lnTo>
                  <a:lnTo>
                    <a:pt x="3480" y="2758"/>
                  </a:lnTo>
                  <a:lnTo>
                    <a:pt x="3449" y="2805"/>
                  </a:lnTo>
                  <a:lnTo>
                    <a:pt x="3419" y="2851"/>
                  </a:lnTo>
                  <a:lnTo>
                    <a:pt x="3388" y="2897"/>
                  </a:lnTo>
                  <a:lnTo>
                    <a:pt x="3356" y="2942"/>
                  </a:lnTo>
                  <a:lnTo>
                    <a:pt x="3325" y="2987"/>
                  </a:lnTo>
                  <a:lnTo>
                    <a:pt x="3292" y="3031"/>
                  </a:lnTo>
                  <a:lnTo>
                    <a:pt x="3259" y="3075"/>
                  </a:lnTo>
                  <a:lnTo>
                    <a:pt x="3226" y="3119"/>
                  </a:lnTo>
                  <a:lnTo>
                    <a:pt x="3192" y="3162"/>
                  </a:lnTo>
                  <a:lnTo>
                    <a:pt x="3158" y="3205"/>
                  </a:lnTo>
                  <a:lnTo>
                    <a:pt x="3123" y="3247"/>
                  </a:lnTo>
                  <a:lnTo>
                    <a:pt x="3088" y="3289"/>
                  </a:lnTo>
                  <a:lnTo>
                    <a:pt x="3053" y="3329"/>
                  </a:lnTo>
                  <a:lnTo>
                    <a:pt x="3016" y="3370"/>
                  </a:lnTo>
                  <a:lnTo>
                    <a:pt x="2980" y="3411"/>
                  </a:lnTo>
                  <a:lnTo>
                    <a:pt x="2943" y="3450"/>
                  </a:lnTo>
                  <a:lnTo>
                    <a:pt x="2906" y="3490"/>
                  </a:lnTo>
                  <a:lnTo>
                    <a:pt x="2867" y="3528"/>
                  </a:lnTo>
                  <a:lnTo>
                    <a:pt x="2830" y="3567"/>
                  </a:lnTo>
                  <a:lnTo>
                    <a:pt x="2791" y="3604"/>
                  </a:lnTo>
                  <a:lnTo>
                    <a:pt x="2752" y="3642"/>
                  </a:lnTo>
                  <a:lnTo>
                    <a:pt x="2713" y="3679"/>
                  </a:lnTo>
                  <a:lnTo>
                    <a:pt x="2673" y="3715"/>
                  </a:lnTo>
                  <a:lnTo>
                    <a:pt x="2633" y="3750"/>
                  </a:lnTo>
                  <a:lnTo>
                    <a:pt x="2592" y="3785"/>
                  </a:lnTo>
                  <a:lnTo>
                    <a:pt x="2552" y="3820"/>
                  </a:lnTo>
                  <a:lnTo>
                    <a:pt x="2510" y="3854"/>
                  </a:lnTo>
                  <a:lnTo>
                    <a:pt x="2469" y="3888"/>
                  </a:lnTo>
                  <a:lnTo>
                    <a:pt x="2426" y="3921"/>
                  </a:lnTo>
                  <a:lnTo>
                    <a:pt x="2384" y="3954"/>
                  </a:lnTo>
                  <a:lnTo>
                    <a:pt x="2341" y="3985"/>
                  </a:lnTo>
                  <a:lnTo>
                    <a:pt x="2299" y="4017"/>
                  </a:lnTo>
                  <a:lnTo>
                    <a:pt x="2255" y="4048"/>
                  </a:lnTo>
                  <a:lnTo>
                    <a:pt x="2211" y="4078"/>
                  </a:lnTo>
                  <a:lnTo>
                    <a:pt x="2167" y="4108"/>
                  </a:lnTo>
                  <a:lnTo>
                    <a:pt x="2122" y="4137"/>
                  </a:lnTo>
                  <a:lnTo>
                    <a:pt x="2077" y="4165"/>
                  </a:lnTo>
                  <a:lnTo>
                    <a:pt x="2032" y="4193"/>
                  </a:lnTo>
                  <a:lnTo>
                    <a:pt x="1987" y="4221"/>
                  </a:lnTo>
                  <a:lnTo>
                    <a:pt x="1940" y="4247"/>
                  </a:lnTo>
                  <a:lnTo>
                    <a:pt x="1895" y="4273"/>
                  </a:lnTo>
                  <a:lnTo>
                    <a:pt x="1848" y="4299"/>
                  </a:lnTo>
                  <a:lnTo>
                    <a:pt x="1802" y="4324"/>
                  </a:lnTo>
                  <a:lnTo>
                    <a:pt x="1754" y="4347"/>
                  </a:lnTo>
                  <a:lnTo>
                    <a:pt x="1706" y="4371"/>
                  </a:lnTo>
                  <a:lnTo>
                    <a:pt x="1659" y="4395"/>
                  </a:lnTo>
                  <a:lnTo>
                    <a:pt x="1611" y="4416"/>
                  </a:lnTo>
                  <a:lnTo>
                    <a:pt x="1563" y="4438"/>
                  </a:lnTo>
                  <a:lnTo>
                    <a:pt x="1514" y="4459"/>
                  </a:lnTo>
                  <a:lnTo>
                    <a:pt x="1466" y="4480"/>
                  </a:lnTo>
                  <a:lnTo>
                    <a:pt x="1416" y="4500"/>
                  </a:lnTo>
                  <a:lnTo>
                    <a:pt x="1366" y="4519"/>
                  </a:lnTo>
                  <a:lnTo>
                    <a:pt x="1317" y="4537"/>
                  </a:lnTo>
                  <a:lnTo>
                    <a:pt x="1267" y="4555"/>
                  </a:lnTo>
                  <a:lnTo>
                    <a:pt x="1217" y="4572"/>
                  </a:lnTo>
                  <a:lnTo>
                    <a:pt x="1167" y="4588"/>
                  </a:lnTo>
                  <a:lnTo>
                    <a:pt x="1115" y="4604"/>
                  </a:lnTo>
                  <a:lnTo>
                    <a:pt x="1065" y="4620"/>
                  </a:lnTo>
                  <a:lnTo>
                    <a:pt x="1014" y="4633"/>
                  </a:lnTo>
                  <a:lnTo>
                    <a:pt x="963" y="4648"/>
                  </a:lnTo>
                  <a:lnTo>
                    <a:pt x="911" y="4661"/>
                  </a:lnTo>
                  <a:lnTo>
                    <a:pt x="859" y="4673"/>
                  </a:lnTo>
                  <a:lnTo>
                    <a:pt x="807" y="4684"/>
                  </a:lnTo>
                  <a:lnTo>
                    <a:pt x="754" y="4696"/>
                  </a:lnTo>
                  <a:lnTo>
                    <a:pt x="701" y="4706"/>
                  </a:lnTo>
                  <a:lnTo>
                    <a:pt x="649" y="4715"/>
                  </a:lnTo>
                  <a:lnTo>
                    <a:pt x="596" y="4724"/>
                  </a:lnTo>
                  <a:lnTo>
                    <a:pt x="543" y="4732"/>
                  </a:lnTo>
                  <a:lnTo>
                    <a:pt x="489" y="4739"/>
                  </a:lnTo>
                  <a:lnTo>
                    <a:pt x="435" y="4745"/>
                  </a:lnTo>
                  <a:lnTo>
                    <a:pt x="382" y="4751"/>
                  </a:lnTo>
                  <a:lnTo>
                    <a:pt x="328" y="4756"/>
                  </a:lnTo>
                  <a:lnTo>
                    <a:pt x="274" y="4760"/>
                  </a:lnTo>
                  <a:lnTo>
                    <a:pt x="220" y="4763"/>
                  </a:lnTo>
                  <a:lnTo>
                    <a:pt x="165" y="4767"/>
                  </a:lnTo>
                  <a:lnTo>
                    <a:pt x="110" y="4769"/>
                  </a:lnTo>
                  <a:lnTo>
                    <a:pt x="56" y="4769"/>
                  </a:lnTo>
                  <a:lnTo>
                    <a:pt x="0" y="4770"/>
                  </a:lnTo>
                  <a:lnTo>
                    <a:pt x="0" y="4872"/>
                  </a:lnTo>
                  <a:close/>
                </a:path>
              </a:pathLst>
            </a:custGeom>
            <a:solidFill>
              <a:srgbClr val="008FE0"/>
            </a:solidFill>
            <a:ln w="9525">
              <a:noFill/>
              <a:round/>
              <a:headEnd/>
              <a:tailEnd/>
            </a:ln>
          </p:spPr>
          <p:txBody>
            <a:bodyPr/>
            <a:lstStyle/>
            <a:p>
              <a:endParaRPr lang="en-US"/>
            </a:p>
          </p:txBody>
        </p:sp>
        <p:sp>
          <p:nvSpPr>
            <p:cNvPr id="53322" name="Freeform 6"/>
            <p:cNvSpPr>
              <a:spLocks/>
            </p:cNvSpPr>
            <p:nvPr/>
          </p:nvSpPr>
          <p:spPr bwMode="auto">
            <a:xfrm>
              <a:off x="1735" y="3301"/>
              <a:ext cx="726" cy="733"/>
            </a:xfrm>
            <a:custGeom>
              <a:avLst/>
              <a:gdLst>
                <a:gd name="T0" fmla="*/ 0 w 4359"/>
                <a:gd name="T1" fmla="*/ 0 h 4872"/>
                <a:gd name="T2" fmla="*/ 0 w 4359"/>
                <a:gd name="T3" fmla="*/ 0 h 4872"/>
                <a:gd name="T4" fmla="*/ 0 w 4359"/>
                <a:gd name="T5" fmla="*/ 0 h 4872"/>
                <a:gd name="T6" fmla="*/ 0 w 4359"/>
                <a:gd name="T7" fmla="*/ 0 h 4872"/>
                <a:gd name="T8" fmla="*/ 0 w 4359"/>
                <a:gd name="T9" fmla="*/ 0 h 4872"/>
                <a:gd name="T10" fmla="*/ 0 w 4359"/>
                <a:gd name="T11" fmla="*/ 0 h 4872"/>
                <a:gd name="T12" fmla="*/ 0 w 4359"/>
                <a:gd name="T13" fmla="*/ 0 h 4872"/>
                <a:gd name="T14" fmla="*/ 0 w 4359"/>
                <a:gd name="T15" fmla="*/ 0 h 4872"/>
                <a:gd name="T16" fmla="*/ 0 w 4359"/>
                <a:gd name="T17" fmla="*/ 0 h 4872"/>
                <a:gd name="T18" fmla="*/ 0 w 4359"/>
                <a:gd name="T19" fmla="*/ 0 h 4872"/>
                <a:gd name="T20" fmla="*/ 0 w 4359"/>
                <a:gd name="T21" fmla="*/ 0 h 4872"/>
                <a:gd name="T22" fmla="*/ 0 w 4359"/>
                <a:gd name="T23" fmla="*/ 0 h 4872"/>
                <a:gd name="T24" fmla="*/ 0 w 4359"/>
                <a:gd name="T25" fmla="*/ 0 h 4872"/>
                <a:gd name="T26" fmla="*/ 0 w 4359"/>
                <a:gd name="T27" fmla="*/ 0 h 4872"/>
                <a:gd name="T28" fmla="*/ 0 w 4359"/>
                <a:gd name="T29" fmla="*/ 0 h 4872"/>
                <a:gd name="T30" fmla="*/ 0 w 4359"/>
                <a:gd name="T31" fmla="*/ 0 h 4872"/>
                <a:gd name="T32" fmla="*/ 0 w 4359"/>
                <a:gd name="T33" fmla="*/ 0 h 4872"/>
                <a:gd name="T34" fmla="*/ 0 w 4359"/>
                <a:gd name="T35" fmla="*/ 0 h 4872"/>
                <a:gd name="T36" fmla="*/ 0 w 4359"/>
                <a:gd name="T37" fmla="*/ 0 h 4872"/>
                <a:gd name="T38" fmla="*/ 0 w 4359"/>
                <a:gd name="T39" fmla="*/ 0 h 4872"/>
                <a:gd name="T40" fmla="*/ 0 w 4359"/>
                <a:gd name="T41" fmla="*/ 0 h 4872"/>
                <a:gd name="T42" fmla="*/ 0 w 4359"/>
                <a:gd name="T43" fmla="*/ 0 h 4872"/>
                <a:gd name="T44" fmla="*/ 0 w 4359"/>
                <a:gd name="T45" fmla="*/ 0 h 4872"/>
                <a:gd name="T46" fmla="*/ 0 w 4359"/>
                <a:gd name="T47" fmla="*/ 0 h 4872"/>
                <a:gd name="T48" fmla="*/ 0 w 4359"/>
                <a:gd name="T49" fmla="*/ 0 h 4872"/>
                <a:gd name="T50" fmla="*/ 0 w 4359"/>
                <a:gd name="T51" fmla="*/ 0 h 4872"/>
                <a:gd name="T52" fmla="*/ 0 w 4359"/>
                <a:gd name="T53" fmla="*/ 0 h 4872"/>
                <a:gd name="T54" fmla="*/ 0 w 4359"/>
                <a:gd name="T55" fmla="*/ 0 h 4872"/>
                <a:gd name="T56" fmla="*/ 0 w 4359"/>
                <a:gd name="T57" fmla="*/ 0 h 4872"/>
                <a:gd name="T58" fmla="*/ 0 w 4359"/>
                <a:gd name="T59" fmla="*/ 0 h 4872"/>
                <a:gd name="T60" fmla="*/ 0 w 4359"/>
                <a:gd name="T61" fmla="*/ 0 h 4872"/>
                <a:gd name="T62" fmla="*/ 0 w 4359"/>
                <a:gd name="T63" fmla="*/ 0 h 4872"/>
                <a:gd name="T64" fmla="*/ 0 w 4359"/>
                <a:gd name="T65" fmla="*/ 0 h 4872"/>
                <a:gd name="T66" fmla="*/ 0 w 4359"/>
                <a:gd name="T67" fmla="*/ 0 h 4872"/>
                <a:gd name="T68" fmla="*/ 0 w 4359"/>
                <a:gd name="T69" fmla="*/ 0 h 4872"/>
                <a:gd name="T70" fmla="*/ 0 w 4359"/>
                <a:gd name="T71" fmla="*/ 0 h 4872"/>
                <a:gd name="T72" fmla="*/ 0 w 4359"/>
                <a:gd name="T73" fmla="*/ 0 h 4872"/>
                <a:gd name="T74" fmla="*/ 0 w 4359"/>
                <a:gd name="T75" fmla="*/ 0 h 4872"/>
                <a:gd name="T76" fmla="*/ 0 w 4359"/>
                <a:gd name="T77" fmla="*/ 0 h 4872"/>
                <a:gd name="T78" fmla="*/ 0 w 4359"/>
                <a:gd name="T79" fmla="*/ 0 h 4872"/>
                <a:gd name="T80" fmla="*/ 0 w 4359"/>
                <a:gd name="T81" fmla="*/ 0 h 4872"/>
                <a:gd name="T82" fmla="*/ 0 w 4359"/>
                <a:gd name="T83" fmla="*/ 0 h 4872"/>
                <a:gd name="T84" fmla="*/ 0 w 4359"/>
                <a:gd name="T85" fmla="*/ 0 h 4872"/>
                <a:gd name="T86" fmla="*/ 0 w 4359"/>
                <a:gd name="T87" fmla="*/ 0 h 4872"/>
                <a:gd name="T88" fmla="*/ 0 w 4359"/>
                <a:gd name="T89" fmla="*/ 0 h 4872"/>
                <a:gd name="T90" fmla="*/ 0 w 4359"/>
                <a:gd name="T91" fmla="*/ 0 h 4872"/>
                <a:gd name="T92" fmla="*/ 0 w 4359"/>
                <a:gd name="T93" fmla="*/ 0 h 4872"/>
                <a:gd name="T94" fmla="*/ 0 w 4359"/>
                <a:gd name="T95" fmla="*/ 0 h 4872"/>
                <a:gd name="T96" fmla="*/ 0 w 4359"/>
                <a:gd name="T97" fmla="*/ 0 h 4872"/>
                <a:gd name="T98" fmla="*/ 0 w 4359"/>
                <a:gd name="T99" fmla="*/ 0 h 4872"/>
                <a:gd name="T100" fmla="*/ 0 w 4359"/>
                <a:gd name="T101" fmla="*/ 0 h 4872"/>
                <a:gd name="T102" fmla="*/ 0 w 4359"/>
                <a:gd name="T103" fmla="*/ 0 h 487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359"/>
                <a:gd name="T157" fmla="*/ 0 h 4872"/>
                <a:gd name="T158" fmla="*/ 4359 w 4359"/>
                <a:gd name="T159" fmla="*/ 4872 h 487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359" h="4872">
                  <a:moveTo>
                    <a:pt x="0" y="0"/>
                  </a:moveTo>
                  <a:lnTo>
                    <a:pt x="0" y="0"/>
                  </a:lnTo>
                  <a:lnTo>
                    <a:pt x="0" y="63"/>
                  </a:lnTo>
                  <a:lnTo>
                    <a:pt x="1" y="125"/>
                  </a:lnTo>
                  <a:lnTo>
                    <a:pt x="3" y="188"/>
                  </a:lnTo>
                  <a:lnTo>
                    <a:pt x="6" y="251"/>
                  </a:lnTo>
                  <a:lnTo>
                    <a:pt x="9" y="312"/>
                  </a:lnTo>
                  <a:lnTo>
                    <a:pt x="13" y="374"/>
                  </a:lnTo>
                  <a:lnTo>
                    <a:pt x="17" y="435"/>
                  </a:lnTo>
                  <a:lnTo>
                    <a:pt x="22" y="498"/>
                  </a:lnTo>
                  <a:lnTo>
                    <a:pt x="28" y="559"/>
                  </a:lnTo>
                  <a:lnTo>
                    <a:pt x="35" y="620"/>
                  </a:lnTo>
                  <a:lnTo>
                    <a:pt x="42" y="680"/>
                  </a:lnTo>
                  <a:lnTo>
                    <a:pt x="50" y="741"/>
                  </a:lnTo>
                  <a:lnTo>
                    <a:pt x="58" y="801"/>
                  </a:lnTo>
                  <a:lnTo>
                    <a:pt x="68" y="861"/>
                  </a:lnTo>
                  <a:lnTo>
                    <a:pt x="78" y="921"/>
                  </a:lnTo>
                  <a:lnTo>
                    <a:pt x="89" y="980"/>
                  </a:lnTo>
                  <a:lnTo>
                    <a:pt x="100" y="1039"/>
                  </a:lnTo>
                  <a:lnTo>
                    <a:pt x="112" y="1098"/>
                  </a:lnTo>
                  <a:lnTo>
                    <a:pt x="124" y="1157"/>
                  </a:lnTo>
                  <a:lnTo>
                    <a:pt x="137" y="1216"/>
                  </a:lnTo>
                  <a:lnTo>
                    <a:pt x="152" y="1273"/>
                  </a:lnTo>
                  <a:lnTo>
                    <a:pt x="166" y="1331"/>
                  </a:lnTo>
                  <a:lnTo>
                    <a:pt x="181" y="1389"/>
                  </a:lnTo>
                  <a:lnTo>
                    <a:pt x="196" y="1446"/>
                  </a:lnTo>
                  <a:lnTo>
                    <a:pt x="212" y="1503"/>
                  </a:lnTo>
                  <a:lnTo>
                    <a:pt x="229" y="1561"/>
                  </a:lnTo>
                  <a:lnTo>
                    <a:pt x="247" y="1616"/>
                  </a:lnTo>
                  <a:lnTo>
                    <a:pt x="265" y="1673"/>
                  </a:lnTo>
                  <a:lnTo>
                    <a:pt x="283" y="1728"/>
                  </a:lnTo>
                  <a:lnTo>
                    <a:pt x="302" y="1783"/>
                  </a:lnTo>
                  <a:lnTo>
                    <a:pt x="323" y="1839"/>
                  </a:lnTo>
                  <a:lnTo>
                    <a:pt x="343" y="1893"/>
                  </a:lnTo>
                  <a:lnTo>
                    <a:pt x="364" y="1949"/>
                  </a:lnTo>
                  <a:lnTo>
                    <a:pt x="385" y="2002"/>
                  </a:lnTo>
                  <a:lnTo>
                    <a:pt x="408" y="2056"/>
                  </a:lnTo>
                  <a:lnTo>
                    <a:pt x="431" y="2109"/>
                  </a:lnTo>
                  <a:lnTo>
                    <a:pt x="454" y="2162"/>
                  </a:lnTo>
                  <a:lnTo>
                    <a:pt x="477" y="2215"/>
                  </a:lnTo>
                  <a:lnTo>
                    <a:pt x="502" y="2267"/>
                  </a:lnTo>
                  <a:lnTo>
                    <a:pt x="527" y="2320"/>
                  </a:lnTo>
                  <a:lnTo>
                    <a:pt x="552" y="2372"/>
                  </a:lnTo>
                  <a:lnTo>
                    <a:pt x="579" y="2422"/>
                  </a:lnTo>
                  <a:lnTo>
                    <a:pt x="605" y="2473"/>
                  </a:lnTo>
                  <a:lnTo>
                    <a:pt x="632" y="2523"/>
                  </a:lnTo>
                  <a:lnTo>
                    <a:pt x="660" y="2573"/>
                  </a:lnTo>
                  <a:lnTo>
                    <a:pt x="688" y="2623"/>
                  </a:lnTo>
                  <a:lnTo>
                    <a:pt x="717" y="2672"/>
                  </a:lnTo>
                  <a:lnTo>
                    <a:pt x="746" y="2721"/>
                  </a:lnTo>
                  <a:lnTo>
                    <a:pt x="776" y="2770"/>
                  </a:lnTo>
                  <a:lnTo>
                    <a:pt x="805" y="2817"/>
                  </a:lnTo>
                  <a:lnTo>
                    <a:pt x="837" y="2865"/>
                  </a:lnTo>
                  <a:lnTo>
                    <a:pt x="868" y="2912"/>
                  </a:lnTo>
                  <a:lnTo>
                    <a:pt x="900" y="2958"/>
                  </a:lnTo>
                  <a:lnTo>
                    <a:pt x="932" y="3005"/>
                  </a:lnTo>
                  <a:lnTo>
                    <a:pt x="964" y="3051"/>
                  </a:lnTo>
                  <a:lnTo>
                    <a:pt x="998" y="3096"/>
                  </a:lnTo>
                  <a:lnTo>
                    <a:pt x="1031" y="3141"/>
                  </a:lnTo>
                  <a:lnTo>
                    <a:pt x="1066" y="3186"/>
                  </a:lnTo>
                  <a:lnTo>
                    <a:pt x="1100" y="3230"/>
                  </a:lnTo>
                  <a:lnTo>
                    <a:pt x="1134" y="3273"/>
                  </a:lnTo>
                  <a:lnTo>
                    <a:pt x="1170" y="3316"/>
                  </a:lnTo>
                  <a:lnTo>
                    <a:pt x="1206" y="3359"/>
                  </a:lnTo>
                  <a:lnTo>
                    <a:pt x="1243" y="3401"/>
                  </a:lnTo>
                  <a:lnTo>
                    <a:pt x="1279" y="3443"/>
                  </a:lnTo>
                  <a:lnTo>
                    <a:pt x="1317" y="3483"/>
                  </a:lnTo>
                  <a:lnTo>
                    <a:pt x="1354" y="3524"/>
                  </a:lnTo>
                  <a:lnTo>
                    <a:pt x="1392" y="3565"/>
                  </a:lnTo>
                  <a:lnTo>
                    <a:pt x="1431" y="3604"/>
                  </a:lnTo>
                  <a:lnTo>
                    <a:pt x="1469" y="3643"/>
                  </a:lnTo>
                  <a:lnTo>
                    <a:pt x="1509" y="3681"/>
                  </a:lnTo>
                  <a:lnTo>
                    <a:pt x="1548" y="3720"/>
                  </a:lnTo>
                  <a:lnTo>
                    <a:pt x="1589" y="3757"/>
                  </a:lnTo>
                  <a:lnTo>
                    <a:pt x="1629" y="3794"/>
                  </a:lnTo>
                  <a:lnTo>
                    <a:pt x="1671" y="3830"/>
                  </a:lnTo>
                  <a:lnTo>
                    <a:pt x="1712" y="3867"/>
                  </a:lnTo>
                  <a:lnTo>
                    <a:pt x="1754" y="3902"/>
                  </a:lnTo>
                  <a:lnTo>
                    <a:pt x="1796" y="3937"/>
                  </a:lnTo>
                  <a:lnTo>
                    <a:pt x="1839" y="3971"/>
                  </a:lnTo>
                  <a:lnTo>
                    <a:pt x="1881" y="4005"/>
                  </a:lnTo>
                  <a:lnTo>
                    <a:pt x="1925" y="4039"/>
                  </a:lnTo>
                  <a:lnTo>
                    <a:pt x="1968" y="4070"/>
                  </a:lnTo>
                  <a:lnTo>
                    <a:pt x="2012" y="4103"/>
                  </a:lnTo>
                  <a:lnTo>
                    <a:pt x="2056" y="4135"/>
                  </a:lnTo>
                  <a:lnTo>
                    <a:pt x="2102" y="4165"/>
                  </a:lnTo>
                  <a:lnTo>
                    <a:pt x="2146" y="4196"/>
                  </a:lnTo>
                  <a:lnTo>
                    <a:pt x="2192" y="4225"/>
                  </a:lnTo>
                  <a:lnTo>
                    <a:pt x="2238" y="4255"/>
                  </a:lnTo>
                  <a:lnTo>
                    <a:pt x="2284" y="4283"/>
                  </a:lnTo>
                  <a:lnTo>
                    <a:pt x="2331" y="4310"/>
                  </a:lnTo>
                  <a:lnTo>
                    <a:pt x="2377" y="4337"/>
                  </a:lnTo>
                  <a:lnTo>
                    <a:pt x="2425" y="4364"/>
                  </a:lnTo>
                  <a:lnTo>
                    <a:pt x="2472" y="4390"/>
                  </a:lnTo>
                  <a:lnTo>
                    <a:pt x="2520" y="4415"/>
                  </a:lnTo>
                  <a:lnTo>
                    <a:pt x="2568" y="4440"/>
                  </a:lnTo>
                  <a:lnTo>
                    <a:pt x="2616" y="4465"/>
                  </a:lnTo>
                  <a:lnTo>
                    <a:pt x="2666" y="4488"/>
                  </a:lnTo>
                  <a:lnTo>
                    <a:pt x="2714" y="4511"/>
                  </a:lnTo>
                  <a:lnTo>
                    <a:pt x="2764" y="4533"/>
                  </a:lnTo>
                  <a:lnTo>
                    <a:pt x="2813" y="4554"/>
                  </a:lnTo>
                  <a:lnTo>
                    <a:pt x="2863" y="4576"/>
                  </a:lnTo>
                  <a:lnTo>
                    <a:pt x="2913" y="4596"/>
                  </a:lnTo>
                  <a:lnTo>
                    <a:pt x="2963" y="4615"/>
                  </a:lnTo>
                  <a:lnTo>
                    <a:pt x="3014" y="4635"/>
                  </a:lnTo>
                  <a:lnTo>
                    <a:pt x="3066" y="4653"/>
                  </a:lnTo>
                  <a:lnTo>
                    <a:pt x="3116" y="4670"/>
                  </a:lnTo>
                  <a:lnTo>
                    <a:pt x="3168" y="4687"/>
                  </a:lnTo>
                  <a:lnTo>
                    <a:pt x="3220" y="4702"/>
                  </a:lnTo>
                  <a:lnTo>
                    <a:pt x="3272" y="4718"/>
                  </a:lnTo>
                  <a:lnTo>
                    <a:pt x="3325" y="4733"/>
                  </a:lnTo>
                  <a:lnTo>
                    <a:pt x="3377" y="4746"/>
                  </a:lnTo>
                  <a:lnTo>
                    <a:pt x="3430" y="4760"/>
                  </a:lnTo>
                  <a:lnTo>
                    <a:pt x="3483" y="4773"/>
                  </a:lnTo>
                  <a:lnTo>
                    <a:pt x="3536" y="4785"/>
                  </a:lnTo>
                  <a:lnTo>
                    <a:pt x="3590" y="4796"/>
                  </a:lnTo>
                  <a:lnTo>
                    <a:pt x="3643" y="4806"/>
                  </a:lnTo>
                  <a:lnTo>
                    <a:pt x="3697" y="4815"/>
                  </a:lnTo>
                  <a:lnTo>
                    <a:pt x="3751" y="4825"/>
                  </a:lnTo>
                  <a:lnTo>
                    <a:pt x="3805" y="4832"/>
                  </a:lnTo>
                  <a:lnTo>
                    <a:pt x="3860" y="4840"/>
                  </a:lnTo>
                  <a:lnTo>
                    <a:pt x="3915" y="4847"/>
                  </a:lnTo>
                  <a:lnTo>
                    <a:pt x="3969" y="4853"/>
                  </a:lnTo>
                  <a:lnTo>
                    <a:pt x="4025" y="4857"/>
                  </a:lnTo>
                  <a:lnTo>
                    <a:pt x="4080" y="4862"/>
                  </a:lnTo>
                  <a:lnTo>
                    <a:pt x="4135" y="4865"/>
                  </a:lnTo>
                  <a:lnTo>
                    <a:pt x="4191" y="4869"/>
                  </a:lnTo>
                  <a:lnTo>
                    <a:pt x="4248" y="4870"/>
                  </a:lnTo>
                  <a:lnTo>
                    <a:pt x="4303" y="4872"/>
                  </a:lnTo>
                  <a:lnTo>
                    <a:pt x="4359" y="4872"/>
                  </a:lnTo>
                  <a:lnTo>
                    <a:pt x="4359" y="4770"/>
                  </a:lnTo>
                  <a:lnTo>
                    <a:pt x="4304" y="4769"/>
                  </a:lnTo>
                  <a:lnTo>
                    <a:pt x="4250" y="4769"/>
                  </a:lnTo>
                  <a:lnTo>
                    <a:pt x="4195" y="4767"/>
                  </a:lnTo>
                  <a:lnTo>
                    <a:pt x="4140" y="4763"/>
                  </a:lnTo>
                  <a:lnTo>
                    <a:pt x="4086" y="4760"/>
                  </a:lnTo>
                  <a:lnTo>
                    <a:pt x="4032" y="4756"/>
                  </a:lnTo>
                  <a:lnTo>
                    <a:pt x="3977" y="4751"/>
                  </a:lnTo>
                  <a:lnTo>
                    <a:pt x="3924" y="4745"/>
                  </a:lnTo>
                  <a:lnTo>
                    <a:pt x="3870" y="4739"/>
                  </a:lnTo>
                  <a:lnTo>
                    <a:pt x="3817" y="4732"/>
                  </a:lnTo>
                  <a:lnTo>
                    <a:pt x="3764" y="4724"/>
                  </a:lnTo>
                  <a:lnTo>
                    <a:pt x="3710" y="4715"/>
                  </a:lnTo>
                  <a:lnTo>
                    <a:pt x="3658" y="4706"/>
                  </a:lnTo>
                  <a:lnTo>
                    <a:pt x="3605" y="4696"/>
                  </a:lnTo>
                  <a:lnTo>
                    <a:pt x="3553" y="4684"/>
                  </a:lnTo>
                  <a:lnTo>
                    <a:pt x="3501" y="4673"/>
                  </a:lnTo>
                  <a:lnTo>
                    <a:pt x="3449" y="4661"/>
                  </a:lnTo>
                  <a:lnTo>
                    <a:pt x="3397" y="4648"/>
                  </a:lnTo>
                  <a:lnTo>
                    <a:pt x="3346" y="4633"/>
                  </a:lnTo>
                  <a:lnTo>
                    <a:pt x="3295" y="4620"/>
                  </a:lnTo>
                  <a:lnTo>
                    <a:pt x="3244" y="4604"/>
                  </a:lnTo>
                  <a:lnTo>
                    <a:pt x="3193" y="4588"/>
                  </a:lnTo>
                  <a:lnTo>
                    <a:pt x="3142" y="4572"/>
                  </a:lnTo>
                  <a:lnTo>
                    <a:pt x="3093" y="4555"/>
                  </a:lnTo>
                  <a:lnTo>
                    <a:pt x="3042" y="4537"/>
                  </a:lnTo>
                  <a:lnTo>
                    <a:pt x="2993" y="4519"/>
                  </a:lnTo>
                  <a:lnTo>
                    <a:pt x="2943" y="4500"/>
                  </a:lnTo>
                  <a:lnTo>
                    <a:pt x="2894" y="4480"/>
                  </a:lnTo>
                  <a:lnTo>
                    <a:pt x="2846" y="4459"/>
                  </a:lnTo>
                  <a:lnTo>
                    <a:pt x="2797" y="4438"/>
                  </a:lnTo>
                  <a:lnTo>
                    <a:pt x="2749" y="4416"/>
                  </a:lnTo>
                  <a:lnTo>
                    <a:pt x="2700" y="4395"/>
                  </a:lnTo>
                  <a:lnTo>
                    <a:pt x="2653" y="4371"/>
                  </a:lnTo>
                  <a:lnTo>
                    <a:pt x="2605" y="4347"/>
                  </a:lnTo>
                  <a:lnTo>
                    <a:pt x="2558" y="4324"/>
                  </a:lnTo>
                  <a:lnTo>
                    <a:pt x="2512" y="4299"/>
                  </a:lnTo>
                  <a:lnTo>
                    <a:pt x="2465" y="4273"/>
                  </a:lnTo>
                  <a:lnTo>
                    <a:pt x="2419" y="4247"/>
                  </a:lnTo>
                  <a:lnTo>
                    <a:pt x="2373" y="4221"/>
                  </a:lnTo>
                  <a:lnTo>
                    <a:pt x="2328" y="4193"/>
                  </a:lnTo>
                  <a:lnTo>
                    <a:pt x="2282" y="4165"/>
                  </a:lnTo>
                  <a:lnTo>
                    <a:pt x="2238" y="4137"/>
                  </a:lnTo>
                  <a:lnTo>
                    <a:pt x="2193" y="4108"/>
                  </a:lnTo>
                  <a:lnTo>
                    <a:pt x="2149" y="4078"/>
                  </a:lnTo>
                  <a:lnTo>
                    <a:pt x="2105" y="4048"/>
                  </a:lnTo>
                  <a:lnTo>
                    <a:pt x="2061" y="4017"/>
                  </a:lnTo>
                  <a:lnTo>
                    <a:pt x="2018" y="3985"/>
                  </a:lnTo>
                  <a:lnTo>
                    <a:pt x="1975" y="3954"/>
                  </a:lnTo>
                  <a:lnTo>
                    <a:pt x="1933" y="3921"/>
                  </a:lnTo>
                  <a:lnTo>
                    <a:pt x="1891" y="3888"/>
                  </a:lnTo>
                  <a:lnTo>
                    <a:pt x="1849" y="3854"/>
                  </a:lnTo>
                  <a:lnTo>
                    <a:pt x="1808" y="3820"/>
                  </a:lnTo>
                  <a:lnTo>
                    <a:pt x="1767" y="3785"/>
                  </a:lnTo>
                  <a:lnTo>
                    <a:pt x="1726" y="3750"/>
                  </a:lnTo>
                  <a:lnTo>
                    <a:pt x="1687" y="3715"/>
                  </a:lnTo>
                  <a:lnTo>
                    <a:pt x="1646" y="3679"/>
                  </a:lnTo>
                  <a:lnTo>
                    <a:pt x="1608" y="3642"/>
                  </a:lnTo>
                  <a:lnTo>
                    <a:pt x="1569" y="3604"/>
                  </a:lnTo>
                  <a:lnTo>
                    <a:pt x="1530" y="3567"/>
                  </a:lnTo>
                  <a:lnTo>
                    <a:pt x="1492" y="3528"/>
                  </a:lnTo>
                  <a:lnTo>
                    <a:pt x="1454" y="3490"/>
                  </a:lnTo>
                  <a:lnTo>
                    <a:pt x="1417" y="3450"/>
                  </a:lnTo>
                  <a:lnTo>
                    <a:pt x="1380" y="3411"/>
                  </a:lnTo>
                  <a:lnTo>
                    <a:pt x="1344" y="3370"/>
                  </a:lnTo>
                  <a:lnTo>
                    <a:pt x="1307" y="3329"/>
                  </a:lnTo>
                  <a:lnTo>
                    <a:pt x="1272" y="3289"/>
                  </a:lnTo>
                  <a:lnTo>
                    <a:pt x="1237" y="3247"/>
                  </a:lnTo>
                  <a:lnTo>
                    <a:pt x="1202" y="3205"/>
                  </a:lnTo>
                  <a:lnTo>
                    <a:pt x="1168" y="3162"/>
                  </a:lnTo>
                  <a:lnTo>
                    <a:pt x="1134" y="3119"/>
                  </a:lnTo>
                  <a:lnTo>
                    <a:pt x="1101" y="3075"/>
                  </a:lnTo>
                  <a:lnTo>
                    <a:pt x="1068" y="3031"/>
                  </a:lnTo>
                  <a:lnTo>
                    <a:pt x="1035" y="2987"/>
                  </a:lnTo>
                  <a:lnTo>
                    <a:pt x="1003" y="2942"/>
                  </a:lnTo>
                  <a:lnTo>
                    <a:pt x="971" y="2897"/>
                  </a:lnTo>
                  <a:lnTo>
                    <a:pt x="941" y="2851"/>
                  </a:lnTo>
                  <a:lnTo>
                    <a:pt x="910" y="2805"/>
                  </a:lnTo>
                  <a:lnTo>
                    <a:pt x="880" y="2758"/>
                  </a:lnTo>
                  <a:lnTo>
                    <a:pt x="851" y="2712"/>
                  </a:lnTo>
                  <a:lnTo>
                    <a:pt x="822" y="2664"/>
                  </a:lnTo>
                  <a:lnTo>
                    <a:pt x="793" y="2616"/>
                  </a:lnTo>
                  <a:lnTo>
                    <a:pt x="765" y="2568"/>
                  </a:lnTo>
                  <a:lnTo>
                    <a:pt x="738" y="2520"/>
                  </a:lnTo>
                  <a:lnTo>
                    <a:pt x="710" y="2470"/>
                  </a:lnTo>
                  <a:lnTo>
                    <a:pt x="684" y="2421"/>
                  </a:lnTo>
                  <a:lnTo>
                    <a:pt x="658" y="2372"/>
                  </a:lnTo>
                  <a:lnTo>
                    <a:pt x="632" y="2321"/>
                  </a:lnTo>
                  <a:lnTo>
                    <a:pt x="607" y="2271"/>
                  </a:lnTo>
                  <a:lnTo>
                    <a:pt x="583" y="2220"/>
                  </a:lnTo>
                  <a:lnTo>
                    <a:pt x="558" y="2169"/>
                  </a:lnTo>
                  <a:lnTo>
                    <a:pt x="535" y="2117"/>
                  </a:lnTo>
                  <a:lnTo>
                    <a:pt x="513" y="2065"/>
                  </a:lnTo>
                  <a:lnTo>
                    <a:pt x="491" y="2013"/>
                  </a:lnTo>
                  <a:lnTo>
                    <a:pt x="469" y="1960"/>
                  </a:lnTo>
                  <a:lnTo>
                    <a:pt x="448" y="1908"/>
                  </a:lnTo>
                  <a:lnTo>
                    <a:pt x="427" y="1854"/>
                  </a:lnTo>
                  <a:lnTo>
                    <a:pt x="407" y="1800"/>
                  </a:lnTo>
                  <a:lnTo>
                    <a:pt x="387" y="1746"/>
                  </a:lnTo>
                  <a:lnTo>
                    <a:pt x="369" y="1692"/>
                  </a:lnTo>
                  <a:lnTo>
                    <a:pt x="351" y="1638"/>
                  </a:lnTo>
                  <a:lnTo>
                    <a:pt x="333" y="1582"/>
                  </a:lnTo>
                  <a:lnTo>
                    <a:pt x="316" y="1528"/>
                  </a:lnTo>
                  <a:lnTo>
                    <a:pt x="299" y="1472"/>
                  </a:lnTo>
                  <a:lnTo>
                    <a:pt x="283" y="1416"/>
                  </a:lnTo>
                  <a:lnTo>
                    <a:pt x="268" y="1360"/>
                  </a:lnTo>
                  <a:lnTo>
                    <a:pt x="253" y="1304"/>
                  </a:lnTo>
                  <a:lnTo>
                    <a:pt x="240" y="1247"/>
                  </a:lnTo>
                  <a:lnTo>
                    <a:pt x="225" y="1190"/>
                  </a:lnTo>
                  <a:lnTo>
                    <a:pt x="212" y="1133"/>
                  </a:lnTo>
                  <a:lnTo>
                    <a:pt x="200" y="1075"/>
                  </a:lnTo>
                  <a:lnTo>
                    <a:pt x="189" y="1018"/>
                  </a:lnTo>
                  <a:lnTo>
                    <a:pt x="178" y="960"/>
                  </a:lnTo>
                  <a:lnTo>
                    <a:pt x="168" y="901"/>
                  </a:lnTo>
                  <a:lnTo>
                    <a:pt x="158" y="842"/>
                  </a:lnTo>
                  <a:lnTo>
                    <a:pt x="149" y="784"/>
                  </a:lnTo>
                  <a:lnTo>
                    <a:pt x="140" y="725"/>
                  </a:lnTo>
                  <a:lnTo>
                    <a:pt x="132" y="666"/>
                  </a:lnTo>
                  <a:lnTo>
                    <a:pt x="125" y="606"/>
                  </a:lnTo>
                  <a:lnTo>
                    <a:pt x="119" y="547"/>
                  </a:lnTo>
                  <a:lnTo>
                    <a:pt x="113" y="487"/>
                  </a:lnTo>
                  <a:lnTo>
                    <a:pt x="108" y="427"/>
                  </a:lnTo>
                  <a:lnTo>
                    <a:pt x="103" y="366"/>
                  </a:lnTo>
                  <a:lnTo>
                    <a:pt x="100" y="306"/>
                  </a:lnTo>
                  <a:lnTo>
                    <a:pt x="96" y="245"/>
                  </a:lnTo>
                  <a:lnTo>
                    <a:pt x="94" y="184"/>
                  </a:lnTo>
                  <a:lnTo>
                    <a:pt x="92" y="123"/>
                  </a:lnTo>
                  <a:lnTo>
                    <a:pt x="91" y="62"/>
                  </a:lnTo>
                  <a:lnTo>
                    <a:pt x="91" y="0"/>
                  </a:lnTo>
                  <a:lnTo>
                    <a:pt x="0" y="0"/>
                  </a:lnTo>
                  <a:close/>
                </a:path>
              </a:pathLst>
            </a:custGeom>
            <a:solidFill>
              <a:srgbClr val="008FE0"/>
            </a:solidFill>
            <a:ln w="9525">
              <a:noFill/>
              <a:round/>
              <a:headEnd/>
              <a:tailEnd/>
            </a:ln>
          </p:spPr>
          <p:txBody>
            <a:bodyPr/>
            <a:lstStyle/>
            <a:p>
              <a:endParaRPr lang="en-US"/>
            </a:p>
          </p:txBody>
        </p:sp>
        <p:sp>
          <p:nvSpPr>
            <p:cNvPr id="53323" name="Freeform 7"/>
            <p:cNvSpPr>
              <a:spLocks/>
            </p:cNvSpPr>
            <p:nvPr/>
          </p:nvSpPr>
          <p:spPr bwMode="auto">
            <a:xfrm>
              <a:off x="1735" y="2568"/>
              <a:ext cx="726" cy="733"/>
            </a:xfrm>
            <a:custGeom>
              <a:avLst/>
              <a:gdLst>
                <a:gd name="T0" fmla="*/ 0 w 4359"/>
                <a:gd name="T1" fmla="*/ 0 h 4871"/>
                <a:gd name="T2" fmla="*/ 0 w 4359"/>
                <a:gd name="T3" fmla="*/ 0 h 4871"/>
                <a:gd name="T4" fmla="*/ 0 w 4359"/>
                <a:gd name="T5" fmla="*/ 0 h 4871"/>
                <a:gd name="T6" fmla="*/ 0 w 4359"/>
                <a:gd name="T7" fmla="*/ 0 h 4871"/>
                <a:gd name="T8" fmla="*/ 0 w 4359"/>
                <a:gd name="T9" fmla="*/ 0 h 4871"/>
                <a:gd name="T10" fmla="*/ 0 w 4359"/>
                <a:gd name="T11" fmla="*/ 0 h 4871"/>
                <a:gd name="T12" fmla="*/ 0 w 4359"/>
                <a:gd name="T13" fmla="*/ 0 h 4871"/>
                <a:gd name="T14" fmla="*/ 0 w 4359"/>
                <a:gd name="T15" fmla="*/ 0 h 4871"/>
                <a:gd name="T16" fmla="*/ 0 w 4359"/>
                <a:gd name="T17" fmla="*/ 0 h 4871"/>
                <a:gd name="T18" fmla="*/ 0 w 4359"/>
                <a:gd name="T19" fmla="*/ 0 h 4871"/>
                <a:gd name="T20" fmla="*/ 0 w 4359"/>
                <a:gd name="T21" fmla="*/ 0 h 4871"/>
                <a:gd name="T22" fmla="*/ 0 w 4359"/>
                <a:gd name="T23" fmla="*/ 0 h 4871"/>
                <a:gd name="T24" fmla="*/ 0 w 4359"/>
                <a:gd name="T25" fmla="*/ 0 h 4871"/>
                <a:gd name="T26" fmla="*/ 0 w 4359"/>
                <a:gd name="T27" fmla="*/ 0 h 4871"/>
                <a:gd name="T28" fmla="*/ 0 w 4359"/>
                <a:gd name="T29" fmla="*/ 0 h 4871"/>
                <a:gd name="T30" fmla="*/ 0 w 4359"/>
                <a:gd name="T31" fmla="*/ 0 h 4871"/>
                <a:gd name="T32" fmla="*/ 0 w 4359"/>
                <a:gd name="T33" fmla="*/ 0 h 4871"/>
                <a:gd name="T34" fmla="*/ 0 w 4359"/>
                <a:gd name="T35" fmla="*/ 0 h 4871"/>
                <a:gd name="T36" fmla="*/ 0 w 4359"/>
                <a:gd name="T37" fmla="*/ 0 h 4871"/>
                <a:gd name="T38" fmla="*/ 0 w 4359"/>
                <a:gd name="T39" fmla="*/ 0 h 4871"/>
                <a:gd name="T40" fmla="*/ 0 w 4359"/>
                <a:gd name="T41" fmla="*/ 0 h 4871"/>
                <a:gd name="T42" fmla="*/ 0 w 4359"/>
                <a:gd name="T43" fmla="*/ 0 h 4871"/>
                <a:gd name="T44" fmla="*/ 0 w 4359"/>
                <a:gd name="T45" fmla="*/ 0 h 4871"/>
                <a:gd name="T46" fmla="*/ 0 w 4359"/>
                <a:gd name="T47" fmla="*/ 0 h 4871"/>
                <a:gd name="T48" fmla="*/ 0 w 4359"/>
                <a:gd name="T49" fmla="*/ 0 h 4871"/>
                <a:gd name="T50" fmla="*/ 0 w 4359"/>
                <a:gd name="T51" fmla="*/ 0 h 4871"/>
                <a:gd name="T52" fmla="*/ 0 w 4359"/>
                <a:gd name="T53" fmla="*/ 0 h 4871"/>
                <a:gd name="T54" fmla="*/ 0 w 4359"/>
                <a:gd name="T55" fmla="*/ 0 h 4871"/>
                <a:gd name="T56" fmla="*/ 0 w 4359"/>
                <a:gd name="T57" fmla="*/ 0 h 4871"/>
                <a:gd name="T58" fmla="*/ 0 w 4359"/>
                <a:gd name="T59" fmla="*/ 0 h 4871"/>
                <a:gd name="T60" fmla="*/ 0 w 4359"/>
                <a:gd name="T61" fmla="*/ 0 h 4871"/>
                <a:gd name="T62" fmla="*/ 0 w 4359"/>
                <a:gd name="T63" fmla="*/ 0 h 4871"/>
                <a:gd name="T64" fmla="*/ 0 w 4359"/>
                <a:gd name="T65" fmla="*/ 0 h 4871"/>
                <a:gd name="T66" fmla="*/ 0 w 4359"/>
                <a:gd name="T67" fmla="*/ 0 h 4871"/>
                <a:gd name="T68" fmla="*/ 0 w 4359"/>
                <a:gd name="T69" fmla="*/ 0 h 4871"/>
                <a:gd name="T70" fmla="*/ 0 w 4359"/>
                <a:gd name="T71" fmla="*/ 0 h 4871"/>
                <a:gd name="T72" fmla="*/ 0 w 4359"/>
                <a:gd name="T73" fmla="*/ 0 h 4871"/>
                <a:gd name="T74" fmla="*/ 0 w 4359"/>
                <a:gd name="T75" fmla="*/ 0 h 4871"/>
                <a:gd name="T76" fmla="*/ 0 w 4359"/>
                <a:gd name="T77" fmla="*/ 0 h 4871"/>
                <a:gd name="T78" fmla="*/ 0 w 4359"/>
                <a:gd name="T79" fmla="*/ 0 h 4871"/>
                <a:gd name="T80" fmla="*/ 0 w 4359"/>
                <a:gd name="T81" fmla="*/ 0 h 4871"/>
                <a:gd name="T82" fmla="*/ 0 w 4359"/>
                <a:gd name="T83" fmla="*/ 0 h 4871"/>
                <a:gd name="T84" fmla="*/ 0 w 4359"/>
                <a:gd name="T85" fmla="*/ 0 h 4871"/>
                <a:gd name="T86" fmla="*/ 0 w 4359"/>
                <a:gd name="T87" fmla="*/ 0 h 4871"/>
                <a:gd name="T88" fmla="*/ 0 w 4359"/>
                <a:gd name="T89" fmla="*/ 0 h 4871"/>
                <a:gd name="T90" fmla="*/ 0 w 4359"/>
                <a:gd name="T91" fmla="*/ 0 h 4871"/>
                <a:gd name="T92" fmla="*/ 0 w 4359"/>
                <a:gd name="T93" fmla="*/ 0 h 4871"/>
                <a:gd name="T94" fmla="*/ 0 w 4359"/>
                <a:gd name="T95" fmla="*/ 0 h 4871"/>
                <a:gd name="T96" fmla="*/ 0 w 4359"/>
                <a:gd name="T97" fmla="*/ 0 h 4871"/>
                <a:gd name="T98" fmla="*/ 0 w 4359"/>
                <a:gd name="T99" fmla="*/ 0 h 4871"/>
                <a:gd name="T100" fmla="*/ 0 w 4359"/>
                <a:gd name="T101" fmla="*/ 0 h 4871"/>
                <a:gd name="T102" fmla="*/ 0 w 4359"/>
                <a:gd name="T103" fmla="*/ 0 h 487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359"/>
                <a:gd name="T157" fmla="*/ 0 h 4871"/>
                <a:gd name="T158" fmla="*/ 4359 w 4359"/>
                <a:gd name="T159" fmla="*/ 4871 h 487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359" h="4871">
                  <a:moveTo>
                    <a:pt x="4359" y="0"/>
                  </a:moveTo>
                  <a:lnTo>
                    <a:pt x="4359" y="0"/>
                  </a:lnTo>
                  <a:lnTo>
                    <a:pt x="4303" y="0"/>
                  </a:lnTo>
                  <a:lnTo>
                    <a:pt x="4248" y="2"/>
                  </a:lnTo>
                  <a:lnTo>
                    <a:pt x="4191" y="3"/>
                  </a:lnTo>
                  <a:lnTo>
                    <a:pt x="4135" y="7"/>
                  </a:lnTo>
                  <a:lnTo>
                    <a:pt x="4080" y="10"/>
                  </a:lnTo>
                  <a:lnTo>
                    <a:pt x="4025" y="15"/>
                  </a:lnTo>
                  <a:lnTo>
                    <a:pt x="3969" y="19"/>
                  </a:lnTo>
                  <a:lnTo>
                    <a:pt x="3915" y="25"/>
                  </a:lnTo>
                  <a:lnTo>
                    <a:pt x="3860" y="32"/>
                  </a:lnTo>
                  <a:lnTo>
                    <a:pt x="3805" y="40"/>
                  </a:lnTo>
                  <a:lnTo>
                    <a:pt x="3751" y="47"/>
                  </a:lnTo>
                  <a:lnTo>
                    <a:pt x="3697" y="57"/>
                  </a:lnTo>
                  <a:lnTo>
                    <a:pt x="3643" y="66"/>
                  </a:lnTo>
                  <a:lnTo>
                    <a:pt x="3590" y="77"/>
                  </a:lnTo>
                  <a:lnTo>
                    <a:pt x="3536" y="87"/>
                  </a:lnTo>
                  <a:lnTo>
                    <a:pt x="3483" y="100"/>
                  </a:lnTo>
                  <a:lnTo>
                    <a:pt x="3430" y="112"/>
                  </a:lnTo>
                  <a:lnTo>
                    <a:pt x="3377" y="126"/>
                  </a:lnTo>
                  <a:lnTo>
                    <a:pt x="3325" y="139"/>
                  </a:lnTo>
                  <a:lnTo>
                    <a:pt x="3272" y="154"/>
                  </a:lnTo>
                  <a:lnTo>
                    <a:pt x="3220" y="170"/>
                  </a:lnTo>
                  <a:lnTo>
                    <a:pt x="3168" y="185"/>
                  </a:lnTo>
                  <a:lnTo>
                    <a:pt x="3116" y="202"/>
                  </a:lnTo>
                  <a:lnTo>
                    <a:pt x="3066" y="219"/>
                  </a:lnTo>
                  <a:lnTo>
                    <a:pt x="3014" y="237"/>
                  </a:lnTo>
                  <a:lnTo>
                    <a:pt x="2963" y="257"/>
                  </a:lnTo>
                  <a:lnTo>
                    <a:pt x="2913" y="276"/>
                  </a:lnTo>
                  <a:lnTo>
                    <a:pt x="2863" y="296"/>
                  </a:lnTo>
                  <a:lnTo>
                    <a:pt x="2813" y="318"/>
                  </a:lnTo>
                  <a:lnTo>
                    <a:pt x="2764" y="339"/>
                  </a:lnTo>
                  <a:lnTo>
                    <a:pt x="2714" y="361"/>
                  </a:lnTo>
                  <a:lnTo>
                    <a:pt x="2666" y="385"/>
                  </a:lnTo>
                  <a:lnTo>
                    <a:pt x="2616" y="407"/>
                  </a:lnTo>
                  <a:lnTo>
                    <a:pt x="2568" y="432"/>
                  </a:lnTo>
                  <a:lnTo>
                    <a:pt x="2520" y="457"/>
                  </a:lnTo>
                  <a:lnTo>
                    <a:pt x="2472" y="482"/>
                  </a:lnTo>
                  <a:lnTo>
                    <a:pt x="2425" y="508"/>
                  </a:lnTo>
                  <a:lnTo>
                    <a:pt x="2377" y="535"/>
                  </a:lnTo>
                  <a:lnTo>
                    <a:pt x="2331" y="562"/>
                  </a:lnTo>
                  <a:lnTo>
                    <a:pt x="2284" y="589"/>
                  </a:lnTo>
                  <a:lnTo>
                    <a:pt x="2238" y="619"/>
                  </a:lnTo>
                  <a:lnTo>
                    <a:pt x="2192" y="647"/>
                  </a:lnTo>
                  <a:lnTo>
                    <a:pt x="2146" y="676"/>
                  </a:lnTo>
                  <a:lnTo>
                    <a:pt x="2102" y="707"/>
                  </a:lnTo>
                  <a:lnTo>
                    <a:pt x="2056" y="737"/>
                  </a:lnTo>
                  <a:lnTo>
                    <a:pt x="2012" y="769"/>
                  </a:lnTo>
                  <a:lnTo>
                    <a:pt x="1968" y="802"/>
                  </a:lnTo>
                  <a:lnTo>
                    <a:pt x="1925" y="834"/>
                  </a:lnTo>
                  <a:lnTo>
                    <a:pt x="1881" y="867"/>
                  </a:lnTo>
                  <a:lnTo>
                    <a:pt x="1839" y="901"/>
                  </a:lnTo>
                  <a:lnTo>
                    <a:pt x="1796" y="935"/>
                  </a:lnTo>
                  <a:lnTo>
                    <a:pt x="1754" y="970"/>
                  </a:lnTo>
                  <a:lnTo>
                    <a:pt x="1712" y="1005"/>
                  </a:lnTo>
                  <a:lnTo>
                    <a:pt x="1671" y="1042"/>
                  </a:lnTo>
                  <a:lnTo>
                    <a:pt x="1629" y="1078"/>
                  </a:lnTo>
                  <a:lnTo>
                    <a:pt x="1589" y="1115"/>
                  </a:lnTo>
                  <a:lnTo>
                    <a:pt x="1548" y="1152"/>
                  </a:lnTo>
                  <a:lnTo>
                    <a:pt x="1509" y="1191"/>
                  </a:lnTo>
                  <a:lnTo>
                    <a:pt x="1469" y="1229"/>
                  </a:lnTo>
                  <a:lnTo>
                    <a:pt x="1431" y="1268"/>
                  </a:lnTo>
                  <a:lnTo>
                    <a:pt x="1392" y="1307"/>
                  </a:lnTo>
                  <a:lnTo>
                    <a:pt x="1354" y="1348"/>
                  </a:lnTo>
                  <a:lnTo>
                    <a:pt x="1317" y="1389"/>
                  </a:lnTo>
                  <a:lnTo>
                    <a:pt x="1279" y="1430"/>
                  </a:lnTo>
                  <a:lnTo>
                    <a:pt x="1243" y="1471"/>
                  </a:lnTo>
                  <a:lnTo>
                    <a:pt x="1206" y="1513"/>
                  </a:lnTo>
                  <a:lnTo>
                    <a:pt x="1170" y="1556"/>
                  </a:lnTo>
                  <a:lnTo>
                    <a:pt x="1134" y="1599"/>
                  </a:lnTo>
                  <a:lnTo>
                    <a:pt x="1100" y="1642"/>
                  </a:lnTo>
                  <a:lnTo>
                    <a:pt x="1066" y="1686"/>
                  </a:lnTo>
                  <a:lnTo>
                    <a:pt x="1031" y="1731"/>
                  </a:lnTo>
                  <a:lnTo>
                    <a:pt x="998" y="1776"/>
                  </a:lnTo>
                  <a:lnTo>
                    <a:pt x="964" y="1821"/>
                  </a:lnTo>
                  <a:lnTo>
                    <a:pt x="932" y="1867"/>
                  </a:lnTo>
                  <a:lnTo>
                    <a:pt x="900" y="1914"/>
                  </a:lnTo>
                  <a:lnTo>
                    <a:pt x="868" y="1960"/>
                  </a:lnTo>
                  <a:lnTo>
                    <a:pt x="837" y="2007"/>
                  </a:lnTo>
                  <a:lnTo>
                    <a:pt x="805" y="2055"/>
                  </a:lnTo>
                  <a:lnTo>
                    <a:pt x="776" y="2102"/>
                  </a:lnTo>
                  <a:lnTo>
                    <a:pt x="746" y="2151"/>
                  </a:lnTo>
                  <a:lnTo>
                    <a:pt x="717" y="2200"/>
                  </a:lnTo>
                  <a:lnTo>
                    <a:pt x="688" y="2249"/>
                  </a:lnTo>
                  <a:lnTo>
                    <a:pt x="660" y="2299"/>
                  </a:lnTo>
                  <a:lnTo>
                    <a:pt x="632" y="2349"/>
                  </a:lnTo>
                  <a:lnTo>
                    <a:pt x="605" y="2399"/>
                  </a:lnTo>
                  <a:lnTo>
                    <a:pt x="579" y="2450"/>
                  </a:lnTo>
                  <a:lnTo>
                    <a:pt x="552" y="2502"/>
                  </a:lnTo>
                  <a:lnTo>
                    <a:pt x="527" y="2553"/>
                  </a:lnTo>
                  <a:lnTo>
                    <a:pt x="502" y="2605"/>
                  </a:lnTo>
                  <a:lnTo>
                    <a:pt x="477" y="2657"/>
                  </a:lnTo>
                  <a:lnTo>
                    <a:pt x="454" y="2710"/>
                  </a:lnTo>
                  <a:lnTo>
                    <a:pt x="431" y="2763"/>
                  </a:lnTo>
                  <a:lnTo>
                    <a:pt x="408" y="2816"/>
                  </a:lnTo>
                  <a:lnTo>
                    <a:pt x="385" y="2870"/>
                  </a:lnTo>
                  <a:lnTo>
                    <a:pt x="364" y="2923"/>
                  </a:lnTo>
                  <a:lnTo>
                    <a:pt x="343" y="2979"/>
                  </a:lnTo>
                  <a:lnTo>
                    <a:pt x="323" y="3033"/>
                  </a:lnTo>
                  <a:lnTo>
                    <a:pt x="302" y="3089"/>
                  </a:lnTo>
                  <a:lnTo>
                    <a:pt x="283" y="3144"/>
                  </a:lnTo>
                  <a:lnTo>
                    <a:pt x="265" y="3199"/>
                  </a:lnTo>
                  <a:lnTo>
                    <a:pt x="247" y="3256"/>
                  </a:lnTo>
                  <a:lnTo>
                    <a:pt x="229" y="3311"/>
                  </a:lnTo>
                  <a:lnTo>
                    <a:pt x="212" y="3369"/>
                  </a:lnTo>
                  <a:lnTo>
                    <a:pt x="196" y="3426"/>
                  </a:lnTo>
                  <a:lnTo>
                    <a:pt x="181" y="3483"/>
                  </a:lnTo>
                  <a:lnTo>
                    <a:pt x="166" y="3541"/>
                  </a:lnTo>
                  <a:lnTo>
                    <a:pt x="152" y="3599"/>
                  </a:lnTo>
                  <a:lnTo>
                    <a:pt x="137" y="3656"/>
                  </a:lnTo>
                  <a:lnTo>
                    <a:pt x="124" y="3715"/>
                  </a:lnTo>
                  <a:lnTo>
                    <a:pt x="112" y="3774"/>
                  </a:lnTo>
                  <a:lnTo>
                    <a:pt x="100" y="3833"/>
                  </a:lnTo>
                  <a:lnTo>
                    <a:pt x="89" y="3892"/>
                  </a:lnTo>
                  <a:lnTo>
                    <a:pt x="78" y="3951"/>
                  </a:lnTo>
                  <a:lnTo>
                    <a:pt x="68" y="4011"/>
                  </a:lnTo>
                  <a:lnTo>
                    <a:pt x="58" y="4071"/>
                  </a:lnTo>
                  <a:lnTo>
                    <a:pt x="50" y="4131"/>
                  </a:lnTo>
                  <a:lnTo>
                    <a:pt x="42" y="4192"/>
                  </a:lnTo>
                  <a:lnTo>
                    <a:pt x="35" y="4252"/>
                  </a:lnTo>
                  <a:lnTo>
                    <a:pt x="28" y="4313"/>
                  </a:lnTo>
                  <a:lnTo>
                    <a:pt x="22" y="4374"/>
                  </a:lnTo>
                  <a:lnTo>
                    <a:pt x="17" y="4437"/>
                  </a:lnTo>
                  <a:lnTo>
                    <a:pt x="13" y="4498"/>
                  </a:lnTo>
                  <a:lnTo>
                    <a:pt x="9" y="4560"/>
                  </a:lnTo>
                  <a:lnTo>
                    <a:pt x="6" y="4621"/>
                  </a:lnTo>
                  <a:lnTo>
                    <a:pt x="3" y="4684"/>
                  </a:lnTo>
                  <a:lnTo>
                    <a:pt x="1" y="4747"/>
                  </a:lnTo>
                  <a:lnTo>
                    <a:pt x="0" y="4809"/>
                  </a:lnTo>
                  <a:lnTo>
                    <a:pt x="0" y="4871"/>
                  </a:lnTo>
                  <a:lnTo>
                    <a:pt x="91" y="4871"/>
                  </a:lnTo>
                  <a:lnTo>
                    <a:pt x="91" y="4810"/>
                  </a:lnTo>
                  <a:lnTo>
                    <a:pt x="92" y="4749"/>
                  </a:lnTo>
                  <a:lnTo>
                    <a:pt x="94" y="4688"/>
                  </a:lnTo>
                  <a:lnTo>
                    <a:pt x="96" y="4627"/>
                  </a:lnTo>
                  <a:lnTo>
                    <a:pt x="100" y="4566"/>
                  </a:lnTo>
                  <a:lnTo>
                    <a:pt x="103" y="4506"/>
                  </a:lnTo>
                  <a:lnTo>
                    <a:pt x="108" y="4445"/>
                  </a:lnTo>
                  <a:lnTo>
                    <a:pt x="113" y="4385"/>
                  </a:lnTo>
                  <a:lnTo>
                    <a:pt x="119" y="4325"/>
                  </a:lnTo>
                  <a:lnTo>
                    <a:pt x="125" y="4266"/>
                  </a:lnTo>
                  <a:lnTo>
                    <a:pt x="132" y="4206"/>
                  </a:lnTo>
                  <a:lnTo>
                    <a:pt x="140" y="4147"/>
                  </a:lnTo>
                  <a:lnTo>
                    <a:pt x="149" y="4088"/>
                  </a:lnTo>
                  <a:lnTo>
                    <a:pt x="158" y="4030"/>
                  </a:lnTo>
                  <a:lnTo>
                    <a:pt x="168" y="3971"/>
                  </a:lnTo>
                  <a:lnTo>
                    <a:pt x="178" y="3912"/>
                  </a:lnTo>
                  <a:lnTo>
                    <a:pt x="189" y="3854"/>
                  </a:lnTo>
                  <a:lnTo>
                    <a:pt x="200" y="3797"/>
                  </a:lnTo>
                  <a:lnTo>
                    <a:pt x="212" y="3739"/>
                  </a:lnTo>
                  <a:lnTo>
                    <a:pt x="225" y="3682"/>
                  </a:lnTo>
                  <a:lnTo>
                    <a:pt x="240" y="3625"/>
                  </a:lnTo>
                  <a:lnTo>
                    <a:pt x="253" y="3568"/>
                  </a:lnTo>
                  <a:lnTo>
                    <a:pt x="268" y="3512"/>
                  </a:lnTo>
                  <a:lnTo>
                    <a:pt x="283" y="3456"/>
                  </a:lnTo>
                  <a:lnTo>
                    <a:pt x="299" y="3400"/>
                  </a:lnTo>
                  <a:lnTo>
                    <a:pt x="316" y="3344"/>
                  </a:lnTo>
                  <a:lnTo>
                    <a:pt x="333" y="3290"/>
                  </a:lnTo>
                  <a:lnTo>
                    <a:pt x="351" y="3234"/>
                  </a:lnTo>
                  <a:lnTo>
                    <a:pt x="369" y="3180"/>
                  </a:lnTo>
                  <a:lnTo>
                    <a:pt x="387" y="3126"/>
                  </a:lnTo>
                  <a:lnTo>
                    <a:pt x="407" y="3072"/>
                  </a:lnTo>
                  <a:lnTo>
                    <a:pt x="427" y="3018"/>
                  </a:lnTo>
                  <a:lnTo>
                    <a:pt x="448" y="2964"/>
                  </a:lnTo>
                  <a:lnTo>
                    <a:pt x="469" y="2912"/>
                  </a:lnTo>
                  <a:lnTo>
                    <a:pt x="491" y="2859"/>
                  </a:lnTo>
                  <a:lnTo>
                    <a:pt x="513" y="2807"/>
                  </a:lnTo>
                  <a:lnTo>
                    <a:pt x="535" y="2755"/>
                  </a:lnTo>
                  <a:lnTo>
                    <a:pt x="558" y="2703"/>
                  </a:lnTo>
                  <a:lnTo>
                    <a:pt x="583" y="2652"/>
                  </a:lnTo>
                  <a:lnTo>
                    <a:pt x="607" y="2601"/>
                  </a:lnTo>
                  <a:lnTo>
                    <a:pt x="632" y="2551"/>
                  </a:lnTo>
                  <a:lnTo>
                    <a:pt x="658" y="2501"/>
                  </a:lnTo>
                  <a:lnTo>
                    <a:pt x="684" y="2451"/>
                  </a:lnTo>
                  <a:lnTo>
                    <a:pt x="710" y="2402"/>
                  </a:lnTo>
                  <a:lnTo>
                    <a:pt x="738" y="2352"/>
                  </a:lnTo>
                  <a:lnTo>
                    <a:pt x="765" y="2304"/>
                  </a:lnTo>
                  <a:lnTo>
                    <a:pt x="793" y="2256"/>
                  </a:lnTo>
                  <a:lnTo>
                    <a:pt x="822" y="2208"/>
                  </a:lnTo>
                  <a:lnTo>
                    <a:pt x="851" y="2160"/>
                  </a:lnTo>
                  <a:lnTo>
                    <a:pt x="880" y="2114"/>
                  </a:lnTo>
                  <a:lnTo>
                    <a:pt x="910" y="2067"/>
                  </a:lnTo>
                  <a:lnTo>
                    <a:pt x="941" y="2021"/>
                  </a:lnTo>
                  <a:lnTo>
                    <a:pt x="971" y="1975"/>
                  </a:lnTo>
                  <a:lnTo>
                    <a:pt x="1003" y="1931"/>
                  </a:lnTo>
                  <a:lnTo>
                    <a:pt x="1035" y="1885"/>
                  </a:lnTo>
                  <a:lnTo>
                    <a:pt x="1068" y="1841"/>
                  </a:lnTo>
                  <a:lnTo>
                    <a:pt x="1101" y="1797"/>
                  </a:lnTo>
                  <a:lnTo>
                    <a:pt x="1134" y="1753"/>
                  </a:lnTo>
                  <a:lnTo>
                    <a:pt x="1168" y="1710"/>
                  </a:lnTo>
                  <a:lnTo>
                    <a:pt x="1202" y="1667"/>
                  </a:lnTo>
                  <a:lnTo>
                    <a:pt x="1237" y="1625"/>
                  </a:lnTo>
                  <a:lnTo>
                    <a:pt x="1272" y="1583"/>
                  </a:lnTo>
                  <a:lnTo>
                    <a:pt x="1307" y="1543"/>
                  </a:lnTo>
                  <a:lnTo>
                    <a:pt x="1344" y="1502"/>
                  </a:lnTo>
                  <a:lnTo>
                    <a:pt x="1380" y="1461"/>
                  </a:lnTo>
                  <a:lnTo>
                    <a:pt x="1417" y="1422"/>
                  </a:lnTo>
                  <a:lnTo>
                    <a:pt x="1454" y="1382"/>
                  </a:lnTo>
                  <a:lnTo>
                    <a:pt x="1492" y="1344"/>
                  </a:lnTo>
                  <a:lnTo>
                    <a:pt x="1530" y="1305"/>
                  </a:lnTo>
                  <a:lnTo>
                    <a:pt x="1569" y="1268"/>
                  </a:lnTo>
                  <a:lnTo>
                    <a:pt x="1608" y="1230"/>
                  </a:lnTo>
                  <a:lnTo>
                    <a:pt x="1646" y="1193"/>
                  </a:lnTo>
                  <a:lnTo>
                    <a:pt x="1687" y="1157"/>
                  </a:lnTo>
                  <a:lnTo>
                    <a:pt x="1726" y="1122"/>
                  </a:lnTo>
                  <a:lnTo>
                    <a:pt x="1767" y="1087"/>
                  </a:lnTo>
                  <a:lnTo>
                    <a:pt x="1808" y="1052"/>
                  </a:lnTo>
                  <a:lnTo>
                    <a:pt x="1849" y="1018"/>
                  </a:lnTo>
                  <a:lnTo>
                    <a:pt x="1891" y="984"/>
                  </a:lnTo>
                  <a:lnTo>
                    <a:pt x="1933" y="951"/>
                  </a:lnTo>
                  <a:lnTo>
                    <a:pt x="1975" y="918"/>
                  </a:lnTo>
                  <a:lnTo>
                    <a:pt x="2018" y="887"/>
                  </a:lnTo>
                  <a:lnTo>
                    <a:pt x="2061" y="855"/>
                  </a:lnTo>
                  <a:lnTo>
                    <a:pt x="2105" y="824"/>
                  </a:lnTo>
                  <a:lnTo>
                    <a:pt x="2149" y="794"/>
                  </a:lnTo>
                  <a:lnTo>
                    <a:pt x="2193" y="765"/>
                  </a:lnTo>
                  <a:lnTo>
                    <a:pt x="2238" y="735"/>
                  </a:lnTo>
                  <a:lnTo>
                    <a:pt x="2282" y="707"/>
                  </a:lnTo>
                  <a:lnTo>
                    <a:pt x="2328" y="679"/>
                  </a:lnTo>
                  <a:lnTo>
                    <a:pt x="2373" y="651"/>
                  </a:lnTo>
                  <a:lnTo>
                    <a:pt x="2419" y="625"/>
                  </a:lnTo>
                  <a:lnTo>
                    <a:pt x="2465" y="599"/>
                  </a:lnTo>
                  <a:lnTo>
                    <a:pt x="2512" y="573"/>
                  </a:lnTo>
                  <a:lnTo>
                    <a:pt x="2558" y="549"/>
                  </a:lnTo>
                  <a:lnTo>
                    <a:pt x="2605" y="525"/>
                  </a:lnTo>
                  <a:lnTo>
                    <a:pt x="2653" y="501"/>
                  </a:lnTo>
                  <a:lnTo>
                    <a:pt x="2700" y="477"/>
                  </a:lnTo>
                  <a:lnTo>
                    <a:pt x="2749" y="456"/>
                  </a:lnTo>
                  <a:lnTo>
                    <a:pt x="2797" y="434"/>
                  </a:lnTo>
                  <a:lnTo>
                    <a:pt x="2846" y="413"/>
                  </a:lnTo>
                  <a:lnTo>
                    <a:pt x="2894" y="392"/>
                  </a:lnTo>
                  <a:lnTo>
                    <a:pt x="2943" y="372"/>
                  </a:lnTo>
                  <a:lnTo>
                    <a:pt x="2993" y="353"/>
                  </a:lnTo>
                  <a:lnTo>
                    <a:pt x="3042" y="335"/>
                  </a:lnTo>
                  <a:lnTo>
                    <a:pt x="3093" y="317"/>
                  </a:lnTo>
                  <a:lnTo>
                    <a:pt x="3142" y="300"/>
                  </a:lnTo>
                  <a:lnTo>
                    <a:pt x="3193" y="284"/>
                  </a:lnTo>
                  <a:lnTo>
                    <a:pt x="3244" y="268"/>
                  </a:lnTo>
                  <a:lnTo>
                    <a:pt x="3295" y="252"/>
                  </a:lnTo>
                  <a:lnTo>
                    <a:pt x="3346" y="239"/>
                  </a:lnTo>
                  <a:lnTo>
                    <a:pt x="3397" y="224"/>
                  </a:lnTo>
                  <a:lnTo>
                    <a:pt x="3449" y="211"/>
                  </a:lnTo>
                  <a:lnTo>
                    <a:pt x="3501" y="199"/>
                  </a:lnTo>
                  <a:lnTo>
                    <a:pt x="3553" y="188"/>
                  </a:lnTo>
                  <a:lnTo>
                    <a:pt x="3605" y="176"/>
                  </a:lnTo>
                  <a:lnTo>
                    <a:pt x="3658" y="166"/>
                  </a:lnTo>
                  <a:lnTo>
                    <a:pt x="3710" y="157"/>
                  </a:lnTo>
                  <a:lnTo>
                    <a:pt x="3764" y="148"/>
                  </a:lnTo>
                  <a:lnTo>
                    <a:pt x="3817" y="140"/>
                  </a:lnTo>
                  <a:lnTo>
                    <a:pt x="3870" y="133"/>
                  </a:lnTo>
                  <a:lnTo>
                    <a:pt x="3924" y="127"/>
                  </a:lnTo>
                  <a:lnTo>
                    <a:pt x="3977" y="121"/>
                  </a:lnTo>
                  <a:lnTo>
                    <a:pt x="4032" y="116"/>
                  </a:lnTo>
                  <a:lnTo>
                    <a:pt x="4086" y="112"/>
                  </a:lnTo>
                  <a:lnTo>
                    <a:pt x="4140" y="109"/>
                  </a:lnTo>
                  <a:lnTo>
                    <a:pt x="4195" y="105"/>
                  </a:lnTo>
                  <a:lnTo>
                    <a:pt x="4250" y="103"/>
                  </a:lnTo>
                  <a:lnTo>
                    <a:pt x="4304" y="103"/>
                  </a:lnTo>
                  <a:lnTo>
                    <a:pt x="4359" y="102"/>
                  </a:lnTo>
                  <a:lnTo>
                    <a:pt x="4359" y="0"/>
                  </a:lnTo>
                  <a:close/>
                </a:path>
              </a:pathLst>
            </a:custGeom>
            <a:solidFill>
              <a:srgbClr val="008FE0"/>
            </a:solidFill>
            <a:ln w="9525">
              <a:noFill/>
              <a:round/>
              <a:headEnd/>
              <a:tailEnd/>
            </a:ln>
          </p:spPr>
          <p:txBody>
            <a:bodyPr/>
            <a:lstStyle/>
            <a:p>
              <a:endParaRPr lang="en-US"/>
            </a:p>
          </p:txBody>
        </p:sp>
        <p:sp>
          <p:nvSpPr>
            <p:cNvPr id="53324" name="Freeform 8"/>
            <p:cNvSpPr>
              <a:spLocks/>
            </p:cNvSpPr>
            <p:nvPr/>
          </p:nvSpPr>
          <p:spPr bwMode="auto">
            <a:xfrm>
              <a:off x="1971" y="2827"/>
              <a:ext cx="485" cy="513"/>
            </a:xfrm>
            <a:custGeom>
              <a:avLst/>
              <a:gdLst>
                <a:gd name="T0" fmla="*/ 0 w 2905"/>
                <a:gd name="T1" fmla="*/ 0 h 3409"/>
                <a:gd name="T2" fmla="*/ 0 w 2905"/>
                <a:gd name="T3" fmla="*/ 0 h 3409"/>
                <a:gd name="T4" fmla="*/ 0 w 2905"/>
                <a:gd name="T5" fmla="*/ 0 h 3409"/>
                <a:gd name="T6" fmla="*/ 0 w 2905"/>
                <a:gd name="T7" fmla="*/ 0 h 3409"/>
                <a:gd name="T8" fmla="*/ 0 w 2905"/>
                <a:gd name="T9" fmla="*/ 0 h 3409"/>
                <a:gd name="T10" fmla="*/ 0 w 2905"/>
                <a:gd name="T11" fmla="*/ 0 h 3409"/>
                <a:gd name="T12" fmla="*/ 0 w 2905"/>
                <a:gd name="T13" fmla="*/ 0 h 3409"/>
                <a:gd name="T14" fmla="*/ 0 w 2905"/>
                <a:gd name="T15" fmla="*/ 0 h 3409"/>
                <a:gd name="T16" fmla="*/ 0 w 2905"/>
                <a:gd name="T17" fmla="*/ 0 h 3409"/>
                <a:gd name="T18" fmla="*/ 0 w 2905"/>
                <a:gd name="T19" fmla="*/ 0 h 34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05"/>
                <a:gd name="T31" fmla="*/ 0 h 3409"/>
                <a:gd name="T32" fmla="*/ 2905 w 2905"/>
                <a:gd name="T33" fmla="*/ 3409 h 340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05" h="3409">
                  <a:moveTo>
                    <a:pt x="95" y="3357"/>
                  </a:moveTo>
                  <a:lnTo>
                    <a:pt x="85" y="3409"/>
                  </a:lnTo>
                  <a:lnTo>
                    <a:pt x="2905" y="69"/>
                  </a:lnTo>
                  <a:lnTo>
                    <a:pt x="2838" y="0"/>
                  </a:lnTo>
                  <a:lnTo>
                    <a:pt x="19" y="3339"/>
                  </a:lnTo>
                  <a:lnTo>
                    <a:pt x="9" y="3391"/>
                  </a:lnTo>
                  <a:lnTo>
                    <a:pt x="19" y="3339"/>
                  </a:lnTo>
                  <a:lnTo>
                    <a:pt x="0" y="3362"/>
                  </a:lnTo>
                  <a:lnTo>
                    <a:pt x="9" y="3391"/>
                  </a:lnTo>
                  <a:lnTo>
                    <a:pt x="95" y="3357"/>
                  </a:lnTo>
                  <a:close/>
                </a:path>
              </a:pathLst>
            </a:custGeom>
            <a:solidFill>
              <a:srgbClr val="DC2B19"/>
            </a:solidFill>
            <a:ln w="9525">
              <a:noFill/>
              <a:round/>
              <a:headEnd/>
              <a:tailEnd/>
            </a:ln>
          </p:spPr>
          <p:txBody>
            <a:bodyPr/>
            <a:lstStyle/>
            <a:p>
              <a:endParaRPr lang="en-US"/>
            </a:p>
          </p:txBody>
        </p:sp>
        <p:sp>
          <p:nvSpPr>
            <p:cNvPr id="53325" name="Freeform 9"/>
            <p:cNvSpPr>
              <a:spLocks/>
            </p:cNvSpPr>
            <p:nvPr/>
          </p:nvSpPr>
          <p:spPr bwMode="auto">
            <a:xfrm>
              <a:off x="1973" y="3332"/>
              <a:ext cx="133" cy="351"/>
            </a:xfrm>
            <a:custGeom>
              <a:avLst/>
              <a:gdLst>
                <a:gd name="T0" fmla="*/ 0 w 799"/>
                <a:gd name="T1" fmla="*/ 0 h 2329"/>
                <a:gd name="T2" fmla="*/ 0 w 799"/>
                <a:gd name="T3" fmla="*/ 0 h 2329"/>
                <a:gd name="T4" fmla="*/ 0 w 799"/>
                <a:gd name="T5" fmla="*/ 0 h 2329"/>
                <a:gd name="T6" fmla="*/ 0 w 799"/>
                <a:gd name="T7" fmla="*/ 0 h 2329"/>
                <a:gd name="T8" fmla="*/ 0 w 799"/>
                <a:gd name="T9" fmla="*/ 0 h 2329"/>
                <a:gd name="T10" fmla="*/ 0 w 799"/>
                <a:gd name="T11" fmla="*/ 0 h 2329"/>
                <a:gd name="T12" fmla="*/ 0 w 799"/>
                <a:gd name="T13" fmla="*/ 0 h 2329"/>
                <a:gd name="T14" fmla="*/ 0 w 799"/>
                <a:gd name="T15" fmla="*/ 0 h 2329"/>
                <a:gd name="T16" fmla="*/ 0 w 799"/>
                <a:gd name="T17" fmla="*/ 0 h 2329"/>
                <a:gd name="T18" fmla="*/ 0 w 799"/>
                <a:gd name="T19" fmla="*/ 0 h 23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99"/>
                <a:gd name="T31" fmla="*/ 0 h 2329"/>
                <a:gd name="T32" fmla="*/ 799 w 799"/>
                <a:gd name="T33" fmla="*/ 2329 h 23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99" h="2329">
                  <a:moveTo>
                    <a:pt x="736" y="2211"/>
                  </a:moveTo>
                  <a:lnTo>
                    <a:pt x="799" y="2240"/>
                  </a:lnTo>
                  <a:lnTo>
                    <a:pt x="86" y="0"/>
                  </a:lnTo>
                  <a:lnTo>
                    <a:pt x="0" y="34"/>
                  </a:lnTo>
                  <a:lnTo>
                    <a:pt x="713" y="2274"/>
                  </a:lnTo>
                  <a:lnTo>
                    <a:pt x="777" y="2302"/>
                  </a:lnTo>
                  <a:lnTo>
                    <a:pt x="713" y="2274"/>
                  </a:lnTo>
                  <a:lnTo>
                    <a:pt x="731" y="2329"/>
                  </a:lnTo>
                  <a:lnTo>
                    <a:pt x="777" y="2302"/>
                  </a:lnTo>
                  <a:lnTo>
                    <a:pt x="736" y="2211"/>
                  </a:lnTo>
                  <a:close/>
                </a:path>
              </a:pathLst>
            </a:custGeom>
            <a:solidFill>
              <a:srgbClr val="DC2B19"/>
            </a:solidFill>
            <a:ln w="9525">
              <a:noFill/>
              <a:round/>
              <a:headEnd/>
              <a:tailEnd/>
            </a:ln>
          </p:spPr>
          <p:txBody>
            <a:bodyPr/>
            <a:lstStyle/>
            <a:p>
              <a:endParaRPr lang="en-US"/>
            </a:p>
          </p:txBody>
        </p:sp>
        <p:sp>
          <p:nvSpPr>
            <p:cNvPr id="53326" name="Freeform 10"/>
            <p:cNvSpPr>
              <a:spLocks/>
            </p:cNvSpPr>
            <p:nvPr/>
          </p:nvSpPr>
          <p:spPr bwMode="auto">
            <a:xfrm>
              <a:off x="2096" y="3323"/>
              <a:ext cx="663" cy="356"/>
            </a:xfrm>
            <a:custGeom>
              <a:avLst/>
              <a:gdLst>
                <a:gd name="T0" fmla="*/ 0 w 3980"/>
                <a:gd name="T1" fmla="*/ 0 h 2368"/>
                <a:gd name="T2" fmla="*/ 0 w 3980"/>
                <a:gd name="T3" fmla="*/ 0 h 2368"/>
                <a:gd name="T4" fmla="*/ 0 w 3980"/>
                <a:gd name="T5" fmla="*/ 0 h 2368"/>
                <a:gd name="T6" fmla="*/ 0 w 3980"/>
                <a:gd name="T7" fmla="*/ 0 h 2368"/>
                <a:gd name="T8" fmla="*/ 0 w 3980"/>
                <a:gd name="T9" fmla="*/ 0 h 2368"/>
                <a:gd name="T10" fmla="*/ 0 w 3980"/>
                <a:gd name="T11" fmla="*/ 0 h 2368"/>
                <a:gd name="T12" fmla="*/ 0 60000 65536"/>
                <a:gd name="T13" fmla="*/ 0 60000 65536"/>
                <a:gd name="T14" fmla="*/ 0 60000 65536"/>
                <a:gd name="T15" fmla="*/ 0 60000 65536"/>
                <a:gd name="T16" fmla="*/ 0 60000 65536"/>
                <a:gd name="T17" fmla="*/ 0 60000 65536"/>
                <a:gd name="T18" fmla="*/ 0 w 3980"/>
                <a:gd name="T19" fmla="*/ 0 h 2368"/>
                <a:gd name="T20" fmla="*/ 3980 w 3980"/>
                <a:gd name="T21" fmla="*/ 2368 h 2368"/>
              </a:gdLst>
              <a:ahLst/>
              <a:cxnLst>
                <a:cxn ang="T12">
                  <a:pos x="T0" y="T1"/>
                </a:cxn>
                <a:cxn ang="T13">
                  <a:pos x="T2" y="T3"/>
                </a:cxn>
                <a:cxn ang="T14">
                  <a:pos x="T4" y="T5"/>
                </a:cxn>
                <a:cxn ang="T15">
                  <a:pos x="T6" y="T7"/>
                </a:cxn>
                <a:cxn ang="T16">
                  <a:pos x="T8" y="T9"/>
                </a:cxn>
                <a:cxn ang="T17">
                  <a:pos x="T10" y="T11"/>
                </a:cxn>
              </a:cxnLst>
              <a:rect l="T18" t="T19" r="T20" b="T21"/>
              <a:pathLst>
                <a:path w="3980" h="2368">
                  <a:moveTo>
                    <a:pt x="3959" y="45"/>
                  </a:moveTo>
                  <a:lnTo>
                    <a:pt x="3938" y="0"/>
                  </a:lnTo>
                  <a:lnTo>
                    <a:pt x="0" y="2277"/>
                  </a:lnTo>
                  <a:lnTo>
                    <a:pt x="41" y="2368"/>
                  </a:lnTo>
                  <a:lnTo>
                    <a:pt x="3980" y="90"/>
                  </a:lnTo>
                  <a:lnTo>
                    <a:pt x="3959" y="45"/>
                  </a:lnTo>
                  <a:close/>
                </a:path>
              </a:pathLst>
            </a:custGeom>
            <a:solidFill>
              <a:srgbClr val="DC2B19"/>
            </a:solidFill>
            <a:ln w="9525">
              <a:noFill/>
              <a:round/>
              <a:headEnd/>
              <a:tailEnd/>
            </a:ln>
          </p:spPr>
          <p:txBody>
            <a:bodyPr/>
            <a:lstStyle/>
            <a:p>
              <a:endParaRPr lang="en-US"/>
            </a:p>
          </p:txBody>
        </p:sp>
        <p:sp>
          <p:nvSpPr>
            <p:cNvPr id="53327" name="Freeform 11"/>
            <p:cNvSpPr>
              <a:spLocks/>
            </p:cNvSpPr>
            <p:nvPr/>
          </p:nvSpPr>
          <p:spPr bwMode="auto">
            <a:xfrm>
              <a:off x="2401" y="3425"/>
              <a:ext cx="528" cy="322"/>
            </a:xfrm>
            <a:custGeom>
              <a:avLst/>
              <a:gdLst>
                <a:gd name="T0" fmla="*/ 0 w 3171"/>
                <a:gd name="T1" fmla="*/ 0 h 2138"/>
                <a:gd name="T2" fmla="*/ 0 w 3171"/>
                <a:gd name="T3" fmla="*/ 0 h 2138"/>
                <a:gd name="T4" fmla="*/ 0 w 3171"/>
                <a:gd name="T5" fmla="*/ 0 h 2138"/>
                <a:gd name="T6" fmla="*/ 0 w 3171"/>
                <a:gd name="T7" fmla="*/ 0 h 2138"/>
                <a:gd name="T8" fmla="*/ 0 w 3171"/>
                <a:gd name="T9" fmla="*/ 0 h 2138"/>
                <a:gd name="T10" fmla="*/ 0 w 3171"/>
                <a:gd name="T11" fmla="*/ 0 h 2138"/>
                <a:gd name="T12" fmla="*/ 0 60000 65536"/>
                <a:gd name="T13" fmla="*/ 0 60000 65536"/>
                <a:gd name="T14" fmla="*/ 0 60000 65536"/>
                <a:gd name="T15" fmla="*/ 0 60000 65536"/>
                <a:gd name="T16" fmla="*/ 0 60000 65536"/>
                <a:gd name="T17" fmla="*/ 0 60000 65536"/>
                <a:gd name="T18" fmla="*/ 0 w 3171"/>
                <a:gd name="T19" fmla="*/ 0 h 2138"/>
                <a:gd name="T20" fmla="*/ 3171 w 3171"/>
                <a:gd name="T21" fmla="*/ 2138 h 2138"/>
              </a:gdLst>
              <a:ahLst/>
              <a:cxnLst>
                <a:cxn ang="T12">
                  <a:pos x="T0" y="T1"/>
                </a:cxn>
                <a:cxn ang="T13">
                  <a:pos x="T2" y="T3"/>
                </a:cxn>
                <a:cxn ang="T14">
                  <a:pos x="T4" y="T5"/>
                </a:cxn>
                <a:cxn ang="T15">
                  <a:pos x="T6" y="T7"/>
                </a:cxn>
                <a:cxn ang="T16">
                  <a:pos x="T8" y="T9"/>
                </a:cxn>
                <a:cxn ang="T17">
                  <a:pos x="T10" y="T11"/>
                </a:cxn>
              </a:cxnLst>
              <a:rect l="T18" t="T19" r="T20" b="T21"/>
              <a:pathLst>
                <a:path w="3171" h="2138">
                  <a:moveTo>
                    <a:pt x="3147" y="43"/>
                  </a:moveTo>
                  <a:lnTo>
                    <a:pt x="3125" y="0"/>
                  </a:lnTo>
                  <a:lnTo>
                    <a:pt x="0" y="2049"/>
                  </a:lnTo>
                  <a:lnTo>
                    <a:pt x="45" y="2138"/>
                  </a:lnTo>
                  <a:lnTo>
                    <a:pt x="3171" y="87"/>
                  </a:lnTo>
                  <a:lnTo>
                    <a:pt x="3147" y="43"/>
                  </a:lnTo>
                  <a:close/>
                </a:path>
              </a:pathLst>
            </a:custGeom>
            <a:solidFill>
              <a:srgbClr val="DC2B19"/>
            </a:solidFill>
            <a:ln w="9525">
              <a:noFill/>
              <a:round/>
              <a:headEnd/>
              <a:tailEnd/>
            </a:ln>
          </p:spPr>
          <p:txBody>
            <a:bodyPr/>
            <a:lstStyle/>
            <a:p>
              <a:endParaRPr lang="en-US"/>
            </a:p>
          </p:txBody>
        </p:sp>
        <p:sp>
          <p:nvSpPr>
            <p:cNvPr id="53328" name="Freeform 12"/>
            <p:cNvSpPr>
              <a:spLocks/>
            </p:cNvSpPr>
            <p:nvPr/>
          </p:nvSpPr>
          <p:spPr bwMode="auto">
            <a:xfrm>
              <a:off x="2677" y="2901"/>
              <a:ext cx="356" cy="227"/>
            </a:xfrm>
            <a:custGeom>
              <a:avLst/>
              <a:gdLst>
                <a:gd name="T0" fmla="*/ 0 w 2136"/>
                <a:gd name="T1" fmla="*/ 0 h 1515"/>
                <a:gd name="T2" fmla="*/ 0 w 2136"/>
                <a:gd name="T3" fmla="*/ 0 h 1515"/>
                <a:gd name="T4" fmla="*/ 0 w 2136"/>
                <a:gd name="T5" fmla="*/ 0 h 1515"/>
                <a:gd name="T6" fmla="*/ 0 w 2136"/>
                <a:gd name="T7" fmla="*/ 0 h 1515"/>
                <a:gd name="T8" fmla="*/ 0 w 2136"/>
                <a:gd name="T9" fmla="*/ 0 h 1515"/>
                <a:gd name="T10" fmla="*/ 0 w 2136"/>
                <a:gd name="T11" fmla="*/ 0 h 1515"/>
                <a:gd name="T12" fmla="*/ 0 w 2136"/>
                <a:gd name="T13" fmla="*/ 0 h 1515"/>
                <a:gd name="T14" fmla="*/ 0 w 2136"/>
                <a:gd name="T15" fmla="*/ 0 h 1515"/>
                <a:gd name="T16" fmla="*/ 0 w 2136"/>
                <a:gd name="T17" fmla="*/ 0 h 1515"/>
                <a:gd name="T18" fmla="*/ 0 w 2136"/>
                <a:gd name="T19" fmla="*/ 0 h 15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36"/>
                <a:gd name="T31" fmla="*/ 0 h 1515"/>
                <a:gd name="T32" fmla="*/ 2136 w 2136"/>
                <a:gd name="T33" fmla="*/ 1515 h 15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36" h="1515">
                  <a:moveTo>
                    <a:pt x="104" y="90"/>
                  </a:moveTo>
                  <a:lnTo>
                    <a:pt x="35" y="141"/>
                  </a:lnTo>
                  <a:lnTo>
                    <a:pt x="2090" y="1515"/>
                  </a:lnTo>
                  <a:lnTo>
                    <a:pt x="2136" y="1428"/>
                  </a:lnTo>
                  <a:lnTo>
                    <a:pt x="82" y="54"/>
                  </a:lnTo>
                  <a:lnTo>
                    <a:pt x="13" y="105"/>
                  </a:lnTo>
                  <a:lnTo>
                    <a:pt x="82" y="54"/>
                  </a:lnTo>
                  <a:lnTo>
                    <a:pt x="0" y="0"/>
                  </a:lnTo>
                  <a:lnTo>
                    <a:pt x="13" y="105"/>
                  </a:lnTo>
                  <a:lnTo>
                    <a:pt x="104" y="90"/>
                  </a:lnTo>
                  <a:close/>
                </a:path>
              </a:pathLst>
            </a:custGeom>
            <a:solidFill>
              <a:srgbClr val="DC2B19"/>
            </a:solidFill>
            <a:ln w="9525">
              <a:noFill/>
              <a:round/>
              <a:headEnd/>
              <a:tailEnd/>
            </a:ln>
          </p:spPr>
          <p:txBody>
            <a:bodyPr/>
            <a:lstStyle/>
            <a:p>
              <a:endParaRPr lang="en-US"/>
            </a:p>
          </p:txBody>
        </p:sp>
        <p:sp>
          <p:nvSpPr>
            <p:cNvPr id="53329" name="Freeform 13"/>
            <p:cNvSpPr>
              <a:spLocks/>
            </p:cNvSpPr>
            <p:nvPr/>
          </p:nvSpPr>
          <p:spPr bwMode="auto">
            <a:xfrm>
              <a:off x="2679" y="2913"/>
              <a:ext cx="75" cy="410"/>
            </a:xfrm>
            <a:custGeom>
              <a:avLst/>
              <a:gdLst>
                <a:gd name="T0" fmla="*/ 0 w 446"/>
                <a:gd name="T1" fmla="*/ 0 h 2717"/>
                <a:gd name="T2" fmla="*/ 0 w 446"/>
                <a:gd name="T3" fmla="*/ 0 h 2717"/>
                <a:gd name="T4" fmla="*/ 0 w 446"/>
                <a:gd name="T5" fmla="*/ 0 h 2717"/>
                <a:gd name="T6" fmla="*/ 0 w 446"/>
                <a:gd name="T7" fmla="*/ 0 h 2717"/>
                <a:gd name="T8" fmla="*/ 0 w 446"/>
                <a:gd name="T9" fmla="*/ 0 h 2717"/>
                <a:gd name="T10" fmla="*/ 0 w 446"/>
                <a:gd name="T11" fmla="*/ 0 h 2717"/>
                <a:gd name="T12" fmla="*/ 0 60000 65536"/>
                <a:gd name="T13" fmla="*/ 0 60000 65536"/>
                <a:gd name="T14" fmla="*/ 0 60000 65536"/>
                <a:gd name="T15" fmla="*/ 0 60000 65536"/>
                <a:gd name="T16" fmla="*/ 0 60000 65536"/>
                <a:gd name="T17" fmla="*/ 0 60000 65536"/>
                <a:gd name="T18" fmla="*/ 0 w 446"/>
                <a:gd name="T19" fmla="*/ 0 h 2717"/>
                <a:gd name="T20" fmla="*/ 446 w 446"/>
                <a:gd name="T21" fmla="*/ 2717 h 2717"/>
              </a:gdLst>
              <a:ahLst/>
              <a:cxnLst>
                <a:cxn ang="T12">
                  <a:pos x="T0" y="T1"/>
                </a:cxn>
                <a:cxn ang="T13">
                  <a:pos x="T2" y="T3"/>
                </a:cxn>
                <a:cxn ang="T14">
                  <a:pos x="T4" y="T5"/>
                </a:cxn>
                <a:cxn ang="T15">
                  <a:pos x="T6" y="T7"/>
                </a:cxn>
                <a:cxn ang="T16">
                  <a:pos x="T8" y="T9"/>
                </a:cxn>
                <a:cxn ang="T17">
                  <a:pos x="T10" y="T11"/>
                </a:cxn>
              </a:cxnLst>
              <a:rect l="T18" t="T19" r="T20" b="T21"/>
              <a:pathLst>
                <a:path w="446" h="2717">
                  <a:moveTo>
                    <a:pt x="402" y="2710"/>
                  </a:moveTo>
                  <a:lnTo>
                    <a:pt x="446" y="2702"/>
                  </a:lnTo>
                  <a:lnTo>
                    <a:pt x="91" y="0"/>
                  </a:lnTo>
                  <a:lnTo>
                    <a:pt x="0" y="15"/>
                  </a:lnTo>
                  <a:lnTo>
                    <a:pt x="356" y="2717"/>
                  </a:lnTo>
                  <a:lnTo>
                    <a:pt x="402" y="2710"/>
                  </a:lnTo>
                  <a:close/>
                </a:path>
              </a:pathLst>
            </a:custGeom>
            <a:solidFill>
              <a:srgbClr val="DC2B19"/>
            </a:solidFill>
            <a:ln w="9525">
              <a:noFill/>
              <a:round/>
              <a:headEnd/>
              <a:tailEnd/>
            </a:ln>
          </p:spPr>
          <p:txBody>
            <a:bodyPr/>
            <a:lstStyle/>
            <a:p>
              <a:endParaRPr lang="en-US"/>
            </a:p>
          </p:txBody>
        </p:sp>
      </p:grpSp>
      <p:sp>
        <p:nvSpPr>
          <p:cNvPr id="3546126" name="Freeform 14"/>
          <p:cNvSpPr>
            <a:spLocks/>
          </p:cNvSpPr>
          <p:nvPr/>
        </p:nvSpPr>
        <p:spPr bwMode="auto">
          <a:xfrm>
            <a:off x="4932363" y="4292600"/>
            <a:ext cx="360362" cy="298450"/>
          </a:xfrm>
          <a:custGeom>
            <a:avLst/>
            <a:gdLst>
              <a:gd name="T0" fmla="*/ 2147483647 w 1361"/>
              <a:gd name="T1" fmla="*/ 2147483647 h 1317"/>
              <a:gd name="T2" fmla="*/ 2147483647 w 1361"/>
              <a:gd name="T3" fmla="*/ 2147483647 h 1317"/>
              <a:gd name="T4" fmla="*/ 2147483647 w 1361"/>
              <a:gd name="T5" fmla="*/ 2147483647 h 1317"/>
              <a:gd name="T6" fmla="*/ 2147483647 w 1361"/>
              <a:gd name="T7" fmla="*/ 2147483647 h 1317"/>
              <a:gd name="T8" fmla="*/ 2147483647 w 1361"/>
              <a:gd name="T9" fmla="*/ 2147483647 h 1317"/>
              <a:gd name="T10" fmla="*/ 2147483647 w 1361"/>
              <a:gd name="T11" fmla="*/ 2147483647 h 1317"/>
              <a:gd name="T12" fmla="*/ 2147483647 w 1361"/>
              <a:gd name="T13" fmla="*/ 2147483647 h 1317"/>
              <a:gd name="T14" fmla="*/ 2147483647 w 1361"/>
              <a:gd name="T15" fmla="*/ 2147483647 h 1317"/>
              <a:gd name="T16" fmla="*/ 2147483647 w 1361"/>
              <a:gd name="T17" fmla="*/ 2147483647 h 1317"/>
              <a:gd name="T18" fmla="*/ 2147483647 w 1361"/>
              <a:gd name="T19" fmla="*/ 2147483647 h 1317"/>
              <a:gd name="T20" fmla="*/ 2147483647 w 1361"/>
              <a:gd name="T21" fmla="*/ 2147483647 h 1317"/>
              <a:gd name="T22" fmla="*/ 2147483647 w 1361"/>
              <a:gd name="T23" fmla="*/ 2147483647 h 1317"/>
              <a:gd name="T24" fmla="*/ 2147483647 w 1361"/>
              <a:gd name="T25" fmla="*/ 2147483647 h 1317"/>
              <a:gd name="T26" fmla="*/ 2147483647 w 1361"/>
              <a:gd name="T27" fmla="*/ 2147483647 h 1317"/>
              <a:gd name="T28" fmla="*/ 2147483647 w 1361"/>
              <a:gd name="T29" fmla="*/ 2147483647 h 1317"/>
              <a:gd name="T30" fmla="*/ 2147483647 w 1361"/>
              <a:gd name="T31" fmla="*/ 2147483647 h 1317"/>
              <a:gd name="T32" fmla="*/ 2147483647 w 1361"/>
              <a:gd name="T33" fmla="*/ 2147483647 h 1317"/>
              <a:gd name="T34" fmla="*/ 2147483647 w 1361"/>
              <a:gd name="T35" fmla="*/ 2147483647 h 1317"/>
              <a:gd name="T36" fmla="*/ 2147483647 w 1361"/>
              <a:gd name="T37" fmla="*/ 2147483647 h 1317"/>
              <a:gd name="T38" fmla="*/ 2147483647 w 1361"/>
              <a:gd name="T39" fmla="*/ 2147483647 h 1317"/>
              <a:gd name="T40" fmla="*/ 2147483647 w 1361"/>
              <a:gd name="T41" fmla="*/ 2147483647 h 1317"/>
              <a:gd name="T42" fmla="*/ 2147483647 w 1361"/>
              <a:gd name="T43" fmla="*/ 2147483647 h 1317"/>
              <a:gd name="T44" fmla="*/ 2147483647 w 1361"/>
              <a:gd name="T45" fmla="*/ 2147483647 h 1317"/>
              <a:gd name="T46" fmla="*/ 2147483647 w 1361"/>
              <a:gd name="T47" fmla="*/ 2147483647 h 1317"/>
              <a:gd name="T48" fmla="*/ 2147483647 w 1361"/>
              <a:gd name="T49" fmla="*/ 2147483647 h 1317"/>
              <a:gd name="T50" fmla="*/ 2147483647 w 1361"/>
              <a:gd name="T51" fmla="*/ 2147483647 h 1317"/>
              <a:gd name="T52" fmla="*/ 2147483647 w 1361"/>
              <a:gd name="T53" fmla="*/ 2147483647 h 1317"/>
              <a:gd name="T54" fmla="*/ 2147483647 w 1361"/>
              <a:gd name="T55" fmla="*/ 2147483647 h 1317"/>
              <a:gd name="T56" fmla="*/ 2147483647 w 1361"/>
              <a:gd name="T57" fmla="*/ 2147483647 h 1317"/>
              <a:gd name="T58" fmla="*/ 2147483647 w 1361"/>
              <a:gd name="T59" fmla="*/ 2147483647 h 1317"/>
              <a:gd name="T60" fmla="*/ 2147483647 w 1361"/>
              <a:gd name="T61" fmla="*/ 2147483647 h 1317"/>
              <a:gd name="T62" fmla="*/ 2147483647 w 1361"/>
              <a:gd name="T63" fmla="*/ 2147483647 h 1317"/>
              <a:gd name="T64" fmla="*/ 2147483647 w 1361"/>
              <a:gd name="T65" fmla="*/ 2147483647 h 1317"/>
              <a:gd name="T66" fmla="*/ 2147483647 w 1361"/>
              <a:gd name="T67" fmla="*/ 2147483647 h 1317"/>
              <a:gd name="T68" fmla="*/ 2147483647 w 1361"/>
              <a:gd name="T69" fmla="*/ 2147483647 h 1317"/>
              <a:gd name="T70" fmla="*/ 2147483647 w 1361"/>
              <a:gd name="T71" fmla="*/ 2147483647 h 1317"/>
              <a:gd name="T72" fmla="*/ 2147483647 w 1361"/>
              <a:gd name="T73" fmla="*/ 2147483647 h 1317"/>
              <a:gd name="T74" fmla="*/ 2147483647 w 1361"/>
              <a:gd name="T75" fmla="*/ 2147483647 h 1317"/>
              <a:gd name="T76" fmla="*/ 2147483647 w 1361"/>
              <a:gd name="T77" fmla="*/ 2147483647 h 1317"/>
              <a:gd name="T78" fmla="*/ 2147483647 w 1361"/>
              <a:gd name="T79" fmla="*/ 2147483647 h 1317"/>
              <a:gd name="T80" fmla="*/ 2147483647 w 1361"/>
              <a:gd name="T81" fmla="*/ 2147483647 h 1317"/>
              <a:gd name="T82" fmla="*/ 2147483647 w 1361"/>
              <a:gd name="T83" fmla="*/ 2147483647 h 1317"/>
              <a:gd name="T84" fmla="*/ 2147483647 w 1361"/>
              <a:gd name="T85" fmla="*/ 2147483647 h 1317"/>
              <a:gd name="T86" fmla="*/ 2147483647 w 1361"/>
              <a:gd name="T87" fmla="*/ 0 h 131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361"/>
              <a:gd name="T133" fmla="*/ 0 h 1317"/>
              <a:gd name="T134" fmla="*/ 1361 w 1361"/>
              <a:gd name="T135" fmla="*/ 1317 h 131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361" h="1317">
                <a:moveTo>
                  <a:pt x="1361" y="0"/>
                </a:moveTo>
                <a:lnTo>
                  <a:pt x="625" y="1317"/>
                </a:lnTo>
                <a:lnTo>
                  <a:pt x="624" y="1307"/>
                </a:lnTo>
                <a:lnTo>
                  <a:pt x="622" y="1296"/>
                </a:lnTo>
                <a:lnTo>
                  <a:pt x="621" y="1285"/>
                </a:lnTo>
                <a:lnTo>
                  <a:pt x="619" y="1275"/>
                </a:lnTo>
                <a:lnTo>
                  <a:pt x="618" y="1265"/>
                </a:lnTo>
                <a:lnTo>
                  <a:pt x="616" y="1254"/>
                </a:lnTo>
                <a:lnTo>
                  <a:pt x="614" y="1244"/>
                </a:lnTo>
                <a:lnTo>
                  <a:pt x="613" y="1233"/>
                </a:lnTo>
                <a:lnTo>
                  <a:pt x="611" y="1223"/>
                </a:lnTo>
                <a:lnTo>
                  <a:pt x="609" y="1213"/>
                </a:lnTo>
                <a:lnTo>
                  <a:pt x="607" y="1203"/>
                </a:lnTo>
                <a:lnTo>
                  <a:pt x="605" y="1193"/>
                </a:lnTo>
                <a:lnTo>
                  <a:pt x="603" y="1184"/>
                </a:lnTo>
                <a:lnTo>
                  <a:pt x="601" y="1173"/>
                </a:lnTo>
                <a:lnTo>
                  <a:pt x="599" y="1163"/>
                </a:lnTo>
                <a:lnTo>
                  <a:pt x="597" y="1153"/>
                </a:lnTo>
                <a:lnTo>
                  <a:pt x="594" y="1143"/>
                </a:lnTo>
                <a:lnTo>
                  <a:pt x="592" y="1134"/>
                </a:lnTo>
                <a:lnTo>
                  <a:pt x="590" y="1124"/>
                </a:lnTo>
                <a:lnTo>
                  <a:pt x="587" y="1114"/>
                </a:lnTo>
                <a:lnTo>
                  <a:pt x="585" y="1104"/>
                </a:lnTo>
                <a:lnTo>
                  <a:pt x="582" y="1094"/>
                </a:lnTo>
                <a:lnTo>
                  <a:pt x="580" y="1085"/>
                </a:lnTo>
                <a:lnTo>
                  <a:pt x="577" y="1075"/>
                </a:lnTo>
                <a:lnTo>
                  <a:pt x="574" y="1066"/>
                </a:lnTo>
                <a:lnTo>
                  <a:pt x="572" y="1057"/>
                </a:lnTo>
                <a:lnTo>
                  <a:pt x="568" y="1047"/>
                </a:lnTo>
                <a:lnTo>
                  <a:pt x="565" y="1038"/>
                </a:lnTo>
                <a:lnTo>
                  <a:pt x="562" y="1029"/>
                </a:lnTo>
                <a:lnTo>
                  <a:pt x="559" y="1019"/>
                </a:lnTo>
                <a:lnTo>
                  <a:pt x="556" y="1009"/>
                </a:lnTo>
                <a:lnTo>
                  <a:pt x="553" y="1000"/>
                </a:lnTo>
                <a:lnTo>
                  <a:pt x="550" y="991"/>
                </a:lnTo>
                <a:lnTo>
                  <a:pt x="547" y="982"/>
                </a:lnTo>
                <a:lnTo>
                  <a:pt x="543" y="973"/>
                </a:lnTo>
                <a:lnTo>
                  <a:pt x="540" y="964"/>
                </a:lnTo>
                <a:lnTo>
                  <a:pt x="537" y="955"/>
                </a:lnTo>
                <a:lnTo>
                  <a:pt x="533" y="946"/>
                </a:lnTo>
                <a:lnTo>
                  <a:pt x="530" y="937"/>
                </a:lnTo>
                <a:lnTo>
                  <a:pt x="527" y="928"/>
                </a:lnTo>
                <a:lnTo>
                  <a:pt x="523" y="919"/>
                </a:lnTo>
                <a:lnTo>
                  <a:pt x="519" y="910"/>
                </a:lnTo>
                <a:lnTo>
                  <a:pt x="516" y="902"/>
                </a:lnTo>
                <a:lnTo>
                  <a:pt x="512" y="893"/>
                </a:lnTo>
                <a:lnTo>
                  <a:pt x="508" y="884"/>
                </a:lnTo>
                <a:lnTo>
                  <a:pt x="504" y="876"/>
                </a:lnTo>
                <a:lnTo>
                  <a:pt x="501" y="867"/>
                </a:lnTo>
                <a:lnTo>
                  <a:pt x="497" y="859"/>
                </a:lnTo>
                <a:lnTo>
                  <a:pt x="493" y="850"/>
                </a:lnTo>
                <a:lnTo>
                  <a:pt x="489" y="842"/>
                </a:lnTo>
                <a:lnTo>
                  <a:pt x="483" y="833"/>
                </a:lnTo>
                <a:lnTo>
                  <a:pt x="479" y="825"/>
                </a:lnTo>
                <a:lnTo>
                  <a:pt x="475" y="816"/>
                </a:lnTo>
                <a:lnTo>
                  <a:pt x="471" y="808"/>
                </a:lnTo>
                <a:lnTo>
                  <a:pt x="467" y="800"/>
                </a:lnTo>
                <a:lnTo>
                  <a:pt x="462" y="791"/>
                </a:lnTo>
                <a:lnTo>
                  <a:pt x="458" y="783"/>
                </a:lnTo>
                <a:lnTo>
                  <a:pt x="453" y="775"/>
                </a:lnTo>
                <a:lnTo>
                  <a:pt x="449" y="767"/>
                </a:lnTo>
                <a:lnTo>
                  <a:pt x="444" y="760"/>
                </a:lnTo>
                <a:lnTo>
                  <a:pt x="440" y="752"/>
                </a:lnTo>
                <a:lnTo>
                  <a:pt x="435" y="744"/>
                </a:lnTo>
                <a:lnTo>
                  <a:pt x="430" y="736"/>
                </a:lnTo>
                <a:lnTo>
                  <a:pt x="425" y="728"/>
                </a:lnTo>
                <a:lnTo>
                  <a:pt x="420" y="720"/>
                </a:lnTo>
                <a:lnTo>
                  <a:pt x="416" y="712"/>
                </a:lnTo>
                <a:lnTo>
                  <a:pt x="411" y="704"/>
                </a:lnTo>
                <a:lnTo>
                  <a:pt x="406" y="696"/>
                </a:lnTo>
                <a:lnTo>
                  <a:pt x="399" y="689"/>
                </a:lnTo>
                <a:lnTo>
                  <a:pt x="394" y="682"/>
                </a:lnTo>
                <a:lnTo>
                  <a:pt x="389" y="674"/>
                </a:lnTo>
                <a:lnTo>
                  <a:pt x="384" y="667"/>
                </a:lnTo>
                <a:lnTo>
                  <a:pt x="379" y="659"/>
                </a:lnTo>
                <a:lnTo>
                  <a:pt x="373" y="651"/>
                </a:lnTo>
                <a:lnTo>
                  <a:pt x="368" y="644"/>
                </a:lnTo>
                <a:lnTo>
                  <a:pt x="362" y="636"/>
                </a:lnTo>
                <a:lnTo>
                  <a:pt x="357" y="629"/>
                </a:lnTo>
                <a:lnTo>
                  <a:pt x="351" y="622"/>
                </a:lnTo>
                <a:lnTo>
                  <a:pt x="346" y="615"/>
                </a:lnTo>
                <a:lnTo>
                  <a:pt x="340" y="608"/>
                </a:lnTo>
                <a:lnTo>
                  <a:pt x="334" y="600"/>
                </a:lnTo>
                <a:lnTo>
                  <a:pt x="329" y="593"/>
                </a:lnTo>
                <a:lnTo>
                  <a:pt x="323" y="587"/>
                </a:lnTo>
                <a:lnTo>
                  <a:pt x="316" y="580"/>
                </a:lnTo>
                <a:lnTo>
                  <a:pt x="310" y="572"/>
                </a:lnTo>
                <a:lnTo>
                  <a:pt x="304" y="565"/>
                </a:lnTo>
                <a:lnTo>
                  <a:pt x="298" y="558"/>
                </a:lnTo>
                <a:lnTo>
                  <a:pt x="292" y="551"/>
                </a:lnTo>
                <a:lnTo>
                  <a:pt x="286" y="545"/>
                </a:lnTo>
                <a:lnTo>
                  <a:pt x="279" y="538"/>
                </a:lnTo>
                <a:lnTo>
                  <a:pt x="273" y="531"/>
                </a:lnTo>
                <a:lnTo>
                  <a:pt x="267" y="524"/>
                </a:lnTo>
                <a:lnTo>
                  <a:pt x="261" y="519"/>
                </a:lnTo>
                <a:lnTo>
                  <a:pt x="254" y="512"/>
                </a:lnTo>
                <a:lnTo>
                  <a:pt x="248" y="505"/>
                </a:lnTo>
                <a:lnTo>
                  <a:pt x="241" y="498"/>
                </a:lnTo>
                <a:lnTo>
                  <a:pt x="233" y="492"/>
                </a:lnTo>
                <a:lnTo>
                  <a:pt x="227" y="486"/>
                </a:lnTo>
                <a:lnTo>
                  <a:pt x="220" y="479"/>
                </a:lnTo>
                <a:lnTo>
                  <a:pt x="213" y="473"/>
                </a:lnTo>
                <a:lnTo>
                  <a:pt x="207" y="467"/>
                </a:lnTo>
                <a:lnTo>
                  <a:pt x="200" y="460"/>
                </a:lnTo>
                <a:lnTo>
                  <a:pt x="193" y="454"/>
                </a:lnTo>
                <a:lnTo>
                  <a:pt x="186" y="449"/>
                </a:lnTo>
                <a:lnTo>
                  <a:pt x="179" y="442"/>
                </a:lnTo>
                <a:lnTo>
                  <a:pt x="172" y="436"/>
                </a:lnTo>
                <a:lnTo>
                  <a:pt x="165" y="429"/>
                </a:lnTo>
                <a:lnTo>
                  <a:pt x="157" y="424"/>
                </a:lnTo>
                <a:lnTo>
                  <a:pt x="149" y="418"/>
                </a:lnTo>
                <a:lnTo>
                  <a:pt x="142" y="412"/>
                </a:lnTo>
                <a:lnTo>
                  <a:pt x="135" y="406"/>
                </a:lnTo>
                <a:lnTo>
                  <a:pt x="127" y="400"/>
                </a:lnTo>
                <a:lnTo>
                  <a:pt x="120" y="394"/>
                </a:lnTo>
                <a:lnTo>
                  <a:pt x="112" y="389"/>
                </a:lnTo>
                <a:lnTo>
                  <a:pt x="105" y="383"/>
                </a:lnTo>
                <a:lnTo>
                  <a:pt x="97" y="377"/>
                </a:lnTo>
                <a:lnTo>
                  <a:pt x="89" y="372"/>
                </a:lnTo>
                <a:lnTo>
                  <a:pt x="82" y="366"/>
                </a:lnTo>
                <a:lnTo>
                  <a:pt x="74" y="360"/>
                </a:lnTo>
                <a:lnTo>
                  <a:pt x="65" y="356"/>
                </a:lnTo>
                <a:lnTo>
                  <a:pt x="57" y="350"/>
                </a:lnTo>
                <a:lnTo>
                  <a:pt x="49" y="344"/>
                </a:lnTo>
                <a:lnTo>
                  <a:pt x="41" y="339"/>
                </a:lnTo>
                <a:lnTo>
                  <a:pt x="33" y="334"/>
                </a:lnTo>
                <a:lnTo>
                  <a:pt x="25" y="329"/>
                </a:lnTo>
                <a:lnTo>
                  <a:pt x="17" y="323"/>
                </a:lnTo>
                <a:lnTo>
                  <a:pt x="9" y="318"/>
                </a:lnTo>
                <a:lnTo>
                  <a:pt x="0" y="313"/>
                </a:lnTo>
                <a:lnTo>
                  <a:pt x="1361" y="0"/>
                </a:lnTo>
                <a:close/>
              </a:path>
            </a:pathLst>
          </a:custGeom>
          <a:solidFill>
            <a:srgbClr val="1F1A17"/>
          </a:solidFill>
          <a:ln w="9525">
            <a:noFill/>
            <a:round/>
            <a:headEnd/>
            <a:tailEnd/>
          </a:ln>
        </p:spPr>
        <p:txBody>
          <a:bodyPr/>
          <a:lstStyle/>
          <a:p>
            <a:endParaRPr lang="en-US"/>
          </a:p>
        </p:txBody>
      </p:sp>
      <p:sp>
        <p:nvSpPr>
          <p:cNvPr id="3546127" name="Freeform 15"/>
          <p:cNvSpPr>
            <a:spLocks/>
          </p:cNvSpPr>
          <p:nvPr/>
        </p:nvSpPr>
        <p:spPr bwMode="auto">
          <a:xfrm>
            <a:off x="3870325" y="4384675"/>
            <a:ext cx="1257300" cy="901700"/>
          </a:xfrm>
          <a:custGeom>
            <a:avLst/>
            <a:gdLst>
              <a:gd name="T0" fmla="*/ 2147483647 w 4749"/>
              <a:gd name="T1" fmla="*/ 2147483647 h 3780"/>
              <a:gd name="T2" fmla="*/ 2147483647 w 4749"/>
              <a:gd name="T3" fmla="*/ 2147483647 h 3780"/>
              <a:gd name="T4" fmla="*/ 2147483647 w 4749"/>
              <a:gd name="T5" fmla="*/ 2147483647 h 3780"/>
              <a:gd name="T6" fmla="*/ 2147483647 w 4749"/>
              <a:gd name="T7" fmla="*/ 0 h 3780"/>
              <a:gd name="T8" fmla="*/ 0 w 4749"/>
              <a:gd name="T9" fmla="*/ 2147483647 h 3780"/>
              <a:gd name="T10" fmla="*/ 2147483647 w 4749"/>
              <a:gd name="T11" fmla="*/ 2147483647 h 3780"/>
              <a:gd name="T12" fmla="*/ 0 60000 65536"/>
              <a:gd name="T13" fmla="*/ 0 60000 65536"/>
              <a:gd name="T14" fmla="*/ 0 60000 65536"/>
              <a:gd name="T15" fmla="*/ 0 60000 65536"/>
              <a:gd name="T16" fmla="*/ 0 60000 65536"/>
              <a:gd name="T17" fmla="*/ 0 60000 65536"/>
              <a:gd name="T18" fmla="*/ 0 w 4749"/>
              <a:gd name="T19" fmla="*/ 0 h 3780"/>
              <a:gd name="T20" fmla="*/ 4749 w 4749"/>
              <a:gd name="T21" fmla="*/ 3780 h 3780"/>
            </a:gdLst>
            <a:ahLst/>
            <a:cxnLst>
              <a:cxn ang="T12">
                <a:pos x="T0" y="T1"/>
              </a:cxn>
              <a:cxn ang="T13">
                <a:pos x="T2" y="T3"/>
              </a:cxn>
              <a:cxn ang="T14">
                <a:pos x="T4" y="T5"/>
              </a:cxn>
              <a:cxn ang="T15">
                <a:pos x="T6" y="T7"/>
              </a:cxn>
              <a:cxn ang="T16">
                <a:pos x="T8" y="T9"/>
              </a:cxn>
              <a:cxn ang="T17">
                <a:pos x="T10" y="T11"/>
              </a:cxn>
            </a:cxnLst>
            <a:rect l="T18" t="T19" r="T20" b="T21"/>
            <a:pathLst>
              <a:path w="4749" h="3780">
                <a:moveTo>
                  <a:pt x="53" y="3696"/>
                </a:moveTo>
                <a:lnTo>
                  <a:pt x="105" y="3780"/>
                </a:lnTo>
                <a:lnTo>
                  <a:pt x="4749" y="168"/>
                </a:lnTo>
                <a:lnTo>
                  <a:pt x="4645" y="0"/>
                </a:lnTo>
                <a:lnTo>
                  <a:pt x="0" y="3612"/>
                </a:lnTo>
                <a:lnTo>
                  <a:pt x="53" y="3696"/>
                </a:lnTo>
                <a:close/>
              </a:path>
            </a:pathLst>
          </a:custGeom>
          <a:solidFill>
            <a:srgbClr val="1F1A17"/>
          </a:solidFill>
          <a:ln w="9525">
            <a:noFill/>
            <a:round/>
            <a:headEnd/>
            <a:tailEnd/>
          </a:ln>
        </p:spPr>
        <p:txBody>
          <a:bodyPr/>
          <a:lstStyle/>
          <a:p>
            <a:endParaRPr lang="en-US"/>
          </a:p>
        </p:txBody>
      </p:sp>
      <p:sp useBgFill="1">
        <p:nvSpPr>
          <p:cNvPr id="3546128" name="Rectangle 16"/>
          <p:cNvSpPr>
            <a:spLocks noChangeArrowheads="1"/>
          </p:cNvSpPr>
          <p:nvPr/>
        </p:nvSpPr>
        <p:spPr bwMode="auto">
          <a:xfrm>
            <a:off x="1763713" y="3429000"/>
            <a:ext cx="3816350" cy="3313113"/>
          </a:xfrm>
          <a:prstGeom prst="rect">
            <a:avLst/>
          </a:prstGeom>
          <a:ln w="9525">
            <a:noFill/>
            <a:miter lim="800000"/>
            <a:headEnd/>
            <a:tailEnd/>
          </a:ln>
        </p:spPr>
        <p:txBody>
          <a:bodyPr wrap="none" anchor="ctr"/>
          <a:lstStyle/>
          <a:p>
            <a:pPr eaLnBrk="0" hangingPunct="0"/>
            <a:endParaRPr lang="de-CH"/>
          </a:p>
        </p:txBody>
      </p:sp>
      <p:sp>
        <p:nvSpPr>
          <p:cNvPr id="53255" name="Rectangle 17"/>
          <p:cNvSpPr>
            <a:spLocks noGrp="1" noRot="1" noChangeArrowheads="1"/>
          </p:cNvSpPr>
          <p:nvPr>
            <p:ph type="title"/>
          </p:nvPr>
        </p:nvSpPr>
        <p:spPr/>
        <p:txBody>
          <a:bodyPr/>
          <a:lstStyle/>
          <a:p>
            <a:pPr eaLnBrk="1" hangingPunct="1"/>
            <a:r>
              <a:rPr lang="en-US" dirty="0"/>
              <a:t>SIFT Orientation Normalization</a:t>
            </a:r>
          </a:p>
        </p:txBody>
      </p:sp>
      <p:sp>
        <p:nvSpPr>
          <p:cNvPr id="3546130" name="Rectangle 18"/>
          <p:cNvSpPr>
            <a:spLocks noGrp="1" noRot="1" noChangeArrowheads="1"/>
          </p:cNvSpPr>
          <p:nvPr>
            <p:ph type="body" idx="1"/>
          </p:nvPr>
        </p:nvSpPr>
        <p:spPr/>
        <p:txBody>
          <a:bodyPr/>
          <a:lstStyle/>
          <a:p>
            <a:pPr eaLnBrk="1" hangingPunct="1"/>
            <a:r>
              <a:rPr lang="en-US" dirty="0"/>
              <a:t>Compute orientation histogram</a:t>
            </a:r>
          </a:p>
          <a:p>
            <a:pPr eaLnBrk="1" hangingPunct="1"/>
            <a:r>
              <a:rPr lang="en-US" dirty="0"/>
              <a:t>Select dominant orientation </a:t>
            </a:r>
            <a:r>
              <a:rPr lang="el-GR" i="1" dirty="0"/>
              <a:t>ϴ</a:t>
            </a:r>
            <a:endParaRPr lang="en-US" i="1" dirty="0"/>
          </a:p>
          <a:p>
            <a:pPr eaLnBrk="1" hangingPunct="1"/>
            <a:r>
              <a:rPr lang="en-US" dirty="0"/>
              <a:t>Normalize: rotate to fixed orientation </a:t>
            </a:r>
          </a:p>
        </p:txBody>
      </p:sp>
      <p:grpSp>
        <p:nvGrpSpPr>
          <p:cNvPr id="3" name="Group 19"/>
          <p:cNvGrpSpPr>
            <a:grpSpLocks/>
          </p:cNvGrpSpPr>
          <p:nvPr/>
        </p:nvGrpSpPr>
        <p:grpSpPr bwMode="auto">
          <a:xfrm>
            <a:off x="6084870" y="4652955"/>
            <a:ext cx="2608254" cy="1690684"/>
            <a:chOff x="3787" y="2931"/>
            <a:chExt cx="1643" cy="1065"/>
          </a:xfrm>
        </p:grpSpPr>
        <p:sp>
          <p:nvSpPr>
            <p:cNvPr id="53277" name="Freeform 20"/>
            <p:cNvSpPr>
              <a:spLocks/>
            </p:cNvSpPr>
            <p:nvPr/>
          </p:nvSpPr>
          <p:spPr bwMode="auto">
            <a:xfrm>
              <a:off x="3860" y="2931"/>
              <a:ext cx="1446" cy="15"/>
            </a:xfrm>
            <a:custGeom>
              <a:avLst/>
              <a:gdLst>
                <a:gd name="T0" fmla="*/ 1 w 8674"/>
                <a:gd name="T1" fmla="*/ 0 h 103"/>
                <a:gd name="T2" fmla="*/ 1 w 8674"/>
                <a:gd name="T3" fmla="*/ 0 h 103"/>
                <a:gd name="T4" fmla="*/ 0 w 8674"/>
                <a:gd name="T5" fmla="*/ 0 h 103"/>
                <a:gd name="T6" fmla="*/ 0 w 8674"/>
                <a:gd name="T7" fmla="*/ 0 h 103"/>
                <a:gd name="T8" fmla="*/ 1 w 8674"/>
                <a:gd name="T9" fmla="*/ 0 h 103"/>
                <a:gd name="T10" fmla="*/ 1 w 8674"/>
                <a:gd name="T11" fmla="*/ 0 h 103"/>
                <a:gd name="T12" fmla="*/ 1 w 8674"/>
                <a:gd name="T13" fmla="*/ 0 h 103"/>
                <a:gd name="T14" fmla="*/ 1 w 8674"/>
                <a:gd name="T15" fmla="*/ 0 h 103"/>
                <a:gd name="T16" fmla="*/ 1 w 8674"/>
                <a:gd name="T17" fmla="*/ 0 h 103"/>
                <a:gd name="T18" fmla="*/ 1 w 8674"/>
                <a:gd name="T19" fmla="*/ 0 h 1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674"/>
                <a:gd name="T31" fmla="*/ 0 h 103"/>
                <a:gd name="T32" fmla="*/ 8674 w 8674"/>
                <a:gd name="T33" fmla="*/ 103 h 10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674" h="103">
                  <a:moveTo>
                    <a:pt x="8674" y="52"/>
                  </a:moveTo>
                  <a:lnTo>
                    <a:pt x="8629" y="0"/>
                  </a:lnTo>
                  <a:lnTo>
                    <a:pt x="0" y="0"/>
                  </a:lnTo>
                  <a:lnTo>
                    <a:pt x="0" y="103"/>
                  </a:lnTo>
                  <a:lnTo>
                    <a:pt x="8629" y="103"/>
                  </a:lnTo>
                  <a:lnTo>
                    <a:pt x="8582" y="52"/>
                  </a:lnTo>
                  <a:lnTo>
                    <a:pt x="8674" y="52"/>
                  </a:lnTo>
                  <a:lnTo>
                    <a:pt x="8674" y="0"/>
                  </a:lnTo>
                  <a:lnTo>
                    <a:pt x="8629" y="0"/>
                  </a:lnTo>
                  <a:lnTo>
                    <a:pt x="8674" y="52"/>
                  </a:lnTo>
                  <a:close/>
                </a:path>
              </a:pathLst>
            </a:custGeom>
            <a:solidFill>
              <a:srgbClr val="1F1A17"/>
            </a:solidFill>
            <a:ln w="9525">
              <a:noFill/>
              <a:round/>
              <a:headEnd/>
              <a:tailEnd/>
            </a:ln>
          </p:spPr>
          <p:txBody>
            <a:bodyPr/>
            <a:lstStyle/>
            <a:p>
              <a:endParaRPr lang="en-US"/>
            </a:p>
          </p:txBody>
        </p:sp>
        <p:sp>
          <p:nvSpPr>
            <p:cNvPr id="53278" name="Freeform 21"/>
            <p:cNvSpPr>
              <a:spLocks/>
            </p:cNvSpPr>
            <p:nvPr/>
          </p:nvSpPr>
          <p:spPr bwMode="auto">
            <a:xfrm>
              <a:off x="5291" y="2939"/>
              <a:ext cx="15" cy="794"/>
            </a:xfrm>
            <a:custGeom>
              <a:avLst/>
              <a:gdLst>
                <a:gd name="T0" fmla="*/ 0 w 92"/>
                <a:gd name="T1" fmla="*/ 0 h 5560"/>
                <a:gd name="T2" fmla="*/ 0 w 92"/>
                <a:gd name="T3" fmla="*/ 0 h 5560"/>
                <a:gd name="T4" fmla="*/ 0 w 92"/>
                <a:gd name="T5" fmla="*/ 0 h 5560"/>
                <a:gd name="T6" fmla="*/ 0 w 92"/>
                <a:gd name="T7" fmla="*/ 0 h 5560"/>
                <a:gd name="T8" fmla="*/ 0 w 92"/>
                <a:gd name="T9" fmla="*/ 0 h 5560"/>
                <a:gd name="T10" fmla="*/ 0 w 92"/>
                <a:gd name="T11" fmla="*/ 0 h 5560"/>
                <a:gd name="T12" fmla="*/ 0 w 92"/>
                <a:gd name="T13" fmla="*/ 0 h 5560"/>
                <a:gd name="T14" fmla="*/ 0 w 92"/>
                <a:gd name="T15" fmla="*/ 0 h 5560"/>
                <a:gd name="T16" fmla="*/ 0 w 92"/>
                <a:gd name="T17" fmla="*/ 0 h 5560"/>
                <a:gd name="T18" fmla="*/ 0 w 92"/>
                <a:gd name="T19" fmla="*/ 0 h 55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5560"/>
                <a:gd name="T32" fmla="*/ 92 w 92"/>
                <a:gd name="T33" fmla="*/ 5560 h 55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5560">
                  <a:moveTo>
                    <a:pt x="47" y="5560"/>
                  </a:moveTo>
                  <a:lnTo>
                    <a:pt x="92" y="5509"/>
                  </a:lnTo>
                  <a:lnTo>
                    <a:pt x="92" y="0"/>
                  </a:lnTo>
                  <a:lnTo>
                    <a:pt x="0" y="0"/>
                  </a:lnTo>
                  <a:lnTo>
                    <a:pt x="0" y="5509"/>
                  </a:lnTo>
                  <a:lnTo>
                    <a:pt x="47" y="5458"/>
                  </a:lnTo>
                  <a:lnTo>
                    <a:pt x="47" y="5560"/>
                  </a:lnTo>
                  <a:lnTo>
                    <a:pt x="92" y="5560"/>
                  </a:lnTo>
                  <a:lnTo>
                    <a:pt x="92" y="5509"/>
                  </a:lnTo>
                  <a:lnTo>
                    <a:pt x="47" y="5560"/>
                  </a:lnTo>
                  <a:close/>
                </a:path>
              </a:pathLst>
            </a:custGeom>
            <a:solidFill>
              <a:srgbClr val="1F1A17"/>
            </a:solidFill>
            <a:ln w="9525">
              <a:noFill/>
              <a:round/>
              <a:headEnd/>
              <a:tailEnd/>
            </a:ln>
          </p:spPr>
          <p:txBody>
            <a:bodyPr/>
            <a:lstStyle/>
            <a:p>
              <a:endParaRPr lang="en-US"/>
            </a:p>
          </p:txBody>
        </p:sp>
        <p:sp>
          <p:nvSpPr>
            <p:cNvPr id="53279" name="Freeform 22"/>
            <p:cNvSpPr>
              <a:spLocks/>
            </p:cNvSpPr>
            <p:nvPr/>
          </p:nvSpPr>
          <p:spPr bwMode="auto">
            <a:xfrm>
              <a:off x="3853" y="3718"/>
              <a:ext cx="1445" cy="15"/>
            </a:xfrm>
            <a:custGeom>
              <a:avLst/>
              <a:gdLst>
                <a:gd name="T0" fmla="*/ 0 w 8674"/>
                <a:gd name="T1" fmla="*/ 0 h 102"/>
                <a:gd name="T2" fmla="*/ 0 w 8674"/>
                <a:gd name="T3" fmla="*/ 0 h 102"/>
                <a:gd name="T4" fmla="*/ 1 w 8674"/>
                <a:gd name="T5" fmla="*/ 0 h 102"/>
                <a:gd name="T6" fmla="*/ 1 w 8674"/>
                <a:gd name="T7" fmla="*/ 0 h 102"/>
                <a:gd name="T8" fmla="*/ 0 w 8674"/>
                <a:gd name="T9" fmla="*/ 0 h 102"/>
                <a:gd name="T10" fmla="*/ 0 w 8674"/>
                <a:gd name="T11" fmla="*/ 0 h 102"/>
                <a:gd name="T12" fmla="*/ 0 w 8674"/>
                <a:gd name="T13" fmla="*/ 0 h 102"/>
                <a:gd name="T14" fmla="*/ 0 w 8674"/>
                <a:gd name="T15" fmla="*/ 0 h 102"/>
                <a:gd name="T16" fmla="*/ 0 w 8674"/>
                <a:gd name="T17" fmla="*/ 0 h 102"/>
                <a:gd name="T18" fmla="*/ 0 w 8674"/>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674"/>
                <a:gd name="T31" fmla="*/ 0 h 102"/>
                <a:gd name="T32" fmla="*/ 8674 w 8674"/>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674" h="102">
                  <a:moveTo>
                    <a:pt x="0" y="51"/>
                  </a:moveTo>
                  <a:lnTo>
                    <a:pt x="45" y="102"/>
                  </a:lnTo>
                  <a:lnTo>
                    <a:pt x="8674" y="102"/>
                  </a:lnTo>
                  <a:lnTo>
                    <a:pt x="8674" y="0"/>
                  </a:lnTo>
                  <a:lnTo>
                    <a:pt x="45" y="0"/>
                  </a:lnTo>
                  <a:lnTo>
                    <a:pt x="91" y="51"/>
                  </a:lnTo>
                  <a:lnTo>
                    <a:pt x="0" y="51"/>
                  </a:lnTo>
                  <a:lnTo>
                    <a:pt x="0" y="102"/>
                  </a:lnTo>
                  <a:lnTo>
                    <a:pt x="45" y="102"/>
                  </a:lnTo>
                  <a:lnTo>
                    <a:pt x="0" y="51"/>
                  </a:lnTo>
                  <a:close/>
                </a:path>
              </a:pathLst>
            </a:custGeom>
            <a:solidFill>
              <a:srgbClr val="1F1A17"/>
            </a:solidFill>
            <a:ln w="9525">
              <a:noFill/>
              <a:round/>
              <a:headEnd/>
              <a:tailEnd/>
            </a:ln>
          </p:spPr>
          <p:txBody>
            <a:bodyPr/>
            <a:lstStyle/>
            <a:p>
              <a:endParaRPr lang="en-US"/>
            </a:p>
          </p:txBody>
        </p:sp>
        <p:sp>
          <p:nvSpPr>
            <p:cNvPr id="53280" name="Freeform 23"/>
            <p:cNvSpPr>
              <a:spLocks/>
            </p:cNvSpPr>
            <p:nvPr/>
          </p:nvSpPr>
          <p:spPr bwMode="auto">
            <a:xfrm>
              <a:off x="3853" y="2931"/>
              <a:ext cx="15" cy="795"/>
            </a:xfrm>
            <a:custGeom>
              <a:avLst/>
              <a:gdLst>
                <a:gd name="T0" fmla="*/ 0 w 91"/>
                <a:gd name="T1" fmla="*/ 0 h 5561"/>
                <a:gd name="T2" fmla="*/ 0 w 91"/>
                <a:gd name="T3" fmla="*/ 0 h 5561"/>
                <a:gd name="T4" fmla="*/ 0 w 91"/>
                <a:gd name="T5" fmla="*/ 0 h 5561"/>
                <a:gd name="T6" fmla="*/ 0 w 91"/>
                <a:gd name="T7" fmla="*/ 0 h 5561"/>
                <a:gd name="T8" fmla="*/ 0 w 91"/>
                <a:gd name="T9" fmla="*/ 0 h 5561"/>
                <a:gd name="T10" fmla="*/ 0 w 91"/>
                <a:gd name="T11" fmla="*/ 0 h 5561"/>
                <a:gd name="T12" fmla="*/ 0 w 91"/>
                <a:gd name="T13" fmla="*/ 0 h 5561"/>
                <a:gd name="T14" fmla="*/ 0 w 91"/>
                <a:gd name="T15" fmla="*/ 0 h 5561"/>
                <a:gd name="T16" fmla="*/ 0 w 91"/>
                <a:gd name="T17" fmla="*/ 0 h 5561"/>
                <a:gd name="T18" fmla="*/ 0 w 91"/>
                <a:gd name="T19" fmla="*/ 0 h 55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5561"/>
                <a:gd name="T32" fmla="*/ 91 w 91"/>
                <a:gd name="T33" fmla="*/ 5561 h 55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5561">
                  <a:moveTo>
                    <a:pt x="45" y="0"/>
                  </a:moveTo>
                  <a:lnTo>
                    <a:pt x="0" y="52"/>
                  </a:lnTo>
                  <a:lnTo>
                    <a:pt x="0" y="5561"/>
                  </a:lnTo>
                  <a:lnTo>
                    <a:pt x="91" y="5561"/>
                  </a:lnTo>
                  <a:lnTo>
                    <a:pt x="91" y="52"/>
                  </a:lnTo>
                  <a:lnTo>
                    <a:pt x="45" y="103"/>
                  </a:lnTo>
                  <a:lnTo>
                    <a:pt x="45" y="0"/>
                  </a:lnTo>
                  <a:lnTo>
                    <a:pt x="0" y="0"/>
                  </a:lnTo>
                  <a:lnTo>
                    <a:pt x="0" y="52"/>
                  </a:lnTo>
                  <a:lnTo>
                    <a:pt x="45" y="0"/>
                  </a:lnTo>
                  <a:close/>
                </a:path>
              </a:pathLst>
            </a:custGeom>
            <a:solidFill>
              <a:srgbClr val="1F1A17"/>
            </a:solidFill>
            <a:ln w="9525">
              <a:noFill/>
              <a:round/>
              <a:headEnd/>
              <a:tailEnd/>
            </a:ln>
          </p:spPr>
          <p:txBody>
            <a:bodyPr/>
            <a:lstStyle/>
            <a:p>
              <a:endParaRPr lang="en-US"/>
            </a:p>
          </p:txBody>
        </p:sp>
        <p:sp>
          <p:nvSpPr>
            <p:cNvPr id="53281" name="Rectangle 24"/>
            <p:cNvSpPr>
              <a:spLocks noChangeArrowheads="1"/>
            </p:cNvSpPr>
            <p:nvPr/>
          </p:nvSpPr>
          <p:spPr bwMode="auto">
            <a:xfrm>
              <a:off x="3860" y="3529"/>
              <a:ext cx="206" cy="197"/>
            </a:xfrm>
            <a:prstGeom prst="rect">
              <a:avLst/>
            </a:prstGeom>
            <a:solidFill>
              <a:srgbClr val="DC2B19"/>
            </a:solidFill>
            <a:ln w="9525">
              <a:noFill/>
              <a:miter lim="800000"/>
              <a:headEnd/>
              <a:tailEnd/>
            </a:ln>
          </p:spPr>
          <p:txBody>
            <a:bodyPr/>
            <a:lstStyle/>
            <a:p>
              <a:pPr eaLnBrk="0" hangingPunct="0"/>
              <a:endParaRPr lang="de-CH"/>
            </a:p>
          </p:txBody>
        </p:sp>
        <p:sp>
          <p:nvSpPr>
            <p:cNvPr id="53282" name="Freeform 25"/>
            <p:cNvSpPr>
              <a:spLocks/>
            </p:cNvSpPr>
            <p:nvPr/>
          </p:nvSpPr>
          <p:spPr bwMode="auto">
            <a:xfrm>
              <a:off x="3860" y="3522"/>
              <a:ext cx="213" cy="14"/>
            </a:xfrm>
            <a:custGeom>
              <a:avLst/>
              <a:gdLst>
                <a:gd name="T0" fmla="*/ 0 w 1279"/>
                <a:gd name="T1" fmla="*/ 0 h 102"/>
                <a:gd name="T2" fmla="*/ 0 w 1279"/>
                <a:gd name="T3" fmla="*/ 0 h 102"/>
                <a:gd name="T4" fmla="*/ 0 w 1279"/>
                <a:gd name="T5" fmla="*/ 0 h 102"/>
                <a:gd name="T6" fmla="*/ 0 w 1279"/>
                <a:gd name="T7" fmla="*/ 0 h 102"/>
                <a:gd name="T8" fmla="*/ 0 w 1279"/>
                <a:gd name="T9" fmla="*/ 0 h 102"/>
                <a:gd name="T10" fmla="*/ 0 w 1279"/>
                <a:gd name="T11" fmla="*/ 0 h 102"/>
                <a:gd name="T12" fmla="*/ 0 w 1279"/>
                <a:gd name="T13" fmla="*/ 0 h 102"/>
                <a:gd name="T14" fmla="*/ 0 w 1279"/>
                <a:gd name="T15" fmla="*/ 0 h 102"/>
                <a:gd name="T16" fmla="*/ 0 w 1279"/>
                <a:gd name="T17" fmla="*/ 0 h 102"/>
                <a:gd name="T18" fmla="*/ 0 w 1279"/>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9"/>
                <a:gd name="T31" fmla="*/ 0 h 102"/>
                <a:gd name="T32" fmla="*/ 1279 w 1279"/>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9" h="102">
                  <a:moveTo>
                    <a:pt x="1279" y="51"/>
                  </a:moveTo>
                  <a:lnTo>
                    <a:pt x="1233" y="0"/>
                  </a:lnTo>
                  <a:lnTo>
                    <a:pt x="0" y="0"/>
                  </a:lnTo>
                  <a:lnTo>
                    <a:pt x="0" y="102"/>
                  </a:lnTo>
                  <a:lnTo>
                    <a:pt x="1233" y="102"/>
                  </a:lnTo>
                  <a:lnTo>
                    <a:pt x="1188" y="51"/>
                  </a:lnTo>
                  <a:lnTo>
                    <a:pt x="1279" y="51"/>
                  </a:lnTo>
                  <a:lnTo>
                    <a:pt x="1279" y="0"/>
                  </a:lnTo>
                  <a:lnTo>
                    <a:pt x="1233" y="0"/>
                  </a:lnTo>
                  <a:lnTo>
                    <a:pt x="1279" y="51"/>
                  </a:lnTo>
                  <a:close/>
                </a:path>
              </a:pathLst>
            </a:custGeom>
            <a:solidFill>
              <a:srgbClr val="1F1A17"/>
            </a:solidFill>
            <a:ln w="9525">
              <a:noFill/>
              <a:round/>
              <a:headEnd/>
              <a:tailEnd/>
            </a:ln>
          </p:spPr>
          <p:txBody>
            <a:bodyPr/>
            <a:lstStyle/>
            <a:p>
              <a:endParaRPr lang="en-US"/>
            </a:p>
          </p:txBody>
        </p:sp>
        <p:sp>
          <p:nvSpPr>
            <p:cNvPr id="53283" name="Freeform 26"/>
            <p:cNvSpPr>
              <a:spLocks/>
            </p:cNvSpPr>
            <p:nvPr/>
          </p:nvSpPr>
          <p:spPr bwMode="auto">
            <a:xfrm>
              <a:off x="4058" y="3529"/>
              <a:ext cx="15" cy="204"/>
            </a:xfrm>
            <a:custGeom>
              <a:avLst/>
              <a:gdLst>
                <a:gd name="T0" fmla="*/ 0 w 91"/>
                <a:gd name="T1" fmla="*/ 0 h 1429"/>
                <a:gd name="T2" fmla="*/ 0 w 91"/>
                <a:gd name="T3" fmla="*/ 0 h 1429"/>
                <a:gd name="T4" fmla="*/ 0 w 91"/>
                <a:gd name="T5" fmla="*/ 0 h 1429"/>
                <a:gd name="T6" fmla="*/ 0 w 91"/>
                <a:gd name="T7" fmla="*/ 0 h 1429"/>
                <a:gd name="T8" fmla="*/ 0 w 91"/>
                <a:gd name="T9" fmla="*/ 0 h 1429"/>
                <a:gd name="T10" fmla="*/ 0 w 91"/>
                <a:gd name="T11" fmla="*/ 0 h 1429"/>
                <a:gd name="T12" fmla="*/ 0 w 91"/>
                <a:gd name="T13" fmla="*/ 0 h 1429"/>
                <a:gd name="T14" fmla="*/ 0 w 91"/>
                <a:gd name="T15" fmla="*/ 0 h 1429"/>
                <a:gd name="T16" fmla="*/ 0 w 91"/>
                <a:gd name="T17" fmla="*/ 0 h 1429"/>
                <a:gd name="T18" fmla="*/ 0 w 91"/>
                <a:gd name="T19" fmla="*/ 0 h 14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1429"/>
                <a:gd name="T32" fmla="*/ 91 w 91"/>
                <a:gd name="T33" fmla="*/ 1429 h 14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1429">
                  <a:moveTo>
                    <a:pt x="45" y="1429"/>
                  </a:moveTo>
                  <a:lnTo>
                    <a:pt x="91" y="1378"/>
                  </a:lnTo>
                  <a:lnTo>
                    <a:pt x="91" y="0"/>
                  </a:lnTo>
                  <a:lnTo>
                    <a:pt x="0" y="0"/>
                  </a:lnTo>
                  <a:lnTo>
                    <a:pt x="0" y="1378"/>
                  </a:lnTo>
                  <a:lnTo>
                    <a:pt x="45" y="1327"/>
                  </a:lnTo>
                  <a:lnTo>
                    <a:pt x="45" y="1429"/>
                  </a:lnTo>
                  <a:lnTo>
                    <a:pt x="91" y="1429"/>
                  </a:lnTo>
                  <a:lnTo>
                    <a:pt x="91" y="1378"/>
                  </a:lnTo>
                  <a:lnTo>
                    <a:pt x="45" y="1429"/>
                  </a:lnTo>
                  <a:close/>
                </a:path>
              </a:pathLst>
            </a:custGeom>
            <a:solidFill>
              <a:srgbClr val="1F1A17"/>
            </a:solidFill>
            <a:ln w="9525">
              <a:noFill/>
              <a:round/>
              <a:headEnd/>
              <a:tailEnd/>
            </a:ln>
          </p:spPr>
          <p:txBody>
            <a:bodyPr/>
            <a:lstStyle/>
            <a:p>
              <a:endParaRPr lang="en-US"/>
            </a:p>
          </p:txBody>
        </p:sp>
        <p:sp>
          <p:nvSpPr>
            <p:cNvPr id="53284" name="Freeform 27"/>
            <p:cNvSpPr>
              <a:spLocks/>
            </p:cNvSpPr>
            <p:nvPr/>
          </p:nvSpPr>
          <p:spPr bwMode="auto">
            <a:xfrm>
              <a:off x="3853" y="3718"/>
              <a:ext cx="213" cy="15"/>
            </a:xfrm>
            <a:custGeom>
              <a:avLst/>
              <a:gdLst>
                <a:gd name="T0" fmla="*/ 0 w 1278"/>
                <a:gd name="T1" fmla="*/ 0 h 102"/>
                <a:gd name="T2" fmla="*/ 0 w 1278"/>
                <a:gd name="T3" fmla="*/ 0 h 102"/>
                <a:gd name="T4" fmla="*/ 0 w 1278"/>
                <a:gd name="T5" fmla="*/ 0 h 102"/>
                <a:gd name="T6" fmla="*/ 0 w 1278"/>
                <a:gd name="T7" fmla="*/ 0 h 102"/>
                <a:gd name="T8" fmla="*/ 0 w 1278"/>
                <a:gd name="T9" fmla="*/ 0 h 102"/>
                <a:gd name="T10" fmla="*/ 0 w 1278"/>
                <a:gd name="T11" fmla="*/ 0 h 102"/>
                <a:gd name="T12" fmla="*/ 0 w 1278"/>
                <a:gd name="T13" fmla="*/ 0 h 102"/>
                <a:gd name="T14" fmla="*/ 0 w 1278"/>
                <a:gd name="T15" fmla="*/ 0 h 102"/>
                <a:gd name="T16" fmla="*/ 0 w 1278"/>
                <a:gd name="T17" fmla="*/ 0 h 102"/>
                <a:gd name="T18" fmla="*/ 0 w 1278"/>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102"/>
                <a:gd name="T32" fmla="*/ 1278 w 1278"/>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102">
                  <a:moveTo>
                    <a:pt x="0" y="51"/>
                  </a:moveTo>
                  <a:lnTo>
                    <a:pt x="45" y="102"/>
                  </a:lnTo>
                  <a:lnTo>
                    <a:pt x="1278" y="102"/>
                  </a:lnTo>
                  <a:lnTo>
                    <a:pt x="1278" y="0"/>
                  </a:lnTo>
                  <a:lnTo>
                    <a:pt x="45" y="0"/>
                  </a:lnTo>
                  <a:lnTo>
                    <a:pt x="91" y="51"/>
                  </a:lnTo>
                  <a:lnTo>
                    <a:pt x="0" y="51"/>
                  </a:lnTo>
                  <a:lnTo>
                    <a:pt x="0" y="102"/>
                  </a:lnTo>
                  <a:lnTo>
                    <a:pt x="45" y="102"/>
                  </a:lnTo>
                  <a:lnTo>
                    <a:pt x="0" y="51"/>
                  </a:lnTo>
                  <a:close/>
                </a:path>
              </a:pathLst>
            </a:custGeom>
            <a:solidFill>
              <a:srgbClr val="1F1A17"/>
            </a:solidFill>
            <a:ln w="9525">
              <a:noFill/>
              <a:round/>
              <a:headEnd/>
              <a:tailEnd/>
            </a:ln>
          </p:spPr>
          <p:txBody>
            <a:bodyPr/>
            <a:lstStyle/>
            <a:p>
              <a:endParaRPr lang="en-US"/>
            </a:p>
          </p:txBody>
        </p:sp>
        <p:sp>
          <p:nvSpPr>
            <p:cNvPr id="53285" name="Freeform 28"/>
            <p:cNvSpPr>
              <a:spLocks/>
            </p:cNvSpPr>
            <p:nvPr/>
          </p:nvSpPr>
          <p:spPr bwMode="auto">
            <a:xfrm>
              <a:off x="3853" y="3522"/>
              <a:ext cx="15" cy="204"/>
            </a:xfrm>
            <a:custGeom>
              <a:avLst/>
              <a:gdLst>
                <a:gd name="T0" fmla="*/ 0 w 91"/>
                <a:gd name="T1" fmla="*/ 0 h 1429"/>
                <a:gd name="T2" fmla="*/ 0 w 91"/>
                <a:gd name="T3" fmla="*/ 0 h 1429"/>
                <a:gd name="T4" fmla="*/ 0 w 91"/>
                <a:gd name="T5" fmla="*/ 0 h 1429"/>
                <a:gd name="T6" fmla="*/ 0 w 91"/>
                <a:gd name="T7" fmla="*/ 0 h 1429"/>
                <a:gd name="T8" fmla="*/ 0 w 91"/>
                <a:gd name="T9" fmla="*/ 0 h 1429"/>
                <a:gd name="T10" fmla="*/ 0 w 91"/>
                <a:gd name="T11" fmla="*/ 0 h 1429"/>
                <a:gd name="T12" fmla="*/ 0 w 91"/>
                <a:gd name="T13" fmla="*/ 0 h 1429"/>
                <a:gd name="T14" fmla="*/ 0 w 91"/>
                <a:gd name="T15" fmla="*/ 0 h 1429"/>
                <a:gd name="T16" fmla="*/ 0 w 91"/>
                <a:gd name="T17" fmla="*/ 0 h 1429"/>
                <a:gd name="T18" fmla="*/ 0 w 91"/>
                <a:gd name="T19" fmla="*/ 0 h 14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1429"/>
                <a:gd name="T32" fmla="*/ 91 w 91"/>
                <a:gd name="T33" fmla="*/ 1429 h 14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1429">
                  <a:moveTo>
                    <a:pt x="45" y="0"/>
                  </a:moveTo>
                  <a:lnTo>
                    <a:pt x="0" y="51"/>
                  </a:lnTo>
                  <a:lnTo>
                    <a:pt x="0" y="1429"/>
                  </a:lnTo>
                  <a:lnTo>
                    <a:pt x="91" y="1429"/>
                  </a:lnTo>
                  <a:lnTo>
                    <a:pt x="91" y="51"/>
                  </a:lnTo>
                  <a:lnTo>
                    <a:pt x="45" y="102"/>
                  </a:lnTo>
                  <a:lnTo>
                    <a:pt x="45" y="0"/>
                  </a:lnTo>
                  <a:lnTo>
                    <a:pt x="0" y="0"/>
                  </a:lnTo>
                  <a:lnTo>
                    <a:pt x="0" y="51"/>
                  </a:lnTo>
                  <a:lnTo>
                    <a:pt x="45" y="0"/>
                  </a:lnTo>
                  <a:close/>
                </a:path>
              </a:pathLst>
            </a:custGeom>
            <a:solidFill>
              <a:srgbClr val="1F1A17"/>
            </a:solidFill>
            <a:ln w="9525">
              <a:noFill/>
              <a:round/>
              <a:headEnd/>
              <a:tailEnd/>
            </a:ln>
          </p:spPr>
          <p:txBody>
            <a:bodyPr/>
            <a:lstStyle/>
            <a:p>
              <a:endParaRPr lang="en-US"/>
            </a:p>
          </p:txBody>
        </p:sp>
        <p:sp>
          <p:nvSpPr>
            <p:cNvPr id="53286" name="Rectangle 29"/>
            <p:cNvSpPr>
              <a:spLocks noChangeArrowheads="1"/>
            </p:cNvSpPr>
            <p:nvPr/>
          </p:nvSpPr>
          <p:spPr bwMode="auto">
            <a:xfrm>
              <a:off x="4066" y="3135"/>
              <a:ext cx="205" cy="591"/>
            </a:xfrm>
            <a:prstGeom prst="rect">
              <a:avLst/>
            </a:prstGeom>
            <a:solidFill>
              <a:srgbClr val="DC2B19"/>
            </a:solidFill>
            <a:ln w="9525">
              <a:noFill/>
              <a:miter lim="800000"/>
              <a:headEnd/>
              <a:tailEnd/>
            </a:ln>
          </p:spPr>
          <p:txBody>
            <a:bodyPr/>
            <a:lstStyle/>
            <a:p>
              <a:pPr eaLnBrk="0" hangingPunct="0"/>
              <a:endParaRPr lang="de-CH"/>
            </a:p>
          </p:txBody>
        </p:sp>
        <p:sp>
          <p:nvSpPr>
            <p:cNvPr id="53287" name="Freeform 30"/>
            <p:cNvSpPr>
              <a:spLocks/>
            </p:cNvSpPr>
            <p:nvPr/>
          </p:nvSpPr>
          <p:spPr bwMode="auto">
            <a:xfrm>
              <a:off x="4066" y="3128"/>
              <a:ext cx="213" cy="15"/>
            </a:xfrm>
            <a:custGeom>
              <a:avLst/>
              <a:gdLst>
                <a:gd name="T0" fmla="*/ 0 w 1278"/>
                <a:gd name="T1" fmla="*/ 0 h 102"/>
                <a:gd name="T2" fmla="*/ 0 w 1278"/>
                <a:gd name="T3" fmla="*/ 0 h 102"/>
                <a:gd name="T4" fmla="*/ 0 w 1278"/>
                <a:gd name="T5" fmla="*/ 0 h 102"/>
                <a:gd name="T6" fmla="*/ 0 w 1278"/>
                <a:gd name="T7" fmla="*/ 0 h 102"/>
                <a:gd name="T8" fmla="*/ 0 w 1278"/>
                <a:gd name="T9" fmla="*/ 0 h 102"/>
                <a:gd name="T10" fmla="*/ 0 w 1278"/>
                <a:gd name="T11" fmla="*/ 0 h 102"/>
                <a:gd name="T12" fmla="*/ 0 w 1278"/>
                <a:gd name="T13" fmla="*/ 0 h 102"/>
                <a:gd name="T14" fmla="*/ 0 w 1278"/>
                <a:gd name="T15" fmla="*/ 0 h 102"/>
                <a:gd name="T16" fmla="*/ 0 w 1278"/>
                <a:gd name="T17" fmla="*/ 0 h 102"/>
                <a:gd name="T18" fmla="*/ 0 w 1278"/>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102"/>
                <a:gd name="T32" fmla="*/ 1278 w 1278"/>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102">
                  <a:moveTo>
                    <a:pt x="1278" y="51"/>
                  </a:moveTo>
                  <a:lnTo>
                    <a:pt x="1233" y="0"/>
                  </a:lnTo>
                  <a:lnTo>
                    <a:pt x="0" y="0"/>
                  </a:lnTo>
                  <a:lnTo>
                    <a:pt x="0" y="102"/>
                  </a:lnTo>
                  <a:lnTo>
                    <a:pt x="1233" y="102"/>
                  </a:lnTo>
                  <a:lnTo>
                    <a:pt x="1186" y="51"/>
                  </a:lnTo>
                  <a:lnTo>
                    <a:pt x="1278" y="51"/>
                  </a:lnTo>
                  <a:lnTo>
                    <a:pt x="1278" y="0"/>
                  </a:lnTo>
                  <a:lnTo>
                    <a:pt x="1233" y="0"/>
                  </a:lnTo>
                  <a:lnTo>
                    <a:pt x="1278" y="51"/>
                  </a:lnTo>
                  <a:close/>
                </a:path>
              </a:pathLst>
            </a:custGeom>
            <a:solidFill>
              <a:srgbClr val="1F1A17"/>
            </a:solidFill>
            <a:ln w="9525">
              <a:noFill/>
              <a:round/>
              <a:headEnd/>
              <a:tailEnd/>
            </a:ln>
          </p:spPr>
          <p:txBody>
            <a:bodyPr/>
            <a:lstStyle/>
            <a:p>
              <a:endParaRPr lang="en-US"/>
            </a:p>
          </p:txBody>
        </p:sp>
        <p:sp>
          <p:nvSpPr>
            <p:cNvPr id="53288" name="Freeform 31"/>
            <p:cNvSpPr>
              <a:spLocks/>
            </p:cNvSpPr>
            <p:nvPr/>
          </p:nvSpPr>
          <p:spPr bwMode="auto">
            <a:xfrm>
              <a:off x="4264" y="3135"/>
              <a:ext cx="15" cy="598"/>
            </a:xfrm>
            <a:custGeom>
              <a:avLst/>
              <a:gdLst>
                <a:gd name="T0" fmla="*/ 0 w 92"/>
                <a:gd name="T1" fmla="*/ 0 h 4184"/>
                <a:gd name="T2" fmla="*/ 0 w 92"/>
                <a:gd name="T3" fmla="*/ 0 h 4184"/>
                <a:gd name="T4" fmla="*/ 0 w 92"/>
                <a:gd name="T5" fmla="*/ 0 h 4184"/>
                <a:gd name="T6" fmla="*/ 0 w 92"/>
                <a:gd name="T7" fmla="*/ 0 h 4184"/>
                <a:gd name="T8" fmla="*/ 0 w 92"/>
                <a:gd name="T9" fmla="*/ 0 h 4184"/>
                <a:gd name="T10" fmla="*/ 0 w 92"/>
                <a:gd name="T11" fmla="*/ 0 h 4184"/>
                <a:gd name="T12" fmla="*/ 0 w 92"/>
                <a:gd name="T13" fmla="*/ 0 h 4184"/>
                <a:gd name="T14" fmla="*/ 0 w 92"/>
                <a:gd name="T15" fmla="*/ 0 h 4184"/>
                <a:gd name="T16" fmla="*/ 0 w 92"/>
                <a:gd name="T17" fmla="*/ 0 h 4184"/>
                <a:gd name="T18" fmla="*/ 0 w 92"/>
                <a:gd name="T19" fmla="*/ 0 h 41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4184"/>
                <a:gd name="T32" fmla="*/ 92 w 92"/>
                <a:gd name="T33" fmla="*/ 4184 h 41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4184">
                  <a:moveTo>
                    <a:pt x="47" y="4184"/>
                  </a:moveTo>
                  <a:lnTo>
                    <a:pt x="92" y="4133"/>
                  </a:lnTo>
                  <a:lnTo>
                    <a:pt x="92" y="0"/>
                  </a:lnTo>
                  <a:lnTo>
                    <a:pt x="0" y="0"/>
                  </a:lnTo>
                  <a:lnTo>
                    <a:pt x="0" y="4133"/>
                  </a:lnTo>
                  <a:lnTo>
                    <a:pt x="47" y="4082"/>
                  </a:lnTo>
                  <a:lnTo>
                    <a:pt x="47" y="4184"/>
                  </a:lnTo>
                  <a:lnTo>
                    <a:pt x="92" y="4184"/>
                  </a:lnTo>
                  <a:lnTo>
                    <a:pt x="92" y="4133"/>
                  </a:lnTo>
                  <a:lnTo>
                    <a:pt x="47" y="4184"/>
                  </a:lnTo>
                  <a:close/>
                </a:path>
              </a:pathLst>
            </a:custGeom>
            <a:solidFill>
              <a:srgbClr val="1F1A17"/>
            </a:solidFill>
            <a:ln w="9525">
              <a:noFill/>
              <a:round/>
              <a:headEnd/>
              <a:tailEnd/>
            </a:ln>
          </p:spPr>
          <p:txBody>
            <a:bodyPr/>
            <a:lstStyle/>
            <a:p>
              <a:endParaRPr lang="en-US"/>
            </a:p>
          </p:txBody>
        </p:sp>
        <p:sp>
          <p:nvSpPr>
            <p:cNvPr id="53289" name="Freeform 32"/>
            <p:cNvSpPr>
              <a:spLocks/>
            </p:cNvSpPr>
            <p:nvPr/>
          </p:nvSpPr>
          <p:spPr bwMode="auto">
            <a:xfrm>
              <a:off x="4058" y="3718"/>
              <a:ext cx="213" cy="15"/>
            </a:xfrm>
            <a:custGeom>
              <a:avLst/>
              <a:gdLst>
                <a:gd name="T0" fmla="*/ 0 w 1278"/>
                <a:gd name="T1" fmla="*/ 0 h 102"/>
                <a:gd name="T2" fmla="*/ 0 w 1278"/>
                <a:gd name="T3" fmla="*/ 0 h 102"/>
                <a:gd name="T4" fmla="*/ 0 w 1278"/>
                <a:gd name="T5" fmla="*/ 0 h 102"/>
                <a:gd name="T6" fmla="*/ 0 w 1278"/>
                <a:gd name="T7" fmla="*/ 0 h 102"/>
                <a:gd name="T8" fmla="*/ 0 w 1278"/>
                <a:gd name="T9" fmla="*/ 0 h 102"/>
                <a:gd name="T10" fmla="*/ 0 w 1278"/>
                <a:gd name="T11" fmla="*/ 0 h 102"/>
                <a:gd name="T12" fmla="*/ 0 w 1278"/>
                <a:gd name="T13" fmla="*/ 0 h 102"/>
                <a:gd name="T14" fmla="*/ 0 w 1278"/>
                <a:gd name="T15" fmla="*/ 0 h 102"/>
                <a:gd name="T16" fmla="*/ 0 w 1278"/>
                <a:gd name="T17" fmla="*/ 0 h 102"/>
                <a:gd name="T18" fmla="*/ 0 w 1278"/>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102"/>
                <a:gd name="T32" fmla="*/ 1278 w 1278"/>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102">
                  <a:moveTo>
                    <a:pt x="0" y="51"/>
                  </a:moveTo>
                  <a:lnTo>
                    <a:pt x="45" y="102"/>
                  </a:lnTo>
                  <a:lnTo>
                    <a:pt x="1278" y="102"/>
                  </a:lnTo>
                  <a:lnTo>
                    <a:pt x="1278" y="0"/>
                  </a:lnTo>
                  <a:lnTo>
                    <a:pt x="45" y="0"/>
                  </a:lnTo>
                  <a:lnTo>
                    <a:pt x="91" y="51"/>
                  </a:lnTo>
                  <a:lnTo>
                    <a:pt x="0" y="51"/>
                  </a:lnTo>
                  <a:lnTo>
                    <a:pt x="0" y="102"/>
                  </a:lnTo>
                  <a:lnTo>
                    <a:pt x="45" y="102"/>
                  </a:lnTo>
                  <a:lnTo>
                    <a:pt x="0" y="51"/>
                  </a:lnTo>
                  <a:close/>
                </a:path>
              </a:pathLst>
            </a:custGeom>
            <a:solidFill>
              <a:srgbClr val="1F1A17"/>
            </a:solidFill>
            <a:ln w="9525">
              <a:noFill/>
              <a:round/>
              <a:headEnd/>
              <a:tailEnd/>
            </a:ln>
          </p:spPr>
          <p:txBody>
            <a:bodyPr/>
            <a:lstStyle/>
            <a:p>
              <a:endParaRPr lang="en-US"/>
            </a:p>
          </p:txBody>
        </p:sp>
        <p:sp>
          <p:nvSpPr>
            <p:cNvPr id="53290" name="Freeform 33"/>
            <p:cNvSpPr>
              <a:spLocks/>
            </p:cNvSpPr>
            <p:nvPr/>
          </p:nvSpPr>
          <p:spPr bwMode="auto">
            <a:xfrm>
              <a:off x="4058" y="3128"/>
              <a:ext cx="15" cy="598"/>
            </a:xfrm>
            <a:custGeom>
              <a:avLst/>
              <a:gdLst>
                <a:gd name="T0" fmla="*/ 0 w 91"/>
                <a:gd name="T1" fmla="*/ 0 h 4184"/>
                <a:gd name="T2" fmla="*/ 0 w 91"/>
                <a:gd name="T3" fmla="*/ 0 h 4184"/>
                <a:gd name="T4" fmla="*/ 0 w 91"/>
                <a:gd name="T5" fmla="*/ 0 h 4184"/>
                <a:gd name="T6" fmla="*/ 0 w 91"/>
                <a:gd name="T7" fmla="*/ 0 h 4184"/>
                <a:gd name="T8" fmla="*/ 0 w 91"/>
                <a:gd name="T9" fmla="*/ 0 h 4184"/>
                <a:gd name="T10" fmla="*/ 0 w 91"/>
                <a:gd name="T11" fmla="*/ 0 h 4184"/>
                <a:gd name="T12" fmla="*/ 0 w 91"/>
                <a:gd name="T13" fmla="*/ 0 h 4184"/>
                <a:gd name="T14" fmla="*/ 0 w 91"/>
                <a:gd name="T15" fmla="*/ 0 h 4184"/>
                <a:gd name="T16" fmla="*/ 0 w 91"/>
                <a:gd name="T17" fmla="*/ 0 h 4184"/>
                <a:gd name="T18" fmla="*/ 0 w 91"/>
                <a:gd name="T19" fmla="*/ 0 h 41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4184"/>
                <a:gd name="T32" fmla="*/ 91 w 91"/>
                <a:gd name="T33" fmla="*/ 4184 h 41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4184">
                  <a:moveTo>
                    <a:pt x="45" y="0"/>
                  </a:moveTo>
                  <a:lnTo>
                    <a:pt x="0" y="51"/>
                  </a:lnTo>
                  <a:lnTo>
                    <a:pt x="0" y="4184"/>
                  </a:lnTo>
                  <a:lnTo>
                    <a:pt x="91" y="4184"/>
                  </a:lnTo>
                  <a:lnTo>
                    <a:pt x="91" y="51"/>
                  </a:lnTo>
                  <a:lnTo>
                    <a:pt x="45" y="102"/>
                  </a:lnTo>
                  <a:lnTo>
                    <a:pt x="45" y="0"/>
                  </a:lnTo>
                  <a:lnTo>
                    <a:pt x="0" y="0"/>
                  </a:lnTo>
                  <a:lnTo>
                    <a:pt x="0" y="51"/>
                  </a:lnTo>
                  <a:lnTo>
                    <a:pt x="45" y="0"/>
                  </a:lnTo>
                  <a:close/>
                </a:path>
              </a:pathLst>
            </a:custGeom>
            <a:solidFill>
              <a:srgbClr val="1F1A17"/>
            </a:solidFill>
            <a:ln w="9525">
              <a:noFill/>
              <a:round/>
              <a:headEnd/>
              <a:tailEnd/>
            </a:ln>
          </p:spPr>
          <p:txBody>
            <a:bodyPr/>
            <a:lstStyle/>
            <a:p>
              <a:endParaRPr lang="en-US"/>
            </a:p>
          </p:txBody>
        </p:sp>
        <p:sp>
          <p:nvSpPr>
            <p:cNvPr id="53291" name="Rectangle 34"/>
            <p:cNvSpPr>
              <a:spLocks noChangeArrowheads="1"/>
            </p:cNvSpPr>
            <p:nvPr/>
          </p:nvSpPr>
          <p:spPr bwMode="auto">
            <a:xfrm>
              <a:off x="4271" y="3332"/>
              <a:ext cx="206" cy="394"/>
            </a:xfrm>
            <a:prstGeom prst="rect">
              <a:avLst/>
            </a:prstGeom>
            <a:solidFill>
              <a:srgbClr val="DC2B19"/>
            </a:solidFill>
            <a:ln w="9525">
              <a:noFill/>
              <a:miter lim="800000"/>
              <a:headEnd/>
              <a:tailEnd/>
            </a:ln>
          </p:spPr>
          <p:txBody>
            <a:bodyPr/>
            <a:lstStyle/>
            <a:p>
              <a:pPr eaLnBrk="0" hangingPunct="0"/>
              <a:endParaRPr lang="de-CH"/>
            </a:p>
          </p:txBody>
        </p:sp>
        <p:sp>
          <p:nvSpPr>
            <p:cNvPr id="53292" name="Freeform 35"/>
            <p:cNvSpPr>
              <a:spLocks/>
            </p:cNvSpPr>
            <p:nvPr/>
          </p:nvSpPr>
          <p:spPr bwMode="auto">
            <a:xfrm>
              <a:off x="4264" y="3325"/>
              <a:ext cx="213" cy="14"/>
            </a:xfrm>
            <a:custGeom>
              <a:avLst/>
              <a:gdLst>
                <a:gd name="T0" fmla="*/ 0 w 1279"/>
                <a:gd name="T1" fmla="*/ 0 h 102"/>
                <a:gd name="T2" fmla="*/ 0 w 1279"/>
                <a:gd name="T3" fmla="*/ 0 h 102"/>
                <a:gd name="T4" fmla="*/ 0 w 1279"/>
                <a:gd name="T5" fmla="*/ 0 h 102"/>
                <a:gd name="T6" fmla="*/ 0 w 1279"/>
                <a:gd name="T7" fmla="*/ 0 h 102"/>
                <a:gd name="T8" fmla="*/ 0 w 1279"/>
                <a:gd name="T9" fmla="*/ 0 h 102"/>
                <a:gd name="T10" fmla="*/ 0 w 1279"/>
                <a:gd name="T11" fmla="*/ 0 h 102"/>
                <a:gd name="T12" fmla="*/ 0 w 1279"/>
                <a:gd name="T13" fmla="*/ 0 h 102"/>
                <a:gd name="T14" fmla="*/ 0 w 1279"/>
                <a:gd name="T15" fmla="*/ 0 h 102"/>
                <a:gd name="T16" fmla="*/ 0 w 1279"/>
                <a:gd name="T17" fmla="*/ 0 h 102"/>
                <a:gd name="T18" fmla="*/ 0 w 1279"/>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9"/>
                <a:gd name="T31" fmla="*/ 0 h 102"/>
                <a:gd name="T32" fmla="*/ 1279 w 1279"/>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9" h="102">
                  <a:moveTo>
                    <a:pt x="92" y="51"/>
                  </a:moveTo>
                  <a:lnTo>
                    <a:pt x="47" y="102"/>
                  </a:lnTo>
                  <a:lnTo>
                    <a:pt x="1279" y="102"/>
                  </a:lnTo>
                  <a:lnTo>
                    <a:pt x="1279" y="0"/>
                  </a:lnTo>
                  <a:lnTo>
                    <a:pt x="47" y="0"/>
                  </a:lnTo>
                  <a:lnTo>
                    <a:pt x="0" y="51"/>
                  </a:lnTo>
                  <a:lnTo>
                    <a:pt x="47" y="0"/>
                  </a:lnTo>
                  <a:lnTo>
                    <a:pt x="0" y="0"/>
                  </a:lnTo>
                  <a:lnTo>
                    <a:pt x="0" y="51"/>
                  </a:lnTo>
                  <a:lnTo>
                    <a:pt x="92" y="51"/>
                  </a:lnTo>
                  <a:close/>
                </a:path>
              </a:pathLst>
            </a:custGeom>
            <a:solidFill>
              <a:srgbClr val="1F1A17"/>
            </a:solidFill>
            <a:ln w="9525">
              <a:noFill/>
              <a:round/>
              <a:headEnd/>
              <a:tailEnd/>
            </a:ln>
          </p:spPr>
          <p:txBody>
            <a:bodyPr/>
            <a:lstStyle/>
            <a:p>
              <a:endParaRPr lang="en-US"/>
            </a:p>
          </p:txBody>
        </p:sp>
        <p:sp>
          <p:nvSpPr>
            <p:cNvPr id="53293" name="Freeform 36"/>
            <p:cNvSpPr>
              <a:spLocks/>
            </p:cNvSpPr>
            <p:nvPr/>
          </p:nvSpPr>
          <p:spPr bwMode="auto">
            <a:xfrm>
              <a:off x="4264" y="3332"/>
              <a:ext cx="15" cy="401"/>
            </a:xfrm>
            <a:custGeom>
              <a:avLst/>
              <a:gdLst>
                <a:gd name="T0" fmla="*/ 0 w 92"/>
                <a:gd name="T1" fmla="*/ 0 h 2806"/>
                <a:gd name="T2" fmla="*/ 0 w 92"/>
                <a:gd name="T3" fmla="*/ 0 h 2806"/>
                <a:gd name="T4" fmla="*/ 0 w 92"/>
                <a:gd name="T5" fmla="*/ 0 h 2806"/>
                <a:gd name="T6" fmla="*/ 0 w 92"/>
                <a:gd name="T7" fmla="*/ 0 h 2806"/>
                <a:gd name="T8" fmla="*/ 0 w 92"/>
                <a:gd name="T9" fmla="*/ 0 h 2806"/>
                <a:gd name="T10" fmla="*/ 0 w 92"/>
                <a:gd name="T11" fmla="*/ 0 h 2806"/>
                <a:gd name="T12" fmla="*/ 0 w 92"/>
                <a:gd name="T13" fmla="*/ 0 h 2806"/>
                <a:gd name="T14" fmla="*/ 0 w 92"/>
                <a:gd name="T15" fmla="*/ 0 h 2806"/>
                <a:gd name="T16" fmla="*/ 0 w 92"/>
                <a:gd name="T17" fmla="*/ 0 h 2806"/>
                <a:gd name="T18" fmla="*/ 0 w 92"/>
                <a:gd name="T19" fmla="*/ 0 h 28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2806"/>
                <a:gd name="T32" fmla="*/ 92 w 92"/>
                <a:gd name="T33" fmla="*/ 2806 h 28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2806">
                  <a:moveTo>
                    <a:pt x="47" y="2704"/>
                  </a:moveTo>
                  <a:lnTo>
                    <a:pt x="92" y="2755"/>
                  </a:lnTo>
                  <a:lnTo>
                    <a:pt x="92" y="0"/>
                  </a:lnTo>
                  <a:lnTo>
                    <a:pt x="0" y="0"/>
                  </a:lnTo>
                  <a:lnTo>
                    <a:pt x="0" y="2755"/>
                  </a:lnTo>
                  <a:lnTo>
                    <a:pt x="47" y="2806"/>
                  </a:lnTo>
                  <a:lnTo>
                    <a:pt x="0" y="2755"/>
                  </a:lnTo>
                  <a:lnTo>
                    <a:pt x="0" y="2806"/>
                  </a:lnTo>
                  <a:lnTo>
                    <a:pt x="47" y="2806"/>
                  </a:lnTo>
                  <a:lnTo>
                    <a:pt x="47" y="2704"/>
                  </a:lnTo>
                  <a:close/>
                </a:path>
              </a:pathLst>
            </a:custGeom>
            <a:solidFill>
              <a:srgbClr val="1F1A17"/>
            </a:solidFill>
            <a:ln w="9525">
              <a:noFill/>
              <a:round/>
              <a:headEnd/>
              <a:tailEnd/>
            </a:ln>
          </p:spPr>
          <p:txBody>
            <a:bodyPr/>
            <a:lstStyle/>
            <a:p>
              <a:endParaRPr lang="en-US"/>
            </a:p>
          </p:txBody>
        </p:sp>
        <p:sp>
          <p:nvSpPr>
            <p:cNvPr id="53294" name="Freeform 37"/>
            <p:cNvSpPr>
              <a:spLocks/>
            </p:cNvSpPr>
            <p:nvPr/>
          </p:nvSpPr>
          <p:spPr bwMode="auto">
            <a:xfrm>
              <a:off x="4271" y="3718"/>
              <a:ext cx="213" cy="15"/>
            </a:xfrm>
            <a:custGeom>
              <a:avLst/>
              <a:gdLst>
                <a:gd name="T0" fmla="*/ 0 w 1277"/>
                <a:gd name="T1" fmla="*/ 0 h 102"/>
                <a:gd name="T2" fmla="*/ 0 w 1277"/>
                <a:gd name="T3" fmla="*/ 0 h 102"/>
                <a:gd name="T4" fmla="*/ 0 w 1277"/>
                <a:gd name="T5" fmla="*/ 0 h 102"/>
                <a:gd name="T6" fmla="*/ 0 w 1277"/>
                <a:gd name="T7" fmla="*/ 0 h 102"/>
                <a:gd name="T8" fmla="*/ 0 w 1277"/>
                <a:gd name="T9" fmla="*/ 0 h 102"/>
                <a:gd name="T10" fmla="*/ 0 w 1277"/>
                <a:gd name="T11" fmla="*/ 0 h 102"/>
                <a:gd name="T12" fmla="*/ 0 w 1277"/>
                <a:gd name="T13" fmla="*/ 0 h 102"/>
                <a:gd name="T14" fmla="*/ 0 w 1277"/>
                <a:gd name="T15" fmla="*/ 0 h 102"/>
                <a:gd name="T16" fmla="*/ 0 w 1277"/>
                <a:gd name="T17" fmla="*/ 0 h 102"/>
                <a:gd name="T18" fmla="*/ 0 w 1277"/>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7"/>
                <a:gd name="T31" fmla="*/ 0 h 102"/>
                <a:gd name="T32" fmla="*/ 1277 w 1277"/>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7" h="102">
                  <a:moveTo>
                    <a:pt x="1186" y="51"/>
                  </a:moveTo>
                  <a:lnTo>
                    <a:pt x="1232" y="0"/>
                  </a:lnTo>
                  <a:lnTo>
                    <a:pt x="0" y="0"/>
                  </a:lnTo>
                  <a:lnTo>
                    <a:pt x="0" y="102"/>
                  </a:lnTo>
                  <a:lnTo>
                    <a:pt x="1232" y="102"/>
                  </a:lnTo>
                  <a:lnTo>
                    <a:pt x="1277" y="51"/>
                  </a:lnTo>
                  <a:lnTo>
                    <a:pt x="1232" y="102"/>
                  </a:lnTo>
                  <a:lnTo>
                    <a:pt x="1277" y="102"/>
                  </a:lnTo>
                  <a:lnTo>
                    <a:pt x="1277" y="51"/>
                  </a:lnTo>
                  <a:lnTo>
                    <a:pt x="1186" y="51"/>
                  </a:lnTo>
                  <a:close/>
                </a:path>
              </a:pathLst>
            </a:custGeom>
            <a:solidFill>
              <a:srgbClr val="1F1A17"/>
            </a:solidFill>
            <a:ln w="9525">
              <a:noFill/>
              <a:round/>
              <a:headEnd/>
              <a:tailEnd/>
            </a:ln>
          </p:spPr>
          <p:txBody>
            <a:bodyPr/>
            <a:lstStyle/>
            <a:p>
              <a:endParaRPr lang="en-US"/>
            </a:p>
          </p:txBody>
        </p:sp>
        <p:sp>
          <p:nvSpPr>
            <p:cNvPr id="53295" name="Freeform 38"/>
            <p:cNvSpPr>
              <a:spLocks/>
            </p:cNvSpPr>
            <p:nvPr/>
          </p:nvSpPr>
          <p:spPr bwMode="auto">
            <a:xfrm>
              <a:off x="4469" y="3325"/>
              <a:ext cx="15" cy="401"/>
            </a:xfrm>
            <a:custGeom>
              <a:avLst/>
              <a:gdLst>
                <a:gd name="T0" fmla="*/ 0 w 91"/>
                <a:gd name="T1" fmla="*/ 0 h 2806"/>
                <a:gd name="T2" fmla="*/ 0 w 91"/>
                <a:gd name="T3" fmla="*/ 0 h 2806"/>
                <a:gd name="T4" fmla="*/ 0 w 91"/>
                <a:gd name="T5" fmla="*/ 0 h 2806"/>
                <a:gd name="T6" fmla="*/ 0 w 91"/>
                <a:gd name="T7" fmla="*/ 0 h 2806"/>
                <a:gd name="T8" fmla="*/ 0 w 91"/>
                <a:gd name="T9" fmla="*/ 0 h 2806"/>
                <a:gd name="T10" fmla="*/ 0 w 91"/>
                <a:gd name="T11" fmla="*/ 0 h 2806"/>
                <a:gd name="T12" fmla="*/ 0 w 91"/>
                <a:gd name="T13" fmla="*/ 0 h 2806"/>
                <a:gd name="T14" fmla="*/ 0 w 91"/>
                <a:gd name="T15" fmla="*/ 0 h 2806"/>
                <a:gd name="T16" fmla="*/ 0 w 91"/>
                <a:gd name="T17" fmla="*/ 0 h 2806"/>
                <a:gd name="T18" fmla="*/ 0 w 91"/>
                <a:gd name="T19" fmla="*/ 0 h 28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2806"/>
                <a:gd name="T32" fmla="*/ 91 w 91"/>
                <a:gd name="T33" fmla="*/ 2806 h 28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2806">
                  <a:moveTo>
                    <a:pt x="46" y="102"/>
                  </a:moveTo>
                  <a:lnTo>
                    <a:pt x="0" y="51"/>
                  </a:lnTo>
                  <a:lnTo>
                    <a:pt x="0" y="2806"/>
                  </a:lnTo>
                  <a:lnTo>
                    <a:pt x="91" y="2806"/>
                  </a:lnTo>
                  <a:lnTo>
                    <a:pt x="91" y="51"/>
                  </a:lnTo>
                  <a:lnTo>
                    <a:pt x="46" y="0"/>
                  </a:lnTo>
                  <a:lnTo>
                    <a:pt x="91" y="51"/>
                  </a:lnTo>
                  <a:lnTo>
                    <a:pt x="91" y="0"/>
                  </a:lnTo>
                  <a:lnTo>
                    <a:pt x="46" y="0"/>
                  </a:lnTo>
                  <a:lnTo>
                    <a:pt x="46" y="102"/>
                  </a:lnTo>
                  <a:close/>
                </a:path>
              </a:pathLst>
            </a:custGeom>
            <a:solidFill>
              <a:srgbClr val="1F1A17"/>
            </a:solidFill>
            <a:ln w="9525">
              <a:noFill/>
              <a:round/>
              <a:headEnd/>
              <a:tailEnd/>
            </a:ln>
          </p:spPr>
          <p:txBody>
            <a:bodyPr/>
            <a:lstStyle/>
            <a:p>
              <a:endParaRPr lang="en-US"/>
            </a:p>
          </p:txBody>
        </p:sp>
        <p:sp>
          <p:nvSpPr>
            <p:cNvPr id="53296" name="Rectangle 39"/>
            <p:cNvSpPr>
              <a:spLocks noChangeArrowheads="1"/>
            </p:cNvSpPr>
            <p:nvPr/>
          </p:nvSpPr>
          <p:spPr bwMode="auto">
            <a:xfrm>
              <a:off x="4477" y="3595"/>
              <a:ext cx="205" cy="131"/>
            </a:xfrm>
            <a:prstGeom prst="rect">
              <a:avLst/>
            </a:prstGeom>
            <a:solidFill>
              <a:srgbClr val="DC2B19"/>
            </a:solidFill>
            <a:ln w="9525">
              <a:noFill/>
              <a:miter lim="800000"/>
              <a:headEnd/>
              <a:tailEnd/>
            </a:ln>
          </p:spPr>
          <p:txBody>
            <a:bodyPr/>
            <a:lstStyle/>
            <a:p>
              <a:pPr eaLnBrk="0" hangingPunct="0"/>
              <a:endParaRPr lang="de-CH"/>
            </a:p>
          </p:txBody>
        </p:sp>
        <p:sp>
          <p:nvSpPr>
            <p:cNvPr id="53297" name="Freeform 40"/>
            <p:cNvSpPr>
              <a:spLocks/>
            </p:cNvSpPr>
            <p:nvPr/>
          </p:nvSpPr>
          <p:spPr bwMode="auto">
            <a:xfrm>
              <a:off x="4477" y="3587"/>
              <a:ext cx="213" cy="15"/>
            </a:xfrm>
            <a:custGeom>
              <a:avLst/>
              <a:gdLst>
                <a:gd name="T0" fmla="*/ 0 w 1278"/>
                <a:gd name="T1" fmla="*/ 0 h 101"/>
                <a:gd name="T2" fmla="*/ 0 w 1278"/>
                <a:gd name="T3" fmla="*/ 0 h 101"/>
                <a:gd name="T4" fmla="*/ 0 w 1278"/>
                <a:gd name="T5" fmla="*/ 0 h 101"/>
                <a:gd name="T6" fmla="*/ 0 w 1278"/>
                <a:gd name="T7" fmla="*/ 0 h 101"/>
                <a:gd name="T8" fmla="*/ 0 w 1278"/>
                <a:gd name="T9" fmla="*/ 0 h 101"/>
                <a:gd name="T10" fmla="*/ 0 w 1278"/>
                <a:gd name="T11" fmla="*/ 0 h 101"/>
                <a:gd name="T12" fmla="*/ 0 w 1278"/>
                <a:gd name="T13" fmla="*/ 0 h 101"/>
                <a:gd name="T14" fmla="*/ 0 w 1278"/>
                <a:gd name="T15" fmla="*/ 0 h 101"/>
                <a:gd name="T16" fmla="*/ 0 w 1278"/>
                <a:gd name="T17" fmla="*/ 0 h 101"/>
                <a:gd name="T18" fmla="*/ 0 w 1278"/>
                <a:gd name="T19" fmla="*/ 0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101"/>
                <a:gd name="T32" fmla="*/ 1278 w 1278"/>
                <a:gd name="T33" fmla="*/ 101 h 1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101">
                  <a:moveTo>
                    <a:pt x="1278" y="51"/>
                  </a:moveTo>
                  <a:lnTo>
                    <a:pt x="1232" y="0"/>
                  </a:lnTo>
                  <a:lnTo>
                    <a:pt x="0" y="0"/>
                  </a:lnTo>
                  <a:lnTo>
                    <a:pt x="0" y="101"/>
                  </a:lnTo>
                  <a:lnTo>
                    <a:pt x="1232" y="101"/>
                  </a:lnTo>
                  <a:lnTo>
                    <a:pt x="1187" y="51"/>
                  </a:lnTo>
                  <a:lnTo>
                    <a:pt x="1278" y="51"/>
                  </a:lnTo>
                  <a:lnTo>
                    <a:pt x="1278" y="0"/>
                  </a:lnTo>
                  <a:lnTo>
                    <a:pt x="1232" y="0"/>
                  </a:lnTo>
                  <a:lnTo>
                    <a:pt x="1278" y="51"/>
                  </a:lnTo>
                  <a:close/>
                </a:path>
              </a:pathLst>
            </a:custGeom>
            <a:solidFill>
              <a:srgbClr val="1F1A17"/>
            </a:solidFill>
            <a:ln w="9525">
              <a:noFill/>
              <a:round/>
              <a:headEnd/>
              <a:tailEnd/>
            </a:ln>
          </p:spPr>
          <p:txBody>
            <a:bodyPr/>
            <a:lstStyle/>
            <a:p>
              <a:endParaRPr lang="en-US"/>
            </a:p>
          </p:txBody>
        </p:sp>
        <p:sp>
          <p:nvSpPr>
            <p:cNvPr id="53298" name="Freeform 41"/>
            <p:cNvSpPr>
              <a:spLocks/>
            </p:cNvSpPr>
            <p:nvPr/>
          </p:nvSpPr>
          <p:spPr bwMode="auto">
            <a:xfrm>
              <a:off x="4674" y="3595"/>
              <a:ext cx="16" cy="138"/>
            </a:xfrm>
            <a:custGeom>
              <a:avLst/>
              <a:gdLst>
                <a:gd name="T0" fmla="*/ 0 w 91"/>
                <a:gd name="T1" fmla="*/ 0 h 969"/>
                <a:gd name="T2" fmla="*/ 0 w 91"/>
                <a:gd name="T3" fmla="*/ 0 h 969"/>
                <a:gd name="T4" fmla="*/ 0 w 91"/>
                <a:gd name="T5" fmla="*/ 0 h 969"/>
                <a:gd name="T6" fmla="*/ 0 w 91"/>
                <a:gd name="T7" fmla="*/ 0 h 969"/>
                <a:gd name="T8" fmla="*/ 0 w 91"/>
                <a:gd name="T9" fmla="*/ 0 h 969"/>
                <a:gd name="T10" fmla="*/ 0 w 91"/>
                <a:gd name="T11" fmla="*/ 0 h 969"/>
                <a:gd name="T12" fmla="*/ 0 w 91"/>
                <a:gd name="T13" fmla="*/ 0 h 969"/>
                <a:gd name="T14" fmla="*/ 0 w 91"/>
                <a:gd name="T15" fmla="*/ 0 h 969"/>
                <a:gd name="T16" fmla="*/ 0 w 91"/>
                <a:gd name="T17" fmla="*/ 0 h 969"/>
                <a:gd name="T18" fmla="*/ 0 w 91"/>
                <a:gd name="T19" fmla="*/ 0 h 9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969"/>
                <a:gd name="T32" fmla="*/ 91 w 91"/>
                <a:gd name="T33" fmla="*/ 969 h 9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969">
                  <a:moveTo>
                    <a:pt x="45" y="969"/>
                  </a:moveTo>
                  <a:lnTo>
                    <a:pt x="91" y="918"/>
                  </a:lnTo>
                  <a:lnTo>
                    <a:pt x="91" y="0"/>
                  </a:lnTo>
                  <a:lnTo>
                    <a:pt x="0" y="0"/>
                  </a:lnTo>
                  <a:lnTo>
                    <a:pt x="0" y="918"/>
                  </a:lnTo>
                  <a:lnTo>
                    <a:pt x="45" y="867"/>
                  </a:lnTo>
                  <a:lnTo>
                    <a:pt x="45" y="969"/>
                  </a:lnTo>
                  <a:lnTo>
                    <a:pt x="91" y="969"/>
                  </a:lnTo>
                  <a:lnTo>
                    <a:pt x="91" y="918"/>
                  </a:lnTo>
                  <a:lnTo>
                    <a:pt x="45" y="969"/>
                  </a:lnTo>
                  <a:close/>
                </a:path>
              </a:pathLst>
            </a:custGeom>
            <a:solidFill>
              <a:srgbClr val="1F1A17"/>
            </a:solidFill>
            <a:ln w="9525">
              <a:noFill/>
              <a:round/>
              <a:headEnd/>
              <a:tailEnd/>
            </a:ln>
          </p:spPr>
          <p:txBody>
            <a:bodyPr/>
            <a:lstStyle/>
            <a:p>
              <a:endParaRPr lang="en-US"/>
            </a:p>
          </p:txBody>
        </p:sp>
        <p:sp>
          <p:nvSpPr>
            <p:cNvPr id="53299" name="Freeform 42"/>
            <p:cNvSpPr>
              <a:spLocks/>
            </p:cNvSpPr>
            <p:nvPr/>
          </p:nvSpPr>
          <p:spPr bwMode="auto">
            <a:xfrm>
              <a:off x="4469" y="3718"/>
              <a:ext cx="213" cy="15"/>
            </a:xfrm>
            <a:custGeom>
              <a:avLst/>
              <a:gdLst>
                <a:gd name="T0" fmla="*/ 0 w 1278"/>
                <a:gd name="T1" fmla="*/ 0 h 102"/>
                <a:gd name="T2" fmla="*/ 0 w 1278"/>
                <a:gd name="T3" fmla="*/ 0 h 102"/>
                <a:gd name="T4" fmla="*/ 0 w 1278"/>
                <a:gd name="T5" fmla="*/ 0 h 102"/>
                <a:gd name="T6" fmla="*/ 0 w 1278"/>
                <a:gd name="T7" fmla="*/ 0 h 102"/>
                <a:gd name="T8" fmla="*/ 0 w 1278"/>
                <a:gd name="T9" fmla="*/ 0 h 102"/>
                <a:gd name="T10" fmla="*/ 0 w 1278"/>
                <a:gd name="T11" fmla="*/ 0 h 102"/>
                <a:gd name="T12" fmla="*/ 0 w 1278"/>
                <a:gd name="T13" fmla="*/ 0 h 102"/>
                <a:gd name="T14" fmla="*/ 0 w 1278"/>
                <a:gd name="T15" fmla="*/ 0 h 102"/>
                <a:gd name="T16" fmla="*/ 0 w 1278"/>
                <a:gd name="T17" fmla="*/ 0 h 102"/>
                <a:gd name="T18" fmla="*/ 0 w 1278"/>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102"/>
                <a:gd name="T32" fmla="*/ 1278 w 1278"/>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102">
                  <a:moveTo>
                    <a:pt x="0" y="51"/>
                  </a:moveTo>
                  <a:lnTo>
                    <a:pt x="46" y="102"/>
                  </a:lnTo>
                  <a:lnTo>
                    <a:pt x="1278" y="102"/>
                  </a:lnTo>
                  <a:lnTo>
                    <a:pt x="1278" y="0"/>
                  </a:lnTo>
                  <a:lnTo>
                    <a:pt x="46" y="0"/>
                  </a:lnTo>
                  <a:lnTo>
                    <a:pt x="91" y="51"/>
                  </a:lnTo>
                  <a:lnTo>
                    <a:pt x="0" y="51"/>
                  </a:lnTo>
                  <a:lnTo>
                    <a:pt x="0" y="102"/>
                  </a:lnTo>
                  <a:lnTo>
                    <a:pt x="46" y="102"/>
                  </a:lnTo>
                  <a:lnTo>
                    <a:pt x="0" y="51"/>
                  </a:lnTo>
                  <a:close/>
                </a:path>
              </a:pathLst>
            </a:custGeom>
            <a:solidFill>
              <a:srgbClr val="1F1A17"/>
            </a:solidFill>
            <a:ln w="9525">
              <a:noFill/>
              <a:round/>
              <a:headEnd/>
              <a:tailEnd/>
            </a:ln>
          </p:spPr>
          <p:txBody>
            <a:bodyPr/>
            <a:lstStyle/>
            <a:p>
              <a:endParaRPr lang="en-US"/>
            </a:p>
          </p:txBody>
        </p:sp>
        <p:sp>
          <p:nvSpPr>
            <p:cNvPr id="53300" name="Freeform 43"/>
            <p:cNvSpPr>
              <a:spLocks/>
            </p:cNvSpPr>
            <p:nvPr/>
          </p:nvSpPr>
          <p:spPr bwMode="auto">
            <a:xfrm>
              <a:off x="4469" y="3587"/>
              <a:ext cx="15" cy="139"/>
            </a:xfrm>
            <a:custGeom>
              <a:avLst/>
              <a:gdLst>
                <a:gd name="T0" fmla="*/ 0 w 91"/>
                <a:gd name="T1" fmla="*/ 0 h 969"/>
                <a:gd name="T2" fmla="*/ 0 w 91"/>
                <a:gd name="T3" fmla="*/ 0 h 969"/>
                <a:gd name="T4" fmla="*/ 0 w 91"/>
                <a:gd name="T5" fmla="*/ 0 h 969"/>
                <a:gd name="T6" fmla="*/ 0 w 91"/>
                <a:gd name="T7" fmla="*/ 0 h 969"/>
                <a:gd name="T8" fmla="*/ 0 w 91"/>
                <a:gd name="T9" fmla="*/ 0 h 969"/>
                <a:gd name="T10" fmla="*/ 0 w 91"/>
                <a:gd name="T11" fmla="*/ 0 h 969"/>
                <a:gd name="T12" fmla="*/ 0 w 91"/>
                <a:gd name="T13" fmla="*/ 0 h 969"/>
                <a:gd name="T14" fmla="*/ 0 w 91"/>
                <a:gd name="T15" fmla="*/ 0 h 969"/>
                <a:gd name="T16" fmla="*/ 0 w 91"/>
                <a:gd name="T17" fmla="*/ 0 h 969"/>
                <a:gd name="T18" fmla="*/ 0 w 91"/>
                <a:gd name="T19" fmla="*/ 0 h 9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969"/>
                <a:gd name="T32" fmla="*/ 91 w 91"/>
                <a:gd name="T33" fmla="*/ 969 h 9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969">
                  <a:moveTo>
                    <a:pt x="46" y="0"/>
                  </a:moveTo>
                  <a:lnTo>
                    <a:pt x="0" y="51"/>
                  </a:lnTo>
                  <a:lnTo>
                    <a:pt x="0" y="969"/>
                  </a:lnTo>
                  <a:lnTo>
                    <a:pt x="91" y="969"/>
                  </a:lnTo>
                  <a:lnTo>
                    <a:pt x="91" y="51"/>
                  </a:lnTo>
                  <a:lnTo>
                    <a:pt x="46" y="101"/>
                  </a:lnTo>
                  <a:lnTo>
                    <a:pt x="46" y="0"/>
                  </a:lnTo>
                  <a:lnTo>
                    <a:pt x="0" y="0"/>
                  </a:lnTo>
                  <a:lnTo>
                    <a:pt x="0" y="51"/>
                  </a:lnTo>
                  <a:lnTo>
                    <a:pt x="46" y="0"/>
                  </a:lnTo>
                  <a:close/>
                </a:path>
              </a:pathLst>
            </a:custGeom>
            <a:solidFill>
              <a:srgbClr val="1F1A17"/>
            </a:solidFill>
            <a:ln w="9525">
              <a:noFill/>
              <a:round/>
              <a:headEnd/>
              <a:tailEnd/>
            </a:ln>
          </p:spPr>
          <p:txBody>
            <a:bodyPr/>
            <a:lstStyle/>
            <a:p>
              <a:endParaRPr lang="en-US"/>
            </a:p>
          </p:txBody>
        </p:sp>
        <p:sp>
          <p:nvSpPr>
            <p:cNvPr id="53301" name="Rectangle 44"/>
            <p:cNvSpPr>
              <a:spLocks noChangeArrowheads="1"/>
            </p:cNvSpPr>
            <p:nvPr/>
          </p:nvSpPr>
          <p:spPr bwMode="auto">
            <a:xfrm>
              <a:off x="4682" y="3529"/>
              <a:ext cx="206" cy="197"/>
            </a:xfrm>
            <a:prstGeom prst="rect">
              <a:avLst/>
            </a:prstGeom>
            <a:solidFill>
              <a:srgbClr val="DC2B19"/>
            </a:solidFill>
            <a:ln w="9525">
              <a:noFill/>
              <a:miter lim="800000"/>
              <a:headEnd/>
              <a:tailEnd/>
            </a:ln>
          </p:spPr>
          <p:txBody>
            <a:bodyPr/>
            <a:lstStyle/>
            <a:p>
              <a:pPr eaLnBrk="0" hangingPunct="0"/>
              <a:endParaRPr lang="de-CH"/>
            </a:p>
          </p:txBody>
        </p:sp>
        <p:sp>
          <p:nvSpPr>
            <p:cNvPr id="53302" name="Freeform 45"/>
            <p:cNvSpPr>
              <a:spLocks/>
            </p:cNvSpPr>
            <p:nvPr/>
          </p:nvSpPr>
          <p:spPr bwMode="auto">
            <a:xfrm>
              <a:off x="4682" y="3522"/>
              <a:ext cx="213" cy="14"/>
            </a:xfrm>
            <a:custGeom>
              <a:avLst/>
              <a:gdLst>
                <a:gd name="T0" fmla="*/ 0 w 1279"/>
                <a:gd name="T1" fmla="*/ 0 h 102"/>
                <a:gd name="T2" fmla="*/ 0 w 1279"/>
                <a:gd name="T3" fmla="*/ 0 h 102"/>
                <a:gd name="T4" fmla="*/ 0 w 1279"/>
                <a:gd name="T5" fmla="*/ 0 h 102"/>
                <a:gd name="T6" fmla="*/ 0 w 1279"/>
                <a:gd name="T7" fmla="*/ 0 h 102"/>
                <a:gd name="T8" fmla="*/ 0 w 1279"/>
                <a:gd name="T9" fmla="*/ 0 h 102"/>
                <a:gd name="T10" fmla="*/ 0 w 1279"/>
                <a:gd name="T11" fmla="*/ 0 h 102"/>
                <a:gd name="T12" fmla="*/ 0 w 1279"/>
                <a:gd name="T13" fmla="*/ 0 h 102"/>
                <a:gd name="T14" fmla="*/ 0 w 1279"/>
                <a:gd name="T15" fmla="*/ 0 h 102"/>
                <a:gd name="T16" fmla="*/ 0 w 1279"/>
                <a:gd name="T17" fmla="*/ 0 h 102"/>
                <a:gd name="T18" fmla="*/ 0 w 1279"/>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9"/>
                <a:gd name="T31" fmla="*/ 0 h 102"/>
                <a:gd name="T32" fmla="*/ 1279 w 1279"/>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9" h="102">
                  <a:moveTo>
                    <a:pt x="1279" y="51"/>
                  </a:moveTo>
                  <a:lnTo>
                    <a:pt x="1233" y="0"/>
                  </a:lnTo>
                  <a:lnTo>
                    <a:pt x="0" y="0"/>
                  </a:lnTo>
                  <a:lnTo>
                    <a:pt x="0" y="102"/>
                  </a:lnTo>
                  <a:lnTo>
                    <a:pt x="1233" y="102"/>
                  </a:lnTo>
                  <a:lnTo>
                    <a:pt x="1188" y="51"/>
                  </a:lnTo>
                  <a:lnTo>
                    <a:pt x="1279" y="51"/>
                  </a:lnTo>
                  <a:lnTo>
                    <a:pt x="1279" y="0"/>
                  </a:lnTo>
                  <a:lnTo>
                    <a:pt x="1233" y="0"/>
                  </a:lnTo>
                  <a:lnTo>
                    <a:pt x="1279" y="51"/>
                  </a:lnTo>
                  <a:close/>
                </a:path>
              </a:pathLst>
            </a:custGeom>
            <a:solidFill>
              <a:srgbClr val="1F1A17"/>
            </a:solidFill>
            <a:ln w="9525">
              <a:noFill/>
              <a:round/>
              <a:headEnd/>
              <a:tailEnd/>
            </a:ln>
          </p:spPr>
          <p:txBody>
            <a:bodyPr/>
            <a:lstStyle/>
            <a:p>
              <a:endParaRPr lang="en-US"/>
            </a:p>
          </p:txBody>
        </p:sp>
        <p:sp>
          <p:nvSpPr>
            <p:cNvPr id="53303" name="Freeform 46"/>
            <p:cNvSpPr>
              <a:spLocks/>
            </p:cNvSpPr>
            <p:nvPr/>
          </p:nvSpPr>
          <p:spPr bwMode="auto">
            <a:xfrm>
              <a:off x="4880" y="3529"/>
              <a:ext cx="15" cy="204"/>
            </a:xfrm>
            <a:custGeom>
              <a:avLst/>
              <a:gdLst>
                <a:gd name="T0" fmla="*/ 0 w 91"/>
                <a:gd name="T1" fmla="*/ 0 h 1429"/>
                <a:gd name="T2" fmla="*/ 0 w 91"/>
                <a:gd name="T3" fmla="*/ 0 h 1429"/>
                <a:gd name="T4" fmla="*/ 0 w 91"/>
                <a:gd name="T5" fmla="*/ 0 h 1429"/>
                <a:gd name="T6" fmla="*/ 0 w 91"/>
                <a:gd name="T7" fmla="*/ 0 h 1429"/>
                <a:gd name="T8" fmla="*/ 0 w 91"/>
                <a:gd name="T9" fmla="*/ 0 h 1429"/>
                <a:gd name="T10" fmla="*/ 0 w 91"/>
                <a:gd name="T11" fmla="*/ 0 h 1429"/>
                <a:gd name="T12" fmla="*/ 0 w 91"/>
                <a:gd name="T13" fmla="*/ 0 h 1429"/>
                <a:gd name="T14" fmla="*/ 0 w 91"/>
                <a:gd name="T15" fmla="*/ 0 h 1429"/>
                <a:gd name="T16" fmla="*/ 0 w 91"/>
                <a:gd name="T17" fmla="*/ 0 h 1429"/>
                <a:gd name="T18" fmla="*/ 0 w 91"/>
                <a:gd name="T19" fmla="*/ 0 h 14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1429"/>
                <a:gd name="T32" fmla="*/ 91 w 91"/>
                <a:gd name="T33" fmla="*/ 1429 h 14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1429">
                  <a:moveTo>
                    <a:pt x="45" y="1429"/>
                  </a:moveTo>
                  <a:lnTo>
                    <a:pt x="91" y="1378"/>
                  </a:lnTo>
                  <a:lnTo>
                    <a:pt x="91" y="0"/>
                  </a:lnTo>
                  <a:lnTo>
                    <a:pt x="0" y="0"/>
                  </a:lnTo>
                  <a:lnTo>
                    <a:pt x="0" y="1378"/>
                  </a:lnTo>
                  <a:lnTo>
                    <a:pt x="45" y="1327"/>
                  </a:lnTo>
                  <a:lnTo>
                    <a:pt x="45" y="1429"/>
                  </a:lnTo>
                  <a:lnTo>
                    <a:pt x="91" y="1429"/>
                  </a:lnTo>
                  <a:lnTo>
                    <a:pt x="91" y="1378"/>
                  </a:lnTo>
                  <a:lnTo>
                    <a:pt x="45" y="1429"/>
                  </a:lnTo>
                  <a:close/>
                </a:path>
              </a:pathLst>
            </a:custGeom>
            <a:solidFill>
              <a:srgbClr val="1F1A17"/>
            </a:solidFill>
            <a:ln w="9525">
              <a:noFill/>
              <a:round/>
              <a:headEnd/>
              <a:tailEnd/>
            </a:ln>
          </p:spPr>
          <p:txBody>
            <a:bodyPr/>
            <a:lstStyle/>
            <a:p>
              <a:endParaRPr lang="en-US"/>
            </a:p>
          </p:txBody>
        </p:sp>
        <p:sp>
          <p:nvSpPr>
            <p:cNvPr id="53304" name="Freeform 47"/>
            <p:cNvSpPr>
              <a:spLocks/>
            </p:cNvSpPr>
            <p:nvPr/>
          </p:nvSpPr>
          <p:spPr bwMode="auto">
            <a:xfrm>
              <a:off x="4674" y="3718"/>
              <a:ext cx="214" cy="15"/>
            </a:xfrm>
            <a:custGeom>
              <a:avLst/>
              <a:gdLst>
                <a:gd name="T0" fmla="*/ 0 w 1278"/>
                <a:gd name="T1" fmla="*/ 0 h 102"/>
                <a:gd name="T2" fmla="*/ 0 w 1278"/>
                <a:gd name="T3" fmla="*/ 0 h 102"/>
                <a:gd name="T4" fmla="*/ 0 w 1278"/>
                <a:gd name="T5" fmla="*/ 0 h 102"/>
                <a:gd name="T6" fmla="*/ 0 w 1278"/>
                <a:gd name="T7" fmla="*/ 0 h 102"/>
                <a:gd name="T8" fmla="*/ 0 w 1278"/>
                <a:gd name="T9" fmla="*/ 0 h 102"/>
                <a:gd name="T10" fmla="*/ 0 w 1278"/>
                <a:gd name="T11" fmla="*/ 0 h 102"/>
                <a:gd name="T12" fmla="*/ 0 w 1278"/>
                <a:gd name="T13" fmla="*/ 0 h 102"/>
                <a:gd name="T14" fmla="*/ 0 w 1278"/>
                <a:gd name="T15" fmla="*/ 0 h 102"/>
                <a:gd name="T16" fmla="*/ 0 w 1278"/>
                <a:gd name="T17" fmla="*/ 0 h 102"/>
                <a:gd name="T18" fmla="*/ 0 w 1278"/>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102"/>
                <a:gd name="T32" fmla="*/ 1278 w 1278"/>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102">
                  <a:moveTo>
                    <a:pt x="0" y="51"/>
                  </a:moveTo>
                  <a:lnTo>
                    <a:pt x="45" y="102"/>
                  </a:lnTo>
                  <a:lnTo>
                    <a:pt x="1278" y="102"/>
                  </a:lnTo>
                  <a:lnTo>
                    <a:pt x="1278" y="0"/>
                  </a:lnTo>
                  <a:lnTo>
                    <a:pt x="45" y="0"/>
                  </a:lnTo>
                  <a:lnTo>
                    <a:pt x="91" y="51"/>
                  </a:lnTo>
                  <a:lnTo>
                    <a:pt x="0" y="51"/>
                  </a:lnTo>
                  <a:lnTo>
                    <a:pt x="0" y="102"/>
                  </a:lnTo>
                  <a:lnTo>
                    <a:pt x="45" y="102"/>
                  </a:lnTo>
                  <a:lnTo>
                    <a:pt x="0" y="51"/>
                  </a:lnTo>
                  <a:close/>
                </a:path>
              </a:pathLst>
            </a:custGeom>
            <a:solidFill>
              <a:srgbClr val="1F1A17"/>
            </a:solidFill>
            <a:ln w="9525">
              <a:noFill/>
              <a:round/>
              <a:headEnd/>
              <a:tailEnd/>
            </a:ln>
          </p:spPr>
          <p:txBody>
            <a:bodyPr/>
            <a:lstStyle/>
            <a:p>
              <a:endParaRPr lang="en-US"/>
            </a:p>
          </p:txBody>
        </p:sp>
        <p:sp>
          <p:nvSpPr>
            <p:cNvPr id="53305" name="Freeform 48"/>
            <p:cNvSpPr>
              <a:spLocks/>
            </p:cNvSpPr>
            <p:nvPr/>
          </p:nvSpPr>
          <p:spPr bwMode="auto">
            <a:xfrm>
              <a:off x="4674" y="3522"/>
              <a:ext cx="16" cy="204"/>
            </a:xfrm>
            <a:custGeom>
              <a:avLst/>
              <a:gdLst>
                <a:gd name="T0" fmla="*/ 0 w 91"/>
                <a:gd name="T1" fmla="*/ 0 h 1429"/>
                <a:gd name="T2" fmla="*/ 0 w 91"/>
                <a:gd name="T3" fmla="*/ 0 h 1429"/>
                <a:gd name="T4" fmla="*/ 0 w 91"/>
                <a:gd name="T5" fmla="*/ 0 h 1429"/>
                <a:gd name="T6" fmla="*/ 0 w 91"/>
                <a:gd name="T7" fmla="*/ 0 h 1429"/>
                <a:gd name="T8" fmla="*/ 0 w 91"/>
                <a:gd name="T9" fmla="*/ 0 h 1429"/>
                <a:gd name="T10" fmla="*/ 0 w 91"/>
                <a:gd name="T11" fmla="*/ 0 h 1429"/>
                <a:gd name="T12" fmla="*/ 0 w 91"/>
                <a:gd name="T13" fmla="*/ 0 h 1429"/>
                <a:gd name="T14" fmla="*/ 0 w 91"/>
                <a:gd name="T15" fmla="*/ 0 h 1429"/>
                <a:gd name="T16" fmla="*/ 0 w 91"/>
                <a:gd name="T17" fmla="*/ 0 h 1429"/>
                <a:gd name="T18" fmla="*/ 0 w 91"/>
                <a:gd name="T19" fmla="*/ 0 h 14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1429"/>
                <a:gd name="T32" fmla="*/ 91 w 91"/>
                <a:gd name="T33" fmla="*/ 1429 h 14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1429">
                  <a:moveTo>
                    <a:pt x="45" y="0"/>
                  </a:moveTo>
                  <a:lnTo>
                    <a:pt x="0" y="51"/>
                  </a:lnTo>
                  <a:lnTo>
                    <a:pt x="0" y="1429"/>
                  </a:lnTo>
                  <a:lnTo>
                    <a:pt x="91" y="1429"/>
                  </a:lnTo>
                  <a:lnTo>
                    <a:pt x="91" y="51"/>
                  </a:lnTo>
                  <a:lnTo>
                    <a:pt x="45" y="102"/>
                  </a:lnTo>
                  <a:lnTo>
                    <a:pt x="45" y="0"/>
                  </a:lnTo>
                  <a:lnTo>
                    <a:pt x="0" y="0"/>
                  </a:lnTo>
                  <a:lnTo>
                    <a:pt x="0" y="51"/>
                  </a:lnTo>
                  <a:lnTo>
                    <a:pt x="45" y="0"/>
                  </a:lnTo>
                  <a:close/>
                </a:path>
              </a:pathLst>
            </a:custGeom>
            <a:solidFill>
              <a:srgbClr val="1F1A17"/>
            </a:solidFill>
            <a:ln w="9525">
              <a:noFill/>
              <a:round/>
              <a:headEnd/>
              <a:tailEnd/>
            </a:ln>
          </p:spPr>
          <p:txBody>
            <a:bodyPr/>
            <a:lstStyle/>
            <a:p>
              <a:endParaRPr lang="en-US"/>
            </a:p>
          </p:txBody>
        </p:sp>
        <p:sp>
          <p:nvSpPr>
            <p:cNvPr id="53306" name="Rectangle 49"/>
            <p:cNvSpPr>
              <a:spLocks noChangeArrowheads="1"/>
            </p:cNvSpPr>
            <p:nvPr/>
          </p:nvSpPr>
          <p:spPr bwMode="auto">
            <a:xfrm>
              <a:off x="4888" y="3660"/>
              <a:ext cx="205" cy="66"/>
            </a:xfrm>
            <a:prstGeom prst="rect">
              <a:avLst/>
            </a:prstGeom>
            <a:solidFill>
              <a:srgbClr val="DC2B19"/>
            </a:solidFill>
            <a:ln w="9525">
              <a:noFill/>
              <a:miter lim="800000"/>
              <a:headEnd/>
              <a:tailEnd/>
            </a:ln>
          </p:spPr>
          <p:txBody>
            <a:bodyPr/>
            <a:lstStyle/>
            <a:p>
              <a:pPr eaLnBrk="0" hangingPunct="0"/>
              <a:endParaRPr lang="de-CH"/>
            </a:p>
          </p:txBody>
        </p:sp>
        <p:sp>
          <p:nvSpPr>
            <p:cNvPr id="53307" name="Freeform 50"/>
            <p:cNvSpPr>
              <a:spLocks/>
            </p:cNvSpPr>
            <p:nvPr/>
          </p:nvSpPr>
          <p:spPr bwMode="auto">
            <a:xfrm>
              <a:off x="4880" y="3653"/>
              <a:ext cx="213" cy="14"/>
            </a:xfrm>
            <a:custGeom>
              <a:avLst/>
              <a:gdLst>
                <a:gd name="T0" fmla="*/ 0 w 1278"/>
                <a:gd name="T1" fmla="*/ 0 h 102"/>
                <a:gd name="T2" fmla="*/ 0 w 1278"/>
                <a:gd name="T3" fmla="*/ 0 h 102"/>
                <a:gd name="T4" fmla="*/ 0 w 1278"/>
                <a:gd name="T5" fmla="*/ 0 h 102"/>
                <a:gd name="T6" fmla="*/ 0 w 1278"/>
                <a:gd name="T7" fmla="*/ 0 h 102"/>
                <a:gd name="T8" fmla="*/ 0 w 1278"/>
                <a:gd name="T9" fmla="*/ 0 h 102"/>
                <a:gd name="T10" fmla="*/ 0 w 1278"/>
                <a:gd name="T11" fmla="*/ 0 h 102"/>
                <a:gd name="T12" fmla="*/ 0 w 1278"/>
                <a:gd name="T13" fmla="*/ 0 h 102"/>
                <a:gd name="T14" fmla="*/ 0 w 1278"/>
                <a:gd name="T15" fmla="*/ 0 h 102"/>
                <a:gd name="T16" fmla="*/ 0 w 1278"/>
                <a:gd name="T17" fmla="*/ 0 h 102"/>
                <a:gd name="T18" fmla="*/ 0 w 1278"/>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102"/>
                <a:gd name="T32" fmla="*/ 1278 w 1278"/>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102">
                  <a:moveTo>
                    <a:pt x="91" y="51"/>
                  </a:moveTo>
                  <a:lnTo>
                    <a:pt x="45" y="102"/>
                  </a:lnTo>
                  <a:lnTo>
                    <a:pt x="1278" y="102"/>
                  </a:lnTo>
                  <a:lnTo>
                    <a:pt x="1278" y="0"/>
                  </a:lnTo>
                  <a:lnTo>
                    <a:pt x="45" y="0"/>
                  </a:lnTo>
                  <a:lnTo>
                    <a:pt x="0" y="51"/>
                  </a:lnTo>
                  <a:lnTo>
                    <a:pt x="45" y="0"/>
                  </a:lnTo>
                  <a:lnTo>
                    <a:pt x="0" y="0"/>
                  </a:lnTo>
                  <a:lnTo>
                    <a:pt x="0" y="51"/>
                  </a:lnTo>
                  <a:lnTo>
                    <a:pt x="91" y="51"/>
                  </a:lnTo>
                  <a:close/>
                </a:path>
              </a:pathLst>
            </a:custGeom>
            <a:solidFill>
              <a:srgbClr val="1F1A17"/>
            </a:solidFill>
            <a:ln w="9525">
              <a:noFill/>
              <a:round/>
              <a:headEnd/>
              <a:tailEnd/>
            </a:ln>
          </p:spPr>
          <p:txBody>
            <a:bodyPr/>
            <a:lstStyle/>
            <a:p>
              <a:endParaRPr lang="en-US"/>
            </a:p>
          </p:txBody>
        </p:sp>
        <p:sp>
          <p:nvSpPr>
            <p:cNvPr id="53308" name="Freeform 51"/>
            <p:cNvSpPr>
              <a:spLocks/>
            </p:cNvSpPr>
            <p:nvPr/>
          </p:nvSpPr>
          <p:spPr bwMode="auto">
            <a:xfrm>
              <a:off x="4880" y="3660"/>
              <a:ext cx="15" cy="73"/>
            </a:xfrm>
            <a:custGeom>
              <a:avLst/>
              <a:gdLst>
                <a:gd name="T0" fmla="*/ 0 w 91"/>
                <a:gd name="T1" fmla="*/ 0 h 510"/>
                <a:gd name="T2" fmla="*/ 0 w 91"/>
                <a:gd name="T3" fmla="*/ 0 h 510"/>
                <a:gd name="T4" fmla="*/ 0 w 91"/>
                <a:gd name="T5" fmla="*/ 0 h 510"/>
                <a:gd name="T6" fmla="*/ 0 w 91"/>
                <a:gd name="T7" fmla="*/ 0 h 510"/>
                <a:gd name="T8" fmla="*/ 0 w 91"/>
                <a:gd name="T9" fmla="*/ 0 h 510"/>
                <a:gd name="T10" fmla="*/ 0 w 91"/>
                <a:gd name="T11" fmla="*/ 0 h 510"/>
                <a:gd name="T12" fmla="*/ 0 w 91"/>
                <a:gd name="T13" fmla="*/ 0 h 510"/>
                <a:gd name="T14" fmla="*/ 0 w 91"/>
                <a:gd name="T15" fmla="*/ 0 h 510"/>
                <a:gd name="T16" fmla="*/ 0 w 91"/>
                <a:gd name="T17" fmla="*/ 0 h 510"/>
                <a:gd name="T18" fmla="*/ 0 w 91"/>
                <a:gd name="T19" fmla="*/ 0 h 5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510"/>
                <a:gd name="T32" fmla="*/ 91 w 91"/>
                <a:gd name="T33" fmla="*/ 510 h 5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510">
                  <a:moveTo>
                    <a:pt x="45" y="408"/>
                  </a:moveTo>
                  <a:lnTo>
                    <a:pt x="91" y="459"/>
                  </a:lnTo>
                  <a:lnTo>
                    <a:pt x="91" y="0"/>
                  </a:lnTo>
                  <a:lnTo>
                    <a:pt x="0" y="0"/>
                  </a:lnTo>
                  <a:lnTo>
                    <a:pt x="0" y="459"/>
                  </a:lnTo>
                  <a:lnTo>
                    <a:pt x="45" y="510"/>
                  </a:lnTo>
                  <a:lnTo>
                    <a:pt x="0" y="459"/>
                  </a:lnTo>
                  <a:lnTo>
                    <a:pt x="0" y="510"/>
                  </a:lnTo>
                  <a:lnTo>
                    <a:pt x="45" y="510"/>
                  </a:lnTo>
                  <a:lnTo>
                    <a:pt x="45" y="408"/>
                  </a:lnTo>
                  <a:close/>
                </a:path>
              </a:pathLst>
            </a:custGeom>
            <a:solidFill>
              <a:srgbClr val="1F1A17"/>
            </a:solidFill>
            <a:ln w="9525">
              <a:noFill/>
              <a:round/>
              <a:headEnd/>
              <a:tailEnd/>
            </a:ln>
          </p:spPr>
          <p:txBody>
            <a:bodyPr/>
            <a:lstStyle/>
            <a:p>
              <a:endParaRPr lang="en-US"/>
            </a:p>
          </p:txBody>
        </p:sp>
        <p:sp>
          <p:nvSpPr>
            <p:cNvPr id="53309" name="Freeform 52"/>
            <p:cNvSpPr>
              <a:spLocks/>
            </p:cNvSpPr>
            <p:nvPr/>
          </p:nvSpPr>
          <p:spPr bwMode="auto">
            <a:xfrm>
              <a:off x="4888" y="3718"/>
              <a:ext cx="213" cy="15"/>
            </a:xfrm>
            <a:custGeom>
              <a:avLst/>
              <a:gdLst>
                <a:gd name="T0" fmla="*/ 0 w 1279"/>
                <a:gd name="T1" fmla="*/ 0 h 102"/>
                <a:gd name="T2" fmla="*/ 0 w 1279"/>
                <a:gd name="T3" fmla="*/ 0 h 102"/>
                <a:gd name="T4" fmla="*/ 0 w 1279"/>
                <a:gd name="T5" fmla="*/ 0 h 102"/>
                <a:gd name="T6" fmla="*/ 0 w 1279"/>
                <a:gd name="T7" fmla="*/ 0 h 102"/>
                <a:gd name="T8" fmla="*/ 0 w 1279"/>
                <a:gd name="T9" fmla="*/ 0 h 102"/>
                <a:gd name="T10" fmla="*/ 0 w 1279"/>
                <a:gd name="T11" fmla="*/ 0 h 102"/>
                <a:gd name="T12" fmla="*/ 0 w 1279"/>
                <a:gd name="T13" fmla="*/ 0 h 102"/>
                <a:gd name="T14" fmla="*/ 0 w 1279"/>
                <a:gd name="T15" fmla="*/ 0 h 102"/>
                <a:gd name="T16" fmla="*/ 0 w 1279"/>
                <a:gd name="T17" fmla="*/ 0 h 102"/>
                <a:gd name="T18" fmla="*/ 0 w 1279"/>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9"/>
                <a:gd name="T31" fmla="*/ 0 h 102"/>
                <a:gd name="T32" fmla="*/ 1279 w 1279"/>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9" h="102">
                  <a:moveTo>
                    <a:pt x="1187" y="51"/>
                  </a:moveTo>
                  <a:lnTo>
                    <a:pt x="1233" y="0"/>
                  </a:lnTo>
                  <a:lnTo>
                    <a:pt x="0" y="0"/>
                  </a:lnTo>
                  <a:lnTo>
                    <a:pt x="0" y="102"/>
                  </a:lnTo>
                  <a:lnTo>
                    <a:pt x="1233" y="102"/>
                  </a:lnTo>
                  <a:lnTo>
                    <a:pt x="1279" y="51"/>
                  </a:lnTo>
                  <a:lnTo>
                    <a:pt x="1233" y="102"/>
                  </a:lnTo>
                  <a:lnTo>
                    <a:pt x="1279" y="102"/>
                  </a:lnTo>
                  <a:lnTo>
                    <a:pt x="1279" y="51"/>
                  </a:lnTo>
                  <a:lnTo>
                    <a:pt x="1187" y="51"/>
                  </a:lnTo>
                  <a:close/>
                </a:path>
              </a:pathLst>
            </a:custGeom>
            <a:solidFill>
              <a:srgbClr val="1F1A17"/>
            </a:solidFill>
            <a:ln w="9525">
              <a:noFill/>
              <a:round/>
              <a:headEnd/>
              <a:tailEnd/>
            </a:ln>
          </p:spPr>
          <p:txBody>
            <a:bodyPr/>
            <a:lstStyle/>
            <a:p>
              <a:endParaRPr lang="en-US"/>
            </a:p>
          </p:txBody>
        </p:sp>
        <p:sp>
          <p:nvSpPr>
            <p:cNvPr id="53310" name="Freeform 53"/>
            <p:cNvSpPr>
              <a:spLocks/>
            </p:cNvSpPr>
            <p:nvPr/>
          </p:nvSpPr>
          <p:spPr bwMode="auto">
            <a:xfrm>
              <a:off x="5085" y="3653"/>
              <a:ext cx="16" cy="73"/>
            </a:xfrm>
            <a:custGeom>
              <a:avLst/>
              <a:gdLst>
                <a:gd name="T0" fmla="*/ 0 w 92"/>
                <a:gd name="T1" fmla="*/ 0 h 510"/>
                <a:gd name="T2" fmla="*/ 0 w 92"/>
                <a:gd name="T3" fmla="*/ 0 h 510"/>
                <a:gd name="T4" fmla="*/ 0 w 92"/>
                <a:gd name="T5" fmla="*/ 0 h 510"/>
                <a:gd name="T6" fmla="*/ 0 w 92"/>
                <a:gd name="T7" fmla="*/ 0 h 510"/>
                <a:gd name="T8" fmla="*/ 0 w 92"/>
                <a:gd name="T9" fmla="*/ 0 h 510"/>
                <a:gd name="T10" fmla="*/ 0 w 92"/>
                <a:gd name="T11" fmla="*/ 0 h 510"/>
                <a:gd name="T12" fmla="*/ 0 w 92"/>
                <a:gd name="T13" fmla="*/ 0 h 510"/>
                <a:gd name="T14" fmla="*/ 0 w 92"/>
                <a:gd name="T15" fmla="*/ 0 h 510"/>
                <a:gd name="T16" fmla="*/ 0 w 92"/>
                <a:gd name="T17" fmla="*/ 0 h 510"/>
                <a:gd name="T18" fmla="*/ 0 w 92"/>
                <a:gd name="T19" fmla="*/ 0 h 5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510"/>
                <a:gd name="T32" fmla="*/ 92 w 92"/>
                <a:gd name="T33" fmla="*/ 510 h 5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510">
                  <a:moveTo>
                    <a:pt x="46" y="102"/>
                  </a:moveTo>
                  <a:lnTo>
                    <a:pt x="0" y="51"/>
                  </a:lnTo>
                  <a:lnTo>
                    <a:pt x="0" y="510"/>
                  </a:lnTo>
                  <a:lnTo>
                    <a:pt x="92" y="510"/>
                  </a:lnTo>
                  <a:lnTo>
                    <a:pt x="92" y="51"/>
                  </a:lnTo>
                  <a:lnTo>
                    <a:pt x="46" y="0"/>
                  </a:lnTo>
                  <a:lnTo>
                    <a:pt x="92" y="51"/>
                  </a:lnTo>
                  <a:lnTo>
                    <a:pt x="92" y="0"/>
                  </a:lnTo>
                  <a:lnTo>
                    <a:pt x="46" y="0"/>
                  </a:lnTo>
                  <a:lnTo>
                    <a:pt x="46" y="102"/>
                  </a:lnTo>
                  <a:close/>
                </a:path>
              </a:pathLst>
            </a:custGeom>
            <a:solidFill>
              <a:srgbClr val="1F1A17"/>
            </a:solidFill>
            <a:ln w="9525">
              <a:noFill/>
              <a:round/>
              <a:headEnd/>
              <a:tailEnd/>
            </a:ln>
          </p:spPr>
          <p:txBody>
            <a:bodyPr/>
            <a:lstStyle/>
            <a:p>
              <a:endParaRPr lang="en-US"/>
            </a:p>
          </p:txBody>
        </p:sp>
        <p:sp>
          <p:nvSpPr>
            <p:cNvPr id="53311" name="Rectangle 54"/>
            <p:cNvSpPr>
              <a:spLocks noChangeArrowheads="1"/>
            </p:cNvSpPr>
            <p:nvPr/>
          </p:nvSpPr>
          <p:spPr bwMode="auto">
            <a:xfrm>
              <a:off x="5093" y="3595"/>
              <a:ext cx="205" cy="131"/>
            </a:xfrm>
            <a:prstGeom prst="rect">
              <a:avLst/>
            </a:prstGeom>
            <a:solidFill>
              <a:srgbClr val="DC2B19"/>
            </a:solidFill>
            <a:ln w="9525">
              <a:noFill/>
              <a:miter lim="800000"/>
              <a:headEnd/>
              <a:tailEnd/>
            </a:ln>
          </p:spPr>
          <p:txBody>
            <a:bodyPr/>
            <a:lstStyle/>
            <a:p>
              <a:pPr eaLnBrk="0" hangingPunct="0"/>
              <a:endParaRPr lang="de-CH"/>
            </a:p>
          </p:txBody>
        </p:sp>
        <p:sp>
          <p:nvSpPr>
            <p:cNvPr id="53312" name="Freeform 55"/>
            <p:cNvSpPr>
              <a:spLocks/>
            </p:cNvSpPr>
            <p:nvPr/>
          </p:nvSpPr>
          <p:spPr bwMode="auto">
            <a:xfrm>
              <a:off x="5093" y="3587"/>
              <a:ext cx="213" cy="15"/>
            </a:xfrm>
            <a:custGeom>
              <a:avLst/>
              <a:gdLst>
                <a:gd name="T0" fmla="*/ 0 w 1278"/>
                <a:gd name="T1" fmla="*/ 0 h 101"/>
                <a:gd name="T2" fmla="*/ 0 w 1278"/>
                <a:gd name="T3" fmla="*/ 0 h 101"/>
                <a:gd name="T4" fmla="*/ 0 w 1278"/>
                <a:gd name="T5" fmla="*/ 0 h 101"/>
                <a:gd name="T6" fmla="*/ 0 w 1278"/>
                <a:gd name="T7" fmla="*/ 0 h 101"/>
                <a:gd name="T8" fmla="*/ 0 w 1278"/>
                <a:gd name="T9" fmla="*/ 0 h 101"/>
                <a:gd name="T10" fmla="*/ 0 w 1278"/>
                <a:gd name="T11" fmla="*/ 0 h 101"/>
                <a:gd name="T12" fmla="*/ 0 w 1278"/>
                <a:gd name="T13" fmla="*/ 0 h 101"/>
                <a:gd name="T14" fmla="*/ 0 w 1278"/>
                <a:gd name="T15" fmla="*/ 0 h 101"/>
                <a:gd name="T16" fmla="*/ 0 w 1278"/>
                <a:gd name="T17" fmla="*/ 0 h 101"/>
                <a:gd name="T18" fmla="*/ 0 w 1278"/>
                <a:gd name="T19" fmla="*/ 0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101"/>
                <a:gd name="T32" fmla="*/ 1278 w 1278"/>
                <a:gd name="T33" fmla="*/ 101 h 1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101">
                  <a:moveTo>
                    <a:pt x="1278" y="51"/>
                  </a:moveTo>
                  <a:lnTo>
                    <a:pt x="1233" y="0"/>
                  </a:lnTo>
                  <a:lnTo>
                    <a:pt x="0" y="0"/>
                  </a:lnTo>
                  <a:lnTo>
                    <a:pt x="0" y="101"/>
                  </a:lnTo>
                  <a:lnTo>
                    <a:pt x="1233" y="101"/>
                  </a:lnTo>
                  <a:lnTo>
                    <a:pt x="1186" y="51"/>
                  </a:lnTo>
                  <a:lnTo>
                    <a:pt x="1278" y="51"/>
                  </a:lnTo>
                  <a:lnTo>
                    <a:pt x="1278" y="0"/>
                  </a:lnTo>
                  <a:lnTo>
                    <a:pt x="1233" y="0"/>
                  </a:lnTo>
                  <a:lnTo>
                    <a:pt x="1278" y="51"/>
                  </a:lnTo>
                  <a:close/>
                </a:path>
              </a:pathLst>
            </a:custGeom>
            <a:solidFill>
              <a:srgbClr val="1F1A17"/>
            </a:solidFill>
            <a:ln w="9525">
              <a:noFill/>
              <a:round/>
              <a:headEnd/>
              <a:tailEnd/>
            </a:ln>
          </p:spPr>
          <p:txBody>
            <a:bodyPr/>
            <a:lstStyle/>
            <a:p>
              <a:endParaRPr lang="en-US"/>
            </a:p>
          </p:txBody>
        </p:sp>
        <p:sp>
          <p:nvSpPr>
            <p:cNvPr id="53313" name="Freeform 56"/>
            <p:cNvSpPr>
              <a:spLocks/>
            </p:cNvSpPr>
            <p:nvPr/>
          </p:nvSpPr>
          <p:spPr bwMode="auto">
            <a:xfrm>
              <a:off x="5291" y="3595"/>
              <a:ext cx="15" cy="138"/>
            </a:xfrm>
            <a:custGeom>
              <a:avLst/>
              <a:gdLst>
                <a:gd name="T0" fmla="*/ 0 w 92"/>
                <a:gd name="T1" fmla="*/ 0 h 969"/>
                <a:gd name="T2" fmla="*/ 0 w 92"/>
                <a:gd name="T3" fmla="*/ 0 h 969"/>
                <a:gd name="T4" fmla="*/ 0 w 92"/>
                <a:gd name="T5" fmla="*/ 0 h 969"/>
                <a:gd name="T6" fmla="*/ 0 w 92"/>
                <a:gd name="T7" fmla="*/ 0 h 969"/>
                <a:gd name="T8" fmla="*/ 0 w 92"/>
                <a:gd name="T9" fmla="*/ 0 h 969"/>
                <a:gd name="T10" fmla="*/ 0 w 92"/>
                <a:gd name="T11" fmla="*/ 0 h 969"/>
                <a:gd name="T12" fmla="*/ 0 w 92"/>
                <a:gd name="T13" fmla="*/ 0 h 969"/>
                <a:gd name="T14" fmla="*/ 0 w 92"/>
                <a:gd name="T15" fmla="*/ 0 h 969"/>
                <a:gd name="T16" fmla="*/ 0 w 92"/>
                <a:gd name="T17" fmla="*/ 0 h 969"/>
                <a:gd name="T18" fmla="*/ 0 w 92"/>
                <a:gd name="T19" fmla="*/ 0 h 9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969"/>
                <a:gd name="T32" fmla="*/ 92 w 92"/>
                <a:gd name="T33" fmla="*/ 969 h 9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969">
                  <a:moveTo>
                    <a:pt x="47" y="969"/>
                  </a:moveTo>
                  <a:lnTo>
                    <a:pt x="92" y="918"/>
                  </a:lnTo>
                  <a:lnTo>
                    <a:pt x="92" y="0"/>
                  </a:lnTo>
                  <a:lnTo>
                    <a:pt x="0" y="0"/>
                  </a:lnTo>
                  <a:lnTo>
                    <a:pt x="0" y="918"/>
                  </a:lnTo>
                  <a:lnTo>
                    <a:pt x="47" y="867"/>
                  </a:lnTo>
                  <a:lnTo>
                    <a:pt x="47" y="969"/>
                  </a:lnTo>
                  <a:lnTo>
                    <a:pt x="92" y="969"/>
                  </a:lnTo>
                  <a:lnTo>
                    <a:pt x="92" y="918"/>
                  </a:lnTo>
                  <a:lnTo>
                    <a:pt x="47" y="969"/>
                  </a:lnTo>
                  <a:close/>
                </a:path>
              </a:pathLst>
            </a:custGeom>
            <a:solidFill>
              <a:srgbClr val="1F1A17"/>
            </a:solidFill>
            <a:ln w="9525">
              <a:noFill/>
              <a:round/>
              <a:headEnd/>
              <a:tailEnd/>
            </a:ln>
          </p:spPr>
          <p:txBody>
            <a:bodyPr/>
            <a:lstStyle/>
            <a:p>
              <a:endParaRPr lang="en-US"/>
            </a:p>
          </p:txBody>
        </p:sp>
        <p:sp>
          <p:nvSpPr>
            <p:cNvPr id="53314" name="Freeform 57"/>
            <p:cNvSpPr>
              <a:spLocks/>
            </p:cNvSpPr>
            <p:nvPr/>
          </p:nvSpPr>
          <p:spPr bwMode="auto">
            <a:xfrm>
              <a:off x="5085" y="3718"/>
              <a:ext cx="213" cy="15"/>
            </a:xfrm>
            <a:custGeom>
              <a:avLst/>
              <a:gdLst>
                <a:gd name="T0" fmla="*/ 0 w 1279"/>
                <a:gd name="T1" fmla="*/ 0 h 102"/>
                <a:gd name="T2" fmla="*/ 0 w 1279"/>
                <a:gd name="T3" fmla="*/ 0 h 102"/>
                <a:gd name="T4" fmla="*/ 0 w 1279"/>
                <a:gd name="T5" fmla="*/ 0 h 102"/>
                <a:gd name="T6" fmla="*/ 0 w 1279"/>
                <a:gd name="T7" fmla="*/ 0 h 102"/>
                <a:gd name="T8" fmla="*/ 0 w 1279"/>
                <a:gd name="T9" fmla="*/ 0 h 102"/>
                <a:gd name="T10" fmla="*/ 0 w 1279"/>
                <a:gd name="T11" fmla="*/ 0 h 102"/>
                <a:gd name="T12" fmla="*/ 0 w 1279"/>
                <a:gd name="T13" fmla="*/ 0 h 102"/>
                <a:gd name="T14" fmla="*/ 0 w 1279"/>
                <a:gd name="T15" fmla="*/ 0 h 102"/>
                <a:gd name="T16" fmla="*/ 0 w 1279"/>
                <a:gd name="T17" fmla="*/ 0 h 102"/>
                <a:gd name="T18" fmla="*/ 0 w 1279"/>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9"/>
                <a:gd name="T31" fmla="*/ 0 h 102"/>
                <a:gd name="T32" fmla="*/ 1279 w 1279"/>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9" h="102">
                  <a:moveTo>
                    <a:pt x="0" y="51"/>
                  </a:moveTo>
                  <a:lnTo>
                    <a:pt x="46" y="102"/>
                  </a:lnTo>
                  <a:lnTo>
                    <a:pt x="1279" y="102"/>
                  </a:lnTo>
                  <a:lnTo>
                    <a:pt x="1279" y="0"/>
                  </a:lnTo>
                  <a:lnTo>
                    <a:pt x="46" y="0"/>
                  </a:lnTo>
                  <a:lnTo>
                    <a:pt x="92" y="51"/>
                  </a:lnTo>
                  <a:lnTo>
                    <a:pt x="0" y="51"/>
                  </a:lnTo>
                  <a:lnTo>
                    <a:pt x="0" y="102"/>
                  </a:lnTo>
                  <a:lnTo>
                    <a:pt x="46" y="102"/>
                  </a:lnTo>
                  <a:lnTo>
                    <a:pt x="0" y="51"/>
                  </a:lnTo>
                  <a:close/>
                </a:path>
              </a:pathLst>
            </a:custGeom>
            <a:solidFill>
              <a:srgbClr val="1F1A17"/>
            </a:solidFill>
            <a:ln w="9525">
              <a:noFill/>
              <a:round/>
              <a:headEnd/>
              <a:tailEnd/>
            </a:ln>
          </p:spPr>
          <p:txBody>
            <a:bodyPr/>
            <a:lstStyle/>
            <a:p>
              <a:endParaRPr lang="en-US"/>
            </a:p>
          </p:txBody>
        </p:sp>
        <p:sp>
          <p:nvSpPr>
            <p:cNvPr id="53315" name="Freeform 58"/>
            <p:cNvSpPr>
              <a:spLocks/>
            </p:cNvSpPr>
            <p:nvPr/>
          </p:nvSpPr>
          <p:spPr bwMode="auto">
            <a:xfrm>
              <a:off x="5085" y="3587"/>
              <a:ext cx="16" cy="139"/>
            </a:xfrm>
            <a:custGeom>
              <a:avLst/>
              <a:gdLst>
                <a:gd name="T0" fmla="*/ 0 w 92"/>
                <a:gd name="T1" fmla="*/ 0 h 969"/>
                <a:gd name="T2" fmla="*/ 0 w 92"/>
                <a:gd name="T3" fmla="*/ 0 h 969"/>
                <a:gd name="T4" fmla="*/ 0 w 92"/>
                <a:gd name="T5" fmla="*/ 0 h 969"/>
                <a:gd name="T6" fmla="*/ 0 w 92"/>
                <a:gd name="T7" fmla="*/ 0 h 969"/>
                <a:gd name="T8" fmla="*/ 0 w 92"/>
                <a:gd name="T9" fmla="*/ 0 h 969"/>
                <a:gd name="T10" fmla="*/ 0 w 92"/>
                <a:gd name="T11" fmla="*/ 0 h 969"/>
                <a:gd name="T12" fmla="*/ 0 w 92"/>
                <a:gd name="T13" fmla="*/ 0 h 969"/>
                <a:gd name="T14" fmla="*/ 0 w 92"/>
                <a:gd name="T15" fmla="*/ 0 h 969"/>
                <a:gd name="T16" fmla="*/ 0 w 92"/>
                <a:gd name="T17" fmla="*/ 0 h 969"/>
                <a:gd name="T18" fmla="*/ 0 w 92"/>
                <a:gd name="T19" fmla="*/ 0 h 9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969"/>
                <a:gd name="T32" fmla="*/ 92 w 92"/>
                <a:gd name="T33" fmla="*/ 969 h 9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969">
                  <a:moveTo>
                    <a:pt x="46" y="0"/>
                  </a:moveTo>
                  <a:lnTo>
                    <a:pt x="0" y="51"/>
                  </a:lnTo>
                  <a:lnTo>
                    <a:pt x="0" y="969"/>
                  </a:lnTo>
                  <a:lnTo>
                    <a:pt x="92" y="969"/>
                  </a:lnTo>
                  <a:lnTo>
                    <a:pt x="92" y="51"/>
                  </a:lnTo>
                  <a:lnTo>
                    <a:pt x="46" y="101"/>
                  </a:lnTo>
                  <a:lnTo>
                    <a:pt x="46" y="0"/>
                  </a:lnTo>
                  <a:lnTo>
                    <a:pt x="0" y="0"/>
                  </a:lnTo>
                  <a:lnTo>
                    <a:pt x="0" y="51"/>
                  </a:lnTo>
                  <a:lnTo>
                    <a:pt x="46" y="0"/>
                  </a:lnTo>
                  <a:close/>
                </a:path>
              </a:pathLst>
            </a:custGeom>
            <a:solidFill>
              <a:srgbClr val="1F1A17"/>
            </a:solidFill>
            <a:ln w="9525">
              <a:noFill/>
              <a:round/>
              <a:headEnd/>
              <a:tailEnd/>
            </a:ln>
          </p:spPr>
          <p:txBody>
            <a:bodyPr/>
            <a:lstStyle/>
            <a:p>
              <a:endParaRPr lang="en-US"/>
            </a:p>
          </p:txBody>
        </p:sp>
        <p:sp>
          <p:nvSpPr>
            <p:cNvPr id="53316" name="Rectangle 59"/>
            <p:cNvSpPr>
              <a:spLocks noChangeArrowheads="1"/>
            </p:cNvSpPr>
            <p:nvPr/>
          </p:nvSpPr>
          <p:spPr bwMode="auto">
            <a:xfrm>
              <a:off x="3787" y="3785"/>
              <a:ext cx="98" cy="211"/>
            </a:xfrm>
            <a:prstGeom prst="rect">
              <a:avLst/>
            </a:prstGeom>
            <a:noFill/>
            <a:ln w="9525">
              <a:noFill/>
              <a:miter lim="800000"/>
              <a:headEnd/>
              <a:tailEnd/>
            </a:ln>
          </p:spPr>
          <p:txBody>
            <a:bodyPr wrap="none" lIns="0" tIns="0" rIns="0" bIns="0">
              <a:spAutoFit/>
            </a:bodyPr>
            <a:lstStyle/>
            <a:p>
              <a:pPr eaLnBrk="0" hangingPunct="0"/>
              <a:r>
                <a:rPr lang="en-US" sz="2200">
                  <a:solidFill>
                    <a:srgbClr val="000000"/>
                  </a:solidFill>
                  <a:latin typeface="AvantGarde Bk BT" pitchFamily="34" charset="0"/>
                </a:rPr>
                <a:t>0</a:t>
              </a:r>
              <a:endParaRPr lang="en-US">
                <a:latin typeface="Tahoma" pitchFamily="34" charset="0"/>
              </a:endParaRPr>
            </a:p>
          </p:txBody>
        </p:sp>
        <p:sp>
          <p:nvSpPr>
            <p:cNvPr id="53317" name="Rectangle 60"/>
            <p:cNvSpPr>
              <a:spLocks noChangeArrowheads="1"/>
            </p:cNvSpPr>
            <p:nvPr/>
          </p:nvSpPr>
          <p:spPr bwMode="auto">
            <a:xfrm>
              <a:off x="5230" y="3764"/>
              <a:ext cx="98" cy="211"/>
            </a:xfrm>
            <a:prstGeom prst="rect">
              <a:avLst/>
            </a:prstGeom>
            <a:noFill/>
            <a:ln w="9525">
              <a:noFill/>
              <a:miter lim="800000"/>
              <a:headEnd/>
              <a:tailEnd/>
            </a:ln>
          </p:spPr>
          <p:txBody>
            <a:bodyPr wrap="none" lIns="0" tIns="0" rIns="0" bIns="0">
              <a:spAutoFit/>
            </a:bodyPr>
            <a:lstStyle/>
            <a:p>
              <a:pPr eaLnBrk="0" hangingPunct="0"/>
              <a:r>
                <a:rPr lang="en-US" sz="2200">
                  <a:solidFill>
                    <a:srgbClr val="000000"/>
                  </a:solidFill>
                  <a:latin typeface="AvantGarde Bk BT" pitchFamily="34" charset="0"/>
                </a:rPr>
                <a:t>2</a:t>
              </a:r>
              <a:endParaRPr lang="en-US">
                <a:latin typeface="Tahoma" pitchFamily="34" charset="0"/>
              </a:endParaRPr>
            </a:p>
          </p:txBody>
        </p:sp>
        <p:sp>
          <p:nvSpPr>
            <p:cNvPr id="53318" name="Rectangle 61"/>
            <p:cNvSpPr>
              <a:spLocks noChangeArrowheads="1"/>
            </p:cNvSpPr>
            <p:nvPr/>
          </p:nvSpPr>
          <p:spPr bwMode="auto">
            <a:xfrm>
              <a:off x="5333" y="3746"/>
              <a:ext cx="97" cy="211"/>
            </a:xfrm>
            <a:prstGeom prst="rect">
              <a:avLst/>
            </a:prstGeom>
            <a:noFill/>
            <a:ln w="9525">
              <a:noFill/>
              <a:miter lim="800000"/>
              <a:headEnd/>
              <a:tailEnd/>
            </a:ln>
          </p:spPr>
          <p:txBody>
            <a:bodyPr wrap="none" lIns="0" tIns="0" rIns="0" bIns="0">
              <a:spAutoFit/>
            </a:bodyPr>
            <a:lstStyle/>
            <a:p>
              <a:pPr eaLnBrk="0" hangingPunct="0"/>
              <a:r>
                <a:rPr lang="en-US" sz="2200">
                  <a:solidFill>
                    <a:srgbClr val="000000"/>
                  </a:solidFill>
                  <a:latin typeface="Symbol" pitchFamily="18" charset="2"/>
                </a:rPr>
                <a:t>p</a:t>
              </a:r>
              <a:endParaRPr lang="en-US">
                <a:latin typeface="Tahoma" pitchFamily="34" charset="0"/>
              </a:endParaRPr>
            </a:p>
          </p:txBody>
        </p:sp>
      </p:grpSp>
      <p:sp>
        <p:nvSpPr>
          <p:cNvPr id="3546174" name="Freeform 62"/>
          <p:cNvSpPr>
            <a:spLocks/>
          </p:cNvSpPr>
          <p:nvPr/>
        </p:nvSpPr>
        <p:spPr bwMode="auto">
          <a:xfrm>
            <a:off x="6608763" y="5991225"/>
            <a:ext cx="125412" cy="109538"/>
          </a:xfrm>
          <a:custGeom>
            <a:avLst/>
            <a:gdLst>
              <a:gd name="T0" fmla="*/ 2147483647 w 477"/>
              <a:gd name="T1" fmla="*/ 2147483647 h 485"/>
              <a:gd name="T2" fmla="*/ 2147483647 w 477"/>
              <a:gd name="T3" fmla="*/ 0 h 485"/>
              <a:gd name="T4" fmla="*/ 0 w 477"/>
              <a:gd name="T5" fmla="*/ 2147483647 h 485"/>
              <a:gd name="T6" fmla="*/ 2147483647 w 477"/>
              <a:gd name="T7" fmla="*/ 2147483647 h 485"/>
              <a:gd name="T8" fmla="*/ 2147483647 w 477"/>
              <a:gd name="T9" fmla="*/ 0 h 485"/>
              <a:gd name="T10" fmla="*/ 2147483647 w 477"/>
              <a:gd name="T11" fmla="*/ 2147483647 h 485"/>
              <a:gd name="T12" fmla="*/ 0 60000 65536"/>
              <a:gd name="T13" fmla="*/ 0 60000 65536"/>
              <a:gd name="T14" fmla="*/ 0 60000 65536"/>
              <a:gd name="T15" fmla="*/ 0 60000 65536"/>
              <a:gd name="T16" fmla="*/ 0 60000 65536"/>
              <a:gd name="T17" fmla="*/ 0 60000 65536"/>
              <a:gd name="T18" fmla="*/ 0 w 477"/>
              <a:gd name="T19" fmla="*/ 0 h 485"/>
              <a:gd name="T20" fmla="*/ 477 w 477"/>
              <a:gd name="T21" fmla="*/ 485 h 485"/>
            </a:gdLst>
            <a:ahLst/>
            <a:cxnLst>
              <a:cxn ang="T12">
                <a:pos x="T0" y="T1"/>
              </a:cxn>
              <a:cxn ang="T13">
                <a:pos x="T2" y="T3"/>
              </a:cxn>
              <a:cxn ang="T14">
                <a:pos x="T4" y="T5"/>
              </a:cxn>
              <a:cxn ang="T15">
                <a:pos x="T6" y="T7"/>
              </a:cxn>
              <a:cxn ang="T16">
                <a:pos x="T8" y="T9"/>
              </a:cxn>
              <a:cxn ang="T17">
                <a:pos x="T10" y="T11"/>
              </a:cxn>
            </a:cxnLst>
            <a:rect l="T18" t="T19" r="T20" b="T21"/>
            <a:pathLst>
              <a:path w="477" h="485">
                <a:moveTo>
                  <a:pt x="477" y="485"/>
                </a:moveTo>
                <a:lnTo>
                  <a:pt x="239" y="0"/>
                </a:lnTo>
                <a:lnTo>
                  <a:pt x="0" y="485"/>
                </a:lnTo>
                <a:lnTo>
                  <a:pt x="477" y="485"/>
                </a:lnTo>
                <a:lnTo>
                  <a:pt x="239" y="0"/>
                </a:lnTo>
                <a:lnTo>
                  <a:pt x="477" y="485"/>
                </a:lnTo>
                <a:close/>
              </a:path>
            </a:pathLst>
          </a:custGeom>
          <a:solidFill>
            <a:srgbClr val="1F1A17"/>
          </a:solidFill>
          <a:ln w="9525">
            <a:noFill/>
            <a:round/>
            <a:headEnd/>
            <a:tailEnd/>
          </a:ln>
        </p:spPr>
        <p:txBody>
          <a:bodyPr/>
          <a:lstStyle/>
          <a:p>
            <a:endParaRPr lang="en-US"/>
          </a:p>
        </p:txBody>
      </p:sp>
      <p:sp>
        <p:nvSpPr>
          <p:cNvPr id="3546175" name="Freeform 63"/>
          <p:cNvSpPr>
            <a:spLocks/>
          </p:cNvSpPr>
          <p:nvPr/>
        </p:nvSpPr>
        <p:spPr bwMode="auto">
          <a:xfrm>
            <a:off x="6659563" y="6091238"/>
            <a:ext cx="23812" cy="176212"/>
          </a:xfrm>
          <a:custGeom>
            <a:avLst/>
            <a:gdLst>
              <a:gd name="T0" fmla="*/ 2147483647 w 92"/>
              <a:gd name="T1" fmla="*/ 2147483647 h 775"/>
              <a:gd name="T2" fmla="*/ 2147483647 w 92"/>
              <a:gd name="T3" fmla="*/ 2147483647 h 775"/>
              <a:gd name="T4" fmla="*/ 2147483647 w 92"/>
              <a:gd name="T5" fmla="*/ 0 h 775"/>
              <a:gd name="T6" fmla="*/ 0 w 92"/>
              <a:gd name="T7" fmla="*/ 0 h 775"/>
              <a:gd name="T8" fmla="*/ 0 w 92"/>
              <a:gd name="T9" fmla="*/ 2147483647 h 775"/>
              <a:gd name="T10" fmla="*/ 2147483647 w 92"/>
              <a:gd name="T11" fmla="*/ 2147483647 h 775"/>
              <a:gd name="T12" fmla="*/ 0 60000 65536"/>
              <a:gd name="T13" fmla="*/ 0 60000 65536"/>
              <a:gd name="T14" fmla="*/ 0 60000 65536"/>
              <a:gd name="T15" fmla="*/ 0 60000 65536"/>
              <a:gd name="T16" fmla="*/ 0 60000 65536"/>
              <a:gd name="T17" fmla="*/ 0 60000 65536"/>
              <a:gd name="T18" fmla="*/ 0 w 92"/>
              <a:gd name="T19" fmla="*/ 0 h 775"/>
              <a:gd name="T20" fmla="*/ 92 w 92"/>
              <a:gd name="T21" fmla="*/ 775 h 775"/>
            </a:gdLst>
            <a:ahLst/>
            <a:cxnLst>
              <a:cxn ang="T12">
                <a:pos x="T0" y="T1"/>
              </a:cxn>
              <a:cxn ang="T13">
                <a:pos x="T2" y="T3"/>
              </a:cxn>
              <a:cxn ang="T14">
                <a:pos x="T4" y="T5"/>
              </a:cxn>
              <a:cxn ang="T15">
                <a:pos x="T6" y="T7"/>
              </a:cxn>
              <a:cxn ang="T16">
                <a:pos x="T8" y="T9"/>
              </a:cxn>
              <a:cxn ang="T17">
                <a:pos x="T10" y="T11"/>
              </a:cxn>
            </a:cxnLst>
            <a:rect l="T18" t="T19" r="T20" b="T21"/>
            <a:pathLst>
              <a:path w="92" h="775">
                <a:moveTo>
                  <a:pt x="47" y="775"/>
                </a:moveTo>
                <a:lnTo>
                  <a:pt x="92" y="775"/>
                </a:lnTo>
                <a:lnTo>
                  <a:pt x="92" y="0"/>
                </a:lnTo>
                <a:lnTo>
                  <a:pt x="0" y="0"/>
                </a:lnTo>
                <a:lnTo>
                  <a:pt x="0" y="775"/>
                </a:lnTo>
                <a:lnTo>
                  <a:pt x="47" y="775"/>
                </a:lnTo>
                <a:close/>
              </a:path>
            </a:pathLst>
          </a:custGeom>
          <a:solidFill>
            <a:srgbClr val="1F1A17"/>
          </a:solidFill>
          <a:ln w="9525">
            <a:noFill/>
            <a:round/>
            <a:headEnd/>
            <a:tailEnd/>
          </a:ln>
        </p:spPr>
        <p:txBody>
          <a:bodyPr/>
          <a:lstStyle/>
          <a:p>
            <a:endParaRPr lang="en-US"/>
          </a:p>
        </p:txBody>
      </p:sp>
      <p:grpSp>
        <p:nvGrpSpPr>
          <p:cNvPr id="4" name="Group 64"/>
          <p:cNvGrpSpPr>
            <a:grpSpLocks/>
          </p:cNvGrpSpPr>
          <p:nvPr/>
        </p:nvGrpSpPr>
        <p:grpSpPr bwMode="auto">
          <a:xfrm rot="-3389670">
            <a:off x="3437731" y="3626645"/>
            <a:ext cx="2625725" cy="4246562"/>
            <a:chOff x="3948" y="1525"/>
            <a:chExt cx="1654" cy="2585"/>
          </a:xfrm>
        </p:grpSpPr>
        <p:sp>
          <p:nvSpPr>
            <p:cNvPr id="53263" name="AutoShape 65"/>
            <p:cNvSpPr>
              <a:spLocks noChangeAspect="1" noChangeArrowheads="1" noTextEdit="1"/>
            </p:cNvSpPr>
            <p:nvPr/>
          </p:nvSpPr>
          <p:spPr bwMode="auto">
            <a:xfrm>
              <a:off x="3948" y="1525"/>
              <a:ext cx="1654" cy="2585"/>
            </a:xfrm>
            <a:prstGeom prst="rect">
              <a:avLst/>
            </a:prstGeom>
            <a:noFill/>
            <a:ln w="9525">
              <a:noFill/>
              <a:miter lim="800000"/>
              <a:headEnd/>
              <a:tailEnd/>
            </a:ln>
          </p:spPr>
          <p:txBody>
            <a:bodyPr/>
            <a:lstStyle/>
            <a:p>
              <a:endParaRPr lang="en-US"/>
            </a:p>
          </p:txBody>
        </p:sp>
        <p:sp>
          <p:nvSpPr>
            <p:cNvPr id="53264" name="Freeform 66"/>
            <p:cNvSpPr>
              <a:spLocks/>
            </p:cNvSpPr>
            <p:nvPr/>
          </p:nvSpPr>
          <p:spPr bwMode="auto">
            <a:xfrm>
              <a:off x="4035" y="1532"/>
              <a:ext cx="1438" cy="1378"/>
            </a:xfrm>
            <a:custGeom>
              <a:avLst/>
              <a:gdLst>
                <a:gd name="T0" fmla="*/ 1 w 8629"/>
                <a:gd name="T1" fmla="*/ 0 h 9641"/>
                <a:gd name="T2" fmla="*/ 1 w 8629"/>
                <a:gd name="T3" fmla="*/ 0 h 9641"/>
                <a:gd name="T4" fmla="*/ 1 w 8629"/>
                <a:gd name="T5" fmla="*/ 0 h 9641"/>
                <a:gd name="T6" fmla="*/ 1 w 8629"/>
                <a:gd name="T7" fmla="*/ 0 h 9641"/>
                <a:gd name="T8" fmla="*/ 1 w 8629"/>
                <a:gd name="T9" fmla="*/ 0 h 9641"/>
                <a:gd name="T10" fmla="*/ 1 w 8629"/>
                <a:gd name="T11" fmla="*/ 0 h 9641"/>
                <a:gd name="T12" fmla="*/ 1 w 8629"/>
                <a:gd name="T13" fmla="*/ 0 h 9641"/>
                <a:gd name="T14" fmla="*/ 1 w 8629"/>
                <a:gd name="T15" fmla="*/ 0 h 9641"/>
                <a:gd name="T16" fmla="*/ 1 w 8629"/>
                <a:gd name="T17" fmla="*/ 0 h 9641"/>
                <a:gd name="T18" fmla="*/ 1 w 8629"/>
                <a:gd name="T19" fmla="*/ 0 h 9641"/>
                <a:gd name="T20" fmla="*/ 1 w 8629"/>
                <a:gd name="T21" fmla="*/ 0 h 9641"/>
                <a:gd name="T22" fmla="*/ 1 w 8629"/>
                <a:gd name="T23" fmla="*/ 0 h 9641"/>
                <a:gd name="T24" fmla="*/ 1 w 8629"/>
                <a:gd name="T25" fmla="*/ 0 h 9641"/>
                <a:gd name="T26" fmla="*/ 1 w 8629"/>
                <a:gd name="T27" fmla="*/ 0 h 9641"/>
                <a:gd name="T28" fmla="*/ 1 w 8629"/>
                <a:gd name="T29" fmla="*/ 0 h 9641"/>
                <a:gd name="T30" fmla="*/ 1 w 8629"/>
                <a:gd name="T31" fmla="*/ 0 h 9641"/>
                <a:gd name="T32" fmla="*/ 1 w 8629"/>
                <a:gd name="T33" fmla="*/ 1 h 9641"/>
                <a:gd name="T34" fmla="*/ 1 w 8629"/>
                <a:gd name="T35" fmla="*/ 1 h 9641"/>
                <a:gd name="T36" fmla="*/ 1 w 8629"/>
                <a:gd name="T37" fmla="*/ 1 h 9641"/>
                <a:gd name="T38" fmla="*/ 1 w 8629"/>
                <a:gd name="T39" fmla="*/ 1 h 9641"/>
                <a:gd name="T40" fmla="*/ 1 w 8629"/>
                <a:gd name="T41" fmla="*/ 1 h 9641"/>
                <a:gd name="T42" fmla="*/ 0 w 8629"/>
                <a:gd name="T43" fmla="*/ 1 h 9641"/>
                <a:gd name="T44" fmla="*/ 0 w 8629"/>
                <a:gd name="T45" fmla="*/ 1 h 9641"/>
                <a:gd name="T46" fmla="*/ 0 w 8629"/>
                <a:gd name="T47" fmla="*/ 1 h 9641"/>
                <a:gd name="T48" fmla="*/ 0 w 8629"/>
                <a:gd name="T49" fmla="*/ 1 h 9641"/>
                <a:gd name="T50" fmla="*/ 0 w 8629"/>
                <a:gd name="T51" fmla="*/ 1 h 9641"/>
                <a:gd name="T52" fmla="*/ 0 w 8629"/>
                <a:gd name="T53" fmla="*/ 0 h 9641"/>
                <a:gd name="T54" fmla="*/ 0 w 8629"/>
                <a:gd name="T55" fmla="*/ 0 h 9641"/>
                <a:gd name="T56" fmla="*/ 0 w 8629"/>
                <a:gd name="T57" fmla="*/ 0 h 9641"/>
                <a:gd name="T58" fmla="*/ 0 w 8629"/>
                <a:gd name="T59" fmla="*/ 0 h 9641"/>
                <a:gd name="T60" fmla="*/ 0 w 8629"/>
                <a:gd name="T61" fmla="*/ 0 h 9641"/>
                <a:gd name="T62" fmla="*/ 0 w 8629"/>
                <a:gd name="T63" fmla="*/ 0 h 9641"/>
                <a:gd name="T64" fmla="*/ 0 w 8629"/>
                <a:gd name="T65" fmla="*/ 0 h 9641"/>
                <a:gd name="T66" fmla="*/ 0 w 8629"/>
                <a:gd name="T67" fmla="*/ 0 h 9641"/>
                <a:gd name="T68" fmla="*/ 0 w 8629"/>
                <a:gd name="T69" fmla="*/ 0 h 9641"/>
                <a:gd name="T70" fmla="*/ 0 w 8629"/>
                <a:gd name="T71" fmla="*/ 0 h 9641"/>
                <a:gd name="T72" fmla="*/ 0 w 8629"/>
                <a:gd name="T73" fmla="*/ 0 h 9641"/>
                <a:gd name="T74" fmla="*/ 0 w 8629"/>
                <a:gd name="T75" fmla="*/ 0 h 9641"/>
                <a:gd name="T76" fmla="*/ 0 w 8629"/>
                <a:gd name="T77" fmla="*/ 0 h 9641"/>
                <a:gd name="T78" fmla="*/ 0 w 8629"/>
                <a:gd name="T79" fmla="*/ 0 h 9641"/>
                <a:gd name="T80" fmla="*/ 0 w 8629"/>
                <a:gd name="T81" fmla="*/ 0 h 9641"/>
                <a:gd name="T82" fmla="*/ 0 w 8629"/>
                <a:gd name="T83" fmla="*/ 0 h 9641"/>
                <a:gd name="T84" fmla="*/ 0 w 8629"/>
                <a:gd name="T85" fmla="*/ 0 h 96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629"/>
                <a:gd name="T130" fmla="*/ 0 h 9641"/>
                <a:gd name="T131" fmla="*/ 8629 w 8629"/>
                <a:gd name="T132" fmla="*/ 9641 h 964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629" h="9641">
                  <a:moveTo>
                    <a:pt x="4314" y="0"/>
                  </a:moveTo>
                  <a:lnTo>
                    <a:pt x="4536" y="7"/>
                  </a:lnTo>
                  <a:lnTo>
                    <a:pt x="4754" y="25"/>
                  </a:lnTo>
                  <a:lnTo>
                    <a:pt x="4970" y="55"/>
                  </a:lnTo>
                  <a:lnTo>
                    <a:pt x="5182" y="98"/>
                  </a:lnTo>
                  <a:lnTo>
                    <a:pt x="5390" y="153"/>
                  </a:lnTo>
                  <a:lnTo>
                    <a:pt x="5594" y="217"/>
                  </a:lnTo>
                  <a:lnTo>
                    <a:pt x="5795" y="293"/>
                  </a:lnTo>
                  <a:lnTo>
                    <a:pt x="5991" y="380"/>
                  </a:lnTo>
                  <a:lnTo>
                    <a:pt x="6181" y="477"/>
                  </a:lnTo>
                  <a:lnTo>
                    <a:pt x="6368" y="583"/>
                  </a:lnTo>
                  <a:lnTo>
                    <a:pt x="6549" y="700"/>
                  </a:lnTo>
                  <a:lnTo>
                    <a:pt x="6724" y="825"/>
                  </a:lnTo>
                  <a:lnTo>
                    <a:pt x="6893" y="960"/>
                  </a:lnTo>
                  <a:lnTo>
                    <a:pt x="7056" y="1104"/>
                  </a:lnTo>
                  <a:lnTo>
                    <a:pt x="7213" y="1255"/>
                  </a:lnTo>
                  <a:lnTo>
                    <a:pt x="7363" y="1415"/>
                  </a:lnTo>
                  <a:lnTo>
                    <a:pt x="7505" y="1582"/>
                  </a:lnTo>
                  <a:lnTo>
                    <a:pt x="7641" y="1757"/>
                  </a:lnTo>
                  <a:lnTo>
                    <a:pt x="7769" y="1939"/>
                  </a:lnTo>
                  <a:lnTo>
                    <a:pt x="7890" y="2128"/>
                  </a:lnTo>
                  <a:lnTo>
                    <a:pt x="8002" y="2324"/>
                  </a:lnTo>
                  <a:lnTo>
                    <a:pt x="8106" y="2526"/>
                  </a:lnTo>
                  <a:lnTo>
                    <a:pt x="8202" y="2733"/>
                  </a:lnTo>
                  <a:lnTo>
                    <a:pt x="8289" y="2947"/>
                  </a:lnTo>
                  <a:lnTo>
                    <a:pt x="8366" y="3167"/>
                  </a:lnTo>
                  <a:lnTo>
                    <a:pt x="8433" y="3389"/>
                  </a:lnTo>
                  <a:lnTo>
                    <a:pt x="8492" y="3618"/>
                  </a:lnTo>
                  <a:lnTo>
                    <a:pt x="8541" y="3851"/>
                  </a:lnTo>
                  <a:lnTo>
                    <a:pt x="8578" y="4088"/>
                  </a:lnTo>
                  <a:lnTo>
                    <a:pt x="8606" y="4329"/>
                  </a:lnTo>
                  <a:lnTo>
                    <a:pt x="8623" y="4573"/>
                  </a:lnTo>
                  <a:lnTo>
                    <a:pt x="8629" y="4820"/>
                  </a:lnTo>
                  <a:lnTo>
                    <a:pt x="8623" y="5068"/>
                  </a:lnTo>
                  <a:lnTo>
                    <a:pt x="8606" y="5312"/>
                  </a:lnTo>
                  <a:lnTo>
                    <a:pt x="8578" y="5553"/>
                  </a:lnTo>
                  <a:lnTo>
                    <a:pt x="8541" y="5790"/>
                  </a:lnTo>
                  <a:lnTo>
                    <a:pt x="8492" y="6023"/>
                  </a:lnTo>
                  <a:lnTo>
                    <a:pt x="8433" y="6252"/>
                  </a:lnTo>
                  <a:lnTo>
                    <a:pt x="8366" y="6475"/>
                  </a:lnTo>
                  <a:lnTo>
                    <a:pt x="8289" y="6694"/>
                  </a:lnTo>
                  <a:lnTo>
                    <a:pt x="8202" y="6908"/>
                  </a:lnTo>
                  <a:lnTo>
                    <a:pt x="8106" y="7115"/>
                  </a:lnTo>
                  <a:lnTo>
                    <a:pt x="8002" y="7317"/>
                  </a:lnTo>
                  <a:lnTo>
                    <a:pt x="7890" y="7513"/>
                  </a:lnTo>
                  <a:lnTo>
                    <a:pt x="7769" y="7702"/>
                  </a:lnTo>
                  <a:lnTo>
                    <a:pt x="7641" y="7884"/>
                  </a:lnTo>
                  <a:lnTo>
                    <a:pt x="7505" y="8059"/>
                  </a:lnTo>
                  <a:lnTo>
                    <a:pt x="7363" y="8226"/>
                  </a:lnTo>
                  <a:lnTo>
                    <a:pt x="7213" y="8386"/>
                  </a:lnTo>
                  <a:lnTo>
                    <a:pt x="7056" y="8537"/>
                  </a:lnTo>
                  <a:lnTo>
                    <a:pt x="6893" y="8681"/>
                  </a:lnTo>
                  <a:lnTo>
                    <a:pt x="6724" y="8816"/>
                  </a:lnTo>
                  <a:lnTo>
                    <a:pt x="6549" y="8941"/>
                  </a:lnTo>
                  <a:lnTo>
                    <a:pt x="6368" y="9058"/>
                  </a:lnTo>
                  <a:lnTo>
                    <a:pt x="6181" y="9164"/>
                  </a:lnTo>
                  <a:lnTo>
                    <a:pt x="5991" y="9261"/>
                  </a:lnTo>
                  <a:lnTo>
                    <a:pt x="5795" y="9348"/>
                  </a:lnTo>
                  <a:lnTo>
                    <a:pt x="5594" y="9424"/>
                  </a:lnTo>
                  <a:lnTo>
                    <a:pt x="5390" y="9488"/>
                  </a:lnTo>
                  <a:lnTo>
                    <a:pt x="5182" y="9543"/>
                  </a:lnTo>
                  <a:lnTo>
                    <a:pt x="4970" y="9586"/>
                  </a:lnTo>
                  <a:lnTo>
                    <a:pt x="4754" y="9616"/>
                  </a:lnTo>
                  <a:lnTo>
                    <a:pt x="4536" y="9634"/>
                  </a:lnTo>
                  <a:lnTo>
                    <a:pt x="4314" y="9641"/>
                  </a:lnTo>
                  <a:lnTo>
                    <a:pt x="4093" y="9634"/>
                  </a:lnTo>
                  <a:lnTo>
                    <a:pt x="3875" y="9616"/>
                  </a:lnTo>
                  <a:lnTo>
                    <a:pt x="3659" y="9586"/>
                  </a:lnTo>
                  <a:lnTo>
                    <a:pt x="3447" y="9543"/>
                  </a:lnTo>
                  <a:lnTo>
                    <a:pt x="3238" y="9488"/>
                  </a:lnTo>
                  <a:lnTo>
                    <a:pt x="3034" y="9424"/>
                  </a:lnTo>
                  <a:lnTo>
                    <a:pt x="2833" y="9348"/>
                  </a:lnTo>
                  <a:lnTo>
                    <a:pt x="2638" y="9261"/>
                  </a:lnTo>
                  <a:lnTo>
                    <a:pt x="2447" y="9164"/>
                  </a:lnTo>
                  <a:lnTo>
                    <a:pt x="2260" y="9058"/>
                  </a:lnTo>
                  <a:lnTo>
                    <a:pt x="2080" y="8941"/>
                  </a:lnTo>
                  <a:lnTo>
                    <a:pt x="1905" y="8816"/>
                  </a:lnTo>
                  <a:lnTo>
                    <a:pt x="1736" y="8681"/>
                  </a:lnTo>
                  <a:lnTo>
                    <a:pt x="1573" y="8537"/>
                  </a:lnTo>
                  <a:lnTo>
                    <a:pt x="1416" y="8386"/>
                  </a:lnTo>
                  <a:lnTo>
                    <a:pt x="1266" y="8226"/>
                  </a:lnTo>
                  <a:lnTo>
                    <a:pt x="1124" y="8059"/>
                  </a:lnTo>
                  <a:lnTo>
                    <a:pt x="987" y="7884"/>
                  </a:lnTo>
                  <a:lnTo>
                    <a:pt x="860" y="7702"/>
                  </a:lnTo>
                  <a:lnTo>
                    <a:pt x="739" y="7513"/>
                  </a:lnTo>
                  <a:lnTo>
                    <a:pt x="627" y="7317"/>
                  </a:lnTo>
                  <a:lnTo>
                    <a:pt x="523" y="7115"/>
                  </a:lnTo>
                  <a:lnTo>
                    <a:pt x="426" y="6908"/>
                  </a:lnTo>
                  <a:lnTo>
                    <a:pt x="340" y="6694"/>
                  </a:lnTo>
                  <a:lnTo>
                    <a:pt x="262" y="6475"/>
                  </a:lnTo>
                  <a:lnTo>
                    <a:pt x="195" y="6252"/>
                  </a:lnTo>
                  <a:lnTo>
                    <a:pt x="137" y="6023"/>
                  </a:lnTo>
                  <a:lnTo>
                    <a:pt x="88" y="5790"/>
                  </a:lnTo>
                  <a:lnTo>
                    <a:pt x="50" y="5553"/>
                  </a:lnTo>
                  <a:lnTo>
                    <a:pt x="23" y="5312"/>
                  </a:lnTo>
                  <a:lnTo>
                    <a:pt x="6" y="5068"/>
                  </a:lnTo>
                  <a:lnTo>
                    <a:pt x="0" y="4820"/>
                  </a:lnTo>
                  <a:lnTo>
                    <a:pt x="6" y="4573"/>
                  </a:lnTo>
                  <a:lnTo>
                    <a:pt x="23" y="4329"/>
                  </a:lnTo>
                  <a:lnTo>
                    <a:pt x="50" y="4088"/>
                  </a:lnTo>
                  <a:lnTo>
                    <a:pt x="88" y="3851"/>
                  </a:lnTo>
                  <a:lnTo>
                    <a:pt x="137" y="3618"/>
                  </a:lnTo>
                  <a:lnTo>
                    <a:pt x="195" y="3389"/>
                  </a:lnTo>
                  <a:lnTo>
                    <a:pt x="262" y="3167"/>
                  </a:lnTo>
                  <a:lnTo>
                    <a:pt x="340" y="2947"/>
                  </a:lnTo>
                  <a:lnTo>
                    <a:pt x="426" y="2733"/>
                  </a:lnTo>
                  <a:lnTo>
                    <a:pt x="523" y="2526"/>
                  </a:lnTo>
                  <a:lnTo>
                    <a:pt x="627" y="2324"/>
                  </a:lnTo>
                  <a:lnTo>
                    <a:pt x="739" y="2128"/>
                  </a:lnTo>
                  <a:lnTo>
                    <a:pt x="860" y="1939"/>
                  </a:lnTo>
                  <a:lnTo>
                    <a:pt x="987" y="1757"/>
                  </a:lnTo>
                  <a:lnTo>
                    <a:pt x="1124" y="1582"/>
                  </a:lnTo>
                  <a:lnTo>
                    <a:pt x="1266" y="1415"/>
                  </a:lnTo>
                  <a:lnTo>
                    <a:pt x="1416" y="1255"/>
                  </a:lnTo>
                  <a:lnTo>
                    <a:pt x="1573" y="1104"/>
                  </a:lnTo>
                  <a:lnTo>
                    <a:pt x="1736" y="960"/>
                  </a:lnTo>
                  <a:lnTo>
                    <a:pt x="1905" y="825"/>
                  </a:lnTo>
                  <a:lnTo>
                    <a:pt x="2080" y="700"/>
                  </a:lnTo>
                  <a:lnTo>
                    <a:pt x="2260" y="583"/>
                  </a:lnTo>
                  <a:lnTo>
                    <a:pt x="2447" y="477"/>
                  </a:lnTo>
                  <a:lnTo>
                    <a:pt x="2638" y="380"/>
                  </a:lnTo>
                  <a:lnTo>
                    <a:pt x="2833" y="293"/>
                  </a:lnTo>
                  <a:lnTo>
                    <a:pt x="3034" y="217"/>
                  </a:lnTo>
                  <a:lnTo>
                    <a:pt x="3238" y="153"/>
                  </a:lnTo>
                  <a:lnTo>
                    <a:pt x="3447" y="98"/>
                  </a:lnTo>
                  <a:lnTo>
                    <a:pt x="3659" y="55"/>
                  </a:lnTo>
                  <a:lnTo>
                    <a:pt x="3875" y="25"/>
                  </a:lnTo>
                  <a:lnTo>
                    <a:pt x="4093" y="7"/>
                  </a:lnTo>
                  <a:lnTo>
                    <a:pt x="4314" y="0"/>
                  </a:lnTo>
                  <a:close/>
                </a:path>
              </a:pathLst>
            </a:custGeom>
            <a:solidFill>
              <a:srgbClr val="FFFFFF"/>
            </a:solidFill>
            <a:ln w="9525">
              <a:noFill/>
              <a:round/>
              <a:headEnd/>
              <a:tailEnd/>
            </a:ln>
          </p:spPr>
          <p:txBody>
            <a:bodyPr/>
            <a:lstStyle/>
            <a:p>
              <a:endParaRPr lang="en-US"/>
            </a:p>
          </p:txBody>
        </p:sp>
        <p:sp>
          <p:nvSpPr>
            <p:cNvPr id="53265" name="Freeform 67"/>
            <p:cNvSpPr>
              <a:spLocks/>
            </p:cNvSpPr>
            <p:nvPr/>
          </p:nvSpPr>
          <p:spPr bwMode="auto">
            <a:xfrm>
              <a:off x="4754" y="1525"/>
              <a:ext cx="727" cy="696"/>
            </a:xfrm>
            <a:custGeom>
              <a:avLst/>
              <a:gdLst>
                <a:gd name="T0" fmla="*/ 1 w 4360"/>
                <a:gd name="T1" fmla="*/ 0 h 4871"/>
                <a:gd name="T2" fmla="*/ 1 w 4360"/>
                <a:gd name="T3" fmla="*/ 0 h 4871"/>
                <a:gd name="T4" fmla="*/ 1 w 4360"/>
                <a:gd name="T5" fmla="*/ 0 h 4871"/>
                <a:gd name="T6" fmla="*/ 1 w 4360"/>
                <a:gd name="T7" fmla="*/ 0 h 4871"/>
                <a:gd name="T8" fmla="*/ 1 w 4360"/>
                <a:gd name="T9" fmla="*/ 0 h 4871"/>
                <a:gd name="T10" fmla="*/ 1 w 4360"/>
                <a:gd name="T11" fmla="*/ 0 h 4871"/>
                <a:gd name="T12" fmla="*/ 1 w 4360"/>
                <a:gd name="T13" fmla="*/ 0 h 4871"/>
                <a:gd name="T14" fmla="*/ 1 w 4360"/>
                <a:gd name="T15" fmla="*/ 0 h 4871"/>
                <a:gd name="T16" fmla="*/ 1 w 4360"/>
                <a:gd name="T17" fmla="*/ 0 h 4871"/>
                <a:gd name="T18" fmla="*/ 1 w 4360"/>
                <a:gd name="T19" fmla="*/ 0 h 4871"/>
                <a:gd name="T20" fmla="*/ 1 w 4360"/>
                <a:gd name="T21" fmla="*/ 0 h 4871"/>
                <a:gd name="T22" fmla="*/ 1 w 4360"/>
                <a:gd name="T23" fmla="*/ 0 h 4871"/>
                <a:gd name="T24" fmla="*/ 1 w 4360"/>
                <a:gd name="T25" fmla="*/ 0 h 4871"/>
                <a:gd name="T26" fmla="*/ 0 w 4360"/>
                <a:gd name="T27" fmla="*/ 0 h 4871"/>
                <a:gd name="T28" fmla="*/ 0 w 4360"/>
                <a:gd name="T29" fmla="*/ 0 h 4871"/>
                <a:gd name="T30" fmla="*/ 0 w 4360"/>
                <a:gd name="T31" fmla="*/ 0 h 4871"/>
                <a:gd name="T32" fmla="*/ 0 w 4360"/>
                <a:gd name="T33" fmla="*/ 0 h 4871"/>
                <a:gd name="T34" fmla="*/ 0 w 4360"/>
                <a:gd name="T35" fmla="*/ 0 h 4871"/>
                <a:gd name="T36" fmla="*/ 0 w 4360"/>
                <a:gd name="T37" fmla="*/ 0 h 4871"/>
                <a:gd name="T38" fmla="*/ 0 w 4360"/>
                <a:gd name="T39" fmla="*/ 0 h 4871"/>
                <a:gd name="T40" fmla="*/ 0 w 4360"/>
                <a:gd name="T41" fmla="*/ 0 h 4871"/>
                <a:gd name="T42" fmla="*/ 0 w 4360"/>
                <a:gd name="T43" fmla="*/ 0 h 4871"/>
                <a:gd name="T44" fmla="*/ 0 w 4360"/>
                <a:gd name="T45" fmla="*/ 0 h 4871"/>
                <a:gd name="T46" fmla="*/ 0 w 4360"/>
                <a:gd name="T47" fmla="*/ 0 h 4871"/>
                <a:gd name="T48" fmla="*/ 0 w 4360"/>
                <a:gd name="T49" fmla="*/ 0 h 4871"/>
                <a:gd name="T50" fmla="*/ 0 w 4360"/>
                <a:gd name="T51" fmla="*/ 0 h 4871"/>
                <a:gd name="T52" fmla="*/ 0 w 4360"/>
                <a:gd name="T53" fmla="*/ 0 h 4871"/>
                <a:gd name="T54" fmla="*/ 0 w 4360"/>
                <a:gd name="T55" fmla="*/ 0 h 4871"/>
                <a:gd name="T56" fmla="*/ 0 w 4360"/>
                <a:gd name="T57" fmla="*/ 0 h 4871"/>
                <a:gd name="T58" fmla="*/ 0 w 4360"/>
                <a:gd name="T59" fmla="*/ 0 h 4871"/>
                <a:gd name="T60" fmla="*/ 0 w 4360"/>
                <a:gd name="T61" fmla="*/ 0 h 4871"/>
                <a:gd name="T62" fmla="*/ 0 w 4360"/>
                <a:gd name="T63" fmla="*/ 0 h 4871"/>
                <a:gd name="T64" fmla="*/ 0 w 4360"/>
                <a:gd name="T65" fmla="*/ 0 h 4871"/>
                <a:gd name="T66" fmla="*/ 0 w 4360"/>
                <a:gd name="T67" fmla="*/ 0 h 4871"/>
                <a:gd name="T68" fmla="*/ 0 w 4360"/>
                <a:gd name="T69" fmla="*/ 0 h 4871"/>
                <a:gd name="T70" fmla="*/ 0 w 4360"/>
                <a:gd name="T71" fmla="*/ 0 h 4871"/>
                <a:gd name="T72" fmla="*/ 0 w 4360"/>
                <a:gd name="T73" fmla="*/ 0 h 4871"/>
                <a:gd name="T74" fmla="*/ 0 w 4360"/>
                <a:gd name="T75" fmla="*/ 0 h 4871"/>
                <a:gd name="T76" fmla="*/ 0 w 4360"/>
                <a:gd name="T77" fmla="*/ 0 h 4871"/>
                <a:gd name="T78" fmla="*/ 1 w 4360"/>
                <a:gd name="T79" fmla="*/ 0 h 4871"/>
                <a:gd name="T80" fmla="*/ 1 w 4360"/>
                <a:gd name="T81" fmla="*/ 0 h 4871"/>
                <a:gd name="T82" fmla="*/ 1 w 4360"/>
                <a:gd name="T83" fmla="*/ 0 h 4871"/>
                <a:gd name="T84" fmla="*/ 1 w 4360"/>
                <a:gd name="T85" fmla="*/ 0 h 4871"/>
                <a:gd name="T86" fmla="*/ 1 w 4360"/>
                <a:gd name="T87" fmla="*/ 0 h 4871"/>
                <a:gd name="T88" fmla="*/ 1 w 4360"/>
                <a:gd name="T89" fmla="*/ 0 h 4871"/>
                <a:gd name="T90" fmla="*/ 1 w 4360"/>
                <a:gd name="T91" fmla="*/ 0 h 4871"/>
                <a:gd name="T92" fmla="*/ 1 w 4360"/>
                <a:gd name="T93" fmla="*/ 0 h 4871"/>
                <a:gd name="T94" fmla="*/ 1 w 4360"/>
                <a:gd name="T95" fmla="*/ 0 h 4871"/>
                <a:gd name="T96" fmla="*/ 1 w 4360"/>
                <a:gd name="T97" fmla="*/ 0 h 4871"/>
                <a:gd name="T98" fmla="*/ 1 w 4360"/>
                <a:gd name="T99" fmla="*/ 0 h 4871"/>
                <a:gd name="T100" fmla="*/ 1 w 4360"/>
                <a:gd name="T101" fmla="*/ 0 h 4871"/>
                <a:gd name="T102" fmla="*/ 1 w 4360"/>
                <a:gd name="T103" fmla="*/ 0 h 487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360"/>
                <a:gd name="T157" fmla="*/ 0 h 4871"/>
                <a:gd name="T158" fmla="*/ 4360 w 4360"/>
                <a:gd name="T159" fmla="*/ 4871 h 487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360" h="4871">
                  <a:moveTo>
                    <a:pt x="4360" y="4871"/>
                  </a:moveTo>
                  <a:lnTo>
                    <a:pt x="4360" y="4871"/>
                  </a:lnTo>
                  <a:lnTo>
                    <a:pt x="4359" y="4809"/>
                  </a:lnTo>
                  <a:lnTo>
                    <a:pt x="4358" y="4747"/>
                  </a:lnTo>
                  <a:lnTo>
                    <a:pt x="4356" y="4684"/>
                  </a:lnTo>
                  <a:lnTo>
                    <a:pt x="4354" y="4621"/>
                  </a:lnTo>
                  <a:lnTo>
                    <a:pt x="4351" y="4560"/>
                  </a:lnTo>
                  <a:lnTo>
                    <a:pt x="4347" y="4498"/>
                  </a:lnTo>
                  <a:lnTo>
                    <a:pt x="4343" y="4437"/>
                  </a:lnTo>
                  <a:lnTo>
                    <a:pt x="4337" y="4374"/>
                  </a:lnTo>
                  <a:lnTo>
                    <a:pt x="4332" y="4313"/>
                  </a:lnTo>
                  <a:lnTo>
                    <a:pt x="4325" y="4252"/>
                  </a:lnTo>
                  <a:lnTo>
                    <a:pt x="4318" y="4192"/>
                  </a:lnTo>
                  <a:lnTo>
                    <a:pt x="4310" y="4131"/>
                  </a:lnTo>
                  <a:lnTo>
                    <a:pt x="4301" y="4071"/>
                  </a:lnTo>
                  <a:lnTo>
                    <a:pt x="4291" y="4011"/>
                  </a:lnTo>
                  <a:lnTo>
                    <a:pt x="4281" y="3951"/>
                  </a:lnTo>
                  <a:lnTo>
                    <a:pt x="4271" y="3892"/>
                  </a:lnTo>
                  <a:lnTo>
                    <a:pt x="4260" y="3833"/>
                  </a:lnTo>
                  <a:lnTo>
                    <a:pt x="4248" y="3774"/>
                  </a:lnTo>
                  <a:lnTo>
                    <a:pt x="4236" y="3715"/>
                  </a:lnTo>
                  <a:lnTo>
                    <a:pt x="4223" y="3656"/>
                  </a:lnTo>
                  <a:lnTo>
                    <a:pt x="4208" y="3599"/>
                  </a:lnTo>
                  <a:lnTo>
                    <a:pt x="4194" y="3541"/>
                  </a:lnTo>
                  <a:lnTo>
                    <a:pt x="4179" y="3483"/>
                  </a:lnTo>
                  <a:lnTo>
                    <a:pt x="4163" y="3426"/>
                  </a:lnTo>
                  <a:lnTo>
                    <a:pt x="4147" y="3369"/>
                  </a:lnTo>
                  <a:lnTo>
                    <a:pt x="4131" y="3311"/>
                  </a:lnTo>
                  <a:lnTo>
                    <a:pt x="4112" y="3256"/>
                  </a:lnTo>
                  <a:lnTo>
                    <a:pt x="4095" y="3199"/>
                  </a:lnTo>
                  <a:lnTo>
                    <a:pt x="4076" y="3144"/>
                  </a:lnTo>
                  <a:lnTo>
                    <a:pt x="4057" y="3089"/>
                  </a:lnTo>
                  <a:lnTo>
                    <a:pt x="4036" y="3033"/>
                  </a:lnTo>
                  <a:lnTo>
                    <a:pt x="4016" y="2979"/>
                  </a:lnTo>
                  <a:lnTo>
                    <a:pt x="3995" y="2923"/>
                  </a:lnTo>
                  <a:lnTo>
                    <a:pt x="3974" y="2870"/>
                  </a:lnTo>
                  <a:lnTo>
                    <a:pt x="3951" y="2816"/>
                  </a:lnTo>
                  <a:lnTo>
                    <a:pt x="3929" y="2763"/>
                  </a:lnTo>
                  <a:lnTo>
                    <a:pt x="3906" y="2710"/>
                  </a:lnTo>
                  <a:lnTo>
                    <a:pt x="3882" y="2657"/>
                  </a:lnTo>
                  <a:lnTo>
                    <a:pt x="3857" y="2605"/>
                  </a:lnTo>
                  <a:lnTo>
                    <a:pt x="3832" y="2553"/>
                  </a:lnTo>
                  <a:lnTo>
                    <a:pt x="3807" y="2502"/>
                  </a:lnTo>
                  <a:lnTo>
                    <a:pt x="3780" y="2450"/>
                  </a:lnTo>
                  <a:lnTo>
                    <a:pt x="3754" y="2399"/>
                  </a:lnTo>
                  <a:lnTo>
                    <a:pt x="3727" y="2349"/>
                  </a:lnTo>
                  <a:lnTo>
                    <a:pt x="3699" y="2299"/>
                  </a:lnTo>
                  <a:lnTo>
                    <a:pt x="3671" y="2249"/>
                  </a:lnTo>
                  <a:lnTo>
                    <a:pt x="3643" y="2200"/>
                  </a:lnTo>
                  <a:lnTo>
                    <a:pt x="3613" y="2151"/>
                  </a:lnTo>
                  <a:lnTo>
                    <a:pt x="3584" y="2102"/>
                  </a:lnTo>
                  <a:lnTo>
                    <a:pt x="3554" y="2055"/>
                  </a:lnTo>
                  <a:lnTo>
                    <a:pt x="3523" y="2007"/>
                  </a:lnTo>
                  <a:lnTo>
                    <a:pt x="3492" y="1960"/>
                  </a:lnTo>
                  <a:lnTo>
                    <a:pt x="3461" y="1914"/>
                  </a:lnTo>
                  <a:lnTo>
                    <a:pt x="3428" y="1867"/>
                  </a:lnTo>
                  <a:lnTo>
                    <a:pt x="3396" y="1821"/>
                  </a:lnTo>
                  <a:lnTo>
                    <a:pt x="3362" y="1776"/>
                  </a:lnTo>
                  <a:lnTo>
                    <a:pt x="3329" y="1731"/>
                  </a:lnTo>
                  <a:lnTo>
                    <a:pt x="3295" y="1686"/>
                  </a:lnTo>
                  <a:lnTo>
                    <a:pt x="3260" y="1642"/>
                  </a:lnTo>
                  <a:lnTo>
                    <a:pt x="3225" y="1599"/>
                  </a:lnTo>
                  <a:lnTo>
                    <a:pt x="3189" y="1556"/>
                  </a:lnTo>
                  <a:lnTo>
                    <a:pt x="3154" y="1513"/>
                  </a:lnTo>
                  <a:lnTo>
                    <a:pt x="3117" y="1471"/>
                  </a:lnTo>
                  <a:lnTo>
                    <a:pt x="3081" y="1430"/>
                  </a:lnTo>
                  <a:lnTo>
                    <a:pt x="3044" y="1389"/>
                  </a:lnTo>
                  <a:lnTo>
                    <a:pt x="3006" y="1348"/>
                  </a:lnTo>
                  <a:lnTo>
                    <a:pt x="2968" y="1307"/>
                  </a:lnTo>
                  <a:lnTo>
                    <a:pt x="2929" y="1268"/>
                  </a:lnTo>
                  <a:lnTo>
                    <a:pt x="2890" y="1229"/>
                  </a:lnTo>
                  <a:lnTo>
                    <a:pt x="2851" y="1191"/>
                  </a:lnTo>
                  <a:lnTo>
                    <a:pt x="2811" y="1152"/>
                  </a:lnTo>
                  <a:lnTo>
                    <a:pt x="2771" y="1115"/>
                  </a:lnTo>
                  <a:lnTo>
                    <a:pt x="2730" y="1078"/>
                  </a:lnTo>
                  <a:lnTo>
                    <a:pt x="2689" y="1042"/>
                  </a:lnTo>
                  <a:lnTo>
                    <a:pt x="2648" y="1005"/>
                  </a:lnTo>
                  <a:lnTo>
                    <a:pt x="2606" y="970"/>
                  </a:lnTo>
                  <a:lnTo>
                    <a:pt x="2564" y="935"/>
                  </a:lnTo>
                  <a:lnTo>
                    <a:pt x="2521" y="901"/>
                  </a:lnTo>
                  <a:lnTo>
                    <a:pt x="2479" y="867"/>
                  </a:lnTo>
                  <a:lnTo>
                    <a:pt x="2435" y="834"/>
                  </a:lnTo>
                  <a:lnTo>
                    <a:pt x="2392" y="802"/>
                  </a:lnTo>
                  <a:lnTo>
                    <a:pt x="2347" y="769"/>
                  </a:lnTo>
                  <a:lnTo>
                    <a:pt x="2303" y="737"/>
                  </a:lnTo>
                  <a:lnTo>
                    <a:pt x="2258" y="707"/>
                  </a:lnTo>
                  <a:lnTo>
                    <a:pt x="2213" y="676"/>
                  </a:lnTo>
                  <a:lnTo>
                    <a:pt x="2167" y="647"/>
                  </a:lnTo>
                  <a:lnTo>
                    <a:pt x="2121" y="619"/>
                  </a:lnTo>
                  <a:lnTo>
                    <a:pt x="2076" y="589"/>
                  </a:lnTo>
                  <a:lnTo>
                    <a:pt x="2029" y="562"/>
                  </a:lnTo>
                  <a:lnTo>
                    <a:pt x="1982" y="535"/>
                  </a:lnTo>
                  <a:lnTo>
                    <a:pt x="1935" y="508"/>
                  </a:lnTo>
                  <a:lnTo>
                    <a:pt x="1888" y="482"/>
                  </a:lnTo>
                  <a:lnTo>
                    <a:pt x="1840" y="457"/>
                  </a:lnTo>
                  <a:lnTo>
                    <a:pt x="1791" y="432"/>
                  </a:lnTo>
                  <a:lnTo>
                    <a:pt x="1743" y="407"/>
                  </a:lnTo>
                  <a:lnTo>
                    <a:pt x="1694" y="385"/>
                  </a:lnTo>
                  <a:lnTo>
                    <a:pt x="1646" y="361"/>
                  </a:lnTo>
                  <a:lnTo>
                    <a:pt x="1596" y="339"/>
                  </a:lnTo>
                  <a:lnTo>
                    <a:pt x="1547" y="318"/>
                  </a:lnTo>
                  <a:lnTo>
                    <a:pt x="1497" y="296"/>
                  </a:lnTo>
                  <a:lnTo>
                    <a:pt x="1446" y="276"/>
                  </a:lnTo>
                  <a:lnTo>
                    <a:pt x="1396" y="257"/>
                  </a:lnTo>
                  <a:lnTo>
                    <a:pt x="1345" y="237"/>
                  </a:lnTo>
                  <a:lnTo>
                    <a:pt x="1295" y="219"/>
                  </a:lnTo>
                  <a:lnTo>
                    <a:pt x="1243" y="202"/>
                  </a:lnTo>
                  <a:lnTo>
                    <a:pt x="1191" y="185"/>
                  </a:lnTo>
                  <a:lnTo>
                    <a:pt x="1140" y="170"/>
                  </a:lnTo>
                  <a:lnTo>
                    <a:pt x="1088" y="154"/>
                  </a:lnTo>
                  <a:lnTo>
                    <a:pt x="1035" y="139"/>
                  </a:lnTo>
                  <a:lnTo>
                    <a:pt x="983" y="126"/>
                  </a:lnTo>
                  <a:lnTo>
                    <a:pt x="930" y="112"/>
                  </a:lnTo>
                  <a:lnTo>
                    <a:pt x="877" y="100"/>
                  </a:lnTo>
                  <a:lnTo>
                    <a:pt x="824" y="87"/>
                  </a:lnTo>
                  <a:lnTo>
                    <a:pt x="770" y="77"/>
                  </a:lnTo>
                  <a:lnTo>
                    <a:pt x="717" y="66"/>
                  </a:lnTo>
                  <a:lnTo>
                    <a:pt x="663" y="57"/>
                  </a:lnTo>
                  <a:lnTo>
                    <a:pt x="608" y="47"/>
                  </a:lnTo>
                  <a:lnTo>
                    <a:pt x="555" y="40"/>
                  </a:lnTo>
                  <a:lnTo>
                    <a:pt x="500" y="32"/>
                  </a:lnTo>
                  <a:lnTo>
                    <a:pt x="444" y="25"/>
                  </a:lnTo>
                  <a:lnTo>
                    <a:pt x="390" y="19"/>
                  </a:lnTo>
                  <a:lnTo>
                    <a:pt x="335" y="15"/>
                  </a:lnTo>
                  <a:lnTo>
                    <a:pt x="279" y="10"/>
                  </a:lnTo>
                  <a:lnTo>
                    <a:pt x="224" y="7"/>
                  </a:lnTo>
                  <a:lnTo>
                    <a:pt x="168" y="3"/>
                  </a:lnTo>
                  <a:lnTo>
                    <a:pt x="112" y="2"/>
                  </a:lnTo>
                  <a:lnTo>
                    <a:pt x="57" y="0"/>
                  </a:lnTo>
                  <a:lnTo>
                    <a:pt x="0" y="0"/>
                  </a:lnTo>
                  <a:lnTo>
                    <a:pt x="0" y="102"/>
                  </a:lnTo>
                  <a:lnTo>
                    <a:pt x="56" y="103"/>
                  </a:lnTo>
                  <a:lnTo>
                    <a:pt x="110" y="103"/>
                  </a:lnTo>
                  <a:lnTo>
                    <a:pt x="165" y="105"/>
                  </a:lnTo>
                  <a:lnTo>
                    <a:pt x="220" y="109"/>
                  </a:lnTo>
                  <a:lnTo>
                    <a:pt x="274" y="112"/>
                  </a:lnTo>
                  <a:lnTo>
                    <a:pt x="328" y="116"/>
                  </a:lnTo>
                  <a:lnTo>
                    <a:pt x="382" y="121"/>
                  </a:lnTo>
                  <a:lnTo>
                    <a:pt x="436" y="127"/>
                  </a:lnTo>
                  <a:lnTo>
                    <a:pt x="489" y="133"/>
                  </a:lnTo>
                  <a:lnTo>
                    <a:pt x="543" y="140"/>
                  </a:lnTo>
                  <a:lnTo>
                    <a:pt x="596" y="148"/>
                  </a:lnTo>
                  <a:lnTo>
                    <a:pt x="649" y="157"/>
                  </a:lnTo>
                  <a:lnTo>
                    <a:pt x="701" y="166"/>
                  </a:lnTo>
                  <a:lnTo>
                    <a:pt x="754" y="176"/>
                  </a:lnTo>
                  <a:lnTo>
                    <a:pt x="807" y="188"/>
                  </a:lnTo>
                  <a:lnTo>
                    <a:pt x="859" y="199"/>
                  </a:lnTo>
                  <a:lnTo>
                    <a:pt x="911" y="211"/>
                  </a:lnTo>
                  <a:lnTo>
                    <a:pt x="963" y="224"/>
                  </a:lnTo>
                  <a:lnTo>
                    <a:pt x="1014" y="239"/>
                  </a:lnTo>
                  <a:lnTo>
                    <a:pt x="1065" y="252"/>
                  </a:lnTo>
                  <a:lnTo>
                    <a:pt x="1115" y="268"/>
                  </a:lnTo>
                  <a:lnTo>
                    <a:pt x="1167" y="284"/>
                  </a:lnTo>
                  <a:lnTo>
                    <a:pt x="1217" y="300"/>
                  </a:lnTo>
                  <a:lnTo>
                    <a:pt x="1267" y="317"/>
                  </a:lnTo>
                  <a:lnTo>
                    <a:pt x="1317" y="335"/>
                  </a:lnTo>
                  <a:lnTo>
                    <a:pt x="1366" y="353"/>
                  </a:lnTo>
                  <a:lnTo>
                    <a:pt x="1416" y="372"/>
                  </a:lnTo>
                  <a:lnTo>
                    <a:pt x="1466" y="392"/>
                  </a:lnTo>
                  <a:lnTo>
                    <a:pt x="1514" y="413"/>
                  </a:lnTo>
                  <a:lnTo>
                    <a:pt x="1563" y="434"/>
                  </a:lnTo>
                  <a:lnTo>
                    <a:pt x="1611" y="456"/>
                  </a:lnTo>
                  <a:lnTo>
                    <a:pt x="1659" y="477"/>
                  </a:lnTo>
                  <a:lnTo>
                    <a:pt x="1706" y="501"/>
                  </a:lnTo>
                  <a:lnTo>
                    <a:pt x="1754" y="525"/>
                  </a:lnTo>
                  <a:lnTo>
                    <a:pt x="1802" y="549"/>
                  </a:lnTo>
                  <a:lnTo>
                    <a:pt x="1848" y="573"/>
                  </a:lnTo>
                  <a:lnTo>
                    <a:pt x="1895" y="599"/>
                  </a:lnTo>
                  <a:lnTo>
                    <a:pt x="1940" y="625"/>
                  </a:lnTo>
                  <a:lnTo>
                    <a:pt x="1987" y="651"/>
                  </a:lnTo>
                  <a:lnTo>
                    <a:pt x="2032" y="679"/>
                  </a:lnTo>
                  <a:lnTo>
                    <a:pt x="2077" y="707"/>
                  </a:lnTo>
                  <a:lnTo>
                    <a:pt x="2122" y="735"/>
                  </a:lnTo>
                  <a:lnTo>
                    <a:pt x="2167" y="765"/>
                  </a:lnTo>
                  <a:lnTo>
                    <a:pt x="2211" y="794"/>
                  </a:lnTo>
                  <a:lnTo>
                    <a:pt x="2255" y="824"/>
                  </a:lnTo>
                  <a:lnTo>
                    <a:pt x="2299" y="855"/>
                  </a:lnTo>
                  <a:lnTo>
                    <a:pt x="2341" y="887"/>
                  </a:lnTo>
                  <a:lnTo>
                    <a:pt x="2384" y="918"/>
                  </a:lnTo>
                  <a:lnTo>
                    <a:pt x="2426" y="951"/>
                  </a:lnTo>
                  <a:lnTo>
                    <a:pt x="2469" y="984"/>
                  </a:lnTo>
                  <a:lnTo>
                    <a:pt x="2510" y="1018"/>
                  </a:lnTo>
                  <a:lnTo>
                    <a:pt x="2552" y="1052"/>
                  </a:lnTo>
                  <a:lnTo>
                    <a:pt x="2592" y="1087"/>
                  </a:lnTo>
                  <a:lnTo>
                    <a:pt x="2633" y="1122"/>
                  </a:lnTo>
                  <a:lnTo>
                    <a:pt x="2673" y="1157"/>
                  </a:lnTo>
                  <a:lnTo>
                    <a:pt x="2713" y="1193"/>
                  </a:lnTo>
                  <a:lnTo>
                    <a:pt x="2752" y="1230"/>
                  </a:lnTo>
                  <a:lnTo>
                    <a:pt x="2791" y="1268"/>
                  </a:lnTo>
                  <a:lnTo>
                    <a:pt x="2830" y="1305"/>
                  </a:lnTo>
                  <a:lnTo>
                    <a:pt x="2867" y="1344"/>
                  </a:lnTo>
                  <a:lnTo>
                    <a:pt x="2906" y="1382"/>
                  </a:lnTo>
                  <a:lnTo>
                    <a:pt x="2943" y="1422"/>
                  </a:lnTo>
                  <a:lnTo>
                    <a:pt x="2980" y="1461"/>
                  </a:lnTo>
                  <a:lnTo>
                    <a:pt x="3016" y="1502"/>
                  </a:lnTo>
                  <a:lnTo>
                    <a:pt x="3053" y="1543"/>
                  </a:lnTo>
                  <a:lnTo>
                    <a:pt x="3088" y="1583"/>
                  </a:lnTo>
                  <a:lnTo>
                    <a:pt x="3123" y="1625"/>
                  </a:lnTo>
                  <a:lnTo>
                    <a:pt x="3158" y="1667"/>
                  </a:lnTo>
                  <a:lnTo>
                    <a:pt x="3192" y="1710"/>
                  </a:lnTo>
                  <a:lnTo>
                    <a:pt x="3226" y="1753"/>
                  </a:lnTo>
                  <a:lnTo>
                    <a:pt x="3259" y="1797"/>
                  </a:lnTo>
                  <a:lnTo>
                    <a:pt x="3292" y="1841"/>
                  </a:lnTo>
                  <a:lnTo>
                    <a:pt x="3325" y="1885"/>
                  </a:lnTo>
                  <a:lnTo>
                    <a:pt x="3356" y="1931"/>
                  </a:lnTo>
                  <a:lnTo>
                    <a:pt x="3388" y="1975"/>
                  </a:lnTo>
                  <a:lnTo>
                    <a:pt x="3419" y="2021"/>
                  </a:lnTo>
                  <a:lnTo>
                    <a:pt x="3449" y="2067"/>
                  </a:lnTo>
                  <a:lnTo>
                    <a:pt x="3480" y="2114"/>
                  </a:lnTo>
                  <a:lnTo>
                    <a:pt x="3509" y="2161"/>
                  </a:lnTo>
                  <a:lnTo>
                    <a:pt x="3538" y="2208"/>
                  </a:lnTo>
                  <a:lnTo>
                    <a:pt x="3567" y="2256"/>
                  </a:lnTo>
                  <a:lnTo>
                    <a:pt x="3595" y="2304"/>
                  </a:lnTo>
                  <a:lnTo>
                    <a:pt x="3622" y="2352"/>
                  </a:lnTo>
                  <a:lnTo>
                    <a:pt x="3650" y="2402"/>
                  </a:lnTo>
                  <a:lnTo>
                    <a:pt x="3676" y="2451"/>
                  </a:lnTo>
                  <a:lnTo>
                    <a:pt x="3702" y="2501"/>
                  </a:lnTo>
                  <a:lnTo>
                    <a:pt x="3728" y="2551"/>
                  </a:lnTo>
                  <a:lnTo>
                    <a:pt x="3752" y="2601"/>
                  </a:lnTo>
                  <a:lnTo>
                    <a:pt x="3776" y="2652"/>
                  </a:lnTo>
                  <a:lnTo>
                    <a:pt x="3801" y="2703"/>
                  </a:lnTo>
                  <a:lnTo>
                    <a:pt x="3824" y="2755"/>
                  </a:lnTo>
                  <a:lnTo>
                    <a:pt x="3847" y="2807"/>
                  </a:lnTo>
                  <a:lnTo>
                    <a:pt x="3869" y="2859"/>
                  </a:lnTo>
                  <a:lnTo>
                    <a:pt x="3891" y="2912"/>
                  </a:lnTo>
                  <a:lnTo>
                    <a:pt x="3912" y="2964"/>
                  </a:lnTo>
                  <a:lnTo>
                    <a:pt x="3932" y="3018"/>
                  </a:lnTo>
                  <a:lnTo>
                    <a:pt x="3952" y="3072"/>
                  </a:lnTo>
                  <a:lnTo>
                    <a:pt x="3972" y="3126"/>
                  </a:lnTo>
                  <a:lnTo>
                    <a:pt x="3991" y="3180"/>
                  </a:lnTo>
                  <a:lnTo>
                    <a:pt x="4009" y="3234"/>
                  </a:lnTo>
                  <a:lnTo>
                    <a:pt x="4027" y="3290"/>
                  </a:lnTo>
                  <a:lnTo>
                    <a:pt x="4043" y="3344"/>
                  </a:lnTo>
                  <a:lnTo>
                    <a:pt x="4061" y="3400"/>
                  </a:lnTo>
                  <a:lnTo>
                    <a:pt x="4076" y="3456"/>
                  </a:lnTo>
                  <a:lnTo>
                    <a:pt x="4092" y="3512"/>
                  </a:lnTo>
                  <a:lnTo>
                    <a:pt x="4106" y="3568"/>
                  </a:lnTo>
                  <a:lnTo>
                    <a:pt x="4120" y="3625"/>
                  </a:lnTo>
                  <a:lnTo>
                    <a:pt x="4135" y="3682"/>
                  </a:lnTo>
                  <a:lnTo>
                    <a:pt x="4147" y="3739"/>
                  </a:lnTo>
                  <a:lnTo>
                    <a:pt x="4159" y="3797"/>
                  </a:lnTo>
                  <a:lnTo>
                    <a:pt x="4171" y="3854"/>
                  </a:lnTo>
                  <a:lnTo>
                    <a:pt x="4182" y="3912"/>
                  </a:lnTo>
                  <a:lnTo>
                    <a:pt x="4192" y="3971"/>
                  </a:lnTo>
                  <a:lnTo>
                    <a:pt x="4201" y="4030"/>
                  </a:lnTo>
                  <a:lnTo>
                    <a:pt x="4212" y="4088"/>
                  </a:lnTo>
                  <a:lnTo>
                    <a:pt x="4220" y="4147"/>
                  </a:lnTo>
                  <a:lnTo>
                    <a:pt x="4228" y="4206"/>
                  </a:lnTo>
                  <a:lnTo>
                    <a:pt x="4235" y="4266"/>
                  </a:lnTo>
                  <a:lnTo>
                    <a:pt x="4241" y="4325"/>
                  </a:lnTo>
                  <a:lnTo>
                    <a:pt x="4247" y="4385"/>
                  </a:lnTo>
                  <a:lnTo>
                    <a:pt x="4252" y="4445"/>
                  </a:lnTo>
                  <a:lnTo>
                    <a:pt x="4256" y="4506"/>
                  </a:lnTo>
                  <a:lnTo>
                    <a:pt x="4260" y="4566"/>
                  </a:lnTo>
                  <a:lnTo>
                    <a:pt x="4263" y="4627"/>
                  </a:lnTo>
                  <a:lnTo>
                    <a:pt x="4266" y="4688"/>
                  </a:lnTo>
                  <a:lnTo>
                    <a:pt x="4267" y="4749"/>
                  </a:lnTo>
                  <a:lnTo>
                    <a:pt x="4268" y="4810"/>
                  </a:lnTo>
                  <a:lnTo>
                    <a:pt x="4269" y="4871"/>
                  </a:lnTo>
                  <a:lnTo>
                    <a:pt x="4360" y="4871"/>
                  </a:lnTo>
                  <a:close/>
                </a:path>
              </a:pathLst>
            </a:custGeom>
            <a:solidFill>
              <a:srgbClr val="008FE0"/>
            </a:solidFill>
            <a:ln w="9525">
              <a:noFill/>
              <a:round/>
              <a:headEnd/>
              <a:tailEnd/>
            </a:ln>
          </p:spPr>
          <p:txBody>
            <a:bodyPr/>
            <a:lstStyle/>
            <a:p>
              <a:endParaRPr lang="en-US"/>
            </a:p>
          </p:txBody>
        </p:sp>
        <p:sp>
          <p:nvSpPr>
            <p:cNvPr id="53266" name="Freeform 68"/>
            <p:cNvSpPr>
              <a:spLocks/>
            </p:cNvSpPr>
            <p:nvPr/>
          </p:nvSpPr>
          <p:spPr bwMode="auto">
            <a:xfrm>
              <a:off x="4754" y="2221"/>
              <a:ext cx="727" cy="696"/>
            </a:xfrm>
            <a:custGeom>
              <a:avLst/>
              <a:gdLst>
                <a:gd name="T0" fmla="*/ 0 w 4360"/>
                <a:gd name="T1" fmla="*/ 0 h 4872"/>
                <a:gd name="T2" fmla="*/ 0 w 4360"/>
                <a:gd name="T3" fmla="*/ 0 h 4872"/>
                <a:gd name="T4" fmla="*/ 0 w 4360"/>
                <a:gd name="T5" fmla="*/ 0 h 4872"/>
                <a:gd name="T6" fmla="*/ 0 w 4360"/>
                <a:gd name="T7" fmla="*/ 0 h 4872"/>
                <a:gd name="T8" fmla="*/ 0 w 4360"/>
                <a:gd name="T9" fmla="*/ 0 h 4872"/>
                <a:gd name="T10" fmla="*/ 0 w 4360"/>
                <a:gd name="T11" fmla="*/ 0 h 4872"/>
                <a:gd name="T12" fmla="*/ 0 w 4360"/>
                <a:gd name="T13" fmla="*/ 0 h 4872"/>
                <a:gd name="T14" fmla="*/ 0 w 4360"/>
                <a:gd name="T15" fmla="*/ 0 h 4872"/>
                <a:gd name="T16" fmla="*/ 0 w 4360"/>
                <a:gd name="T17" fmla="*/ 0 h 4872"/>
                <a:gd name="T18" fmla="*/ 0 w 4360"/>
                <a:gd name="T19" fmla="*/ 0 h 4872"/>
                <a:gd name="T20" fmla="*/ 0 w 4360"/>
                <a:gd name="T21" fmla="*/ 0 h 4872"/>
                <a:gd name="T22" fmla="*/ 0 w 4360"/>
                <a:gd name="T23" fmla="*/ 0 h 4872"/>
                <a:gd name="T24" fmla="*/ 0 w 4360"/>
                <a:gd name="T25" fmla="*/ 0 h 4872"/>
                <a:gd name="T26" fmla="*/ 1 w 4360"/>
                <a:gd name="T27" fmla="*/ 0 h 4872"/>
                <a:gd name="T28" fmla="*/ 1 w 4360"/>
                <a:gd name="T29" fmla="*/ 0 h 4872"/>
                <a:gd name="T30" fmla="*/ 1 w 4360"/>
                <a:gd name="T31" fmla="*/ 0 h 4872"/>
                <a:gd name="T32" fmla="*/ 1 w 4360"/>
                <a:gd name="T33" fmla="*/ 0 h 4872"/>
                <a:gd name="T34" fmla="*/ 1 w 4360"/>
                <a:gd name="T35" fmla="*/ 0 h 4872"/>
                <a:gd name="T36" fmla="*/ 1 w 4360"/>
                <a:gd name="T37" fmla="*/ 0 h 4872"/>
                <a:gd name="T38" fmla="*/ 1 w 4360"/>
                <a:gd name="T39" fmla="*/ 0 h 4872"/>
                <a:gd name="T40" fmla="*/ 1 w 4360"/>
                <a:gd name="T41" fmla="*/ 0 h 4872"/>
                <a:gd name="T42" fmla="*/ 1 w 4360"/>
                <a:gd name="T43" fmla="*/ 0 h 4872"/>
                <a:gd name="T44" fmla="*/ 1 w 4360"/>
                <a:gd name="T45" fmla="*/ 0 h 4872"/>
                <a:gd name="T46" fmla="*/ 1 w 4360"/>
                <a:gd name="T47" fmla="*/ 0 h 4872"/>
                <a:gd name="T48" fmla="*/ 1 w 4360"/>
                <a:gd name="T49" fmla="*/ 0 h 4872"/>
                <a:gd name="T50" fmla="*/ 1 w 4360"/>
                <a:gd name="T51" fmla="*/ 0 h 4872"/>
                <a:gd name="T52" fmla="*/ 1 w 4360"/>
                <a:gd name="T53" fmla="*/ 0 h 4872"/>
                <a:gd name="T54" fmla="*/ 1 w 4360"/>
                <a:gd name="T55" fmla="*/ 0 h 4872"/>
                <a:gd name="T56" fmla="*/ 1 w 4360"/>
                <a:gd name="T57" fmla="*/ 0 h 4872"/>
                <a:gd name="T58" fmla="*/ 1 w 4360"/>
                <a:gd name="T59" fmla="*/ 0 h 4872"/>
                <a:gd name="T60" fmla="*/ 1 w 4360"/>
                <a:gd name="T61" fmla="*/ 0 h 4872"/>
                <a:gd name="T62" fmla="*/ 1 w 4360"/>
                <a:gd name="T63" fmla="*/ 0 h 4872"/>
                <a:gd name="T64" fmla="*/ 1 w 4360"/>
                <a:gd name="T65" fmla="*/ 0 h 4872"/>
                <a:gd name="T66" fmla="*/ 1 w 4360"/>
                <a:gd name="T67" fmla="*/ 0 h 4872"/>
                <a:gd name="T68" fmla="*/ 1 w 4360"/>
                <a:gd name="T69" fmla="*/ 0 h 4872"/>
                <a:gd name="T70" fmla="*/ 1 w 4360"/>
                <a:gd name="T71" fmla="*/ 0 h 4872"/>
                <a:gd name="T72" fmla="*/ 1 w 4360"/>
                <a:gd name="T73" fmla="*/ 0 h 4872"/>
                <a:gd name="T74" fmla="*/ 1 w 4360"/>
                <a:gd name="T75" fmla="*/ 0 h 4872"/>
                <a:gd name="T76" fmla="*/ 0 w 4360"/>
                <a:gd name="T77" fmla="*/ 0 h 4872"/>
                <a:gd name="T78" fmla="*/ 0 w 4360"/>
                <a:gd name="T79" fmla="*/ 0 h 4872"/>
                <a:gd name="T80" fmla="*/ 0 w 4360"/>
                <a:gd name="T81" fmla="*/ 0 h 4872"/>
                <a:gd name="T82" fmla="*/ 0 w 4360"/>
                <a:gd name="T83" fmla="*/ 0 h 4872"/>
                <a:gd name="T84" fmla="*/ 0 w 4360"/>
                <a:gd name="T85" fmla="*/ 0 h 4872"/>
                <a:gd name="T86" fmla="*/ 0 w 4360"/>
                <a:gd name="T87" fmla="*/ 0 h 4872"/>
                <a:gd name="T88" fmla="*/ 0 w 4360"/>
                <a:gd name="T89" fmla="*/ 0 h 4872"/>
                <a:gd name="T90" fmla="*/ 0 w 4360"/>
                <a:gd name="T91" fmla="*/ 0 h 4872"/>
                <a:gd name="T92" fmla="*/ 0 w 4360"/>
                <a:gd name="T93" fmla="*/ 0 h 4872"/>
                <a:gd name="T94" fmla="*/ 0 w 4360"/>
                <a:gd name="T95" fmla="*/ 0 h 4872"/>
                <a:gd name="T96" fmla="*/ 0 w 4360"/>
                <a:gd name="T97" fmla="*/ 0 h 4872"/>
                <a:gd name="T98" fmla="*/ 0 w 4360"/>
                <a:gd name="T99" fmla="*/ 0 h 4872"/>
                <a:gd name="T100" fmla="*/ 0 w 4360"/>
                <a:gd name="T101" fmla="*/ 0 h 4872"/>
                <a:gd name="T102" fmla="*/ 0 w 4360"/>
                <a:gd name="T103" fmla="*/ 0 h 487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360"/>
                <a:gd name="T157" fmla="*/ 0 h 4872"/>
                <a:gd name="T158" fmla="*/ 4360 w 4360"/>
                <a:gd name="T159" fmla="*/ 4872 h 487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360" h="4872">
                  <a:moveTo>
                    <a:pt x="0" y="4872"/>
                  </a:moveTo>
                  <a:lnTo>
                    <a:pt x="0" y="4872"/>
                  </a:lnTo>
                  <a:lnTo>
                    <a:pt x="57" y="4872"/>
                  </a:lnTo>
                  <a:lnTo>
                    <a:pt x="112" y="4870"/>
                  </a:lnTo>
                  <a:lnTo>
                    <a:pt x="168" y="4869"/>
                  </a:lnTo>
                  <a:lnTo>
                    <a:pt x="224" y="4865"/>
                  </a:lnTo>
                  <a:lnTo>
                    <a:pt x="279" y="4862"/>
                  </a:lnTo>
                  <a:lnTo>
                    <a:pt x="335" y="4857"/>
                  </a:lnTo>
                  <a:lnTo>
                    <a:pt x="390" y="4853"/>
                  </a:lnTo>
                  <a:lnTo>
                    <a:pt x="445" y="4847"/>
                  </a:lnTo>
                  <a:lnTo>
                    <a:pt x="500" y="4840"/>
                  </a:lnTo>
                  <a:lnTo>
                    <a:pt x="555" y="4832"/>
                  </a:lnTo>
                  <a:lnTo>
                    <a:pt x="608" y="4825"/>
                  </a:lnTo>
                  <a:lnTo>
                    <a:pt x="663" y="4815"/>
                  </a:lnTo>
                  <a:lnTo>
                    <a:pt x="717" y="4806"/>
                  </a:lnTo>
                  <a:lnTo>
                    <a:pt x="770" y="4796"/>
                  </a:lnTo>
                  <a:lnTo>
                    <a:pt x="824" y="4785"/>
                  </a:lnTo>
                  <a:lnTo>
                    <a:pt x="877" y="4773"/>
                  </a:lnTo>
                  <a:lnTo>
                    <a:pt x="930" y="4760"/>
                  </a:lnTo>
                  <a:lnTo>
                    <a:pt x="983" y="4746"/>
                  </a:lnTo>
                  <a:lnTo>
                    <a:pt x="1035" y="4733"/>
                  </a:lnTo>
                  <a:lnTo>
                    <a:pt x="1088" y="4718"/>
                  </a:lnTo>
                  <a:lnTo>
                    <a:pt x="1140" y="4702"/>
                  </a:lnTo>
                  <a:lnTo>
                    <a:pt x="1191" y="4687"/>
                  </a:lnTo>
                  <a:lnTo>
                    <a:pt x="1243" y="4670"/>
                  </a:lnTo>
                  <a:lnTo>
                    <a:pt x="1295" y="4653"/>
                  </a:lnTo>
                  <a:lnTo>
                    <a:pt x="1345" y="4635"/>
                  </a:lnTo>
                  <a:lnTo>
                    <a:pt x="1396" y="4615"/>
                  </a:lnTo>
                  <a:lnTo>
                    <a:pt x="1446" y="4596"/>
                  </a:lnTo>
                  <a:lnTo>
                    <a:pt x="1497" y="4576"/>
                  </a:lnTo>
                  <a:lnTo>
                    <a:pt x="1547" y="4554"/>
                  </a:lnTo>
                  <a:lnTo>
                    <a:pt x="1596" y="4533"/>
                  </a:lnTo>
                  <a:lnTo>
                    <a:pt x="1646" y="4511"/>
                  </a:lnTo>
                  <a:lnTo>
                    <a:pt x="1694" y="4488"/>
                  </a:lnTo>
                  <a:lnTo>
                    <a:pt x="1743" y="4465"/>
                  </a:lnTo>
                  <a:lnTo>
                    <a:pt x="1791" y="4440"/>
                  </a:lnTo>
                  <a:lnTo>
                    <a:pt x="1840" y="4415"/>
                  </a:lnTo>
                  <a:lnTo>
                    <a:pt x="1888" y="4390"/>
                  </a:lnTo>
                  <a:lnTo>
                    <a:pt x="1935" y="4364"/>
                  </a:lnTo>
                  <a:lnTo>
                    <a:pt x="1982" y="4337"/>
                  </a:lnTo>
                  <a:lnTo>
                    <a:pt x="2029" y="4310"/>
                  </a:lnTo>
                  <a:lnTo>
                    <a:pt x="2076" y="4283"/>
                  </a:lnTo>
                  <a:lnTo>
                    <a:pt x="2121" y="4255"/>
                  </a:lnTo>
                  <a:lnTo>
                    <a:pt x="2167" y="4225"/>
                  </a:lnTo>
                  <a:lnTo>
                    <a:pt x="2213" y="4196"/>
                  </a:lnTo>
                  <a:lnTo>
                    <a:pt x="2258" y="4165"/>
                  </a:lnTo>
                  <a:lnTo>
                    <a:pt x="2303" y="4135"/>
                  </a:lnTo>
                  <a:lnTo>
                    <a:pt x="2347" y="4103"/>
                  </a:lnTo>
                  <a:lnTo>
                    <a:pt x="2392" y="4070"/>
                  </a:lnTo>
                  <a:lnTo>
                    <a:pt x="2435" y="4039"/>
                  </a:lnTo>
                  <a:lnTo>
                    <a:pt x="2478" y="4005"/>
                  </a:lnTo>
                  <a:lnTo>
                    <a:pt x="2521" y="3971"/>
                  </a:lnTo>
                  <a:lnTo>
                    <a:pt x="2564" y="3937"/>
                  </a:lnTo>
                  <a:lnTo>
                    <a:pt x="2606" y="3902"/>
                  </a:lnTo>
                  <a:lnTo>
                    <a:pt x="2648" y="3867"/>
                  </a:lnTo>
                  <a:lnTo>
                    <a:pt x="2689" y="3830"/>
                  </a:lnTo>
                  <a:lnTo>
                    <a:pt x="2730" y="3794"/>
                  </a:lnTo>
                  <a:lnTo>
                    <a:pt x="2771" y="3757"/>
                  </a:lnTo>
                  <a:lnTo>
                    <a:pt x="2811" y="3720"/>
                  </a:lnTo>
                  <a:lnTo>
                    <a:pt x="2851" y="3681"/>
                  </a:lnTo>
                  <a:lnTo>
                    <a:pt x="2890" y="3643"/>
                  </a:lnTo>
                  <a:lnTo>
                    <a:pt x="2929" y="3604"/>
                  </a:lnTo>
                  <a:lnTo>
                    <a:pt x="2968" y="3565"/>
                  </a:lnTo>
                  <a:lnTo>
                    <a:pt x="3006" y="3524"/>
                  </a:lnTo>
                  <a:lnTo>
                    <a:pt x="3044" y="3483"/>
                  </a:lnTo>
                  <a:lnTo>
                    <a:pt x="3081" y="3443"/>
                  </a:lnTo>
                  <a:lnTo>
                    <a:pt x="3117" y="3401"/>
                  </a:lnTo>
                  <a:lnTo>
                    <a:pt x="3154" y="3359"/>
                  </a:lnTo>
                  <a:lnTo>
                    <a:pt x="3189" y="3316"/>
                  </a:lnTo>
                  <a:lnTo>
                    <a:pt x="3225" y="3273"/>
                  </a:lnTo>
                  <a:lnTo>
                    <a:pt x="3260" y="3230"/>
                  </a:lnTo>
                  <a:lnTo>
                    <a:pt x="3295" y="3186"/>
                  </a:lnTo>
                  <a:lnTo>
                    <a:pt x="3329" y="3141"/>
                  </a:lnTo>
                  <a:lnTo>
                    <a:pt x="3362" y="3096"/>
                  </a:lnTo>
                  <a:lnTo>
                    <a:pt x="3396" y="3051"/>
                  </a:lnTo>
                  <a:lnTo>
                    <a:pt x="3428" y="3005"/>
                  </a:lnTo>
                  <a:lnTo>
                    <a:pt x="3461" y="2958"/>
                  </a:lnTo>
                  <a:lnTo>
                    <a:pt x="3492" y="2912"/>
                  </a:lnTo>
                  <a:lnTo>
                    <a:pt x="3523" y="2865"/>
                  </a:lnTo>
                  <a:lnTo>
                    <a:pt x="3554" y="2817"/>
                  </a:lnTo>
                  <a:lnTo>
                    <a:pt x="3584" y="2770"/>
                  </a:lnTo>
                  <a:lnTo>
                    <a:pt x="3613" y="2721"/>
                  </a:lnTo>
                  <a:lnTo>
                    <a:pt x="3643" y="2672"/>
                  </a:lnTo>
                  <a:lnTo>
                    <a:pt x="3671" y="2623"/>
                  </a:lnTo>
                  <a:lnTo>
                    <a:pt x="3699" y="2573"/>
                  </a:lnTo>
                  <a:lnTo>
                    <a:pt x="3727" y="2523"/>
                  </a:lnTo>
                  <a:lnTo>
                    <a:pt x="3754" y="2473"/>
                  </a:lnTo>
                  <a:lnTo>
                    <a:pt x="3780" y="2422"/>
                  </a:lnTo>
                  <a:lnTo>
                    <a:pt x="3807" y="2372"/>
                  </a:lnTo>
                  <a:lnTo>
                    <a:pt x="3832" y="2320"/>
                  </a:lnTo>
                  <a:lnTo>
                    <a:pt x="3857" y="2267"/>
                  </a:lnTo>
                  <a:lnTo>
                    <a:pt x="3882" y="2215"/>
                  </a:lnTo>
                  <a:lnTo>
                    <a:pt x="3906" y="2162"/>
                  </a:lnTo>
                  <a:lnTo>
                    <a:pt x="3929" y="2109"/>
                  </a:lnTo>
                  <a:lnTo>
                    <a:pt x="3951" y="2056"/>
                  </a:lnTo>
                  <a:lnTo>
                    <a:pt x="3974" y="2002"/>
                  </a:lnTo>
                  <a:lnTo>
                    <a:pt x="3995" y="1949"/>
                  </a:lnTo>
                  <a:lnTo>
                    <a:pt x="4016" y="1893"/>
                  </a:lnTo>
                  <a:lnTo>
                    <a:pt x="4036" y="1839"/>
                  </a:lnTo>
                  <a:lnTo>
                    <a:pt x="4057" y="1783"/>
                  </a:lnTo>
                  <a:lnTo>
                    <a:pt x="4076" y="1728"/>
                  </a:lnTo>
                  <a:lnTo>
                    <a:pt x="4095" y="1673"/>
                  </a:lnTo>
                  <a:lnTo>
                    <a:pt x="4112" y="1616"/>
                  </a:lnTo>
                  <a:lnTo>
                    <a:pt x="4131" y="1561"/>
                  </a:lnTo>
                  <a:lnTo>
                    <a:pt x="4147" y="1503"/>
                  </a:lnTo>
                  <a:lnTo>
                    <a:pt x="4163" y="1446"/>
                  </a:lnTo>
                  <a:lnTo>
                    <a:pt x="4179" y="1389"/>
                  </a:lnTo>
                  <a:lnTo>
                    <a:pt x="4194" y="1331"/>
                  </a:lnTo>
                  <a:lnTo>
                    <a:pt x="4208" y="1273"/>
                  </a:lnTo>
                  <a:lnTo>
                    <a:pt x="4223" y="1216"/>
                  </a:lnTo>
                  <a:lnTo>
                    <a:pt x="4236" y="1157"/>
                  </a:lnTo>
                  <a:lnTo>
                    <a:pt x="4248" y="1098"/>
                  </a:lnTo>
                  <a:lnTo>
                    <a:pt x="4260" y="1039"/>
                  </a:lnTo>
                  <a:lnTo>
                    <a:pt x="4271" y="980"/>
                  </a:lnTo>
                  <a:lnTo>
                    <a:pt x="4281" y="921"/>
                  </a:lnTo>
                  <a:lnTo>
                    <a:pt x="4291" y="861"/>
                  </a:lnTo>
                  <a:lnTo>
                    <a:pt x="4301" y="801"/>
                  </a:lnTo>
                  <a:lnTo>
                    <a:pt x="4310" y="741"/>
                  </a:lnTo>
                  <a:lnTo>
                    <a:pt x="4318" y="680"/>
                  </a:lnTo>
                  <a:lnTo>
                    <a:pt x="4325" y="620"/>
                  </a:lnTo>
                  <a:lnTo>
                    <a:pt x="4332" y="559"/>
                  </a:lnTo>
                  <a:lnTo>
                    <a:pt x="4337" y="498"/>
                  </a:lnTo>
                  <a:lnTo>
                    <a:pt x="4343" y="435"/>
                  </a:lnTo>
                  <a:lnTo>
                    <a:pt x="4347" y="374"/>
                  </a:lnTo>
                  <a:lnTo>
                    <a:pt x="4351" y="312"/>
                  </a:lnTo>
                  <a:lnTo>
                    <a:pt x="4354" y="251"/>
                  </a:lnTo>
                  <a:lnTo>
                    <a:pt x="4356" y="188"/>
                  </a:lnTo>
                  <a:lnTo>
                    <a:pt x="4358" y="125"/>
                  </a:lnTo>
                  <a:lnTo>
                    <a:pt x="4359" y="63"/>
                  </a:lnTo>
                  <a:lnTo>
                    <a:pt x="4360" y="0"/>
                  </a:lnTo>
                  <a:lnTo>
                    <a:pt x="4269" y="0"/>
                  </a:lnTo>
                  <a:lnTo>
                    <a:pt x="4268" y="62"/>
                  </a:lnTo>
                  <a:lnTo>
                    <a:pt x="4267" y="123"/>
                  </a:lnTo>
                  <a:lnTo>
                    <a:pt x="4266" y="184"/>
                  </a:lnTo>
                  <a:lnTo>
                    <a:pt x="4263" y="245"/>
                  </a:lnTo>
                  <a:lnTo>
                    <a:pt x="4260" y="306"/>
                  </a:lnTo>
                  <a:lnTo>
                    <a:pt x="4256" y="366"/>
                  </a:lnTo>
                  <a:lnTo>
                    <a:pt x="4252" y="427"/>
                  </a:lnTo>
                  <a:lnTo>
                    <a:pt x="4247" y="487"/>
                  </a:lnTo>
                  <a:lnTo>
                    <a:pt x="4241" y="547"/>
                  </a:lnTo>
                  <a:lnTo>
                    <a:pt x="4235" y="606"/>
                  </a:lnTo>
                  <a:lnTo>
                    <a:pt x="4228" y="666"/>
                  </a:lnTo>
                  <a:lnTo>
                    <a:pt x="4220" y="725"/>
                  </a:lnTo>
                  <a:lnTo>
                    <a:pt x="4212" y="784"/>
                  </a:lnTo>
                  <a:lnTo>
                    <a:pt x="4201" y="842"/>
                  </a:lnTo>
                  <a:lnTo>
                    <a:pt x="4192" y="901"/>
                  </a:lnTo>
                  <a:lnTo>
                    <a:pt x="4182" y="960"/>
                  </a:lnTo>
                  <a:lnTo>
                    <a:pt x="4171" y="1018"/>
                  </a:lnTo>
                  <a:lnTo>
                    <a:pt x="4159" y="1075"/>
                  </a:lnTo>
                  <a:lnTo>
                    <a:pt x="4147" y="1133"/>
                  </a:lnTo>
                  <a:lnTo>
                    <a:pt x="4135" y="1190"/>
                  </a:lnTo>
                  <a:lnTo>
                    <a:pt x="4120" y="1247"/>
                  </a:lnTo>
                  <a:lnTo>
                    <a:pt x="4106" y="1304"/>
                  </a:lnTo>
                  <a:lnTo>
                    <a:pt x="4092" y="1360"/>
                  </a:lnTo>
                  <a:lnTo>
                    <a:pt x="4076" y="1416"/>
                  </a:lnTo>
                  <a:lnTo>
                    <a:pt x="4061" y="1472"/>
                  </a:lnTo>
                  <a:lnTo>
                    <a:pt x="4043" y="1528"/>
                  </a:lnTo>
                  <a:lnTo>
                    <a:pt x="4027" y="1582"/>
                  </a:lnTo>
                  <a:lnTo>
                    <a:pt x="4009" y="1638"/>
                  </a:lnTo>
                  <a:lnTo>
                    <a:pt x="3991" y="1692"/>
                  </a:lnTo>
                  <a:lnTo>
                    <a:pt x="3972" y="1746"/>
                  </a:lnTo>
                  <a:lnTo>
                    <a:pt x="3952" y="1800"/>
                  </a:lnTo>
                  <a:lnTo>
                    <a:pt x="3932" y="1854"/>
                  </a:lnTo>
                  <a:lnTo>
                    <a:pt x="3912" y="1908"/>
                  </a:lnTo>
                  <a:lnTo>
                    <a:pt x="3891" y="1960"/>
                  </a:lnTo>
                  <a:lnTo>
                    <a:pt x="3869" y="2013"/>
                  </a:lnTo>
                  <a:lnTo>
                    <a:pt x="3847" y="2065"/>
                  </a:lnTo>
                  <a:lnTo>
                    <a:pt x="3824" y="2117"/>
                  </a:lnTo>
                  <a:lnTo>
                    <a:pt x="3801" y="2169"/>
                  </a:lnTo>
                  <a:lnTo>
                    <a:pt x="3776" y="2220"/>
                  </a:lnTo>
                  <a:lnTo>
                    <a:pt x="3752" y="2271"/>
                  </a:lnTo>
                  <a:lnTo>
                    <a:pt x="3728" y="2321"/>
                  </a:lnTo>
                  <a:lnTo>
                    <a:pt x="3702" y="2372"/>
                  </a:lnTo>
                  <a:lnTo>
                    <a:pt x="3676" y="2421"/>
                  </a:lnTo>
                  <a:lnTo>
                    <a:pt x="3650" y="2470"/>
                  </a:lnTo>
                  <a:lnTo>
                    <a:pt x="3622" y="2520"/>
                  </a:lnTo>
                  <a:lnTo>
                    <a:pt x="3595" y="2568"/>
                  </a:lnTo>
                  <a:lnTo>
                    <a:pt x="3567" y="2616"/>
                  </a:lnTo>
                  <a:lnTo>
                    <a:pt x="3538" y="2664"/>
                  </a:lnTo>
                  <a:lnTo>
                    <a:pt x="3509" y="2711"/>
                  </a:lnTo>
                  <a:lnTo>
                    <a:pt x="3480" y="2758"/>
                  </a:lnTo>
                  <a:lnTo>
                    <a:pt x="3449" y="2805"/>
                  </a:lnTo>
                  <a:lnTo>
                    <a:pt x="3419" y="2851"/>
                  </a:lnTo>
                  <a:lnTo>
                    <a:pt x="3388" y="2897"/>
                  </a:lnTo>
                  <a:lnTo>
                    <a:pt x="3356" y="2942"/>
                  </a:lnTo>
                  <a:lnTo>
                    <a:pt x="3325" y="2987"/>
                  </a:lnTo>
                  <a:lnTo>
                    <a:pt x="3292" y="3031"/>
                  </a:lnTo>
                  <a:lnTo>
                    <a:pt x="3259" y="3075"/>
                  </a:lnTo>
                  <a:lnTo>
                    <a:pt x="3226" y="3119"/>
                  </a:lnTo>
                  <a:lnTo>
                    <a:pt x="3192" y="3162"/>
                  </a:lnTo>
                  <a:lnTo>
                    <a:pt x="3158" y="3205"/>
                  </a:lnTo>
                  <a:lnTo>
                    <a:pt x="3123" y="3247"/>
                  </a:lnTo>
                  <a:lnTo>
                    <a:pt x="3088" y="3289"/>
                  </a:lnTo>
                  <a:lnTo>
                    <a:pt x="3053" y="3329"/>
                  </a:lnTo>
                  <a:lnTo>
                    <a:pt x="3016" y="3370"/>
                  </a:lnTo>
                  <a:lnTo>
                    <a:pt x="2980" y="3411"/>
                  </a:lnTo>
                  <a:lnTo>
                    <a:pt x="2943" y="3450"/>
                  </a:lnTo>
                  <a:lnTo>
                    <a:pt x="2906" y="3490"/>
                  </a:lnTo>
                  <a:lnTo>
                    <a:pt x="2867" y="3528"/>
                  </a:lnTo>
                  <a:lnTo>
                    <a:pt x="2830" y="3567"/>
                  </a:lnTo>
                  <a:lnTo>
                    <a:pt x="2791" y="3604"/>
                  </a:lnTo>
                  <a:lnTo>
                    <a:pt x="2752" y="3642"/>
                  </a:lnTo>
                  <a:lnTo>
                    <a:pt x="2713" y="3679"/>
                  </a:lnTo>
                  <a:lnTo>
                    <a:pt x="2673" y="3715"/>
                  </a:lnTo>
                  <a:lnTo>
                    <a:pt x="2633" y="3750"/>
                  </a:lnTo>
                  <a:lnTo>
                    <a:pt x="2592" y="3785"/>
                  </a:lnTo>
                  <a:lnTo>
                    <a:pt x="2552" y="3820"/>
                  </a:lnTo>
                  <a:lnTo>
                    <a:pt x="2510" y="3854"/>
                  </a:lnTo>
                  <a:lnTo>
                    <a:pt x="2469" y="3888"/>
                  </a:lnTo>
                  <a:lnTo>
                    <a:pt x="2426" y="3921"/>
                  </a:lnTo>
                  <a:lnTo>
                    <a:pt x="2384" y="3954"/>
                  </a:lnTo>
                  <a:lnTo>
                    <a:pt x="2341" y="3985"/>
                  </a:lnTo>
                  <a:lnTo>
                    <a:pt x="2299" y="4017"/>
                  </a:lnTo>
                  <a:lnTo>
                    <a:pt x="2255" y="4048"/>
                  </a:lnTo>
                  <a:lnTo>
                    <a:pt x="2211" y="4078"/>
                  </a:lnTo>
                  <a:lnTo>
                    <a:pt x="2167" y="4108"/>
                  </a:lnTo>
                  <a:lnTo>
                    <a:pt x="2122" y="4137"/>
                  </a:lnTo>
                  <a:lnTo>
                    <a:pt x="2077" y="4165"/>
                  </a:lnTo>
                  <a:lnTo>
                    <a:pt x="2032" y="4193"/>
                  </a:lnTo>
                  <a:lnTo>
                    <a:pt x="1987" y="4221"/>
                  </a:lnTo>
                  <a:lnTo>
                    <a:pt x="1940" y="4247"/>
                  </a:lnTo>
                  <a:lnTo>
                    <a:pt x="1895" y="4273"/>
                  </a:lnTo>
                  <a:lnTo>
                    <a:pt x="1848" y="4299"/>
                  </a:lnTo>
                  <a:lnTo>
                    <a:pt x="1802" y="4324"/>
                  </a:lnTo>
                  <a:lnTo>
                    <a:pt x="1754" y="4347"/>
                  </a:lnTo>
                  <a:lnTo>
                    <a:pt x="1706" y="4371"/>
                  </a:lnTo>
                  <a:lnTo>
                    <a:pt x="1659" y="4395"/>
                  </a:lnTo>
                  <a:lnTo>
                    <a:pt x="1611" y="4416"/>
                  </a:lnTo>
                  <a:lnTo>
                    <a:pt x="1563" y="4438"/>
                  </a:lnTo>
                  <a:lnTo>
                    <a:pt x="1514" y="4459"/>
                  </a:lnTo>
                  <a:lnTo>
                    <a:pt x="1466" y="4480"/>
                  </a:lnTo>
                  <a:lnTo>
                    <a:pt x="1416" y="4500"/>
                  </a:lnTo>
                  <a:lnTo>
                    <a:pt x="1366" y="4519"/>
                  </a:lnTo>
                  <a:lnTo>
                    <a:pt x="1317" y="4537"/>
                  </a:lnTo>
                  <a:lnTo>
                    <a:pt x="1267" y="4555"/>
                  </a:lnTo>
                  <a:lnTo>
                    <a:pt x="1217" y="4572"/>
                  </a:lnTo>
                  <a:lnTo>
                    <a:pt x="1167" y="4588"/>
                  </a:lnTo>
                  <a:lnTo>
                    <a:pt x="1115" y="4604"/>
                  </a:lnTo>
                  <a:lnTo>
                    <a:pt x="1065" y="4620"/>
                  </a:lnTo>
                  <a:lnTo>
                    <a:pt x="1014" y="4633"/>
                  </a:lnTo>
                  <a:lnTo>
                    <a:pt x="963" y="4648"/>
                  </a:lnTo>
                  <a:lnTo>
                    <a:pt x="911" y="4661"/>
                  </a:lnTo>
                  <a:lnTo>
                    <a:pt x="859" y="4673"/>
                  </a:lnTo>
                  <a:lnTo>
                    <a:pt x="807" y="4684"/>
                  </a:lnTo>
                  <a:lnTo>
                    <a:pt x="754" y="4696"/>
                  </a:lnTo>
                  <a:lnTo>
                    <a:pt x="701" y="4706"/>
                  </a:lnTo>
                  <a:lnTo>
                    <a:pt x="649" y="4715"/>
                  </a:lnTo>
                  <a:lnTo>
                    <a:pt x="596" y="4724"/>
                  </a:lnTo>
                  <a:lnTo>
                    <a:pt x="543" y="4732"/>
                  </a:lnTo>
                  <a:lnTo>
                    <a:pt x="489" y="4739"/>
                  </a:lnTo>
                  <a:lnTo>
                    <a:pt x="435" y="4745"/>
                  </a:lnTo>
                  <a:lnTo>
                    <a:pt x="382" y="4751"/>
                  </a:lnTo>
                  <a:lnTo>
                    <a:pt x="328" y="4756"/>
                  </a:lnTo>
                  <a:lnTo>
                    <a:pt x="274" y="4760"/>
                  </a:lnTo>
                  <a:lnTo>
                    <a:pt x="220" y="4763"/>
                  </a:lnTo>
                  <a:lnTo>
                    <a:pt x="165" y="4767"/>
                  </a:lnTo>
                  <a:lnTo>
                    <a:pt x="110" y="4769"/>
                  </a:lnTo>
                  <a:lnTo>
                    <a:pt x="56" y="4769"/>
                  </a:lnTo>
                  <a:lnTo>
                    <a:pt x="0" y="4770"/>
                  </a:lnTo>
                  <a:lnTo>
                    <a:pt x="0" y="4872"/>
                  </a:lnTo>
                  <a:close/>
                </a:path>
              </a:pathLst>
            </a:custGeom>
            <a:solidFill>
              <a:srgbClr val="008FE0"/>
            </a:solidFill>
            <a:ln w="9525">
              <a:noFill/>
              <a:round/>
              <a:headEnd/>
              <a:tailEnd/>
            </a:ln>
          </p:spPr>
          <p:txBody>
            <a:bodyPr/>
            <a:lstStyle/>
            <a:p>
              <a:endParaRPr lang="en-US"/>
            </a:p>
          </p:txBody>
        </p:sp>
        <p:sp>
          <p:nvSpPr>
            <p:cNvPr id="53267" name="Freeform 69"/>
            <p:cNvSpPr>
              <a:spLocks/>
            </p:cNvSpPr>
            <p:nvPr/>
          </p:nvSpPr>
          <p:spPr bwMode="auto">
            <a:xfrm>
              <a:off x="4028" y="2221"/>
              <a:ext cx="726" cy="696"/>
            </a:xfrm>
            <a:custGeom>
              <a:avLst/>
              <a:gdLst>
                <a:gd name="T0" fmla="*/ 0 w 4359"/>
                <a:gd name="T1" fmla="*/ 0 h 4872"/>
                <a:gd name="T2" fmla="*/ 0 w 4359"/>
                <a:gd name="T3" fmla="*/ 0 h 4872"/>
                <a:gd name="T4" fmla="*/ 0 w 4359"/>
                <a:gd name="T5" fmla="*/ 0 h 4872"/>
                <a:gd name="T6" fmla="*/ 0 w 4359"/>
                <a:gd name="T7" fmla="*/ 0 h 4872"/>
                <a:gd name="T8" fmla="*/ 0 w 4359"/>
                <a:gd name="T9" fmla="*/ 0 h 4872"/>
                <a:gd name="T10" fmla="*/ 0 w 4359"/>
                <a:gd name="T11" fmla="*/ 0 h 4872"/>
                <a:gd name="T12" fmla="*/ 0 w 4359"/>
                <a:gd name="T13" fmla="*/ 0 h 4872"/>
                <a:gd name="T14" fmla="*/ 0 w 4359"/>
                <a:gd name="T15" fmla="*/ 0 h 4872"/>
                <a:gd name="T16" fmla="*/ 0 w 4359"/>
                <a:gd name="T17" fmla="*/ 0 h 4872"/>
                <a:gd name="T18" fmla="*/ 0 w 4359"/>
                <a:gd name="T19" fmla="*/ 0 h 4872"/>
                <a:gd name="T20" fmla="*/ 0 w 4359"/>
                <a:gd name="T21" fmla="*/ 0 h 4872"/>
                <a:gd name="T22" fmla="*/ 0 w 4359"/>
                <a:gd name="T23" fmla="*/ 0 h 4872"/>
                <a:gd name="T24" fmla="*/ 0 w 4359"/>
                <a:gd name="T25" fmla="*/ 0 h 4872"/>
                <a:gd name="T26" fmla="*/ 0 w 4359"/>
                <a:gd name="T27" fmla="*/ 0 h 4872"/>
                <a:gd name="T28" fmla="*/ 0 w 4359"/>
                <a:gd name="T29" fmla="*/ 0 h 4872"/>
                <a:gd name="T30" fmla="*/ 0 w 4359"/>
                <a:gd name="T31" fmla="*/ 0 h 4872"/>
                <a:gd name="T32" fmla="*/ 0 w 4359"/>
                <a:gd name="T33" fmla="*/ 0 h 4872"/>
                <a:gd name="T34" fmla="*/ 0 w 4359"/>
                <a:gd name="T35" fmla="*/ 0 h 4872"/>
                <a:gd name="T36" fmla="*/ 0 w 4359"/>
                <a:gd name="T37" fmla="*/ 0 h 4872"/>
                <a:gd name="T38" fmla="*/ 0 w 4359"/>
                <a:gd name="T39" fmla="*/ 0 h 4872"/>
                <a:gd name="T40" fmla="*/ 0 w 4359"/>
                <a:gd name="T41" fmla="*/ 0 h 4872"/>
                <a:gd name="T42" fmla="*/ 0 w 4359"/>
                <a:gd name="T43" fmla="*/ 0 h 4872"/>
                <a:gd name="T44" fmla="*/ 0 w 4359"/>
                <a:gd name="T45" fmla="*/ 0 h 4872"/>
                <a:gd name="T46" fmla="*/ 0 w 4359"/>
                <a:gd name="T47" fmla="*/ 0 h 4872"/>
                <a:gd name="T48" fmla="*/ 0 w 4359"/>
                <a:gd name="T49" fmla="*/ 0 h 4872"/>
                <a:gd name="T50" fmla="*/ 0 w 4359"/>
                <a:gd name="T51" fmla="*/ 0 h 4872"/>
                <a:gd name="T52" fmla="*/ 0 w 4359"/>
                <a:gd name="T53" fmla="*/ 0 h 4872"/>
                <a:gd name="T54" fmla="*/ 0 w 4359"/>
                <a:gd name="T55" fmla="*/ 0 h 4872"/>
                <a:gd name="T56" fmla="*/ 0 w 4359"/>
                <a:gd name="T57" fmla="*/ 0 h 4872"/>
                <a:gd name="T58" fmla="*/ 0 w 4359"/>
                <a:gd name="T59" fmla="*/ 0 h 4872"/>
                <a:gd name="T60" fmla="*/ 0 w 4359"/>
                <a:gd name="T61" fmla="*/ 0 h 4872"/>
                <a:gd name="T62" fmla="*/ 0 w 4359"/>
                <a:gd name="T63" fmla="*/ 0 h 4872"/>
                <a:gd name="T64" fmla="*/ 0 w 4359"/>
                <a:gd name="T65" fmla="*/ 0 h 4872"/>
                <a:gd name="T66" fmla="*/ 0 w 4359"/>
                <a:gd name="T67" fmla="*/ 0 h 4872"/>
                <a:gd name="T68" fmla="*/ 0 w 4359"/>
                <a:gd name="T69" fmla="*/ 0 h 4872"/>
                <a:gd name="T70" fmla="*/ 0 w 4359"/>
                <a:gd name="T71" fmla="*/ 0 h 4872"/>
                <a:gd name="T72" fmla="*/ 0 w 4359"/>
                <a:gd name="T73" fmla="*/ 0 h 4872"/>
                <a:gd name="T74" fmla="*/ 0 w 4359"/>
                <a:gd name="T75" fmla="*/ 0 h 4872"/>
                <a:gd name="T76" fmla="*/ 0 w 4359"/>
                <a:gd name="T77" fmla="*/ 0 h 4872"/>
                <a:gd name="T78" fmla="*/ 0 w 4359"/>
                <a:gd name="T79" fmla="*/ 0 h 4872"/>
                <a:gd name="T80" fmla="*/ 0 w 4359"/>
                <a:gd name="T81" fmla="*/ 0 h 4872"/>
                <a:gd name="T82" fmla="*/ 0 w 4359"/>
                <a:gd name="T83" fmla="*/ 0 h 4872"/>
                <a:gd name="T84" fmla="*/ 0 w 4359"/>
                <a:gd name="T85" fmla="*/ 0 h 4872"/>
                <a:gd name="T86" fmla="*/ 0 w 4359"/>
                <a:gd name="T87" fmla="*/ 0 h 4872"/>
                <a:gd name="T88" fmla="*/ 0 w 4359"/>
                <a:gd name="T89" fmla="*/ 0 h 4872"/>
                <a:gd name="T90" fmla="*/ 0 w 4359"/>
                <a:gd name="T91" fmla="*/ 0 h 4872"/>
                <a:gd name="T92" fmla="*/ 0 w 4359"/>
                <a:gd name="T93" fmla="*/ 0 h 4872"/>
                <a:gd name="T94" fmla="*/ 0 w 4359"/>
                <a:gd name="T95" fmla="*/ 0 h 4872"/>
                <a:gd name="T96" fmla="*/ 0 w 4359"/>
                <a:gd name="T97" fmla="*/ 0 h 4872"/>
                <a:gd name="T98" fmla="*/ 0 w 4359"/>
                <a:gd name="T99" fmla="*/ 0 h 4872"/>
                <a:gd name="T100" fmla="*/ 0 w 4359"/>
                <a:gd name="T101" fmla="*/ 0 h 4872"/>
                <a:gd name="T102" fmla="*/ 0 w 4359"/>
                <a:gd name="T103" fmla="*/ 0 h 487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359"/>
                <a:gd name="T157" fmla="*/ 0 h 4872"/>
                <a:gd name="T158" fmla="*/ 4359 w 4359"/>
                <a:gd name="T159" fmla="*/ 4872 h 487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359" h="4872">
                  <a:moveTo>
                    <a:pt x="0" y="0"/>
                  </a:moveTo>
                  <a:lnTo>
                    <a:pt x="0" y="0"/>
                  </a:lnTo>
                  <a:lnTo>
                    <a:pt x="0" y="63"/>
                  </a:lnTo>
                  <a:lnTo>
                    <a:pt x="1" y="125"/>
                  </a:lnTo>
                  <a:lnTo>
                    <a:pt x="3" y="188"/>
                  </a:lnTo>
                  <a:lnTo>
                    <a:pt x="6" y="251"/>
                  </a:lnTo>
                  <a:lnTo>
                    <a:pt x="9" y="312"/>
                  </a:lnTo>
                  <a:lnTo>
                    <a:pt x="13" y="374"/>
                  </a:lnTo>
                  <a:lnTo>
                    <a:pt x="17" y="435"/>
                  </a:lnTo>
                  <a:lnTo>
                    <a:pt x="22" y="498"/>
                  </a:lnTo>
                  <a:lnTo>
                    <a:pt x="28" y="559"/>
                  </a:lnTo>
                  <a:lnTo>
                    <a:pt x="35" y="620"/>
                  </a:lnTo>
                  <a:lnTo>
                    <a:pt x="42" y="680"/>
                  </a:lnTo>
                  <a:lnTo>
                    <a:pt x="50" y="741"/>
                  </a:lnTo>
                  <a:lnTo>
                    <a:pt x="58" y="801"/>
                  </a:lnTo>
                  <a:lnTo>
                    <a:pt x="68" y="861"/>
                  </a:lnTo>
                  <a:lnTo>
                    <a:pt x="78" y="921"/>
                  </a:lnTo>
                  <a:lnTo>
                    <a:pt x="89" y="980"/>
                  </a:lnTo>
                  <a:lnTo>
                    <a:pt x="100" y="1039"/>
                  </a:lnTo>
                  <a:lnTo>
                    <a:pt x="112" y="1098"/>
                  </a:lnTo>
                  <a:lnTo>
                    <a:pt x="124" y="1157"/>
                  </a:lnTo>
                  <a:lnTo>
                    <a:pt x="137" y="1216"/>
                  </a:lnTo>
                  <a:lnTo>
                    <a:pt x="152" y="1273"/>
                  </a:lnTo>
                  <a:lnTo>
                    <a:pt x="166" y="1331"/>
                  </a:lnTo>
                  <a:lnTo>
                    <a:pt x="181" y="1389"/>
                  </a:lnTo>
                  <a:lnTo>
                    <a:pt x="196" y="1446"/>
                  </a:lnTo>
                  <a:lnTo>
                    <a:pt x="212" y="1503"/>
                  </a:lnTo>
                  <a:lnTo>
                    <a:pt x="229" y="1561"/>
                  </a:lnTo>
                  <a:lnTo>
                    <a:pt x="247" y="1616"/>
                  </a:lnTo>
                  <a:lnTo>
                    <a:pt x="265" y="1673"/>
                  </a:lnTo>
                  <a:lnTo>
                    <a:pt x="283" y="1728"/>
                  </a:lnTo>
                  <a:lnTo>
                    <a:pt x="302" y="1783"/>
                  </a:lnTo>
                  <a:lnTo>
                    <a:pt x="323" y="1839"/>
                  </a:lnTo>
                  <a:lnTo>
                    <a:pt x="343" y="1893"/>
                  </a:lnTo>
                  <a:lnTo>
                    <a:pt x="364" y="1949"/>
                  </a:lnTo>
                  <a:lnTo>
                    <a:pt x="385" y="2002"/>
                  </a:lnTo>
                  <a:lnTo>
                    <a:pt x="408" y="2056"/>
                  </a:lnTo>
                  <a:lnTo>
                    <a:pt x="431" y="2109"/>
                  </a:lnTo>
                  <a:lnTo>
                    <a:pt x="454" y="2162"/>
                  </a:lnTo>
                  <a:lnTo>
                    <a:pt x="477" y="2215"/>
                  </a:lnTo>
                  <a:lnTo>
                    <a:pt x="502" y="2267"/>
                  </a:lnTo>
                  <a:lnTo>
                    <a:pt x="527" y="2320"/>
                  </a:lnTo>
                  <a:lnTo>
                    <a:pt x="552" y="2372"/>
                  </a:lnTo>
                  <a:lnTo>
                    <a:pt x="579" y="2422"/>
                  </a:lnTo>
                  <a:lnTo>
                    <a:pt x="605" y="2473"/>
                  </a:lnTo>
                  <a:lnTo>
                    <a:pt x="632" y="2523"/>
                  </a:lnTo>
                  <a:lnTo>
                    <a:pt x="660" y="2573"/>
                  </a:lnTo>
                  <a:lnTo>
                    <a:pt x="688" y="2623"/>
                  </a:lnTo>
                  <a:lnTo>
                    <a:pt x="717" y="2672"/>
                  </a:lnTo>
                  <a:lnTo>
                    <a:pt x="746" y="2721"/>
                  </a:lnTo>
                  <a:lnTo>
                    <a:pt x="776" y="2770"/>
                  </a:lnTo>
                  <a:lnTo>
                    <a:pt x="805" y="2817"/>
                  </a:lnTo>
                  <a:lnTo>
                    <a:pt x="837" y="2865"/>
                  </a:lnTo>
                  <a:lnTo>
                    <a:pt x="868" y="2912"/>
                  </a:lnTo>
                  <a:lnTo>
                    <a:pt x="900" y="2958"/>
                  </a:lnTo>
                  <a:lnTo>
                    <a:pt x="932" y="3005"/>
                  </a:lnTo>
                  <a:lnTo>
                    <a:pt x="964" y="3051"/>
                  </a:lnTo>
                  <a:lnTo>
                    <a:pt x="998" y="3096"/>
                  </a:lnTo>
                  <a:lnTo>
                    <a:pt x="1031" y="3141"/>
                  </a:lnTo>
                  <a:lnTo>
                    <a:pt x="1066" y="3186"/>
                  </a:lnTo>
                  <a:lnTo>
                    <a:pt x="1100" y="3230"/>
                  </a:lnTo>
                  <a:lnTo>
                    <a:pt x="1134" y="3273"/>
                  </a:lnTo>
                  <a:lnTo>
                    <a:pt x="1170" y="3316"/>
                  </a:lnTo>
                  <a:lnTo>
                    <a:pt x="1206" y="3359"/>
                  </a:lnTo>
                  <a:lnTo>
                    <a:pt x="1243" y="3401"/>
                  </a:lnTo>
                  <a:lnTo>
                    <a:pt x="1279" y="3443"/>
                  </a:lnTo>
                  <a:lnTo>
                    <a:pt x="1317" y="3483"/>
                  </a:lnTo>
                  <a:lnTo>
                    <a:pt x="1354" y="3524"/>
                  </a:lnTo>
                  <a:lnTo>
                    <a:pt x="1392" y="3565"/>
                  </a:lnTo>
                  <a:lnTo>
                    <a:pt x="1431" y="3604"/>
                  </a:lnTo>
                  <a:lnTo>
                    <a:pt x="1469" y="3643"/>
                  </a:lnTo>
                  <a:lnTo>
                    <a:pt x="1509" y="3681"/>
                  </a:lnTo>
                  <a:lnTo>
                    <a:pt x="1548" y="3720"/>
                  </a:lnTo>
                  <a:lnTo>
                    <a:pt x="1589" y="3757"/>
                  </a:lnTo>
                  <a:lnTo>
                    <a:pt x="1629" y="3794"/>
                  </a:lnTo>
                  <a:lnTo>
                    <a:pt x="1671" y="3830"/>
                  </a:lnTo>
                  <a:lnTo>
                    <a:pt x="1712" y="3867"/>
                  </a:lnTo>
                  <a:lnTo>
                    <a:pt x="1754" y="3902"/>
                  </a:lnTo>
                  <a:lnTo>
                    <a:pt x="1796" y="3937"/>
                  </a:lnTo>
                  <a:lnTo>
                    <a:pt x="1839" y="3971"/>
                  </a:lnTo>
                  <a:lnTo>
                    <a:pt x="1881" y="4005"/>
                  </a:lnTo>
                  <a:lnTo>
                    <a:pt x="1925" y="4039"/>
                  </a:lnTo>
                  <a:lnTo>
                    <a:pt x="1968" y="4070"/>
                  </a:lnTo>
                  <a:lnTo>
                    <a:pt x="2012" y="4103"/>
                  </a:lnTo>
                  <a:lnTo>
                    <a:pt x="2056" y="4135"/>
                  </a:lnTo>
                  <a:lnTo>
                    <a:pt x="2102" y="4165"/>
                  </a:lnTo>
                  <a:lnTo>
                    <a:pt x="2146" y="4196"/>
                  </a:lnTo>
                  <a:lnTo>
                    <a:pt x="2192" y="4225"/>
                  </a:lnTo>
                  <a:lnTo>
                    <a:pt x="2238" y="4255"/>
                  </a:lnTo>
                  <a:lnTo>
                    <a:pt x="2284" y="4283"/>
                  </a:lnTo>
                  <a:lnTo>
                    <a:pt x="2331" y="4310"/>
                  </a:lnTo>
                  <a:lnTo>
                    <a:pt x="2377" y="4337"/>
                  </a:lnTo>
                  <a:lnTo>
                    <a:pt x="2425" y="4364"/>
                  </a:lnTo>
                  <a:lnTo>
                    <a:pt x="2472" y="4390"/>
                  </a:lnTo>
                  <a:lnTo>
                    <a:pt x="2520" y="4415"/>
                  </a:lnTo>
                  <a:lnTo>
                    <a:pt x="2568" y="4440"/>
                  </a:lnTo>
                  <a:lnTo>
                    <a:pt x="2616" y="4465"/>
                  </a:lnTo>
                  <a:lnTo>
                    <a:pt x="2666" y="4488"/>
                  </a:lnTo>
                  <a:lnTo>
                    <a:pt x="2714" y="4511"/>
                  </a:lnTo>
                  <a:lnTo>
                    <a:pt x="2764" y="4533"/>
                  </a:lnTo>
                  <a:lnTo>
                    <a:pt x="2813" y="4554"/>
                  </a:lnTo>
                  <a:lnTo>
                    <a:pt x="2863" y="4576"/>
                  </a:lnTo>
                  <a:lnTo>
                    <a:pt x="2913" y="4596"/>
                  </a:lnTo>
                  <a:lnTo>
                    <a:pt x="2963" y="4615"/>
                  </a:lnTo>
                  <a:lnTo>
                    <a:pt x="3014" y="4635"/>
                  </a:lnTo>
                  <a:lnTo>
                    <a:pt x="3066" y="4653"/>
                  </a:lnTo>
                  <a:lnTo>
                    <a:pt x="3116" y="4670"/>
                  </a:lnTo>
                  <a:lnTo>
                    <a:pt x="3168" y="4687"/>
                  </a:lnTo>
                  <a:lnTo>
                    <a:pt x="3220" y="4702"/>
                  </a:lnTo>
                  <a:lnTo>
                    <a:pt x="3272" y="4718"/>
                  </a:lnTo>
                  <a:lnTo>
                    <a:pt x="3325" y="4733"/>
                  </a:lnTo>
                  <a:lnTo>
                    <a:pt x="3377" y="4746"/>
                  </a:lnTo>
                  <a:lnTo>
                    <a:pt x="3430" y="4760"/>
                  </a:lnTo>
                  <a:lnTo>
                    <a:pt x="3483" y="4773"/>
                  </a:lnTo>
                  <a:lnTo>
                    <a:pt x="3536" y="4785"/>
                  </a:lnTo>
                  <a:lnTo>
                    <a:pt x="3590" y="4796"/>
                  </a:lnTo>
                  <a:lnTo>
                    <a:pt x="3643" y="4806"/>
                  </a:lnTo>
                  <a:lnTo>
                    <a:pt x="3697" y="4815"/>
                  </a:lnTo>
                  <a:lnTo>
                    <a:pt x="3751" y="4825"/>
                  </a:lnTo>
                  <a:lnTo>
                    <a:pt x="3805" y="4832"/>
                  </a:lnTo>
                  <a:lnTo>
                    <a:pt x="3860" y="4840"/>
                  </a:lnTo>
                  <a:lnTo>
                    <a:pt x="3915" y="4847"/>
                  </a:lnTo>
                  <a:lnTo>
                    <a:pt x="3969" y="4853"/>
                  </a:lnTo>
                  <a:lnTo>
                    <a:pt x="4025" y="4857"/>
                  </a:lnTo>
                  <a:lnTo>
                    <a:pt x="4080" y="4862"/>
                  </a:lnTo>
                  <a:lnTo>
                    <a:pt x="4135" y="4865"/>
                  </a:lnTo>
                  <a:lnTo>
                    <a:pt x="4191" y="4869"/>
                  </a:lnTo>
                  <a:lnTo>
                    <a:pt x="4248" y="4870"/>
                  </a:lnTo>
                  <a:lnTo>
                    <a:pt x="4303" y="4872"/>
                  </a:lnTo>
                  <a:lnTo>
                    <a:pt x="4359" y="4872"/>
                  </a:lnTo>
                  <a:lnTo>
                    <a:pt x="4359" y="4770"/>
                  </a:lnTo>
                  <a:lnTo>
                    <a:pt x="4304" y="4769"/>
                  </a:lnTo>
                  <a:lnTo>
                    <a:pt x="4250" y="4769"/>
                  </a:lnTo>
                  <a:lnTo>
                    <a:pt x="4195" y="4767"/>
                  </a:lnTo>
                  <a:lnTo>
                    <a:pt x="4140" y="4763"/>
                  </a:lnTo>
                  <a:lnTo>
                    <a:pt x="4086" y="4760"/>
                  </a:lnTo>
                  <a:lnTo>
                    <a:pt x="4032" y="4756"/>
                  </a:lnTo>
                  <a:lnTo>
                    <a:pt x="3977" y="4751"/>
                  </a:lnTo>
                  <a:lnTo>
                    <a:pt x="3924" y="4745"/>
                  </a:lnTo>
                  <a:lnTo>
                    <a:pt x="3870" y="4739"/>
                  </a:lnTo>
                  <a:lnTo>
                    <a:pt x="3817" y="4732"/>
                  </a:lnTo>
                  <a:lnTo>
                    <a:pt x="3764" y="4724"/>
                  </a:lnTo>
                  <a:lnTo>
                    <a:pt x="3710" y="4715"/>
                  </a:lnTo>
                  <a:lnTo>
                    <a:pt x="3658" y="4706"/>
                  </a:lnTo>
                  <a:lnTo>
                    <a:pt x="3605" y="4696"/>
                  </a:lnTo>
                  <a:lnTo>
                    <a:pt x="3553" y="4684"/>
                  </a:lnTo>
                  <a:lnTo>
                    <a:pt x="3501" y="4673"/>
                  </a:lnTo>
                  <a:lnTo>
                    <a:pt x="3449" y="4661"/>
                  </a:lnTo>
                  <a:lnTo>
                    <a:pt x="3397" y="4648"/>
                  </a:lnTo>
                  <a:lnTo>
                    <a:pt x="3346" y="4633"/>
                  </a:lnTo>
                  <a:lnTo>
                    <a:pt x="3295" y="4620"/>
                  </a:lnTo>
                  <a:lnTo>
                    <a:pt x="3244" y="4604"/>
                  </a:lnTo>
                  <a:lnTo>
                    <a:pt x="3193" y="4588"/>
                  </a:lnTo>
                  <a:lnTo>
                    <a:pt x="3142" y="4572"/>
                  </a:lnTo>
                  <a:lnTo>
                    <a:pt x="3093" y="4555"/>
                  </a:lnTo>
                  <a:lnTo>
                    <a:pt x="3042" y="4537"/>
                  </a:lnTo>
                  <a:lnTo>
                    <a:pt x="2993" y="4519"/>
                  </a:lnTo>
                  <a:lnTo>
                    <a:pt x="2943" y="4500"/>
                  </a:lnTo>
                  <a:lnTo>
                    <a:pt x="2894" y="4480"/>
                  </a:lnTo>
                  <a:lnTo>
                    <a:pt x="2846" y="4459"/>
                  </a:lnTo>
                  <a:lnTo>
                    <a:pt x="2797" y="4438"/>
                  </a:lnTo>
                  <a:lnTo>
                    <a:pt x="2749" y="4416"/>
                  </a:lnTo>
                  <a:lnTo>
                    <a:pt x="2700" y="4395"/>
                  </a:lnTo>
                  <a:lnTo>
                    <a:pt x="2653" y="4371"/>
                  </a:lnTo>
                  <a:lnTo>
                    <a:pt x="2605" y="4347"/>
                  </a:lnTo>
                  <a:lnTo>
                    <a:pt x="2558" y="4324"/>
                  </a:lnTo>
                  <a:lnTo>
                    <a:pt x="2512" y="4299"/>
                  </a:lnTo>
                  <a:lnTo>
                    <a:pt x="2465" y="4273"/>
                  </a:lnTo>
                  <a:lnTo>
                    <a:pt x="2419" y="4247"/>
                  </a:lnTo>
                  <a:lnTo>
                    <a:pt x="2373" y="4221"/>
                  </a:lnTo>
                  <a:lnTo>
                    <a:pt x="2328" y="4193"/>
                  </a:lnTo>
                  <a:lnTo>
                    <a:pt x="2282" y="4165"/>
                  </a:lnTo>
                  <a:lnTo>
                    <a:pt x="2238" y="4137"/>
                  </a:lnTo>
                  <a:lnTo>
                    <a:pt x="2193" y="4108"/>
                  </a:lnTo>
                  <a:lnTo>
                    <a:pt x="2149" y="4078"/>
                  </a:lnTo>
                  <a:lnTo>
                    <a:pt x="2105" y="4048"/>
                  </a:lnTo>
                  <a:lnTo>
                    <a:pt x="2061" y="4017"/>
                  </a:lnTo>
                  <a:lnTo>
                    <a:pt x="2018" y="3985"/>
                  </a:lnTo>
                  <a:lnTo>
                    <a:pt x="1975" y="3954"/>
                  </a:lnTo>
                  <a:lnTo>
                    <a:pt x="1933" y="3921"/>
                  </a:lnTo>
                  <a:lnTo>
                    <a:pt x="1891" y="3888"/>
                  </a:lnTo>
                  <a:lnTo>
                    <a:pt x="1849" y="3854"/>
                  </a:lnTo>
                  <a:lnTo>
                    <a:pt x="1808" y="3820"/>
                  </a:lnTo>
                  <a:lnTo>
                    <a:pt x="1767" y="3785"/>
                  </a:lnTo>
                  <a:lnTo>
                    <a:pt x="1726" y="3750"/>
                  </a:lnTo>
                  <a:lnTo>
                    <a:pt x="1687" y="3715"/>
                  </a:lnTo>
                  <a:lnTo>
                    <a:pt x="1646" y="3679"/>
                  </a:lnTo>
                  <a:lnTo>
                    <a:pt x="1608" y="3642"/>
                  </a:lnTo>
                  <a:lnTo>
                    <a:pt x="1569" y="3604"/>
                  </a:lnTo>
                  <a:lnTo>
                    <a:pt x="1530" y="3567"/>
                  </a:lnTo>
                  <a:lnTo>
                    <a:pt x="1492" y="3528"/>
                  </a:lnTo>
                  <a:lnTo>
                    <a:pt x="1454" y="3490"/>
                  </a:lnTo>
                  <a:lnTo>
                    <a:pt x="1417" y="3450"/>
                  </a:lnTo>
                  <a:lnTo>
                    <a:pt x="1380" y="3411"/>
                  </a:lnTo>
                  <a:lnTo>
                    <a:pt x="1344" y="3370"/>
                  </a:lnTo>
                  <a:lnTo>
                    <a:pt x="1307" y="3329"/>
                  </a:lnTo>
                  <a:lnTo>
                    <a:pt x="1272" y="3289"/>
                  </a:lnTo>
                  <a:lnTo>
                    <a:pt x="1237" y="3247"/>
                  </a:lnTo>
                  <a:lnTo>
                    <a:pt x="1202" y="3205"/>
                  </a:lnTo>
                  <a:lnTo>
                    <a:pt x="1168" y="3162"/>
                  </a:lnTo>
                  <a:lnTo>
                    <a:pt x="1134" y="3119"/>
                  </a:lnTo>
                  <a:lnTo>
                    <a:pt x="1101" y="3075"/>
                  </a:lnTo>
                  <a:lnTo>
                    <a:pt x="1068" y="3031"/>
                  </a:lnTo>
                  <a:lnTo>
                    <a:pt x="1035" y="2987"/>
                  </a:lnTo>
                  <a:lnTo>
                    <a:pt x="1003" y="2942"/>
                  </a:lnTo>
                  <a:lnTo>
                    <a:pt x="971" y="2897"/>
                  </a:lnTo>
                  <a:lnTo>
                    <a:pt x="941" y="2851"/>
                  </a:lnTo>
                  <a:lnTo>
                    <a:pt x="910" y="2805"/>
                  </a:lnTo>
                  <a:lnTo>
                    <a:pt x="880" y="2758"/>
                  </a:lnTo>
                  <a:lnTo>
                    <a:pt x="851" y="2712"/>
                  </a:lnTo>
                  <a:lnTo>
                    <a:pt x="822" y="2664"/>
                  </a:lnTo>
                  <a:lnTo>
                    <a:pt x="793" y="2616"/>
                  </a:lnTo>
                  <a:lnTo>
                    <a:pt x="765" y="2568"/>
                  </a:lnTo>
                  <a:lnTo>
                    <a:pt x="738" y="2520"/>
                  </a:lnTo>
                  <a:lnTo>
                    <a:pt x="710" y="2470"/>
                  </a:lnTo>
                  <a:lnTo>
                    <a:pt x="684" y="2421"/>
                  </a:lnTo>
                  <a:lnTo>
                    <a:pt x="658" y="2372"/>
                  </a:lnTo>
                  <a:lnTo>
                    <a:pt x="632" y="2321"/>
                  </a:lnTo>
                  <a:lnTo>
                    <a:pt x="607" y="2271"/>
                  </a:lnTo>
                  <a:lnTo>
                    <a:pt x="583" y="2220"/>
                  </a:lnTo>
                  <a:lnTo>
                    <a:pt x="558" y="2169"/>
                  </a:lnTo>
                  <a:lnTo>
                    <a:pt x="535" y="2117"/>
                  </a:lnTo>
                  <a:lnTo>
                    <a:pt x="513" y="2065"/>
                  </a:lnTo>
                  <a:lnTo>
                    <a:pt x="491" y="2013"/>
                  </a:lnTo>
                  <a:lnTo>
                    <a:pt x="469" y="1960"/>
                  </a:lnTo>
                  <a:lnTo>
                    <a:pt x="448" y="1908"/>
                  </a:lnTo>
                  <a:lnTo>
                    <a:pt x="427" y="1854"/>
                  </a:lnTo>
                  <a:lnTo>
                    <a:pt x="407" y="1800"/>
                  </a:lnTo>
                  <a:lnTo>
                    <a:pt x="387" y="1746"/>
                  </a:lnTo>
                  <a:lnTo>
                    <a:pt x="369" y="1692"/>
                  </a:lnTo>
                  <a:lnTo>
                    <a:pt x="351" y="1638"/>
                  </a:lnTo>
                  <a:lnTo>
                    <a:pt x="333" y="1582"/>
                  </a:lnTo>
                  <a:lnTo>
                    <a:pt x="316" y="1528"/>
                  </a:lnTo>
                  <a:lnTo>
                    <a:pt x="299" y="1472"/>
                  </a:lnTo>
                  <a:lnTo>
                    <a:pt x="283" y="1416"/>
                  </a:lnTo>
                  <a:lnTo>
                    <a:pt x="268" y="1360"/>
                  </a:lnTo>
                  <a:lnTo>
                    <a:pt x="253" y="1304"/>
                  </a:lnTo>
                  <a:lnTo>
                    <a:pt x="240" y="1247"/>
                  </a:lnTo>
                  <a:lnTo>
                    <a:pt x="225" y="1190"/>
                  </a:lnTo>
                  <a:lnTo>
                    <a:pt x="212" y="1133"/>
                  </a:lnTo>
                  <a:lnTo>
                    <a:pt x="200" y="1075"/>
                  </a:lnTo>
                  <a:lnTo>
                    <a:pt x="189" y="1018"/>
                  </a:lnTo>
                  <a:lnTo>
                    <a:pt x="178" y="960"/>
                  </a:lnTo>
                  <a:lnTo>
                    <a:pt x="168" y="901"/>
                  </a:lnTo>
                  <a:lnTo>
                    <a:pt x="158" y="842"/>
                  </a:lnTo>
                  <a:lnTo>
                    <a:pt x="149" y="784"/>
                  </a:lnTo>
                  <a:lnTo>
                    <a:pt x="140" y="725"/>
                  </a:lnTo>
                  <a:lnTo>
                    <a:pt x="132" y="666"/>
                  </a:lnTo>
                  <a:lnTo>
                    <a:pt x="125" y="606"/>
                  </a:lnTo>
                  <a:lnTo>
                    <a:pt x="119" y="547"/>
                  </a:lnTo>
                  <a:lnTo>
                    <a:pt x="113" y="487"/>
                  </a:lnTo>
                  <a:lnTo>
                    <a:pt x="108" y="427"/>
                  </a:lnTo>
                  <a:lnTo>
                    <a:pt x="103" y="366"/>
                  </a:lnTo>
                  <a:lnTo>
                    <a:pt x="100" y="306"/>
                  </a:lnTo>
                  <a:lnTo>
                    <a:pt x="96" y="245"/>
                  </a:lnTo>
                  <a:lnTo>
                    <a:pt x="94" y="184"/>
                  </a:lnTo>
                  <a:lnTo>
                    <a:pt x="92" y="123"/>
                  </a:lnTo>
                  <a:lnTo>
                    <a:pt x="91" y="62"/>
                  </a:lnTo>
                  <a:lnTo>
                    <a:pt x="91" y="0"/>
                  </a:lnTo>
                  <a:lnTo>
                    <a:pt x="0" y="0"/>
                  </a:lnTo>
                  <a:close/>
                </a:path>
              </a:pathLst>
            </a:custGeom>
            <a:solidFill>
              <a:srgbClr val="008FE0"/>
            </a:solidFill>
            <a:ln w="9525">
              <a:noFill/>
              <a:round/>
              <a:headEnd/>
              <a:tailEnd/>
            </a:ln>
          </p:spPr>
          <p:txBody>
            <a:bodyPr/>
            <a:lstStyle/>
            <a:p>
              <a:endParaRPr lang="en-US"/>
            </a:p>
          </p:txBody>
        </p:sp>
        <p:sp>
          <p:nvSpPr>
            <p:cNvPr id="53268" name="Freeform 70"/>
            <p:cNvSpPr>
              <a:spLocks/>
            </p:cNvSpPr>
            <p:nvPr/>
          </p:nvSpPr>
          <p:spPr bwMode="auto">
            <a:xfrm>
              <a:off x="4028" y="1525"/>
              <a:ext cx="726" cy="696"/>
            </a:xfrm>
            <a:custGeom>
              <a:avLst/>
              <a:gdLst>
                <a:gd name="T0" fmla="*/ 0 w 4359"/>
                <a:gd name="T1" fmla="*/ 0 h 4871"/>
                <a:gd name="T2" fmla="*/ 0 w 4359"/>
                <a:gd name="T3" fmla="*/ 0 h 4871"/>
                <a:gd name="T4" fmla="*/ 0 w 4359"/>
                <a:gd name="T5" fmla="*/ 0 h 4871"/>
                <a:gd name="T6" fmla="*/ 0 w 4359"/>
                <a:gd name="T7" fmla="*/ 0 h 4871"/>
                <a:gd name="T8" fmla="*/ 0 w 4359"/>
                <a:gd name="T9" fmla="*/ 0 h 4871"/>
                <a:gd name="T10" fmla="*/ 0 w 4359"/>
                <a:gd name="T11" fmla="*/ 0 h 4871"/>
                <a:gd name="T12" fmla="*/ 0 w 4359"/>
                <a:gd name="T13" fmla="*/ 0 h 4871"/>
                <a:gd name="T14" fmla="*/ 0 w 4359"/>
                <a:gd name="T15" fmla="*/ 0 h 4871"/>
                <a:gd name="T16" fmla="*/ 0 w 4359"/>
                <a:gd name="T17" fmla="*/ 0 h 4871"/>
                <a:gd name="T18" fmla="*/ 0 w 4359"/>
                <a:gd name="T19" fmla="*/ 0 h 4871"/>
                <a:gd name="T20" fmla="*/ 0 w 4359"/>
                <a:gd name="T21" fmla="*/ 0 h 4871"/>
                <a:gd name="T22" fmla="*/ 0 w 4359"/>
                <a:gd name="T23" fmla="*/ 0 h 4871"/>
                <a:gd name="T24" fmla="*/ 0 w 4359"/>
                <a:gd name="T25" fmla="*/ 0 h 4871"/>
                <a:gd name="T26" fmla="*/ 0 w 4359"/>
                <a:gd name="T27" fmla="*/ 0 h 4871"/>
                <a:gd name="T28" fmla="*/ 0 w 4359"/>
                <a:gd name="T29" fmla="*/ 0 h 4871"/>
                <a:gd name="T30" fmla="*/ 0 w 4359"/>
                <a:gd name="T31" fmla="*/ 0 h 4871"/>
                <a:gd name="T32" fmla="*/ 0 w 4359"/>
                <a:gd name="T33" fmla="*/ 0 h 4871"/>
                <a:gd name="T34" fmla="*/ 0 w 4359"/>
                <a:gd name="T35" fmla="*/ 0 h 4871"/>
                <a:gd name="T36" fmla="*/ 0 w 4359"/>
                <a:gd name="T37" fmla="*/ 0 h 4871"/>
                <a:gd name="T38" fmla="*/ 0 w 4359"/>
                <a:gd name="T39" fmla="*/ 0 h 4871"/>
                <a:gd name="T40" fmla="*/ 0 w 4359"/>
                <a:gd name="T41" fmla="*/ 0 h 4871"/>
                <a:gd name="T42" fmla="*/ 0 w 4359"/>
                <a:gd name="T43" fmla="*/ 0 h 4871"/>
                <a:gd name="T44" fmla="*/ 0 w 4359"/>
                <a:gd name="T45" fmla="*/ 0 h 4871"/>
                <a:gd name="T46" fmla="*/ 0 w 4359"/>
                <a:gd name="T47" fmla="*/ 0 h 4871"/>
                <a:gd name="T48" fmla="*/ 0 w 4359"/>
                <a:gd name="T49" fmla="*/ 0 h 4871"/>
                <a:gd name="T50" fmla="*/ 0 w 4359"/>
                <a:gd name="T51" fmla="*/ 0 h 4871"/>
                <a:gd name="T52" fmla="*/ 0 w 4359"/>
                <a:gd name="T53" fmla="*/ 0 h 4871"/>
                <a:gd name="T54" fmla="*/ 0 w 4359"/>
                <a:gd name="T55" fmla="*/ 0 h 4871"/>
                <a:gd name="T56" fmla="*/ 0 w 4359"/>
                <a:gd name="T57" fmla="*/ 0 h 4871"/>
                <a:gd name="T58" fmla="*/ 0 w 4359"/>
                <a:gd name="T59" fmla="*/ 0 h 4871"/>
                <a:gd name="T60" fmla="*/ 0 w 4359"/>
                <a:gd name="T61" fmla="*/ 0 h 4871"/>
                <a:gd name="T62" fmla="*/ 0 w 4359"/>
                <a:gd name="T63" fmla="*/ 0 h 4871"/>
                <a:gd name="T64" fmla="*/ 0 w 4359"/>
                <a:gd name="T65" fmla="*/ 0 h 4871"/>
                <a:gd name="T66" fmla="*/ 0 w 4359"/>
                <a:gd name="T67" fmla="*/ 0 h 4871"/>
                <a:gd name="T68" fmla="*/ 0 w 4359"/>
                <a:gd name="T69" fmla="*/ 0 h 4871"/>
                <a:gd name="T70" fmla="*/ 0 w 4359"/>
                <a:gd name="T71" fmla="*/ 0 h 4871"/>
                <a:gd name="T72" fmla="*/ 0 w 4359"/>
                <a:gd name="T73" fmla="*/ 0 h 4871"/>
                <a:gd name="T74" fmla="*/ 0 w 4359"/>
                <a:gd name="T75" fmla="*/ 0 h 4871"/>
                <a:gd name="T76" fmla="*/ 0 w 4359"/>
                <a:gd name="T77" fmla="*/ 0 h 4871"/>
                <a:gd name="T78" fmla="*/ 0 w 4359"/>
                <a:gd name="T79" fmla="*/ 0 h 4871"/>
                <a:gd name="T80" fmla="*/ 0 w 4359"/>
                <a:gd name="T81" fmla="*/ 0 h 4871"/>
                <a:gd name="T82" fmla="*/ 0 w 4359"/>
                <a:gd name="T83" fmla="*/ 0 h 4871"/>
                <a:gd name="T84" fmla="*/ 0 w 4359"/>
                <a:gd name="T85" fmla="*/ 0 h 4871"/>
                <a:gd name="T86" fmla="*/ 0 w 4359"/>
                <a:gd name="T87" fmla="*/ 0 h 4871"/>
                <a:gd name="T88" fmla="*/ 0 w 4359"/>
                <a:gd name="T89" fmla="*/ 0 h 4871"/>
                <a:gd name="T90" fmla="*/ 0 w 4359"/>
                <a:gd name="T91" fmla="*/ 0 h 4871"/>
                <a:gd name="T92" fmla="*/ 0 w 4359"/>
                <a:gd name="T93" fmla="*/ 0 h 4871"/>
                <a:gd name="T94" fmla="*/ 0 w 4359"/>
                <a:gd name="T95" fmla="*/ 0 h 4871"/>
                <a:gd name="T96" fmla="*/ 0 w 4359"/>
                <a:gd name="T97" fmla="*/ 0 h 4871"/>
                <a:gd name="T98" fmla="*/ 0 w 4359"/>
                <a:gd name="T99" fmla="*/ 0 h 4871"/>
                <a:gd name="T100" fmla="*/ 0 w 4359"/>
                <a:gd name="T101" fmla="*/ 0 h 4871"/>
                <a:gd name="T102" fmla="*/ 0 w 4359"/>
                <a:gd name="T103" fmla="*/ 0 h 487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359"/>
                <a:gd name="T157" fmla="*/ 0 h 4871"/>
                <a:gd name="T158" fmla="*/ 4359 w 4359"/>
                <a:gd name="T159" fmla="*/ 4871 h 487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359" h="4871">
                  <a:moveTo>
                    <a:pt x="4359" y="0"/>
                  </a:moveTo>
                  <a:lnTo>
                    <a:pt x="4359" y="0"/>
                  </a:lnTo>
                  <a:lnTo>
                    <a:pt x="4303" y="0"/>
                  </a:lnTo>
                  <a:lnTo>
                    <a:pt x="4248" y="2"/>
                  </a:lnTo>
                  <a:lnTo>
                    <a:pt x="4191" y="3"/>
                  </a:lnTo>
                  <a:lnTo>
                    <a:pt x="4135" y="7"/>
                  </a:lnTo>
                  <a:lnTo>
                    <a:pt x="4080" y="10"/>
                  </a:lnTo>
                  <a:lnTo>
                    <a:pt x="4025" y="15"/>
                  </a:lnTo>
                  <a:lnTo>
                    <a:pt x="3969" y="19"/>
                  </a:lnTo>
                  <a:lnTo>
                    <a:pt x="3915" y="25"/>
                  </a:lnTo>
                  <a:lnTo>
                    <a:pt x="3860" y="32"/>
                  </a:lnTo>
                  <a:lnTo>
                    <a:pt x="3805" y="40"/>
                  </a:lnTo>
                  <a:lnTo>
                    <a:pt x="3751" y="47"/>
                  </a:lnTo>
                  <a:lnTo>
                    <a:pt x="3697" y="57"/>
                  </a:lnTo>
                  <a:lnTo>
                    <a:pt x="3643" y="66"/>
                  </a:lnTo>
                  <a:lnTo>
                    <a:pt x="3590" y="77"/>
                  </a:lnTo>
                  <a:lnTo>
                    <a:pt x="3536" y="87"/>
                  </a:lnTo>
                  <a:lnTo>
                    <a:pt x="3483" y="100"/>
                  </a:lnTo>
                  <a:lnTo>
                    <a:pt x="3430" y="112"/>
                  </a:lnTo>
                  <a:lnTo>
                    <a:pt x="3377" y="126"/>
                  </a:lnTo>
                  <a:lnTo>
                    <a:pt x="3325" y="139"/>
                  </a:lnTo>
                  <a:lnTo>
                    <a:pt x="3272" y="154"/>
                  </a:lnTo>
                  <a:lnTo>
                    <a:pt x="3220" y="170"/>
                  </a:lnTo>
                  <a:lnTo>
                    <a:pt x="3168" y="185"/>
                  </a:lnTo>
                  <a:lnTo>
                    <a:pt x="3116" y="202"/>
                  </a:lnTo>
                  <a:lnTo>
                    <a:pt x="3066" y="219"/>
                  </a:lnTo>
                  <a:lnTo>
                    <a:pt x="3014" y="237"/>
                  </a:lnTo>
                  <a:lnTo>
                    <a:pt x="2963" y="257"/>
                  </a:lnTo>
                  <a:lnTo>
                    <a:pt x="2913" y="276"/>
                  </a:lnTo>
                  <a:lnTo>
                    <a:pt x="2863" y="296"/>
                  </a:lnTo>
                  <a:lnTo>
                    <a:pt x="2813" y="318"/>
                  </a:lnTo>
                  <a:lnTo>
                    <a:pt x="2764" y="339"/>
                  </a:lnTo>
                  <a:lnTo>
                    <a:pt x="2714" y="361"/>
                  </a:lnTo>
                  <a:lnTo>
                    <a:pt x="2666" y="385"/>
                  </a:lnTo>
                  <a:lnTo>
                    <a:pt x="2616" y="407"/>
                  </a:lnTo>
                  <a:lnTo>
                    <a:pt x="2568" y="432"/>
                  </a:lnTo>
                  <a:lnTo>
                    <a:pt x="2520" y="457"/>
                  </a:lnTo>
                  <a:lnTo>
                    <a:pt x="2472" y="482"/>
                  </a:lnTo>
                  <a:lnTo>
                    <a:pt x="2425" y="508"/>
                  </a:lnTo>
                  <a:lnTo>
                    <a:pt x="2377" y="535"/>
                  </a:lnTo>
                  <a:lnTo>
                    <a:pt x="2331" y="562"/>
                  </a:lnTo>
                  <a:lnTo>
                    <a:pt x="2284" y="589"/>
                  </a:lnTo>
                  <a:lnTo>
                    <a:pt x="2238" y="619"/>
                  </a:lnTo>
                  <a:lnTo>
                    <a:pt x="2192" y="647"/>
                  </a:lnTo>
                  <a:lnTo>
                    <a:pt x="2146" y="676"/>
                  </a:lnTo>
                  <a:lnTo>
                    <a:pt x="2102" y="707"/>
                  </a:lnTo>
                  <a:lnTo>
                    <a:pt x="2056" y="737"/>
                  </a:lnTo>
                  <a:lnTo>
                    <a:pt x="2012" y="769"/>
                  </a:lnTo>
                  <a:lnTo>
                    <a:pt x="1968" y="802"/>
                  </a:lnTo>
                  <a:lnTo>
                    <a:pt x="1925" y="834"/>
                  </a:lnTo>
                  <a:lnTo>
                    <a:pt x="1881" y="867"/>
                  </a:lnTo>
                  <a:lnTo>
                    <a:pt x="1839" y="901"/>
                  </a:lnTo>
                  <a:lnTo>
                    <a:pt x="1796" y="935"/>
                  </a:lnTo>
                  <a:lnTo>
                    <a:pt x="1754" y="970"/>
                  </a:lnTo>
                  <a:lnTo>
                    <a:pt x="1712" y="1005"/>
                  </a:lnTo>
                  <a:lnTo>
                    <a:pt x="1671" y="1042"/>
                  </a:lnTo>
                  <a:lnTo>
                    <a:pt x="1629" y="1078"/>
                  </a:lnTo>
                  <a:lnTo>
                    <a:pt x="1589" y="1115"/>
                  </a:lnTo>
                  <a:lnTo>
                    <a:pt x="1548" y="1152"/>
                  </a:lnTo>
                  <a:lnTo>
                    <a:pt x="1509" y="1191"/>
                  </a:lnTo>
                  <a:lnTo>
                    <a:pt x="1469" y="1229"/>
                  </a:lnTo>
                  <a:lnTo>
                    <a:pt x="1431" y="1268"/>
                  </a:lnTo>
                  <a:lnTo>
                    <a:pt x="1392" y="1307"/>
                  </a:lnTo>
                  <a:lnTo>
                    <a:pt x="1354" y="1348"/>
                  </a:lnTo>
                  <a:lnTo>
                    <a:pt x="1317" y="1389"/>
                  </a:lnTo>
                  <a:lnTo>
                    <a:pt x="1279" y="1430"/>
                  </a:lnTo>
                  <a:lnTo>
                    <a:pt x="1243" y="1471"/>
                  </a:lnTo>
                  <a:lnTo>
                    <a:pt x="1206" y="1513"/>
                  </a:lnTo>
                  <a:lnTo>
                    <a:pt x="1170" y="1556"/>
                  </a:lnTo>
                  <a:lnTo>
                    <a:pt x="1134" y="1599"/>
                  </a:lnTo>
                  <a:lnTo>
                    <a:pt x="1100" y="1642"/>
                  </a:lnTo>
                  <a:lnTo>
                    <a:pt x="1066" y="1686"/>
                  </a:lnTo>
                  <a:lnTo>
                    <a:pt x="1031" y="1731"/>
                  </a:lnTo>
                  <a:lnTo>
                    <a:pt x="998" y="1776"/>
                  </a:lnTo>
                  <a:lnTo>
                    <a:pt x="964" y="1821"/>
                  </a:lnTo>
                  <a:lnTo>
                    <a:pt x="932" y="1867"/>
                  </a:lnTo>
                  <a:lnTo>
                    <a:pt x="900" y="1914"/>
                  </a:lnTo>
                  <a:lnTo>
                    <a:pt x="868" y="1960"/>
                  </a:lnTo>
                  <a:lnTo>
                    <a:pt x="837" y="2007"/>
                  </a:lnTo>
                  <a:lnTo>
                    <a:pt x="805" y="2055"/>
                  </a:lnTo>
                  <a:lnTo>
                    <a:pt x="776" y="2102"/>
                  </a:lnTo>
                  <a:lnTo>
                    <a:pt x="746" y="2151"/>
                  </a:lnTo>
                  <a:lnTo>
                    <a:pt x="717" y="2200"/>
                  </a:lnTo>
                  <a:lnTo>
                    <a:pt x="688" y="2249"/>
                  </a:lnTo>
                  <a:lnTo>
                    <a:pt x="660" y="2299"/>
                  </a:lnTo>
                  <a:lnTo>
                    <a:pt x="632" y="2349"/>
                  </a:lnTo>
                  <a:lnTo>
                    <a:pt x="605" y="2399"/>
                  </a:lnTo>
                  <a:lnTo>
                    <a:pt x="579" y="2450"/>
                  </a:lnTo>
                  <a:lnTo>
                    <a:pt x="552" y="2502"/>
                  </a:lnTo>
                  <a:lnTo>
                    <a:pt x="527" y="2553"/>
                  </a:lnTo>
                  <a:lnTo>
                    <a:pt x="502" y="2605"/>
                  </a:lnTo>
                  <a:lnTo>
                    <a:pt x="477" y="2657"/>
                  </a:lnTo>
                  <a:lnTo>
                    <a:pt x="454" y="2710"/>
                  </a:lnTo>
                  <a:lnTo>
                    <a:pt x="431" y="2763"/>
                  </a:lnTo>
                  <a:lnTo>
                    <a:pt x="408" y="2816"/>
                  </a:lnTo>
                  <a:lnTo>
                    <a:pt x="385" y="2870"/>
                  </a:lnTo>
                  <a:lnTo>
                    <a:pt x="364" y="2923"/>
                  </a:lnTo>
                  <a:lnTo>
                    <a:pt x="343" y="2979"/>
                  </a:lnTo>
                  <a:lnTo>
                    <a:pt x="323" y="3033"/>
                  </a:lnTo>
                  <a:lnTo>
                    <a:pt x="302" y="3089"/>
                  </a:lnTo>
                  <a:lnTo>
                    <a:pt x="283" y="3144"/>
                  </a:lnTo>
                  <a:lnTo>
                    <a:pt x="265" y="3199"/>
                  </a:lnTo>
                  <a:lnTo>
                    <a:pt x="247" y="3256"/>
                  </a:lnTo>
                  <a:lnTo>
                    <a:pt x="229" y="3311"/>
                  </a:lnTo>
                  <a:lnTo>
                    <a:pt x="212" y="3369"/>
                  </a:lnTo>
                  <a:lnTo>
                    <a:pt x="196" y="3426"/>
                  </a:lnTo>
                  <a:lnTo>
                    <a:pt x="181" y="3483"/>
                  </a:lnTo>
                  <a:lnTo>
                    <a:pt x="166" y="3541"/>
                  </a:lnTo>
                  <a:lnTo>
                    <a:pt x="152" y="3599"/>
                  </a:lnTo>
                  <a:lnTo>
                    <a:pt x="137" y="3656"/>
                  </a:lnTo>
                  <a:lnTo>
                    <a:pt x="124" y="3715"/>
                  </a:lnTo>
                  <a:lnTo>
                    <a:pt x="112" y="3774"/>
                  </a:lnTo>
                  <a:lnTo>
                    <a:pt x="100" y="3833"/>
                  </a:lnTo>
                  <a:lnTo>
                    <a:pt x="89" y="3892"/>
                  </a:lnTo>
                  <a:lnTo>
                    <a:pt x="78" y="3951"/>
                  </a:lnTo>
                  <a:lnTo>
                    <a:pt x="68" y="4011"/>
                  </a:lnTo>
                  <a:lnTo>
                    <a:pt x="58" y="4071"/>
                  </a:lnTo>
                  <a:lnTo>
                    <a:pt x="50" y="4131"/>
                  </a:lnTo>
                  <a:lnTo>
                    <a:pt x="42" y="4192"/>
                  </a:lnTo>
                  <a:lnTo>
                    <a:pt x="35" y="4252"/>
                  </a:lnTo>
                  <a:lnTo>
                    <a:pt x="28" y="4313"/>
                  </a:lnTo>
                  <a:lnTo>
                    <a:pt x="22" y="4374"/>
                  </a:lnTo>
                  <a:lnTo>
                    <a:pt x="17" y="4437"/>
                  </a:lnTo>
                  <a:lnTo>
                    <a:pt x="13" y="4498"/>
                  </a:lnTo>
                  <a:lnTo>
                    <a:pt x="9" y="4560"/>
                  </a:lnTo>
                  <a:lnTo>
                    <a:pt x="6" y="4621"/>
                  </a:lnTo>
                  <a:lnTo>
                    <a:pt x="3" y="4684"/>
                  </a:lnTo>
                  <a:lnTo>
                    <a:pt x="1" y="4747"/>
                  </a:lnTo>
                  <a:lnTo>
                    <a:pt x="0" y="4809"/>
                  </a:lnTo>
                  <a:lnTo>
                    <a:pt x="0" y="4871"/>
                  </a:lnTo>
                  <a:lnTo>
                    <a:pt x="91" y="4871"/>
                  </a:lnTo>
                  <a:lnTo>
                    <a:pt x="91" y="4810"/>
                  </a:lnTo>
                  <a:lnTo>
                    <a:pt x="92" y="4749"/>
                  </a:lnTo>
                  <a:lnTo>
                    <a:pt x="94" y="4688"/>
                  </a:lnTo>
                  <a:lnTo>
                    <a:pt x="96" y="4627"/>
                  </a:lnTo>
                  <a:lnTo>
                    <a:pt x="100" y="4566"/>
                  </a:lnTo>
                  <a:lnTo>
                    <a:pt x="103" y="4506"/>
                  </a:lnTo>
                  <a:lnTo>
                    <a:pt x="108" y="4445"/>
                  </a:lnTo>
                  <a:lnTo>
                    <a:pt x="113" y="4385"/>
                  </a:lnTo>
                  <a:lnTo>
                    <a:pt x="119" y="4325"/>
                  </a:lnTo>
                  <a:lnTo>
                    <a:pt x="125" y="4266"/>
                  </a:lnTo>
                  <a:lnTo>
                    <a:pt x="132" y="4206"/>
                  </a:lnTo>
                  <a:lnTo>
                    <a:pt x="140" y="4147"/>
                  </a:lnTo>
                  <a:lnTo>
                    <a:pt x="149" y="4088"/>
                  </a:lnTo>
                  <a:lnTo>
                    <a:pt x="158" y="4030"/>
                  </a:lnTo>
                  <a:lnTo>
                    <a:pt x="168" y="3971"/>
                  </a:lnTo>
                  <a:lnTo>
                    <a:pt x="178" y="3912"/>
                  </a:lnTo>
                  <a:lnTo>
                    <a:pt x="189" y="3854"/>
                  </a:lnTo>
                  <a:lnTo>
                    <a:pt x="200" y="3797"/>
                  </a:lnTo>
                  <a:lnTo>
                    <a:pt x="212" y="3739"/>
                  </a:lnTo>
                  <a:lnTo>
                    <a:pt x="225" y="3682"/>
                  </a:lnTo>
                  <a:lnTo>
                    <a:pt x="240" y="3625"/>
                  </a:lnTo>
                  <a:lnTo>
                    <a:pt x="253" y="3568"/>
                  </a:lnTo>
                  <a:lnTo>
                    <a:pt x="268" y="3512"/>
                  </a:lnTo>
                  <a:lnTo>
                    <a:pt x="283" y="3456"/>
                  </a:lnTo>
                  <a:lnTo>
                    <a:pt x="299" y="3400"/>
                  </a:lnTo>
                  <a:lnTo>
                    <a:pt x="316" y="3344"/>
                  </a:lnTo>
                  <a:lnTo>
                    <a:pt x="333" y="3290"/>
                  </a:lnTo>
                  <a:lnTo>
                    <a:pt x="351" y="3234"/>
                  </a:lnTo>
                  <a:lnTo>
                    <a:pt x="369" y="3180"/>
                  </a:lnTo>
                  <a:lnTo>
                    <a:pt x="387" y="3126"/>
                  </a:lnTo>
                  <a:lnTo>
                    <a:pt x="407" y="3072"/>
                  </a:lnTo>
                  <a:lnTo>
                    <a:pt x="427" y="3018"/>
                  </a:lnTo>
                  <a:lnTo>
                    <a:pt x="448" y="2964"/>
                  </a:lnTo>
                  <a:lnTo>
                    <a:pt x="469" y="2912"/>
                  </a:lnTo>
                  <a:lnTo>
                    <a:pt x="491" y="2859"/>
                  </a:lnTo>
                  <a:lnTo>
                    <a:pt x="513" y="2807"/>
                  </a:lnTo>
                  <a:lnTo>
                    <a:pt x="535" y="2755"/>
                  </a:lnTo>
                  <a:lnTo>
                    <a:pt x="558" y="2703"/>
                  </a:lnTo>
                  <a:lnTo>
                    <a:pt x="583" y="2652"/>
                  </a:lnTo>
                  <a:lnTo>
                    <a:pt x="607" y="2601"/>
                  </a:lnTo>
                  <a:lnTo>
                    <a:pt x="632" y="2551"/>
                  </a:lnTo>
                  <a:lnTo>
                    <a:pt x="658" y="2501"/>
                  </a:lnTo>
                  <a:lnTo>
                    <a:pt x="684" y="2451"/>
                  </a:lnTo>
                  <a:lnTo>
                    <a:pt x="710" y="2402"/>
                  </a:lnTo>
                  <a:lnTo>
                    <a:pt x="738" y="2352"/>
                  </a:lnTo>
                  <a:lnTo>
                    <a:pt x="765" y="2304"/>
                  </a:lnTo>
                  <a:lnTo>
                    <a:pt x="793" y="2256"/>
                  </a:lnTo>
                  <a:lnTo>
                    <a:pt x="822" y="2208"/>
                  </a:lnTo>
                  <a:lnTo>
                    <a:pt x="851" y="2160"/>
                  </a:lnTo>
                  <a:lnTo>
                    <a:pt x="880" y="2114"/>
                  </a:lnTo>
                  <a:lnTo>
                    <a:pt x="910" y="2067"/>
                  </a:lnTo>
                  <a:lnTo>
                    <a:pt x="941" y="2021"/>
                  </a:lnTo>
                  <a:lnTo>
                    <a:pt x="971" y="1975"/>
                  </a:lnTo>
                  <a:lnTo>
                    <a:pt x="1003" y="1931"/>
                  </a:lnTo>
                  <a:lnTo>
                    <a:pt x="1035" y="1885"/>
                  </a:lnTo>
                  <a:lnTo>
                    <a:pt x="1068" y="1841"/>
                  </a:lnTo>
                  <a:lnTo>
                    <a:pt x="1101" y="1797"/>
                  </a:lnTo>
                  <a:lnTo>
                    <a:pt x="1134" y="1753"/>
                  </a:lnTo>
                  <a:lnTo>
                    <a:pt x="1168" y="1710"/>
                  </a:lnTo>
                  <a:lnTo>
                    <a:pt x="1202" y="1667"/>
                  </a:lnTo>
                  <a:lnTo>
                    <a:pt x="1237" y="1625"/>
                  </a:lnTo>
                  <a:lnTo>
                    <a:pt x="1272" y="1583"/>
                  </a:lnTo>
                  <a:lnTo>
                    <a:pt x="1307" y="1543"/>
                  </a:lnTo>
                  <a:lnTo>
                    <a:pt x="1344" y="1502"/>
                  </a:lnTo>
                  <a:lnTo>
                    <a:pt x="1380" y="1461"/>
                  </a:lnTo>
                  <a:lnTo>
                    <a:pt x="1417" y="1422"/>
                  </a:lnTo>
                  <a:lnTo>
                    <a:pt x="1454" y="1382"/>
                  </a:lnTo>
                  <a:lnTo>
                    <a:pt x="1492" y="1344"/>
                  </a:lnTo>
                  <a:lnTo>
                    <a:pt x="1530" y="1305"/>
                  </a:lnTo>
                  <a:lnTo>
                    <a:pt x="1569" y="1268"/>
                  </a:lnTo>
                  <a:lnTo>
                    <a:pt x="1608" y="1230"/>
                  </a:lnTo>
                  <a:lnTo>
                    <a:pt x="1646" y="1193"/>
                  </a:lnTo>
                  <a:lnTo>
                    <a:pt x="1687" y="1157"/>
                  </a:lnTo>
                  <a:lnTo>
                    <a:pt x="1726" y="1122"/>
                  </a:lnTo>
                  <a:lnTo>
                    <a:pt x="1767" y="1087"/>
                  </a:lnTo>
                  <a:lnTo>
                    <a:pt x="1808" y="1052"/>
                  </a:lnTo>
                  <a:lnTo>
                    <a:pt x="1849" y="1018"/>
                  </a:lnTo>
                  <a:lnTo>
                    <a:pt x="1891" y="984"/>
                  </a:lnTo>
                  <a:lnTo>
                    <a:pt x="1933" y="951"/>
                  </a:lnTo>
                  <a:lnTo>
                    <a:pt x="1975" y="918"/>
                  </a:lnTo>
                  <a:lnTo>
                    <a:pt x="2018" y="887"/>
                  </a:lnTo>
                  <a:lnTo>
                    <a:pt x="2061" y="855"/>
                  </a:lnTo>
                  <a:lnTo>
                    <a:pt x="2105" y="824"/>
                  </a:lnTo>
                  <a:lnTo>
                    <a:pt x="2149" y="794"/>
                  </a:lnTo>
                  <a:lnTo>
                    <a:pt x="2193" y="765"/>
                  </a:lnTo>
                  <a:lnTo>
                    <a:pt x="2238" y="735"/>
                  </a:lnTo>
                  <a:lnTo>
                    <a:pt x="2282" y="707"/>
                  </a:lnTo>
                  <a:lnTo>
                    <a:pt x="2328" y="679"/>
                  </a:lnTo>
                  <a:lnTo>
                    <a:pt x="2373" y="651"/>
                  </a:lnTo>
                  <a:lnTo>
                    <a:pt x="2419" y="625"/>
                  </a:lnTo>
                  <a:lnTo>
                    <a:pt x="2465" y="599"/>
                  </a:lnTo>
                  <a:lnTo>
                    <a:pt x="2512" y="573"/>
                  </a:lnTo>
                  <a:lnTo>
                    <a:pt x="2558" y="549"/>
                  </a:lnTo>
                  <a:lnTo>
                    <a:pt x="2605" y="525"/>
                  </a:lnTo>
                  <a:lnTo>
                    <a:pt x="2653" y="501"/>
                  </a:lnTo>
                  <a:lnTo>
                    <a:pt x="2700" y="477"/>
                  </a:lnTo>
                  <a:lnTo>
                    <a:pt x="2749" y="456"/>
                  </a:lnTo>
                  <a:lnTo>
                    <a:pt x="2797" y="434"/>
                  </a:lnTo>
                  <a:lnTo>
                    <a:pt x="2846" y="413"/>
                  </a:lnTo>
                  <a:lnTo>
                    <a:pt x="2894" y="392"/>
                  </a:lnTo>
                  <a:lnTo>
                    <a:pt x="2943" y="372"/>
                  </a:lnTo>
                  <a:lnTo>
                    <a:pt x="2993" y="353"/>
                  </a:lnTo>
                  <a:lnTo>
                    <a:pt x="3042" y="335"/>
                  </a:lnTo>
                  <a:lnTo>
                    <a:pt x="3093" y="317"/>
                  </a:lnTo>
                  <a:lnTo>
                    <a:pt x="3142" y="300"/>
                  </a:lnTo>
                  <a:lnTo>
                    <a:pt x="3193" y="284"/>
                  </a:lnTo>
                  <a:lnTo>
                    <a:pt x="3244" y="268"/>
                  </a:lnTo>
                  <a:lnTo>
                    <a:pt x="3295" y="252"/>
                  </a:lnTo>
                  <a:lnTo>
                    <a:pt x="3346" y="239"/>
                  </a:lnTo>
                  <a:lnTo>
                    <a:pt x="3397" y="224"/>
                  </a:lnTo>
                  <a:lnTo>
                    <a:pt x="3449" y="211"/>
                  </a:lnTo>
                  <a:lnTo>
                    <a:pt x="3501" y="199"/>
                  </a:lnTo>
                  <a:lnTo>
                    <a:pt x="3553" y="188"/>
                  </a:lnTo>
                  <a:lnTo>
                    <a:pt x="3605" y="176"/>
                  </a:lnTo>
                  <a:lnTo>
                    <a:pt x="3658" y="166"/>
                  </a:lnTo>
                  <a:lnTo>
                    <a:pt x="3710" y="157"/>
                  </a:lnTo>
                  <a:lnTo>
                    <a:pt x="3764" y="148"/>
                  </a:lnTo>
                  <a:lnTo>
                    <a:pt x="3817" y="140"/>
                  </a:lnTo>
                  <a:lnTo>
                    <a:pt x="3870" y="133"/>
                  </a:lnTo>
                  <a:lnTo>
                    <a:pt x="3924" y="127"/>
                  </a:lnTo>
                  <a:lnTo>
                    <a:pt x="3977" y="121"/>
                  </a:lnTo>
                  <a:lnTo>
                    <a:pt x="4032" y="116"/>
                  </a:lnTo>
                  <a:lnTo>
                    <a:pt x="4086" y="112"/>
                  </a:lnTo>
                  <a:lnTo>
                    <a:pt x="4140" y="109"/>
                  </a:lnTo>
                  <a:lnTo>
                    <a:pt x="4195" y="105"/>
                  </a:lnTo>
                  <a:lnTo>
                    <a:pt x="4250" y="103"/>
                  </a:lnTo>
                  <a:lnTo>
                    <a:pt x="4304" y="103"/>
                  </a:lnTo>
                  <a:lnTo>
                    <a:pt x="4359" y="102"/>
                  </a:lnTo>
                  <a:lnTo>
                    <a:pt x="4359" y="0"/>
                  </a:lnTo>
                  <a:close/>
                </a:path>
              </a:pathLst>
            </a:custGeom>
            <a:solidFill>
              <a:srgbClr val="008FE0"/>
            </a:solidFill>
            <a:ln w="9525">
              <a:noFill/>
              <a:round/>
              <a:headEnd/>
              <a:tailEnd/>
            </a:ln>
          </p:spPr>
          <p:txBody>
            <a:bodyPr/>
            <a:lstStyle/>
            <a:p>
              <a:endParaRPr lang="en-US"/>
            </a:p>
          </p:txBody>
        </p:sp>
        <p:sp>
          <p:nvSpPr>
            <p:cNvPr id="53269" name="Freeform 71"/>
            <p:cNvSpPr>
              <a:spLocks/>
            </p:cNvSpPr>
            <p:nvPr/>
          </p:nvSpPr>
          <p:spPr bwMode="auto">
            <a:xfrm>
              <a:off x="4264" y="1771"/>
              <a:ext cx="485" cy="487"/>
            </a:xfrm>
            <a:custGeom>
              <a:avLst/>
              <a:gdLst>
                <a:gd name="T0" fmla="*/ 0 w 2905"/>
                <a:gd name="T1" fmla="*/ 0 h 3409"/>
                <a:gd name="T2" fmla="*/ 0 w 2905"/>
                <a:gd name="T3" fmla="*/ 0 h 3409"/>
                <a:gd name="T4" fmla="*/ 0 w 2905"/>
                <a:gd name="T5" fmla="*/ 0 h 3409"/>
                <a:gd name="T6" fmla="*/ 0 w 2905"/>
                <a:gd name="T7" fmla="*/ 0 h 3409"/>
                <a:gd name="T8" fmla="*/ 0 w 2905"/>
                <a:gd name="T9" fmla="*/ 0 h 3409"/>
                <a:gd name="T10" fmla="*/ 0 w 2905"/>
                <a:gd name="T11" fmla="*/ 0 h 3409"/>
                <a:gd name="T12" fmla="*/ 0 w 2905"/>
                <a:gd name="T13" fmla="*/ 0 h 3409"/>
                <a:gd name="T14" fmla="*/ 0 w 2905"/>
                <a:gd name="T15" fmla="*/ 0 h 3409"/>
                <a:gd name="T16" fmla="*/ 0 w 2905"/>
                <a:gd name="T17" fmla="*/ 0 h 3409"/>
                <a:gd name="T18" fmla="*/ 0 w 2905"/>
                <a:gd name="T19" fmla="*/ 0 h 34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05"/>
                <a:gd name="T31" fmla="*/ 0 h 3409"/>
                <a:gd name="T32" fmla="*/ 2905 w 2905"/>
                <a:gd name="T33" fmla="*/ 3409 h 340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05" h="3409">
                  <a:moveTo>
                    <a:pt x="95" y="3357"/>
                  </a:moveTo>
                  <a:lnTo>
                    <a:pt x="85" y="3409"/>
                  </a:lnTo>
                  <a:lnTo>
                    <a:pt x="2905" y="69"/>
                  </a:lnTo>
                  <a:lnTo>
                    <a:pt x="2838" y="0"/>
                  </a:lnTo>
                  <a:lnTo>
                    <a:pt x="19" y="3339"/>
                  </a:lnTo>
                  <a:lnTo>
                    <a:pt x="9" y="3391"/>
                  </a:lnTo>
                  <a:lnTo>
                    <a:pt x="19" y="3339"/>
                  </a:lnTo>
                  <a:lnTo>
                    <a:pt x="0" y="3362"/>
                  </a:lnTo>
                  <a:lnTo>
                    <a:pt x="9" y="3391"/>
                  </a:lnTo>
                  <a:lnTo>
                    <a:pt x="95" y="3357"/>
                  </a:lnTo>
                  <a:close/>
                </a:path>
              </a:pathLst>
            </a:custGeom>
            <a:solidFill>
              <a:srgbClr val="DC2B19"/>
            </a:solidFill>
            <a:ln w="9525">
              <a:noFill/>
              <a:round/>
              <a:headEnd/>
              <a:tailEnd/>
            </a:ln>
          </p:spPr>
          <p:txBody>
            <a:bodyPr/>
            <a:lstStyle/>
            <a:p>
              <a:endParaRPr lang="en-US"/>
            </a:p>
          </p:txBody>
        </p:sp>
        <p:sp>
          <p:nvSpPr>
            <p:cNvPr id="53270" name="Freeform 72"/>
            <p:cNvSpPr>
              <a:spLocks/>
            </p:cNvSpPr>
            <p:nvPr/>
          </p:nvSpPr>
          <p:spPr bwMode="auto">
            <a:xfrm>
              <a:off x="4266" y="2251"/>
              <a:ext cx="133" cy="333"/>
            </a:xfrm>
            <a:custGeom>
              <a:avLst/>
              <a:gdLst>
                <a:gd name="T0" fmla="*/ 0 w 799"/>
                <a:gd name="T1" fmla="*/ 0 h 2329"/>
                <a:gd name="T2" fmla="*/ 0 w 799"/>
                <a:gd name="T3" fmla="*/ 0 h 2329"/>
                <a:gd name="T4" fmla="*/ 0 w 799"/>
                <a:gd name="T5" fmla="*/ 0 h 2329"/>
                <a:gd name="T6" fmla="*/ 0 w 799"/>
                <a:gd name="T7" fmla="*/ 0 h 2329"/>
                <a:gd name="T8" fmla="*/ 0 w 799"/>
                <a:gd name="T9" fmla="*/ 0 h 2329"/>
                <a:gd name="T10" fmla="*/ 0 w 799"/>
                <a:gd name="T11" fmla="*/ 0 h 2329"/>
                <a:gd name="T12" fmla="*/ 0 w 799"/>
                <a:gd name="T13" fmla="*/ 0 h 2329"/>
                <a:gd name="T14" fmla="*/ 0 w 799"/>
                <a:gd name="T15" fmla="*/ 0 h 2329"/>
                <a:gd name="T16" fmla="*/ 0 w 799"/>
                <a:gd name="T17" fmla="*/ 0 h 2329"/>
                <a:gd name="T18" fmla="*/ 0 w 799"/>
                <a:gd name="T19" fmla="*/ 0 h 23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99"/>
                <a:gd name="T31" fmla="*/ 0 h 2329"/>
                <a:gd name="T32" fmla="*/ 799 w 799"/>
                <a:gd name="T33" fmla="*/ 2329 h 23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99" h="2329">
                  <a:moveTo>
                    <a:pt x="736" y="2211"/>
                  </a:moveTo>
                  <a:lnTo>
                    <a:pt x="799" y="2240"/>
                  </a:lnTo>
                  <a:lnTo>
                    <a:pt x="86" y="0"/>
                  </a:lnTo>
                  <a:lnTo>
                    <a:pt x="0" y="34"/>
                  </a:lnTo>
                  <a:lnTo>
                    <a:pt x="713" y="2274"/>
                  </a:lnTo>
                  <a:lnTo>
                    <a:pt x="777" y="2302"/>
                  </a:lnTo>
                  <a:lnTo>
                    <a:pt x="713" y="2274"/>
                  </a:lnTo>
                  <a:lnTo>
                    <a:pt x="731" y="2329"/>
                  </a:lnTo>
                  <a:lnTo>
                    <a:pt x="777" y="2302"/>
                  </a:lnTo>
                  <a:lnTo>
                    <a:pt x="736" y="2211"/>
                  </a:lnTo>
                  <a:close/>
                </a:path>
              </a:pathLst>
            </a:custGeom>
            <a:solidFill>
              <a:srgbClr val="DC2B19"/>
            </a:solidFill>
            <a:ln w="9525">
              <a:noFill/>
              <a:round/>
              <a:headEnd/>
              <a:tailEnd/>
            </a:ln>
          </p:spPr>
          <p:txBody>
            <a:bodyPr/>
            <a:lstStyle/>
            <a:p>
              <a:endParaRPr lang="en-US"/>
            </a:p>
          </p:txBody>
        </p:sp>
        <p:sp>
          <p:nvSpPr>
            <p:cNvPr id="53271" name="Freeform 73"/>
            <p:cNvSpPr>
              <a:spLocks/>
            </p:cNvSpPr>
            <p:nvPr/>
          </p:nvSpPr>
          <p:spPr bwMode="auto">
            <a:xfrm>
              <a:off x="4389" y="2242"/>
              <a:ext cx="663" cy="338"/>
            </a:xfrm>
            <a:custGeom>
              <a:avLst/>
              <a:gdLst>
                <a:gd name="T0" fmla="*/ 0 w 3980"/>
                <a:gd name="T1" fmla="*/ 0 h 2368"/>
                <a:gd name="T2" fmla="*/ 0 w 3980"/>
                <a:gd name="T3" fmla="*/ 0 h 2368"/>
                <a:gd name="T4" fmla="*/ 0 w 3980"/>
                <a:gd name="T5" fmla="*/ 0 h 2368"/>
                <a:gd name="T6" fmla="*/ 0 w 3980"/>
                <a:gd name="T7" fmla="*/ 0 h 2368"/>
                <a:gd name="T8" fmla="*/ 0 w 3980"/>
                <a:gd name="T9" fmla="*/ 0 h 2368"/>
                <a:gd name="T10" fmla="*/ 0 w 3980"/>
                <a:gd name="T11" fmla="*/ 0 h 2368"/>
                <a:gd name="T12" fmla="*/ 0 60000 65536"/>
                <a:gd name="T13" fmla="*/ 0 60000 65536"/>
                <a:gd name="T14" fmla="*/ 0 60000 65536"/>
                <a:gd name="T15" fmla="*/ 0 60000 65536"/>
                <a:gd name="T16" fmla="*/ 0 60000 65536"/>
                <a:gd name="T17" fmla="*/ 0 60000 65536"/>
                <a:gd name="T18" fmla="*/ 0 w 3980"/>
                <a:gd name="T19" fmla="*/ 0 h 2368"/>
                <a:gd name="T20" fmla="*/ 3980 w 3980"/>
                <a:gd name="T21" fmla="*/ 2368 h 2368"/>
              </a:gdLst>
              <a:ahLst/>
              <a:cxnLst>
                <a:cxn ang="T12">
                  <a:pos x="T0" y="T1"/>
                </a:cxn>
                <a:cxn ang="T13">
                  <a:pos x="T2" y="T3"/>
                </a:cxn>
                <a:cxn ang="T14">
                  <a:pos x="T4" y="T5"/>
                </a:cxn>
                <a:cxn ang="T15">
                  <a:pos x="T6" y="T7"/>
                </a:cxn>
                <a:cxn ang="T16">
                  <a:pos x="T8" y="T9"/>
                </a:cxn>
                <a:cxn ang="T17">
                  <a:pos x="T10" y="T11"/>
                </a:cxn>
              </a:cxnLst>
              <a:rect l="T18" t="T19" r="T20" b="T21"/>
              <a:pathLst>
                <a:path w="3980" h="2368">
                  <a:moveTo>
                    <a:pt x="3959" y="45"/>
                  </a:moveTo>
                  <a:lnTo>
                    <a:pt x="3938" y="0"/>
                  </a:lnTo>
                  <a:lnTo>
                    <a:pt x="0" y="2277"/>
                  </a:lnTo>
                  <a:lnTo>
                    <a:pt x="41" y="2368"/>
                  </a:lnTo>
                  <a:lnTo>
                    <a:pt x="3980" y="90"/>
                  </a:lnTo>
                  <a:lnTo>
                    <a:pt x="3959" y="45"/>
                  </a:lnTo>
                  <a:close/>
                </a:path>
              </a:pathLst>
            </a:custGeom>
            <a:solidFill>
              <a:srgbClr val="DC2B19"/>
            </a:solidFill>
            <a:ln w="9525">
              <a:noFill/>
              <a:round/>
              <a:headEnd/>
              <a:tailEnd/>
            </a:ln>
          </p:spPr>
          <p:txBody>
            <a:bodyPr/>
            <a:lstStyle/>
            <a:p>
              <a:endParaRPr lang="en-US"/>
            </a:p>
          </p:txBody>
        </p:sp>
        <p:sp>
          <p:nvSpPr>
            <p:cNvPr id="53272" name="Freeform 74"/>
            <p:cNvSpPr>
              <a:spLocks/>
            </p:cNvSpPr>
            <p:nvPr/>
          </p:nvSpPr>
          <p:spPr bwMode="auto">
            <a:xfrm>
              <a:off x="4694" y="2339"/>
              <a:ext cx="528" cy="306"/>
            </a:xfrm>
            <a:custGeom>
              <a:avLst/>
              <a:gdLst>
                <a:gd name="T0" fmla="*/ 0 w 3171"/>
                <a:gd name="T1" fmla="*/ 0 h 2138"/>
                <a:gd name="T2" fmla="*/ 0 w 3171"/>
                <a:gd name="T3" fmla="*/ 0 h 2138"/>
                <a:gd name="T4" fmla="*/ 0 w 3171"/>
                <a:gd name="T5" fmla="*/ 0 h 2138"/>
                <a:gd name="T6" fmla="*/ 0 w 3171"/>
                <a:gd name="T7" fmla="*/ 0 h 2138"/>
                <a:gd name="T8" fmla="*/ 0 w 3171"/>
                <a:gd name="T9" fmla="*/ 0 h 2138"/>
                <a:gd name="T10" fmla="*/ 0 w 3171"/>
                <a:gd name="T11" fmla="*/ 0 h 2138"/>
                <a:gd name="T12" fmla="*/ 0 60000 65536"/>
                <a:gd name="T13" fmla="*/ 0 60000 65536"/>
                <a:gd name="T14" fmla="*/ 0 60000 65536"/>
                <a:gd name="T15" fmla="*/ 0 60000 65536"/>
                <a:gd name="T16" fmla="*/ 0 60000 65536"/>
                <a:gd name="T17" fmla="*/ 0 60000 65536"/>
                <a:gd name="T18" fmla="*/ 0 w 3171"/>
                <a:gd name="T19" fmla="*/ 0 h 2138"/>
                <a:gd name="T20" fmla="*/ 3171 w 3171"/>
                <a:gd name="T21" fmla="*/ 2138 h 2138"/>
              </a:gdLst>
              <a:ahLst/>
              <a:cxnLst>
                <a:cxn ang="T12">
                  <a:pos x="T0" y="T1"/>
                </a:cxn>
                <a:cxn ang="T13">
                  <a:pos x="T2" y="T3"/>
                </a:cxn>
                <a:cxn ang="T14">
                  <a:pos x="T4" y="T5"/>
                </a:cxn>
                <a:cxn ang="T15">
                  <a:pos x="T6" y="T7"/>
                </a:cxn>
                <a:cxn ang="T16">
                  <a:pos x="T8" y="T9"/>
                </a:cxn>
                <a:cxn ang="T17">
                  <a:pos x="T10" y="T11"/>
                </a:cxn>
              </a:cxnLst>
              <a:rect l="T18" t="T19" r="T20" b="T21"/>
              <a:pathLst>
                <a:path w="3171" h="2138">
                  <a:moveTo>
                    <a:pt x="3147" y="43"/>
                  </a:moveTo>
                  <a:lnTo>
                    <a:pt x="3125" y="0"/>
                  </a:lnTo>
                  <a:lnTo>
                    <a:pt x="0" y="2049"/>
                  </a:lnTo>
                  <a:lnTo>
                    <a:pt x="45" y="2138"/>
                  </a:lnTo>
                  <a:lnTo>
                    <a:pt x="3171" y="87"/>
                  </a:lnTo>
                  <a:lnTo>
                    <a:pt x="3147" y="43"/>
                  </a:lnTo>
                  <a:close/>
                </a:path>
              </a:pathLst>
            </a:custGeom>
            <a:solidFill>
              <a:srgbClr val="DC2B19"/>
            </a:solidFill>
            <a:ln w="9525">
              <a:noFill/>
              <a:round/>
              <a:headEnd/>
              <a:tailEnd/>
            </a:ln>
          </p:spPr>
          <p:txBody>
            <a:bodyPr/>
            <a:lstStyle/>
            <a:p>
              <a:endParaRPr lang="en-US"/>
            </a:p>
          </p:txBody>
        </p:sp>
        <p:sp>
          <p:nvSpPr>
            <p:cNvPr id="53273" name="Freeform 75"/>
            <p:cNvSpPr>
              <a:spLocks/>
            </p:cNvSpPr>
            <p:nvPr/>
          </p:nvSpPr>
          <p:spPr bwMode="auto">
            <a:xfrm>
              <a:off x="4970" y="1841"/>
              <a:ext cx="356" cy="216"/>
            </a:xfrm>
            <a:custGeom>
              <a:avLst/>
              <a:gdLst>
                <a:gd name="T0" fmla="*/ 0 w 2136"/>
                <a:gd name="T1" fmla="*/ 0 h 1515"/>
                <a:gd name="T2" fmla="*/ 0 w 2136"/>
                <a:gd name="T3" fmla="*/ 0 h 1515"/>
                <a:gd name="T4" fmla="*/ 0 w 2136"/>
                <a:gd name="T5" fmla="*/ 0 h 1515"/>
                <a:gd name="T6" fmla="*/ 0 w 2136"/>
                <a:gd name="T7" fmla="*/ 0 h 1515"/>
                <a:gd name="T8" fmla="*/ 0 w 2136"/>
                <a:gd name="T9" fmla="*/ 0 h 1515"/>
                <a:gd name="T10" fmla="*/ 0 w 2136"/>
                <a:gd name="T11" fmla="*/ 0 h 1515"/>
                <a:gd name="T12" fmla="*/ 0 w 2136"/>
                <a:gd name="T13" fmla="*/ 0 h 1515"/>
                <a:gd name="T14" fmla="*/ 0 w 2136"/>
                <a:gd name="T15" fmla="*/ 0 h 1515"/>
                <a:gd name="T16" fmla="*/ 0 w 2136"/>
                <a:gd name="T17" fmla="*/ 0 h 1515"/>
                <a:gd name="T18" fmla="*/ 0 w 2136"/>
                <a:gd name="T19" fmla="*/ 0 h 15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36"/>
                <a:gd name="T31" fmla="*/ 0 h 1515"/>
                <a:gd name="T32" fmla="*/ 2136 w 2136"/>
                <a:gd name="T33" fmla="*/ 1515 h 15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36" h="1515">
                  <a:moveTo>
                    <a:pt x="104" y="90"/>
                  </a:moveTo>
                  <a:lnTo>
                    <a:pt x="35" y="141"/>
                  </a:lnTo>
                  <a:lnTo>
                    <a:pt x="2090" y="1515"/>
                  </a:lnTo>
                  <a:lnTo>
                    <a:pt x="2136" y="1428"/>
                  </a:lnTo>
                  <a:lnTo>
                    <a:pt x="82" y="54"/>
                  </a:lnTo>
                  <a:lnTo>
                    <a:pt x="13" y="105"/>
                  </a:lnTo>
                  <a:lnTo>
                    <a:pt x="82" y="54"/>
                  </a:lnTo>
                  <a:lnTo>
                    <a:pt x="0" y="0"/>
                  </a:lnTo>
                  <a:lnTo>
                    <a:pt x="13" y="105"/>
                  </a:lnTo>
                  <a:lnTo>
                    <a:pt x="104" y="90"/>
                  </a:lnTo>
                  <a:close/>
                </a:path>
              </a:pathLst>
            </a:custGeom>
            <a:solidFill>
              <a:srgbClr val="DC2B19"/>
            </a:solidFill>
            <a:ln w="9525">
              <a:noFill/>
              <a:round/>
              <a:headEnd/>
              <a:tailEnd/>
            </a:ln>
          </p:spPr>
          <p:txBody>
            <a:bodyPr/>
            <a:lstStyle/>
            <a:p>
              <a:endParaRPr lang="en-US"/>
            </a:p>
          </p:txBody>
        </p:sp>
        <p:sp>
          <p:nvSpPr>
            <p:cNvPr id="53274" name="Freeform 76"/>
            <p:cNvSpPr>
              <a:spLocks/>
            </p:cNvSpPr>
            <p:nvPr/>
          </p:nvSpPr>
          <p:spPr bwMode="auto">
            <a:xfrm>
              <a:off x="4972" y="1853"/>
              <a:ext cx="75" cy="389"/>
            </a:xfrm>
            <a:custGeom>
              <a:avLst/>
              <a:gdLst>
                <a:gd name="T0" fmla="*/ 0 w 446"/>
                <a:gd name="T1" fmla="*/ 0 h 2717"/>
                <a:gd name="T2" fmla="*/ 0 w 446"/>
                <a:gd name="T3" fmla="*/ 0 h 2717"/>
                <a:gd name="T4" fmla="*/ 0 w 446"/>
                <a:gd name="T5" fmla="*/ 0 h 2717"/>
                <a:gd name="T6" fmla="*/ 0 w 446"/>
                <a:gd name="T7" fmla="*/ 0 h 2717"/>
                <a:gd name="T8" fmla="*/ 0 w 446"/>
                <a:gd name="T9" fmla="*/ 0 h 2717"/>
                <a:gd name="T10" fmla="*/ 0 w 446"/>
                <a:gd name="T11" fmla="*/ 0 h 2717"/>
                <a:gd name="T12" fmla="*/ 0 60000 65536"/>
                <a:gd name="T13" fmla="*/ 0 60000 65536"/>
                <a:gd name="T14" fmla="*/ 0 60000 65536"/>
                <a:gd name="T15" fmla="*/ 0 60000 65536"/>
                <a:gd name="T16" fmla="*/ 0 60000 65536"/>
                <a:gd name="T17" fmla="*/ 0 60000 65536"/>
                <a:gd name="T18" fmla="*/ 0 w 446"/>
                <a:gd name="T19" fmla="*/ 0 h 2717"/>
                <a:gd name="T20" fmla="*/ 446 w 446"/>
                <a:gd name="T21" fmla="*/ 2717 h 2717"/>
              </a:gdLst>
              <a:ahLst/>
              <a:cxnLst>
                <a:cxn ang="T12">
                  <a:pos x="T0" y="T1"/>
                </a:cxn>
                <a:cxn ang="T13">
                  <a:pos x="T2" y="T3"/>
                </a:cxn>
                <a:cxn ang="T14">
                  <a:pos x="T4" y="T5"/>
                </a:cxn>
                <a:cxn ang="T15">
                  <a:pos x="T6" y="T7"/>
                </a:cxn>
                <a:cxn ang="T16">
                  <a:pos x="T8" y="T9"/>
                </a:cxn>
                <a:cxn ang="T17">
                  <a:pos x="T10" y="T11"/>
                </a:cxn>
              </a:cxnLst>
              <a:rect l="T18" t="T19" r="T20" b="T21"/>
              <a:pathLst>
                <a:path w="446" h="2717">
                  <a:moveTo>
                    <a:pt x="402" y="2710"/>
                  </a:moveTo>
                  <a:lnTo>
                    <a:pt x="446" y="2702"/>
                  </a:lnTo>
                  <a:lnTo>
                    <a:pt x="91" y="0"/>
                  </a:lnTo>
                  <a:lnTo>
                    <a:pt x="0" y="15"/>
                  </a:lnTo>
                  <a:lnTo>
                    <a:pt x="356" y="2717"/>
                  </a:lnTo>
                  <a:lnTo>
                    <a:pt x="402" y="2710"/>
                  </a:lnTo>
                  <a:close/>
                </a:path>
              </a:pathLst>
            </a:custGeom>
            <a:solidFill>
              <a:srgbClr val="DC2B19"/>
            </a:solidFill>
            <a:ln w="9525">
              <a:noFill/>
              <a:round/>
              <a:headEnd/>
              <a:tailEnd/>
            </a:ln>
          </p:spPr>
          <p:txBody>
            <a:bodyPr/>
            <a:lstStyle/>
            <a:p>
              <a:endParaRPr lang="en-US"/>
            </a:p>
          </p:txBody>
        </p:sp>
        <p:sp>
          <p:nvSpPr>
            <p:cNvPr id="53275" name="Freeform 77"/>
            <p:cNvSpPr>
              <a:spLocks/>
            </p:cNvSpPr>
            <p:nvPr/>
          </p:nvSpPr>
          <p:spPr bwMode="auto">
            <a:xfrm>
              <a:off x="5375" y="1663"/>
              <a:ext cx="227" cy="188"/>
            </a:xfrm>
            <a:custGeom>
              <a:avLst/>
              <a:gdLst>
                <a:gd name="T0" fmla="*/ 0 w 1361"/>
                <a:gd name="T1" fmla="*/ 0 h 1317"/>
                <a:gd name="T2" fmla="*/ 0 w 1361"/>
                <a:gd name="T3" fmla="*/ 0 h 1317"/>
                <a:gd name="T4" fmla="*/ 0 w 1361"/>
                <a:gd name="T5" fmla="*/ 0 h 1317"/>
                <a:gd name="T6" fmla="*/ 0 w 1361"/>
                <a:gd name="T7" fmla="*/ 0 h 1317"/>
                <a:gd name="T8" fmla="*/ 0 w 1361"/>
                <a:gd name="T9" fmla="*/ 0 h 1317"/>
                <a:gd name="T10" fmla="*/ 0 w 1361"/>
                <a:gd name="T11" fmla="*/ 0 h 1317"/>
                <a:gd name="T12" fmla="*/ 0 w 1361"/>
                <a:gd name="T13" fmla="*/ 0 h 1317"/>
                <a:gd name="T14" fmla="*/ 0 w 1361"/>
                <a:gd name="T15" fmla="*/ 0 h 1317"/>
                <a:gd name="T16" fmla="*/ 0 w 1361"/>
                <a:gd name="T17" fmla="*/ 0 h 1317"/>
                <a:gd name="T18" fmla="*/ 0 w 1361"/>
                <a:gd name="T19" fmla="*/ 0 h 1317"/>
                <a:gd name="T20" fmla="*/ 0 w 1361"/>
                <a:gd name="T21" fmla="*/ 0 h 1317"/>
                <a:gd name="T22" fmla="*/ 0 w 1361"/>
                <a:gd name="T23" fmla="*/ 0 h 1317"/>
                <a:gd name="T24" fmla="*/ 0 w 1361"/>
                <a:gd name="T25" fmla="*/ 0 h 1317"/>
                <a:gd name="T26" fmla="*/ 0 w 1361"/>
                <a:gd name="T27" fmla="*/ 0 h 1317"/>
                <a:gd name="T28" fmla="*/ 0 w 1361"/>
                <a:gd name="T29" fmla="*/ 0 h 1317"/>
                <a:gd name="T30" fmla="*/ 0 w 1361"/>
                <a:gd name="T31" fmla="*/ 0 h 1317"/>
                <a:gd name="T32" fmla="*/ 0 w 1361"/>
                <a:gd name="T33" fmla="*/ 0 h 1317"/>
                <a:gd name="T34" fmla="*/ 0 w 1361"/>
                <a:gd name="T35" fmla="*/ 0 h 1317"/>
                <a:gd name="T36" fmla="*/ 0 w 1361"/>
                <a:gd name="T37" fmla="*/ 0 h 1317"/>
                <a:gd name="T38" fmla="*/ 0 w 1361"/>
                <a:gd name="T39" fmla="*/ 0 h 1317"/>
                <a:gd name="T40" fmla="*/ 0 w 1361"/>
                <a:gd name="T41" fmla="*/ 0 h 1317"/>
                <a:gd name="T42" fmla="*/ 0 w 1361"/>
                <a:gd name="T43" fmla="*/ 0 h 1317"/>
                <a:gd name="T44" fmla="*/ 0 w 1361"/>
                <a:gd name="T45" fmla="*/ 0 h 1317"/>
                <a:gd name="T46" fmla="*/ 0 w 1361"/>
                <a:gd name="T47" fmla="*/ 0 h 1317"/>
                <a:gd name="T48" fmla="*/ 0 w 1361"/>
                <a:gd name="T49" fmla="*/ 0 h 1317"/>
                <a:gd name="T50" fmla="*/ 0 w 1361"/>
                <a:gd name="T51" fmla="*/ 0 h 1317"/>
                <a:gd name="T52" fmla="*/ 0 w 1361"/>
                <a:gd name="T53" fmla="*/ 0 h 1317"/>
                <a:gd name="T54" fmla="*/ 0 w 1361"/>
                <a:gd name="T55" fmla="*/ 0 h 1317"/>
                <a:gd name="T56" fmla="*/ 0 w 1361"/>
                <a:gd name="T57" fmla="*/ 0 h 1317"/>
                <a:gd name="T58" fmla="*/ 0 w 1361"/>
                <a:gd name="T59" fmla="*/ 0 h 1317"/>
                <a:gd name="T60" fmla="*/ 0 w 1361"/>
                <a:gd name="T61" fmla="*/ 0 h 1317"/>
                <a:gd name="T62" fmla="*/ 0 w 1361"/>
                <a:gd name="T63" fmla="*/ 0 h 1317"/>
                <a:gd name="T64" fmla="*/ 0 w 1361"/>
                <a:gd name="T65" fmla="*/ 0 h 1317"/>
                <a:gd name="T66" fmla="*/ 0 w 1361"/>
                <a:gd name="T67" fmla="*/ 0 h 1317"/>
                <a:gd name="T68" fmla="*/ 0 w 1361"/>
                <a:gd name="T69" fmla="*/ 0 h 1317"/>
                <a:gd name="T70" fmla="*/ 0 w 1361"/>
                <a:gd name="T71" fmla="*/ 0 h 1317"/>
                <a:gd name="T72" fmla="*/ 0 w 1361"/>
                <a:gd name="T73" fmla="*/ 0 h 1317"/>
                <a:gd name="T74" fmla="*/ 0 w 1361"/>
                <a:gd name="T75" fmla="*/ 0 h 1317"/>
                <a:gd name="T76" fmla="*/ 0 w 1361"/>
                <a:gd name="T77" fmla="*/ 0 h 1317"/>
                <a:gd name="T78" fmla="*/ 0 w 1361"/>
                <a:gd name="T79" fmla="*/ 0 h 1317"/>
                <a:gd name="T80" fmla="*/ 0 w 1361"/>
                <a:gd name="T81" fmla="*/ 0 h 1317"/>
                <a:gd name="T82" fmla="*/ 0 w 1361"/>
                <a:gd name="T83" fmla="*/ 0 h 1317"/>
                <a:gd name="T84" fmla="*/ 0 w 1361"/>
                <a:gd name="T85" fmla="*/ 0 h 1317"/>
                <a:gd name="T86" fmla="*/ 0 w 1361"/>
                <a:gd name="T87" fmla="*/ 0 h 131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361"/>
                <a:gd name="T133" fmla="*/ 0 h 1317"/>
                <a:gd name="T134" fmla="*/ 1361 w 1361"/>
                <a:gd name="T135" fmla="*/ 1317 h 131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361" h="1317">
                  <a:moveTo>
                    <a:pt x="1361" y="0"/>
                  </a:moveTo>
                  <a:lnTo>
                    <a:pt x="625" y="1317"/>
                  </a:lnTo>
                  <a:lnTo>
                    <a:pt x="624" y="1307"/>
                  </a:lnTo>
                  <a:lnTo>
                    <a:pt x="622" y="1296"/>
                  </a:lnTo>
                  <a:lnTo>
                    <a:pt x="621" y="1285"/>
                  </a:lnTo>
                  <a:lnTo>
                    <a:pt x="619" y="1275"/>
                  </a:lnTo>
                  <a:lnTo>
                    <a:pt x="618" y="1265"/>
                  </a:lnTo>
                  <a:lnTo>
                    <a:pt x="616" y="1254"/>
                  </a:lnTo>
                  <a:lnTo>
                    <a:pt x="614" y="1244"/>
                  </a:lnTo>
                  <a:lnTo>
                    <a:pt x="613" y="1233"/>
                  </a:lnTo>
                  <a:lnTo>
                    <a:pt x="611" y="1223"/>
                  </a:lnTo>
                  <a:lnTo>
                    <a:pt x="609" y="1213"/>
                  </a:lnTo>
                  <a:lnTo>
                    <a:pt x="607" y="1203"/>
                  </a:lnTo>
                  <a:lnTo>
                    <a:pt x="605" y="1193"/>
                  </a:lnTo>
                  <a:lnTo>
                    <a:pt x="603" y="1184"/>
                  </a:lnTo>
                  <a:lnTo>
                    <a:pt x="601" y="1173"/>
                  </a:lnTo>
                  <a:lnTo>
                    <a:pt x="599" y="1163"/>
                  </a:lnTo>
                  <a:lnTo>
                    <a:pt x="597" y="1153"/>
                  </a:lnTo>
                  <a:lnTo>
                    <a:pt x="594" y="1143"/>
                  </a:lnTo>
                  <a:lnTo>
                    <a:pt x="592" y="1134"/>
                  </a:lnTo>
                  <a:lnTo>
                    <a:pt x="590" y="1124"/>
                  </a:lnTo>
                  <a:lnTo>
                    <a:pt x="587" y="1114"/>
                  </a:lnTo>
                  <a:lnTo>
                    <a:pt x="585" y="1104"/>
                  </a:lnTo>
                  <a:lnTo>
                    <a:pt x="582" y="1094"/>
                  </a:lnTo>
                  <a:lnTo>
                    <a:pt x="580" y="1085"/>
                  </a:lnTo>
                  <a:lnTo>
                    <a:pt x="577" y="1075"/>
                  </a:lnTo>
                  <a:lnTo>
                    <a:pt x="574" y="1066"/>
                  </a:lnTo>
                  <a:lnTo>
                    <a:pt x="572" y="1057"/>
                  </a:lnTo>
                  <a:lnTo>
                    <a:pt x="568" y="1047"/>
                  </a:lnTo>
                  <a:lnTo>
                    <a:pt x="565" y="1038"/>
                  </a:lnTo>
                  <a:lnTo>
                    <a:pt x="562" y="1029"/>
                  </a:lnTo>
                  <a:lnTo>
                    <a:pt x="559" y="1019"/>
                  </a:lnTo>
                  <a:lnTo>
                    <a:pt x="556" y="1009"/>
                  </a:lnTo>
                  <a:lnTo>
                    <a:pt x="553" y="1000"/>
                  </a:lnTo>
                  <a:lnTo>
                    <a:pt x="550" y="991"/>
                  </a:lnTo>
                  <a:lnTo>
                    <a:pt x="547" y="982"/>
                  </a:lnTo>
                  <a:lnTo>
                    <a:pt x="543" y="973"/>
                  </a:lnTo>
                  <a:lnTo>
                    <a:pt x="540" y="964"/>
                  </a:lnTo>
                  <a:lnTo>
                    <a:pt x="537" y="955"/>
                  </a:lnTo>
                  <a:lnTo>
                    <a:pt x="533" y="946"/>
                  </a:lnTo>
                  <a:lnTo>
                    <a:pt x="530" y="937"/>
                  </a:lnTo>
                  <a:lnTo>
                    <a:pt x="527" y="928"/>
                  </a:lnTo>
                  <a:lnTo>
                    <a:pt x="523" y="919"/>
                  </a:lnTo>
                  <a:lnTo>
                    <a:pt x="519" y="910"/>
                  </a:lnTo>
                  <a:lnTo>
                    <a:pt x="516" y="902"/>
                  </a:lnTo>
                  <a:lnTo>
                    <a:pt x="512" y="893"/>
                  </a:lnTo>
                  <a:lnTo>
                    <a:pt x="508" y="884"/>
                  </a:lnTo>
                  <a:lnTo>
                    <a:pt x="504" y="876"/>
                  </a:lnTo>
                  <a:lnTo>
                    <a:pt x="501" y="867"/>
                  </a:lnTo>
                  <a:lnTo>
                    <a:pt x="497" y="859"/>
                  </a:lnTo>
                  <a:lnTo>
                    <a:pt x="493" y="850"/>
                  </a:lnTo>
                  <a:lnTo>
                    <a:pt x="489" y="842"/>
                  </a:lnTo>
                  <a:lnTo>
                    <a:pt x="483" y="833"/>
                  </a:lnTo>
                  <a:lnTo>
                    <a:pt x="479" y="825"/>
                  </a:lnTo>
                  <a:lnTo>
                    <a:pt x="475" y="816"/>
                  </a:lnTo>
                  <a:lnTo>
                    <a:pt x="471" y="808"/>
                  </a:lnTo>
                  <a:lnTo>
                    <a:pt x="467" y="800"/>
                  </a:lnTo>
                  <a:lnTo>
                    <a:pt x="462" y="791"/>
                  </a:lnTo>
                  <a:lnTo>
                    <a:pt x="458" y="783"/>
                  </a:lnTo>
                  <a:lnTo>
                    <a:pt x="453" y="775"/>
                  </a:lnTo>
                  <a:lnTo>
                    <a:pt x="449" y="767"/>
                  </a:lnTo>
                  <a:lnTo>
                    <a:pt x="444" y="760"/>
                  </a:lnTo>
                  <a:lnTo>
                    <a:pt x="440" y="752"/>
                  </a:lnTo>
                  <a:lnTo>
                    <a:pt x="435" y="744"/>
                  </a:lnTo>
                  <a:lnTo>
                    <a:pt x="430" y="736"/>
                  </a:lnTo>
                  <a:lnTo>
                    <a:pt x="425" y="728"/>
                  </a:lnTo>
                  <a:lnTo>
                    <a:pt x="420" y="720"/>
                  </a:lnTo>
                  <a:lnTo>
                    <a:pt x="416" y="712"/>
                  </a:lnTo>
                  <a:lnTo>
                    <a:pt x="411" y="704"/>
                  </a:lnTo>
                  <a:lnTo>
                    <a:pt x="406" y="696"/>
                  </a:lnTo>
                  <a:lnTo>
                    <a:pt x="399" y="689"/>
                  </a:lnTo>
                  <a:lnTo>
                    <a:pt x="394" y="682"/>
                  </a:lnTo>
                  <a:lnTo>
                    <a:pt x="389" y="674"/>
                  </a:lnTo>
                  <a:lnTo>
                    <a:pt x="384" y="667"/>
                  </a:lnTo>
                  <a:lnTo>
                    <a:pt x="379" y="659"/>
                  </a:lnTo>
                  <a:lnTo>
                    <a:pt x="373" y="651"/>
                  </a:lnTo>
                  <a:lnTo>
                    <a:pt x="368" y="644"/>
                  </a:lnTo>
                  <a:lnTo>
                    <a:pt x="362" y="636"/>
                  </a:lnTo>
                  <a:lnTo>
                    <a:pt x="357" y="629"/>
                  </a:lnTo>
                  <a:lnTo>
                    <a:pt x="351" y="622"/>
                  </a:lnTo>
                  <a:lnTo>
                    <a:pt x="346" y="615"/>
                  </a:lnTo>
                  <a:lnTo>
                    <a:pt x="340" y="608"/>
                  </a:lnTo>
                  <a:lnTo>
                    <a:pt x="334" y="600"/>
                  </a:lnTo>
                  <a:lnTo>
                    <a:pt x="329" y="593"/>
                  </a:lnTo>
                  <a:lnTo>
                    <a:pt x="323" y="587"/>
                  </a:lnTo>
                  <a:lnTo>
                    <a:pt x="316" y="580"/>
                  </a:lnTo>
                  <a:lnTo>
                    <a:pt x="310" y="572"/>
                  </a:lnTo>
                  <a:lnTo>
                    <a:pt x="304" y="565"/>
                  </a:lnTo>
                  <a:lnTo>
                    <a:pt x="298" y="558"/>
                  </a:lnTo>
                  <a:lnTo>
                    <a:pt x="292" y="551"/>
                  </a:lnTo>
                  <a:lnTo>
                    <a:pt x="286" y="545"/>
                  </a:lnTo>
                  <a:lnTo>
                    <a:pt x="279" y="538"/>
                  </a:lnTo>
                  <a:lnTo>
                    <a:pt x="273" y="531"/>
                  </a:lnTo>
                  <a:lnTo>
                    <a:pt x="267" y="524"/>
                  </a:lnTo>
                  <a:lnTo>
                    <a:pt x="261" y="519"/>
                  </a:lnTo>
                  <a:lnTo>
                    <a:pt x="254" y="512"/>
                  </a:lnTo>
                  <a:lnTo>
                    <a:pt x="248" y="505"/>
                  </a:lnTo>
                  <a:lnTo>
                    <a:pt x="241" y="498"/>
                  </a:lnTo>
                  <a:lnTo>
                    <a:pt x="233" y="492"/>
                  </a:lnTo>
                  <a:lnTo>
                    <a:pt x="227" y="486"/>
                  </a:lnTo>
                  <a:lnTo>
                    <a:pt x="220" y="479"/>
                  </a:lnTo>
                  <a:lnTo>
                    <a:pt x="213" y="473"/>
                  </a:lnTo>
                  <a:lnTo>
                    <a:pt x="207" y="467"/>
                  </a:lnTo>
                  <a:lnTo>
                    <a:pt x="200" y="460"/>
                  </a:lnTo>
                  <a:lnTo>
                    <a:pt x="193" y="454"/>
                  </a:lnTo>
                  <a:lnTo>
                    <a:pt x="186" y="449"/>
                  </a:lnTo>
                  <a:lnTo>
                    <a:pt x="179" y="442"/>
                  </a:lnTo>
                  <a:lnTo>
                    <a:pt x="172" y="436"/>
                  </a:lnTo>
                  <a:lnTo>
                    <a:pt x="165" y="429"/>
                  </a:lnTo>
                  <a:lnTo>
                    <a:pt x="157" y="424"/>
                  </a:lnTo>
                  <a:lnTo>
                    <a:pt x="149" y="418"/>
                  </a:lnTo>
                  <a:lnTo>
                    <a:pt x="142" y="412"/>
                  </a:lnTo>
                  <a:lnTo>
                    <a:pt x="135" y="406"/>
                  </a:lnTo>
                  <a:lnTo>
                    <a:pt x="127" y="400"/>
                  </a:lnTo>
                  <a:lnTo>
                    <a:pt x="120" y="394"/>
                  </a:lnTo>
                  <a:lnTo>
                    <a:pt x="112" y="389"/>
                  </a:lnTo>
                  <a:lnTo>
                    <a:pt x="105" y="383"/>
                  </a:lnTo>
                  <a:lnTo>
                    <a:pt x="97" y="377"/>
                  </a:lnTo>
                  <a:lnTo>
                    <a:pt x="89" y="372"/>
                  </a:lnTo>
                  <a:lnTo>
                    <a:pt x="82" y="366"/>
                  </a:lnTo>
                  <a:lnTo>
                    <a:pt x="74" y="360"/>
                  </a:lnTo>
                  <a:lnTo>
                    <a:pt x="65" y="356"/>
                  </a:lnTo>
                  <a:lnTo>
                    <a:pt x="57" y="350"/>
                  </a:lnTo>
                  <a:lnTo>
                    <a:pt x="49" y="344"/>
                  </a:lnTo>
                  <a:lnTo>
                    <a:pt x="41" y="339"/>
                  </a:lnTo>
                  <a:lnTo>
                    <a:pt x="33" y="334"/>
                  </a:lnTo>
                  <a:lnTo>
                    <a:pt x="25" y="329"/>
                  </a:lnTo>
                  <a:lnTo>
                    <a:pt x="17" y="323"/>
                  </a:lnTo>
                  <a:lnTo>
                    <a:pt x="9" y="318"/>
                  </a:lnTo>
                  <a:lnTo>
                    <a:pt x="0" y="313"/>
                  </a:lnTo>
                  <a:lnTo>
                    <a:pt x="1361" y="0"/>
                  </a:lnTo>
                  <a:close/>
                </a:path>
              </a:pathLst>
            </a:custGeom>
            <a:solidFill>
              <a:srgbClr val="1F1A17"/>
            </a:solidFill>
            <a:ln w="9525">
              <a:noFill/>
              <a:round/>
              <a:headEnd/>
              <a:tailEnd/>
            </a:ln>
          </p:spPr>
          <p:txBody>
            <a:bodyPr/>
            <a:lstStyle/>
            <a:p>
              <a:endParaRPr lang="en-US"/>
            </a:p>
          </p:txBody>
        </p:sp>
        <p:sp>
          <p:nvSpPr>
            <p:cNvPr id="53276" name="Freeform 78"/>
            <p:cNvSpPr>
              <a:spLocks/>
            </p:cNvSpPr>
            <p:nvPr/>
          </p:nvSpPr>
          <p:spPr bwMode="auto">
            <a:xfrm>
              <a:off x="4731" y="1709"/>
              <a:ext cx="792" cy="540"/>
            </a:xfrm>
            <a:custGeom>
              <a:avLst/>
              <a:gdLst>
                <a:gd name="T0" fmla="*/ 0 w 4749"/>
                <a:gd name="T1" fmla="*/ 0 h 3780"/>
                <a:gd name="T2" fmla="*/ 0 w 4749"/>
                <a:gd name="T3" fmla="*/ 0 h 3780"/>
                <a:gd name="T4" fmla="*/ 1 w 4749"/>
                <a:gd name="T5" fmla="*/ 0 h 3780"/>
                <a:gd name="T6" fmla="*/ 1 w 4749"/>
                <a:gd name="T7" fmla="*/ 0 h 3780"/>
                <a:gd name="T8" fmla="*/ 0 w 4749"/>
                <a:gd name="T9" fmla="*/ 0 h 3780"/>
                <a:gd name="T10" fmla="*/ 0 w 4749"/>
                <a:gd name="T11" fmla="*/ 0 h 3780"/>
                <a:gd name="T12" fmla="*/ 0 60000 65536"/>
                <a:gd name="T13" fmla="*/ 0 60000 65536"/>
                <a:gd name="T14" fmla="*/ 0 60000 65536"/>
                <a:gd name="T15" fmla="*/ 0 60000 65536"/>
                <a:gd name="T16" fmla="*/ 0 60000 65536"/>
                <a:gd name="T17" fmla="*/ 0 60000 65536"/>
                <a:gd name="T18" fmla="*/ 0 w 4749"/>
                <a:gd name="T19" fmla="*/ 0 h 3780"/>
                <a:gd name="T20" fmla="*/ 4749 w 4749"/>
                <a:gd name="T21" fmla="*/ 3780 h 3780"/>
              </a:gdLst>
              <a:ahLst/>
              <a:cxnLst>
                <a:cxn ang="T12">
                  <a:pos x="T0" y="T1"/>
                </a:cxn>
                <a:cxn ang="T13">
                  <a:pos x="T2" y="T3"/>
                </a:cxn>
                <a:cxn ang="T14">
                  <a:pos x="T4" y="T5"/>
                </a:cxn>
                <a:cxn ang="T15">
                  <a:pos x="T6" y="T7"/>
                </a:cxn>
                <a:cxn ang="T16">
                  <a:pos x="T8" y="T9"/>
                </a:cxn>
                <a:cxn ang="T17">
                  <a:pos x="T10" y="T11"/>
                </a:cxn>
              </a:cxnLst>
              <a:rect l="T18" t="T19" r="T20" b="T21"/>
              <a:pathLst>
                <a:path w="4749" h="3780">
                  <a:moveTo>
                    <a:pt x="53" y="3696"/>
                  </a:moveTo>
                  <a:lnTo>
                    <a:pt x="105" y="3780"/>
                  </a:lnTo>
                  <a:lnTo>
                    <a:pt x="4749" y="168"/>
                  </a:lnTo>
                  <a:lnTo>
                    <a:pt x="4645" y="0"/>
                  </a:lnTo>
                  <a:lnTo>
                    <a:pt x="0" y="3612"/>
                  </a:lnTo>
                  <a:lnTo>
                    <a:pt x="53" y="3696"/>
                  </a:lnTo>
                  <a:close/>
                </a:path>
              </a:pathLst>
            </a:custGeom>
            <a:solidFill>
              <a:srgbClr val="1F1A17"/>
            </a:solidFill>
            <a:ln w="9525">
              <a:noFill/>
              <a:round/>
              <a:headEnd/>
              <a:tailEnd/>
            </a:ln>
          </p:spPr>
          <p:txBody>
            <a:bodyPr/>
            <a:lstStyle/>
            <a:p>
              <a:endParaRPr lang="en-US"/>
            </a:p>
          </p:txBody>
        </p:sp>
      </p:grpSp>
      <p:sp>
        <p:nvSpPr>
          <p:cNvPr id="53261" name="AutoShape 79"/>
          <p:cNvSpPr>
            <a:spLocks noChangeAspect="1" noChangeArrowheads="1" noTextEdit="1"/>
          </p:cNvSpPr>
          <p:nvPr/>
        </p:nvSpPr>
        <p:spPr bwMode="auto">
          <a:xfrm>
            <a:off x="2593975" y="4076700"/>
            <a:ext cx="2625725" cy="4321175"/>
          </a:xfrm>
          <a:prstGeom prst="rect">
            <a:avLst/>
          </a:prstGeom>
          <a:noFill/>
          <a:ln w="9525">
            <a:noFill/>
            <a:miter lim="800000"/>
            <a:headEnd/>
            <a:tailEnd/>
          </a:ln>
        </p:spPr>
        <p:txBody>
          <a:bodyPr/>
          <a:lstStyle/>
          <a:p>
            <a:endParaRPr lang="en-US"/>
          </a:p>
        </p:txBody>
      </p:sp>
      <p:sp>
        <p:nvSpPr>
          <p:cNvPr id="3546192" name="Text Box 80"/>
          <p:cNvSpPr txBox="1">
            <a:spLocks noChangeArrowheads="1"/>
          </p:cNvSpPr>
          <p:nvPr/>
        </p:nvSpPr>
        <p:spPr bwMode="auto">
          <a:xfrm>
            <a:off x="35878" y="6486208"/>
            <a:ext cx="1870075" cy="369887"/>
          </a:xfrm>
          <a:prstGeom prst="rect">
            <a:avLst/>
          </a:prstGeom>
          <a:noFill/>
          <a:ln w="9525">
            <a:noFill/>
            <a:miter lim="800000"/>
            <a:headEnd/>
            <a:tailEnd/>
          </a:ln>
          <a:effectLst/>
        </p:spPr>
        <p:txBody>
          <a:bodyPr wrap="none">
            <a:spAutoFit/>
          </a:bodyPr>
          <a:lstStyle/>
          <a:p>
            <a:pPr eaLnBrk="0" hangingPunct="0">
              <a:defRPr/>
            </a:pPr>
            <a:r>
              <a:rPr lang="en-US" dirty="0">
                <a:solidFill>
                  <a:schemeClr val="bg1">
                    <a:lumMod val="65000"/>
                  </a:schemeClr>
                </a:solidFill>
                <a:latin typeface="+mj-lt"/>
              </a:rPr>
              <a:t>[Lowe, SIFT, 1999]</a:t>
            </a:r>
          </a:p>
        </p:txBody>
      </p:sp>
      <p:grpSp>
        <p:nvGrpSpPr>
          <p:cNvPr id="8" name="Group 7"/>
          <p:cNvGrpSpPr/>
          <p:nvPr/>
        </p:nvGrpSpPr>
        <p:grpSpPr>
          <a:xfrm>
            <a:off x="6086057" y="4653253"/>
            <a:ext cx="2608254" cy="1690684"/>
            <a:chOff x="6157177" y="2824453"/>
            <a:chExt cx="2608254" cy="1690684"/>
          </a:xfrm>
        </p:grpSpPr>
        <p:sp>
          <p:nvSpPr>
            <p:cNvPr id="84" name="Freeform 20"/>
            <p:cNvSpPr>
              <a:spLocks/>
            </p:cNvSpPr>
            <p:nvPr/>
          </p:nvSpPr>
          <p:spPr bwMode="auto">
            <a:xfrm>
              <a:off x="6273064" y="2824453"/>
              <a:ext cx="2295518" cy="23812"/>
            </a:xfrm>
            <a:custGeom>
              <a:avLst/>
              <a:gdLst>
                <a:gd name="T0" fmla="*/ 1 w 8674"/>
                <a:gd name="T1" fmla="*/ 0 h 103"/>
                <a:gd name="T2" fmla="*/ 1 w 8674"/>
                <a:gd name="T3" fmla="*/ 0 h 103"/>
                <a:gd name="T4" fmla="*/ 0 w 8674"/>
                <a:gd name="T5" fmla="*/ 0 h 103"/>
                <a:gd name="T6" fmla="*/ 0 w 8674"/>
                <a:gd name="T7" fmla="*/ 0 h 103"/>
                <a:gd name="T8" fmla="*/ 1 w 8674"/>
                <a:gd name="T9" fmla="*/ 0 h 103"/>
                <a:gd name="T10" fmla="*/ 1 w 8674"/>
                <a:gd name="T11" fmla="*/ 0 h 103"/>
                <a:gd name="T12" fmla="*/ 1 w 8674"/>
                <a:gd name="T13" fmla="*/ 0 h 103"/>
                <a:gd name="T14" fmla="*/ 1 w 8674"/>
                <a:gd name="T15" fmla="*/ 0 h 103"/>
                <a:gd name="T16" fmla="*/ 1 w 8674"/>
                <a:gd name="T17" fmla="*/ 0 h 103"/>
                <a:gd name="T18" fmla="*/ 1 w 8674"/>
                <a:gd name="T19" fmla="*/ 0 h 1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674"/>
                <a:gd name="T31" fmla="*/ 0 h 103"/>
                <a:gd name="T32" fmla="*/ 8674 w 8674"/>
                <a:gd name="T33" fmla="*/ 103 h 10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674" h="103">
                  <a:moveTo>
                    <a:pt x="8674" y="52"/>
                  </a:moveTo>
                  <a:lnTo>
                    <a:pt x="8629" y="0"/>
                  </a:lnTo>
                  <a:lnTo>
                    <a:pt x="0" y="0"/>
                  </a:lnTo>
                  <a:lnTo>
                    <a:pt x="0" y="103"/>
                  </a:lnTo>
                  <a:lnTo>
                    <a:pt x="8629" y="103"/>
                  </a:lnTo>
                  <a:lnTo>
                    <a:pt x="8582" y="52"/>
                  </a:lnTo>
                  <a:lnTo>
                    <a:pt x="8674" y="52"/>
                  </a:lnTo>
                  <a:lnTo>
                    <a:pt x="8674" y="0"/>
                  </a:lnTo>
                  <a:lnTo>
                    <a:pt x="8629" y="0"/>
                  </a:lnTo>
                  <a:lnTo>
                    <a:pt x="8674" y="52"/>
                  </a:lnTo>
                  <a:close/>
                </a:path>
              </a:pathLst>
            </a:custGeom>
            <a:solidFill>
              <a:srgbClr val="1F1A17"/>
            </a:solidFill>
            <a:ln w="9525">
              <a:noFill/>
              <a:round/>
              <a:headEnd/>
              <a:tailEnd/>
            </a:ln>
          </p:spPr>
          <p:txBody>
            <a:bodyPr/>
            <a:lstStyle/>
            <a:p>
              <a:endParaRPr lang="en-US"/>
            </a:p>
          </p:txBody>
        </p:sp>
        <p:sp>
          <p:nvSpPr>
            <p:cNvPr id="85" name="Freeform 21"/>
            <p:cNvSpPr>
              <a:spLocks/>
            </p:cNvSpPr>
            <p:nvPr/>
          </p:nvSpPr>
          <p:spPr bwMode="auto">
            <a:xfrm>
              <a:off x="8544769" y="2837153"/>
              <a:ext cx="23812" cy="1260472"/>
            </a:xfrm>
            <a:custGeom>
              <a:avLst/>
              <a:gdLst>
                <a:gd name="T0" fmla="*/ 0 w 92"/>
                <a:gd name="T1" fmla="*/ 0 h 5560"/>
                <a:gd name="T2" fmla="*/ 0 w 92"/>
                <a:gd name="T3" fmla="*/ 0 h 5560"/>
                <a:gd name="T4" fmla="*/ 0 w 92"/>
                <a:gd name="T5" fmla="*/ 0 h 5560"/>
                <a:gd name="T6" fmla="*/ 0 w 92"/>
                <a:gd name="T7" fmla="*/ 0 h 5560"/>
                <a:gd name="T8" fmla="*/ 0 w 92"/>
                <a:gd name="T9" fmla="*/ 0 h 5560"/>
                <a:gd name="T10" fmla="*/ 0 w 92"/>
                <a:gd name="T11" fmla="*/ 0 h 5560"/>
                <a:gd name="T12" fmla="*/ 0 w 92"/>
                <a:gd name="T13" fmla="*/ 0 h 5560"/>
                <a:gd name="T14" fmla="*/ 0 w 92"/>
                <a:gd name="T15" fmla="*/ 0 h 5560"/>
                <a:gd name="T16" fmla="*/ 0 w 92"/>
                <a:gd name="T17" fmla="*/ 0 h 5560"/>
                <a:gd name="T18" fmla="*/ 0 w 92"/>
                <a:gd name="T19" fmla="*/ 0 h 55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5560"/>
                <a:gd name="T32" fmla="*/ 92 w 92"/>
                <a:gd name="T33" fmla="*/ 5560 h 55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5560">
                  <a:moveTo>
                    <a:pt x="47" y="5560"/>
                  </a:moveTo>
                  <a:lnTo>
                    <a:pt x="92" y="5509"/>
                  </a:lnTo>
                  <a:lnTo>
                    <a:pt x="92" y="0"/>
                  </a:lnTo>
                  <a:lnTo>
                    <a:pt x="0" y="0"/>
                  </a:lnTo>
                  <a:lnTo>
                    <a:pt x="0" y="5509"/>
                  </a:lnTo>
                  <a:lnTo>
                    <a:pt x="47" y="5458"/>
                  </a:lnTo>
                  <a:lnTo>
                    <a:pt x="47" y="5560"/>
                  </a:lnTo>
                  <a:lnTo>
                    <a:pt x="92" y="5560"/>
                  </a:lnTo>
                  <a:lnTo>
                    <a:pt x="92" y="5509"/>
                  </a:lnTo>
                  <a:lnTo>
                    <a:pt x="47" y="5560"/>
                  </a:lnTo>
                  <a:close/>
                </a:path>
              </a:pathLst>
            </a:custGeom>
            <a:solidFill>
              <a:srgbClr val="1F1A17"/>
            </a:solidFill>
            <a:ln w="9525">
              <a:noFill/>
              <a:round/>
              <a:headEnd/>
              <a:tailEnd/>
            </a:ln>
          </p:spPr>
          <p:txBody>
            <a:bodyPr/>
            <a:lstStyle/>
            <a:p>
              <a:endParaRPr lang="en-US"/>
            </a:p>
          </p:txBody>
        </p:sp>
        <p:sp>
          <p:nvSpPr>
            <p:cNvPr id="86" name="Freeform 22"/>
            <p:cNvSpPr>
              <a:spLocks/>
            </p:cNvSpPr>
            <p:nvPr/>
          </p:nvSpPr>
          <p:spPr bwMode="auto">
            <a:xfrm>
              <a:off x="6261952" y="4073813"/>
              <a:ext cx="2293930" cy="23812"/>
            </a:xfrm>
            <a:custGeom>
              <a:avLst/>
              <a:gdLst>
                <a:gd name="T0" fmla="*/ 0 w 8674"/>
                <a:gd name="T1" fmla="*/ 0 h 102"/>
                <a:gd name="T2" fmla="*/ 0 w 8674"/>
                <a:gd name="T3" fmla="*/ 0 h 102"/>
                <a:gd name="T4" fmla="*/ 1 w 8674"/>
                <a:gd name="T5" fmla="*/ 0 h 102"/>
                <a:gd name="T6" fmla="*/ 1 w 8674"/>
                <a:gd name="T7" fmla="*/ 0 h 102"/>
                <a:gd name="T8" fmla="*/ 0 w 8674"/>
                <a:gd name="T9" fmla="*/ 0 h 102"/>
                <a:gd name="T10" fmla="*/ 0 w 8674"/>
                <a:gd name="T11" fmla="*/ 0 h 102"/>
                <a:gd name="T12" fmla="*/ 0 w 8674"/>
                <a:gd name="T13" fmla="*/ 0 h 102"/>
                <a:gd name="T14" fmla="*/ 0 w 8674"/>
                <a:gd name="T15" fmla="*/ 0 h 102"/>
                <a:gd name="T16" fmla="*/ 0 w 8674"/>
                <a:gd name="T17" fmla="*/ 0 h 102"/>
                <a:gd name="T18" fmla="*/ 0 w 8674"/>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674"/>
                <a:gd name="T31" fmla="*/ 0 h 102"/>
                <a:gd name="T32" fmla="*/ 8674 w 8674"/>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674" h="102">
                  <a:moveTo>
                    <a:pt x="0" y="51"/>
                  </a:moveTo>
                  <a:lnTo>
                    <a:pt x="45" y="102"/>
                  </a:lnTo>
                  <a:lnTo>
                    <a:pt x="8674" y="102"/>
                  </a:lnTo>
                  <a:lnTo>
                    <a:pt x="8674" y="0"/>
                  </a:lnTo>
                  <a:lnTo>
                    <a:pt x="45" y="0"/>
                  </a:lnTo>
                  <a:lnTo>
                    <a:pt x="91" y="51"/>
                  </a:lnTo>
                  <a:lnTo>
                    <a:pt x="0" y="51"/>
                  </a:lnTo>
                  <a:lnTo>
                    <a:pt x="0" y="102"/>
                  </a:lnTo>
                  <a:lnTo>
                    <a:pt x="45" y="102"/>
                  </a:lnTo>
                  <a:lnTo>
                    <a:pt x="0" y="51"/>
                  </a:lnTo>
                  <a:close/>
                </a:path>
              </a:pathLst>
            </a:custGeom>
            <a:solidFill>
              <a:srgbClr val="1F1A17"/>
            </a:solidFill>
            <a:ln w="9525">
              <a:noFill/>
              <a:round/>
              <a:headEnd/>
              <a:tailEnd/>
            </a:ln>
          </p:spPr>
          <p:txBody>
            <a:bodyPr/>
            <a:lstStyle/>
            <a:p>
              <a:endParaRPr lang="en-US"/>
            </a:p>
          </p:txBody>
        </p:sp>
        <p:sp>
          <p:nvSpPr>
            <p:cNvPr id="87" name="Freeform 23"/>
            <p:cNvSpPr>
              <a:spLocks/>
            </p:cNvSpPr>
            <p:nvPr/>
          </p:nvSpPr>
          <p:spPr bwMode="auto">
            <a:xfrm>
              <a:off x="6261952" y="2824453"/>
              <a:ext cx="23812" cy="1262060"/>
            </a:xfrm>
            <a:custGeom>
              <a:avLst/>
              <a:gdLst>
                <a:gd name="T0" fmla="*/ 0 w 91"/>
                <a:gd name="T1" fmla="*/ 0 h 5561"/>
                <a:gd name="T2" fmla="*/ 0 w 91"/>
                <a:gd name="T3" fmla="*/ 0 h 5561"/>
                <a:gd name="T4" fmla="*/ 0 w 91"/>
                <a:gd name="T5" fmla="*/ 0 h 5561"/>
                <a:gd name="T6" fmla="*/ 0 w 91"/>
                <a:gd name="T7" fmla="*/ 0 h 5561"/>
                <a:gd name="T8" fmla="*/ 0 w 91"/>
                <a:gd name="T9" fmla="*/ 0 h 5561"/>
                <a:gd name="T10" fmla="*/ 0 w 91"/>
                <a:gd name="T11" fmla="*/ 0 h 5561"/>
                <a:gd name="T12" fmla="*/ 0 w 91"/>
                <a:gd name="T13" fmla="*/ 0 h 5561"/>
                <a:gd name="T14" fmla="*/ 0 w 91"/>
                <a:gd name="T15" fmla="*/ 0 h 5561"/>
                <a:gd name="T16" fmla="*/ 0 w 91"/>
                <a:gd name="T17" fmla="*/ 0 h 5561"/>
                <a:gd name="T18" fmla="*/ 0 w 91"/>
                <a:gd name="T19" fmla="*/ 0 h 55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5561"/>
                <a:gd name="T32" fmla="*/ 91 w 91"/>
                <a:gd name="T33" fmla="*/ 5561 h 55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5561">
                  <a:moveTo>
                    <a:pt x="45" y="0"/>
                  </a:moveTo>
                  <a:lnTo>
                    <a:pt x="0" y="52"/>
                  </a:lnTo>
                  <a:lnTo>
                    <a:pt x="0" y="5561"/>
                  </a:lnTo>
                  <a:lnTo>
                    <a:pt x="91" y="5561"/>
                  </a:lnTo>
                  <a:lnTo>
                    <a:pt x="91" y="52"/>
                  </a:lnTo>
                  <a:lnTo>
                    <a:pt x="45" y="103"/>
                  </a:lnTo>
                  <a:lnTo>
                    <a:pt x="45" y="0"/>
                  </a:lnTo>
                  <a:lnTo>
                    <a:pt x="0" y="0"/>
                  </a:lnTo>
                  <a:lnTo>
                    <a:pt x="0" y="52"/>
                  </a:lnTo>
                  <a:lnTo>
                    <a:pt x="45" y="0"/>
                  </a:lnTo>
                  <a:close/>
                </a:path>
              </a:pathLst>
            </a:custGeom>
            <a:solidFill>
              <a:srgbClr val="1F1A17"/>
            </a:solidFill>
            <a:ln w="9525">
              <a:noFill/>
              <a:round/>
              <a:headEnd/>
              <a:tailEnd/>
            </a:ln>
          </p:spPr>
          <p:txBody>
            <a:bodyPr/>
            <a:lstStyle/>
            <a:p>
              <a:endParaRPr lang="en-US"/>
            </a:p>
          </p:txBody>
        </p:sp>
        <p:sp>
          <p:nvSpPr>
            <p:cNvPr id="88" name="Rectangle 24"/>
            <p:cNvSpPr>
              <a:spLocks noChangeArrowheads="1"/>
            </p:cNvSpPr>
            <p:nvPr/>
          </p:nvSpPr>
          <p:spPr bwMode="auto">
            <a:xfrm>
              <a:off x="8225098" y="3771656"/>
              <a:ext cx="327024" cy="312737"/>
            </a:xfrm>
            <a:prstGeom prst="rect">
              <a:avLst/>
            </a:prstGeom>
            <a:solidFill>
              <a:srgbClr val="DC2B19"/>
            </a:solidFill>
            <a:ln w="9525">
              <a:noFill/>
              <a:miter lim="800000"/>
              <a:headEnd/>
              <a:tailEnd/>
            </a:ln>
          </p:spPr>
          <p:txBody>
            <a:bodyPr/>
            <a:lstStyle/>
            <a:p>
              <a:pPr eaLnBrk="0" hangingPunct="0"/>
              <a:endParaRPr lang="de-CH"/>
            </a:p>
          </p:txBody>
        </p:sp>
        <p:sp>
          <p:nvSpPr>
            <p:cNvPr id="89" name="Freeform 25"/>
            <p:cNvSpPr>
              <a:spLocks/>
            </p:cNvSpPr>
            <p:nvPr/>
          </p:nvSpPr>
          <p:spPr bwMode="auto">
            <a:xfrm>
              <a:off x="8235844" y="3770541"/>
              <a:ext cx="338136" cy="22225"/>
            </a:xfrm>
            <a:custGeom>
              <a:avLst/>
              <a:gdLst>
                <a:gd name="T0" fmla="*/ 0 w 1279"/>
                <a:gd name="T1" fmla="*/ 0 h 102"/>
                <a:gd name="T2" fmla="*/ 0 w 1279"/>
                <a:gd name="T3" fmla="*/ 0 h 102"/>
                <a:gd name="T4" fmla="*/ 0 w 1279"/>
                <a:gd name="T5" fmla="*/ 0 h 102"/>
                <a:gd name="T6" fmla="*/ 0 w 1279"/>
                <a:gd name="T7" fmla="*/ 0 h 102"/>
                <a:gd name="T8" fmla="*/ 0 w 1279"/>
                <a:gd name="T9" fmla="*/ 0 h 102"/>
                <a:gd name="T10" fmla="*/ 0 w 1279"/>
                <a:gd name="T11" fmla="*/ 0 h 102"/>
                <a:gd name="T12" fmla="*/ 0 w 1279"/>
                <a:gd name="T13" fmla="*/ 0 h 102"/>
                <a:gd name="T14" fmla="*/ 0 w 1279"/>
                <a:gd name="T15" fmla="*/ 0 h 102"/>
                <a:gd name="T16" fmla="*/ 0 w 1279"/>
                <a:gd name="T17" fmla="*/ 0 h 102"/>
                <a:gd name="T18" fmla="*/ 0 w 1279"/>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9"/>
                <a:gd name="T31" fmla="*/ 0 h 102"/>
                <a:gd name="T32" fmla="*/ 1279 w 1279"/>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9" h="102">
                  <a:moveTo>
                    <a:pt x="1279" y="51"/>
                  </a:moveTo>
                  <a:lnTo>
                    <a:pt x="1233" y="0"/>
                  </a:lnTo>
                  <a:lnTo>
                    <a:pt x="0" y="0"/>
                  </a:lnTo>
                  <a:lnTo>
                    <a:pt x="0" y="102"/>
                  </a:lnTo>
                  <a:lnTo>
                    <a:pt x="1233" y="102"/>
                  </a:lnTo>
                  <a:lnTo>
                    <a:pt x="1188" y="51"/>
                  </a:lnTo>
                  <a:lnTo>
                    <a:pt x="1279" y="51"/>
                  </a:lnTo>
                  <a:lnTo>
                    <a:pt x="1279" y="0"/>
                  </a:lnTo>
                  <a:lnTo>
                    <a:pt x="1233" y="0"/>
                  </a:lnTo>
                  <a:lnTo>
                    <a:pt x="1279" y="51"/>
                  </a:lnTo>
                  <a:close/>
                </a:path>
              </a:pathLst>
            </a:custGeom>
            <a:solidFill>
              <a:srgbClr val="1F1A17"/>
            </a:solidFill>
            <a:ln w="9525">
              <a:noFill/>
              <a:round/>
              <a:headEnd/>
              <a:tailEnd/>
            </a:ln>
          </p:spPr>
          <p:txBody>
            <a:bodyPr/>
            <a:lstStyle/>
            <a:p>
              <a:endParaRPr lang="en-US"/>
            </a:p>
          </p:txBody>
        </p:sp>
        <p:sp>
          <p:nvSpPr>
            <p:cNvPr id="90" name="Freeform 26"/>
            <p:cNvSpPr>
              <a:spLocks/>
            </p:cNvSpPr>
            <p:nvPr/>
          </p:nvSpPr>
          <p:spPr bwMode="auto">
            <a:xfrm>
              <a:off x="6273800" y="3773776"/>
              <a:ext cx="23812" cy="323849"/>
            </a:xfrm>
            <a:custGeom>
              <a:avLst/>
              <a:gdLst>
                <a:gd name="T0" fmla="*/ 0 w 91"/>
                <a:gd name="T1" fmla="*/ 0 h 1429"/>
                <a:gd name="T2" fmla="*/ 0 w 91"/>
                <a:gd name="T3" fmla="*/ 0 h 1429"/>
                <a:gd name="T4" fmla="*/ 0 w 91"/>
                <a:gd name="T5" fmla="*/ 0 h 1429"/>
                <a:gd name="T6" fmla="*/ 0 w 91"/>
                <a:gd name="T7" fmla="*/ 0 h 1429"/>
                <a:gd name="T8" fmla="*/ 0 w 91"/>
                <a:gd name="T9" fmla="*/ 0 h 1429"/>
                <a:gd name="T10" fmla="*/ 0 w 91"/>
                <a:gd name="T11" fmla="*/ 0 h 1429"/>
                <a:gd name="T12" fmla="*/ 0 w 91"/>
                <a:gd name="T13" fmla="*/ 0 h 1429"/>
                <a:gd name="T14" fmla="*/ 0 w 91"/>
                <a:gd name="T15" fmla="*/ 0 h 1429"/>
                <a:gd name="T16" fmla="*/ 0 w 91"/>
                <a:gd name="T17" fmla="*/ 0 h 1429"/>
                <a:gd name="T18" fmla="*/ 0 w 91"/>
                <a:gd name="T19" fmla="*/ 0 h 14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1429"/>
                <a:gd name="T32" fmla="*/ 91 w 91"/>
                <a:gd name="T33" fmla="*/ 1429 h 14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1429">
                  <a:moveTo>
                    <a:pt x="45" y="1429"/>
                  </a:moveTo>
                  <a:lnTo>
                    <a:pt x="91" y="1378"/>
                  </a:lnTo>
                  <a:lnTo>
                    <a:pt x="91" y="0"/>
                  </a:lnTo>
                  <a:lnTo>
                    <a:pt x="0" y="0"/>
                  </a:lnTo>
                  <a:lnTo>
                    <a:pt x="0" y="1378"/>
                  </a:lnTo>
                  <a:lnTo>
                    <a:pt x="45" y="1327"/>
                  </a:lnTo>
                  <a:lnTo>
                    <a:pt x="45" y="1429"/>
                  </a:lnTo>
                  <a:lnTo>
                    <a:pt x="91" y="1429"/>
                  </a:lnTo>
                  <a:lnTo>
                    <a:pt x="91" y="1378"/>
                  </a:lnTo>
                  <a:lnTo>
                    <a:pt x="45" y="1429"/>
                  </a:lnTo>
                  <a:close/>
                </a:path>
              </a:pathLst>
            </a:custGeom>
            <a:solidFill>
              <a:srgbClr val="1F1A17"/>
            </a:solidFill>
            <a:ln w="9525">
              <a:noFill/>
              <a:round/>
              <a:headEnd/>
              <a:tailEnd/>
            </a:ln>
          </p:spPr>
          <p:txBody>
            <a:bodyPr/>
            <a:lstStyle/>
            <a:p>
              <a:endParaRPr lang="en-US"/>
            </a:p>
          </p:txBody>
        </p:sp>
        <p:sp>
          <p:nvSpPr>
            <p:cNvPr id="91" name="Freeform 27"/>
            <p:cNvSpPr>
              <a:spLocks/>
            </p:cNvSpPr>
            <p:nvPr/>
          </p:nvSpPr>
          <p:spPr bwMode="auto">
            <a:xfrm>
              <a:off x="6261952" y="4073813"/>
              <a:ext cx="338136" cy="23812"/>
            </a:xfrm>
            <a:custGeom>
              <a:avLst/>
              <a:gdLst>
                <a:gd name="T0" fmla="*/ 0 w 1278"/>
                <a:gd name="T1" fmla="*/ 0 h 102"/>
                <a:gd name="T2" fmla="*/ 0 w 1278"/>
                <a:gd name="T3" fmla="*/ 0 h 102"/>
                <a:gd name="T4" fmla="*/ 0 w 1278"/>
                <a:gd name="T5" fmla="*/ 0 h 102"/>
                <a:gd name="T6" fmla="*/ 0 w 1278"/>
                <a:gd name="T7" fmla="*/ 0 h 102"/>
                <a:gd name="T8" fmla="*/ 0 w 1278"/>
                <a:gd name="T9" fmla="*/ 0 h 102"/>
                <a:gd name="T10" fmla="*/ 0 w 1278"/>
                <a:gd name="T11" fmla="*/ 0 h 102"/>
                <a:gd name="T12" fmla="*/ 0 w 1278"/>
                <a:gd name="T13" fmla="*/ 0 h 102"/>
                <a:gd name="T14" fmla="*/ 0 w 1278"/>
                <a:gd name="T15" fmla="*/ 0 h 102"/>
                <a:gd name="T16" fmla="*/ 0 w 1278"/>
                <a:gd name="T17" fmla="*/ 0 h 102"/>
                <a:gd name="T18" fmla="*/ 0 w 1278"/>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102"/>
                <a:gd name="T32" fmla="*/ 1278 w 1278"/>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102">
                  <a:moveTo>
                    <a:pt x="0" y="51"/>
                  </a:moveTo>
                  <a:lnTo>
                    <a:pt x="45" y="102"/>
                  </a:lnTo>
                  <a:lnTo>
                    <a:pt x="1278" y="102"/>
                  </a:lnTo>
                  <a:lnTo>
                    <a:pt x="1278" y="0"/>
                  </a:lnTo>
                  <a:lnTo>
                    <a:pt x="45" y="0"/>
                  </a:lnTo>
                  <a:lnTo>
                    <a:pt x="91" y="51"/>
                  </a:lnTo>
                  <a:lnTo>
                    <a:pt x="0" y="51"/>
                  </a:lnTo>
                  <a:lnTo>
                    <a:pt x="0" y="102"/>
                  </a:lnTo>
                  <a:lnTo>
                    <a:pt x="45" y="102"/>
                  </a:lnTo>
                  <a:lnTo>
                    <a:pt x="0" y="51"/>
                  </a:lnTo>
                  <a:close/>
                </a:path>
              </a:pathLst>
            </a:custGeom>
            <a:solidFill>
              <a:srgbClr val="1F1A17"/>
            </a:solidFill>
            <a:ln w="9525">
              <a:noFill/>
              <a:round/>
              <a:headEnd/>
              <a:tailEnd/>
            </a:ln>
          </p:spPr>
          <p:txBody>
            <a:bodyPr/>
            <a:lstStyle/>
            <a:p>
              <a:endParaRPr lang="en-US"/>
            </a:p>
          </p:txBody>
        </p:sp>
        <p:sp>
          <p:nvSpPr>
            <p:cNvPr id="92" name="Freeform 28"/>
            <p:cNvSpPr>
              <a:spLocks/>
            </p:cNvSpPr>
            <p:nvPr/>
          </p:nvSpPr>
          <p:spPr bwMode="auto">
            <a:xfrm>
              <a:off x="6261952" y="3762664"/>
              <a:ext cx="23812" cy="323849"/>
            </a:xfrm>
            <a:custGeom>
              <a:avLst/>
              <a:gdLst>
                <a:gd name="T0" fmla="*/ 0 w 91"/>
                <a:gd name="T1" fmla="*/ 0 h 1429"/>
                <a:gd name="T2" fmla="*/ 0 w 91"/>
                <a:gd name="T3" fmla="*/ 0 h 1429"/>
                <a:gd name="T4" fmla="*/ 0 w 91"/>
                <a:gd name="T5" fmla="*/ 0 h 1429"/>
                <a:gd name="T6" fmla="*/ 0 w 91"/>
                <a:gd name="T7" fmla="*/ 0 h 1429"/>
                <a:gd name="T8" fmla="*/ 0 w 91"/>
                <a:gd name="T9" fmla="*/ 0 h 1429"/>
                <a:gd name="T10" fmla="*/ 0 w 91"/>
                <a:gd name="T11" fmla="*/ 0 h 1429"/>
                <a:gd name="T12" fmla="*/ 0 w 91"/>
                <a:gd name="T13" fmla="*/ 0 h 1429"/>
                <a:gd name="T14" fmla="*/ 0 w 91"/>
                <a:gd name="T15" fmla="*/ 0 h 1429"/>
                <a:gd name="T16" fmla="*/ 0 w 91"/>
                <a:gd name="T17" fmla="*/ 0 h 1429"/>
                <a:gd name="T18" fmla="*/ 0 w 91"/>
                <a:gd name="T19" fmla="*/ 0 h 14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1429"/>
                <a:gd name="T32" fmla="*/ 91 w 91"/>
                <a:gd name="T33" fmla="*/ 1429 h 14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1429">
                  <a:moveTo>
                    <a:pt x="45" y="0"/>
                  </a:moveTo>
                  <a:lnTo>
                    <a:pt x="0" y="51"/>
                  </a:lnTo>
                  <a:lnTo>
                    <a:pt x="0" y="1429"/>
                  </a:lnTo>
                  <a:lnTo>
                    <a:pt x="91" y="1429"/>
                  </a:lnTo>
                  <a:lnTo>
                    <a:pt x="91" y="51"/>
                  </a:lnTo>
                  <a:lnTo>
                    <a:pt x="45" y="102"/>
                  </a:lnTo>
                  <a:lnTo>
                    <a:pt x="45" y="0"/>
                  </a:lnTo>
                  <a:lnTo>
                    <a:pt x="0" y="0"/>
                  </a:lnTo>
                  <a:lnTo>
                    <a:pt x="0" y="51"/>
                  </a:lnTo>
                  <a:lnTo>
                    <a:pt x="45" y="0"/>
                  </a:lnTo>
                  <a:close/>
                </a:path>
              </a:pathLst>
            </a:custGeom>
            <a:solidFill>
              <a:srgbClr val="1F1A17"/>
            </a:solidFill>
            <a:ln w="9525">
              <a:noFill/>
              <a:round/>
              <a:headEnd/>
              <a:tailEnd/>
            </a:ln>
          </p:spPr>
          <p:txBody>
            <a:bodyPr/>
            <a:lstStyle/>
            <a:p>
              <a:endParaRPr lang="en-US"/>
            </a:p>
          </p:txBody>
        </p:sp>
        <p:sp>
          <p:nvSpPr>
            <p:cNvPr id="93" name="Rectangle 29"/>
            <p:cNvSpPr>
              <a:spLocks noChangeArrowheads="1"/>
            </p:cNvSpPr>
            <p:nvPr/>
          </p:nvSpPr>
          <p:spPr bwMode="auto">
            <a:xfrm>
              <a:off x="6286500" y="3148302"/>
              <a:ext cx="325436" cy="938211"/>
            </a:xfrm>
            <a:prstGeom prst="rect">
              <a:avLst/>
            </a:prstGeom>
            <a:solidFill>
              <a:srgbClr val="DC2B19"/>
            </a:solidFill>
            <a:ln w="9525">
              <a:noFill/>
              <a:miter lim="800000"/>
              <a:headEnd/>
              <a:tailEnd/>
            </a:ln>
          </p:spPr>
          <p:txBody>
            <a:bodyPr/>
            <a:lstStyle/>
            <a:p>
              <a:pPr eaLnBrk="0" hangingPunct="0"/>
              <a:endParaRPr lang="de-CH"/>
            </a:p>
          </p:txBody>
        </p:sp>
        <p:sp>
          <p:nvSpPr>
            <p:cNvPr id="94" name="Freeform 30"/>
            <p:cNvSpPr>
              <a:spLocks/>
            </p:cNvSpPr>
            <p:nvPr/>
          </p:nvSpPr>
          <p:spPr bwMode="auto">
            <a:xfrm>
              <a:off x="6286500" y="3137190"/>
              <a:ext cx="338136" cy="23812"/>
            </a:xfrm>
            <a:custGeom>
              <a:avLst/>
              <a:gdLst>
                <a:gd name="T0" fmla="*/ 0 w 1278"/>
                <a:gd name="T1" fmla="*/ 0 h 102"/>
                <a:gd name="T2" fmla="*/ 0 w 1278"/>
                <a:gd name="T3" fmla="*/ 0 h 102"/>
                <a:gd name="T4" fmla="*/ 0 w 1278"/>
                <a:gd name="T5" fmla="*/ 0 h 102"/>
                <a:gd name="T6" fmla="*/ 0 w 1278"/>
                <a:gd name="T7" fmla="*/ 0 h 102"/>
                <a:gd name="T8" fmla="*/ 0 w 1278"/>
                <a:gd name="T9" fmla="*/ 0 h 102"/>
                <a:gd name="T10" fmla="*/ 0 w 1278"/>
                <a:gd name="T11" fmla="*/ 0 h 102"/>
                <a:gd name="T12" fmla="*/ 0 w 1278"/>
                <a:gd name="T13" fmla="*/ 0 h 102"/>
                <a:gd name="T14" fmla="*/ 0 w 1278"/>
                <a:gd name="T15" fmla="*/ 0 h 102"/>
                <a:gd name="T16" fmla="*/ 0 w 1278"/>
                <a:gd name="T17" fmla="*/ 0 h 102"/>
                <a:gd name="T18" fmla="*/ 0 w 1278"/>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102"/>
                <a:gd name="T32" fmla="*/ 1278 w 1278"/>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102">
                  <a:moveTo>
                    <a:pt x="1278" y="51"/>
                  </a:moveTo>
                  <a:lnTo>
                    <a:pt x="1233" y="0"/>
                  </a:lnTo>
                  <a:lnTo>
                    <a:pt x="0" y="0"/>
                  </a:lnTo>
                  <a:lnTo>
                    <a:pt x="0" y="102"/>
                  </a:lnTo>
                  <a:lnTo>
                    <a:pt x="1233" y="102"/>
                  </a:lnTo>
                  <a:lnTo>
                    <a:pt x="1186" y="51"/>
                  </a:lnTo>
                  <a:lnTo>
                    <a:pt x="1278" y="51"/>
                  </a:lnTo>
                  <a:lnTo>
                    <a:pt x="1278" y="0"/>
                  </a:lnTo>
                  <a:lnTo>
                    <a:pt x="1233" y="0"/>
                  </a:lnTo>
                  <a:lnTo>
                    <a:pt x="1278" y="51"/>
                  </a:lnTo>
                  <a:close/>
                </a:path>
              </a:pathLst>
            </a:custGeom>
            <a:solidFill>
              <a:srgbClr val="1F1A17"/>
            </a:solidFill>
            <a:ln w="9525">
              <a:noFill/>
              <a:round/>
              <a:headEnd/>
              <a:tailEnd/>
            </a:ln>
          </p:spPr>
          <p:txBody>
            <a:bodyPr/>
            <a:lstStyle/>
            <a:p>
              <a:endParaRPr lang="en-US"/>
            </a:p>
          </p:txBody>
        </p:sp>
        <p:sp>
          <p:nvSpPr>
            <p:cNvPr id="95" name="Freeform 31"/>
            <p:cNvSpPr>
              <a:spLocks/>
            </p:cNvSpPr>
            <p:nvPr/>
          </p:nvSpPr>
          <p:spPr bwMode="auto">
            <a:xfrm>
              <a:off x="6600824" y="3148302"/>
              <a:ext cx="23812" cy="949323"/>
            </a:xfrm>
            <a:custGeom>
              <a:avLst/>
              <a:gdLst>
                <a:gd name="T0" fmla="*/ 0 w 92"/>
                <a:gd name="T1" fmla="*/ 0 h 4184"/>
                <a:gd name="T2" fmla="*/ 0 w 92"/>
                <a:gd name="T3" fmla="*/ 0 h 4184"/>
                <a:gd name="T4" fmla="*/ 0 w 92"/>
                <a:gd name="T5" fmla="*/ 0 h 4184"/>
                <a:gd name="T6" fmla="*/ 0 w 92"/>
                <a:gd name="T7" fmla="*/ 0 h 4184"/>
                <a:gd name="T8" fmla="*/ 0 w 92"/>
                <a:gd name="T9" fmla="*/ 0 h 4184"/>
                <a:gd name="T10" fmla="*/ 0 w 92"/>
                <a:gd name="T11" fmla="*/ 0 h 4184"/>
                <a:gd name="T12" fmla="*/ 0 w 92"/>
                <a:gd name="T13" fmla="*/ 0 h 4184"/>
                <a:gd name="T14" fmla="*/ 0 w 92"/>
                <a:gd name="T15" fmla="*/ 0 h 4184"/>
                <a:gd name="T16" fmla="*/ 0 w 92"/>
                <a:gd name="T17" fmla="*/ 0 h 4184"/>
                <a:gd name="T18" fmla="*/ 0 w 92"/>
                <a:gd name="T19" fmla="*/ 0 h 41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4184"/>
                <a:gd name="T32" fmla="*/ 92 w 92"/>
                <a:gd name="T33" fmla="*/ 4184 h 41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4184">
                  <a:moveTo>
                    <a:pt x="47" y="4184"/>
                  </a:moveTo>
                  <a:lnTo>
                    <a:pt x="92" y="4133"/>
                  </a:lnTo>
                  <a:lnTo>
                    <a:pt x="92" y="0"/>
                  </a:lnTo>
                  <a:lnTo>
                    <a:pt x="0" y="0"/>
                  </a:lnTo>
                  <a:lnTo>
                    <a:pt x="0" y="4133"/>
                  </a:lnTo>
                  <a:lnTo>
                    <a:pt x="47" y="4082"/>
                  </a:lnTo>
                  <a:lnTo>
                    <a:pt x="47" y="4184"/>
                  </a:lnTo>
                  <a:lnTo>
                    <a:pt x="92" y="4184"/>
                  </a:lnTo>
                  <a:lnTo>
                    <a:pt x="92" y="4133"/>
                  </a:lnTo>
                  <a:lnTo>
                    <a:pt x="47" y="4184"/>
                  </a:lnTo>
                  <a:close/>
                </a:path>
              </a:pathLst>
            </a:custGeom>
            <a:solidFill>
              <a:srgbClr val="1F1A17"/>
            </a:solidFill>
            <a:ln w="9525">
              <a:noFill/>
              <a:round/>
              <a:headEnd/>
              <a:tailEnd/>
            </a:ln>
          </p:spPr>
          <p:txBody>
            <a:bodyPr/>
            <a:lstStyle/>
            <a:p>
              <a:endParaRPr lang="en-US"/>
            </a:p>
          </p:txBody>
        </p:sp>
        <p:sp>
          <p:nvSpPr>
            <p:cNvPr id="96" name="Freeform 32"/>
            <p:cNvSpPr>
              <a:spLocks/>
            </p:cNvSpPr>
            <p:nvPr/>
          </p:nvSpPr>
          <p:spPr bwMode="auto">
            <a:xfrm>
              <a:off x="6273800" y="4073813"/>
              <a:ext cx="338136" cy="23812"/>
            </a:xfrm>
            <a:custGeom>
              <a:avLst/>
              <a:gdLst>
                <a:gd name="T0" fmla="*/ 0 w 1278"/>
                <a:gd name="T1" fmla="*/ 0 h 102"/>
                <a:gd name="T2" fmla="*/ 0 w 1278"/>
                <a:gd name="T3" fmla="*/ 0 h 102"/>
                <a:gd name="T4" fmla="*/ 0 w 1278"/>
                <a:gd name="T5" fmla="*/ 0 h 102"/>
                <a:gd name="T6" fmla="*/ 0 w 1278"/>
                <a:gd name="T7" fmla="*/ 0 h 102"/>
                <a:gd name="T8" fmla="*/ 0 w 1278"/>
                <a:gd name="T9" fmla="*/ 0 h 102"/>
                <a:gd name="T10" fmla="*/ 0 w 1278"/>
                <a:gd name="T11" fmla="*/ 0 h 102"/>
                <a:gd name="T12" fmla="*/ 0 w 1278"/>
                <a:gd name="T13" fmla="*/ 0 h 102"/>
                <a:gd name="T14" fmla="*/ 0 w 1278"/>
                <a:gd name="T15" fmla="*/ 0 h 102"/>
                <a:gd name="T16" fmla="*/ 0 w 1278"/>
                <a:gd name="T17" fmla="*/ 0 h 102"/>
                <a:gd name="T18" fmla="*/ 0 w 1278"/>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102"/>
                <a:gd name="T32" fmla="*/ 1278 w 1278"/>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102">
                  <a:moveTo>
                    <a:pt x="0" y="51"/>
                  </a:moveTo>
                  <a:lnTo>
                    <a:pt x="45" y="102"/>
                  </a:lnTo>
                  <a:lnTo>
                    <a:pt x="1278" y="102"/>
                  </a:lnTo>
                  <a:lnTo>
                    <a:pt x="1278" y="0"/>
                  </a:lnTo>
                  <a:lnTo>
                    <a:pt x="45" y="0"/>
                  </a:lnTo>
                  <a:lnTo>
                    <a:pt x="91" y="51"/>
                  </a:lnTo>
                  <a:lnTo>
                    <a:pt x="0" y="51"/>
                  </a:lnTo>
                  <a:lnTo>
                    <a:pt x="0" y="102"/>
                  </a:lnTo>
                  <a:lnTo>
                    <a:pt x="45" y="102"/>
                  </a:lnTo>
                  <a:lnTo>
                    <a:pt x="0" y="51"/>
                  </a:lnTo>
                  <a:close/>
                </a:path>
              </a:pathLst>
            </a:custGeom>
            <a:solidFill>
              <a:srgbClr val="1F1A17"/>
            </a:solidFill>
            <a:ln w="9525">
              <a:noFill/>
              <a:round/>
              <a:headEnd/>
              <a:tailEnd/>
            </a:ln>
          </p:spPr>
          <p:txBody>
            <a:bodyPr/>
            <a:lstStyle/>
            <a:p>
              <a:endParaRPr lang="en-US"/>
            </a:p>
          </p:txBody>
        </p:sp>
        <p:sp>
          <p:nvSpPr>
            <p:cNvPr id="97" name="Freeform 33"/>
            <p:cNvSpPr>
              <a:spLocks/>
            </p:cNvSpPr>
            <p:nvPr/>
          </p:nvSpPr>
          <p:spPr bwMode="auto">
            <a:xfrm>
              <a:off x="6273800" y="3137190"/>
              <a:ext cx="23812" cy="949323"/>
            </a:xfrm>
            <a:custGeom>
              <a:avLst/>
              <a:gdLst>
                <a:gd name="T0" fmla="*/ 0 w 91"/>
                <a:gd name="T1" fmla="*/ 0 h 4184"/>
                <a:gd name="T2" fmla="*/ 0 w 91"/>
                <a:gd name="T3" fmla="*/ 0 h 4184"/>
                <a:gd name="T4" fmla="*/ 0 w 91"/>
                <a:gd name="T5" fmla="*/ 0 h 4184"/>
                <a:gd name="T6" fmla="*/ 0 w 91"/>
                <a:gd name="T7" fmla="*/ 0 h 4184"/>
                <a:gd name="T8" fmla="*/ 0 w 91"/>
                <a:gd name="T9" fmla="*/ 0 h 4184"/>
                <a:gd name="T10" fmla="*/ 0 w 91"/>
                <a:gd name="T11" fmla="*/ 0 h 4184"/>
                <a:gd name="T12" fmla="*/ 0 w 91"/>
                <a:gd name="T13" fmla="*/ 0 h 4184"/>
                <a:gd name="T14" fmla="*/ 0 w 91"/>
                <a:gd name="T15" fmla="*/ 0 h 4184"/>
                <a:gd name="T16" fmla="*/ 0 w 91"/>
                <a:gd name="T17" fmla="*/ 0 h 4184"/>
                <a:gd name="T18" fmla="*/ 0 w 91"/>
                <a:gd name="T19" fmla="*/ 0 h 41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4184"/>
                <a:gd name="T32" fmla="*/ 91 w 91"/>
                <a:gd name="T33" fmla="*/ 4184 h 41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4184">
                  <a:moveTo>
                    <a:pt x="45" y="0"/>
                  </a:moveTo>
                  <a:lnTo>
                    <a:pt x="0" y="51"/>
                  </a:lnTo>
                  <a:lnTo>
                    <a:pt x="0" y="4184"/>
                  </a:lnTo>
                  <a:lnTo>
                    <a:pt x="91" y="4184"/>
                  </a:lnTo>
                  <a:lnTo>
                    <a:pt x="91" y="51"/>
                  </a:lnTo>
                  <a:lnTo>
                    <a:pt x="45" y="102"/>
                  </a:lnTo>
                  <a:lnTo>
                    <a:pt x="45" y="0"/>
                  </a:lnTo>
                  <a:lnTo>
                    <a:pt x="0" y="0"/>
                  </a:lnTo>
                  <a:lnTo>
                    <a:pt x="0" y="51"/>
                  </a:lnTo>
                  <a:lnTo>
                    <a:pt x="45" y="0"/>
                  </a:lnTo>
                  <a:close/>
                </a:path>
              </a:pathLst>
            </a:custGeom>
            <a:solidFill>
              <a:srgbClr val="1F1A17"/>
            </a:solidFill>
            <a:ln w="9525">
              <a:noFill/>
              <a:round/>
              <a:headEnd/>
              <a:tailEnd/>
            </a:ln>
          </p:spPr>
          <p:txBody>
            <a:bodyPr/>
            <a:lstStyle/>
            <a:p>
              <a:endParaRPr lang="en-US"/>
            </a:p>
          </p:txBody>
        </p:sp>
        <p:sp>
          <p:nvSpPr>
            <p:cNvPr id="98" name="Rectangle 34"/>
            <p:cNvSpPr>
              <a:spLocks noChangeArrowheads="1"/>
            </p:cNvSpPr>
            <p:nvPr/>
          </p:nvSpPr>
          <p:spPr bwMode="auto">
            <a:xfrm>
              <a:off x="6611936" y="3461039"/>
              <a:ext cx="327025" cy="625474"/>
            </a:xfrm>
            <a:prstGeom prst="rect">
              <a:avLst/>
            </a:prstGeom>
            <a:solidFill>
              <a:srgbClr val="DC2B19"/>
            </a:solidFill>
            <a:ln w="9525">
              <a:noFill/>
              <a:miter lim="800000"/>
              <a:headEnd/>
              <a:tailEnd/>
            </a:ln>
          </p:spPr>
          <p:txBody>
            <a:bodyPr/>
            <a:lstStyle/>
            <a:p>
              <a:pPr eaLnBrk="0" hangingPunct="0"/>
              <a:endParaRPr lang="de-CH"/>
            </a:p>
          </p:txBody>
        </p:sp>
        <p:sp>
          <p:nvSpPr>
            <p:cNvPr id="99" name="Freeform 35"/>
            <p:cNvSpPr>
              <a:spLocks/>
            </p:cNvSpPr>
            <p:nvPr/>
          </p:nvSpPr>
          <p:spPr bwMode="auto">
            <a:xfrm>
              <a:off x="6600824" y="3449927"/>
              <a:ext cx="338136" cy="22225"/>
            </a:xfrm>
            <a:custGeom>
              <a:avLst/>
              <a:gdLst>
                <a:gd name="T0" fmla="*/ 0 w 1279"/>
                <a:gd name="T1" fmla="*/ 0 h 102"/>
                <a:gd name="T2" fmla="*/ 0 w 1279"/>
                <a:gd name="T3" fmla="*/ 0 h 102"/>
                <a:gd name="T4" fmla="*/ 0 w 1279"/>
                <a:gd name="T5" fmla="*/ 0 h 102"/>
                <a:gd name="T6" fmla="*/ 0 w 1279"/>
                <a:gd name="T7" fmla="*/ 0 h 102"/>
                <a:gd name="T8" fmla="*/ 0 w 1279"/>
                <a:gd name="T9" fmla="*/ 0 h 102"/>
                <a:gd name="T10" fmla="*/ 0 w 1279"/>
                <a:gd name="T11" fmla="*/ 0 h 102"/>
                <a:gd name="T12" fmla="*/ 0 w 1279"/>
                <a:gd name="T13" fmla="*/ 0 h 102"/>
                <a:gd name="T14" fmla="*/ 0 w 1279"/>
                <a:gd name="T15" fmla="*/ 0 h 102"/>
                <a:gd name="T16" fmla="*/ 0 w 1279"/>
                <a:gd name="T17" fmla="*/ 0 h 102"/>
                <a:gd name="T18" fmla="*/ 0 w 1279"/>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9"/>
                <a:gd name="T31" fmla="*/ 0 h 102"/>
                <a:gd name="T32" fmla="*/ 1279 w 1279"/>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9" h="102">
                  <a:moveTo>
                    <a:pt x="92" y="51"/>
                  </a:moveTo>
                  <a:lnTo>
                    <a:pt x="47" y="102"/>
                  </a:lnTo>
                  <a:lnTo>
                    <a:pt x="1279" y="102"/>
                  </a:lnTo>
                  <a:lnTo>
                    <a:pt x="1279" y="0"/>
                  </a:lnTo>
                  <a:lnTo>
                    <a:pt x="47" y="0"/>
                  </a:lnTo>
                  <a:lnTo>
                    <a:pt x="0" y="51"/>
                  </a:lnTo>
                  <a:lnTo>
                    <a:pt x="47" y="0"/>
                  </a:lnTo>
                  <a:lnTo>
                    <a:pt x="0" y="0"/>
                  </a:lnTo>
                  <a:lnTo>
                    <a:pt x="0" y="51"/>
                  </a:lnTo>
                  <a:lnTo>
                    <a:pt x="92" y="51"/>
                  </a:lnTo>
                  <a:close/>
                </a:path>
              </a:pathLst>
            </a:custGeom>
            <a:solidFill>
              <a:srgbClr val="1F1A17"/>
            </a:solidFill>
            <a:ln w="9525">
              <a:noFill/>
              <a:round/>
              <a:headEnd/>
              <a:tailEnd/>
            </a:ln>
          </p:spPr>
          <p:txBody>
            <a:bodyPr/>
            <a:lstStyle/>
            <a:p>
              <a:endParaRPr lang="en-US"/>
            </a:p>
          </p:txBody>
        </p:sp>
        <p:sp>
          <p:nvSpPr>
            <p:cNvPr id="100" name="Freeform 36"/>
            <p:cNvSpPr>
              <a:spLocks/>
            </p:cNvSpPr>
            <p:nvPr/>
          </p:nvSpPr>
          <p:spPr bwMode="auto">
            <a:xfrm>
              <a:off x="6600824" y="3461039"/>
              <a:ext cx="23812" cy="636586"/>
            </a:xfrm>
            <a:custGeom>
              <a:avLst/>
              <a:gdLst>
                <a:gd name="T0" fmla="*/ 0 w 92"/>
                <a:gd name="T1" fmla="*/ 0 h 2806"/>
                <a:gd name="T2" fmla="*/ 0 w 92"/>
                <a:gd name="T3" fmla="*/ 0 h 2806"/>
                <a:gd name="T4" fmla="*/ 0 w 92"/>
                <a:gd name="T5" fmla="*/ 0 h 2806"/>
                <a:gd name="T6" fmla="*/ 0 w 92"/>
                <a:gd name="T7" fmla="*/ 0 h 2806"/>
                <a:gd name="T8" fmla="*/ 0 w 92"/>
                <a:gd name="T9" fmla="*/ 0 h 2806"/>
                <a:gd name="T10" fmla="*/ 0 w 92"/>
                <a:gd name="T11" fmla="*/ 0 h 2806"/>
                <a:gd name="T12" fmla="*/ 0 w 92"/>
                <a:gd name="T13" fmla="*/ 0 h 2806"/>
                <a:gd name="T14" fmla="*/ 0 w 92"/>
                <a:gd name="T15" fmla="*/ 0 h 2806"/>
                <a:gd name="T16" fmla="*/ 0 w 92"/>
                <a:gd name="T17" fmla="*/ 0 h 2806"/>
                <a:gd name="T18" fmla="*/ 0 w 92"/>
                <a:gd name="T19" fmla="*/ 0 h 28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2806"/>
                <a:gd name="T32" fmla="*/ 92 w 92"/>
                <a:gd name="T33" fmla="*/ 2806 h 28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2806">
                  <a:moveTo>
                    <a:pt x="47" y="2704"/>
                  </a:moveTo>
                  <a:lnTo>
                    <a:pt x="92" y="2755"/>
                  </a:lnTo>
                  <a:lnTo>
                    <a:pt x="92" y="0"/>
                  </a:lnTo>
                  <a:lnTo>
                    <a:pt x="0" y="0"/>
                  </a:lnTo>
                  <a:lnTo>
                    <a:pt x="0" y="2755"/>
                  </a:lnTo>
                  <a:lnTo>
                    <a:pt x="47" y="2806"/>
                  </a:lnTo>
                  <a:lnTo>
                    <a:pt x="0" y="2755"/>
                  </a:lnTo>
                  <a:lnTo>
                    <a:pt x="0" y="2806"/>
                  </a:lnTo>
                  <a:lnTo>
                    <a:pt x="47" y="2806"/>
                  </a:lnTo>
                  <a:lnTo>
                    <a:pt x="47" y="2704"/>
                  </a:lnTo>
                  <a:close/>
                </a:path>
              </a:pathLst>
            </a:custGeom>
            <a:solidFill>
              <a:srgbClr val="1F1A17"/>
            </a:solidFill>
            <a:ln w="9525">
              <a:noFill/>
              <a:round/>
              <a:headEnd/>
              <a:tailEnd/>
            </a:ln>
          </p:spPr>
          <p:txBody>
            <a:bodyPr/>
            <a:lstStyle/>
            <a:p>
              <a:endParaRPr lang="en-US"/>
            </a:p>
          </p:txBody>
        </p:sp>
        <p:sp>
          <p:nvSpPr>
            <p:cNvPr id="101" name="Freeform 37"/>
            <p:cNvSpPr>
              <a:spLocks/>
            </p:cNvSpPr>
            <p:nvPr/>
          </p:nvSpPr>
          <p:spPr bwMode="auto">
            <a:xfrm>
              <a:off x="6611936" y="4073813"/>
              <a:ext cx="338136" cy="23812"/>
            </a:xfrm>
            <a:custGeom>
              <a:avLst/>
              <a:gdLst>
                <a:gd name="T0" fmla="*/ 0 w 1277"/>
                <a:gd name="T1" fmla="*/ 0 h 102"/>
                <a:gd name="T2" fmla="*/ 0 w 1277"/>
                <a:gd name="T3" fmla="*/ 0 h 102"/>
                <a:gd name="T4" fmla="*/ 0 w 1277"/>
                <a:gd name="T5" fmla="*/ 0 h 102"/>
                <a:gd name="T6" fmla="*/ 0 w 1277"/>
                <a:gd name="T7" fmla="*/ 0 h 102"/>
                <a:gd name="T8" fmla="*/ 0 w 1277"/>
                <a:gd name="T9" fmla="*/ 0 h 102"/>
                <a:gd name="T10" fmla="*/ 0 w 1277"/>
                <a:gd name="T11" fmla="*/ 0 h 102"/>
                <a:gd name="T12" fmla="*/ 0 w 1277"/>
                <a:gd name="T13" fmla="*/ 0 h 102"/>
                <a:gd name="T14" fmla="*/ 0 w 1277"/>
                <a:gd name="T15" fmla="*/ 0 h 102"/>
                <a:gd name="T16" fmla="*/ 0 w 1277"/>
                <a:gd name="T17" fmla="*/ 0 h 102"/>
                <a:gd name="T18" fmla="*/ 0 w 1277"/>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7"/>
                <a:gd name="T31" fmla="*/ 0 h 102"/>
                <a:gd name="T32" fmla="*/ 1277 w 1277"/>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7" h="102">
                  <a:moveTo>
                    <a:pt x="1186" y="51"/>
                  </a:moveTo>
                  <a:lnTo>
                    <a:pt x="1232" y="0"/>
                  </a:lnTo>
                  <a:lnTo>
                    <a:pt x="0" y="0"/>
                  </a:lnTo>
                  <a:lnTo>
                    <a:pt x="0" y="102"/>
                  </a:lnTo>
                  <a:lnTo>
                    <a:pt x="1232" y="102"/>
                  </a:lnTo>
                  <a:lnTo>
                    <a:pt x="1277" y="51"/>
                  </a:lnTo>
                  <a:lnTo>
                    <a:pt x="1232" y="102"/>
                  </a:lnTo>
                  <a:lnTo>
                    <a:pt x="1277" y="102"/>
                  </a:lnTo>
                  <a:lnTo>
                    <a:pt x="1277" y="51"/>
                  </a:lnTo>
                  <a:lnTo>
                    <a:pt x="1186" y="51"/>
                  </a:lnTo>
                  <a:close/>
                </a:path>
              </a:pathLst>
            </a:custGeom>
            <a:solidFill>
              <a:srgbClr val="1F1A17"/>
            </a:solidFill>
            <a:ln w="9525">
              <a:noFill/>
              <a:round/>
              <a:headEnd/>
              <a:tailEnd/>
            </a:ln>
          </p:spPr>
          <p:txBody>
            <a:bodyPr/>
            <a:lstStyle/>
            <a:p>
              <a:endParaRPr lang="en-US"/>
            </a:p>
          </p:txBody>
        </p:sp>
        <p:sp>
          <p:nvSpPr>
            <p:cNvPr id="102" name="Freeform 38"/>
            <p:cNvSpPr>
              <a:spLocks/>
            </p:cNvSpPr>
            <p:nvPr/>
          </p:nvSpPr>
          <p:spPr bwMode="auto">
            <a:xfrm>
              <a:off x="6926260" y="3449927"/>
              <a:ext cx="23812" cy="636586"/>
            </a:xfrm>
            <a:custGeom>
              <a:avLst/>
              <a:gdLst>
                <a:gd name="T0" fmla="*/ 0 w 91"/>
                <a:gd name="T1" fmla="*/ 0 h 2806"/>
                <a:gd name="T2" fmla="*/ 0 w 91"/>
                <a:gd name="T3" fmla="*/ 0 h 2806"/>
                <a:gd name="T4" fmla="*/ 0 w 91"/>
                <a:gd name="T5" fmla="*/ 0 h 2806"/>
                <a:gd name="T6" fmla="*/ 0 w 91"/>
                <a:gd name="T7" fmla="*/ 0 h 2806"/>
                <a:gd name="T8" fmla="*/ 0 w 91"/>
                <a:gd name="T9" fmla="*/ 0 h 2806"/>
                <a:gd name="T10" fmla="*/ 0 w 91"/>
                <a:gd name="T11" fmla="*/ 0 h 2806"/>
                <a:gd name="T12" fmla="*/ 0 w 91"/>
                <a:gd name="T13" fmla="*/ 0 h 2806"/>
                <a:gd name="T14" fmla="*/ 0 w 91"/>
                <a:gd name="T15" fmla="*/ 0 h 2806"/>
                <a:gd name="T16" fmla="*/ 0 w 91"/>
                <a:gd name="T17" fmla="*/ 0 h 2806"/>
                <a:gd name="T18" fmla="*/ 0 w 91"/>
                <a:gd name="T19" fmla="*/ 0 h 28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2806"/>
                <a:gd name="T32" fmla="*/ 91 w 91"/>
                <a:gd name="T33" fmla="*/ 2806 h 28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2806">
                  <a:moveTo>
                    <a:pt x="46" y="102"/>
                  </a:moveTo>
                  <a:lnTo>
                    <a:pt x="0" y="51"/>
                  </a:lnTo>
                  <a:lnTo>
                    <a:pt x="0" y="2806"/>
                  </a:lnTo>
                  <a:lnTo>
                    <a:pt x="91" y="2806"/>
                  </a:lnTo>
                  <a:lnTo>
                    <a:pt x="91" y="51"/>
                  </a:lnTo>
                  <a:lnTo>
                    <a:pt x="46" y="0"/>
                  </a:lnTo>
                  <a:lnTo>
                    <a:pt x="91" y="51"/>
                  </a:lnTo>
                  <a:lnTo>
                    <a:pt x="91" y="0"/>
                  </a:lnTo>
                  <a:lnTo>
                    <a:pt x="46" y="0"/>
                  </a:lnTo>
                  <a:lnTo>
                    <a:pt x="46" y="102"/>
                  </a:lnTo>
                  <a:close/>
                </a:path>
              </a:pathLst>
            </a:custGeom>
            <a:solidFill>
              <a:srgbClr val="1F1A17"/>
            </a:solidFill>
            <a:ln w="9525">
              <a:noFill/>
              <a:round/>
              <a:headEnd/>
              <a:tailEnd/>
            </a:ln>
          </p:spPr>
          <p:txBody>
            <a:bodyPr/>
            <a:lstStyle/>
            <a:p>
              <a:endParaRPr lang="en-US"/>
            </a:p>
          </p:txBody>
        </p:sp>
        <p:sp>
          <p:nvSpPr>
            <p:cNvPr id="103" name="Rectangle 39"/>
            <p:cNvSpPr>
              <a:spLocks noChangeArrowheads="1"/>
            </p:cNvSpPr>
            <p:nvPr/>
          </p:nvSpPr>
          <p:spPr bwMode="auto">
            <a:xfrm>
              <a:off x="6938960" y="3878551"/>
              <a:ext cx="325436" cy="207962"/>
            </a:xfrm>
            <a:prstGeom prst="rect">
              <a:avLst/>
            </a:prstGeom>
            <a:solidFill>
              <a:srgbClr val="DC2B19"/>
            </a:solidFill>
            <a:ln w="9525">
              <a:noFill/>
              <a:miter lim="800000"/>
              <a:headEnd/>
              <a:tailEnd/>
            </a:ln>
          </p:spPr>
          <p:txBody>
            <a:bodyPr/>
            <a:lstStyle/>
            <a:p>
              <a:pPr eaLnBrk="0" hangingPunct="0"/>
              <a:endParaRPr lang="de-CH"/>
            </a:p>
          </p:txBody>
        </p:sp>
        <p:sp>
          <p:nvSpPr>
            <p:cNvPr id="104" name="Freeform 40"/>
            <p:cNvSpPr>
              <a:spLocks/>
            </p:cNvSpPr>
            <p:nvPr/>
          </p:nvSpPr>
          <p:spPr bwMode="auto">
            <a:xfrm>
              <a:off x="6938960" y="3865851"/>
              <a:ext cx="338136" cy="23812"/>
            </a:xfrm>
            <a:custGeom>
              <a:avLst/>
              <a:gdLst>
                <a:gd name="T0" fmla="*/ 0 w 1278"/>
                <a:gd name="T1" fmla="*/ 0 h 101"/>
                <a:gd name="T2" fmla="*/ 0 w 1278"/>
                <a:gd name="T3" fmla="*/ 0 h 101"/>
                <a:gd name="T4" fmla="*/ 0 w 1278"/>
                <a:gd name="T5" fmla="*/ 0 h 101"/>
                <a:gd name="T6" fmla="*/ 0 w 1278"/>
                <a:gd name="T7" fmla="*/ 0 h 101"/>
                <a:gd name="T8" fmla="*/ 0 w 1278"/>
                <a:gd name="T9" fmla="*/ 0 h 101"/>
                <a:gd name="T10" fmla="*/ 0 w 1278"/>
                <a:gd name="T11" fmla="*/ 0 h 101"/>
                <a:gd name="T12" fmla="*/ 0 w 1278"/>
                <a:gd name="T13" fmla="*/ 0 h 101"/>
                <a:gd name="T14" fmla="*/ 0 w 1278"/>
                <a:gd name="T15" fmla="*/ 0 h 101"/>
                <a:gd name="T16" fmla="*/ 0 w 1278"/>
                <a:gd name="T17" fmla="*/ 0 h 101"/>
                <a:gd name="T18" fmla="*/ 0 w 1278"/>
                <a:gd name="T19" fmla="*/ 0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101"/>
                <a:gd name="T32" fmla="*/ 1278 w 1278"/>
                <a:gd name="T33" fmla="*/ 101 h 1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101">
                  <a:moveTo>
                    <a:pt x="1278" y="51"/>
                  </a:moveTo>
                  <a:lnTo>
                    <a:pt x="1232" y="0"/>
                  </a:lnTo>
                  <a:lnTo>
                    <a:pt x="0" y="0"/>
                  </a:lnTo>
                  <a:lnTo>
                    <a:pt x="0" y="101"/>
                  </a:lnTo>
                  <a:lnTo>
                    <a:pt x="1232" y="101"/>
                  </a:lnTo>
                  <a:lnTo>
                    <a:pt x="1187" y="51"/>
                  </a:lnTo>
                  <a:lnTo>
                    <a:pt x="1278" y="51"/>
                  </a:lnTo>
                  <a:lnTo>
                    <a:pt x="1278" y="0"/>
                  </a:lnTo>
                  <a:lnTo>
                    <a:pt x="1232" y="0"/>
                  </a:lnTo>
                  <a:lnTo>
                    <a:pt x="1278" y="51"/>
                  </a:lnTo>
                  <a:close/>
                </a:path>
              </a:pathLst>
            </a:custGeom>
            <a:solidFill>
              <a:srgbClr val="1F1A17"/>
            </a:solidFill>
            <a:ln w="9525">
              <a:noFill/>
              <a:round/>
              <a:headEnd/>
              <a:tailEnd/>
            </a:ln>
          </p:spPr>
          <p:txBody>
            <a:bodyPr/>
            <a:lstStyle/>
            <a:p>
              <a:endParaRPr lang="en-US"/>
            </a:p>
          </p:txBody>
        </p:sp>
        <p:sp>
          <p:nvSpPr>
            <p:cNvPr id="105" name="Freeform 41"/>
            <p:cNvSpPr>
              <a:spLocks/>
            </p:cNvSpPr>
            <p:nvPr/>
          </p:nvSpPr>
          <p:spPr bwMode="auto">
            <a:xfrm>
              <a:off x="7251697" y="3878551"/>
              <a:ext cx="25400" cy="219075"/>
            </a:xfrm>
            <a:custGeom>
              <a:avLst/>
              <a:gdLst>
                <a:gd name="T0" fmla="*/ 0 w 91"/>
                <a:gd name="T1" fmla="*/ 0 h 969"/>
                <a:gd name="T2" fmla="*/ 0 w 91"/>
                <a:gd name="T3" fmla="*/ 0 h 969"/>
                <a:gd name="T4" fmla="*/ 0 w 91"/>
                <a:gd name="T5" fmla="*/ 0 h 969"/>
                <a:gd name="T6" fmla="*/ 0 w 91"/>
                <a:gd name="T7" fmla="*/ 0 h 969"/>
                <a:gd name="T8" fmla="*/ 0 w 91"/>
                <a:gd name="T9" fmla="*/ 0 h 969"/>
                <a:gd name="T10" fmla="*/ 0 w 91"/>
                <a:gd name="T11" fmla="*/ 0 h 969"/>
                <a:gd name="T12" fmla="*/ 0 w 91"/>
                <a:gd name="T13" fmla="*/ 0 h 969"/>
                <a:gd name="T14" fmla="*/ 0 w 91"/>
                <a:gd name="T15" fmla="*/ 0 h 969"/>
                <a:gd name="T16" fmla="*/ 0 w 91"/>
                <a:gd name="T17" fmla="*/ 0 h 969"/>
                <a:gd name="T18" fmla="*/ 0 w 91"/>
                <a:gd name="T19" fmla="*/ 0 h 9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969"/>
                <a:gd name="T32" fmla="*/ 91 w 91"/>
                <a:gd name="T33" fmla="*/ 969 h 9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969">
                  <a:moveTo>
                    <a:pt x="45" y="969"/>
                  </a:moveTo>
                  <a:lnTo>
                    <a:pt x="91" y="918"/>
                  </a:lnTo>
                  <a:lnTo>
                    <a:pt x="91" y="0"/>
                  </a:lnTo>
                  <a:lnTo>
                    <a:pt x="0" y="0"/>
                  </a:lnTo>
                  <a:lnTo>
                    <a:pt x="0" y="918"/>
                  </a:lnTo>
                  <a:lnTo>
                    <a:pt x="45" y="867"/>
                  </a:lnTo>
                  <a:lnTo>
                    <a:pt x="45" y="969"/>
                  </a:lnTo>
                  <a:lnTo>
                    <a:pt x="91" y="969"/>
                  </a:lnTo>
                  <a:lnTo>
                    <a:pt x="91" y="918"/>
                  </a:lnTo>
                  <a:lnTo>
                    <a:pt x="45" y="969"/>
                  </a:lnTo>
                  <a:close/>
                </a:path>
              </a:pathLst>
            </a:custGeom>
            <a:solidFill>
              <a:srgbClr val="1F1A17"/>
            </a:solidFill>
            <a:ln w="9525">
              <a:noFill/>
              <a:round/>
              <a:headEnd/>
              <a:tailEnd/>
            </a:ln>
          </p:spPr>
          <p:txBody>
            <a:bodyPr/>
            <a:lstStyle/>
            <a:p>
              <a:endParaRPr lang="en-US"/>
            </a:p>
          </p:txBody>
        </p:sp>
        <p:sp>
          <p:nvSpPr>
            <p:cNvPr id="106" name="Freeform 42"/>
            <p:cNvSpPr>
              <a:spLocks/>
            </p:cNvSpPr>
            <p:nvPr/>
          </p:nvSpPr>
          <p:spPr bwMode="auto">
            <a:xfrm>
              <a:off x="6926260" y="4073813"/>
              <a:ext cx="338136" cy="23812"/>
            </a:xfrm>
            <a:custGeom>
              <a:avLst/>
              <a:gdLst>
                <a:gd name="T0" fmla="*/ 0 w 1278"/>
                <a:gd name="T1" fmla="*/ 0 h 102"/>
                <a:gd name="T2" fmla="*/ 0 w 1278"/>
                <a:gd name="T3" fmla="*/ 0 h 102"/>
                <a:gd name="T4" fmla="*/ 0 w 1278"/>
                <a:gd name="T5" fmla="*/ 0 h 102"/>
                <a:gd name="T6" fmla="*/ 0 w 1278"/>
                <a:gd name="T7" fmla="*/ 0 h 102"/>
                <a:gd name="T8" fmla="*/ 0 w 1278"/>
                <a:gd name="T9" fmla="*/ 0 h 102"/>
                <a:gd name="T10" fmla="*/ 0 w 1278"/>
                <a:gd name="T11" fmla="*/ 0 h 102"/>
                <a:gd name="T12" fmla="*/ 0 w 1278"/>
                <a:gd name="T13" fmla="*/ 0 h 102"/>
                <a:gd name="T14" fmla="*/ 0 w 1278"/>
                <a:gd name="T15" fmla="*/ 0 h 102"/>
                <a:gd name="T16" fmla="*/ 0 w 1278"/>
                <a:gd name="T17" fmla="*/ 0 h 102"/>
                <a:gd name="T18" fmla="*/ 0 w 1278"/>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102"/>
                <a:gd name="T32" fmla="*/ 1278 w 1278"/>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102">
                  <a:moveTo>
                    <a:pt x="0" y="51"/>
                  </a:moveTo>
                  <a:lnTo>
                    <a:pt x="46" y="102"/>
                  </a:lnTo>
                  <a:lnTo>
                    <a:pt x="1278" y="102"/>
                  </a:lnTo>
                  <a:lnTo>
                    <a:pt x="1278" y="0"/>
                  </a:lnTo>
                  <a:lnTo>
                    <a:pt x="46" y="0"/>
                  </a:lnTo>
                  <a:lnTo>
                    <a:pt x="91" y="51"/>
                  </a:lnTo>
                  <a:lnTo>
                    <a:pt x="0" y="51"/>
                  </a:lnTo>
                  <a:lnTo>
                    <a:pt x="0" y="102"/>
                  </a:lnTo>
                  <a:lnTo>
                    <a:pt x="46" y="102"/>
                  </a:lnTo>
                  <a:lnTo>
                    <a:pt x="0" y="51"/>
                  </a:lnTo>
                  <a:close/>
                </a:path>
              </a:pathLst>
            </a:custGeom>
            <a:solidFill>
              <a:srgbClr val="1F1A17"/>
            </a:solidFill>
            <a:ln w="9525">
              <a:noFill/>
              <a:round/>
              <a:headEnd/>
              <a:tailEnd/>
            </a:ln>
          </p:spPr>
          <p:txBody>
            <a:bodyPr/>
            <a:lstStyle/>
            <a:p>
              <a:endParaRPr lang="en-US"/>
            </a:p>
          </p:txBody>
        </p:sp>
        <p:sp>
          <p:nvSpPr>
            <p:cNvPr id="107" name="Freeform 43"/>
            <p:cNvSpPr>
              <a:spLocks/>
            </p:cNvSpPr>
            <p:nvPr/>
          </p:nvSpPr>
          <p:spPr bwMode="auto">
            <a:xfrm>
              <a:off x="6926260" y="3865851"/>
              <a:ext cx="23812" cy="220662"/>
            </a:xfrm>
            <a:custGeom>
              <a:avLst/>
              <a:gdLst>
                <a:gd name="T0" fmla="*/ 0 w 91"/>
                <a:gd name="T1" fmla="*/ 0 h 969"/>
                <a:gd name="T2" fmla="*/ 0 w 91"/>
                <a:gd name="T3" fmla="*/ 0 h 969"/>
                <a:gd name="T4" fmla="*/ 0 w 91"/>
                <a:gd name="T5" fmla="*/ 0 h 969"/>
                <a:gd name="T6" fmla="*/ 0 w 91"/>
                <a:gd name="T7" fmla="*/ 0 h 969"/>
                <a:gd name="T8" fmla="*/ 0 w 91"/>
                <a:gd name="T9" fmla="*/ 0 h 969"/>
                <a:gd name="T10" fmla="*/ 0 w 91"/>
                <a:gd name="T11" fmla="*/ 0 h 969"/>
                <a:gd name="T12" fmla="*/ 0 w 91"/>
                <a:gd name="T13" fmla="*/ 0 h 969"/>
                <a:gd name="T14" fmla="*/ 0 w 91"/>
                <a:gd name="T15" fmla="*/ 0 h 969"/>
                <a:gd name="T16" fmla="*/ 0 w 91"/>
                <a:gd name="T17" fmla="*/ 0 h 969"/>
                <a:gd name="T18" fmla="*/ 0 w 91"/>
                <a:gd name="T19" fmla="*/ 0 h 9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969"/>
                <a:gd name="T32" fmla="*/ 91 w 91"/>
                <a:gd name="T33" fmla="*/ 969 h 9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969">
                  <a:moveTo>
                    <a:pt x="46" y="0"/>
                  </a:moveTo>
                  <a:lnTo>
                    <a:pt x="0" y="51"/>
                  </a:lnTo>
                  <a:lnTo>
                    <a:pt x="0" y="969"/>
                  </a:lnTo>
                  <a:lnTo>
                    <a:pt x="91" y="969"/>
                  </a:lnTo>
                  <a:lnTo>
                    <a:pt x="91" y="51"/>
                  </a:lnTo>
                  <a:lnTo>
                    <a:pt x="46" y="101"/>
                  </a:lnTo>
                  <a:lnTo>
                    <a:pt x="46" y="0"/>
                  </a:lnTo>
                  <a:lnTo>
                    <a:pt x="0" y="0"/>
                  </a:lnTo>
                  <a:lnTo>
                    <a:pt x="0" y="51"/>
                  </a:lnTo>
                  <a:lnTo>
                    <a:pt x="46" y="0"/>
                  </a:lnTo>
                  <a:close/>
                </a:path>
              </a:pathLst>
            </a:custGeom>
            <a:solidFill>
              <a:srgbClr val="1F1A17"/>
            </a:solidFill>
            <a:ln w="9525">
              <a:noFill/>
              <a:round/>
              <a:headEnd/>
              <a:tailEnd/>
            </a:ln>
          </p:spPr>
          <p:txBody>
            <a:bodyPr/>
            <a:lstStyle/>
            <a:p>
              <a:endParaRPr lang="en-US"/>
            </a:p>
          </p:txBody>
        </p:sp>
        <p:sp>
          <p:nvSpPr>
            <p:cNvPr id="108" name="Rectangle 44"/>
            <p:cNvSpPr>
              <a:spLocks noChangeArrowheads="1"/>
            </p:cNvSpPr>
            <p:nvPr/>
          </p:nvSpPr>
          <p:spPr bwMode="auto">
            <a:xfrm>
              <a:off x="7264397" y="3773776"/>
              <a:ext cx="327025" cy="312737"/>
            </a:xfrm>
            <a:prstGeom prst="rect">
              <a:avLst/>
            </a:prstGeom>
            <a:solidFill>
              <a:srgbClr val="DC2B19"/>
            </a:solidFill>
            <a:ln w="9525">
              <a:noFill/>
              <a:miter lim="800000"/>
              <a:headEnd/>
              <a:tailEnd/>
            </a:ln>
          </p:spPr>
          <p:txBody>
            <a:bodyPr/>
            <a:lstStyle/>
            <a:p>
              <a:pPr eaLnBrk="0" hangingPunct="0"/>
              <a:endParaRPr lang="de-CH"/>
            </a:p>
          </p:txBody>
        </p:sp>
        <p:sp>
          <p:nvSpPr>
            <p:cNvPr id="109" name="Freeform 45"/>
            <p:cNvSpPr>
              <a:spLocks/>
            </p:cNvSpPr>
            <p:nvPr/>
          </p:nvSpPr>
          <p:spPr bwMode="auto">
            <a:xfrm>
              <a:off x="7264397" y="3762664"/>
              <a:ext cx="338136" cy="22225"/>
            </a:xfrm>
            <a:custGeom>
              <a:avLst/>
              <a:gdLst>
                <a:gd name="T0" fmla="*/ 0 w 1279"/>
                <a:gd name="T1" fmla="*/ 0 h 102"/>
                <a:gd name="T2" fmla="*/ 0 w 1279"/>
                <a:gd name="T3" fmla="*/ 0 h 102"/>
                <a:gd name="T4" fmla="*/ 0 w 1279"/>
                <a:gd name="T5" fmla="*/ 0 h 102"/>
                <a:gd name="T6" fmla="*/ 0 w 1279"/>
                <a:gd name="T7" fmla="*/ 0 h 102"/>
                <a:gd name="T8" fmla="*/ 0 w 1279"/>
                <a:gd name="T9" fmla="*/ 0 h 102"/>
                <a:gd name="T10" fmla="*/ 0 w 1279"/>
                <a:gd name="T11" fmla="*/ 0 h 102"/>
                <a:gd name="T12" fmla="*/ 0 w 1279"/>
                <a:gd name="T13" fmla="*/ 0 h 102"/>
                <a:gd name="T14" fmla="*/ 0 w 1279"/>
                <a:gd name="T15" fmla="*/ 0 h 102"/>
                <a:gd name="T16" fmla="*/ 0 w 1279"/>
                <a:gd name="T17" fmla="*/ 0 h 102"/>
                <a:gd name="T18" fmla="*/ 0 w 1279"/>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9"/>
                <a:gd name="T31" fmla="*/ 0 h 102"/>
                <a:gd name="T32" fmla="*/ 1279 w 1279"/>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9" h="102">
                  <a:moveTo>
                    <a:pt x="1279" y="51"/>
                  </a:moveTo>
                  <a:lnTo>
                    <a:pt x="1233" y="0"/>
                  </a:lnTo>
                  <a:lnTo>
                    <a:pt x="0" y="0"/>
                  </a:lnTo>
                  <a:lnTo>
                    <a:pt x="0" y="102"/>
                  </a:lnTo>
                  <a:lnTo>
                    <a:pt x="1233" y="102"/>
                  </a:lnTo>
                  <a:lnTo>
                    <a:pt x="1188" y="51"/>
                  </a:lnTo>
                  <a:lnTo>
                    <a:pt x="1279" y="51"/>
                  </a:lnTo>
                  <a:lnTo>
                    <a:pt x="1279" y="0"/>
                  </a:lnTo>
                  <a:lnTo>
                    <a:pt x="1233" y="0"/>
                  </a:lnTo>
                  <a:lnTo>
                    <a:pt x="1279" y="51"/>
                  </a:lnTo>
                  <a:close/>
                </a:path>
              </a:pathLst>
            </a:custGeom>
            <a:solidFill>
              <a:srgbClr val="1F1A17"/>
            </a:solidFill>
            <a:ln w="9525">
              <a:noFill/>
              <a:round/>
              <a:headEnd/>
              <a:tailEnd/>
            </a:ln>
          </p:spPr>
          <p:txBody>
            <a:bodyPr/>
            <a:lstStyle/>
            <a:p>
              <a:endParaRPr lang="en-US"/>
            </a:p>
          </p:txBody>
        </p:sp>
        <p:sp>
          <p:nvSpPr>
            <p:cNvPr id="110" name="Freeform 46"/>
            <p:cNvSpPr>
              <a:spLocks/>
            </p:cNvSpPr>
            <p:nvPr/>
          </p:nvSpPr>
          <p:spPr bwMode="auto">
            <a:xfrm>
              <a:off x="7578721" y="3773776"/>
              <a:ext cx="23812" cy="323849"/>
            </a:xfrm>
            <a:custGeom>
              <a:avLst/>
              <a:gdLst>
                <a:gd name="T0" fmla="*/ 0 w 91"/>
                <a:gd name="T1" fmla="*/ 0 h 1429"/>
                <a:gd name="T2" fmla="*/ 0 w 91"/>
                <a:gd name="T3" fmla="*/ 0 h 1429"/>
                <a:gd name="T4" fmla="*/ 0 w 91"/>
                <a:gd name="T5" fmla="*/ 0 h 1429"/>
                <a:gd name="T6" fmla="*/ 0 w 91"/>
                <a:gd name="T7" fmla="*/ 0 h 1429"/>
                <a:gd name="T8" fmla="*/ 0 w 91"/>
                <a:gd name="T9" fmla="*/ 0 h 1429"/>
                <a:gd name="T10" fmla="*/ 0 w 91"/>
                <a:gd name="T11" fmla="*/ 0 h 1429"/>
                <a:gd name="T12" fmla="*/ 0 w 91"/>
                <a:gd name="T13" fmla="*/ 0 h 1429"/>
                <a:gd name="T14" fmla="*/ 0 w 91"/>
                <a:gd name="T15" fmla="*/ 0 h 1429"/>
                <a:gd name="T16" fmla="*/ 0 w 91"/>
                <a:gd name="T17" fmla="*/ 0 h 1429"/>
                <a:gd name="T18" fmla="*/ 0 w 91"/>
                <a:gd name="T19" fmla="*/ 0 h 14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1429"/>
                <a:gd name="T32" fmla="*/ 91 w 91"/>
                <a:gd name="T33" fmla="*/ 1429 h 14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1429">
                  <a:moveTo>
                    <a:pt x="45" y="1429"/>
                  </a:moveTo>
                  <a:lnTo>
                    <a:pt x="91" y="1378"/>
                  </a:lnTo>
                  <a:lnTo>
                    <a:pt x="91" y="0"/>
                  </a:lnTo>
                  <a:lnTo>
                    <a:pt x="0" y="0"/>
                  </a:lnTo>
                  <a:lnTo>
                    <a:pt x="0" y="1378"/>
                  </a:lnTo>
                  <a:lnTo>
                    <a:pt x="45" y="1327"/>
                  </a:lnTo>
                  <a:lnTo>
                    <a:pt x="45" y="1429"/>
                  </a:lnTo>
                  <a:lnTo>
                    <a:pt x="91" y="1429"/>
                  </a:lnTo>
                  <a:lnTo>
                    <a:pt x="91" y="1378"/>
                  </a:lnTo>
                  <a:lnTo>
                    <a:pt x="45" y="1429"/>
                  </a:lnTo>
                  <a:close/>
                </a:path>
              </a:pathLst>
            </a:custGeom>
            <a:solidFill>
              <a:srgbClr val="1F1A17"/>
            </a:solidFill>
            <a:ln w="9525">
              <a:noFill/>
              <a:round/>
              <a:headEnd/>
              <a:tailEnd/>
            </a:ln>
          </p:spPr>
          <p:txBody>
            <a:bodyPr/>
            <a:lstStyle/>
            <a:p>
              <a:endParaRPr lang="en-US"/>
            </a:p>
          </p:txBody>
        </p:sp>
        <p:sp>
          <p:nvSpPr>
            <p:cNvPr id="111" name="Freeform 47"/>
            <p:cNvSpPr>
              <a:spLocks/>
            </p:cNvSpPr>
            <p:nvPr/>
          </p:nvSpPr>
          <p:spPr bwMode="auto">
            <a:xfrm>
              <a:off x="7251697" y="4073813"/>
              <a:ext cx="339724" cy="23812"/>
            </a:xfrm>
            <a:custGeom>
              <a:avLst/>
              <a:gdLst>
                <a:gd name="T0" fmla="*/ 0 w 1278"/>
                <a:gd name="T1" fmla="*/ 0 h 102"/>
                <a:gd name="T2" fmla="*/ 0 w 1278"/>
                <a:gd name="T3" fmla="*/ 0 h 102"/>
                <a:gd name="T4" fmla="*/ 0 w 1278"/>
                <a:gd name="T5" fmla="*/ 0 h 102"/>
                <a:gd name="T6" fmla="*/ 0 w 1278"/>
                <a:gd name="T7" fmla="*/ 0 h 102"/>
                <a:gd name="T8" fmla="*/ 0 w 1278"/>
                <a:gd name="T9" fmla="*/ 0 h 102"/>
                <a:gd name="T10" fmla="*/ 0 w 1278"/>
                <a:gd name="T11" fmla="*/ 0 h 102"/>
                <a:gd name="T12" fmla="*/ 0 w 1278"/>
                <a:gd name="T13" fmla="*/ 0 h 102"/>
                <a:gd name="T14" fmla="*/ 0 w 1278"/>
                <a:gd name="T15" fmla="*/ 0 h 102"/>
                <a:gd name="T16" fmla="*/ 0 w 1278"/>
                <a:gd name="T17" fmla="*/ 0 h 102"/>
                <a:gd name="T18" fmla="*/ 0 w 1278"/>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102"/>
                <a:gd name="T32" fmla="*/ 1278 w 1278"/>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102">
                  <a:moveTo>
                    <a:pt x="0" y="51"/>
                  </a:moveTo>
                  <a:lnTo>
                    <a:pt x="45" y="102"/>
                  </a:lnTo>
                  <a:lnTo>
                    <a:pt x="1278" y="102"/>
                  </a:lnTo>
                  <a:lnTo>
                    <a:pt x="1278" y="0"/>
                  </a:lnTo>
                  <a:lnTo>
                    <a:pt x="45" y="0"/>
                  </a:lnTo>
                  <a:lnTo>
                    <a:pt x="91" y="51"/>
                  </a:lnTo>
                  <a:lnTo>
                    <a:pt x="0" y="51"/>
                  </a:lnTo>
                  <a:lnTo>
                    <a:pt x="0" y="102"/>
                  </a:lnTo>
                  <a:lnTo>
                    <a:pt x="45" y="102"/>
                  </a:lnTo>
                  <a:lnTo>
                    <a:pt x="0" y="51"/>
                  </a:lnTo>
                  <a:close/>
                </a:path>
              </a:pathLst>
            </a:custGeom>
            <a:solidFill>
              <a:srgbClr val="1F1A17"/>
            </a:solidFill>
            <a:ln w="9525">
              <a:noFill/>
              <a:round/>
              <a:headEnd/>
              <a:tailEnd/>
            </a:ln>
          </p:spPr>
          <p:txBody>
            <a:bodyPr/>
            <a:lstStyle/>
            <a:p>
              <a:endParaRPr lang="en-US"/>
            </a:p>
          </p:txBody>
        </p:sp>
        <p:sp>
          <p:nvSpPr>
            <p:cNvPr id="112" name="Freeform 48"/>
            <p:cNvSpPr>
              <a:spLocks/>
            </p:cNvSpPr>
            <p:nvPr/>
          </p:nvSpPr>
          <p:spPr bwMode="auto">
            <a:xfrm>
              <a:off x="7251697" y="3762664"/>
              <a:ext cx="25400" cy="323849"/>
            </a:xfrm>
            <a:custGeom>
              <a:avLst/>
              <a:gdLst>
                <a:gd name="T0" fmla="*/ 0 w 91"/>
                <a:gd name="T1" fmla="*/ 0 h 1429"/>
                <a:gd name="T2" fmla="*/ 0 w 91"/>
                <a:gd name="T3" fmla="*/ 0 h 1429"/>
                <a:gd name="T4" fmla="*/ 0 w 91"/>
                <a:gd name="T5" fmla="*/ 0 h 1429"/>
                <a:gd name="T6" fmla="*/ 0 w 91"/>
                <a:gd name="T7" fmla="*/ 0 h 1429"/>
                <a:gd name="T8" fmla="*/ 0 w 91"/>
                <a:gd name="T9" fmla="*/ 0 h 1429"/>
                <a:gd name="T10" fmla="*/ 0 w 91"/>
                <a:gd name="T11" fmla="*/ 0 h 1429"/>
                <a:gd name="T12" fmla="*/ 0 w 91"/>
                <a:gd name="T13" fmla="*/ 0 h 1429"/>
                <a:gd name="T14" fmla="*/ 0 w 91"/>
                <a:gd name="T15" fmla="*/ 0 h 1429"/>
                <a:gd name="T16" fmla="*/ 0 w 91"/>
                <a:gd name="T17" fmla="*/ 0 h 1429"/>
                <a:gd name="T18" fmla="*/ 0 w 91"/>
                <a:gd name="T19" fmla="*/ 0 h 14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1429"/>
                <a:gd name="T32" fmla="*/ 91 w 91"/>
                <a:gd name="T33" fmla="*/ 1429 h 14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1429">
                  <a:moveTo>
                    <a:pt x="45" y="0"/>
                  </a:moveTo>
                  <a:lnTo>
                    <a:pt x="0" y="51"/>
                  </a:lnTo>
                  <a:lnTo>
                    <a:pt x="0" y="1429"/>
                  </a:lnTo>
                  <a:lnTo>
                    <a:pt x="91" y="1429"/>
                  </a:lnTo>
                  <a:lnTo>
                    <a:pt x="91" y="51"/>
                  </a:lnTo>
                  <a:lnTo>
                    <a:pt x="45" y="102"/>
                  </a:lnTo>
                  <a:lnTo>
                    <a:pt x="45" y="0"/>
                  </a:lnTo>
                  <a:lnTo>
                    <a:pt x="0" y="0"/>
                  </a:lnTo>
                  <a:lnTo>
                    <a:pt x="0" y="51"/>
                  </a:lnTo>
                  <a:lnTo>
                    <a:pt x="45" y="0"/>
                  </a:lnTo>
                  <a:close/>
                </a:path>
              </a:pathLst>
            </a:custGeom>
            <a:solidFill>
              <a:srgbClr val="1F1A17"/>
            </a:solidFill>
            <a:ln w="9525">
              <a:noFill/>
              <a:round/>
              <a:headEnd/>
              <a:tailEnd/>
            </a:ln>
          </p:spPr>
          <p:txBody>
            <a:bodyPr/>
            <a:lstStyle/>
            <a:p>
              <a:endParaRPr lang="en-US"/>
            </a:p>
          </p:txBody>
        </p:sp>
        <p:sp>
          <p:nvSpPr>
            <p:cNvPr id="113" name="Rectangle 49"/>
            <p:cNvSpPr>
              <a:spLocks noChangeArrowheads="1"/>
            </p:cNvSpPr>
            <p:nvPr/>
          </p:nvSpPr>
          <p:spPr bwMode="auto">
            <a:xfrm>
              <a:off x="7591421" y="3981738"/>
              <a:ext cx="325436" cy="104775"/>
            </a:xfrm>
            <a:prstGeom prst="rect">
              <a:avLst/>
            </a:prstGeom>
            <a:solidFill>
              <a:srgbClr val="DC2B19"/>
            </a:solidFill>
            <a:ln w="9525">
              <a:noFill/>
              <a:miter lim="800000"/>
              <a:headEnd/>
              <a:tailEnd/>
            </a:ln>
          </p:spPr>
          <p:txBody>
            <a:bodyPr/>
            <a:lstStyle/>
            <a:p>
              <a:pPr eaLnBrk="0" hangingPunct="0"/>
              <a:endParaRPr lang="de-CH"/>
            </a:p>
          </p:txBody>
        </p:sp>
        <p:sp>
          <p:nvSpPr>
            <p:cNvPr id="114" name="Freeform 50"/>
            <p:cNvSpPr>
              <a:spLocks/>
            </p:cNvSpPr>
            <p:nvPr/>
          </p:nvSpPr>
          <p:spPr bwMode="auto">
            <a:xfrm>
              <a:off x="7578721" y="3970626"/>
              <a:ext cx="338136" cy="22225"/>
            </a:xfrm>
            <a:custGeom>
              <a:avLst/>
              <a:gdLst>
                <a:gd name="T0" fmla="*/ 0 w 1278"/>
                <a:gd name="T1" fmla="*/ 0 h 102"/>
                <a:gd name="T2" fmla="*/ 0 w 1278"/>
                <a:gd name="T3" fmla="*/ 0 h 102"/>
                <a:gd name="T4" fmla="*/ 0 w 1278"/>
                <a:gd name="T5" fmla="*/ 0 h 102"/>
                <a:gd name="T6" fmla="*/ 0 w 1278"/>
                <a:gd name="T7" fmla="*/ 0 h 102"/>
                <a:gd name="T8" fmla="*/ 0 w 1278"/>
                <a:gd name="T9" fmla="*/ 0 h 102"/>
                <a:gd name="T10" fmla="*/ 0 w 1278"/>
                <a:gd name="T11" fmla="*/ 0 h 102"/>
                <a:gd name="T12" fmla="*/ 0 w 1278"/>
                <a:gd name="T13" fmla="*/ 0 h 102"/>
                <a:gd name="T14" fmla="*/ 0 w 1278"/>
                <a:gd name="T15" fmla="*/ 0 h 102"/>
                <a:gd name="T16" fmla="*/ 0 w 1278"/>
                <a:gd name="T17" fmla="*/ 0 h 102"/>
                <a:gd name="T18" fmla="*/ 0 w 1278"/>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102"/>
                <a:gd name="T32" fmla="*/ 1278 w 1278"/>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102">
                  <a:moveTo>
                    <a:pt x="91" y="51"/>
                  </a:moveTo>
                  <a:lnTo>
                    <a:pt x="45" y="102"/>
                  </a:lnTo>
                  <a:lnTo>
                    <a:pt x="1278" y="102"/>
                  </a:lnTo>
                  <a:lnTo>
                    <a:pt x="1278" y="0"/>
                  </a:lnTo>
                  <a:lnTo>
                    <a:pt x="45" y="0"/>
                  </a:lnTo>
                  <a:lnTo>
                    <a:pt x="0" y="51"/>
                  </a:lnTo>
                  <a:lnTo>
                    <a:pt x="45" y="0"/>
                  </a:lnTo>
                  <a:lnTo>
                    <a:pt x="0" y="0"/>
                  </a:lnTo>
                  <a:lnTo>
                    <a:pt x="0" y="51"/>
                  </a:lnTo>
                  <a:lnTo>
                    <a:pt x="91" y="51"/>
                  </a:lnTo>
                  <a:close/>
                </a:path>
              </a:pathLst>
            </a:custGeom>
            <a:solidFill>
              <a:srgbClr val="1F1A17"/>
            </a:solidFill>
            <a:ln w="9525">
              <a:noFill/>
              <a:round/>
              <a:headEnd/>
              <a:tailEnd/>
            </a:ln>
          </p:spPr>
          <p:txBody>
            <a:bodyPr/>
            <a:lstStyle/>
            <a:p>
              <a:endParaRPr lang="en-US"/>
            </a:p>
          </p:txBody>
        </p:sp>
        <p:sp>
          <p:nvSpPr>
            <p:cNvPr id="115" name="Freeform 51"/>
            <p:cNvSpPr>
              <a:spLocks/>
            </p:cNvSpPr>
            <p:nvPr/>
          </p:nvSpPr>
          <p:spPr bwMode="auto">
            <a:xfrm>
              <a:off x="7578721" y="3981738"/>
              <a:ext cx="23812" cy="115887"/>
            </a:xfrm>
            <a:custGeom>
              <a:avLst/>
              <a:gdLst>
                <a:gd name="T0" fmla="*/ 0 w 91"/>
                <a:gd name="T1" fmla="*/ 0 h 510"/>
                <a:gd name="T2" fmla="*/ 0 w 91"/>
                <a:gd name="T3" fmla="*/ 0 h 510"/>
                <a:gd name="T4" fmla="*/ 0 w 91"/>
                <a:gd name="T5" fmla="*/ 0 h 510"/>
                <a:gd name="T6" fmla="*/ 0 w 91"/>
                <a:gd name="T7" fmla="*/ 0 h 510"/>
                <a:gd name="T8" fmla="*/ 0 w 91"/>
                <a:gd name="T9" fmla="*/ 0 h 510"/>
                <a:gd name="T10" fmla="*/ 0 w 91"/>
                <a:gd name="T11" fmla="*/ 0 h 510"/>
                <a:gd name="T12" fmla="*/ 0 w 91"/>
                <a:gd name="T13" fmla="*/ 0 h 510"/>
                <a:gd name="T14" fmla="*/ 0 w 91"/>
                <a:gd name="T15" fmla="*/ 0 h 510"/>
                <a:gd name="T16" fmla="*/ 0 w 91"/>
                <a:gd name="T17" fmla="*/ 0 h 510"/>
                <a:gd name="T18" fmla="*/ 0 w 91"/>
                <a:gd name="T19" fmla="*/ 0 h 5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510"/>
                <a:gd name="T32" fmla="*/ 91 w 91"/>
                <a:gd name="T33" fmla="*/ 510 h 5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510">
                  <a:moveTo>
                    <a:pt x="45" y="408"/>
                  </a:moveTo>
                  <a:lnTo>
                    <a:pt x="91" y="459"/>
                  </a:lnTo>
                  <a:lnTo>
                    <a:pt x="91" y="0"/>
                  </a:lnTo>
                  <a:lnTo>
                    <a:pt x="0" y="0"/>
                  </a:lnTo>
                  <a:lnTo>
                    <a:pt x="0" y="459"/>
                  </a:lnTo>
                  <a:lnTo>
                    <a:pt x="45" y="510"/>
                  </a:lnTo>
                  <a:lnTo>
                    <a:pt x="0" y="459"/>
                  </a:lnTo>
                  <a:lnTo>
                    <a:pt x="0" y="510"/>
                  </a:lnTo>
                  <a:lnTo>
                    <a:pt x="45" y="510"/>
                  </a:lnTo>
                  <a:lnTo>
                    <a:pt x="45" y="408"/>
                  </a:lnTo>
                  <a:close/>
                </a:path>
              </a:pathLst>
            </a:custGeom>
            <a:solidFill>
              <a:srgbClr val="1F1A17"/>
            </a:solidFill>
            <a:ln w="9525">
              <a:noFill/>
              <a:round/>
              <a:headEnd/>
              <a:tailEnd/>
            </a:ln>
          </p:spPr>
          <p:txBody>
            <a:bodyPr/>
            <a:lstStyle/>
            <a:p>
              <a:endParaRPr lang="en-US"/>
            </a:p>
          </p:txBody>
        </p:sp>
        <p:sp>
          <p:nvSpPr>
            <p:cNvPr id="116" name="Freeform 52"/>
            <p:cNvSpPr>
              <a:spLocks/>
            </p:cNvSpPr>
            <p:nvPr/>
          </p:nvSpPr>
          <p:spPr bwMode="auto">
            <a:xfrm>
              <a:off x="7591421" y="4073813"/>
              <a:ext cx="338136" cy="23812"/>
            </a:xfrm>
            <a:custGeom>
              <a:avLst/>
              <a:gdLst>
                <a:gd name="T0" fmla="*/ 0 w 1279"/>
                <a:gd name="T1" fmla="*/ 0 h 102"/>
                <a:gd name="T2" fmla="*/ 0 w 1279"/>
                <a:gd name="T3" fmla="*/ 0 h 102"/>
                <a:gd name="T4" fmla="*/ 0 w 1279"/>
                <a:gd name="T5" fmla="*/ 0 h 102"/>
                <a:gd name="T6" fmla="*/ 0 w 1279"/>
                <a:gd name="T7" fmla="*/ 0 h 102"/>
                <a:gd name="T8" fmla="*/ 0 w 1279"/>
                <a:gd name="T9" fmla="*/ 0 h 102"/>
                <a:gd name="T10" fmla="*/ 0 w 1279"/>
                <a:gd name="T11" fmla="*/ 0 h 102"/>
                <a:gd name="T12" fmla="*/ 0 w 1279"/>
                <a:gd name="T13" fmla="*/ 0 h 102"/>
                <a:gd name="T14" fmla="*/ 0 w 1279"/>
                <a:gd name="T15" fmla="*/ 0 h 102"/>
                <a:gd name="T16" fmla="*/ 0 w 1279"/>
                <a:gd name="T17" fmla="*/ 0 h 102"/>
                <a:gd name="T18" fmla="*/ 0 w 1279"/>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9"/>
                <a:gd name="T31" fmla="*/ 0 h 102"/>
                <a:gd name="T32" fmla="*/ 1279 w 1279"/>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9" h="102">
                  <a:moveTo>
                    <a:pt x="1187" y="51"/>
                  </a:moveTo>
                  <a:lnTo>
                    <a:pt x="1233" y="0"/>
                  </a:lnTo>
                  <a:lnTo>
                    <a:pt x="0" y="0"/>
                  </a:lnTo>
                  <a:lnTo>
                    <a:pt x="0" y="102"/>
                  </a:lnTo>
                  <a:lnTo>
                    <a:pt x="1233" y="102"/>
                  </a:lnTo>
                  <a:lnTo>
                    <a:pt x="1279" y="51"/>
                  </a:lnTo>
                  <a:lnTo>
                    <a:pt x="1233" y="102"/>
                  </a:lnTo>
                  <a:lnTo>
                    <a:pt x="1279" y="102"/>
                  </a:lnTo>
                  <a:lnTo>
                    <a:pt x="1279" y="51"/>
                  </a:lnTo>
                  <a:lnTo>
                    <a:pt x="1187" y="51"/>
                  </a:lnTo>
                  <a:close/>
                </a:path>
              </a:pathLst>
            </a:custGeom>
            <a:solidFill>
              <a:srgbClr val="1F1A17"/>
            </a:solidFill>
            <a:ln w="9525">
              <a:noFill/>
              <a:round/>
              <a:headEnd/>
              <a:tailEnd/>
            </a:ln>
          </p:spPr>
          <p:txBody>
            <a:bodyPr/>
            <a:lstStyle/>
            <a:p>
              <a:endParaRPr lang="en-US"/>
            </a:p>
          </p:txBody>
        </p:sp>
        <p:sp>
          <p:nvSpPr>
            <p:cNvPr id="117" name="Freeform 53"/>
            <p:cNvSpPr>
              <a:spLocks/>
            </p:cNvSpPr>
            <p:nvPr/>
          </p:nvSpPr>
          <p:spPr bwMode="auto">
            <a:xfrm>
              <a:off x="7904157" y="3970626"/>
              <a:ext cx="25400" cy="115887"/>
            </a:xfrm>
            <a:custGeom>
              <a:avLst/>
              <a:gdLst>
                <a:gd name="T0" fmla="*/ 0 w 92"/>
                <a:gd name="T1" fmla="*/ 0 h 510"/>
                <a:gd name="T2" fmla="*/ 0 w 92"/>
                <a:gd name="T3" fmla="*/ 0 h 510"/>
                <a:gd name="T4" fmla="*/ 0 w 92"/>
                <a:gd name="T5" fmla="*/ 0 h 510"/>
                <a:gd name="T6" fmla="*/ 0 w 92"/>
                <a:gd name="T7" fmla="*/ 0 h 510"/>
                <a:gd name="T8" fmla="*/ 0 w 92"/>
                <a:gd name="T9" fmla="*/ 0 h 510"/>
                <a:gd name="T10" fmla="*/ 0 w 92"/>
                <a:gd name="T11" fmla="*/ 0 h 510"/>
                <a:gd name="T12" fmla="*/ 0 w 92"/>
                <a:gd name="T13" fmla="*/ 0 h 510"/>
                <a:gd name="T14" fmla="*/ 0 w 92"/>
                <a:gd name="T15" fmla="*/ 0 h 510"/>
                <a:gd name="T16" fmla="*/ 0 w 92"/>
                <a:gd name="T17" fmla="*/ 0 h 510"/>
                <a:gd name="T18" fmla="*/ 0 w 92"/>
                <a:gd name="T19" fmla="*/ 0 h 5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510"/>
                <a:gd name="T32" fmla="*/ 92 w 92"/>
                <a:gd name="T33" fmla="*/ 510 h 5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510">
                  <a:moveTo>
                    <a:pt x="46" y="102"/>
                  </a:moveTo>
                  <a:lnTo>
                    <a:pt x="0" y="51"/>
                  </a:lnTo>
                  <a:lnTo>
                    <a:pt x="0" y="510"/>
                  </a:lnTo>
                  <a:lnTo>
                    <a:pt x="92" y="510"/>
                  </a:lnTo>
                  <a:lnTo>
                    <a:pt x="92" y="51"/>
                  </a:lnTo>
                  <a:lnTo>
                    <a:pt x="46" y="0"/>
                  </a:lnTo>
                  <a:lnTo>
                    <a:pt x="92" y="51"/>
                  </a:lnTo>
                  <a:lnTo>
                    <a:pt x="92" y="0"/>
                  </a:lnTo>
                  <a:lnTo>
                    <a:pt x="46" y="0"/>
                  </a:lnTo>
                  <a:lnTo>
                    <a:pt x="46" y="102"/>
                  </a:lnTo>
                  <a:close/>
                </a:path>
              </a:pathLst>
            </a:custGeom>
            <a:solidFill>
              <a:srgbClr val="1F1A17"/>
            </a:solidFill>
            <a:ln w="9525">
              <a:noFill/>
              <a:round/>
              <a:headEnd/>
              <a:tailEnd/>
            </a:ln>
          </p:spPr>
          <p:txBody>
            <a:bodyPr/>
            <a:lstStyle/>
            <a:p>
              <a:endParaRPr lang="en-US"/>
            </a:p>
          </p:txBody>
        </p:sp>
        <p:sp>
          <p:nvSpPr>
            <p:cNvPr id="118" name="Rectangle 54"/>
            <p:cNvSpPr>
              <a:spLocks noChangeArrowheads="1"/>
            </p:cNvSpPr>
            <p:nvPr/>
          </p:nvSpPr>
          <p:spPr bwMode="auto">
            <a:xfrm>
              <a:off x="7916857" y="3878551"/>
              <a:ext cx="325436" cy="207962"/>
            </a:xfrm>
            <a:prstGeom prst="rect">
              <a:avLst/>
            </a:prstGeom>
            <a:solidFill>
              <a:srgbClr val="DC2B19"/>
            </a:solidFill>
            <a:ln w="9525">
              <a:noFill/>
              <a:miter lim="800000"/>
              <a:headEnd/>
              <a:tailEnd/>
            </a:ln>
          </p:spPr>
          <p:txBody>
            <a:bodyPr/>
            <a:lstStyle/>
            <a:p>
              <a:pPr eaLnBrk="0" hangingPunct="0"/>
              <a:endParaRPr lang="de-CH"/>
            </a:p>
          </p:txBody>
        </p:sp>
        <p:sp>
          <p:nvSpPr>
            <p:cNvPr id="119" name="Freeform 55"/>
            <p:cNvSpPr>
              <a:spLocks/>
            </p:cNvSpPr>
            <p:nvPr/>
          </p:nvSpPr>
          <p:spPr bwMode="auto">
            <a:xfrm>
              <a:off x="7916857" y="3865851"/>
              <a:ext cx="338136" cy="23812"/>
            </a:xfrm>
            <a:custGeom>
              <a:avLst/>
              <a:gdLst>
                <a:gd name="T0" fmla="*/ 0 w 1278"/>
                <a:gd name="T1" fmla="*/ 0 h 101"/>
                <a:gd name="T2" fmla="*/ 0 w 1278"/>
                <a:gd name="T3" fmla="*/ 0 h 101"/>
                <a:gd name="T4" fmla="*/ 0 w 1278"/>
                <a:gd name="T5" fmla="*/ 0 h 101"/>
                <a:gd name="T6" fmla="*/ 0 w 1278"/>
                <a:gd name="T7" fmla="*/ 0 h 101"/>
                <a:gd name="T8" fmla="*/ 0 w 1278"/>
                <a:gd name="T9" fmla="*/ 0 h 101"/>
                <a:gd name="T10" fmla="*/ 0 w 1278"/>
                <a:gd name="T11" fmla="*/ 0 h 101"/>
                <a:gd name="T12" fmla="*/ 0 w 1278"/>
                <a:gd name="T13" fmla="*/ 0 h 101"/>
                <a:gd name="T14" fmla="*/ 0 w 1278"/>
                <a:gd name="T15" fmla="*/ 0 h 101"/>
                <a:gd name="T16" fmla="*/ 0 w 1278"/>
                <a:gd name="T17" fmla="*/ 0 h 101"/>
                <a:gd name="T18" fmla="*/ 0 w 1278"/>
                <a:gd name="T19" fmla="*/ 0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101"/>
                <a:gd name="T32" fmla="*/ 1278 w 1278"/>
                <a:gd name="T33" fmla="*/ 101 h 1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101">
                  <a:moveTo>
                    <a:pt x="1278" y="51"/>
                  </a:moveTo>
                  <a:lnTo>
                    <a:pt x="1233" y="0"/>
                  </a:lnTo>
                  <a:lnTo>
                    <a:pt x="0" y="0"/>
                  </a:lnTo>
                  <a:lnTo>
                    <a:pt x="0" y="101"/>
                  </a:lnTo>
                  <a:lnTo>
                    <a:pt x="1233" y="101"/>
                  </a:lnTo>
                  <a:lnTo>
                    <a:pt x="1186" y="51"/>
                  </a:lnTo>
                  <a:lnTo>
                    <a:pt x="1278" y="51"/>
                  </a:lnTo>
                  <a:lnTo>
                    <a:pt x="1278" y="0"/>
                  </a:lnTo>
                  <a:lnTo>
                    <a:pt x="1233" y="0"/>
                  </a:lnTo>
                  <a:lnTo>
                    <a:pt x="1278" y="51"/>
                  </a:lnTo>
                  <a:close/>
                </a:path>
              </a:pathLst>
            </a:custGeom>
            <a:solidFill>
              <a:srgbClr val="1F1A17"/>
            </a:solidFill>
            <a:ln w="9525">
              <a:noFill/>
              <a:round/>
              <a:headEnd/>
              <a:tailEnd/>
            </a:ln>
          </p:spPr>
          <p:txBody>
            <a:bodyPr/>
            <a:lstStyle/>
            <a:p>
              <a:endParaRPr lang="en-US"/>
            </a:p>
          </p:txBody>
        </p:sp>
        <p:sp>
          <p:nvSpPr>
            <p:cNvPr id="121" name="Freeform 57"/>
            <p:cNvSpPr>
              <a:spLocks/>
            </p:cNvSpPr>
            <p:nvPr/>
          </p:nvSpPr>
          <p:spPr bwMode="auto">
            <a:xfrm>
              <a:off x="7904157" y="4073813"/>
              <a:ext cx="338136" cy="23812"/>
            </a:xfrm>
            <a:custGeom>
              <a:avLst/>
              <a:gdLst>
                <a:gd name="T0" fmla="*/ 0 w 1279"/>
                <a:gd name="T1" fmla="*/ 0 h 102"/>
                <a:gd name="T2" fmla="*/ 0 w 1279"/>
                <a:gd name="T3" fmla="*/ 0 h 102"/>
                <a:gd name="T4" fmla="*/ 0 w 1279"/>
                <a:gd name="T5" fmla="*/ 0 h 102"/>
                <a:gd name="T6" fmla="*/ 0 w 1279"/>
                <a:gd name="T7" fmla="*/ 0 h 102"/>
                <a:gd name="T8" fmla="*/ 0 w 1279"/>
                <a:gd name="T9" fmla="*/ 0 h 102"/>
                <a:gd name="T10" fmla="*/ 0 w 1279"/>
                <a:gd name="T11" fmla="*/ 0 h 102"/>
                <a:gd name="T12" fmla="*/ 0 w 1279"/>
                <a:gd name="T13" fmla="*/ 0 h 102"/>
                <a:gd name="T14" fmla="*/ 0 w 1279"/>
                <a:gd name="T15" fmla="*/ 0 h 102"/>
                <a:gd name="T16" fmla="*/ 0 w 1279"/>
                <a:gd name="T17" fmla="*/ 0 h 102"/>
                <a:gd name="T18" fmla="*/ 0 w 1279"/>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9"/>
                <a:gd name="T31" fmla="*/ 0 h 102"/>
                <a:gd name="T32" fmla="*/ 1279 w 1279"/>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9" h="102">
                  <a:moveTo>
                    <a:pt x="0" y="51"/>
                  </a:moveTo>
                  <a:lnTo>
                    <a:pt x="46" y="102"/>
                  </a:lnTo>
                  <a:lnTo>
                    <a:pt x="1279" y="102"/>
                  </a:lnTo>
                  <a:lnTo>
                    <a:pt x="1279" y="0"/>
                  </a:lnTo>
                  <a:lnTo>
                    <a:pt x="46" y="0"/>
                  </a:lnTo>
                  <a:lnTo>
                    <a:pt x="92" y="51"/>
                  </a:lnTo>
                  <a:lnTo>
                    <a:pt x="0" y="51"/>
                  </a:lnTo>
                  <a:lnTo>
                    <a:pt x="0" y="102"/>
                  </a:lnTo>
                  <a:lnTo>
                    <a:pt x="46" y="102"/>
                  </a:lnTo>
                  <a:lnTo>
                    <a:pt x="0" y="51"/>
                  </a:lnTo>
                  <a:close/>
                </a:path>
              </a:pathLst>
            </a:custGeom>
            <a:solidFill>
              <a:srgbClr val="1F1A17"/>
            </a:solidFill>
            <a:ln w="9525">
              <a:noFill/>
              <a:round/>
              <a:headEnd/>
              <a:tailEnd/>
            </a:ln>
          </p:spPr>
          <p:txBody>
            <a:bodyPr/>
            <a:lstStyle/>
            <a:p>
              <a:endParaRPr lang="en-US"/>
            </a:p>
          </p:txBody>
        </p:sp>
        <p:sp>
          <p:nvSpPr>
            <p:cNvPr id="122" name="Freeform 58"/>
            <p:cNvSpPr>
              <a:spLocks/>
            </p:cNvSpPr>
            <p:nvPr/>
          </p:nvSpPr>
          <p:spPr bwMode="auto">
            <a:xfrm>
              <a:off x="7904157" y="3865851"/>
              <a:ext cx="25400" cy="220662"/>
            </a:xfrm>
            <a:custGeom>
              <a:avLst/>
              <a:gdLst>
                <a:gd name="T0" fmla="*/ 0 w 92"/>
                <a:gd name="T1" fmla="*/ 0 h 969"/>
                <a:gd name="T2" fmla="*/ 0 w 92"/>
                <a:gd name="T3" fmla="*/ 0 h 969"/>
                <a:gd name="T4" fmla="*/ 0 w 92"/>
                <a:gd name="T5" fmla="*/ 0 h 969"/>
                <a:gd name="T6" fmla="*/ 0 w 92"/>
                <a:gd name="T7" fmla="*/ 0 h 969"/>
                <a:gd name="T8" fmla="*/ 0 w 92"/>
                <a:gd name="T9" fmla="*/ 0 h 969"/>
                <a:gd name="T10" fmla="*/ 0 w 92"/>
                <a:gd name="T11" fmla="*/ 0 h 969"/>
                <a:gd name="T12" fmla="*/ 0 w 92"/>
                <a:gd name="T13" fmla="*/ 0 h 969"/>
                <a:gd name="T14" fmla="*/ 0 w 92"/>
                <a:gd name="T15" fmla="*/ 0 h 969"/>
                <a:gd name="T16" fmla="*/ 0 w 92"/>
                <a:gd name="T17" fmla="*/ 0 h 969"/>
                <a:gd name="T18" fmla="*/ 0 w 92"/>
                <a:gd name="T19" fmla="*/ 0 h 9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969"/>
                <a:gd name="T32" fmla="*/ 92 w 92"/>
                <a:gd name="T33" fmla="*/ 969 h 9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969">
                  <a:moveTo>
                    <a:pt x="46" y="0"/>
                  </a:moveTo>
                  <a:lnTo>
                    <a:pt x="0" y="51"/>
                  </a:lnTo>
                  <a:lnTo>
                    <a:pt x="0" y="969"/>
                  </a:lnTo>
                  <a:lnTo>
                    <a:pt x="92" y="969"/>
                  </a:lnTo>
                  <a:lnTo>
                    <a:pt x="92" y="51"/>
                  </a:lnTo>
                  <a:lnTo>
                    <a:pt x="46" y="101"/>
                  </a:lnTo>
                  <a:lnTo>
                    <a:pt x="46" y="0"/>
                  </a:lnTo>
                  <a:lnTo>
                    <a:pt x="0" y="0"/>
                  </a:lnTo>
                  <a:lnTo>
                    <a:pt x="0" y="51"/>
                  </a:lnTo>
                  <a:lnTo>
                    <a:pt x="46" y="0"/>
                  </a:lnTo>
                  <a:close/>
                </a:path>
              </a:pathLst>
            </a:custGeom>
            <a:solidFill>
              <a:srgbClr val="1F1A17"/>
            </a:solidFill>
            <a:ln w="9525">
              <a:noFill/>
              <a:round/>
              <a:headEnd/>
              <a:tailEnd/>
            </a:ln>
          </p:spPr>
          <p:txBody>
            <a:bodyPr/>
            <a:lstStyle/>
            <a:p>
              <a:endParaRPr lang="en-US"/>
            </a:p>
          </p:txBody>
        </p:sp>
        <p:sp>
          <p:nvSpPr>
            <p:cNvPr id="123" name="Rectangle 59"/>
            <p:cNvSpPr>
              <a:spLocks noChangeArrowheads="1"/>
            </p:cNvSpPr>
            <p:nvPr/>
          </p:nvSpPr>
          <p:spPr bwMode="auto">
            <a:xfrm>
              <a:off x="6157177" y="4180175"/>
              <a:ext cx="155574" cy="334962"/>
            </a:xfrm>
            <a:prstGeom prst="rect">
              <a:avLst/>
            </a:prstGeom>
            <a:noFill/>
            <a:ln w="9525">
              <a:noFill/>
              <a:miter lim="800000"/>
              <a:headEnd/>
              <a:tailEnd/>
            </a:ln>
          </p:spPr>
          <p:txBody>
            <a:bodyPr wrap="none" lIns="0" tIns="0" rIns="0" bIns="0">
              <a:spAutoFit/>
            </a:bodyPr>
            <a:lstStyle/>
            <a:p>
              <a:pPr eaLnBrk="0" hangingPunct="0"/>
              <a:r>
                <a:rPr lang="en-US" sz="2200">
                  <a:solidFill>
                    <a:srgbClr val="000000"/>
                  </a:solidFill>
                  <a:latin typeface="AvantGarde Bk BT" pitchFamily="34" charset="0"/>
                </a:rPr>
                <a:t>0</a:t>
              </a:r>
              <a:endParaRPr lang="en-US">
                <a:latin typeface="Tahoma" pitchFamily="34" charset="0"/>
              </a:endParaRPr>
            </a:p>
          </p:txBody>
        </p:sp>
        <p:sp>
          <p:nvSpPr>
            <p:cNvPr id="124" name="Rectangle 60"/>
            <p:cNvSpPr>
              <a:spLocks noChangeArrowheads="1"/>
            </p:cNvSpPr>
            <p:nvPr/>
          </p:nvSpPr>
          <p:spPr bwMode="auto">
            <a:xfrm>
              <a:off x="8447932" y="4146838"/>
              <a:ext cx="155574" cy="334962"/>
            </a:xfrm>
            <a:prstGeom prst="rect">
              <a:avLst/>
            </a:prstGeom>
            <a:noFill/>
            <a:ln w="9525">
              <a:noFill/>
              <a:miter lim="800000"/>
              <a:headEnd/>
              <a:tailEnd/>
            </a:ln>
          </p:spPr>
          <p:txBody>
            <a:bodyPr wrap="none" lIns="0" tIns="0" rIns="0" bIns="0">
              <a:spAutoFit/>
            </a:bodyPr>
            <a:lstStyle/>
            <a:p>
              <a:pPr eaLnBrk="0" hangingPunct="0"/>
              <a:r>
                <a:rPr lang="en-US" sz="2200">
                  <a:solidFill>
                    <a:srgbClr val="000000"/>
                  </a:solidFill>
                  <a:latin typeface="AvantGarde Bk BT" pitchFamily="34" charset="0"/>
                </a:rPr>
                <a:t>2</a:t>
              </a:r>
              <a:endParaRPr lang="en-US">
                <a:latin typeface="Tahoma" pitchFamily="34" charset="0"/>
              </a:endParaRPr>
            </a:p>
          </p:txBody>
        </p:sp>
        <p:sp>
          <p:nvSpPr>
            <p:cNvPr id="125" name="Rectangle 61"/>
            <p:cNvSpPr>
              <a:spLocks noChangeArrowheads="1"/>
            </p:cNvSpPr>
            <p:nvPr/>
          </p:nvSpPr>
          <p:spPr bwMode="auto">
            <a:xfrm>
              <a:off x="8611444" y="4118263"/>
              <a:ext cx="153987" cy="334962"/>
            </a:xfrm>
            <a:prstGeom prst="rect">
              <a:avLst/>
            </a:prstGeom>
            <a:noFill/>
            <a:ln w="9525">
              <a:noFill/>
              <a:miter lim="800000"/>
              <a:headEnd/>
              <a:tailEnd/>
            </a:ln>
          </p:spPr>
          <p:txBody>
            <a:bodyPr wrap="none" lIns="0" tIns="0" rIns="0" bIns="0">
              <a:spAutoFit/>
            </a:bodyPr>
            <a:lstStyle/>
            <a:p>
              <a:pPr eaLnBrk="0" hangingPunct="0"/>
              <a:r>
                <a:rPr lang="en-US" sz="2200">
                  <a:solidFill>
                    <a:srgbClr val="000000"/>
                  </a:solidFill>
                  <a:latin typeface="Symbol" pitchFamily="18" charset="2"/>
                </a:rPr>
                <a:t>p</a:t>
              </a:r>
              <a:endParaRPr lang="en-US">
                <a:latin typeface="Tahoma" pitchFamily="34" charset="0"/>
              </a:endParaRPr>
            </a:p>
          </p:txBody>
        </p:sp>
        <p:cxnSp>
          <p:nvCxnSpPr>
            <p:cNvPr id="7" name="Straight Connector 6"/>
            <p:cNvCxnSpPr/>
            <p:nvPr/>
          </p:nvCxnSpPr>
          <p:spPr>
            <a:xfrm>
              <a:off x="8235844" y="3770541"/>
              <a:ext cx="0" cy="313852"/>
            </a:xfrm>
            <a:prstGeom prst="line">
              <a:avLst/>
            </a:prstGeom>
            <a:ln w="19050"/>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886046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546130">
                                            <p:txEl>
                                              <p:pRg st="0" end="0"/>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546130">
                                            <p:txEl>
                                              <p:pRg st="1" end="1"/>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54612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54612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54617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546175"/>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546130">
                                            <p:txEl>
                                              <p:pRg st="2" end="2"/>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546128"/>
                                        </p:tgtEl>
                                        <p:attrNameLst>
                                          <p:attrName>style.visibility</p:attrName>
                                        </p:attrNameLst>
                                      </p:cBhvr>
                                      <p:to>
                                        <p:strVal val="visible"/>
                                      </p:to>
                                    </p:set>
                                  </p:childTnLst>
                                </p:cTn>
                              </p:par>
                              <p:par>
                                <p:cTn id="32" presetID="22" presetClass="exit" presetSubtype="2" fill="hold" nodeType="withEffect">
                                  <p:stCondLst>
                                    <p:cond delay="0"/>
                                  </p:stCondLst>
                                  <p:childTnLst>
                                    <p:animEffect transition="out" filter="wipe(right)">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3546174"/>
                                        </p:tgtEl>
                                      </p:cBhvr>
                                    </p:animEffect>
                                    <p:set>
                                      <p:cBhvr>
                                        <p:cTn id="37" dur="1" fill="hold">
                                          <p:stCondLst>
                                            <p:cond delay="499"/>
                                          </p:stCondLst>
                                        </p:cTn>
                                        <p:tgtEl>
                                          <p:spTgt spid="3546174"/>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3546175"/>
                                        </p:tgtEl>
                                      </p:cBhvr>
                                    </p:animEffect>
                                    <p:set>
                                      <p:cBhvr>
                                        <p:cTn id="40" dur="1" fill="hold">
                                          <p:stCondLst>
                                            <p:cond delay="499"/>
                                          </p:stCondLst>
                                        </p:cTn>
                                        <p:tgtEl>
                                          <p:spTgt spid="3546175"/>
                                        </p:tgtEl>
                                        <p:attrNameLst>
                                          <p:attrName>style.visibility</p:attrName>
                                        </p:attrNameLst>
                                      </p:cBhvr>
                                      <p:to>
                                        <p:strVal val="hidden"/>
                                      </p:to>
                                    </p:set>
                                  </p:childTnLst>
                                </p:cTn>
                              </p:par>
                              <p:par>
                                <p:cTn id="41" presetID="22" presetClass="entr" presetSubtype="2"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right)">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6126" grpId="0" uiExpand="1" animBg="1"/>
      <p:bldP spid="3546127" grpId="0" uiExpand="1" animBg="1"/>
      <p:bldP spid="3546128" grpId="0" animBg="1"/>
      <p:bldP spid="3546130" grpId="0" uiExpand="1" build="p"/>
      <p:bldP spid="3546174" grpId="0" uiExpand="1" animBg="1"/>
      <p:bldP spid="3546174" grpId="1" animBg="1"/>
      <p:bldP spid="3546175" grpId="0" uiExpand="1" animBg="1"/>
      <p:bldP spid="3546175"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SIFT</a:t>
            </a:r>
          </a:p>
        </p:txBody>
      </p:sp>
      <p:sp>
        <p:nvSpPr>
          <p:cNvPr id="3" name="Content Placeholder 2"/>
          <p:cNvSpPr>
            <a:spLocks noGrp="1"/>
          </p:cNvSpPr>
          <p:nvPr>
            <p:ph idx="1"/>
          </p:nvPr>
        </p:nvSpPr>
        <p:spPr>
          <a:xfrm>
            <a:off x="381000" y="990600"/>
            <a:ext cx="8610600" cy="5410200"/>
          </a:xfrm>
        </p:spPr>
        <p:txBody>
          <a:bodyPr>
            <a:normAutofit/>
          </a:bodyPr>
          <a:lstStyle/>
          <a:p>
            <a:r>
              <a:rPr lang="en-US" dirty="0"/>
              <a:t>Find Difference of Gaussian scale-space extrema</a:t>
            </a:r>
          </a:p>
          <a:p>
            <a:r>
              <a:rPr lang="en-US" dirty="0"/>
              <a:t>Post-processing</a:t>
            </a:r>
          </a:p>
          <a:p>
            <a:pPr lvl="1"/>
            <a:r>
              <a:rPr lang="en-US" dirty="0"/>
              <a:t>Position interpolation</a:t>
            </a:r>
          </a:p>
          <a:p>
            <a:pPr lvl="1"/>
            <a:r>
              <a:rPr lang="en-US" dirty="0"/>
              <a:t>Discard low-contrast points</a:t>
            </a:r>
          </a:p>
          <a:p>
            <a:pPr lvl="1"/>
            <a:r>
              <a:rPr lang="en-US" dirty="0"/>
              <a:t>Eliminate points along edges</a:t>
            </a:r>
          </a:p>
          <a:p>
            <a:r>
              <a:rPr lang="en-US" dirty="0"/>
              <a:t>Orientation estimation</a:t>
            </a:r>
          </a:p>
          <a:p>
            <a:r>
              <a:rPr lang="en-US" dirty="0"/>
              <a:t>Descriptor extraction</a:t>
            </a:r>
          </a:p>
          <a:p>
            <a:pPr lvl="1"/>
            <a:r>
              <a:rPr lang="en-US" altLang="en-US" dirty="0">
                <a:latin typeface="Calibri" panose="020F0502020204030204" pitchFamily="34" charset="0"/>
                <a:cs typeface="Calibri" panose="020F0502020204030204" pitchFamily="34" charset="0"/>
              </a:rPr>
              <a:t>Motivation: We want some sensitivity to spatial layout, but not too much, so blocks of histograms give us that.</a:t>
            </a:r>
          </a:p>
        </p:txBody>
      </p:sp>
    </p:spTree>
    <p:extLst>
      <p:ext uri="{BB962C8B-B14F-4D97-AF65-F5344CB8AC3E}">
        <p14:creationId xmlns:p14="http://schemas.microsoft.com/office/powerpoint/2010/main" val="24021245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SIFT Descriptor Extraction</a:t>
            </a:r>
          </a:p>
        </p:txBody>
      </p:sp>
      <p:sp>
        <p:nvSpPr>
          <p:cNvPr id="3" name="Content Placeholder 2"/>
          <p:cNvSpPr>
            <a:spLocks noGrp="1"/>
          </p:cNvSpPr>
          <p:nvPr>
            <p:ph idx="1"/>
          </p:nvPr>
        </p:nvSpPr>
        <p:spPr>
          <a:xfrm>
            <a:off x="304800" y="990600"/>
            <a:ext cx="8610600" cy="5135563"/>
          </a:xfrm>
        </p:spPr>
        <p:txBody>
          <a:bodyPr/>
          <a:lstStyle/>
          <a:p>
            <a:r>
              <a:rPr lang="en-US" dirty="0"/>
              <a:t>Given a </a:t>
            </a:r>
            <a:r>
              <a:rPr lang="en-US" dirty="0" err="1"/>
              <a:t>keypoint</a:t>
            </a:r>
            <a:r>
              <a:rPr lang="en-US" dirty="0"/>
              <a:t> with scale and orientation:</a:t>
            </a:r>
          </a:p>
          <a:p>
            <a:pPr lvl="1"/>
            <a:r>
              <a:rPr lang="en-US" dirty="0"/>
              <a:t>Pick scale-space image which most closely matches estimated scale</a:t>
            </a:r>
          </a:p>
          <a:p>
            <a:pPr lvl="1"/>
            <a:r>
              <a:rPr lang="en-US" dirty="0"/>
              <a:t>Resample image to match orientation OR</a:t>
            </a:r>
          </a:p>
          <a:p>
            <a:pPr lvl="1"/>
            <a:r>
              <a:rPr lang="en-US" dirty="0"/>
              <a:t>Normalize orientation by shifting histogram.</a:t>
            </a:r>
          </a:p>
          <a:p>
            <a:pPr lvl="1"/>
            <a:endParaRPr lang="en-US" dirty="0"/>
          </a:p>
        </p:txBody>
      </p:sp>
      <p:pic>
        <p:nvPicPr>
          <p:cNvPr id="10" name="Picture 9"/>
          <p:cNvPicPr>
            <a:picLocks noChangeAspect="1"/>
          </p:cNvPicPr>
          <p:nvPr/>
        </p:nvPicPr>
        <p:blipFill>
          <a:blip r:embed="rId3"/>
          <a:stretch>
            <a:fillRect/>
          </a:stretch>
        </p:blipFill>
        <p:spPr>
          <a:xfrm>
            <a:off x="1419076" y="4214153"/>
            <a:ext cx="6305847" cy="2618447"/>
          </a:xfrm>
          <a:prstGeom prst="rect">
            <a:avLst/>
          </a:prstGeom>
        </p:spPr>
      </p:pic>
      <p:sp>
        <p:nvSpPr>
          <p:cNvPr id="13" name="Rectangle 12"/>
          <p:cNvSpPr/>
          <p:nvPr/>
        </p:nvSpPr>
        <p:spPr>
          <a:xfrm>
            <a:off x="1295400" y="4137953"/>
            <a:ext cx="1645920" cy="4087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28439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SIFT Descriptor Extraction</a:t>
            </a:r>
          </a:p>
        </p:txBody>
      </p:sp>
      <p:sp>
        <p:nvSpPr>
          <p:cNvPr id="3" name="Content Placeholder 2"/>
          <p:cNvSpPr>
            <a:spLocks noGrp="1"/>
          </p:cNvSpPr>
          <p:nvPr>
            <p:ph idx="1"/>
          </p:nvPr>
        </p:nvSpPr>
        <p:spPr>
          <a:xfrm>
            <a:off x="304800" y="990600"/>
            <a:ext cx="8610600" cy="5135563"/>
          </a:xfrm>
        </p:spPr>
        <p:txBody>
          <a:bodyPr/>
          <a:lstStyle/>
          <a:p>
            <a:r>
              <a:rPr lang="en-US" dirty="0"/>
              <a:t>Given a </a:t>
            </a:r>
            <a:r>
              <a:rPr lang="en-US" dirty="0" err="1"/>
              <a:t>keypoint</a:t>
            </a:r>
            <a:r>
              <a:rPr lang="en-US" dirty="0"/>
              <a:t> with scale and orientation</a:t>
            </a:r>
          </a:p>
        </p:txBody>
      </p:sp>
      <p:sp>
        <p:nvSpPr>
          <p:cNvPr id="4" name="TextBox 3"/>
          <p:cNvSpPr txBox="1">
            <a:spLocks noChangeArrowheads="1"/>
          </p:cNvSpPr>
          <p:nvPr/>
        </p:nvSpPr>
        <p:spPr bwMode="auto">
          <a:xfrm>
            <a:off x="7510219" y="6488668"/>
            <a:ext cx="1633781" cy="369332"/>
          </a:xfrm>
          <a:prstGeom prst="rect">
            <a:avLst/>
          </a:prstGeom>
          <a:noFill/>
          <a:ln w="9525">
            <a:noFill/>
            <a:miter lim="800000"/>
            <a:headEnd/>
            <a:tailEnd/>
          </a:ln>
        </p:spPr>
        <p:txBody>
          <a:bodyPr wrap="none">
            <a:spAutoFit/>
          </a:bodyPr>
          <a:lstStyle/>
          <a:p>
            <a:r>
              <a:rPr lang="en-US" dirty="0" err="1">
                <a:solidFill>
                  <a:schemeClr val="bg1">
                    <a:lumMod val="50000"/>
                  </a:schemeClr>
                </a:solidFill>
              </a:rPr>
              <a:t>Utkarsh</a:t>
            </a:r>
            <a:r>
              <a:rPr lang="en-US" dirty="0">
                <a:solidFill>
                  <a:schemeClr val="bg1">
                    <a:lumMod val="50000"/>
                  </a:schemeClr>
                </a:solidFill>
              </a:rPr>
              <a:t> Sinha</a:t>
            </a:r>
          </a:p>
        </p:txBody>
      </p:sp>
      <p:pic>
        <p:nvPicPr>
          <p:cNvPr id="7" name="Picture 6"/>
          <p:cNvPicPr>
            <a:picLocks noChangeAspect="1"/>
          </p:cNvPicPr>
          <p:nvPr/>
        </p:nvPicPr>
        <p:blipFill>
          <a:blip r:embed="rId3"/>
          <a:stretch>
            <a:fillRect/>
          </a:stretch>
        </p:blipFill>
        <p:spPr>
          <a:xfrm>
            <a:off x="1635050" y="1647779"/>
            <a:ext cx="5950099" cy="3071019"/>
          </a:xfrm>
          <a:prstGeom prst="rect">
            <a:avLst/>
          </a:prstGeom>
        </p:spPr>
      </p:pic>
      <p:pic>
        <p:nvPicPr>
          <p:cNvPr id="8" name="Picture 7"/>
          <p:cNvPicPr>
            <a:picLocks noChangeAspect="1"/>
          </p:cNvPicPr>
          <p:nvPr/>
        </p:nvPicPr>
        <p:blipFill>
          <a:blip r:embed="rId4"/>
          <a:stretch>
            <a:fillRect/>
          </a:stretch>
        </p:blipFill>
        <p:spPr>
          <a:xfrm>
            <a:off x="2530269" y="4571242"/>
            <a:ext cx="4314825" cy="2258604"/>
          </a:xfrm>
          <a:prstGeom prst="rect">
            <a:avLst/>
          </a:prstGeom>
        </p:spPr>
      </p:pic>
      <p:sp>
        <p:nvSpPr>
          <p:cNvPr id="9" name="Rectangle 8"/>
          <p:cNvSpPr/>
          <p:nvPr/>
        </p:nvSpPr>
        <p:spPr>
          <a:xfrm>
            <a:off x="3581400" y="3670300"/>
            <a:ext cx="660400" cy="647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9" idx="2"/>
          </p:cNvCxnSpPr>
          <p:nvPr/>
        </p:nvCxnSpPr>
        <p:spPr>
          <a:xfrm flipH="1">
            <a:off x="3581400" y="4318000"/>
            <a:ext cx="330200" cy="40079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225419" y="5107086"/>
            <a:ext cx="1330250" cy="1200329"/>
          </a:xfrm>
          <a:prstGeom prst="rect">
            <a:avLst/>
          </a:prstGeom>
          <a:noFill/>
        </p:spPr>
        <p:txBody>
          <a:bodyPr wrap="square" rtlCol="0">
            <a:spAutoFit/>
          </a:bodyPr>
          <a:lstStyle/>
          <a:p>
            <a:pPr algn="ctr"/>
            <a:r>
              <a:rPr lang="en-US" dirty="0"/>
              <a:t>Gradient magnitude and orientation</a:t>
            </a:r>
          </a:p>
        </p:txBody>
      </p:sp>
      <p:sp>
        <p:nvSpPr>
          <p:cNvPr id="13" name="TextBox 12"/>
          <p:cNvSpPr txBox="1"/>
          <p:nvPr/>
        </p:nvSpPr>
        <p:spPr>
          <a:xfrm>
            <a:off x="6959394" y="5107086"/>
            <a:ext cx="1956006" cy="923330"/>
          </a:xfrm>
          <a:prstGeom prst="rect">
            <a:avLst/>
          </a:prstGeom>
          <a:noFill/>
        </p:spPr>
        <p:txBody>
          <a:bodyPr wrap="square" rtlCol="0">
            <a:spAutoFit/>
          </a:bodyPr>
          <a:lstStyle/>
          <a:p>
            <a:r>
              <a:rPr lang="en-US" dirty="0"/>
              <a:t>8 bin ‘histogram’</a:t>
            </a:r>
          </a:p>
          <a:p>
            <a:r>
              <a:rPr lang="en-US" dirty="0"/>
              <a:t>- add magnitude amounts!</a:t>
            </a:r>
          </a:p>
        </p:txBody>
      </p:sp>
    </p:spTree>
    <p:extLst>
      <p:ext uri="{BB962C8B-B14F-4D97-AF65-F5344CB8AC3E}">
        <p14:creationId xmlns:p14="http://schemas.microsoft.com/office/powerpoint/2010/main" val="1352709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a:t>Quick review: Harris Corner Detector</a:t>
            </a:r>
          </a:p>
        </p:txBody>
      </p:sp>
      <p:sp>
        <p:nvSpPr>
          <p:cNvPr id="3" name="Date Placeholder 2"/>
          <p:cNvSpPr>
            <a:spLocks noGrp="1"/>
          </p:cNvSpPr>
          <p:nvPr>
            <p:ph type="dt" sz="half" idx="10"/>
          </p:nvPr>
        </p:nvSpPr>
        <p:spPr/>
        <p:txBody>
          <a:bodyPr/>
          <a:lstStyle/>
          <a:p>
            <a:r>
              <a:rPr lang="en-US"/>
              <a:t>17-Oct-17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6</a:t>
            </a:fld>
            <a:endParaRPr lang="en-US" dirty="0"/>
          </a:p>
        </p:txBody>
      </p:sp>
      <p:sp>
        <p:nvSpPr>
          <p:cNvPr id="27" name="Content Placeholder 2"/>
          <p:cNvSpPr txBox="1">
            <a:spLocks/>
          </p:cNvSpPr>
          <p:nvPr/>
        </p:nvSpPr>
        <p:spPr>
          <a:xfrm>
            <a:off x="457200" y="1600200"/>
            <a:ext cx="8229600" cy="4525963"/>
          </a:xfrm>
          <a:prstGeom prst="rect">
            <a:avLst/>
          </a:prstGeom>
        </p:spPr>
        <p:txBody>
          <a:bodyPr>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a:p>
          <a:p>
            <a:endParaRPr lang="en-US"/>
          </a:p>
          <a:p>
            <a:pPr>
              <a:buFontTx/>
              <a:buNone/>
            </a:pPr>
            <a:endParaRPr lang="en-US"/>
          </a:p>
          <a:p>
            <a:endParaRPr lang="en-US"/>
          </a:p>
          <a:p>
            <a:endParaRPr lang="en-US"/>
          </a:p>
          <a:p>
            <a:endParaRPr lang="en-US"/>
          </a:p>
          <a:p>
            <a:endParaRPr lang="en-US"/>
          </a:p>
          <a:p>
            <a:r>
              <a:rPr lang="en-US"/>
              <a:t>Fast approximation</a:t>
            </a:r>
          </a:p>
          <a:p>
            <a:pPr lvl="1"/>
            <a:r>
              <a:rPr lang="en-US"/>
              <a:t>Avoid computing the</a:t>
            </a:r>
            <a:br>
              <a:rPr lang="en-US"/>
            </a:br>
            <a:r>
              <a:rPr lang="en-US"/>
              <a:t>eigenvalues</a:t>
            </a:r>
          </a:p>
          <a:p>
            <a:pPr lvl="1"/>
            <a:r>
              <a:rPr lang="el-GR" i="1">
                <a:solidFill>
                  <a:srgbClr val="000000"/>
                </a:solidFill>
                <a:latin typeface="Times New Roman" pitchFamily="18" charset="0"/>
                <a:cs typeface="Arial" pitchFamily="34" charset="0"/>
              </a:rPr>
              <a:t>α</a:t>
            </a:r>
            <a:r>
              <a:rPr lang="en-US">
                <a:solidFill>
                  <a:srgbClr val="000000"/>
                </a:solidFill>
                <a:cs typeface="Arial" pitchFamily="34" charset="0"/>
              </a:rPr>
              <a:t>: constant</a:t>
            </a:r>
            <a:br>
              <a:rPr lang="en-US">
                <a:solidFill>
                  <a:srgbClr val="000000"/>
                </a:solidFill>
                <a:cs typeface="Arial" pitchFamily="34" charset="0"/>
              </a:rPr>
            </a:br>
            <a:r>
              <a:rPr lang="en-US">
                <a:solidFill>
                  <a:srgbClr val="000000"/>
                </a:solidFill>
                <a:cs typeface="Arial" pitchFamily="34" charset="0"/>
              </a:rPr>
              <a:t>(0.04 to 0.06)</a:t>
            </a:r>
            <a:endParaRPr lang="el-GR">
              <a:solidFill>
                <a:srgbClr val="000000"/>
              </a:solidFill>
              <a:cs typeface="Arial" pitchFamily="34" charset="0"/>
            </a:endParaRPr>
          </a:p>
          <a:p>
            <a:pPr lvl="1"/>
            <a:endParaRPr lang="de-CH" dirty="0"/>
          </a:p>
        </p:txBody>
      </p:sp>
      <p:graphicFrame>
        <p:nvGraphicFramePr>
          <p:cNvPr id="28" name="Object 16"/>
          <p:cNvGraphicFramePr>
            <a:graphicFrameLocks noChangeAspect="1"/>
          </p:cNvGraphicFramePr>
          <p:nvPr/>
        </p:nvGraphicFramePr>
        <p:xfrm>
          <a:off x="1138238" y="1141413"/>
          <a:ext cx="6899275" cy="571500"/>
        </p:xfrm>
        <a:graphic>
          <a:graphicData uri="http://schemas.openxmlformats.org/presentationml/2006/ole">
            <mc:AlternateContent xmlns:mc="http://schemas.openxmlformats.org/markup-compatibility/2006">
              <mc:Choice xmlns:v="urn:schemas-microsoft-com:vml" Requires="v">
                <p:oleObj spid="_x0000_s76829" name="Equation" r:id="rId3" imgW="2755900" imgH="228600" progId="Equation.3">
                  <p:embed/>
                </p:oleObj>
              </mc:Choice>
              <mc:Fallback>
                <p:oleObj name="Equation" r:id="rId3" imgW="2755900" imgH="228600" progId="Equation.3">
                  <p:embed/>
                  <p:pic>
                    <p:nvPicPr>
                      <p:cNvPr id="0" name=""/>
                      <p:cNvPicPr>
                        <a:picLocks noChangeAspect="1" noChangeArrowheads="1"/>
                      </p:cNvPicPr>
                      <p:nvPr/>
                    </p:nvPicPr>
                    <p:blipFill>
                      <a:blip r:embed="rId4"/>
                      <a:srcRect/>
                      <a:stretch>
                        <a:fillRect/>
                      </a:stretch>
                    </p:blipFill>
                    <p:spPr bwMode="auto">
                      <a:xfrm>
                        <a:off x="1138238" y="1141413"/>
                        <a:ext cx="6899275" cy="5715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9" name="TextBox 19"/>
          <p:cNvSpPr txBox="1">
            <a:spLocks noChangeArrowheads="1"/>
          </p:cNvSpPr>
          <p:nvPr/>
        </p:nvSpPr>
        <p:spPr bwMode="auto">
          <a:xfrm rot="16200000">
            <a:off x="-1112371" y="4905375"/>
            <a:ext cx="256857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r>
              <a:rPr lang="en-US" sz="1400" b="0" dirty="0">
                <a:solidFill>
                  <a:srgbClr val="000000"/>
                </a:solidFill>
              </a:rPr>
              <a:t>Slide credit: Kristen </a:t>
            </a:r>
            <a:r>
              <a:rPr lang="en-US" sz="1400" b="0" dirty="0" err="1">
                <a:solidFill>
                  <a:srgbClr val="000000"/>
                </a:solidFill>
              </a:rPr>
              <a:t>Grauman</a:t>
            </a:r>
            <a:endParaRPr lang="de-CH" sz="1400" b="0" dirty="0">
              <a:solidFill>
                <a:srgbClr val="000000"/>
              </a:solidFill>
            </a:endParaRPr>
          </a:p>
        </p:txBody>
      </p:sp>
      <p:sp>
        <p:nvSpPr>
          <p:cNvPr id="30" name="Rectangle 4"/>
          <p:cNvSpPr>
            <a:spLocks noChangeArrowheads="1"/>
          </p:cNvSpPr>
          <p:nvPr/>
        </p:nvSpPr>
        <p:spPr bwMode="auto">
          <a:xfrm>
            <a:off x="4038600" y="1858963"/>
            <a:ext cx="4343400" cy="4343400"/>
          </a:xfrm>
          <a:prstGeom prst="rect">
            <a:avLst/>
          </a:prstGeom>
          <a:solidFill>
            <a:srgbClr val="F38F67"/>
          </a:solidFill>
          <a:ln w="9525">
            <a:solidFill>
              <a:srgbClr val="000000"/>
            </a:solidFill>
            <a:miter lim="800000"/>
            <a:headEnd/>
            <a:tailEnd/>
          </a:ln>
        </p:spPr>
        <p:txBody>
          <a:bodyPr wrap="none" anchor="ctr"/>
          <a:lstStyle/>
          <a:p>
            <a:endParaRPr lang="de-DE">
              <a:solidFill>
                <a:srgbClr val="000000"/>
              </a:solidFill>
              <a:latin typeface="Arial" pitchFamily="34" charset="0"/>
            </a:endParaRPr>
          </a:p>
        </p:txBody>
      </p:sp>
      <p:sp>
        <p:nvSpPr>
          <p:cNvPr id="31" name="Freeform 7"/>
          <p:cNvSpPr>
            <a:spLocks/>
          </p:cNvSpPr>
          <p:nvPr/>
        </p:nvSpPr>
        <p:spPr bwMode="auto">
          <a:xfrm>
            <a:off x="4495800" y="1858963"/>
            <a:ext cx="3886200" cy="3937000"/>
          </a:xfrm>
          <a:custGeom>
            <a:avLst/>
            <a:gdLst>
              <a:gd name="T0" fmla="*/ 0 w 2448"/>
              <a:gd name="T1" fmla="*/ 2147483647 h 2480"/>
              <a:gd name="T2" fmla="*/ 2147483647 w 2448"/>
              <a:gd name="T3" fmla="*/ 0 h 2480"/>
              <a:gd name="T4" fmla="*/ 2147483647 w 2448"/>
              <a:gd name="T5" fmla="*/ 0 h 2480"/>
              <a:gd name="T6" fmla="*/ 2147483647 w 2448"/>
              <a:gd name="T7" fmla="*/ 2147483647 h 2480"/>
              <a:gd name="T8" fmla="*/ 2147483647 w 2448"/>
              <a:gd name="T9" fmla="*/ 2147483647 h 2480"/>
              <a:gd name="T10" fmla="*/ 0 w 2448"/>
              <a:gd name="T11" fmla="*/ 2147483647 h 2480"/>
              <a:gd name="T12" fmla="*/ 0 60000 65536"/>
              <a:gd name="T13" fmla="*/ 0 60000 65536"/>
              <a:gd name="T14" fmla="*/ 0 60000 65536"/>
              <a:gd name="T15" fmla="*/ 0 60000 65536"/>
              <a:gd name="T16" fmla="*/ 0 60000 65536"/>
              <a:gd name="T17" fmla="*/ 0 60000 65536"/>
              <a:gd name="T18" fmla="*/ 0 w 2448"/>
              <a:gd name="T19" fmla="*/ 0 h 2480"/>
              <a:gd name="T20" fmla="*/ 2448 w 2448"/>
              <a:gd name="T21" fmla="*/ 2480 h 2480"/>
            </a:gdLst>
            <a:ahLst/>
            <a:cxnLst>
              <a:cxn ang="T12">
                <a:pos x="T0" y="T1"/>
              </a:cxn>
              <a:cxn ang="T13">
                <a:pos x="T2" y="T3"/>
              </a:cxn>
              <a:cxn ang="T14">
                <a:pos x="T4" y="T5"/>
              </a:cxn>
              <a:cxn ang="T15">
                <a:pos x="T6" y="T7"/>
              </a:cxn>
              <a:cxn ang="T16">
                <a:pos x="T8" y="T9"/>
              </a:cxn>
              <a:cxn ang="T17">
                <a:pos x="T10" y="T11"/>
              </a:cxn>
            </a:cxnLst>
            <a:rect l="T18" t="T19" r="T20" b="T21"/>
            <a:pathLst>
              <a:path w="2448" h="2480">
                <a:moveTo>
                  <a:pt x="0" y="1920"/>
                </a:moveTo>
                <a:lnTo>
                  <a:pt x="672" y="0"/>
                </a:lnTo>
                <a:lnTo>
                  <a:pt x="2448" y="0"/>
                </a:lnTo>
                <a:lnTo>
                  <a:pt x="2448" y="1872"/>
                </a:lnTo>
                <a:lnTo>
                  <a:pt x="555" y="2480"/>
                </a:lnTo>
                <a:lnTo>
                  <a:pt x="0" y="1920"/>
                </a:lnTo>
                <a:close/>
              </a:path>
            </a:pathLst>
          </a:custGeom>
          <a:solidFill>
            <a:srgbClr val="00CC99"/>
          </a:solidFill>
          <a:ln w="9525">
            <a:solidFill>
              <a:srgbClr val="000000"/>
            </a:solidFill>
            <a:round/>
            <a:headEnd/>
            <a:tailEnd/>
          </a:ln>
        </p:spPr>
        <p:txBody>
          <a:bodyPr/>
          <a:lstStyle/>
          <a:p>
            <a:endParaRPr lang="en-US"/>
          </a:p>
        </p:txBody>
      </p:sp>
      <p:sp>
        <p:nvSpPr>
          <p:cNvPr id="32" name="AutoShape 8"/>
          <p:cNvSpPr>
            <a:spLocks noChangeArrowheads="1"/>
          </p:cNvSpPr>
          <p:nvPr/>
        </p:nvSpPr>
        <p:spPr bwMode="auto">
          <a:xfrm>
            <a:off x="4038600" y="4449763"/>
            <a:ext cx="1749425" cy="1752600"/>
          </a:xfrm>
          <a:prstGeom prst="rtTriangle">
            <a:avLst/>
          </a:prstGeom>
          <a:solidFill>
            <a:srgbClr val="B2B2B2"/>
          </a:solidFill>
          <a:ln w="9525">
            <a:solidFill>
              <a:srgbClr val="000000"/>
            </a:solidFill>
            <a:miter lim="800000"/>
            <a:headEnd/>
            <a:tailEnd/>
          </a:ln>
        </p:spPr>
        <p:txBody>
          <a:bodyPr wrap="none" anchor="ctr"/>
          <a:lstStyle/>
          <a:p>
            <a:endParaRPr lang="de-DE">
              <a:solidFill>
                <a:srgbClr val="000000"/>
              </a:solidFill>
              <a:latin typeface="Arial" pitchFamily="34" charset="0"/>
            </a:endParaRPr>
          </a:p>
        </p:txBody>
      </p:sp>
      <p:sp>
        <p:nvSpPr>
          <p:cNvPr id="33" name="Rectangle 9"/>
          <p:cNvSpPr>
            <a:spLocks noChangeArrowheads="1"/>
          </p:cNvSpPr>
          <p:nvPr/>
        </p:nvSpPr>
        <p:spPr bwMode="auto">
          <a:xfrm>
            <a:off x="5667375" y="2468563"/>
            <a:ext cx="1350963" cy="646331"/>
          </a:xfrm>
          <a:prstGeom prst="rect">
            <a:avLst/>
          </a:prstGeom>
          <a:noFill/>
          <a:ln w="9525">
            <a:noFill/>
            <a:miter lim="800000"/>
            <a:headEnd/>
            <a:tailEnd/>
          </a:ln>
        </p:spPr>
        <p:txBody>
          <a:bodyPr>
            <a:spAutoFit/>
          </a:bodyPr>
          <a:lstStyle/>
          <a:p>
            <a:r>
              <a:rPr lang="en-US" dirty="0">
                <a:solidFill>
                  <a:srgbClr val="0033CC"/>
                </a:solidFill>
                <a:cs typeface="Times New Roman" pitchFamily="18" charset="0"/>
                <a:sym typeface="Symbol" pitchFamily="18" charset="2"/>
              </a:rPr>
              <a:t>“Corner”</a:t>
            </a:r>
            <a:br>
              <a:rPr lang="en-US" sz="2400" dirty="0">
                <a:solidFill>
                  <a:srgbClr val="000000"/>
                </a:solidFill>
                <a:latin typeface="Times New Roman" pitchFamily="18" charset="0"/>
                <a:cs typeface="Times New Roman" pitchFamily="18" charset="0"/>
                <a:sym typeface="Symbol" pitchFamily="18" charset="2"/>
              </a:rPr>
            </a:br>
            <a:r>
              <a:rPr lang="en-US" dirty="0">
                <a:solidFill>
                  <a:srgbClr val="000000"/>
                </a:solidFill>
                <a:latin typeface="Times New Roman" pitchFamily="18" charset="0"/>
                <a:cs typeface="Times New Roman" pitchFamily="18" charset="0"/>
                <a:sym typeface="Symbol" pitchFamily="18" charset="2"/>
              </a:rPr>
              <a:t> </a:t>
            </a:r>
            <a:r>
              <a:rPr lang="en-US" i="1" dirty="0" err="1">
                <a:solidFill>
                  <a:srgbClr val="000000"/>
                </a:solidFill>
                <a:latin typeface="Times New Roman" pitchFamily="18" charset="0"/>
                <a:cs typeface="Times New Roman" pitchFamily="18" charset="0"/>
                <a:sym typeface="Symbol" pitchFamily="18" charset="2"/>
              </a:rPr>
              <a:t>θ</a:t>
            </a:r>
            <a:r>
              <a:rPr lang="en-US" dirty="0">
                <a:solidFill>
                  <a:srgbClr val="000000"/>
                </a:solidFill>
                <a:latin typeface="Times New Roman" pitchFamily="18" charset="0"/>
                <a:cs typeface="Times New Roman" pitchFamily="18" charset="0"/>
                <a:sym typeface="Symbol" pitchFamily="18" charset="2"/>
              </a:rPr>
              <a:t> &gt; 0</a:t>
            </a:r>
            <a:endParaRPr lang="ru-RU" sz="1800" dirty="0">
              <a:solidFill>
                <a:srgbClr val="000000"/>
              </a:solidFill>
              <a:cs typeface="Times New Roman" pitchFamily="18" charset="0"/>
              <a:sym typeface="Symbol" pitchFamily="18" charset="2"/>
            </a:endParaRPr>
          </a:p>
        </p:txBody>
      </p:sp>
      <p:sp>
        <p:nvSpPr>
          <p:cNvPr id="34" name="Rectangle 11"/>
          <p:cNvSpPr>
            <a:spLocks noChangeArrowheads="1"/>
          </p:cNvSpPr>
          <p:nvPr/>
        </p:nvSpPr>
        <p:spPr bwMode="auto">
          <a:xfrm>
            <a:off x="7162800" y="5360988"/>
            <a:ext cx="1295400" cy="646331"/>
          </a:xfrm>
          <a:prstGeom prst="rect">
            <a:avLst/>
          </a:prstGeom>
          <a:noFill/>
          <a:ln w="9525">
            <a:noFill/>
            <a:miter lim="800000"/>
            <a:headEnd/>
            <a:tailEnd/>
          </a:ln>
        </p:spPr>
        <p:txBody>
          <a:bodyPr>
            <a:spAutoFit/>
          </a:bodyPr>
          <a:lstStyle/>
          <a:p>
            <a:r>
              <a:rPr lang="en-US" dirty="0">
                <a:solidFill>
                  <a:srgbClr val="0033CC"/>
                </a:solidFill>
                <a:cs typeface="Times New Roman" pitchFamily="18" charset="0"/>
                <a:sym typeface="Symbol" pitchFamily="18" charset="2"/>
              </a:rPr>
              <a:t>“Edge” </a:t>
            </a:r>
            <a:br>
              <a:rPr lang="en-US" dirty="0">
                <a:solidFill>
                  <a:srgbClr val="000000"/>
                </a:solidFill>
                <a:cs typeface="Times New Roman" pitchFamily="18" charset="0"/>
                <a:sym typeface="Symbol" pitchFamily="18" charset="2"/>
              </a:rPr>
            </a:br>
            <a:r>
              <a:rPr lang="en-US" sz="1800" i="1" dirty="0">
                <a:solidFill>
                  <a:srgbClr val="000000"/>
                </a:solidFill>
                <a:latin typeface="Times New Roman" pitchFamily="18" charset="0"/>
                <a:cs typeface="Times New Roman" pitchFamily="18" charset="0"/>
                <a:sym typeface="Symbol" pitchFamily="18" charset="2"/>
              </a:rPr>
              <a:t> </a:t>
            </a:r>
            <a:r>
              <a:rPr lang="en-US" i="1" dirty="0" err="1">
                <a:solidFill>
                  <a:srgbClr val="000000"/>
                </a:solidFill>
                <a:latin typeface="Times New Roman" pitchFamily="18" charset="0"/>
                <a:cs typeface="Times New Roman" pitchFamily="18" charset="0"/>
                <a:sym typeface="Symbol" pitchFamily="18" charset="2"/>
              </a:rPr>
              <a:t>θ</a:t>
            </a:r>
            <a:r>
              <a:rPr lang="en-US" dirty="0">
                <a:solidFill>
                  <a:srgbClr val="000000"/>
                </a:solidFill>
                <a:latin typeface="Times New Roman" pitchFamily="18" charset="0"/>
                <a:cs typeface="Times New Roman" pitchFamily="18" charset="0"/>
                <a:sym typeface="Symbol" pitchFamily="18" charset="2"/>
              </a:rPr>
              <a:t> &lt; 0</a:t>
            </a:r>
            <a:endParaRPr lang="ru-RU" sz="1800" b="0" i="1" dirty="0">
              <a:solidFill>
                <a:srgbClr val="000000"/>
              </a:solidFill>
              <a:latin typeface="Times New Roman" pitchFamily="18" charset="0"/>
              <a:cs typeface="Times New Roman" pitchFamily="18" charset="0"/>
              <a:sym typeface="Symbol" pitchFamily="18" charset="2"/>
            </a:endParaRPr>
          </a:p>
        </p:txBody>
      </p:sp>
      <p:sp>
        <p:nvSpPr>
          <p:cNvPr id="35" name="Rectangle 12"/>
          <p:cNvSpPr>
            <a:spLocks noChangeArrowheads="1"/>
          </p:cNvSpPr>
          <p:nvPr/>
        </p:nvSpPr>
        <p:spPr bwMode="auto">
          <a:xfrm>
            <a:off x="4114800" y="2060575"/>
            <a:ext cx="1295400" cy="646331"/>
          </a:xfrm>
          <a:prstGeom prst="rect">
            <a:avLst/>
          </a:prstGeom>
          <a:noFill/>
          <a:ln w="9525">
            <a:noFill/>
            <a:miter lim="800000"/>
            <a:headEnd/>
            <a:tailEnd/>
          </a:ln>
        </p:spPr>
        <p:txBody>
          <a:bodyPr>
            <a:spAutoFit/>
          </a:bodyPr>
          <a:lstStyle/>
          <a:p>
            <a:r>
              <a:rPr lang="en-US" dirty="0">
                <a:solidFill>
                  <a:srgbClr val="0033CC"/>
                </a:solidFill>
                <a:cs typeface="Times New Roman" pitchFamily="18" charset="0"/>
                <a:sym typeface="Symbol" pitchFamily="18" charset="2"/>
              </a:rPr>
              <a:t>“Edge” </a:t>
            </a:r>
            <a:br>
              <a:rPr lang="en-US" dirty="0">
                <a:solidFill>
                  <a:srgbClr val="000000"/>
                </a:solidFill>
                <a:latin typeface="Times New Roman" pitchFamily="18" charset="0"/>
                <a:cs typeface="Times New Roman" pitchFamily="18" charset="0"/>
                <a:sym typeface="Symbol" pitchFamily="18" charset="2"/>
              </a:rPr>
            </a:br>
            <a:r>
              <a:rPr lang="en-US" i="1" dirty="0">
                <a:solidFill>
                  <a:srgbClr val="000000"/>
                </a:solidFill>
                <a:latin typeface="Times New Roman" pitchFamily="18" charset="0"/>
                <a:cs typeface="Times New Roman" pitchFamily="18" charset="0"/>
                <a:sym typeface="Symbol" pitchFamily="18" charset="2"/>
              </a:rPr>
              <a:t> </a:t>
            </a:r>
            <a:r>
              <a:rPr lang="en-US" b="0" i="1" dirty="0" err="1">
                <a:solidFill>
                  <a:srgbClr val="000000"/>
                </a:solidFill>
                <a:latin typeface="Times New Roman" pitchFamily="18" charset="0"/>
                <a:cs typeface="Times New Roman" pitchFamily="18" charset="0"/>
                <a:sym typeface="Symbol" pitchFamily="18" charset="2"/>
              </a:rPr>
              <a:t>θ</a:t>
            </a:r>
            <a:r>
              <a:rPr lang="en-US" dirty="0">
                <a:solidFill>
                  <a:srgbClr val="000000"/>
                </a:solidFill>
                <a:latin typeface="Times New Roman" pitchFamily="18" charset="0"/>
                <a:cs typeface="Times New Roman" pitchFamily="18" charset="0"/>
                <a:sym typeface="Symbol" pitchFamily="18" charset="2"/>
              </a:rPr>
              <a:t> &lt; 0</a:t>
            </a:r>
            <a:endParaRPr lang="ru-RU" sz="1800" b="0" i="1" dirty="0">
              <a:solidFill>
                <a:srgbClr val="000000"/>
              </a:solidFill>
              <a:latin typeface="Times New Roman" pitchFamily="18" charset="0"/>
              <a:cs typeface="Times New Roman" pitchFamily="18" charset="0"/>
              <a:sym typeface="Symbol" pitchFamily="18" charset="2"/>
            </a:endParaRPr>
          </a:p>
        </p:txBody>
      </p:sp>
      <p:sp>
        <p:nvSpPr>
          <p:cNvPr id="36" name="Rectangle 13"/>
          <p:cNvSpPr>
            <a:spLocks noChangeArrowheads="1"/>
          </p:cNvSpPr>
          <p:nvPr/>
        </p:nvSpPr>
        <p:spPr bwMode="auto">
          <a:xfrm>
            <a:off x="3962400" y="5287963"/>
            <a:ext cx="1219200" cy="708025"/>
          </a:xfrm>
          <a:prstGeom prst="rect">
            <a:avLst/>
          </a:prstGeom>
          <a:noFill/>
          <a:ln w="9525">
            <a:noFill/>
            <a:miter lim="800000"/>
            <a:headEnd/>
            <a:tailEnd/>
          </a:ln>
        </p:spPr>
        <p:txBody>
          <a:bodyPr>
            <a:spAutoFit/>
          </a:bodyPr>
          <a:lstStyle/>
          <a:p>
            <a:pPr algn="ctr"/>
            <a:r>
              <a:rPr lang="en-US">
                <a:solidFill>
                  <a:srgbClr val="0033CC"/>
                </a:solidFill>
                <a:cs typeface="Times New Roman" pitchFamily="18" charset="0"/>
                <a:sym typeface="Symbol" pitchFamily="18" charset="2"/>
              </a:rPr>
              <a:t>“Flat” region</a:t>
            </a:r>
            <a:endParaRPr lang="ru-RU">
              <a:solidFill>
                <a:srgbClr val="0033CC"/>
              </a:solidFill>
              <a:cs typeface="Times New Roman" pitchFamily="18" charset="0"/>
              <a:sym typeface="Symbol" pitchFamily="18" charset="2"/>
            </a:endParaRPr>
          </a:p>
        </p:txBody>
      </p:sp>
      <p:sp>
        <p:nvSpPr>
          <p:cNvPr id="37" name="Oval 15"/>
          <p:cNvSpPr>
            <a:spLocks noChangeArrowheads="1"/>
          </p:cNvSpPr>
          <p:nvPr/>
        </p:nvSpPr>
        <p:spPr bwMode="auto">
          <a:xfrm>
            <a:off x="6934200" y="2239963"/>
            <a:ext cx="609600" cy="638175"/>
          </a:xfrm>
          <a:prstGeom prst="ellipse">
            <a:avLst/>
          </a:prstGeom>
          <a:solidFill>
            <a:srgbClr val="000099"/>
          </a:solidFill>
          <a:ln w="9525">
            <a:solidFill>
              <a:srgbClr val="000000"/>
            </a:solidFill>
            <a:round/>
            <a:headEnd/>
            <a:tailEnd/>
          </a:ln>
        </p:spPr>
        <p:txBody>
          <a:bodyPr wrap="none" anchor="ctr"/>
          <a:lstStyle/>
          <a:p>
            <a:endParaRPr lang="de-DE">
              <a:solidFill>
                <a:srgbClr val="000000"/>
              </a:solidFill>
              <a:latin typeface="Arial" pitchFamily="34" charset="0"/>
            </a:endParaRPr>
          </a:p>
        </p:txBody>
      </p:sp>
      <p:sp>
        <p:nvSpPr>
          <p:cNvPr id="38" name="Oval 16"/>
          <p:cNvSpPr>
            <a:spLocks noChangeArrowheads="1"/>
          </p:cNvSpPr>
          <p:nvPr/>
        </p:nvSpPr>
        <p:spPr bwMode="auto">
          <a:xfrm>
            <a:off x="4184650" y="1935163"/>
            <a:ext cx="927100" cy="125412"/>
          </a:xfrm>
          <a:prstGeom prst="ellipse">
            <a:avLst/>
          </a:prstGeom>
          <a:solidFill>
            <a:srgbClr val="000099"/>
          </a:solidFill>
          <a:ln w="9525">
            <a:solidFill>
              <a:srgbClr val="000000"/>
            </a:solidFill>
            <a:round/>
            <a:headEnd/>
            <a:tailEnd/>
          </a:ln>
        </p:spPr>
        <p:txBody>
          <a:bodyPr wrap="none" anchor="ctr"/>
          <a:lstStyle/>
          <a:p>
            <a:endParaRPr lang="de-DE">
              <a:solidFill>
                <a:srgbClr val="000000"/>
              </a:solidFill>
              <a:latin typeface="Arial" pitchFamily="34" charset="0"/>
            </a:endParaRPr>
          </a:p>
        </p:txBody>
      </p:sp>
      <p:sp>
        <p:nvSpPr>
          <p:cNvPr id="39" name="Oval 17"/>
          <p:cNvSpPr>
            <a:spLocks noChangeArrowheads="1"/>
          </p:cNvSpPr>
          <p:nvPr/>
        </p:nvSpPr>
        <p:spPr bwMode="auto">
          <a:xfrm>
            <a:off x="4267200" y="5059363"/>
            <a:ext cx="152400" cy="152400"/>
          </a:xfrm>
          <a:prstGeom prst="ellipse">
            <a:avLst/>
          </a:prstGeom>
          <a:solidFill>
            <a:srgbClr val="000099"/>
          </a:solidFill>
          <a:ln w="9525">
            <a:solidFill>
              <a:srgbClr val="000000"/>
            </a:solidFill>
            <a:round/>
            <a:headEnd/>
            <a:tailEnd/>
          </a:ln>
        </p:spPr>
        <p:txBody>
          <a:bodyPr wrap="none" anchor="ctr"/>
          <a:lstStyle/>
          <a:p>
            <a:endParaRPr lang="de-DE">
              <a:solidFill>
                <a:srgbClr val="000000"/>
              </a:solidFill>
              <a:latin typeface="Arial" pitchFamily="34" charset="0"/>
            </a:endParaRPr>
          </a:p>
        </p:txBody>
      </p:sp>
      <p:sp>
        <p:nvSpPr>
          <p:cNvPr id="40" name="Oval 18"/>
          <p:cNvSpPr>
            <a:spLocks noChangeArrowheads="1"/>
          </p:cNvSpPr>
          <p:nvPr/>
        </p:nvSpPr>
        <p:spPr bwMode="auto">
          <a:xfrm rot="5542000">
            <a:off x="6650832" y="5663406"/>
            <a:ext cx="927100" cy="125413"/>
          </a:xfrm>
          <a:prstGeom prst="ellipse">
            <a:avLst/>
          </a:prstGeom>
          <a:solidFill>
            <a:srgbClr val="000099"/>
          </a:solidFill>
          <a:ln w="9525">
            <a:solidFill>
              <a:srgbClr val="000000"/>
            </a:solidFill>
            <a:round/>
            <a:headEnd/>
            <a:tailEnd/>
          </a:ln>
        </p:spPr>
        <p:txBody>
          <a:bodyPr wrap="none" anchor="ctr"/>
          <a:lstStyle/>
          <a:p>
            <a:endParaRPr lang="de-DE">
              <a:solidFill>
                <a:srgbClr val="000000"/>
              </a:solidFill>
              <a:latin typeface="Arial" pitchFamily="34" charset="0"/>
            </a:endParaRPr>
          </a:p>
        </p:txBody>
      </p:sp>
      <p:sp>
        <p:nvSpPr>
          <p:cNvPr id="41" name="Rectangle 5"/>
          <p:cNvSpPr>
            <a:spLocks noChangeArrowheads="1"/>
          </p:cNvSpPr>
          <p:nvPr/>
        </p:nvSpPr>
        <p:spPr bwMode="auto">
          <a:xfrm>
            <a:off x="8229600" y="5795963"/>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ru-RU" sz="2400" b="0" i="1" dirty="0">
                <a:solidFill>
                  <a:srgbClr val="000000"/>
                </a:solidFill>
                <a:latin typeface="Times New Roman" pitchFamily="18" charset="0"/>
                <a:cs typeface="Times New Roman" pitchFamily="18" charset="0"/>
                <a:sym typeface="Symbol" pitchFamily="18" charset="2"/>
              </a:rPr>
              <a:t></a:t>
            </a:r>
            <a:r>
              <a:rPr lang="en-US" sz="2400" b="0" i="1" baseline="-25000" dirty="0">
                <a:solidFill>
                  <a:srgbClr val="000000"/>
                </a:solidFill>
                <a:latin typeface="Times New Roman" pitchFamily="18" charset="0"/>
                <a:cs typeface="Times New Roman" pitchFamily="18" charset="0"/>
                <a:sym typeface="Symbol" pitchFamily="18" charset="2"/>
              </a:rPr>
              <a:t>1</a:t>
            </a:r>
            <a:endParaRPr lang="ru-RU" sz="2400" b="0" i="1" baseline="-25000" dirty="0">
              <a:solidFill>
                <a:srgbClr val="000000"/>
              </a:solidFill>
              <a:latin typeface="Times New Roman" pitchFamily="18" charset="0"/>
              <a:cs typeface="Times New Roman" pitchFamily="18" charset="0"/>
              <a:sym typeface="Symbol" pitchFamily="18" charset="2"/>
            </a:endParaRPr>
          </a:p>
        </p:txBody>
      </p:sp>
    </p:spTree>
    <p:extLst>
      <p:ext uri="{BB962C8B-B14F-4D97-AF65-F5344CB8AC3E}">
        <p14:creationId xmlns:p14="http://schemas.microsoft.com/office/powerpoint/2010/main" val="38286114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SIFT Descriptor Extraction</a:t>
            </a:r>
          </a:p>
        </p:txBody>
      </p:sp>
      <p:sp>
        <p:nvSpPr>
          <p:cNvPr id="3" name="Content Placeholder 2"/>
          <p:cNvSpPr>
            <a:spLocks noGrp="1"/>
          </p:cNvSpPr>
          <p:nvPr>
            <p:ph idx="1"/>
          </p:nvPr>
        </p:nvSpPr>
        <p:spPr>
          <a:xfrm>
            <a:off x="304800" y="990600"/>
            <a:ext cx="8610600" cy="5135563"/>
          </a:xfrm>
        </p:spPr>
        <p:txBody>
          <a:bodyPr/>
          <a:lstStyle/>
          <a:p>
            <a:r>
              <a:rPr lang="en-US" dirty="0"/>
              <a:t>Within each 4x4 window</a:t>
            </a:r>
          </a:p>
        </p:txBody>
      </p:sp>
      <p:sp>
        <p:nvSpPr>
          <p:cNvPr id="4" name="TextBox 3"/>
          <p:cNvSpPr txBox="1">
            <a:spLocks noChangeArrowheads="1"/>
          </p:cNvSpPr>
          <p:nvPr/>
        </p:nvSpPr>
        <p:spPr bwMode="auto">
          <a:xfrm>
            <a:off x="7510219" y="6488668"/>
            <a:ext cx="1633781" cy="369332"/>
          </a:xfrm>
          <a:prstGeom prst="rect">
            <a:avLst/>
          </a:prstGeom>
          <a:noFill/>
          <a:ln w="9525">
            <a:noFill/>
            <a:miter lim="800000"/>
            <a:headEnd/>
            <a:tailEnd/>
          </a:ln>
        </p:spPr>
        <p:txBody>
          <a:bodyPr wrap="none">
            <a:spAutoFit/>
          </a:bodyPr>
          <a:lstStyle/>
          <a:p>
            <a:r>
              <a:rPr lang="en-US" dirty="0" err="1">
                <a:solidFill>
                  <a:schemeClr val="bg1">
                    <a:lumMod val="50000"/>
                  </a:schemeClr>
                </a:solidFill>
              </a:rPr>
              <a:t>Utkarsh</a:t>
            </a:r>
            <a:r>
              <a:rPr lang="en-US" dirty="0">
                <a:solidFill>
                  <a:schemeClr val="bg1">
                    <a:lumMod val="50000"/>
                  </a:schemeClr>
                </a:solidFill>
              </a:rPr>
              <a:t> Sinha</a:t>
            </a:r>
          </a:p>
        </p:txBody>
      </p:sp>
      <p:pic>
        <p:nvPicPr>
          <p:cNvPr id="5" name="Picture 4"/>
          <p:cNvPicPr>
            <a:picLocks noChangeAspect="1"/>
          </p:cNvPicPr>
          <p:nvPr/>
        </p:nvPicPr>
        <p:blipFill>
          <a:blip r:embed="rId3"/>
          <a:stretch>
            <a:fillRect/>
          </a:stretch>
        </p:blipFill>
        <p:spPr>
          <a:xfrm>
            <a:off x="2171700" y="3940453"/>
            <a:ext cx="4800600" cy="1552575"/>
          </a:xfrm>
          <a:prstGeom prst="rect">
            <a:avLst/>
          </a:prstGeom>
        </p:spPr>
      </p:pic>
      <p:pic>
        <p:nvPicPr>
          <p:cNvPr id="8" name="Picture 7"/>
          <p:cNvPicPr>
            <a:picLocks noChangeAspect="1"/>
          </p:cNvPicPr>
          <p:nvPr/>
        </p:nvPicPr>
        <p:blipFill>
          <a:blip r:embed="rId4"/>
          <a:stretch>
            <a:fillRect/>
          </a:stretch>
        </p:blipFill>
        <p:spPr>
          <a:xfrm>
            <a:off x="2171700" y="1600200"/>
            <a:ext cx="4314825" cy="2258604"/>
          </a:xfrm>
          <a:prstGeom prst="rect">
            <a:avLst/>
          </a:prstGeom>
        </p:spPr>
      </p:pic>
      <p:sp>
        <p:nvSpPr>
          <p:cNvPr id="9" name="TextBox 8"/>
          <p:cNvSpPr txBox="1"/>
          <p:nvPr/>
        </p:nvSpPr>
        <p:spPr>
          <a:xfrm>
            <a:off x="866850" y="2136044"/>
            <a:ext cx="1330250" cy="1200329"/>
          </a:xfrm>
          <a:prstGeom prst="rect">
            <a:avLst/>
          </a:prstGeom>
          <a:noFill/>
        </p:spPr>
        <p:txBody>
          <a:bodyPr wrap="square" rtlCol="0">
            <a:spAutoFit/>
          </a:bodyPr>
          <a:lstStyle/>
          <a:p>
            <a:pPr algn="ctr"/>
            <a:r>
              <a:rPr lang="en-US" dirty="0"/>
              <a:t>Gradient magnitude and orientation</a:t>
            </a:r>
          </a:p>
        </p:txBody>
      </p:sp>
      <p:sp>
        <p:nvSpPr>
          <p:cNvPr id="10" name="TextBox 9"/>
          <p:cNvSpPr txBox="1"/>
          <p:nvPr/>
        </p:nvSpPr>
        <p:spPr>
          <a:xfrm>
            <a:off x="6600825" y="2136044"/>
            <a:ext cx="1956006" cy="923330"/>
          </a:xfrm>
          <a:prstGeom prst="rect">
            <a:avLst/>
          </a:prstGeom>
          <a:noFill/>
        </p:spPr>
        <p:txBody>
          <a:bodyPr wrap="square" rtlCol="0">
            <a:spAutoFit/>
          </a:bodyPr>
          <a:lstStyle/>
          <a:p>
            <a:r>
              <a:rPr lang="en-US" dirty="0"/>
              <a:t>8 bin ‘histogram’</a:t>
            </a:r>
          </a:p>
          <a:p>
            <a:r>
              <a:rPr lang="en-US" dirty="0"/>
              <a:t>- add magnitude amounts!</a:t>
            </a:r>
          </a:p>
        </p:txBody>
      </p:sp>
      <p:sp>
        <p:nvSpPr>
          <p:cNvPr id="6" name="TextBox 5"/>
          <p:cNvSpPr txBox="1"/>
          <p:nvPr/>
        </p:nvSpPr>
        <p:spPr>
          <a:xfrm>
            <a:off x="152400" y="4114800"/>
            <a:ext cx="2044700" cy="1200329"/>
          </a:xfrm>
          <a:prstGeom prst="rect">
            <a:avLst/>
          </a:prstGeom>
          <a:noFill/>
        </p:spPr>
        <p:txBody>
          <a:bodyPr wrap="square" rtlCol="0">
            <a:spAutoFit/>
          </a:bodyPr>
          <a:lstStyle/>
          <a:p>
            <a:r>
              <a:rPr lang="en-US" dirty="0"/>
              <a:t>Weight magnitude that is added to ‘histogram’ by Gaussian</a:t>
            </a:r>
          </a:p>
        </p:txBody>
      </p:sp>
    </p:spTree>
    <p:extLst>
      <p:ext uri="{BB962C8B-B14F-4D97-AF65-F5344CB8AC3E}">
        <p14:creationId xmlns:p14="http://schemas.microsoft.com/office/powerpoint/2010/main" val="16057092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SIFT Descriptor Extraction</a:t>
            </a:r>
          </a:p>
        </p:txBody>
      </p:sp>
      <p:sp>
        <p:nvSpPr>
          <p:cNvPr id="3" name="Content Placeholder 2"/>
          <p:cNvSpPr>
            <a:spLocks noGrp="1"/>
          </p:cNvSpPr>
          <p:nvPr>
            <p:ph idx="1"/>
          </p:nvPr>
        </p:nvSpPr>
        <p:spPr/>
        <p:txBody>
          <a:bodyPr>
            <a:normAutofit/>
          </a:bodyPr>
          <a:lstStyle/>
          <a:p>
            <a:r>
              <a:rPr lang="en-US" dirty="0"/>
              <a:t>Extract 8 x 16 values into 128-dim vector</a:t>
            </a:r>
          </a:p>
          <a:p>
            <a:r>
              <a:rPr lang="en-US" dirty="0"/>
              <a:t>Illumination invariance:</a:t>
            </a:r>
          </a:p>
          <a:p>
            <a:pPr lvl="1"/>
            <a:r>
              <a:rPr lang="en-US" dirty="0"/>
              <a:t>Working in gradient space, so robust to </a:t>
            </a:r>
            <a:r>
              <a:rPr lang="en-US" i="1" dirty="0"/>
              <a:t>I = I + b</a:t>
            </a:r>
            <a:endParaRPr lang="en-US" dirty="0"/>
          </a:p>
          <a:p>
            <a:pPr lvl="1"/>
            <a:r>
              <a:rPr lang="en-US" dirty="0"/>
              <a:t>Normalize vector to [0…1]</a:t>
            </a:r>
          </a:p>
          <a:p>
            <a:pPr lvl="2"/>
            <a:r>
              <a:rPr lang="en-US" dirty="0"/>
              <a:t>Robust to </a:t>
            </a:r>
            <a:r>
              <a:rPr lang="en-US" i="1" dirty="0"/>
              <a:t>I = </a:t>
            </a:r>
            <a:r>
              <a:rPr lang="el-GR" i="1" dirty="0"/>
              <a:t>α</a:t>
            </a:r>
            <a:r>
              <a:rPr lang="en-US" i="1" dirty="0"/>
              <a:t>I </a:t>
            </a:r>
            <a:r>
              <a:rPr lang="en-US" dirty="0"/>
              <a:t>brightness changes</a:t>
            </a:r>
          </a:p>
          <a:p>
            <a:pPr lvl="1"/>
            <a:r>
              <a:rPr lang="en-US" dirty="0"/>
              <a:t>Clamp all vector values &gt; 0.2 to 0.2.</a:t>
            </a:r>
          </a:p>
          <a:p>
            <a:pPr lvl="2"/>
            <a:r>
              <a:rPr lang="en-US" dirty="0"/>
              <a:t>Robust to “non-linear illumination effects” </a:t>
            </a:r>
          </a:p>
          <a:p>
            <a:pPr lvl="2"/>
            <a:r>
              <a:rPr lang="en-US" dirty="0"/>
              <a:t>Image value saturation / specular highlights</a:t>
            </a:r>
          </a:p>
          <a:p>
            <a:pPr lvl="1"/>
            <a:r>
              <a:rPr lang="en-US" dirty="0"/>
              <a:t>Renormalize</a:t>
            </a:r>
          </a:p>
          <a:p>
            <a:endParaRPr lang="en-US" dirty="0"/>
          </a:p>
        </p:txBody>
      </p:sp>
    </p:spTree>
    <p:extLst>
      <p:ext uri="{BB962C8B-B14F-4D97-AF65-F5344CB8AC3E}">
        <p14:creationId xmlns:p14="http://schemas.microsoft.com/office/powerpoint/2010/main" val="234817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78FDF-23B8-4EA1-85A9-0884719D1581}"/>
              </a:ext>
            </a:extLst>
          </p:cNvPr>
          <p:cNvSpPr>
            <a:spLocks noGrp="1"/>
          </p:cNvSpPr>
          <p:nvPr>
            <p:ph type="title"/>
          </p:nvPr>
        </p:nvSpPr>
        <p:spPr/>
        <p:txBody>
          <a:bodyPr/>
          <a:lstStyle/>
          <a:p>
            <a:r>
              <a:rPr lang="en-US" dirty="0"/>
              <a:t>Efficient Implementation</a:t>
            </a:r>
          </a:p>
        </p:txBody>
      </p:sp>
      <p:sp>
        <p:nvSpPr>
          <p:cNvPr id="3" name="Content Placeholder 2">
            <a:extLst>
              <a:ext uri="{FF2B5EF4-FFF2-40B4-BE49-F238E27FC236}">
                <a16:creationId xmlns:a16="http://schemas.microsoft.com/office/drawing/2014/main" id="{2884074E-68BE-48B2-80D0-0CA30B0E9816}"/>
              </a:ext>
            </a:extLst>
          </p:cNvPr>
          <p:cNvSpPr>
            <a:spLocks noGrp="1"/>
          </p:cNvSpPr>
          <p:nvPr>
            <p:ph idx="1"/>
          </p:nvPr>
        </p:nvSpPr>
        <p:spPr/>
        <p:txBody>
          <a:bodyPr/>
          <a:lstStyle/>
          <a:p>
            <a:r>
              <a:rPr lang="en-US" dirty="0"/>
              <a:t>Filter using oriented kernels based on directions of histogram bins.</a:t>
            </a:r>
          </a:p>
          <a:p>
            <a:r>
              <a:rPr lang="en-US" dirty="0"/>
              <a:t>Called ‘steerable filters’</a:t>
            </a:r>
          </a:p>
        </p:txBody>
      </p:sp>
    </p:spTree>
    <p:extLst>
      <p:ext uri="{BB962C8B-B14F-4D97-AF65-F5344CB8AC3E}">
        <p14:creationId xmlns:p14="http://schemas.microsoft.com/office/powerpoint/2010/main" val="8950313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good is sift?</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441084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a:t>SIFT Repeatability</a:t>
            </a:r>
          </a:p>
        </p:txBody>
      </p:sp>
      <p:pic>
        <p:nvPicPr>
          <p:cNvPr id="64515" name="Picture 2"/>
          <p:cNvPicPr>
            <a:picLocks noChangeAspect="1" noChangeArrowheads="1"/>
          </p:cNvPicPr>
          <p:nvPr/>
        </p:nvPicPr>
        <p:blipFill>
          <a:blip r:embed="rId3" cstate="print"/>
          <a:srcRect/>
          <a:stretch>
            <a:fillRect/>
          </a:stretch>
        </p:blipFill>
        <p:spPr bwMode="auto">
          <a:xfrm>
            <a:off x="1181100" y="1295400"/>
            <a:ext cx="6781800" cy="4533900"/>
          </a:xfrm>
          <a:prstGeom prst="rect">
            <a:avLst/>
          </a:prstGeom>
          <a:noFill/>
          <a:ln w="9525">
            <a:noFill/>
            <a:miter lim="800000"/>
            <a:headEnd/>
            <a:tailEnd/>
          </a:ln>
        </p:spPr>
      </p:pic>
      <p:sp>
        <p:nvSpPr>
          <p:cNvPr id="5" name="TextBox 6"/>
          <p:cNvSpPr txBox="1">
            <a:spLocks noChangeArrowheads="1"/>
          </p:cNvSpPr>
          <p:nvPr/>
        </p:nvSpPr>
        <p:spPr bwMode="auto">
          <a:xfrm>
            <a:off x="7265988" y="6488113"/>
            <a:ext cx="1878012" cy="369887"/>
          </a:xfrm>
          <a:prstGeom prst="rect">
            <a:avLst/>
          </a:prstGeom>
          <a:noFill/>
          <a:ln w="9525">
            <a:noFill/>
            <a:miter lim="800000"/>
            <a:headEnd/>
            <a:tailEnd/>
          </a:ln>
        </p:spPr>
        <p:txBody>
          <a:bodyPr wrap="none">
            <a:spAutoFit/>
          </a:bodyPr>
          <a:lstStyle/>
          <a:p>
            <a:r>
              <a:rPr lang="en-US" dirty="0">
                <a:solidFill>
                  <a:schemeClr val="bg1">
                    <a:lumMod val="50000"/>
                  </a:schemeClr>
                </a:solidFill>
              </a:rPr>
              <a:t>Lowe IJCV 2004</a:t>
            </a:r>
          </a:p>
        </p:txBody>
      </p:sp>
    </p:spTree>
    <p:extLst>
      <p:ext uri="{BB962C8B-B14F-4D97-AF65-F5344CB8AC3E}">
        <p14:creationId xmlns:p14="http://schemas.microsoft.com/office/powerpoint/2010/main" val="23211885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a:t>SIFT Repeatability</a:t>
            </a:r>
          </a:p>
        </p:txBody>
      </p:sp>
      <p:pic>
        <p:nvPicPr>
          <p:cNvPr id="65539" name="Picture 4"/>
          <p:cNvPicPr>
            <a:picLocks noGrp="1" noChangeAspect="1" noChangeArrowheads="1"/>
          </p:cNvPicPr>
          <p:nvPr>
            <p:ph/>
          </p:nvPr>
        </p:nvPicPr>
        <p:blipFill>
          <a:blip r:embed="rId2" cstate="print"/>
          <a:srcRect/>
          <a:stretch>
            <a:fillRect/>
          </a:stretch>
        </p:blipFill>
        <p:spPr>
          <a:xfrm>
            <a:off x="899318" y="1295400"/>
            <a:ext cx="7345363" cy="4881563"/>
          </a:xfrm>
          <a:noFill/>
        </p:spPr>
      </p:pic>
      <p:sp>
        <p:nvSpPr>
          <p:cNvPr id="5" name="TextBox 6"/>
          <p:cNvSpPr txBox="1">
            <a:spLocks noChangeArrowheads="1"/>
          </p:cNvSpPr>
          <p:nvPr/>
        </p:nvSpPr>
        <p:spPr bwMode="auto">
          <a:xfrm>
            <a:off x="7265988" y="6488113"/>
            <a:ext cx="1878012" cy="369887"/>
          </a:xfrm>
          <a:prstGeom prst="rect">
            <a:avLst/>
          </a:prstGeom>
          <a:noFill/>
          <a:ln w="9525">
            <a:noFill/>
            <a:miter lim="800000"/>
            <a:headEnd/>
            <a:tailEnd/>
          </a:ln>
        </p:spPr>
        <p:txBody>
          <a:bodyPr wrap="none">
            <a:spAutoFit/>
          </a:bodyPr>
          <a:lstStyle/>
          <a:p>
            <a:r>
              <a:rPr lang="en-US" dirty="0">
                <a:solidFill>
                  <a:schemeClr val="bg1">
                    <a:lumMod val="50000"/>
                  </a:schemeClr>
                </a:solidFill>
              </a:rPr>
              <a:t>Lowe IJCV 2004</a:t>
            </a:r>
          </a:p>
        </p:txBody>
      </p:sp>
    </p:spTree>
    <p:extLst>
      <p:ext uri="{BB962C8B-B14F-4D97-AF65-F5344CB8AC3E}">
        <p14:creationId xmlns:p14="http://schemas.microsoft.com/office/powerpoint/2010/main" val="23022845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p:cNvPicPr>
            <a:picLocks noChangeAspect="1" noChangeArrowheads="1"/>
          </p:cNvPicPr>
          <p:nvPr/>
        </p:nvPicPr>
        <p:blipFill>
          <a:blip r:embed="rId2" cstate="print"/>
          <a:srcRect/>
          <a:stretch>
            <a:fillRect/>
          </a:stretch>
        </p:blipFill>
        <p:spPr bwMode="auto">
          <a:xfrm>
            <a:off x="990600" y="1366284"/>
            <a:ext cx="6934200" cy="4653516"/>
          </a:xfrm>
          <a:prstGeom prst="rect">
            <a:avLst/>
          </a:prstGeom>
          <a:noFill/>
          <a:ln w="9525">
            <a:noFill/>
            <a:miter lim="800000"/>
            <a:headEnd/>
            <a:tailEnd/>
          </a:ln>
        </p:spPr>
      </p:pic>
      <p:sp>
        <p:nvSpPr>
          <p:cNvPr id="66563" name="Title 1"/>
          <p:cNvSpPr>
            <a:spLocks noGrp="1"/>
          </p:cNvSpPr>
          <p:nvPr>
            <p:ph type="title"/>
          </p:nvPr>
        </p:nvSpPr>
        <p:spPr/>
        <p:txBody>
          <a:bodyPr/>
          <a:lstStyle/>
          <a:p>
            <a:r>
              <a:rPr lang="en-US"/>
              <a:t>SIFT Repeatability</a:t>
            </a:r>
          </a:p>
        </p:txBody>
      </p:sp>
      <p:sp>
        <p:nvSpPr>
          <p:cNvPr id="7" name="TextBox 6"/>
          <p:cNvSpPr txBox="1">
            <a:spLocks noChangeArrowheads="1"/>
          </p:cNvSpPr>
          <p:nvPr/>
        </p:nvSpPr>
        <p:spPr bwMode="auto">
          <a:xfrm>
            <a:off x="7265988" y="6488113"/>
            <a:ext cx="1878012" cy="369887"/>
          </a:xfrm>
          <a:prstGeom prst="rect">
            <a:avLst/>
          </a:prstGeom>
          <a:noFill/>
          <a:ln w="9525">
            <a:noFill/>
            <a:miter lim="800000"/>
            <a:headEnd/>
            <a:tailEnd/>
          </a:ln>
        </p:spPr>
        <p:txBody>
          <a:bodyPr wrap="none">
            <a:spAutoFit/>
          </a:bodyPr>
          <a:lstStyle/>
          <a:p>
            <a:r>
              <a:rPr lang="en-US" dirty="0">
                <a:solidFill>
                  <a:schemeClr val="bg1">
                    <a:lumMod val="50000"/>
                  </a:schemeClr>
                </a:solidFill>
              </a:rPr>
              <a:t>Lowe IJCV 2004</a:t>
            </a:r>
          </a:p>
        </p:txBody>
      </p:sp>
    </p:spTree>
    <p:extLst>
      <p:ext uri="{BB962C8B-B14F-4D97-AF65-F5344CB8AC3E}">
        <p14:creationId xmlns:p14="http://schemas.microsoft.com/office/powerpoint/2010/main" val="3290539398"/>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a:t>SIFT Repeatability</a:t>
            </a:r>
          </a:p>
        </p:txBody>
      </p:sp>
      <p:pic>
        <p:nvPicPr>
          <p:cNvPr id="67587" name="Picture 2"/>
          <p:cNvPicPr>
            <a:picLocks noChangeAspect="1" noChangeArrowheads="1"/>
          </p:cNvPicPr>
          <p:nvPr/>
        </p:nvPicPr>
        <p:blipFill>
          <a:blip r:embed="rId2"/>
          <a:srcRect/>
          <a:stretch>
            <a:fillRect/>
          </a:stretch>
        </p:blipFill>
        <p:spPr bwMode="auto">
          <a:xfrm>
            <a:off x="4567238" y="3424238"/>
            <a:ext cx="9525" cy="9525"/>
          </a:xfrm>
          <a:prstGeom prst="rect">
            <a:avLst/>
          </a:prstGeom>
          <a:noFill/>
          <a:ln w="9525">
            <a:noFill/>
            <a:miter lim="800000"/>
            <a:headEnd/>
            <a:tailEnd/>
          </a:ln>
        </p:spPr>
      </p:pic>
      <p:pic>
        <p:nvPicPr>
          <p:cNvPr id="67588" name="Picture 4"/>
          <p:cNvPicPr>
            <a:picLocks noChangeAspect="1" noChangeArrowheads="1"/>
          </p:cNvPicPr>
          <p:nvPr/>
        </p:nvPicPr>
        <p:blipFill>
          <a:blip r:embed="rId3" cstate="print"/>
          <a:srcRect/>
          <a:stretch>
            <a:fillRect/>
          </a:stretch>
        </p:blipFill>
        <p:spPr bwMode="auto">
          <a:xfrm>
            <a:off x="645319" y="1219200"/>
            <a:ext cx="7475538" cy="4724400"/>
          </a:xfrm>
          <a:prstGeom prst="rect">
            <a:avLst/>
          </a:prstGeom>
          <a:noFill/>
          <a:ln w="9525">
            <a:noFill/>
            <a:miter lim="800000"/>
            <a:headEnd/>
            <a:tailEnd/>
          </a:ln>
        </p:spPr>
      </p:pic>
      <p:sp>
        <p:nvSpPr>
          <p:cNvPr id="67589" name="TextBox 6"/>
          <p:cNvSpPr txBox="1">
            <a:spLocks noChangeArrowheads="1"/>
          </p:cNvSpPr>
          <p:nvPr/>
        </p:nvSpPr>
        <p:spPr bwMode="auto">
          <a:xfrm>
            <a:off x="7265988" y="6488113"/>
            <a:ext cx="1878012" cy="369887"/>
          </a:xfrm>
          <a:prstGeom prst="rect">
            <a:avLst/>
          </a:prstGeom>
          <a:noFill/>
          <a:ln w="9525">
            <a:noFill/>
            <a:miter lim="800000"/>
            <a:headEnd/>
            <a:tailEnd/>
          </a:ln>
        </p:spPr>
        <p:txBody>
          <a:bodyPr wrap="none">
            <a:spAutoFit/>
          </a:bodyPr>
          <a:lstStyle/>
          <a:p>
            <a:r>
              <a:rPr lang="en-US" dirty="0">
                <a:solidFill>
                  <a:schemeClr val="bg1">
                    <a:lumMod val="50000"/>
                  </a:schemeClr>
                </a:solidFill>
              </a:rPr>
              <a:t>Lowe IJCV 2004</a:t>
            </a:r>
          </a:p>
        </p:txBody>
      </p:sp>
    </p:spTree>
    <p:extLst>
      <p:ext uri="{BB962C8B-B14F-4D97-AF65-F5344CB8AC3E}">
        <p14:creationId xmlns:p14="http://schemas.microsoft.com/office/powerpoint/2010/main" val="859356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3"/>
          <p:cNvSpPr>
            <a:spLocks noGrp="1"/>
          </p:cNvSpPr>
          <p:nvPr>
            <p:ph type="title"/>
          </p:nvPr>
        </p:nvSpPr>
        <p:spPr/>
        <p:txBody>
          <a:bodyPr/>
          <a:lstStyle/>
          <a:p>
            <a:pPr eaLnBrk="1" hangingPunct="1"/>
            <a:r>
              <a:rPr lang="en-US" dirty="0"/>
              <a:t>Local Descriptors: SURF</a:t>
            </a:r>
            <a:endParaRPr lang="de-CH" dirty="0"/>
          </a:p>
        </p:txBody>
      </p:sp>
      <p:sp>
        <p:nvSpPr>
          <p:cNvPr id="47108" name="Footer Placeholder 2"/>
          <p:cNvSpPr>
            <a:spLocks noGrp="1"/>
          </p:cNvSpPr>
          <p:nvPr>
            <p:ph type="ftr" sz="quarter" idx="11"/>
          </p:nvPr>
        </p:nvSpPr>
        <p:spPr>
          <a:xfrm>
            <a:off x="6248400" y="6492875"/>
            <a:ext cx="2895600" cy="365125"/>
          </a:xfrm>
        </p:spPr>
        <p:txBody>
          <a:bodyPr/>
          <a:lstStyle/>
          <a:p>
            <a:pPr>
              <a:defRPr/>
            </a:pPr>
            <a:r>
              <a:rPr lang="de-DE">
                <a:solidFill>
                  <a:prstClr val="black"/>
                </a:solidFill>
              </a:rPr>
              <a:t>K. Grauman, B. Leibe</a:t>
            </a:r>
          </a:p>
        </p:txBody>
      </p:sp>
      <p:pic>
        <p:nvPicPr>
          <p:cNvPr id="68612" name="Picture 4"/>
          <p:cNvPicPr>
            <a:picLocks noChangeAspect="1" noChangeArrowheads="1"/>
          </p:cNvPicPr>
          <p:nvPr/>
        </p:nvPicPr>
        <p:blipFill>
          <a:blip r:embed="rId2" cstate="print"/>
          <a:srcRect/>
          <a:stretch>
            <a:fillRect/>
          </a:stretch>
        </p:blipFill>
        <p:spPr bwMode="auto">
          <a:xfrm>
            <a:off x="482600" y="1311275"/>
            <a:ext cx="3525838" cy="2063750"/>
          </a:xfrm>
          <a:prstGeom prst="rect">
            <a:avLst/>
          </a:prstGeom>
          <a:noFill/>
          <a:ln w="9525">
            <a:noFill/>
            <a:miter lim="800000"/>
            <a:headEnd/>
            <a:tailEnd/>
          </a:ln>
        </p:spPr>
      </p:pic>
      <p:pic>
        <p:nvPicPr>
          <p:cNvPr id="68613" name="Picture 10"/>
          <p:cNvPicPr>
            <a:picLocks noChangeAspect="1" noChangeArrowheads="1"/>
          </p:cNvPicPr>
          <p:nvPr/>
        </p:nvPicPr>
        <p:blipFill>
          <a:blip r:embed="rId3" cstate="print"/>
          <a:srcRect/>
          <a:stretch>
            <a:fillRect/>
          </a:stretch>
        </p:blipFill>
        <p:spPr bwMode="auto">
          <a:xfrm>
            <a:off x="501650" y="3286125"/>
            <a:ext cx="3548063" cy="684213"/>
          </a:xfrm>
          <a:prstGeom prst="rect">
            <a:avLst/>
          </a:prstGeom>
          <a:noFill/>
          <a:ln w="9525">
            <a:noFill/>
            <a:miter lim="800000"/>
            <a:headEnd/>
            <a:tailEnd/>
          </a:ln>
        </p:spPr>
      </p:pic>
      <p:sp>
        <p:nvSpPr>
          <p:cNvPr id="8" name="Rectangle 11"/>
          <p:cNvSpPr txBox="1">
            <a:spLocks noChangeArrowheads="1"/>
          </p:cNvSpPr>
          <p:nvPr/>
        </p:nvSpPr>
        <p:spPr bwMode="auto">
          <a:xfrm>
            <a:off x="3878263" y="1201738"/>
            <a:ext cx="5257800" cy="3067050"/>
          </a:xfrm>
          <a:prstGeom prst="rect">
            <a:avLst/>
          </a:prstGeom>
          <a:noFill/>
          <a:ln w="9525">
            <a:noFill/>
            <a:miter lim="800000"/>
            <a:headEnd/>
            <a:tailEnd/>
          </a:ln>
        </p:spPr>
        <p:txBody>
          <a:bodyPr/>
          <a:lstStyle/>
          <a:p>
            <a:pPr marL="342900" indent="-342900">
              <a:spcBef>
                <a:spcPct val="20000"/>
              </a:spcBef>
              <a:buClr>
                <a:prstClr val="white"/>
              </a:buClr>
              <a:buSzPct val="115000"/>
              <a:buFontTx/>
              <a:buChar char="•"/>
              <a:defRPr/>
            </a:pPr>
            <a:r>
              <a:rPr kumimoji="1" lang="en-US" sz="2400" b="1" kern="0" dirty="0">
                <a:solidFill>
                  <a:prstClr val="black"/>
                </a:solidFill>
                <a:latin typeface="Calibri"/>
              </a:rPr>
              <a:t>Fast approximation of SIFT idea</a:t>
            </a:r>
          </a:p>
          <a:p>
            <a:pPr marL="742950" lvl="1" indent="-285750">
              <a:spcBef>
                <a:spcPct val="20000"/>
              </a:spcBef>
              <a:buClr>
                <a:prstClr val="white"/>
              </a:buClr>
              <a:buSzPct val="50000"/>
              <a:buFont typeface="Wingdings" pitchFamily="2" charset="2"/>
              <a:buChar char="Ø"/>
              <a:defRPr/>
            </a:pPr>
            <a:r>
              <a:rPr kumimoji="1" lang="en-US" b="1" kern="0" dirty="0">
                <a:solidFill>
                  <a:prstClr val="black"/>
                </a:solidFill>
                <a:latin typeface="Calibri"/>
              </a:rPr>
              <a:t>Efficient computation by 2D box filters &amp; integral images</a:t>
            </a:r>
            <a:br>
              <a:rPr kumimoji="1" lang="en-US" b="1" kern="0" dirty="0">
                <a:solidFill>
                  <a:prstClr val="black"/>
                </a:solidFill>
                <a:latin typeface="Calibri"/>
              </a:rPr>
            </a:br>
            <a:r>
              <a:rPr kumimoji="1" lang="en-US" b="1" kern="0" dirty="0">
                <a:solidFill>
                  <a:prstClr val="black"/>
                </a:solidFill>
                <a:latin typeface="Calibri"/>
                <a:sym typeface="Symbol" pitchFamily="18" charset="2"/>
              </a:rPr>
              <a:t> </a:t>
            </a:r>
            <a:r>
              <a:rPr kumimoji="1" lang="en-US" b="1" kern="0" dirty="0">
                <a:solidFill>
                  <a:prstClr val="black"/>
                </a:solidFill>
                <a:latin typeface="Calibri"/>
              </a:rPr>
              <a:t>6 times faster than SIFT</a:t>
            </a:r>
          </a:p>
          <a:p>
            <a:pPr marL="742950" lvl="1" indent="-285750">
              <a:spcBef>
                <a:spcPct val="20000"/>
              </a:spcBef>
              <a:buClr>
                <a:prstClr val="white"/>
              </a:buClr>
              <a:buSzPct val="50000"/>
              <a:buFont typeface="Wingdings" pitchFamily="2" charset="2"/>
              <a:buChar char="Ø"/>
              <a:defRPr/>
            </a:pPr>
            <a:r>
              <a:rPr kumimoji="1" lang="en-US" b="1" kern="0" dirty="0">
                <a:solidFill>
                  <a:prstClr val="black"/>
                </a:solidFill>
                <a:latin typeface="Calibri"/>
              </a:rPr>
              <a:t>Equivalent quality for object identification</a:t>
            </a:r>
          </a:p>
        </p:txBody>
      </p:sp>
      <p:sp>
        <p:nvSpPr>
          <p:cNvPr id="68615" name="Text Box 7"/>
          <p:cNvSpPr txBox="1">
            <a:spLocks noChangeArrowheads="1"/>
          </p:cNvSpPr>
          <p:nvPr/>
        </p:nvSpPr>
        <p:spPr bwMode="auto">
          <a:xfrm>
            <a:off x="373063" y="6276975"/>
            <a:ext cx="4435475" cy="369888"/>
          </a:xfrm>
          <a:prstGeom prst="rect">
            <a:avLst/>
          </a:prstGeom>
          <a:noFill/>
          <a:ln w="9525">
            <a:noFill/>
            <a:miter lim="800000"/>
            <a:headEnd/>
            <a:tailEnd/>
          </a:ln>
        </p:spPr>
        <p:txBody>
          <a:bodyPr>
            <a:spAutoFit/>
          </a:bodyPr>
          <a:lstStyle/>
          <a:p>
            <a:pPr eaLnBrk="0" hangingPunct="0">
              <a:spcBef>
                <a:spcPct val="50000"/>
              </a:spcBef>
            </a:pPr>
            <a:r>
              <a:rPr lang="en-US">
                <a:solidFill>
                  <a:prstClr val="black"/>
                </a:solidFill>
              </a:rPr>
              <a:t>[Bay, ECCV’06], [Cornelis, CVGPU’08]</a:t>
            </a:r>
          </a:p>
        </p:txBody>
      </p:sp>
      <p:sp>
        <p:nvSpPr>
          <p:cNvPr id="10" name="Rectangle 11"/>
          <p:cNvSpPr txBox="1">
            <a:spLocks noChangeArrowheads="1"/>
          </p:cNvSpPr>
          <p:nvPr/>
        </p:nvSpPr>
        <p:spPr bwMode="auto">
          <a:xfrm>
            <a:off x="3878263" y="4451350"/>
            <a:ext cx="5435600" cy="2146300"/>
          </a:xfrm>
          <a:prstGeom prst="rect">
            <a:avLst/>
          </a:prstGeom>
          <a:noFill/>
          <a:ln w="9525">
            <a:noFill/>
            <a:miter lim="800000"/>
            <a:headEnd/>
            <a:tailEnd/>
          </a:ln>
        </p:spPr>
        <p:txBody>
          <a:bodyPr/>
          <a:lstStyle/>
          <a:p>
            <a:pPr marL="342900" indent="-342900">
              <a:spcBef>
                <a:spcPct val="20000"/>
              </a:spcBef>
              <a:buClr>
                <a:prstClr val="white"/>
              </a:buClr>
              <a:buSzPct val="115000"/>
              <a:buFontTx/>
              <a:buChar char="•"/>
              <a:defRPr/>
            </a:pPr>
            <a:r>
              <a:rPr kumimoji="1" lang="en-US" sz="2400" b="1" kern="0" dirty="0">
                <a:solidFill>
                  <a:prstClr val="black"/>
                </a:solidFill>
                <a:latin typeface="Calibri"/>
              </a:rPr>
              <a:t>GPU implementation available</a:t>
            </a:r>
          </a:p>
          <a:p>
            <a:pPr marL="742950" lvl="1" indent="-285750">
              <a:spcBef>
                <a:spcPct val="20000"/>
              </a:spcBef>
              <a:buClr>
                <a:prstClr val="white"/>
              </a:buClr>
              <a:buSzPct val="50000"/>
              <a:buFont typeface="Wingdings" pitchFamily="2" charset="2"/>
              <a:buChar char="Ø"/>
              <a:defRPr/>
            </a:pPr>
            <a:r>
              <a:rPr kumimoji="1" lang="en-US" b="1" kern="0" dirty="0">
                <a:solidFill>
                  <a:prstClr val="black"/>
                </a:solidFill>
                <a:latin typeface="Calibri"/>
              </a:rPr>
              <a:t>Feature extraction @ 200Hz</a:t>
            </a:r>
            <a:br>
              <a:rPr kumimoji="1" lang="en-US" b="1" kern="0" dirty="0">
                <a:solidFill>
                  <a:prstClr val="black"/>
                </a:solidFill>
                <a:latin typeface="Calibri"/>
              </a:rPr>
            </a:br>
            <a:r>
              <a:rPr kumimoji="1" lang="en-US" b="1" kern="0" dirty="0">
                <a:solidFill>
                  <a:prstClr val="black"/>
                </a:solidFill>
                <a:latin typeface="Calibri"/>
              </a:rPr>
              <a:t>(detector + descriptor, 640×480 </a:t>
            </a:r>
            <a:r>
              <a:rPr kumimoji="1" lang="en-US" b="1" kern="0" dirty="0" err="1">
                <a:solidFill>
                  <a:prstClr val="black"/>
                </a:solidFill>
                <a:latin typeface="Calibri"/>
              </a:rPr>
              <a:t>img</a:t>
            </a:r>
            <a:r>
              <a:rPr kumimoji="1" lang="en-US" b="1" kern="0" dirty="0">
                <a:solidFill>
                  <a:prstClr val="black"/>
                </a:solidFill>
                <a:latin typeface="Calibri"/>
              </a:rPr>
              <a:t>)</a:t>
            </a:r>
          </a:p>
          <a:p>
            <a:pPr marL="742950" lvl="1" indent="-285750">
              <a:spcBef>
                <a:spcPct val="20000"/>
              </a:spcBef>
              <a:buClr>
                <a:prstClr val="white"/>
              </a:buClr>
              <a:buSzPct val="50000"/>
              <a:buFont typeface="Wingdings" pitchFamily="2" charset="2"/>
              <a:buChar char="Ø"/>
              <a:defRPr/>
            </a:pPr>
            <a:r>
              <a:rPr lang="en-US" u="sng" dirty="0">
                <a:solidFill>
                  <a:prstClr val="black"/>
                </a:solidFill>
                <a:latin typeface="Arial" pitchFamily="34" charset="0"/>
              </a:rPr>
              <a:t>http://www.vision.ee.ethz.ch/~surf</a:t>
            </a:r>
            <a:endParaRPr kumimoji="1" lang="en-US" b="1" kern="0" dirty="0">
              <a:solidFill>
                <a:prstClr val="black"/>
              </a:solidFill>
              <a:latin typeface="Calibri"/>
            </a:endParaRPr>
          </a:p>
          <a:p>
            <a:pPr marL="742950" lvl="1" indent="-285750">
              <a:spcBef>
                <a:spcPct val="20000"/>
              </a:spcBef>
              <a:buClr>
                <a:prstClr val="white"/>
              </a:buClr>
              <a:buSzPct val="50000"/>
              <a:buFont typeface="Wingdings" pitchFamily="2" charset="2"/>
              <a:buChar char="Ø"/>
              <a:defRPr/>
            </a:pPr>
            <a:endParaRPr kumimoji="1" lang="en-US" b="1" kern="0" dirty="0">
              <a:solidFill>
                <a:prstClr val="black"/>
              </a:solidFill>
              <a:latin typeface="Calibri"/>
            </a:endParaRPr>
          </a:p>
        </p:txBody>
      </p:sp>
    </p:spTree>
    <p:extLst>
      <p:ext uri="{BB962C8B-B14F-4D97-AF65-F5344CB8AC3E}">
        <p14:creationId xmlns:p14="http://schemas.microsoft.com/office/powerpoint/2010/main" val="33780971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3"/>
          <p:cNvSpPr>
            <a:spLocks noGrp="1" noChangeArrowheads="1"/>
          </p:cNvSpPr>
          <p:nvPr>
            <p:ph type="body" idx="4294967295"/>
          </p:nvPr>
        </p:nvSpPr>
        <p:spPr/>
        <p:txBody>
          <a:bodyPr/>
          <a:lstStyle/>
          <a:p>
            <a:pPr eaLnBrk="1" hangingPunct="1"/>
            <a:endParaRPr lang="de-DE" altLang="en-US"/>
          </a:p>
        </p:txBody>
      </p:sp>
      <p:sp>
        <p:nvSpPr>
          <p:cNvPr id="68611" name="Rectangle 4"/>
          <p:cNvSpPr>
            <a:spLocks noChangeArrowheads="1"/>
          </p:cNvSpPr>
          <p:nvPr/>
        </p:nvSpPr>
        <p:spPr bwMode="auto">
          <a:xfrm>
            <a:off x="457200" y="442913"/>
            <a:ext cx="731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kumimoji="1" lang="en-US" altLang="en-US" sz="3600" dirty="0">
                <a:solidFill>
                  <a:prstClr val="black"/>
                </a:solidFill>
                <a:latin typeface="Calibri" panose="020F0502020204030204" pitchFamily="34" charset="0"/>
                <a:cs typeface="Calibri" panose="020F0502020204030204" pitchFamily="34" charset="0"/>
              </a:rPr>
              <a:t>Local Descriptors: Shape Context</a:t>
            </a:r>
          </a:p>
        </p:txBody>
      </p:sp>
      <p:sp>
        <p:nvSpPr>
          <p:cNvPr id="68612" name="Rectangle 26"/>
          <p:cNvSpPr>
            <a:spLocks noChangeArrowheads="1"/>
          </p:cNvSpPr>
          <p:nvPr/>
        </p:nvSpPr>
        <p:spPr bwMode="auto">
          <a:xfrm>
            <a:off x="381000" y="1066800"/>
            <a:ext cx="4191000" cy="4724400"/>
          </a:xfrm>
          <a:prstGeom prst="rect">
            <a:avLst/>
          </a:prstGeom>
          <a:solidFill>
            <a:srgbClr val="0000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de-DE" altLang="en-US" sz="2100" b="1">
              <a:solidFill>
                <a:srgbClr val="EEECE1"/>
              </a:solidFill>
            </a:endParaRPr>
          </a:p>
        </p:txBody>
      </p:sp>
      <p:pic>
        <p:nvPicPr>
          <p:cNvPr id="68613" name="Picture 27" descr="sample_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828800"/>
            <a:ext cx="31369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4" name="Group 28"/>
          <p:cNvGrpSpPr>
            <a:grpSpLocks/>
          </p:cNvGrpSpPr>
          <p:nvPr/>
        </p:nvGrpSpPr>
        <p:grpSpPr bwMode="auto">
          <a:xfrm>
            <a:off x="609600" y="1219200"/>
            <a:ext cx="3810000" cy="3733800"/>
            <a:chOff x="1200" y="1152"/>
            <a:chExt cx="2400" cy="2352"/>
          </a:xfrm>
        </p:grpSpPr>
        <p:sp>
          <p:nvSpPr>
            <p:cNvPr id="68624" name="Oval 29"/>
            <p:cNvSpPr>
              <a:spLocks noChangeArrowheads="1"/>
            </p:cNvSpPr>
            <p:nvPr/>
          </p:nvSpPr>
          <p:spPr bwMode="auto">
            <a:xfrm>
              <a:off x="1200" y="1152"/>
              <a:ext cx="2400" cy="2352"/>
            </a:xfrm>
            <a:prstGeom prst="ellipse">
              <a:avLst/>
            </a:prstGeom>
            <a:noFill/>
            <a:ln w="254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de-DE" altLang="en-US" sz="2100" b="1">
                <a:solidFill>
                  <a:srgbClr val="EEECE1"/>
                </a:solidFill>
              </a:endParaRPr>
            </a:p>
          </p:txBody>
        </p:sp>
        <p:sp>
          <p:nvSpPr>
            <p:cNvPr id="68625" name="Oval 30"/>
            <p:cNvSpPr>
              <a:spLocks noChangeArrowheads="1"/>
            </p:cNvSpPr>
            <p:nvPr/>
          </p:nvSpPr>
          <p:spPr bwMode="auto">
            <a:xfrm>
              <a:off x="1824" y="1776"/>
              <a:ext cx="1152" cy="1152"/>
            </a:xfrm>
            <a:prstGeom prst="ellipse">
              <a:avLst/>
            </a:prstGeom>
            <a:noFill/>
            <a:ln w="254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de-DE" altLang="en-US" sz="2100" b="1">
                <a:solidFill>
                  <a:srgbClr val="EEECE1"/>
                </a:solidFill>
              </a:endParaRPr>
            </a:p>
          </p:txBody>
        </p:sp>
        <p:sp>
          <p:nvSpPr>
            <p:cNvPr id="68626" name="Oval 31"/>
            <p:cNvSpPr>
              <a:spLocks noChangeArrowheads="1"/>
            </p:cNvSpPr>
            <p:nvPr/>
          </p:nvSpPr>
          <p:spPr bwMode="auto">
            <a:xfrm>
              <a:off x="2112" y="2064"/>
              <a:ext cx="576" cy="576"/>
            </a:xfrm>
            <a:prstGeom prst="ellipse">
              <a:avLst/>
            </a:prstGeom>
            <a:noFill/>
            <a:ln w="254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de-DE" altLang="en-US" sz="2100" b="1">
                <a:solidFill>
                  <a:srgbClr val="EEECE1"/>
                </a:solidFill>
              </a:endParaRPr>
            </a:p>
          </p:txBody>
        </p:sp>
        <p:sp>
          <p:nvSpPr>
            <p:cNvPr id="68627" name="Oval 32"/>
            <p:cNvSpPr>
              <a:spLocks noChangeArrowheads="1"/>
            </p:cNvSpPr>
            <p:nvPr/>
          </p:nvSpPr>
          <p:spPr bwMode="auto">
            <a:xfrm>
              <a:off x="2256" y="2208"/>
              <a:ext cx="288" cy="288"/>
            </a:xfrm>
            <a:prstGeom prst="ellipse">
              <a:avLst/>
            </a:prstGeom>
            <a:noFill/>
            <a:ln w="254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de-DE" altLang="en-US" sz="2100" b="1">
                <a:solidFill>
                  <a:srgbClr val="EEECE1"/>
                </a:solidFill>
              </a:endParaRPr>
            </a:p>
          </p:txBody>
        </p:sp>
        <p:sp>
          <p:nvSpPr>
            <p:cNvPr id="68628" name="Oval 33"/>
            <p:cNvSpPr>
              <a:spLocks noChangeArrowheads="1"/>
            </p:cNvSpPr>
            <p:nvPr/>
          </p:nvSpPr>
          <p:spPr bwMode="auto">
            <a:xfrm>
              <a:off x="2352" y="2304"/>
              <a:ext cx="96" cy="96"/>
            </a:xfrm>
            <a:prstGeom prst="ellipse">
              <a:avLst/>
            </a:prstGeom>
            <a:noFill/>
            <a:ln w="254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de-DE" altLang="en-US" sz="2100" b="1">
                <a:solidFill>
                  <a:srgbClr val="EEECE1"/>
                </a:solidFill>
              </a:endParaRPr>
            </a:p>
          </p:txBody>
        </p:sp>
        <p:sp>
          <p:nvSpPr>
            <p:cNvPr id="68629" name="Line 34"/>
            <p:cNvSpPr>
              <a:spLocks noChangeShapeType="1"/>
            </p:cNvSpPr>
            <p:nvPr/>
          </p:nvSpPr>
          <p:spPr bwMode="auto">
            <a:xfrm>
              <a:off x="1200" y="2352"/>
              <a:ext cx="2400" cy="0"/>
            </a:xfrm>
            <a:prstGeom prst="line">
              <a:avLst/>
            </a:prstGeom>
            <a:noFill/>
            <a:ln w="254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solidFill>
                  <a:prstClr val="black"/>
                </a:solidFill>
                <a:latin typeface="Arial" pitchFamily="34" charset="0"/>
              </a:endParaRPr>
            </a:p>
          </p:txBody>
        </p:sp>
        <p:sp>
          <p:nvSpPr>
            <p:cNvPr id="68630" name="Line 35"/>
            <p:cNvSpPr>
              <a:spLocks noChangeShapeType="1"/>
            </p:cNvSpPr>
            <p:nvPr/>
          </p:nvSpPr>
          <p:spPr bwMode="auto">
            <a:xfrm flipV="1">
              <a:off x="1392" y="1728"/>
              <a:ext cx="2064" cy="1200"/>
            </a:xfrm>
            <a:prstGeom prst="line">
              <a:avLst/>
            </a:prstGeom>
            <a:noFill/>
            <a:ln w="254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solidFill>
                  <a:prstClr val="black"/>
                </a:solidFill>
                <a:latin typeface="Arial" pitchFamily="34" charset="0"/>
              </a:endParaRPr>
            </a:p>
          </p:txBody>
        </p:sp>
        <p:sp>
          <p:nvSpPr>
            <p:cNvPr id="68631" name="Line 36"/>
            <p:cNvSpPr>
              <a:spLocks noChangeShapeType="1"/>
            </p:cNvSpPr>
            <p:nvPr/>
          </p:nvSpPr>
          <p:spPr bwMode="auto">
            <a:xfrm flipV="1">
              <a:off x="1824" y="1344"/>
              <a:ext cx="1152" cy="2016"/>
            </a:xfrm>
            <a:prstGeom prst="line">
              <a:avLst/>
            </a:prstGeom>
            <a:noFill/>
            <a:ln w="254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solidFill>
                  <a:prstClr val="black"/>
                </a:solidFill>
                <a:latin typeface="Arial" pitchFamily="34" charset="0"/>
              </a:endParaRPr>
            </a:p>
          </p:txBody>
        </p:sp>
        <p:sp>
          <p:nvSpPr>
            <p:cNvPr id="68632" name="Line 37"/>
            <p:cNvSpPr>
              <a:spLocks noChangeShapeType="1"/>
            </p:cNvSpPr>
            <p:nvPr/>
          </p:nvSpPr>
          <p:spPr bwMode="auto">
            <a:xfrm flipV="1">
              <a:off x="2400" y="1200"/>
              <a:ext cx="0" cy="2304"/>
            </a:xfrm>
            <a:prstGeom prst="line">
              <a:avLst/>
            </a:prstGeom>
            <a:noFill/>
            <a:ln w="254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solidFill>
                  <a:prstClr val="black"/>
                </a:solidFill>
                <a:latin typeface="Arial" pitchFamily="34" charset="0"/>
              </a:endParaRPr>
            </a:p>
          </p:txBody>
        </p:sp>
        <p:sp>
          <p:nvSpPr>
            <p:cNvPr id="68633" name="Line 38"/>
            <p:cNvSpPr>
              <a:spLocks noChangeShapeType="1"/>
            </p:cNvSpPr>
            <p:nvPr/>
          </p:nvSpPr>
          <p:spPr bwMode="auto">
            <a:xfrm flipH="1" flipV="1">
              <a:off x="1824" y="1344"/>
              <a:ext cx="1152" cy="2016"/>
            </a:xfrm>
            <a:prstGeom prst="line">
              <a:avLst/>
            </a:prstGeom>
            <a:noFill/>
            <a:ln w="254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solidFill>
                  <a:prstClr val="black"/>
                </a:solidFill>
                <a:latin typeface="Arial" pitchFamily="34" charset="0"/>
              </a:endParaRPr>
            </a:p>
          </p:txBody>
        </p:sp>
        <p:sp>
          <p:nvSpPr>
            <p:cNvPr id="68634" name="Line 39"/>
            <p:cNvSpPr>
              <a:spLocks noChangeShapeType="1"/>
            </p:cNvSpPr>
            <p:nvPr/>
          </p:nvSpPr>
          <p:spPr bwMode="auto">
            <a:xfrm flipH="1" flipV="1">
              <a:off x="1392" y="1776"/>
              <a:ext cx="2016" cy="1152"/>
            </a:xfrm>
            <a:prstGeom prst="line">
              <a:avLst/>
            </a:prstGeom>
            <a:noFill/>
            <a:ln w="254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solidFill>
                  <a:prstClr val="black"/>
                </a:solidFill>
                <a:latin typeface="Arial" pitchFamily="34" charset="0"/>
              </a:endParaRPr>
            </a:p>
          </p:txBody>
        </p:sp>
      </p:grpSp>
      <p:sp>
        <p:nvSpPr>
          <p:cNvPr id="68615" name="Text Box 40"/>
          <p:cNvSpPr txBox="1">
            <a:spLocks noChangeArrowheads="1"/>
          </p:cNvSpPr>
          <p:nvPr/>
        </p:nvSpPr>
        <p:spPr bwMode="auto">
          <a:xfrm>
            <a:off x="4837113" y="1543050"/>
            <a:ext cx="4164012"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sz="2100" b="1">
                <a:solidFill>
                  <a:prstClr val="black"/>
                </a:solidFill>
              </a:rPr>
              <a:t>Count the number of points inside each bin, e.g.:</a:t>
            </a:r>
          </a:p>
        </p:txBody>
      </p:sp>
      <p:sp>
        <p:nvSpPr>
          <p:cNvPr id="68616" name="Text Box 41"/>
          <p:cNvSpPr txBox="1">
            <a:spLocks noChangeArrowheads="1"/>
          </p:cNvSpPr>
          <p:nvPr/>
        </p:nvSpPr>
        <p:spPr bwMode="auto">
          <a:xfrm>
            <a:off x="5029200" y="2667000"/>
            <a:ext cx="24384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sz="2100" b="1">
                <a:solidFill>
                  <a:prstClr val="black"/>
                </a:solidFill>
              </a:rPr>
              <a:t>Count = 4</a:t>
            </a:r>
          </a:p>
        </p:txBody>
      </p:sp>
      <p:sp>
        <p:nvSpPr>
          <p:cNvPr id="68617" name="Text Box 42"/>
          <p:cNvSpPr txBox="1">
            <a:spLocks noChangeArrowheads="1"/>
          </p:cNvSpPr>
          <p:nvPr/>
        </p:nvSpPr>
        <p:spPr bwMode="auto">
          <a:xfrm>
            <a:off x="5029200" y="3357563"/>
            <a:ext cx="24384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sz="2100" b="1">
                <a:solidFill>
                  <a:prstClr val="black"/>
                </a:solidFill>
              </a:rPr>
              <a:t>Count = 10</a:t>
            </a:r>
          </a:p>
        </p:txBody>
      </p:sp>
      <p:sp>
        <p:nvSpPr>
          <p:cNvPr id="68618" name="Line 43"/>
          <p:cNvSpPr>
            <a:spLocks noChangeShapeType="1"/>
          </p:cNvSpPr>
          <p:nvPr/>
        </p:nvSpPr>
        <p:spPr bwMode="auto">
          <a:xfrm flipH="1" flipV="1">
            <a:off x="3962400" y="2743200"/>
            <a:ext cx="1066800" cy="152400"/>
          </a:xfrm>
          <a:prstGeom prst="line">
            <a:avLst/>
          </a:prstGeom>
          <a:noFill/>
          <a:ln w="25400">
            <a:solidFill>
              <a:srgbClr val="969696"/>
            </a:solidFill>
            <a:round/>
            <a:headEnd type="none" w="sm" len="sm"/>
            <a:tailEnd type="arrow" w="med" len="lg"/>
          </a:ln>
          <a:extLst>
            <a:ext uri="{909E8E84-426E-40DD-AFC4-6F175D3DCCD1}">
              <a14:hiddenFill xmlns:a14="http://schemas.microsoft.com/office/drawing/2010/main">
                <a:noFill/>
              </a14:hiddenFill>
            </a:ext>
          </a:extLst>
        </p:spPr>
        <p:txBody>
          <a:bodyPr wrap="none" anchor="ctr"/>
          <a:lstStyle/>
          <a:p>
            <a:endParaRPr lang="en-US">
              <a:solidFill>
                <a:prstClr val="black"/>
              </a:solidFill>
              <a:latin typeface="Arial" pitchFamily="34" charset="0"/>
            </a:endParaRPr>
          </a:p>
        </p:txBody>
      </p:sp>
      <p:sp>
        <p:nvSpPr>
          <p:cNvPr id="68619" name="Line 44"/>
          <p:cNvSpPr>
            <a:spLocks noChangeShapeType="1"/>
          </p:cNvSpPr>
          <p:nvPr/>
        </p:nvSpPr>
        <p:spPr bwMode="auto">
          <a:xfrm flipH="1">
            <a:off x="3733800" y="3644900"/>
            <a:ext cx="1343025" cy="622300"/>
          </a:xfrm>
          <a:prstGeom prst="line">
            <a:avLst/>
          </a:prstGeom>
          <a:noFill/>
          <a:ln w="25400">
            <a:solidFill>
              <a:srgbClr val="969696"/>
            </a:solidFill>
            <a:round/>
            <a:headEnd type="none" w="sm" len="sm"/>
            <a:tailEnd type="arrow" w="med" len="lg"/>
          </a:ln>
          <a:extLst>
            <a:ext uri="{909E8E84-426E-40DD-AFC4-6F175D3DCCD1}">
              <a14:hiddenFill xmlns:a14="http://schemas.microsoft.com/office/drawing/2010/main">
                <a:noFill/>
              </a14:hiddenFill>
            </a:ext>
          </a:extLst>
        </p:spPr>
        <p:txBody>
          <a:bodyPr wrap="none" anchor="ctr"/>
          <a:lstStyle/>
          <a:p>
            <a:endParaRPr lang="en-US">
              <a:solidFill>
                <a:prstClr val="black"/>
              </a:solidFill>
              <a:latin typeface="Arial" pitchFamily="34" charset="0"/>
            </a:endParaRPr>
          </a:p>
        </p:txBody>
      </p:sp>
      <p:sp>
        <p:nvSpPr>
          <p:cNvPr id="68620" name="Text Box 45"/>
          <p:cNvSpPr txBox="1">
            <a:spLocks noChangeArrowheads="1"/>
          </p:cNvSpPr>
          <p:nvPr/>
        </p:nvSpPr>
        <p:spPr bwMode="auto">
          <a:xfrm rot="5400000">
            <a:off x="5356225" y="3055938"/>
            <a:ext cx="4572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sz="2100" b="1">
                <a:solidFill>
                  <a:prstClr val="black"/>
                </a:solidFill>
                <a:latin typeface="Times New Roman" pitchFamily="18" charset="0"/>
              </a:rPr>
              <a:t>...</a:t>
            </a:r>
          </a:p>
        </p:txBody>
      </p:sp>
      <p:sp>
        <p:nvSpPr>
          <p:cNvPr id="68621" name="Text Box 46"/>
          <p:cNvSpPr txBox="1">
            <a:spLocks noChangeArrowheads="1"/>
          </p:cNvSpPr>
          <p:nvPr/>
        </p:nvSpPr>
        <p:spPr bwMode="auto">
          <a:xfrm>
            <a:off x="4932362" y="4210050"/>
            <a:ext cx="3906837"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buFont typeface="ZapfDingbats"/>
              <a:buNone/>
            </a:pPr>
            <a:r>
              <a:rPr lang="en-US" altLang="en-US" sz="2100" dirty="0">
                <a:solidFill>
                  <a:prstClr val="black"/>
                </a:solidFill>
              </a:rPr>
              <a:t>Log-polar binning: </a:t>
            </a:r>
          </a:p>
          <a:p>
            <a:pPr>
              <a:buFont typeface="ZapfDingbats"/>
              <a:buNone/>
            </a:pPr>
            <a:r>
              <a:rPr lang="en-US" altLang="en-US" sz="2100" dirty="0">
                <a:solidFill>
                  <a:prstClr val="black"/>
                </a:solidFill>
              </a:rPr>
              <a:t>More precision for nearby points, more flexibility for farther points.</a:t>
            </a:r>
          </a:p>
        </p:txBody>
      </p:sp>
      <p:sp>
        <p:nvSpPr>
          <p:cNvPr id="68622" name="Text Box 47"/>
          <p:cNvSpPr txBox="1">
            <a:spLocks noChangeArrowheads="1"/>
          </p:cNvSpPr>
          <p:nvPr/>
        </p:nvSpPr>
        <p:spPr bwMode="auto">
          <a:xfrm>
            <a:off x="611188" y="6345238"/>
            <a:ext cx="3200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a:solidFill>
                  <a:prstClr val="black"/>
                </a:solidFill>
              </a:rPr>
              <a:t>Belongie &amp; Malik, ICCV 2001</a:t>
            </a:r>
          </a:p>
        </p:txBody>
      </p:sp>
      <p:sp>
        <p:nvSpPr>
          <p:cNvPr id="68623" name="Footer Placeholder 4"/>
          <p:cNvSpPr txBox="1">
            <a:spLocks noGrp="1"/>
          </p:cNvSpPr>
          <p:nvPr/>
        </p:nvSpPr>
        <p:spPr bwMode="auto">
          <a:xfrm>
            <a:off x="2376488" y="6553200"/>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de-DE" altLang="en-US" sz="1200">
                <a:solidFill>
                  <a:srgbClr val="EEECE1"/>
                </a:solidFill>
              </a:rPr>
              <a:t>K. Grauman, B. Leibe</a:t>
            </a:r>
          </a:p>
        </p:txBody>
      </p:sp>
    </p:spTree>
    <p:extLst>
      <p:ext uri="{BB962C8B-B14F-4D97-AF65-F5344CB8AC3E}">
        <p14:creationId xmlns:p14="http://schemas.microsoft.com/office/powerpoint/2010/main" val="2995131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a:t>Quick review: Harris Corner Detector</a:t>
            </a:r>
          </a:p>
        </p:txBody>
      </p:sp>
      <p:sp>
        <p:nvSpPr>
          <p:cNvPr id="3" name="Date Placeholder 2"/>
          <p:cNvSpPr>
            <a:spLocks noGrp="1"/>
          </p:cNvSpPr>
          <p:nvPr>
            <p:ph type="dt" sz="half" idx="10"/>
          </p:nvPr>
        </p:nvSpPr>
        <p:spPr/>
        <p:txBody>
          <a:bodyPr/>
          <a:lstStyle/>
          <a:p>
            <a:r>
              <a:rPr lang="en-US"/>
              <a:t>17-Oct-17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7</a:t>
            </a:fld>
            <a:endParaRPr lang="en-US" dirty="0"/>
          </a:p>
        </p:txBody>
      </p:sp>
      <p:pic>
        <p:nvPicPr>
          <p:cNvPr id="27" name="Picture 3" descr="cows_step4_harris"/>
          <p:cNvPicPr>
            <a:picLocks noChangeAspect="1" noChangeArrowheads="1"/>
          </p:cNvPicPr>
          <p:nvPr/>
        </p:nvPicPr>
        <p:blipFill>
          <a:blip r:embed="rId2">
            <a:lum bright="12000" contrast="18000"/>
            <a:extLst>
              <a:ext uri="{28A0092B-C50C-407E-A947-70E740481C1C}">
                <a14:useLocalDpi xmlns:a14="http://schemas.microsoft.com/office/drawing/2010/main" val="0"/>
              </a:ext>
            </a:extLst>
          </a:blip>
          <a:srcRect/>
          <a:stretch>
            <a:fillRect/>
          </a:stretch>
        </p:blipFill>
        <p:spPr bwMode="auto">
          <a:xfrm>
            <a:off x="849313" y="1128713"/>
            <a:ext cx="7519987" cy="4868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 name="TextBox 19"/>
          <p:cNvSpPr txBox="1">
            <a:spLocks noChangeArrowheads="1"/>
          </p:cNvSpPr>
          <p:nvPr/>
        </p:nvSpPr>
        <p:spPr bwMode="auto">
          <a:xfrm rot="16200000">
            <a:off x="6920707" y="4168216"/>
            <a:ext cx="4138612"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r>
              <a:rPr lang="en-US" sz="1400" b="0" dirty="0">
                <a:solidFill>
                  <a:srgbClr val="000000"/>
                </a:solidFill>
              </a:rPr>
              <a:t>Slide adapted from Darya </a:t>
            </a:r>
            <a:r>
              <a:rPr lang="en-US" sz="1400" b="0" dirty="0" err="1">
                <a:solidFill>
                  <a:srgbClr val="000000"/>
                </a:solidFill>
              </a:rPr>
              <a:t>Frolova</a:t>
            </a:r>
            <a:r>
              <a:rPr lang="en-US" sz="1400" b="0" dirty="0">
                <a:solidFill>
                  <a:srgbClr val="000000"/>
                </a:solidFill>
              </a:rPr>
              <a:t>, Denis </a:t>
            </a:r>
            <a:r>
              <a:rPr lang="en-US" sz="1400" b="0" dirty="0" err="1">
                <a:solidFill>
                  <a:srgbClr val="000000"/>
                </a:solidFill>
              </a:rPr>
              <a:t>Simakov</a:t>
            </a:r>
            <a:endParaRPr lang="de-CH" sz="1400" b="0" dirty="0">
              <a:solidFill>
                <a:srgbClr val="000000"/>
              </a:solidFill>
            </a:endParaRPr>
          </a:p>
        </p:txBody>
      </p:sp>
    </p:spTree>
    <p:extLst>
      <p:ext uri="{BB962C8B-B14F-4D97-AF65-F5344CB8AC3E}">
        <p14:creationId xmlns:p14="http://schemas.microsoft.com/office/powerpoint/2010/main" val="13073814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ltLang="en-US"/>
              <a:t>Shape Context Descriptor</a:t>
            </a:r>
          </a:p>
        </p:txBody>
      </p:sp>
      <p:sp>
        <p:nvSpPr>
          <p:cNvPr id="69635" name="Content Placeholder 2"/>
          <p:cNvSpPr>
            <a:spLocks noGrp="1"/>
          </p:cNvSpPr>
          <p:nvPr>
            <p:ph idx="1"/>
          </p:nvPr>
        </p:nvSpPr>
        <p:spPr/>
        <p:txBody>
          <a:bodyPr/>
          <a:lstStyle/>
          <a:p>
            <a:endParaRPr lang="en-US" altLang="en-US"/>
          </a:p>
        </p:txBody>
      </p:sp>
      <p:pic>
        <p:nvPicPr>
          <p:cNvPr id="69636" name="Picture 2" descr="C:\Users\hays\Desktop\143 Computer Vision\slides\16\shape_context_sc_examp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688" y="946150"/>
            <a:ext cx="7286625"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26538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658" name="Rectangle 4"/>
          <p:cNvSpPr>
            <a:spLocks noChangeArrowheads="1"/>
          </p:cNvSpPr>
          <p:nvPr/>
        </p:nvSpPr>
        <p:spPr bwMode="auto">
          <a:xfrm>
            <a:off x="457200" y="442913"/>
            <a:ext cx="731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kumimoji="1" lang="en-US" altLang="en-US" sz="2800" b="1">
                <a:solidFill>
                  <a:srgbClr val="000000"/>
                </a:solidFill>
              </a:rPr>
              <a:t>Local Descriptors: Geometric Blur</a:t>
            </a:r>
          </a:p>
        </p:txBody>
      </p:sp>
      <p:pic>
        <p:nvPicPr>
          <p:cNvPr id="70659" name="Picture 5"/>
          <p:cNvPicPr>
            <a:picLocks noChangeAspect="1" noChangeArrowheads="1"/>
          </p:cNvPicPr>
          <p:nvPr/>
        </p:nvPicPr>
        <p:blipFill>
          <a:blip r:embed="rId3">
            <a:extLst>
              <a:ext uri="{28A0092B-C50C-407E-A947-70E740481C1C}">
                <a14:useLocalDpi xmlns:a14="http://schemas.microsoft.com/office/drawing/2010/main" val="0"/>
              </a:ext>
            </a:extLst>
          </a:blip>
          <a:srcRect l="1189" t="3668" r="53844" b="5482"/>
          <a:stretch>
            <a:fillRect/>
          </a:stretch>
        </p:blipFill>
        <p:spPr bwMode="auto">
          <a:xfrm>
            <a:off x="411163" y="1630363"/>
            <a:ext cx="2822575"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660" name="Group 6"/>
          <p:cNvGrpSpPr>
            <a:grpSpLocks/>
          </p:cNvGrpSpPr>
          <p:nvPr/>
        </p:nvGrpSpPr>
        <p:grpSpPr bwMode="auto">
          <a:xfrm>
            <a:off x="520700" y="2265363"/>
            <a:ext cx="781050" cy="781050"/>
            <a:chOff x="385" y="2062"/>
            <a:chExt cx="492" cy="492"/>
          </a:xfrm>
        </p:grpSpPr>
        <p:sp>
          <p:nvSpPr>
            <p:cNvPr id="70697" name="Oval 7"/>
            <p:cNvSpPr>
              <a:spLocks noChangeArrowheads="1"/>
            </p:cNvSpPr>
            <p:nvPr/>
          </p:nvSpPr>
          <p:spPr bwMode="auto">
            <a:xfrm>
              <a:off x="385" y="2062"/>
              <a:ext cx="493" cy="493"/>
            </a:xfrm>
            <a:prstGeom prst="ellipse">
              <a:avLst/>
            </a:prstGeom>
            <a:noFill/>
            <a:ln w="64080">
              <a:solidFill>
                <a:srgbClr val="3333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de-DE" altLang="en-US" sz="2100" b="1">
                <a:solidFill>
                  <a:srgbClr val="000000"/>
                </a:solidFill>
              </a:endParaRPr>
            </a:p>
          </p:txBody>
        </p:sp>
        <p:sp>
          <p:nvSpPr>
            <p:cNvPr id="70698" name="Oval 8"/>
            <p:cNvSpPr>
              <a:spLocks noChangeArrowheads="1"/>
            </p:cNvSpPr>
            <p:nvPr/>
          </p:nvSpPr>
          <p:spPr bwMode="auto">
            <a:xfrm>
              <a:off x="385" y="2062"/>
              <a:ext cx="493" cy="493"/>
            </a:xfrm>
            <a:prstGeom prst="ellipse">
              <a:avLst/>
            </a:prstGeom>
            <a:noFill/>
            <a:ln w="2736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de-DE" altLang="en-US" sz="2100" b="1">
                <a:solidFill>
                  <a:srgbClr val="000000"/>
                </a:solidFill>
              </a:endParaRPr>
            </a:p>
          </p:txBody>
        </p:sp>
      </p:grpSp>
      <p:grpSp>
        <p:nvGrpSpPr>
          <p:cNvPr id="70661" name="Group 9"/>
          <p:cNvGrpSpPr>
            <a:grpSpLocks/>
          </p:cNvGrpSpPr>
          <p:nvPr/>
        </p:nvGrpSpPr>
        <p:grpSpPr bwMode="auto">
          <a:xfrm>
            <a:off x="792163" y="4117975"/>
            <a:ext cx="1289050" cy="1255713"/>
            <a:chOff x="556" y="3229"/>
            <a:chExt cx="812" cy="791"/>
          </a:xfrm>
        </p:grpSpPr>
        <p:pic>
          <p:nvPicPr>
            <p:cNvPr id="70695" name="Picture 10"/>
            <p:cNvPicPr>
              <a:picLocks noChangeAspect="1" noChangeArrowheads="1"/>
            </p:cNvPicPr>
            <p:nvPr/>
          </p:nvPicPr>
          <p:blipFill>
            <a:blip r:embed="rId4">
              <a:extLst>
                <a:ext uri="{28A0092B-C50C-407E-A947-70E740481C1C}">
                  <a14:useLocalDpi xmlns:a14="http://schemas.microsoft.com/office/drawing/2010/main" val="0"/>
                </a:ext>
              </a:extLst>
            </a:blip>
            <a:srcRect r="50130"/>
            <a:stretch>
              <a:fillRect/>
            </a:stretch>
          </p:blipFill>
          <p:spPr bwMode="auto">
            <a:xfrm>
              <a:off x="609" y="3261"/>
              <a:ext cx="760" cy="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96" name="AutoShape 11"/>
            <p:cNvSpPr>
              <a:spLocks noChangeArrowheads="1"/>
            </p:cNvSpPr>
            <p:nvPr/>
          </p:nvSpPr>
          <p:spPr bwMode="auto">
            <a:xfrm>
              <a:off x="556" y="3229"/>
              <a:ext cx="800" cy="792"/>
            </a:xfrm>
            <a:prstGeom prst="roundRect">
              <a:avLst>
                <a:gd name="adj" fmla="val 125"/>
              </a:avLst>
            </a:prstGeom>
            <a:noFill/>
            <a:ln w="9360">
              <a:solidFill>
                <a:srgbClr val="C0C0C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de-DE" altLang="en-US" sz="2100" b="1">
                <a:solidFill>
                  <a:srgbClr val="000000"/>
                </a:solidFill>
              </a:endParaRPr>
            </a:p>
          </p:txBody>
        </p:sp>
      </p:grpSp>
      <p:sp>
        <p:nvSpPr>
          <p:cNvPr id="70662" name="Freeform 12"/>
          <p:cNvSpPr>
            <a:spLocks/>
          </p:cNvSpPr>
          <p:nvPr/>
        </p:nvSpPr>
        <p:spPr bwMode="auto">
          <a:xfrm>
            <a:off x="831850" y="2674938"/>
            <a:ext cx="293688" cy="1387475"/>
          </a:xfrm>
          <a:custGeom>
            <a:avLst/>
            <a:gdLst>
              <a:gd name="T0" fmla="*/ 2147483647 w 817"/>
              <a:gd name="T1" fmla="*/ 0 h 3854"/>
              <a:gd name="T2" fmla="*/ 2147483647 w 817"/>
              <a:gd name="T3" fmla="*/ 2147483647 h 3854"/>
              <a:gd name="T4" fmla="*/ 0 60000 65536"/>
              <a:gd name="T5" fmla="*/ 0 60000 65536"/>
              <a:gd name="T6" fmla="*/ 0 w 817"/>
              <a:gd name="T7" fmla="*/ 0 h 3854"/>
              <a:gd name="T8" fmla="*/ 817 w 817"/>
              <a:gd name="T9" fmla="*/ 3854 h 3854"/>
            </a:gdLst>
            <a:ahLst/>
            <a:cxnLst>
              <a:cxn ang="T4">
                <a:pos x="T0" y="T1"/>
              </a:cxn>
              <a:cxn ang="T5">
                <a:pos x="T2" y="T3"/>
              </a:cxn>
            </a:cxnLst>
            <a:rect l="T6" t="T7" r="T8" b="T9"/>
            <a:pathLst>
              <a:path w="817" h="3854">
                <a:moveTo>
                  <a:pt x="56" y="0"/>
                </a:moveTo>
                <a:cubicBezTo>
                  <a:pt x="0" y="3060"/>
                  <a:pt x="816" y="3853"/>
                  <a:pt x="816" y="3853"/>
                </a:cubicBezTo>
              </a:path>
            </a:pathLst>
          </a:custGeom>
          <a:noFill/>
          <a:ln w="3672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Arial" pitchFamily="34" charset="0"/>
            </a:endParaRPr>
          </a:p>
        </p:txBody>
      </p:sp>
      <p:sp>
        <p:nvSpPr>
          <p:cNvPr id="70663" name="Text Box 13"/>
          <p:cNvSpPr txBox="1">
            <a:spLocks noChangeArrowheads="1"/>
          </p:cNvSpPr>
          <p:nvPr/>
        </p:nvSpPr>
        <p:spPr bwMode="auto">
          <a:xfrm>
            <a:off x="463550" y="5338763"/>
            <a:ext cx="2054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9pPr>
          </a:lstStyle>
          <a:p>
            <a:pPr algn="ctr" eaLnBrk="1">
              <a:lnSpc>
                <a:spcPts val="2775"/>
              </a:lnSpc>
              <a:buClr>
                <a:srgbClr val="000000"/>
              </a:buClr>
              <a:buSzPct val="45000"/>
              <a:buFont typeface="StarSymbol"/>
              <a:buNone/>
            </a:pPr>
            <a:r>
              <a:rPr lang="en-GB" altLang="en-US" sz="1200">
                <a:solidFill>
                  <a:srgbClr val="000000"/>
                </a:solidFill>
              </a:rPr>
              <a:t>Example descriptor</a:t>
            </a:r>
          </a:p>
        </p:txBody>
      </p:sp>
      <p:sp>
        <p:nvSpPr>
          <p:cNvPr id="70664" name="AutoShape 14"/>
          <p:cNvSpPr>
            <a:spLocks noChangeArrowheads="1"/>
          </p:cNvSpPr>
          <p:nvPr/>
        </p:nvSpPr>
        <p:spPr bwMode="auto">
          <a:xfrm>
            <a:off x="3736975" y="4179888"/>
            <a:ext cx="277813" cy="655637"/>
          </a:xfrm>
          <a:prstGeom prst="roundRect">
            <a:avLst>
              <a:gd name="adj" fmla="val 57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9pPr>
          </a:lstStyle>
          <a:p>
            <a:pPr eaLnBrk="1">
              <a:lnSpc>
                <a:spcPct val="116000"/>
              </a:lnSpc>
              <a:buClr>
                <a:srgbClr val="000000"/>
              </a:buClr>
              <a:buSzPct val="45000"/>
              <a:buFont typeface="StarSymbol"/>
              <a:buNone/>
            </a:pPr>
            <a:r>
              <a:rPr lang="en-GB" altLang="en-US" sz="4000">
                <a:solidFill>
                  <a:srgbClr val="000000"/>
                </a:solidFill>
                <a:latin typeface="Times New Roman" pitchFamily="18" charset="0"/>
              </a:rPr>
              <a:t>~</a:t>
            </a:r>
          </a:p>
        </p:txBody>
      </p:sp>
      <p:grpSp>
        <p:nvGrpSpPr>
          <p:cNvPr id="70665" name="Group 15"/>
          <p:cNvGrpSpPr>
            <a:grpSpLocks/>
          </p:cNvGrpSpPr>
          <p:nvPr/>
        </p:nvGrpSpPr>
        <p:grpSpPr bwMode="auto">
          <a:xfrm>
            <a:off x="4032250" y="1628775"/>
            <a:ext cx="2976563" cy="2003425"/>
            <a:chOff x="2597" y="1661"/>
            <a:chExt cx="1875" cy="1262"/>
          </a:xfrm>
        </p:grpSpPr>
        <p:grpSp>
          <p:nvGrpSpPr>
            <p:cNvPr id="70678" name="Group 16"/>
            <p:cNvGrpSpPr>
              <a:grpSpLocks/>
            </p:cNvGrpSpPr>
            <p:nvPr/>
          </p:nvGrpSpPr>
          <p:grpSpPr bwMode="auto">
            <a:xfrm>
              <a:off x="2597" y="1661"/>
              <a:ext cx="1875" cy="1262"/>
              <a:chOff x="2597" y="1661"/>
              <a:chExt cx="1875" cy="1262"/>
            </a:xfrm>
          </p:grpSpPr>
          <p:pic>
            <p:nvPicPr>
              <p:cNvPr id="70691" name="Picture 17"/>
              <p:cNvPicPr>
                <a:picLocks noChangeAspect="1" noChangeArrowheads="1"/>
              </p:cNvPicPr>
              <p:nvPr/>
            </p:nvPicPr>
            <p:blipFill>
              <a:blip r:embed="rId5">
                <a:extLst>
                  <a:ext uri="{28A0092B-C50C-407E-A947-70E740481C1C}">
                    <a14:useLocalDpi xmlns:a14="http://schemas.microsoft.com/office/drawing/2010/main" val="0"/>
                  </a:ext>
                </a:extLst>
              </a:blip>
              <a:srcRect l="51616" b="45901"/>
              <a:stretch>
                <a:fillRect/>
              </a:stretch>
            </p:blipFill>
            <p:spPr bwMode="auto">
              <a:xfrm>
                <a:off x="2605" y="1662"/>
                <a:ext cx="1860"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92" name="AutoShape 18"/>
              <p:cNvSpPr>
                <a:spLocks noChangeArrowheads="1"/>
              </p:cNvSpPr>
              <p:nvPr/>
            </p:nvSpPr>
            <p:spPr bwMode="auto">
              <a:xfrm>
                <a:off x="2597" y="1661"/>
                <a:ext cx="1876" cy="1263"/>
              </a:xfrm>
              <a:prstGeom prst="roundRect">
                <a:avLst>
                  <a:gd name="adj" fmla="val 79"/>
                </a:avLst>
              </a:prstGeom>
              <a:noFill/>
              <a:ln w="36720">
                <a:solidFill>
                  <a:srgbClr val="3333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de-DE" altLang="en-US" sz="2100" b="1">
                  <a:solidFill>
                    <a:srgbClr val="000000"/>
                  </a:solidFill>
                </a:endParaRPr>
              </a:p>
            </p:txBody>
          </p:sp>
          <p:sp>
            <p:nvSpPr>
              <p:cNvPr id="70693" name="Line 19"/>
              <p:cNvSpPr>
                <a:spLocks noChangeShapeType="1"/>
              </p:cNvSpPr>
              <p:nvPr/>
            </p:nvSpPr>
            <p:spPr bwMode="auto">
              <a:xfrm>
                <a:off x="3534" y="1671"/>
                <a:ext cx="1" cy="1238"/>
              </a:xfrm>
              <a:prstGeom prst="line">
                <a:avLst/>
              </a:prstGeom>
              <a:noFill/>
              <a:ln w="18360">
                <a:solidFill>
                  <a:srgbClr val="333333"/>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Arial" pitchFamily="34" charset="0"/>
                </a:endParaRPr>
              </a:p>
            </p:txBody>
          </p:sp>
          <p:sp>
            <p:nvSpPr>
              <p:cNvPr id="70694" name="Line 20"/>
              <p:cNvSpPr>
                <a:spLocks noChangeShapeType="1"/>
              </p:cNvSpPr>
              <p:nvPr/>
            </p:nvSpPr>
            <p:spPr bwMode="auto">
              <a:xfrm flipH="1">
                <a:off x="2596" y="2313"/>
                <a:ext cx="1872" cy="1"/>
              </a:xfrm>
              <a:prstGeom prst="line">
                <a:avLst/>
              </a:prstGeom>
              <a:noFill/>
              <a:ln w="18360">
                <a:solidFill>
                  <a:srgbClr val="333333"/>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Arial" pitchFamily="34" charset="0"/>
                </a:endParaRPr>
              </a:p>
            </p:txBody>
          </p:sp>
        </p:grpSp>
        <p:grpSp>
          <p:nvGrpSpPr>
            <p:cNvPr id="70679" name="Group 21"/>
            <p:cNvGrpSpPr>
              <a:grpSpLocks/>
            </p:cNvGrpSpPr>
            <p:nvPr/>
          </p:nvGrpSpPr>
          <p:grpSpPr bwMode="auto">
            <a:xfrm>
              <a:off x="3604" y="2512"/>
              <a:ext cx="225" cy="225"/>
              <a:chOff x="3604" y="2512"/>
              <a:chExt cx="225" cy="225"/>
            </a:xfrm>
          </p:grpSpPr>
          <p:sp>
            <p:nvSpPr>
              <p:cNvPr id="70689" name="Oval 22"/>
              <p:cNvSpPr>
                <a:spLocks noChangeArrowheads="1"/>
              </p:cNvSpPr>
              <p:nvPr/>
            </p:nvSpPr>
            <p:spPr bwMode="auto">
              <a:xfrm>
                <a:off x="3604" y="2512"/>
                <a:ext cx="226" cy="226"/>
              </a:xfrm>
              <a:prstGeom prst="ellipse">
                <a:avLst/>
              </a:prstGeom>
              <a:noFill/>
              <a:ln w="64080">
                <a:solidFill>
                  <a:srgbClr val="3333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de-DE" altLang="en-US" sz="2100" b="1">
                  <a:solidFill>
                    <a:srgbClr val="000000"/>
                  </a:solidFill>
                </a:endParaRPr>
              </a:p>
            </p:txBody>
          </p:sp>
          <p:sp>
            <p:nvSpPr>
              <p:cNvPr id="70690" name="Oval 23"/>
              <p:cNvSpPr>
                <a:spLocks noChangeArrowheads="1"/>
              </p:cNvSpPr>
              <p:nvPr/>
            </p:nvSpPr>
            <p:spPr bwMode="auto">
              <a:xfrm>
                <a:off x="3604" y="2512"/>
                <a:ext cx="226" cy="226"/>
              </a:xfrm>
              <a:prstGeom prst="ellipse">
                <a:avLst/>
              </a:prstGeom>
              <a:noFill/>
              <a:ln w="2736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de-DE" altLang="en-US" sz="2100" b="1">
                  <a:solidFill>
                    <a:srgbClr val="000000"/>
                  </a:solidFill>
                </a:endParaRPr>
              </a:p>
            </p:txBody>
          </p:sp>
        </p:grpSp>
        <p:grpSp>
          <p:nvGrpSpPr>
            <p:cNvPr id="70680" name="Group 24"/>
            <p:cNvGrpSpPr>
              <a:grpSpLocks/>
            </p:cNvGrpSpPr>
            <p:nvPr/>
          </p:nvGrpSpPr>
          <p:grpSpPr bwMode="auto">
            <a:xfrm>
              <a:off x="2659" y="2512"/>
              <a:ext cx="226" cy="225"/>
              <a:chOff x="2659" y="2512"/>
              <a:chExt cx="226" cy="225"/>
            </a:xfrm>
          </p:grpSpPr>
          <p:sp>
            <p:nvSpPr>
              <p:cNvPr id="70687" name="Oval 25"/>
              <p:cNvSpPr>
                <a:spLocks noChangeArrowheads="1"/>
              </p:cNvSpPr>
              <p:nvPr/>
            </p:nvSpPr>
            <p:spPr bwMode="auto">
              <a:xfrm>
                <a:off x="2659" y="2512"/>
                <a:ext cx="226" cy="226"/>
              </a:xfrm>
              <a:prstGeom prst="ellipse">
                <a:avLst/>
              </a:prstGeom>
              <a:noFill/>
              <a:ln w="64080">
                <a:solidFill>
                  <a:srgbClr val="3333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de-DE" altLang="en-US" sz="2100" b="1">
                  <a:solidFill>
                    <a:srgbClr val="000000"/>
                  </a:solidFill>
                </a:endParaRPr>
              </a:p>
            </p:txBody>
          </p:sp>
          <p:sp>
            <p:nvSpPr>
              <p:cNvPr id="70688" name="Oval 26"/>
              <p:cNvSpPr>
                <a:spLocks noChangeArrowheads="1"/>
              </p:cNvSpPr>
              <p:nvPr/>
            </p:nvSpPr>
            <p:spPr bwMode="auto">
              <a:xfrm>
                <a:off x="2659" y="2512"/>
                <a:ext cx="226" cy="226"/>
              </a:xfrm>
              <a:prstGeom prst="ellipse">
                <a:avLst/>
              </a:prstGeom>
              <a:noFill/>
              <a:ln w="2736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de-DE" altLang="en-US" sz="2100" b="1">
                  <a:solidFill>
                    <a:srgbClr val="000000"/>
                  </a:solidFill>
                </a:endParaRPr>
              </a:p>
            </p:txBody>
          </p:sp>
        </p:grpSp>
        <p:grpSp>
          <p:nvGrpSpPr>
            <p:cNvPr id="70681" name="Group 27"/>
            <p:cNvGrpSpPr>
              <a:grpSpLocks/>
            </p:cNvGrpSpPr>
            <p:nvPr/>
          </p:nvGrpSpPr>
          <p:grpSpPr bwMode="auto">
            <a:xfrm>
              <a:off x="3604" y="1957"/>
              <a:ext cx="225" cy="225"/>
              <a:chOff x="3604" y="1957"/>
              <a:chExt cx="225" cy="225"/>
            </a:xfrm>
          </p:grpSpPr>
          <p:sp>
            <p:nvSpPr>
              <p:cNvPr id="70685" name="Oval 28"/>
              <p:cNvSpPr>
                <a:spLocks noChangeArrowheads="1"/>
              </p:cNvSpPr>
              <p:nvPr/>
            </p:nvSpPr>
            <p:spPr bwMode="auto">
              <a:xfrm>
                <a:off x="3604" y="1957"/>
                <a:ext cx="226" cy="226"/>
              </a:xfrm>
              <a:prstGeom prst="ellipse">
                <a:avLst/>
              </a:prstGeom>
              <a:noFill/>
              <a:ln w="64080">
                <a:solidFill>
                  <a:srgbClr val="3333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de-DE" altLang="en-US" sz="2100" b="1">
                  <a:solidFill>
                    <a:srgbClr val="000000"/>
                  </a:solidFill>
                </a:endParaRPr>
              </a:p>
            </p:txBody>
          </p:sp>
          <p:sp>
            <p:nvSpPr>
              <p:cNvPr id="70686" name="Oval 29"/>
              <p:cNvSpPr>
                <a:spLocks noChangeArrowheads="1"/>
              </p:cNvSpPr>
              <p:nvPr/>
            </p:nvSpPr>
            <p:spPr bwMode="auto">
              <a:xfrm>
                <a:off x="3604" y="1957"/>
                <a:ext cx="226" cy="226"/>
              </a:xfrm>
              <a:prstGeom prst="ellipse">
                <a:avLst/>
              </a:prstGeom>
              <a:noFill/>
              <a:ln w="2736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de-DE" altLang="en-US" sz="2100" b="1">
                  <a:solidFill>
                    <a:srgbClr val="000000"/>
                  </a:solidFill>
                </a:endParaRPr>
              </a:p>
            </p:txBody>
          </p:sp>
        </p:grpSp>
        <p:grpSp>
          <p:nvGrpSpPr>
            <p:cNvPr id="70682" name="Group 30"/>
            <p:cNvGrpSpPr>
              <a:grpSpLocks/>
            </p:cNvGrpSpPr>
            <p:nvPr/>
          </p:nvGrpSpPr>
          <p:grpSpPr bwMode="auto">
            <a:xfrm>
              <a:off x="2647" y="1957"/>
              <a:ext cx="225" cy="225"/>
              <a:chOff x="2647" y="1957"/>
              <a:chExt cx="225" cy="225"/>
            </a:xfrm>
          </p:grpSpPr>
          <p:sp>
            <p:nvSpPr>
              <p:cNvPr id="70683" name="Oval 31"/>
              <p:cNvSpPr>
                <a:spLocks noChangeArrowheads="1"/>
              </p:cNvSpPr>
              <p:nvPr/>
            </p:nvSpPr>
            <p:spPr bwMode="auto">
              <a:xfrm>
                <a:off x="2647" y="1957"/>
                <a:ext cx="226" cy="226"/>
              </a:xfrm>
              <a:prstGeom prst="ellipse">
                <a:avLst/>
              </a:prstGeom>
              <a:noFill/>
              <a:ln w="64080">
                <a:solidFill>
                  <a:srgbClr val="3333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de-DE" altLang="en-US" sz="2100" b="1">
                  <a:solidFill>
                    <a:srgbClr val="000000"/>
                  </a:solidFill>
                </a:endParaRPr>
              </a:p>
            </p:txBody>
          </p:sp>
          <p:sp>
            <p:nvSpPr>
              <p:cNvPr id="70684" name="Oval 32"/>
              <p:cNvSpPr>
                <a:spLocks noChangeArrowheads="1"/>
              </p:cNvSpPr>
              <p:nvPr/>
            </p:nvSpPr>
            <p:spPr bwMode="auto">
              <a:xfrm>
                <a:off x="2647" y="1957"/>
                <a:ext cx="226" cy="225"/>
              </a:xfrm>
              <a:prstGeom prst="ellipse">
                <a:avLst/>
              </a:prstGeom>
              <a:noFill/>
              <a:ln w="2736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de-DE" altLang="en-US" sz="2100" b="1">
                  <a:solidFill>
                    <a:srgbClr val="000000"/>
                  </a:solidFill>
                </a:endParaRPr>
              </a:p>
            </p:txBody>
          </p:sp>
        </p:grpSp>
      </p:grpSp>
      <p:pic>
        <p:nvPicPr>
          <p:cNvPr id="70666" name="Picture 33"/>
          <p:cNvPicPr>
            <a:picLocks noChangeAspect="1" noChangeArrowheads="1"/>
          </p:cNvPicPr>
          <p:nvPr/>
        </p:nvPicPr>
        <p:blipFill>
          <a:blip r:embed="rId6" cstate="print">
            <a:extLst>
              <a:ext uri="{28A0092B-C50C-407E-A947-70E740481C1C}">
                <a14:useLocalDpi xmlns:a14="http://schemas.microsoft.com/office/drawing/2010/main" val="0"/>
              </a:ext>
            </a:extLst>
          </a:blip>
          <a:srcRect r="50459"/>
          <a:stretch>
            <a:fillRect/>
          </a:stretch>
        </p:blipFill>
        <p:spPr bwMode="auto">
          <a:xfrm>
            <a:off x="4832350" y="4276725"/>
            <a:ext cx="1528763"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7" name="Picture 34"/>
          <p:cNvPicPr>
            <a:picLocks noChangeAspect="1" noChangeArrowheads="1"/>
          </p:cNvPicPr>
          <p:nvPr/>
        </p:nvPicPr>
        <p:blipFill>
          <a:blip r:embed="rId6" cstate="print">
            <a:extLst>
              <a:ext uri="{28A0092B-C50C-407E-A947-70E740481C1C}">
                <a14:useLocalDpi xmlns:a14="http://schemas.microsoft.com/office/drawing/2010/main" val="0"/>
              </a:ext>
            </a:extLst>
          </a:blip>
          <a:srcRect l="50459"/>
          <a:stretch>
            <a:fillRect/>
          </a:stretch>
        </p:blipFill>
        <p:spPr bwMode="auto">
          <a:xfrm>
            <a:off x="2741613" y="4284663"/>
            <a:ext cx="1528762"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8" name="Line 35"/>
          <p:cNvSpPr>
            <a:spLocks noChangeShapeType="1"/>
          </p:cNvSpPr>
          <p:nvPr/>
        </p:nvSpPr>
        <p:spPr bwMode="auto">
          <a:xfrm>
            <a:off x="3354388" y="2655888"/>
            <a:ext cx="592137" cy="1587"/>
          </a:xfrm>
          <a:prstGeom prst="line">
            <a:avLst/>
          </a:prstGeom>
          <a:noFill/>
          <a:ln w="128160">
            <a:solidFill>
              <a:srgbClr val="CCCCCC"/>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latin typeface="Arial" pitchFamily="34" charset="0"/>
            </a:endParaRPr>
          </a:p>
        </p:txBody>
      </p:sp>
      <p:sp>
        <p:nvSpPr>
          <p:cNvPr id="70669" name="Line 36"/>
          <p:cNvSpPr>
            <a:spLocks noChangeShapeType="1"/>
          </p:cNvSpPr>
          <p:nvPr/>
        </p:nvSpPr>
        <p:spPr bwMode="auto">
          <a:xfrm flipH="1">
            <a:off x="4294188" y="4910138"/>
            <a:ext cx="493712" cy="1587"/>
          </a:xfrm>
          <a:prstGeom prst="line">
            <a:avLst/>
          </a:prstGeom>
          <a:noFill/>
          <a:ln w="128160">
            <a:solidFill>
              <a:srgbClr val="CCCCCC"/>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latin typeface="Arial" pitchFamily="34" charset="0"/>
            </a:endParaRPr>
          </a:p>
        </p:txBody>
      </p:sp>
      <p:sp>
        <p:nvSpPr>
          <p:cNvPr id="70670" name="Line 37"/>
          <p:cNvSpPr>
            <a:spLocks noChangeShapeType="1"/>
          </p:cNvSpPr>
          <p:nvPr/>
        </p:nvSpPr>
        <p:spPr bwMode="auto">
          <a:xfrm flipH="1">
            <a:off x="2198688" y="4878388"/>
            <a:ext cx="493712" cy="1587"/>
          </a:xfrm>
          <a:prstGeom prst="line">
            <a:avLst/>
          </a:prstGeom>
          <a:noFill/>
          <a:ln w="128160">
            <a:solidFill>
              <a:srgbClr val="CCCCCC"/>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latin typeface="Arial" pitchFamily="34" charset="0"/>
            </a:endParaRPr>
          </a:p>
        </p:txBody>
      </p:sp>
      <p:sp>
        <p:nvSpPr>
          <p:cNvPr id="70671" name="Line 38"/>
          <p:cNvSpPr>
            <a:spLocks noChangeShapeType="1"/>
          </p:cNvSpPr>
          <p:nvPr/>
        </p:nvSpPr>
        <p:spPr bwMode="auto">
          <a:xfrm>
            <a:off x="5529263" y="3690938"/>
            <a:ext cx="1587" cy="519112"/>
          </a:xfrm>
          <a:prstGeom prst="line">
            <a:avLst/>
          </a:prstGeom>
          <a:noFill/>
          <a:ln w="128160">
            <a:solidFill>
              <a:srgbClr val="CCCCCC"/>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latin typeface="Arial" pitchFamily="34" charset="0"/>
            </a:endParaRPr>
          </a:p>
        </p:txBody>
      </p:sp>
      <p:sp>
        <p:nvSpPr>
          <p:cNvPr id="70672" name="AutoShape 39"/>
          <p:cNvSpPr>
            <a:spLocks noChangeArrowheads="1"/>
          </p:cNvSpPr>
          <p:nvPr/>
        </p:nvSpPr>
        <p:spPr bwMode="auto">
          <a:xfrm>
            <a:off x="7129463" y="1663700"/>
            <a:ext cx="1835150" cy="1058863"/>
          </a:xfrm>
          <a:prstGeom prst="roundRect">
            <a:avLst>
              <a:gd name="adj" fmla="val 22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9pPr>
          </a:lstStyle>
          <a:p>
            <a:pPr eaLnBrk="1">
              <a:lnSpc>
                <a:spcPts val="2775"/>
              </a:lnSpc>
              <a:buClr>
                <a:srgbClr val="000000"/>
              </a:buClr>
              <a:buSzPct val="45000"/>
              <a:buFont typeface="StarSymbol"/>
              <a:buNone/>
            </a:pPr>
            <a:r>
              <a:rPr lang="en-GB" altLang="en-US" sz="2100">
                <a:solidFill>
                  <a:srgbClr val="000000"/>
                </a:solidFill>
              </a:rPr>
              <a:t>Compute edges at four orientations</a:t>
            </a:r>
          </a:p>
        </p:txBody>
      </p:sp>
      <p:sp>
        <p:nvSpPr>
          <p:cNvPr id="70673" name="AutoShape 40"/>
          <p:cNvSpPr>
            <a:spLocks noChangeArrowheads="1"/>
          </p:cNvSpPr>
          <p:nvPr/>
        </p:nvSpPr>
        <p:spPr bwMode="auto">
          <a:xfrm>
            <a:off x="7127875" y="2901950"/>
            <a:ext cx="1884363" cy="706438"/>
          </a:xfrm>
          <a:prstGeom prst="roundRect">
            <a:avLst>
              <a:gd name="adj" fmla="val 22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9pPr>
          </a:lstStyle>
          <a:p>
            <a:pPr eaLnBrk="1">
              <a:lnSpc>
                <a:spcPts val="2775"/>
              </a:lnSpc>
              <a:buClr>
                <a:srgbClr val="000000"/>
              </a:buClr>
              <a:buSzPct val="45000"/>
              <a:buFont typeface="StarSymbol"/>
              <a:buNone/>
            </a:pPr>
            <a:r>
              <a:rPr lang="en-GB" altLang="en-US" sz="2100">
                <a:solidFill>
                  <a:srgbClr val="000000"/>
                </a:solidFill>
              </a:rPr>
              <a:t>Extract a patch</a:t>
            </a:r>
          </a:p>
          <a:p>
            <a:pPr eaLnBrk="1">
              <a:lnSpc>
                <a:spcPts val="2775"/>
              </a:lnSpc>
              <a:buClr>
                <a:srgbClr val="000000"/>
              </a:buClr>
              <a:buSzPct val="45000"/>
              <a:buFont typeface="StarSymbol"/>
              <a:buNone/>
            </a:pPr>
            <a:r>
              <a:rPr lang="en-GB" altLang="en-US" sz="2100">
                <a:solidFill>
                  <a:srgbClr val="000000"/>
                </a:solidFill>
              </a:rPr>
              <a:t>in each channel</a:t>
            </a:r>
          </a:p>
        </p:txBody>
      </p:sp>
      <p:sp>
        <p:nvSpPr>
          <p:cNvPr id="70674" name="AutoShape 41"/>
          <p:cNvSpPr>
            <a:spLocks noChangeArrowheads="1"/>
          </p:cNvSpPr>
          <p:nvPr/>
        </p:nvSpPr>
        <p:spPr bwMode="auto">
          <a:xfrm>
            <a:off x="6264275" y="4702175"/>
            <a:ext cx="2790825" cy="687388"/>
          </a:xfrm>
          <a:prstGeom prst="roundRect">
            <a:avLst>
              <a:gd name="adj" fmla="val 22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9pPr>
          </a:lstStyle>
          <a:p>
            <a:pPr eaLnBrk="1">
              <a:lnSpc>
                <a:spcPts val="2775"/>
              </a:lnSpc>
              <a:buClr>
                <a:srgbClr val="000000"/>
              </a:buClr>
              <a:buSzPct val="45000"/>
              <a:buFont typeface="StarSymbol"/>
              <a:buNone/>
            </a:pPr>
            <a:r>
              <a:rPr lang="en-GB" altLang="en-US" sz="2000" b="1">
                <a:solidFill>
                  <a:srgbClr val="000000"/>
                </a:solidFill>
              </a:rPr>
              <a:t>Apply spatially varying</a:t>
            </a:r>
          </a:p>
          <a:p>
            <a:pPr eaLnBrk="1">
              <a:lnSpc>
                <a:spcPts val="2775"/>
              </a:lnSpc>
              <a:buClr>
                <a:srgbClr val="000000"/>
              </a:buClr>
              <a:buSzPct val="45000"/>
              <a:buFont typeface="StarSymbol"/>
              <a:buNone/>
            </a:pPr>
            <a:r>
              <a:rPr lang="en-GB" altLang="en-US" sz="2000" b="1">
                <a:solidFill>
                  <a:srgbClr val="000000"/>
                </a:solidFill>
              </a:rPr>
              <a:t>blur and sub-sample </a:t>
            </a:r>
          </a:p>
        </p:txBody>
      </p:sp>
      <p:sp>
        <p:nvSpPr>
          <p:cNvPr id="70675" name="AutoShape 42"/>
          <p:cNvSpPr>
            <a:spLocks noChangeArrowheads="1"/>
          </p:cNvSpPr>
          <p:nvPr/>
        </p:nvSpPr>
        <p:spPr bwMode="auto">
          <a:xfrm>
            <a:off x="5119688" y="5546725"/>
            <a:ext cx="1171575" cy="304800"/>
          </a:xfrm>
          <a:prstGeom prst="roundRect">
            <a:avLst>
              <a:gd name="adj" fmla="val 37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9pPr>
          </a:lstStyle>
          <a:p>
            <a:pPr eaLnBrk="1">
              <a:lnSpc>
                <a:spcPts val="2775"/>
              </a:lnSpc>
              <a:buClr>
                <a:srgbClr val="000000"/>
              </a:buClr>
              <a:buSzPct val="45000"/>
              <a:buFont typeface="StarSymbol"/>
              <a:buNone/>
            </a:pPr>
            <a:r>
              <a:rPr lang="en-GB" altLang="en-US" sz="1200">
                <a:solidFill>
                  <a:srgbClr val="000000"/>
                </a:solidFill>
              </a:rPr>
              <a:t>(Idealized signal)</a:t>
            </a:r>
          </a:p>
        </p:txBody>
      </p:sp>
      <p:sp>
        <p:nvSpPr>
          <p:cNvPr id="70676" name="Text Box 45"/>
          <p:cNvSpPr txBox="1">
            <a:spLocks noChangeArrowheads="1"/>
          </p:cNvSpPr>
          <p:nvPr/>
        </p:nvSpPr>
        <p:spPr bwMode="auto">
          <a:xfrm>
            <a:off x="611188" y="6345238"/>
            <a:ext cx="3200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a:solidFill>
                  <a:srgbClr val="000000"/>
                </a:solidFill>
              </a:rPr>
              <a:t>Berg &amp; Malik, CVPR 2001</a:t>
            </a:r>
          </a:p>
        </p:txBody>
      </p:sp>
      <p:sp>
        <p:nvSpPr>
          <p:cNvPr id="70677" name="Footer Placeholder 4"/>
          <p:cNvSpPr txBox="1">
            <a:spLocks noGrp="1"/>
          </p:cNvSpPr>
          <p:nvPr/>
        </p:nvSpPr>
        <p:spPr bwMode="auto">
          <a:xfrm>
            <a:off x="2376488" y="6553200"/>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de-DE" altLang="en-US" sz="1200">
                <a:solidFill>
                  <a:srgbClr val="000000"/>
                </a:solidFill>
              </a:rPr>
              <a:t>K. Grauman, B. Leibe</a:t>
            </a:r>
          </a:p>
        </p:txBody>
      </p:sp>
    </p:spTree>
    <p:extLst>
      <p:ext uri="{BB962C8B-B14F-4D97-AF65-F5344CB8AC3E}">
        <p14:creationId xmlns:p14="http://schemas.microsoft.com/office/powerpoint/2010/main" val="6755207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n-US" altLang="en-US"/>
              <a:t>Self-similarity Descriptor</a:t>
            </a:r>
          </a:p>
        </p:txBody>
      </p:sp>
      <p:sp>
        <p:nvSpPr>
          <p:cNvPr id="71683" name="Content Placeholder 2"/>
          <p:cNvSpPr>
            <a:spLocks noGrp="1"/>
          </p:cNvSpPr>
          <p:nvPr>
            <p:ph idx="1"/>
          </p:nvPr>
        </p:nvSpPr>
        <p:spPr>
          <a:xfrm>
            <a:off x="609600" y="5410200"/>
            <a:ext cx="8229600" cy="1066800"/>
          </a:xfrm>
        </p:spPr>
        <p:txBody>
          <a:bodyPr/>
          <a:lstStyle/>
          <a:p>
            <a:pPr>
              <a:buFont typeface="Arial" pitchFamily="34" charset="0"/>
              <a:buNone/>
            </a:pPr>
            <a:r>
              <a:rPr lang="en-US" altLang="en-US"/>
              <a:t>Matching Local Self-Similarities across Images and Videos, Shechtman and Irani, 2007</a:t>
            </a:r>
          </a:p>
        </p:txBody>
      </p:sp>
      <p:pic>
        <p:nvPicPr>
          <p:cNvPr id="71684" name="Picture 2" descr="C:\Users\hays\Desktop\143 Computer Vision\slides\16\ssim-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2093913"/>
            <a:ext cx="6626225"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146560" y="6550223"/>
            <a:ext cx="1047584" cy="307777"/>
          </a:xfrm>
          <a:prstGeom prst="rect">
            <a:avLst/>
          </a:prstGeom>
          <a:noFill/>
        </p:spPr>
        <p:txBody>
          <a:bodyPr wrap="square" rtlCol="0">
            <a:spAutoFit/>
          </a:bodyPr>
          <a:lstStyle/>
          <a:p>
            <a:r>
              <a:rPr lang="en-US" sz="1400" dirty="0">
                <a:solidFill>
                  <a:schemeClr val="bg1">
                    <a:lumMod val="65000"/>
                  </a:schemeClr>
                </a:solidFill>
                <a:latin typeface="+mn-lt"/>
                <a:cs typeface="Calibri" panose="020F0502020204030204" pitchFamily="34" charset="0"/>
              </a:rPr>
              <a:t>James Hays</a:t>
            </a:r>
          </a:p>
        </p:txBody>
      </p:sp>
    </p:spTree>
    <p:extLst>
      <p:ext uri="{BB962C8B-B14F-4D97-AF65-F5344CB8AC3E}">
        <p14:creationId xmlns:p14="http://schemas.microsoft.com/office/powerpoint/2010/main" val="31237081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altLang="en-US"/>
              <a:t>Self-similarity Descriptor</a:t>
            </a:r>
          </a:p>
        </p:txBody>
      </p:sp>
      <p:sp>
        <p:nvSpPr>
          <p:cNvPr id="72707" name="Content Placeholder 2"/>
          <p:cNvSpPr>
            <a:spLocks noGrp="1"/>
          </p:cNvSpPr>
          <p:nvPr>
            <p:ph idx="1"/>
          </p:nvPr>
        </p:nvSpPr>
        <p:spPr>
          <a:xfrm>
            <a:off x="609600" y="5410200"/>
            <a:ext cx="8229600" cy="1066800"/>
          </a:xfrm>
        </p:spPr>
        <p:txBody>
          <a:bodyPr/>
          <a:lstStyle/>
          <a:p>
            <a:pPr>
              <a:buFont typeface="Arial" pitchFamily="34" charset="0"/>
              <a:buNone/>
            </a:pPr>
            <a:r>
              <a:rPr lang="en-US" altLang="en-US"/>
              <a:t>Matching Local Self-Similarities across Images and Videos, Shechtman and Irani, 2007</a:t>
            </a:r>
          </a:p>
        </p:txBody>
      </p:sp>
      <p:pic>
        <p:nvPicPr>
          <p:cNvPr id="72708" name="Picture 2" descr="C:\Users\hays\Desktop\143 Computer Vision\slides\16\ssim-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0"/>
            <a:ext cx="9367838"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146560" y="6550223"/>
            <a:ext cx="1047584" cy="307777"/>
          </a:xfrm>
          <a:prstGeom prst="rect">
            <a:avLst/>
          </a:prstGeom>
          <a:noFill/>
        </p:spPr>
        <p:txBody>
          <a:bodyPr wrap="square" rtlCol="0">
            <a:spAutoFit/>
          </a:bodyPr>
          <a:lstStyle/>
          <a:p>
            <a:r>
              <a:rPr lang="en-US" sz="1400" dirty="0">
                <a:solidFill>
                  <a:schemeClr val="bg1">
                    <a:lumMod val="65000"/>
                  </a:schemeClr>
                </a:solidFill>
                <a:latin typeface="+mn-lt"/>
                <a:cs typeface="Calibri" panose="020F0502020204030204" pitchFamily="34" charset="0"/>
              </a:rPr>
              <a:t>James Hays</a:t>
            </a:r>
          </a:p>
        </p:txBody>
      </p:sp>
    </p:spTree>
    <p:extLst>
      <p:ext uri="{BB962C8B-B14F-4D97-AF65-F5344CB8AC3E}">
        <p14:creationId xmlns:p14="http://schemas.microsoft.com/office/powerpoint/2010/main" val="8595924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3" descr="C:\Users\hays\Desktop\143 Computer Vision\slides\16\ssim-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914400"/>
            <a:ext cx="6848475" cy="455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itle 1"/>
          <p:cNvSpPr>
            <a:spLocks noGrp="1"/>
          </p:cNvSpPr>
          <p:nvPr>
            <p:ph type="title"/>
          </p:nvPr>
        </p:nvSpPr>
        <p:spPr/>
        <p:txBody>
          <a:bodyPr/>
          <a:lstStyle/>
          <a:p>
            <a:r>
              <a:rPr lang="en-US" altLang="en-US"/>
              <a:t>Self-similarity Descriptor</a:t>
            </a:r>
          </a:p>
        </p:txBody>
      </p:sp>
      <p:sp>
        <p:nvSpPr>
          <p:cNvPr id="73732" name="Content Placeholder 2"/>
          <p:cNvSpPr>
            <a:spLocks noGrp="1"/>
          </p:cNvSpPr>
          <p:nvPr>
            <p:ph idx="1"/>
          </p:nvPr>
        </p:nvSpPr>
        <p:spPr>
          <a:xfrm>
            <a:off x="609600" y="5410200"/>
            <a:ext cx="8229600" cy="1066800"/>
          </a:xfrm>
        </p:spPr>
        <p:txBody>
          <a:bodyPr/>
          <a:lstStyle/>
          <a:p>
            <a:pPr>
              <a:buFont typeface="Arial" pitchFamily="34" charset="0"/>
              <a:buNone/>
            </a:pPr>
            <a:r>
              <a:rPr lang="en-US" altLang="en-US"/>
              <a:t>Matching Local Self-Similarities across Images and Videos, Shechtman and Irani, 2007</a:t>
            </a:r>
          </a:p>
        </p:txBody>
      </p:sp>
      <p:sp>
        <p:nvSpPr>
          <p:cNvPr id="5" name="TextBox 4"/>
          <p:cNvSpPr txBox="1"/>
          <p:nvPr/>
        </p:nvSpPr>
        <p:spPr>
          <a:xfrm>
            <a:off x="8146560" y="6550223"/>
            <a:ext cx="1047584" cy="307777"/>
          </a:xfrm>
          <a:prstGeom prst="rect">
            <a:avLst/>
          </a:prstGeom>
          <a:noFill/>
        </p:spPr>
        <p:txBody>
          <a:bodyPr wrap="square" rtlCol="0">
            <a:spAutoFit/>
          </a:bodyPr>
          <a:lstStyle/>
          <a:p>
            <a:r>
              <a:rPr lang="en-US" sz="1400" dirty="0">
                <a:solidFill>
                  <a:schemeClr val="bg1">
                    <a:lumMod val="65000"/>
                  </a:schemeClr>
                </a:solidFill>
                <a:latin typeface="+mn-lt"/>
                <a:cs typeface="Calibri" panose="020F0502020204030204" pitchFamily="34" charset="0"/>
              </a:rPr>
              <a:t>James Hays</a:t>
            </a:r>
          </a:p>
        </p:txBody>
      </p:sp>
    </p:spTree>
    <p:extLst>
      <p:ext uri="{BB962C8B-B14F-4D97-AF65-F5344CB8AC3E}">
        <p14:creationId xmlns:p14="http://schemas.microsoft.com/office/powerpoint/2010/main" val="16854749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14400"/>
          </a:xfrm>
        </p:spPr>
        <p:txBody>
          <a:bodyPr>
            <a:normAutofit fontScale="90000"/>
          </a:bodyPr>
          <a:lstStyle/>
          <a:p>
            <a:pPr>
              <a:defRPr/>
            </a:pPr>
            <a:r>
              <a:rPr lang="en-US" dirty="0"/>
              <a:t>Learning Local Image Descriptors </a:t>
            </a:r>
            <a:br>
              <a:rPr lang="en-US" dirty="0"/>
            </a:br>
            <a:r>
              <a:rPr lang="en-US" dirty="0"/>
              <a:t>Winder and Brown, 2007</a:t>
            </a:r>
          </a:p>
        </p:txBody>
      </p:sp>
      <p:pic>
        <p:nvPicPr>
          <p:cNvPr id="74755" name="Picture 2" descr="C:\Users\hays\Desktop\143 Computer Vision\slides\16\winder-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8" y="1358900"/>
            <a:ext cx="8313737"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3" descr="C:\Users\hays\Desktop\143 Computer Vision\slides\16\winder-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776663"/>
            <a:ext cx="8456613" cy="277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46660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rtlCol="0">
            <a:normAutofit/>
          </a:bodyPr>
          <a:lstStyle/>
          <a:p>
            <a:pPr eaLnBrk="1" fontAlgn="auto" hangingPunct="1">
              <a:spcAft>
                <a:spcPts val="0"/>
              </a:spcAft>
              <a:defRPr/>
            </a:pPr>
            <a:r>
              <a:rPr lang="en-US" dirty="0"/>
              <a:t>Right features are application specific</a:t>
            </a:r>
          </a:p>
        </p:txBody>
      </p:sp>
      <p:sp>
        <p:nvSpPr>
          <p:cNvPr id="3" name="Content Placeholder 2"/>
          <p:cNvSpPr>
            <a:spLocks noGrp="1"/>
          </p:cNvSpPr>
          <p:nvPr>
            <p:ph idx="1"/>
          </p:nvPr>
        </p:nvSpPr>
        <p:spPr/>
        <p:txBody>
          <a:bodyPr rtlCol="0">
            <a:normAutofit lnSpcReduction="10000"/>
          </a:bodyPr>
          <a:lstStyle/>
          <a:p>
            <a:pPr eaLnBrk="1" fontAlgn="auto" hangingPunct="1">
              <a:spcAft>
                <a:spcPts val="0"/>
              </a:spcAft>
              <a:defRPr/>
            </a:pPr>
            <a:r>
              <a:rPr lang="en-US" dirty="0"/>
              <a:t>Shape: scene-scale, object-scale, detail-scale</a:t>
            </a:r>
          </a:p>
          <a:p>
            <a:pPr lvl="1" eaLnBrk="1" fontAlgn="auto" hangingPunct="1">
              <a:spcAft>
                <a:spcPts val="0"/>
              </a:spcAft>
              <a:defRPr/>
            </a:pPr>
            <a:r>
              <a:rPr lang="en-US" dirty="0"/>
              <a:t>2D form, shading, shadows, texture, linear perspective</a:t>
            </a:r>
          </a:p>
          <a:p>
            <a:pPr eaLnBrk="1" fontAlgn="auto" hangingPunct="1">
              <a:spcAft>
                <a:spcPts val="0"/>
              </a:spcAft>
              <a:defRPr/>
            </a:pPr>
            <a:r>
              <a:rPr lang="en-US" dirty="0"/>
              <a:t>Material properties: </a:t>
            </a:r>
            <a:r>
              <a:rPr lang="en-US" dirty="0" err="1"/>
              <a:t>albedo</a:t>
            </a:r>
            <a:r>
              <a:rPr lang="en-US" dirty="0"/>
              <a:t>, feel, hardness, …</a:t>
            </a:r>
          </a:p>
          <a:p>
            <a:pPr lvl="1" eaLnBrk="1" fontAlgn="auto" hangingPunct="1">
              <a:spcAft>
                <a:spcPts val="0"/>
              </a:spcAft>
              <a:defRPr/>
            </a:pPr>
            <a:r>
              <a:rPr lang="en-US" dirty="0"/>
              <a:t>Color, texture</a:t>
            </a:r>
          </a:p>
          <a:p>
            <a:pPr eaLnBrk="1" fontAlgn="auto" hangingPunct="1">
              <a:spcAft>
                <a:spcPts val="0"/>
              </a:spcAft>
              <a:defRPr/>
            </a:pPr>
            <a:r>
              <a:rPr lang="en-US" dirty="0"/>
              <a:t>Motion</a:t>
            </a:r>
          </a:p>
          <a:p>
            <a:pPr lvl="1" eaLnBrk="1" fontAlgn="auto" hangingPunct="1">
              <a:spcAft>
                <a:spcPts val="0"/>
              </a:spcAft>
              <a:defRPr/>
            </a:pPr>
            <a:r>
              <a:rPr lang="en-US" dirty="0"/>
              <a:t>Optical flow, tracked points</a:t>
            </a:r>
          </a:p>
          <a:p>
            <a:pPr eaLnBrk="1" fontAlgn="auto" hangingPunct="1">
              <a:spcAft>
                <a:spcPts val="0"/>
              </a:spcAft>
              <a:defRPr/>
            </a:pPr>
            <a:r>
              <a:rPr lang="en-US" dirty="0"/>
              <a:t>Distance</a:t>
            </a:r>
          </a:p>
          <a:p>
            <a:pPr lvl="1" eaLnBrk="1" fontAlgn="auto" hangingPunct="1">
              <a:spcAft>
                <a:spcPts val="0"/>
              </a:spcAft>
              <a:defRPr/>
            </a:pPr>
            <a:r>
              <a:rPr lang="en-US" dirty="0"/>
              <a:t>Stereo, position, occlusion, scene shape</a:t>
            </a:r>
          </a:p>
          <a:p>
            <a:pPr lvl="1" eaLnBrk="1" fontAlgn="auto" hangingPunct="1">
              <a:spcAft>
                <a:spcPts val="0"/>
              </a:spcAft>
              <a:defRPr/>
            </a:pPr>
            <a:r>
              <a:rPr lang="en-US" dirty="0"/>
              <a:t>If known object: size, other objects</a:t>
            </a:r>
          </a:p>
          <a:p>
            <a:pPr lvl="1" eaLnBrk="1" fontAlgn="auto" hangingPunct="1">
              <a:spcAft>
                <a:spcPts val="0"/>
              </a:spcAft>
              <a:defRPr/>
            </a:pPr>
            <a:endParaRPr lang="en-US" dirty="0"/>
          </a:p>
          <a:p>
            <a:pPr eaLnBrk="1" fontAlgn="auto" hangingPunct="1">
              <a:spcAft>
                <a:spcPts val="0"/>
              </a:spcAft>
              <a:defRPr/>
            </a:pPr>
            <a:endParaRPr lang="en-US" dirty="0"/>
          </a:p>
          <a:p>
            <a:pPr eaLnBrk="1" fontAlgn="auto" hangingPunct="1">
              <a:spcAft>
                <a:spcPts val="0"/>
              </a:spcAft>
              <a:defRPr/>
            </a:pPr>
            <a:endParaRPr lang="en-US" dirty="0"/>
          </a:p>
        </p:txBody>
      </p:sp>
    </p:spTree>
    <p:extLst>
      <p:ext uri="{BB962C8B-B14F-4D97-AF65-F5344CB8AC3E}">
        <p14:creationId xmlns:p14="http://schemas.microsoft.com/office/powerpoint/2010/main" val="38052625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binary pattern (LBP)</a:t>
            </a:r>
          </a:p>
        </p:txBody>
      </p:sp>
      <p:pic>
        <p:nvPicPr>
          <p:cNvPr id="5" name="Content Placeholder 4"/>
          <p:cNvPicPr>
            <a:picLocks noGrp="1" noChangeAspect="1"/>
          </p:cNvPicPr>
          <p:nvPr>
            <p:ph idx="1"/>
          </p:nvPr>
        </p:nvPicPr>
        <p:blipFill>
          <a:blip r:embed="rId2"/>
          <a:stretch>
            <a:fillRect/>
          </a:stretch>
        </p:blipFill>
        <p:spPr>
          <a:xfrm>
            <a:off x="48928" y="2590800"/>
            <a:ext cx="9046144" cy="3731907"/>
          </a:xfrm>
          <a:prstGeom prst="rect">
            <a:avLst/>
          </a:prstGeom>
        </p:spPr>
      </p:pic>
      <p:sp>
        <p:nvSpPr>
          <p:cNvPr id="6" name="Content Placeholder 2"/>
          <p:cNvSpPr txBox="1">
            <a:spLocks/>
          </p:cNvSpPr>
          <p:nvPr/>
        </p:nvSpPr>
        <p:spPr bwMode="auto">
          <a:xfrm>
            <a:off x="457200" y="990600"/>
            <a:ext cx="8229600"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Introduced by Ojala </a:t>
            </a:r>
            <a:r>
              <a:rPr lang="en-US" i="1"/>
              <a:t>et al.</a:t>
            </a:r>
            <a:r>
              <a:rPr lang="en-US"/>
              <a:t> in 1996</a:t>
            </a:r>
          </a:p>
          <a:p>
            <a:r>
              <a:rPr lang="en-US"/>
              <a:t>Popular in late 2000</a:t>
            </a:r>
            <a:endParaRPr lang="en-US" dirty="0"/>
          </a:p>
        </p:txBody>
      </p:sp>
    </p:spTree>
    <p:extLst>
      <p:ext uri="{BB962C8B-B14F-4D97-AF65-F5344CB8AC3E}">
        <p14:creationId xmlns:p14="http://schemas.microsoft.com/office/powerpoint/2010/main" val="6667983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LBP</a:t>
            </a:r>
          </a:p>
        </p:txBody>
      </p:sp>
      <p:pic>
        <p:nvPicPr>
          <p:cNvPr id="4" name="Content Placeholder 3"/>
          <p:cNvPicPr>
            <a:picLocks noGrp="1" noChangeAspect="1"/>
          </p:cNvPicPr>
          <p:nvPr>
            <p:ph idx="1"/>
          </p:nvPr>
        </p:nvPicPr>
        <p:blipFill>
          <a:blip r:embed="rId2"/>
          <a:stretch>
            <a:fillRect/>
          </a:stretch>
        </p:blipFill>
        <p:spPr>
          <a:xfrm>
            <a:off x="457200" y="1824064"/>
            <a:ext cx="8229600" cy="3468634"/>
          </a:xfrm>
          <a:prstGeom prst="rect">
            <a:avLst/>
          </a:prstGeom>
        </p:spPr>
      </p:pic>
    </p:spTree>
    <p:extLst>
      <p:ext uri="{BB962C8B-B14F-4D97-AF65-F5344CB8AC3E}">
        <p14:creationId xmlns:p14="http://schemas.microsoft.com/office/powerpoint/2010/main" val="42039045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 detectable textures by LBP</a:t>
            </a:r>
          </a:p>
        </p:txBody>
      </p:sp>
      <p:pic>
        <p:nvPicPr>
          <p:cNvPr id="4" name="Content Placeholder 3"/>
          <p:cNvPicPr>
            <a:picLocks noGrp="1" noChangeAspect="1"/>
          </p:cNvPicPr>
          <p:nvPr>
            <p:ph idx="1"/>
          </p:nvPr>
        </p:nvPicPr>
        <p:blipFill>
          <a:blip r:embed="rId2"/>
          <a:stretch>
            <a:fillRect/>
          </a:stretch>
        </p:blipFill>
        <p:spPr>
          <a:xfrm>
            <a:off x="457200" y="2793773"/>
            <a:ext cx="8229600" cy="1529216"/>
          </a:xfrm>
          <a:prstGeom prst="rect">
            <a:avLst/>
          </a:prstGeom>
        </p:spPr>
      </p:pic>
    </p:spTree>
    <p:extLst>
      <p:ext uri="{BB962C8B-B14F-4D97-AF65-F5344CB8AC3E}">
        <p14:creationId xmlns:p14="http://schemas.microsoft.com/office/powerpoint/2010/main" val="1442317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a:t>Quick review: Harris Corner Detector</a:t>
            </a:r>
          </a:p>
        </p:txBody>
      </p:sp>
      <p:sp>
        <p:nvSpPr>
          <p:cNvPr id="3" name="Date Placeholder 2"/>
          <p:cNvSpPr>
            <a:spLocks noGrp="1"/>
          </p:cNvSpPr>
          <p:nvPr>
            <p:ph type="dt" sz="half" idx="10"/>
          </p:nvPr>
        </p:nvSpPr>
        <p:spPr/>
        <p:txBody>
          <a:bodyPr/>
          <a:lstStyle/>
          <a:p>
            <a:r>
              <a:rPr lang="en-US"/>
              <a:t>17-Oct-17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8</a:t>
            </a:fld>
            <a:endParaRPr lang="en-US" dirty="0"/>
          </a:p>
        </p:txBody>
      </p:sp>
      <p:sp>
        <p:nvSpPr>
          <p:cNvPr id="7" name="Content Placeholder 2"/>
          <p:cNvSpPr txBox="1">
            <a:spLocks/>
          </p:cNvSpPr>
          <p:nvPr/>
        </p:nvSpPr>
        <p:spPr>
          <a:xfrm>
            <a:off x="457200" y="1600200"/>
            <a:ext cx="8229600" cy="45259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Translation invariance</a:t>
            </a:r>
          </a:p>
          <a:p>
            <a:r>
              <a:rPr lang="en-US"/>
              <a:t>Rotation invariance</a:t>
            </a:r>
          </a:p>
          <a:p>
            <a:r>
              <a:rPr lang="en-US"/>
              <a:t>Scale invariance?</a:t>
            </a:r>
            <a:endParaRPr lang="de-CH" dirty="0"/>
          </a:p>
        </p:txBody>
      </p:sp>
      <p:sp>
        <p:nvSpPr>
          <p:cNvPr id="8" name="Text Box 20"/>
          <p:cNvSpPr txBox="1">
            <a:spLocks noChangeArrowheads="1"/>
          </p:cNvSpPr>
          <p:nvPr/>
        </p:nvSpPr>
        <p:spPr bwMode="auto">
          <a:xfrm>
            <a:off x="2162175" y="5607050"/>
            <a:ext cx="5184775" cy="461963"/>
          </a:xfrm>
          <a:prstGeom prst="rect">
            <a:avLst/>
          </a:prstGeom>
          <a:noFill/>
          <a:ln w="9525">
            <a:solidFill>
              <a:srgbClr val="FF0000"/>
            </a:solidFill>
            <a:miter lim="800000"/>
            <a:headEnd/>
            <a:tailEnd/>
          </a:ln>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lgn="ctr">
              <a:spcBef>
                <a:spcPct val="50000"/>
              </a:spcBef>
            </a:pPr>
            <a:r>
              <a:rPr lang="en-US" sz="2400" i="1" dirty="0">
                <a:solidFill>
                  <a:srgbClr val="FF0000"/>
                </a:solidFill>
                <a:cs typeface="Times New Roman" pitchFamily="18" charset="0"/>
              </a:rPr>
              <a:t>N</a:t>
            </a:r>
            <a:r>
              <a:rPr lang="en-US" sz="2400" dirty="0">
                <a:solidFill>
                  <a:srgbClr val="FF0000"/>
                </a:solidFill>
                <a:cs typeface="Times New Roman" pitchFamily="18" charset="0"/>
              </a:rPr>
              <a:t>ot</a:t>
            </a:r>
            <a:r>
              <a:rPr lang="en-US" sz="2400" dirty="0">
                <a:solidFill>
                  <a:srgbClr val="0033CC"/>
                </a:solidFill>
                <a:cs typeface="Times New Roman" pitchFamily="18" charset="0"/>
              </a:rPr>
              <a:t> invariant to image scale!</a:t>
            </a:r>
            <a:endParaRPr lang="ru-RU" sz="2400" dirty="0">
              <a:solidFill>
                <a:srgbClr val="0033CC"/>
              </a:solidFill>
              <a:cs typeface="Times New Roman" pitchFamily="18" charset="0"/>
            </a:endParaRPr>
          </a:p>
        </p:txBody>
      </p:sp>
      <p:grpSp>
        <p:nvGrpSpPr>
          <p:cNvPr id="9" name="Group 46"/>
          <p:cNvGrpSpPr>
            <a:grpSpLocks/>
          </p:cNvGrpSpPr>
          <p:nvPr/>
        </p:nvGrpSpPr>
        <p:grpSpPr bwMode="auto">
          <a:xfrm>
            <a:off x="2312988" y="3656012"/>
            <a:ext cx="442912" cy="434975"/>
            <a:chOff x="7024688" y="3176588"/>
            <a:chExt cx="442912" cy="434975"/>
          </a:xfrm>
        </p:grpSpPr>
        <p:sp>
          <p:nvSpPr>
            <p:cNvPr id="10" name="Freeform 4"/>
            <p:cNvSpPr>
              <a:spLocks/>
            </p:cNvSpPr>
            <p:nvPr/>
          </p:nvSpPr>
          <p:spPr bwMode="auto">
            <a:xfrm>
              <a:off x="7086600" y="3281363"/>
              <a:ext cx="381000" cy="330200"/>
            </a:xfrm>
            <a:custGeom>
              <a:avLst/>
              <a:gdLst>
                <a:gd name="T0" fmla="*/ 0 w 1728"/>
                <a:gd name="T1" fmla="*/ 2147483647 h 1264"/>
                <a:gd name="T2" fmla="*/ 2147483647 w 1728"/>
                <a:gd name="T3" fmla="*/ 2147483647 h 1264"/>
                <a:gd name="T4" fmla="*/ 2147483647 w 1728"/>
                <a:gd name="T5" fmla="*/ 2147483647 h 1264"/>
                <a:gd name="T6" fmla="*/ 2147483647 w 1728"/>
                <a:gd name="T7" fmla="*/ 2147483647 h 1264"/>
                <a:gd name="T8" fmla="*/ 2147483647 w 1728"/>
                <a:gd name="T9" fmla="*/ 2147483647 h 1264"/>
                <a:gd name="T10" fmla="*/ 0 60000 65536"/>
                <a:gd name="T11" fmla="*/ 0 60000 65536"/>
                <a:gd name="T12" fmla="*/ 0 60000 65536"/>
                <a:gd name="T13" fmla="*/ 0 60000 65536"/>
                <a:gd name="T14" fmla="*/ 0 60000 65536"/>
                <a:gd name="T15" fmla="*/ 0 w 1728"/>
                <a:gd name="T16" fmla="*/ 0 h 1264"/>
                <a:gd name="T17" fmla="*/ 1728 w 1728"/>
                <a:gd name="T18" fmla="*/ 1264 h 1264"/>
              </a:gdLst>
              <a:ahLst/>
              <a:cxnLst>
                <a:cxn ang="T10">
                  <a:pos x="T0" y="T1"/>
                </a:cxn>
                <a:cxn ang="T11">
                  <a:pos x="T2" y="T3"/>
                </a:cxn>
                <a:cxn ang="T12">
                  <a:pos x="T4" y="T5"/>
                </a:cxn>
                <a:cxn ang="T13">
                  <a:pos x="T6" y="T7"/>
                </a:cxn>
                <a:cxn ang="T14">
                  <a:pos x="T8" y="T9"/>
                </a:cxn>
              </a:cxnLst>
              <a:rect l="T15" t="T16" r="T17" b="T18"/>
              <a:pathLst>
                <a:path w="1728" h="1264">
                  <a:moveTo>
                    <a:pt x="0" y="1264"/>
                  </a:moveTo>
                  <a:cubicBezTo>
                    <a:pt x="12" y="932"/>
                    <a:pt x="24" y="600"/>
                    <a:pt x="96" y="400"/>
                  </a:cubicBezTo>
                  <a:cubicBezTo>
                    <a:pt x="168" y="200"/>
                    <a:pt x="272" y="128"/>
                    <a:pt x="432" y="64"/>
                  </a:cubicBezTo>
                  <a:cubicBezTo>
                    <a:pt x="592" y="0"/>
                    <a:pt x="840" y="0"/>
                    <a:pt x="1056" y="16"/>
                  </a:cubicBezTo>
                  <a:cubicBezTo>
                    <a:pt x="1272" y="32"/>
                    <a:pt x="1500" y="96"/>
                    <a:pt x="1728" y="160"/>
                  </a:cubicBezTo>
                </a:path>
              </a:pathLst>
            </a:custGeom>
            <a:noFill/>
            <a:ln w="254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1" name="Rectangle 5"/>
            <p:cNvSpPr>
              <a:spLocks noChangeArrowheads="1"/>
            </p:cNvSpPr>
            <p:nvPr/>
          </p:nvSpPr>
          <p:spPr bwMode="auto">
            <a:xfrm>
              <a:off x="7024688" y="3176588"/>
              <a:ext cx="381000" cy="381000"/>
            </a:xfrm>
            <a:prstGeom prst="rect">
              <a:avLst/>
            </a:prstGeom>
            <a:solidFill>
              <a:srgbClr val="BBE0E3">
                <a:alpha val="50195"/>
              </a:srgbClr>
            </a:solidFill>
            <a:ln w="9525">
              <a:solidFill>
                <a:srgbClr val="000000"/>
              </a:solidFill>
              <a:miter lim="800000"/>
              <a:headEnd/>
              <a:tailEnd/>
            </a:ln>
          </p:spPr>
          <p:txBody>
            <a:bodyPr wrap="none" anchor="ctr"/>
            <a:lstStyle/>
            <a:p>
              <a:endParaRPr lang="de-DE">
                <a:solidFill>
                  <a:srgbClr val="000000"/>
                </a:solidFill>
                <a:latin typeface="Arial" pitchFamily="34" charset="0"/>
              </a:endParaRPr>
            </a:p>
          </p:txBody>
        </p:sp>
      </p:grpSp>
      <p:grpSp>
        <p:nvGrpSpPr>
          <p:cNvPr id="12" name="Group 49"/>
          <p:cNvGrpSpPr>
            <a:grpSpLocks/>
          </p:cNvGrpSpPr>
          <p:nvPr/>
        </p:nvGrpSpPr>
        <p:grpSpPr bwMode="auto">
          <a:xfrm>
            <a:off x="5594350" y="3157537"/>
            <a:ext cx="2819400" cy="2195513"/>
            <a:chOff x="1219200" y="2711450"/>
            <a:chExt cx="2819400" cy="2195513"/>
          </a:xfrm>
        </p:grpSpPr>
        <p:sp>
          <p:nvSpPr>
            <p:cNvPr id="13" name="Freeform 6"/>
            <p:cNvSpPr>
              <a:spLocks/>
            </p:cNvSpPr>
            <p:nvPr/>
          </p:nvSpPr>
          <p:spPr bwMode="auto">
            <a:xfrm>
              <a:off x="1295400" y="2900363"/>
              <a:ext cx="2743200" cy="2006600"/>
            </a:xfrm>
            <a:custGeom>
              <a:avLst/>
              <a:gdLst>
                <a:gd name="T0" fmla="*/ 0 w 1728"/>
                <a:gd name="T1" fmla="*/ 2147483647 h 1264"/>
                <a:gd name="T2" fmla="*/ 2147483647 w 1728"/>
                <a:gd name="T3" fmla="*/ 2147483647 h 1264"/>
                <a:gd name="T4" fmla="*/ 2147483647 w 1728"/>
                <a:gd name="T5" fmla="*/ 2147483647 h 1264"/>
                <a:gd name="T6" fmla="*/ 2147483647 w 1728"/>
                <a:gd name="T7" fmla="*/ 2147483647 h 1264"/>
                <a:gd name="T8" fmla="*/ 2147483647 w 1728"/>
                <a:gd name="T9" fmla="*/ 2147483647 h 1264"/>
                <a:gd name="T10" fmla="*/ 0 60000 65536"/>
                <a:gd name="T11" fmla="*/ 0 60000 65536"/>
                <a:gd name="T12" fmla="*/ 0 60000 65536"/>
                <a:gd name="T13" fmla="*/ 0 60000 65536"/>
                <a:gd name="T14" fmla="*/ 0 60000 65536"/>
                <a:gd name="T15" fmla="*/ 0 w 1728"/>
                <a:gd name="T16" fmla="*/ 0 h 1264"/>
                <a:gd name="T17" fmla="*/ 1728 w 1728"/>
                <a:gd name="T18" fmla="*/ 1264 h 1264"/>
              </a:gdLst>
              <a:ahLst/>
              <a:cxnLst>
                <a:cxn ang="T10">
                  <a:pos x="T0" y="T1"/>
                </a:cxn>
                <a:cxn ang="T11">
                  <a:pos x="T2" y="T3"/>
                </a:cxn>
                <a:cxn ang="T12">
                  <a:pos x="T4" y="T5"/>
                </a:cxn>
                <a:cxn ang="T13">
                  <a:pos x="T6" y="T7"/>
                </a:cxn>
                <a:cxn ang="T14">
                  <a:pos x="T8" y="T9"/>
                </a:cxn>
              </a:cxnLst>
              <a:rect l="T15" t="T16" r="T17" b="T18"/>
              <a:pathLst>
                <a:path w="1728" h="1264">
                  <a:moveTo>
                    <a:pt x="0" y="1264"/>
                  </a:moveTo>
                  <a:cubicBezTo>
                    <a:pt x="12" y="932"/>
                    <a:pt x="24" y="600"/>
                    <a:pt x="96" y="400"/>
                  </a:cubicBezTo>
                  <a:cubicBezTo>
                    <a:pt x="168" y="200"/>
                    <a:pt x="272" y="128"/>
                    <a:pt x="432" y="64"/>
                  </a:cubicBezTo>
                  <a:cubicBezTo>
                    <a:pt x="592" y="0"/>
                    <a:pt x="840" y="0"/>
                    <a:pt x="1056" y="16"/>
                  </a:cubicBezTo>
                  <a:cubicBezTo>
                    <a:pt x="1272" y="32"/>
                    <a:pt x="1500" y="96"/>
                    <a:pt x="1728" y="160"/>
                  </a:cubicBezTo>
                </a:path>
              </a:pathLst>
            </a:custGeom>
            <a:noFill/>
            <a:ln w="381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 name="Rectangle 7"/>
            <p:cNvSpPr>
              <a:spLocks noChangeArrowheads="1"/>
            </p:cNvSpPr>
            <p:nvPr/>
          </p:nvSpPr>
          <p:spPr bwMode="auto">
            <a:xfrm>
              <a:off x="1219200" y="3459163"/>
              <a:ext cx="381000" cy="381000"/>
            </a:xfrm>
            <a:prstGeom prst="rect">
              <a:avLst/>
            </a:prstGeom>
            <a:solidFill>
              <a:srgbClr val="BBE0E3">
                <a:alpha val="50195"/>
              </a:srgbClr>
            </a:solidFill>
            <a:ln w="9525">
              <a:solidFill>
                <a:srgbClr val="000000"/>
              </a:solidFill>
              <a:miter lim="800000"/>
              <a:headEnd/>
              <a:tailEnd/>
            </a:ln>
          </p:spPr>
          <p:txBody>
            <a:bodyPr wrap="none" anchor="ctr"/>
            <a:lstStyle/>
            <a:p>
              <a:endParaRPr lang="de-DE">
                <a:solidFill>
                  <a:srgbClr val="000000"/>
                </a:solidFill>
                <a:latin typeface="Arial" pitchFamily="34" charset="0"/>
              </a:endParaRPr>
            </a:p>
          </p:txBody>
        </p:sp>
        <p:sp>
          <p:nvSpPr>
            <p:cNvPr id="15" name="Rectangle 8"/>
            <p:cNvSpPr>
              <a:spLocks noChangeArrowheads="1"/>
            </p:cNvSpPr>
            <p:nvPr/>
          </p:nvSpPr>
          <p:spPr bwMode="auto">
            <a:xfrm>
              <a:off x="1600200" y="2925763"/>
              <a:ext cx="381000" cy="381000"/>
            </a:xfrm>
            <a:prstGeom prst="rect">
              <a:avLst/>
            </a:prstGeom>
            <a:solidFill>
              <a:srgbClr val="BBE0E3">
                <a:alpha val="50195"/>
              </a:srgbClr>
            </a:solidFill>
            <a:ln w="9525">
              <a:solidFill>
                <a:srgbClr val="000000"/>
              </a:solidFill>
              <a:miter lim="800000"/>
              <a:headEnd/>
              <a:tailEnd/>
            </a:ln>
          </p:spPr>
          <p:txBody>
            <a:bodyPr wrap="none" anchor="ctr"/>
            <a:lstStyle/>
            <a:p>
              <a:endParaRPr lang="de-DE">
                <a:solidFill>
                  <a:srgbClr val="000000"/>
                </a:solidFill>
                <a:latin typeface="Arial" pitchFamily="34" charset="0"/>
              </a:endParaRPr>
            </a:p>
          </p:txBody>
        </p:sp>
        <p:sp>
          <p:nvSpPr>
            <p:cNvPr id="16" name="Rectangle 9"/>
            <p:cNvSpPr>
              <a:spLocks noChangeArrowheads="1"/>
            </p:cNvSpPr>
            <p:nvPr/>
          </p:nvSpPr>
          <p:spPr bwMode="auto">
            <a:xfrm>
              <a:off x="2452688" y="2711450"/>
              <a:ext cx="381000" cy="381000"/>
            </a:xfrm>
            <a:prstGeom prst="rect">
              <a:avLst/>
            </a:prstGeom>
            <a:solidFill>
              <a:srgbClr val="BBE0E3">
                <a:alpha val="50195"/>
              </a:srgbClr>
            </a:solidFill>
            <a:ln w="9525">
              <a:solidFill>
                <a:srgbClr val="000000"/>
              </a:solidFill>
              <a:miter lim="800000"/>
              <a:headEnd/>
              <a:tailEnd/>
            </a:ln>
          </p:spPr>
          <p:txBody>
            <a:bodyPr wrap="none" anchor="ctr"/>
            <a:lstStyle/>
            <a:p>
              <a:endParaRPr lang="de-DE">
                <a:solidFill>
                  <a:srgbClr val="000000"/>
                </a:solidFill>
                <a:latin typeface="Arial" pitchFamily="34" charset="0"/>
              </a:endParaRPr>
            </a:p>
          </p:txBody>
        </p:sp>
      </p:grpSp>
      <p:sp>
        <p:nvSpPr>
          <p:cNvPr id="17" name="AutoShape 10"/>
          <p:cNvSpPr>
            <a:spLocks noChangeArrowheads="1"/>
          </p:cNvSpPr>
          <p:nvPr/>
        </p:nvSpPr>
        <p:spPr bwMode="auto">
          <a:xfrm>
            <a:off x="3476625" y="3448050"/>
            <a:ext cx="16764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BBE0E3"/>
          </a:solidFill>
          <a:ln w="9525">
            <a:solidFill>
              <a:srgbClr val="000000"/>
            </a:solidFill>
            <a:miter lim="800000"/>
            <a:headEnd/>
            <a:tailEnd/>
          </a:ln>
        </p:spPr>
        <p:txBody>
          <a:bodyPr wrap="none" anchor="ctr"/>
          <a:lstStyle/>
          <a:p>
            <a:endParaRPr lang="en-US"/>
          </a:p>
        </p:txBody>
      </p:sp>
      <p:sp>
        <p:nvSpPr>
          <p:cNvPr id="18" name="Text Box 11"/>
          <p:cNvSpPr txBox="1">
            <a:spLocks noChangeArrowheads="1"/>
          </p:cNvSpPr>
          <p:nvPr/>
        </p:nvSpPr>
        <p:spPr bwMode="auto">
          <a:xfrm>
            <a:off x="5740400" y="4860925"/>
            <a:ext cx="2590800" cy="701675"/>
          </a:xfrm>
          <a:prstGeom prst="rect">
            <a:avLst/>
          </a:prstGeom>
          <a:noFill/>
          <a:ln w="9525">
            <a:noFill/>
            <a:miter lim="800000"/>
            <a:headEnd/>
            <a:tailEnd/>
          </a:ln>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lgn="ctr">
              <a:spcBef>
                <a:spcPct val="50000"/>
              </a:spcBef>
            </a:pPr>
            <a:r>
              <a:rPr lang="en-US" dirty="0">
                <a:solidFill>
                  <a:srgbClr val="000000"/>
                </a:solidFill>
                <a:cs typeface="Times New Roman" pitchFamily="18" charset="0"/>
              </a:rPr>
              <a:t>All points will be classified as </a:t>
            </a:r>
            <a:r>
              <a:rPr lang="en-US" dirty="0">
                <a:solidFill>
                  <a:srgbClr val="0033CC"/>
                </a:solidFill>
                <a:cs typeface="Times New Roman" pitchFamily="18" charset="0"/>
              </a:rPr>
              <a:t>edges</a:t>
            </a:r>
            <a:r>
              <a:rPr lang="en-US" dirty="0">
                <a:solidFill>
                  <a:schemeClr val="tx1"/>
                </a:solidFill>
                <a:cs typeface="Times New Roman" pitchFamily="18" charset="0"/>
              </a:rPr>
              <a:t>!</a:t>
            </a:r>
            <a:endParaRPr lang="ru-RU" dirty="0">
              <a:solidFill>
                <a:schemeClr val="tx1"/>
              </a:solidFill>
              <a:cs typeface="Times New Roman" pitchFamily="18" charset="0"/>
            </a:endParaRPr>
          </a:p>
        </p:txBody>
      </p:sp>
      <p:sp>
        <p:nvSpPr>
          <p:cNvPr id="19" name="Text Box 12"/>
          <p:cNvSpPr txBox="1">
            <a:spLocks noChangeArrowheads="1"/>
          </p:cNvSpPr>
          <p:nvPr/>
        </p:nvSpPr>
        <p:spPr bwMode="auto">
          <a:xfrm>
            <a:off x="1849438" y="4860925"/>
            <a:ext cx="1371600" cy="400050"/>
          </a:xfrm>
          <a:prstGeom prst="rect">
            <a:avLst/>
          </a:prstGeom>
          <a:noFill/>
          <a:ln w="9525">
            <a:noFill/>
            <a:miter lim="800000"/>
            <a:headEnd/>
            <a:tailEnd/>
          </a:ln>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lgn="ctr">
              <a:spcBef>
                <a:spcPct val="50000"/>
              </a:spcBef>
            </a:pPr>
            <a:r>
              <a:rPr lang="en-US" dirty="0">
                <a:solidFill>
                  <a:schemeClr val="tx1"/>
                </a:solidFill>
                <a:cs typeface="Times New Roman" pitchFamily="18" charset="0"/>
              </a:rPr>
              <a:t>Corner</a:t>
            </a:r>
            <a:endParaRPr lang="ru-RU" dirty="0">
              <a:solidFill>
                <a:schemeClr val="tx1"/>
              </a:solidFill>
              <a:cs typeface="Times New Roman" pitchFamily="18" charset="0"/>
            </a:endParaRPr>
          </a:p>
        </p:txBody>
      </p:sp>
      <p:sp>
        <p:nvSpPr>
          <p:cNvPr id="20" name="TextBox 19"/>
          <p:cNvSpPr txBox="1">
            <a:spLocks noChangeArrowheads="1"/>
          </p:cNvSpPr>
          <p:nvPr/>
        </p:nvSpPr>
        <p:spPr bwMode="auto">
          <a:xfrm rot="16200000">
            <a:off x="7661275" y="4832350"/>
            <a:ext cx="265747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r>
              <a:rPr lang="en-US" sz="1400" b="0" dirty="0">
                <a:solidFill>
                  <a:srgbClr val="000000"/>
                </a:solidFill>
              </a:rPr>
              <a:t>Slide credit: Kristen </a:t>
            </a:r>
            <a:r>
              <a:rPr lang="en-US" sz="1400" b="0" dirty="0" err="1">
                <a:solidFill>
                  <a:srgbClr val="000000"/>
                </a:solidFill>
              </a:rPr>
              <a:t>Grauman</a:t>
            </a:r>
            <a:endParaRPr lang="de-CH" sz="1400" b="0" dirty="0">
              <a:solidFill>
                <a:srgbClr val="000000"/>
              </a:solidFill>
            </a:endParaRPr>
          </a:p>
        </p:txBody>
      </p:sp>
    </p:spTree>
    <p:extLst>
      <p:ext uri="{BB962C8B-B14F-4D97-AF65-F5344CB8AC3E}">
        <p14:creationId xmlns:p14="http://schemas.microsoft.com/office/powerpoint/2010/main" val="28795859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“Advanced” LBP(P,R)</a:t>
            </a:r>
          </a:p>
        </p:txBody>
      </p:sp>
      <p:pic>
        <p:nvPicPr>
          <p:cNvPr id="4" name="Content Placeholder 3"/>
          <p:cNvPicPr>
            <a:picLocks noGrp="1" noChangeAspect="1"/>
          </p:cNvPicPr>
          <p:nvPr>
            <p:ph idx="1"/>
          </p:nvPr>
        </p:nvPicPr>
        <p:blipFill>
          <a:blip r:embed="rId2"/>
          <a:stretch>
            <a:fillRect/>
          </a:stretch>
        </p:blipFill>
        <p:spPr>
          <a:xfrm>
            <a:off x="457200" y="1843221"/>
            <a:ext cx="8229600" cy="3430321"/>
          </a:xfrm>
          <a:prstGeom prst="rect">
            <a:avLst/>
          </a:prstGeom>
        </p:spPr>
      </p:pic>
    </p:spTree>
    <p:extLst>
      <p:ext uri="{BB962C8B-B14F-4D97-AF65-F5344CB8AC3E}">
        <p14:creationId xmlns:p14="http://schemas.microsoft.com/office/powerpoint/2010/main" val="25462782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Rotated LBP (RLBP)</a:t>
            </a:r>
          </a:p>
        </p:txBody>
      </p:sp>
      <p:pic>
        <p:nvPicPr>
          <p:cNvPr id="4" name="Content Placeholder 3"/>
          <p:cNvPicPr>
            <a:picLocks noGrp="1" noChangeAspect="1"/>
          </p:cNvPicPr>
          <p:nvPr>
            <p:ph idx="1"/>
          </p:nvPr>
        </p:nvPicPr>
        <p:blipFill>
          <a:blip r:embed="rId2"/>
          <a:stretch>
            <a:fillRect/>
          </a:stretch>
        </p:blipFill>
        <p:spPr>
          <a:xfrm>
            <a:off x="457200" y="2514600"/>
            <a:ext cx="8229600" cy="3214288"/>
          </a:xfrm>
          <a:prstGeom prst="rect">
            <a:avLst/>
          </a:prstGeom>
        </p:spPr>
      </p:pic>
      <p:sp>
        <p:nvSpPr>
          <p:cNvPr id="5" name="Content Placeholder 2"/>
          <p:cNvSpPr txBox="1">
            <a:spLocks/>
          </p:cNvSpPr>
          <p:nvPr/>
        </p:nvSpPr>
        <p:spPr bwMode="auto">
          <a:xfrm>
            <a:off x="457200" y="990600"/>
            <a:ext cx="8229600"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LBP is not rotational invariance by default</a:t>
            </a:r>
          </a:p>
          <a:p>
            <a:r>
              <a:rPr lang="en-US"/>
              <a:t>But can easily modified it to be so</a:t>
            </a:r>
            <a:endParaRPr lang="en-US" dirty="0"/>
          </a:p>
        </p:txBody>
      </p:sp>
    </p:spTree>
    <p:extLst>
      <p:ext uri="{BB962C8B-B14F-4D97-AF65-F5344CB8AC3E}">
        <p14:creationId xmlns:p14="http://schemas.microsoft.com/office/powerpoint/2010/main" val="18969501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pPr eaLnBrk="1" hangingPunct="1"/>
            <a:r>
              <a:rPr lang="en-US" dirty="0"/>
              <a:t>Review: Local Descriptors</a:t>
            </a:r>
            <a:endParaRPr lang="de-CH" dirty="0"/>
          </a:p>
        </p:txBody>
      </p:sp>
      <p:sp>
        <p:nvSpPr>
          <p:cNvPr id="43011" name="Content Placeholder 2"/>
          <p:cNvSpPr>
            <a:spLocks noGrp="1"/>
          </p:cNvSpPr>
          <p:nvPr>
            <p:ph idx="1"/>
          </p:nvPr>
        </p:nvSpPr>
        <p:spPr/>
        <p:txBody>
          <a:bodyPr>
            <a:normAutofit/>
          </a:bodyPr>
          <a:lstStyle/>
          <a:p>
            <a:pPr eaLnBrk="1" hangingPunct="1">
              <a:buFont typeface="Arial" pitchFamily="34" charset="0"/>
              <a:buChar char="•"/>
              <a:defRPr/>
            </a:pPr>
            <a:r>
              <a:rPr lang="en-US" altLang="en-US" dirty="0"/>
              <a:t>Most features can be thought of as templates, histograms (counts), or combinations</a:t>
            </a:r>
            <a:endParaRPr lang="en-US" dirty="0"/>
          </a:p>
          <a:p>
            <a:pPr eaLnBrk="1" hangingPunct="1">
              <a:buFont typeface="Arial" pitchFamily="34" charset="0"/>
              <a:buChar char="•"/>
              <a:defRPr/>
            </a:pPr>
            <a:r>
              <a:rPr lang="en-US" dirty="0"/>
              <a:t>The ideal descriptor should be</a:t>
            </a:r>
          </a:p>
          <a:p>
            <a:pPr lvl="1" eaLnBrk="1" hangingPunct="1">
              <a:buFont typeface="Arial" pitchFamily="34" charset="0"/>
              <a:buChar char="–"/>
              <a:defRPr/>
            </a:pPr>
            <a:r>
              <a:rPr lang="en-US" dirty="0"/>
              <a:t>Robust and Distinctive</a:t>
            </a:r>
          </a:p>
          <a:p>
            <a:pPr lvl="1" eaLnBrk="1" hangingPunct="1">
              <a:buFont typeface="Arial" pitchFamily="34" charset="0"/>
              <a:buChar char="–"/>
              <a:defRPr/>
            </a:pPr>
            <a:r>
              <a:rPr lang="en-US" dirty="0"/>
              <a:t>Compact and Efficient</a:t>
            </a:r>
          </a:p>
          <a:p>
            <a:pPr eaLnBrk="1" hangingPunct="1">
              <a:buFont typeface="Arial" pitchFamily="34" charset="0"/>
              <a:buChar char="•"/>
              <a:defRPr/>
            </a:pPr>
            <a:r>
              <a:rPr lang="en-US" dirty="0"/>
              <a:t>Most available descriptors focus on edge/gradient information</a:t>
            </a:r>
          </a:p>
          <a:p>
            <a:pPr lvl="1" eaLnBrk="1" hangingPunct="1">
              <a:buFont typeface="Arial" pitchFamily="34" charset="0"/>
              <a:buChar char="–"/>
              <a:defRPr/>
            </a:pPr>
            <a:r>
              <a:rPr lang="en-US" dirty="0"/>
              <a:t>Capture texture information</a:t>
            </a:r>
          </a:p>
          <a:p>
            <a:pPr lvl="1" eaLnBrk="1" hangingPunct="1">
              <a:buFont typeface="Arial" pitchFamily="34" charset="0"/>
              <a:buChar char="–"/>
              <a:defRPr/>
            </a:pPr>
            <a:r>
              <a:rPr lang="en-US" dirty="0"/>
              <a:t>Color rarely used</a:t>
            </a:r>
            <a:endParaRPr lang="de-CH" dirty="0"/>
          </a:p>
        </p:txBody>
      </p:sp>
      <p:sp>
        <p:nvSpPr>
          <p:cNvPr id="45061" name="Footer Placeholder 4"/>
          <p:cNvSpPr>
            <a:spLocks noGrp="1"/>
          </p:cNvSpPr>
          <p:nvPr>
            <p:ph type="ftr" sz="quarter" idx="11"/>
          </p:nvPr>
        </p:nvSpPr>
        <p:spPr/>
        <p:txBody>
          <a:bodyPr/>
          <a:lstStyle/>
          <a:p>
            <a:pPr>
              <a:defRPr/>
            </a:pPr>
            <a:r>
              <a:rPr lang="de-DE" dirty="0">
                <a:solidFill>
                  <a:schemeClr val="bg1">
                    <a:lumMod val="50000"/>
                  </a:schemeClr>
                </a:solidFill>
              </a:rPr>
              <a:t>K. Grauman, B. Leibe</a:t>
            </a:r>
          </a:p>
        </p:txBody>
      </p:sp>
      <p:pic>
        <p:nvPicPr>
          <p:cNvPr id="5" name="Picture 6"/>
          <p:cNvPicPr>
            <a:picLocks noChangeAspect="1" noChangeArrowheads="1"/>
          </p:cNvPicPr>
          <p:nvPr/>
        </p:nvPicPr>
        <p:blipFill>
          <a:blip r:embed="rId3" cstate="print"/>
          <a:srcRect/>
          <a:stretch>
            <a:fillRect/>
          </a:stretch>
        </p:blipFill>
        <p:spPr bwMode="auto">
          <a:xfrm>
            <a:off x="6019800" y="2209800"/>
            <a:ext cx="3124200" cy="1363663"/>
          </a:xfrm>
          <a:prstGeom prst="rect">
            <a:avLst/>
          </a:prstGeom>
          <a:noFill/>
          <a:ln w="9525">
            <a:noFill/>
            <a:miter lim="800000"/>
            <a:headEnd/>
            <a:tailEnd/>
          </a:ln>
        </p:spPr>
      </p:pic>
    </p:spTree>
    <p:extLst>
      <p:ext uri="{BB962C8B-B14F-4D97-AF65-F5344CB8AC3E}">
        <p14:creationId xmlns:p14="http://schemas.microsoft.com/office/powerpoint/2010/main" val="346522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011">
                                            <p:txEl>
                                              <p:pRg st="1" end="1"/>
                                            </p:txEl>
                                          </p:spTgt>
                                        </p:tgtEl>
                                        <p:attrNameLst>
                                          <p:attrName>style.visibility</p:attrName>
                                        </p:attrNameLst>
                                      </p:cBhvr>
                                      <p:to>
                                        <p:strVal val="visible"/>
                                      </p:to>
                                    </p:set>
                                    <p:animEffect transition="in" filter="fade">
                                      <p:cBhvr>
                                        <p:cTn id="7" dur="500"/>
                                        <p:tgtEl>
                                          <p:spTgt spid="43011">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3011">
                                            <p:txEl>
                                              <p:pRg st="2" end="2"/>
                                            </p:txEl>
                                          </p:spTgt>
                                        </p:tgtEl>
                                        <p:attrNameLst>
                                          <p:attrName>style.visibility</p:attrName>
                                        </p:attrNameLst>
                                      </p:cBhvr>
                                      <p:to>
                                        <p:strVal val="visible"/>
                                      </p:to>
                                    </p:set>
                                    <p:animEffect transition="in" filter="fade">
                                      <p:cBhvr>
                                        <p:cTn id="10" dur="500"/>
                                        <p:tgtEl>
                                          <p:spTgt spid="43011">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3011">
                                            <p:txEl>
                                              <p:pRg st="3" end="3"/>
                                            </p:txEl>
                                          </p:spTgt>
                                        </p:tgtEl>
                                        <p:attrNameLst>
                                          <p:attrName>style.visibility</p:attrName>
                                        </p:attrNameLst>
                                      </p:cBhvr>
                                      <p:to>
                                        <p:strVal val="visible"/>
                                      </p:to>
                                    </p:set>
                                    <p:animEffect transition="in" filter="fade">
                                      <p:cBhvr>
                                        <p:cTn id="13" dur="500"/>
                                        <p:tgtEl>
                                          <p:spTgt spid="43011">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3011">
                                            <p:txEl>
                                              <p:pRg st="4" end="4"/>
                                            </p:txEl>
                                          </p:spTgt>
                                        </p:tgtEl>
                                        <p:attrNameLst>
                                          <p:attrName>style.visibility</p:attrName>
                                        </p:attrNameLst>
                                      </p:cBhvr>
                                      <p:to>
                                        <p:strVal val="visible"/>
                                      </p:to>
                                    </p:set>
                                    <p:animEffect transition="in" filter="fade">
                                      <p:cBhvr>
                                        <p:cTn id="21" dur="500"/>
                                        <p:tgtEl>
                                          <p:spTgt spid="43011">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3011">
                                            <p:txEl>
                                              <p:pRg st="5" end="5"/>
                                            </p:txEl>
                                          </p:spTgt>
                                        </p:tgtEl>
                                        <p:attrNameLst>
                                          <p:attrName>style.visibility</p:attrName>
                                        </p:attrNameLst>
                                      </p:cBhvr>
                                      <p:to>
                                        <p:strVal val="visible"/>
                                      </p:to>
                                    </p:set>
                                    <p:animEffect transition="in" filter="fade">
                                      <p:cBhvr>
                                        <p:cTn id="24" dur="500"/>
                                        <p:tgtEl>
                                          <p:spTgt spid="43011">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3011">
                                            <p:txEl>
                                              <p:pRg st="6" end="6"/>
                                            </p:txEl>
                                          </p:spTgt>
                                        </p:tgtEl>
                                        <p:attrNameLst>
                                          <p:attrName>style.visibility</p:attrName>
                                        </p:attrNameLst>
                                      </p:cBhvr>
                                      <p:to>
                                        <p:strVal val="visible"/>
                                      </p:to>
                                    </p:set>
                                    <p:animEffect transition="in" filter="fade">
                                      <p:cBhvr>
                                        <p:cTn id="27" dur="500"/>
                                        <p:tgtEl>
                                          <p:spTgt spid="430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pPr eaLnBrk="1" hangingPunct="1"/>
            <a:r>
              <a:rPr lang="en-US" dirty="0"/>
              <a:t>Source codes</a:t>
            </a:r>
            <a:endParaRPr lang="de-CH" dirty="0"/>
          </a:p>
        </p:txBody>
      </p:sp>
      <p:sp>
        <p:nvSpPr>
          <p:cNvPr id="40963" name="Content Placeholder 2"/>
          <p:cNvSpPr>
            <a:spLocks noGrp="1"/>
          </p:cNvSpPr>
          <p:nvPr>
            <p:ph idx="1"/>
          </p:nvPr>
        </p:nvSpPr>
        <p:spPr/>
        <p:txBody>
          <a:bodyPr/>
          <a:lstStyle/>
          <a:p>
            <a:pPr eaLnBrk="1" hangingPunct="1">
              <a:buFont typeface="Arial" pitchFamily="34" charset="0"/>
              <a:buChar char="•"/>
              <a:defRPr/>
            </a:pPr>
            <a:r>
              <a:rPr lang="en-US" dirty="0"/>
              <a:t>Many local feature detectors have executables available online:</a:t>
            </a:r>
          </a:p>
          <a:p>
            <a:pPr lvl="1" eaLnBrk="1" hangingPunct="1">
              <a:buFont typeface="Arial" pitchFamily="34" charset="0"/>
              <a:buChar char="–"/>
              <a:defRPr/>
            </a:pPr>
            <a:r>
              <a:rPr lang="en-US" u="sng" dirty="0">
                <a:solidFill>
                  <a:schemeClr val="tx1">
                    <a:lumMod val="75000"/>
                    <a:lumOff val="25000"/>
                  </a:schemeClr>
                </a:solidFill>
              </a:rPr>
              <a:t>http://www.robots.ox.ac.uk/~vgg/research/affine</a:t>
            </a:r>
          </a:p>
          <a:p>
            <a:pPr lvl="1" eaLnBrk="1" hangingPunct="1">
              <a:buFont typeface="Arial" pitchFamily="34" charset="0"/>
              <a:buChar char="–"/>
              <a:defRPr/>
            </a:pPr>
            <a:r>
              <a:rPr lang="en-US" u="sng" dirty="0">
                <a:solidFill>
                  <a:schemeClr val="tx1">
                    <a:lumMod val="75000"/>
                    <a:lumOff val="25000"/>
                  </a:schemeClr>
                </a:solidFill>
              </a:rPr>
              <a:t>http://www.cs.ubc.ca/~lowe/keypoints/</a:t>
            </a:r>
          </a:p>
          <a:p>
            <a:pPr lvl="1" eaLnBrk="1" hangingPunct="1">
              <a:buFont typeface="Arial" pitchFamily="34" charset="0"/>
              <a:buChar char="–"/>
              <a:defRPr/>
            </a:pPr>
            <a:r>
              <a:rPr lang="en-US" u="sng" dirty="0">
                <a:solidFill>
                  <a:schemeClr val="tx1">
                    <a:lumMod val="75000"/>
                    <a:lumOff val="25000"/>
                  </a:schemeClr>
                </a:solidFill>
              </a:rPr>
              <a:t>http://www.vision.ee.ethz.ch/~surf</a:t>
            </a:r>
          </a:p>
          <a:p>
            <a:pPr eaLnBrk="1" hangingPunct="1">
              <a:buFont typeface="Arial" pitchFamily="34" charset="0"/>
              <a:buChar char="•"/>
              <a:defRPr/>
            </a:pPr>
            <a:endParaRPr lang="de-CH" dirty="0"/>
          </a:p>
        </p:txBody>
      </p:sp>
      <p:sp>
        <p:nvSpPr>
          <p:cNvPr id="43013" name="Footer Placeholder 4"/>
          <p:cNvSpPr>
            <a:spLocks noGrp="1"/>
          </p:cNvSpPr>
          <p:nvPr>
            <p:ph type="ftr" sz="quarter" idx="11"/>
          </p:nvPr>
        </p:nvSpPr>
        <p:spPr/>
        <p:txBody>
          <a:bodyPr/>
          <a:lstStyle/>
          <a:p>
            <a:pPr>
              <a:defRPr/>
            </a:pPr>
            <a:r>
              <a:rPr lang="de-DE" dirty="0"/>
              <a:t>K. Grauman, B. Leibe</a:t>
            </a:r>
          </a:p>
        </p:txBody>
      </p:sp>
    </p:spTree>
    <p:extLst>
      <p:ext uri="{BB962C8B-B14F-4D97-AF65-F5344CB8AC3E}">
        <p14:creationId xmlns:p14="http://schemas.microsoft.com/office/powerpoint/2010/main" val="24933156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dirty="0">
                <a:hlinkClick r:id="rId2"/>
              </a:rPr>
              <a:t>Comparison</a:t>
            </a:r>
            <a:r>
              <a:rPr lang="en-US" dirty="0"/>
              <a:t> of </a:t>
            </a:r>
            <a:r>
              <a:rPr lang="en-US" dirty="0" err="1"/>
              <a:t>Keypoint</a:t>
            </a:r>
            <a:r>
              <a:rPr lang="en-US" dirty="0"/>
              <a:t> Detectors</a:t>
            </a:r>
          </a:p>
        </p:txBody>
      </p:sp>
      <p:sp>
        <p:nvSpPr>
          <p:cNvPr id="72707" name="TextBox 3"/>
          <p:cNvSpPr txBox="1">
            <a:spLocks noChangeArrowheads="1"/>
          </p:cNvSpPr>
          <p:nvPr/>
        </p:nvSpPr>
        <p:spPr bwMode="auto">
          <a:xfrm>
            <a:off x="6069013" y="6488113"/>
            <a:ext cx="3074987" cy="369887"/>
          </a:xfrm>
          <a:prstGeom prst="rect">
            <a:avLst/>
          </a:prstGeom>
          <a:noFill/>
          <a:ln w="9525">
            <a:noFill/>
            <a:miter lim="800000"/>
            <a:headEnd/>
            <a:tailEnd/>
          </a:ln>
        </p:spPr>
        <p:txBody>
          <a:bodyPr wrap="none">
            <a:spAutoFit/>
          </a:bodyPr>
          <a:lstStyle/>
          <a:p>
            <a:r>
              <a:rPr lang="en-US" dirty="0" err="1">
                <a:solidFill>
                  <a:schemeClr val="bg1">
                    <a:lumMod val="50000"/>
                  </a:schemeClr>
                </a:solidFill>
              </a:rPr>
              <a:t>Tuytelaars</a:t>
            </a:r>
            <a:r>
              <a:rPr lang="en-US" dirty="0">
                <a:solidFill>
                  <a:schemeClr val="bg1">
                    <a:lumMod val="50000"/>
                  </a:schemeClr>
                </a:solidFill>
              </a:rPr>
              <a:t> </a:t>
            </a:r>
            <a:r>
              <a:rPr lang="en-US" dirty="0" err="1">
                <a:solidFill>
                  <a:schemeClr val="bg1">
                    <a:lumMod val="50000"/>
                  </a:schemeClr>
                </a:solidFill>
              </a:rPr>
              <a:t>Mikolajczyk</a:t>
            </a:r>
            <a:r>
              <a:rPr lang="en-US" dirty="0">
                <a:solidFill>
                  <a:schemeClr val="bg1">
                    <a:lumMod val="50000"/>
                  </a:schemeClr>
                </a:solidFill>
              </a:rPr>
              <a:t> 2008</a:t>
            </a:r>
          </a:p>
        </p:txBody>
      </p:sp>
      <p:pic>
        <p:nvPicPr>
          <p:cNvPr id="72708" name="Picture 2"/>
          <p:cNvPicPr>
            <a:picLocks noChangeAspect="1" noChangeArrowheads="1"/>
          </p:cNvPicPr>
          <p:nvPr/>
        </p:nvPicPr>
        <p:blipFill>
          <a:blip r:embed="rId3" cstate="print"/>
          <a:srcRect/>
          <a:stretch>
            <a:fillRect/>
          </a:stretch>
        </p:blipFill>
        <p:spPr bwMode="auto">
          <a:xfrm>
            <a:off x="0" y="1922463"/>
            <a:ext cx="9144000" cy="3168650"/>
          </a:xfrm>
          <a:prstGeom prst="rect">
            <a:avLst/>
          </a:prstGeom>
          <a:noFill/>
          <a:ln w="9525">
            <a:noFill/>
            <a:miter lim="800000"/>
            <a:headEnd/>
            <a:tailEnd/>
          </a:ln>
        </p:spPr>
      </p:pic>
    </p:spTree>
    <p:extLst>
      <p:ext uri="{BB962C8B-B14F-4D97-AF65-F5344CB8AC3E}">
        <p14:creationId xmlns:p14="http://schemas.microsoft.com/office/powerpoint/2010/main" val="2189635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11"/>
          <p:cNvGrpSpPr>
            <a:grpSpLocks/>
          </p:cNvGrpSpPr>
          <p:nvPr/>
        </p:nvGrpSpPr>
        <p:grpSpPr bwMode="auto">
          <a:xfrm>
            <a:off x="5244811" y="3026804"/>
            <a:ext cx="3581400" cy="1319463"/>
            <a:chOff x="528" y="624"/>
            <a:chExt cx="4715" cy="1678"/>
          </a:xfrm>
        </p:grpSpPr>
        <p:pic>
          <p:nvPicPr>
            <p:cNvPr id="25" name="Picture 9" descr="SIFT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8" y="624"/>
              <a:ext cx="2315" cy="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0" descr="SIFT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 y="624"/>
              <a:ext cx="2315" cy="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4626" name="Title 1"/>
          <p:cNvSpPr>
            <a:spLocks noGrp="1"/>
          </p:cNvSpPr>
          <p:nvPr>
            <p:ph type="title"/>
          </p:nvPr>
        </p:nvSpPr>
        <p:spPr>
          <a:xfrm>
            <a:off x="533400" y="0"/>
            <a:ext cx="8610600" cy="889329"/>
          </a:xfrm>
        </p:spPr>
        <p:txBody>
          <a:bodyPr/>
          <a:lstStyle/>
          <a:p>
            <a:pPr eaLnBrk="1" hangingPunct="1"/>
            <a:r>
              <a:rPr lang="en-US" altLang="en-US" dirty="0"/>
              <a:t>Local features: main components</a:t>
            </a:r>
          </a:p>
        </p:txBody>
      </p:sp>
      <p:sp>
        <p:nvSpPr>
          <p:cNvPr id="3" name="Content Placeholder 2"/>
          <p:cNvSpPr>
            <a:spLocks noGrp="1"/>
          </p:cNvSpPr>
          <p:nvPr>
            <p:ph idx="1"/>
          </p:nvPr>
        </p:nvSpPr>
        <p:spPr>
          <a:xfrm>
            <a:off x="457200" y="1143000"/>
            <a:ext cx="4724400" cy="5428661"/>
          </a:xfrm>
        </p:spPr>
        <p:txBody>
          <a:bodyPr>
            <a:normAutofit/>
          </a:bodyPr>
          <a:lstStyle/>
          <a:p>
            <a:pPr marL="514350" indent="-514350" eaLnBrk="1" hangingPunct="1">
              <a:buFontTx/>
              <a:buAutoNum type="arabicParenR"/>
            </a:pPr>
            <a:r>
              <a:rPr lang="en-US" altLang="en-US" sz="2800" dirty="0">
                <a:solidFill>
                  <a:schemeClr val="bg1">
                    <a:lumMod val="50000"/>
                  </a:schemeClr>
                </a:solidFill>
              </a:rPr>
              <a:t>Detection:</a:t>
            </a:r>
            <a:br>
              <a:rPr lang="en-US" altLang="en-US" sz="2800" dirty="0">
                <a:solidFill>
                  <a:schemeClr val="bg1">
                    <a:lumMod val="50000"/>
                  </a:schemeClr>
                </a:solidFill>
              </a:rPr>
            </a:br>
            <a:r>
              <a:rPr lang="en-US" altLang="en-US" sz="2000" dirty="0">
                <a:solidFill>
                  <a:schemeClr val="bg1">
                    <a:lumMod val="50000"/>
                  </a:schemeClr>
                </a:solidFill>
              </a:rPr>
              <a:t>Find a set of distinctive key points.</a:t>
            </a:r>
            <a:endParaRPr lang="en-US" altLang="en-US" sz="2400" dirty="0">
              <a:solidFill>
                <a:schemeClr val="bg1">
                  <a:lumMod val="50000"/>
                </a:schemeClr>
              </a:solidFill>
            </a:endParaRPr>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r>
              <a:rPr lang="en-US" altLang="en-US" sz="2800" dirty="0">
                <a:solidFill>
                  <a:schemeClr val="bg1">
                    <a:lumMod val="50000"/>
                  </a:schemeClr>
                </a:solidFill>
              </a:rPr>
              <a:t>Description</a:t>
            </a:r>
            <a:r>
              <a:rPr lang="en-US" altLang="en-US" sz="2400" dirty="0">
                <a:solidFill>
                  <a:schemeClr val="bg1">
                    <a:lumMod val="50000"/>
                  </a:schemeClr>
                </a:solidFill>
              </a:rPr>
              <a:t>: </a:t>
            </a:r>
            <a:br>
              <a:rPr lang="en-US" altLang="en-US" sz="2400" dirty="0">
                <a:solidFill>
                  <a:schemeClr val="bg1">
                    <a:lumMod val="50000"/>
                  </a:schemeClr>
                </a:solidFill>
              </a:rPr>
            </a:br>
            <a:r>
              <a:rPr lang="en-US" altLang="en-US" sz="2000" dirty="0">
                <a:solidFill>
                  <a:schemeClr val="bg1">
                    <a:lumMod val="50000"/>
                  </a:schemeClr>
                </a:solidFill>
              </a:rPr>
              <a:t>Extract feature descriptor around each interest point as vector.</a:t>
            </a:r>
            <a:endParaRPr lang="en-US" altLang="en-US" sz="2400" dirty="0">
              <a:solidFill>
                <a:schemeClr val="bg1">
                  <a:lumMod val="50000"/>
                </a:schemeClr>
              </a:solidFill>
            </a:endParaRPr>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r>
              <a:rPr lang="en-US" altLang="en-US" sz="2800" dirty="0"/>
              <a:t>Matching: </a:t>
            </a:r>
            <a:br>
              <a:rPr lang="en-US" altLang="en-US" sz="2800" dirty="0"/>
            </a:br>
            <a:r>
              <a:rPr lang="en-US" altLang="en-US" sz="2000" dirty="0"/>
              <a:t>Compute distance between feature vectors to find correspondence.</a:t>
            </a:r>
            <a:endParaRPr lang="en-US" altLang="en-US" sz="2400" dirty="0"/>
          </a:p>
        </p:txBody>
      </p:sp>
      <p:sp>
        <p:nvSpPr>
          <p:cNvPr id="8" name="Rectangle 7"/>
          <p:cNvSpPr/>
          <p:nvPr/>
        </p:nvSpPr>
        <p:spPr bwMode="auto">
          <a:xfrm>
            <a:off x="6219350" y="3292030"/>
            <a:ext cx="355600" cy="382586"/>
          </a:xfrm>
          <a:prstGeom prst="rect">
            <a:avLst/>
          </a:prstGeom>
          <a:noFill/>
          <a:ln w="9525" cap="flat" cmpd="sng" algn="ctr">
            <a:solidFill>
              <a:srgbClr val="FF0000"/>
            </a:solidFill>
            <a:prstDash val="solid"/>
            <a:round/>
            <a:headEnd type="none" w="med" len="med"/>
            <a:tailEnd type="none" w="med" len="med"/>
          </a:ln>
          <a:effectLst/>
        </p:spPr>
        <p:txBody>
          <a:bodyPr/>
          <a:lstStyle/>
          <a:p>
            <a:pPr>
              <a:defRPr/>
            </a:pPr>
            <a:endParaRPr lang="en-US" sz="1800">
              <a:solidFill>
                <a:schemeClr val="bg1">
                  <a:lumMod val="50000"/>
                </a:schemeClr>
              </a:solidFill>
              <a:latin typeface="Arial"/>
              <a:cs typeface="+mn-cs"/>
            </a:endParaRPr>
          </a:p>
        </p:txBody>
      </p:sp>
      <p:graphicFrame>
        <p:nvGraphicFramePr>
          <p:cNvPr id="154645" name="Object 2"/>
          <p:cNvGraphicFramePr>
            <a:graphicFrameLocks noChangeAspect="1"/>
          </p:cNvGraphicFramePr>
          <p:nvPr>
            <p:extLst>
              <p:ext uri="{D42A27DB-BD31-4B8C-83A1-F6EECF244321}">
                <p14:modId xmlns:p14="http://schemas.microsoft.com/office/powerpoint/2010/main" val="638526172"/>
              </p:ext>
            </p:extLst>
          </p:nvPr>
        </p:nvGraphicFramePr>
        <p:xfrm>
          <a:off x="2696447" y="3897651"/>
          <a:ext cx="2306638" cy="521950"/>
        </p:xfrm>
        <a:graphic>
          <a:graphicData uri="http://schemas.openxmlformats.org/presentationml/2006/ole">
            <mc:AlternateContent xmlns:mc="http://schemas.openxmlformats.org/markup-compatibility/2006">
              <mc:Choice xmlns:v="urn:schemas-microsoft-com:vml" Requires="v">
                <p:oleObj spid="_x0000_s73914" name="Equation" r:id="rId6" imgW="1066680" imgH="241200" progId="Equation.3">
                  <p:embed/>
                </p:oleObj>
              </mc:Choice>
              <mc:Fallback>
                <p:oleObj name="Equation" r:id="rId6" imgW="1066680" imgH="241200" progId="Equation.3">
                  <p:embed/>
                  <p:pic>
                    <p:nvPicPr>
                      <p:cNvPr id="154645" name="Object 2"/>
                      <p:cNvPicPr>
                        <a:picLocks noChangeAspect="1" noChangeArrowheads="1"/>
                      </p:cNvPicPr>
                      <p:nvPr/>
                    </p:nvPicPr>
                    <p:blipFill>
                      <a:blip r:embed="rId7"/>
                      <a:srcRect/>
                      <a:stretch>
                        <a:fillRect/>
                      </a:stretch>
                    </p:blipFill>
                    <p:spPr bwMode="auto">
                      <a:xfrm>
                        <a:off x="2696447" y="3897651"/>
                        <a:ext cx="2306638" cy="521950"/>
                      </a:xfrm>
                      <a:prstGeom prst="rect">
                        <a:avLst/>
                      </a:prstGeom>
                      <a:noFill/>
                      <a:ln>
                        <a:noFill/>
                      </a:ln>
                    </p:spPr>
                  </p:pic>
                </p:oleObj>
              </mc:Fallback>
            </mc:AlternateContent>
          </a:graphicData>
        </a:graphic>
      </p:graphicFrame>
      <p:cxnSp>
        <p:nvCxnSpPr>
          <p:cNvPr id="154646" name="Shape 17"/>
          <p:cNvCxnSpPr>
            <a:cxnSpLocks noChangeShapeType="1"/>
            <a:stCxn id="8" idx="1"/>
          </p:cNvCxnSpPr>
          <p:nvPr/>
        </p:nvCxnSpPr>
        <p:spPr bwMode="auto">
          <a:xfrm rot="10800000" flipV="1">
            <a:off x="5025068" y="3483323"/>
            <a:ext cx="1194283" cy="701530"/>
          </a:xfrm>
          <a:prstGeom prst="curvedConnector3">
            <a:avLst>
              <a:gd name="adj1" fmla="val 50000"/>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grpSp>
        <p:nvGrpSpPr>
          <p:cNvPr id="4" name="Group 21"/>
          <p:cNvGrpSpPr>
            <a:grpSpLocks/>
          </p:cNvGrpSpPr>
          <p:nvPr/>
        </p:nvGrpSpPr>
        <p:grpSpPr bwMode="auto">
          <a:xfrm>
            <a:off x="6705600" y="3200402"/>
            <a:ext cx="2425700" cy="1755518"/>
            <a:chOff x="7027888" y="4800600"/>
            <a:chExt cx="2794000" cy="1974604"/>
          </a:xfrm>
        </p:grpSpPr>
        <p:grpSp>
          <p:nvGrpSpPr>
            <p:cNvPr id="154640" name="Group 11"/>
            <p:cNvGrpSpPr>
              <a:grpSpLocks/>
            </p:cNvGrpSpPr>
            <p:nvPr/>
          </p:nvGrpSpPr>
          <p:grpSpPr bwMode="auto">
            <a:xfrm>
              <a:off x="7027888" y="4800600"/>
              <a:ext cx="2794000" cy="1974604"/>
              <a:chOff x="7027888" y="4800600"/>
              <a:chExt cx="2794000" cy="1974604"/>
            </a:xfrm>
          </p:grpSpPr>
          <p:sp>
            <p:nvSpPr>
              <p:cNvPr id="10" name="Rectangle 9"/>
              <p:cNvSpPr/>
              <p:nvPr/>
            </p:nvSpPr>
            <p:spPr bwMode="auto">
              <a:xfrm>
                <a:off x="7470393" y="4800600"/>
                <a:ext cx="530275" cy="533901"/>
              </a:xfrm>
              <a:prstGeom prst="rect">
                <a:avLst/>
              </a:prstGeom>
              <a:noFill/>
              <a:ln w="9525" cap="flat" cmpd="sng" algn="ctr">
                <a:solidFill>
                  <a:srgbClr val="FF0000"/>
                </a:solidFill>
                <a:prstDash val="solid"/>
                <a:round/>
                <a:headEnd type="none" w="med" len="med"/>
                <a:tailEnd type="none" w="med" len="med"/>
              </a:ln>
              <a:effectLst/>
            </p:spPr>
            <p:txBody>
              <a:bodyPr/>
              <a:lstStyle/>
              <a:p>
                <a:pPr>
                  <a:defRPr/>
                </a:pPr>
                <a:endParaRPr lang="en-US" sz="1800">
                  <a:solidFill>
                    <a:srgbClr val="000000"/>
                  </a:solidFill>
                  <a:latin typeface="Arial"/>
                  <a:cs typeface="+mn-cs"/>
                </a:endParaRPr>
              </a:p>
            </p:txBody>
          </p:sp>
          <p:graphicFrame>
            <p:nvGraphicFramePr>
              <p:cNvPr id="154643" name="Object 3"/>
              <p:cNvGraphicFramePr>
                <a:graphicFrameLocks noChangeAspect="1"/>
              </p:cNvGraphicFramePr>
              <p:nvPr>
                <p:extLst>
                  <p:ext uri="{D42A27DB-BD31-4B8C-83A1-F6EECF244321}">
                    <p14:modId xmlns:p14="http://schemas.microsoft.com/office/powerpoint/2010/main" val="2541434526"/>
                  </p:ext>
                </p:extLst>
              </p:nvPr>
            </p:nvGraphicFramePr>
            <p:xfrm>
              <a:off x="7027888" y="6171954"/>
              <a:ext cx="2794000" cy="603250"/>
            </p:xfrm>
            <a:graphic>
              <a:graphicData uri="http://schemas.openxmlformats.org/presentationml/2006/ole">
                <mc:AlternateContent xmlns:mc="http://schemas.openxmlformats.org/markup-compatibility/2006">
                  <mc:Choice xmlns:v="urn:schemas-microsoft-com:vml" Requires="v">
                    <p:oleObj spid="_x0000_s73915" name="Equation" r:id="rId8" imgW="1117440" imgH="241200" progId="Equation.3">
                      <p:embed/>
                    </p:oleObj>
                  </mc:Choice>
                  <mc:Fallback>
                    <p:oleObj name="Equation" r:id="rId8" imgW="1117440" imgH="241200" progId="Equation.3">
                      <p:embed/>
                      <p:pic>
                        <p:nvPicPr>
                          <p:cNvPr id="154643" name="Object 3"/>
                          <p:cNvPicPr>
                            <a:picLocks noChangeAspect="1" noChangeArrowheads="1"/>
                          </p:cNvPicPr>
                          <p:nvPr/>
                        </p:nvPicPr>
                        <p:blipFill>
                          <a:blip r:embed="rId9"/>
                          <a:srcRect/>
                          <a:stretch>
                            <a:fillRect/>
                          </a:stretch>
                        </p:blipFill>
                        <p:spPr bwMode="auto">
                          <a:xfrm>
                            <a:off x="7027888" y="6171954"/>
                            <a:ext cx="2794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cxnSp>
          <p:nvCxnSpPr>
            <p:cNvPr id="154641" name="Curved Connector 19"/>
            <p:cNvCxnSpPr>
              <a:cxnSpLocks noChangeShapeType="1"/>
            </p:cNvCxnSpPr>
            <p:nvPr/>
          </p:nvCxnSpPr>
          <p:spPr bwMode="auto">
            <a:xfrm rot="16200000" flipH="1">
              <a:off x="7136099" y="5817903"/>
              <a:ext cx="990081" cy="22273"/>
            </a:xfrm>
            <a:prstGeom prst="curvedConnector3">
              <a:avLst>
                <a:gd name="adj1" fmla="val 50000"/>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grpSp>
      <p:grpSp>
        <p:nvGrpSpPr>
          <p:cNvPr id="6" name="Group 34"/>
          <p:cNvGrpSpPr>
            <a:grpSpLocks/>
          </p:cNvGrpSpPr>
          <p:nvPr/>
        </p:nvGrpSpPr>
        <p:grpSpPr bwMode="auto">
          <a:xfrm>
            <a:off x="5244811" y="5345132"/>
            <a:ext cx="3707822" cy="971550"/>
            <a:chOff x="4800600" y="5391912"/>
            <a:chExt cx="4343400" cy="1161288"/>
          </a:xfrm>
        </p:grpSpPr>
        <p:pic>
          <p:nvPicPr>
            <p:cNvPr id="154634"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0600" y="5391912"/>
              <a:ext cx="2121408" cy="116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5"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11052" y="5395686"/>
              <a:ext cx="2132948" cy="1157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4636" name="Straight Arrow Connector 27"/>
            <p:cNvCxnSpPr>
              <a:cxnSpLocks noChangeShapeType="1"/>
            </p:cNvCxnSpPr>
            <p:nvPr/>
          </p:nvCxnSpPr>
          <p:spPr bwMode="auto">
            <a:xfrm flipV="1">
              <a:off x="5562600" y="5562600"/>
              <a:ext cx="1981200" cy="228600"/>
            </a:xfrm>
            <a:prstGeom prst="straightConnector1">
              <a:avLst/>
            </a:prstGeom>
            <a:noFill/>
            <a:ln w="28575" algn="ctr">
              <a:solidFill>
                <a:schemeClr val="tx2"/>
              </a:solidFill>
              <a:round/>
              <a:headEnd type="arrow" w="med" len="med"/>
              <a:tailEnd type="arrow" w="med" len="med"/>
            </a:ln>
            <a:extLst>
              <a:ext uri="{909E8E84-426E-40DD-AFC4-6F175D3DCCD1}">
                <a14:hiddenFill xmlns:a14="http://schemas.microsoft.com/office/drawing/2010/main">
                  <a:noFill/>
                </a14:hiddenFill>
              </a:ext>
            </a:extLst>
          </p:spPr>
        </p:cxnSp>
        <p:cxnSp>
          <p:nvCxnSpPr>
            <p:cNvPr id="154637" name="Straight Arrow Connector 28"/>
            <p:cNvCxnSpPr>
              <a:cxnSpLocks noChangeShapeType="1"/>
            </p:cNvCxnSpPr>
            <p:nvPr/>
          </p:nvCxnSpPr>
          <p:spPr bwMode="auto">
            <a:xfrm>
              <a:off x="6629400" y="5943600"/>
              <a:ext cx="2133600" cy="1588"/>
            </a:xfrm>
            <a:prstGeom prst="straightConnector1">
              <a:avLst/>
            </a:prstGeom>
            <a:noFill/>
            <a:ln w="28575" algn="ctr">
              <a:solidFill>
                <a:schemeClr val="tx2"/>
              </a:solidFill>
              <a:round/>
              <a:headEnd type="arrow" w="med" len="med"/>
              <a:tailEnd type="arrow" w="med" len="med"/>
            </a:ln>
            <a:extLst>
              <a:ext uri="{909E8E84-426E-40DD-AFC4-6F175D3DCCD1}">
                <a14:hiddenFill xmlns:a14="http://schemas.microsoft.com/office/drawing/2010/main">
                  <a:noFill/>
                </a14:hiddenFill>
              </a:ext>
            </a:extLst>
          </p:spPr>
        </p:cxnSp>
        <p:cxnSp>
          <p:nvCxnSpPr>
            <p:cNvPr id="154638" name="Straight Arrow Connector 31"/>
            <p:cNvCxnSpPr>
              <a:cxnSpLocks noChangeShapeType="1"/>
            </p:cNvCxnSpPr>
            <p:nvPr/>
          </p:nvCxnSpPr>
          <p:spPr bwMode="auto">
            <a:xfrm>
              <a:off x="5410200" y="6248400"/>
              <a:ext cx="2133600" cy="1588"/>
            </a:xfrm>
            <a:prstGeom prst="straightConnector1">
              <a:avLst/>
            </a:prstGeom>
            <a:noFill/>
            <a:ln w="28575" algn="ctr">
              <a:solidFill>
                <a:schemeClr val="tx2"/>
              </a:solidFill>
              <a:round/>
              <a:headEnd type="arrow" w="med" len="med"/>
              <a:tailEnd type="arrow" w="med" len="med"/>
            </a:ln>
            <a:extLst>
              <a:ext uri="{909E8E84-426E-40DD-AFC4-6F175D3DCCD1}">
                <a14:hiddenFill xmlns:a14="http://schemas.microsoft.com/office/drawing/2010/main">
                  <a:noFill/>
                </a14:hiddenFill>
              </a:ext>
            </a:extLst>
          </p:spPr>
        </p:cxnSp>
        <p:cxnSp>
          <p:nvCxnSpPr>
            <p:cNvPr id="154639" name="Straight Arrow Connector 32"/>
            <p:cNvCxnSpPr>
              <a:cxnSpLocks noChangeShapeType="1"/>
            </p:cNvCxnSpPr>
            <p:nvPr/>
          </p:nvCxnSpPr>
          <p:spPr bwMode="auto">
            <a:xfrm flipV="1">
              <a:off x="5334000" y="5791200"/>
              <a:ext cx="2133600" cy="228600"/>
            </a:xfrm>
            <a:prstGeom prst="straightConnector1">
              <a:avLst/>
            </a:prstGeom>
            <a:noFill/>
            <a:ln w="28575" algn="ctr">
              <a:solidFill>
                <a:schemeClr val="tx2"/>
              </a:solidFill>
              <a:round/>
              <a:headEnd type="arrow" w="med" len="med"/>
              <a:tailEnd type="arrow" w="med" len="med"/>
            </a:ln>
            <a:extLst>
              <a:ext uri="{909E8E84-426E-40DD-AFC4-6F175D3DCCD1}">
                <a14:hiddenFill xmlns:a14="http://schemas.microsoft.com/office/drawing/2010/main">
                  <a:noFill/>
                </a14:hiddenFill>
              </a:ext>
            </a:extLst>
          </p:spPr>
        </p:cxnSp>
      </p:grpSp>
      <p:grpSp>
        <p:nvGrpSpPr>
          <p:cNvPr id="27" name="Group 11"/>
          <p:cNvGrpSpPr>
            <a:grpSpLocks/>
          </p:cNvGrpSpPr>
          <p:nvPr/>
        </p:nvGrpSpPr>
        <p:grpSpPr bwMode="auto">
          <a:xfrm>
            <a:off x="5226050" y="1182225"/>
            <a:ext cx="3581400" cy="1319463"/>
            <a:chOff x="528" y="624"/>
            <a:chExt cx="4715" cy="1678"/>
          </a:xfrm>
        </p:grpSpPr>
        <p:pic>
          <p:nvPicPr>
            <p:cNvPr id="28" name="Picture 9" descr="SIFT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8" y="624"/>
              <a:ext cx="2315" cy="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0" descr="SIFT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 y="624"/>
              <a:ext cx="2315" cy="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4" name="Group 105"/>
          <p:cNvGrpSpPr>
            <a:grpSpLocks/>
          </p:cNvGrpSpPr>
          <p:nvPr/>
        </p:nvGrpSpPr>
        <p:grpSpPr bwMode="auto">
          <a:xfrm>
            <a:off x="1205320" y="3921709"/>
            <a:ext cx="1234095" cy="552404"/>
            <a:chOff x="2366355" y="5265735"/>
            <a:chExt cx="1234095" cy="552347"/>
          </a:xfrm>
        </p:grpSpPr>
        <p:grpSp>
          <p:nvGrpSpPr>
            <p:cNvPr id="35" name="Group 52"/>
            <p:cNvGrpSpPr>
              <a:grpSpLocks/>
            </p:cNvGrpSpPr>
            <p:nvPr/>
          </p:nvGrpSpPr>
          <p:grpSpPr bwMode="auto">
            <a:xfrm>
              <a:off x="2771775" y="5265735"/>
              <a:ext cx="828675" cy="552347"/>
              <a:chOff x="1859" y="3339"/>
              <a:chExt cx="363" cy="301"/>
            </a:xfrm>
          </p:grpSpPr>
          <p:sp>
            <p:nvSpPr>
              <p:cNvPr id="37" name="Line 53"/>
              <p:cNvSpPr>
                <a:spLocks noChangeShapeType="1"/>
              </p:cNvSpPr>
              <p:nvPr/>
            </p:nvSpPr>
            <p:spPr bwMode="auto">
              <a:xfrm>
                <a:off x="1859" y="3362"/>
                <a:ext cx="0" cy="272"/>
              </a:xfrm>
              <a:prstGeom prst="line">
                <a:avLst/>
              </a:prstGeom>
              <a:noFill/>
              <a:ln w="12700" cap="sq">
                <a:solidFill>
                  <a:schemeClr val="tx1"/>
                </a:solidFill>
                <a:round/>
                <a:headEnd type="triangle" w="sm" len="sm"/>
                <a:tailEnd type="none" w="sm" len="sm"/>
              </a:ln>
              <a:extLst>
                <a:ext uri="{909E8E84-426E-40DD-AFC4-6F175D3DCCD1}">
                  <a14:hiddenFill xmlns:a14="http://schemas.microsoft.com/office/drawing/2010/main">
                    <a:noFill/>
                  </a14:hiddenFill>
                </a:ext>
              </a:extLst>
            </p:spPr>
            <p:txBody>
              <a:bodyPr/>
              <a:lstStyle/>
              <a:p>
                <a:endParaRPr lang="en-US">
                  <a:solidFill>
                    <a:schemeClr val="bg1">
                      <a:lumMod val="50000"/>
                    </a:schemeClr>
                  </a:solidFill>
                </a:endParaRPr>
              </a:p>
            </p:txBody>
          </p:sp>
          <p:sp>
            <p:nvSpPr>
              <p:cNvPr id="38" name="Line 54"/>
              <p:cNvSpPr>
                <a:spLocks noChangeShapeType="1"/>
              </p:cNvSpPr>
              <p:nvPr/>
            </p:nvSpPr>
            <p:spPr bwMode="auto">
              <a:xfrm>
                <a:off x="1859" y="3640"/>
                <a:ext cx="363" cy="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solidFill>
                    <a:schemeClr val="bg1">
                      <a:lumMod val="50000"/>
                    </a:schemeClr>
                  </a:solidFill>
                </a:endParaRPr>
              </a:p>
            </p:txBody>
          </p:sp>
          <p:sp>
            <p:nvSpPr>
              <p:cNvPr id="39" name="Rectangle 55"/>
              <p:cNvSpPr>
                <a:spLocks noChangeArrowheads="1"/>
              </p:cNvSpPr>
              <p:nvPr/>
            </p:nvSpPr>
            <p:spPr bwMode="auto">
              <a:xfrm>
                <a:off x="1882"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chemeClr val="bg1">
                      <a:lumMod val="50000"/>
                    </a:schemeClr>
                  </a:solidFill>
                  <a:latin typeface="Arial" panose="020B0604020202020204" pitchFamily="34" charset="0"/>
                </a:endParaRPr>
              </a:p>
            </p:txBody>
          </p:sp>
          <p:sp>
            <p:nvSpPr>
              <p:cNvPr id="40" name="Rectangle 56"/>
              <p:cNvSpPr>
                <a:spLocks noChangeArrowheads="1"/>
              </p:cNvSpPr>
              <p:nvPr/>
            </p:nvSpPr>
            <p:spPr bwMode="auto">
              <a:xfrm>
                <a:off x="1904"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chemeClr val="bg1">
                      <a:lumMod val="50000"/>
                    </a:schemeClr>
                  </a:solidFill>
                  <a:latin typeface="Arial" panose="020B0604020202020204" pitchFamily="34" charset="0"/>
                </a:endParaRPr>
              </a:p>
            </p:txBody>
          </p:sp>
          <p:sp>
            <p:nvSpPr>
              <p:cNvPr id="41" name="Rectangle 57"/>
              <p:cNvSpPr>
                <a:spLocks noChangeArrowheads="1"/>
              </p:cNvSpPr>
              <p:nvPr/>
            </p:nvSpPr>
            <p:spPr bwMode="auto">
              <a:xfrm>
                <a:off x="1927"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chemeClr val="bg1">
                      <a:lumMod val="50000"/>
                    </a:schemeClr>
                  </a:solidFill>
                  <a:latin typeface="Arial" panose="020B0604020202020204" pitchFamily="34" charset="0"/>
                </a:endParaRPr>
              </a:p>
            </p:txBody>
          </p:sp>
          <p:sp>
            <p:nvSpPr>
              <p:cNvPr id="42" name="Rectangle 58"/>
              <p:cNvSpPr>
                <a:spLocks noChangeArrowheads="1"/>
              </p:cNvSpPr>
              <p:nvPr/>
            </p:nvSpPr>
            <p:spPr bwMode="auto">
              <a:xfrm>
                <a:off x="1950" y="3430"/>
                <a:ext cx="23" cy="204"/>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chemeClr val="bg1">
                      <a:lumMod val="50000"/>
                    </a:schemeClr>
                  </a:solidFill>
                  <a:latin typeface="Arial" panose="020B0604020202020204" pitchFamily="34" charset="0"/>
                </a:endParaRPr>
              </a:p>
            </p:txBody>
          </p:sp>
          <p:sp>
            <p:nvSpPr>
              <p:cNvPr id="43" name="Rectangle 59"/>
              <p:cNvSpPr>
                <a:spLocks noChangeArrowheads="1"/>
              </p:cNvSpPr>
              <p:nvPr/>
            </p:nvSpPr>
            <p:spPr bwMode="auto">
              <a:xfrm>
                <a:off x="1972"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chemeClr val="bg1">
                      <a:lumMod val="50000"/>
                    </a:schemeClr>
                  </a:solidFill>
                  <a:latin typeface="Arial" panose="020B0604020202020204" pitchFamily="34" charset="0"/>
                </a:endParaRPr>
              </a:p>
            </p:txBody>
          </p:sp>
          <p:sp>
            <p:nvSpPr>
              <p:cNvPr id="44" name="Rectangle 60"/>
              <p:cNvSpPr>
                <a:spLocks noChangeArrowheads="1"/>
              </p:cNvSpPr>
              <p:nvPr/>
            </p:nvSpPr>
            <p:spPr bwMode="auto">
              <a:xfrm>
                <a:off x="1995" y="3385"/>
                <a:ext cx="23" cy="249"/>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chemeClr val="bg1">
                      <a:lumMod val="50000"/>
                    </a:schemeClr>
                  </a:solidFill>
                  <a:latin typeface="Arial" panose="020B0604020202020204" pitchFamily="34" charset="0"/>
                </a:endParaRPr>
              </a:p>
            </p:txBody>
          </p:sp>
          <p:sp>
            <p:nvSpPr>
              <p:cNvPr id="45" name="Rectangle 61"/>
              <p:cNvSpPr>
                <a:spLocks noChangeArrowheads="1"/>
              </p:cNvSpPr>
              <p:nvPr/>
            </p:nvSpPr>
            <p:spPr bwMode="auto">
              <a:xfrm>
                <a:off x="2018" y="3362"/>
                <a:ext cx="22" cy="272"/>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chemeClr val="bg1">
                      <a:lumMod val="50000"/>
                    </a:schemeClr>
                  </a:solidFill>
                  <a:latin typeface="Arial" panose="020B0604020202020204" pitchFamily="34" charset="0"/>
                </a:endParaRPr>
              </a:p>
            </p:txBody>
          </p:sp>
          <p:sp>
            <p:nvSpPr>
              <p:cNvPr id="46" name="Rectangle 62"/>
              <p:cNvSpPr>
                <a:spLocks noChangeArrowheads="1"/>
              </p:cNvSpPr>
              <p:nvPr/>
            </p:nvSpPr>
            <p:spPr bwMode="auto">
              <a:xfrm>
                <a:off x="2040" y="3339"/>
                <a:ext cx="23" cy="295"/>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chemeClr val="bg1">
                      <a:lumMod val="50000"/>
                    </a:schemeClr>
                  </a:solidFill>
                  <a:latin typeface="Arial" panose="020B0604020202020204" pitchFamily="34" charset="0"/>
                </a:endParaRPr>
              </a:p>
            </p:txBody>
          </p:sp>
          <p:sp>
            <p:nvSpPr>
              <p:cNvPr id="47" name="Rectangle 63"/>
              <p:cNvSpPr>
                <a:spLocks noChangeArrowheads="1"/>
              </p:cNvSpPr>
              <p:nvPr/>
            </p:nvSpPr>
            <p:spPr bwMode="auto">
              <a:xfrm>
                <a:off x="2063" y="3339"/>
                <a:ext cx="23" cy="295"/>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chemeClr val="bg1">
                      <a:lumMod val="50000"/>
                    </a:schemeClr>
                  </a:solidFill>
                  <a:latin typeface="Arial" panose="020B0604020202020204" pitchFamily="34" charset="0"/>
                </a:endParaRPr>
              </a:p>
            </p:txBody>
          </p:sp>
          <p:sp>
            <p:nvSpPr>
              <p:cNvPr id="48" name="Rectangle 64"/>
              <p:cNvSpPr>
                <a:spLocks noChangeArrowheads="1"/>
              </p:cNvSpPr>
              <p:nvPr/>
            </p:nvSpPr>
            <p:spPr bwMode="auto">
              <a:xfrm>
                <a:off x="2086" y="3362"/>
                <a:ext cx="23" cy="272"/>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chemeClr val="bg1">
                      <a:lumMod val="50000"/>
                    </a:schemeClr>
                  </a:solidFill>
                  <a:latin typeface="Arial" panose="020B0604020202020204" pitchFamily="34" charset="0"/>
                </a:endParaRPr>
              </a:p>
            </p:txBody>
          </p:sp>
          <p:sp>
            <p:nvSpPr>
              <p:cNvPr id="49" name="Rectangle 65"/>
              <p:cNvSpPr>
                <a:spLocks noChangeArrowheads="1"/>
              </p:cNvSpPr>
              <p:nvPr/>
            </p:nvSpPr>
            <p:spPr bwMode="auto">
              <a:xfrm>
                <a:off x="2108"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chemeClr val="bg1">
                      <a:lumMod val="50000"/>
                    </a:schemeClr>
                  </a:solidFill>
                  <a:latin typeface="Arial" panose="020B0604020202020204" pitchFamily="34" charset="0"/>
                </a:endParaRPr>
              </a:p>
            </p:txBody>
          </p:sp>
          <p:sp>
            <p:nvSpPr>
              <p:cNvPr id="50" name="Rectangle 66"/>
              <p:cNvSpPr>
                <a:spLocks noChangeArrowheads="1"/>
              </p:cNvSpPr>
              <p:nvPr/>
            </p:nvSpPr>
            <p:spPr bwMode="auto">
              <a:xfrm>
                <a:off x="2131"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chemeClr val="bg1">
                      <a:lumMod val="50000"/>
                    </a:schemeClr>
                  </a:solidFill>
                  <a:latin typeface="Arial" panose="020B0604020202020204" pitchFamily="34" charset="0"/>
                </a:endParaRPr>
              </a:p>
            </p:txBody>
          </p:sp>
        </p:grpSp>
        <p:graphicFrame>
          <p:nvGraphicFramePr>
            <p:cNvPr id="36" name="Object 2"/>
            <p:cNvGraphicFramePr>
              <a:graphicFrameLocks noChangeAspect="1"/>
            </p:cNvGraphicFramePr>
            <p:nvPr/>
          </p:nvGraphicFramePr>
          <p:xfrm>
            <a:off x="2366355" y="5307941"/>
            <a:ext cx="301625" cy="395246"/>
          </p:xfrm>
          <a:graphic>
            <a:graphicData uri="http://schemas.openxmlformats.org/presentationml/2006/ole">
              <mc:AlternateContent xmlns:mc="http://schemas.openxmlformats.org/markup-compatibility/2006">
                <mc:Choice xmlns:v="urn:schemas-microsoft-com:vml" Requires="v">
                  <p:oleObj spid="_x0000_s73916" name="Equation" r:id="rId12" imgW="164880" imgH="215640" progId="Equation.3">
                    <p:embed/>
                  </p:oleObj>
                </mc:Choice>
                <mc:Fallback>
                  <p:oleObj name="Equation" r:id="rId12" imgW="164880" imgH="215640" progId="Equation.3">
                    <p:embed/>
                    <p:pic>
                      <p:nvPicPr>
                        <p:cNvPr id="36" name="Object 2"/>
                        <p:cNvPicPr>
                          <a:picLocks noChangeAspect="1" noChangeArrowheads="1"/>
                        </p:cNvPicPr>
                        <p:nvPr/>
                      </p:nvPicPr>
                      <p:blipFill>
                        <a:blip r:embed="rId13"/>
                        <a:srcRect/>
                        <a:stretch>
                          <a:fillRect/>
                        </a:stretch>
                      </p:blipFill>
                      <p:spPr bwMode="auto">
                        <a:xfrm>
                          <a:off x="2366355" y="5307941"/>
                          <a:ext cx="301625" cy="395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51" name="Group 106"/>
          <p:cNvGrpSpPr>
            <a:grpSpLocks/>
          </p:cNvGrpSpPr>
          <p:nvPr/>
        </p:nvGrpSpPr>
        <p:grpSpPr bwMode="auto">
          <a:xfrm>
            <a:off x="5257800" y="4419600"/>
            <a:ext cx="1195185" cy="515947"/>
            <a:chOff x="4529340" y="5300665"/>
            <a:chExt cx="1195185" cy="515961"/>
          </a:xfrm>
        </p:grpSpPr>
        <p:grpSp>
          <p:nvGrpSpPr>
            <p:cNvPr id="52" name="Group 67"/>
            <p:cNvGrpSpPr>
              <a:grpSpLocks/>
            </p:cNvGrpSpPr>
            <p:nvPr/>
          </p:nvGrpSpPr>
          <p:grpSpPr bwMode="auto">
            <a:xfrm>
              <a:off x="4967288" y="5300665"/>
              <a:ext cx="757237" cy="515961"/>
              <a:chOff x="3515" y="3498"/>
              <a:chExt cx="363" cy="278"/>
            </a:xfrm>
          </p:grpSpPr>
          <p:sp>
            <p:nvSpPr>
              <p:cNvPr id="54" name="Line 68"/>
              <p:cNvSpPr>
                <a:spLocks noChangeShapeType="1"/>
              </p:cNvSpPr>
              <p:nvPr/>
            </p:nvSpPr>
            <p:spPr bwMode="auto">
              <a:xfrm>
                <a:off x="3515" y="3498"/>
                <a:ext cx="0" cy="272"/>
              </a:xfrm>
              <a:prstGeom prst="line">
                <a:avLst/>
              </a:prstGeom>
              <a:noFill/>
              <a:ln w="12700" cap="sq">
                <a:solidFill>
                  <a:schemeClr val="tx1"/>
                </a:solidFill>
                <a:round/>
                <a:headEnd type="triangl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5" name="Line 69"/>
              <p:cNvSpPr>
                <a:spLocks noChangeShapeType="1"/>
              </p:cNvSpPr>
              <p:nvPr/>
            </p:nvSpPr>
            <p:spPr bwMode="auto">
              <a:xfrm>
                <a:off x="3515" y="3776"/>
                <a:ext cx="363" cy="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56" name="Rectangle 70"/>
              <p:cNvSpPr>
                <a:spLocks noChangeArrowheads="1"/>
              </p:cNvSpPr>
              <p:nvPr/>
            </p:nvSpPr>
            <p:spPr bwMode="auto">
              <a:xfrm>
                <a:off x="3538"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57" name="Rectangle 71"/>
              <p:cNvSpPr>
                <a:spLocks noChangeArrowheads="1"/>
              </p:cNvSpPr>
              <p:nvPr/>
            </p:nvSpPr>
            <p:spPr bwMode="auto">
              <a:xfrm>
                <a:off x="3560"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58" name="Rectangle 72"/>
              <p:cNvSpPr>
                <a:spLocks noChangeArrowheads="1"/>
              </p:cNvSpPr>
              <p:nvPr/>
            </p:nvSpPr>
            <p:spPr bwMode="auto">
              <a:xfrm>
                <a:off x="3583"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59" name="Rectangle 73"/>
              <p:cNvSpPr>
                <a:spLocks noChangeArrowheads="1"/>
              </p:cNvSpPr>
              <p:nvPr/>
            </p:nvSpPr>
            <p:spPr bwMode="auto">
              <a:xfrm>
                <a:off x="3606" y="3566"/>
                <a:ext cx="23" cy="204"/>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0" name="Rectangle 74"/>
              <p:cNvSpPr>
                <a:spLocks noChangeArrowheads="1"/>
              </p:cNvSpPr>
              <p:nvPr/>
            </p:nvSpPr>
            <p:spPr bwMode="auto">
              <a:xfrm>
                <a:off x="3628" y="3543"/>
                <a:ext cx="23" cy="227"/>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1" name="Rectangle 75"/>
              <p:cNvSpPr>
                <a:spLocks noChangeArrowheads="1"/>
              </p:cNvSpPr>
              <p:nvPr/>
            </p:nvSpPr>
            <p:spPr bwMode="auto">
              <a:xfrm>
                <a:off x="3651"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2" name="Rectangle 76"/>
              <p:cNvSpPr>
                <a:spLocks noChangeArrowheads="1"/>
              </p:cNvSpPr>
              <p:nvPr/>
            </p:nvSpPr>
            <p:spPr bwMode="auto">
              <a:xfrm>
                <a:off x="3674" y="3498"/>
                <a:ext cx="22" cy="272"/>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3" name="Rectangle 77"/>
              <p:cNvSpPr>
                <a:spLocks noChangeArrowheads="1"/>
              </p:cNvSpPr>
              <p:nvPr/>
            </p:nvSpPr>
            <p:spPr bwMode="auto">
              <a:xfrm>
                <a:off x="3696"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4" name="Rectangle 78"/>
              <p:cNvSpPr>
                <a:spLocks noChangeArrowheads="1"/>
              </p:cNvSpPr>
              <p:nvPr/>
            </p:nvSpPr>
            <p:spPr bwMode="auto">
              <a:xfrm>
                <a:off x="3719"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5" name="Rectangle 79"/>
              <p:cNvSpPr>
                <a:spLocks noChangeArrowheads="1"/>
              </p:cNvSpPr>
              <p:nvPr/>
            </p:nvSpPr>
            <p:spPr bwMode="auto">
              <a:xfrm>
                <a:off x="3742"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6" name="Rectangle 80"/>
              <p:cNvSpPr>
                <a:spLocks noChangeArrowheads="1"/>
              </p:cNvSpPr>
              <p:nvPr/>
            </p:nvSpPr>
            <p:spPr bwMode="auto">
              <a:xfrm>
                <a:off x="3764"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7" name="Rectangle 81"/>
              <p:cNvSpPr>
                <a:spLocks noChangeArrowheads="1"/>
              </p:cNvSpPr>
              <p:nvPr/>
            </p:nvSpPr>
            <p:spPr bwMode="auto">
              <a:xfrm>
                <a:off x="3787" y="3543"/>
                <a:ext cx="23" cy="227"/>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grpSp>
        <p:graphicFrame>
          <p:nvGraphicFramePr>
            <p:cNvPr id="53" name="Object 3"/>
            <p:cNvGraphicFramePr>
              <a:graphicFrameLocks noChangeAspect="1"/>
            </p:cNvGraphicFramePr>
            <p:nvPr/>
          </p:nvGraphicFramePr>
          <p:xfrm>
            <a:off x="4529340" y="5342263"/>
            <a:ext cx="349250" cy="395287"/>
          </p:xfrm>
          <a:graphic>
            <a:graphicData uri="http://schemas.openxmlformats.org/presentationml/2006/ole">
              <mc:AlternateContent xmlns:mc="http://schemas.openxmlformats.org/markup-compatibility/2006">
                <mc:Choice xmlns:v="urn:schemas-microsoft-com:vml" Requires="v">
                  <p:oleObj spid="_x0000_s73917" name="Equation" r:id="rId14" imgW="190440" imgH="215640" progId="Equation.3">
                    <p:embed/>
                  </p:oleObj>
                </mc:Choice>
                <mc:Fallback>
                  <p:oleObj name="Equation" r:id="rId14" imgW="190440" imgH="215640" progId="Equation.3">
                    <p:embed/>
                    <p:pic>
                      <p:nvPicPr>
                        <p:cNvPr id="53" name="Object 3"/>
                        <p:cNvPicPr>
                          <a:picLocks noChangeAspect="1" noChangeArrowheads="1"/>
                        </p:cNvPicPr>
                        <p:nvPr/>
                      </p:nvPicPr>
                      <p:blipFill>
                        <a:blip r:embed="rId15"/>
                        <a:srcRect/>
                        <a:stretch>
                          <a:fillRect/>
                        </a:stretch>
                      </p:blipFill>
                      <p:spPr bwMode="auto">
                        <a:xfrm>
                          <a:off x="4529340" y="5342263"/>
                          <a:ext cx="349250"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68" name="Footer Placeholder 4"/>
          <p:cNvSpPr>
            <a:spLocks noGrp="1"/>
          </p:cNvSpPr>
          <p:nvPr>
            <p:ph type="ftr" sz="quarter" idx="11"/>
          </p:nvPr>
        </p:nvSpPr>
        <p:spPr>
          <a:xfrm>
            <a:off x="-113122" y="6571661"/>
            <a:ext cx="1955800" cy="342900"/>
          </a:xfrm>
        </p:spPr>
        <p:txBody>
          <a:bodyPr/>
          <a:lstStyle/>
          <a:p>
            <a:pPr>
              <a:defRPr/>
            </a:pPr>
            <a:r>
              <a:rPr lang="de-DE" dirty="0">
                <a:solidFill>
                  <a:schemeClr val="bg1">
                    <a:lumMod val="65000"/>
                  </a:schemeClr>
                </a:solidFill>
              </a:rPr>
              <a:t>K. Grauman, B. Leibe</a:t>
            </a:r>
          </a:p>
        </p:txBody>
      </p:sp>
    </p:spTree>
    <p:extLst>
      <p:ext uri="{BB962C8B-B14F-4D97-AF65-F5344CB8AC3E}">
        <p14:creationId xmlns:p14="http://schemas.microsoft.com/office/powerpoint/2010/main" val="1496236305"/>
      </p:ext>
    </p:extLst>
  </p:cSld>
  <p:clrMapOvr>
    <a:masterClrMapping/>
  </p:clrMapOvr>
  <p:transition spd="slow"/>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37572" y="0"/>
            <a:ext cx="4506428" cy="600857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171"/>
            <a:ext cx="4495800" cy="5994400"/>
          </a:xfrm>
          <a:prstGeom prst="rect">
            <a:avLst/>
          </a:prstGeom>
        </p:spPr>
      </p:pic>
      <p:sp>
        <p:nvSpPr>
          <p:cNvPr id="6" name="Rectangle 5"/>
          <p:cNvSpPr/>
          <p:nvPr/>
        </p:nvSpPr>
        <p:spPr>
          <a:xfrm>
            <a:off x="990600" y="3759200"/>
            <a:ext cx="304800" cy="304800"/>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410200" y="4149788"/>
            <a:ext cx="304800" cy="304800"/>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848600" y="4142218"/>
            <a:ext cx="304800" cy="304800"/>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010400" y="4136163"/>
            <a:ext cx="304800" cy="304800"/>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121488" y="3045648"/>
            <a:ext cx="304800" cy="304800"/>
          </a:xfrm>
          <a:prstGeom prst="rect">
            <a:avLst/>
          </a:prstGeom>
          <a:noFill/>
          <a:ln>
            <a:solidFill>
              <a:srgbClr val="00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781800" y="3302000"/>
            <a:ext cx="304800" cy="304800"/>
          </a:xfrm>
          <a:prstGeom prst="rect">
            <a:avLst/>
          </a:prstGeom>
          <a:noFill/>
          <a:ln>
            <a:solidFill>
              <a:srgbClr val="00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953000" y="6055141"/>
            <a:ext cx="4904272" cy="830997"/>
          </a:xfrm>
          <a:prstGeom prst="rect">
            <a:avLst/>
          </a:prstGeom>
          <a:noFill/>
        </p:spPr>
        <p:txBody>
          <a:bodyPr wrap="square" rtlCol="0">
            <a:spAutoFit/>
          </a:bodyPr>
          <a:lstStyle/>
          <a:p>
            <a:r>
              <a:rPr lang="en-US" sz="2400" dirty="0">
                <a:solidFill>
                  <a:srgbClr val="FF0000"/>
                </a:solidFill>
              </a:rPr>
              <a:t>Distance: 0.34, 0.30, 0.40</a:t>
            </a:r>
            <a:br>
              <a:rPr lang="en-US" sz="2400" dirty="0">
                <a:solidFill>
                  <a:srgbClr val="FF0000"/>
                </a:solidFill>
              </a:rPr>
            </a:br>
            <a:r>
              <a:rPr lang="en-US" sz="2400" dirty="0">
                <a:solidFill>
                  <a:srgbClr val="00FF00"/>
                </a:solidFill>
              </a:rPr>
              <a:t>Distance: 0.61, 1.22</a:t>
            </a:r>
          </a:p>
        </p:txBody>
      </p:sp>
      <p:sp>
        <p:nvSpPr>
          <p:cNvPr id="14" name="Rectangle 13"/>
          <p:cNvSpPr/>
          <p:nvPr/>
        </p:nvSpPr>
        <p:spPr>
          <a:xfrm>
            <a:off x="7814792" y="3048000"/>
            <a:ext cx="304800" cy="304800"/>
          </a:xfrm>
          <a:prstGeom prst="rect">
            <a:avLst/>
          </a:prstGeom>
          <a:noFill/>
          <a:ln>
            <a:solidFill>
              <a:srgbClr val="00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p:cNvSpPr>
            <a:spLocks noGrp="1"/>
          </p:cNvSpPr>
          <p:nvPr>
            <p:ph type="title"/>
          </p:nvPr>
        </p:nvSpPr>
        <p:spPr>
          <a:xfrm>
            <a:off x="457200" y="0"/>
            <a:ext cx="8229600" cy="914400"/>
          </a:xfrm>
        </p:spPr>
        <p:txBody>
          <a:bodyPr>
            <a:normAutofit fontScale="90000"/>
          </a:bodyPr>
          <a:lstStyle/>
          <a:p>
            <a:r>
              <a:rPr lang="en-US" dirty="0"/>
              <a:t>How do we decide which features match?</a:t>
            </a:r>
          </a:p>
        </p:txBody>
      </p:sp>
      <p:cxnSp>
        <p:nvCxnSpPr>
          <p:cNvPr id="17" name="Straight Arrow Connector 16"/>
          <p:cNvCxnSpPr/>
          <p:nvPr/>
        </p:nvCxnSpPr>
        <p:spPr>
          <a:xfrm>
            <a:off x="1368840" y="3875771"/>
            <a:ext cx="3899588" cy="412792"/>
          </a:xfrm>
          <a:prstGeom prst="straightConnector1">
            <a:avLst/>
          </a:prstGeom>
          <a:ln w="22225">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437172" y="3829201"/>
            <a:ext cx="5497028" cy="320587"/>
          </a:xfrm>
          <a:prstGeom prst="straightConnector1">
            <a:avLst/>
          </a:prstGeom>
          <a:ln w="22225">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368840" y="3779761"/>
            <a:ext cx="6445952" cy="325691"/>
          </a:xfrm>
          <a:prstGeom prst="straightConnector1">
            <a:avLst/>
          </a:prstGeom>
          <a:ln w="22225">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2568060" y="3233579"/>
            <a:ext cx="4113942" cy="220821"/>
          </a:xfrm>
          <a:prstGeom prst="straightConnector1">
            <a:avLst/>
          </a:prstGeom>
          <a:ln w="22225">
            <a:solidFill>
              <a:srgbClr val="00FF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2568060" y="3116955"/>
            <a:ext cx="5128140" cy="81093"/>
          </a:xfrm>
          <a:prstGeom prst="straightConnector1">
            <a:avLst/>
          </a:prstGeom>
          <a:ln w="22225">
            <a:solidFill>
              <a:srgbClr val="00FF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39122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Think-Pair-Share</a:t>
            </a:r>
          </a:p>
        </p:txBody>
      </p:sp>
      <p:sp>
        <p:nvSpPr>
          <p:cNvPr id="3" name="Content Placeholder 2"/>
          <p:cNvSpPr>
            <a:spLocks noGrp="1"/>
          </p:cNvSpPr>
          <p:nvPr>
            <p:ph idx="1"/>
          </p:nvPr>
        </p:nvSpPr>
        <p:spPr>
          <a:xfrm>
            <a:off x="457200" y="990600"/>
            <a:ext cx="8229600" cy="5562600"/>
          </a:xfrm>
        </p:spPr>
        <p:txBody>
          <a:bodyPr>
            <a:normAutofit lnSpcReduction="10000"/>
          </a:bodyPr>
          <a:lstStyle/>
          <a:p>
            <a:r>
              <a:rPr lang="en-US" i="1" dirty="0"/>
              <a:t>Design a feature point matching scheme.</a:t>
            </a:r>
          </a:p>
          <a:p>
            <a:r>
              <a:rPr lang="en-US" dirty="0"/>
              <a:t>Two images, </a:t>
            </a:r>
            <a:r>
              <a:rPr lang="en-US" i="1" dirty="0"/>
              <a:t>I</a:t>
            </a:r>
            <a:r>
              <a:rPr lang="en-US" i="1" baseline="-25000" dirty="0"/>
              <a:t>1</a:t>
            </a:r>
            <a:r>
              <a:rPr lang="en-US" dirty="0"/>
              <a:t> and </a:t>
            </a:r>
            <a:r>
              <a:rPr lang="en-US" i="1" dirty="0"/>
              <a:t>I</a:t>
            </a:r>
            <a:r>
              <a:rPr lang="en-US" i="1" baseline="-25000" dirty="0"/>
              <a:t>2</a:t>
            </a:r>
          </a:p>
          <a:p>
            <a:endParaRPr lang="en-US" dirty="0"/>
          </a:p>
          <a:p>
            <a:endParaRPr lang="en-US" dirty="0"/>
          </a:p>
          <a:p>
            <a:r>
              <a:rPr lang="en-US" dirty="0"/>
              <a:t>Two sets </a:t>
            </a:r>
            <a:r>
              <a:rPr lang="en-US" i="1" dirty="0"/>
              <a:t>X</a:t>
            </a:r>
            <a:r>
              <a:rPr lang="en-US" i="1" baseline="-25000" dirty="0"/>
              <a:t>1</a:t>
            </a:r>
            <a:r>
              <a:rPr lang="en-US" dirty="0"/>
              <a:t> and </a:t>
            </a:r>
            <a:r>
              <a:rPr lang="en-US" i="1" dirty="0"/>
              <a:t>X</a:t>
            </a:r>
            <a:r>
              <a:rPr lang="en-US" i="1" baseline="-25000" dirty="0"/>
              <a:t>2 </a:t>
            </a:r>
            <a:r>
              <a:rPr lang="en-US" dirty="0"/>
              <a:t>of feature points</a:t>
            </a:r>
            <a:endParaRPr lang="en-US" i="1" baseline="-25000" dirty="0"/>
          </a:p>
          <a:p>
            <a:pPr lvl="1"/>
            <a:r>
              <a:rPr lang="en-US" dirty="0"/>
              <a:t>Each feature point </a:t>
            </a:r>
            <a:r>
              <a:rPr lang="en-US" b="1" dirty="0"/>
              <a:t>x</a:t>
            </a:r>
            <a:r>
              <a:rPr lang="en-US" b="1" baseline="-25000" dirty="0"/>
              <a:t>1</a:t>
            </a:r>
            <a:r>
              <a:rPr lang="en-US" dirty="0"/>
              <a:t> has a descriptor </a:t>
            </a:r>
          </a:p>
          <a:p>
            <a:endParaRPr lang="en-US" dirty="0"/>
          </a:p>
          <a:p>
            <a:r>
              <a:rPr lang="en-US" dirty="0"/>
              <a:t>Distance, bijective/injective/surjective, noise, confidence, computational complexity, generality…</a:t>
            </a:r>
          </a:p>
        </p:txBody>
      </p:sp>
      <p:grpSp>
        <p:nvGrpSpPr>
          <p:cNvPr id="4" name="Group 11"/>
          <p:cNvGrpSpPr>
            <a:grpSpLocks/>
          </p:cNvGrpSpPr>
          <p:nvPr/>
        </p:nvGrpSpPr>
        <p:grpSpPr bwMode="auto">
          <a:xfrm>
            <a:off x="5346411" y="1579004"/>
            <a:ext cx="3581400" cy="1319463"/>
            <a:chOff x="528" y="624"/>
            <a:chExt cx="4715" cy="1678"/>
          </a:xfrm>
        </p:grpSpPr>
        <p:pic>
          <p:nvPicPr>
            <p:cNvPr id="5" name="Picture 9" descr="SIFT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8" y="624"/>
              <a:ext cx="2315" cy="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SIFT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 y="624"/>
              <a:ext cx="2315" cy="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7" name="Object 2"/>
          <p:cNvGraphicFramePr>
            <a:graphicFrameLocks noChangeAspect="1"/>
          </p:cNvGraphicFramePr>
          <p:nvPr/>
        </p:nvGraphicFramePr>
        <p:xfrm>
          <a:off x="6798547" y="3630951"/>
          <a:ext cx="2306638" cy="521950"/>
        </p:xfrm>
        <a:graphic>
          <a:graphicData uri="http://schemas.openxmlformats.org/presentationml/2006/ole">
            <mc:AlternateContent xmlns:mc="http://schemas.openxmlformats.org/markup-compatibility/2006">
              <mc:Choice xmlns:v="urn:schemas-microsoft-com:vml" Requires="v">
                <p:oleObj spid="_x0000_s74800" name="Equation" r:id="rId6" imgW="1066800" imgH="241300" progId="Equation.3">
                  <p:embed/>
                </p:oleObj>
              </mc:Choice>
              <mc:Fallback>
                <p:oleObj name="Equation" r:id="rId6" imgW="1066800" imgH="241300" progId="Equation.3">
                  <p:embed/>
                  <p:pic>
                    <p:nvPicPr>
                      <p:cNvPr id="7"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98547" y="3630951"/>
                        <a:ext cx="2306638" cy="52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Picture 9"/>
          <p:cNvPicPr>
            <a:picLocks noChangeAspect="1"/>
          </p:cNvPicPr>
          <p:nvPr/>
        </p:nvPicPr>
        <p:blipFill>
          <a:blip r:embed="rId8"/>
          <a:stretch>
            <a:fillRect/>
          </a:stretch>
        </p:blipFill>
        <p:spPr>
          <a:xfrm>
            <a:off x="-3200400" y="5246132"/>
            <a:ext cx="2171700" cy="2171700"/>
          </a:xfrm>
          <a:prstGeom prst="rect">
            <a:avLst/>
          </a:prstGeom>
        </p:spPr>
      </p:pic>
      <p:sp>
        <p:nvSpPr>
          <p:cNvPr id="11" name="TextBox 10"/>
          <p:cNvSpPr txBox="1"/>
          <p:nvPr/>
        </p:nvSpPr>
        <p:spPr>
          <a:xfrm>
            <a:off x="-2667000" y="4876800"/>
            <a:ext cx="1295400" cy="369332"/>
          </a:xfrm>
          <a:prstGeom prst="rect">
            <a:avLst/>
          </a:prstGeom>
          <a:noFill/>
        </p:spPr>
        <p:txBody>
          <a:bodyPr wrap="square" rtlCol="0">
            <a:spAutoFit/>
          </a:bodyPr>
          <a:lstStyle/>
          <a:p>
            <a:r>
              <a:rPr lang="en-US" dirty="0"/>
              <a:t>Surjective</a:t>
            </a:r>
          </a:p>
        </p:txBody>
      </p:sp>
      <p:pic>
        <p:nvPicPr>
          <p:cNvPr id="12" name="Picture 11"/>
          <p:cNvPicPr>
            <a:picLocks noChangeAspect="1"/>
          </p:cNvPicPr>
          <p:nvPr/>
        </p:nvPicPr>
        <p:blipFill>
          <a:blip r:embed="rId9"/>
          <a:stretch>
            <a:fillRect/>
          </a:stretch>
        </p:blipFill>
        <p:spPr>
          <a:xfrm>
            <a:off x="-3077396" y="0"/>
            <a:ext cx="1952625" cy="1962150"/>
          </a:xfrm>
          <a:prstGeom prst="rect">
            <a:avLst/>
          </a:prstGeom>
        </p:spPr>
      </p:pic>
      <p:sp>
        <p:nvSpPr>
          <p:cNvPr id="13" name="TextBox 12"/>
          <p:cNvSpPr txBox="1"/>
          <p:nvPr/>
        </p:nvSpPr>
        <p:spPr>
          <a:xfrm>
            <a:off x="-2667000" y="-431692"/>
            <a:ext cx="1295400" cy="369332"/>
          </a:xfrm>
          <a:prstGeom prst="rect">
            <a:avLst/>
          </a:prstGeom>
          <a:noFill/>
        </p:spPr>
        <p:txBody>
          <a:bodyPr wrap="square" rtlCol="0">
            <a:spAutoFit/>
          </a:bodyPr>
          <a:lstStyle/>
          <a:p>
            <a:r>
              <a:rPr lang="en-US" dirty="0"/>
              <a:t>Bijective</a:t>
            </a:r>
          </a:p>
        </p:txBody>
      </p:sp>
      <p:pic>
        <p:nvPicPr>
          <p:cNvPr id="14" name="Picture 13"/>
          <p:cNvPicPr>
            <a:picLocks noChangeAspect="1"/>
          </p:cNvPicPr>
          <p:nvPr/>
        </p:nvPicPr>
        <p:blipFill>
          <a:blip r:embed="rId10"/>
          <a:stretch>
            <a:fillRect/>
          </a:stretch>
        </p:blipFill>
        <p:spPr>
          <a:xfrm>
            <a:off x="-3086100" y="2602348"/>
            <a:ext cx="1943100" cy="1962150"/>
          </a:xfrm>
          <a:prstGeom prst="rect">
            <a:avLst/>
          </a:prstGeom>
        </p:spPr>
      </p:pic>
      <p:sp>
        <p:nvSpPr>
          <p:cNvPr id="15" name="TextBox 14"/>
          <p:cNvSpPr txBox="1"/>
          <p:nvPr/>
        </p:nvSpPr>
        <p:spPr>
          <a:xfrm>
            <a:off x="-2667000" y="2212092"/>
            <a:ext cx="1295400" cy="369332"/>
          </a:xfrm>
          <a:prstGeom prst="rect">
            <a:avLst/>
          </a:prstGeom>
          <a:noFill/>
        </p:spPr>
        <p:txBody>
          <a:bodyPr wrap="square" rtlCol="0">
            <a:spAutoFit/>
          </a:bodyPr>
          <a:lstStyle/>
          <a:p>
            <a:r>
              <a:rPr lang="en-US" dirty="0"/>
              <a:t>Injective</a:t>
            </a:r>
          </a:p>
        </p:txBody>
      </p:sp>
    </p:spTree>
    <p:extLst>
      <p:ext uri="{BB962C8B-B14F-4D97-AF65-F5344CB8AC3E}">
        <p14:creationId xmlns:p14="http://schemas.microsoft.com/office/powerpoint/2010/main" val="76204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fade">
                                      <p:cBhvr>
                                        <p:cTn id="1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A2988-7384-4318-9E25-84A2EE8073C6}"/>
              </a:ext>
            </a:extLst>
          </p:cNvPr>
          <p:cNvSpPr>
            <a:spLocks noGrp="1"/>
          </p:cNvSpPr>
          <p:nvPr>
            <p:ph type="title"/>
          </p:nvPr>
        </p:nvSpPr>
        <p:spPr/>
        <p:txBody>
          <a:bodyPr/>
          <a:lstStyle/>
          <a:p>
            <a:r>
              <a:rPr lang="en-US" dirty="0"/>
              <a:t>Euclidean distance vs. Cosine Similarity</a:t>
            </a:r>
          </a:p>
        </p:txBody>
      </p:sp>
      <p:sp>
        <p:nvSpPr>
          <p:cNvPr id="3" name="Content Placeholder 2">
            <a:extLst>
              <a:ext uri="{FF2B5EF4-FFF2-40B4-BE49-F238E27FC236}">
                <a16:creationId xmlns:a16="http://schemas.microsoft.com/office/drawing/2014/main" id="{EF0EA900-8138-4486-8A2E-3DC569E5951E}"/>
              </a:ext>
            </a:extLst>
          </p:cNvPr>
          <p:cNvSpPr>
            <a:spLocks noGrp="1"/>
          </p:cNvSpPr>
          <p:nvPr>
            <p:ph idx="1"/>
          </p:nvPr>
        </p:nvSpPr>
        <p:spPr/>
        <p:txBody>
          <a:bodyPr/>
          <a:lstStyle/>
          <a:p>
            <a:r>
              <a:rPr lang="en-US" dirty="0"/>
              <a:t>Euclidean distance:</a:t>
            </a:r>
          </a:p>
          <a:p>
            <a:endParaRPr lang="en-US" dirty="0"/>
          </a:p>
          <a:p>
            <a:endParaRPr lang="en-US" dirty="0"/>
          </a:p>
          <a:p>
            <a:endParaRPr lang="en-US" dirty="0"/>
          </a:p>
          <a:p>
            <a:endParaRPr lang="en-US" dirty="0"/>
          </a:p>
          <a:p>
            <a:r>
              <a:rPr lang="en-US" dirty="0"/>
              <a:t>Cosine similarity:</a:t>
            </a:r>
          </a:p>
        </p:txBody>
      </p:sp>
      <p:pic>
        <p:nvPicPr>
          <p:cNvPr id="4" name="Picture 3">
            <a:extLst>
              <a:ext uri="{FF2B5EF4-FFF2-40B4-BE49-F238E27FC236}">
                <a16:creationId xmlns:a16="http://schemas.microsoft.com/office/drawing/2014/main" id="{A3D0E87A-555F-418F-8916-D72DC5F0F600}"/>
              </a:ext>
            </a:extLst>
          </p:cNvPr>
          <p:cNvPicPr>
            <a:picLocks noChangeAspect="1"/>
          </p:cNvPicPr>
          <p:nvPr/>
        </p:nvPicPr>
        <p:blipFill>
          <a:blip r:embed="rId3"/>
          <a:stretch>
            <a:fillRect/>
          </a:stretch>
        </p:blipFill>
        <p:spPr>
          <a:xfrm>
            <a:off x="1038225" y="4562078"/>
            <a:ext cx="2390775" cy="428625"/>
          </a:xfrm>
          <a:prstGeom prst="rect">
            <a:avLst/>
          </a:prstGeom>
        </p:spPr>
      </p:pic>
      <p:pic>
        <p:nvPicPr>
          <p:cNvPr id="5" name="Picture 4">
            <a:extLst>
              <a:ext uri="{FF2B5EF4-FFF2-40B4-BE49-F238E27FC236}">
                <a16:creationId xmlns:a16="http://schemas.microsoft.com/office/drawing/2014/main" id="{1954EB93-2C3C-428D-9B86-FF2B35301BA6}"/>
              </a:ext>
            </a:extLst>
          </p:cNvPr>
          <p:cNvPicPr>
            <a:picLocks noChangeAspect="1"/>
          </p:cNvPicPr>
          <p:nvPr/>
        </p:nvPicPr>
        <p:blipFill>
          <a:blip r:embed="rId4"/>
          <a:stretch>
            <a:fillRect/>
          </a:stretch>
        </p:blipFill>
        <p:spPr>
          <a:xfrm>
            <a:off x="1038225" y="5283200"/>
            <a:ext cx="3600450" cy="790575"/>
          </a:xfrm>
          <a:prstGeom prst="rect">
            <a:avLst/>
          </a:prstGeom>
        </p:spPr>
      </p:pic>
      <p:pic>
        <p:nvPicPr>
          <p:cNvPr id="8" name="Picture 7" descr="A close up of a logo&#10;&#10;Description generated with very high confidence">
            <a:extLst>
              <a:ext uri="{FF2B5EF4-FFF2-40B4-BE49-F238E27FC236}">
                <a16:creationId xmlns:a16="http://schemas.microsoft.com/office/drawing/2014/main" id="{766130F1-10D7-4DF8-A112-41D1F959E5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9700" y="3733800"/>
            <a:ext cx="3750281" cy="2870994"/>
          </a:xfrm>
          <a:prstGeom prst="rect">
            <a:avLst/>
          </a:prstGeom>
        </p:spPr>
      </p:pic>
      <p:pic>
        <p:nvPicPr>
          <p:cNvPr id="9" name="Picture 8">
            <a:extLst>
              <a:ext uri="{FF2B5EF4-FFF2-40B4-BE49-F238E27FC236}">
                <a16:creationId xmlns:a16="http://schemas.microsoft.com/office/drawing/2014/main" id="{94F94CEE-BC43-49AA-A98C-027601488142}"/>
              </a:ext>
            </a:extLst>
          </p:cNvPr>
          <p:cNvPicPr>
            <a:picLocks noChangeAspect="1"/>
          </p:cNvPicPr>
          <p:nvPr/>
        </p:nvPicPr>
        <p:blipFill>
          <a:blip r:embed="rId6"/>
          <a:stretch>
            <a:fillRect/>
          </a:stretch>
        </p:blipFill>
        <p:spPr>
          <a:xfrm>
            <a:off x="1038225" y="1752600"/>
            <a:ext cx="5877255" cy="1397603"/>
          </a:xfrm>
          <a:prstGeom prst="rect">
            <a:avLst/>
          </a:prstGeom>
        </p:spPr>
      </p:pic>
      <p:sp>
        <p:nvSpPr>
          <p:cNvPr id="11" name="TextBox 10">
            <a:extLst>
              <a:ext uri="{FF2B5EF4-FFF2-40B4-BE49-F238E27FC236}">
                <a16:creationId xmlns:a16="http://schemas.microsoft.com/office/drawing/2014/main" id="{8E9BD1F5-F917-438D-895D-F2E5FA84ADAE}"/>
              </a:ext>
            </a:extLst>
          </p:cNvPr>
          <p:cNvSpPr txBox="1"/>
          <p:nvPr/>
        </p:nvSpPr>
        <p:spPr>
          <a:xfrm>
            <a:off x="8086725" y="6505575"/>
            <a:ext cx="1371600" cy="338554"/>
          </a:xfrm>
          <a:prstGeom prst="rect">
            <a:avLst/>
          </a:prstGeom>
          <a:noFill/>
        </p:spPr>
        <p:txBody>
          <a:bodyPr wrap="square" rtlCol="0">
            <a:spAutoFit/>
          </a:bodyPr>
          <a:lstStyle/>
          <a:p>
            <a:r>
              <a:rPr lang="en-US" sz="1600" dirty="0">
                <a:solidFill>
                  <a:schemeClr val="bg1">
                    <a:lumMod val="50000"/>
                  </a:schemeClr>
                </a:solidFill>
              </a:rPr>
              <a:t>Wikipedia</a:t>
            </a:r>
          </a:p>
        </p:txBody>
      </p:sp>
    </p:spTree>
    <p:extLst>
      <p:ext uri="{BB962C8B-B14F-4D97-AF65-F5344CB8AC3E}">
        <p14:creationId xmlns:p14="http://schemas.microsoft.com/office/powerpoint/2010/main" val="121611576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Feature Matching</a:t>
            </a:r>
          </a:p>
        </p:txBody>
      </p:sp>
      <p:sp>
        <p:nvSpPr>
          <p:cNvPr id="3" name="Content Placeholder 2"/>
          <p:cNvSpPr>
            <a:spLocks noGrp="1"/>
          </p:cNvSpPr>
          <p:nvPr>
            <p:ph idx="1"/>
          </p:nvPr>
        </p:nvSpPr>
        <p:spPr/>
        <p:txBody>
          <a:bodyPr/>
          <a:lstStyle/>
          <a:p>
            <a:r>
              <a:rPr lang="en-US" dirty="0"/>
              <a:t>Criteria 1: </a:t>
            </a:r>
          </a:p>
          <a:p>
            <a:pPr lvl="1"/>
            <a:r>
              <a:rPr lang="en-US" dirty="0"/>
              <a:t>Compute distance in feature space, e.g., Euclidean distance between 128-dim SIFT descriptors</a:t>
            </a:r>
          </a:p>
          <a:p>
            <a:pPr lvl="1"/>
            <a:r>
              <a:rPr lang="en-US" dirty="0"/>
              <a:t>Match point to lowest distance (nearest neighbor)</a:t>
            </a:r>
          </a:p>
          <a:p>
            <a:endParaRPr lang="en-US" dirty="0"/>
          </a:p>
          <a:p>
            <a:r>
              <a:rPr lang="en-US" dirty="0"/>
              <a:t>Problems:</a:t>
            </a:r>
          </a:p>
          <a:p>
            <a:pPr lvl="1"/>
            <a:r>
              <a:rPr lang="en-US" dirty="0"/>
              <a:t>Does everything have a match?</a:t>
            </a:r>
          </a:p>
        </p:txBody>
      </p:sp>
    </p:spTree>
    <p:extLst>
      <p:ext uri="{BB962C8B-B14F-4D97-AF65-F5344CB8AC3E}">
        <p14:creationId xmlns:p14="http://schemas.microsoft.com/office/powerpoint/2010/main" val="76724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52ED8-8E66-4855-9EDF-8BDF698B97CD}"/>
              </a:ext>
            </a:extLst>
          </p:cNvPr>
          <p:cNvSpPr>
            <a:spLocks noGrp="1"/>
          </p:cNvSpPr>
          <p:nvPr>
            <p:ph type="title"/>
          </p:nvPr>
        </p:nvSpPr>
        <p:spPr/>
        <p:txBody>
          <a:bodyPr/>
          <a:lstStyle/>
          <a:p>
            <a:r>
              <a:rPr lang="en-US" dirty="0"/>
              <a:t>What is the ‘scale’ of a </a:t>
            </a:r>
            <a:br>
              <a:rPr lang="en-US" dirty="0"/>
            </a:br>
            <a:r>
              <a:rPr lang="en-US" dirty="0"/>
              <a:t>feature point?</a:t>
            </a:r>
          </a:p>
        </p:txBody>
      </p:sp>
      <p:sp>
        <p:nvSpPr>
          <p:cNvPr id="3" name="Text Placeholder 2">
            <a:extLst>
              <a:ext uri="{FF2B5EF4-FFF2-40B4-BE49-F238E27FC236}">
                <a16:creationId xmlns:a16="http://schemas.microsoft.com/office/drawing/2014/main" id="{451ACEEF-1F62-413D-B83A-DBB8134F08D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948153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Feature Matching</a:t>
            </a:r>
          </a:p>
        </p:txBody>
      </p:sp>
      <p:sp>
        <p:nvSpPr>
          <p:cNvPr id="3" name="Content Placeholder 2"/>
          <p:cNvSpPr>
            <a:spLocks noGrp="1"/>
          </p:cNvSpPr>
          <p:nvPr>
            <p:ph idx="1"/>
          </p:nvPr>
        </p:nvSpPr>
        <p:spPr>
          <a:xfrm>
            <a:off x="457200" y="990600"/>
            <a:ext cx="8229600" cy="5562600"/>
          </a:xfrm>
        </p:spPr>
        <p:txBody>
          <a:bodyPr>
            <a:normAutofit/>
          </a:bodyPr>
          <a:lstStyle/>
          <a:p>
            <a:r>
              <a:rPr lang="en-US" dirty="0"/>
              <a:t>Criteria 2: </a:t>
            </a:r>
          </a:p>
          <a:p>
            <a:pPr lvl="1"/>
            <a:r>
              <a:rPr lang="en-US" dirty="0"/>
              <a:t>Compute distance in feature space, e.g., Euclidean distance between 128-dim SIFT descriptors</a:t>
            </a:r>
          </a:p>
          <a:p>
            <a:pPr lvl="1"/>
            <a:r>
              <a:rPr lang="en-US" dirty="0"/>
              <a:t>Match point to lowest distance (nearest neighbor)</a:t>
            </a:r>
          </a:p>
          <a:p>
            <a:pPr lvl="1"/>
            <a:r>
              <a:rPr lang="en-US" dirty="0"/>
              <a:t>Ignore anything higher than threshold (no match!)</a:t>
            </a:r>
          </a:p>
          <a:p>
            <a:endParaRPr lang="en-US" dirty="0"/>
          </a:p>
          <a:p>
            <a:r>
              <a:rPr lang="en-US" dirty="0"/>
              <a:t>Problems:</a:t>
            </a:r>
          </a:p>
          <a:p>
            <a:pPr lvl="1"/>
            <a:r>
              <a:rPr lang="en-US" dirty="0"/>
              <a:t>Threshold is hard to pick</a:t>
            </a:r>
          </a:p>
          <a:p>
            <a:pPr lvl="1"/>
            <a:r>
              <a:rPr lang="en-US" dirty="0"/>
              <a:t>Non-distinctive features could have lots of close matches, only one of which is correct</a:t>
            </a:r>
          </a:p>
        </p:txBody>
      </p:sp>
    </p:spTree>
    <p:extLst>
      <p:ext uri="{BB962C8B-B14F-4D97-AF65-F5344CB8AC3E}">
        <p14:creationId xmlns:p14="http://schemas.microsoft.com/office/powerpoint/2010/main" val="113416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Nearest Neighbor Distance Ratio</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447800"/>
                <a:ext cx="8686800" cy="5257800"/>
              </a:xfrm>
            </p:spPr>
            <p:txBody>
              <a:bodyPr>
                <a:normAutofit/>
              </a:bodyPr>
              <a:lstStyle/>
              <a:p>
                <a:pPr marL="0" indent="0">
                  <a:buNone/>
                </a:pPr>
                <a:r>
                  <a:rPr lang="en-US" b="0" i="1" dirty="0">
                    <a:latin typeface="Cambria Math" panose="02040503050406030204" pitchFamily="18" charset="0"/>
                  </a:rPr>
                  <a:t>Compare distance of closest (NN1) and second-closest (NN2) feature vector neighbor.</a:t>
                </a:r>
              </a:p>
              <a:p>
                <a:pPr marL="0" indent="0">
                  <a:buNone/>
                </a:pPr>
                <a:endParaRPr lang="en-US" b="0" i="1" dirty="0">
                  <a:latin typeface="Cambria Math" panose="02040503050406030204" pitchFamily="18" charset="0"/>
                </a:endParaRPr>
              </a:p>
              <a:p>
                <a:r>
                  <a:rPr lang="en-US" sz="2600" b="0" dirty="0"/>
                  <a:t>If NN1 ≈ NN2,     ratio </a:t>
                </a:r>
                <a14:m>
                  <m:oMath xmlns:m="http://schemas.openxmlformats.org/officeDocument/2006/math">
                    <m:f>
                      <m:fPr>
                        <m:ctrlPr>
                          <a:rPr lang="en-US" sz="2600" b="0" i="1" smtClean="0">
                            <a:latin typeface="Cambria Math" panose="02040503050406030204" pitchFamily="18" charset="0"/>
                          </a:rPr>
                        </m:ctrlPr>
                      </m:fPr>
                      <m:num>
                        <m:r>
                          <a:rPr lang="en-US" sz="2600" i="1">
                            <a:latin typeface="Cambria Math" panose="02040503050406030204" pitchFamily="18" charset="0"/>
                          </a:rPr>
                          <m:t>𝑁𝑁</m:t>
                        </m:r>
                        <m:r>
                          <a:rPr lang="en-US" sz="2600" i="1">
                            <a:latin typeface="Cambria Math" panose="02040503050406030204" pitchFamily="18" charset="0"/>
                          </a:rPr>
                          <m:t>1</m:t>
                        </m:r>
                      </m:num>
                      <m:den>
                        <m:r>
                          <a:rPr lang="en-US" sz="2600" i="1">
                            <a:latin typeface="Cambria Math" panose="02040503050406030204" pitchFamily="18" charset="0"/>
                          </a:rPr>
                          <m:t>𝑁𝑁</m:t>
                        </m:r>
                        <m:r>
                          <a:rPr lang="en-US" sz="2600" i="1">
                            <a:latin typeface="Cambria Math" panose="02040503050406030204" pitchFamily="18" charset="0"/>
                          </a:rPr>
                          <m:t>2</m:t>
                        </m:r>
                      </m:den>
                    </m:f>
                  </m:oMath>
                </a14:m>
                <a:r>
                  <a:rPr lang="en-US" sz="2600" dirty="0"/>
                  <a:t> will be ≈ 1   -&gt; matches too close.</a:t>
                </a:r>
              </a:p>
              <a:p>
                <a:r>
                  <a:rPr lang="en-US" sz="2600" dirty="0"/>
                  <a:t>As NN1 &lt;&lt; NN2, ratio </a:t>
                </a:r>
                <a14:m>
                  <m:oMath xmlns:m="http://schemas.openxmlformats.org/officeDocument/2006/math">
                    <m:f>
                      <m:fPr>
                        <m:ctrlPr>
                          <a:rPr lang="en-US" sz="2600" i="1">
                            <a:latin typeface="Cambria Math" panose="02040503050406030204" pitchFamily="18" charset="0"/>
                          </a:rPr>
                        </m:ctrlPr>
                      </m:fPr>
                      <m:num>
                        <m:r>
                          <a:rPr lang="en-US" sz="2600" i="1">
                            <a:latin typeface="Cambria Math" panose="02040503050406030204" pitchFamily="18" charset="0"/>
                          </a:rPr>
                          <m:t>𝑁𝑁</m:t>
                        </m:r>
                        <m:r>
                          <a:rPr lang="en-US" sz="2600" i="1">
                            <a:latin typeface="Cambria Math" panose="02040503050406030204" pitchFamily="18" charset="0"/>
                          </a:rPr>
                          <m:t>1</m:t>
                        </m:r>
                      </m:num>
                      <m:den>
                        <m:r>
                          <a:rPr lang="en-US" sz="2600" i="1">
                            <a:latin typeface="Cambria Math" panose="02040503050406030204" pitchFamily="18" charset="0"/>
                          </a:rPr>
                          <m:t>𝑁𝑁</m:t>
                        </m:r>
                        <m:r>
                          <a:rPr lang="en-US" sz="2600" i="1">
                            <a:latin typeface="Cambria Math" panose="02040503050406030204" pitchFamily="18" charset="0"/>
                          </a:rPr>
                          <m:t>2</m:t>
                        </m:r>
                      </m:den>
                    </m:f>
                  </m:oMath>
                </a14:m>
                <a:r>
                  <a:rPr lang="en-US" sz="2600" dirty="0"/>
                  <a:t> tends to 0.</a:t>
                </a:r>
              </a:p>
              <a:p>
                <a:endParaRPr lang="en-US" dirty="0"/>
              </a:p>
              <a:p>
                <a:pPr marL="0" indent="0">
                  <a:buNone/>
                </a:pPr>
                <a:r>
                  <a:rPr lang="en-US" sz="2800" dirty="0"/>
                  <a:t>Sorting by this ratio puts matches in order of confidence.</a:t>
                </a:r>
              </a:p>
              <a:p>
                <a:pPr marL="0" indent="0">
                  <a:buNone/>
                </a:pPr>
                <a:r>
                  <a:rPr lang="en-US" sz="2800" dirty="0"/>
                  <a:t>Threshold ratio – but how to choose?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447800"/>
                <a:ext cx="8686800" cy="5257800"/>
              </a:xfrm>
              <a:blipFill>
                <a:blip r:embed="rId2"/>
                <a:stretch>
                  <a:fillRect l="-1754" t="-1508"/>
                </a:stretch>
              </a:blipFill>
            </p:spPr>
            <p:txBody>
              <a:bodyPr/>
              <a:lstStyle/>
              <a:p>
                <a:r>
                  <a:rPr lang="en-US">
                    <a:noFill/>
                  </a:rPr>
                  <a:t> </a:t>
                </a:r>
              </a:p>
            </p:txBody>
          </p:sp>
        </mc:Fallback>
      </mc:AlternateContent>
    </p:spTree>
    <p:extLst>
      <p:ext uri="{BB962C8B-B14F-4D97-AF65-F5344CB8AC3E}">
        <p14:creationId xmlns:p14="http://schemas.microsoft.com/office/powerpoint/2010/main" val="13577696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dirty="0"/>
              <a:t>Nearest Neighbor Distance Ratio</a:t>
            </a:r>
          </a:p>
        </p:txBody>
      </p:sp>
      <p:sp>
        <p:nvSpPr>
          <p:cNvPr id="63491" name="Content Placeholder 4"/>
          <p:cNvSpPr>
            <a:spLocks noGrp="1"/>
          </p:cNvSpPr>
          <p:nvPr>
            <p:ph idx="1"/>
          </p:nvPr>
        </p:nvSpPr>
        <p:spPr>
          <a:xfrm>
            <a:off x="457200" y="1066073"/>
            <a:ext cx="8229600" cy="1387642"/>
          </a:xfrm>
        </p:spPr>
        <p:txBody>
          <a:bodyPr>
            <a:normAutofit/>
          </a:bodyPr>
          <a:lstStyle/>
          <a:p>
            <a:r>
              <a:rPr lang="en-US" sz="2400" dirty="0"/>
              <a:t>Lowe computed a probability distribution functions of ratios</a:t>
            </a:r>
          </a:p>
          <a:p>
            <a:r>
              <a:rPr lang="en-US" sz="2400" dirty="0"/>
              <a:t>40,000 </a:t>
            </a:r>
            <a:r>
              <a:rPr lang="en-US" sz="2400" dirty="0" err="1"/>
              <a:t>keypoints</a:t>
            </a:r>
            <a:r>
              <a:rPr lang="en-US" sz="2400" dirty="0"/>
              <a:t> with hand-labeled ground truth</a:t>
            </a:r>
          </a:p>
        </p:txBody>
      </p:sp>
      <p:pic>
        <p:nvPicPr>
          <p:cNvPr id="63492" name="Picture 2"/>
          <p:cNvPicPr>
            <a:picLocks noChangeAspect="1" noChangeArrowheads="1"/>
          </p:cNvPicPr>
          <p:nvPr/>
        </p:nvPicPr>
        <p:blipFill rotWithShape="1">
          <a:blip r:embed="rId3" cstate="print"/>
          <a:srcRect t="3158"/>
          <a:stretch/>
        </p:blipFill>
        <p:spPr bwMode="auto">
          <a:xfrm>
            <a:off x="0" y="2245435"/>
            <a:ext cx="6353175" cy="4427621"/>
          </a:xfrm>
          <a:prstGeom prst="rect">
            <a:avLst/>
          </a:prstGeom>
          <a:noFill/>
          <a:ln w="9525">
            <a:noFill/>
            <a:miter lim="800000"/>
            <a:headEnd/>
            <a:tailEnd/>
          </a:ln>
        </p:spPr>
      </p:pic>
      <p:sp>
        <p:nvSpPr>
          <p:cNvPr id="63493" name="TextBox 5"/>
          <p:cNvSpPr txBox="1">
            <a:spLocks noChangeArrowheads="1"/>
          </p:cNvSpPr>
          <p:nvPr/>
        </p:nvSpPr>
        <p:spPr bwMode="auto">
          <a:xfrm>
            <a:off x="7265988" y="6488113"/>
            <a:ext cx="1878012" cy="369887"/>
          </a:xfrm>
          <a:prstGeom prst="rect">
            <a:avLst/>
          </a:prstGeom>
          <a:noFill/>
          <a:ln w="9525">
            <a:noFill/>
            <a:miter lim="800000"/>
            <a:headEnd/>
            <a:tailEnd/>
          </a:ln>
        </p:spPr>
        <p:txBody>
          <a:bodyPr wrap="none">
            <a:spAutoFit/>
          </a:bodyPr>
          <a:lstStyle/>
          <a:p>
            <a:r>
              <a:rPr lang="en-US" dirty="0">
                <a:solidFill>
                  <a:schemeClr val="bg1">
                    <a:lumMod val="50000"/>
                  </a:schemeClr>
                </a:solidFill>
              </a:rPr>
              <a:t>Lowe IJCV 2004</a:t>
            </a:r>
          </a:p>
        </p:txBody>
      </p:sp>
      <p:sp>
        <p:nvSpPr>
          <p:cNvPr id="2" name="TextBox 1">
            <a:extLst>
              <a:ext uri="{FF2B5EF4-FFF2-40B4-BE49-F238E27FC236}">
                <a16:creationId xmlns:a16="http://schemas.microsoft.com/office/drawing/2014/main" id="{FAF22182-AC4D-4255-BFD8-C1C373836BD4}"/>
              </a:ext>
            </a:extLst>
          </p:cNvPr>
          <p:cNvSpPr txBox="1"/>
          <p:nvPr/>
        </p:nvSpPr>
        <p:spPr>
          <a:xfrm>
            <a:off x="6353175" y="3048000"/>
            <a:ext cx="2562225" cy="2031325"/>
          </a:xfrm>
          <a:prstGeom prst="rect">
            <a:avLst/>
          </a:prstGeom>
          <a:noFill/>
        </p:spPr>
        <p:txBody>
          <a:bodyPr wrap="square" rtlCol="0">
            <a:spAutoFit/>
          </a:bodyPr>
          <a:lstStyle/>
          <a:p>
            <a:r>
              <a:rPr lang="en-US" dirty="0"/>
              <a:t>Ratio threshold depends on your application’s view on the trade-off between the number of false positives and true positives!</a:t>
            </a:r>
          </a:p>
        </p:txBody>
      </p:sp>
    </p:spTree>
    <p:extLst>
      <p:ext uri="{BB962C8B-B14F-4D97-AF65-F5344CB8AC3E}">
        <p14:creationId xmlns:p14="http://schemas.microsoft.com/office/powerpoint/2010/main" val="218096458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Efficient compute cost</a:t>
            </a:r>
          </a:p>
        </p:txBody>
      </p:sp>
      <p:sp>
        <p:nvSpPr>
          <p:cNvPr id="3" name="Content Placeholder 2"/>
          <p:cNvSpPr>
            <a:spLocks noGrp="1"/>
          </p:cNvSpPr>
          <p:nvPr>
            <p:ph idx="1"/>
          </p:nvPr>
        </p:nvSpPr>
        <p:spPr/>
        <p:txBody>
          <a:bodyPr/>
          <a:lstStyle/>
          <a:p>
            <a:r>
              <a:rPr lang="en-US" dirty="0"/>
              <a:t>Naïve looping: Expensive</a:t>
            </a:r>
          </a:p>
          <a:p>
            <a:endParaRPr lang="en-US" dirty="0"/>
          </a:p>
          <a:p>
            <a:r>
              <a:rPr lang="en-US" dirty="0"/>
              <a:t>Operate on matrices of descriptors</a:t>
            </a:r>
          </a:p>
          <a:p>
            <a:r>
              <a:rPr lang="en-US" dirty="0"/>
              <a:t>E.g., for row vectors,</a:t>
            </a:r>
            <a:br>
              <a:rPr lang="en-US" dirty="0"/>
            </a:br>
            <a:br>
              <a:rPr lang="en-US" dirty="0"/>
            </a:br>
            <a:r>
              <a:rPr lang="en-US" sz="2400" dirty="0">
                <a:latin typeface="Courier New" panose="02070309020205020404" pitchFamily="49" charset="0"/>
                <a:cs typeface="Courier New" panose="02070309020205020404" pitchFamily="49" charset="0"/>
              </a:rPr>
              <a:t>features_image1 * features_image2</a:t>
            </a:r>
            <a:r>
              <a:rPr lang="en-US" sz="2400" baseline="30000" dirty="0">
                <a:latin typeface="Courier New" panose="02070309020205020404" pitchFamily="49" charset="0"/>
                <a:cs typeface="Courier New" panose="02070309020205020404" pitchFamily="49" charset="0"/>
              </a:rPr>
              <a:t>T</a:t>
            </a:r>
            <a:br>
              <a:rPr lang="en-US" sz="2400" baseline="30000" dirty="0">
                <a:latin typeface="Courier New" panose="02070309020205020404" pitchFamily="49" charset="0"/>
                <a:cs typeface="Courier New" panose="02070309020205020404" pitchFamily="49" charset="0"/>
              </a:rPr>
            </a:br>
            <a:br>
              <a:rPr lang="en-US" sz="2400" baseline="30000" dirty="0">
                <a:latin typeface="Courier New" panose="02070309020205020404" pitchFamily="49" charset="0"/>
                <a:cs typeface="Courier New" panose="02070309020205020404" pitchFamily="49" charset="0"/>
              </a:rPr>
            </a:br>
            <a:r>
              <a:rPr lang="en-US" dirty="0"/>
              <a:t>produces matrix of dot product results </a:t>
            </a:r>
            <a:br>
              <a:rPr lang="en-US" dirty="0"/>
            </a:br>
            <a:r>
              <a:rPr lang="en-US" dirty="0"/>
              <a:t>for all pairs of features</a:t>
            </a:r>
          </a:p>
        </p:txBody>
      </p:sp>
    </p:spTree>
    <p:extLst>
      <p:ext uri="{BB962C8B-B14F-4D97-AF65-F5344CB8AC3E}">
        <p14:creationId xmlns:p14="http://schemas.microsoft.com/office/powerpoint/2010/main" val="38482573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457200" y="990600"/>
            <a:ext cx="5410200" cy="5135563"/>
          </a:xfrm>
        </p:spPr>
        <p:txBody>
          <a:bodyPr/>
          <a:lstStyle/>
          <a:p>
            <a:endParaRPr lang="en-US" sz="2800" dirty="0"/>
          </a:p>
          <a:p>
            <a:r>
              <a:rPr lang="en-US" sz="2800" dirty="0" err="1"/>
              <a:t>Keypoint</a:t>
            </a:r>
            <a:r>
              <a:rPr lang="en-US" sz="2800" dirty="0"/>
              <a:t> detection: repeatable and distinctive</a:t>
            </a:r>
          </a:p>
          <a:p>
            <a:pPr lvl="1"/>
            <a:r>
              <a:rPr lang="en-US" sz="2400" dirty="0"/>
              <a:t>Corners, blobs, stable regions</a:t>
            </a:r>
          </a:p>
          <a:p>
            <a:pPr lvl="1"/>
            <a:r>
              <a:rPr lang="en-US" sz="2400" dirty="0"/>
              <a:t>Harris, </a:t>
            </a:r>
            <a:r>
              <a:rPr lang="en-US" sz="2400" dirty="0" err="1"/>
              <a:t>DoG</a:t>
            </a:r>
            <a:endParaRPr lang="en-US" sz="2400" dirty="0"/>
          </a:p>
          <a:p>
            <a:endParaRPr lang="en-US" sz="2800" dirty="0"/>
          </a:p>
          <a:p>
            <a:endParaRPr lang="en-US" sz="2800" dirty="0"/>
          </a:p>
          <a:p>
            <a:r>
              <a:rPr lang="en-US" sz="2800" dirty="0"/>
              <a:t>Descriptors: robust and selective</a:t>
            </a:r>
          </a:p>
          <a:p>
            <a:pPr lvl="1"/>
            <a:r>
              <a:rPr lang="en-US" sz="2400" dirty="0"/>
              <a:t>Spatial histograms of orientation</a:t>
            </a:r>
          </a:p>
          <a:p>
            <a:pPr lvl="1"/>
            <a:r>
              <a:rPr lang="en-US" sz="2400" dirty="0"/>
              <a:t>SIFT</a:t>
            </a:r>
          </a:p>
          <a:p>
            <a:endParaRPr lang="en-US" sz="2800" dirty="0"/>
          </a:p>
          <a:p>
            <a:endParaRPr lang="en-US" sz="2800" dirty="0"/>
          </a:p>
          <a:p>
            <a:endParaRPr lang="en-US" sz="2800" dirty="0"/>
          </a:p>
        </p:txBody>
      </p:sp>
      <p:pic>
        <p:nvPicPr>
          <p:cNvPr id="74756" name="Picture 12"/>
          <p:cNvPicPr>
            <a:picLocks noChangeAspect="1" noChangeArrowheads="1"/>
          </p:cNvPicPr>
          <p:nvPr/>
        </p:nvPicPr>
        <p:blipFill>
          <a:blip r:embed="rId2" cstate="print"/>
          <a:srcRect/>
          <a:stretch>
            <a:fillRect/>
          </a:stretch>
        </p:blipFill>
        <p:spPr bwMode="auto">
          <a:xfrm>
            <a:off x="6096000" y="1447800"/>
            <a:ext cx="2781300" cy="2090738"/>
          </a:xfrm>
          <a:prstGeom prst="rect">
            <a:avLst/>
          </a:prstGeom>
          <a:noFill/>
          <a:ln w="9525">
            <a:noFill/>
            <a:miter lim="800000"/>
            <a:headEnd/>
            <a:tailEnd/>
          </a:ln>
        </p:spPr>
      </p:pic>
      <p:pic>
        <p:nvPicPr>
          <p:cNvPr id="5" name="Picture 6"/>
          <p:cNvPicPr>
            <a:picLocks noChangeAspect="1" noChangeArrowheads="1"/>
          </p:cNvPicPr>
          <p:nvPr/>
        </p:nvPicPr>
        <p:blipFill>
          <a:blip r:embed="rId3" cstate="print"/>
          <a:srcRect/>
          <a:stretch>
            <a:fillRect/>
          </a:stretch>
        </p:blipFill>
        <p:spPr bwMode="auto">
          <a:xfrm>
            <a:off x="6019800" y="4495800"/>
            <a:ext cx="3124200" cy="1363663"/>
          </a:xfrm>
          <a:prstGeom prst="rect">
            <a:avLst/>
          </a:prstGeom>
          <a:noFill/>
          <a:ln w="9525">
            <a:noFill/>
            <a:miter lim="800000"/>
            <a:headEnd/>
            <a:tailEnd/>
          </a:ln>
        </p:spPr>
      </p:pic>
    </p:spTree>
    <p:extLst>
      <p:ext uri="{BB962C8B-B14F-4D97-AF65-F5344CB8AC3E}">
        <p14:creationId xmlns:p14="http://schemas.microsoft.com/office/powerpoint/2010/main" val="1594847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7365D"/>
      </a:hlink>
      <a:folHlink>
        <a:srgbClr val="17365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50159</TotalTime>
  <Words>3109</Words>
  <Application>Microsoft Office PowerPoint</Application>
  <PresentationFormat>On-screen Show (4:3)</PresentationFormat>
  <Paragraphs>706</Paragraphs>
  <Slides>94</Slides>
  <Notes>42</Notes>
  <HiddenSlides>22</HiddenSlides>
  <MMClips>0</MMClips>
  <ScaleCrop>false</ScaleCrop>
  <HeadingPairs>
    <vt:vector size="8" baseType="variant">
      <vt:variant>
        <vt:lpstr>Fonts Used</vt:lpstr>
      </vt:variant>
      <vt:variant>
        <vt:i4>12</vt:i4>
      </vt:variant>
      <vt:variant>
        <vt:lpstr>Theme</vt:lpstr>
      </vt:variant>
      <vt:variant>
        <vt:i4>3</vt:i4>
      </vt:variant>
      <vt:variant>
        <vt:lpstr>Embedded OLE Servers</vt:lpstr>
      </vt:variant>
      <vt:variant>
        <vt:i4>1</vt:i4>
      </vt:variant>
      <vt:variant>
        <vt:lpstr>Slide Titles</vt:lpstr>
      </vt:variant>
      <vt:variant>
        <vt:i4>94</vt:i4>
      </vt:variant>
    </vt:vector>
  </HeadingPairs>
  <TitlesOfParts>
    <vt:vector size="110" baseType="lpstr">
      <vt:lpstr>AvantGarde Bk BT</vt:lpstr>
      <vt:lpstr>StarSymbol</vt:lpstr>
      <vt:lpstr>ZapfDingbats</vt:lpstr>
      <vt:lpstr>Arial</vt:lpstr>
      <vt:lpstr>Calibri</vt:lpstr>
      <vt:lpstr>Cambria Math</vt:lpstr>
      <vt:lpstr>Courier New</vt:lpstr>
      <vt:lpstr>Symbol</vt:lpstr>
      <vt:lpstr>Tahoma</vt:lpstr>
      <vt:lpstr>Times New Roman</vt:lpstr>
      <vt:lpstr>Trebuchet MS</vt:lpstr>
      <vt:lpstr>Wingdings</vt:lpstr>
      <vt:lpstr>Office Theme</vt:lpstr>
      <vt:lpstr>1_Office Theme</vt:lpstr>
      <vt:lpstr>2_Office Theme</vt:lpstr>
      <vt:lpstr>Equation</vt:lpstr>
      <vt:lpstr>Local feature extraction</vt:lpstr>
      <vt:lpstr>General Approach</vt:lpstr>
      <vt:lpstr>Local features: main components</vt:lpstr>
      <vt:lpstr>Local features: main components</vt:lpstr>
      <vt:lpstr>Quick review: Harris Corner Detector</vt:lpstr>
      <vt:lpstr>Quick review: Harris Corner Detector</vt:lpstr>
      <vt:lpstr>Quick review: Harris Corner Detector</vt:lpstr>
      <vt:lpstr>Quick review: Harris Corner Detector</vt:lpstr>
      <vt:lpstr>What is the ‘scale’ of a  feature point?</vt:lpstr>
      <vt:lpstr>Automatic Scale Selection</vt:lpstr>
      <vt:lpstr>Automatic Scale Selection</vt:lpstr>
      <vt:lpstr>Automatic Scale Selection</vt:lpstr>
      <vt:lpstr>Automatic Scale Selection</vt:lpstr>
      <vt:lpstr>Automatic Scale Selection</vt:lpstr>
      <vt:lpstr>Automatic Scale Selection</vt:lpstr>
      <vt:lpstr>Automatic Scale Selection</vt:lpstr>
      <vt:lpstr>PowerPoint Presentation</vt:lpstr>
      <vt:lpstr>What Is A Useful Signature Function f ?</vt:lpstr>
      <vt:lpstr>Find local maxima in position-scale space</vt:lpstr>
      <vt:lpstr>Alternative approach</vt:lpstr>
      <vt:lpstr>Scale Invariant Detection</vt:lpstr>
      <vt:lpstr>Scale Invariant Detectors</vt:lpstr>
      <vt:lpstr>Laplacian</vt:lpstr>
      <vt:lpstr>Scale Invariant Detectors</vt:lpstr>
      <vt:lpstr>Difference-of-Gaussians</vt:lpstr>
      <vt:lpstr>Scale-Space Extrema</vt:lpstr>
      <vt:lpstr>Alternative approach</vt:lpstr>
      <vt:lpstr>Find local maxima in position-scale space of DoG</vt:lpstr>
      <vt:lpstr>Results: Difference-of-Gaussian</vt:lpstr>
      <vt:lpstr>Outlier Rejection</vt:lpstr>
      <vt:lpstr>Further Outlier Rejection</vt:lpstr>
      <vt:lpstr>Second derivative filters</vt:lpstr>
      <vt:lpstr>Harris-Laplace [Mikolajczyk ‘01]</vt:lpstr>
      <vt:lpstr>Harris-Laplace [Mikolajczyk ‘01]</vt:lpstr>
      <vt:lpstr>Some other “keypoint” extractors</vt:lpstr>
      <vt:lpstr>Maximally Stable Extremal Regions [Matas ‘02]</vt:lpstr>
      <vt:lpstr>Example Results: MSER</vt:lpstr>
      <vt:lpstr>Comparison</vt:lpstr>
      <vt:lpstr>Review: Interest points</vt:lpstr>
      <vt:lpstr>Review: Choosing an interest point detector</vt:lpstr>
      <vt:lpstr>Local features: main components</vt:lpstr>
      <vt:lpstr>Image representations</vt:lpstr>
      <vt:lpstr>Image Representations: Histograms</vt:lpstr>
      <vt:lpstr>Image Representations: Histograms</vt:lpstr>
      <vt:lpstr>Image Representations: Histograms</vt:lpstr>
      <vt:lpstr>Computing histogram distance</vt:lpstr>
      <vt:lpstr>Histograms: Implementation issues</vt:lpstr>
      <vt:lpstr>For what things do we compute histograms?</vt:lpstr>
      <vt:lpstr>For what things do we compute histograms?</vt:lpstr>
      <vt:lpstr>SIFT descriptor formation</vt:lpstr>
      <vt:lpstr>SIFT vector formation</vt:lpstr>
      <vt:lpstr>Ensure smoothness</vt:lpstr>
      <vt:lpstr>Reduce effect of illumination</vt:lpstr>
      <vt:lpstr>SIFT</vt:lpstr>
      <vt:lpstr>SIFT</vt:lpstr>
      <vt:lpstr>SIFT Orientation Normalization</vt:lpstr>
      <vt:lpstr>SIFT</vt:lpstr>
      <vt:lpstr>SIFT Descriptor Extraction</vt:lpstr>
      <vt:lpstr>SIFT Descriptor Extraction</vt:lpstr>
      <vt:lpstr>SIFT Descriptor Extraction</vt:lpstr>
      <vt:lpstr>SIFT Descriptor Extraction</vt:lpstr>
      <vt:lpstr>Efficient Implementation</vt:lpstr>
      <vt:lpstr>How good is sift?</vt:lpstr>
      <vt:lpstr>SIFT Repeatability</vt:lpstr>
      <vt:lpstr>SIFT Repeatability</vt:lpstr>
      <vt:lpstr>SIFT Repeatability</vt:lpstr>
      <vt:lpstr>SIFT Repeatability</vt:lpstr>
      <vt:lpstr>Local Descriptors: SURF</vt:lpstr>
      <vt:lpstr>PowerPoint Presentation</vt:lpstr>
      <vt:lpstr>Shape Context Descriptor</vt:lpstr>
      <vt:lpstr>PowerPoint Presentation</vt:lpstr>
      <vt:lpstr>Self-similarity Descriptor</vt:lpstr>
      <vt:lpstr>Self-similarity Descriptor</vt:lpstr>
      <vt:lpstr>Self-similarity Descriptor</vt:lpstr>
      <vt:lpstr>Learning Local Image Descriptors  Winder and Brown, 2007</vt:lpstr>
      <vt:lpstr>Right features are application specific</vt:lpstr>
      <vt:lpstr>Local binary pattern (LBP)</vt:lpstr>
      <vt:lpstr>LBP</vt:lpstr>
      <vt:lpstr>Different detectable textures by LBP</vt:lpstr>
      <vt:lpstr>“Advanced” LBP(P,R)</vt:lpstr>
      <vt:lpstr>Rotated LBP (RLBP)</vt:lpstr>
      <vt:lpstr>Review: Local Descriptors</vt:lpstr>
      <vt:lpstr>Source codes</vt:lpstr>
      <vt:lpstr>Comparison of Keypoint Detectors</vt:lpstr>
      <vt:lpstr>Local features: main components</vt:lpstr>
      <vt:lpstr>How do we decide which features match?</vt:lpstr>
      <vt:lpstr>Think-Pair-Share</vt:lpstr>
      <vt:lpstr>Euclidean distance vs. Cosine Similarity</vt:lpstr>
      <vt:lpstr>Feature Matching</vt:lpstr>
      <vt:lpstr>Feature Matching</vt:lpstr>
      <vt:lpstr>Nearest Neighbor Distance Ratio</vt:lpstr>
      <vt:lpstr>Nearest Neighbor Distance Ratio</vt:lpstr>
      <vt:lpstr>Efficient compute cost</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Cheng, Samuel</cp:lastModifiedBy>
  <cp:revision>230</cp:revision>
  <dcterms:created xsi:type="dcterms:W3CDTF">2009-12-16T02:55:56Z</dcterms:created>
  <dcterms:modified xsi:type="dcterms:W3CDTF">2020-02-18T20:25:46Z</dcterms:modified>
</cp:coreProperties>
</file>