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2.xml" ContentType="application/inkml+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3.xml" ContentType="application/inkml+xml"/>
  <Override PartName="/ppt/tags/tag20.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4.xml" ContentType="application/inkml+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ink/ink5.xml" ContentType="application/inkml+xml"/>
  <Override PartName="/ppt/tags/tag23.xml" ContentType="application/vnd.openxmlformats-officedocument.presentationml.tags+xml"/>
  <Override PartName="/ppt/tags/tag24.xml" ContentType="application/vnd.openxmlformats-officedocument.presentationml.tags+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handoutMasterIdLst>
    <p:handoutMasterId r:id="rId100"/>
  </p:handoutMasterIdLst>
  <p:sldIdLst>
    <p:sldId id="256" r:id="rId2"/>
    <p:sldId id="422" r:id="rId3"/>
    <p:sldId id="394" r:id="rId4"/>
    <p:sldId id="281" r:id="rId5"/>
    <p:sldId id="282" r:id="rId6"/>
    <p:sldId id="283" r:id="rId7"/>
    <p:sldId id="284" r:id="rId8"/>
    <p:sldId id="28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434" r:id="rId22"/>
    <p:sldId id="435" r:id="rId23"/>
    <p:sldId id="369" r:id="rId24"/>
    <p:sldId id="370" r:id="rId25"/>
    <p:sldId id="371" r:id="rId26"/>
    <p:sldId id="372" r:id="rId27"/>
    <p:sldId id="373" r:id="rId28"/>
    <p:sldId id="374" r:id="rId29"/>
    <p:sldId id="375" r:id="rId30"/>
    <p:sldId id="376" r:id="rId31"/>
    <p:sldId id="377" r:id="rId32"/>
    <p:sldId id="378" r:id="rId33"/>
    <p:sldId id="295" r:id="rId34"/>
    <p:sldId id="297" r:id="rId35"/>
    <p:sldId id="298" r:id="rId36"/>
    <p:sldId id="299" r:id="rId37"/>
    <p:sldId id="398" r:id="rId38"/>
    <p:sldId id="379" r:id="rId39"/>
    <p:sldId id="380" r:id="rId40"/>
    <p:sldId id="436" r:id="rId41"/>
    <p:sldId id="417" r:id="rId42"/>
    <p:sldId id="419" r:id="rId43"/>
    <p:sldId id="437" r:id="rId44"/>
    <p:sldId id="383" r:id="rId45"/>
    <p:sldId id="381" r:id="rId46"/>
    <p:sldId id="382" r:id="rId47"/>
    <p:sldId id="325" r:id="rId48"/>
    <p:sldId id="326" r:id="rId49"/>
    <p:sldId id="327" r:id="rId50"/>
    <p:sldId id="328" r:id="rId51"/>
    <p:sldId id="329" r:id="rId52"/>
    <p:sldId id="330" r:id="rId53"/>
    <p:sldId id="331" r:id="rId54"/>
    <p:sldId id="332" r:id="rId55"/>
    <p:sldId id="342" r:id="rId56"/>
    <p:sldId id="343" r:id="rId57"/>
    <p:sldId id="344" r:id="rId58"/>
    <p:sldId id="353" r:id="rId59"/>
    <p:sldId id="354" r:id="rId60"/>
    <p:sldId id="355" r:id="rId61"/>
    <p:sldId id="421" r:id="rId62"/>
    <p:sldId id="393" r:id="rId63"/>
    <p:sldId id="384" r:id="rId64"/>
    <p:sldId id="385" r:id="rId65"/>
    <p:sldId id="386" r:id="rId66"/>
    <p:sldId id="387" r:id="rId67"/>
    <p:sldId id="388" r:id="rId68"/>
    <p:sldId id="389" r:id="rId69"/>
    <p:sldId id="390" r:id="rId70"/>
    <p:sldId id="391" r:id="rId71"/>
    <p:sldId id="392" r:id="rId72"/>
    <p:sldId id="356" r:id="rId73"/>
    <p:sldId id="403" r:id="rId74"/>
    <p:sldId id="404" r:id="rId75"/>
    <p:sldId id="405" r:id="rId76"/>
    <p:sldId id="406" r:id="rId77"/>
    <p:sldId id="407" r:id="rId78"/>
    <p:sldId id="408" r:id="rId79"/>
    <p:sldId id="409" r:id="rId80"/>
    <p:sldId id="410" r:id="rId81"/>
    <p:sldId id="411" r:id="rId82"/>
    <p:sldId id="412" r:id="rId83"/>
    <p:sldId id="413" r:id="rId84"/>
    <p:sldId id="415" r:id="rId85"/>
    <p:sldId id="416" r:id="rId86"/>
    <p:sldId id="433" r:id="rId87"/>
    <p:sldId id="424" r:id="rId88"/>
    <p:sldId id="426" r:id="rId89"/>
    <p:sldId id="427" r:id="rId90"/>
    <p:sldId id="428" r:id="rId91"/>
    <p:sldId id="429" r:id="rId92"/>
    <p:sldId id="430" r:id="rId93"/>
    <p:sldId id="431" r:id="rId94"/>
    <p:sldId id="396" r:id="rId95"/>
    <p:sldId id="269" r:id="rId96"/>
    <p:sldId id="270" r:id="rId97"/>
    <p:sldId id="271"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93686" autoAdjust="0"/>
  </p:normalViewPr>
  <p:slideViewPr>
    <p:cSldViewPr snapToGrid="0">
      <p:cViewPr varScale="1">
        <p:scale>
          <a:sx n="55" d="100"/>
          <a:sy n="55" d="100"/>
        </p:scale>
        <p:origin x="960" y="36"/>
      </p:cViewPr>
      <p:guideLst/>
    </p:cSldViewPr>
  </p:slideViewPr>
  <p:outlineViewPr>
    <p:cViewPr>
      <p:scale>
        <a:sx n="33" d="100"/>
        <a:sy n="33" d="100"/>
      </p:scale>
      <p:origin x="0" y="-24024"/>
    </p:cViewPr>
  </p:outlineViewPr>
  <p:notesTextViewPr>
    <p:cViewPr>
      <p:scale>
        <a:sx n="1" d="1"/>
        <a:sy n="1" d="1"/>
      </p:scale>
      <p:origin x="0" y="0"/>
    </p:cViewPr>
  </p:notesTextViewPr>
  <p:sorterViewPr>
    <p:cViewPr>
      <p:scale>
        <a:sx n="100" d="100"/>
        <a:sy n="100" d="100"/>
      </p:scale>
      <p:origin x="0" y="-19548"/>
    </p:cViewPr>
  </p:sorterViewPr>
  <p:notesViewPr>
    <p:cSldViewPr snapToGrid="0">
      <p:cViewPr varScale="1">
        <p:scale>
          <a:sx n="50" d="100"/>
          <a:sy n="50" d="100"/>
        </p:scale>
        <p:origin x="2868"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5" Type="http://schemas.openxmlformats.org/officeDocument/2006/relationships/image" Target="../media/image88.wmf"/><Relationship Id="rId4" Type="http://schemas.openxmlformats.org/officeDocument/2006/relationships/image" Target="../media/image87.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image" Target="../media/image9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23.wmf"/><Relationship Id="rId4"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23.wmf"/><Relationship Id="rId4" Type="http://schemas.openxmlformats.org/officeDocument/2006/relationships/image" Target="../media/image26.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3.wmf"/><Relationship Id="rId4" Type="http://schemas.openxmlformats.org/officeDocument/2006/relationships/image" Target="../media/image26.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2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3.wmf"/><Relationship Id="rId4"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23.wmf"/><Relationship Id="rId4"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23.wmf"/><Relationship Id="rId4"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23.wmf"/><Relationship Id="rId4"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23.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23.wmf"/><Relationship Id="rId4"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F0D99E-0FE6-4DE3-870F-4B76E394B804}" type="datetimeFigureOut">
              <a:rPr lang="en-US" smtClean="0"/>
              <a:t>1/26/2020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55964E-F777-4D6E-A870-CD948DD539EC}" type="slidenum">
              <a:rPr lang="en-US" smtClean="0"/>
              <a:t>‹#›</a:t>
            </a:fld>
            <a:endParaRPr lang="en-US"/>
          </a:p>
        </p:txBody>
      </p:sp>
    </p:spTree>
    <p:extLst>
      <p:ext uri="{BB962C8B-B14F-4D97-AF65-F5344CB8AC3E}">
        <p14:creationId xmlns:p14="http://schemas.microsoft.com/office/powerpoint/2010/main" val="2387341100"/>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1-10-03T17:45:35.586"/>
    </inkml:context>
    <inkml:brush xml:id="br0">
      <inkml:brushProperty name="width" value="0.05292" units="cm"/>
      <inkml:brushProperty name="height" value="0.05292" units="cm"/>
      <inkml:brushProperty name="color" value="#FF0000"/>
    </inkml:brush>
  </inkml:definitions>
  <inkml:trace contextRef="#ctx0" brushRef="#br0">16942 9525</inkml:trace>
</inkml:ink>
</file>

<file path=ppt/ink/ink2.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1-10-03T17:45:35.586"/>
    </inkml:context>
    <inkml:brush xml:id="br0">
      <inkml:brushProperty name="width" value="0.05292" units="cm"/>
      <inkml:brushProperty name="height" value="0.05292" units="cm"/>
      <inkml:brushProperty name="color" value="#FF0000"/>
    </inkml:brush>
  </inkml:definitions>
  <inkml:trace contextRef="#ctx0" brushRef="#br0">16942 9525</inkml:trace>
</inkml:ink>
</file>

<file path=ppt/ink/ink3.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1-10-03T17:45:35.586"/>
    </inkml:context>
    <inkml:brush xml:id="br0">
      <inkml:brushProperty name="width" value="0.05292" units="cm"/>
      <inkml:brushProperty name="height" value="0.05292" units="cm"/>
      <inkml:brushProperty name="color" value="#FF0000"/>
    </inkml:brush>
  </inkml:definitions>
  <inkml:trace contextRef="#ctx0" brushRef="#br0">16942 9525</inkml:trace>
</inkml:ink>
</file>

<file path=ppt/ink/ink4.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1-10-03T17:45:35.586"/>
    </inkml:context>
    <inkml:brush xml:id="br0">
      <inkml:brushProperty name="width" value="0.05292" units="cm"/>
      <inkml:brushProperty name="height" value="0.05292" units="cm"/>
      <inkml:brushProperty name="color" value="#FF0000"/>
    </inkml:brush>
  </inkml:definitions>
  <inkml:trace contextRef="#ctx0" brushRef="#br0">16942 9525</inkml:trace>
</inkml:ink>
</file>

<file path=ppt/ink/ink5.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1-10-03T17:45:35.586"/>
    </inkml:context>
    <inkml:brush xml:id="br0">
      <inkml:brushProperty name="width" value="0.05292" units="cm"/>
      <inkml:brushProperty name="height" value="0.05292" units="cm"/>
      <inkml:brushProperty name="color" value="#FF0000"/>
    </inkml:brush>
  </inkml:definitions>
  <inkml:trace contextRef="#ctx0" brushRef="#br0">16942 9525</inkml:trace>
</inkml:ink>
</file>

<file path=ppt/ink/ink6.xml><?xml version="1.0" encoding="utf-8"?>
<inkml:ink xmlns:inkml="http://www.w3.org/2003/InkML">
  <inkml:definitions>
    <inkml:context xml:id="ctx0">
      <inkml:inkSource xml:id="inkSrc0">
        <inkml:traceFormat>
          <inkml:channel name="X" type="integer" max="1366" units="cm"/>
          <inkml:channel name="Y" type="integer" max="768" units="cm"/>
        </inkml:traceFormat>
        <inkml:channelProperties>
          <inkml:channelProperty channel="X" name="resolution" value="28.34025" units="1/cm"/>
          <inkml:channelProperty channel="Y" name="resolution" value="28.33948" units="1/cm"/>
        </inkml:channelProperties>
      </inkml:inkSource>
      <inkml:timestamp xml:id="ts0" timeString="2011-10-03T17:45:35.586"/>
    </inkml:context>
    <inkml:brush xml:id="br0">
      <inkml:brushProperty name="width" value="0.05292" units="cm"/>
      <inkml:brushProperty name="height" value="0.05292" units="cm"/>
      <inkml:brushProperty name="color" value="#FF0000"/>
    </inkml:brush>
  </inkml:definitions>
  <inkml:trace contextRef="#ctx0" brushRef="#br0">16942 9525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5A9071-E52F-47D8-9081-B50D6BD04E4C}" type="datetimeFigureOut">
              <a:rPr lang="en-US" smtClean="0"/>
              <a:t>1/26/2020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BE609-79D9-4D7B-B159-64F003AD45D9}" type="slidenum">
              <a:rPr lang="en-US" smtClean="0"/>
              <a:t>‹#›</a:t>
            </a:fld>
            <a:endParaRPr lang="en-US"/>
          </a:p>
        </p:txBody>
      </p:sp>
    </p:spTree>
    <p:extLst>
      <p:ext uri="{BB962C8B-B14F-4D97-AF65-F5344CB8AC3E}">
        <p14:creationId xmlns:p14="http://schemas.microsoft.com/office/powerpoint/2010/main" val="870918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Board:</a:t>
            </a:r>
          </a:p>
          <a:p>
            <a:endParaRPr lang="en-US" dirty="0"/>
          </a:p>
          <a:p>
            <a:r>
              <a:rPr lang="en-US" dirty="0"/>
              <a:t>Input image</a:t>
            </a:r>
          </a:p>
          <a:p>
            <a:endParaRPr lang="en-US" dirty="0"/>
          </a:p>
          <a:p>
            <a:r>
              <a:rPr lang="en-US" dirty="0"/>
              <a:t>Output image</a:t>
            </a:r>
          </a:p>
          <a:p>
            <a:r>
              <a:rPr lang="en-US" dirty="0"/>
              <a:t>each pixel results</a:t>
            </a:r>
            <a:r>
              <a:rPr lang="en-US" baseline="0" dirty="0"/>
              <a:t> from a neighborhood operation</a:t>
            </a:r>
            <a:endParaRPr lang="en-US" dirty="0"/>
          </a:p>
        </p:txBody>
      </p:sp>
      <p:sp>
        <p:nvSpPr>
          <p:cNvPr id="4" name="Slide Number Placeholder 3"/>
          <p:cNvSpPr>
            <a:spLocks noGrp="1"/>
          </p:cNvSpPr>
          <p:nvPr>
            <p:ph type="sldNum" sz="quarter" idx="10"/>
          </p:nvPr>
        </p:nvSpPr>
        <p:spPr/>
        <p:txBody>
          <a:bodyPr/>
          <a:lstStyle/>
          <a:p>
            <a:fld id="{2673916B-D2F7-E340-96C7-8D932FD23B54}" type="slidenum">
              <a:rPr lang="en-US" smtClean="0"/>
              <a:pPr/>
              <a:t>8</a:t>
            </a:fld>
            <a:endParaRPr lang="en-US"/>
          </a:p>
        </p:txBody>
      </p:sp>
    </p:spTree>
    <p:extLst>
      <p:ext uri="{BB962C8B-B14F-4D97-AF65-F5344CB8AC3E}">
        <p14:creationId xmlns:p14="http://schemas.microsoft.com/office/powerpoint/2010/main" val="190700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362F8D7-23E9-4695-B427-4D258D242D26}" type="slidenum">
              <a:rPr lang="en-US" altLang="en-US">
                <a:solidFill>
                  <a:prstClr val="black"/>
                </a:solidFill>
                <a:latin typeface="Calibri" panose="020F0502020204030204" pitchFamily="34" charset="0"/>
              </a:rPr>
              <a:pPr eaLnBrk="1" hangingPunct="1"/>
              <a:t>24</a:t>
            </a:fld>
            <a:endParaRPr lang="en-US" altLang="en-US">
              <a:solidFill>
                <a:prstClr val="black"/>
              </a:solidFill>
              <a:latin typeface="Calibri" panose="020F0502020204030204" pitchFamily="34" charset="0"/>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71788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24179BA-3DF4-447D-85CA-D3D39FBFD2FD}" type="slidenum">
              <a:rPr lang="en-US" altLang="en-US">
                <a:solidFill>
                  <a:prstClr val="black"/>
                </a:solidFill>
                <a:latin typeface="Calibri" panose="020F0502020204030204" pitchFamily="34" charset="0"/>
              </a:rPr>
              <a:pPr eaLnBrk="1" hangingPunct="1"/>
              <a:t>25</a:t>
            </a:fld>
            <a:endParaRPr lang="en-US" altLang="en-US">
              <a:solidFill>
                <a:prstClr val="black"/>
              </a:solidFill>
              <a:latin typeface="Calibri" panose="020F0502020204030204" pitchFamily="34" charset="0"/>
            </a:endParaRPr>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046308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406A51-AA08-4AB1-AF56-8A646C85724F}" type="slidenum">
              <a:rPr lang="en-US" altLang="en-US">
                <a:solidFill>
                  <a:prstClr val="black"/>
                </a:solidFill>
                <a:latin typeface="Calibri" panose="020F0502020204030204" pitchFamily="34" charset="0"/>
              </a:rPr>
              <a:pPr eaLnBrk="1" hangingPunct="1"/>
              <a:t>26</a:t>
            </a:fld>
            <a:endParaRPr lang="en-US" altLang="en-US">
              <a:solidFill>
                <a:prstClr val="black"/>
              </a:solidFill>
              <a:latin typeface="Calibri" panose="020F0502020204030204" pitchFamily="34" charset="0"/>
            </a:endParaRPr>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4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130858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8885407-F358-4B5A-8B99-3C173D13924C}" type="slidenum">
              <a:rPr lang="en-US" altLang="en-US">
                <a:solidFill>
                  <a:prstClr val="black"/>
                </a:solidFill>
                <a:latin typeface="Calibri" panose="020F0502020204030204" pitchFamily="34" charset="0"/>
              </a:rPr>
              <a:pPr eaLnBrk="1" hangingPunct="1"/>
              <a:t>27</a:t>
            </a:fld>
            <a:endParaRPr lang="en-US" altLang="en-US">
              <a:solidFill>
                <a:prstClr val="black"/>
              </a:solidFill>
              <a:latin typeface="Calibri" panose="020F0502020204030204" pitchFamily="34" charset="0"/>
            </a:endParaRPr>
          </a:p>
        </p:txBody>
      </p:sp>
      <p:sp>
        <p:nvSpPr>
          <p:cNvPr id="921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081423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Questions at this point?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E30585A-45D5-41B7-8D7C-4008065DEE68}" type="slidenum">
              <a:rPr lang="en-US" altLang="en-US">
                <a:solidFill>
                  <a:prstClr val="black"/>
                </a:solidFill>
                <a:latin typeface="Calibri" panose="020F0502020204030204" pitchFamily="34" charset="0"/>
              </a:rPr>
              <a:pPr eaLnBrk="1" hangingPunct="1"/>
              <a:t>29</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387907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845745-4F42-46BB-B71E-104EC65B523D}" type="slidenum">
              <a:rPr lang="en-US" altLang="en-US">
                <a:solidFill>
                  <a:prstClr val="black"/>
                </a:solidFill>
                <a:latin typeface="Calibri" panose="020F0502020204030204" pitchFamily="34" charset="0"/>
              </a:rPr>
              <a:pPr eaLnBrk="1" hangingPunct="1"/>
              <a:t>30</a:t>
            </a:fld>
            <a:endParaRPr lang="en-US" altLang="en-US">
              <a:solidFill>
                <a:prstClr val="black"/>
              </a:solidFill>
              <a:latin typeface="Calibri" panose="020F0502020204030204" pitchFamily="34" charset="0"/>
            </a:endParaRPr>
          </a:p>
        </p:txBody>
      </p:sp>
      <p:sp>
        <p:nvSpPr>
          <p:cNvPr id="931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132909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C0C88A6-F86C-435F-ABC1-493B59C832EB}" type="slidenum">
              <a:rPr lang="en-US" altLang="en-US">
                <a:solidFill>
                  <a:prstClr val="black"/>
                </a:solidFill>
                <a:latin typeface="Calibri" panose="020F0502020204030204" pitchFamily="34" charset="0"/>
              </a:rPr>
              <a:pPr eaLnBrk="1" hangingPunct="1"/>
              <a:t>31</a:t>
            </a:fld>
            <a:endParaRPr lang="en-US" altLang="en-US">
              <a:solidFill>
                <a:prstClr val="black"/>
              </a:solidFill>
              <a:latin typeface="Calibri" panose="020F050202020403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484008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2258D0-1CD3-4BA2-8B5A-7AC61B33B44F}" type="slidenum">
              <a:rPr lang="en-US" altLang="en-US">
                <a:solidFill>
                  <a:prstClr val="black"/>
                </a:solidFill>
                <a:latin typeface="Calibri" panose="020F0502020204030204" pitchFamily="34" charset="0"/>
              </a:rPr>
              <a:pPr eaLnBrk="1" hangingPunct="1"/>
              <a:t>32</a:t>
            </a:fld>
            <a:endParaRPr lang="en-US" altLang="en-US">
              <a:solidFill>
                <a:prstClr val="black"/>
              </a:solidFill>
              <a:latin typeface="Calibri" panose="020F0502020204030204" pitchFamily="34"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067027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LHS: g[n-no]</a:t>
            </a:r>
          </a:p>
          <a:p>
            <a:r>
              <a:rPr lang="en-US" dirty="0"/>
              <a:t>RHS:</a:t>
            </a:r>
            <a:r>
              <a:rPr lang="en-US" baseline="0" dirty="0"/>
              <a:t> S[f[n-n0]]</a:t>
            </a:r>
            <a:endParaRPr lang="en-US" dirty="0"/>
          </a:p>
        </p:txBody>
      </p:sp>
      <p:sp>
        <p:nvSpPr>
          <p:cNvPr id="4" name="Slide Number Placeholder 3"/>
          <p:cNvSpPr>
            <a:spLocks noGrp="1"/>
          </p:cNvSpPr>
          <p:nvPr>
            <p:ph type="sldNum" sz="quarter" idx="10"/>
          </p:nvPr>
        </p:nvSpPr>
        <p:spPr/>
        <p:txBody>
          <a:bodyPr/>
          <a:lstStyle/>
          <a:p>
            <a:fld id="{FC7BE609-79D9-4D7B-B159-64F003AD45D9}" type="slidenum">
              <a:rPr lang="en-US" smtClean="0"/>
              <a:t>34</a:t>
            </a:fld>
            <a:endParaRPr lang="en-US"/>
          </a:p>
        </p:txBody>
      </p:sp>
    </p:spTree>
    <p:extLst>
      <p:ext uri="{BB962C8B-B14F-4D97-AF65-F5344CB8AC3E}">
        <p14:creationId xmlns:p14="http://schemas.microsoft.com/office/powerpoint/2010/main" val="3103172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on the board equations</a:t>
            </a:r>
            <a:r>
              <a:rPr lang="en-US" baseline="0" dirty="0"/>
              <a:t> for moving average.</a:t>
            </a:r>
            <a:endParaRPr lang="en-US" dirty="0"/>
          </a:p>
        </p:txBody>
      </p:sp>
      <p:sp>
        <p:nvSpPr>
          <p:cNvPr id="4" name="Slide Number Placeholder 3"/>
          <p:cNvSpPr>
            <a:spLocks noGrp="1"/>
          </p:cNvSpPr>
          <p:nvPr>
            <p:ph type="sldNum" sz="quarter" idx="10"/>
          </p:nvPr>
        </p:nvSpPr>
        <p:spPr/>
        <p:txBody>
          <a:bodyPr/>
          <a:lstStyle/>
          <a:p>
            <a:fld id="{2673916B-D2F7-E340-96C7-8D932FD23B54}" type="slidenum">
              <a:rPr lang="en-US" smtClean="0"/>
              <a:pPr/>
              <a:t>36</a:t>
            </a:fld>
            <a:endParaRPr lang="en-US"/>
          </a:p>
        </p:txBody>
      </p:sp>
    </p:spTree>
    <p:extLst>
      <p:ext uri="{BB962C8B-B14F-4D97-AF65-F5344CB8AC3E}">
        <p14:creationId xmlns:p14="http://schemas.microsoft.com/office/powerpoint/2010/main" val="3129172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F60A6D6-689B-4B46-838E-0F8061D9F006}" type="slidenum">
              <a:rPr lang="en-US" altLang="en-US">
                <a:solidFill>
                  <a:prstClr val="black"/>
                </a:solidFill>
                <a:latin typeface="Calibri" panose="020F0502020204030204" pitchFamily="34" charset="0"/>
              </a:rPr>
              <a:pPr eaLnBrk="1" hangingPunct="1"/>
              <a:t>9</a:t>
            </a:fld>
            <a:endParaRPr lang="en-US" altLang="en-US">
              <a:solidFill>
                <a:prstClr val="black"/>
              </a:solidFill>
              <a:latin typeface="Calibri" panose="020F0502020204030204" pitchFamily="34" charset="0"/>
            </a:endParaRPr>
          </a:p>
        </p:txBody>
      </p:sp>
      <p:sp>
        <p:nvSpPr>
          <p:cNvPr id="80899"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784591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479727-4AF8-4073-94BB-00424CDB9EEB}" type="slidenum">
              <a:rPr lang="en-US" altLang="en-US">
                <a:solidFill>
                  <a:prstClr val="black"/>
                </a:solidFill>
                <a:latin typeface="Calibri" panose="020F0502020204030204" pitchFamily="34" charset="0"/>
              </a:rPr>
              <a:pPr eaLnBrk="1" hangingPunct="1"/>
              <a:t>44</a:t>
            </a:fld>
            <a:endParaRPr lang="en-US" altLang="en-US">
              <a:solidFill>
                <a:prstClr val="black"/>
              </a:solidFill>
              <a:latin typeface="Calibri" panose="020F0502020204030204" pitchFamily="34" charset="0"/>
            </a:endParaRPr>
          </a:p>
        </p:txBody>
      </p:sp>
      <p:sp>
        <p:nvSpPr>
          <p:cNvPr id="993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r>
              <a:rPr lang="en-US" altLang="en-US" dirty="0"/>
              <a:t>David</a:t>
            </a:r>
            <a:r>
              <a:rPr lang="en-US" altLang="en-US" baseline="0" dirty="0"/>
              <a:t> Jacobs @ UMD </a:t>
            </a:r>
            <a:r>
              <a:rPr lang="en-US" altLang="en-US" dirty="0"/>
              <a:t>http://www.cs.umd.edu/~djacobs/CMSC426/Convolution.pdf</a:t>
            </a:r>
          </a:p>
          <a:p>
            <a:pPr eaLnBrk="1" hangingPunct="1"/>
            <a:endParaRPr lang="en-US" altLang="en-US" dirty="0"/>
          </a:p>
          <a:p>
            <a:pPr eaLnBrk="1" hangingPunct="1"/>
            <a:r>
              <a:rPr lang="en-US" altLang="en-US" dirty="0"/>
              <a:t>The key difference between the two is that convolution is associative.  That is, if F and G are filters, then F*(G*I) = (F*G)*I.  If you don’t believe this, try a simple example, using F=G=(-1 0 1), for example.  It is very convenient to have convolution be associative.  Suppose, for example, we want to smooth an image and then take its derivative.  We could do this by convolving the image with a Gaussian filter, and then convolving it with a derivative filter.  But we could alternatively convolve the derivative filter with the Gaussian to produce a filter called a Difference of Gaussian (DOG), and then convolve this with our image.  The nice thing about this is that the DOG filter can be precomputed, and we only have to convolve one filter with our image.   </a:t>
            </a:r>
          </a:p>
          <a:p>
            <a:pPr eaLnBrk="1" hangingPunct="1"/>
            <a:r>
              <a:rPr lang="en-US" altLang="en-US" dirty="0"/>
              <a:t> </a:t>
            </a:r>
          </a:p>
          <a:p>
            <a:pPr eaLnBrk="1" hangingPunct="1"/>
            <a:r>
              <a:rPr lang="en-US" altLang="en-US" dirty="0"/>
              <a:t>In general, people use convolution for image processing operations such as smoothing, and they use correlation to match a template to an image.  Then, we don’t mind that correlation isn’t associative, because it doesn’t really make sense to combine two templates into one with correlation, whereas we might often want to combine two filter together for convolution.  When discussing the Fourier series as a way of understanding filtering, we will use convolution, so that we can introduce the famous convolution theorem.</a:t>
            </a:r>
            <a:endParaRPr lang="ru-RU" altLang="en-US" dirty="0"/>
          </a:p>
        </p:txBody>
      </p:sp>
    </p:spTree>
    <p:extLst>
      <p:ext uri="{BB962C8B-B14F-4D97-AF65-F5344CB8AC3E}">
        <p14:creationId xmlns:p14="http://schemas.microsoft.com/office/powerpoint/2010/main" val="410033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00BA99E-2DF0-4DED-8163-E72D2AD79A3C}" type="slidenum">
              <a:rPr lang="en-US" altLang="en-US">
                <a:solidFill>
                  <a:prstClr val="black"/>
                </a:solidFill>
                <a:latin typeface="Calibri" panose="020F0502020204030204" pitchFamily="34" charset="0"/>
              </a:rPr>
              <a:pPr eaLnBrk="1" hangingPunct="1"/>
              <a:t>45</a:t>
            </a:fld>
            <a:endParaRPr lang="en-US" altLang="en-US">
              <a:solidFill>
                <a:prstClr val="black"/>
              </a:solidFill>
              <a:latin typeface="Calibri" panose="020F0502020204030204" pitchFamily="34"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302388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55A99CD-316D-42E0-B3BC-2583C672A697}" type="slidenum">
              <a:rPr lang="en-US" altLang="en-US">
                <a:solidFill>
                  <a:prstClr val="black"/>
                </a:solidFill>
                <a:latin typeface="Calibri" panose="020F0502020204030204" pitchFamily="34" charset="0"/>
              </a:rPr>
              <a:pPr eaLnBrk="1" hangingPunct="1"/>
              <a:t>46</a:t>
            </a:fld>
            <a:endParaRPr lang="en-US" altLang="en-US">
              <a:solidFill>
                <a:prstClr val="black"/>
              </a:solidFill>
              <a:latin typeface="Calibri" panose="020F0502020204030204" pitchFamily="34" charset="0"/>
            </a:endParaRPr>
          </a:p>
        </p:txBody>
      </p:sp>
      <p:sp>
        <p:nvSpPr>
          <p:cNvPr id="983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f is image</a:t>
            </a:r>
            <a:endParaRPr lang="ru-RU" altLang="en-US"/>
          </a:p>
        </p:txBody>
      </p:sp>
    </p:spTree>
    <p:extLst>
      <p:ext uri="{BB962C8B-B14F-4D97-AF65-F5344CB8AC3E}">
        <p14:creationId xmlns:p14="http://schemas.microsoft.com/office/powerpoint/2010/main" val="2079352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write any function as a</a:t>
            </a:r>
            <a:r>
              <a:rPr lang="en-US" baseline="0" dirty="0"/>
              <a:t> sum of impulses…</a:t>
            </a:r>
          </a:p>
          <a:p>
            <a:endParaRPr lang="en-US" baseline="0" dirty="0"/>
          </a:p>
          <a:p>
            <a:r>
              <a:rPr lang="en-US" baseline="0" dirty="0"/>
              <a:t>Let’s pass this function over our system.. </a:t>
            </a:r>
          </a:p>
          <a:p>
            <a:r>
              <a:rPr lang="en-US" baseline="0" dirty="0"/>
              <a:t>Using superposition, we get a sum over the impulse responses…</a:t>
            </a:r>
          </a:p>
          <a:p>
            <a:endParaRPr lang="en-US" baseline="0" dirty="0"/>
          </a:p>
          <a:p>
            <a:endParaRPr lang="en-US" baseline="0" dirty="0"/>
          </a:p>
          <a:p>
            <a:r>
              <a:rPr lang="en-US" baseline="0" dirty="0"/>
              <a:t>Final equation: we call this a convolution. Applying the impulse response h to f at all locations.</a:t>
            </a:r>
            <a:endParaRPr lang="en-US" dirty="0"/>
          </a:p>
        </p:txBody>
      </p:sp>
      <p:sp>
        <p:nvSpPr>
          <p:cNvPr id="4" name="Slide Number Placeholder 3"/>
          <p:cNvSpPr>
            <a:spLocks noGrp="1"/>
          </p:cNvSpPr>
          <p:nvPr>
            <p:ph type="sldNum" sz="quarter" idx="10"/>
          </p:nvPr>
        </p:nvSpPr>
        <p:spPr/>
        <p:txBody>
          <a:bodyPr/>
          <a:lstStyle/>
          <a:p>
            <a:fld id="{2673916B-D2F7-E340-96C7-8D932FD23B54}" type="slidenum">
              <a:rPr lang="en-US" smtClean="0"/>
              <a:pPr/>
              <a:t>47</a:t>
            </a:fld>
            <a:endParaRPr lang="en-US"/>
          </a:p>
        </p:txBody>
      </p:sp>
    </p:spTree>
    <p:extLst>
      <p:ext uri="{BB962C8B-B14F-4D97-AF65-F5344CB8AC3E}">
        <p14:creationId xmlns:p14="http://schemas.microsoft.com/office/powerpoint/2010/main" val="2745221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e^0 = 1, e^-1 = .37, e^-2 = .14, etc.</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A0D527-A307-4DF0-8A2D-FC748D1F56F1}" type="slidenum">
              <a:rPr lang="en-US" altLang="en-US">
                <a:solidFill>
                  <a:prstClr val="black"/>
                </a:solidFill>
                <a:latin typeface="Calibri" panose="020F0502020204030204" pitchFamily="34" charset="0"/>
              </a:rPr>
              <a:pPr eaLnBrk="1" hangingPunct="1"/>
              <a:t>63</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886663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9652DE-13FE-4E6D-9597-833EEB1CEBDC}" type="slidenum">
              <a:rPr lang="en-US" altLang="en-US">
                <a:solidFill>
                  <a:prstClr val="black"/>
                </a:solidFill>
                <a:latin typeface="Calibri" panose="020F0502020204030204" pitchFamily="34" charset="0"/>
              </a:rPr>
              <a:pPr eaLnBrk="1" hangingPunct="1"/>
              <a:t>66</a:t>
            </a:fld>
            <a:endParaRPr lang="en-US" altLang="en-US">
              <a:solidFill>
                <a:prstClr val="black"/>
              </a:solidFill>
              <a:latin typeface="Calibri" panose="020F0502020204030204" pitchFamily="34" charset="0"/>
            </a:endParaRPr>
          </a:p>
        </p:txBody>
      </p:sp>
      <p:sp>
        <p:nvSpPr>
          <p:cNvPr id="1013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Linear vs. quadratic in mask size</a:t>
            </a:r>
          </a:p>
        </p:txBody>
      </p:sp>
    </p:spTree>
    <p:extLst>
      <p:ext uri="{BB962C8B-B14F-4D97-AF65-F5344CB8AC3E}">
        <p14:creationId xmlns:p14="http://schemas.microsoft.com/office/powerpoint/2010/main" val="38568214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EF09A52-45EB-4DFA-921A-6D04CD40D05E}" type="slidenum">
              <a:rPr lang="en-US" altLang="en-US">
                <a:solidFill>
                  <a:prstClr val="black"/>
                </a:solidFill>
                <a:latin typeface="Calibri" panose="020F0502020204030204" pitchFamily="34" charset="0"/>
              </a:rPr>
              <a:pPr eaLnBrk="1" hangingPunct="1"/>
              <a:t>67</a:t>
            </a:fld>
            <a:endParaRPr lang="en-US" altLang="en-US">
              <a:solidFill>
                <a:prstClr val="black"/>
              </a:solidFill>
              <a:latin typeface="Calibri" panose="020F0502020204030204" pitchFamily="34" charset="0"/>
            </a:endParaRPr>
          </a:p>
        </p:txBody>
      </p:sp>
      <p:sp>
        <p:nvSpPr>
          <p:cNvPr id="1024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647428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B88FD5-8EAA-47C4-9689-ED6DBAA272FA}" type="slidenum">
              <a:rPr lang="en-US" altLang="en-US">
                <a:solidFill>
                  <a:prstClr val="black"/>
                </a:solidFill>
                <a:latin typeface="Calibri" panose="020F0502020204030204" pitchFamily="34" charset="0"/>
              </a:rPr>
              <a:pPr eaLnBrk="1" hangingPunct="1"/>
              <a:t>68</a:t>
            </a:fld>
            <a:endParaRPr lang="en-US" altLang="en-US">
              <a:solidFill>
                <a:prstClr val="black"/>
              </a:solidFill>
              <a:latin typeface="Calibri" panose="020F0502020204030204" pitchFamily="34" charset="0"/>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Convolution vs filtering doesn’t matter here</a:t>
            </a:r>
            <a:r>
              <a:rPr lang="en-US" altLang="en-US" baseline="0" dirty="0"/>
              <a:t> because the filter is symmetric</a:t>
            </a:r>
          </a:p>
          <a:p>
            <a:pPr eaLnBrk="1" hangingPunct="1"/>
            <a:endParaRPr lang="en-US" altLang="en-US" baseline="0" dirty="0"/>
          </a:p>
          <a:p>
            <a:pPr eaLnBrk="1" hangingPunct="1"/>
            <a:r>
              <a:rPr lang="en-US" altLang="en-US" baseline="0" dirty="0"/>
              <a:t>9 multiply-add operations at the top for 2D convolution</a:t>
            </a:r>
          </a:p>
          <a:p>
            <a:pPr eaLnBrk="1" hangingPunct="1"/>
            <a:r>
              <a:rPr lang="en-US" altLang="en-US" baseline="0" dirty="0"/>
              <a:t>~11 multiply-add operations at the bottom for the separable 2D convolution</a:t>
            </a:r>
          </a:p>
          <a:p>
            <a:pPr eaLnBrk="1" hangingPunct="1"/>
            <a:endParaRPr lang="en-US" altLang="en-US" baseline="0" dirty="0"/>
          </a:p>
          <a:p>
            <a:pPr eaLnBrk="1" hangingPunct="1"/>
            <a:endParaRPr lang="en-US" altLang="en-US" baseline="0" dirty="0"/>
          </a:p>
          <a:p>
            <a:pPr eaLnBrk="1" hangingPunct="1"/>
            <a:endParaRPr lang="en-US" altLang="en-US" baseline="0" dirty="0"/>
          </a:p>
          <a:p>
            <a:pPr eaLnBrk="1" hangingPunct="1"/>
            <a:endParaRPr lang="en-US" altLang="en-US" baseline="0" dirty="0"/>
          </a:p>
          <a:p>
            <a:pPr eaLnBrk="1" hangingPunct="1"/>
            <a:endParaRPr lang="en-US" altLang="en-US" baseline="0" dirty="0"/>
          </a:p>
          <a:p>
            <a:pPr eaLnBrk="1" hangingPunct="1"/>
            <a:endParaRPr lang="en-US" altLang="en-US" dirty="0"/>
          </a:p>
        </p:txBody>
      </p:sp>
    </p:spTree>
    <p:extLst>
      <p:ext uri="{BB962C8B-B14F-4D97-AF65-F5344CB8AC3E}">
        <p14:creationId xmlns:p14="http://schemas.microsoft.com/office/powerpoint/2010/main" val="1984571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B6805C-C197-4DA7-9B8F-D8C7ADEF7DAD}" type="slidenum">
              <a:rPr lang="en-US" altLang="en-US">
                <a:solidFill>
                  <a:prstClr val="black"/>
                </a:solidFill>
                <a:latin typeface="Calibri" panose="020F0502020204030204" pitchFamily="34" charset="0"/>
              </a:rPr>
              <a:pPr eaLnBrk="1" hangingPunct="1"/>
              <a:t>69</a:t>
            </a:fld>
            <a:endParaRPr lang="en-US" altLang="en-US">
              <a:solidFill>
                <a:prstClr val="black"/>
              </a:solidFill>
              <a:latin typeface="Calibri" panose="020F0502020204030204" pitchFamily="34"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4023625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B6805C-C197-4DA7-9B8F-D8C7ADEF7DAD}" type="slidenum">
              <a:rPr lang="en-US" altLang="en-US">
                <a:solidFill>
                  <a:prstClr val="black"/>
                </a:solidFill>
                <a:latin typeface="Calibri" panose="020F0502020204030204" pitchFamily="34" charset="0"/>
              </a:rPr>
              <a:pPr eaLnBrk="1" hangingPunct="1"/>
              <a:t>70</a:t>
            </a:fld>
            <a:endParaRPr lang="en-US" altLang="en-US">
              <a:solidFill>
                <a:prstClr val="black"/>
              </a:solidFill>
              <a:latin typeface="Calibri" panose="020F0502020204030204" pitchFamily="34" charset="0"/>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https://blogs.mathworks.com/steve/2006/10/04/separable-convolution/</a:t>
            </a:r>
          </a:p>
        </p:txBody>
      </p:sp>
    </p:spTree>
    <p:extLst>
      <p:ext uri="{BB962C8B-B14F-4D97-AF65-F5344CB8AC3E}">
        <p14:creationId xmlns:p14="http://schemas.microsoft.com/office/powerpoint/2010/main" val="33515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9436F3-0D03-45D2-B099-377BF8E2C0A5}" type="slidenum">
              <a:rPr lang="en-US" altLang="en-US">
                <a:solidFill>
                  <a:prstClr val="black"/>
                </a:solidFill>
                <a:latin typeface="Calibri" panose="020F0502020204030204" pitchFamily="34" charset="0"/>
              </a:rPr>
              <a:pPr eaLnBrk="1" hangingPunct="1"/>
              <a:t>10</a:t>
            </a:fld>
            <a:endParaRPr lang="en-US" altLang="en-US">
              <a:solidFill>
                <a:prstClr val="black"/>
              </a:solidFill>
              <a:latin typeface="Calibri" panose="020F0502020204030204" pitchFamily="34" charset="0"/>
            </a:endParaRPr>
          </a:p>
        </p:txBody>
      </p:sp>
      <p:sp>
        <p:nvSpPr>
          <p:cNvPr id="81923"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3086523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87A8045-DC80-473A-9CFD-17DF1168E738}" type="slidenum">
              <a:rPr lang="en-US" altLang="en-US">
                <a:solidFill>
                  <a:prstClr val="black"/>
                </a:solidFill>
                <a:latin typeface="Calibri" panose="020F0502020204030204" pitchFamily="34" charset="0"/>
              </a:rPr>
              <a:pPr eaLnBrk="1" hangingPunct="1"/>
              <a:t>71</a:t>
            </a:fld>
            <a:endParaRPr lang="en-US" altLang="en-US">
              <a:solidFill>
                <a:prstClr val="black"/>
              </a:solidFill>
              <a:latin typeface="Calibri" panose="020F0502020204030204" pitchFamily="34" charset="0"/>
            </a:endParaRPr>
          </a:p>
        </p:txBody>
      </p:sp>
      <p:sp>
        <p:nvSpPr>
          <p:cNvPr id="105475" name="Rectangle 2"/>
          <p:cNvSpPr>
            <a:spLocks noGrp="1" noRot="1" noChangeAspect="1" noChangeArrowheads="1" noTextEdit="1"/>
          </p:cNvSpPr>
          <p:nvPr>
            <p:ph type="sldImg"/>
          </p:nvPr>
        </p:nvSpPr>
        <p:spPr bwMode="auto">
          <a:xfrm>
            <a:off x="1144588" y="685800"/>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527794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15173F-758C-49F9-862D-A81654BC5B13}" type="slidenum">
              <a:rPr lang="en-US" altLang="en-US">
                <a:solidFill>
                  <a:prstClr val="black"/>
                </a:solidFill>
                <a:latin typeface="Gill Sans" charset="0"/>
              </a:rPr>
              <a:pPr eaLnBrk="1" hangingPunct="1"/>
              <a:t>73</a:t>
            </a:fld>
            <a:endParaRPr lang="en-US" altLang="en-US">
              <a:solidFill>
                <a:prstClr val="black"/>
              </a:solidFill>
              <a:latin typeface="Gill Sans" charset="0"/>
            </a:endParaRPr>
          </a:p>
        </p:txBody>
      </p:sp>
      <p:sp>
        <p:nvSpPr>
          <p:cNvPr id="109571" name="Rectangle 2"/>
          <p:cNvSpPr>
            <a:spLocks noGrp="1" noRot="1" noChangeAspect="1" noChangeArrowheads="1" noTextEdit="1"/>
          </p:cNvSpPr>
          <p:nvPr>
            <p:ph type="sldImg"/>
          </p:nvPr>
        </p:nvSpPr>
        <p:spPr bwMode="auto">
          <a:xfrm>
            <a:off x="1100138" y="673100"/>
            <a:ext cx="46037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896938" y="4351338"/>
            <a:ext cx="5083175" cy="413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3" tIns="44946" rIns="89893" bIns="44946" numCol="1" anchor="t" anchorCtr="0" compatLnSpc="1">
            <a:prstTxWarp prst="textNoShape">
              <a:avLst/>
            </a:prstTxWarp>
          </a:bodyPr>
          <a:lstStyle/>
          <a:p>
            <a:pPr eaLnBrk="1" hangingPunct="1"/>
            <a:r>
              <a:rPr lang="en-US" altLang="en-US"/>
              <a:t>Better at salt’n’pepper noise</a:t>
            </a:r>
          </a:p>
          <a:p>
            <a:pPr eaLnBrk="1" hangingPunct="1"/>
            <a:r>
              <a:rPr lang="en-US" altLang="en-US"/>
              <a:t>Not convolution: try a region with 1’s and a 2, and then 1’s and a 3</a:t>
            </a:r>
          </a:p>
        </p:txBody>
      </p:sp>
    </p:spTree>
    <p:extLst>
      <p:ext uri="{BB962C8B-B14F-4D97-AF65-F5344CB8AC3E}">
        <p14:creationId xmlns:p14="http://schemas.microsoft.com/office/powerpoint/2010/main" val="345940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3B7F2C-1E38-4F95-965C-5A05BED0D891}" type="slidenum">
              <a:rPr lang="en-US" altLang="en-US">
                <a:solidFill>
                  <a:prstClr val="black"/>
                </a:solidFill>
                <a:latin typeface="Calibri" panose="020F0502020204030204" pitchFamily="34" charset="0"/>
              </a:rPr>
              <a:pPr eaLnBrk="1" hangingPunct="1"/>
              <a:t>74</a:t>
            </a:fld>
            <a:endParaRPr lang="en-US" altLang="en-US">
              <a:solidFill>
                <a:prstClr val="black"/>
              </a:solidFill>
              <a:latin typeface="Calibri" panose="020F0502020204030204" pitchFamily="34" charset="0"/>
            </a:endParaRPr>
          </a:p>
        </p:txBody>
      </p:sp>
      <p:sp>
        <p:nvSpPr>
          <p:cNvPr id="86019"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35671530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E51B41-8DDD-491A-A25F-DCB9443C1C0B}" type="slidenum">
              <a:rPr lang="en-US" altLang="en-US">
                <a:solidFill>
                  <a:prstClr val="black"/>
                </a:solidFill>
                <a:latin typeface="Calibri" panose="020F0502020204030204" pitchFamily="34" charset="0"/>
              </a:rPr>
              <a:pPr eaLnBrk="1" hangingPunct="1"/>
              <a:t>75</a:t>
            </a:fld>
            <a:endParaRPr lang="en-US" altLang="en-US">
              <a:solidFill>
                <a:prstClr val="black"/>
              </a:solidFill>
              <a:latin typeface="Calibri" panose="020F0502020204030204" pitchFamily="34" charset="0"/>
            </a:endParaRPr>
          </a:p>
        </p:txBody>
      </p:sp>
      <p:sp>
        <p:nvSpPr>
          <p:cNvPr id="87043"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34326200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E51B41-8DDD-491A-A25F-DCB9443C1C0B}" type="slidenum">
              <a:rPr lang="en-US" altLang="en-US">
                <a:solidFill>
                  <a:prstClr val="black"/>
                </a:solidFill>
                <a:latin typeface="Calibri" panose="020F0502020204030204" pitchFamily="34" charset="0"/>
              </a:rPr>
              <a:pPr eaLnBrk="1" hangingPunct="1"/>
              <a:t>76</a:t>
            </a:fld>
            <a:endParaRPr lang="en-US" altLang="en-US">
              <a:solidFill>
                <a:prstClr val="black"/>
              </a:solidFill>
              <a:latin typeface="Calibri" panose="020F0502020204030204" pitchFamily="34" charset="0"/>
            </a:endParaRPr>
          </a:p>
        </p:txBody>
      </p:sp>
      <p:sp>
        <p:nvSpPr>
          <p:cNvPr id="87043"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Answer is 90.</a:t>
            </a:r>
          </a:p>
        </p:txBody>
      </p:sp>
    </p:spTree>
    <p:extLst>
      <p:ext uri="{BB962C8B-B14F-4D97-AF65-F5344CB8AC3E}">
        <p14:creationId xmlns:p14="http://schemas.microsoft.com/office/powerpoint/2010/main" val="2573673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15173F-758C-49F9-862D-A81654BC5B13}" type="slidenum">
              <a:rPr lang="en-US" altLang="en-US">
                <a:solidFill>
                  <a:prstClr val="black"/>
                </a:solidFill>
                <a:latin typeface="Gill Sans" charset="0"/>
              </a:rPr>
              <a:pPr eaLnBrk="1" hangingPunct="1"/>
              <a:t>77</a:t>
            </a:fld>
            <a:endParaRPr lang="en-US" altLang="en-US">
              <a:solidFill>
                <a:prstClr val="black"/>
              </a:solidFill>
              <a:latin typeface="Gill Sans" charset="0"/>
            </a:endParaRPr>
          </a:p>
        </p:txBody>
      </p:sp>
      <p:sp>
        <p:nvSpPr>
          <p:cNvPr id="109571" name="Rectangle 2"/>
          <p:cNvSpPr>
            <a:spLocks noGrp="1" noRot="1" noChangeAspect="1" noChangeArrowheads="1" noTextEdit="1"/>
          </p:cNvSpPr>
          <p:nvPr>
            <p:ph type="sldImg"/>
          </p:nvPr>
        </p:nvSpPr>
        <p:spPr bwMode="auto">
          <a:xfrm>
            <a:off x="1100138" y="673100"/>
            <a:ext cx="46037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896938" y="4351338"/>
            <a:ext cx="5083175" cy="413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3" tIns="44946" rIns="89893" bIns="44946" numCol="1" anchor="t" anchorCtr="0" compatLnSpc="1">
            <a:prstTxWarp prst="textNoShape">
              <a:avLst/>
            </a:prstTxWarp>
          </a:bodyPr>
          <a:lstStyle/>
          <a:p>
            <a:pPr eaLnBrk="1" hangingPunct="1"/>
            <a:r>
              <a:rPr lang="en-US" altLang="en-US" dirty="0"/>
              <a:t>Better at </a:t>
            </a:r>
            <a:r>
              <a:rPr lang="en-US" altLang="en-US" dirty="0" err="1"/>
              <a:t>salt’n’pepper</a:t>
            </a:r>
            <a:r>
              <a:rPr lang="en-US" altLang="en-US" dirty="0"/>
              <a:t> noise</a:t>
            </a:r>
          </a:p>
        </p:txBody>
      </p:sp>
    </p:spTree>
    <p:extLst>
      <p:ext uri="{BB962C8B-B14F-4D97-AF65-F5344CB8AC3E}">
        <p14:creationId xmlns:p14="http://schemas.microsoft.com/office/powerpoint/2010/main" val="3819887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not the latest smash hit from early 90’s hip hop group</a:t>
            </a:r>
          </a:p>
        </p:txBody>
      </p:sp>
      <p:sp>
        <p:nvSpPr>
          <p:cNvPr id="4" name="Slide Number Placeholder 3"/>
          <p:cNvSpPr>
            <a:spLocks noGrp="1"/>
          </p:cNvSpPr>
          <p:nvPr>
            <p:ph type="sldNum" sz="quarter" idx="10"/>
          </p:nvPr>
        </p:nvSpPr>
        <p:spPr/>
        <p:txBody>
          <a:bodyPr/>
          <a:lstStyle/>
          <a:p>
            <a:pPr>
              <a:defRPr/>
            </a:pPr>
            <a:fld id="{D2657577-2637-4D99-BDF4-BF55D712705F}" type="slidenum">
              <a:rPr lang="en-US" altLang="en-US" smtClean="0"/>
              <a:pPr>
                <a:defRPr/>
              </a:pPr>
              <a:t>78</a:t>
            </a:fld>
            <a:endParaRPr lang="en-US" altLang="en-US"/>
          </a:p>
        </p:txBody>
      </p:sp>
    </p:spTree>
    <p:extLst>
      <p:ext uri="{BB962C8B-B14F-4D97-AF65-F5344CB8AC3E}">
        <p14:creationId xmlns:p14="http://schemas.microsoft.com/office/powerpoint/2010/main" val="16519559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not the latest smash hit from early 90’s hip hop group</a:t>
            </a:r>
          </a:p>
        </p:txBody>
      </p:sp>
      <p:sp>
        <p:nvSpPr>
          <p:cNvPr id="4" name="Slide Number Placeholder 3"/>
          <p:cNvSpPr>
            <a:spLocks noGrp="1"/>
          </p:cNvSpPr>
          <p:nvPr>
            <p:ph type="sldNum" sz="quarter" idx="10"/>
          </p:nvPr>
        </p:nvSpPr>
        <p:spPr/>
        <p:txBody>
          <a:bodyPr/>
          <a:lstStyle/>
          <a:p>
            <a:pPr>
              <a:defRPr/>
            </a:pPr>
            <a:fld id="{D2657577-2637-4D99-BDF4-BF55D712705F}" type="slidenum">
              <a:rPr lang="en-US" altLang="en-US" smtClean="0"/>
              <a:pPr>
                <a:defRPr/>
              </a:pPr>
              <a:t>81</a:t>
            </a:fld>
            <a:endParaRPr lang="en-US" altLang="en-US"/>
          </a:p>
        </p:txBody>
      </p:sp>
    </p:spTree>
    <p:extLst>
      <p:ext uri="{BB962C8B-B14F-4D97-AF65-F5344CB8AC3E}">
        <p14:creationId xmlns:p14="http://schemas.microsoft.com/office/powerpoint/2010/main" val="4233401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15173F-758C-49F9-862D-A81654BC5B13}" type="slidenum">
              <a:rPr lang="en-US" altLang="en-US">
                <a:solidFill>
                  <a:prstClr val="black"/>
                </a:solidFill>
                <a:latin typeface="Gill Sans" charset="0"/>
              </a:rPr>
              <a:pPr eaLnBrk="1" hangingPunct="1"/>
              <a:t>84</a:t>
            </a:fld>
            <a:endParaRPr lang="en-US" altLang="en-US">
              <a:solidFill>
                <a:prstClr val="black"/>
              </a:solidFill>
              <a:latin typeface="Gill Sans" charset="0"/>
            </a:endParaRPr>
          </a:p>
        </p:txBody>
      </p:sp>
      <p:sp>
        <p:nvSpPr>
          <p:cNvPr id="109571" name="Rectangle 2"/>
          <p:cNvSpPr>
            <a:spLocks noGrp="1" noRot="1" noChangeAspect="1" noChangeArrowheads="1" noTextEdit="1"/>
          </p:cNvSpPr>
          <p:nvPr>
            <p:ph type="sldImg"/>
          </p:nvPr>
        </p:nvSpPr>
        <p:spPr bwMode="auto">
          <a:xfrm>
            <a:off x="1100138" y="673100"/>
            <a:ext cx="46037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p:cNvSpPr>
            <a:spLocks noGrp="1" noChangeArrowheads="1"/>
          </p:cNvSpPr>
          <p:nvPr>
            <p:ph type="body" idx="1"/>
          </p:nvPr>
        </p:nvSpPr>
        <p:spPr bwMode="auto">
          <a:xfrm>
            <a:off x="896938" y="4351338"/>
            <a:ext cx="5083175" cy="4130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893" tIns="44946" rIns="89893" bIns="44946" numCol="1" anchor="t" anchorCtr="0" compatLnSpc="1">
            <a:prstTxWarp prst="textNoShape">
              <a:avLst/>
            </a:prstTxWarp>
          </a:bodyPr>
          <a:lstStyle/>
          <a:p>
            <a:pPr eaLnBrk="1" hangingPunct="1"/>
            <a:r>
              <a:rPr lang="en-US" altLang="en-US" dirty="0"/>
              <a:t>Answer: Not convolution: try a region with 1’s and a 2, and then 1’s and a 3</a:t>
            </a:r>
          </a:p>
        </p:txBody>
      </p:sp>
    </p:spTree>
    <p:extLst>
      <p:ext uri="{BB962C8B-B14F-4D97-AF65-F5344CB8AC3E}">
        <p14:creationId xmlns:p14="http://schemas.microsoft.com/office/powerpoint/2010/main" val="246988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2E1DD7-FF0B-4A5D-8518-00EA74A02F58}" type="slidenum">
              <a:rPr lang="en-US" altLang="en-US">
                <a:solidFill>
                  <a:prstClr val="black"/>
                </a:solidFill>
                <a:latin typeface="Calibri" panose="020F0502020204030204" pitchFamily="34" charset="0"/>
              </a:rPr>
              <a:pPr eaLnBrk="1" hangingPunct="1"/>
              <a:t>11</a:t>
            </a:fld>
            <a:endParaRPr lang="en-US" altLang="en-US">
              <a:solidFill>
                <a:prstClr val="black"/>
              </a:solidFill>
              <a:latin typeface="Calibri" panose="020F0502020204030204" pitchFamily="34" charset="0"/>
            </a:endParaRPr>
          </a:p>
        </p:txBody>
      </p:sp>
      <p:sp>
        <p:nvSpPr>
          <p:cNvPr id="82947"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288951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E1A2054-6B15-41C9-9E8D-F3547F3D9EFF}" type="slidenum">
              <a:rPr lang="en-US" altLang="en-US">
                <a:solidFill>
                  <a:prstClr val="black"/>
                </a:solidFill>
                <a:latin typeface="Calibri" panose="020F0502020204030204" pitchFamily="34" charset="0"/>
              </a:rPr>
              <a:pPr eaLnBrk="1" hangingPunct="1"/>
              <a:t>12</a:t>
            </a:fld>
            <a:endParaRPr lang="en-US" altLang="en-US">
              <a:solidFill>
                <a:prstClr val="black"/>
              </a:solidFill>
              <a:latin typeface="Calibri" panose="020F0502020204030204" pitchFamily="34" charset="0"/>
            </a:endParaRPr>
          </a:p>
        </p:txBody>
      </p:sp>
      <p:sp>
        <p:nvSpPr>
          <p:cNvPr id="83971"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259438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7F101F-2B19-4FAA-9E95-F533E70DE437}" type="slidenum">
              <a:rPr lang="en-US" altLang="en-US">
                <a:solidFill>
                  <a:prstClr val="black"/>
                </a:solidFill>
                <a:latin typeface="Calibri" panose="020F0502020204030204" pitchFamily="34" charset="0"/>
              </a:rPr>
              <a:pPr eaLnBrk="1" hangingPunct="1"/>
              <a:t>13</a:t>
            </a:fld>
            <a:endParaRPr lang="en-US" altLang="en-US">
              <a:solidFill>
                <a:prstClr val="black"/>
              </a:solidFill>
              <a:latin typeface="Calibri" panose="020F0502020204030204" pitchFamily="34" charset="0"/>
            </a:endParaRPr>
          </a:p>
        </p:txBody>
      </p:sp>
      <p:sp>
        <p:nvSpPr>
          <p:cNvPr id="84995"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1797233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3B7F2C-1E38-4F95-965C-5A05BED0D891}" type="slidenum">
              <a:rPr lang="en-US" altLang="en-US">
                <a:solidFill>
                  <a:prstClr val="black"/>
                </a:solidFill>
                <a:latin typeface="Calibri" panose="020F0502020204030204" pitchFamily="34" charset="0"/>
              </a:rPr>
              <a:pPr eaLnBrk="1" hangingPunct="1"/>
              <a:t>14</a:t>
            </a:fld>
            <a:endParaRPr lang="en-US" altLang="en-US">
              <a:solidFill>
                <a:prstClr val="black"/>
              </a:solidFill>
              <a:latin typeface="Calibri" panose="020F0502020204030204" pitchFamily="34" charset="0"/>
            </a:endParaRPr>
          </a:p>
        </p:txBody>
      </p:sp>
      <p:sp>
        <p:nvSpPr>
          <p:cNvPr id="86019"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3471161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AE51B41-8DDD-491A-A25F-DCB9443C1C0B}" type="slidenum">
              <a:rPr lang="en-US" altLang="en-US">
                <a:solidFill>
                  <a:prstClr val="black"/>
                </a:solidFill>
                <a:latin typeface="Calibri" panose="020F0502020204030204" pitchFamily="34" charset="0"/>
              </a:rPr>
              <a:pPr eaLnBrk="1" hangingPunct="1"/>
              <a:t>15</a:t>
            </a:fld>
            <a:endParaRPr lang="en-US" altLang="en-US">
              <a:solidFill>
                <a:prstClr val="black"/>
              </a:solidFill>
              <a:latin typeface="Calibri" panose="020F0502020204030204" pitchFamily="34" charset="0"/>
            </a:endParaRPr>
          </a:p>
        </p:txBody>
      </p:sp>
      <p:sp>
        <p:nvSpPr>
          <p:cNvPr id="87043"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ones, divide by 9</a:t>
            </a:r>
          </a:p>
        </p:txBody>
      </p:sp>
    </p:spTree>
    <p:extLst>
      <p:ext uri="{BB962C8B-B14F-4D97-AF65-F5344CB8AC3E}">
        <p14:creationId xmlns:p14="http://schemas.microsoft.com/office/powerpoint/2010/main" val="2750151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00801C-4353-4B1C-A021-89D58AD01B8F}" type="slidenum">
              <a:rPr lang="en-US" altLang="en-US">
                <a:solidFill>
                  <a:prstClr val="black"/>
                </a:solidFill>
                <a:latin typeface="Calibri" panose="020F0502020204030204" pitchFamily="34" charset="0"/>
              </a:rPr>
              <a:pPr eaLnBrk="1" hangingPunct="1"/>
              <a:t>16</a:t>
            </a:fld>
            <a:endParaRPr lang="en-US" altLang="en-US">
              <a:solidFill>
                <a:prstClr val="black"/>
              </a:solidFill>
              <a:latin typeface="Calibri" panose="020F0502020204030204" pitchFamily="34" charset="0"/>
            </a:endParaRPr>
          </a:p>
        </p:txBody>
      </p:sp>
      <p:sp>
        <p:nvSpPr>
          <p:cNvPr id="88067" name="Rectangle 2"/>
          <p:cNvSpPr>
            <a:spLocks noGrp="1" noRot="1" noChangeAspect="1" noChangeArrowheads="1" noTextEdit="1"/>
          </p:cNvSpPr>
          <p:nvPr>
            <p:ph type="sldImg"/>
          </p:nvPr>
        </p:nvSpPr>
        <p:spPr bwMode="auto">
          <a:xfrm>
            <a:off x="-200025" y="382588"/>
            <a:ext cx="7264400" cy="5449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xfrm>
            <a:off x="828675" y="6062663"/>
            <a:ext cx="5268913" cy="241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054087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D4A408-5181-4BE6-A279-8C315F73F58C}"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425836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4A408-5181-4BE6-A279-8C315F73F58C}"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39657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4A408-5181-4BE6-A279-8C315F73F58C}"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4280898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sldNum" sz="quarter" idx="11"/>
          </p:nvPr>
        </p:nvSpPr>
        <p:spPr/>
        <p:txBody>
          <a:bodyPr/>
          <a:lstStyle>
            <a:lvl1pPr>
              <a:defRPr/>
            </a:lvl1pPr>
          </a:lstStyle>
          <a:p>
            <a:fld id="{642EDF7E-F0B2-46CE-8C8B-6A27622018D0}" type="slidenum">
              <a:rPr lang="en-US" altLang="en-US"/>
              <a:pPr/>
              <a:t>‹#›</a:t>
            </a:fld>
            <a:endParaRPr lang="en-US" altLang="en-US"/>
          </a:p>
        </p:txBody>
      </p:sp>
    </p:spTree>
    <p:extLst>
      <p:ext uri="{BB962C8B-B14F-4D97-AF65-F5344CB8AC3E}">
        <p14:creationId xmlns:p14="http://schemas.microsoft.com/office/powerpoint/2010/main" val="12589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D4A408-5181-4BE6-A279-8C315F73F58C}"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1319164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D4A408-5181-4BE6-A279-8C315F73F58C}"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168980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D4A408-5181-4BE6-A279-8C315F73F58C}"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322684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D4A408-5181-4BE6-A279-8C315F73F58C}" type="datetimeFigureOut">
              <a:rPr lang="en-US" smtClean="0"/>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197205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D4A408-5181-4BE6-A279-8C315F73F58C}" type="datetimeFigureOut">
              <a:rPr lang="en-US" smtClean="0"/>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114890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4A408-5181-4BE6-A279-8C315F73F58C}" type="datetimeFigureOut">
              <a:rPr lang="en-US" smtClean="0"/>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3719275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4A408-5181-4BE6-A279-8C315F73F58C}"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3128817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D4A408-5181-4BE6-A279-8C315F73F58C}"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3D714-685E-425C-8F54-2626B806A615}" type="slidenum">
              <a:rPr lang="en-US" smtClean="0"/>
              <a:t>‹#›</a:t>
            </a:fld>
            <a:endParaRPr lang="en-US"/>
          </a:p>
        </p:txBody>
      </p:sp>
    </p:spTree>
    <p:extLst>
      <p:ext uri="{BB962C8B-B14F-4D97-AF65-F5344CB8AC3E}">
        <p14:creationId xmlns:p14="http://schemas.microsoft.com/office/powerpoint/2010/main" val="1976659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D4A408-5181-4BE6-A279-8C315F73F58C}" type="datetimeFigureOut">
              <a:rPr lang="en-US" smtClean="0"/>
              <a:t>1/26/2020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3D714-685E-425C-8F54-2626B806A615}" type="slidenum">
              <a:rPr lang="en-US" smtClean="0"/>
              <a:t>‹#›</a:t>
            </a:fld>
            <a:endParaRPr lang="en-US"/>
          </a:p>
        </p:txBody>
      </p:sp>
    </p:spTree>
    <p:extLst>
      <p:ext uri="{BB962C8B-B14F-4D97-AF65-F5344CB8AC3E}">
        <p14:creationId xmlns:p14="http://schemas.microsoft.com/office/powerpoint/2010/main" val="53452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26.wmf"/><Relationship Id="rId3" Type="http://schemas.openxmlformats.org/officeDocument/2006/relationships/slideLayout" Target="../slideLayouts/slideLayout2.xml"/><Relationship Id="rId7" Type="http://schemas.openxmlformats.org/officeDocument/2006/relationships/oleObject" Target="../embeddings/oleObject6.bin"/><Relationship Id="rId12" Type="http://schemas.openxmlformats.org/officeDocument/2006/relationships/oleObject" Target="../embeddings/oleObject8.bin"/><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3.wmf"/><Relationship Id="rId11" Type="http://schemas.openxmlformats.org/officeDocument/2006/relationships/image" Target="../media/image28.wmf"/><Relationship Id="rId5" Type="http://schemas.openxmlformats.org/officeDocument/2006/relationships/oleObject" Target="../embeddings/oleObject5.bin"/><Relationship Id="rId10" Type="http://schemas.openxmlformats.org/officeDocument/2006/relationships/oleObject" Target="../embeddings/oleObject7.bin"/><Relationship Id="rId4" Type="http://schemas.openxmlformats.org/officeDocument/2006/relationships/notesSlide" Target="../notesSlides/notesSlide3.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9.wmf"/><Relationship Id="rId13" Type="http://schemas.openxmlformats.org/officeDocument/2006/relationships/image" Target="../media/image26.wmf"/><Relationship Id="rId3" Type="http://schemas.openxmlformats.org/officeDocument/2006/relationships/slideLayout" Target="../slideLayouts/slideLayout2.xml"/><Relationship Id="rId7" Type="http://schemas.openxmlformats.org/officeDocument/2006/relationships/oleObject" Target="../embeddings/oleObject10.bin"/><Relationship Id="rId12" Type="http://schemas.openxmlformats.org/officeDocument/2006/relationships/oleObject" Target="../embeddings/oleObject12.bin"/><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3.wmf"/><Relationship Id="rId11" Type="http://schemas.openxmlformats.org/officeDocument/2006/relationships/image" Target="../media/image30.wmf"/><Relationship Id="rId5" Type="http://schemas.openxmlformats.org/officeDocument/2006/relationships/oleObject" Target="../embeddings/oleObject9.bin"/><Relationship Id="rId10" Type="http://schemas.openxmlformats.org/officeDocument/2006/relationships/oleObject" Target="../embeddings/oleObject11.bin"/><Relationship Id="rId4" Type="http://schemas.openxmlformats.org/officeDocument/2006/relationships/notesSlide" Target="../notesSlides/notesSlide4.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image" Target="../media/image26.wmf"/><Relationship Id="rId3" Type="http://schemas.openxmlformats.org/officeDocument/2006/relationships/slideLayout" Target="../slideLayouts/slideLayout2.xml"/><Relationship Id="rId7" Type="http://schemas.openxmlformats.org/officeDocument/2006/relationships/oleObject" Target="../embeddings/oleObject14.bin"/><Relationship Id="rId12" Type="http://schemas.openxmlformats.org/officeDocument/2006/relationships/oleObject" Target="../embeddings/oleObject16.bin"/><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23.wmf"/><Relationship Id="rId11" Type="http://schemas.openxmlformats.org/officeDocument/2006/relationships/image" Target="../media/image32.wmf"/><Relationship Id="rId5" Type="http://schemas.openxmlformats.org/officeDocument/2006/relationships/oleObject" Target="../embeddings/oleObject13.bin"/><Relationship Id="rId10" Type="http://schemas.openxmlformats.org/officeDocument/2006/relationships/oleObject" Target="../embeddings/oleObject15.bin"/><Relationship Id="rId4" Type="http://schemas.openxmlformats.org/officeDocument/2006/relationships/notesSlide" Target="../notesSlides/notesSlide5.xml"/><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26.wmf"/><Relationship Id="rId3" Type="http://schemas.openxmlformats.org/officeDocument/2006/relationships/slideLayout" Target="../slideLayouts/slideLayout12.xml"/><Relationship Id="rId7" Type="http://schemas.openxmlformats.org/officeDocument/2006/relationships/oleObject" Target="../embeddings/oleObject18.bin"/><Relationship Id="rId12" Type="http://schemas.openxmlformats.org/officeDocument/2006/relationships/oleObject" Target="../embeddings/oleObject20.bin"/><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image" Target="../media/image34.wmf"/><Relationship Id="rId5" Type="http://schemas.openxmlformats.org/officeDocument/2006/relationships/oleObject" Target="../embeddings/oleObject17.bin"/><Relationship Id="rId10" Type="http://schemas.openxmlformats.org/officeDocument/2006/relationships/oleObject" Target="../embeddings/oleObject19.bin"/><Relationship Id="rId4" Type="http://schemas.openxmlformats.org/officeDocument/2006/relationships/notesSlide" Target="../notesSlides/notesSlide6.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26.wmf"/><Relationship Id="rId3" Type="http://schemas.openxmlformats.org/officeDocument/2006/relationships/slideLayout" Target="../slideLayouts/slideLayout12.xml"/><Relationship Id="rId7" Type="http://schemas.openxmlformats.org/officeDocument/2006/relationships/oleObject" Target="../embeddings/oleObject22.bin"/><Relationship Id="rId12" Type="http://schemas.openxmlformats.org/officeDocument/2006/relationships/oleObject" Target="../embeddings/oleObject24.bin"/><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23.wmf"/><Relationship Id="rId11" Type="http://schemas.openxmlformats.org/officeDocument/2006/relationships/image" Target="../media/image36.wmf"/><Relationship Id="rId5" Type="http://schemas.openxmlformats.org/officeDocument/2006/relationships/oleObject" Target="../embeddings/oleObject21.bin"/><Relationship Id="rId10" Type="http://schemas.openxmlformats.org/officeDocument/2006/relationships/oleObject" Target="../embeddings/oleObject23.bin"/><Relationship Id="rId4" Type="http://schemas.openxmlformats.org/officeDocument/2006/relationships/notesSlide" Target="../notesSlides/notesSlide7.xml"/><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26.wmf"/><Relationship Id="rId3" Type="http://schemas.openxmlformats.org/officeDocument/2006/relationships/slideLayout" Target="../slideLayouts/slideLayout12.xml"/><Relationship Id="rId7" Type="http://schemas.openxmlformats.org/officeDocument/2006/relationships/oleObject" Target="../embeddings/oleObject26.bin"/><Relationship Id="rId12" Type="http://schemas.openxmlformats.org/officeDocument/2006/relationships/oleObject" Target="../embeddings/oleObject28.bin"/><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image" Target="../media/image23.wmf"/><Relationship Id="rId11" Type="http://schemas.openxmlformats.org/officeDocument/2006/relationships/image" Target="../media/image38.wmf"/><Relationship Id="rId5" Type="http://schemas.openxmlformats.org/officeDocument/2006/relationships/oleObject" Target="../embeddings/oleObject25.bin"/><Relationship Id="rId10" Type="http://schemas.openxmlformats.org/officeDocument/2006/relationships/oleObject" Target="../embeddings/oleObject27.bin"/><Relationship Id="rId4" Type="http://schemas.openxmlformats.org/officeDocument/2006/relationships/notesSlide" Target="../notesSlides/notesSlide8.xm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26.wmf"/><Relationship Id="rId3" Type="http://schemas.openxmlformats.org/officeDocument/2006/relationships/slideLayout" Target="../slideLayouts/slideLayout12.xml"/><Relationship Id="rId7" Type="http://schemas.openxmlformats.org/officeDocument/2006/relationships/oleObject" Target="../embeddings/oleObject30.bin"/><Relationship Id="rId12" Type="http://schemas.openxmlformats.org/officeDocument/2006/relationships/oleObject" Target="../embeddings/oleObject32.bin"/><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23.wmf"/><Relationship Id="rId11" Type="http://schemas.openxmlformats.org/officeDocument/2006/relationships/image" Target="../media/image40.wmf"/><Relationship Id="rId5" Type="http://schemas.openxmlformats.org/officeDocument/2006/relationships/oleObject" Target="../embeddings/oleObject29.bin"/><Relationship Id="rId10" Type="http://schemas.openxmlformats.org/officeDocument/2006/relationships/oleObject" Target="../embeddings/oleObject31.bin"/><Relationship Id="rId4" Type="http://schemas.openxmlformats.org/officeDocument/2006/relationships/notesSlide" Target="../notesSlides/notesSlide9.xml"/><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42.wmf"/><Relationship Id="rId5" Type="http://schemas.openxmlformats.org/officeDocument/2006/relationships/oleObject" Target="../embeddings/oleObject33.bin"/><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43.wmf"/><Relationship Id="rId5" Type="http://schemas.openxmlformats.org/officeDocument/2006/relationships/oleObject" Target="../embeddings/oleObject34.bin"/><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53.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53.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7.jpeg"/><Relationship Id="rId5" Type="http://schemas.openxmlformats.org/officeDocument/2006/relationships/image" Target="../media/image53.png"/><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90.png"/><Relationship Id="rId4" Type="http://schemas.openxmlformats.org/officeDocument/2006/relationships/image" Target="../media/image880.png"/></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tags" Target="../tags/tag17.xml"/><Relationship Id="rId7" Type="http://schemas.openxmlformats.org/officeDocument/2006/relationships/image" Target="../media/image69.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68.png"/><Relationship Id="rId5" Type="http://schemas.openxmlformats.org/officeDocument/2006/relationships/slideLayout" Target="../slideLayouts/slideLayout2.xml"/><Relationship Id="rId10" Type="http://schemas.openxmlformats.org/officeDocument/2006/relationships/image" Target="../media/image72.png"/><Relationship Id="rId4" Type="http://schemas.openxmlformats.org/officeDocument/2006/relationships/tags" Target="../tags/tag18.xml"/><Relationship Id="rId9" Type="http://schemas.openxmlformats.org/officeDocument/2006/relationships/image" Target="../media/image71.png"/></Relationships>
</file>

<file path=ppt/slides/_rels/slide39.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slideLayout" Target="../slideLayouts/slideLayout2.xml"/><Relationship Id="rId7" Type="http://schemas.openxmlformats.org/officeDocument/2006/relationships/oleObject" Target="../embeddings/oleObject36.bin"/><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73.wmf"/><Relationship Id="rId5" Type="http://schemas.openxmlformats.org/officeDocument/2006/relationships/oleObject" Target="../embeddings/oleObject35.bin"/><Relationship Id="rId10" Type="http://schemas.openxmlformats.org/officeDocument/2006/relationships/image" Target="../media/image75.wmf"/><Relationship Id="rId4" Type="http://schemas.openxmlformats.org/officeDocument/2006/relationships/image" Target="../media/image76.png"/><Relationship Id="rId9" Type="http://schemas.openxmlformats.org/officeDocument/2006/relationships/oleObject" Target="../embeddings/oleObject37.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8" Type="http://schemas.openxmlformats.org/officeDocument/2006/relationships/image" Target="../media/image83.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82.wmf"/><Relationship Id="rId5" Type="http://schemas.openxmlformats.org/officeDocument/2006/relationships/oleObject" Target="../embeddings/oleObject39.bin"/><Relationship Id="rId4" Type="http://schemas.openxmlformats.org/officeDocument/2006/relationships/image" Target="../media/image81.wmf"/></Relationships>
</file>

<file path=ppt/slides/_rels/slide42.xml.rels><?xml version="1.0" encoding="UTF-8" standalone="yes"?>
<Relationships xmlns="http://schemas.openxmlformats.org/package/2006/relationships"><Relationship Id="rId8" Type="http://schemas.openxmlformats.org/officeDocument/2006/relationships/image" Target="../media/image86.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5.wmf"/><Relationship Id="rId11" Type="http://schemas.openxmlformats.org/officeDocument/2006/relationships/oleObject" Target="../embeddings/oleObject45.bin"/><Relationship Id="rId5" Type="http://schemas.openxmlformats.org/officeDocument/2006/relationships/oleObject" Target="../embeddings/oleObject42.bin"/><Relationship Id="rId10" Type="http://schemas.openxmlformats.org/officeDocument/2006/relationships/image" Target="../media/image87.wmf"/><Relationship Id="rId4" Type="http://schemas.openxmlformats.org/officeDocument/2006/relationships/image" Target="../media/image84.wmf"/><Relationship Id="rId9" Type="http://schemas.openxmlformats.org/officeDocument/2006/relationships/oleObject" Target="../embeddings/oleObject44.bin"/></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7.bin"/><Relationship Id="rId5" Type="http://schemas.openxmlformats.org/officeDocument/2006/relationships/image" Target="../media/image91.wmf"/><Relationship Id="rId4" Type="http://schemas.openxmlformats.org/officeDocument/2006/relationships/oleObject" Target="../embeddings/oleObject46.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94.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9.bin"/><Relationship Id="rId5" Type="http://schemas.openxmlformats.org/officeDocument/2006/relationships/image" Target="../media/image93.wmf"/><Relationship Id="rId4" Type="http://schemas.openxmlformats.org/officeDocument/2006/relationships/oleObject" Target="../embeddings/oleObject48.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8.emf"/><Relationship Id="rId5" Type="http://schemas.openxmlformats.org/officeDocument/2006/relationships/image" Target="../media/image97.png"/><Relationship Id="rId4" Type="http://schemas.openxmlformats.org/officeDocument/2006/relationships/image" Target="../media/image96.png"/></Relationships>
</file>

<file path=ppt/slides/_rels/slide4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7.gif"/><Relationship Id="rId2" Type="http://schemas.openxmlformats.org/officeDocument/2006/relationships/image" Target="../media/image106.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4.xml"/><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4.xml"/><Relationship Id="rId5" Type="http://schemas.openxmlformats.org/officeDocument/2006/relationships/image" Target="../media/image114.png"/><Relationship Id="rId4" Type="http://schemas.openxmlformats.org/officeDocument/2006/relationships/image" Target="../media/image113.png"/></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jpeg"/></Relationships>
</file>

<file path=ppt/slides/_rels/slide6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6.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22.jpeg"/><Relationship Id="rId4" Type="http://schemas.openxmlformats.org/officeDocument/2006/relationships/image" Target="../media/image121.jpe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23.wmf"/><Relationship Id="rId4" Type="http://schemas.openxmlformats.org/officeDocument/2006/relationships/oleObject" Target="../embeddings/oleObject50.bin"/></Relationships>
</file>

<file path=ppt/slides/_rels/slide74.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26.wmf"/><Relationship Id="rId3" Type="http://schemas.openxmlformats.org/officeDocument/2006/relationships/slideLayout" Target="../slideLayouts/slideLayout12.xml"/><Relationship Id="rId7" Type="http://schemas.openxmlformats.org/officeDocument/2006/relationships/oleObject" Target="../embeddings/oleObject52.bin"/><Relationship Id="rId12" Type="http://schemas.openxmlformats.org/officeDocument/2006/relationships/oleObject" Target="../embeddings/oleObject54.bin"/><Relationship Id="rId2" Type="http://schemas.openxmlformats.org/officeDocument/2006/relationships/tags" Target="../tags/tag21.xml"/><Relationship Id="rId1" Type="http://schemas.openxmlformats.org/officeDocument/2006/relationships/vmlDrawing" Target="../drawings/vmlDrawing17.vml"/><Relationship Id="rId6" Type="http://schemas.openxmlformats.org/officeDocument/2006/relationships/image" Target="../media/image23.wmf"/><Relationship Id="rId11" Type="http://schemas.openxmlformats.org/officeDocument/2006/relationships/image" Target="../media/image36.wmf"/><Relationship Id="rId5" Type="http://schemas.openxmlformats.org/officeDocument/2006/relationships/oleObject" Target="../embeddings/oleObject51.bin"/><Relationship Id="rId10" Type="http://schemas.openxmlformats.org/officeDocument/2006/relationships/oleObject" Target="../embeddings/oleObject53.bin"/><Relationship Id="rId4" Type="http://schemas.openxmlformats.org/officeDocument/2006/relationships/notesSlide" Target="../notesSlides/notesSlide32.xml"/><Relationship Id="rId9" Type="http://schemas.openxmlformats.org/officeDocument/2006/relationships/image" Target="../media/image22.png"/></Relationships>
</file>

<file path=ppt/slides/_rels/slide75.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26.wmf"/><Relationship Id="rId3" Type="http://schemas.openxmlformats.org/officeDocument/2006/relationships/slideLayout" Target="../slideLayouts/slideLayout12.xml"/><Relationship Id="rId7" Type="http://schemas.openxmlformats.org/officeDocument/2006/relationships/oleObject" Target="../embeddings/oleObject56.bin"/><Relationship Id="rId12" Type="http://schemas.openxmlformats.org/officeDocument/2006/relationships/oleObject" Target="../embeddings/oleObject58.bin"/><Relationship Id="rId2" Type="http://schemas.openxmlformats.org/officeDocument/2006/relationships/tags" Target="../tags/tag22.xml"/><Relationship Id="rId1" Type="http://schemas.openxmlformats.org/officeDocument/2006/relationships/vmlDrawing" Target="../drawings/vmlDrawing18.vml"/><Relationship Id="rId6" Type="http://schemas.openxmlformats.org/officeDocument/2006/relationships/image" Target="../media/image23.wmf"/><Relationship Id="rId11" Type="http://schemas.openxmlformats.org/officeDocument/2006/relationships/image" Target="../media/image38.wmf"/><Relationship Id="rId5" Type="http://schemas.openxmlformats.org/officeDocument/2006/relationships/oleObject" Target="../embeddings/oleObject55.bin"/><Relationship Id="rId10" Type="http://schemas.openxmlformats.org/officeDocument/2006/relationships/oleObject" Target="../embeddings/oleObject57.bin"/><Relationship Id="rId4" Type="http://schemas.openxmlformats.org/officeDocument/2006/relationships/notesSlide" Target="../notesSlides/notesSlide33.xml"/><Relationship Id="rId9" Type="http://schemas.openxmlformats.org/officeDocument/2006/relationships/image" Target="../media/image22.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37.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60.bin"/><Relationship Id="rId5" Type="http://schemas.openxmlformats.org/officeDocument/2006/relationships/image" Target="../media/image23.wmf"/><Relationship Id="rId4" Type="http://schemas.openxmlformats.org/officeDocument/2006/relationships/oleObject" Target="../embeddings/oleObject59.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123.wmf"/><Relationship Id="rId4" Type="http://schemas.openxmlformats.org/officeDocument/2006/relationships/oleObject" Target="../embeddings/oleObject61.bin"/></Relationships>
</file>

<file path=ppt/slides/_rels/slide78.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0.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123.wmf"/><Relationship Id="rId4" Type="http://schemas.openxmlformats.org/officeDocument/2006/relationships/oleObject" Target="../embeddings/oleObject62.bin"/></Relationships>
</file>

<file path=ppt/slides/_rels/slide85.xml.rels><?xml version="1.0" encoding="UTF-8" standalone="yes"?>
<Relationships xmlns="http://schemas.openxmlformats.org/package/2006/relationships"><Relationship Id="rId3" Type="http://schemas.openxmlformats.org/officeDocument/2006/relationships/image" Target="../media/image136.emf"/><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2.xml"/><Relationship Id="rId4" Type="http://schemas.openxmlformats.org/officeDocument/2006/relationships/image" Target="../media/image131.png"/></Relationships>
</file>

<file path=ppt/slides/_rels/slide8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image" Target="../media/image26.wmf"/><Relationship Id="rId3" Type="http://schemas.openxmlformats.org/officeDocument/2006/relationships/slideLayout" Target="../slideLayouts/slideLayout2.xml"/><Relationship Id="rId7" Type="http://schemas.openxmlformats.org/officeDocument/2006/relationships/oleObject" Target="../embeddings/oleObject2.bin"/><Relationship Id="rId12" Type="http://schemas.openxmlformats.org/officeDocument/2006/relationships/oleObject" Target="../embeddings/oleObject4.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3.wmf"/><Relationship Id="rId11" Type="http://schemas.openxmlformats.org/officeDocument/2006/relationships/image" Target="../media/image25.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notesSlide" Target="../notesSlides/notesSlide2.xml"/><Relationship Id="rId9" Type="http://schemas.openxmlformats.org/officeDocument/2006/relationships/image" Target="../media/image22.png"/></Relationships>
</file>

<file path=ppt/slides/_rels/slide90.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38.png"/><Relationship Id="rId5" Type="http://schemas.openxmlformats.org/officeDocument/2006/relationships/image" Target="../media/image137.png"/><Relationship Id="rId4" Type="http://schemas.openxmlformats.org/officeDocument/2006/relationships/image" Target="../media/image136.png"/></Relationships>
</file>

<file path=ppt/slides/_rels/slide92.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image" Target="../media/image139.png"/><Relationship Id="rId1" Type="http://schemas.openxmlformats.org/officeDocument/2006/relationships/slideLayout" Target="../slideLayouts/slideLayout2.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 Id="rId9" Type="http://schemas.openxmlformats.org/officeDocument/2006/relationships/image" Target="../media/image146.png"/></Relationships>
</file>

<file path=ppt/slides/_rels/slide93.xml.rels><?xml version="1.0" encoding="UTF-8" standalone="yes"?>
<Relationships xmlns="http://schemas.openxmlformats.org/package/2006/relationships"><Relationship Id="rId3" Type="http://schemas.openxmlformats.org/officeDocument/2006/relationships/hyperlink" Target="https://people.csail.mit.edu/sparis/publi/2006/eccv/Paris_06_Fast_Approximation.pdf" TargetMode="Externa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9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2.xml"/><Relationship Id="rId4" Type="http://schemas.openxmlformats.org/officeDocument/2006/relationships/image" Target="../media/image1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Image Filters</a:t>
            </a:r>
          </a:p>
        </p:txBody>
      </p:sp>
      <p:sp>
        <p:nvSpPr>
          <p:cNvPr id="3" name="Subtitle 2"/>
          <p:cNvSpPr>
            <a:spLocks noGrp="1"/>
          </p:cNvSpPr>
          <p:nvPr>
            <p:ph type="subTitle" idx="1"/>
          </p:nvPr>
        </p:nvSpPr>
        <p:spPr/>
        <p:txBody>
          <a:bodyPr/>
          <a:lstStyle/>
          <a:p>
            <a:r>
              <a:rPr lang="en-US" dirty="0"/>
              <a:t>Samuel Cheng</a:t>
            </a:r>
          </a:p>
          <a:p>
            <a:r>
              <a:rPr lang="en-US" dirty="0">
                <a:solidFill>
                  <a:schemeClr val="bg1">
                    <a:lumMod val="50000"/>
                  </a:schemeClr>
                </a:solidFill>
              </a:rPr>
              <a:t>Slide credits: Juan Carlos </a:t>
            </a:r>
            <a:r>
              <a:rPr lang="en-US" dirty="0" err="1">
                <a:solidFill>
                  <a:schemeClr val="bg1">
                    <a:lumMod val="50000"/>
                  </a:schemeClr>
                </a:solidFill>
              </a:rPr>
              <a:t>Niebles</a:t>
            </a:r>
            <a:r>
              <a:rPr lang="en-US" dirty="0">
                <a:solidFill>
                  <a:schemeClr val="bg1">
                    <a:lumMod val="50000"/>
                  </a:schemeClr>
                </a:solidFill>
              </a:rPr>
              <a:t>, </a:t>
            </a:r>
            <a:r>
              <a:rPr lang="en-US" dirty="0" err="1">
                <a:solidFill>
                  <a:schemeClr val="bg1">
                    <a:lumMod val="50000"/>
                  </a:schemeClr>
                </a:solidFill>
              </a:rPr>
              <a:t>Ranjay</a:t>
            </a:r>
            <a:r>
              <a:rPr lang="en-US" dirty="0">
                <a:solidFill>
                  <a:schemeClr val="bg1">
                    <a:lumMod val="50000"/>
                  </a:schemeClr>
                </a:solidFill>
              </a:rPr>
              <a:t> Krishna, James Hays, Noah </a:t>
            </a:r>
            <a:r>
              <a:rPr lang="en-US" dirty="0" err="1">
                <a:solidFill>
                  <a:schemeClr val="bg1">
                    <a:lumMod val="50000"/>
                  </a:schemeClr>
                </a:solidFill>
              </a:rPr>
              <a:t>Snavely</a:t>
            </a:r>
            <a:endParaRPr lang="en-US" dirty="0">
              <a:solidFill>
                <a:schemeClr val="bg1">
                  <a:lumMod val="50000"/>
                </a:schemeClr>
              </a:solidFill>
            </a:endParaRPr>
          </a:p>
        </p:txBody>
      </p:sp>
    </p:spTree>
    <p:extLst>
      <p:ext uri="{BB962C8B-B14F-4D97-AF65-F5344CB8AC3E}">
        <p14:creationId xmlns:p14="http://schemas.microsoft.com/office/powerpoint/2010/main" val="58214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3171" name="Group 3"/>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graphicFrame>
        <p:nvGraphicFramePr>
          <p:cNvPr id="263295" name="Group 127"/>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7112" name="Rectangle 251"/>
          <p:cNvSpPr>
            <a:spLocks noChangeArrowheads="1"/>
          </p:cNvSpPr>
          <p:nvPr/>
        </p:nvSpPr>
        <p:spPr bwMode="auto">
          <a:xfrm>
            <a:off x="5410200" y="2590800"/>
            <a:ext cx="3810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3420" name="Group 252"/>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37236" name="Rectangle 375"/>
          <p:cNvSpPr>
            <a:spLocks noChangeArrowheads="1"/>
          </p:cNvSpPr>
          <p:nvPr/>
        </p:nvSpPr>
        <p:spPr bwMode="auto">
          <a:xfrm>
            <a:off x="1066800" y="228600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37237"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2534"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238" name="Object 3"/>
          <p:cNvGraphicFramePr>
            <a:graphicFrameLocks noChangeAspect="1"/>
          </p:cNvGraphicFramePr>
          <p:nvPr>
            <p:extLst/>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2535"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239"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Image filtering</a:t>
            </a:r>
          </a:p>
        </p:txBody>
      </p:sp>
      <p:grpSp>
        <p:nvGrpSpPr>
          <p:cNvPr id="37240" name="Group 4"/>
          <p:cNvGrpSpPr>
            <a:grpSpLocks noChangeAspect="1"/>
          </p:cNvGrpSpPr>
          <p:nvPr/>
        </p:nvGrpSpPr>
        <p:grpSpPr bwMode="auto">
          <a:xfrm>
            <a:off x="7543800" y="304800"/>
            <a:ext cx="1143000" cy="973138"/>
            <a:chOff x="3799" y="2064"/>
            <a:chExt cx="1433" cy="1136"/>
          </a:xfrm>
        </p:grpSpPr>
        <p:grpSp>
          <p:nvGrpSpPr>
            <p:cNvPr id="37244" name="Group 5"/>
            <p:cNvGrpSpPr>
              <a:grpSpLocks/>
            </p:cNvGrpSpPr>
            <p:nvPr/>
          </p:nvGrpSpPr>
          <p:grpSpPr bwMode="auto">
            <a:xfrm>
              <a:off x="4080" y="2064"/>
              <a:ext cx="1152" cy="1136"/>
              <a:chOff x="144" y="144"/>
              <a:chExt cx="1152" cy="1136"/>
            </a:xfrm>
          </p:grpSpPr>
          <p:sp>
            <p:nvSpPr>
              <p:cNvPr id="37246"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47"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48"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49"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50"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51"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52"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53"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54"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7255"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256"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257"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258"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259"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260"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261"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262"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37245"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7241" name="Object 26"/>
          <p:cNvGraphicFramePr>
            <a:graphicFrameLocks noChangeAspect="1"/>
          </p:cNvGraphicFramePr>
          <p:nvPr>
            <p:extLst/>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12536"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242"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graphicFrame>
        <p:nvGraphicFramePr>
          <p:cNvPr id="33" name="Object 5"/>
          <p:cNvGraphicFramePr>
            <a:graphicFrameLocks noChangeAspect="1"/>
          </p:cNvGraphicFramePr>
          <p:nvPr>
            <p:extLst/>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2537"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9411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5219" name="Group 3"/>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graphicFrame>
        <p:nvGraphicFramePr>
          <p:cNvPr id="265343" name="Group 127"/>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8136" name="Rectangle 251"/>
          <p:cNvSpPr>
            <a:spLocks noChangeArrowheads="1"/>
          </p:cNvSpPr>
          <p:nvPr/>
        </p:nvSpPr>
        <p:spPr bwMode="auto">
          <a:xfrm>
            <a:off x="5791200" y="2590800"/>
            <a:ext cx="3810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5468" name="Group 252"/>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38260" name="Rectangle 375"/>
          <p:cNvSpPr>
            <a:spLocks noChangeArrowheads="1"/>
          </p:cNvSpPr>
          <p:nvPr/>
        </p:nvSpPr>
        <p:spPr bwMode="auto">
          <a:xfrm>
            <a:off x="1447800" y="228600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38261"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3558"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262" name="Object 3"/>
          <p:cNvGraphicFramePr>
            <a:graphicFrameLocks noChangeAspect="1"/>
          </p:cNvGraphicFramePr>
          <p:nvPr>
            <p:extLst/>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3559"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263"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Image filtering</a:t>
            </a:r>
          </a:p>
        </p:txBody>
      </p:sp>
      <p:grpSp>
        <p:nvGrpSpPr>
          <p:cNvPr id="38264" name="Group 4"/>
          <p:cNvGrpSpPr>
            <a:grpSpLocks noChangeAspect="1"/>
          </p:cNvGrpSpPr>
          <p:nvPr/>
        </p:nvGrpSpPr>
        <p:grpSpPr bwMode="auto">
          <a:xfrm>
            <a:off x="7543800" y="304800"/>
            <a:ext cx="1143000" cy="973138"/>
            <a:chOff x="3799" y="2064"/>
            <a:chExt cx="1433" cy="1136"/>
          </a:xfrm>
        </p:grpSpPr>
        <p:grpSp>
          <p:nvGrpSpPr>
            <p:cNvPr id="38268" name="Group 5"/>
            <p:cNvGrpSpPr>
              <a:grpSpLocks/>
            </p:cNvGrpSpPr>
            <p:nvPr/>
          </p:nvGrpSpPr>
          <p:grpSpPr bwMode="auto">
            <a:xfrm>
              <a:off x="4080" y="2064"/>
              <a:ext cx="1152" cy="1136"/>
              <a:chOff x="144" y="144"/>
              <a:chExt cx="1152" cy="1136"/>
            </a:xfrm>
          </p:grpSpPr>
          <p:sp>
            <p:nvSpPr>
              <p:cNvPr id="38270"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1"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2"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3"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4"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5"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6"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7"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8"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8279"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280"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281"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282"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283"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284"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285"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286"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38269"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8265" name="Object 26"/>
          <p:cNvGraphicFramePr>
            <a:graphicFrameLocks noChangeAspect="1"/>
          </p:cNvGraphicFramePr>
          <p:nvPr>
            <p:extLst/>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13560"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266"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graphicFrame>
        <p:nvGraphicFramePr>
          <p:cNvPr id="33" name="Object 5"/>
          <p:cNvGraphicFramePr>
            <a:graphicFrameLocks noChangeAspect="1"/>
          </p:cNvGraphicFramePr>
          <p:nvPr>
            <p:extLst/>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3561"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5920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7267" name="Group 3"/>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graphicFrame>
        <p:nvGraphicFramePr>
          <p:cNvPr id="267391" name="Group 127"/>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39160" name="Rectangle 251"/>
          <p:cNvSpPr>
            <a:spLocks noChangeArrowheads="1"/>
          </p:cNvSpPr>
          <p:nvPr/>
        </p:nvSpPr>
        <p:spPr bwMode="auto">
          <a:xfrm>
            <a:off x="6172200" y="2590800"/>
            <a:ext cx="3810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7516" name="Group 252"/>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39284" name="Rectangle 375"/>
          <p:cNvSpPr>
            <a:spLocks noChangeArrowheads="1"/>
          </p:cNvSpPr>
          <p:nvPr/>
        </p:nvSpPr>
        <p:spPr bwMode="auto">
          <a:xfrm>
            <a:off x="1752600" y="228600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39285"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4582"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9286" name="Object 3"/>
          <p:cNvGraphicFramePr>
            <a:graphicFrameLocks noChangeAspect="1"/>
          </p:cNvGraphicFramePr>
          <p:nvPr>
            <p:extLst/>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4583"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287"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Image filtering</a:t>
            </a:r>
          </a:p>
        </p:txBody>
      </p:sp>
      <p:grpSp>
        <p:nvGrpSpPr>
          <p:cNvPr id="39288" name="Group 4"/>
          <p:cNvGrpSpPr>
            <a:grpSpLocks noChangeAspect="1"/>
          </p:cNvGrpSpPr>
          <p:nvPr/>
        </p:nvGrpSpPr>
        <p:grpSpPr bwMode="auto">
          <a:xfrm>
            <a:off x="7543800" y="304800"/>
            <a:ext cx="1143000" cy="973138"/>
            <a:chOff x="3799" y="2064"/>
            <a:chExt cx="1433" cy="1136"/>
          </a:xfrm>
        </p:grpSpPr>
        <p:grpSp>
          <p:nvGrpSpPr>
            <p:cNvPr id="39292" name="Group 5"/>
            <p:cNvGrpSpPr>
              <a:grpSpLocks/>
            </p:cNvGrpSpPr>
            <p:nvPr/>
          </p:nvGrpSpPr>
          <p:grpSpPr bwMode="auto">
            <a:xfrm>
              <a:off x="4080" y="2064"/>
              <a:ext cx="1152" cy="1136"/>
              <a:chOff x="144" y="144"/>
              <a:chExt cx="1152" cy="1136"/>
            </a:xfrm>
          </p:grpSpPr>
          <p:sp>
            <p:nvSpPr>
              <p:cNvPr id="39294"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295"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296"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297"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298"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299"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300"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301"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302"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9303"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304"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305"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306"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307"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308"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309"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310"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39293"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9289" name="Object 26"/>
          <p:cNvGraphicFramePr>
            <a:graphicFrameLocks noChangeAspect="1"/>
          </p:cNvGraphicFramePr>
          <p:nvPr>
            <p:extLst/>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14584"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290"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graphicFrame>
        <p:nvGraphicFramePr>
          <p:cNvPr id="33" name="Object 5"/>
          <p:cNvGraphicFramePr>
            <a:graphicFrameLocks noChangeAspect="1"/>
          </p:cNvGraphicFramePr>
          <p:nvPr>
            <p:extLst/>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4585"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29373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5" name="Group 3"/>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0061" name="Rectangle 127"/>
          <p:cNvSpPr>
            <a:spLocks noChangeArrowheads="1"/>
          </p:cNvSpPr>
          <p:nvPr/>
        </p:nvSpPr>
        <p:spPr bwMode="auto">
          <a:xfrm>
            <a:off x="6477000" y="2590800"/>
            <a:ext cx="3810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9440" name="Group 128"/>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40185" name="Rectangle 252"/>
          <p:cNvSpPr>
            <a:spLocks noChangeArrowheads="1"/>
          </p:cNvSpPr>
          <p:nvPr/>
        </p:nvSpPr>
        <p:spPr bwMode="auto">
          <a:xfrm>
            <a:off x="2133600" y="228600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40186"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5606"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187" name="Object 3"/>
          <p:cNvGraphicFramePr>
            <a:graphicFrameLocks noChangeAspect="1"/>
          </p:cNvGraphicFramePr>
          <p:nvPr>
            <p:extLst/>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5607"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188"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Image filtering</a:t>
            </a:r>
          </a:p>
        </p:txBody>
      </p:sp>
      <p:grpSp>
        <p:nvGrpSpPr>
          <p:cNvPr id="40189" name="Group 4"/>
          <p:cNvGrpSpPr>
            <a:grpSpLocks noChangeAspect="1"/>
          </p:cNvGrpSpPr>
          <p:nvPr/>
        </p:nvGrpSpPr>
        <p:grpSpPr bwMode="auto">
          <a:xfrm>
            <a:off x="7543800" y="304800"/>
            <a:ext cx="1143000" cy="973138"/>
            <a:chOff x="3799" y="2064"/>
            <a:chExt cx="1433" cy="1136"/>
          </a:xfrm>
        </p:grpSpPr>
        <p:grpSp>
          <p:nvGrpSpPr>
            <p:cNvPr id="40193" name="Group 5"/>
            <p:cNvGrpSpPr>
              <a:grpSpLocks/>
            </p:cNvGrpSpPr>
            <p:nvPr/>
          </p:nvGrpSpPr>
          <p:grpSpPr bwMode="auto">
            <a:xfrm>
              <a:off x="4080" y="2064"/>
              <a:ext cx="1152" cy="1136"/>
              <a:chOff x="144" y="144"/>
              <a:chExt cx="1152" cy="1136"/>
            </a:xfrm>
          </p:grpSpPr>
          <p:sp>
            <p:nvSpPr>
              <p:cNvPr id="40195"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196"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197"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198"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199"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200"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201"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202"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203"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0204"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205"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206"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207"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208"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209"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210"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211"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0194"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0190" name="Object 26"/>
          <p:cNvGraphicFramePr>
            <a:graphicFrameLocks noChangeAspect="1"/>
          </p:cNvGraphicFramePr>
          <p:nvPr>
            <p:extLst/>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15608"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191"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graphicFrame>
        <p:nvGraphicFramePr>
          <p:cNvPr id="32" name="Object 5"/>
          <p:cNvGraphicFramePr>
            <a:graphicFrameLocks noChangeAspect="1"/>
          </p:cNvGraphicFramePr>
          <p:nvPr>
            <p:extLst/>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5609"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024347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5" name="Group 3"/>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1085" name="Rectangle 127"/>
          <p:cNvSpPr>
            <a:spLocks noChangeArrowheads="1"/>
          </p:cNvSpPr>
          <p:nvPr/>
        </p:nvSpPr>
        <p:spPr bwMode="auto">
          <a:xfrm>
            <a:off x="6172200" y="4343400"/>
            <a:ext cx="3810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9440" name="Group 128"/>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41209" name="Rectangle 252"/>
          <p:cNvSpPr>
            <a:spLocks noChangeArrowheads="1"/>
          </p:cNvSpPr>
          <p:nvPr/>
        </p:nvSpPr>
        <p:spPr bwMode="auto">
          <a:xfrm>
            <a:off x="1812925" y="402590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41210"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6630"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11" name="Object 3"/>
          <p:cNvGraphicFramePr>
            <a:graphicFrameLocks noChangeAspect="1"/>
          </p:cNvGraphicFramePr>
          <p:nvPr>
            <p:extLst/>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6631"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12"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Image filtering</a:t>
            </a:r>
          </a:p>
        </p:txBody>
      </p:sp>
      <p:grpSp>
        <p:nvGrpSpPr>
          <p:cNvPr id="41213" name="Group 4"/>
          <p:cNvGrpSpPr>
            <a:grpSpLocks noChangeAspect="1"/>
          </p:cNvGrpSpPr>
          <p:nvPr/>
        </p:nvGrpSpPr>
        <p:grpSpPr bwMode="auto">
          <a:xfrm>
            <a:off x="7543800" y="304800"/>
            <a:ext cx="1143000" cy="973138"/>
            <a:chOff x="3799" y="2064"/>
            <a:chExt cx="1433" cy="1136"/>
          </a:xfrm>
        </p:grpSpPr>
        <p:grpSp>
          <p:nvGrpSpPr>
            <p:cNvPr id="41218" name="Group 5"/>
            <p:cNvGrpSpPr>
              <a:grpSpLocks/>
            </p:cNvGrpSpPr>
            <p:nvPr/>
          </p:nvGrpSpPr>
          <p:grpSpPr bwMode="auto">
            <a:xfrm>
              <a:off x="4080" y="2064"/>
              <a:ext cx="1152" cy="1136"/>
              <a:chOff x="144" y="144"/>
              <a:chExt cx="1152" cy="1136"/>
            </a:xfrm>
          </p:grpSpPr>
          <p:sp>
            <p:nvSpPr>
              <p:cNvPr id="41220"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1"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2"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3"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4"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5"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6"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7"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8"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9"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0"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1"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2"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3"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4"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5"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6"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1219"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1214" name="Object 26"/>
          <p:cNvGraphicFramePr>
            <a:graphicFrameLocks noChangeAspect="1"/>
          </p:cNvGraphicFramePr>
          <p:nvPr>
            <p:extLst/>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16632"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15"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sp>
        <p:nvSpPr>
          <p:cNvPr id="41216" name="TextBox 31"/>
          <p:cNvSpPr txBox="1">
            <a:spLocks noChangeArrowheads="1"/>
          </p:cNvSpPr>
          <p:nvPr/>
        </p:nvSpPr>
        <p:spPr bwMode="auto">
          <a:xfrm>
            <a:off x="6216650" y="4351338"/>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prstClr val="black"/>
                </a:solidFill>
              </a:rPr>
              <a:t>?</a:t>
            </a:r>
          </a:p>
        </p:txBody>
      </p:sp>
      <p:graphicFrame>
        <p:nvGraphicFramePr>
          <p:cNvPr id="33" name="Object 5"/>
          <p:cNvGraphicFramePr>
            <a:graphicFrameLocks noChangeAspect="1"/>
          </p:cNvGraphicFramePr>
          <p:nvPr>
            <p:extLst/>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6633"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846560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5" name="Group 3"/>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2109" name="Rectangle 127"/>
          <p:cNvSpPr>
            <a:spLocks noChangeArrowheads="1"/>
          </p:cNvSpPr>
          <p:nvPr/>
        </p:nvSpPr>
        <p:spPr bwMode="auto">
          <a:xfrm>
            <a:off x="6858000" y="3657600"/>
            <a:ext cx="381000"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9440" name="Group 128"/>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42233" name="Rectangle 252"/>
          <p:cNvSpPr>
            <a:spLocks noChangeArrowheads="1"/>
          </p:cNvSpPr>
          <p:nvPr/>
        </p:nvSpPr>
        <p:spPr bwMode="auto">
          <a:xfrm>
            <a:off x="2514600" y="335280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42234"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7654"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35" name="Object 3"/>
          <p:cNvGraphicFramePr>
            <a:graphicFrameLocks noChangeAspect="1"/>
          </p:cNvGraphicFramePr>
          <p:nvPr>
            <p:extLst/>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7655"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236"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Image filtering</a:t>
            </a:r>
          </a:p>
        </p:txBody>
      </p:sp>
      <p:grpSp>
        <p:nvGrpSpPr>
          <p:cNvPr id="42237" name="Group 4"/>
          <p:cNvGrpSpPr>
            <a:grpSpLocks noChangeAspect="1"/>
          </p:cNvGrpSpPr>
          <p:nvPr/>
        </p:nvGrpSpPr>
        <p:grpSpPr bwMode="auto">
          <a:xfrm>
            <a:off x="7543800" y="304800"/>
            <a:ext cx="1143000" cy="973138"/>
            <a:chOff x="3799" y="2064"/>
            <a:chExt cx="1433" cy="1136"/>
          </a:xfrm>
        </p:grpSpPr>
        <p:grpSp>
          <p:nvGrpSpPr>
            <p:cNvPr id="42242" name="Group 5"/>
            <p:cNvGrpSpPr>
              <a:grpSpLocks/>
            </p:cNvGrpSpPr>
            <p:nvPr/>
          </p:nvGrpSpPr>
          <p:grpSpPr bwMode="auto">
            <a:xfrm>
              <a:off x="4080" y="2064"/>
              <a:ext cx="1152" cy="1136"/>
              <a:chOff x="144" y="144"/>
              <a:chExt cx="1152" cy="1136"/>
            </a:xfrm>
          </p:grpSpPr>
          <p:sp>
            <p:nvSpPr>
              <p:cNvPr id="42244"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5"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6"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7"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8"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9"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50"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51"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52"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53"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4"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5"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6"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7"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8"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9"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60"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2243"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2238" name="Object 26"/>
          <p:cNvGraphicFramePr>
            <a:graphicFrameLocks noChangeAspect="1"/>
          </p:cNvGraphicFramePr>
          <p:nvPr>
            <p:extLst/>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17656"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239"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sp>
        <p:nvSpPr>
          <p:cNvPr id="42240" name="TextBox 31"/>
          <p:cNvSpPr txBox="1">
            <a:spLocks noChangeArrowheads="1"/>
          </p:cNvSpPr>
          <p:nvPr/>
        </p:nvSpPr>
        <p:spPr bwMode="auto">
          <a:xfrm>
            <a:off x="6858000" y="3657600"/>
            <a:ext cx="325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prstClr val="black"/>
                </a:solidFill>
              </a:rPr>
              <a:t>?</a:t>
            </a:r>
          </a:p>
        </p:txBody>
      </p:sp>
      <p:graphicFrame>
        <p:nvGraphicFramePr>
          <p:cNvPr id="33" name="Object 5"/>
          <p:cNvGraphicFramePr>
            <a:graphicFrameLocks noChangeAspect="1"/>
          </p:cNvGraphicFramePr>
          <p:nvPr>
            <p:extLst/>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7657"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33154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1363" name="Group 3"/>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graphicFrame>
        <p:nvGraphicFramePr>
          <p:cNvPr id="271488" name="Group 128"/>
          <p:cNvGraphicFramePr>
            <a:graphicFrameLocks noGrp="1"/>
          </p:cNvGraphicFramePr>
          <p:nvPr>
            <p:ph idx="1"/>
          </p:nvPr>
        </p:nvGraphicFramePr>
        <p:xfrm>
          <a:off x="4724400" y="2286000"/>
          <a:ext cx="3581400" cy="3429000"/>
        </p:xfrm>
        <a:graphic>
          <a:graphicData uri="http://schemas.openxmlformats.org/drawingml/2006/table">
            <a:tbl>
              <a:tblPr/>
              <a:tblGrid>
                <a:gridCol w="357188">
                  <a:extLst>
                    <a:ext uri="{9D8B030D-6E8A-4147-A177-3AD203B41FA5}">
                      <a16:colId xmlns:a16="http://schemas.microsoft.com/office/drawing/2014/main" val="20000"/>
                    </a:ext>
                  </a:extLst>
                </a:gridCol>
                <a:gridCol w="360362">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60363">
                  <a:extLst>
                    <a:ext uri="{9D8B030D-6E8A-4147-A177-3AD203B41FA5}">
                      <a16:colId xmlns:a16="http://schemas.microsoft.com/office/drawing/2014/main" val="20003"/>
                    </a:ext>
                  </a:extLst>
                </a:gridCol>
                <a:gridCol w="357187">
                  <a:extLst>
                    <a:ext uri="{9D8B030D-6E8A-4147-A177-3AD203B41FA5}">
                      <a16:colId xmlns:a16="http://schemas.microsoft.com/office/drawing/2014/main" val="20004"/>
                    </a:ext>
                  </a:extLst>
                </a:gridCol>
                <a:gridCol w="357188">
                  <a:extLst>
                    <a:ext uri="{9D8B030D-6E8A-4147-A177-3AD203B41FA5}">
                      <a16:colId xmlns:a16="http://schemas.microsoft.com/office/drawing/2014/main" val="20005"/>
                    </a:ext>
                  </a:extLst>
                </a:gridCol>
                <a:gridCol w="360362">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60363">
                  <a:extLst>
                    <a:ext uri="{9D8B030D-6E8A-4147-A177-3AD203B41FA5}">
                      <a16:colId xmlns:a16="http://schemas.microsoft.com/office/drawing/2014/main" val="20008"/>
                    </a:ext>
                  </a:extLst>
                </a:gridCol>
                <a:gridCol w="357187">
                  <a:extLst>
                    <a:ext uri="{9D8B030D-6E8A-4147-A177-3AD203B41FA5}">
                      <a16:colId xmlns:a16="http://schemas.microsoft.com/office/drawing/2014/main" val="20009"/>
                    </a:ext>
                  </a:extLst>
                </a:gridCol>
              </a:tblGrid>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40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40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80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80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80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80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2B2B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60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40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6969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808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7777"/>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F5F5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43256"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8678"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257" name="Object 3"/>
          <p:cNvGraphicFramePr>
            <a:graphicFrameLocks noChangeAspect="1"/>
          </p:cNvGraphicFramePr>
          <p:nvPr>
            <p:extLst/>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8679"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258"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Image filtering</a:t>
            </a:r>
          </a:p>
        </p:txBody>
      </p:sp>
      <p:grpSp>
        <p:nvGrpSpPr>
          <p:cNvPr id="43259" name="Group 4"/>
          <p:cNvGrpSpPr>
            <a:grpSpLocks/>
          </p:cNvGrpSpPr>
          <p:nvPr/>
        </p:nvGrpSpPr>
        <p:grpSpPr bwMode="auto">
          <a:xfrm>
            <a:off x="6477000" y="304800"/>
            <a:ext cx="685800" cy="584200"/>
            <a:chOff x="3799" y="2064"/>
            <a:chExt cx="1433" cy="1136"/>
          </a:xfrm>
        </p:grpSpPr>
        <p:grpSp>
          <p:nvGrpSpPr>
            <p:cNvPr id="43263" name="Group 5"/>
            <p:cNvGrpSpPr>
              <a:grpSpLocks/>
            </p:cNvGrpSpPr>
            <p:nvPr/>
          </p:nvGrpSpPr>
          <p:grpSpPr bwMode="auto">
            <a:xfrm>
              <a:off x="4080" y="2064"/>
              <a:ext cx="1152" cy="1136"/>
              <a:chOff x="144" y="144"/>
              <a:chExt cx="1152" cy="1136"/>
            </a:xfrm>
          </p:grpSpPr>
          <p:sp>
            <p:nvSpPr>
              <p:cNvPr id="43265"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66"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67"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68"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69"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70"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71"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72"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73"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3274"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3275"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3276"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3277"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3278"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3279"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3280"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3281"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3264" name="Picture 23" descr="txp_fig"/>
            <p:cNvPicPr>
              <a:picLocks noChangeAspect="1" noChangeArrowheads="1"/>
            </p:cNvPicPr>
            <p:nvPr>
              <p:custDataLst>
                <p:tags r:id="rId2"/>
              </p:custDataLst>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3260" name="Object 26"/>
          <p:cNvGraphicFramePr>
            <a:graphicFrameLocks noChangeAspect="1"/>
          </p:cNvGraphicFramePr>
          <p:nvPr>
            <p:extLst/>
          </p:nvPr>
        </p:nvGraphicFramePr>
        <p:xfrm>
          <a:off x="5287963" y="228600"/>
          <a:ext cx="1092200" cy="563563"/>
        </p:xfrm>
        <a:graphic>
          <a:graphicData uri="http://schemas.openxmlformats.org/presentationml/2006/ole">
            <mc:AlternateContent xmlns:mc="http://schemas.openxmlformats.org/markup-compatibility/2006">
              <mc:Choice xmlns:v="urn:schemas-microsoft-com:vml" Requires="v">
                <p:oleObj spid="_x0000_s18680"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5287963" y="2286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261"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graphicFrame>
        <p:nvGraphicFramePr>
          <p:cNvPr id="43262" name="Object 5"/>
          <p:cNvGraphicFramePr>
            <a:graphicFrameLocks noChangeAspect="1"/>
          </p:cNvGraphicFramePr>
          <p:nvPr>
            <p:extLst/>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8681"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31264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533400" y="1981200"/>
            <a:ext cx="419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dirty="0">
                <a:solidFill>
                  <a:prstClr val="black"/>
                </a:solidFill>
              </a:rPr>
              <a:t>What does it do?</a:t>
            </a:r>
          </a:p>
          <a:p>
            <a:pPr eaLnBrk="1" hangingPunct="1">
              <a:spcBef>
                <a:spcPct val="20000"/>
              </a:spcBef>
              <a:buFontTx/>
              <a:buChar char="•"/>
            </a:pPr>
            <a:r>
              <a:rPr lang="en-US" altLang="en-US" sz="2400" dirty="0">
                <a:solidFill>
                  <a:prstClr val="black"/>
                </a:solidFill>
              </a:rPr>
              <a:t>Replaces each pixel with an average of its neighborhood</a:t>
            </a:r>
            <a:endParaRPr lang="en-US" altLang="en-US" sz="2000" dirty="0">
              <a:solidFill>
                <a:prstClr val="black"/>
              </a:solidFill>
            </a:endParaRPr>
          </a:p>
          <a:p>
            <a:pPr eaLnBrk="1" hangingPunct="1">
              <a:spcBef>
                <a:spcPct val="20000"/>
              </a:spcBef>
              <a:buFontTx/>
              <a:buChar char="•"/>
            </a:pPr>
            <a:endParaRPr lang="en-US" altLang="en-US" sz="2000" dirty="0">
              <a:solidFill>
                <a:prstClr val="black"/>
              </a:solidFill>
            </a:endParaRPr>
          </a:p>
          <a:p>
            <a:pPr eaLnBrk="1" hangingPunct="1">
              <a:spcBef>
                <a:spcPct val="20000"/>
              </a:spcBef>
              <a:buFontTx/>
              <a:buChar char="•"/>
            </a:pPr>
            <a:r>
              <a:rPr lang="en-US" altLang="en-US" sz="2400" dirty="0">
                <a:solidFill>
                  <a:prstClr val="black"/>
                </a:solidFill>
              </a:rPr>
              <a:t>Achieve smoothing effect (remove sharp features)</a:t>
            </a:r>
          </a:p>
          <a:p>
            <a:pPr marL="0" indent="0" eaLnBrk="1" hangingPunct="1">
              <a:spcBef>
                <a:spcPct val="20000"/>
              </a:spcBef>
            </a:pPr>
            <a:endParaRPr lang="en-US" altLang="en-US" sz="2400" dirty="0">
              <a:solidFill>
                <a:prstClr val="black"/>
              </a:solidFill>
            </a:endParaRPr>
          </a:p>
        </p:txBody>
      </p:sp>
      <p:grpSp>
        <p:nvGrpSpPr>
          <p:cNvPr id="44035" name="Group 4"/>
          <p:cNvGrpSpPr>
            <a:grpSpLocks/>
          </p:cNvGrpSpPr>
          <p:nvPr/>
        </p:nvGrpSpPr>
        <p:grpSpPr bwMode="auto">
          <a:xfrm>
            <a:off x="5486400" y="2514600"/>
            <a:ext cx="2274888" cy="1803400"/>
            <a:chOff x="3799" y="2064"/>
            <a:chExt cx="1433" cy="1136"/>
          </a:xfrm>
        </p:grpSpPr>
        <p:grpSp>
          <p:nvGrpSpPr>
            <p:cNvPr id="44039" name="Group 5"/>
            <p:cNvGrpSpPr>
              <a:grpSpLocks/>
            </p:cNvGrpSpPr>
            <p:nvPr/>
          </p:nvGrpSpPr>
          <p:grpSpPr bwMode="auto">
            <a:xfrm>
              <a:off x="4080" y="2064"/>
              <a:ext cx="1152" cy="1136"/>
              <a:chOff x="144" y="144"/>
              <a:chExt cx="1152" cy="1136"/>
            </a:xfrm>
          </p:grpSpPr>
          <p:sp>
            <p:nvSpPr>
              <p:cNvPr id="44041"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2"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3"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4"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5"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6"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7"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8"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9"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50"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1"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2"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3"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4"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5"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6"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7"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4040" name="Picture 23" descr="txp_fig"/>
            <p:cNvPicPr>
              <a:picLocks noChangeAspect="1" noChangeArrowheads="1"/>
            </p:cNvPicPr>
            <p:nvPr>
              <p:custDataLst>
                <p:tags r:id="rId2"/>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6" name="Text Box 24"/>
          <p:cNvSpPr txBox="1">
            <a:spLocks noChangeArrowheads="1"/>
          </p:cNvSpPr>
          <p:nvPr/>
        </p:nvSpPr>
        <p:spPr bwMode="auto">
          <a:xfrm>
            <a:off x="6019800" y="6400800"/>
            <a:ext cx="301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solidFill>
                  <a:prstClr val="black"/>
                </a:solidFill>
              </a:rPr>
              <a:t>Slide credit: David Lowe (UBC)</a:t>
            </a:r>
          </a:p>
        </p:txBody>
      </p:sp>
      <p:graphicFrame>
        <p:nvGraphicFramePr>
          <p:cNvPr id="44037" name="Object 25"/>
          <p:cNvGraphicFramePr>
            <a:graphicFrameLocks noChangeAspect="1"/>
          </p:cNvGraphicFramePr>
          <p:nvPr>
            <p:extLst/>
          </p:nvPr>
        </p:nvGraphicFramePr>
        <p:xfrm>
          <a:off x="6354763" y="1752600"/>
          <a:ext cx="1090612" cy="563563"/>
        </p:xfrm>
        <a:graphic>
          <a:graphicData uri="http://schemas.openxmlformats.org/presentationml/2006/ole">
            <mc:AlternateContent xmlns:mc="http://schemas.openxmlformats.org/markup-compatibility/2006">
              <mc:Choice xmlns:v="urn:schemas-microsoft-com:vml" Requires="v">
                <p:oleObj spid="_x0000_s19519" name="Equation" r:id="rId5" imgW="393480" imgH="203040" progId="Equation.3">
                  <p:embed/>
                </p:oleObj>
              </mc:Choice>
              <mc:Fallback>
                <p:oleObj name="Equation" r:id="rId5" imgW="393480" imgH="203040" progId="Equation.3">
                  <p:embed/>
                  <p:pic>
                    <p:nvPicPr>
                      <p:cNvPr id="0" name=""/>
                      <p:cNvPicPr>
                        <a:picLocks noChangeAspect="1" noChangeArrowheads="1"/>
                      </p:cNvPicPr>
                      <p:nvPr/>
                    </p:nvPicPr>
                    <p:blipFill>
                      <a:blip r:embed="rId6"/>
                      <a:srcRect/>
                      <a:stretch>
                        <a:fillRect/>
                      </a:stretch>
                    </p:blipFill>
                    <p:spPr bwMode="auto">
                      <a:xfrm>
                        <a:off x="6354763" y="1752600"/>
                        <a:ext cx="109061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Rectangle 16"/>
          <p:cNvSpPr txBox="1">
            <a:spLocks noChangeArrowheads="1"/>
          </p:cNvSpPr>
          <p:nvPr/>
        </p:nvSpPr>
        <p:spPr>
          <a:xfrm>
            <a:off x="457200" y="0"/>
            <a:ext cx="8229600" cy="1143000"/>
          </a:xfrm>
          <a:prstGeom prst="rect">
            <a:avLst/>
          </a:prstGeom>
          <a:noFill/>
        </p:spPr>
        <p:txBody>
          <a:bodyPr/>
          <a:lstStyle/>
          <a:p>
            <a:pPr>
              <a:defRPr/>
            </a:pPr>
            <a:r>
              <a:rPr lang="en-US" sz="3600" dirty="0">
                <a:solidFill>
                  <a:prstClr val="black"/>
                </a:solidFill>
                <a:latin typeface="Calibri"/>
                <a:cs typeface="Arial" panose="020B0604020202020204" pitchFamily="34" charset="0"/>
              </a:rPr>
              <a:t>Box Filter</a:t>
            </a:r>
          </a:p>
        </p:txBody>
      </p:sp>
    </p:spTree>
    <p:extLst>
      <p:ext uri="{BB962C8B-B14F-4D97-AF65-F5344CB8AC3E}">
        <p14:creationId xmlns:p14="http://schemas.microsoft.com/office/powerpoint/2010/main" val="36863183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533400" y="1981200"/>
            <a:ext cx="4191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800" dirty="0">
                <a:solidFill>
                  <a:prstClr val="black"/>
                </a:solidFill>
              </a:rPr>
              <a:t>What does it do?</a:t>
            </a:r>
          </a:p>
          <a:p>
            <a:pPr eaLnBrk="1" hangingPunct="1">
              <a:spcBef>
                <a:spcPct val="20000"/>
              </a:spcBef>
              <a:buFontTx/>
              <a:buChar char="•"/>
            </a:pPr>
            <a:r>
              <a:rPr lang="en-US" altLang="en-US" sz="2400" dirty="0">
                <a:solidFill>
                  <a:prstClr val="black"/>
                </a:solidFill>
              </a:rPr>
              <a:t>Replaces each pixel with an average of its neighborhood</a:t>
            </a:r>
            <a:endParaRPr lang="en-US" altLang="en-US" sz="2000" dirty="0">
              <a:solidFill>
                <a:prstClr val="black"/>
              </a:solidFill>
            </a:endParaRPr>
          </a:p>
          <a:p>
            <a:pPr eaLnBrk="1" hangingPunct="1">
              <a:spcBef>
                <a:spcPct val="20000"/>
              </a:spcBef>
              <a:buFontTx/>
              <a:buChar char="•"/>
            </a:pPr>
            <a:endParaRPr lang="en-US" altLang="en-US" sz="2000" dirty="0">
              <a:solidFill>
                <a:prstClr val="black"/>
              </a:solidFill>
            </a:endParaRPr>
          </a:p>
          <a:p>
            <a:pPr eaLnBrk="1" hangingPunct="1">
              <a:spcBef>
                <a:spcPct val="20000"/>
              </a:spcBef>
              <a:buFontTx/>
              <a:buChar char="•"/>
            </a:pPr>
            <a:r>
              <a:rPr lang="en-US" altLang="en-US" sz="2400" dirty="0">
                <a:solidFill>
                  <a:prstClr val="black"/>
                </a:solidFill>
              </a:rPr>
              <a:t>Achieve smoothing effect (remove sharp features)</a:t>
            </a:r>
          </a:p>
          <a:p>
            <a:pPr eaLnBrk="1" hangingPunct="1">
              <a:spcBef>
                <a:spcPct val="20000"/>
              </a:spcBef>
              <a:buFontTx/>
              <a:buChar char="•"/>
            </a:pPr>
            <a:endParaRPr lang="en-US" altLang="en-US" sz="2400" dirty="0">
              <a:solidFill>
                <a:prstClr val="black"/>
              </a:solidFill>
            </a:endParaRPr>
          </a:p>
          <a:p>
            <a:pPr eaLnBrk="1" hangingPunct="1">
              <a:spcBef>
                <a:spcPct val="20000"/>
              </a:spcBef>
              <a:buFontTx/>
              <a:buChar char="•"/>
            </a:pPr>
            <a:r>
              <a:rPr lang="en-US" altLang="en-US" sz="2400" dirty="0">
                <a:solidFill>
                  <a:prstClr val="black"/>
                </a:solidFill>
              </a:rPr>
              <a:t>Why does it sum to one?</a:t>
            </a:r>
          </a:p>
          <a:p>
            <a:pPr marL="0" indent="0" eaLnBrk="1" hangingPunct="1">
              <a:spcBef>
                <a:spcPct val="20000"/>
              </a:spcBef>
            </a:pPr>
            <a:endParaRPr lang="en-US" altLang="en-US" sz="2400" dirty="0">
              <a:solidFill>
                <a:prstClr val="black"/>
              </a:solidFill>
            </a:endParaRPr>
          </a:p>
        </p:txBody>
      </p:sp>
      <p:grpSp>
        <p:nvGrpSpPr>
          <p:cNvPr id="44035" name="Group 4"/>
          <p:cNvGrpSpPr>
            <a:grpSpLocks/>
          </p:cNvGrpSpPr>
          <p:nvPr/>
        </p:nvGrpSpPr>
        <p:grpSpPr bwMode="auto">
          <a:xfrm>
            <a:off x="5486400" y="2514600"/>
            <a:ext cx="2274888" cy="1803400"/>
            <a:chOff x="3799" y="2064"/>
            <a:chExt cx="1433" cy="1136"/>
          </a:xfrm>
        </p:grpSpPr>
        <p:grpSp>
          <p:nvGrpSpPr>
            <p:cNvPr id="44039" name="Group 5"/>
            <p:cNvGrpSpPr>
              <a:grpSpLocks/>
            </p:cNvGrpSpPr>
            <p:nvPr/>
          </p:nvGrpSpPr>
          <p:grpSpPr bwMode="auto">
            <a:xfrm>
              <a:off x="4080" y="2064"/>
              <a:ext cx="1152" cy="1136"/>
              <a:chOff x="144" y="144"/>
              <a:chExt cx="1152" cy="1136"/>
            </a:xfrm>
          </p:grpSpPr>
          <p:sp>
            <p:nvSpPr>
              <p:cNvPr id="44041"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2"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3"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4"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5"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6"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7"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8"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49"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050"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1"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2"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3"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4"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5"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6"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4057"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4040" name="Picture 23" descr="txp_fig"/>
            <p:cNvPicPr>
              <a:picLocks noChangeAspect="1" noChangeArrowheads="1"/>
            </p:cNvPicPr>
            <p:nvPr>
              <p:custDataLst>
                <p:tags r:id="rId2"/>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6" name="Text Box 24"/>
          <p:cNvSpPr txBox="1">
            <a:spLocks noChangeArrowheads="1"/>
          </p:cNvSpPr>
          <p:nvPr/>
        </p:nvSpPr>
        <p:spPr bwMode="auto">
          <a:xfrm>
            <a:off x="6019800" y="6400800"/>
            <a:ext cx="3019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600">
                <a:solidFill>
                  <a:prstClr val="black"/>
                </a:solidFill>
              </a:rPr>
              <a:t>Slide credit: David Lowe (UBC)</a:t>
            </a:r>
          </a:p>
        </p:txBody>
      </p:sp>
      <p:graphicFrame>
        <p:nvGraphicFramePr>
          <p:cNvPr id="44037" name="Object 25"/>
          <p:cNvGraphicFramePr>
            <a:graphicFrameLocks noChangeAspect="1"/>
          </p:cNvGraphicFramePr>
          <p:nvPr>
            <p:extLst/>
          </p:nvPr>
        </p:nvGraphicFramePr>
        <p:xfrm>
          <a:off x="6354763" y="1752600"/>
          <a:ext cx="1090612" cy="563563"/>
        </p:xfrm>
        <a:graphic>
          <a:graphicData uri="http://schemas.openxmlformats.org/presentationml/2006/ole">
            <mc:AlternateContent xmlns:mc="http://schemas.openxmlformats.org/markup-compatibility/2006">
              <mc:Choice xmlns:v="urn:schemas-microsoft-com:vml" Requires="v">
                <p:oleObj spid="_x0000_s20543" name="Equation" r:id="rId5" imgW="393480" imgH="203040" progId="Equation.3">
                  <p:embed/>
                </p:oleObj>
              </mc:Choice>
              <mc:Fallback>
                <p:oleObj name="Equation" r:id="rId5" imgW="393480" imgH="203040" progId="Equation.3">
                  <p:embed/>
                  <p:pic>
                    <p:nvPicPr>
                      <p:cNvPr id="0" name=""/>
                      <p:cNvPicPr>
                        <a:picLocks noChangeAspect="1" noChangeArrowheads="1"/>
                      </p:cNvPicPr>
                      <p:nvPr/>
                    </p:nvPicPr>
                    <p:blipFill>
                      <a:blip r:embed="rId6"/>
                      <a:srcRect/>
                      <a:stretch>
                        <a:fillRect/>
                      </a:stretch>
                    </p:blipFill>
                    <p:spPr bwMode="auto">
                      <a:xfrm>
                        <a:off x="6354763" y="1752600"/>
                        <a:ext cx="1090612"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Rectangle 16"/>
          <p:cNvSpPr txBox="1">
            <a:spLocks noChangeArrowheads="1"/>
          </p:cNvSpPr>
          <p:nvPr/>
        </p:nvSpPr>
        <p:spPr>
          <a:xfrm>
            <a:off x="457200" y="0"/>
            <a:ext cx="8229600" cy="1143000"/>
          </a:xfrm>
          <a:prstGeom prst="rect">
            <a:avLst/>
          </a:prstGeom>
          <a:noFill/>
        </p:spPr>
        <p:txBody>
          <a:bodyPr/>
          <a:lstStyle/>
          <a:p>
            <a:pPr>
              <a:defRPr/>
            </a:pPr>
            <a:r>
              <a:rPr lang="en-US" sz="3600" dirty="0">
                <a:solidFill>
                  <a:prstClr val="black"/>
                </a:solidFill>
                <a:latin typeface="Calibri"/>
                <a:cs typeface="Arial" panose="020B0604020202020204" pitchFamily="34" charset="0"/>
              </a:rPr>
              <a:t>Box Filter</a:t>
            </a:r>
          </a:p>
        </p:txBody>
      </p:sp>
    </p:spTree>
    <p:extLst>
      <p:ext uri="{BB962C8B-B14F-4D97-AF65-F5344CB8AC3E}">
        <p14:creationId xmlns:p14="http://schemas.microsoft.com/office/powerpoint/2010/main" val="37900506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860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9050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Smoothing with box filter</a:t>
            </a:r>
          </a:p>
        </p:txBody>
      </p:sp>
      <p:sp>
        <p:nvSpPr>
          <p:cNvPr id="6" name="Rectangle 5"/>
          <p:cNvSpPr/>
          <p:nvPr/>
        </p:nvSpPr>
        <p:spPr>
          <a:xfrm>
            <a:off x="8243882" y="14177"/>
            <a:ext cx="900118" cy="276999"/>
          </a:xfrm>
          <a:prstGeom prst="rect">
            <a:avLst/>
          </a:prstGeom>
        </p:spPr>
        <p:txBody>
          <a:bodyPr wrap="none">
            <a:spAutoFit/>
          </a:bodyPr>
          <a:lstStyle/>
          <a:p>
            <a:r>
              <a:rPr lang="en-US" sz="1200" dirty="0">
                <a:latin typeface="+mn-lt"/>
              </a:rPr>
              <a:t>James Hays</a:t>
            </a:r>
          </a:p>
        </p:txBody>
      </p:sp>
    </p:spTree>
    <p:extLst>
      <p:ext uri="{BB962C8B-B14F-4D97-AF65-F5344CB8AC3E}">
        <p14:creationId xmlns:p14="http://schemas.microsoft.com/office/powerpoint/2010/main" val="27982713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40316" cy="914400"/>
          </a:xfrm>
        </p:spPr>
        <p:txBody>
          <a:bodyPr>
            <a:normAutofit fontScale="90000"/>
          </a:bodyPr>
          <a:lstStyle/>
          <a:p>
            <a:r>
              <a:rPr lang="en-US" dirty="0"/>
              <a:t>Image resolution vs radiometric Resolution</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81000" y="2209800"/>
            <a:ext cx="2034716" cy="2255715"/>
          </a:xfrm>
          <a:prstGeom prst="rect">
            <a:avLst/>
          </a:prstGeom>
        </p:spPr>
      </p:pic>
      <p:sp>
        <p:nvSpPr>
          <p:cNvPr id="11" name="TextBox 10"/>
          <p:cNvSpPr txBox="1"/>
          <p:nvPr/>
        </p:nvSpPr>
        <p:spPr>
          <a:xfrm>
            <a:off x="419100" y="4572000"/>
            <a:ext cx="1958516" cy="369332"/>
          </a:xfrm>
          <a:prstGeom prst="rect">
            <a:avLst/>
          </a:prstGeom>
          <a:noFill/>
        </p:spPr>
        <p:txBody>
          <a:bodyPr wrap="square" rtlCol="0">
            <a:spAutoFit/>
          </a:bodyPr>
          <a:lstStyle/>
          <a:p>
            <a:r>
              <a:rPr lang="en-US" dirty="0"/>
              <a:t>8 bit – 256 levels</a:t>
            </a:r>
          </a:p>
        </p:txBody>
      </p:sp>
      <p:sp>
        <p:nvSpPr>
          <p:cNvPr id="12" name="TextBox 11"/>
          <p:cNvSpPr txBox="1"/>
          <p:nvPr/>
        </p:nvSpPr>
        <p:spPr>
          <a:xfrm>
            <a:off x="7010400" y="4572000"/>
            <a:ext cx="1958516" cy="369332"/>
          </a:xfrm>
          <a:prstGeom prst="rect">
            <a:avLst/>
          </a:prstGeom>
          <a:noFill/>
        </p:spPr>
        <p:txBody>
          <a:bodyPr wrap="square" rtlCol="0">
            <a:spAutoFit/>
          </a:bodyPr>
          <a:lstStyle/>
          <a:p>
            <a:r>
              <a:rPr lang="en-US" dirty="0"/>
              <a:t>1 bit – 2 levels</a:t>
            </a:r>
          </a:p>
        </p:txBody>
      </p:sp>
      <p:pic>
        <p:nvPicPr>
          <p:cNvPr id="13" name="Picture 12"/>
          <p:cNvPicPr>
            <a:picLocks noChangeAspect="1"/>
          </p:cNvPicPr>
          <p:nvPr/>
        </p:nvPicPr>
        <p:blipFill>
          <a:blip r:embed="rId4"/>
          <a:stretch>
            <a:fillRect/>
          </a:stretch>
        </p:blipFill>
        <p:spPr>
          <a:xfrm>
            <a:off x="6854391" y="2209798"/>
            <a:ext cx="2034716" cy="2255715"/>
          </a:xfrm>
          <a:prstGeom prst="rect">
            <a:avLst/>
          </a:prstGeom>
        </p:spPr>
      </p:pic>
      <p:pic>
        <p:nvPicPr>
          <p:cNvPr id="14" name="Picture 13"/>
          <p:cNvPicPr>
            <a:picLocks noChangeAspect="1"/>
          </p:cNvPicPr>
          <p:nvPr/>
        </p:nvPicPr>
        <p:blipFill>
          <a:blip r:embed="rId5"/>
          <a:stretch>
            <a:fillRect/>
          </a:stretch>
        </p:blipFill>
        <p:spPr>
          <a:xfrm>
            <a:off x="4686300" y="2209797"/>
            <a:ext cx="2034716" cy="2255715"/>
          </a:xfrm>
          <a:prstGeom prst="rect">
            <a:avLst/>
          </a:prstGeom>
        </p:spPr>
      </p:pic>
      <p:sp>
        <p:nvSpPr>
          <p:cNvPr id="15" name="TextBox 14"/>
          <p:cNvSpPr txBox="1"/>
          <p:nvPr/>
        </p:nvSpPr>
        <p:spPr>
          <a:xfrm>
            <a:off x="4865009" y="4572000"/>
            <a:ext cx="1958516" cy="369332"/>
          </a:xfrm>
          <a:prstGeom prst="rect">
            <a:avLst/>
          </a:prstGeom>
          <a:noFill/>
        </p:spPr>
        <p:txBody>
          <a:bodyPr wrap="square" rtlCol="0">
            <a:spAutoFit/>
          </a:bodyPr>
          <a:lstStyle/>
          <a:p>
            <a:r>
              <a:rPr lang="en-US" dirty="0"/>
              <a:t>2 bit – 4 levels</a:t>
            </a:r>
          </a:p>
        </p:txBody>
      </p:sp>
      <p:pic>
        <p:nvPicPr>
          <p:cNvPr id="16" name="Picture 15"/>
          <p:cNvPicPr>
            <a:picLocks noChangeAspect="1"/>
          </p:cNvPicPr>
          <p:nvPr/>
        </p:nvPicPr>
        <p:blipFill>
          <a:blip r:embed="rId6"/>
          <a:stretch>
            <a:fillRect/>
          </a:stretch>
        </p:blipFill>
        <p:spPr>
          <a:xfrm>
            <a:off x="2537284" y="2204010"/>
            <a:ext cx="2034716" cy="2255715"/>
          </a:xfrm>
          <a:prstGeom prst="rect">
            <a:avLst/>
          </a:prstGeom>
        </p:spPr>
      </p:pic>
      <p:sp>
        <p:nvSpPr>
          <p:cNvPr id="17" name="TextBox 16"/>
          <p:cNvSpPr txBox="1"/>
          <p:nvPr/>
        </p:nvSpPr>
        <p:spPr>
          <a:xfrm>
            <a:off x="2677743" y="4572000"/>
            <a:ext cx="1958516" cy="369332"/>
          </a:xfrm>
          <a:prstGeom prst="rect">
            <a:avLst/>
          </a:prstGeom>
          <a:noFill/>
        </p:spPr>
        <p:txBody>
          <a:bodyPr wrap="square" rtlCol="0">
            <a:spAutoFit/>
          </a:bodyPr>
          <a:lstStyle/>
          <a:p>
            <a:r>
              <a:rPr lang="en-US" dirty="0"/>
              <a:t>4 bit – 16 levels</a:t>
            </a:r>
          </a:p>
        </p:txBody>
      </p:sp>
    </p:spTree>
    <p:extLst>
      <p:ext uri="{BB962C8B-B14F-4D97-AF65-F5344CB8AC3E}">
        <p14:creationId xmlns:p14="http://schemas.microsoft.com/office/powerpoint/2010/main" val="2636515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74862" y="74930"/>
            <a:ext cx="7886700" cy="1325563"/>
          </a:xfrm>
        </p:spPr>
        <p:txBody>
          <a:bodyPr>
            <a:normAutofit/>
          </a:bodyPr>
          <a:lstStyle/>
          <a:p>
            <a:r>
              <a:rPr lang="en-US" altLang="en-US" sz="3600" dirty="0"/>
              <a:t>Image filtering</a:t>
            </a:r>
          </a:p>
        </p:txBody>
      </p:sp>
      <p:sp>
        <p:nvSpPr>
          <p:cNvPr id="3" name="Content Placeholder 2"/>
          <p:cNvSpPr>
            <a:spLocks noGrp="1"/>
          </p:cNvSpPr>
          <p:nvPr>
            <p:ph idx="1"/>
          </p:nvPr>
        </p:nvSpPr>
        <p:spPr>
          <a:xfrm>
            <a:off x="457200" y="1305915"/>
            <a:ext cx="8229600" cy="4953000"/>
          </a:xfrm>
        </p:spPr>
        <p:txBody>
          <a:bodyPr>
            <a:normAutofit/>
          </a:bodyPr>
          <a:lstStyle/>
          <a:p>
            <a:r>
              <a:rPr lang="en-US" altLang="en-US" sz="2800" dirty="0"/>
              <a:t>Image filtering: </a:t>
            </a:r>
          </a:p>
          <a:p>
            <a:pPr lvl="1"/>
            <a:r>
              <a:rPr lang="en-US" altLang="en-US" sz="2400" dirty="0"/>
              <a:t>Compute function of local neighborhood at each position</a:t>
            </a:r>
          </a:p>
          <a:p>
            <a:pPr marL="0" indent="0">
              <a:buNone/>
            </a:pPr>
            <a:endParaRPr lang="en-US" altLang="en-US" sz="2800" dirty="0"/>
          </a:p>
          <a:p>
            <a:r>
              <a:rPr lang="en-US" altLang="en-US" sz="2800" dirty="0"/>
              <a:t>Really important!</a:t>
            </a:r>
          </a:p>
          <a:p>
            <a:pPr lvl="1"/>
            <a:r>
              <a:rPr lang="en-US" altLang="en-US" sz="2400" dirty="0"/>
              <a:t>Enhance images</a:t>
            </a:r>
          </a:p>
          <a:p>
            <a:pPr lvl="2"/>
            <a:r>
              <a:rPr lang="en-US" altLang="en-US" sz="2000" dirty="0" err="1"/>
              <a:t>Denoise</a:t>
            </a:r>
            <a:r>
              <a:rPr lang="en-US" altLang="en-US" sz="2000" dirty="0"/>
              <a:t>, resize, increase contrast, etc.</a:t>
            </a:r>
            <a:endParaRPr lang="en-US" altLang="en-US" sz="2800" dirty="0"/>
          </a:p>
          <a:p>
            <a:pPr lvl="1"/>
            <a:r>
              <a:rPr lang="en-US" altLang="en-US" sz="2400" dirty="0"/>
              <a:t>Extract information from images</a:t>
            </a:r>
          </a:p>
          <a:p>
            <a:pPr lvl="2"/>
            <a:r>
              <a:rPr lang="en-US" altLang="en-US" sz="2000" dirty="0"/>
              <a:t>Texture, edges, distinctive points, etc.</a:t>
            </a:r>
          </a:p>
          <a:p>
            <a:pPr lvl="1"/>
            <a:r>
              <a:rPr lang="en-US" altLang="en-US" sz="2400" dirty="0"/>
              <a:t>Detect patterns</a:t>
            </a:r>
          </a:p>
          <a:p>
            <a:pPr lvl="2"/>
            <a:r>
              <a:rPr lang="en-US" altLang="en-US" sz="2000" dirty="0"/>
              <a:t>Template matching</a:t>
            </a:r>
          </a:p>
          <a:p>
            <a:pPr>
              <a:buFont typeface="Arial" panose="020B0604020202020204" pitchFamily="34" charset="0"/>
              <a:buNone/>
            </a:pPr>
            <a:endParaRPr lang="en-US" altLang="en-US" sz="2800" dirty="0"/>
          </a:p>
          <a:p>
            <a:endParaRPr lang="en-US" altLang="en-US" sz="2800" dirty="0"/>
          </a:p>
          <a:p>
            <a:endParaRPr lang="en-US" altLang="en-US" sz="2800" dirty="0"/>
          </a:p>
        </p:txBody>
      </p:sp>
      <p:sp>
        <p:nvSpPr>
          <p:cNvPr id="9" name="Rectangle 8"/>
          <p:cNvSpPr/>
          <p:nvPr/>
        </p:nvSpPr>
        <p:spPr>
          <a:xfrm>
            <a:off x="8276856" y="6573913"/>
            <a:ext cx="900118" cy="276999"/>
          </a:xfrm>
          <a:prstGeom prst="rect">
            <a:avLst/>
          </a:prstGeom>
        </p:spPr>
        <p:txBody>
          <a:bodyPr wrap="none">
            <a:spAutoFit/>
          </a:bodyPr>
          <a:lstStyle/>
          <a:p>
            <a:r>
              <a:rPr lang="en-US" sz="1200" dirty="0">
                <a:latin typeface="+mn-lt"/>
              </a:rPr>
              <a:t>James Hays</a:t>
            </a:r>
          </a:p>
        </p:txBody>
      </p:sp>
    </p:spTree>
    <p:extLst>
      <p:ext uri="{BB962C8B-B14F-4D97-AF65-F5344CB8AC3E}">
        <p14:creationId xmlns:p14="http://schemas.microsoft.com/office/powerpoint/2010/main" val="30429559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Linear filter</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21</a:t>
            </a:fld>
            <a:endParaRPr lang="en-US"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22578"/>
          <a:stretch/>
        </p:blipFill>
        <p:spPr>
          <a:xfrm>
            <a:off x="3143578" y="3236747"/>
            <a:ext cx="3340100" cy="51992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3578" y="4137901"/>
            <a:ext cx="4829175" cy="6604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3578" y="5019506"/>
            <a:ext cx="3581729" cy="78719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2567" y="2351647"/>
            <a:ext cx="5559576" cy="56299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650" y="861987"/>
            <a:ext cx="7971340" cy="722615"/>
          </a:xfrm>
          <a:prstGeom prst="rect">
            <a:avLst/>
          </a:prstGeom>
        </p:spPr>
      </p:pic>
      <p:sp>
        <p:nvSpPr>
          <p:cNvPr id="7" name="Content Placeholder 6">
            <a:extLst>
              <a:ext uri="{FF2B5EF4-FFF2-40B4-BE49-F238E27FC236}">
                <a16:creationId xmlns:a16="http://schemas.microsoft.com/office/drawing/2014/main" id="{2DA0EA84-BBF6-479A-AFA3-34038AED8524}"/>
              </a:ext>
            </a:extLst>
          </p:cNvPr>
          <p:cNvSpPr>
            <a:spLocks noGrp="1"/>
          </p:cNvSpPr>
          <p:nvPr>
            <p:ph idx="1"/>
          </p:nvPr>
        </p:nvSpPr>
        <p:spPr>
          <a:xfrm>
            <a:off x="628650" y="3341032"/>
            <a:ext cx="2403917" cy="757926"/>
          </a:xfrm>
        </p:spPr>
        <p:txBody>
          <a:bodyPr>
            <a:normAutofit fontScale="92500"/>
          </a:bodyPr>
          <a:lstStyle/>
          <a:p>
            <a:pPr marL="0" indent="0">
              <a:buNone/>
            </a:pPr>
            <a:r>
              <a:rPr lang="en-US" dirty="0"/>
              <a:t>Homogeneous?</a:t>
            </a:r>
          </a:p>
        </p:txBody>
      </p:sp>
      <p:sp>
        <p:nvSpPr>
          <p:cNvPr id="15" name="Content Placeholder 6">
            <a:extLst>
              <a:ext uri="{FF2B5EF4-FFF2-40B4-BE49-F238E27FC236}">
                <a16:creationId xmlns:a16="http://schemas.microsoft.com/office/drawing/2014/main" id="{5CE15C80-C177-4918-8596-A16B9998A05E}"/>
              </a:ext>
            </a:extLst>
          </p:cNvPr>
          <p:cNvSpPr txBox="1">
            <a:spLocks/>
          </p:cNvSpPr>
          <p:nvPr/>
        </p:nvSpPr>
        <p:spPr>
          <a:xfrm>
            <a:off x="739661" y="2446700"/>
            <a:ext cx="2403917" cy="757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Additive?</a:t>
            </a:r>
          </a:p>
        </p:txBody>
      </p:sp>
      <p:sp>
        <p:nvSpPr>
          <p:cNvPr id="16" name="Content Placeholder 6">
            <a:extLst>
              <a:ext uri="{FF2B5EF4-FFF2-40B4-BE49-F238E27FC236}">
                <a16:creationId xmlns:a16="http://schemas.microsoft.com/office/drawing/2014/main" id="{29786667-5710-4AB2-A134-F09F3062F49A}"/>
              </a:ext>
            </a:extLst>
          </p:cNvPr>
          <p:cNvSpPr txBox="1">
            <a:spLocks/>
          </p:cNvSpPr>
          <p:nvPr/>
        </p:nvSpPr>
        <p:spPr>
          <a:xfrm>
            <a:off x="739661" y="4249824"/>
            <a:ext cx="2403917" cy="757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Stable?</a:t>
            </a:r>
          </a:p>
        </p:txBody>
      </p:sp>
      <p:sp>
        <p:nvSpPr>
          <p:cNvPr id="17" name="Content Placeholder 6">
            <a:extLst>
              <a:ext uri="{FF2B5EF4-FFF2-40B4-BE49-F238E27FC236}">
                <a16:creationId xmlns:a16="http://schemas.microsoft.com/office/drawing/2014/main" id="{E3DF88DC-2504-461A-AE1A-DCDA287B0C66}"/>
              </a:ext>
            </a:extLst>
          </p:cNvPr>
          <p:cNvSpPr txBox="1">
            <a:spLocks/>
          </p:cNvSpPr>
          <p:nvPr/>
        </p:nvSpPr>
        <p:spPr>
          <a:xfrm>
            <a:off x="628649" y="5179528"/>
            <a:ext cx="2403917" cy="7579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 Invertible?</a:t>
            </a:r>
          </a:p>
        </p:txBody>
      </p:sp>
    </p:spTree>
    <p:extLst>
      <p:ext uri="{BB962C8B-B14F-4D97-AF65-F5344CB8AC3E}">
        <p14:creationId xmlns:p14="http://schemas.microsoft.com/office/powerpoint/2010/main" val="1341550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Properties of systems</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22</a:t>
            </a:fld>
            <a:endParaRPr lang="en-US" dirty="0"/>
          </a:p>
        </p:txBody>
      </p:sp>
      <p:sp>
        <p:nvSpPr>
          <p:cNvPr id="6" name="Content Placeholder 2"/>
          <p:cNvSpPr>
            <a:spLocks noGrp="1"/>
          </p:cNvSpPr>
          <p:nvPr>
            <p:ph idx="1"/>
          </p:nvPr>
        </p:nvSpPr>
        <p:spPr>
          <a:xfrm>
            <a:off x="457199" y="1189037"/>
            <a:ext cx="6135329" cy="5167314"/>
          </a:xfrm>
        </p:spPr>
        <p:txBody>
          <a:bodyPr>
            <a:noAutofit/>
          </a:bodyPr>
          <a:lstStyle/>
          <a:p>
            <a:r>
              <a:rPr lang="en-US" sz="2800" dirty="0"/>
              <a:t>Amplitude properties:</a:t>
            </a:r>
          </a:p>
          <a:p>
            <a:pPr lvl="1"/>
            <a:r>
              <a:rPr lang="en-US" sz="2400" dirty="0"/>
              <a:t>Additivity</a:t>
            </a:r>
          </a:p>
          <a:p>
            <a:pPr lvl="1"/>
            <a:endParaRPr lang="en-US" sz="2400" dirty="0"/>
          </a:p>
          <a:p>
            <a:pPr lvl="1"/>
            <a:r>
              <a:rPr lang="en-US" sz="2400" dirty="0"/>
              <a:t>Homogeneity</a:t>
            </a:r>
          </a:p>
          <a:p>
            <a:pPr lvl="1"/>
            <a:endParaRPr lang="en-US" sz="2400" dirty="0"/>
          </a:p>
          <a:p>
            <a:pPr lvl="1"/>
            <a:r>
              <a:rPr lang="en-US" sz="2400" dirty="0">
                <a:solidFill>
                  <a:srgbClr val="FF0000"/>
                </a:solidFill>
              </a:rPr>
              <a:t>Linearity</a:t>
            </a:r>
          </a:p>
          <a:p>
            <a:pPr marL="457200" lvl="1" indent="0">
              <a:buNone/>
            </a:pPr>
            <a:r>
              <a:rPr lang="en-US" dirty="0"/>
              <a:t>   </a:t>
            </a:r>
            <a:r>
              <a:rPr lang="en-US" sz="2400" dirty="0"/>
              <a:t>(Linearity =&gt; </a:t>
            </a:r>
            <a:r>
              <a:rPr lang="en-US" sz="2400" dirty="0" err="1"/>
              <a:t>additivity</a:t>
            </a:r>
            <a:r>
              <a:rPr lang="en-US" sz="2400" dirty="0"/>
              <a:t>)</a:t>
            </a:r>
          </a:p>
          <a:p>
            <a:pPr lvl="1"/>
            <a:endParaRPr lang="en-US" sz="2400" dirty="0"/>
          </a:p>
          <a:p>
            <a:pPr lvl="1"/>
            <a:r>
              <a:rPr lang="en-US" sz="2400" dirty="0"/>
              <a:t>Stability</a:t>
            </a:r>
          </a:p>
          <a:p>
            <a:pPr lvl="1"/>
            <a:endParaRPr lang="en-US" sz="2400" dirty="0"/>
          </a:p>
          <a:p>
            <a:pPr lvl="1"/>
            <a:r>
              <a:rPr lang="en-US" sz="2400" dirty="0" err="1"/>
              <a:t>Invertibility</a:t>
            </a:r>
            <a:endParaRPr lang="en-US" sz="2400" dirty="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b="22578"/>
          <a:stretch/>
        </p:blipFill>
        <p:spPr>
          <a:xfrm>
            <a:off x="3143578" y="2322349"/>
            <a:ext cx="3340100" cy="51992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475" y="4272994"/>
            <a:ext cx="4829175" cy="6604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1949" y="5044472"/>
            <a:ext cx="3581729" cy="787193"/>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6050" y="1578132"/>
            <a:ext cx="5559576" cy="56299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6049" y="3108237"/>
            <a:ext cx="6325215" cy="573391"/>
          </a:xfrm>
          <a:prstGeom prst="rect">
            <a:avLst/>
          </a:prstGeom>
        </p:spPr>
      </p:pic>
    </p:spTree>
    <p:extLst>
      <p:ext uri="{BB962C8B-B14F-4D97-AF65-F5344CB8AC3E}">
        <p14:creationId xmlns:p14="http://schemas.microsoft.com/office/powerpoint/2010/main" val="157446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90"/>
            <a:ext cx="7886700" cy="1325563"/>
          </a:xfrm>
        </p:spPr>
        <p:txBody>
          <a:bodyPr/>
          <a:lstStyle/>
          <a:p>
            <a:r>
              <a:rPr lang="en-US" dirty="0"/>
              <a:t>Think-Pair-Share time</a:t>
            </a:r>
          </a:p>
        </p:txBody>
      </p:sp>
      <p:pic>
        <p:nvPicPr>
          <p:cNvPr id="3"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80668"/>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4" name="Group 3"/>
          <p:cNvGrpSpPr>
            <a:grpSpLocks/>
          </p:cNvGrpSpPr>
          <p:nvPr/>
        </p:nvGrpSpPr>
        <p:grpSpPr bwMode="auto">
          <a:xfrm>
            <a:off x="5334000" y="1137166"/>
            <a:ext cx="1225550" cy="1295400"/>
            <a:chOff x="144" y="144"/>
            <a:chExt cx="1152" cy="1136"/>
          </a:xfrm>
        </p:grpSpPr>
        <p:sp>
          <p:nvSpPr>
            <p:cNvPr id="5" name="Rectangle 4"/>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6" name="Rectangle 5"/>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7" name="Rectangle 6"/>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 name="Rectangle 7"/>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9" name="Rectangle 8"/>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10" name="Rectangle 9"/>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11" name="Rectangle 10"/>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12" name="Rectangle 11"/>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13" name="Rectangle 12"/>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14" name="Line 13"/>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15" name="Line 14"/>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16" name="Line 15"/>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17" name="Line 16"/>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18" name="Line 17"/>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19" name="Line 18"/>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20" name="Line 19"/>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21" name="Line 20"/>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sp>
        <p:nvSpPr>
          <p:cNvPr id="22" name="TextBox 21"/>
          <p:cNvSpPr txBox="1"/>
          <p:nvPr/>
        </p:nvSpPr>
        <p:spPr>
          <a:xfrm>
            <a:off x="4419600" y="1600200"/>
            <a:ext cx="838200" cy="369332"/>
          </a:xfrm>
          <a:prstGeom prst="rect">
            <a:avLst/>
          </a:prstGeom>
          <a:noFill/>
        </p:spPr>
        <p:txBody>
          <a:bodyPr wrap="square" rtlCol="0">
            <a:spAutoFit/>
          </a:bodyPr>
          <a:lstStyle/>
          <a:p>
            <a:r>
              <a:rPr lang="en-US" dirty="0"/>
              <a:t>1.</a:t>
            </a:r>
          </a:p>
        </p:txBody>
      </p:sp>
      <p:grpSp>
        <p:nvGrpSpPr>
          <p:cNvPr id="23" name="Group 3"/>
          <p:cNvGrpSpPr>
            <a:grpSpLocks/>
          </p:cNvGrpSpPr>
          <p:nvPr/>
        </p:nvGrpSpPr>
        <p:grpSpPr bwMode="auto">
          <a:xfrm>
            <a:off x="5339105" y="2548985"/>
            <a:ext cx="1225550" cy="1295400"/>
            <a:chOff x="144" y="144"/>
            <a:chExt cx="1152" cy="1136"/>
          </a:xfrm>
        </p:grpSpPr>
        <p:sp>
          <p:nvSpPr>
            <p:cNvPr id="24" name="Rectangle 4"/>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25" name="Rectangle 5"/>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26" name="Rectangle 6"/>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27" name="Rectangle 7"/>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28" name="Rectangle 8"/>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dirty="0">
                  <a:solidFill>
                    <a:prstClr val="black"/>
                  </a:solidFill>
                </a:rPr>
                <a:t>0</a:t>
              </a:r>
            </a:p>
          </p:txBody>
        </p:sp>
        <p:sp>
          <p:nvSpPr>
            <p:cNvPr id="29" name="Rectangle 9"/>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30" name="Rectangle 10"/>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31" name="Rectangle 11"/>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32" name="Rectangle 12"/>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33" name="Line 13"/>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4" name="Line 14"/>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5" name="Line 15"/>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 name="Line 16"/>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7" name="Line 17"/>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8" name="Line 18"/>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9" name="Line 19"/>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0" name="Line 20"/>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sp>
        <p:nvSpPr>
          <p:cNvPr id="41" name="TextBox 40"/>
          <p:cNvSpPr txBox="1"/>
          <p:nvPr/>
        </p:nvSpPr>
        <p:spPr>
          <a:xfrm>
            <a:off x="4419600" y="3012019"/>
            <a:ext cx="838200" cy="369332"/>
          </a:xfrm>
          <a:prstGeom prst="rect">
            <a:avLst/>
          </a:prstGeom>
          <a:noFill/>
        </p:spPr>
        <p:txBody>
          <a:bodyPr wrap="square" rtlCol="0">
            <a:spAutoFit/>
          </a:bodyPr>
          <a:lstStyle/>
          <a:p>
            <a:r>
              <a:rPr lang="en-US" dirty="0"/>
              <a:t>2.</a:t>
            </a:r>
          </a:p>
        </p:txBody>
      </p:sp>
      <p:grpSp>
        <p:nvGrpSpPr>
          <p:cNvPr id="42" name="Group 5"/>
          <p:cNvGrpSpPr>
            <a:grpSpLocks noChangeAspect="1"/>
          </p:cNvGrpSpPr>
          <p:nvPr/>
        </p:nvGrpSpPr>
        <p:grpSpPr bwMode="auto">
          <a:xfrm>
            <a:off x="5334000" y="3974250"/>
            <a:ext cx="1224119" cy="1207350"/>
            <a:chOff x="144" y="144"/>
            <a:chExt cx="1152" cy="1136"/>
          </a:xfrm>
        </p:grpSpPr>
        <p:sp>
          <p:nvSpPr>
            <p:cNvPr id="43"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4"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45"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46"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-2</a:t>
              </a:r>
            </a:p>
          </p:txBody>
        </p:sp>
        <p:sp>
          <p:nvSpPr>
            <p:cNvPr id="47"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48"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2</a:t>
              </a:r>
            </a:p>
          </p:txBody>
        </p:sp>
        <p:sp>
          <p:nvSpPr>
            <p:cNvPr id="49"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0"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51"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2"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3"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6"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7"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8"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9"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grpSp>
        <p:nvGrpSpPr>
          <p:cNvPr id="60" name="Group 5"/>
          <p:cNvGrpSpPr>
            <a:grpSpLocks/>
          </p:cNvGrpSpPr>
          <p:nvPr/>
        </p:nvGrpSpPr>
        <p:grpSpPr bwMode="auto">
          <a:xfrm>
            <a:off x="7269257" y="5360894"/>
            <a:ext cx="1447800" cy="1150244"/>
            <a:chOff x="3799" y="2064"/>
            <a:chExt cx="1433" cy="1136"/>
          </a:xfrm>
        </p:grpSpPr>
        <p:grpSp>
          <p:nvGrpSpPr>
            <p:cNvPr id="61" name="Group 6"/>
            <p:cNvGrpSpPr>
              <a:grpSpLocks/>
            </p:cNvGrpSpPr>
            <p:nvPr/>
          </p:nvGrpSpPr>
          <p:grpSpPr bwMode="auto">
            <a:xfrm>
              <a:off x="4080" y="2064"/>
              <a:ext cx="1152" cy="1136"/>
              <a:chOff x="144" y="144"/>
              <a:chExt cx="1152" cy="1136"/>
            </a:xfrm>
          </p:grpSpPr>
          <p:sp>
            <p:nvSpPr>
              <p:cNvPr id="63" name="Rectangle 7"/>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64" name="Rectangle 8"/>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65" name="Rectangle 9"/>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66" name="Rectangle 10"/>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67" name="Rectangle 11"/>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68" name="Rectangle 12"/>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69" name="Rectangle 13"/>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70" name="Rectangle 14"/>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71" name="Rectangle 15"/>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72" name="Line 16"/>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73" name="Line 17"/>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74" name="Line 18"/>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75" name="Line 19"/>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76" name="Line 20"/>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77" name="Line 21"/>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78" name="Line 22"/>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79" name="Line 23"/>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62" name="Picture 24" descr="txp_fig"/>
            <p:cNvPicPr>
              <a:picLocks noChangeAspect="1" noChangeArrowheads="1"/>
            </p:cNvPicPr>
            <p:nvPr>
              <p:custDataLst>
                <p:tags r:id="rId1"/>
              </p:custDataLst>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0" name="Group 25"/>
          <p:cNvGrpSpPr>
            <a:grpSpLocks/>
          </p:cNvGrpSpPr>
          <p:nvPr/>
        </p:nvGrpSpPr>
        <p:grpSpPr bwMode="auto">
          <a:xfrm>
            <a:off x="5329517" y="5360894"/>
            <a:ext cx="1241611" cy="1105421"/>
            <a:chOff x="144" y="144"/>
            <a:chExt cx="1152" cy="1136"/>
          </a:xfrm>
        </p:grpSpPr>
        <p:sp>
          <p:nvSpPr>
            <p:cNvPr id="81" name="Rectangle 2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2" name="Rectangle 2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3" name="Rectangle 2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4" name="Rectangle 2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5" name="Rectangle 3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2</a:t>
              </a:r>
            </a:p>
          </p:txBody>
        </p:sp>
        <p:sp>
          <p:nvSpPr>
            <p:cNvPr id="86" name="Rectangle 3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7" name="Rectangle 3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8" name="Rectangle 3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89" name="Rectangle 3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90" name="Line 3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91" name="Line 3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92" name="Line 3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93" name="Line 3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94" name="Line 3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95" name="Line 4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96" name="Line 4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97" name="Line 4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sp>
        <p:nvSpPr>
          <p:cNvPr id="98" name="Text Box 43"/>
          <p:cNvSpPr txBox="1">
            <a:spLocks noChangeArrowheads="1"/>
          </p:cNvSpPr>
          <p:nvPr/>
        </p:nvSpPr>
        <p:spPr bwMode="auto">
          <a:xfrm>
            <a:off x="6701118" y="5323315"/>
            <a:ext cx="438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prstClr val="black"/>
                </a:solidFill>
                <a:latin typeface="Times" panose="02020603050405020304" pitchFamily="18" charset="0"/>
              </a:rPr>
              <a:t>-</a:t>
            </a:r>
          </a:p>
        </p:txBody>
      </p:sp>
      <p:sp>
        <p:nvSpPr>
          <p:cNvPr id="99" name="TextBox 98"/>
          <p:cNvSpPr txBox="1"/>
          <p:nvPr/>
        </p:nvSpPr>
        <p:spPr>
          <a:xfrm>
            <a:off x="4419600" y="4393258"/>
            <a:ext cx="838200" cy="369332"/>
          </a:xfrm>
          <a:prstGeom prst="rect">
            <a:avLst/>
          </a:prstGeom>
          <a:noFill/>
        </p:spPr>
        <p:txBody>
          <a:bodyPr wrap="square" rtlCol="0">
            <a:spAutoFit/>
          </a:bodyPr>
          <a:lstStyle/>
          <a:p>
            <a:r>
              <a:rPr lang="en-US" dirty="0"/>
              <a:t>3.</a:t>
            </a:r>
          </a:p>
        </p:txBody>
      </p:sp>
      <p:sp>
        <p:nvSpPr>
          <p:cNvPr id="100" name="TextBox 99"/>
          <p:cNvSpPr txBox="1"/>
          <p:nvPr/>
        </p:nvSpPr>
        <p:spPr>
          <a:xfrm>
            <a:off x="4419401" y="5728185"/>
            <a:ext cx="838200" cy="369332"/>
          </a:xfrm>
          <a:prstGeom prst="rect">
            <a:avLst/>
          </a:prstGeom>
          <a:noFill/>
        </p:spPr>
        <p:txBody>
          <a:bodyPr wrap="square" rtlCol="0">
            <a:spAutoFit/>
          </a:bodyPr>
          <a:lstStyle/>
          <a:p>
            <a:r>
              <a:rPr lang="en-US" dirty="0"/>
              <a:t>4.</a:t>
            </a:r>
          </a:p>
        </p:txBody>
      </p:sp>
    </p:spTree>
    <p:extLst>
      <p:ext uri="{BB962C8B-B14F-4D97-AF65-F5344CB8AC3E}">
        <p14:creationId xmlns:p14="http://schemas.microsoft.com/office/powerpoint/2010/main" val="376765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a:t>1. Practice with linear filters</a:t>
            </a:r>
          </a:p>
        </p:txBody>
      </p:sp>
      <p:grpSp>
        <p:nvGrpSpPr>
          <p:cNvPr id="47107" name="Group 3"/>
          <p:cNvGrpSpPr>
            <a:grpSpLocks/>
          </p:cNvGrpSpPr>
          <p:nvPr/>
        </p:nvGrpSpPr>
        <p:grpSpPr bwMode="auto">
          <a:xfrm>
            <a:off x="3886200" y="2971800"/>
            <a:ext cx="1225550" cy="1295400"/>
            <a:chOff x="144" y="144"/>
            <a:chExt cx="1152" cy="1136"/>
          </a:xfrm>
        </p:grpSpPr>
        <p:sp>
          <p:nvSpPr>
            <p:cNvPr id="47112" name="Rectangle 4"/>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13" name="Rectangle 5"/>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14" name="Rectangle 6"/>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15" name="Rectangle 7"/>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16" name="Rectangle 8"/>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47117" name="Rectangle 9"/>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18" name="Rectangle 10"/>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19" name="Rectangle 11"/>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20" name="Rectangle 12"/>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7121" name="Line 13"/>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7122" name="Line 14"/>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7123" name="Line 15"/>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7124" name="Line 16"/>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7125" name="Line 17"/>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7126" name="Line 18"/>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7127" name="Line 19"/>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7128" name="Line 20"/>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sp>
        <p:nvSpPr>
          <p:cNvPr id="47108" name="Text Box 22"/>
          <p:cNvSpPr txBox="1">
            <a:spLocks noChangeArrowheads="1"/>
          </p:cNvSpPr>
          <p:nvPr/>
        </p:nvSpPr>
        <p:spPr bwMode="auto">
          <a:xfrm>
            <a:off x="1127125" y="4689475"/>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Original</a:t>
            </a:r>
          </a:p>
        </p:txBody>
      </p:sp>
      <p:sp>
        <p:nvSpPr>
          <p:cNvPr id="47109" name="Text Box 23"/>
          <p:cNvSpPr txBox="1">
            <a:spLocks noChangeArrowheads="1"/>
          </p:cNvSpPr>
          <p:nvPr/>
        </p:nvSpPr>
        <p:spPr bwMode="auto">
          <a:xfrm>
            <a:off x="6858000" y="2971800"/>
            <a:ext cx="565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prstClr val="black"/>
                </a:solidFill>
                <a:latin typeface="Times" panose="02020603050405020304" pitchFamily="18" charset="0"/>
              </a:rPr>
              <a:t>?</a:t>
            </a:r>
          </a:p>
        </p:txBody>
      </p:sp>
      <p:pic>
        <p:nvPicPr>
          <p:cNvPr id="47110"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11" name="Text Box 25"/>
          <p:cNvSpPr txBox="1">
            <a:spLocks noChangeArrowheads="1"/>
          </p:cNvSpPr>
          <p:nvPr/>
        </p:nvSpPr>
        <p:spPr bwMode="auto">
          <a:xfrm>
            <a:off x="7467600" y="65532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D. Lowe</a:t>
            </a:r>
          </a:p>
        </p:txBody>
      </p:sp>
    </p:spTree>
    <p:extLst>
      <p:ext uri="{BB962C8B-B14F-4D97-AF65-F5344CB8AC3E}">
        <p14:creationId xmlns:p14="http://schemas.microsoft.com/office/powerpoint/2010/main" val="3242168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a:t>1. Practice with linear filters</a:t>
            </a:r>
          </a:p>
        </p:txBody>
      </p:sp>
      <p:grpSp>
        <p:nvGrpSpPr>
          <p:cNvPr id="48131" name="Group 3"/>
          <p:cNvGrpSpPr>
            <a:grpSpLocks/>
          </p:cNvGrpSpPr>
          <p:nvPr/>
        </p:nvGrpSpPr>
        <p:grpSpPr bwMode="auto">
          <a:xfrm>
            <a:off x="3886200" y="2971800"/>
            <a:ext cx="1225550" cy="1295400"/>
            <a:chOff x="144" y="144"/>
            <a:chExt cx="1152" cy="1136"/>
          </a:xfrm>
        </p:grpSpPr>
        <p:sp>
          <p:nvSpPr>
            <p:cNvPr id="48137" name="Rectangle 4"/>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38" name="Rectangle 5"/>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39" name="Rectangle 6"/>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40" name="Rectangle 7"/>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41" name="Rectangle 8"/>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48142" name="Rectangle 9"/>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43" name="Rectangle 10"/>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44" name="Rectangle 11"/>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45" name="Rectangle 12"/>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8146" name="Line 13"/>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8147" name="Line 14"/>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8148" name="Line 15"/>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8149" name="Line 16"/>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8150" name="Line 17"/>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8151" name="Line 18"/>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8152" name="Line 19"/>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8153" name="Line 20"/>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813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667000"/>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3" name="Text Box 23"/>
          <p:cNvSpPr txBox="1">
            <a:spLocks noChangeArrowheads="1"/>
          </p:cNvSpPr>
          <p:nvPr/>
        </p:nvSpPr>
        <p:spPr bwMode="auto">
          <a:xfrm>
            <a:off x="1127125" y="4689475"/>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Original</a:t>
            </a:r>
          </a:p>
        </p:txBody>
      </p:sp>
      <p:sp>
        <p:nvSpPr>
          <p:cNvPr id="48134" name="Text Box 24"/>
          <p:cNvSpPr txBox="1">
            <a:spLocks noChangeArrowheads="1"/>
          </p:cNvSpPr>
          <p:nvPr/>
        </p:nvSpPr>
        <p:spPr bwMode="auto">
          <a:xfrm>
            <a:off x="6324600" y="4724400"/>
            <a:ext cx="213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Filtered </a:t>
            </a:r>
          </a:p>
          <a:p>
            <a:pPr eaLnBrk="1" hangingPunct="1"/>
            <a:r>
              <a:rPr lang="en-US" altLang="en-US">
                <a:solidFill>
                  <a:prstClr val="black"/>
                </a:solidFill>
                <a:latin typeface="Times" panose="02020603050405020304" pitchFamily="18" charset="0"/>
              </a:rPr>
              <a:t>(no change)</a:t>
            </a:r>
          </a:p>
        </p:txBody>
      </p:sp>
      <p:pic>
        <p:nvPicPr>
          <p:cNvPr id="48135"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8136" name="Text Box 26"/>
          <p:cNvSpPr txBox="1">
            <a:spLocks noChangeArrowheads="1"/>
          </p:cNvSpPr>
          <p:nvPr/>
        </p:nvSpPr>
        <p:spPr bwMode="auto">
          <a:xfrm>
            <a:off x="7467600" y="65532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D. Lowe</a:t>
            </a:r>
          </a:p>
        </p:txBody>
      </p:sp>
    </p:spTree>
    <p:extLst>
      <p:ext uri="{BB962C8B-B14F-4D97-AF65-F5344CB8AC3E}">
        <p14:creationId xmlns:p14="http://schemas.microsoft.com/office/powerpoint/2010/main" val="1844739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a:t>2. Practice with linear filters</a:t>
            </a:r>
          </a:p>
        </p:txBody>
      </p:sp>
      <p:grpSp>
        <p:nvGrpSpPr>
          <p:cNvPr id="49155" name="Group 3"/>
          <p:cNvGrpSpPr>
            <a:grpSpLocks/>
          </p:cNvGrpSpPr>
          <p:nvPr/>
        </p:nvGrpSpPr>
        <p:grpSpPr bwMode="auto">
          <a:xfrm>
            <a:off x="3886200" y="2971800"/>
            <a:ext cx="1225550" cy="1295400"/>
            <a:chOff x="144" y="144"/>
            <a:chExt cx="1152" cy="1136"/>
          </a:xfrm>
        </p:grpSpPr>
        <p:sp>
          <p:nvSpPr>
            <p:cNvPr id="49160" name="Rectangle 4"/>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1" name="Rectangle 5"/>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2" name="Rectangle 6"/>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3" name="Rectangle 7"/>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49164" name="Rectangle 8"/>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5" name="Rectangle 9"/>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6" name="Rectangle 10"/>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7" name="Rectangle 11"/>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8" name="Rectangle 12"/>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49169" name="Line 13"/>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9170" name="Line 14"/>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9171" name="Line 15"/>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9172" name="Line 16"/>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9173" name="Line 17"/>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9174" name="Line 18"/>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9175" name="Line 19"/>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9176" name="Line 20"/>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9156"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7" name="Text Box 22"/>
          <p:cNvSpPr txBox="1">
            <a:spLocks noChangeArrowheads="1"/>
          </p:cNvSpPr>
          <p:nvPr/>
        </p:nvSpPr>
        <p:spPr bwMode="auto">
          <a:xfrm>
            <a:off x="1127125" y="4689475"/>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Original</a:t>
            </a:r>
          </a:p>
        </p:txBody>
      </p:sp>
      <p:sp>
        <p:nvSpPr>
          <p:cNvPr id="49158" name="Text Box 23"/>
          <p:cNvSpPr txBox="1">
            <a:spLocks noChangeArrowheads="1"/>
          </p:cNvSpPr>
          <p:nvPr/>
        </p:nvSpPr>
        <p:spPr bwMode="auto">
          <a:xfrm>
            <a:off x="6858000" y="2971800"/>
            <a:ext cx="565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prstClr val="black"/>
                </a:solidFill>
                <a:latin typeface="Times" panose="02020603050405020304" pitchFamily="18" charset="0"/>
              </a:rPr>
              <a:t>?</a:t>
            </a:r>
          </a:p>
        </p:txBody>
      </p:sp>
      <p:sp>
        <p:nvSpPr>
          <p:cNvPr id="49159" name="Text Box 24"/>
          <p:cNvSpPr txBox="1">
            <a:spLocks noChangeArrowheads="1"/>
          </p:cNvSpPr>
          <p:nvPr/>
        </p:nvSpPr>
        <p:spPr bwMode="auto">
          <a:xfrm>
            <a:off x="7467600" y="65532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D. Lowe</a:t>
            </a:r>
          </a:p>
        </p:txBody>
      </p:sp>
    </p:spTree>
    <p:extLst>
      <p:ext uri="{BB962C8B-B14F-4D97-AF65-F5344CB8AC3E}">
        <p14:creationId xmlns:p14="http://schemas.microsoft.com/office/powerpoint/2010/main" val="2029042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a:t>2. Practice with linear filters</a:t>
            </a:r>
          </a:p>
        </p:txBody>
      </p:sp>
      <p:grpSp>
        <p:nvGrpSpPr>
          <p:cNvPr id="50179" name="Group 3"/>
          <p:cNvGrpSpPr>
            <a:grpSpLocks/>
          </p:cNvGrpSpPr>
          <p:nvPr/>
        </p:nvGrpSpPr>
        <p:grpSpPr bwMode="auto">
          <a:xfrm>
            <a:off x="3886200" y="2971800"/>
            <a:ext cx="1225550" cy="1295400"/>
            <a:chOff x="144" y="144"/>
            <a:chExt cx="1152" cy="1136"/>
          </a:xfrm>
        </p:grpSpPr>
        <p:sp>
          <p:nvSpPr>
            <p:cNvPr id="50186" name="Rectangle 4"/>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87" name="Rectangle 5"/>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88" name="Rectangle 6"/>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89" name="Rectangle 7"/>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0190" name="Rectangle 8"/>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91" name="Rectangle 9"/>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92" name="Rectangle 10"/>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93" name="Rectangle 11"/>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94" name="Rectangle 12"/>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0195" name="Line 13"/>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0196" name="Line 14"/>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0197" name="Line 15"/>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0198" name="Line 16"/>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0199" name="Line 17"/>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0200" name="Line 18"/>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0201" name="Line 19"/>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0202" name="Line 20"/>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50180"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67000"/>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0181" name="Text Box 22"/>
          <p:cNvSpPr txBox="1">
            <a:spLocks noChangeArrowheads="1"/>
          </p:cNvSpPr>
          <p:nvPr/>
        </p:nvSpPr>
        <p:spPr bwMode="auto">
          <a:xfrm>
            <a:off x="1127125" y="4689475"/>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Original</a:t>
            </a:r>
          </a:p>
        </p:txBody>
      </p:sp>
      <p:pic>
        <p:nvPicPr>
          <p:cNvPr id="50182" name="Picture 23"/>
          <p:cNvPicPr>
            <a:picLocks noChangeAspect="1" noChangeArrowheads="1"/>
          </p:cNvPicPr>
          <p:nvPr/>
        </p:nvPicPr>
        <p:blipFill>
          <a:blip r:embed="rId3">
            <a:extLst>
              <a:ext uri="{28A0092B-C50C-407E-A947-70E740481C1C}">
                <a14:useLocalDpi xmlns:a14="http://schemas.microsoft.com/office/drawing/2010/main" val="0"/>
              </a:ext>
            </a:extLst>
          </a:blip>
          <a:srcRect l="8000"/>
          <a:stretch>
            <a:fillRect/>
          </a:stretch>
        </p:blipFill>
        <p:spPr bwMode="auto">
          <a:xfrm>
            <a:off x="6477000" y="2667000"/>
            <a:ext cx="18288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50183" name="Rectangle 24"/>
          <p:cNvSpPr>
            <a:spLocks noChangeArrowheads="1"/>
          </p:cNvSpPr>
          <p:nvPr/>
        </p:nvSpPr>
        <p:spPr bwMode="auto">
          <a:xfrm>
            <a:off x="6477000" y="2667000"/>
            <a:ext cx="1905000" cy="1828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50184" name="Text Box 25"/>
          <p:cNvSpPr txBox="1">
            <a:spLocks noChangeArrowheads="1"/>
          </p:cNvSpPr>
          <p:nvPr/>
        </p:nvSpPr>
        <p:spPr bwMode="auto">
          <a:xfrm>
            <a:off x="6553200" y="4724400"/>
            <a:ext cx="15446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Shifted left</a:t>
            </a:r>
          </a:p>
          <a:p>
            <a:pPr eaLnBrk="1" hangingPunct="1"/>
            <a:r>
              <a:rPr lang="en-US" altLang="en-US">
                <a:solidFill>
                  <a:prstClr val="black"/>
                </a:solidFill>
                <a:latin typeface="Times" panose="02020603050405020304" pitchFamily="18" charset="0"/>
              </a:rPr>
              <a:t>By 1 pixel</a:t>
            </a:r>
          </a:p>
        </p:txBody>
      </p:sp>
      <p:sp>
        <p:nvSpPr>
          <p:cNvPr id="50185" name="Text Box 26"/>
          <p:cNvSpPr txBox="1">
            <a:spLocks noChangeArrowheads="1"/>
          </p:cNvSpPr>
          <p:nvPr/>
        </p:nvSpPr>
        <p:spPr bwMode="auto">
          <a:xfrm>
            <a:off x="7467600" y="65532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D. Lowe</a:t>
            </a:r>
          </a:p>
        </p:txBody>
      </p:sp>
    </p:spTree>
    <p:extLst>
      <p:ext uri="{BB962C8B-B14F-4D97-AF65-F5344CB8AC3E}">
        <p14:creationId xmlns:p14="http://schemas.microsoft.com/office/powerpoint/2010/main" val="982252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dirty="0"/>
              <a:t>3. Practice with linear filters</a:t>
            </a:r>
          </a:p>
        </p:txBody>
      </p:sp>
      <p:grpSp>
        <p:nvGrpSpPr>
          <p:cNvPr id="54275" name="Group 5"/>
          <p:cNvGrpSpPr>
            <a:grpSpLocks noChangeAspect="1"/>
          </p:cNvGrpSpPr>
          <p:nvPr/>
        </p:nvGrpSpPr>
        <p:grpSpPr bwMode="auto">
          <a:xfrm>
            <a:off x="3886200" y="3200400"/>
            <a:ext cx="1390650" cy="1371600"/>
            <a:chOff x="144" y="144"/>
            <a:chExt cx="1152" cy="1136"/>
          </a:xfrm>
        </p:grpSpPr>
        <p:sp>
          <p:nvSpPr>
            <p:cNvPr id="54280"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4281"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54282"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4283"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-2</a:t>
              </a:r>
            </a:p>
          </p:txBody>
        </p:sp>
        <p:sp>
          <p:nvSpPr>
            <p:cNvPr id="54284"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54285"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2</a:t>
              </a:r>
            </a:p>
          </p:txBody>
        </p:sp>
        <p:sp>
          <p:nvSpPr>
            <p:cNvPr id="54286"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4287"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54288"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4289"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290"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291"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292"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293"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294"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295"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4296"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54276" name="Picture 4" descr="C:\Documents and Settings\Derek Hoiem\My Documents\Classes\Spring10 - Computer Vision\figs\einst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3" name="Picture 5" descr="C:\Documents and Settings\Derek Hoiem\My Documents\Classes\Spring10 - Computer Vision\figs\einstein_sobel_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975"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 name="TextBox 67"/>
          <p:cNvSpPr txBox="1">
            <a:spLocks noChangeArrowheads="1"/>
          </p:cNvSpPr>
          <p:nvPr/>
        </p:nvSpPr>
        <p:spPr bwMode="auto">
          <a:xfrm>
            <a:off x="6477000" y="6019800"/>
            <a:ext cx="2009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prstClr val="black"/>
                </a:solidFill>
              </a:rPr>
              <a:t>Vertical Edge</a:t>
            </a:r>
          </a:p>
          <a:p>
            <a:pPr algn="ctr" eaLnBrk="1" hangingPunct="1"/>
            <a:r>
              <a:rPr lang="en-US" altLang="en-US" sz="2000">
                <a:solidFill>
                  <a:prstClr val="black"/>
                </a:solidFill>
              </a:rPr>
              <a:t>(absolute value)</a:t>
            </a:r>
          </a:p>
        </p:txBody>
      </p:sp>
      <p:sp>
        <p:nvSpPr>
          <p:cNvPr id="69" name="TextBox 68"/>
          <p:cNvSpPr txBox="1">
            <a:spLocks noChangeArrowheads="1"/>
          </p:cNvSpPr>
          <p:nvPr/>
        </p:nvSpPr>
        <p:spPr bwMode="auto">
          <a:xfrm>
            <a:off x="4178300" y="4648200"/>
            <a:ext cx="774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rPr>
              <a:t>Sobel</a:t>
            </a:r>
          </a:p>
        </p:txBody>
      </p:sp>
      <p:sp>
        <p:nvSpPr>
          <p:cNvPr id="25" name="Rectangle 24"/>
          <p:cNvSpPr/>
          <p:nvPr/>
        </p:nvSpPr>
        <p:spPr>
          <a:xfrm>
            <a:off x="8276856" y="6573913"/>
            <a:ext cx="901529" cy="276999"/>
          </a:xfrm>
          <a:prstGeom prst="rect">
            <a:avLst/>
          </a:prstGeom>
        </p:spPr>
        <p:txBody>
          <a:bodyPr wrap="none">
            <a:spAutoFit/>
          </a:bodyPr>
          <a:lstStyle/>
          <a:p>
            <a:r>
              <a:rPr lang="en-US" sz="1200" dirty="0">
                <a:latin typeface="+mn-lt"/>
              </a:rPr>
              <a:t>David Lowe</a:t>
            </a:r>
          </a:p>
        </p:txBody>
      </p:sp>
    </p:spTree>
    <p:extLst>
      <p:ext uri="{BB962C8B-B14F-4D97-AF65-F5344CB8AC3E}">
        <p14:creationId xmlns:p14="http://schemas.microsoft.com/office/powerpoint/2010/main" val="37402179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46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dirty="0"/>
              <a:t>3. Practice with linear filters</a:t>
            </a:r>
          </a:p>
        </p:txBody>
      </p:sp>
      <p:grpSp>
        <p:nvGrpSpPr>
          <p:cNvPr id="55299" name="Group 5"/>
          <p:cNvGrpSpPr>
            <a:grpSpLocks noChangeAspect="1"/>
          </p:cNvGrpSpPr>
          <p:nvPr/>
        </p:nvGrpSpPr>
        <p:grpSpPr bwMode="auto">
          <a:xfrm>
            <a:off x="3886200" y="3211513"/>
            <a:ext cx="1390650" cy="1371600"/>
            <a:chOff x="144" y="144"/>
            <a:chExt cx="1152" cy="1136"/>
          </a:xfrm>
        </p:grpSpPr>
        <p:sp>
          <p:nvSpPr>
            <p:cNvPr id="55304"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5305"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-2</a:t>
              </a:r>
            </a:p>
          </p:txBody>
        </p:sp>
        <p:sp>
          <p:nvSpPr>
            <p:cNvPr id="55306"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5307"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55308"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55309"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0</a:t>
              </a:r>
            </a:p>
          </p:txBody>
        </p:sp>
        <p:sp>
          <p:nvSpPr>
            <p:cNvPr id="55310"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5311"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2</a:t>
              </a:r>
            </a:p>
          </p:txBody>
        </p:sp>
        <p:sp>
          <p:nvSpPr>
            <p:cNvPr id="55312"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2000">
                  <a:solidFill>
                    <a:prstClr val="black"/>
                  </a:solidFill>
                </a:rPr>
                <a:t>1</a:t>
              </a:r>
            </a:p>
          </p:txBody>
        </p:sp>
        <p:sp>
          <p:nvSpPr>
            <p:cNvPr id="55313"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314"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315"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316"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317"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318"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319"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5320"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sp>
        <p:nvSpPr>
          <p:cNvPr id="67" name="TextBox 66"/>
          <p:cNvSpPr txBox="1">
            <a:spLocks noChangeArrowheads="1"/>
          </p:cNvSpPr>
          <p:nvPr/>
        </p:nvSpPr>
        <p:spPr bwMode="auto">
          <a:xfrm>
            <a:off x="6477000" y="6019800"/>
            <a:ext cx="2009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prstClr val="black"/>
                </a:solidFill>
              </a:rPr>
              <a:t>Horizontal Edge</a:t>
            </a:r>
          </a:p>
          <a:p>
            <a:pPr algn="ctr" eaLnBrk="1" hangingPunct="1"/>
            <a:r>
              <a:rPr lang="en-US" altLang="en-US" sz="2000">
                <a:solidFill>
                  <a:prstClr val="black"/>
                </a:solidFill>
              </a:rPr>
              <a:t>(absolute value)</a:t>
            </a:r>
          </a:p>
        </p:txBody>
      </p:sp>
      <p:pic>
        <p:nvPicPr>
          <p:cNvPr id="55301" name="Picture 4" descr="C:\Documents and Settings\Derek Hoiem\My Documents\Classes\Spring10 - Computer Vision\figs\einste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87" name="Picture 3" descr="C:\Documents and Settings\Derek Hoiem\My Documents\Classes\Spring10 - Computer Vision\figs\einstein_sobel_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975" y="1371600"/>
            <a:ext cx="362902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48"/>
          <p:cNvSpPr txBox="1">
            <a:spLocks noChangeArrowheads="1"/>
          </p:cNvSpPr>
          <p:nvPr/>
        </p:nvSpPr>
        <p:spPr bwMode="auto">
          <a:xfrm>
            <a:off x="4178300" y="4659313"/>
            <a:ext cx="774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rPr>
              <a:t>Sobel</a:t>
            </a:r>
          </a:p>
        </p:txBody>
      </p:sp>
      <p:sp>
        <p:nvSpPr>
          <p:cNvPr id="25" name="Rectangle 24"/>
          <p:cNvSpPr/>
          <p:nvPr/>
        </p:nvSpPr>
        <p:spPr>
          <a:xfrm>
            <a:off x="8276856" y="6573913"/>
            <a:ext cx="901529" cy="276999"/>
          </a:xfrm>
          <a:prstGeom prst="rect">
            <a:avLst/>
          </a:prstGeom>
        </p:spPr>
        <p:txBody>
          <a:bodyPr wrap="none">
            <a:spAutoFit/>
          </a:bodyPr>
          <a:lstStyle/>
          <a:p>
            <a:r>
              <a:rPr lang="en-US" sz="1200" dirty="0">
                <a:latin typeface="+mn-lt"/>
              </a:rPr>
              <a:t>David Lowe</a:t>
            </a:r>
          </a:p>
        </p:txBody>
      </p:sp>
    </p:spTree>
    <p:extLst>
      <p:ext uri="{BB962C8B-B14F-4D97-AF65-F5344CB8AC3E}">
        <p14:creationId xmlns:p14="http://schemas.microsoft.com/office/powerpoint/2010/main" val="714751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558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 learned today?</a:t>
            </a:r>
          </a:p>
        </p:txBody>
      </p:sp>
      <p:sp>
        <p:nvSpPr>
          <p:cNvPr id="3" name="Content Placeholder 2"/>
          <p:cNvSpPr>
            <a:spLocks noGrp="1"/>
          </p:cNvSpPr>
          <p:nvPr>
            <p:ph idx="1"/>
          </p:nvPr>
        </p:nvSpPr>
        <p:spPr/>
        <p:txBody>
          <a:bodyPr/>
          <a:lstStyle/>
          <a:p>
            <a:r>
              <a:rPr lang="en-US" dirty="0">
                <a:solidFill>
                  <a:schemeClr val="bg1">
                    <a:lumMod val="65000"/>
                  </a:schemeClr>
                </a:solidFill>
              </a:rPr>
              <a:t>Image histograms</a:t>
            </a:r>
          </a:p>
          <a:p>
            <a:r>
              <a:rPr lang="en-US" dirty="0"/>
              <a:t>Linear systems (filters)</a:t>
            </a:r>
          </a:p>
          <a:p>
            <a:r>
              <a:rPr lang="en-US" dirty="0">
                <a:solidFill>
                  <a:schemeClr val="bg1">
                    <a:lumMod val="65000"/>
                  </a:schemeClr>
                </a:solidFill>
              </a:rPr>
              <a:t>Convolution and correlation</a:t>
            </a:r>
          </a:p>
          <a:p>
            <a:r>
              <a:rPr lang="en-US" dirty="0">
                <a:solidFill>
                  <a:schemeClr val="bg1">
                    <a:lumMod val="65000"/>
                  </a:schemeClr>
                </a:solidFill>
              </a:rPr>
              <a:t>Gaussian filter</a:t>
            </a:r>
          </a:p>
          <a:p>
            <a:r>
              <a:rPr lang="en-US" dirty="0">
                <a:solidFill>
                  <a:schemeClr val="bg1">
                    <a:lumMod val="65000"/>
                  </a:schemeClr>
                </a:solidFill>
              </a:rPr>
              <a:t>Median filter</a:t>
            </a:r>
          </a:p>
        </p:txBody>
      </p:sp>
      <p:sp>
        <p:nvSpPr>
          <p:cNvPr id="5" name="Slide Number Placeholder 4"/>
          <p:cNvSpPr>
            <a:spLocks noGrp="1"/>
          </p:cNvSpPr>
          <p:nvPr>
            <p:ph type="sldNum" sz="quarter" idx="12"/>
          </p:nvPr>
        </p:nvSpPr>
        <p:spPr/>
        <p:txBody>
          <a:bodyPr/>
          <a:lstStyle/>
          <a:p>
            <a:fld id="{CF7DC490-98B8-074B-BB30-37775A2447EF}" type="slidenum">
              <a:rPr lang="en-US" smtClean="0"/>
              <a:pPr/>
              <a:t>3</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6099120" y="3429000"/>
              <a:ext cx="360" cy="360"/>
            </p14:xfrm>
          </p:contentPart>
        </mc:Choice>
        <mc:Fallback xmlns="">
          <p:pic>
            <p:nvPicPr>
              <p:cNvPr id="6" name="Ink 5"/>
              <p:cNvPicPr/>
              <p:nvPr/>
            </p:nvPicPr>
            <p:blipFill>
              <a:blip r:embed="rId3"/>
              <a:stretch>
                <a:fillRect/>
              </a:stretch>
            </p:blipFill>
            <p:spPr>
              <a:xfrm>
                <a:off x="6089760" y="3419640"/>
                <a:ext cx="19080" cy="19080"/>
              </a:xfrm>
              <a:prstGeom prst="rect">
                <a:avLst/>
              </a:prstGeom>
            </p:spPr>
          </p:pic>
        </mc:Fallback>
      </mc:AlternateContent>
    </p:spTree>
    <p:extLst>
      <p:ext uri="{BB962C8B-B14F-4D97-AF65-F5344CB8AC3E}">
        <p14:creationId xmlns:p14="http://schemas.microsoft.com/office/powerpoint/2010/main" val="939443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a:t>4. Practice with linear filters</a:t>
            </a:r>
          </a:p>
        </p:txBody>
      </p:sp>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0800"/>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1204" name="Text Box 4"/>
          <p:cNvSpPr txBox="1">
            <a:spLocks noChangeArrowheads="1"/>
          </p:cNvSpPr>
          <p:nvPr/>
        </p:nvSpPr>
        <p:spPr bwMode="auto">
          <a:xfrm>
            <a:off x="669925" y="4613275"/>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Original</a:t>
            </a:r>
          </a:p>
        </p:txBody>
      </p:sp>
      <p:grpSp>
        <p:nvGrpSpPr>
          <p:cNvPr id="51205" name="Group 5"/>
          <p:cNvGrpSpPr>
            <a:grpSpLocks/>
          </p:cNvGrpSpPr>
          <p:nvPr/>
        </p:nvGrpSpPr>
        <p:grpSpPr bwMode="auto">
          <a:xfrm>
            <a:off x="4953000" y="2895600"/>
            <a:ext cx="1371600" cy="1066800"/>
            <a:chOff x="3799" y="2064"/>
            <a:chExt cx="1433" cy="1136"/>
          </a:xfrm>
        </p:grpSpPr>
        <p:grpSp>
          <p:nvGrpSpPr>
            <p:cNvPr id="51228" name="Group 6"/>
            <p:cNvGrpSpPr>
              <a:grpSpLocks/>
            </p:cNvGrpSpPr>
            <p:nvPr/>
          </p:nvGrpSpPr>
          <p:grpSpPr bwMode="auto">
            <a:xfrm>
              <a:off x="4080" y="2064"/>
              <a:ext cx="1152" cy="1136"/>
              <a:chOff x="144" y="144"/>
              <a:chExt cx="1152" cy="1136"/>
            </a:xfrm>
          </p:grpSpPr>
          <p:sp>
            <p:nvSpPr>
              <p:cNvPr id="51230" name="Rectangle 7"/>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1" name="Rectangle 8"/>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2" name="Rectangle 9"/>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3" name="Rectangle 10"/>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4" name="Rectangle 11"/>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5" name="Rectangle 12"/>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6" name="Rectangle 13"/>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7" name="Rectangle 14"/>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8" name="Rectangle 15"/>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1239" name="Line 16"/>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40" name="Line 17"/>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41" name="Line 18"/>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42" name="Line 19"/>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43" name="Line 20"/>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44" name="Line 21"/>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45" name="Line 22"/>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46" name="Line 23"/>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51229" name="Picture 24" descr="txp_fig"/>
            <p:cNvPicPr>
              <a:picLocks noChangeAspect="1" noChangeArrowheads="1"/>
            </p:cNvPicPr>
            <p:nvPr>
              <p:custDataLst>
                <p:tags r:id="rId1"/>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06" name="Group 25"/>
          <p:cNvGrpSpPr>
            <a:grpSpLocks/>
          </p:cNvGrpSpPr>
          <p:nvPr/>
        </p:nvGrpSpPr>
        <p:grpSpPr bwMode="auto">
          <a:xfrm>
            <a:off x="2971800" y="2895600"/>
            <a:ext cx="1149350" cy="1066800"/>
            <a:chOff x="144" y="144"/>
            <a:chExt cx="1152" cy="1136"/>
          </a:xfrm>
        </p:grpSpPr>
        <p:sp>
          <p:nvSpPr>
            <p:cNvPr id="51211" name="Rectangle 2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12" name="Rectangle 2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13" name="Rectangle 2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14" name="Rectangle 2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15" name="Rectangle 3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2</a:t>
              </a:r>
            </a:p>
          </p:txBody>
        </p:sp>
        <p:sp>
          <p:nvSpPr>
            <p:cNvPr id="51216" name="Rectangle 3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17" name="Rectangle 3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18" name="Rectangle 3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19" name="Rectangle 3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1220" name="Line 3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21" name="Line 3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22" name="Line 3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23" name="Line 3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24" name="Line 3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25" name="Line 4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26" name="Line 4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1227" name="Line 4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sp>
        <p:nvSpPr>
          <p:cNvPr id="51207" name="Text Box 43"/>
          <p:cNvSpPr txBox="1">
            <a:spLocks noChangeArrowheads="1"/>
          </p:cNvSpPr>
          <p:nvPr/>
        </p:nvSpPr>
        <p:spPr bwMode="auto">
          <a:xfrm>
            <a:off x="4343400" y="2819400"/>
            <a:ext cx="438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prstClr val="black"/>
                </a:solidFill>
                <a:latin typeface="Times" panose="02020603050405020304" pitchFamily="18" charset="0"/>
              </a:rPr>
              <a:t>-</a:t>
            </a:r>
          </a:p>
        </p:txBody>
      </p:sp>
      <p:sp>
        <p:nvSpPr>
          <p:cNvPr id="51208" name="Text Box 44"/>
          <p:cNvSpPr txBox="1">
            <a:spLocks noChangeArrowheads="1"/>
          </p:cNvSpPr>
          <p:nvPr/>
        </p:nvSpPr>
        <p:spPr bwMode="auto">
          <a:xfrm>
            <a:off x="7467600" y="2895600"/>
            <a:ext cx="565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prstClr val="black"/>
                </a:solidFill>
                <a:latin typeface="Times" panose="02020603050405020304" pitchFamily="18" charset="0"/>
              </a:rPr>
              <a:t>?</a:t>
            </a:r>
          </a:p>
        </p:txBody>
      </p:sp>
      <p:sp>
        <p:nvSpPr>
          <p:cNvPr id="51209" name="Text Box 45"/>
          <p:cNvSpPr txBox="1">
            <a:spLocks noChangeArrowheads="1"/>
          </p:cNvSpPr>
          <p:nvPr/>
        </p:nvSpPr>
        <p:spPr bwMode="auto">
          <a:xfrm>
            <a:off x="2895600" y="4343400"/>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(Note that filter sums to 1)</a:t>
            </a:r>
          </a:p>
        </p:txBody>
      </p:sp>
      <p:sp>
        <p:nvSpPr>
          <p:cNvPr id="51210" name="Text Box 46"/>
          <p:cNvSpPr txBox="1">
            <a:spLocks noChangeArrowheads="1"/>
          </p:cNvSpPr>
          <p:nvPr/>
        </p:nvSpPr>
        <p:spPr bwMode="auto">
          <a:xfrm>
            <a:off x="7467600" y="65532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D. Lowe</a:t>
            </a:r>
          </a:p>
        </p:txBody>
      </p:sp>
    </p:spTree>
    <p:extLst>
      <p:ext uri="{BB962C8B-B14F-4D97-AF65-F5344CB8AC3E}">
        <p14:creationId xmlns:p14="http://schemas.microsoft.com/office/powerpoint/2010/main" val="2154515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dirty="0"/>
              <a:t>4. Practice with linear filters</a:t>
            </a:r>
          </a:p>
        </p:txBody>
      </p:sp>
      <p:pic>
        <p:nvPicPr>
          <p:cNvPr id="522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0800"/>
            <a:ext cx="1876425" cy="18573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2228" name="Text Box 4"/>
          <p:cNvSpPr txBox="1">
            <a:spLocks noChangeArrowheads="1"/>
          </p:cNvSpPr>
          <p:nvPr/>
        </p:nvSpPr>
        <p:spPr bwMode="auto">
          <a:xfrm>
            <a:off x="669925" y="4613275"/>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imes" panose="02020603050405020304" pitchFamily="18" charset="0"/>
              </a:rPr>
              <a:t>Original</a:t>
            </a:r>
          </a:p>
        </p:txBody>
      </p:sp>
      <p:grpSp>
        <p:nvGrpSpPr>
          <p:cNvPr id="52229" name="Group 5"/>
          <p:cNvGrpSpPr>
            <a:grpSpLocks/>
          </p:cNvGrpSpPr>
          <p:nvPr/>
        </p:nvGrpSpPr>
        <p:grpSpPr bwMode="auto">
          <a:xfrm>
            <a:off x="4953000" y="2895600"/>
            <a:ext cx="1371600" cy="1066800"/>
            <a:chOff x="3799" y="2064"/>
            <a:chExt cx="1433" cy="1136"/>
          </a:xfrm>
        </p:grpSpPr>
        <p:grpSp>
          <p:nvGrpSpPr>
            <p:cNvPr id="52252" name="Group 6"/>
            <p:cNvGrpSpPr>
              <a:grpSpLocks/>
            </p:cNvGrpSpPr>
            <p:nvPr/>
          </p:nvGrpSpPr>
          <p:grpSpPr bwMode="auto">
            <a:xfrm>
              <a:off x="4080" y="2064"/>
              <a:ext cx="1152" cy="1136"/>
              <a:chOff x="144" y="144"/>
              <a:chExt cx="1152" cy="1136"/>
            </a:xfrm>
          </p:grpSpPr>
          <p:sp>
            <p:nvSpPr>
              <p:cNvPr id="52254" name="Rectangle 7"/>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55" name="Rectangle 8"/>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56" name="Rectangle 9"/>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57" name="Rectangle 10"/>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58" name="Rectangle 11"/>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59" name="Rectangle 12"/>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60" name="Rectangle 13"/>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61" name="Rectangle 14"/>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62" name="Rectangle 15"/>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1</a:t>
                </a:r>
              </a:p>
            </p:txBody>
          </p:sp>
          <p:sp>
            <p:nvSpPr>
              <p:cNvPr id="52263" name="Line 16"/>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64" name="Line 17"/>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65" name="Line 18"/>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66" name="Line 19"/>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67" name="Line 20"/>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68" name="Line 21"/>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69" name="Line 22"/>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70" name="Line 23"/>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52253" name="Picture 24" descr="txp_fig"/>
            <p:cNvPicPr>
              <a:picLocks noChangeAspect="1" noChangeArrowheads="1"/>
            </p:cNvPicPr>
            <p:nvPr>
              <p:custDataLst>
                <p:tags r:id="rId1"/>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2230" name="Group 25"/>
          <p:cNvGrpSpPr>
            <a:grpSpLocks/>
          </p:cNvGrpSpPr>
          <p:nvPr/>
        </p:nvGrpSpPr>
        <p:grpSpPr bwMode="auto">
          <a:xfrm>
            <a:off x="2971800" y="2895600"/>
            <a:ext cx="1149350" cy="1066800"/>
            <a:chOff x="144" y="144"/>
            <a:chExt cx="1152" cy="1136"/>
          </a:xfrm>
        </p:grpSpPr>
        <p:sp>
          <p:nvSpPr>
            <p:cNvPr id="52235" name="Rectangle 2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36" name="Rectangle 2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37" name="Rectangle 2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38" name="Rectangle 2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39" name="Rectangle 3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2</a:t>
              </a:r>
            </a:p>
          </p:txBody>
        </p:sp>
        <p:sp>
          <p:nvSpPr>
            <p:cNvPr id="52240" name="Rectangle 3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41" name="Rectangle 3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42" name="Rectangle 3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43" name="Rectangle 3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a:solidFill>
                    <a:prstClr val="black"/>
                  </a:solidFill>
                </a:rPr>
                <a:t>0</a:t>
              </a:r>
            </a:p>
          </p:txBody>
        </p:sp>
        <p:sp>
          <p:nvSpPr>
            <p:cNvPr id="52244" name="Line 3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45" name="Line 3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46" name="Line 3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47" name="Line 3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48" name="Line 3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49" name="Line 4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50" name="Line 4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52251" name="Line 4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sp>
        <p:nvSpPr>
          <p:cNvPr id="52231" name="Text Box 43"/>
          <p:cNvSpPr txBox="1">
            <a:spLocks noChangeArrowheads="1"/>
          </p:cNvSpPr>
          <p:nvPr/>
        </p:nvSpPr>
        <p:spPr bwMode="auto">
          <a:xfrm>
            <a:off x="4343400" y="2819400"/>
            <a:ext cx="4381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6000" b="1">
                <a:solidFill>
                  <a:prstClr val="black"/>
                </a:solidFill>
                <a:latin typeface="Times" panose="02020603050405020304" pitchFamily="18" charset="0"/>
              </a:rPr>
              <a:t>-</a:t>
            </a:r>
          </a:p>
        </p:txBody>
      </p:sp>
      <p:sp>
        <p:nvSpPr>
          <p:cNvPr id="52232" name="Text Box 44"/>
          <p:cNvSpPr txBox="1">
            <a:spLocks noChangeArrowheads="1"/>
          </p:cNvSpPr>
          <p:nvPr/>
        </p:nvSpPr>
        <p:spPr bwMode="auto">
          <a:xfrm>
            <a:off x="4419600" y="4724400"/>
            <a:ext cx="4419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prstClr val="black"/>
                </a:solidFill>
              </a:rPr>
              <a:t>Sharpening filter</a:t>
            </a:r>
          </a:p>
          <a:p>
            <a:pPr lvl="1" eaLnBrk="1" hangingPunct="1">
              <a:buFontTx/>
              <a:buChar char="-"/>
            </a:pPr>
            <a:r>
              <a:rPr lang="en-US" altLang="en-US">
                <a:solidFill>
                  <a:prstClr val="black"/>
                </a:solidFill>
              </a:rPr>
              <a:t> Accentuates differences with local average</a:t>
            </a:r>
          </a:p>
        </p:txBody>
      </p:sp>
      <p:pic>
        <p:nvPicPr>
          <p:cNvPr id="52233" name="Picture 4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514600"/>
            <a:ext cx="187642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4" name="Text Box 46"/>
          <p:cNvSpPr txBox="1">
            <a:spLocks noChangeArrowheads="1"/>
          </p:cNvSpPr>
          <p:nvPr/>
        </p:nvSpPr>
        <p:spPr bwMode="auto">
          <a:xfrm>
            <a:off x="7467600" y="65532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D. Lowe</a:t>
            </a:r>
          </a:p>
        </p:txBody>
      </p:sp>
      <p:sp>
        <p:nvSpPr>
          <p:cNvPr id="2" name="TextBox 1"/>
          <p:cNvSpPr txBox="1"/>
          <p:nvPr/>
        </p:nvSpPr>
        <p:spPr>
          <a:xfrm>
            <a:off x="4289669" y="5929312"/>
            <a:ext cx="2967222" cy="369332"/>
          </a:xfrm>
          <a:prstGeom prst="rect">
            <a:avLst/>
          </a:prstGeom>
          <a:noFill/>
        </p:spPr>
        <p:txBody>
          <a:bodyPr wrap="square" rtlCol="0">
            <a:spAutoFit/>
          </a:bodyPr>
          <a:lstStyle/>
          <a:p>
            <a:r>
              <a:rPr lang="en-US" dirty="0"/>
              <a:t>Aka </a:t>
            </a:r>
            <a:r>
              <a:rPr lang="en-US" dirty="0" err="1"/>
              <a:t>unsharp</a:t>
            </a:r>
            <a:r>
              <a:rPr lang="en-US" dirty="0"/>
              <a:t> masking</a:t>
            </a:r>
          </a:p>
        </p:txBody>
      </p:sp>
    </p:spTree>
    <p:extLst>
      <p:ext uri="{BB962C8B-B14F-4D97-AF65-F5344CB8AC3E}">
        <p14:creationId xmlns:p14="http://schemas.microsoft.com/office/powerpoint/2010/main" val="3749029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t="18013"/>
          <a:stretch>
            <a:fillRect/>
          </a:stretch>
        </p:blipFill>
        <p:spPr bwMode="auto">
          <a:xfrm>
            <a:off x="762000" y="1676400"/>
            <a:ext cx="7586663"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type="title"/>
          </p:nvPr>
        </p:nvSpPr>
        <p:spPr/>
        <p:txBody>
          <a:bodyPr/>
          <a:lstStyle/>
          <a:p>
            <a:r>
              <a:rPr lang="en-US" altLang="en-US" dirty="0"/>
              <a:t>4. Practice with linear filters</a:t>
            </a:r>
          </a:p>
        </p:txBody>
      </p:sp>
      <p:sp>
        <p:nvSpPr>
          <p:cNvPr id="53252" name="Text Box 5"/>
          <p:cNvSpPr txBox="1">
            <a:spLocks noChangeArrowheads="1"/>
          </p:cNvSpPr>
          <p:nvPr/>
        </p:nvSpPr>
        <p:spPr bwMode="auto">
          <a:xfrm>
            <a:off x="7467600" y="6553200"/>
            <a:ext cx="1495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D. Lowe</a:t>
            </a:r>
          </a:p>
        </p:txBody>
      </p:sp>
    </p:spTree>
    <p:extLst>
      <p:ext uri="{BB962C8B-B14F-4D97-AF65-F5344CB8AC3E}">
        <p14:creationId xmlns:p14="http://schemas.microsoft.com/office/powerpoint/2010/main" val="3004263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33</a:t>
            </a:fld>
            <a:endParaRPr lang="en-US" dirty="0"/>
          </a:p>
        </p:txBody>
      </p:sp>
      <p:sp>
        <p:nvSpPr>
          <p:cNvPr id="6" name="Content Placeholder 2"/>
          <p:cNvSpPr>
            <a:spLocks noGrp="1"/>
          </p:cNvSpPr>
          <p:nvPr>
            <p:ph idx="1"/>
          </p:nvPr>
        </p:nvSpPr>
        <p:spPr>
          <a:xfrm>
            <a:off x="457200" y="1295400"/>
            <a:ext cx="8229600" cy="4525963"/>
          </a:xfrm>
        </p:spPr>
        <p:txBody>
          <a:bodyPr/>
          <a:lstStyle/>
          <a:p>
            <a:r>
              <a:rPr lang="en-US" dirty="0"/>
              <a:t>Image segmentation based on a simple threshold:</a:t>
            </a:r>
          </a:p>
        </p:txBody>
      </p:sp>
      <p:sp>
        <p:nvSpPr>
          <p:cNvPr id="10" name="Title 1"/>
          <p:cNvSpPr>
            <a:spLocks noGrp="1"/>
          </p:cNvSpPr>
          <p:nvPr>
            <p:ph type="title"/>
          </p:nvPr>
        </p:nvSpPr>
        <p:spPr>
          <a:xfrm>
            <a:off x="457200" y="-76200"/>
            <a:ext cx="8229600" cy="1143000"/>
          </a:xfrm>
        </p:spPr>
        <p:txBody>
          <a:bodyPr>
            <a:normAutofit/>
          </a:bodyPr>
          <a:lstStyle/>
          <a:p>
            <a:r>
              <a:rPr lang="en-US" sz="4000" dirty="0"/>
              <a:t>Filter example #2: Image Segmentation</a:t>
            </a:r>
          </a:p>
        </p:txBody>
      </p:sp>
      <p:pic>
        <p:nvPicPr>
          <p:cNvPr id="16" name="Picture 24" descr="lena"/>
          <p:cNvPicPr>
            <a:picLocks noChangeAspect="1" noChangeArrowheads="1"/>
          </p:cNvPicPr>
          <p:nvPr/>
        </p:nvPicPr>
        <p:blipFill>
          <a:blip r:embed="rId2"/>
          <a:srcRect/>
          <a:stretch>
            <a:fillRect/>
          </a:stretch>
        </p:blipFill>
        <p:spPr bwMode="auto">
          <a:xfrm>
            <a:off x="1825913" y="3844216"/>
            <a:ext cx="2362200" cy="2362929"/>
          </a:xfrm>
          <a:prstGeom prst="rect">
            <a:avLst/>
          </a:prstGeom>
          <a:noFill/>
          <a:ln w="9525">
            <a:noFill/>
            <a:miter lim="800000"/>
            <a:headEnd/>
            <a:tailEnd/>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844216"/>
            <a:ext cx="2366566" cy="23665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3586" y="2438400"/>
            <a:ext cx="5669054" cy="1181294"/>
          </a:xfrm>
          <a:prstGeom prst="rect">
            <a:avLst/>
          </a:prstGeom>
        </p:spPr>
      </p:pic>
      <p:sp>
        <p:nvSpPr>
          <p:cNvPr id="7" name="TextBox 6"/>
          <p:cNvSpPr txBox="1"/>
          <p:nvPr/>
        </p:nvSpPr>
        <p:spPr>
          <a:xfrm>
            <a:off x="3440589" y="2438400"/>
            <a:ext cx="902811" cy="584776"/>
          </a:xfrm>
          <a:prstGeom prst="rect">
            <a:avLst/>
          </a:prstGeom>
          <a:solidFill>
            <a:schemeClr val="bg1"/>
          </a:solidFill>
        </p:spPr>
        <p:txBody>
          <a:bodyPr wrap="none" rtlCol="0">
            <a:spAutoFit/>
          </a:bodyPr>
          <a:lstStyle/>
          <a:p>
            <a:r>
              <a:rPr lang="en-US" sz="3200" dirty="0">
                <a:latin typeface="Times New Roman"/>
                <a:cs typeface="Times New Roman"/>
              </a:rPr>
              <a:t>255,</a:t>
            </a:r>
          </a:p>
        </p:txBody>
      </p:sp>
    </p:spTree>
    <p:extLst>
      <p:ext uri="{BB962C8B-B14F-4D97-AF65-F5344CB8AC3E}">
        <p14:creationId xmlns:p14="http://schemas.microsoft.com/office/powerpoint/2010/main" val="25288381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a:t>Properties of systems</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34</a:t>
            </a:fld>
            <a:endParaRPr lang="en-US" dirty="0"/>
          </a:p>
        </p:txBody>
      </p:sp>
      <p:sp>
        <p:nvSpPr>
          <p:cNvPr id="6" name="Content Placeholder 2"/>
          <p:cNvSpPr>
            <a:spLocks noGrp="1"/>
          </p:cNvSpPr>
          <p:nvPr>
            <p:ph idx="1"/>
          </p:nvPr>
        </p:nvSpPr>
        <p:spPr>
          <a:xfrm>
            <a:off x="457200" y="1189037"/>
            <a:ext cx="8686800" cy="4525963"/>
          </a:xfrm>
        </p:spPr>
        <p:txBody>
          <a:bodyPr>
            <a:noAutofit/>
          </a:bodyPr>
          <a:lstStyle/>
          <a:p>
            <a:r>
              <a:rPr lang="en-US" sz="2800" dirty="0"/>
              <a:t>Spatial properties</a:t>
            </a:r>
          </a:p>
          <a:p>
            <a:pPr lvl="1"/>
            <a:endParaRPr lang="en-US" sz="2400" dirty="0"/>
          </a:p>
          <a:p>
            <a:pPr lvl="1"/>
            <a:r>
              <a:rPr lang="en-US" sz="2400" dirty="0">
                <a:solidFill>
                  <a:srgbClr val="FF0000"/>
                </a:solidFill>
              </a:rPr>
              <a:t>Shift invariance</a:t>
            </a:r>
            <a:r>
              <a:rPr lang="en-US" dirty="0">
                <a:solidFill>
                  <a:srgbClr val="FF0000"/>
                </a:solidFill>
              </a:rPr>
              <a:t> </a:t>
            </a:r>
            <a:r>
              <a:rPr lang="en-US" dirty="0"/>
              <a:t>(same behavior regardless of pixel location)</a:t>
            </a:r>
            <a:endParaRPr lang="en-US" sz="2400" dirty="0"/>
          </a:p>
          <a:p>
            <a:pPr lvl="2"/>
            <a:endParaRPr lang="en-US" sz="2000" dirty="0"/>
          </a:p>
        </p:txBody>
      </p:sp>
      <p:pic>
        <p:nvPicPr>
          <p:cNvPr id="8" name="Picture 3"/>
          <p:cNvPicPr>
            <a:picLocks noChangeAspect="1" noChangeArrowheads="1"/>
          </p:cNvPicPr>
          <p:nvPr/>
        </p:nvPicPr>
        <p:blipFill>
          <a:blip r:embed="rId3" cstate="print"/>
          <a:srcRect/>
          <a:stretch>
            <a:fillRect/>
          </a:stretch>
        </p:blipFill>
        <p:spPr bwMode="auto">
          <a:xfrm>
            <a:off x="2552205" y="3363501"/>
            <a:ext cx="6035204" cy="692210"/>
          </a:xfrm>
          <a:prstGeom prst="rect">
            <a:avLst/>
          </a:prstGeom>
          <a:ln w="38100" cap="sq">
            <a:noFill/>
            <a:prstDash val="solid"/>
            <a:miter lim="800000"/>
          </a:ln>
          <a:effectLst>
            <a:outerShdw blurRad="50800" dist="38100" dir="2700000" sx="1000" sy="1000" algn="tl" rotWithShape="0">
              <a:srgbClr val="000000"/>
            </a:outerShdw>
          </a:effectLst>
        </p:spPr>
      </p:pic>
      <p:sp>
        <p:nvSpPr>
          <p:cNvPr id="3" name="Rectangle 2"/>
          <p:cNvSpPr/>
          <p:nvPr/>
        </p:nvSpPr>
        <p:spPr>
          <a:xfrm>
            <a:off x="2362200" y="4254688"/>
            <a:ext cx="6297347" cy="369332"/>
          </a:xfrm>
          <a:prstGeom prst="rect">
            <a:avLst/>
          </a:prstGeom>
        </p:spPr>
        <p:txBody>
          <a:bodyPr wrap="square">
            <a:spAutoFit/>
          </a:bodyPr>
          <a:lstStyle/>
          <a:p>
            <a:pPr>
              <a:defRPr/>
            </a:pPr>
            <a:r>
              <a:rPr lang="en-US" dirty="0">
                <a:latin typeface="Courier New" pitchFamily="49" charset="0"/>
                <a:cs typeface="Courier New" pitchFamily="49" charset="0"/>
              </a:rPr>
              <a:t>Equivalently: S(</a:t>
            </a:r>
            <a:r>
              <a:rPr lang="en-US" dirty="0" err="1">
                <a:latin typeface="Courier New" pitchFamily="49" charset="0"/>
                <a:cs typeface="Courier New" pitchFamily="49" charset="0"/>
              </a:rPr>
              <a:t>I,shift</a:t>
            </a:r>
            <a:r>
              <a:rPr lang="en-US" dirty="0">
                <a:latin typeface="Courier New" pitchFamily="49" charset="0"/>
                <a:cs typeface="Courier New" pitchFamily="49" charset="0"/>
              </a:rPr>
              <a:t>(f)) = shift(S(</a:t>
            </a:r>
            <a:r>
              <a:rPr lang="en-US" dirty="0" err="1">
                <a:latin typeface="Courier New" pitchFamily="49" charset="0"/>
                <a:cs typeface="Courier New" pitchFamily="49" charset="0"/>
              </a:rPr>
              <a:t>I,f</a:t>
            </a:r>
            <a:r>
              <a:rPr lang="en-US" dirty="0">
                <a:latin typeface="Courier New" pitchFamily="49" charset="0"/>
                <a:cs typeface="Courier New" pitchFamily="49" charset="0"/>
              </a:rPr>
              <a:t>))</a:t>
            </a:r>
          </a:p>
        </p:txBody>
      </p:sp>
    </p:spTree>
    <p:extLst>
      <p:ext uri="{BB962C8B-B14F-4D97-AF65-F5344CB8AC3E}">
        <p14:creationId xmlns:p14="http://schemas.microsoft.com/office/powerpoint/2010/main" val="3124990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Autofit/>
          </a:bodyPr>
          <a:lstStyle/>
          <a:p>
            <a:r>
              <a:rPr lang="en-US" sz="3200" dirty="0"/>
              <a:t>Is the moving average system is shift invariant? </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35</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381000" y="903768"/>
            <a:ext cx="7546078" cy="1078004"/>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r="26015"/>
          <a:stretch>
            <a:fillRect/>
          </a:stretch>
        </p:blipFill>
        <p:spPr bwMode="auto">
          <a:xfrm>
            <a:off x="457200" y="1981200"/>
            <a:ext cx="2690341" cy="942753"/>
          </a:xfrm>
          <a:prstGeom prst="rect">
            <a:avLst/>
          </a:prstGeom>
          <a:noFill/>
          <a:ln w="9525">
            <a:noFill/>
            <a:miter lim="800000"/>
            <a:headEnd/>
            <a:tailEnd/>
          </a:ln>
        </p:spPr>
      </p:pic>
      <p:pic>
        <p:nvPicPr>
          <p:cNvPr id="8" name="Picture 6"/>
          <p:cNvPicPr>
            <a:picLocks noChangeAspect="1" noChangeArrowheads="1"/>
          </p:cNvPicPr>
          <p:nvPr/>
        </p:nvPicPr>
        <p:blipFill rotWithShape="1">
          <a:blip r:embed="rId4" cstate="print"/>
          <a:srcRect l="9057"/>
          <a:stretch/>
        </p:blipFill>
        <p:spPr bwMode="auto">
          <a:xfrm>
            <a:off x="1974096" y="2923953"/>
            <a:ext cx="6265874" cy="1077432"/>
          </a:xfrm>
          <a:prstGeom prst="rect">
            <a:avLst/>
          </a:prstGeom>
          <a:noFill/>
          <a:ln w="9525">
            <a:noFill/>
            <a:miter lim="800000"/>
            <a:headEnd/>
            <a:tailEnd/>
          </a:ln>
        </p:spPr>
      </p:pic>
      <p:pic>
        <p:nvPicPr>
          <p:cNvPr id="9" name="Picture 7"/>
          <p:cNvPicPr>
            <a:picLocks noChangeAspect="1" noChangeArrowheads="1"/>
          </p:cNvPicPr>
          <p:nvPr/>
        </p:nvPicPr>
        <p:blipFill>
          <a:blip r:embed="rId5" cstate="print"/>
          <a:srcRect/>
          <a:stretch>
            <a:fillRect/>
          </a:stretch>
        </p:blipFill>
        <p:spPr bwMode="auto">
          <a:xfrm>
            <a:off x="1219201" y="4182029"/>
            <a:ext cx="3352800" cy="482009"/>
          </a:xfrm>
          <a:prstGeom prst="rect">
            <a:avLst/>
          </a:prstGeom>
          <a:noFill/>
          <a:ln w="9525">
            <a:noFill/>
            <a:miter lim="800000"/>
            <a:headEnd/>
            <a:tailEnd/>
          </a:ln>
        </p:spPr>
      </p:pic>
      <p:pic>
        <p:nvPicPr>
          <p:cNvPr id="10" name="Picture 8"/>
          <p:cNvPicPr>
            <a:picLocks noChangeAspect="1" noChangeArrowheads="1"/>
          </p:cNvPicPr>
          <p:nvPr/>
        </p:nvPicPr>
        <p:blipFill rotWithShape="1">
          <a:blip r:embed="rId6" cstate="print"/>
          <a:srcRect r="87216"/>
          <a:stretch/>
        </p:blipFill>
        <p:spPr bwMode="auto">
          <a:xfrm>
            <a:off x="1137356" y="2895600"/>
            <a:ext cx="836740" cy="1134029"/>
          </a:xfrm>
          <a:prstGeom prst="rect">
            <a:avLst/>
          </a:prstGeom>
          <a:noFill/>
          <a:ln w="9525">
            <a:noFill/>
            <a:miter lim="800000"/>
            <a:headEnd/>
            <a:tailEnd/>
          </a:ln>
        </p:spPr>
      </p:pic>
      <p:sp>
        <p:nvSpPr>
          <p:cNvPr id="11" name="TextBox 10"/>
          <p:cNvSpPr txBox="1"/>
          <p:nvPr/>
        </p:nvSpPr>
        <p:spPr>
          <a:xfrm>
            <a:off x="6142905" y="4029629"/>
            <a:ext cx="1019895" cy="707886"/>
          </a:xfrm>
          <a:prstGeom prst="rect">
            <a:avLst/>
          </a:prstGeom>
          <a:noFill/>
        </p:spPr>
        <p:txBody>
          <a:bodyPr wrap="none" rtlCol="0">
            <a:spAutoFit/>
          </a:bodyPr>
          <a:lstStyle/>
          <a:p>
            <a:r>
              <a:rPr lang="en-US" sz="4000" dirty="0">
                <a:solidFill>
                  <a:srgbClr val="FF0000"/>
                </a:solidFill>
              </a:rPr>
              <a:t>Yes!</a:t>
            </a:r>
          </a:p>
        </p:txBody>
      </p:sp>
    </p:spTree>
    <p:extLst>
      <p:ext uri="{BB962C8B-B14F-4D97-AF65-F5344CB8AC3E}">
        <p14:creationId xmlns:p14="http://schemas.microsoft.com/office/powerpoint/2010/main" val="168433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lstStyle/>
          <a:p>
            <a:pPr>
              <a:buFont typeface="Arial" pitchFamily="34" charset="0"/>
              <a:buChar char="•"/>
            </a:pPr>
            <a:r>
              <a:rPr lang="en-US" dirty="0"/>
              <a:t>Is the moving average a linear system?</a:t>
            </a:r>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dirty="0"/>
          </a:p>
          <a:p>
            <a:pPr>
              <a:buFont typeface="Arial" pitchFamily="34" charset="0"/>
              <a:buChar char="•"/>
            </a:pPr>
            <a:endParaRPr lang="en-US" sz="900" dirty="0"/>
          </a:p>
          <a:p>
            <a:pPr>
              <a:buFont typeface="Arial" pitchFamily="34" charset="0"/>
              <a:buChar char="•"/>
            </a:pPr>
            <a:r>
              <a:rPr lang="en-US" dirty="0"/>
              <a:t>Is </a:t>
            </a:r>
            <a:r>
              <a:rPr lang="en-US" dirty="0" err="1"/>
              <a:t>thresholding</a:t>
            </a:r>
            <a:r>
              <a:rPr lang="en-US" dirty="0"/>
              <a:t> a linear system?</a:t>
            </a:r>
          </a:p>
          <a:p>
            <a:pPr lvl="1"/>
            <a:r>
              <a:rPr lang="en-US" sz="2000" dirty="0"/>
              <a:t>f1[</a:t>
            </a:r>
            <a:r>
              <a:rPr lang="en-US" sz="2000" dirty="0" err="1"/>
              <a:t>n,m</a:t>
            </a:r>
            <a:r>
              <a:rPr lang="en-US" sz="2000" dirty="0"/>
              <a:t>] + f2[</a:t>
            </a:r>
            <a:r>
              <a:rPr lang="en-US" sz="2000" dirty="0" err="1"/>
              <a:t>n,m</a:t>
            </a:r>
            <a:r>
              <a:rPr lang="en-US" sz="2000" dirty="0"/>
              <a:t>] &gt; T</a:t>
            </a:r>
          </a:p>
          <a:p>
            <a:pPr lvl="1"/>
            <a:r>
              <a:rPr lang="en-US" sz="2000" dirty="0"/>
              <a:t>f1[</a:t>
            </a:r>
            <a:r>
              <a:rPr lang="en-US" sz="2000" dirty="0" err="1"/>
              <a:t>n,m</a:t>
            </a:r>
            <a:r>
              <a:rPr lang="en-US" sz="2000" dirty="0"/>
              <a:t>] &lt; T</a:t>
            </a:r>
          </a:p>
          <a:p>
            <a:pPr lvl="1"/>
            <a:r>
              <a:rPr lang="en-US" sz="2000" dirty="0"/>
              <a:t>f2[</a:t>
            </a:r>
            <a:r>
              <a:rPr lang="en-US" sz="2000" dirty="0" err="1"/>
              <a:t>n,m</a:t>
            </a:r>
            <a:r>
              <a:rPr lang="en-US" sz="2000" dirty="0"/>
              <a:t>]&lt;T</a:t>
            </a:r>
          </a:p>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36</a:t>
            </a:fld>
            <a:endParaRPr lang="en-US" dirty="0"/>
          </a:p>
        </p:txBody>
      </p:sp>
      <p:sp>
        <p:nvSpPr>
          <p:cNvPr id="7" name="Title 1"/>
          <p:cNvSpPr>
            <a:spLocks noGrp="1"/>
          </p:cNvSpPr>
          <p:nvPr>
            <p:ph type="title"/>
          </p:nvPr>
        </p:nvSpPr>
        <p:spPr>
          <a:xfrm>
            <a:off x="457200" y="0"/>
            <a:ext cx="8229600" cy="1143000"/>
          </a:xfrm>
        </p:spPr>
        <p:txBody>
          <a:bodyPr/>
          <a:lstStyle/>
          <a:p>
            <a:r>
              <a:rPr lang="en-US" dirty="0"/>
              <a:t>Linear Systems (filters)</a:t>
            </a:r>
          </a:p>
        </p:txBody>
      </p:sp>
      <p:sp>
        <p:nvSpPr>
          <p:cNvPr id="9" name="TextBox 8"/>
          <p:cNvSpPr txBox="1"/>
          <p:nvPr/>
        </p:nvSpPr>
        <p:spPr>
          <a:xfrm>
            <a:off x="3977149" y="5406737"/>
            <a:ext cx="798617" cy="584775"/>
          </a:xfrm>
          <a:prstGeom prst="rect">
            <a:avLst/>
          </a:prstGeom>
          <a:noFill/>
        </p:spPr>
        <p:txBody>
          <a:bodyPr wrap="none" rtlCol="0">
            <a:spAutoFit/>
          </a:bodyPr>
          <a:lstStyle/>
          <a:p>
            <a:r>
              <a:rPr lang="en-US" sz="3200" dirty="0">
                <a:solidFill>
                  <a:srgbClr val="FF0000"/>
                </a:solidFill>
              </a:rPr>
              <a:t>No!</a:t>
            </a:r>
          </a:p>
        </p:txBody>
      </p:sp>
      <p:pic>
        <p:nvPicPr>
          <p:cNvPr id="10" name="Picture 2"/>
          <p:cNvPicPr>
            <a:picLocks noChangeAspect="1" noChangeArrowheads="1"/>
          </p:cNvPicPr>
          <p:nvPr/>
        </p:nvPicPr>
        <p:blipFill>
          <a:blip r:embed="rId3" cstate="print"/>
          <a:srcRect/>
          <a:stretch>
            <a:fillRect/>
          </a:stretch>
        </p:blipFill>
        <p:spPr bwMode="auto">
          <a:xfrm>
            <a:off x="1500187" y="988430"/>
            <a:ext cx="6143625" cy="895350"/>
          </a:xfrm>
          <a:prstGeom prst="rect">
            <a:avLst/>
          </a:prstGeom>
          <a:noFill/>
          <a:ln w="9525">
            <a:noFill/>
            <a:miter lim="800000"/>
            <a:headEnd/>
            <a:tailEnd/>
          </a:ln>
        </p:spPr>
      </p:pic>
      <p:sp>
        <p:nvSpPr>
          <p:cNvPr id="8" name="TextBox 7"/>
          <p:cNvSpPr txBox="1"/>
          <p:nvPr/>
        </p:nvSpPr>
        <p:spPr>
          <a:xfrm>
            <a:off x="1075386" y="2645780"/>
            <a:ext cx="852541" cy="584775"/>
          </a:xfrm>
          <a:prstGeom prst="rect">
            <a:avLst/>
          </a:prstGeom>
          <a:noFill/>
        </p:spPr>
        <p:txBody>
          <a:bodyPr wrap="none" rtlCol="0">
            <a:spAutoFit/>
          </a:bodyPr>
          <a:lstStyle/>
          <a:p>
            <a:r>
              <a:rPr lang="en-US" sz="3200" dirty="0">
                <a:solidFill>
                  <a:srgbClr val="FF0000"/>
                </a:solidFill>
              </a:rPr>
              <a:t>Yes!</a:t>
            </a:r>
          </a:p>
        </p:txBody>
      </p:sp>
      <mc:AlternateContent xmlns:mc="http://schemas.openxmlformats.org/markup-compatibility/2006" xmlns:a14="http://schemas.microsoft.com/office/drawing/2010/main">
        <mc:Choice Requires="a14">
          <p:sp>
            <p:nvSpPr>
              <p:cNvPr id="2" name="TextBox 1"/>
              <p:cNvSpPr txBox="1"/>
              <p:nvPr/>
            </p:nvSpPr>
            <p:spPr>
              <a:xfrm>
                <a:off x="4614401" y="4713087"/>
                <a:ext cx="2724784"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1" smtClean="0">
                          <a:latin typeface="Cambria Math" panose="02040503050406030204" pitchFamily="18" charset="0"/>
                        </a:rPr>
                        <m:t>=1</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614401" y="4713087"/>
                <a:ext cx="2724784" cy="312650"/>
              </a:xfrm>
              <a:prstGeom prst="rect">
                <a:avLst/>
              </a:prstGeom>
              <a:blipFill rotWithShape="0">
                <a:blip r:embed="rId4"/>
                <a:stretch>
                  <a:fillRect l="-1790" r="-1566" b="-274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614401" y="5072867"/>
                <a:ext cx="3011402"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𝑓</m:t>
                          </m:r>
                          <m:r>
                            <a:rPr lang="en-US" b="0" i="1" smtClean="0">
                              <a:latin typeface="Cambria Math" panose="02040503050406030204" pitchFamily="18" charset="0"/>
                            </a:rPr>
                            <m:t>1</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2</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𝑚</m:t>
                              </m:r>
                            </m:e>
                          </m:d>
                        </m:e>
                      </m:d>
                      <m:r>
                        <a:rPr lang="en-US" b="0" i="1" smtClean="0">
                          <a:latin typeface="Cambria Math" panose="02040503050406030204" pitchFamily="18" charset="0"/>
                        </a:rPr>
                        <m:t>=0</m:t>
                      </m:r>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614401" y="5072867"/>
                <a:ext cx="3011402" cy="312650"/>
              </a:xfrm>
              <a:prstGeom prst="rect">
                <a:avLst/>
              </a:prstGeom>
              <a:blipFill rotWithShape="0">
                <a:blip r:embed="rId5"/>
                <a:stretch>
                  <a:fillRect l="-1417" r="-1215" b="-31373"/>
                </a:stretch>
              </a:blipFill>
            </p:spPr>
            <p:txBody>
              <a:bodyPr/>
              <a:lstStyle/>
              <a:p>
                <a:r>
                  <a:rPr lang="en-US">
                    <a:noFill/>
                  </a:rPr>
                  <a:t> </a:t>
                </a:r>
              </a:p>
            </p:txBody>
          </p:sp>
        </mc:Fallback>
      </mc:AlternateContent>
    </p:spTree>
    <p:extLst>
      <p:ext uri="{BB962C8B-B14F-4D97-AF65-F5344CB8AC3E}">
        <p14:creationId xmlns:p14="http://schemas.microsoft.com/office/powerpoint/2010/main" val="424029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2"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 learned today?</a:t>
            </a:r>
          </a:p>
        </p:txBody>
      </p:sp>
      <p:sp>
        <p:nvSpPr>
          <p:cNvPr id="3" name="Content Placeholder 2"/>
          <p:cNvSpPr>
            <a:spLocks noGrp="1"/>
          </p:cNvSpPr>
          <p:nvPr>
            <p:ph idx="1"/>
          </p:nvPr>
        </p:nvSpPr>
        <p:spPr/>
        <p:txBody>
          <a:bodyPr/>
          <a:lstStyle/>
          <a:p>
            <a:r>
              <a:rPr lang="en-US" dirty="0">
                <a:solidFill>
                  <a:schemeClr val="bg1">
                    <a:lumMod val="65000"/>
                  </a:schemeClr>
                </a:solidFill>
              </a:rPr>
              <a:t>Image histograms</a:t>
            </a:r>
          </a:p>
          <a:p>
            <a:r>
              <a:rPr lang="en-US" dirty="0">
                <a:solidFill>
                  <a:schemeClr val="bg1">
                    <a:lumMod val="65000"/>
                  </a:schemeClr>
                </a:solidFill>
              </a:rPr>
              <a:t>Linear systems (filters)</a:t>
            </a:r>
          </a:p>
          <a:p>
            <a:r>
              <a:rPr lang="en-US" dirty="0"/>
              <a:t>Convolution and correlation</a:t>
            </a:r>
          </a:p>
          <a:p>
            <a:r>
              <a:rPr lang="en-US" dirty="0">
                <a:solidFill>
                  <a:schemeClr val="bg1">
                    <a:lumMod val="75000"/>
                  </a:schemeClr>
                </a:solidFill>
              </a:rPr>
              <a:t>Gaussian filter</a:t>
            </a:r>
          </a:p>
          <a:p>
            <a:r>
              <a:rPr lang="en-US" dirty="0">
                <a:solidFill>
                  <a:schemeClr val="bg1">
                    <a:lumMod val="65000"/>
                  </a:schemeClr>
                </a:solidFill>
              </a:rPr>
              <a:t>Median filter</a:t>
            </a:r>
            <a:endParaRPr lang="en-US" dirty="0">
              <a:solidFill>
                <a:schemeClr val="bg1">
                  <a:lumMod val="75000"/>
                </a:schemeClr>
              </a:solidFill>
            </a:endParaRPr>
          </a:p>
        </p:txBody>
      </p:sp>
      <p:sp>
        <p:nvSpPr>
          <p:cNvPr id="5" name="Slide Number Placeholder 4"/>
          <p:cNvSpPr>
            <a:spLocks noGrp="1"/>
          </p:cNvSpPr>
          <p:nvPr>
            <p:ph type="sldNum" sz="quarter" idx="12"/>
          </p:nvPr>
        </p:nvSpPr>
        <p:spPr/>
        <p:txBody>
          <a:bodyPr/>
          <a:lstStyle/>
          <a:p>
            <a:fld id="{CF7DC490-98B8-074B-BB30-37775A2447EF}" type="slidenum">
              <a:rPr lang="en-US" smtClean="0"/>
              <a:pPr/>
              <a:t>37</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6099120" y="3429000"/>
              <a:ext cx="360" cy="360"/>
            </p14:xfrm>
          </p:contentPart>
        </mc:Choice>
        <mc:Fallback xmlns="">
          <p:pic>
            <p:nvPicPr>
              <p:cNvPr id="6" name="Ink 5"/>
              <p:cNvPicPr/>
              <p:nvPr/>
            </p:nvPicPr>
            <p:blipFill>
              <a:blip r:embed="rId3"/>
              <a:stretch>
                <a:fillRect/>
              </a:stretch>
            </p:blipFill>
            <p:spPr>
              <a:xfrm>
                <a:off x="6089760" y="3419640"/>
                <a:ext cx="19080" cy="19080"/>
              </a:xfrm>
              <a:prstGeom prst="rect">
                <a:avLst/>
              </a:prstGeom>
            </p:spPr>
          </p:pic>
        </mc:Fallback>
      </mc:AlternateContent>
    </p:spTree>
    <p:extLst>
      <p:ext uri="{BB962C8B-B14F-4D97-AF65-F5344CB8AC3E}">
        <p14:creationId xmlns:p14="http://schemas.microsoft.com/office/powerpoint/2010/main" val="3310859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dirty="0"/>
              <a:t>Correlation</a:t>
            </a:r>
          </a:p>
        </p:txBody>
      </p:sp>
      <p:pic>
        <p:nvPicPr>
          <p:cNvPr id="15363" name="Picture 8" descr="Edittex"/>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863600" y="2813050"/>
            <a:ext cx="729615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p:cNvSpPr>
            <a:spLocks noChangeArrowheads="1"/>
          </p:cNvSpPr>
          <p:nvPr>
            <p:custDataLst>
              <p:tags r:id="rId2"/>
            </p:custDataLst>
          </p:nvPr>
        </p:nvSpPr>
        <p:spPr bwMode="auto">
          <a:xfrm>
            <a:off x="1225550" y="4187825"/>
            <a:ext cx="7200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spcAft>
                <a:spcPct val="50000"/>
              </a:spcAft>
            </a:pPr>
            <a:r>
              <a:rPr lang="en-US" altLang="en-US" sz="2800" dirty="0"/>
              <a:t>This is called a (</a:t>
            </a:r>
            <a:r>
              <a:rPr lang="en-US" altLang="en-US" sz="2800" b="1" dirty="0"/>
              <a:t>cross-)correlation</a:t>
            </a:r>
            <a:r>
              <a:rPr lang="en-US" altLang="en-US" sz="2800" dirty="0"/>
              <a:t> operation:</a:t>
            </a:r>
          </a:p>
          <a:p>
            <a:pPr>
              <a:spcBef>
                <a:spcPct val="50000"/>
              </a:spcBef>
              <a:spcAft>
                <a:spcPct val="50000"/>
              </a:spcAft>
            </a:pPr>
            <a:endParaRPr lang="en-US" altLang="en-US" sz="2800" dirty="0"/>
          </a:p>
        </p:txBody>
      </p:sp>
      <p:pic>
        <p:nvPicPr>
          <p:cNvPr id="9" name="Picture 11" descr="Edittex"/>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2408238" y="4791075"/>
            <a:ext cx="35353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
          <p:cNvSpPr>
            <a:spLocks noChangeArrowheads="1"/>
          </p:cNvSpPr>
          <p:nvPr>
            <p:custDataLst>
              <p:tags r:id="rId4"/>
            </p:custDataLst>
          </p:nvPr>
        </p:nvSpPr>
        <p:spPr bwMode="auto">
          <a:xfrm>
            <a:off x="682943" y="1409700"/>
            <a:ext cx="7200900" cy="5181600"/>
          </a:xfrm>
          <a:prstGeom prst="rect">
            <a:avLst/>
          </a:prstGeom>
          <a:noFill/>
          <a:ln w="9525">
            <a:noFill/>
            <a:miter lim="800000"/>
            <a:headEnd/>
            <a:tailEnd/>
          </a:ln>
          <a:effectLst/>
        </p:spPr>
        <p:txBody>
          <a:bodyPr/>
          <a:lstStyle/>
          <a:p>
            <a:pPr marL="342900" indent="-342900" fontAlgn="auto">
              <a:spcBef>
                <a:spcPct val="50000"/>
              </a:spcBef>
              <a:spcAft>
                <a:spcPct val="50000"/>
              </a:spcAft>
              <a:defRPr/>
            </a:pPr>
            <a:r>
              <a:rPr lang="en-US" sz="3200" dirty="0">
                <a:latin typeface="+mn-lt"/>
                <a:cs typeface="+mn-cs"/>
              </a:rPr>
              <a:t>Let      be the image,      be the kernel (of size 2</a:t>
            </a:r>
            <a:r>
              <a:rPr lang="en-US" sz="3200" i="1" dirty="0">
                <a:latin typeface="+mn-lt"/>
                <a:cs typeface="+mn-cs"/>
              </a:rPr>
              <a:t>k</a:t>
            </a:r>
            <a:r>
              <a:rPr lang="en-US" sz="3200" dirty="0">
                <a:latin typeface="+mn-lt"/>
                <a:cs typeface="+mn-cs"/>
              </a:rPr>
              <a:t>+1 x 2</a:t>
            </a:r>
            <a:r>
              <a:rPr lang="en-US" sz="3200" i="1" dirty="0">
                <a:latin typeface="+mn-lt"/>
                <a:cs typeface="+mn-cs"/>
              </a:rPr>
              <a:t>k</a:t>
            </a:r>
            <a:r>
              <a:rPr lang="en-US" sz="3200" dirty="0">
                <a:latin typeface="+mn-lt"/>
                <a:cs typeface="+mn-cs"/>
              </a:rPr>
              <a:t>+1), and      be the output image</a:t>
            </a:r>
          </a:p>
          <a:p>
            <a:pPr marL="342900" indent="-342900" fontAlgn="auto">
              <a:spcBef>
                <a:spcPct val="50000"/>
              </a:spcBef>
              <a:spcAft>
                <a:spcPct val="50000"/>
              </a:spcAft>
              <a:defRPr/>
            </a:pPr>
            <a:endParaRPr lang="en-US" sz="3200" dirty="0">
              <a:latin typeface="+mn-lt"/>
              <a:cs typeface="+mn-cs"/>
            </a:endParaRPr>
          </a:p>
          <a:p>
            <a:pPr marL="342900" indent="-342900" fontAlgn="auto">
              <a:spcBef>
                <a:spcPct val="50000"/>
              </a:spcBef>
              <a:spcAft>
                <a:spcPct val="50000"/>
              </a:spcAft>
              <a:defRPr/>
            </a:pPr>
            <a:endParaRPr lang="en-US" sz="4000" dirty="0">
              <a:latin typeface="+mn-lt"/>
              <a:cs typeface="+mn-cs"/>
            </a:endParaRPr>
          </a:p>
          <a:p>
            <a:pPr marL="457200" indent="-457200" fontAlgn="auto">
              <a:spcBef>
                <a:spcPct val="50000"/>
              </a:spcBef>
              <a:spcAft>
                <a:spcPct val="50000"/>
              </a:spcAft>
              <a:buFont typeface="Arial" pitchFamily="34" charset="0"/>
              <a:buChar char="•"/>
              <a:defRPr/>
            </a:pPr>
            <a:r>
              <a:rPr lang="en-US" sz="2800" dirty="0">
                <a:latin typeface="+mn-lt"/>
                <a:cs typeface="+mn-cs"/>
              </a:rPr>
              <a:t>Can think of as a “dot product” between local neighborhood and kernel for each pixel</a:t>
            </a:r>
          </a:p>
        </p:txBody>
      </p:sp>
      <p:pic>
        <p:nvPicPr>
          <p:cNvPr id="15367"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89488" y="2024063"/>
            <a:ext cx="3873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0038" y="1535113"/>
            <a:ext cx="438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66838" y="1557338"/>
            <a:ext cx="381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2374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28650" y="-23493"/>
            <a:ext cx="7886700" cy="955672"/>
          </a:xfrm>
        </p:spPr>
        <p:txBody>
          <a:bodyPr/>
          <a:lstStyle/>
          <a:p>
            <a:r>
              <a:rPr lang="en-US" altLang="en-US" dirty="0"/>
              <a:t>Convolution</a:t>
            </a:r>
          </a:p>
        </p:txBody>
      </p:sp>
      <p:sp>
        <p:nvSpPr>
          <p:cNvPr id="3" name="Content Placeholder 2"/>
          <p:cNvSpPr>
            <a:spLocks noGrp="1"/>
          </p:cNvSpPr>
          <p:nvPr>
            <p:ph idx="1"/>
          </p:nvPr>
        </p:nvSpPr>
        <p:spPr>
          <a:xfrm>
            <a:off x="457200" y="731520"/>
            <a:ext cx="8229600" cy="6469380"/>
          </a:xfrm>
        </p:spPr>
        <p:txBody>
          <a:bodyPr>
            <a:normAutofit/>
          </a:bodyPr>
          <a:lstStyle/>
          <a:p>
            <a:r>
              <a:rPr lang="en-US" altLang="en-US" dirty="0"/>
              <a:t>Same as cross-correlation, except that the kernel is “flipped” (horizontally and vertically)</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5" name="Rectangle 10"/>
          <p:cNvSpPr>
            <a:spLocks noChangeArrowheads="1"/>
          </p:cNvSpPr>
          <p:nvPr>
            <p:custDataLst>
              <p:tags r:id="rId2"/>
            </p:custDataLst>
          </p:nvPr>
        </p:nvSpPr>
        <p:spPr bwMode="auto">
          <a:xfrm>
            <a:off x="914400" y="5101114"/>
            <a:ext cx="7200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50000"/>
              </a:spcBef>
              <a:spcAft>
                <a:spcPct val="50000"/>
              </a:spcAft>
            </a:pPr>
            <a:r>
              <a:rPr lang="en-US" altLang="en-US" sz="2800" dirty="0"/>
              <a:t>This is called a </a:t>
            </a:r>
            <a:r>
              <a:rPr lang="en-US" altLang="en-US" sz="2800" b="1" dirty="0"/>
              <a:t>convolution</a:t>
            </a:r>
            <a:r>
              <a:rPr lang="en-US" altLang="en-US" sz="2800" dirty="0"/>
              <a:t> operation:</a:t>
            </a:r>
          </a:p>
        </p:txBody>
      </p:sp>
      <p:pic>
        <p:nvPicPr>
          <p:cNvPr id="163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0" y="1638297"/>
            <a:ext cx="5979795" cy="106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5"/>
          <p:cNvGraphicFramePr>
            <a:graphicFrameLocks noChangeAspect="1"/>
          </p:cNvGraphicFramePr>
          <p:nvPr>
            <p:extLst>
              <p:ext uri="{D42A27DB-BD31-4B8C-83A1-F6EECF244321}">
                <p14:modId xmlns:p14="http://schemas.microsoft.com/office/powerpoint/2010/main" val="3230385014"/>
              </p:ext>
            </p:extLst>
          </p:nvPr>
        </p:nvGraphicFramePr>
        <p:xfrm>
          <a:off x="1585595" y="2687003"/>
          <a:ext cx="5308600" cy="1060450"/>
        </p:xfrm>
        <a:graphic>
          <a:graphicData uri="http://schemas.openxmlformats.org/presentationml/2006/ole">
            <mc:AlternateContent xmlns:mc="http://schemas.openxmlformats.org/markup-compatibility/2006">
              <mc:Choice xmlns:v="urn:schemas-microsoft-com:vml" Requires="v">
                <p:oleObj spid="_x0000_s31903" name="Equation" r:id="rId5" imgW="2158920" imgH="431640" progId="Equation.DSMT4">
                  <p:embed/>
                </p:oleObj>
              </mc:Choice>
              <mc:Fallback>
                <p:oleObj name="Equation" r:id="rId5" imgW="2158920" imgH="431640" progId="Equation.DSMT4">
                  <p:embed/>
                  <p:pic>
                    <p:nvPicPr>
                      <p:cNvPr id="0" name=""/>
                      <p:cNvPicPr>
                        <a:picLocks noChangeAspect="1" noChangeArrowheads="1"/>
                      </p:cNvPicPr>
                      <p:nvPr/>
                    </p:nvPicPr>
                    <p:blipFill>
                      <a:blip r:embed="rId6"/>
                      <a:srcRect/>
                      <a:stretch>
                        <a:fillRect/>
                      </a:stretch>
                    </p:blipFill>
                    <p:spPr bwMode="auto">
                      <a:xfrm>
                        <a:off x="1585595" y="2687003"/>
                        <a:ext cx="53086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4053627328"/>
              </p:ext>
            </p:extLst>
          </p:nvPr>
        </p:nvGraphicFramePr>
        <p:xfrm>
          <a:off x="2540823" y="5756997"/>
          <a:ext cx="2666622" cy="703087"/>
        </p:xfrm>
        <a:graphic>
          <a:graphicData uri="http://schemas.openxmlformats.org/presentationml/2006/ole">
            <mc:AlternateContent xmlns:mc="http://schemas.openxmlformats.org/markup-compatibility/2006">
              <mc:Choice xmlns:v="urn:schemas-microsoft-com:vml" Requires="v">
                <p:oleObj spid="_x0000_s31904" name="Equation" r:id="rId7" imgW="672840" imgH="177480" progId="Equation.DSMT4">
                  <p:embed/>
                </p:oleObj>
              </mc:Choice>
              <mc:Fallback>
                <p:oleObj name="Equation" r:id="rId7" imgW="672840" imgH="177480" progId="Equation.DSMT4">
                  <p:embed/>
                  <p:pic>
                    <p:nvPicPr>
                      <p:cNvPr id="0" name=""/>
                      <p:cNvPicPr>
                        <a:picLocks noChangeAspect="1" noChangeArrowheads="1"/>
                      </p:cNvPicPr>
                      <p:nvPr/>
                    </p:nvPicPr>
                    <p:blipFill>
                      <a:blip r:embed="rId8"/>
                      <a:srcRect/>
                      <a:stretch>
                        <a:fillRect/>
                      </a:stretch>
                    </p:blipFill>
                    <p:spPr bwMode="auto">
                      <a:xfrm>
                        <a:off x="2540823" y="5756997"/>
                        <a:ext cx="2666622" cy="70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84379906"/>
              </p:ext>
            </p:extLst>
          </p:nvPr>
        </p:nvGraphicFramePr>
        <p:xfrm>
          <a:off x="1627823" y="3768725"/>
          <a:ext cx="6650037" cy="1062038"/>
        </p:xfrm>
        <a:graphic>
          <a:graphicData uri="http://schemas.openxmlformats.org/presentationml/2006/ole">
            <mc:AlternateContent xmlns:mc="http://schemas.openxmlformats.org/markup-compatibility/2006">
              <mc:Choice xmlns:v="urn:schemas-microsoft-com:vml" Requires="v">
                <p:oleObj spid="_x0000_s31905" name="Equation" r:id="rId9" imgW="2705040" imgH="431640" progId="Equation.DSMT4">
                  <p:embed/>
                </p:oleObj>
              </mc:Choice>
              <mc:Fallback>
                <p:oleObj name="Equation" r:id="rId9" imgW="2705040" imgH="431640" progId="Equation.DSMT4">
                  <p:embed/>
                  <p:pic>
                    <p:nvPicPr>
                      <p:cNvPr id="0" name=""/>
                      <p:cNvPicPr>
                        <a:picLocks noChangeAspect="1" noChangeArrowheads="1"/>
                      </p:cNvPicPr>
                      <p:nvPr/>
                    </p:nvPicPr>
                    <p:blipFill>
                      <a:blip r:embed="rId10"/>
                      <a:srcRect/>
                      <a:stretch>
                        <a:fillRect/>
                      </a:stretch>
                    </p:blipFill>
                    <p:spPr bwMode="auto">
                      <a:xfrm>
                        <a:off x="1627823" y="3768725"/>
                        <a:ext cx="6650037"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6528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CF7DC490-98B8-074B-BB30-37775A2447EF}" type="slidenum">
              <a:rPr lang="en-US" smtClean="0"/>
              <a:pPr/>
              <a:t>4</a:t>
            </a:fld>
            <a:endParaRPr lang="en-US" dirty="0"/>
          </a:p>
        </p:txBody>
      </p:sp>
      <p:sp>
        <p:nvSpPr>
          <p:cNvPr id="6" name="Rectangle 2"/>
          <p:cNvSpPr>
            <a:spLocks noGrp="1" noChangeArrowheads="1"/>
          </p:cNvSpPr>
          <p:nvPr>
            <p:ph type="title"/>
          </p:nvPr>
        </p:nvSpPr>
        <p:spPr>
          <a:xfrm>
            <a:off x="685800" y="0"/>
            <a:ext cx="7772400" cy="1143000"/>
          </a:xfrm>
        </p:spPr>
        <p:txBody>
          <a:bodyPr>
            <a:normAutofit/>
          </a:bodyPr>
          <a:lstStyle/>
          <a:p>
            <a:pPr eaLnBrk="1" hangingPunct="1"/>
            <a:r>
              <a:rPr lang="en-US" dirty="0">
                <a:solidFill>
                  <a:schemeClr val="tx1"/>
                </a:solidFill>
              </a:rPr>
              <a:t>Systems and Filters</a:t>
            </a:r>
            <a:endParaRPr lang="en-US" sz="3600" dirty="0">
              <a:solidFill>
                <a:schemeClr val="tx1"/>
              </a:solidFill>
            </a:endParaRPr>
          </a:p>
        </p:txBody>
      </p:sp>
      <p:sp>
        <p:nvSpPr>
          <p:cNvPr id="7" name="Rectangle 3"/>
          <p:cNvSpPr txBox="1">
            <a:spLocks noChangeArrowheads="1"/>
          </p:cNvSpPr>
          <p:nvPr/>
        </p:nvSpPr>
        <p:spPr>
          <a:xfrm>
            <a:off x="239713" y="1143000"/>
            <a:ext cx="8001000" cy="3657600"/>
          </a:xfrm>
          <a:prstGeom prst="rect">
            <a:avLst/>
          </a:prstGeom>
        </p:spPr>
        <p:txBody>
          <a:bodyPr vert="horz" lIns="91440" tIns="45720" rIns="91440" bIns="45720" rtlCol="0">
            <a:normAutofit/>
          </a:bodyPr>
          <a:lstStyle/>
          <a:p>
            <a:pPr marR="0" lvl="0" algn="l" defTabSz="4572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Filtering:</a:t>
            </a:r>
          </a:p>
          <a:p>
            <a:pPr marL="742950" lvl="1" indent="-285750">
              <a:spcBef>
                <a:spcPct val="20000"/>
              </a:spcBef>
              <a:buFont typeface="Arial"/>
              <a:buChar char="–"/>
              <a:defRPr/>
            </a:pPr>
            <a:r>
              <a:rPr lang="en-US" sz="2800" dirty="0"/>
              <a:t>Forming a new image whose pixel values are transformed from original pixel values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Rectangle 4"/>
          <p:cNvSpPr>
            <a:spLocks noChangeArrowheads="1"/>
          </p:cNvSpPr>
          <p:nvPr/>
        </p:nvSpPr>
        <p:spPr bwMode="auto">
          <a:xfrm>
            <a:off x="4056063" y="98425"/>
            <a:ext cx="184150" cy="457200"/>
          </a:xfrm>
          <a:prstGeom prst="rect">
            <a:avLst/>
          </a:prstGeom>
          <a:noFill/>
          <a:ln w="9525">
            <a:noFill/>
            <a:miter lim="800000"/>
            <a:headEnd/>
            <a:tailEnd/>
          </a:ln>
        </p:spPr>
        <p:txBody>
          <a:bodyPr wrap="none">
            <a:spAutoFit/>
          </a:bodyPr>
          <a:lstStyle/>
          <a:p>
            <a:pPr eaLnBrk="0" hangingPunct="0"/>
            <a:endParaRPr lang="en-US"/>
          </a:p>
        </p:txBody>
      </p:sp>
      <p:sp>
        <p:nvSpPr>
          <p:cNvPr id="9" name="Text Box 5"/>
          <p:cNvSpPr txBox="1">
            <a:spLocks noChangeArrowheads="1"/>
          </p:cNvSpPr>
          <p:nvPr/>
        </p:nvSpPr>
        <p:spPr bwMode="auto">
          <a:xfrm>
            <a:off x="371475" y="2743200"/>
            <a:ext cx="8239125" cy="4031873"/>
          </a:xfrm>
          <a:prstGeom prst="rect">
            <a:avLst/>
          </a:prstGeom>
          <a:noFill/>
          <a:ln w="63500">
            <a:noFill/>
            <a:miter lim="800000"/>
            <a:headEnd/>
            <a:tailEnd/>
          </a:ln>
        </p:spPr>
        <p:txBody>
          <a:bodyPr wrap="square">
            <a:spAutoFit/>
          </a:bodyPr>
          <a:lstStyle/>
          <a:p>
            <a:r>
              <a:rPr lang="en-US" sz="3200" b="1" dirty="0">
                <a:solidFill>
                  <a:srgbClr val="FF3300"/>
                </a:solidFill>
              </a:rPr>
              <a:t>Goals: </a:t>
            </a:r>
          </a:p>
          <a:p>
            <a:pPr marL="457200" indent="-457200">
              <a:buFont typeface="Arial" charset="0"/>
              <a:buChar char="•"/>
            </a:pPr>
            <a:r>
              <a:rPr lang="en-US" sz="3200" dirty="0"/>
              <a:t>Enhance image: super-resolution; in-painting; de-noising</a:t>
            </a:r>
          </a:p>
          <a:p>
            <a:pPr marL="457200" indent="-457200">
              <a:buFont typeface="Arial" charset="0"/>
              <a:buChar char="•"/>
            </a:pPr>
            <a:r>
              <a:rPr lang="en-US" sz="3200" dirty="0"/>
              <a:t>Extract useful information: features (edge, corners, blobs, etc.) extraction</a:t>
            </a:r>
          </a:p>
          <a:p>
            <a:pPr marL="457200" indent="-457200">
              <a:buFont typeface="Arial" charset="0"/>
              <a:buChar char="•"/>
            </a:pPr>
            <a:r>
              <a:rPr lang="en-US" sz="3200" dirty="0"/>
              <a:t>Preprocessing: transform images into another domain for easier processing (Fourier transform)</a:t>
            </a:r>
            <a:endParaRPr lang="en-US" sz="2800" dirty="0"/>
          </a:p>
        </p:txBody>
      </p:sp>
    </p:spTree>
    <p:extLst>
      <p:ext uri="{BB962C8B-B14F-4D97-AF65-F5344CB8AC3E}">
        <p14:creationId xmlns:p14="http://schemas.microsoft.com/office/powerpoint/2010/main" val="935301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683DCA5-FD78-4441-8A84-CCE623486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28" y="3915439"/>
            <a:ext cx="3729477" cy="2942561"/>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07E1A7D-B058-43B8-9510-970943904D5A}"/>
                  </a:ext>
                </a:extLst>
              </p:cNvPr>
              <p:cNvSpPr txBox="1"/>
              <p:nvPr/>
            </p:nvSpPr>
            <p:spPr>
              <a:xfrm>
                <a:off x="4189770" y="1527103"/>
                <a:ext cx="4178726" cy="861774"/>
              </a:xfrm>
              <a:prstGeom prst="rect">
                <a:avLst/>
              </a:prstGeom>
              <a:noFill/>
            </p:spPr>
            <p:txBody>
              <a:bodyPr wrap="square" lIns="0" tIns="0" rIns="0" bIns="0" rtlCol="0">
                <a:spAutoFit/>
              </a:bodyPr>
              <a:lstStyle/>
              <a:p>
                <a:r>
                  <a:rPr lang="en-US" sz="2800" dirty="0"/>
                  <a:t>1-D: </a:t>
                </a:r>
                <a14:m>
                  <m:oMath xmlns:m="http://schemas.openxmlformats.org/officeDocument/2006/math">
                    <m:r>
                      <a:rPr lang="en-US" sz="2800" i="1" smtClean="0">
                        <a:latin typeface="Cambria Math" panose="02040503050406030204" pitchFamily="18" charset="0"/>
                      </a:rPr>
                      <m:t>𝑦</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𝑡</m:t>
                        </m:r>
                      </m:e>
                    </m:d>
                    <m:r>
                      <a:rPr lang="en-US" sz="2800" b="0" i="1" smtClean="0">
                        <a:latin typeface="Cambria Math" panose="02040503050406030204" pitchFamily="18" charset="0"/>
                      </a:rPr>
                      <m:t>=</m:t>
                    </m:r>
                    <m:nary>
                      <m:naryPr>
                        <m:chr m:val="∑"/>
                        <m:supHide m:val="on"/>
                        <m:ctrlPr>
                          <a:rPr lang="en-US" sz="2800" b="0" i="1" smtClean="0">
                            <a:latin typeface="Cambria Math" panose="02040503050406030204" pitchFamily="18" charset="0"/>
                          </a:rPr>
                        </m:ctrlPr>
                      </m:naryPr>
                      <m:sub>
                        <m:r>
                          <a:rPr lang="en-US" sz="2800" b="0" i="1" smtClean="0">
                            <a:latin typeface="Cambria Math" panose="02040503050406030204" pitchFamily="18" charset="0"/>
                          </a:rPr>
                          <m:t>𝜏</m:t>
                        </m:r>
                      </m:sub>
                      <m:sup/>
                      <m:e>
                        <m:r>
                          <a:rPr lang="en-US" sz="2800" b="0" i="1" smtClean="0">
                            <a:latin typeface="Cambria Math" panose="02040503050406030204" pitchFamily="18" charset="0"/>
                          </a:rPr>
                          <m:t>𝑎</m:t>
                        </m:r>
                        <m:d>
                          <m:dPr>
                            <m:begChr m:val="["/>
                            <m:endChr m:val="]"/>
                            <m:ctrlPr>
                              <a:rPr lang="en-US" sz="2800" b="0" i="1" smtClean="0">
                                <a:latin typeface="Cambria Math" panose="02040503050406030204" pitchFamily="18" charset="0"/>
                              </a:rPr>
                            </m:ctrlPr>
                          </m:dPr>
                          <m:e>
                            <m:r>
                              <a:rPr lang="en-US" sz="2800" b="0" i="1" smtClean="0">
                                <a:latin typeface="Cambria Math" panose="02040503050406030204" pitchFamily="18" charset="0"/>
                              </a:rPr>
                              <m:t>𝜏</m:t>
                            </m:r>
                          </m:e>
                        </m:d>
                        <m:r>
                          <a:rPr lang="en-US" sz="2800" b="0" i="1" smtClean="0">
                            <a:latin typeface="Cambria Math" panose="02040503050406030204" pitchFamily="18" charset="0"/>
                          </a:rPr>
                          <m:t>h</m:t>
                        </m:r>
                        <m:r>
                          <a:rPr lang="en-US" sz="2800" b="0" i="1" smtClean="0">
                            <a:latin typeface="Cambria Math" panose="02040503050406030204" pitchFamily="18" charset="0"/>
                          </a:rPr>
                          <m:t>[</m:t>
                        </m:r>
                        <m:r>
                          <a:rPr lang="en-US" sz="2800" b="0" i="1" smtClean="0">
                            <a:latin typeface="Cambria Math" panose="02040503050406030204" pitchFamily="18" charset="0"/>
                          </a:rPr>
                          <m:t>𝑡</m:t>
                        </m:r>
                        <m:r>
                          <a:rPr lang="en-US" sz="2800" b="0" i="1" smtClean="0">
                            <a:latin typeface="Cambria Math" panose="02040503050406030204" pitchFamily="18" charset="0"/>
                          </a:rPr>
                          <m:t>−</m:t>
                        </m:r>
                        <m:r>
                          <a:rPr lang="en-US" sz="2800" b="0" i="1" smtClean="0">
                            <a:latin typeface="Cambria Math" panose="02040503050406030204" pitchFamily="18" charset="0"/>
                          </a:rPr>
                          <m:t>𝜏</m:t>
                        </m:r>
                      </m:e>
                    </m:nary>
                  </m:oMath>
                </a14:m>
                <a:r>
                  <a:rPr lang="en-US" sz="2800" b="0" dirty="0"/>
                  <a:t>]</a:t>
                </a:r>
              </a:p>
              <a:p>
                <a:endParaRPr lang="en-US" sz="2800" dirty="0"/>
              </a:p>
            </p:txBody>
          </p:sp>
        </mc:Choice>
        <mc:Fallback>
          <p:sp>
            <p:nvSpPr>
              <p:cNvPr id="4" name="TextBox 3">
                <a:extLst>
                  <a:ext uri="{FF2B5EF4-FFF2-40B4-BE49-F238E27FC236}">
                    <a16:creationId xmlns:a16="http://schemas.microsoft.com/office/drawing/2014/main" id="{D07E1A7D-B058-43B8-9510-970943904D5A}"/>
                  </a:ext>
                </a:extLst>
              </p:cNvPr>
              <p:cNvSpPr txBox="1">
                <a:spLocks noRot="1" noChangeAspect="1" noMove="1" noResize="1" noEditPoints="1" noAdjustHandles="1" noChangeArrowheads="1" noChangeShapeType="1" noTextEdit="1"/>
              </p:cNvSpPr>
              <p:nvPr/>
            </p:nvSpPr>
            <p:spPr>
              <a:xfrm>
                <a:off x="4189770" y="1527103"/>
                <a:ext cx="4178726" cy="861774"/>
              </a:xfrm>
              <a:prstGeom prst="rect">
                <a:avLst/>
              </a:prstGeom>
              <a:blipFill>
                <a:blip r:embed="rId3"/>
                <a:stretch>
                  <a:fillRect l="-5102" t="-12057" r="-102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4D024DB9-8D27-45B8-A5CF-16EE39CE85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48" y="1156076"/>
            <a:ext cx="3811157" cy="2857279"/>
          </a:xfrm>
          <a:prstGeom prst="rect">
            <a:avLst/>
          </a:prstGeom>
        </p:spPr>
      </p:pic>
      <p:pic>
        <p:nvPicPr>
          <p:cNvPr id="11" name="Picture 10">
            <a:extLst>
              <a:ext uri="{FF2B5EF4-FFF2-40B4-BE49-F238E27FC236}">
                <a16:creationId xmlns:a16="http://schemas.microsoft.com/office/drawing/2014/main" id="{CC9F0A2A-6874-41FE-9531-41B586380D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285" y="2729738"/>
            <a:ext cx="5333559" cy="3998645"/>
          </a:xfrm>
          <a:prstGeom prst="rect">
            <a:avLst/>
          </a:prstGeom>
        </p:spPr>
      </p:pic>
      <p:sp>
        <p:nvSpPr>
          <p:cNvPr id="2" name="Title 1">
            <a:extLst>
              <a:ext uri="{FF2B5EF4-FFF2-40B4-BE49-F238E27FC236}">
                <a16:creationId xmlns:a16="http://schemas.microsoft.com/office/drawing/2014/main" id="{A8AC5E31-8FD2-49AA-B8EC-D25081C633AF}"/>
              </a:ext>
            </a:extLst>
          </p:cNvPr>
          <p:cNvSpPr>
            <a:spLocks noGrp="1"/>
          </p:cNvSpPr>
          <p:nvPr>
            <p:ph type="title"/>
          </p:nvPr>
        </p:nvSpPr>
        <p:spPr>
          <a:xfrm>
            <a:off x="628650" y="365127"/>
            <a:ext cx="7886700" cy="902432"/>
          </a:xfrm>
        </p:spPr>
        <p:txBody>
          <a:bodyPr>
            <a:normAutofit fontScale="90000"/>
          </a:bodyPr>
          <a:lstStyle/>
          <a:p>
            <a:r>
              <a:rPr lang="en-US" dirty="0"/>
              <a:t>Where is convolution coming from?</a:t>
            </a:r>
          </a:p>
        </p:txBody>
      </p:sp>
    </p:spTree>
    <p:extLst>
      <p:ext uri="{BB962C8B-B14F-4D97-AF65-F5344CB8AC3E}">
        <p14:creationId xmlns:p14="http://schemas.microsoft.com/office/powerpoint/2010/main" val="198493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Commutative property</a:t>
            </a:r>
          </a:p>
        </p:txBody>
      </p:sp>
      <p:sp>
        <p:nvSpPr>
          <p:cNvPr id="3" name="Content Placeholder 2"/>
          <p:cNvSpPr>
            <a:spLocks noGrp="1"/>
          </p:cNvSpPr>
          <p:nvPr>
            <p:ph idx="1"/>
          </p:nvPr>
        </p:nvSpPr>
        <p:spPr>
          <a:xfrm>
            <a:off x="628650" y="5189219"/>
            <a:ext cx="7886700" cy="987743"/>
          </a:xfrm>
        </p:spPr>
        <p:txBody>
          <a:bodyPr/>
          <a:lstStyle/>
          <a:p>
            <a:r>
              <a:rPr lang="en-US" i="1" dirty="0"/>
              <a:t>H*F</a:t>
            </a:r>
            <a:r>
              <a:rPr lang="en-US" dirty="0"/>
              <a:t>=</a:t>
            </a:r>
            <a:r>
              <a:rPr lang="en-US" i="1" dirty="0"/>
              <a:t>F*H</a:t>
            </a:r>
            <a:r>
              <a:rPr lang="en-US" dirty="0"/>
              <a:t> if we can ignore the boundary condition (</a:t>
            </a:r>
            <a:r>
              <a:rPr lang="en-US" i="1" dirty="0"/>
              <a:t>k &gt;&gt; </a:t>
            </a:r>
            <a:r>
              <a:rPr lang="en-US" i="1" dirty="0" err="1"/>
              <a:t>i,j</a:t>
            </a:r>
            <a:r>
              <a:rPr lang="en-US" dirty="0"/>
              <a:t>)</a:t>
            </a:r>
          </a:p>
        </p:txBody>
      </p:sp>
      <p:graphicFrame>
        <p:nvGraphicFramePr>
          <p:cNvPr id="4" name="Object 5"/>
          <p:cNvGraphicFramePr>
            <a:graphicFrameLocks noChangeAspect="1"/>
          </p:cNvGraphicFramePr>
          <p:nvPr>
            <p:extLst>
              <p:ext uri="{D42A27DB-BD31-4B8C-83A1-F6EECF244321}">
                <p14:modId xmlns:p14="http://schemas.microsoft.com/office/powerpoint/2010/main" val="1509583999"/>
              </p:ext>
            </p:extLst>
          </p:nvPr>
        </p:nvGraphicFramePr>
        <p:xfrm>
          <a:off x="474980" y="1622109"/>
          <a:ext cx="6369050" cy="1062037"/>
        </p:xfrm>
        <a:graphic>
          <a:graphicData uri="http://schemas.openxmlformats.org/presentationml/2006/ole">
            <mc:AlternateContent xmlns:mc="http://schemas.openxmlformats.org/markup-compatibility/2006">
              <mc:Choice xmlns:v="urn:schemas-microsoft-com:vml" Requires="v">
                <p:oleObj spid="_x0000_s30891" name="Equation" r:id="rId3" imgW="2590560" imgH="431640" progId="Equation.DSMT4">
                  <p:embed/>
                </p:oleObj>
              </mc:Choice>
              <mc:Fallback>
                <p:oleObj name="Equation" r:id="rId3" imgW="2590560" imgH="431640" progId="Equation.DSMT4">
                  <p:embed/>
                  <p:pic>
                    <p:nvPicPr>
                      <p:cNvPr id="0" name=""/>
                      <p:cNvPicPr>
                        <a:picLocks noChangeAspect="1" noChangeArrowheads="1"/>
                      </p:cNvPicPr>
                      <p:nvPr/>
                    </p:nvPicPr>
                    <p:blipFill>
                      <a:blip r:embed="rId4"/>
                      <a:srcRect/>
                      <a:stretch>
                        <a:fillRect/>
                      </a:stretch>
                    </p:blipFill>
                    <p:spPr bwMode="auto">
                      <a:xfrm>
                        <a:off x="474980" y="1622109"/>
                        <a:ext cx="6369050"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2341498900"/>
              </p:ext>
            </p:extLst>
          </p:nvPr>
        </p:nvGraphicFramePr>
        <p:xfrm>
          <a:off x="2433638" y="2707959"/>
          <a:ext cx="5057775" cy="1155700"/>
        </p:xfrm>
        <a:graphic>
          <a:graphicData uri="http://schemas.openxmlformats.org/presentationml/2006/ole">
            <mc:AlternateContent xmlns:mc="http://schemas.openxmlformats.org/markup-compatibility/2006">
              <mc:Choice xmlns:v="urn:schemas-microsoft-com:vml" Requires="v">
                <p:oleObj spid="_x0000_s30892" name="Equation" r:id="rId5" imgW="2057400" imgH="469800" progId="Equation.DSMT4">
                  <p:embed/>
                </p:oleObj>
              </mc:Choice>
              <mc:Fallback>
                <p:oleObj name="Equation" r:id="rId5" imgW="2057400" imgH="469800" progId="Equation.DSMT4">
                  <p:embed/>
                  <p:pic>
                    <p:nvPicPr>
                      <p:cNvPr id="0" name=""/>
                      <p:cNvPicPr>
                        <a:picLocks noChangeAspect="1" noChangeArrowheads="1"/>
                      </p:cNvPicPr>
                      <p:nvPr/>
                    </p:nvPicPr>
                    <p:blipFill>
                      <a:blip r:embed="rId6"/>
                      <a:srcRect/>
                      <a:stretch>
                        <a:fillRect/>
                      </a:stretch>
                    </p:blipFill>
                    <p:spPr bwMode="auto">
                      <a:xfrm>
                        <a:off x="2433638" y="2707959"/>
                        <a:ext cx="5057775"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93849328"/>
              </p:ext>
            </p:extLst>
          </p:nvPr>
        </p:nvGraphicFramePr>
        <p:xfrm>
          <a:off x="2390775" y="3838575"/>
          <a:ext cx="6149975" cy="1062038"/>
        </p:xfrm>
        <a:graphic>
          <a:graphicData uri="http://schemas.openxmlformats.org/presentationml/2006/ole">
            <mc:AlternateContent xmlns:mc="http://schemas.openxmlformats.org/markup-compatibility/2006">
              <mc:Choice xmlns:v="urn:schemas-microsoft-com:vml" Requires="v">
                <p:oleObj spid="_x0000_s30893" name="Equation" r:id="rId7" imgW="2501640" imgH="431640" progId="Equation.DSMT4">
                  <p:embed/>
                </p:oleObj>
              </mc:Choice>
              <mc:Fallback>
                <p:oleObj name="Equation" r:id="rId7" imgW="2501640" imgH="431640" progId="Equation.DSMT4">
                  <p:embed/>
                  <p:pic>
                    <p:nvPicPr>
                      <p:cNvPr id="0" name=""/>
                      <p:cNvPicPr>
                        <a:picLocks noChangeAspect="1" noChangeArrowheads="1"/>
                      </p:cNvPicPr>
                      <p:nvPr/>
                    </p:nvPicPr>
                    <p:blipFill>
                      <a:blip r:embed="rId8"/>
                      <a:srcRect/>
                      <a:stretch>
                        <a:fillRect/>
                      </a:stretch>
                    </p:blipFill>
                    <p:spPr bwMode="auto">
                      <a:xfrm>
                        <a:off x="2390775" y="3838575"/>
                        <a:ext cx="6149975" cy="106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2980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Associative property</a:t>
            </a:r>
          </a:p>
        </p:txBody>
      </p:sp>
      <p:graphicFrame>
        <p:nvGraphicFramePr>
          <p:cNvPr id="4" name="Object 5"/>
          <p:cNvGraphicFramePr>
            <a:graphicFrameLocks noChangeAspect="1"/>
          </p:cNvGraphicFramePr>
          <p:nvPr>
            <p:extLst>
              <p:ext uri="{D42A27DB-BD31-4B8C-83A1-F6EECF244321}">
                <p14:modId xmlns:p14="http://schemas.microsoft.com/office/powerpoint/2010/main" val="1825089268"/>
              </p:ext>
            </p:extLst>
          </p:nvPr>
        </p:nvGraphicFramePr>
        <p:xfrm>
          <a:off x="378460" y="2276476"/>
          <a:ext cx="7931150" cy="1123950"/>
        </p:xfrm>
        <a:graphic>
          <a:graphicData uri="http://schemas.openxmlformats.org/presentationml/2006/ole">
            <mc:AlternateContent xmlns:mc="http://schemas.openxmlformats.org/markup-compatibility/2006">
              <mc:Choice xmlns:v="urn:schemas-microsoft-com:vml" Requires="v">
                <p:oleObj spid="_x0000_s34057" name="Equation" r:id="rId3" imgW="3225600" imgH="457200" progId="Equation.DSMT4">
                  <p:embed/>
                </p:oleObj>
              </mc:Choice>
              <mc:Fallback>
                <p:oleObj name="Equation" r:id="rId3" imgW="3225600" imgH="457200" progId="Equation.DSMT4">
                  <p:embed/>
                  <p:pic>
                    <p:nvPicPr>
                      <p:cNvPr id="0" name=""/>
                      <p:cNvPicPr>
                        <a:picLocks noChangeAspect="1" noChangeArrowheads="1"/>
                      </p:cNvPicPr>
                      <p:nvPr/>
                    </p:nvPicPr>
                    <p:blipFill>
                      <a:blip r:embed="rId4"/>
                      <a:srcRect/>
                      <a:stretch>
                        <a:fillRect/>
                      </a:stretch>
                    </p:blipFill>
                    <p:spPr bwMode="auto">
                      <a:xfrm>
                        <a:off x="378460" y="2276476"/>
                        <a:ext cx="7931150"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5"/>
          <p:cNvGraphicFramePr>
            <a:graphicFrameLocks noChangeAspect="1"/>
          </p:cNvGraphicFramePr>
          <p:nvPr>
            <p:extLst>
              <p:ext uri="{D42A27DB-BD31-4B8C-83A1-F6EECF244321}">
                <p14:modId xmlns:p14="http://schemas.microsoft.com/office/powerpoint/2010/main" val="638015329"/>
              </p:ext>
            </p:extLst>
          </p:nvPr>
        </p:nvGraphicFramePr>
        <p:xfrm>
          <a:off x="728663" y="1398588"/>
          <a:ext cx="7743825" cy="1062037"/>
        </p:xfrm>
        <a:graphic>
          <a:graphicData uri="http://schemas.openxmlformats.org/presentationml/2006/ole">
            <mc:AlternateContent xmlns:mc="http://schemas.openxmlformats.org/markup-compatibility/2006">
              <mc:Choice xmlns:v="urn:schemas-microsoft-com:vml" Requires="v">
                <p:oleObj spid="_x0000_s34058" name="Equation" r:id="rId5" imgW="3149280" imgH="431640" progId="Equation.DSMT4">
                  <p:embed/>
                </p:oleObj>
              </mc:Choice>
              <mc:Fallback>
                <p:oleObj name="Equation" r:id="rId5" imgW="3149280" imgH="431640" progId="Equation.DSMT4">
                  <p:embed/>
                  <p:pic>
                    <p:nvPicPr>
                      <p:cNvPr id="0" name=""/>
                      <p:cNvPicPr>
                        <a:picLocks noChangeAspect="1" noChangeArrowheads="1"/>
                      </p:cNvPicPr>
                      <p:nvPr/>
                    </p:nvPicPr>
                    <p:blipFill>
                      <a:blip r:embed="rId6"/>
                      <a:srcRect/>
                      <a:stretch>
                        <a:fillRect/>
                      </a:stretch>
                    </p:blipFill>
                    <p:spPr bwMode="auto">
                      <a:xfrm>
                        <a:off x="728663" y="1398588"/>
                        <a:ext cx="774382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3846382793"/>
              </p:ext>
            </p:extLst>
          </p:nvPr>
        </p:nvGraphicFramePr>
        <p:xfrm>
          <a:off x="345758" y="3274067"/>
          <a:ext cx="8086725" cy="1374775"/>
        </p:xfrm>
        <a:graphic>
          <a:graphicData uri="http://schemas.openxmlformats.org/presentationml/2006/ole">
            <mc:AlternateContent xmlns:mc="http://schemas.openxmlformats.org/markup-compatibility/2006">
              <mc:Choice xmlns:v="urn:schemas-microsoft-com:vml" Requires="v">
                <p:oleObj spid="_x0000_s34059" name="Equation" r:id="rId7" imgW="3288960" imgH="558720" progId="Equation.DSMT4">
                  <p:embed/>
                </p:oleObj>
              </mc:Choice>
              <mc:Fallback>
                <p:oleObj name="Equation" r:id="rId7" imgW="3288960" imgH="558720" progId="Equation.DSMT4">
                  <p:embed/>
                  <p:pic>
                    <p:nvPicPr>
                      <p:cNvPr id="0" name=""/>
                      <p:cNvPicPr>
                        <a:picLocks noChangeAspect="1" noChangeArrowheads="1"/>
                      </p:cNvPicPr>
                      <p:nvPr/>
                    </p:nvPicPr>
                    <p:blipFill>
                      <a:blip r:embed="rId8"/>
                      <a:srcRect/>
                      <a:stretch>
                        <a:fillRect/>
                      </a:stretch>
                    </p:blipFill>
                    <p:spPr bwMode="auto">
                      <a:xfrm>
                        <a:off x="345758" y="3274067"/>
                        <a:ext cx="808672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674603012"/>
              </p:ext>
            </p:extLst>
          </p:nvPr>
        </p:nvGraphicFramePr>
        <p:xfrm>
          <a:off x="345758" y="4596448"/>
          <a:ext cx="5807075" cy="1062037"/>
        </p:xfrm>
        <a:graphic>
          <a:graphicData uri="http://schemas.openxmlformats.org/presentationml/2006/ole">
            <mc:AlternateContent xmlns:mc="http://schemas.openxmlformats.org/markup-compatibility/2006">
              <mc:Choice xmlns:v="urn:schemas-microsoft-com:vml" Requires="v">
                <p:oleObj spid="_x0000_s34060" name="Equation" r:id="rId9" imgW="2361960" imgH="431640" progId="Equation.DSMT4">
                  <p:embed/>
                </p:oleObj>
              </mc:Choice>
              <mc:Fallback>
                <p:oleObj name="Equation" r:id="rId9" imgW="2361960" imgH="431640" progId="Equation.DSMT4">
                  <p:embed/>
                  <p:pic>
                    <p:nvPicPr>
                      <p:cNvPr id="0" name=""/>
                      <p:cNvPicPr>
                        <a:picLocks noChangeAspect="1" noChangeArrowheads="1"/>
                      </p:cNvPicPr>
                      <p:nvPr/>
                    </p:nvPicPr>
                    <p:blipFill>
                      <a:blip r:embed="rId10"/>
                      <a:srcRect/>
                      <a:stretch>
                        <a:fillRect/>
                      </a:stretch>
                    </p:blipFill>
                    <p:spPr bwMode="auto">
                      <a:xfrm>
                        <a:off x="345758" y="4596448"/>
                        <a:ext cx="5807075" cy="106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467768348"/>
              </p:ext>
            </p:extLst>
          </p:nvPr>
        </p:nvGraphicFramePr>
        <p:xfrm>
          <a:off x="378460" y="5971223"/>
          <a:ext cx="3027362" cy="498475"/>
        </p:xfrm>
        <a:graphic>
          <a:graphicData uri="http://schemas.openxmlformats.org/presentationml/2006/ole">
            <mc:AlternateContent xmlns:mc="http://schemas.openxmlformats.org/markup-compatibility/2006">
              <mc:Choice xmlns:v="urn:schemas-microsoft-com:vml" Requires="v">
                <p:oleObj spid="_x0000_s34061" name="Equation" r:id="rId11" imgW="1231560" imgH="203040" progId="Equation.DSMT4">
                  <p:embed/>
                </p:oleObj>
              </mc:Choice>
              <mc:Fallback>
                <p:oleObj name="Equation" r:id="rId11" imgW="1231560" imgH="203040" progId="Equation.DSMT4">
                  <p:embed/>
                  <p:pic>
                    <p:nvPicPr>
                      <p:cNvPr id="0" name=""/>
                      <p:cNvPicPr>
                        <a:picLocks noChangeAspect="1" noChangeArrowheads="1"/>
                      </p:cNvPicPr>
                      <p:nvPr/>
                    </p:nvPicPr>
                    <p:blipFill>
                      <a:blip r:embed="rId12"/>
                      <a:srcRect/>
                      <a:stretch>
                        <a:fillRect/>
                      </a:stretch>
                    </p:blipFill>
                    <p:spPr bwMode="auto">
                      <a:xfrm>
                        <a:off x="378460" y="5971223"/>
                        <a:ext cx="3027362"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4454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4CC2704B-8BBE-40E1-9C09-6C3E91359E31}"/>
                  </a:ext>
                </a:extLst>
              </p:cNvPr>
              <p:cNvSpPr>
                <a:spLocks noGrp="1"/>
              </p:cNvSpPr>
              <p:nvPr>
                <p:ph type="title"/>
              </p:nvPr>
            </p:nvSpPr>
            <p:spPr/>
            <p:txBody>
              <a:bodyPr/>
              <a:lstStyle/>
              <a:p>
                <a:r>
                  <a:rPr lang="en-US" dirty="0"/>
                  <a:t>What is </a:t>
                </a:r>
                <a14:m>
                  <m:oMath xmlns:m="http://schemas.openxmlformats.org/officeDocument/2006/math">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sub>
                        <m:r>
                          <a:rPr lang="en-US" b="0" i="1" smtClean="0">
                            <a:latin typeface="Cambria Math" panose="02040503050406030204" pitchFamily="18" charset="0"/>
                          </a:rPr>
                          <m:t>𝑓𝑙𝑖𝑝</m:t>
                        </m:r>
                      </m:sub>
                    </m:sSub>
                  </m:oMath>
                </a14:m>
                <a:r>
                  <a:rPr lang="en-US" dirty="0"/>
                  <a:t>? </a:t>
                </a:r>
              </a:p>
            </p:txBody>
          </p:sp>
        </mc:Choice>
        <mc:Fallback>
          <p:sp>
            <p:nvSpPr>
              <p:cNvPr id="2" name="Title 1">
                <a:extLst>
                  <a:ext uri="{FF2B5EF4-FFF2-40B4-BE49-F238E27FC236}">
                    <a16:creationId xmlns:a16="http://schemas.microsoft.com/office/drawing/2014/main" id="{4CC2704B-8BBE-40E1-9C09-6C3E91359E31}"/>
                  </a:ext>
                </a:extLst>
              </p:cNvPr>
              <p:cNvSpPr>
                <a:spLocks noGrp="1" noRot="1" noChangeAspect="1" noMove="1" noResize="1" noEditPoints="1" noAdjustHandles="1" noChangeArrowheads="1" noChangeShapeType="1" noTextEdit="1"/>
              </p:cNvSpPr>
              <p:nvPr>
                <p:ph type="title"/>
              </p:nvPr>
            </p:nvSpPr>
            <p:spPr>
              <a:blipFill>
                <a:blip r:embed="rId2"/>
                <a:stretch>
                  <a:fillRect l="-309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A2A2D64-0E0E-49A6-8F52-6747986C52A4}"/>
                  </a:ext>
                </a:extLst>
              </p:cNvPr>
              <p:cNvSpPr>
                <a:spLocks noGrp="1"/>
              </p:cNvSpPr>
              <p:nvPr>
                <p:ph idx="1"/>
              </p:nvPr>
            </p:nvSpPr>
            <p:spPr/>
            <p:txBody>
              <a:bodyPr/>
              <a:lstStyle/>
              <a:p>
                <a14:m>
                  <m:oMath xmlns:m="http://schemas.openxmlformats.org/officeDocument/2006/math">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e>
                      <m:sub>
                        <m:r>
                          <a:rPr lang="en-US" b="0" i="1" smtClean="0">
                            <a:latin typeface="Cambria Math" panose="02040503050406030204" pitchFamily="18" charset="0"/>
                          </a:rPr>
                          <m:t>𝑓𝑙𝑖𝑝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d>
                          <m:dPr>
                            <m:ctrlPr>
                              <a:rPr lang="en-US" b="0" i="1" smtClean="0">
                                <a:latin typeface="Cambria Math" panose="02040503050406030204" pitchFamily="18" charset="0"/>
                              </a:rPr>
                            </m:ctrlPr>
                          </m:dPr>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r>
                                  <a:rPr lang="en-US" b="0" i="1" smtClean="0">
                                    <a:latin typeface="Cambria Math" panose="02040503050406030204" pitchFamily="18" charset="0"/>
                                  </a:rPr>
                                  <m:t>𝑎</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𝑏</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𝑖</m:t>
                                    </m:r>
                                  </m:e>
                                </m:d>
                              </m:e>
                            </m:nary>
                          </m:e>
                        </m:d>
                      </m:e>
                      <m:sub>
                        <m:r>
                          <a:rPr lang="en-US" b="0" i="1" smtClean="0">
                            <a:latin typeface="Cambria Math" panose="02040503050406030204" pitchFamily="18" charset="0"/>
                          </a:rPr>
                          <m:t>𝑓𝑙𝑖𝑝</m:t>
                        </m:r>
                      </m:sub>
                    </m:sSub>
                  </m:oMath>
                </a14:m>
                <a:endParaRPr lang="en-US" b="0" dirty="0"/>
              </a:p>
              <a:p>
                <a:pPr marL="0" indent="0">
                  <a:buNone/>
                </a:pPr>
                <a:r>
                  <a:rPr lang="en-US" dirty="0"/>
                  <a:t>                       </a:t>
                </a:r>
                <a14:m>
                  <m:oMath xmlns:m="http://schemas.openxmlformats.org/officeDocument/2006/math">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r>
                          <a:rPr lang="en-US" i="1">
                            <a:latin typeface="Cambria Math" panose="02040503050406030204" pitchFamily="18" charset="0"/>
                          </a:rPr>
                          <m:t>𝑎</m:t>
                        </m:r>
                        <m:d>
                          <m:dPr>
                            <m:begChr m:val="["/>
                            <m:endChr m:val="]"/>
                            <m:ctrlPr>
                              <a:rPr lang="en-US" i="1">
                                <a:latin typeface="Cambria Math" panose="02040503050406030204" pitchFamily="18" charset="0"/>
                              </a:rPr>
                            </m:ctrlPr>
                          </m:dPr>
                          <m:e>
                            <m:r>
                              <a:rPr lang="en-US" i="1">
                                <a:latin typeface="Cambria Math" panose="02040503050406030204" pitchFamily="18" charset="0"/>
                              </a:rPr>
                              <m:t>𝑖</m:t>
                            </m:r>
                          </m:e>
                        </m:d>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e>
                    </m:nary>
                  </m:oMath>
                </a14:m>
                <a:endParaRPr lang="en-US" dirty="0"/>
              </a:p>
              <a:p>
                <a:pPr marL="0" indent="0">
                  <a:buNone/>
                </a:pPr>
                <a:r>
                  <a:rPr lang="en-US" b="0" dirty="0"/>
                  <a:t>                       </a:t>
                </a:r>
                <a14:m>
                  <m:oMath xmlns:m="http://schemas.openxmlformats.org/officeDocument/2006/math">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i="1">
                            <a:latin typeface="Cambria Math" panose="02040503050406030204" pitchFamily="18" charset="0"/>
                          </a:rPr>
                          <m:t>𝑖</m:t>
                        </m:r>
                      </m:sub>
                      <m:sup/>
                      <m:e>
                        <m:sSub>
                          <m:sSubPr>
                            <m:ctrlPr>
                              <a:rPr lang="en-US" b="0" i="1" smtClean="0">
                                <a:latin typeface="Cambria Math" panose="02040503050406030204" pitchFamily="18" charset="0"/>
                              </a:rPr>
                            </m:ctrlPr>
                          </m:sSubPr>
                          <m:e>
                            <m:r>
                              <a:rPr lang="en-US" i="1">
                                <a:latin typeface="Cambria Math" panose="02040503050406030204" pitchFamily="18" charset="0"/>
                              </a:rPr>
                              <m:t>𝑎</m:t>
                            </m:r>
                          </m:e>
                          <m:sub>
                            <m:r>
                              <a:rPr lang="en-US" b="0" i="1" smtClean="0">
                                <a:latin typeface="Cambria Math" panose="02040503050406030204" pitchFamily="18" charset="0"/>
                              </a:rPr>
                              <m:t>𝑓𝑙𝑖𝑝</m:t>
                            </m:r>
                          </m:sub>
                        </m:sSub>
                        <m:d>
                          <m:dPr>
                            <m:begChr m:val="["/>
                            <m:endChr m:val="]"/>
                            <m:ctrlPr>
                              <a:rPr lang="en-US" i="1">
                                <a:latin typeface="Cambria Math" panose="02040503050406030204" pitchFamily="18" charset="0"/>
                              </a:rPr>
                            </m:ctrlPr>
                          </m:dPr>
                          <m:e>
                            <m:r>
                              <a:rPr lang="en-US" b="0" i="1" smtClean="0">
                                <a:latin typeface="Cambria Math" panose="02040503050406030204" pitchFamily="18" charset="0"/>
                              </a:rPr>
                              <m:t>−</m:t>
                            </m:r>
                            <m:r>
                              <a:rPr lang="en-US" i="1">
                                <a:latin typeface="Cambria Math" panose="02040503050406030204" pitchFamily="18" charset="0"/>
                              </a:rPr>
                              <m:t>𝑖</m:t>
                            </m:r>
                          </m:e>
                        </m:d>
                        <m:sSub>
                          <m:sSubPr>
                            <m:ctrlPr>
                              <a:rPr lang="en-US" b="0" i="1" smtClean="0">
                                <a:latin typeface="Cambria Math" panose="02040503050406030204" pitchFamily="18" charset="0"/>
                              </a:rPr>
                            </m:ctrlPr>
                          </m:sSubPr>
                          <m:e>
                            <m:r>
                              <a:rPr lang="en-US" i="1">
                                <a:latin typeface="Cambria Math" panose="02040503050406030204" pitchFamily="18" charset="0"/>
                              </a:rPr>
                              <m:t>𝑏</m:t>
                            </m:r>
                          </m:e>
                          <m:sub>
                            <m:r>
                              <a:rPr lang="en-US" b="0" i="1" smtClean="0">
                                <a:latin typeface="Cambria Math" panose="02040503050406030204" pitchFamily="18" charset="0"/>
                              </a:rPr>
                              <m:t>𝑓𝑙𝑖𝑝</m:t>
                            </m:r>
                          </m:sub>
                        </m:sSub>
                        <m:r>
                          <a:rPr lang="en-US" i="1">
                            <a:latin typeface="Cambria Math" panose="02040503050406030204" pitchFamily="18" charset="0"/>
                          </a:rPr>
                          <m:t>[</m:t>
                        </m:r>
                        <m:r>
                          <a:rPr lang="en-US" i="1">
                            <a:latin typeface="Cambria Math" panose="02040503050406030204" pitchFamily="18" charset="0"/>
                          </a:rPr>
                          <m:t>𝑛</m:t>
                        </m:r>
                        <m:r>
                          <a:rPr lang="en-US" b="0" i="1" smtClean="0">
                            <a:latin typeface="Cambria Math" panose="02040503050406030204" pitchFamily="18" charset="0"/>
                          </a:rPr>
                          <m:t>+</m:t>
                        </m:r>
                        <m:r>
                          <a:rPr lang="en-US" i="1">
                            <a:latin typeface="Cambria Math" panose="02040503050406030204" pitchFamily="18" charset="0"/>
                          </a:rPr>
                          <m:t>𝑖</m:t>
                        </m:r>
                        <m:r>
                          <a:rPr lang="en-US" i="1">
                            <a:latin typeface="Cambria Math" panose="02040503050406030204" pitchFamily="18" charset="0"/>
                          </a:rPr>
                          <m:t>]</m:t>
                        </m:r>
                      </m:e>
                    </m:nary>
                  </m:oMath>
                </a14:m>
                <a:endParaRPr lang="en-US" dirty="0"/>
              </a:p>
              <a:p>
                <a:pPr marL="0" indent="0">
                  <a:buNone/>
                </a:pPr>
                <a:r>
                  <a:rPr lang="en-US" b="0"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nary>
                      <m:naryPr>
                        <m:chr m:val="∑"/>
                        <m:supHide m:val="on"/>
                        <m:ctrlPr>
                          <a:rPr lang="en-US" i="1">
                            <a:latin typeface="Cambria Math" panose="02040503050406030204" pitchFamily="18" charset="0"/>
                          </a:rPr>
                        </m:ctrlPr>
                      </m:naryPr>
                      <m:sub>
                        <m:r>
                          <a:rPr lang="en-US" b="0" i="1" smtClean="0">
                            <a:latin typeface="Cambria Math" panose="02040503050406030204" pitchFamily="18" charset="0"/>
                          </a:rPr>
                          <m:t>𝑗</m:t>
                        </m:r>
                      </m:sub>
                      <m:sup/>
                      <m:e>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𝑓𝑙𝑖𝑝</m:t>
                            </m:r>
                          </m:sub>
                        </m:sSub>
                        <m:d>
                          <m:dPr>
                            <m:begChr m:val="["/>
                            <m:endChr m:val="]"/>
                            <m:ctrlPr>
                              <a:rPr lang="en-US" i="1">
                                <a:latin typeface="Cambria Math" panose="02040503050406030204" pitchFamily="18" charset="0"/>
                              </a:rPr>
                            </m:ctrlPr>
                          </m:dPr>
                          <m:e>
                            <m:r>
                              <a:rPr lang="en-US" b="0" i="1" smtClean="0">
                                <a:latin typeface="Cambria Math" panose="02040503050406030204" pitchFamily="18" charset="0"/>
                              </a:rPr>
                              <m:t>𝑗</m:t>
                            </m:r>
                          </m:e>
                        </m:d>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𝑓𝑙𝑖𝑝</m:t>
                            </m:r>
                          </m:sub>
                        </m:sSub>
                        <m:r>
                          <a:rPr lang="en-US" i="1">
                            <a:latin typeface="Cambria Math" panose="02040503050406030204" pitchFamily="18" charset="0"/>
                          </a:rPr>
                          <m:t>[</m:t>
                        </m:r>
                        <m:r>
                          <a:rPr lang="en-US" i="1">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𝑗</m:t>
                        </m:r>
                        <m:r>
                          <a:rPr lang="en-US" i="1">
                            <a:latin typeface="Cambria Math" panose="02040503050406030204" pitchFamily="18" charset="0"/>
                          </a:rPr>
                          <m:t>]</m:t>
                        </m:r>
                      </m:e>
                    </m:nary>
                    <m:r>
                      <a:rPr lang="en-US" b="0" i="1" smtClean="0">
                        <a:latin typeface="Cambria Math" panose="02040503050406030204" pitchFamily="18" charset="0"/>
                      </a:rPr>
                      <m:t>   (</m:t>
                    </m:r>
                    <m:r>
                      <a:rPr lang="en-US" b="0" i="1" smtClean="0">
                        <a:latin typeface="Cambria Math" panose="02040503050406030204" pitchFamily="18" charset="0"/>
                      </a:rPr>
                      <m:t>𝑗</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endParaRPr lang="en-US" b="0" dirty="0"/>
              </a:p>
              <a:p>
                <a:pPr marL="0" indent="0">
                  <a:buNone/>
                </a:pPr>
                <a:r>
                  <a:rPr lang="en-US" b="0"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𝑓𝑙𝑖𝑝</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𝑏</m:t>
                        </m:r>
                      </m:e>
                      <m:sub>
                        <m:r>
                          <a:rPr lang="en-US" b="0" i="1" smtClean="0">
                            <a:latin typeface="Cambria Math" panose="02040503050406030204" pitchFamily="18" charset="0"/>
                          </a:rPr>
                          <m:t>𝑓𝑙𝑖𝑝</m:t>
                        </m:r>
                      </m:sub>
                    </m:sSub>
                  </m:oMath>
                </a14:m>
                <a:endParaRPr lang="en-US" b="0" dirty="0"/>
              </a:p>
              <a:p>
                <a:pPr marL="0" indent="0">
                  <a:buNone/>
                </a:pPr>
                <a:endParaRPr lang="en-US" b="0" dirty="0"/>
              </a:p>
            </p:txBody>
          </p:sp>
        </mc:Choice>
        <mc:Fallback>
          <p:sp>
            <p:nvSpPr>
              <p:cNvPr id="3" name="Content Placeholder 2">
                <a:extLst>
                  <a:ext uri="{FF2B5EF4-FFF2-40B4-BE49-F238E27FC236}">
                    <a16:creationId xmlns:a16="http://schemas.microsoft.com/office/drawing/2014/main" id="{AA2A2D64-0E0E-49A6-8F52-6747986C52A4}"/>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060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742950" y="1"/>
            <a:ext cx="7886700" cy="914400"/>
          </a:xfrm>
        </p:spPr>
        <p:txBody>
          <a:bodyPr/>
          <a:lstStyle/>
          <a:p>
            <a:r>
              <a:rPr lang="en-US" altLang="en-US" dirty="0"/>
              <a:t>Convolution properties</a:t>
            </a:r>
          </a:p>
        </p:txBody>
      </p:sp>
      <p:sp>
        <p:nvSpPr>
          <p:cNvPr id="1057795" name="Rectangle 3"/>
          <p:cNvSpPr>
            <a:spLocks noGrp="1" noChangeArrowheads="1"/>
          </p:cNvSpPr>
          <p:nvPr>
            <p:ph type="body" idx="1"/>
          </p:nvPr>
        </p:nvSpPr>
        <p:spPr>
          <a:xfrm>
            <a:off x="228600" y="914400"/>
            <a:ext cx="8915400" cy="5715000"/>
          </a:xfrm>
        </p:spPr>
        <p:txBody>
          <a:bodyPr>
            <a:normAutofit/>
          </a:bodyPr>
          <a:lstStyle/>
          <a:p>
            <a:pPr>
              <a:defRPr/>
            </a:pPr>
            <a:r>
              <a:rPr lang="en-US" sz="2800" dirty="0"/>
              <a:t>Commutative: </a:t>
            </a:r>
            <a:r>
              <a:rPr lang="en-US" sz="2800" i="1" dirty="0"/>
              <a:t>a</a:t>
            </a:r>
            <a:r>
              <a:rPr lang="en-US" sz="2800" dirty="0"/>
              <a:t> * </a:t>
            </a:r>
            <a:r>
              <a:rPr lang="en-US" sz="2800" i="1" dirty="0"/>
              <a:t>b</a:t>
            </a:r>
            <a:r>
              <a:rPr lang="en-US" sz="2800" dirty="0"/>
              <a:t> = </a:t>
            </a:r>
            <a:r>
              <a:rPr lang="en-US" sz="2800" i="1" dirty="0"/>
              <a:t>b</a:t>
            </a:r>
            <a:r>
              <a:rPr lang="en-US" sz="2800" dirty="0"/>
              <a:t> * </a:t>
            </a:r>
            <a:r>
              <a:rPr lang="en-US" sz="2800" i="1" dirty="0"/>
              <a:t>a</a:t>
            </a:r>
          </a:p>
          <a:p>
            <a:pPr lvl="1">
              <a:defRPr/>
            </a:pPr>
            <a:r>
              <a:rPr lang="en-US" sz="2400" dirty="0"/>
              <a:t>Conceptually no difference between filter and signal</a:t>
            </a:r>
          </a:p>
          <a:p>
            <a:pPr>
              <a:defRPr/>
            </a:pPr>
            <a:r>
              <a:rPr lang="en-US" sz="2800" dirty="0"/>
              <a:t>Associative: </a:t>
            </a:r>
            <a:r>
              <a:rPr lang="en-US" sz="2800" i="1" dirty="0"/>
              <a:t>a</a:t>
            </a:r>
            <a:r>
              <a:rPr lang="en-US" sz="2800" dirty="0"/>
              <a:t> * (</a:t>
            </a:r>
            <a:r>
              <a:rPr lang="en-US" sz="2800" i="1" dirty="0"/>
              <a:t>b</a:t>
            </a:r>
            <a:r>
              <a:rPr lang="en-US" sz="2800" dirty="0"/>
              <a:t> * </a:t>
            </a:r>
            <a:r>
              <a:rPr lang="en-US" sz="2800" i="1" dirty="0"/>
              <a:t>c</a:t>
            </a:r>
            <a:r>
              <a:rPr lang="en-US" sz="2800" dirty="0"/>
              <a:t>) = (</a:t>
            </a:r>
            <a:r>
              <a:rPr lang="en-US" sz="2800" i="1" dirty="0"/>
              <a:t>a</a:t>
            </a:r>
            <a:r>
              <a:rPr lang="en-US" sz="2800" dirty="0"/>
              <a:t> * </a:t>
            </a:r>
            <a:r>
              <a:rPr lang="en-US" sz="2800" i="1" dirty="0"/>
              <a:t>b</a:t>
            </a:r>
            <a:r>
              <a:rPr lang="en-US" sz="2800" dirty="0"/>
              <a:t>) * </a:t>
            </a:r>
            <a:r>
              <a:rPr lang="en-US" sz="2800" i="1" dirty="0"/>
              <a:t>c</a:t>
            </a:r>
          </a:p>
          <a:p>
            <a:pPr lvl="1">
              <a:defRPr/>
            </a:pPr>
            <a:r>
              <a:rPr lang="en-US" sz="2400" dirty="0"/>
              <a:t>Often apply several filters one after another: (((</a:t>
            </a:r>
            <a:r>
              <a:rPr lang="en-US" sz="2400" i="1" dirty="0"/>
              <a:t>a</a:t>
            </a:r>
            <a:r>
              <a:rPr lang="en-US" sz="2400" dirty="0"/>
              <a:t> * </a:t>
            </a:r>
            <a:r>
              <a:rPr lang="en-US" sz="2400" i="1" dirty="0"/>
              <a:t>b</a:t>
            </a:r>
            <a:r>
              <a:rPr lang="en-US" sz="2400" baseline="-25000" dirty="0"/>
              <a:t>1</a:t>
            </a:r>
            <a:r>
              <a:rPr lang="en-US" sz="2400" dirty="0"/>
              <a:t>) * </a:t>
            </a:r>
            <a:r>
              <a:rPr lang="en-US" sz="2400" i="1" dirty="0"/>
              <a:t>b</a:t>
            </a:r>
            <a:r>
              <a:rPr lang="en-US" sz="2400" baseline="-25000" dirty="0"/>
              <a:t>2</a:t>
            </a:r>
            <a:r>
              <a:rPr lang="en-US" sz="2400" dirty="0"/>
              <a:t>) * </a:t>
            </a:r>
            <a:r>
              <a:rPr lang="en-US" sz="2400" i="1" dirty="0"/>
              <a:t>b</a:t>
            </a:r>
            <a:r>
              <a:rPr lang="en-US" sz="2400" baseline="-25000" dirty="0"/>
              <a:t>3</a:t>
            </a:r>
            <a:r>
              <a:rPr lang="en-US" sz="2400" dirty="0"/>
              <a:t>)</a:t>
            </a:r>
          </a:p>
          <a:p>
            <a:pPr lvl="1">
              <a:defRPr/>
            </a:pPr>
            <a:r>
              <a:rPr lang="en-US" sz="2400" dirty="0"/>
              <a:t>This is equivalent to applying one filter: a * (</a:t>
            </a:r>
            <a:r>
              <a:rPr lang="en-US" sz="2400" i="1" dirty="0"/>
              <a:t>b</a:t>
            </a:r>
            <a:r>
              <a:rPr lang="en-US" sz="2400" baseline="-25000" dirty="0"/>
              <a:t>1</a:t>
            </a:r>
            <a:r>
              <a:rPr lang="en-US" sz="2400" dirty="0"/>
              <a:t> * </a:t>
            </a:r>
            <a:r>
              <a:rPr lang="en-US" sz="2400" i="1" dirty="0"/>
              <a:t>b</a:t>
            </a:r>
            <a:r>
              <a:rPr lang="en-US" sz="2400" baseline="-25000" dirty="0"/>
              <a:t>2</a:t>
            </a:r>
            <a:r>
              <a:rPr lang="en-US" sz="2400" dirty="0"/>
              <a:t> * </a:t>
            </a:r>
            <a:r>
              <a:rPr lang="en-US" sz="2400" i="1" dirty="0"/>
              <a:t>b</a:t>
            </a:r>
            <a:r>
              <a:rPr lang="en-US" sz="2400" baseline="-25000" dirty="0"/>
              <a:t>3</a:t>
            </a:r>
            <a:r>
              <a:rPr lang="en-US" sz="2400" dirty="0"/>
              <a:t>)</a:t>
            </a:r>
          </a:p>
          <a:p>
            <a:pPr lvl="1">
              <a:defRPr/>
            </a:pPr>
            <a:r>
              <a:rPr lang="en-US" sz="2400" dirty="0"/>
              <a:t>Correlation is _not_ associative</a:t>
            </a:r>
          </a:p>
          <a:p>
            <a:pPr lvl="1">
              <a:defRPr/>
            </a:pPr>
            <a:endParaRPr lang="en-US" dirty="0"/>
          </a:p>
          <a:p>
            <a:pPr lvl="1">
              <a:defRPr/>
            </a:pPr>
            <a:endParaRPr lang="en-US" sz="2800" dirty="0"/>
          </a:p>
          <a:p>
            <a:pPr>
              <a:defRPr/>
            </a:pPr>
            <a:endParaRPr lang="en-US" sz="2800" dirty="0"/>
          </a:p>
          <a:p>
            <a:pPr>
              <a:defRPr/>
            </a:pPr>
            <a:r>
              <a:rPr lang="en-US" sz="2800" dirty="0"/>
              <a:t>Distributes over addition: </a:t>
            </a:r>
            <a:r>
              <a:rPr lang="en-US" sz="2800" i="1" dirty="0"/>
              <a:t>a</a:t>
            </a:r>
            <a:r>
              <a:rPr lang="en-US" sz="2800" dirty="0"/>
              <a:t> * (</a:t>
            </a:r>
            <a:r>
              <a:rPr lang="en-US" sz="2800" i="1" dirty="0"/>
              <a:t>b</a:t>
            </a:r>
            <a:r>
              <a:rPr lang="en-US" sz="2800" dirty="0"/>
              <a:t> + </a:t>
            </a:r>
            <a:r>
              <a:rPr lang="en-US" sz="2800" i="1" dirty="0"/>
              <a:t>c</a:t>
            </a:r>
            <a:r>
              <a:rPr lang="en-US" sz="2800" dirty="0"/>
              <a:t>) = (</a:t>
            </a:r>
            <a:r>
              <a:rPr lang="en-US" sz="2800" i="1" dirty="0"/>
              <a:t>a</a:t>
            </a:r>
            <a:r>
              <a:rPr lang="en-US" sz="2800" dirty="0"/>
              <a:t> * </a:t>
            </a:r>
            <a:r>
              <a:rPr lang="en-US" sz="2800" i="1" dirty="0"/>
              <a:t>b</a:t>
            </a:r>
            <a:r>
              <a:rPr lang="en-US" sz="2800" dirty="0"/>
              <a:t>) + (</a:t>
            </a:r>
            <a:r>
              <a:rPr lang="en-US" sz="2800" i="1" dirty="0"/>
              <a:t>a</a:t>
            </a:r>
            <a:r>
              <a:rPr lang="en-US" sz="2800" dirty="0"/>
              <a:t> * </a:t>
            </a:r>
            <a:r>
              <a:rPr lang="en-US" sz="2800" i="1" dirty="0"/>
              <a:t>c</a:t>
            </a:r>
            <a:r>
              <a:rPr lang="en-US" sz="2800" dirty="0"/>
              <a:t>)</a:t>
            </a:r>
          </a:p>
          <a:p>
            <a:pPr>
              <a:defRPr/>
            </a:pPr>
            <a:r>
              <a:rPr lang="en-US" sz="2800" dirty="0"/>
              <a:t>Scalars factor out: </a:t>
            </a:r>
            <a:r>
              <a:rPr lang="en-US" sz="2800" i="1" dirty="0"/>
              <a:t>ka * b = a * kb = k </a:t>
            </a:r>
            <a:r>
              <a:rPr lang="en-US" sz="2800" dirty="0"/>
              <a:t>(</a:t>
            </a:r>
            <a:r>
              <a:rPr lang="en-US" sz="2800" i="1" dirty="0"/>
              <a:t>a</a:t>
            </a:r>
            <a:r>
              <a:rPr lang="en-US" sz="2800" dirty="0"/>
              <a:t> * </a:t>
            </a:r>
            <a:r>
              <a:rPr lang="en-US" sz="2800" i="1" dirty="0"/>
              <a:t>b</a:t>
            </a:r>
            <a:r>
              <a:rPr lang="en-US" sz="2800" dirty="0"/>
              <a:t>)</a:t>
            </a:r>
          </a:p>
          <a:p>
            <a:pPr>
              <a:defRPr/>
            </a:pPr>
            <a:r>
              <a:rPr lang="en-US" sz="2800" dirty="0"/>
              <a:t>Identity: unit impulse </a:t>
            </a:r>
            <a:r>
              <a:rPr lang="en-US" sz="2800" i="1" dirty="0"/>
              <a:t>e</a:t>
            </a:r>
            <a:r>
              <a:rPr lang="en-US" sz="2800" dirty="0"/>
              <a:t> = [0, 0, 1, 0, 0], </a:t>
            </a:r>
            <a:r>
              <a:rPr lang="en-US" sz="2800" i="1" dirty="0"/>
              <a:t>a</a:t>
            </a:r>
            <a:r>
              <a:rPr lang="en-US" sz="2800" dirty="0"/>
              <a:t> * </a:t>
            </a:r>
            <a:r>
              <a:rPr lang="en-US" sz="2800" i="1" dirty="0"/>
              <a:t>e</a:t>
            </a:r>
            <a:r>
              <a:rPr lang="en-US" sz="2800" dirty="0"/>
              <a:t> = </a:t>
            </a:r>
            <a:r>
              <a:rPr lang="en-US" sz="2800" i="1" dirty="0"/>
              <a:t>a</a:t>
            </a:r>
          </a:p>
          <a:p>
            <a:pPr lvl="1">
              <a:defRPr/>
            </a:pPr>
            <a:endParaRPr lang="en-US" sz="2400" dirty="0"/>
          </a:p>
        </p:txBody>
      </p:sp>
      <p:sp>
        <p:nvSpPr>
          <p:cNvPr id="59396" name="TextBox 3"/>
          <p:cNvSpPr txBox="1">
            <a:spLocks noChangeArrowheads="1"/>
          </p:cNvSpPr>
          <p:nvPr/>
        </p:nvSpPr>
        <p:spPr bwMode="auto">
          <a:xfrm>
            <a:off x="7356475" y="6550025"/>
            <a:ext cx="178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S. Lazebnik</a:t>
            </a:r>
          </a:p>
        </p:txBody>
      </p:sp>
      <p:graphicFrame>
        <p:nvGraphicFramePr>
          <p:cNvPr id="5" name="Object 5"/>
          <p:cNvGraphicFramePr>
            <a:graphicFrameLocks noChangeAspect="1"/>
          </p:cNvGraphicFramePr>
          <p:nvPr>
            <p:extLst>
              <p:ext uri="{D42A27DB-BD31-4B8C-83A1-F6EECF244321}">
                <p14:modId xmlns:p14="http://schemas.microsoft.com/office/powerpoint/2010/main" val="2971413472"/>
              </p:ext>
            </p:extLst>
          </p:nvPr>
        </p:nvGraphicFramePr>
        <p:xfrm>
          <a:off x="560070" y="3459359"/>
          <a:ext cx="6342076" cy="591427"/>
        </p:xfrm>
        <a:graphic>
          <a:graphicData uri="http://schemas.openxmlformats.org/presentationml/2006/ole">
            <mc:AlternateContent xmlns:mc="http://schemas.openxmlformats.org/markup-compatibility/2006">
              <mc:Choice xmlns:v="urn:schemas-microsoft-com:vml" Requires="v">
                <p:oleObj spid="_x0000_s34920" name="Equation" r:id="rId4" imgW="2577960" imgH="241200" progId="Equation.DSMT4">
                  <p:embed/>
                </p:oleObj>
              </mc:Choice>
              <mc:Fallback>
                <p:oleObj name="Equation" r:id="rId4" imgW="2577960" imgH="241200" progId="Equation.DSMT4">
                  <p:embed/>
                  <p:pic>
                    <p:nvPicPr>
                      <p:cNvPr id="0" name=""/>
                      <p:cNvPicPr>
                        <a:picLocks noChangeAspect="1" noChangeArrowheads="1"/>
                      </p:cNvPicPr>
                      <p:nvPr/>
                    </p:nvPicPr>
                    <p:blipFill>
                      <a:blip r:embed="rId5"/>
                      <a:srcRect/>
                      <a:stretch>
                        <a:fillRect/>
                      </a:stretch>
                    </p:blipFill>
                    <p:spPr bwMode="auto">
                      <a:xfrm>
                        <a:off x="560070" y="3459359"/>
                        <a:ext cx="6342076" cy="591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63631637"/>
              </p:ext>
            </p:extLst>
          </p:nvPr>
        </p:nvGraphicFramePr>
        <p:xfrm>
          <a:off x="547034" y="4027488"/>
          <a:ext cx="8467725" cy="592137"/>
        </p:xfrm>
        <a:graphic>
          <a:graphicData uri="http://schemas.openxmlformats.org/presentationml/2006/ole">
            <mc:AlternateContent xmlns:mc="http://schemas.openxmlformats.org/markup-compatibility/2006">
              <mc:Choice xmlns:v="urn:schemas-microsoft-com:vml" Requires="v">
                <p:oleObj spid="_x0000_s34921" name="Equation" r:id="rId6" imgW="3441600" imgH="241200" progId="Equation.DSMT4">
                  <p:embed/>
                </p:oleObj>
              </mc:Choice>
              <mc:Fallback>
                <p:oleObj name="Equation" r:id="rId6" imgW="3441600" imgH="241200" progId="Equation.DSMT4">
                  <p:embed/>
                  <p:pic>
                    <p:nvPicPr>
                      <p:cNvPr id="0" name=""/>
                      <p:cNvPicPr>
                        <a:picLocks noChangeAspect="1" noChangeArrowheads="1"/>
                      </p:cNvPicPr>
                      <p:nvPr/>
                    </p:nvPicPr>
                    <p:blipFill>
                      <a:blip r:embed="rId7"/>
                      <a:srcRect/>
                      <a:stretch>
                        <a:fillRect/>
                      </a:stretch>
                    </p:blipFill>
                    <p:spPr bwMode="auto">
                      <a:xfrm>
                        <a:off x="547034" y="4027488"/>
                        <a:ext cx="8467725"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14651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57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5779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77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779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5779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5779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5779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5779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5779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7795"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28650" y="50801"/>
            <a:ext cx="7886700" cy="1325563"/>
          </a:xfrm>
        </p:spPr>
        <p:txBody>
          <a:bodyPr/>
          <a:lstStyle/>
          <a:p>
            <a:r>
              <a:rPr lang="en-US" altLang="en-US" dirty="0"/>
              <a:t>Correlation and Convolution</a:t>
            </a:r>
          </a:p>
        </p:txBody>
      </p:sp>
      <p:sp>
        <p:nvSpPr>
          <p:cNvPr id="57347" name="Content Placeholder 2"/>
          <p:cNvSpPr>
            <a:spLocks noGrp="1"/>
          </p:cNvSpPr>
          <p:nvPr>
            <p:ph idx="1"/>
          </p:nvPr>
        </p:nvSpPr>
        <p:spPr>
          <a:xfrm>
            <a:off x="457200" y="990600"/>
            <a:ext cx="8229600" cy="5715000"/>
          </a:xfrm>
        </p:spPr>
        <p:txBody>
          <a:bodyPr/>
          <a:lstStyle/>
          <a:p>
            <a:r>
              <a:rPr lang="en-US" altLang="en-US" dirty="0"/>
              <a:t>2d correlation</a:t>
            </a:r>
          </a:p>
          <a:p>
            <a:pPr lvl="1"/>
            <a:endParaRPr lang="en-US" altLang="en-US" dirty="0"/>
          </a:p>
          <a:p>
            <a:pPr>
              <a:buFont typeface="Arial" panose="020B0604020202020204" pitchFamily="34" charset="0"/>
              <a:buNone/>
            </a:pPr>
            <a:endParaRPr lang="en-US" altLang="en-US" dirty="0"/>
          </a:p>
          <a:p>
            <a:endParaRPr lang="en-US" altLang="en-US" dirty="0"/>
          </a:p>
          <a:p>
            <a:r>
              <a:rPr lang="en-US" altLang="en-US" dirty="0"/>
              <a:t>2d convolution</a:t>
            </a:r>
          </a:p>
          <a:p>
            <a:pPr lvl="1"/>
            <a:r>
              <a:rPr lang="en-US" altLang="en-US" dirty="0" err="1"/>
              <a:t>Imfilter</a:t>
            </a:r>
            <a:r>
              <a:rPr lang="en-US" altLang="en-US" dirty="0"/>
              <a:t>(</a:t>
            </a:r>
            <a:r>
              <a:rPr lang="en-US" altLang="en-US" dirty="0" err="1"/>
              <a:t>Imfilter</a:t>
            </a:r>
            <a:r>
              <a:rPr lang="en-US" altLang="en-US" dirty="0"/>
              <a:t>(</a:t>
            </a:r>
            <a:r>
              <a:rPr lang="en-US" altLang="en-US" dirty="0" err="1"/>
              <a:t>I,f</a:t>
            </a:r>
            <a:r>
              <a:rPr lang="en-US" altLang="en-US" dirty="0"/>
              <a:t>),g)!= </a:t>
            </a:r>
            <a:r>
              <a:rPr lang="en-US" altLang="en-US" dirty="0" err="1"/>
              <a:t>imfilter</a:t>
            </a:r>
            <a:r>
              <a:rPr lang="en-US" altLang="en-US" dirty="0"/>
              <a:t>(</a:t>
            </a:r>
            <a:r>
              <a:rPr lang="en-US" altLang="en-US" dirty="0" err="1"/>
              <a:t>I,imfilter</a:t>
            </a:r>
            <a:r>
              <a:rPr lang="en-US" altLang="en-US" dirty="0"/>
              <a:t>(</a:t>
            </a:r>
            <a:r>
              <a:rPr lang="en-US" altLang="en-US" dirty="0" err="1"/>
              <a:t>f,g</a:t>
            </a:r>
            <a:r>
              <a:rPr lang="en-US" altLang="en-US" dirty="0"/>
              <a:t>))</a:t>
            </a:r>
          </a:p>
          <a:p>
            <a:pPr lvl="1"/>
            <a:endParaRPr lang="en-US" altLang="en-US" dirty="0"/>
          </a:p>
        </p:txBody>
      </p:sp>
      <p:graphicFrame>
        <p:nvGraphicFramePr>
          <p:cNvPr id="57348" name="Object 381"/>
          <p:cNvGraphicFramePr>
            <a:graphicFrameLocks noChangeAspect="1"/>
          </p:cNvGraphicFramePr>
          <p:nvPr>
            <p:extLst/>
          </p:nvPr>
        </p:nvGraphicFramePr>
        <p:xfrm>
          <a:off x="2073275" y="3848100"/>
          <a:ext cx="4997450" cy="874712"/>
        </p:xfrm>
        <a:graphic>
          <a:graphicData uri="http://schemas.openxmlformats.org/presentationml/2006/ole">
            <mc:AlternateContent xmlns:mc="http://schemas.openxmlformats.org/markup-compatibility/2006">
              <mc:Choice xmlns:v="urn:schemas-microsoft-com:vml" Requires="v">
                <p:oleObj spid="_x0000_s22656" name="Equation" r:id="rId4" imgW="2031840" imgH="355320" progId="Equation.3">
                  <p:embed/>
                </p:oleObj>
              </mc:Choice>
              <mc:Fallback>
                <p:oleObj name="Equation" r:id="rId4" imgW="2031840" imgH="355320" progId="Equation.3">
                  <p:embed/>
                  <p:pic>
                    <p:nvPicPr>
                      <p:cNvPr id="0" name=""/>
                      <p:cNvPicPr>
                        <a:picLocks noChangeAspect="1" noChangeArrowheads="1"/>
                      </p:cNvPicPr>
                      <p:nvPr/>
                    </p:nvPicPr>
                    <p:blipFill>
                      <a:blip r:embed="rId5"/>
                      <a:srcRect/>
                      <a:stretch>
                        <a:fillRect/>
                      </a:stretch>
                    </p:blipFill>
                    <p:spPr bwMode="auto">
                      <a:xfrm>
                        <a:off x="2073275" y="3848100"/>
                        <a:ext cx="4997450" cy="87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7353" name="Object 3"/>
          <p:cNvGraphicFramePr>
            <a:graphicFrameLocks noChangeAspect="1"/>
          </p:cNvGraphicFramePr>
          <p:nvPr>
            <p:extLst/>
          </p:nvPr>
        </p:nvGraphicFramePr>
        <p:xfrm>
          <a:off x="2187575" y="1527912"/>
          <a:ext cx="4997450" cy="874713"/>
        </p:xfrm>
        <a:graphic>
          <a:graphicData uri="http://schemas.openxmlformats.org/presentationml/2006/ole">
            <mc:AlternateContent xmlns:mc="http://schemas.openxmlformats.org/markup-compatibility/2006">
              <mc:Choice xmlns:v="urn:schemas-microsoft-com:vml" Requires="v">
                <p:oleObj spid="_x0000_s22657" name="Equation" r:id="rId6" imgW="2031840" imgH="355320" progId="Equation.3">
                  <p:embed/>
                </p:oleObj>
              </mc:Choice>
              <mc:Fallback>
                <p:oleObj name="Equation" r:id="rId6" imgW="2031840" imgH="355320" progId="Equation.3">
                  <p:embed/>
                  <p:pic>
                    <p:nvPicPr>
                      <p:cNvPr id="0" name=""/>
                      <p:cNvPicPr>
                        <a:picLocks noChangeAspect="1" noChangeArrowheads="1"/>
                      </p:cNvPicPr>
                      <p:nvPr/>
                    </p:nvPicPr>
                    <p:blipFill>
                      <a:blip r:embed="rId7"/>
                      <a:srcRect/>
                      <a:stretch>
                        <a:fillRect/>
                      </a:stretch>
                    </p:blipFill>
                    <p:spPr bwMode="auto">
                      <a:xfrm>
                        <a:off x="2187575" y="1527912"/>
                        <a:ext cx="4997450"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p:nvPr/>
        </p:nvSpPr>
        <p:spPr>
          <a:xfrm>
            <a:off x="685800" y="5716386"/>
            <a:ext cx="8001000" cy="1015663"/>
          </a:xfrm>
          <a:prstGeom prst="rect">
            <a:avLst/>
          </a:prstGeom>
        </p:spPr>
        <p:txBody>
          <a:bodyPr wrap="square">
            <a:spAutoFit/>
          </a:bodyPr>
          <a:lstStyle/>
          <a:p>
            <a:pPr algn="ctr"/>
            <a:r>
              <a:rPr lang="en-US" sz="2000" dirty="0">
                <a:latin typeface="Courier"/>
              </a:rPr>
              <a:t>conv2(</a:t>
            </a:r>
            <a:r>
              <a:rPr lang="en-US" sz="2000" dirty="0" err="1">
                <a:latin typeface="Courier"/>
              </a:rPr>
              <a:t>I,f</a:t>
            </a:r>
            <a:r>
              <a:rPr lang="en-US" sz="2000" dirty="0">
                <a:latin typeface="Courier"/>
              </a:rPr>
              <a:t>)</a:t>
            </a:r>
            <a:r>
              <a:rPr lang="en-US" sz="2000" dirty="0"/>
              <a:t>is the same as </a:t>
            </a:r>
            <a:r>
              <a:rPr lang="en-US" sz="2000" dirty="0">
                <a:latin typeface="Courier"/>
              </a:rPr>
              <a:t>filter2(rot90(f,2),I)</a:t>
            </a:r>
          </a:p>
          <a:p>
            <a:pPr algn="ctr"/>
            <a:r>
              <a:rPr lang="en-US" sz="2000" dirty="0">
                <a:latin typeface="Times New Roman" panose="02020603050405020304" pitchFamily="18" charset="0"/>
                <a:cs typeface="Times New Roman" panose="02020603050405020304" pitchFamily="18" charset="0"/>
              </a:rPr>
              <a:t>≡</a:t>
            </a:r>
            <a:r>
              <a:rPr lang="en-US" sz="2000" dirty="0">
                <a:latin typeface="Courier"/>
              </a:rPr>
              <a:t> filter2(</a:t>
            </a:r>
            <a:r>
              <a:rPr lang="en-US" sz="2000" dirty="0" err="1">
                <a:latin typeface="Courier"/>
              </a:rPr>
              <a:t>fliplr</a:t>
            </a:r>
            <a:r>
              <a:rPr lang="en-US" sz="2000" dirty="0">
                <a:latin typeface="Courier"/>
              </a:rPr>
              <a:t>(</a:t>
            </a:r>
            <a:r>
              <a:rPr lang="en-US" sz="2000" dirty="0" err="1">
                <a:latin typeface="Courier"/>
              </a:rPr>
              <a:t>flipud</a:t>
            </a:r>
            <a:r>
              <a:rPr lang="en-US" sz="2000" dirty="0">
                <a:latin typeface="Courier"/>
              </a:rPr>
              <a:t>((f,2)),I)</a:t>
            </a:r>
          </a:p>
          <a:p>
            <a:pPr algn="ctr"/>
            <a:r>
              <a:rPr lang="en-US" sz="2000" dirty="0">
                <a:latin typeface="+mn-lt"/>
              </a:rPr>
              <a:t>Correlation and convolution are identical when the filter is symmetric.</a:t>
            </a:r>
          </a:p>
        </p:txBody>
      </p:sp>
      <p:sp>
        <p:nvSpPr>
          <p:cNvPr id="12" name="Rectangle 11"/>
          <p:cNvSpPr/>
          <p:nvPr/>
        </p:nvSpPr>
        <p:spPr>
          <a:xfrm>
            <a:off x="8276856" y="6573913"/>
            <a:ext cx="900118" cy="276999"/>
          </a:xfrm>
          <a:prstGeom prst="rect">
            <a:avLst/>
          </a:prstGeom>
        </p:spPr>
        <p:txBody>
          <a:bodyPr wrap="none">
            <a:spAutoFit/>
          </a:bodyPr>
          <a:lstStyle/>
          <a:p>
            <a:r>
              <a:rPr lang="en-US" sz="1200" dirty="0">
                <a:latin typeface="+mn-lt"/>
              </a:rPr>
              <a:t>James Hays</a:t>
            </a:r>
          </a:p>
        </p:txBody>
      </p:sp>
      <p:sp>
        <p:nvSpPr>
          <p:cNvPr id="2" name="Rectangle 1">
            <a:extLst>
              <a:ext uri="{FF2B5EF4-FFF2-40B4-BE49-F238E27FC236}">
                <a16:creationId xmlns:a16="http://schemas.microsoft.com/office/drawing/2014/main" id="{98A76FD7-AEA8-4A36-9BCE-DF2428B39512}"/>
              </a:ext>
            </a:extLst>
          </p:cNvPr>
          <p:cNvSpPr/>
          <p:nvPr/>
        </p:nvSpPr>
        <p:spPr>
          <a:xfrm>
            <a:off x="1600200" y="2430726"/>
            <a:ext cx="7239000" cy="369332"/>
          </a:xfrm>
          <a:prstGeom prst="rect">
            <a:avLst/>
          </a:prstGeom>
        </p:spPr>
        <p:txBody>
          <a:bodyPr wrap="square">
            <a:spAutoFit/>
          </a:bodyPr>
          <a:lstStyle/>
          <a:p>
            <a:pPr lvl="1"/>
            <a:r>
              <a:rPr lang="en-US" altLang="en-US" dirty="0">
                <a:latin typeface="Courier" pitchFamily="49" charset="0"/>
              </a:rPr>
              <a:t>h=filter2(</a:t>
            </a:r>
            <a:r>
              <a:rPr lang="en-US" altLang="en-US" dirty="0" err="1">
                <a:latin typeface="Courier" pitchFamily="49" charset="0"/>
              </a:rPr>
              <a:t>f,I</a:t>
            </a:r>
            <a:r>
              <a:rPr lang="en-US" altLang="en-US" dirty="0">
                <a:latin typeface="Courier" pitchFamily="49" charset="0"/>
              </a:rPr>
              <a:t>); </a:t>
            </a:r>
            <a:r>
              <a:rPr lang="en-US" altLang="en-US" sz="1400" dirty="0"/>
              <a:t>or</a:t>
            </a:r>
            <a:r>
              <a:rPr lang="en-US" altLang="en-US" dirty="0">
                <a:latin typeface="Courier" pitchFamily="49" charset="0"/>
              </a:rPr>
              <a:t> h=</a:t>
            </a:r>
            <a:r>
              <a:rPr lang="en-US" altLang="en-US" dirty="0" err="1">
                <a:latin typeface="Courier" pitchFamily="49" charset="0"/>
              </a:rPr>
              <a:t>imfilter</a:t>
            </a:r>
            <a:r>
              <a:rPr lang="en-US" altLang="en-US" dirty="0">
                <a:latin typeface="Courier" pitchFamily="49" charset="0"/>
              </a:rPr>
              <a:t>(</a:t>
            </a:r>
            <a:r>
              <a:rPr lang="en-US" altLang="en-US" dirty="0" err="1">
                <a:latin typeface="Courier" pitchFamily="49" charset="0"/>
              </a:rPr>
              <a:t>I,f</a:t>
            </a:r>
            <a:r>
              <a:rPr lang="en-US" altLang="en-US" dirty="0">
                <a:latin typeface="Courier" pitchFamily="49" charset="0"/>
              </a:rPr>
              <a:t>);</a:t>
            </a:r>
          </a:p>
        </p:txBody>
      </p:sp>
      <p:sp>
        <p:nvSpPr>
          <p:cNvPr id="4" name="Rectangle 3">
            <a:extLst>
              <a:ext uri="{FF2B5EF4-FFF2-40B4-BE49-F238E27FC236}">
                <a16:creationId xmlns:a16="http://schemas.microsoft.com/office/drawing/2014/main" id="{F3500A89-CE98-47CA-A70F-E0EE451844AA}"/>
              </a:ext>
            </a:extLst>
          </p:cNvPr>
          <p:cNvSpPr/>
          <p:nvPr/>
        </p:nvSpPr>
        <p:spPr>
          <a:xfrm>
            <a:off x="1391322" y="4868041"/>
            <a:ext cx="7362456" cy="369332"/>
          </a:xfrm>
          <a:prstGeom prst="rect">
            <a:avLst/>
          </a:prstGeom>
        </p:spPr>
        <p:txBody>
          <a:bodyPr wrap="square">
            <a:spAutoFit/>
          </a:bodyPr>
          <a:lstStyle/>
          <a:p>
            <a:pPr lvl="1"/>
            <a:r>
              <a:rPr lang="en-US" altLang="en-US" dirty="0">
                <a:latin typeface="Courier" pitchFamily="49" charset="0"/>
              </a:rPr>
              <a:t>h=conv2(</a:t>
            </a:r>
            <a:r>
              <a:rPr lang="en-US" altLang="en-US" dirty="0" err="1">
                <a:latin typeface="Courier" pitchFamily="49" charset="0"/>
              </a:rPr>
              <a:t>f,I</a:t>
            </a:r>
            <a:r>
              <a:rPr lang="en-US" altLang="en-US" dirty="0">
                <a:latin typeface="Courier" pitchFamily="49" charset="0"/>
              </a:rPr>
              <a:t>); or h=</a:t>
            </a:r>
            <a:r>
              <a:rPr lang="en-US" altLang="en-US" dirty="0" err="1">
                <a:latin typeface="Courier" pitchFamily="49" charset="0"/>
              </a:rPr>
              <a:t>imfilter</a:t>
            </a:r>
            <a:r>
              <a:rPr lang="en-US" altLang="en-US" dirty="0">
                <a:latin typeface="Courier" pitchFamily="49" charset="0"/>
              </a:rPr>
              <a:t>(</a:t>
            </a:r>
            <a:r>
              <a:rPr lang="en-US" altLang="en-US" dirty="0" err="1">
                <a:latin typeface="Courier" pitchFamily="49" charset="0"/>
              </a:rPr>
              <a:t>I,f,’conv</a:t>
            </a:r>
            <a:r>
              <a:rPr lang="en-US" altLang="en-US" dirty="0">
                <a:latin typeface="Courier" pitchFamily="49" charset="0"/>
              </a:rPr>
              <a:t>’);</a:t>
            </a:r>
          </a:p>
        </p:txBody>
      </p:sp>
    </p:spTree>
    <p:extLst>
      <p:ext uri="{BB962C8B-B14F-4D97-AF65-F5344CB8AC3E}">
        <p14:creationId xmlns:p14="http://schemas.microsoft.com/office/powerpoint/2010/main" val="3788570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r>
              <a:rPr lang="en-US" altLang="en-US" sz="3200" dirty="0"/>
              <a:t>Key properties of Shift-invariance linear filters</a:t>
            </a:r>
          </a:p>
        </p:txBody>
      </p:sp>
      <p:sp>
        <p:nvSpPr>
          <p:cNvPr id="834563" name="Rectangle 3"/>
          <p:cNvSpPr>
            <a:spLocks noGrp="1" noChangeArrowheads="1"/>
          </p:cNvSpPr>
          <p:nvPr>
            <p:ph type="body" idx="1"/>
          </p:nvPr>
        </p:nvSpPr>
        <p:spPr>
          <a:xfrm>
            <a:off x="762000" y="914400"/>
            <a:ext cx="8153400" cy="5791200"/>
          </a:xfrm>
        </p:spPr>
        <p:txBody>
          <a:bodyPr>
            <a:normAutofit/>
          </a:bodyPr>
          <a:lstStyle/>
          <a:p>
            <a:pPr marL="0">
              <a:buFont typeface="Arial" panose="020B0604020202020204" pitchFamily="34" charset="0"/>
              <a:buNone/>
              <a:defRPr/>
            </a:pPr>
            <a:endParaRPr lang="en-US" b="1" dirty="0"/>
          </a:p>
          <a:p>
            <a:pPr marL="0">
              <a:buFont typeface="Arial" panose="020B0604020202020204" pitchFamily="34" charset="0"/>
              <a:buNone/>
              <a:defRPr/>
            </a:pPr>
            <a:r>
              <a:rPr lang="en-US" b="1" dirty="0"/>
              <a:t>Linearity:</a:t>
            </a:r>
            <a:r>
              <a:rPr lang="en-US" dirty="0"/>
              <a:t> </a:t>
            </a:r>
          </a:p>
          <a:p>
            <a:pPr marL="0">
              <a:buFont typeface="Arial" panose="020B0604020202020204" pitchFamily="34" charset="0"/>
              <a:buNone/>
              <a:defRPr/>
            </a:pPr>
            <a:r>
              <a:rPr lang="en-US" sz="2400" dirty="0" err="1">
                <a:latin typeface="Courier New" pitchFamily="49" charset="0"/>
                <a:cs typeface="Courier New" pitchFamily="49" charset="0"/>
              </a:rPr>
              <a:t>imfilter</a:t>
            </a:r>
            <a:r>
              <a:rPr lang="en-US" sz="2400" dirty="0">
                <a:latin typeface="Courier New" pitchFamily="49" charset="0"/>
                <a:cs typeface="Courier New" pitchFamily="49" charset="0"/>
              </a:rPr>
              <a:t>(I, f</a:t>
            </a:r>
            <a:r>
              <a:rPr lang="en-US" sz="2400" baseline="-25000" dirty="0">
                <a:latin typeface="Courier New" pitchFamily="49" charset="0"/>
                <a:cs typeface="Courier New" pitchFamily="49" charset="0"/>
              </a:rPr>
              <a:t>1</a:t>
            </a:r>
            <a:r>
              <a:rPr lang="en-US" sz="2400" dirty="0">
                <a:latin typeface="Courier New" pitchFamily="49" charset="0"/>
                <a:cs typeface="Courier New" pitchFamily="49" charset="0"/>
              </a:rPr>
              <a:t> + f</a:t>
            </a:r>
            <a:r>
              <a:rPr lang="en-US" sz="2400" baseline="-25000" dirty="0">
                <a:latin typeface="Courier New" pitchFamily="49" charset="0"/>
                <a:cs typeface="Courier New" pitchFamily="49" charset="0"/>
              </a:rPr>
              <a:t>2</a:t>
            </a:r>
            <a:r>
              <a:rPr lang="en-US" sz="2400" dirty="0">
                <a:latin typeface="Courier New" pitchFamily="49" charset="0"/>
                <a:cs typeface="Courier New" pitchFamily="49" charset="0"/>
              </a:rPr>
              <a:t>) = </a:t>
            </a:r>
          </a:p>
          <a:p>
            <a:pPr marL="0">
              <a:buFont typeface="Arial" panose="020B0604020202020204" pitchFamily="34" charset="0"/>
              <a:buNone/>
              <a:defRPr/>
            </a:pPr>
            <a:r>
              <a:rPr lang="en-US" sz="2400" dirty="0">
                <a:latin typeface="Courier New" pitchFamily="49" charset="0"/>
                <a:cs typeface="Courier New" pitchFamily="49" charset="0"/>
              </a:rPr>
              <a:t>   </a:t>
            </a:r>
            <a:r>
              <a:rPr lang="en-US" sz="2400" dirty="0" err="1">
                <a:latin typeface="Courier New" pitchFamily="49" charset="0"/>
                <a:cs typeface="Courier New" pitchFamily="49" charset="0"/>
              </a:rPr>
              <a:t>imfilter</a:t>
            </a:r>
            <a:r>
              <a:rPr lang="en-US" sz="2400" dirty="0">
                <a:latin typeface="Courier New" pitchFamily="49" charset="0"/>
                <a:cs typeface="Courier New" pitchFamily="49" charset="0"/>
              </a:rPr>
              <a:t>(I,f</a:t>
            </a:r>
            <a:r>
              <a:rPr lang="en-US" sz="2400" baseline="-25000" dirty="0">
                <a:latin typeface="Courier New" pitchFamily="49" charset="0"/>
                <a:cs typeface="Courier New" pitchFamily="49" charset="0"/>
              </a:rPr>
              <a:t>1</a:t>
            </a:r>
            <a:r>
              <a:rPr lang="en-US" sz="2400" dirty="0">
                <a:latin typeface="Courier New" pitchFamily="49" charset="0"/>
                <a:cs typeface="Courier New" pitchFamily="49" charset="0"/>
              </a:rPr>
              <a:t>) + </a:t>
            </a:r>
            <a:r>
              <a:rPr lang="en-US" sz="2400" dirty="0" err="1">
                <a:latin typeface="Courier New" pitchFamily="49" charset="0"/>
                <a:cs typeface="Courier New" pitchFamily="49" charset="0"/>
              </a:rPr>
              <a:t>imfilter</a:t>
            </a:r>
            <a:r>
              <a:rPr lang="en-US" sz="2400" dirty="0">
                <a:latin typeface="Courier New" pitchFamily="49" charset="0"/>
                <a:cs typeface="Courier New" pitchFamily="49" charset="0"/>
              </a:rPr>
              <a:t>(I,f</a:t>
            </a:r>
            <a:r>
              <a:rPr lang="en-US" sz="2400" baseline="-25000" dirty="0">
                <a:latin typeface="Courier New" pitchFamily="49" charset="0"/>
                <a:cs typeface="Courier New" pitchFamily="49" charset="0"/>
              </a:rPr>
              <a:t>2</a:t>
            </a:r>
            <a:r>
              <a:rPr lang="en-US" sz="2400" dirty="0">
                <a:latin typeface="Courier New" pitchFamily="49" charset="0"/>
                <a:cs typeface="Courier New" pitchFamily="49" charset="0"/>
              </a:rPr>
              <a:t>)</a:t>
            </a:r>
            <a:endParaRPr lang="en-US" sz="3600" dirty="0">
              <a:latin typeface="Courier New" pitchFamily="49" charset="0"/>
              <a:cs typeface="Courier New" pitchFamily="49" charset="0"/>
            </a:endParaRPr>
          </a:p>
          <a:p>
            <a:pPr marL="0">
              <a:buFont typeface="Arial" panose="020B0604020202020204" pitchFamily="34" charset="0"/>
              <a:buNone/>
              <a:defRPr/>
            </a:pPr>
            <a:endParaRPr lang="en-US" b="1" dirty="0"/>
          </a:p>
          <a:p>
            <a:pPr marL="0">
              <a:buFont typeface="Arial" panose="020B0604020202020204" pitchFamily="34" charset="0"/>
              <a:buNone/>
              <a:defRPr/>
            </a:pPr>
            <a:r>
              <a:rPr lang="en-US" b="1" dirty="0"/>
              <a:t>Shift invariance:</a:t>
            </a:r>
            <a:r>
              <a:rPr lang="en-US" dirty="0"/>
              <a:t> </a:t>
            </a:r>
            <a:br>
              <a:rPr lang="en-US" dirty="0"/>
            </a:br>
            <a:r>
              <a:rPr lang="en-US" dirty="0"/>
              <a:t>Same behavior regardless of pixel location</a:t>
            </a:r>
          </a:p>
          <a:p>
            <a:pPr marL="0">
              <a:buFont typeface="Arial" panose="020B0604020202020204" pitchFamily="34" charset="0"/>
              <a:buNone/>
              <a:defRPr/>
            </a:pPr>
            <a:r>
              <a:rPr lang="en-US" sz="2400" dirty="0" err="1">
                <a:latin typeface="Courier New" pitchFamily="49" charset="0"/>
                <a:cs typeface="Courier New" pitchFamily="49" charset="0"/>
              </a:rPr>
              <a:t>imfilter</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I,shift</a:t>
            </a:r>
            <a:r>
              <a:rPr lang="en-US" sz="2400" dirty="0">
                <a:latin typeface="Courier New" pitchFamily="49" charset="0"/>
                <a:cs typeface="Courier New" pitchFamily="49" charset="0"/>
              </a:rPr>
              <a:t>(f)) = shift(</a:t>
            </a:r>
            <a:r>
              <a:rPr lang="en-US" sz="2400" dirty="0" err="1">
                <a:latin typeface="Courier New" pitchFamily="49" charset="0"/>
                <a:cs typeface="Courier New" pitchFamily="49" charset="0"/>
              </a:rPr>
              <a:t>imfilter</a:t>
            </a:r>
            <a:r>
              <a:rPr lang="en-US" sz="2400" dirty="0">
                <a:latin typeface="Courier New" pitchFamily="49" charset="0"/>
                <a:cs typeface="Courier New" pitchFamily="49" charset="0"/>
              </a:rPr>
              <a:t>(</a:t>
            </a:r>
            <a:r>
              <a:rPr lang="en-US" sz="2400" dirty="0" err="1">
                <a:latin typeface="Courier New" pitchFamily="49" charset="0"/>
                <a:cs typeface="Courier New" pitchFamily="49" charset="0"/>
              </a:rPr>
              <a:t>I,f</a:t>
            </a:r>
            <a:r>
              <a:rPr lang="en-US" sz="2400" dirty="0">
                <a:latin typeface="Courier New" pitchFamily="49" charset="0"/>
                <a:cs typeface="Courier New" pitchFamily="49" charset="0"/>
              </a:rPr>
              <a:t>))</a:t>
            </a:r>
          </a:p>
          <a:p>
            <a:pPr marL="0">
              <a:buFont typeface="Arial" panose="020B0604020202020204" pitchFamily="34" charset="0"/>
              <a:buNone/>
              <a:defRPr/>
            </a:pPr>
            <a:endParaRPr lang="en-US" dirty="0"/>
          </a:p>
          <a:p>
            <a:pPr marL="0">
              <a:buFont typeface="Arial" panose="020B0604020202020204" pitchFamily="34" charset="0"/>
              <a:buNone/>
              <a:defRPr/>
            </a:pPr>
            <a:r>
              <a:rPr lang="en-US" dirty="0">
                <a:solidFill>
                  <a:srgbClr val="FF0000"/>
                </a:solidFill>
              </a:rPr>
              <a:t>Any linear, shift-invariant operator can be represented as a convolution (and specified by its impulse response)</a:t>
            </a:r>
            <a:endParaRPr lang="en-US" dirty="0"/>
          </a:p>
          <a:p>
            <a:pPr>
              <a:buFontTx/>
              <a:buChar char="•"/>
              <a:defRPr/>
            </a:pPr>
            <a:endParaRPr lang="en-US" dirty="0"/>
          </a:p>
        </p:txBody>
      </p:sp>
      <p:sp>
        <p:nvSpPr>
          <p:cNvPr id="58372" name="TextBox 3"/>
          <p:cNvSpPr txBox="1">
            <a:spLocks noChangeArrowheads="1"/>
          </p:cNvSpPr>
          <p:nvPr/>
        </p:nvSpPr>
        <p:spPr bwMode="auto">
          <a:xfrm>
            <a:off x="7356475" y="6550025"/>
            <a:ext cx="1787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400">
                <a:solidFill>
                  <a:prstClr val="black"/>
                </a:solidFill>
              </a:rPr>
              <a:t>Source: S. Lazebnik</a:t>
            </a:r>
          </a:p>
        </p:txBody>
      </p:sp>
    </p:spTree>
    <p:extLst>
      <p:ext uri="{BB962C8B-B14F-4D97-AF65-F5344CB8AC3E}">
        <p14:creationId xmlns:p14="http://schemas.microsoft.com/office/powerpoint/2010/main" val="3023225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456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456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456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4563">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456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3456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456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LSI (linear </a:t>
            </a:r>
            <a:r>
              <a:rPr lang="en-US" i="1" dirty="0"/>
              <a:t>shift invariant</a:t>
            </a:r>
            <a:r>
              <a:rPr lang="en-US" dirty="0"/>
              <a:t>) systems</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47</a:t>
            </a:fld>
            <a:endParaRPr lang="en-US" dirty="0"/>
          </a:p>
        </p:txBody>
      </p:sp>
      <p:sp>
        <p:nvSpPr>
          <p:cNvPr id="6" name="Content Placeholder 2"/>
          <p:cNvSpPr txBox="1">
            <a:spLocks/>
          </p:cNvSpPr>
          <p:nvPr/>
        </p:nvSpPr>
        <p:spPr>
          <a:xfrm>
            <a:off x="457200" y="1231153"/>
            <a:ext cx="8305800" cy="4525963"/>
          </a:xfrm>
          <a:prstGeom prst="rect">
            <a:avLst/>
          </a:prstGeom>
        </p:spPr>
        <p:txBody>
          <a:bodyPr vert="horz" lIns="91440" tIns="45720" rIns="91440" bIns="45720" rtlCol="0">
            <a:noAutofit/>
          </a:bodyPr>
          <a:lstStyle/>
          <a:p>
            <a:r>
              <a:rPr lang="en-US" sz="3200" dirty="0"/>
              <a:t>An LSI system is completely specified by its impulse response.</a:t>
            </a:r>
          </a:p>
          <a:p>
            <a:endParaRPr kumimoji="0" lang="en-US" sz="800" i="1" u="none" strike="noStrike" kern="1200" cap="none" spc="0" normalizeH="0" baseline="0" noProof="0" dirty="0">
              <a:ln>
                <a:noFill/>
              </a:ln>
              <a:solidFill>
                <a:schemeClr val="tx1"/>
              </a:solidFill>
              <a:effectLst/>
              <a:uLnTx/>
              <a:uFillTx/>
              <a:latin typeface="+mn-lt"/>
              <a:ea typeface="+mn-ea"/>
              <a:cs typeface="+mn-cs"/>
            </a:endParaRPr>
          </a:p>
          <a:p>
            <a:endParaRPr lang="en-US" sz="3600" i="1" dirty="0"/>
          </a:p>
          <a:p>
            <a:endParaRPr kumimoji="0" lang="en-US" sz="800" i="1"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2"/>
          <p:cNvPicPr>
            <a:picLocks noChangeAspect="1" noChangeArrowheads="1"/>
          </p:cNvPicPr>
          <p:nvPr/>
        </p:nvPicPr>
        <p:blipFill>
          <a:blip r:embed="rId3" cstate="print"/>
          <a:srcRect t="10870" r="74707"/>
          <a:stretch>
            <a:fillRect/>
          </a:stretch>
        </p:blipFill>
        <p:spPr bwMode="auto">
          <a:xfrm>
            <a:off x="381000" y="2526553"/>
            <a:ext cx="2057400" cy="1219200"/>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l="25293" t="5571"/>
          <a:stretch>
            <a:fillRect/>
          </a:stretch>
        </p:blipFill>
        <p:spPr bwMode="auto">
          <a:xfrm>
            <a:off x="2590800" y="2450353"/>
            <a:ext cx="6076950" cy="1291684"/>
          </a:xfrm>
          <a:prstGeom prst="rect">
            <a:avLst/>
          </a:prstGeom>
          <a:noFill/>
          <a:ln w="9525">
            <a:noFill/>
            <a:miter lim="800000"/>
            <a:headEnd/>
            <a:tailEnd/>
          </a:ln>
        </p:spPr>
      </p:pic>
      <p:grpSp>
        <p:nvGrpSpPr>
          <p:cNvPr id="3" name="Group 2"/>
          <p:cNvGrpSpPr/>
          <p:nvPr/>
        </p:nvGrpSpPr>
        <p:grpSpPr>
          <a:xfrm>
            <a:off x="609600" y="3947939"/>
            <a:ext cx="8277225" cy="1321814"/>
            <a:chOff x="609600" y="3947939"/>
            <a:chExt cx="8277225" cy="1321814"/>
          </a:xfrm>
        </p:grpSpPr>
        <p:pic>
          <p:nvPicPr>
            <p:cNvPr id="8" name="Picture 2"/>
            <p:cNvPicPr>
              <a:picLocks noChangeAspect="1" noChangeArrowheads="1"/>
            </p:cNvPicPr>
            <p:nvPr/>
          </p:nvPicPr>
          <p:blipFill>
            <a:blip r:embed="rId4" cstate="print"/>
            <a:srcRect/>
            <a:stretch>
              <a:fillRect/>
            </a:stretch>
          </p:blipFill>
          <p:spPr bwMode="auto">
            <a:xfrm>
              <a:off x="1066800" y="3947939"/>
              <a:ext cx="7820025" cy="1321814"/>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609600" y="4806577"/>
              <a:ext cx="2362200" cy="463176"/>
            </a:xfrm>
            <a:prstGeom prst="rect">
              <a:avLst/>
            </a:prstGeom>
            <a:noFill/>
            <a:ln w="9525">
              <a:noFill/>
              <a:miter lim="800000"/>
              <a:headEnd/>
              <a:tailEnd/>
            </a:ln>
          </p:spPr>
        </p:pic>
      </p:grpSp>
      <p:grpSp>
        <p:nvGrpSpPr>
          <p:cNvPr id="17" name="Group 16"/>
          <p:cNvGrpSpPr/>
          <p:nvPr/>
        </p:nvGrpSpPr>
        <p:grpSpPr>
          <a:xfrm>
            <a:off x="5335752" y="5116321"/>
            <a:ext cx="3149600" cy="903479"/>
            <a:chOff x="5335752" y="4976621"/>
            <a:chExt cx="3149600" cy="903479"/>
          </a:xfrm>
        </p:grpSpPr>
        <p:sp>
          <p:nvSpPr>
            <p:cNvPr id="14" name="Rectangle 13"/>
            <p:cNvSpPr/>
            <p:nvPr/>
          </p:nvSpPr>
          <p:spPr>
            <a:xfrm>
              <a:off x="5943600" y="4976621"/>
              <a:ext cx="2172198" cy="369332"/>
            </a:xfrm>
            <a:prstGeom prst="rect">
              <a:avLst/>
            </a:prstGeom>
          </p:spPr>
          <p:txBody>
            <a:bodyPr wrap="none">
              <a:spAutoFit/>
            </a:bodyPr>
            <a:lstStyle/>
            <a:p>
              <a:r>
                <a:rPr lang="en-US" dirty="0"/>
                <a:t>Discrete convolution</a:t>
              </a:r>
            </a:p>
          </p:txBody>
        </p:sp>
        <p:pic>
          <p:nvPicPr>
            <p:cNvPr id="16" name="Picture 15"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5752" y="5410200"/>
              <a:ext cx="3149600" cy="469900"/>
            </a:xfrm>
            <a:prstGeom prst="rect">
              <a:avLst/>
            </a:prstGeom>
          </p:spPr>
        </p:pic>
      </p:grpSp>
    </p:spTree>
    <p:extLst>
      <p:ext uri="{BB962C8B-B14F-4D97-AF65-F5344CB8AC3E}">
        <p14:creationId xmlns:p14="http://schemas.microsoft.com/office/powerpoint/2010/main" val="295328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convolution example</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48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005" y="1600200"/>
            <a:ext cx="8644727" cy="3378200"/>
          </a:xfrm>
          <a:prstGeom prst="rect">
            <a:avLst/>
          </a:prstGeom>
        </p:spPr>
      </p:pic>
      <p:sp>
        <p:nvSpPr>
          <p:cNvPr id="8" name="TextBox 7"/>
          <p:cNvSpPr txBox="1"/>
          <p:nvPr/>
        </p:nvSpPr>
        <p:spPr>
          <a:xfrm>
            <a:off x="0" y="6139676"/>
            <a:ext cx="2667000" cy="276999"/>
          </a:xfrm>
          <a:prstGeom prst="rect">
            <a:avLst/>
          </a:prstGeom>
          <a:noFill/>
        </p:spPr>
        <p:txBody>
          <a:bodyPr wrap="square" rtlCol="0">
            <a:spAutoFit/>
          </a:bodyPr>
          <a:lstStyle/>
          <a:p>
            <a:r>
              <a:rPr lang="en-US" sz="1200" dirty="0"/>
              <a:t>Slide credit</a:t>
            </a:r>
            <a:r>
              <a:rPr lang="en-US" sz="1200"/>
              <a:t>: Song Ho </a:t>
            </a:r>
            <a:r>
              <a:rPr lang="en-US" sz="1200" dirty="0" err="1"/>
              <a:t>Ahn</a:t>
            </a:r>
            <a:endParaRPr lang="en-US" sz="1200" dirty="0"/>
          </a:p>
        </p:txBody>
      </p:sp>
    </p:spTree>
    <p:extLst>
      <p:ext uri="{BB962C8B-B14F-4D97-AF65-F5344CB8AC3E}">
        <p14:creationId xmlns:p14="http://schemas.microsoft.com/office/powerpoint/2010/main" val="2531813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convolution example</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49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00" y="2057400"/>
            <a:ext cx="8407400" cy="24384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3410" t="22838"/>
          <a:stretch/>
        </p:blipFill>
        <p:spPr>
          <a:xfrm>
            <a:off x="6616700" y="3733800"/>
            <a:ext cx="2298700" cy="2606675"/>
          </a:xfrm>
          <a:prstGeom prst="rect">
            <a:avLst/>
          </a:prstGeom>
        </p:spPr>
      </p:pic>
      <p:sp>
        <p:nvSpPr>
          <p:cNvPr id="3" name="Rectangle 2"/>
          <p:cNvSpPr/>
          <p:nvPr/>
        </p:nvSpPr>
        <p:spPr>
          <a:xfrm>
            <a:off x="6616700" y="3733800"/>
            <a:ext cx="711398" cy="762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50000"/>
              </a:solidFill>
            </a:endParaRPr>
          </a:p>
        </p:txBody>
      </p:sp>
      <p:sp>
        <p:nvSpPr>
          <p:cNvPr id="8" name="Rectangle 7"/>
          <p:cNvSpPr/>
          <p:nvPr/>
        </p:nvSpPr>
        <p:spPr>
          <a:xfrm>
            <a:off x="2514600" y="2133600"/>
            <a:ext cx="609600" cy="381000"/>
          </a:xfrm>
          <a:prstGeom prst="rect">
            <a:avLst/>
          </a:prstGeom>
          <a:solidFill>
            <a:schemeClr val="bg1"/>
          </a:solidFill>
          <a:ln>
            <a:noFill/>
          </a:ln>
          <a:effectLst>
            <a:outerShdw blurRad="40000" dist="23000" dir="540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0" y="6139676"/>
            <a:ext cx="2667000" cy="276999"/>
          </a:xfrm>
          <a:prstGeom prst="rect">
            <a:avLst/>
          </a:prstGeom>
          <a:noFill/>
        </p:spPr>
        <p:txBody>
          <a:bodyPr wrap="square" rtlCol="0">
            <a:spAutoFit/>
          </a:bodyPr>
          <a:lstStyle/>
          <a:p>
            <a:r>
              <a:rPr lang="en-US" sz="1200" dirty="0"/>
              <a:t>Slide credit</a:t>
            </a:r>
            <a:r>
              <a:rPr lang="en-US" sz="1200"/>
              <a:t>: Song Ho </a:t>
            </a:r>
            <a:r>
              <a:rPr lang="en-US" sz="1200" dirty="0" err="1"/>
              <a:t>Ahn</a:t>
            </a:r>
            <a:endParaRPr lang="en-US" sz="1200" dirty="0"/>
          </a:p>
        </p:txBody>
      </p:sp>
    </p:spTree>
    <p:extLst>
      <p:ext uri="{BB962C8B-B14F-4D97-AF65-F5344CB8AC3E}">
        <p14:creationId xmlns:p14="http://schemas.microsoft.com/office/powerpoint/2010/main" val="185298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and Filters</a:t>
            </a:r>
          </a:p>
        </p:txBody>
      </p:sp>
      <p:sp>
        <p:nvSpPr>
          <p:cNvPr id="3" name="Content Placeholder 2"/>
          <p:cNvSpPr>
            <a:spLocks noGrp="1"/>
          </p:cNvSpPr>
          <p:nvPr>
            <p:ph idx="1"/>
          </p:nvPr>
        </p:nvSpPr>
        <p:spPr/>
        <p:txBody>
          <a:bodyPr/>
          <a:lstStyle/>
          <a:p>
            <a:r>
              <a:rPr lang="en-US" dirty="0"/>
              <a:t>we define a system as a unit that converts an input signal f[</a:t>
            </a:r>
            <a:r>
              <a:rPr lang="en-US" dirty="0" err="1"/>
              <a:t>n,m</a:t>
            </a:r>
            <a:r>
              <a:rPr lang="en-US" dirty="0"/>
              <a:t>] into an output (or response) signal g[</a:t>
            </a:r>
            <a:r>
              <a:rPr lang="en-US" dirty="0" err="1"/>
              <a:t>n,m</a:t>
            </a:r>
            <a:r>
              <a:rPr lang="en-US" dirty="0"/>
              <a:t>], where (</a:t>
            </a:r>
            <a:r>
              <a:rPr lang="en-US" dirty="0" err="1"/>
              <a:t>n,m</a:t>
            </a:r>
            <a:r>
              <a:rPr lang="en-US" dirty="0"/>
              <a:t>) are the independent variables.</a:t>
            </a:r>
          </a:p>
          <a:p>
            <a:pPr lvl="1"/>
            <a:r>
              <a:rPr lang="en-US" dirty="0"/>
              <a:t>In the case for images, (</a:t>
            </a:r>
            <a:r>
              <a:rPr lang="en-US" dirty="0" err="1"/>
              <a:t>n,m</a:t>
            </a:r>
            <a:r>
              <a:rPr lang="en-US" dirty="0"/>
              <a:t>) represents the </a:t>
            </a:r>
            <a:r>
              <a:rPr lang="en-US" b="1" dirty="0"/>
              <a:t>spatial position in the image.</a:t>
            </a:r>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5</a:t>
            </a:fld>
            <a:endParaRPr lang="en-US" dirty="0"/>
          </a:p>
        </p:txBody>
      </p:sp>
      <p:pic>
        <p:nvPicPr>
          <p:cNvPr id="7" name="Picture 2"/>
          <p:cNvPicPr>
            <a:picLocks noChangeAspect="1" noChangeArrowheads="1"/>
          </p:cNvPicPr>
          <p:nvPr/>
        </p:nvPicPr>
        <p:blipFill>
          <a:blip r:embed="rId2" cstate="print"/>
          <a:srcRect/>
          <a:stretch>
            <a:fillRect/>
          </a:stretch>
        </p:blipFill>
        <p:spPr bwMode="auto">
          <a:xfrm>
            <a:off x="1184473" y="4800600"/>
            <a:ext cx="6143625" cy="895350"/>
          </a:xfrm>
          <a:prstGeom prst="rect">
            <a:avLst/>
          </a:prstGeom>
          <a:noFill/>
          <a:ln w="9525">
            <a:noFill/>
            <a:miter lim="800000"/>
            <a:headEnd/>
            <a:tailEnd/>
          </a:ln>
        </p:spPr>
      </p:pic>
    </p:spTree>
    <p:extLst>
      <p:ext uri="{BB962C8B-B14F-4D97-AF65-F5344CB8AC3E}">
        <p14:creationId xmlns:p14="http://schemas.microsoft.com/office/powerpoint/2010/main" val="3026857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convolution example</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50</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2133600"/>
            <a:ext cx="8458200" cy="23114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3410" t="22838"/>
          <a:stretch/>
        </p:blipFill>
        <p:spPr>
          <a:xfrm>
            <a:off x="6616700" y="3733800"/>
            <a:ext cx="2298700" cy="2606675"/>
          </a:xfrm>
          <a:prstGeom prst="rect">
            <a:avLst/>
          </a:prstGeom>
        </p:spPr>
      </p:pic>
      <p:sp>
        <p:nvSpPr>
          <p:cNvPr id="8" name="Rectangle 7"/>
          <p:cNvSpPr/>
          <p:nvPr/>
        </p:nvSpPr>
        <p:spPr>
          <a:xfrm>
            <a:off x="7328098" y="3733800"/>
            <a:ext cx="711398" cy="762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50000"/>
              </a:solidFill>
            </a:endParaRPr>
          </a:p>
        </p:txBody>
      </p:sp>
      <p:sp>
        <p:nvSpPr>
          <p:cNvPr id="9" name="Rectangle 8"/>
          <p:cNvSpPr/>
          <p:nvPr/>
        </p:nvSpPr>
        <p:spPr>
          <a:xfrm>
            <a:off x="2514600" y="2133600"/>
            <a:ext cx="609600" cy="381000"/>
          </a:xfrm>
          <a:prstGeom prst="rect">
            <a:avLst/>
          </a:prstGeom>
          <a:solidFill>
            <a:schemeClr val="bg1"/>
          </a:solidFill>
          <a:ln>
            <a:noFill/>
          </a:ln>
          <a:effectLst>
            <a:outerShdw blurRad="40000" dist="23000" dir="540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0" y="6139676"/>
            <a:ext cx="2667000" cy="276999"/>
          </a:xfrm>
          <a:prstGeom prst="rect">
            <a:avLst/>
          </a:prstGeom>
          <a:noFill/>
        </p:spPr>
        <p:txBody>
          <a:bodyPr wrap="square" rtlCol="0">
            <a:spAutoFit/>
          </a:bodyPr>
          <a:lstStyle/>
          <a:p>
            <a:r>
              <a:rPr lang="en-US" sz="1200" dirty="0"/>
              <a:t>Slide credit</a:t>
            </a:r>
            <a:r>
              <a:rPr lang="en-US" sz="1200"/>
              <a:t>: Song Ho </a:t>
            </a:r>
            <a:r>
              <a:rPr lang="en-US" sz="1200" dirty="0" err="1"/>
              <a:t>Ahn</a:t>
            </a:r>
            <a:endParaRPr lang="en-US" sz="1200" dirty="0"/>
          </a:p>
        </p:txBody>
      </p:sp>
    </p:spTree>
    <p:extLst>
      <p:ext uri="{BB962C8B-B14F-4D97-AF65-F5344CB8AC3E}">
        <p14:creationId xmlns:p14="http://schemas.microsoft.com/office/powerpoint/2010/main" val="1069926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convolution example</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51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2133600"/>
            <a:ext cx="8572500" cy="2298700"/>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73410" t="22838"/>
          <a:stretch/>
        </p:blipFill>
        <p:spPr>
          <a:xfrm>
            <a:off x="6616700" y="3733800"/>
            <a:ext cx="2298700" cy="2606675"/>
          </a:xfrm>
          <a:prstGeom prst="rect">
            <a:avLst/>
          </a:prstGeom>
        </p:spPr>
      </p:pic>
      <p:sp>
        <p:nvSpPr>
          <p:cNvPr id="8" name="Rectangle 7"/>
          <p:cNvSpPr/>
          <p:nvPr/>
        </p:nvSpPr>
        <p:spPr>
          <a:xfrm>
            <a:off x="7977546" y="3746500"/>
            <a:ext cx="711398" cy="762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50000"/>
              </a:solidFill>
            </a:endParaRPr>
          </a:p>
        </p:txBody>
      </p:sp>
      <p:sp>
        <p:nvSpPr>
          <p:cNvPr id="9" name="Rectangle 8"/>
          <p:cNvSpPr/>
          <p:nvPr/>
        </p:nvSpPr>
        <p:spPr>
          <a:xfrm>
            <a:off x="2514600" y="2133600"/>
            <a:ext cx="609600" cy="381000"/>
          </a:xfrm>
          <a:prstGeom prst="rect">
            <a:avLst/>
          </a:prstGeom>
          <a:solidFill>
            <a:schemeClr val="bg1"/>
          </a:solidFill>
          <a:ln>
            <a:noFill/>
          </a:ln>
          <a:effectLst>
            <a:outerShdw blurRad="40000" dist="23000" dir="540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0" y="6139676"/>
            <a:ext cx="2667000" cy="276999"/>
          </a:xfrm>
          <a:prstGeom prst="rect">
            <a:avLst/>
          </a:prstGeom>
          <a:noFill/>
        </p:spPr>
        <p:txBody>
          <a:bodyPr wrap="square" rtlCol="0">
            <a:spAutoFit/>
          </a:bodyPr>
          <a:lstStyle/>
          <a:p>
            <a:r>
              <a:rPr lang="en-US" sz="1200" dirty="0"/>
              <a:t>Slide credit</a:t>
            </a:r>
            <a:r>
              <a:rPr lang="en-US" sz="1200"/>
              <a:t>: Song Ho </a:t>
            </a:r>
            <a:r>
              <a:rPr lang="en-US" sz="1200" dirty="0" err="1"/>
              <a:t>Ahn</a:t>
            </a:r>
            <a:endParaRPr lang="en-US" sz="1200" dirty="0"/>
          </a:p>
        </p:txBody>
      </p:sp>
    </p:spTree>
    <p:extLst>
      <p:ext uri="{BB962C8B-B14F-4D97-AF65-F5344CB8AC3E}">
        <p14:creationId xmlns:p14="http://schemas.microsoft.com/office/powerpoint/2010/main" val="33997388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convolution example</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52</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095500"/>
            <a:ext cx="8369300" cy="18669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3410" t="22838"/>
          <a:stretch/>
        </p:blipFill>
        <p:spPr>
          <a:xfrm>
            <a:off x="6616700" y="3733800"/>
            <a:ext cx="2298700" cy="2606675"/>
          </a:xfrm>
          <a:prstGeom prst="rect">
            <a:avLst/>
          </a:prstGeom>
        </p:spPr>
      </p:pic>
      <p:sp>
        <p:nvSpPr>
          <p:cNvPr id="7" name="Rectangle 6"/>
          <p:cNvSpPr/>
          <p:nvPr/>
        </p:nvSpPr>
        <p:spPr>
          <a:xfrm>
            <a:off x="6618844" y="4411662"/>
            <a:ext cx="711398" cy="762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50000"/>
              </a:solidFill>
            </a:endParaRPr>
          </a:p>
        </p:txBody>
      </p:sp>
      <p:sp>
        <p:nvSpPr>
          <p:cNvPr id="8" name="Rectangle 7"/>
          <p:cNvSpPr/>
          <p:nvPr/>
        </p:nvSpPr>
        <p:spPr>
          <a:xfrm>
            <a:off x="2514600" y="2133600"/>
            <a:ext cx="609600" cy="381000"/>
          </a:xfrm>
          <a:prstGeom prst="rect">
            <a:avLst/>
          </a:prstGeom>
          <a:solidFill>
            <a:schemeClr val="bg1"/>
          </a:solidFill>
          <a:ln>
            <a:noFill/>
          </a:ln>
          <a:effectLst>
            <a:outerShdw blurRad="40000" dist="23000" dir="540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0" y="6139676"/>
            <a:ext cx="2667000" cy="276999"/>
          </a:xfrm>
          <a:prstGeom prst="rect">
            <a:avLst/>
          </a:prstGeom>
          <a:noFill/>
        </p:spPr>
        <p:txBody>
          <a:bodyPr wrap="square" rtlCol="0">
            <a:spAutoFit/>
          </a:bodyPr>
          <a:lstStyle/>
          <a:p>
            <a:r>
              <a:rPr lang="en-US" sz="1200" dirty="0"/>
              <a:t>Slide credit</a:t>
            </a:r>
            <a:r>
              <a:rPr lang="en-US" sz="1200"/>
              <a:t>: Song Ho </a:t>
            </a:r>
            <a:r>
              <a:rPr lang="en-US" sz="1200" dirty="0" err="1"/>
              <a:t>Ahn</a:t>
            </a:r>
            <a:endParaRPr lang="en-US" sz="1200" dirty="0"/>
          </a:p>
        </p:txBody>
      </p:sp>
    </p:spTree>
    <p:extLst>
      <p:ext uri="{BB962C8B-B14F-4D97-AF65-F5344CB8AC3E}">
        <p14:creationId xmlns:p14="http://schemas.microsoft.com/office/powerpoint/2010/main" val="2140216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convolution example</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53</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2082800"/>
            <a:ext cx="8458200" cy="19558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3410" t="22838"/>
          <a:stretch/>
        </p:blipFill>
        <p:spPr>
          <a:xfrm>
            <a:off x="6616700" y="3733800"/>
            <a:ext cx="2298700" cy="2606675"/>
          </a:xfrm>
          <a:prstGeom prst="rect">
            <a:avLst/>
          </a:prstGeom>
        </p:spPr>
      </p:pic>
      <p:sp>
        <p:nvSpPr>
          <p:cNvPr id="7" name="Rectangle 6"/>
          <p:cNvSpPr/>
          <p:nvPr/>
        </p:nvSpPr>
        <p:spPr>
          <a:xfrm>
            <a:off x="7306492" y="4405086"/>
            <a:ext cx="711398" cy="762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50000"/>
              </a:solidFill>
            </a:endParaRPr>
          </a:p>
        </p:txBody>
      </p:sp>
      <p:sp>
        <p:nvSpPr>
          <p:cNvPr id="8" name="Rectangle 7"/>
          <p:cNvSpPr/>
          <p:nvPr/>
        </p:nvSpPr>
        <p:spPr>
          <a:xfrm>
            <a:off x="2514600" y="2133600"/>
            <a:ext cx="609600" cy="381000"/>
          </a:xfrm>
          <a:prstGeom prst="rect">
            <a:avLst/>
          </a:prstGeom>
          <a:solidFill>
            <a:schemeClr val="bg1"/>
          </a:solidFill>
          <a:ln>
            <a:noFill/>
          </a:ln>
          <a:effectLst>
            <a:outerShdw blurRad="40000" dist="23000" dir="540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0" y="6139676"/>
            <a:ext cx="2667000" cy="276999"/>
          </a:xfrm>
          <a:prstGeom prst="rect">
            <a:avLst/>
          </a:prstGeom>
          <a:noFill/>
        </p:spPr>
        <p:txBody>
          <a:bodyPr wrap="square" rtlCol="0">
            <a:spAutoFit/>
          </a:bodyPr>
          <a:lstStyle/>
          <a:p>
            <a:r>
              <a:rPr lang="en-US" sz="1200" dirty="0"/>
              <a:t>Slide credit</a:t>
            </a:r>
            <a:r>
              <a:rPr lang="en-US" sz="1200"/>
              <a:t>: Song Ho </a:t>
            </a:r>
            <a:r>
              <a:rPr lang="en-US" sz="1200" dirty="0" err="1"/>
              <a:t>Ahn</a:t>
            </a:r>
            <a:endParaRPr lang="en-US" sz="1200" dirty="0"/>
          </a:p>
        </p:txBody>
      </p:sp>
    </p:spTree>
    <p:extLst>
      <p:ext uri="{BB962C8B-B14F-4D97-AF65-F5344CB8AC3E}">
        <p14:creationId xmlns:p14="http://schemas.microsoft.com/office/powerpoint/2010/main" val="2270444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convolution example</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54</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 y="2133600"/>
            <a:ext cx="8509000" cy="18542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3410" t="22838"/>
          <a:stretch/>
        </p:blipFill>
        <p:spPr>
          <a:xfrm>
            <a:off x="6616700" y="3733800"/>
            <a:ext cx="2298700" cy="2606675"/>
          </a:xfrm>
          <a:prstGeom prst="rect">
            <a:avLst/>
          </a:prstGeom>
        </p:spPr>
      </p:pic>
      <p:sp>
        <p:nvSpPr>
          <p:cNvPr id="7" name="Rectangle 6"/>
          <p:cNvSpPr/>
          <p:nvPr/>
        </p:nvSpPr>
        <p:spPr>
          <a:xfrm>
            <a:off x="7977546" y="4401931"/>
            <a:ext cx="711398" cy="762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850000"/>
              </a:solidFill>
            </a:endParaRPr>
          </a:p>
        </p:txBody>
      </p:sp>
      <p:sp>
        <p:nvSpPr>
          <p:cNvPr id="8" name="Rectangle 7"/>
          <p:cNvSpPr/>
          <p:nvPr/>
        </p:nvSpPr>
        <p:spPr>
          <a:xfrm>
            <a:off x="2590800" y="2133600"/>
            <a:ext cx="533400" cy="381000"/>
          </a:xfrm>
          <a:prstGeom prst="rect">
            <a:avLst/>
          </a:prstGeom>
          <a:solidFill>
            <a:schemeClr val="bg1"/>
          </a:solidFill>
          <a:ln>
            <a:noFill/>
          </a:ln>
          <a:effectLst>
            <a:outerShdw blurRad="40000" dist="23000" dir="5400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0" y="6139676"/>
            <a:ext cx="2667000" cy="276999"/>
          </a:xfrm>
          <a:prstGeom prst="rect">
            <a:avLst/>
          </a:prstGeom>
          <a:noFill/>
        </p:spPr>
        <p:txBody>
          <a:bodyPr wrap="square" rtlCol="0">
            <a:spAutoFit/>
          </a:bodyPr>
          <a:lstStyle/>
          <a:p>
            <a:r>
              <a:rPr lang="en-US" sz="1200" dirty="0"/>
              <a:t>Slide credit</a:t>
            </a:r>
            <a:r>
              <a:rPr lang="en-US" sz="1200"/>
              <a:t>: Song Ho </a:t>
            </a:r>
            <a:r>
              <a:rPr lang="en-US" sz="1200" dirty="0" err="1"/>
              <a:t>Ahn</a:t>
            </a:r>
            <a:endParaRPr lang="en-US" sz="1200" dirty="0"/>
          </a:p>
        </p:txBody>
      </p:sp>
    </p:spTree>
    <p:extLst>
      <p:ext uri="{BB962C8B-B14F-4D97-AF65-F5344CB8AC3E}">
        <p14:creationId xmlns:p14="http://schemas.microsoft.com/office/powerpoint/2010/main" val="25830955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Image support and edge effect</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55</a:t>
            </a:fld>
            <a:endParaRPr lang="en-US" dirty="0"/>
          </a:p>
        </p:txBody>
      </p:sp>
      <p:sp>
        <p:nvSpPr>
          <p:cNvPr id="6" name="Content Placeholder 2"/>
          <p:cNvSpPr txBox="1">
            <a:spLocks/>
          </p:cNvSpPr>
          <p:nvPr/>
        </p:nvSpPr>
        <p:spPr>
          <a:xfrm>
            <a:off x="457200" y="1066800"/>
            <a:ext cx="8305800" cy="4525963"/>
          </a:xfrm>
          <a:prstGeom prst="rect">
            <a:avLst/>
          </a:prstGeom>
        </p:spPr>
        <p:txBody>
          <a:bodyPr vert="horz" lIns="91440" tIns="45720" rIns="91440" bIns="45720" rtlCol="0">
            <a:noAutofit/>
          </a:bodyPr>
          <a:lstStyle/>
          <a:p>
            <a:pPr>
              <a:buFont typeface="Arial" pitchFamily="34" charset="0"/>
              <a:buChar char="•"/>
            </a:pPr>
            <a:r>
              <a:rPr lang="en-US" sz="3200" dirty="0"/>
              <a:t>A computer will only convolve </a:t>
            </a:r>
            <a:r>
              <a:rPr lang="en-US" sz="3200" b="1" dirty="0"/>
              <a:t>finite support signals. </a:t>
            </a:r>
          </a:p>
          <a:p>
            <a:pPr lvl="1">
              <a:buFont typeface="Arial" pitchFamily="34" charset="0"/>
              <a:buChar char="•"/>
            </a:pPr>
            <a:r>
              <a:rPr lang="en-US" sz="2800" b="1" dirty="0"/>
              <a:t>  </a:t>
            </a:r>
            <a:r>
              <a:rPr lang="en-US" sz="2800" dirty="0"/>
              <a:t>That is: images that are zero for </a:t>
            </a:r>
            <a:r>
              <a:rPr lang="en-US" sz="2800" dirty="0" err="1"/>
              <a:t>n,m</a:t>
            </a:r>
            <a:r>
              <a:rPr lang="en-US" sz="2800" dirty="0"/>
              <a:t> outside some rectangular region</a:t>
            </a:r>
          </a:p>
          <a:p>
            <a:pPr lvl="1">
              <a:buFont typeface="Arial" pitchFamily="34" charset="0"/>
              <a:buChar char="•"/>
            </a:pPr>
            <a:endParaRPr lang="en-US" sz="800" i="1" dirty="0"/>
          </a:p>
          <a:p>
            <a:pPr>
              <a:buFont typeface="Arial" pitchFamily="34" charset="0"/>
              <a:buChar char="•"/>
            </a:pPr>
            <a:r>
              <a:rPr lang="en-US" sz="2800" dirty="0"/>
              <a:t> </a:t>
            </a:r>
            <a:r>
              <a:rPr lang="en-US" sz="2800" dirty="0" err="1"/>
              <a:t>numpy’s</a:t>
            </a:r>
            <a:r>
              <a:rPr lang="en-US" sz="2800" dirty="0"/>
              <a:t> convolution performs 2D convolution of finite-support signals.</a:t>
            </a:r>
          </a:p>
          <a:p>
            <a:pPr>
              <a:buFont typeface="Arial" pitchFamily="34" charset="0"/>
              <a:buChar char="•"/>
            </a:pPr>
            <a:endParaRPr lang="en-US" sz="3200" dirty="0"/>
          </a:p>
          <a:p>
            <a:endParaRPr kumimoji="0" lang="en-US" sz="800" i="1"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6"/>
          <p:cNvSpPr/>
          <p:nvPr/>
        </p:nvSpPr>
        <p:spPr>
          <a:xfrm>
            <a:off x="533400" y="4343400"/>
            <a:ext cx="1143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0" y="4343400"/>
            <a:ext cx="381000" cy="4572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581400" y="4343400"/>
            <a:ext cx="1447800" cy="1752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3400" y="5715000"/>
            <a:ext cx="1249060" cy="461665"/>
          </a:xfrm>
          <a:prstGeom prst="rect">
            <a:avLst/>
          </a:prstGeom>
        </p:spPr>
        <p:txBody>
          <a:bodyPr wrap="none">
            <a:spAutoFit/>
          </a:bodyPr>
          <a:lstStyle/>
          <a:p>
            <a:r>
              <a:rPr lang="en-US" sz="2400" dirty="0"/>
              <a:t> N1 ×M1</a:t>
            </a:r>
          </a:p>
        </p:txBody>
      </p:sp>
      <p:sp>
        <p:nvSpPr>
          <p:cNvPr id="11" name="Rectangle 10"/>
          <p:cNvSpPr/>
          <p:nvPr/>
        </p:nvSpPr>
        <p:spPr>
          <a:xfrm>
            <a:off x="1828800" y="4876800"/>
            <a:ext cx="1249060" cy="461665"/>
          </a:xfrm>
          <a:prstGeom prst="rect">
            <a:avLst/>
          </a:prstGeom>
        </p:spPr>
        <p:txBody>
          <a:bodyPr wrap="none">
            <a:spAutoFit/>
          </a:bodyPr>
          <a:lstStyle/>
          <a:p>
            <a:r>
              <a:rPr lang="en-US" sz="2400" dirty="0"/>
              <a:t>N2 ×M2 </a:t>
            </a:r>
          </a:p>
        </p:txBody>
      </p:sp>
      <p:sp>
        <p:nvSpPr>
          <p:cNvPr id="12" name="Rectangle 11"/>
          <p:cNvSpPr/>
          <p:nvPr/>
        </p:nvSpPr>
        <p:spPr>
          <a:xfrm>
            <a:off x="5257800" y="4419600"/>
            <a:ext cx="3802644" cy="461665"/>
          </a:xfrm>
          <a:prstGeom prst="rect">
            <a:avLst/>
          </a:prstGeom>
        </p:spPr>
        <p:txBody>
          <a:bodyPr wrap="none">
            <a:spAutoFit/>
          </a:bodyPr>
          <a:lstStyle/>
          <a:p>
            <a:r>
              <a:rPr lang="en-US" sz="2400" dirty="0"/>
              <a:t>(N1 + N2 − 1) × (M1 +M2 − 1)</a:t>
            </a:r>
          </a:p>
        </p:txBody>
      </p:sp>
      <p:sp>
        <p:nvSpPr>
          <p:cNvPr id="13" name="TextBox 12"/>
          <p:cNvSpPr txBox="1"/>
          <p:nvPr/>
        </p:nvSpPr>
        <p:spPr>
          <a:xfrm>
            <a:off x="1752600" y="4343400"/>
            <a:ext cx="465192" cy="769441"/>
          </a:xfrm>
          <a:prstGeom prst="rect">
            <a:avLst/>
          </a:prstGeom>
          <a:noFill/>
        </p:spPr>
        <p:txBody>
          <a:bodyPr wrap="none" rtlCol="0">
            <a:spAutoFit/>
          </a:bodyPr>
          <a:lstStyle/>
          <a:p>
            <a:r>
              <a:rPr lang="en-US" sz="4400" dirty="0"/>
              <a:t>*</a:t>
            </a:r>
          </a:p>
        </p:txBody>
      </p:sp>
      <p:sp>
        <p:nvSpPr>
          <p:cNvPr id="14" name="Rectangle 13"/>
          <p:cNvSpPr/>
          <p:nvPr/>
        </p:nvSpPr>
        <p:spPr>
          <a:xfrm>
            <a:off x="2971800" y="4183559"/>
            <a:ext cx="465192" cy="769441"/>
          </a:xfrm>
          <a:prstGeom prst="rect">
            <a:avLst/>
          </a:prstGeom>
        </p:spPr>
        <p:txBody>
          <a:bodyPr wrap="none">
            <a:spAutoFit/>
          </a:bodyPr>
          <a:lstStyle/>
          <a:p>
            <a:r>
              <a:rPr lang="en-US" sz="4400" dirty="0">
                <a:solidFill>
                  <a:prstClr val="black"/>
                </a:solidFill>
              </a:rPr>
              <a:t>=</a:t>
            </a:r>
            <a:endParaRPr lang="en-US" dirty="0"/>
          </a:p>
        </p:txBody>
      </p:sp>
      <p:sp>
        <p:nvSpPr>
          <p:cNvPr id="15" name="Rectangle 14"/>
          <p:cNvSpPr/>
          <p:nvPr/>
        </p:nvSpPr>
        <p:spPr>
          <a:xfrm>
            <a:off x="3581400" y="4343400"/>
            <a:ext cx="1066800" cy="129540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24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P spid="12" grpId="0"/>
      <p:bldP spid="13" grpId="0"/>
      <p:bldP spid="14" grpId="0"/>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Image support and edge effect</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56</a:t>
            </a:fld>
            <a:endParaRPr lang="en-US" dirty="0"/>
          </a:p>
        </p:txBody>
      </p:sp>
      <p:sp>
        <p:nvSpPr>
          <p:cNvPr id="16" name="Rectangle 15"/>
          <p:cNvSpPr/>
          <p:nvPr/>
        </p:nvSpPr>
        <p:spPr>
          <a:xfrm>
            <a:off x="762000" y="2895600"/>
            <a:ext cx="3352800" cy="3200400"/>
          </a:xfrm>
          <a:prstGeom prst="rect">
            <a:avLst/>
          </a:prstGeom>
          <a:solidFill>
            <a:schemeClr val="accent5">
              <a:lumMod val="60000"/>
              <a:lumOff val="4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p:cNvSpPr txBox="1">
            <a:spLocks/>
          </p:cNvSpPr>
          <p:nvPr/>
        </p:nvSpPr>
        <p:spPr>
          <a:xfrm>
            <a:off x="457200" y="1066800"/>
            <a:ext cx="8305800" cy="4525963"/>
          </a:xfrm>
          <a:prstGeom prst="rect">
            <a:avLst/>
          </a:prstGeom>
        </p:spPr>
        <p:txBody>
          <a:bodyPr vert="horz" lIns="91440" tIns="45720" rIns="91440" bIns="45720" rtlCol="0">
            <a:noAutofit/>
          </a:bodyPr>
          <a:lstStyle/>
          <a:p>
            <a:pPr>
              <a:buFont typeface="Arial" pitchFamily="34" charset="0"/>
              <a:buChar char="•"/>
            </a:pPr>
            <a:r>
              <a:rPr lang="en-US" sz="3200" dirty="0"/>
              <a:t>A computer will only convolve </a:t>
            </a:r>
            <a:r>
              <a:rPr lang="en-US" sz="3200" b="1" dirty="0"/>
              <a:t>finite support signals. </a:t>
            </a:r>
          </a:p>
          <a:p>
            <a:pPr>
              <a:buFont typeface="Arial" pitchFamily="34" charset="0"/>
              <a:buChar char="•"/>
            </a:pPr>
            <a:r>
              <a:rPr lang="en-US" sz="3200" dirty="0"/>
              <a:t> What happens at the edge?</a:t>
            </a:r>
          </a:p>
          <a:p>
            <a:endParaRPr kumimoji="0" lang="en-US" sz="800" i="1" u="none" strike="noStrike" kern="1200" cap="none" spc="0" normalizeH="0" baseline="0" noProof="0" dirty="0">
              <a:ln>
                <a:noFill/>
              </a:ln>
              <a:solidFill>
                <a:schemeClr val="tx1"/>
              </a:solidFill>
              <a:effectLst/>
              <a:uLnTx/>
              <a:uFillTx/>
              <a:latin typeface="+mn-lt"/>
              <a:ea typeface="+mn-ea"/>
              <a:cs typeface="+mn-cs"/>
            </a:endParaRPr>
          </a:p>
        </p:txBody>
      </p:sp>
      <p:sp>
        <p:nvSpPr>
          <p:cNvPr id="18" name="Rectangle 17"/>
          <p:cNvSpPr/>
          <p:nvPr/>
        </p:nvSpPr>
        <p:spPr>
          <a:xfrm>
            <a:off x="1219200" y="3276600"/>
            <a:ext cx="2438400"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46474" y="3316069"/>
            <a:ext cx="429926" cy="646331"/>
          </a:xfrm>
          <a:prstGeom prst="rect">
            <a:avLst/>
          </a:prstGeom>
        </p:spPr>
        <p:txBody>
          <a:bodyPr wrap="none">
            <a:spAutoFit/>
          </a:bodyPr>
          <a:lstStyle/>
          <a:p>
            <a:r>
              <a:rPr lang="en-US" sz="3600" dirty="0"/>
              <a:t> f</a:t>
            </a:r>
          </a:p>
        </p:txBody>
      </p:sp>
      <p:sp>
        <p:nvSpPr>
          <p:cNvPr id="20" name="Rectangle 19"/>
          <p:cNvSpPr/>
          <p:nvPr/>
        </p:nvSpPr>
        <p:spPr>
          <a:xfrm>
            <a:off x="3124200" y="3962400"/>
            <a:ext cx="990600" cy="1066800"/>
          </a:xfrm>
          <a:prstGeom prst="rect">
            <a:avLst/>
          </a:prstGeom>
          <a:solidFill>
            <a:schemeClr val="accent2">
              <a:lumMod val="60000"/>
              <a:lumOff val="40000"/>
              <a:alpha val="5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67200" y="3962400"/>
            <a:ext cx="426720" cy="646331"/>
          </a:xfrm>
          <a:prstGeom prst="rect">
            <a:avLst/>
          </a:prstGeom>
        </p:spPr>
        <p:txBody>
          <a:bodyPr wrap="none">
            <a:spAutoFit/>
          </a:bodyPr>
          <a:lstStyle/>
          <a:p>
            <a:r>
              <a:rPr lang="en-US" sz="3600" dirty="0"/>
              <a:t>h</a:t>
            </a:r>
          </a:p>
        </p:txBody>
      </p:sp>
      <p:sp>
        <p:nvSpPr>
          <p:cNvPr id="22" name="Rectangle 21"/>
          <p:cNvSpPr/>
          <p:nvPr/>
        </p:nvSpPr>
        <p:spPr>
          <a:xfrm>
            <a:off x="5029200" y="3200400"/>
            <a:ext cx="4038600" cy="3539430"/>
          </a:xfrm>
          <a:prstGeom prst="rect">
            <a:avLst/>
          </a:prstGeom>
        </p:spPr>
        <p:txBody>
          <a:bodyPr wrap="square">
            <a:spAutoFit/>
          </a:bodyPr>
          <a:lstStyle/>
          <a:p>
            <a:r>
              <a:rPr lang="en-US" sz="2800" dirty="0"/>
              <a:t>• zero “padding”</a:t>
            </a:r>
          </a:p>
          <a:p>
            <a:r>
              <a:rPr lang="en-US" sz="2800" dirty="0"/>
              <a:t>• edge value replication</a:t>
            </a:r>
          </a:p>
          <a:p>
            <a:r>
              <a:rPr lang="en-US" sz="2800" dirty="0"/>
              <a:t>• mirror extension</a:t>
            </a:r>
          </a:p>
          <a:p>
            <a:r>
              <a:rPr lang="en-US" sz="2800" dirty="0"/>
              <a:t>• more </a:t>
            </a:r>
            <a:r>
              <a:rPr lang="en-US" sz="1600" dirty="0"/>
              <a:t>(beyond the scope of this class)</a:t>
            </a:r>
            <a:endParaRPr lang="en-US" sz="2800" dirty="0"/>
          </a:p>
          <a:p>
            <a:endParaRPr lang="en-US" sz="2800" dirty="0"/>
          </a:p>
          <a:p>
            <a:r>
              <a:rPr lang="en-US" sz="2800" dirty="0"/>
              <a:t>-&gt; </a:t>
            </a:r>
            <a:r>
              <a:rPr lang="en-US" sz="2800" dirty="0" err="1"/>
              <a:t>Matlab</a:t>
            </a:r>
            <a:r>
              <a:rPr lang="en-US" sz="2800" dirty="0"/>
              <a:t> conv2 uses zero-padding</a:t>
            </a:r>
          </a:p>
          <a:p>
            <a:endParaRPr lang="en-US" sz="2800" dirty="0"/>
          </a:p>
        </p:txBody>
      </p:sp>
    </p:spTree>
    <p:extLst>
      <p:ext uri="{BB962C8B-B14F-4D97-AF65-F5344CB8AC3E}">
        <p14:creationId xmlns:p14="http://schemas.microsoft.com/office/powerpoint/2010/main" val="12427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Slide Number Placeholder 2"/>
          <p:cNvSpPr>
            <a:spLocks noGrp="1"/>
          </p:cNvSpPr>
          <p:nvPr>
            <p:ph type="sldNum" sz="quarter" idx="12"/>
          </p:nvPr>
        </p:nvSpPr>
        <p:spPr/>
        <p:txBody>
          <a:bodyPr/>
          <a:lstStyle/>
          <a:p>
            <a:fld id="{CF7DC490-98B8-074B-BB30-37775A2447EF}" type="slidenum">
              <a:rPr lang="en-US" smtClean="0"/>
              <a:pPr/>
              <a:t>57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123" y="3200400"/>
            <a:ext cx="4572000" cy="2984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45208"/>
            <a:ext cx="4572000" cy="2984500"/>
          </a:xfrm>
          <a:prstGeom prst="rect">
            <a:avLst/>
          </a:prstGeom>
        </p:spPr>
      </p:pic>
      <p:sp>
        <p:nvSpPr>
          <p:cNvPr id="7" name="TextBox 6"/>
          <p:cNvSpPr txBox="1"/>
          <p:nvPr/>
        </p:nvSpPr>
        <p:spPr>
          <a:xfrm>
            <a:off x="0" y="6139676"/>
            <a:ext cx="2667000" cy="276999"/>
          </a:xfrm>
          <a:prstGeom prst="rect">
            <a:avLst/>
          </a:prstGeom>
          <a:noFill/>
        </p:spPr>
        <p:txBody>
          <a:bodyPr wrap="square" rtlCol="0">
            <a:spAutoFit/>
          </a:bodyPr>
          <a:lstStyle/>
          <a:p>
            <a:r>
              <a:rPr lang="en-US" sz="1200" dirty="0"/>
              <a:t>Slide credit: Wolfram Alpha</a:t>
            </a:r>
          </a:p>
        </p:txBody>
      </p:sp>
    </p:spTree>
    <p:extLst>
      <p:ext uri="{BB962C8B-B14F-4D97-AF65-F5344CB8AC3E}">
        <p14:creationId xmlns:p14="http://schemas.microsoft.com/office/powerpoint/2010/main" val="657396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properties</a:t>
            </a:r>
          </a:p>
        </p:txBody>
      </p:sp>
      <p:sp>
        <p:nvSpPr>
          <p:cNvPr id="5" name="Date Placeholder 4"/>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CF7DC490-98B8-074B-BB30-37775A2447EF}" type="slidenum">
              <a:rPr lang="en-US" smtClean="0"/>
              <a:pPr/>
              <a:t>58</a:t>
            </a:fld>
            <a:endParaRPr lang="en-US" dirty="0"/>
          </a:p>
        </p:txBody>
      </p:sp>
      <p:sp>
        <p:nvSpPr>
          <p:cNvPr id="7" name="Content Placeholder 2"/>
          <p:cNvSpPr txBox="1">
            <a:spLocks/>
          </p:cNvSpPr>
          <p:nvPr/>
        </p:nvSpPr>
        <p:spPr>
          <a:xfrm>
            <a:off x="457200" y="990600"/>
            <a:ext cx="8305800" cy="4525963"/>
          </a:xfrm>
          <a:prstGeom prst="rect">
            <a:avLst/>
          </a:prstGeom>
        </p:spPr>
        <p:txBody>
          <a:bodyPr vert="horz" lIns="91440" tIns="45720" rIns="91440" bIns="45720" rtlCol="0">
            <a:noAutofit/>
          </a:bodyPr>
          <a:lstStyle/>
          <a:p>
            <a:r>
              <a:rPr lang="en-US" sz="3200" dirty="0"/>
              <a:t>• </a:t>
            </a:r>
            <a:r>
              <a:rPr lang="en-US" sz="3200" b="1" dirty="0"/>
              <a:t>Associative property:</a:t>
            </a:r>
          </a:p>
          <a:p>
            <a:endParaRPr lang="en-US" sz="3200" b="1" dirty="0"/>
          </a:p>
          <a:p>
            <a:endParaRPr lang="en-US" sz="3200" b="1" dirty="0"/>
          </a:p>
          <a:p>
            <a:r>
              <a:rPr lang="en-US" sz="3200" dirty="0"/>
              <a:t>• </a:t>
            </a:r>
            <a:r>
              <a:rPr lang="en-US" sz="3200" b="1" dirty="0"/>
              <a:t>Distributive property:</a:t>
            </a:r>
          </a:p>
          <a:p>
            <a:endParaRPr lang="en-US" sz="3600" i="1" dirty="0"/>
          </a:p>
          <a:p>
            <a:endParaRPr kumimoji="0" lang="en-US" sz="800" i="1" u="none" strike="noStrike" kern="1200" cap="none" spc="0" normalizeH="0" baseline="0" noProof="0" dirty="0">
              <a:ln>
                <a:noFill/>
              </a:ln>
              <a:solidFill>
                <a:schemeClr val="tx1"/>
              </a:solidFill>
              <a:effectLst/>
              <a:uLnTx/>
              <a:uFillTx/>
              <a:latin typeface="+mn-lt"/>
              <a:ea typeface="+mn-ea"/>
              <a:cs typeface="+mn-cs"/>
            </a:endParaRPr>
          </a:p>
        </p:txBody>
      </p:sp>
      <p:pic>
        <p:nvPicPr>
          <p:cNvPr id="9" name="Picture 3"/>
          <p:cNvPicPr>
            <a:picLocks noChangeAspect="1" noChangeArrowheads="1"/>
          </p:cNvPicPr>
          <p:nvPr/>
        </p:nvPicPr>
        <p:blipFill>
          <a:blip r:embed="rId2" cstate="print"/>
          <a:srcRect/>
          <a:stretch>
            <a:fillRect/>
          </a:stretch>
        </p:blipFill>
        <p:spPr bwMode="auto">
          <a:xfrm>
            <a:off x="1447800" y="1762125"/>
            <a:ext cx="6467475" cy="723900"/>
          </a:xfrm>
          <a:prstGeom prst="rect">
            <a:avLst/>
          </a:prstGeom>
          <a:noFill/>
          <a:ln w="9525">
            <a:noFill/>
            <a:miter lim="800000"/>
            <a:headEnd/>
            <a:tailEnd/>
          </a:ln>
        </p:spPr>
      </p:pic>
      <p:pic>
        <p:nvPicPr>
          <p:cNvPr id="10" name="Picture 4"/>
          <p:cNvPicPr>
            <a:picLocks noChangeAspect="1" noChangeArrowheads="1"/>
          </p:cNvPicPr>
          <p:nvPr/>
        </p:nvPicPr>
        <p:blipFill>
          <a:blip r:embed="rId3" cstate="print"/>
          <a:srcRect/>
          <a:stretch>
            <a:fillRect/>
          </a:stretch>
        </p:blipFill>
        <p:spPr bwMode="auto">
          <a:xfrm>
            <a:off x="914400" y="3286125"/>
            <a:ext cx="7439025" cy="676275"/>
          </a:xfrm>
          <a:prstGeom prst="rect">
            <a:avLst/>
          </a:prstGeom>
          <a:noFill/>
          <a:ln w="9525">
            <a:noFill/>
            <a:miter lim="800000"/>
            <a:headEnd/>
            <a:tailEnd/>
          </a:ln>
        </p:spPr>
      </p:pic>
      <p:sp>
        <p:nvSpPr>
          <p:cNvPr id="11" name="Rectangle 10"/>
          <p:cNvSpPr/>
          <p:nvPr/>
        </p:nvSpPr>
        <p:spPr>
          <a:xfrm>
            <a:off x="304800" y="5638800"/>
            <a:ext cx="4520340" cy="584775"/>
          </a:xfrm>
          <a:prstGeom prst="rect">
            <a:avLst/>
          </a:prstGeom>
        </p:spPr>
        <p:txBody>
          <a:bodyPr wrap="none">
            <a:spAutoFit/>
          </a:bodyPr>
          <a:lstStyle/>
          <a:p>
            <a:r>
              <a:rPr lang="en-US" sz="3200" dirty="0"/>
              <a:t>The order doesn’t matter!</a:t>
            </a:r>
          </a:p>
        </p:txBody>
      </p:sp>
      <p:pic>
        <p:nvPicPr>
          <p:cNvPr id="12" name="Picture 5"/>
          <p:cNvPicPr>
            <a:picLocks noChangeAspect="1" noChangeArrowheads="1"/>
          </p:cNvPicPr>
          <p:nvPr/>
        </p:nvPicPr>
        <p:blipFill>
          <a:blip r:embed="rId4" cstate="print"/>
          <a:srcRect/>
          <a:stretch>
            <a:fillRect/>
          </a:stretch>
        </p:blipFill>
        <p:spPr bwMode="auto">
          <a:xfrm>
            <a:off x="4876800" y="5572125"/>
            <a:ext cx="3771900" cy="752475"/>
          </a:xfrm>
          <a:prstGeom prst="rect">
            <a:avLst/>
          </a:prstGeom>
          <a:noFill/>
          <a:ln w="9525">
            <a:noFill/>
            <a:miter lim="800000"/>
            <a:headEnd/>
            <a:tailEnd/>
          </a:ln>
        </p:spPr>
      </p:pic>
    </p:spTree>
    <p:extLst>
      <p:ext uri="{BB962C8B-B14F-4D97-AF65-F5344CB8AC3E}">
        <p14:creationId xmlns:p14="http://schemas.microsoft.com/office/powerpoint/2010/main" val="407595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a:t>properties</a:t>
            </a:r>
          </a:p>
        </p:txBody>
      </p:sp>
      <p:sp>
        <p:nvSpPr>
          <p:cNvPr id="5" name="Date Placeholder 4"/>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CF7DC490-98B8-074B-BB30-37775A2447EF}" type="slidenum">
              <a:rPr lang="en-US" smtClean="0"/>
              <a:pPr/>
              <a:t>59</a:t>
            </a:fld>
            <a:endParaRPr lang="en-US" dirty="0"/>
          </a:p>
        </p:txBody>
      </p:sp>
      <p:sp>
        <p:nvSpPr>
          <p:cNvPr id="13" name="Content Placeholder 2"/>
          <p:cNvSpPr txBox="1">
            <a:spLocks/>
          </p:cNvSpPr>
          <p:nvPr/>
        </p:nvSpPr>
        <p:spPr>
          <a:xfrm>
            <a:off x="457200" y="1493837"/>
            <a:ext cx="8305800" cy="4525963"/>
          </a:xfrm>
          <a:prstGeom prst="rect">
            <a:avLst/>
          </a:prstGeom>
        </p:spPr>
        <p:txBody>
          <a:bodyPr vert="horz" lIns="91440" tIns="45720" rIns="91440" bIns="45720" rtlCol="0">
            <a:noAutofit/>
          </a:bodyPr>
          <a:lstStyle/>
          <a:p>
            <a:r>
              <a:rPr lang="en-US" sz="3200" b="1" dirty="0"/>
              <a:t>• Shift property:</a:t>
            </a:r>
          </a:p>
          <a:p>
            <a:endParaRPr lang="en-US" sz="3200" b="1" dirty="0"/>
          </a:p>
          <a:p>
            <a:endParaRPr lang="en-US" sz="3200" b="1" dirty="0"/>
          </a:p>
          <a:p>
            <a:r>
              <a:rPr lang="en-US" sz="3200" dirty="0"/>
              <a:t>• </a:t>
            </a:r>
            <a:r>
              <a:rPr lang="en-US" sz="3200" b="1" dirty="0"/>
              <a:t>Shift-invariance:</a:t>
            </a:r>
          </a:p>
          <a:p>
            <a:endParaRPr lang="en-US" sz="3200" b="1" dirty="0"/>
          </a:p>
          <a:p>
            <a:endParaRPr lang="en-US" sz="3200" b="1" dirty="0"/>
          </a:p>
          <a:p>
            <a:endParaRPr lang="en-US" sz="3200" dirty="0"/>
          </a:p>
          <a:p>
            <a:endParaRPr lang="en-US" sz="3200" dirty="0"/>
          </a:p>
          <a:p>
            <a:endParaRPr kumimoji="0" lang="en-US" sz="800" i="1" u="none" strike="noStrike" kern="1200" cap="none" spc="0" normalizeH="0" baseline="0" noProof="0" dirty="0">
              <a:ln>
                <a:noFill/>
              </a:ln>
              <a:solidFill>
                <a:schemeClr val="tx1"/>
              </a:solidFill>
              <a:effectLst/>
              <a:uLnTx/>
              <a:uFillTx/>
              <a:latin typeface="+mn-lt"/>
              <a:ea typeface="+mn-ea"/>
              <a:cs typeface="+mn-cs"/>
            </a:endParaRPr>
          </a:p>
        </p:txBody>
      </p:sp>
      <p:pic>
        <p:nvPicPr>
          <p:cNvPr id="14" name="Picture 2"/>
          <p:cNvPicPr>
            <a:picLocks noChangeAspect="1" noChangeArrowheads="1"/>
          </p:cNvPicPr>
          <p:nvPr/>
        </p:nvPicPr>
        <p:blipFill>
          <a:blip r:embed="rId2" cstate="print"/>
          <a:srcRect/>
          <a:stretch>
            <a:fillRect/>
          </a:stretch>
        </p:blipFill>
        <p:spPr bwMode="auto">
          <a:xfrm>
            <a:off x="381001" y="2202701"/>
            <a:ext cx="8458199" cy="510336"/>
          </a:xfrm>
          <a:prstGeom prst="rect">
            <a:avLst/>
          </a:prstGeom>
          <a:noFill/>
          <a:ln w="9525">
            <a:noFill/>
            <a:miter lim="800000"/>
            <a:headEnd/>
            <a:tailEnd/>
          </a:ln>
        </p:spPr>
      </p:pic>
      <p:pic>
        <p:nvPicPr>
          <p:cNvPr id="15" name="Picture 3"/>
          <p:cNvPicPr>
            <a:picLocks noChangeAspect="1" noChangeArrowheads="1"/>
          </p:cNvPicPr>
          <p:nvPr/>
        </p:nvPicPr>
        <p:blipFill>
          <a:blip r:embed="rId3" cstate="print"/>
          <a:srcRect/>
          <a:stretch>
            <a:fillRect/>
          </a:stretch>
        </p:blipFill>
        <p:spPr bwMode="auto">
          <a:xfrm>
            <a:off x="533400" y="3475037"/>
            <a:ext cx="4470356" cy="824550"/>
          </a:xfrm>
          <a:prstGeom prst="rect">
            <a:avLst/>
          </a:prstGeom>
          <a:noFill/>
          <a:ln w="9525">
            <a:noFill/>
            <a:miter lim="800000"/>
            <a:headEnd/>
            <a:tailEnd/>
          </a:ln>
        </p:spPr>
      </p:pic>
      <p:pic>
        <p:nvPicPr>
          <p:cNvPr id="17" name="Picture 5"/>
          <p:cNvPicPr>
            <a:picLocks noChangeAspect="1" noChangeArrowheads="1"/>
          </p:cNvPicPr>
          <p:nvPr/>
        </p:nvPicPr>
        <p:blipFill>
          <a:blip r:embed="rId4" cstate="print"/>
          <a:srcRect/>
          <a:stretch>
            <a:fillRect/>
          </a:stretch>
        </p:blipFill>
        <p:spPr bwMode="auto">
          <a:xfrm>
            <a:off x="1143000" y="4084637"/>
            <a:ext cx="6467061" cy="767963"/>
          </a:xfrm>
          <a:prstGeom prst="rect">
            <a:avLst/>
          </a:prstGeom>
          <a:noFill/>
          <a:ln w="9525">
            <a:noFill/>
            <a:miter lim="800000"/>
            <a:headEnd/>
            <a:tailEnd/>
          </a:ln>
        </p:spPr>
      </p:pic>
      <p:pic>
        <p:nvPicPr>
          <p:cNvPr id="19" name="Picture 7"/>
          <p:cNvPicPr>
            <a:picLocks noChangeAspect="1" noChangeArrowheads="1"/>
          </p:cNvPicPr>
          <p:nvPr/>
        </p:nvPicPr>
        <p:blipFill>
          <a:blip r:embed="rId5" cstate="print"/>
          <a:srcRect/>
          <a:stretch>
            <a:fillRect/>
          </a:stretch>
        </p:blipFill>
        <p:spPr bwMode="auto">
          <a:xfrm>
            <a:off x="2819401" y="4846637"/>
            <a:ext cx="4648200" cy="565868"/>
          </a:xfrm>
          <a:prstGeom prst="rect">
            <a:avLst/>
          </a:prstGeom>
          <a:noFill/>
          <a:ln w="9525">
            <a:noFill/>
            <a:miter lim="800000"/>
            <a:headEnd/>
            <a:tailEnd/>
          </a:ln>
        </p:spPr>
      </p:pic>
    </p:spTree>
    <p:extLst>
      <p:ext uri="{BB962C8B-B14F-4D97-AF65-F5344CB8AC3E}">
        <p14:creationId xmlns:p14="http://schemas.microsoft.com/office/powerpoint/2010/main" val="399772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6</a:t>
            </a:fld>
            <a:endParaRPr lang="en-US" dirty="0"/>
          </a:p>
        </p:txBody>
      </p:sp>
      <p:pic>
        <p:nvPicPr>
          <p:cNvPr id="6" name="Picture 5" descr="noise"/>
          <p:cNvPicPr>
            <a:picLocks noChangeAspect="1" noChangeArrowheads="1"/>
          </p:cNvPicPr>
          <p:nvPr/>
        </p:nvPicPr>
        <p:blipFill rotWithShape="1">
          <a:blip r:embed="rId2"/>
          <a:srcRect r="50000" b="56670"/>
          <a:stretch/>
        </p:blipFill>
        <p:spPr bwMode="auto">
          <a:xfrm>
            <a:off x="2505869" y="838200"/>
            <a:ext cx="2019300" cy="2334491"/>
          </a:xfrm>
          <a:prstGeom prst="rect">
            <a:avLst/>
          </a:prstGeom>
          <a:noFill/>
          <a:ln w="9525">
            <a:noFill/>
            <a:miter lim="800000"/>
            <a:headEnd/>
            <a:tailEnd/>
          </a:ln>
        </p:spPr>
      </p:pic>
      <p:pic>
        <p:nvPicPr>
          <p:cNvPr id="7" name="Picture 3"/>
          <p:cNvPicPr>
            <a:picLocks noGrp="1" noChangeAspect="1" noChangeArrowheads="1"/>
          </p:cNvPicPr>
          <p:nvPr>
            <p:ph sz="half" idx="1"/>
          </p:nvPr>
        </p:nvPicPr>
        <p:blipFill>
          <a:blip r:embed="rId3"/>
          <a:srcRect b="19835"/>
          <a:stretch>
            <a:fillRect/>
          </a:stretch>
        </p:blipFill>
        <p:spPr>
          <a:xfrm>
            <a:off x="533400" y="4171950"/>
            <a:ext cx="3709988" cy="1847850"/>
          </a:xfrm>
          <a:noFill/>
        </p:spPr>
      </p:pic>
      <p:pic>
        <p:nvPicPr>
          <p:cNvPr id="8" name="Picture 4"/>
          <p:cNvPicPr>
            <a:picLocks noChangeAspect="1" noChangeArrowheads="1"/>
          </p:cNvPicPr>
          <p:nvPr/>
        </p:nvPicPr>
        <p:blipFill>
          <a:blip r:embed="rId4"/>
          <a:srcRect b="19054"/>
          <a:stretch>
            <a:fillRect/>
          </a:stretch>
        </p:blipFill>
        <p:spPr>
          <a:xfrm>
            <a:off x="4419600" y="4171950"/>
            <a:ext cx="3711575" cy="1847850"/>
          </a:xfrm>
          <a:prstGeom prst="rect">
            <a:avLst/>
          </a:prstGeom>
          <a:noFill/>
        </p:spPr>
      </p:pic>
      <p:pic>
        <p:nvPicPr>
          <p:cNvPr id="9" name="Picture 2" descr="vg-nn-half"/>
          <p:cNvPicPr>
            <a:picLocks noChangeArrowheads="1"/>
          </p:cNvPicPr>
          <p:nvPr/>
        </p:nvPicPr>
        <p:blipFill>
          <a:blip r:embed="rId5"/>
          <a:srcRect/>
          <a:stretch>
            <a:fillRect/>
          </a:stretch>
        </p:blipFill>
        <p:spPr bwMode="auto">
          <a:xfrm>
            <a:off x="6955828" y="762000"/>
            <a:ext cx="2038350" cy="2681288"/>
          </a:xfrm>
          <a:prstGeom prst="rect">
            <a:avLst/>
          </a:prstGeom>
          <a:noFill/>
          <a:ln w="9525">
            <a:noFill/>
            <a:miter lim="800000"/>
            <a:headEnd/>
            <a:tailEnd/>
          </a:ln>
        </p:spPr>
      </p:pic>
      <p:pic>
        <p:nvPicPr>
          <p:cNvPr id="10" name="Picture 4" descr="vg-nn-eighth"/>
          <p:cNvPicPr>
            <a:picLocks noChangeArrowheads="1"/>
          </p:cNvPicPr>
          <p:nvPr/>
        </p:nvPicPr>
        <p:blipFill>
          <a:blip r:embed="rId6"/>
          <a:srcRect/>
          <a:stretch>
            <a:fillRect/>
          </a:stretch>
        </p:blipFill>
        <p:spPr bwMode="auto">
          <a:xfrm>
            <a:off x="4800600" y="748145"/>
            <a:ext cx="2038350" cy="2681288"/>
          </a:xfrm>
          <a:prstGeom prst="rect">
            <a:avLst/>
          </a:prstGeom>
          <a:noFill/>
          <a:ln w="9525">
            <a:noFill/>
            <a:miter lim="800000"/>
            <a:headEnd/>
            <a:tailEnd/>
          </a:ln>
        </p:spPr>
      </p:pic>
      <p:sp>
        <p:nvSpPr>
          <p:cNvPr id="11" name="Rectangle 12"/>
          <p:cNvSpPr>
            <a:spLocks noChangeArrowheads="1"/>
          </p:cNvSpPr>
          <p:nvPr/>
        </p:nvSpPr>
        <p:spPr bwMode="auto">
          <a:xfrm>
            <a:off x="5715000" y="228600"/>
            <a:ext cx="2446338" cy="461963"/>
          </a:xfrm>
          <a:prstGeom prst="rect">
            <a:avLst/>
          </a:prstGeom>
          <a:noFill/>
          <a:ln w="9525">
            <a:noFill/>
            <a:miter lim="800000"/>
            <a:headEnd/>
            <a:tailEnd/>
          </a:ln>
        </p:spPr>
        <p:txBody>
          <a:bodyPr wrap="none">
            <a:spAutoFit/>
          </a:bodyPr>
          <a:lstStyle/>
          <a:p>
            <a:r>
              <a:rPr lang="en-US"/>
              <a:t>Super-resolution</a:t>
            </a:r>
          </a:p>
        </p:txBody>
      </p:sp>
      <p:sp>
        <p:nvSpPr>
          <p:cNvPr id="12" name="Rectangle 13"/>
          <p:cNvSpPr>
            <a:spLocks noChangeArrowheads="1"/>
          </p:cNvSpPr>
          <p:nvPr/>
        </p:nvSpPr>
        <p:spPr bwMode="auto">
          <a:xfrm>
            <a:off x="1676400" y="376237"/>
            <a:ext cx="1658938" cy="461963"/>
          </a:xfrm>
          <a:prstGeom prst="rect">
            <a:avLst/>
          </a:prstGeom>
          <a:noFill/>
          <a:ln w="9525">
            <a:noFill/>
            <a:miter lim="800000"/>
            <a:headEnd/>
            <a:tailEnd/>
          </a:ln>
        </p:spPr>
        <p:txBody>
          <a:bodyPr wrap="none">
            <a:spAutoFit/>
          </a:bodyPr>
          <a:lstStyle/>
          <a:p>
            <a:r>
              <a:rPr lang="en-US" dirty="0"/>
              <a:t>De-noising</a:t>
            </a:r>
          </a:p>
        </p:txBody>
      </p:sp>
      <p:sp>
        <p:nvSpPr>
          <p:cNvPr id="13" name="Rectangle 14"/>
          <p:cNvSpPr>
            <a:spLocks noChangeArrowheads="1"/>
          </p:cNvSpPr>
          <p:nvPr/>
        </p:nvSpPr>
        <p:spPr bwMode="auto">
          <a:xfrm>
            <a:off x="3912393" y="3729038"/>
            <a:ext cx="1624013" cy="461962"/>
          </a:xfrm>
          <a:prstGeom prst="rect">
            <a:avLst/>
          </a:prstGeom>
          <a:noFill/>
          <a:ln w="9525">
            <a:noFill/>
            <a:miter lim="800000"/>
            <a:headEnd/>
            <a:tailEnd/>
          </a:ln>
        </p:spPr>
        <p:txBody>
          <a:bodyPr wrap="none">
            <a:spAutoFit/>
          </a:bodyPr>
          <a:lstStyle/>
          <a:p>
            <a:r>
              <a:rPr lang="en-US" dirty="0"/>
              <a:t>In-painting</a:t>
            </a:r>
          </a:p>
        </p:txBody>
      </p:sp>
      <p:sp>
        <p:nvSpPr>
          <p:cNvPr id="14" name="TextBox 13"/>
          <p:cNvSpPr txBox="1"/>
          <p:nvPr/>
        </p:nvSpPr>
        <p:spPr>
          <a:xfrm rot="5400000">
            <a:off x="7599541" y="5237342"/>
            <a:ext cx="1257139" cy="307777"/>
          </a:xfrm>
          <a:prstGeom prst="rect">
            <a:avLst/>
          </a:prstGeom>
          <a:noFill/>
        </p:spPr>
        <p:txBody>
          <a:bodyPr wrap="none" rtlCol="0">
            <a:spAutoFit/>
          </a:bodyPr>
          <a:lstStyle/>
          <a:p>
            <a:r>
              <a:rPr lang="en-US" sz="1400" dirty="0" err="1"/>
              <a:t>Bertamio</a:t>
            </a:r>
            <a:r>
              <a:rPr lang="en-US" sz="1400" dirty="0"/>
              <a:t> et al </a:t>
            </a:r>
          </a:p>
        </p:txBody>
      </p:sp>
      <p:pic>
        <p:nvPicPr>
          <p:cNvPr id="17" name="Picture 16" descr="noise"/>
          <p:cNvPicPr>
            <a:picLocks noChangeAspect="1" noChangeArrowheads="1"/>
          </p:cNvPicPr>
          <p:nvPr/>
        </p:nvPicPr>
        <p:blipFill rotWithShape="1">
          <a:blip r:embed="rId2"/>
          <a:srcRect l="50000" b="49769"/>
          <a:stretch/>
        </p:blipFill>
        <p:spPr bwMode="auto">
          <a:xfrm>
            <a:off x="304800" y="838199"/>
            <a:ext cx="2019300" cy="2706291"/>
          </a:xfrm>
          <a:prstGeom prst="rect">
            <a:avLst/>
          </a:prstGeom>
          <a:noFill/>
          <a:ln w="9525">
            <a:noFill/>
            <a:miter lim="800000"/>
            <a:headEnd/>
            <a:tailEnd/>
          </a:ln>
        </p:spPr>
      </p:pic>
    </p:spTree>
    <p:extLst>
      <p:ext uri="{BB962C8B-B14F-4D97-AF65-F5344CB8AC3E}">
        <p14:creationId xmlns:p14="http://schemas.microsoft.com/office/powerpoint/2010/main" val="915174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vs. (Cross) Correlation</a:t>
            </a:r>
          </a:p>
        </p:txBody>
      </p:sp>
      <p:sp>
        <p:nvSpPr>
          <p:cNvPr id="3" name="Content Placeholder 2"/>
          <p:cNvSpPr>
            <a:spLocks noGrp="1"/>
          </p:cNvSpPr>
          <p:nvPr>
            <p:ph idx="1"/>
          </p:nvPr>
        </p:nvSpPr>
        <p:spPr/>
        <p:txBody>
          <a:bodyPr>
            <a:normAutofit lnSpcReduction="10000"/>
          </a:bodyPr>
          <a:lstStyle/>
          <a:p>
            <a:r>
              <a:rPr lang="en-US" dirty="0"/>
              <a:t>A </a:t>
            </a:r>
            <a:r>
              <a:rPr lang="en-US" b="1" u="sng" dirty="0"/>
              <a:t>convolution</a:t>
            </a:r>
            <a:r>
              <a:rPr lang="en-US" dirty="0"/>
              <a:t> is an integral that expresses the amount of overlap of one function as it is shifted over another function. </a:t>
            </a:r>
          </a:p>
          <a:p>
            <a:pPr lvl="1"/>
            <a:r>
              <a:rPr lang="en-US" dirty="0"/>
              <a:t>convolution is a filtering operation</a:t>
            </a:r>
          </a:p>
          <a:p>
            <a:pPr lvl="1"/>
            <a:endParaRPr lang="en-US" dirty="0"/>
          </a:p>
          <a:p>
            <a:r>
              <a:rPr lang="en-US" b="1" u="sng" dirty="0"/>
              <a:t>Correlation</a:t>
            </a:r>
            <a:r>
              <a:rPr lang="en-US" i="1" dirty="0"/>
              <a:t> </a:t>
            </a:r>
            <a:r>
              <a:rPr lang="en-US" dirty="0"/>
              <a:t>compares the </a:t>
            </a:r>
            <a:r>
              <a:rPr lang="en-US" b="1" i="1" dirty="0"/>
              <a:t>similarity</a:t>
            </a:r>
            <a:r>
              <a:rPr lang="en-US" i="1" dirty="0"/>
              <a:t> of </a:t>
            </a:r>
            <a:r>
              <a:rPr lang="en-US" b="1" i="1" dirty="0"/>
              <a:t>two</a:t>
            </a:r>
            <a:r>
              <a:rPr lang="en-US" i="1" dirty="0"/>
              <a:t> sets of </a:t>
            </a:r>
            <a:r>
              <a:rPr lang="en-US" b="1" i="1" dirty="0"/>
              <a:t>data. </a:t>
            </a:r>
            <a:r>
              <a:rPr lang="en-US" dirty="0"/>
              <a:t>Correlation computes a measure of similarity of two input signals as they are shifted by one another. The correlation result reaches a maximum at the time when the two signals match best .</a:t>
            </a:r>
          </a:p>
          <a:p>
            <a:pPr lvl="1"/>
            <a:r>
              <a:rPr lang="en-US" dirty="0"/>
              <a:t>correlation is a measure of relatedness of two signals</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60</a:t>
            </a:fld>
            <a:endParaRPr lang="en-US" dirty="0"/>
          </a:p>
        </p:txBody>
      </p:sp>
    </p:spTree>
    <p:extLst>
      <p:ext uri="{BB962C8B-B14F-4D97-AF65-F5344CB8AC3E}">
        <p14:creationId xmlns:p14="http://schemas.microsoft.com/office/powerpoint/2010/main" val="1232916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Convolution vs. (Cross) Correlation</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61</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51326074"/>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gridCol w="26289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dirty="0"/>
                        <a:t>Convolution</a:t>
                      </a:r>
                    </a:p>
                  </a:txBody>
                  <a:tcPr/>
                </a:tc>
                <a:tc>
                  <a:txBody>
                    <a:bodyPr/>
                    <a:lstStyle/>
                    <a:p>
                      <a:r>
                        <a:rPr lang="en-US" dirty="0"/>
                        <a:t>Correlation</a:t>
                      </a:r>
                    </a:p>
                  </a:txBody>
                  <a:tcPr/>
                </a:tc>
                <a:extLst>
                  <a:ext uri="{0D108BD9-81ED-4DB2-BD59-A6C34878D82A}">
                    <a16:rowId xmlns:a16="http://schemas.microsoft.com/office/drawing/2014/main" val="10000"/>
                  </a:ext>
                </a:extLst>
              </a:tr>
              <a:tr h="370840">
                <a:tc>
                  <a:txBody>
                    <a:bodyPr/>
                    <a:lstStyle/>
                    <a:p>
                      <a:r>
                        <a:rPr lang="en-US" dirty="0"/>
                        <a:t>Associative: (ab)c=a(</a:t>
                      </a:r>
                      <a:r>
                        <a:rPr lang="en-US" dirty="0" err="1"/>
                        <a:t>bc</a:t>
                      </a:r>
                      <a:r>
                        <a:rPr lang="en-US" dirty="0"/>
                        <a:t>)</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1"/>
                  </a:ext>
                </a:extLst>
              </a:tr>
              <a:tr h="370840">
                <a:tc>
                  <a:txBody>
                    <a:bodyPr/>
                    <a:lstStyle/>
                    <a:p>
                      <a:r>
                        <a:rPr lang="en-US" dirty="0"/>
                        <a:t>Commutative:</a:t>
                      </a:r>
                      <a:r>
                        <a:rPr lang="en-US" baseline="0" dirty="0"/>
                        <a:t> ab=</a:t>
                      </a:r>
                      <a:r>
                        <a:rPr lang="en-US" baseline="0" dirty="0" err="1"/>
                        <a:t>ba</a:t>
                      </a:r>
                      <a:endParaRPr lang="en-US" dirty="0"/>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10002"/>
                  </a:ext>
                </a:extLst>
              </a:tr>
              <a:tr h="370840">
                <a:tc>
                  <a:txBody>
                    <a:bodyPr/>
                    <a:lstStyle/>
                    <a:p>
                      <a:r>
                        <a:rPr lang="en-US" dirty="0"/>
                        <a:t>Distributive: a(</a:t>
                      </a:r>
                      <a:r>
                        <a:rPr lang="en-US" dirty="0" err="1"/>
                        <a:t>b+c</a:t>
                      </a:r>
                      <a:r>
                        <a:rPr lang="en-US" dirty="0"/>
                        <a:t>)=</a:t>
                      </a:r>
                      <a:r>
                        <a:rPr lang="en-US" dirty="0" err="1"/>
                        <a:t>ab+ac</a:t>
                      </a:r>
                      <a:endParaRPr lang="en-US" dirty="0"/>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10003"/>
                  </a:ext>
                </a:extLst>
              </a:tr>
              <a:tr h="370840">
                <a:tc>
                  <a:txBody>
                    <a:bodyPr/>
                    <a:lstStyle/>
                    <a:p>
                      <a:r>
                        <a:rPr lang="en-US" dirty="0"/>
                        <a:t>Linear</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10004"/>
                  </a:ext>
                </a:extLst>
              </a:tr>
              <a:tr h="370840">
                <a:tc>
                  <a:txBody>
                    <a:bodyPr/>
                    <a:lstStyle/>
                    <a:p>
                      <a:r>
                        <a:rPr lang="en-US" dirty="0"/>
                        <a:t>Application</a:t>
                      </a:r>
                    </a:p>
                  </a:txBody>
                  <a:tcPr/>
                </a:tc>
                <a:tc>
                  <a:txBody>
                    <a:bodyPr/>
                    <a:lstStyle/>
                    <a:p>
                      <a:r>
                        <a:rPr lang="en-US" dirty="0"/>
                        <a:t>Filtering</a:t>
                      </a:r>
                    </a:p>
                  </a:txBody>
                  <a:tcPr/>
                </a:tc>
                <a:tc>
                  <a:txBody>
                    <a:bodyPr/>
                    <a:lstStyle/>
                    <a:p>
                      <a:r>
                        <a:rPr lang="en-US" dirty="0"/>
                        <a:t>Matching</a:t>
                      </a:r>
                    </a:p>
                  </a:txBody>
                  <a:tcPr/>
                </a:tc>
                <a:extLst>
                  <a:ext uri="{0D108BD9-81ED-4DB2-BD59-A6C34878D82A}">
                    <a16:rowId xmlns:a16="http://schemas.microsoft.com/office/drawing/2014/main" val="10005"/>
                  </a:ext>
                </a:extLst>
              </a:tr>
            </a:tbl>
          </a:graphicData>
        </a:graphic>
      </p:graphicFrame>
      <p:sp>
        <p:nvSpPr>
          <p:cNvPr id="8" name="Content Placeholder 2"/>
          <p:cNvSpPr txBox="1">
            <a:spLocks/>
          </p:cNvSpPr>
          <p:nvPr/>
        </p:nvSpPr>
        <p:spPr>
          <a:xfrm>
            <a:off x="628650" y="4540469"/>
            <a:ext cx="7886700" cy="1636494"/>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They are equivalent when the filter “kernel” is symmetric</a:t>
            </a:r>
          </a:p>
          <a:p>
            <a:r>
              <a:rPr lang="en-US" dirty="0"/>
              <a:t>In CV, most filters (not all) we considered are symmetric. So they are the same. </a:t>
            </a:r>
          </a:p>
          <a:p>
            <a:r>
              <a:rPr lang="en-US" dirty="0"/>
              <a:t>N.B. cv2.filter2D implements correlation rather than conv</a:t>
            </a:r>
          </a:p>
        </p:txBody>
      </p:sp>
    </p:spTree>
    <p:extLst>
      <p:ext uri="{BB962C8B-B14F-4D97-AF65-F5344CB8AC3E}">
        <p14:creationId xmlns:p14="http://schemas.microsoft.com/office/powerpoint/2010/main" val="12377038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 learned today?</a:t>
            </a:r>
          </a:p>
        </p:txBody>
      </p:sp>
      <p:sp>
        <p:nvSpPr>
          <p:cNvPr id="3" name="Content Placeholder 2"/>
          <p:cNvSpPr>
            <a:spLocks noGrp="1"/>
          </p:cNvSpPr>
          <p:nvPr>
            <p:ph idx="1"/>
          </p:nvPr>
        </p:nvSpPr>
        <p:spPr/>
        <p:txBody>
          <a:bodyPr/>
          <a:lstStyle/>
          <a:p>
            <a:r>
              <a:rPr lang="en-US" dirty="0">
                <a:solidFill>
                  <a:schemeClr val="bg1">
                    <a:lumMod val="65000"/>
                  </a:schemeClr>
                </a:solidFill>
              </a:rPr>
              <a:t>Image histograms</a:t>
            </a:r>
          </a:p>
          <a:p>
            <a:r>
              <a:rPr lang="en-US" dirty="0">
                <a:solidFill>
                  <a:schemeClr val="bg1">
                    <a:lumMod val="65000"/>
                  </a:schemeClr>
                </a:solidFill>
              </a:rPr>
              <a:t>Linear systems (filters)</a:t>
            </a:r>
          </a:p>
          <a:p>
            <a:r>
              <a:rPr lang="en-US" dirty="0">
                <a:solidFill>
                  <a:schemeClr val="bg1">
                    <a:lumMod val="65000"/>
                  </a:schemeClr>
                </a:solidFill>
              </a:rPr>
              <a:t>Convolution and correlation</a:t>
            </a:r>
          </a:p>
          <a:p>
            <a:r>
              <a:rPr lang="en-US" dirty="0"/>
              <a:t>Gaussian filter</a:t>
            </a:r>
          </a:p>
          <a:p>
            <a:r>
              <a:rPr lang="en-US" dirty="0">
                <a:solidFill>
                  <a:schemeClr val="bg1">
                    <a:lumMod val="65000"/>
                  </a:schemeClr>
                </a:solidFill>
              </a:rPr>
              <a:t>Median filter</a:t>
            </a:r>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62</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6099120" y="3429000"/>
              <a:ext cx="360" cy="360"/>
            </p14:xfrm>
          </p:contentPart>
        </mc:Choice>
        <mc:Fallback xmlns="">
          <p:pic>
            <p:nvPicPr>
              <p:cNvPr id="6" name="Ink 5"/>
              <p:cNvPicPr/>
              <p:nvPr/>
            </p:nvPicPr>
            <p:blipFill>
              <a:blip r:embed="rId3"/>
              <a:stretch>
                <a:fillRect/>
              </a:stretch>
            </p:blipFill>
            <p:spPr>
              <a:xfrm>
                <a:off x="6089760" y="3419640"/>
                <a:ext cx="19080" cy="19080"/>
              </a:xfrm>
              <a:prstGeom prst="rect">
                <a:avLst/>
              </a:prstGeom>
            </p:spPr>
          </p:pic>
        </mc:Fallback>
      </mc:AlternateContent>
    </p:spTree>
    <p:extLst>
      <p:ext uri="{BB962C8B-B14F-4D97-AF65-F5344CB8AC3E}">
        <p14:creationId xmlns:p14="http://schemas.microsoft.com/office/powerpoint/2010/main" val="2018556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152400" y="871725"/>
            <a:ext cx="8839200" cy="423675"/>
          </a:xfrm>
        </p:spPr>
        <p:txBody>
          <a:bodyPr/>
          <a:lstStyle/>
          <a:p>
            <a:pPr eaLnBrk="1" hangingPunct="1">
              <a:lnSpc>
                <a:spcPct val="80000"/>
              </a:lnSpc>
            </a:pPr>
            <a:r>
              <a:rPr lang="en-US" altLang="en-US" sz="2000" dirty="0"/>
              <a:t>Weight contributions of neighboring pixels by nearness</a:t>
            </a:r>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1600" dirty="0"/>
          </a:p>
          <a:p>
            <a:pPr eaLnBrk="1" hangingPunct="1">
              <a:lnSpc>
                <a:spcPct val="80000"/>
              </a:lnSpc>
            </a:pPr>
            <a:endParaRPr lang="en-US" altLang="en-US" sz="2000" dirty="0"/>
          </a:p>
          <a:p>
            <a:pPr eaLnBrk="1" hangingPunct="1">
              <a:lnSpc>
                <a:spcPct val="80000"/>
              </a:lnSpc>
            </a:pPr>
            <a:endParaRPr lang="en-US" altLang="en-US" sz="2000" dirty="0"/>
          </a:p>
          <a:p>
            <a:pPr eaLnBrk="1" hangingPunct="1">
              <a:lnSpc>
                <a:spcPct val="80000"/>
              </a:lnSpc>
              <a:buFont typeface="Arial" panose="020B0604020202020204" pitchFamily="34" charset="0"/>
              <a:buNone/>
            </a:pPr>
            <a:endParaRPr lang="en-US" altLang="en-US" sz="2000" dirty="0"/>
          </a:p>
          <a:p>
            <a:pPr eaLnBrk="1" hangingPunct="1">
              <a:lnSpc>
                <a:spcPct val="80000"/>
              </a:lnSpc>
              <a:buFontTx/>
              <a:buNone/>
            </a:pPr>
            <a:endParaRPr lang="en-US" altLang="en-US" sz="2000" dirty="0"/>
          </a:p>
          <a:p>
            <a:pPr eaLnBrk="1" hangingPunct="1">
              <a:lnSpc>
                <a:spcPct val="80000"/>
              </a:lnSpc>
              <a:buFontTx/>
              <a:buNone/>
            </a:pPr>
            <a:endParaRPr lang="en-US" altLang="en-US" sz="2000" dirty="0">
              <a:latin typeface="Courier New" panose="02070309020205020404" pitchFamily="49" charset="0"/>
            </a:endParaRPr>
          </a:p>
        </p:txBody>
      </p:sp>
      <p:pic>
        <p:nvPicPr>
          <p:cNvPr id="60419" name="Picture 4" descr="realgaussian"/>
          <p:cNvPicPr>
            <a:picLocks noChangeAspect="1" noChangeArrowheads="1"/>
          </p:cNvPicPr>
          <p:nvPr/>
        </p:nvPicPr>
        <p:blipFill>
          <a:blip r:embed="rId4">
            <a:extLst>
              <a:ext uri="{28A0092B-C50C-407E-A947-70E740481C1C}">
                <a14:useLocalDpi xmlns:a14="http://schemas.microsoft.com/office/drawing/2010/main" val="0"/>
              </a:ext>
            </a:extLst>
          </a:blip>
          <a:srcRect l="3360" t="15573" b="4480"/>
          <a:stretch>
            <a:fillRect/>
          </a:stretch>
        </p:blipFill>
        <p:spPr bwMode="auto">
          <a:xfrm>
            <a:off x="26988" y="1405125"/>
            <a:ext cx="5032376"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8776" y="479145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6" descr="txp_fig"/>
          <p:cNvPicPr>
            <a:picLocks noChangeAspect="1" noChangeArrowheads="1"/>
          </p:cNvPicPr>
          <p:nvPr>
            <p:custDataLst>
              <p:tags r:id="rId1"/>
            </p:custDataLst>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66722" y="4850517"/>
            <a:ext cx="327580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 Box 7"/>
          <p:cNvSpPr txBox="1">
            <a:spLocks noChangeArrowheads="1"/>
          </p:cNvSpPr>
          <p:nvPr/>
        </p:nvSpPr>
        <p:spPr bwMode="auto">
          <a:xfrm>
            <a:off x="5437188" y="2343150"/>
            <a:ext cx="3478212"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600" dirty="0">
                <a:solidFill>
                  <a:prstClr val="black"/>
                </a:solidFill>
                <a:latin typeface="Tahoma" panose="020B0604030504040204" pitchFamily="34" charset="0"/>
              </a:rPr>
              <a:t>0.003   0.013   0.022   0.013   0.003</a:t>
            </a:r>
          </a:p>
          <a:p>
            <a:pPr eaLnBrk="1" hangingPunct="1"/>
            <a:r>
              <a:rPr lang="en-US" altLang="en-US" sz="1600" dirty="0">
                <a:solidFill>
                  <a:prstClr val="black"/>
                </a:solidFill>
                <a:latin typeface="Tahoma" panose="020B0604030504040204" pitchFamily="34" charset="0"/>
              </a:rPr>
              <a:t>0.013   0.059   0.097   0.059   0.013</a:t>
            </a:r>
          </a:p>
          <a:p>
            <a:pPr eaLnBrk="1" hangingPunct="1"/>
            <a:r>
              <a:rPr lang="en-US" altLang="en-US" sz="1600" dirty="0">
                <a:solidFill>
                  <a:prstClr val="black"/>
                </a:solidFill>
                <a:latin typeface="Tahoma" panose="020B0604030504040204" pitchFamily="34" charset="0"/>
              </a:rPr>
              <a:t>0.022   0.097   0.159   0.097   0.022</a:t>
            </a:r>
          </a:p>
          <a:p>
            <a:pPr eaLnBrk="1" hangingPunct="1"/>
            <a:r>
              <a:rPr lang="en-US" altLang="en-US" sz="1600" dirty="0">
                <a:solidFill>
                  <a:prstClr val="black"/>
                </a:solidFill>
                <a:latin typeface="Tahoma" panose="020B0604030504040204" pitchFamily="34" charset="0"/>
              </a:rPr>
              <a:t>0.013   0.059   0.097   0.059   0.013</a:t>
            </a:r>
          </a:p>
          <a:p>
            <a:pPr eaLnBrk="1" hangingPunct="1"/>
            <a:r>
              <a:rPr lang="en-US" altLang="en-US" sz="1600" dirty="0">
                <a:solidFill>
                  <a:prstClr val="black"/>
                </a:solidFill>
                <a:latin typeface="Tahoma" panose="020B0604030504040204" pitchFamily="34" charset="0"/>
              </a:rPr>
              <a:t>0.003   0.013   0.022   0.013   0.003</a:t>
            </a:r>
          </a:p>
        </p:txBody>
      </p:sp>
      <p:sp>
        <p:nvSpPr>
          <p:cNvPr id="60423" name="Text Box 8"/>
          <p:cNvSpPr txBox="1">
            <a:spLocks noChangeArrowheads="1"/>
          </p:cNvSpPr>
          <p:nvPr/>
        </p:nvSpPr>
        <p:spPr bwMode="auto">
          <a:xfrm>
            <a:off x="6591300" y="3900488"/>
            <a:ext cx="14049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solidFill>
                  <a:prstClr val="black"/>
                </a:solidFill>
                <a:latin typeface="Tahoma" panose="020B0604030504040204" pitchFamily="34" charset="0"/>
                <a:sym typeface="Symbol" panose="05050102010706020507" pitchFamily="18" charset="2"/>
              </a:rPr>
              <a:t>5 x 5,  = 1</a:t>
            </a:r>
            <a:endParaRPr lang="en-US" altLang="en-US">
              <a:solidFill>
                <a:prstClr val="black"/>
              </a:solidFill>
              <a:latin typeface="Tahoma" panose="020B0604030504040204" pitchFamily="34" charset="0"/>
            </a:endParaRPr>
          </a:p>
        </p:txBody>
      </p:sp>
      <p:sp>
        <p:nvSpPr>
          <p:cNvPr id="60424" name="Rectangle 9"/>
          <p:cNvSpPr>
            <a:spLocks noChangeArrowheads="1"/>
          </p:cNvSpPr>
          <p:nvPr/>
        </p:nvSpPr>
        <p:spPr bwMode="auto">
          <a:xfrm>
            <a:off x="5410200" y="2057400"/>
            <a:ext cx="3505200" cy="1828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50185" name="Text Box 10"/>
          <p:cNvSpPr txBox="1">
            <a:spLocks noChangeArrowheads="1"/>
          </p:cNvSpPr>
          <p:nvPr/>
        </p:nvSpPr>
        <p:spPr bwMode="auto">
          <a:xfrm>
            <a:off x="6280150" y="6488113"/>
            <a:ext cx="2863850" cy="369887"/>
          </a:xfrm>
          <a:prstGeom prst="rect">
            <a:avLst/>
          </a:prstGeom>
          <a:noFill/>
          <a:ln w="9525">
            <a:noFill/>
            <a:miter lim="800000"/>
            <a:headEnd/>
            <a:tailEnd/>
          </a:ln>
        </p:spPr>
        <p:txBody>
          <a:bodyPr wrap="none">
            <a:spAutoFit/>
          </a:bodyPr>
          <a:lstStyle/>
          <a:p>
            <a:pPr eaLnBrk="0" hangingPunct="0">
              <a:defRPr/>
            </a:pPr>
            <a:r>
              <a:rPr lang="en-US" sz="1400" dirty="0">
                <a:solidFill>
                  <a:prstClr val="white">
                    <a:lumMod val="50000"/>
                  </a:prstClr>
                </a:solidFill>
                <a:latin typeface="Times" pitchFamily="18" charset="0"/>
                <a:cs typeface="Arial" panose="020B0604020202020204" pitchFamily="34" charset="0"/>
              </a:rPr>
              <a:t>Slide credit: Christopher Rasmussen</a:t>
            </a:r>
            <a:r>
              <a:rPr lang="en-US" dirty="0">
                <a:solidFill>
                  <a:prstClr val="white">
                    <a:lumMod val="50000"/>
                  </a:prstClr>
                </a:solidFill>
                <a:latin typeface="Times" pitchFamily="18" charset="0"/>
                <a:cs typeface="Arial" panose="020B0604020202020204" pitchFamily="34" charset="0"/>
              </a:rPr>
              <a:t> </a:t>
            </a:r>
          </a:p>
        </p:txBody>
      </p:sp>
      <p:sp>
        <p:nvSpPr>
          <p:cNvPr id="11" name="Rectangle 16"/>
          <p:cNvSpPr txBox="1">
            <a:spLocks noChangeArrowheads="1"/>
          </p:cNvSpPr>
          <p:nvPr/>
        </p:nvSpPr>
        <p:spPr>
          <a:xfrm>
            <a:off x="457200" y="0"/>
            <a:ext cx="8229600" cy="1143000"/>
          </a:xfrm>
          <a:prstGeom prst="rect">
            <a:avLst/>
          </a:prstGeom>
          <a:noFill/>
        </p:spPr>
        <p:txBody>
          <a:bodyPr/>
          <a:lstStyle/>
          <a:p>
            <a:pPr>
              <a:defRPr/>
            </a:pPr>
            <a:r>
              <a:rPr lang="en-US" sz="3600" dirty="0">
                <a:solidFill>
                  <a:prstClr val="black"/>
                </a:solidFill>
                <a:latin typeface="Calibri"/>
                <a:cs typeface="Arial" panose="020B0604020202020204" pitchFamily="34" charset="0"/>
              </a:rPr>
              <a:t>Important filter: Gaussian</a:t>
            </a:r>
          </a:p>
        </p:txBody>
      </p:sp>
      <p:sp>
        <p:nvSpPr>
          <p:cNvPr id="2" name="TextBox 1"/>
          <p:cNvSpPr txBox="1"/>
          <p:nvPr/>
        </p:nvSpPr>
        <p:spPr>
          <a:xfrm>
            <a:off x="914400" y="3962400"/>
            <a:ext cx="457200" cy="369332"/>
          </a:xfrm>
          <a:prstGeom prst="rect">
            <a:avLst/>
          </a:prstGeom>
          <a:noFill/>
        </p:spPr>
        <p:txBody>
          <a:bodyPr wrap="square" rtlCol="0">
            <a:spAutoFit/>
          </a:bodyPr>
          <a:lstStyle/>
          <a:p>
            <a:r>
              <a:rPr lang="en-US" dirty="0"/>
              <a:t>x</a:t>
            </a:r>
          </a:p>
        </p:txBody>
      </p:sp>
      <p:sp>
        <p:nvSpPr>
          <p:cNvPr id="3" name="TextBox 2"/>
          <p:cNvSpPr txBox="1"/>
          <p:nvPr/>
        </p:nvSpPr>
        <p:spPr>
          <a:xfrm>
            <a:off x="3581400" y="4083844"/>
            <a:ext cx="504824" cy="369332"/>
          </a:xfrm>
          <a:prstGeom prst="rect">
            <a:avLst/>
          </a:prstGeom>
          <a:noFill/>
        </p:spPr>
        <p:txBody>
          <a:bodyPr wrap="square" rtlCol="0">
            <a:spAutoFit/>
          </a:bodyPr>
          <a:lstStyle/>
          <a:p>
            <a:r>
              <a:rPr lang="en-US" dirty="0"/>
              <a:t>y</a:t>
            </a:r>
          </a:p>
        </p:txBody>
      </p:sp>
      <p:sp>
        <p:nvSpPr>
          <p:cNvPr id="13" name="TextBox 12"/>
          <p:cNvSpPr txBox="1"/>
          <p:nvPr/>
        </p:nvSpPr>
        <p:spPr>
          <a:xfrm>
            <a:off x="7030265" y="1688068"/>
            <a:ext cx="457200" cy="369332"/>
          </a:xfrm>
          <a:prstGeom prst="rect">
            <a:avLst/>
          </a:prstGeom>
          <a:noFill/>
        </p:spPr>
        <p:txBody>
          <a:bodyPr wrap="square" rtlCol="0">
            <a:spAutoFit/>
          </a:bodyPr>
          <a:lstStyle/>
          <a:p>
            <a:r>
              <a:rPr lang="en-US" dirty="0"/>
              <a:t>x</a:t>
            </a:r>
          </a:p>
        </p:txBody>
      </p:sp>
      <p:sp>
        <p:nvSpPr>
          <p:cNvPr id="14" name="TextBox 13"/>
          <p:cNvSpPr txBox="1"/>
          <p:nvPr/>
        </p:nvSpPr>
        <p:spPr>
          <a:xfrm>
            <a:off x="5086352" y="2782559"/>
            <a:ext cx="504824" cy="369332"/>
          </a:xfrm>
          <a:prstGeom prst="rect">
            <a:avLst/>
          </a:prstGeom>
          <a:noFill/>
        </p:spPr>
        <p:txBody>
          <a:bodyPr wrap="square" rtlCol="0">
            <a:spAutoFit/>
          </a:bodyPr>
          <a:lstStyle/>
          <a:p>
            <a:r>
              <a:rPr lang="en-US" dirty="0"/>
              <a:t>y</a:t>
            </a:r>
          </a:p>
        </p:txBody>
      </p:sp>
    </p:spTree>
    <p:extLst>
      <p:ext uri="{BB962C8B-B14F-4D97-AF65-F5344CB8AC3E}">
        <p14:creationId xmlns:p14="http://schemas.microsoft.com/office/powerpoint/2010/main" val="2664506597"/>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288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Smoothing with Gaussian filter</a:t>
            </a:r>
          </a:p>
        </p:txBody>
      </p:sp>
      <p:sp>
        <p:nvSpPr>
          <p:cNvPr id="6" name="Rectangle 5"/>
          <p:cNvSpPr/>
          <p:nvPr/>
        </p:nvSpPr>
        <p:spPr>
          <a:xfrm>
            <a:off x="8243882" y="0"/>
            <a:ext cx="900118" cy="276999"/>
          </a:xfrm>
          <a:prstGeom prst="rect">
            <a:avLst/>
          </a:prstGeom>
        </p:spPr>
        <p:txBody>
          <a:bodyPr wrap="none">
            <a:spAutoFit/>
          </a:bodyPr>
          <a:lstStyle/>
          <a:p>
            <a:r>
              <a:rPr lang="en-US" sz="1200" dirty="0">
                <a:solidFill>
                  <a:schemeClr val="bg1">
                    <a:lumMod val="50000"/>
                  </a:schemeClr>
                </a:solidFill>
                <a:latin typeface="+mn-lt"/>
              </a:rPr>
              <a:t>James Hays</a:t>
            </a:r>
          </a:p>
        </p:txBody>
      </p:sp>
    </p:spTree>
    <p:extLst>
      <p:ext uri="{BB962C8B-B14F-4D97-AF65-F5344CB8AC3E}">
        <p14:creationId xmlns:p14="http://schemas.microsoft.com/office/powerpoint/2010/main" val="22128677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62200"/>
            <a:ext cx="4495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828800"/>
            <a:ext cx="317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a:solidFill>
                  <a:srgbClr val="000000"/>
                </a:solidFill>
                <a:latin typeface="Calibri" panose="020F0502020204030204" pitchFamily="34" charset="0"/>
              </a:rPr>
              <a:t>Smoothing with box filter</a:t>
            </a:r>
          </a:p>
        </p:txBody>
      </p:sp>
      <p:sp>
        <p:nvSpPr>
          <p:cNvPr id="7" name="Rectangle 6">
            <a:extLst>
              <a:ext uri="{FF2B5EF4-FFF2-40B4-BE49-F238E27FC236}">
                <a16:creationId xmlns:a16="http://schemas.microsoft.com/office/drawing/2014/main" id="{335748DC-E644-42C3-A9F9-89B69932F667}"/>
              </a:ext>
            </a:extLst>
          </p:cNvPr>
          <p:cNvSpPr/>
          <p:nvPr/>
        </p:nvSpPr>
        <p:spPr>
          <a:xfrm>
            <a:off x="8243882" y="0"/>
            <a:ext cx="900118" cy="276999"/>
          </a:xfrm>
          <a:prstGeom prst="rect">
            <a:avLst/>
          </a:prstGeom>
        </p:spPr>
        <p:txBody>
          <a:bodyPr wrap="none">
            <a:spAutoFit/>
          </a:bodyPr>
          <a:lstStyle/>
          <a:p>
            <a:r>
              <a:rPr lang="en-US" sz="1200" dirty="0">
                <a:solidFill>
                  <a:schemeClr val="bg1">
                    <a:lumMod val="50000"/>
                  </a:schemeClr>
                </a:solidFill>
                <a:latin typeface="+mn-lt"/>
              </a:rPr>
              <a:t>James Hays</a:t>
            </a:r>
          </a:p>
        </p:txBody>
      </p:sp>
    </p:spTree>
    <p:extLst>
      <p:ext uri="{BB962C8B-B14F-4D97-AF65-F5344CB8AC3E}">
        <p14:creationId xmlns:p14="http://schemas.microsoft.com/office/powerpoint/2010/main" val="184339280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Gaussian filters</a:t>
            </a:r>
          </a:p>
        </p:txBody>
      </p:sp>
      <p:sp>
        <p:nvSpPr>
          <p:cNvPr id="1035267" name="Rectangle 3"/>
          <p:cNvSpPr>
            <a:spLocks noGrp="1" noChangeArrowheads="1"/>
          </p:cNvSpPr>
          <p:nvPr>
            <p:ph type="body" idx="1"/>
          </p:nvPr>
        </p:nvSpPr>
        <p:spPr/>
        <p:txBody>
          <a:bodyPr>
            <a:normAutofit lnSpcReduction="10000"/>
          </a:bodyPr>
          <a:lstStyle/>
          <a:p>
            <a:pPr>
              <a:buFontTx/>
              <a:buChar char="•"/>
              <a:defRPr/>
            </a:pPr>
            <a:r>
              <a:rPr lang="en-US" dirty="0"/>
              <a:t>Remove “high-frequency” components from the image (low-pass filter)</a:t>
            </a:r>
          </a:p>
          <a:p>
            <a:pPr lvl="1">
              <a:defRPr/>
            </a:pPr>
            <a:r>
              <a:rPr lang="en-US" dirty="0"/>
              <a:t>Images become more smooth</a:t>
            </a:r>
          </a:p>
          <a:p>
            <a:pPr>
              <a:buFontTx/>
              <a:buChar char="•"/>
              <a:defRPr/>
            </a:pPr>
            <a:r>
              <a:rPr lang="en-US" dirty="0"/>
              <a:t>Gaussian convolved with Gaussian…</a:t>
            </a:r>
            <a:br>
              <a:rPr lang="en-US" dirty="0"/>
            </a:br>
            <a:r>
              <a:rPr lang="en-US" dirty="0"/>
              <a:t>					…is another Gaussian</a:t>
            </a:r>
          </a:p>
          <a:p>
            <a:pPr lvl="1">
              <a:buFont typeface="Arial" charset="0"/>
              <a:buChar char="–"/>
              <a:defRPr/>
            </a:pPr>
            <a:r>
              <a:rPr lang="en-US" dirty="0"/>
              <a:t>So can smooth with small-width kernel, repeat, and get same result as larger-width kernel would have</a:t>
            </a:r>
          </a:p>
          <a:p>
            <a:pPr lvl="1">
              <a:buFont typeface="Arial" charset="0"/>
              <a:buChar char="–"/>
              <a:defRPr/>
            </a:pPr>
            <a:r>
              <a:rPr lang="en-US" dirty="0"/>
              <a:t>Convolving two times with Gaussian kernel of width </a:t>
            </a:r>
            <a:r>
              <a:rPr lang="en-US" i="1" dirty="0"/>
              <a:t>σ</a:t>
            </a:r>
            <a:r>
              <a:rPr lang="en-US" dirty="0"/>
              <a:t> is same as convolving once with kernel of width  </a:t>
            </a:r>
            <a:r>
              <a:rPr lang="en-US" i="1" dirty="0"/>
              <a:t>σ</a:t>
            </a:r>
            <a:r>
              <a:rPr lang="en-US" dirty="0"/>
              <a:t>√2 </a:t>
            </a:r>
            <a:endParaRPr lang="en-US" i="1" dirty="0"/>
          </a:p>
          <a:p>
            <a:pPr>
              <a:buFontTx/>
              <a:buChar char="•"/>
              <a:defRPr/>
            </a:pPr>
            <a:r>
              <a:rPr lang="en-US" i="1" dirty="0"/>
              <a:t>Separable </a:t>
            </a:r>
            <a:r>
              <a:rPr lang="en-US" dirty="0"/>
              <a:t>kernel</a:t>
            </a:r>
          </a:p>
          <a:p>
            <a:pPr lvl="1">
              <a:buFont typeface="Arial" charset="0"/>
              <a:buChar char="–"/>
              <a:defRPr/>
            </a:pPr>
            <a:r>
              <a:rPr lang="en-US" dirty="0"/>
              <a:t>Factors into product of two 1D Gaussians</a:t>
            </a:r>
          </a:p>
        </p:txBody>
      </p:sp>
      <p:sp>
        <p:nvSpPr>
          <p:cNvPr id="51204" name="Text Box 5"/>
          <p:cNvSpPr txBox="1">
            <a:spLocks noChangeArrowheads="1"/>
          </p:cNvSpPr>
          <p:nvPr/>
        </p:nvSpPr>
        <p:spPr bwMode="auto">
          <a:xfrm>
            <a:off x="7315200" y="6553200"/>
            <a:ext cx="1800225" cy="304800"/>
          </a:xfrm>
          <a:prstGeom prst="rect">
            <a:avLst/>
          </a:prstGeom>
          <a:noFill/>
          <a:ln w="9525">
            <a:noFill/>
            <a:miter lim="800000"/>
            <a:headEnd/>
            <a:tailEnd/>
          </a:ln>
        </p:spPr>
        <p:txBody>
          <a:bodyPr wrap="none">
            <a:spAutoFit/>
          </a:bodyPr>
          <a:lstStyle/>
          <a:p>
            <a:pPr>
              <a:defRPr/>
            </a:pPr>
            <a:r>
              <a:rPr lang="en-US" sz="1400" dirty="0">
                <a:solidFill>
                  <a:prstClr val="white">
                    <a:lumMod val="50000"/>
                  </a:prstClr>
                </a:solidFill>
                <a:cs typeface="Arial" panose="020B0604020202020204" pitchFamily="34" charset="0"/>
              </a:rPr>
              <a:t>Source: K. </a:t>
            </a:r>
            <a:r>
              <a:rPr lang="en-US" sz="1400" dirty="0" err="1">
                <a:solidFill>
                  <a:prstClr val="white">
                    <a:lumMod val="50000"/>
                  </a:prstClr>
                </a:solidFill>
                <a:cs typeface="Arial" panose="020B0604020202020204" pitchFamily="34" charset="0"/>
              </a:rPr>
              <a:t>Grauman</a:t>
            </a:r>
            <a:endParaRPr lang="en-US" sz="1400" dirty="0">
              <a:solidFill>
                <a:prstClr val="white">
                  <a:lumMod val="50000"/>
                </a:prstClr>
              </a:solidFill>
              <a:cs typeface="Arial" panose="020B0604020202020204" pitchFamily="34" charset="0"/>
            </a:endParaRPr>
          </a:p>
        </p:txBody>
      </p:sp>
    </p:spTree>
    <p:extLst>
      <p:ext uri="{BB962C8B-B14F-4D97-AF65-F5344CB8AC3E}">
        <p14:creationId xmlns:p14="http://schemas.microsoft.com/office/powerpoint/2010/main" val="79280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5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5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352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526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35267">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3526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35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267"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76200"/>
            <a:ext cx="7772400" cy="762000"/>
          </a:xfrm>
        </p:spPr>
        <p:txBody>
          <a:bodyPr/>
          <a:lstStyle/>
          <a:p>
            <a:r>
              <a:rPr lang="en-US" altLang="en-US"/>
              <a:t>Separability of the Gaussian filter</a:t>
            </a:r>
          </a:p>
        </p:txBody>
      </p:sp>
      <p:pic>
        <p:nvPicPr>
          <p:cNvPr id="64516" name="Picture 4"/>
          <p:cNvPicPr>
            <a:picLocks noChangeAspect="1" noChangeArrowheads="1"/>
          </p:cNvPicPr>
          <p:nvPr/>
        </p:nvPicPr>
        <p:blipFill>
          <a:blip r:embed="rId3">
            <a:extLst>
              <a:ext uri="{28A0092B-C50C-407E-A947-70E740481C1C}">
                <a14:useLocalDpi xmlns:a14="http://schemas.microsoft.com/office/drawing/2010/main" val="0"/>
              </a:ext>
            </a:extLst>
          </a:blip>
          <a:srcRect t="9268"/>
          <a:stretch>
            <a:fillRect/>
          </a:stretch>
        </p:blipFill>
        <p:spPr bwMode="auto">
          <a:xfrm>
            <a:off x="762000" y="1295400"/>
            <a:ext cx="7542213" cy="426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p:cNvSpPr txBox="1">
            <a:spLocks noChangeArrowheads="1"/>
          </p:cNvSpPr>
          <p:nvPr/>
        </p:nvSpPr>
        <p:spPr bwMode="auto">
          <a:xfrm>
            <a:off x="7648575" y="6553200"/>
            <a:ext cx="1495425" cy="304800"/>
          </a:xfrm>
          <a:prstGeom prst="rect">
            <a:avLst/>
          </a:prstGeom>
          <a:noFill/>
          <a:ln w="9525">
            <a:noFill/>
            <a:miter lim="800000"/>
            <a:headEnd/>
            <a:tailEnd/>
          </a:ln>
        </p:spPr>
        <p:txBody>
          <a:bodyPr wrap="none">
            <a:spAutoFit/>
          </a:bodyPr>
          <a:lstStyle/>
          <a:p>
            <a:pPr>
              <a:defRPr/>
            </a:pPr>
            <a:r>
              <a:rPr lang="en-US" sz="1400" dirty="0">
                <a:solidFill>
                  <a:prstClr val="white">
                    <a:lumMod val="50000"/>
                  </a:prstClr>
                </a:solidFill>
                <a:cs typeface="Arial" panose="020B0604020202020204" pitchFamily="34" charset="0"/>
              </a:rPr>
              <a:t>Source: D. Lowe</a:t>
            </a:r>
          </a:p>
        </p:txBody>
      </p:sp>
    </p:spTree>
    <p:extLst>
      <p:ext uri="{BB962C8B-B14F-4D97-AF65-F5344CB8AC3E}">
        <p14:creationId xmlns:p14="http://schemas.microsoft.com/office/powerpoint/2010/main" val="7677518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15131" y="-7937"/>
            <a:ext cx="7886700" cy="1325563"/>
          </a:xfrm>
        </p:spPr>
        <p:txBody>
          <a:bodyPr/>
          <a:lstStyle/>
          <a:p>
            <a:r>
              <a:rPr lang="en-US" altLang="en-US" dirty="0" err="1"/>
              <a:t>Separability</a:t>
            </a:r>
            <a:r>
              <a:rPr lang="en-US" altLang="en-US" dirty="0"/>
              <a:t> example</a:t>
            </a:r>
          </a:p>
        </p:txBody>
      </p:sp>
      <p:pic>
        <p:nvPicPr>
          <p:cNvPr id="65539" name="Picture 6" descr="se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950" y="931863"/>
            <a:ext cx="4824413"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2"/>
          <p:cNvGrpSpPr>
            <a:grpSpLocks/>
          </p:cNvGrpSpPr>
          <p:nvPr/>
        </p:nvGrpSpPr>
        <p:grpSpPr bwMode="auto">
          <a:xfrm>
            <a:off x="2927350" y="3876675"/>
            <a:ext cx="4241800" cy="2590800"/>
            <a:chOff x="1216" y="2442"/>
            <a:chExt cx="2672" cy="1632"/>
          </a:xfrm>
        </p:grpSpPr>
        <p:pic>
          <p:nvPicPr>
            <p:cNvPr id="65549" name="Picture 8" descr="sep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6" y="2442"/>
              <a:ext cx="2672"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50" name="Text Box 5"/>
            <p:cNvSpPr txBox="1">
              <a:spLocks noChangeArrowheads="1"/>
            </p:cNvSpPr>
            <p:nvPr/>
          </p:nvSpPr>
          <p:spPr bwMode="auto">
            <a:xfrm>
              <a:off x="2016" y="2688"/>
              <a:ext cx="2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prstClr val="black"/>
                  </a:solidFill>
                </a:rPr>
                <a:t>*</a:t>
              </a:r>
            </a:p>
          </p:txBody>
        </p:sp>
        <p:sp>
          <p:nvSpPr>
            <p:cNvPr id="65551" name="Text Box 9"/>
            <p:cNvSpPr txBox="1">
              <a:spLocks noChangeArrowheads="1"/>
            </p:cNvSpPr>
            <p:nvPr/>
          </p:nvSpPr>
          <p:spPr bwMode="auto">
            <a:xfrm>
              <a:off x="2016" y="3504"/>
              <a:ext cx="20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prstClr val="black"/>
                  </a:solidFill>
                </a:rPr>
                <a:t>*</a:t>
              </a:r>
            </a:p>
          </p:txBody>
        </p:sp>
        <p:sp>
          <p:nvSpPr>
            <p:cNvPr id="65552" name="Text Box 10"/>
            <p:cNvSpPr txBox="1">
              <a:spLocks noChangeArrowheads="1"/>
            </p:cNvSpPr>
            <p:nvPr/>
          </p:nvSpPr>
          <p:spPr bwMode="auto">
            <a:xfrm>
              <a:off x="2892" y="2688"/>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prstClr val="black"/>
                  </a:solidFill>
                </a:rPr>
                <a:t>=</a:t>
              </a:r>
            </a:p>
          </p:txBody>
        </p:sp>
        <p:sp>
          <p:nvSpPr>
            <p:cNvPr id="65553" name="Text Box 11"/>
            <p:cNvSpPr txBox="1">
              <a:spLocks noChangeArrowheads="1"/>
            </p:cNvSpPr>
            <p:nvPr/>
          </p:nvSpPr>
          <p:spPr bwMode="auto">
            <a:xfrm>
              <a:off x="2892" y="3456"/>
              <a:ext cx="2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prstClr val="black"/>
                  </a:solidFill>
                </a:rPr>
                <a:t>=</a:t>
              </a:r>
            </a:p>
          </p:txBody>
        </p:sp>
      </p:grpSp>
      <p:sp>
        <p:nvSpPr>
          <p:cNvPr id="65543" name="Text Box 14"/>
          <p:cNvSpPr txBox="1">
            <a:spLocks noChangeArrowheads="1"/>
          </p:cNvSpPr>
          <p:nvPr/>
        </p:nvSpPr>
        <p:spPr bwMode="auto">
          <a:xfrm>
            <a:off x="520700" y="1408113"/>
            <a:ext cx="2305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dirty="0">
                <a:solidFill>
                  <a:prstClr val="black"/>
                </a:solidFill>
              </a:rPr>
              <a:t>2D convolution</a:t>
            </a:r>
            <a:br>
              <a:rPr lang="en-US" altLang="en-US" dirty="0">
                <a:solidFill>
                  <a:prstClr val="black"/>
                </a:solidFill>
              </a:rPr>
            </a:br>
            <a:r>
              <a:rPr lang="en-US" altLang="en-US" dirty="0">
                <a:solidFill>
                  <a:prstClr val="black"/>
                </a:solidFill>
              </a:rPr>
              <a:t>(center location only)</a:t>
            </a:r>
          </a:p>
        </p:txBody>
      </p:sp>
      <p:sp>
        <p:nvSpPr>
          <p:cNvPr id="53256" name="Text Box 16"/>
          <p:cNvSpPr txBox="1">
            <a:spLocks noChangeArrowheads="1"/>
          </p:cNvSpPr>
          <p:nvPr/>
        </p:nvSpPr>
        <p:spPr bwMode="auto">
          <a:xfrm>
            <a:off x="7239000" y="6553200"/>
            <a:ext cx="1800225" cy="304800"/>
          </a:xfrm>
          <a:prstGeom prst="rect">
            <a:avLst/>
          </a:prstGeom>
          <a:noFill/>
          <a:ln w="9525">
            <a:noFill/>
            <a:miter lim="800000"/>
            <a:headEnd/>
            <a:tailEnd/>
          </a:ln>
        </p:spPr>
        <p:txBody>
          <a:bodyPr wrap="none">
            <a:spAutoFit/>
          </a:bodyPr>
          <a:lstStyle/>
          <a:p>
            <a:pPr>
              <a:defRPr/>
            </a:pPr>
            <a:r>
              <a:rPr lang="en-US" sz="1400">
                <a:solidFill>
                  <a:prstClr val="white">
                    <a:lumMod val="50000"/>
                  </a:prstClr>
                </a:solidFill>
                <a:cs typeface="Arial" panose="020B0604020202020204" pitchFamily="34" charset="0"/>
              </a:rPr>
              <a:t>Source: K. Grauman</a:t>
            </a:r>
          </a:p>
        </p:txBody>
      </p:sp>
      <p:sp>
        <p:nvSpPr>
          <p:cNvPr id="1037329" name="Text Box 17"/>
          <p:cNvSpPr txBox="1">
            <a:spLocks noChangeArrowheads="1"/>
          </p:cNvSpPr>
          <p:nvPr/>
        </p:nvSpPr>
        <p:spPr bwMode="auto">
          <a:xfrm>
            <a:off x="584200" y="2667000"/>
            <a:ext cx="2178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prstClr val="black"/>
                </a:solidFill>
              </a:rPr>
              <a:t>The filter factors</a:t>
            </a:r>
            <a:br>
              <a:rPr lang="en-US" altLang="en-US">
                <a:solidFill>
                  <a:prstClr val="black"/>
                </a:solidFill>
              </a:rPr>
            </a:br>
            <a:r>
              <a:rPr lang="en-US" altLang="en-US">
                <a:solidFill>
                  <a:prstClr val="black"/>
                </a:solidFill>
              </a:rPr>
              <a:t>into a product of 1D</a:t>
            </a:r>
            <a:br>
              <a:rPr lang="en-US" altLang="en-US">
                <a:solidFill>
                  <a:prstClr val="black"/>
                </a:solidFill>
              </a:rPr>
            </a:br>
            <a:r>
              <a:rPr lang="en-US" altLang="en-US">
                <a:solidFill>
                  <a:prstClr val="black"/>
                </a:solidFill>
              </a:rPr>
              <a:t>filters:</a:t>
            </a:r>
          </a:p>
        </p:txBody>
      </p:sp>
      <p:sp>
        <p:nvSpPr>
          <p:cNvPr id="1037330" name="Text Box 18"/>
          <p:cNvSpPr txBox="1">
            <a:spLocks noChangeArrowheads="1"/>
          </p:cNvSpPr>
          <p:nvPr/>
        </p:nvSpPr>
        <p:spPr bwMode="auto">
          <a:xfrm>
            <a:off x="552450" y="4159250"/>
            <a:ext cx="221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prstClr val="black"/>
                </a:solidFill>
              </a:rPr>
              <a:t>Perform convolution</a:t>
            </a:r>
            <a:br>
              <a:rPr lang="en-US" altLang="en-US">
                <a:solidFill>
                  <a:prstClr val="black"/>
                </a:solidFill>
              </a:rPr>
            </a:br>
            <a:r>
              <a:rPr lang="en-US" altLang="en-US">
                <a:solidFill>
                  <a:prstClr val="black"/>
                </a:solidFill>
              </a:rPr>
              <a:t>along rows:</a:t>
            </a:r>
          </a:p>
        </p:txBody>
      </p:sp>
      <p:sp>
        <p:nvSpPr>
          <p:cNvPr id="1037331" name="Text Box 19"/>
          <p:cNvSpPr txBox="1">
            <a:spLocks noChangeArrowheads="1"/>
          </p:cNvSpPr>
          <p:nvPr/>
        </p:nvSpPr>
        <p:spPr bwMode="auto">
          <a:xfrm>
            <a:off x="152400" y="5454650"/>
            <a:ext cx="3054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solidFill>
                  <a:prstClr val="black"/>
                </a:solidFill>
              </a:rPr>
              <a:t>Followed by convolution</a:t>
            </a:r>
            <a:br>
              <a:rPr lang="en-US" altLang="en-US">
                <a:solidFill>
                  <a:prstClr val="black"/>
                </a:solidFill>
              </a:rPr>
            </a:br>
            <a:r>
              <a:rPr lang="en-US" altLang="en-US">
                <a:solidFill>
                  <a:prstClr val="black"/>
                </a:solidFill>
              </a:rPr>
              <a:t>along the remaining column:</a:t>
            </a:r>
          </a:p>
        </p:txBody>
      </p:sp>
      <p:sp>
        <p:nvSpPr>
          <p:cNvPr id="1037332" name="Rectangle 20"/>
          <p:cNvSpPr>
            <a:spLocks noChangeArrowheads="1"/>
          </p:cNvSpPr>
          <p:nvPr/>
        </p:nvSpPr>
        <p:spPr bwMode="auto">
          <a:xfrm>
            <a:off x="3392930" y="5172075"/>
            <a:ext cx="3657600"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pic>
        <p:nvPicPr>
          <p:cNvPr id="19" name="Picture 8" descr="sep3"/>
          <p:cNvPicPr>
            <a:picLocks noChangeAspect="1" noChangeArrowheads="1"/>
          </p:cNvPicPr>
          <p:nvPr/>
        </p:nvPicPr>
        <p:blipFill rotWithShape="1">
          <a:blip r:embed="rId4">
            <a:extLst>
              <a:ext uri="{28A0092B-C50C-407E-A947-70E740481C1C}">
                <a14:useLocalDpi xmlns:a14="http://schemas.microsoft.com/office/drawing/2010/main" val="0"/>
              </a:ext>
            </a:extLst>
          </a:blip>
          <a:srcRect l="68843" t="48713"/>
          <a:stretch/>
        </p:blipFill>
        <p:spPr bwMode="auto">
          <a:xfrm>
            <a:off x="7778750" y="1124458"/>
            <a:ext cx="132080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1"/>
          <p:cNvSpPr txBox="1">
            <a:spLocks noChangeArrowheads="1"/>
          </p:cNvSpPr>
          <p:nvPr/>
        </p:nvSpPr>
        <p:spPr bwMode="auto">
          <a:xfrm>
            <a:off x="7518400" y="147212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prstClr val="black"/>
                </a:solidFill>
              </a:rPr>
              <a:t>=</a:t>
            </a:r>
          </a:p>
        </p:txBody>
      </p:sp>
      <p:sp>
        <p:nvSpPr>
          <p:cNvPr id="1037325" name="Rectangle 13"/>
          <p:cNvSpPr>
            <a:spLocks noChangeArrowheads="1"/>
          </p:cNvSpPr>
          <p:nvPr/>
        </p:nvSpPr>
        <p:spPr bwMode="auto">
          <a:xfrm>
            <a:off x="5721349" y="990600"/>
            <a:ext cx="3317875" cy="1600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pic>
        <p:nvPicPr>
          <p:cNvPr id="1037319" name="Picture 7" descr="sep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1950" y="2438400"/>
            <a:ext cx="3705225"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0460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3732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73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373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73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373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0373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7329" grpId="0"/>
      <p:bldP spid="1037330" grpId="0"/>
      <p:bldP spid="1037331" grpId="0"/>
      <p:bldP spid="1037332" grpId="0" animBg="1"/>
      <p:bldP spid="103732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Separability</a:t>
            </a:r>
          </a:p>
        </p:txBody>
      </p:sp>
      <p:sp>
        <p:nvSpPr>
          <p:cNvPr id="66563" name="Content Placeholder 17"/>
          <p:cNvSpPr>
            <a:spLocks noGrp="1"/>
          </p:cNvSpPr>
          <p:nvPr>
            <p:ph idx="1"/>
          </p:nvPr>
        </p:nvSpPr>
        <p:spPr/>
        <p:txBody>
          <a:bodyPr/>
          <a:lstStyle/>
          <a:p>
            <a:pPr marL="0" indent="0">
              <a:buNone/>
            </a:pPr>
            <a:r>
              <a:rPr lang="en-US" altLang="en-US" dirty="0"/>
              <a:t>Why is separability useful in practice?</a:t>
            </a:r>
          </a:p>
        </p:txBody>
      </p:sp>
    </p:spTree>
    <p:extLst>
      <p:ext uri="{BB962C8B-B14F-4D97-AF65-F5344CB8AC3E}">
        <p14:creationId xmlns:p14="http://schemas.microsoft.com/office/powerpoint/2010/main" val="303488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7</a:t>
            </a:fld>
            <a:endParaRPr lang="en-US" dirty="0"/>
          </a:p>
        </p:txBody>
      </p:sp>
      <p:pic>
        <p:nvPicPr>
          <p:cNvPr id="6" name="Picture 2"/>
          <p:cNvPicPr>
            <a:picLocks noChangeAspect="1" noChangeArrowheads="1"/>
          </p:cNvPicPr>
          <p:nvPr/>
        </p:nvPicPr>
        <p:blipFill>
          <a:blip r:embed="rId2" cstate="print"/>
          <a:srcRect/>
          <a:stretch>
            <a:fillRect/>
          </a:stretch>
        </p:blipFill>
        <p:spPr bwMode="auto">
          <a:xfrm>
            <a:off x="381000" y="1903412"/>
            <a:ext cx="8077200" cy="3120073"/>
          </a:xfrm>
          <a:prstGeom prst="rect">
            <a:avLst/>
          </a:prstGeom>
          <a:noFill/>
          <a:ln w="9525">
            <a:noFill/>
            <a:miter lim="800000"/>
            <a:headEnd/>
            <a:tailEnd/>
          </a:ln>
        </p:spPr>
      </p:pic>
      <p:cxnSp>
        <p:nvCxnSpPr>
          <p:cNvPr id="7" name="Straight Arrow Connector 6"/>
          <p:cNvCxnSpPr/>
          <p:nvPr/>
        </p:nvCxnSpPr>
        <p:spPr>
          <a:xfrm>
            <a:off x="2370806" y="1989807"/>
            <a:ext cx="19876" cy="35654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370805" y="1995781"/>
            <a:ext cx="6400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800" y="1371600"/>
            <a:ext cx="3800207" cy="584775"/>
          </a:xfrm>
          <a:prstGeom prst="rect">
            <a:avLst/>
          </a:prstGeom>
          <a:noFill/>
        </p:spPr>
        <p:txBody>
          <a:bodyPr wrap="none" rtlCol="0">
            <a:spAutoFit/>
          </a:bodyPr>
          <a:lstStyle/>
          <a:p>
            <a:r>
              <a:rPr lang="en-US" sz="3200" b="0" dirty="0">
                <a:latin typeface="+mn-lt"/>
              </a:rPr>
              <a:t>Cartesian coordinates</a:t>
            </a:r>
          </a:p>
        </p:txBody>
      </p:sp>
      <p:sp>
        <p:nvSpPr>
          <p:cNvPr id="11" name="Rectangle 2"/>
          <p:cNvSpPr>
            <a:spLocks noGrp="1" noChangeArrowheads="1"/>
          </p:cNvSpPr>
          <p:nvPr>
            <p:ph type="title"/>
          </p:nvPr>
        </p:nvSpPr>
        <p:spPr>
          <a:xfrm>
            <a:off x="457200" y="-152400"/>
            <a:ext cx="8229600" cy="1143000"/>
          </a:xfrm>
        </p:spPr>
        <p:txBody>
          <a:bodyPr/>
          <a:lstStyle/>
          <a:p>
            <a:pPr eaLnBrk="1" hangingPunct="1"/>
            <a:r>
              <a:rPr lang="en-US" sz="4000" dirty="0"/>
              <a:t>Grayscale images as 2D signals</a:t>
            </a:r>
          </a:p>
        </p:txBody>
      </p:sp>
      <p:sp>
        <p:nvSpPr>
          <p:cNvPr id="12" name="Rectangle 11"/>
          <p:cNvSpPr/>
          <p:nvPr/>
        </p:nvSpPr>
        <p:spPr>
          <a:xfrm>
            <a:off x="304800" y="4486870"/>
            <a:ext cx="1414362" cy="923330"/>
          </a:xfrm>
          <a:prstGeom prst="rect">
            <a:avLst/>
          </a:prstGeom>
        </p:spPr>
        <p:txBody>
          <a:bodyPr wrap="none">
            <a:spAutoFit/>
          </a:bodyPr>
          <a:lstStyle/>
          <a:p>
            <a:r>
              <a:rPr lang="en-US" dirty="0"/>
              <a:t>Notation for </a:t>
            </a:r>
          </a:p>
          <a:p>
            <a:r>
              <a:rPr lang="en-US" dirty="0"/>
              <a:t>discrete </a:t>
            </a:r>
          </a:p>
          <a:p>
            <a:r>
              <a:rPr lang="en-US" dirty="0"/>
              <a:t>signal</a:t>
            </a:r>
          </a:p>
        </p:txBody>
      </p:sp>
      <p:cxnSp>
        <p:nvCxnSpPr>
          <p:cNvPr id="14" name="Straight Arrow Connector 13"/>
          <p:cNvCxnSpPr/>
          <p:nvPr/>
        </p:nvCxnSpPr>
        <p:spPr>
          <a:xfrm rot="16200000" flipV="1">
            <a:off x="420541" y="4075262"/>
            <a:ext cx="682923" cy="2"/>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541" y="3832525"/>
            <a:ext cx="1143000" cy="5842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3898955"/>
            <a:ext cx="1130300" cy="4826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1451" y="3791166"/>
            <a:ext cx="1460500" cy="62230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2251" y="3224106"/>
            <a:ext cx="1358900" cy="558800"/>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51451" y="2594053"/>
            <a:ext cx="1409700" cy="553036"/>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29082" y="2594053"/>
            <a:ext cx="1190718" cy="532988"/>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5663" y="2602303"/>
            <a:ext cx="1165911" cy="532988"/>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19624" y="3251775"/>
            <a:ext cx="1117600" cy="546100"/>
          </a:xfrm>
          <a:prstGeom prst="rect">
            <a:avLst/>
          </a:prstGeom>
        </p:spPr>
      </p:pic>
    </p:spTree>
    <p:extLst>
      <p:ext uri="{BB962C8B-B14F-4D97-AF65-F5344CB8AC3E}">
        <p14:creationId xmlns:p14="http://schemas.microsoft.com/office/powerpoint/2010/main" val="32823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Separability</a:t>
            </a:r>
          </a:p>
        </p:txBody>
      </p:sp>
      <p:sp>
        <p:nvSpPr>
          <p:cNvPr id="66563" name="Content Placeholder 17"/>
          <p:cNvSpPr>
            <a:spLocks noGrp="1"/>
          </p:cNvSpPr>
          <p:nvPr>
            <p:ph idx="1"/>
          </p:nvPr>
        </p:nvSpPr>
        <p:spPr/>
        <p:txBody>
          <a:bodyPr>
            <a:normAutofit/>
          </a:bodyPr>
          <a:lstStyle/>
          <a:p>
            <a:pPr marL="0" indent="0">
              <a:buNone/>
            </a:pPr>
            <a:r>
              <a:rPr lang="en-US" altLang="en-US" dirty="0"/>
              <a:t>Why is </a:t>
            </a:r>
            <a:r>
              <a:rPr lang="en-US" altLang="en-US" dirty="0" err="1"/>
              <a:t>separability</a:t>
            </a:r>
            <a:r>
              <a:rPr lang="en-US" altLang="en-US" dirty="0"/>
              <a:t> useful in practice?</a:t>
            </a:r>
          </a:p>
          <a:p>
            <a:pPr>
              <a:buFontTx/>
              <a:buChar char="•"/>
            </a:pPr>
            <a:endParaRPr lang="en-US" altLang="en-US" dirty="0"/>
          </a:p>
          <a:p>
            <a:pPr marL="0" indent="0">
              <a:buNone/>
            </a:pPr>
            <a:r>
              <a:rPr lang="en-US" altLang="en-US" dirty="0" err="1"/>
              <a:t>MxN</a:t>
            </a:r>
            <a:r>
              <a:rPr lang="en-US" altLang="en-US" dirty="0"/>
              <a:t> image, </a:t>
            </a:r>
            <a:r>
              <a:rPr lang="en-US" altLang="en-US" dirty="0" err="1"/>
              <a:t>PxQ</a:t>
            </a:r>
            <a:r>
              <a:rPr lang="en-US" altLang="en-US" dirty="0"/>
              <a:t> filter</a:t>
            </a:r>
          </a:p>
          <a:p>
            <a:pPr>
              <a:buFontTx/>
              <a:buChar char="•"/>
            </a:pPr>
            <a:r>
              <a:rPr lang="en-US" altLang="en-US" dirty="0"/>
              <a:t>2D convolution: ~MNPQ</a:t>
            </a:r>
            <a:r>
              <a:rPr lang="en-US" altLang="en-US" baseline="30000" dirty="0"/>
              <a:t>	    </a:t>
            </a:r>
            <a:r>
              <a:rPr lang="en-US" altLang="en-US" dirty="0"/>
              <a:t>multiply-adds</a:t>
            </a:r>
          </a:p>
          <a:p>
            <a:pPr>
              <a:buFontTx/>
              <a:buChar char="•"/>
            </a:pPr>
            <a:r>
              <a:rPr lang="en-US" altLang="en-US" dirty="0"/>
              <a:t>Separable 2D:    ~MN(P+Q) multiply-adds</a:t>
            </a:r>
          </a:p>
          <a:p>
            <a:pPr>
              <a:buFontTx/>
              <a:buChar char="•"/>
            </a:pPr>
            <a:endParaRPr lang="en-US" altLang="en-US" dirty="0"/>
          </a:p>
          <a:p>
            <a:pPr marL="0" indent="0">
              <a:buNone/>
            </a:pPr>
            <a:r>
              <a:rPr lang="en-US" altLang="en-US" dirty="0"/>
              <a:t>Speed up = PQ/(P+Q)</a:t>
            </a:r>
          </a:p>
          <a:p>
            <a:pPr marL="0" indent="0">
              <a:buNone/>
            </a:pPr>
            <a:r>
              <a:rPr lang="en-US" altLang="en-US" dirty="0"/>
              <a:t>9x9 filter = ~4.5x faster</a:t>
            </a:r>
          </a:p>
        </p:txBody>
      </p:sp>
    </p:spTree>
    <p:extLst>
      <p:ext uri="{BB962C8B-B14F-4D97-AF65-F5344CB8AC3E}">
        <p14:creationId xmlns:p14="http://schemas.microsoft.com/office/powerpoint/2010/main" val="122819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685800" y="1690688"/>
            <a:ext cx="8229600" cy="3795711"/>
          </a:xfrm>
        </p:spPr>
        <p:txBody>
          <a:bodyPr/>
          <a:lstStyle/>
          <a:p>
            <a:pPr eaLnBrk="1" hangingPunct="1">
              <a:buFont typeface="Arial" panose="020B0604020202020204" pitchFamily="34" charset="0"/>
              <a:buNone/>
            </a:pPr>
            <a:r>
              <a:rPr lang="en-US" altLang="en-US" sz="3600" dirty="0"/>
              <a:t>How big should the filter be?</a:t>
            </a:r>
          </a:p>
          <a:p>
            <a:pPr eaLnBrk="1" hangingPunct="1"/>
            <a:r>
              <a:rPr lang="en-US" altLang="en-US" sz="2800" dirty="0"/>
              <a:t>Values at edges should be near zero</a:t>
            </a:r>
          </a:p>
          <a:p>
            <a:pPr eaLnBrk="1" hangingPunct="1"/>
            <a:r>
              <a:rPr lang="en-US" altLang="en-US" sz="2800" dirty="0"/>
              <a:t>Gaussians have infinite extent…</a:t>
            </a:r>
          </a:p>
          <a:p>
            <a:pPr eaLnBrk="1" hangingPunct="1"/>
            <a:r>
              <a:rPr lang="en-US" altLang="en-US" sz="2800" dirty="0"/>
              <a:t>Rule of thumb for Gaussian: set filter half-width to about 3 </a:t>
            </a:r>
            <a:r>
              <a:rPr lang="en-US" altLang="en-US" sz="2800" i="1" dirty="0"/>
              <a:t>σ</a:t>
            </a:r>
            <a:endParaRPr lang="en-US" altLang="en-US" sz="2800" dirty="0"/>
          </a:p>
          <a:p>
            <a:pPr eaLnBrk="1" hangingPunct="1"/>
            <a:endParaRPr lang="en-US" altLang="en-US" sz="2800" dirty="0"/>
          </a:p>
        </p:txBody>
      </p:sp>
      <p:sp>
        <p:nvSpPr>
          <p:cNvPr id="68611" name="Picture 4"/>
          <p:cNvSpPr>
            <a:spLocks noChangeAspect="1" noChangeArrowheads="1"/>
          </p:cNvSpPr>
          <p:nvPr/>
        </p:nvSpPr>
        <p:spPr bwMode="auto">
          <a:xfrm>
            <a:off x="2438400" y="2895600"/>
            <a:ext cx="42672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68612" name="Rectangle 2"/>
          <p:cNvSpPr>
            <a:spLocks noGrp="1" noChangeArrowheads="1"/>
          </p:cNvSpPr>
          <p:nvPr>
            <p:ph type="title"/>
          </p:nvPr>
        </p:nvSpPr>
        <p:spPr/>
        <p:txBody>
          <a:bodyPr/>
          <a:lstStyle/>
          <a:p>
            <a:r>
              <a:rPr lang="en-US" altLang="en-US"/>
              <a:t>Practical matters</a:t>
            </a:r>
          </a:p>
        </p:txBody>
      </p:sp>
      <p:sp>
        <p:nvSpPr>
          <p:cNvPr id="5" name="Rectangle 4"/>
          <p:cNvSpPr/>
          <p:nvPr/>
        </p:nvSpPr>
        <p:spPr>
          <a:xfrm>
            <a:off x="8276856" y="6573913"/>
            <a:ext cx="900118" cy="276999"/>
          </a:xfrm>
          <a:prstGeom prst="rect">
            <a:avLst/>
          </a:prstGeom>
        </p:spPr>
        <p:txBody>
          <a:bodyPr wrap="none">
            <a:spAutoFit/>
          </a:bodyPr>
          <a:lstStyle/>
          <a:p>
            <a:r>
              <a:rPr lang="en-US" sz="1200" dirty="0">
                <a:latin typeface="+mn-lt"/>
              </a:rPr>
              <a:t>James Hays</a:t>
            </a:r>
          </a:p>
        </p:txBody>
      </p:sp>
    </p:spTree>
    <p:extLst>
      <p:ext uri="{BB962C8B-B14F-4D97-AF65-F5344CB8AC3E}">
        <p14:creationId xmlns:p14="http://schemas.microsoft.com/office/powerpoint/2010/main" val="34986688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 learned today?</a:t>
            </a:r>
          </a:p>
        </p:txBody>
      </p:sp>
      <p:sp>
        <p:nvSpPr>
          <p:cNvPr id="3" name="Content Placeholder 2"/>
          <p:cNvSpPr>
            <a:spLocks noGrp="1"/>
          </p:cNvSpPr>
          <p:nvPr>
            <p:ph idx="1"/>
          </p:nvPr>
        </p:nvSpPr>
        <p:spPr/>
        <p:txBody>
          <a:bodyPr/>
          <a:lstStyle/>
          <a:p>
            <a:r>
              <a:rPr lang="en-US" dirty="0">
                <a:solidFill>
                  <a:schemeClr val="bg1">
                    <a:lumMod val="75000"/>
                  </a:schemeClr>
                </a:solidFill>
              </a:rPr>
              <a:t>Image histograms</a:t>
            </a:r>
          </a:p>
          <a:p>
            <a:r>
              <a:rPr lang="en-US" dirty="0">
                <a:solidFill>
                  <a:schemeClr val="bg1">
                    <a:lumMod val="75000"/>
                  </a:schemeClr>
                </a:solidFill>
              </a:rPr>
              <a:t>Linear systems (filters)</a:t>
            </a:r>
          </a:p>
          <a:p>
            <a:r>
              <a:rPr lang="en-US" dirty="0">
                <a:solidFill>
                  <a:schemeClr val="bg1">
                    <a:lumMod val="75000"/>
                  </a:schemeClr>
                </a:solidFill>
              </a:rPr>
              <a:t>Convolution and correlation</a:t>
            </a:r>
          </a:p>
          <a:p>
            <a:r>
              <a:rPr lang="en-US" dirty="0">
                <a:solidFill>
                  <a:schemeClr val="bg1">
                    <a:lumMod val="75000"/>
                  </a:schemeClr>
                </a:solidFill>
              </a:rPr>
              <a:t>Gaussian filter</a:t>
            </a:r>
          </a:p>
          <a:p>
            <a:r>
              <a:rPr lang="en-US" dirty="0"/>
              <a:t>Median filter</a:t>
            </a:r>
          </a:p>
        </p:txBody>
      </p:sp>
      <p:sp>
        <p:nvSpPr>
          <p:cNvPr id="5" name="Slide Number Placeholder 4"/>
          <p:cNvSpPr>
            <a:spLocks noGrp="1"/>
          </p:cNvSpPr>
          <p:nvPr>
            <p:ph type="sldNum" sz="quarter" idx="12"/>
          </p:nvPr>
        </p:nvSpPr>
        <p:spPr/>
        <p:txBody>
          <a:bodyPr/>
          <a:lstStyle/>
          <a:p>
            <a:fld id="{CF7DC490-98B8-074B-BB30-37775A2447EF}" type="slidenum">
              <a:rPr lang="en-US" smtClean="0"/>
              <a:pPr/>
              <a:t>72</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6099120" y="3429000"/>
              <a:ext cx="360" cy="360"/>
            </p14:xfrm>
          </p:contentPart>
        </mc:Choice>
        <mc:Fallback xmlns="">
          <p:pic>
            <p:nvPicPr>
              <p:cNvPr id="6" name="Ink 5"/>
              <p:cNvPicPr/>
              <p:nvPr/>
            </p:nvPicPr>
            <p:blipFill>
              <a:blip r:embed="rId3"/>
              <a:stretch>
                <a:fillRect/>
              </a:stretch>
            </p:blipFill>
            <p:spPr>
              <a:xfrm>
                <a:off x="6089760" y="3419640"/>
                <a:ext cx="19080" cy="19080"/>
              </a:xfrm>
              <a:prstGeom prst="rect">
                <a:avLst/>
              </a:prstGeom>
            </p:spPr>
          </p:pic>
        </mc:Fallback>
      </mc:AlternateContent>
    </p:spTree>
    <p:extLst>
      <p:ext uri="{BB962C8B-B14F-4D97-AF65-F5344CB8AC3E}">
        <p14:creationId xmlns:p14="http://schemas.microsoft.com/office/powerpoint/2010/main" val="31306509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altLang="en-US" dirty="0"/>
              <a:t>Median filters</a:t>
            </a:r>
          </a:p>
        </p:txBody>
      </p:sp>
      <p:graphicFrame>
        <p:nvGraphicFramePr>
          <p:cNvPr id="72708" name="Object 3"/>
          <p:cNvGraphicFramePr>
            <a:graphicFrameLocks noChangeAspect="1"/>
          </p:cNvGraphicFramePr>
          <p:nvPr/>
        </p:nvGraphicFramePr>
        <p:xfrm>
          <a:off x="7938" y="0"/>
          <a:ext cx="1219200" cy="149225"/>
        </p:xfrm>
        <a:graphic>
          <a:graphicData uri="http://schemas.openxmlformats.org/presentationml/2006/ole">
            <mc:AlternateContent xmlns:mc="http://schemas.openxmlformats.org/markup-compatibility/2006">
              <mc:Choice xmlns:v="urn:schemas-microsoft-com:vml" Requires="v">
                <p:oleObj spid="_x0000_s24632"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0"/>
                        <a:ext cx="12192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09" name="Rectangle 4"/>
          <p:cNvSpPr>
            <a:spLocks noGrp="1" noChangeArrowheads="1"/>
          </p:cNvSpPr>
          <p:nvPr>
            <p:ph type="body" idx="1"/>
          </p:nvPr>
        </p:nvSpPr>
        <p:spPr>
          <a:xfrm>
            <a:off x="457200" y="1473200"/>
            <a:ext cx="8534400" cy="4649788"/>
          </a:xfrm>
          <a:noFill/>
        </p:spPr>
        <p:txBody>
          <a:bodyPr/>
          <a:lstStyle/>
          <a:p>
            <a:pPr eaLnBrk="1" hangingPunct="1"/>
            <a:r>
              <a:rPr lang="en-US" altLang="en-US" dirty="0"/>
              <a:t>Operates over a window by selecting the median intensity in the window.</a:t>
            </a:r>
          </a:p>
          <a:p>
            <a:pPr eaLnBrk="1" hangingPunct="1"/>
            <a:r>
              <a:rPr lang="en-US" altLang="en-US" dirty="0"/>
              <a:t>‘Rank’ filter as based on ordering of gray levels</a:t>
            </a:r>
          </a:p>
          <a:p>
            <a:pPr lvl="1" eaLnBrk="1" hangingPunct="1"/>
            <a:r>
              <a:rPr lang="en-US" altLang="en-US" dirty="0"/>
              <a:t>E.G., min, max, range filters</a:t>
            </a:r>
          </a:p>
          <a:p>
            <a:pPr eaLnBrk="1" hangingPunct="1"/>
            <a:endParaRPr lang="en-US" altLang="en-US" dirty="0"/>
          </a:p>
        </p:txBody>
      </p:sp>
      <p:sp>
        <p:nvSpPr>
          <p:cNvPr id="7" name="Text Box 5">
            <a:extLst>
              <a:ext uri="{FF2B5EF4-FFF2-40B4-BE49-F238E27FC236}">
                <a16:creationId xmlns:a16="http://schemas.microsoft.com/office/drawing/2014/main" id="{C25174B2-561A-4E3C-AE59-9E6DDE9E7273}"/>
              </a:ext>
            </a:extLst>
          </p:cNvPr>
          <p:cNvSpPr txBox="1">
            <a:spLocks noChangeArrowheads="1"/>
          </p:cNvSpPr>
          <p:nvPr/>
        </p:nvSpPr>
        <p:spPr bwMode="auto">
          <a:xfrm>
            <a:off x="6934200" y="6544469"/>
            <a:ext cx="2374900" cy="274638"/>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solidFill>
                  <a:schemeClr val="bg1">
                    <a:lumMod val="50000"/>
                  </a:schemeClr>
                </a:solidFill>
              </a:rPr>
              <a:t>Steve Seitz, Steve </a:t>
            </a:r>
            <a:r>
              <a:rPr lang="en-US" altLang="en-US" sz="1200" dirty="0" err="1">
                <a:solidFill>
                  <a:schemeClr val="bg1">
                    <a:lumMod val="50000"/>
                  </a:schemeClr>
                </a:solidFill>
              </a:rPr>
              <a:t>Marschner</a:t>
            </a:r>
            <a:endParaRPr lang="en-US" altLang="en-US" sz="1200" dirty="0">
              <a:solidFill>
                <a:schemeClr val="bg1">
                  <a:lumMod val="50000"/>
                </a:schemeClr>
              </a:solidFill>
            </a:endParaRPr>
          </a:p>
        </p:txBody>
      </p:sp>
    </p:spTree>
    <p:extLst>
      <p:ext uri="{BB962C8B-B14F-4D97-AF65-F5344CB8AC3E}">
        <p14:creationId xmlns:p14="http://schemas.microsoft.com/office/powerpoint/2010/main" val="16809157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5" name="Group 3"/>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41085" name="Rectangle 127"/>
          <p:cNvSpPr>
            <a:spLocks noChangeArrowheads="1"/>
          </p:cNvSpPr>
          <p:nvPr/>
        </p:nvSpPr>
        <p:spPr bwMode="auto">
          <a:xfrm>
            <a:off x="6149050" y="4360718"/>
            <a:ext cx="381000" cy="34636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9440" name="Group 128"/>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41209" name="Rectangle 252"/>
          <p:cNvSpPr>
            <a:spLocks noChangeArrowheads="1"/>
          </p:cNvSpPr>
          <p:nvPr/>
        </p:nvSpPr>
        <p:spPr bwMode="auto">
          <a:xfrm>
            <a:off x="1775750" y="400275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41210"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25818"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211" name="Object 3"/>
          <p:cNvGraphicFramePr>
            <a:graphicFrameLocks noChangeAspect="1"/>
          </p:cNvGraphicFramePr>
          <p:nvPr>
            <p:extLst/>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25819"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12"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solidFill>
                  <a:srgbClr val="000000"/>
                </a:solidFill>
                <a:latin typeface="Calibri" panose="020F0502020204030204" pitchFamily="34" charset="0"/>
              </a:rPr>
              <a:t>Image filtering - mean</a:t>
            </a:r>
          </a:p>
        </p:txBody>
      </p:sp>
      <p:grpSp>
        <p:nvGrpSpPr>
          <p:cNvPr id="41213" name="Group 4"/>
          <p:cNvGrpSpPr>
            <a:grpSpLocks noChangeAspect="1"/>
          </p:cNvGrpSpPr>
          <p:nvPr/>
        </p:nvGrpSpPr>
        <p:grpSpPr bwMode="auto">
          <a:xfrm>
            <a:off x="7543800" y="304800"/>
            <a:ext cx="1143000" cy="973138"/>
            <a:chOff x="3799" y="2064"/>
            <a:chExt cx="1433" cy="1136"/>
          </a:xfrm>
        </p:grpSpPr>
        <p:grpSp>
          <p:nvGrpSpPr>
            <p:cNvPr id="41218" name="Group 5"/>
            <p:cNvGrpSpPr>
              <a:grpSpLocks/>
            </p:cNvGrpSpPr>
            <p:nvPr/>
          </p:nvGrpSpPr>
          <p:grpSpPr bwMode="auto">
            <a:xfrm>
              <a:off x="4080" y="2064"/>
              <a:ext cx="1152" cy="1136"/>
              <a:chOff x="144" y="144"/>
              <a:chExt cx="1152" cy="1136"/>
            </a:xfrm>
          </p:grpSpPr>
          <p:sp>
            <p:nvSpPr>
              <p:cNvPr id="41220"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1"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2"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3"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4"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5"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6"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7"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8"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1229"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0"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1"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2"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3"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4"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5"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1236"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1219"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1214" name="Object 26"/>
          <p:cNvGraphicFramePr>
            <a:graphicFrameLocks noChangeAspect="1"/>
          </p:cNvGraphicFramePr>
          <p:nvPr>
            <p:extLst/>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25820"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215"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prstClr val="black"/>
                </a:solidFill>
              </a:rPr>
              <a:t>Credit: S. Seitz</a:t>
            </a:r>
          </a:p>
        </p:txBody>
      </p:sp>
      <p:sp>
        <p:nvSpPr>
          <p:cNvPr id="41216" name="TextBox 31"/>
          <p:cNvSpPr txBox="1">
            <a:spLocks noChangeArrowheads="1"/>
          </p:cNvSpPr>
          <p:nvPr/>
        </p:nvSpPr>
        <p:spPr bwMode="auto">
          <a:xfrm>
            <a:off x="6205075" y="4351338"/>
            <a:ext cx="325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prstClr val="black"/>
                </a:solidFill>
              </a:rPr>
              <a:t>?</a:t>
            </a:r>
          </a:p>
        </p:txBody>
      </p:sp>
      <p:graphicFrame>
        <p:nvGraphicFramePr>
          <p:cNvPr id="33" name="Object 5"/>
          <p:cNvGraphicFramePr>
            <a:graphicFrameLocks noChangeAspect="1"/>
          </p:cNvGraphicFramePr>
          <p:nvPr>
            <p:extLst/>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25821"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842466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5" name="Group 3"/>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10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20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30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50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269440" name="Group 128"/>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42233" name="Rectangle 252"/>
          <p:cNvSpPr>
            <a:spLocks noChangeArrowheads="1"/>
          </p:cNvSpPr>
          <p:nvPr/>
        </p:nvSpPr>
        <p:spPr bwMode="auto">
          <a:xfrm>
            <a:off x="1785395" y="4000983"/>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42234"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26842"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35" name="Object 3"/>
          <p:cNvGraphicFramePr>
            <a:graphicFrameLocks noChangeAspect="1"/>
          </p:cNvGraphicFramePr>
          <p:nvPr>
            <p:extLst/>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26843"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236" name="Rectangle 16"/>
          <p:cNvSpPr txBox="1">
            <a:spLocks noChangeArrowheads="1"/>
          </p:cNvSpPr>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solidFill>
                  <a:srgbClr val="000000"/>
                </a:solidFill>
                <a:latin typeface="Calibri" panose="020F0502020204030204" pitchFamily="34" charset="0"/>
              </a:rPr>
              <a:t>Image filtering - mean</a:t>
            </a:r>
          </a:p>
        </p:txBody>
      </p:sp>
      <p:grpSp>
        <p:nvGrpSpPr>
          <p:cNvPr id="42237" name="Group 4"/>
          <p:cNvGrpSpPr>
            <a:grpSpLocks noChangeAspect="1"/>
          </p:cNvGrpSpPr>
          <p:nvPr/>
        </p:nvGrpSpPr>
        <p:grpSpPr bwMode="auto">
          <a:xfrm>
            <a:off x="7543800" y="304800"/>
            <a:ext cx="1143000" cy="973138"/>
            <a:chOff x="3799" y="2064"/>
            <a:chExt cx="1433" cy="1136"/>
          </a:xfrm>
        </p:grpSpPr>
        <p:grpSp>
          <p:nvGrpSpPr>
            <p:cNvPr id="42242" name="Group 5"/>
            <p:cNvGrpSpPr>
              <a:grpSpLocks/>
            </p:cNvGrpSpPr>
            <p:nvPr/>
          </p:nvGrpSpPr>
          <p:grpSpPr bwMode="auto">
            <a:xfrm>
              <a:off x="4080" y="2064"/>
              <a:ext cx="1152" cy="1136"/>
              <a:chOff x="144" y="144"/>
              <a:chExt cx="1152" cy="1136"/>
            </a:xfrm>
          </p:grpSpPr>
          <p:sp>
            <p:nvSpPr>
              <p:cNvPr id="42244"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5"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6"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7"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8"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49"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50"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51"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52"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42253"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4"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5"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6"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7"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8"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59"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42260"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42243"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42238" name="Object 26"/>
          <p:cNvGraphicFramePr>
            <a:graphicFrameLocks noChangeAspect="1"/>
          </p:cNvGraphicFramePr>
          <p:nvPr>
            <p:extLst/>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26844"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239"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prstClr val="black"/>
                </a:solidFill>
              </a:rPr>
              <a:t>Credit: S. Seitz</a:t>
            </a:r>
          </a:p>
        </p:txBody>
      </p:sp>
      <p:graphicFrame>
        <p:nvGraphicFramePr>
          <p:cNvPr id="33" name="Object 5"/>
          <p:cNvGraphicFramePr>
            <a:graphicFrameLocks noChangeAspect="1"/>
          </p:cNvGraphicFramePr>
          <p:nvPr>
            <p:extLst/>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26845"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8672887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5" name="Group 3"/>
          <p:cNvGraphicFramePr>
            <a:graphicFrameLocks noGrp="1"/>
          </p:cNvGraphicFramePr>
          <p:nvPr>
            <p:extLst/>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Futura Bk BT" pitchFamily="34" charset="0"/>
                        </a:rPr>
                        <a:t>?</a:t>
                      </a: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dirty="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aphicFrame>
        <p:nvGraphicFramePr>
          <p:cNvPr id="269440" name="Group 128"/>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dirty="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42233" name="Rectangle 252"/>
          <p:cNvSpPr>
            <a:spLocks noChangeArrowheads="1"/>
          </p:cNvSpPr>
          <p:nvPr/>
        </p:nvSpPr>
        <p:spPr bwMode="auto">
          <a:xfrm>
            <a:off x="1785395" y="4000983"/>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42234" name="Object 381"/>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27758" name="Equation" r:id="rId4" imgW="330057" imgH="203112" progId="Equation.3">
                  <p:embed/>
                </p:oleObj>
              </mc:Choice>
              <mc:Fallback>
                <p:oleObj name="Equation" r:id="rId4" imgW="330057"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2235" name="Object 3"/>
          <p:cNvGraphicFramePr>
            <a:graphicFrameLocks noChangeAspect="1"/>
          </p:cNvGraphicFramePr>
          <p:nvPr>
            <p:extLst/>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27759" name="Equation" r:id="rId6" imgW="317160" imgH="203040" progId="Equation.3">
                  <p:embed/>
                </p:oleObj>
              </mc:Choice>
              <mc:Fallback>
                <p:oleObj name="Equation" r:id="rId6" imgW="317160" imgH="203040" progId="Equation.3">
                  <p:embed/>
                  <p:pic>
                    <p:nvPicPr>
                      <p:cNvPr id="0" name=""/>
                      <p:cNvPicPr>
                        <a:picLocks noChangeAspect="1" noChangeArrowheads="1"/>
                      </p:cNvPicPr>
                      <p:nvPr/>
                    </p:nvPicPr>
                    <p:blipFill>
                      <a:blip r:embed="rId7"/>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236" name="Rectangle 16"/>
          <p:cNvSpPr txBox="1">
            <a:spLocks noChangeArrowheads="1"/>
          </p:cNvSpPr>
          <p:nvPr/>
        </p:nvSpPr>
        <p:spPr bwMode="auto">
          <a:xfrm>
            <a:off x="457200" y="346559"/>
            <a:ext cx="8229600" cy="74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dirty="0">
                <a:solidFill>
                  <a:srgbClr val="000000"/>
                </a:solidFill>
                <a:latin typeface="Calibri" panose="020F0502020204030204" pitchFamily="34" charset="0"/>
              </a:rPr>
              <a:t>Median filter?</a:t>
            </a:r>
          </a:p>
        </p:txBody>
      </p:sp>
      <p:sp>
        <p:nvSpPr>
          <p:cNvPr id="42239"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a:solidFill>
                  <a:prstClr val="black"/>
                </a:solidFill>
              </a:rPr>
              <a:t>Credit: S. Seitz</a:t>
            </a:r>
          </a:p>
        </p:txBody>
      </p:sp>
    </p:spTree>
    <p:extLst>
      <p:ext uri="{BB962C8B-B14F-4D97-AF65-F5344CB8AC3E}">
        <p14:creationId xmlns:p14="http://schemas.microsoft.com/office/powerpoint/2010/main" val="20557302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altLang="en-US"/>
              <a:t>Median filters</a:t>
            </a:r>
          </a:p>
        </p:txBody>
      </p:sp>
      <p:graphicFrame>
        <p:nvGraphicFramePr>
          <p:cNvPr id="72708" name="Object 3"/>
          <p:cNvGraphicFramePr>
            <a:graphicFrameLocks noChangeAspect="1"/>
          </p:cNvGraphicFramePr>
          <p:nvPr/>
        </p:nvGraphicFramePr>
        <p:xfrm>
          <a:off x="7938" y="0"/>
          <a:ext cx="1219200" cy="149225"/>
        </p:xfrm>
        <a:graphic>
          <a:graphicData uri="http://schemas.openxmlformats.org/presentationml/2006/ole">
            <mc:AlternateContent xmlns:mc="http://schemas.openxmlformats.org/markup-compatibility/2006">
              <mc:Choice xmlns:v="urn:schemas-microsoft-com:vml" Requires="v">
                <p:oleObj spid="_x0000_s28728"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0"/>
                        <a:ext cx="12192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09" name="Rectangle 4"/>
          <p:cNvSpPr>
            <a:spLocks noGrp="1" noChangeArrowheads="1"/>
          </p:cNvSpPr>
          <p:nvPr>
            <p:ph type="body" idx="1"/>
          </p:nvPr>
        </p:nvSpPr>
        <p:spPr>
          <a:xfrm>
            <a:off x="457200" y="1473200"/>
            <a:ext cx="8534400" cy="4649788"/>
          </a:xfrm>
          <a:noFill/>
        </p:spPr>
        <p:txBody>
          <a:bodyPr/>
          <a:lstStyle/>
          <a:p>
            <a:pPr eaLnBrk="1" hangingPunct="1"/>
            <a:r>
              <a:rPr lang="en-US" altLang="en-US" dirty="0"/>
              <a:t>Operates over a window by selecting the median intensity in the window.</a:t>
            </a:r>
          </a:p>
          <a:p>
            <a:pPr eaLnBrk="1" hangingPunct="1"/>
            <a:r>
              <a:rPr lang="en-US" altLang="en-US" dirty="0"/>
              <a:t>What advantage does a median filter have over a mean filter?</a:t>
            </a:r>
          </a:p>
        </p:txBody>
      </p:sp>
      <p:sp>
        <p:nvSpPr>
          <p:cNvPr id="7" name="Text Box 5">
            <a:extLst>
              <a:ext uri="{FF2B5EF4-FFF2-40B4-BE49-F238E27FC236}">
                <a16:creationId xmlns:a16="http://schemas.microsoft.com/office/drawing/2014/main" id="{51D34EC9-FB8C-45F4-9CAA-679DA21E00F3}"/>
              </a:ext>
            </a:extLst>
          </p:cNvPr>
          <p:cNvSpPr txBox="1">
            <a:spLocks noChangeArrowheads="1"/>
          </p:cNvSpPr>
          <p:nvPr/>
        </p:nvSpPr>
        <p:spPr bwMode="auto">
          <a:xfrm>
            <a:off x="6934200" y="6544469"/>
            <a:ext cx="2374900" cy="274638"/>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solidFill>
                  <a:schemeClr val="bg1">
                    <a:lumMod val="50000"/>
                  </a:schemeClr>
                </a:solidFill>
              </a:rPr>
              <a:t>Steve Seitz, Steve </a:t>
            </a:r>
            <a:r>
              <a:rPr lang="en-US" altLang="en-US" sz="1200" dirty="0" err="1">
                <a:solidFill>
                  <a:schemeClr val="bg1">
                    <a:lumMod val="50000"/>
                  </a:schemeClr>
                </a:solidFill>
              </a:rPr>
              <a:t>Marschner</a:t>
            </a:r>
            <a:endParaRPr lang="en-US" altLang="en-US" sz="1200" dirty="0">
              <a:solidFill>
                <a:schemeClr val="bg1">
                  <a:lumMod val="50000"/>
                </a:schemeClr>
              </a:solidFill>
            </a:endParaRPr>
          </a:p>
        </p:txBody>
      </p:sp>
    </p:spTree>
    <p:extLst>
      <p:ext uri="{BB962C8B-B14F-4D97-AF65-F5344CB8AC3E}">
        <p14:creationId xmlns:p14="http://schemas.microsoft.com/office/powerpoint/2010/main" val="27130869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9153" y="1"/>
            <a:ext cx="7886700" cy="914400"/>
          </a:xfrm>
        </p:spPr>
        <p:txBody>
          <a:bodyPr/>
          <a:lstStyle/>
          <a:p>
            <a:r>
              <a:rPr lang="en-US" dirty="0"/>
              <a:t>Noisy Jack – Salt and Pepper</a:t>
            </a:r>
          </a:p>
        </p:txBody>
      </p:sp>
      <p:pic>
        <p:nvPicPr>
          <p:cNvPr id="4" name="Picture 3"/>
          <p:cNvPicPr>
            <a:picLocks noChangeAspect="1"/>
          </p:cNvPicPr>
          <p:nvPr/>
        </p:nvPicPr>
        <p:blipFill>
          <a:blip r:embed="rId3"/>
          <a:stretch>
            <a:fillRect/>
          </a:stretch>
        </p:blipFill>
        <p:spPr>
          <a:xfrm>
            <a:off x="1828800" y="914400"/>
            <a:ext cx="5638800" cy="5646278"/>
          </a:xfrm>
          <a:prstGeom prst="rect">
            <a:avLst/>
          </a:prstGeom>
        </p:spPr>
      </p:pic>
    </p:spTree>
    <p:extLst>
      <p:ext uri="{BB962C8B-B14F-4D97-AF65-F5344CB8AC3E}">
        <p14:creationId xmlns:p14="http://schemas.microsoft.com/office/powerpoint/2010/main" val="27111503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656" y="-3584"/>
            <a:ext cx="7886700" cy="917984"/>
          </a:xfrm>
        </p:spPr>
        <p:txBody>
          <a:bodyPr/>
          <a:lstStyle/>
          <a:p>
            <a:r>
              <a:rPr lang="en-US" dirty="0"/>
              <a:t>Mean Jack – 3 x 3 filter</a:t>
            </a:r>
          </a:p>
        </p:txBody>
      </p:sp>
      <p:pic>
        <p:nvPicPr>
          <p:cNvPr id="5" name="Picture 4">
            <a:extLst>
              <a:ext uri="{FF2B5EF4-FFF2-40B4-BE49-F238E27FC236}">
                <a16:creationId xmlns:a16="http://schemas.microsoft.com/office/drawing/2014/main" id="{234CE7B5-9BB2-47E4-8E54-B804EBD007D8}"/>
              </a:ext>
            </a:extLst>
          </p:cNvPr>
          <p:cNvPicPr>
            <a:picLocks noChangeAspect="1"/>
          </p:cNvPicPr>
          <p:nvPr/>
        </p:nvPicPr>
        <p:blipFill>
          <a:blip r:embed="rId2"/>
          <a:stretch>
            <a:fillRect/>
          </a:stretch>
        </p:blipFill>
        <p:spPr>
          <a:xfrm>
            <a:off x="1828800" y="914400"/>
            <a:ext cx="5673206" cy="5680710"/>
          </a:xfrm>
          <a:prstGeom prst="rect">
            <a:avLst/>
          </a:prstGeom>
        </p:spPr>
      </p:pic>
    </p:spTree>
    <p:extLst>
      <p:ext uri="{BB962C8B-B14F-4D97-AF65-F5344CB8AC3E}">
        <p14:creationId xmlns:p14="http://schemas.microsoft.com/office/powerpoint/2010/main" val="27029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a:t>Filter example #1: Box filter</a:t>
            </a:r>
          </a:p>
        </p:txBody>
      </p:sp>
      <p:sp>
        <p:nvSpPr>
          <p:cNvPr id="3" name="Content Placeholder 2"/>
          <p:cNvSpPr>
            <a:spLocks noGrp="1"/>
          </p:cNvSpPr>
          <p:nvPr>
            <p:ph idx="1"/>
          </p:nvPr>
        </p:nvSpPr>
        <p:spPr>
          <a:xfrm>
            <a:off x="457200" y="4525263"/>
            <a:ext cx="8229600" cy="1386901"/>
          </a:xfrm>
        </p:spPr>
        <p:txBody>
          <a:bodyPr/>
          <a:lstStyle/>
          <a:p>
            <a:pPr marL="0" indent="0">
              <a:buNone/>
            </a:pPr>
            <a:r>
              <a:rPr lang="en-US" dirty="0"/>
              <a:t>2D DS moving average over a 3 × 3 window of </a:t>
            </a:r>
            <a:r>
              <a:rPr lang="en-US"/>
              <a:t>the target pixel’s </a:t>
            </a:r>
            <a:r>
              <a:rPr lang="en-US" dirty="0"/>
              <a:t>neighborhood</a:t>
            </a:r>
          </a:p>
          <a:p>
            <a:pPr marL="0" indent="0">
              <a:buNone/>
            </a:pPr>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8</a:t>
            </a:fld>
            <a:endParaRPr lang="en-US" dirty="0"/>
          </a:p>
        </p:txBody>
      </p:sp>
      <p:pic>
        <p:nvPicPr>
          <p:cNvPr id="6" name="Picture 2"/>
          <p:cNvPicPr>
            <a:picLocks noChangeAspect="1" noChangeArrowheads="1"/>
          </p:cNvPicPr>
          <p:nvPr/>
        </p:nvPicPr>
        <p:blipFill>
          <a:blip r:embed="rId4" cstate="print"/>
          <a:srcRect/>
          <a:stretch>
            <a:fillRect/>
          </a:stretch>
        </p:blipFill>
        <p:spPr bwMode="auto">
          <a:xfrm>
            <a:off x="228600" y="1258042"/>
            <a:ext cx="5210616" cy="1361405"/>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a:off x="685800" y="2629642"/>
            <a:ext cx="4724400" cy="1531581"/>
          </a:xfrm>
          <a:prstGeom prst="rect">
            <a:avLst/>
          </a:prstGeom>
          <a:noFill/>
          <a:ln w="9525">
            <a:noFill/>
            <a:miter lim="800000"/>
            <a:headEnd/>
            <a:tailEnd/>
          </a:ln>
        </p:spPr>
      </p:pic>
      <p:grpSp>
        <p:nvGrpSpPr>
          <p:cNvPr id="8" name="Group 4"/>
          <p:cNvGrpSpPr>
            <a:grpSpLocks/>
          </p:cNvGrpSpPr>
          <p:nvPr/>
        </p:nvGrpSpPr>
        <p:grpSpPr bwMode="auto">
          <a:xfrm>
            <a:off x="6107112" y="1512042"/>
            <a:ext cx="2274888" cy="1803400"/>
            <a:chOff x="3799" y="2064"/>
            <a:chExt cx="1433" cy="1136"/>
          </a:xfrm>
        </p:grpSpPr>
        <p:grpSp>
          <p:nvGrpSpPr>
            <p:cNvPr id="9" name="Group 5"/>
            <p:cNvGrpSpPr>
              <a:grpSpLocks/>
            </p:cNvGrpSpPr>
            <p:nvPr/>
          </p:nvGrpSpPr>
          <p:grpSpPr bwMode="auto">
            <a:xfrm>
              <a:off x="4080" y="2064"/>
              <a:ext cx="1152" cy="1136"/>
              <a:chOff x="144" y="144"/>
              <a:chExt cx="1152" cy="1136"/>
            </a:xfrm>
          </p:grpSpPr>
          <p:sp>
            <p:nvSpPr>
              <p:cNvPr id="11" name="Rectangle 6"/>
              <p:cNvSpPr>
                <a:spLocks noChangeArrowheads="1"/>
              </p:cNvSpPr>
              <p:nvPr/>
            </p:nvSpPr>
            <p:spPr bwMode="auto">
              <a:xfrm>
                <a:off x="912"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dirty="0"/>
                  <a:t>1</a:t>
                </a:r>
              </a:p>
            </p:txBody>
          </p:sp>
          <p:sp>
            <p:nvSpPr>
              <p:cNvPr id="12" name="Rectangle 7"/>
              <p:cNvSpPr>
                <a:spLocks noChangeArrowheads="1"/>
              </p:cNvSpPr>
              <p:nvPr/>
            </p:nvSpPr>
            <p:spPr bwMode="auto">
              <a:xfrm>
                <a:off x="528"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13" name="Rectangle 8"/>
              <p:cNvSpPr>
                <a:spLocks noChangeArrowheads="1"/>
              </p:cNvSpPr>
              <p:nvPr/>
            </p:nvSpPr>
            <p:spPr bwMode="auto">
              <a:xfrm>
                <a:off x="144" y="901"/>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14" name="Rectangle 9"/>
              <p:cNvSpPr>
                <a:spLocks noChangeArrowheads="1"/>
              </p:cNvSpPr>
              <p:nvPr/>
            </p:nvSpPr>
            <p:spPr bwMode="auto">
              <a:xfrm>
                <a:off x="912"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15" name="Rectangle 10"/>
              <p:cNvSpPr>
                <a:spLocks noChangeArrowheads="1"/>
              </p:cNvSpPr>
              <p:nvPr/>
            </p:nvSpPr>
            <p:spPr bwMode="auto">
              <a:xfrm>
                <a:off x="528"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dirty="0"/>
                  <a:t>1</a:t>
                </a:r>
              </a:p>
            </p:txBody>
          </p:sp>
          <p:sp>
            <p:nvSpPr>
              <p:cNvPr id="16" name="Rectangle 11"/>
              <p:cNvSpPr>
                <a:spLocks noChangeArrowheads="1"/>
              </p:cNvSpPr>
              <p:nvPr/>
            </p:nvSpPr>
            <p:spPr bwMode="auto">
              <a:xfrm>
                <a:off x="144" y="523"/>
                <a:ext cx="384" cy="378"/>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17" name="Rectangle 12"/>
              <p:cNvSpPr>
                <a:spLocks noChangeArrowheads="1"/>
              </p:cNvSpPr>
              <p:nvPr/>
            </p:nvSpPr>
            <p:spPr bwMode="auto">
              <a:xfrm>
                <a:off x="912"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18" name="Rectangle 13"/>
              <p:cNvSpPr>
                <a:spLocks noChangeArrowheads="1"/>
              </p:cNvSpPr>
              <p:nvPr/>
            </p:nvSpPr>
            <p:spPr bwMode="auto">
              <a:xfrm>
                <a:off x="528"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19" name="Rectangle 14"/>
              <p:cNvSpPr>
                <a:spLocks noChangeArrowheads="1"/>
              </p:cNvSpPr>
              <p:nvPr/>
            </p:nvSpPr>
            <p:spPr bwMode="auto">
              <a:xfrm>
                <a:off x="144" y="144"/>
                <a:ext cx="384" cy="379"/>
              </a:xfrm>
              <a:prstGeom prst="rect">
                <a:avLst/>
              </a:prstGeom>
              <a:solidFill>
                <a:srgbClr val="FFCC99"/>
              </a:solidFill>
              <a:ln w="9525">
                <a:noFill/>
                <a:miter lim="800000"/>
                <a:headEnd/>
                <a:tailEnd/>
              </a:ln>
            </p:spPr>
            <p:txBody>
              <a:bodyPr lIns="0" tIns="0" rIns="0" bIns="0" anchor="ctr" anchorCtr="1"/>
              <a:lstStyle/>
              <a:p>
                <a:pPr>
                  <a:spcBef>
                    <a:spcPct val="20000"/>
                  </a:spcBef>
                </a:pPr>
                <a:r>
                  <a:rPr lang="en-US" sz="2000"/>
                  <a:t>1</a:t>
                </a:r>
              </a:p>
            </p:txBody>
          </p:sp>
          <p:sp>
            <p:nvSpPr>
              <p:cNvPr id="20" name="Line 15"/>
              <p:cNvSpPr>
                <a:spLocks noChangeShapeType="1"/>
              </p:cNvSpPr>
              <p:nvPr/>
            </p:nvSpPr>
            <p:spPr bwMode="auto">
              <a:xfrm>
                <a:off x="144" y="144"/>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1" name="Line 16"/>
              <p:cNvSpPr>
                <a:spLocks noChangeShapeType="1"/>
              </p:cNvSpPr>
              <p:nvPr/>
            </p:nvSpPr>
            <p:spPr bwMode="auto">
              <a:xfrm>
                <a:off x="144" y="523"/>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2" name="Line 17"/>
              <p:cNvSpPr>
                <a:spLocks noChangeShapeType="1"/>
              </p:cNvSpPr>
              <p:nvPr/>
            </p:nvSpPr>
            <p:spPr bwMode="auto">
              <a:xfrm>
                <a:off x="144" y="901"/>
                <a:ext cx="1152" cy="0"/>
              </a:xfrm>
              <a:prstGeom prst="line">
                <a:avLst/>
              </a:prstGeom>
              <a:noFill/>
              <a:ln w="12700">
                <a:solidFill>
                  <a:schemeClr val="tx1"/>
                </a:solidFill>
                <a:round/>
                <a:headEnd/>
                <a:tailEnd/>
              </a:ln>
            </p:spPr>
            <p:txBody>
              <a:bodyPr lIns="0" tIns="0" rIns="0" bIns="0" anchor="ctr" anchorCtr="1"/>
              <a:lstStyle/>
              <a:p>
                <a:endParaRPr lang="en-US"/>
              </a:p>
            </p:txBody>
          </p:sp>
          <p:sp>
            <p:nvSpPr>
              <p:cNvPr id="23" name="Line 18"/>
              <p:cNvSpPr>
                <a:spLocks noChangeShapeType="1"/>
              </p:cNvSpPr>
              <p:nvPr/>
            </p:nvSpPr>
            <p:spPr bwMode="auto">
              <a:xfrm>
                <a:off x="144" y="1280"/>
                <a:ext cx="1152" cy="0"/>
              </a:xfrm>
              <a:prstGeom prst="line">
                <a:avLst/>
              </a:prstGeom>
              <a:noFill/>
              <a:ln w="28575" cap="sq">
                <a:solidFill>
                  <a:schemeClr val="tx1"/>
                </a:solidFill>
                <a:round/>
                <a:headEnd/>
                <a:tailEnd/>
              </a:ln>
            </p:spPr>
            <p:txBody>
              <a:bodyPr lIns="0" tIns="0" rIns="0" bIns="0" anchor="ctr" anchorCtr="1"/>
              <a:lstStyle/>
              <a:p>
                <a:endParaRPr lang="en-US"/>
              </a:p>
            </p:txBody>
          </p:sp>
          <p:sp>
            <p:nvSpPr>
              <p:cNvPr id="24" name="Line 19"/>
              <p:cNvSpPr>
                <a:spLocks noChangeShapeType="1"/>
              </p:cNvSpPr>
              <p:nvPr/>
            </p:nvSpPr>
            <p:spPr bwMode="auto">
              <a:xfrm>
                <a:off x="144" y="144"/>
                <a:ext cx="0" cy="1136"/>
              </a:xfrm>
              <a:prstGeom prst="line">
                <a:avLst/>
              </a:prstGeom>
              <a:noFill/>
              <a:ln w="28575" cap="sq">
                <a:solidFill>
                  <a:schemeClr val="tx1"/>
                </a:solidFill>
                <a:round/>
                <a:headEnd/>
                <a:tailEnd/>
              </a:ln>
            </p:spPr>
            <p:txBody>
              <a:bodyPr lIns="0" tIns="0" rIns="0" bIns="0" anchor="ctr" anchorCtr="1"/>
              <a:lstStyle/>
              <a:p>
                <a:endParaRPr lang="en-US"/>
              </a:p>
            </p:txBody>
          </p:sp>
          <p:sp>
            <p:nvSpPr>
              <p:cNvPr id="25" name="Line 20"/>
              <p:cNvSpPr>
                <a:spLocks noChangeShapeType="1"/>
              </p:cNvSpPr>
              <p:nvPr/>
            </p:nvSpPr>
            <p:spPr bwMode="auto">
              <a:xfrm>
                <a:off x="528"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6" name="Line 21"/>
              <p:cNvSpPr>
                <a:spLocks noChangeShapeType="1"/>
              </p:cNvSpPr>
              <p:nvPr/>
            </p:nvSpPr>
            <p:spPr bwMode="auto">
              <a:xfrm>
                <a:off x="912" y="144"/>
                <a:ext cx="0" cy="1136"/>
              </a:xfrm>
              <a:prstGeom prst="line">
                <a:avLst/>
              </a:prstGeom>
              <a:noFill/>
              <a:ln w="12700">
                <a:solidFill>
                  <a:schemeClr val="tx1"/>
                </a:solidFill>
                <a:round/>
                <a:headEnd/>
                <a:tailEnd/>
              </a:ln>
            </p:spPr>
            <p:txBody>
              <a:bodyPr lIns="0" tIns="0" rIns="0" bIns="0" anchor="ctr" anchorCtr="1"/>
              <a:lstStyle/>
              <a:p>
                <a:endParaRPr lang="en-US"/>
              </a:p>
            </p:txBody>
          </p:sp>
          <p:sp>
            <p:nvSpPr>
              <p:cNvPr id="27" name="Line 22"/>
              <p:cNvSpPr>
                <a:spLocks noChangeShapeType="1"/>
              </p:cNvSpPr>
              <p:nvPr/>
            </p:nvSpPr>
            <p:spPr bwMode="auto">
              <a:xfrm>
                <a:off x="1296" y="144"/>
                <a:ext cx="0" cy="1136"/>
              </a:xfrm>
              <a:prstGeom prst="line">
                <a:avLst/>
              </a:prstGeom>
              <a:noFill/>
              <a:ln w="28575" cap="sq">
                <a:solidFill>
                  <a:schemeClr val="tx1"/>
                </a:solidFill>
                <a:round/>
                <a:headEnd/>
                <a:tailEnd/>
              </a:ln>
            </p:spPr>
            <p:txBody>
              <a:bodyPr lIns="0" tIns="0" rIns="0" bIns="0" anchor="ctr" anchorCtr="1"/>
              <a:lstStyle/>
              <a:p>
                <a:endParaRPr lang="en-US"/>
              </a:p>
            </p:txBody>
          </p:sp>
        </p:grpSp>
        <p:pic>
          <p:nvPicPr>
            <p:cNvPr id="10" name="Picture 23" descr="txp_fig"/>
            <p:cNvPicPr>
              <a:picLocks noChangeAspect="1" noChangeArrowheads="1"/>
            </p:cNvPicPr>
            <p:nvPr>
              <p:custDataLst>
                <p:tags r:id="rId1"/>
              </p:custDataLst>
            </p:nvPr>
          </p:nvPicPr>
          <p:blipFill>
            <a:blip r:embed="rId6" cstate="print">
              <a:clrChange>
                <a:clrFrom>
                  <a:srgbClr val="FFFFFF"/>
                </a:clrFrom>
                <a:clrTo>
                  <a:srgbClr val="FFFFFF">
                    <a:alpha val="0"/>
                  </a:srgbClr>
                </a:clrTo>
              </a:clrChange>
            </a:blip>
            <a:srcRect/>
            <a:stretch>
              <a:fillRect/>
            </a:stretch>
          </p:blipFill>
          <p:spPr bwMode="auto">
            <a:xfrm>
              <a:off x="3799" y="2352"/>
              <a:ext cx="192" cy="576"/>
            </a:xfrm>
            <a:prstGeom prst="rect">
              <a:avLst/>
            </a:prstGeom>
            <a:noFill/>
            <a:ln w="9525">
              <a:noFill/>
              <a:miter lim="800000"/>
              <a:headEnd/>
              <a:tailEnd/>
            </a:ln>
          </p:spPr>
        </p:pic>
      </p:grpSp>
    </p:spTree>
    <p:extLst>
      <p:ext uri="{BB962C8B-B14F-4D97-AF65-F5344CB8AC3E}">
        <p14:creationId xmlns:p14="http://schemas.microsoft.com/office/powerpoint/2010/main" val="92404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908" y="154"/>
            <a:ext cx="7886700" cy="976977"/>
          </a:xfrm>
        </p:spPr>
        <p:txBody>
          <a:bodyPr/>
          <a:lstStyle/>
          <a:p>
            <a:r>
              <a:rPr lang="en-US" dirty="0"/>
              <a:t>Very Mean Jack – 11 x 11 filter</a:t>
            </a:r>
          </a:p>
        </p:txBody>
      </p:sp>
      <p:pic>
        <p:nvPicPr>
          <p:cNvPr id="5" name="Picture 4">
            <a:extLst>
              <a:ext uri="{FF2B5EF4-FFF2-40B4-BE49-F238E27FC236}">
                <a16:creationId xmlns:a16="http://schemas.microsoft.com/office/drawing/2014/main" id="{8EDE64E4-D8A3-43E2-BC5E-1E37A90D0949}"/>
              </a:ext>
            </a:extLst>
          </p:cNvPr>
          <p:cNvPicPr>
            <a:picLocks noChangeAspect="1"/>
          </p:cNvPicPr>
          <p:nvPr/>
        </p:nvPicPr>
        <p:blipFill>
          <a:blip r:embed="rId2"/>
          <a:stretch>
            <a:fillRect/>
          </a:stretch>
        </p:blipFill>
        <p:spPr>
          <a:xfrm>
            <a:off x="1828801" y="918139"/>
            <a:ext cx="5657466" cy="5642539"/>
          </a:xfrm>
          <a:prstGeom prst="rect">
            <a:avLst/>
          </a:prstGeom>
        </p:spPr>
      </p:pic>
    </p:spTree>
    <p:extLst>
      <p:ext uri="{BB962C8B-B14F-4D97-AF65-F5344CB8AC3E}">
        <p14:creationId xmlns:p14="http://schemas.microsoft.com/office/powerpoint/2010/main" val="42712801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11" y="0"/>
            <a:ext cx="7886700" cy="844242"/>
          </a:xfrm>
        </p:spPr>
        <p:txBody>
          <a:bodyPr/>
          <a:lstStyle/>
          <a:p>
            <a:r>
              <a:rPr lang="en-US" dirty="0"/>
              <a:t>Noisy Jack – Salt and Pepper</a:t>
            </a:r>
          </a:p>
        </p:txBody>
      </p:sp>
      <p:pic>
        <p:nvPicPr>
          <p:cNvPr id="4" name="Picture 3"/>
          <p:cNvPicPr>
            <a:picLocks noChangeAspect="1"/>
          </p:cNvPicPr>
          <p:nvPr/>
        </p:nvPicPr>
        <p:blipFill>
          <a:blip r:embed="rId3"/>
          <a:stretch>
            <a:fillRect/>
          </a:stretch>
        </p:blipFill>
        <p:spPr>
          <a:xfrm>
            <a:off x="1828800" y="914400"/>
            <a:ext cx="5638800" cy="5646278"/>
          </a:xfrm>
          <a:prstGeom prst="rect">
            <a:avLst/>
          </a:prstGeom>
        </p:spPr>
      </p:pic>
    </p:spTree>
    <p:extLst>
      <p:ext uri="{BB962C8B-B14F-4D97-AF65-F5344CB8AC3E}">
        <p14:creationId xmlns:p14="http://schemas.microsoft.com/office/powerpoint/2010/main" val="24299342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405" y="0"/>
            <a:ext cx="7886700" cy="923773"/>
          </a:xfrm>
        </p:spPr>
        <p:txBody>
          <a:bodyPr/>
          <a:lstStyle/>
          <a:p>
            <a:r>
              <a:rPr lang="en-US" dirty="0"/>
              <a:t>Median Jack – 3 x 3</a:t>
            </a:r>
          </a:p>
        </p:txBody>
      </p:sp>
      <p:pic>
        <p:nvPicPr>
          <p:cNvPr id="5" name="Picture 4">
            <a:extLst>
              <a:ext uri="{FF2B5EF4-FFF2-40B4-BE49-F238E27FC236}">
                <a16:creationId xmlns:a16="http://schemas.microsoft.com/office/drawing/2014/main" id="{7E2BAF98-3F32-44D7-B1D1-A5B371B95A23}"/>
              </a:ext>
            </a:extLst>
          </p:cNvPr>
          <p:cNvPicPr>
            <a:picLocks noChangeAspect="1"/>
          </p:cNvPicPr>
          <p:nvPr/>
        </p:nvPicPr>
        <p:blipFill>
          <a:blip r:embed="rId2"/>
          <a:stretch>
            <a:fillRect/>
          </a:stretch>
        </p:blipFill>
        <p:spPr>
          <a:xfrm>
            <a:off x="1862172" y="1094610"/>
            <a:ext cx="5648325" cy="5648325"/>
          </a:xfrm>
          <a:prstGeom prst="rect">
            <a:avLst/>
          </a:prstGeom>
        </p:spPr>
      </p:pic>
    </p:spTree>
    <p:extLst>
      <p:ext uri="{BB962C8B-B14F-4D97-AF65-F5344CB8AC3E}">
        <p14:creationId xmlns:p14="http://schemas.microsoft.com/office/powerpoint/2010/main" val="8515201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656" y="40661"/>
            <a:ext cx="7886700" cy="873739"/>
          </a:xfrm>
        </p:spPr>
        <p:txBody>
          <a:bodyPr/>
          <a:lstStyle/>
          <a:p>
            <a:r>
              <a:rPr lang="en-US" dirty="0"/>
              <a:t>Very Median Jack – 11 x 11</a:t>
            </a:r>
          </a:p>
        </p:txBody>
      </p:sp>
      <p:pic>
        <p:nvPicPr>
          <p:cNvPr id="5" name="Picture 4">
            <a:extLst>
              <a:ext uri="{FF2B5EF4-FFF2-40B4-BE49-F238E27FC236}">
                <a16:creationId xmlns:a16="http://schemas.microsoft.com/office/drawing/2014/main" id="{FB4708D3-29FD-4339-ADE8-9E9D86BD1454}"/>
              </a:ext>
            </a:extLst>
          </p:cNvPr>
          <p:cNvPicPr>
            <a:picLocks noChangeAspect="1"/>
          </p:cNvPicPr>
          <p:nvPr/>
        </p:nvPicPr>
        <p:blipFill>
          <a:blip r:embed="rId2"/>
          <a:stretch>
            <a:fillRect/>
          </a:stretch>
        </p:blipFill>
        <p:spPr>
          <a:xfrm>
            <a:off x="1813823" y="914400"/>
            <a:ext cx="5653777" cy="5646278"/>
          </a:xfrm>
          <a:prstGeom prst="rect">
            <a:avLst/>
          </a:prstGeom>
        </p:spPr>
      </p:pic>
    </p:spTree>
    <p:extLst>
      <p:ext uri="{BB962C8B-B14F-4D97-AF65-F5344CB8AC3E}">
        <p14:creationId xmlns:p14="http://schemas.microsoft.com/office/powerpoint/2010/main" val="42227703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pPr eaLnBrk="1" hangingPunct="1"/>
            <a:r>
              <a:rPr lang="en-US" altLang="en-US"/>
              <a:t>Median filters</a:t>
            </a:r>
          </a:p>
        </p:txBody>
      </p:sp>
      <p:graphicFrame>
        <p:nvGraphicFramePr>
          <p:cNvPr id="72708" name="Object 3"/>
          <p:cNvGraphicFramePr>
            <a:graphicFrameLocks noChangeAspect="1"/>
          </p:cNvGraphicFramePr>
          <p:nvPr/>
        </p:nvGraphicFramePr>
        <p:xfrm>
          <a:off x="7938" y="0"/>
          <a:ext cx="1219200" cy="149225"/>
        </p:xfrm>
        <a:graphic>
          <a:graphicData uri="http://schemas.openxmlformats.org/presentationml/2006/ole">
            <mc:AlternateContent xmlns:mc="http://schemas.openxmlformats.org/markup-compatibility/2006">
              <mc:Choice xmlns:v="urn:schemas-microsoft-com:vml" Requires="v">
                <p:oleObj spid="_x0000_s29752"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8" y="0"/>
                        <a:ext cx="1219200" cy="149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709" name="Rectangle 4"/>
          <p:cNvSpPr>
            <a:spLocks noGrp="1" noChangeArrowheads="1"/>
          </p:cNvSpPr>
          <p:nvPr>
            <p:ph type="body" idx="1"/>
          </p:nvPr>
        </p:nvSpPr>
        <p:spPr>
          <a:xfrm>
            <a:off x="457200" y="1473200"/>
            <a:ext cx="8534400" cy="4649788"/>
          </a:xfrm>
          <a:noFill/>
        </p:spPr>
        <p:txBody>
          <a:bodyPr/>
          <a:lstStyle/>
          <a:p>
            <a:pPr eaLnBrk="1" hangingPunct="1"/>
            <a:r>
              <a:rPr lang="en-US" altLang="en-US" dirty="0"/>
              <a:t>Operates over a window by selecting the median intensity in the window.</a:t>
            </a:r>
          </a:p>
          <a:p>
            <a:pPr eaLnBrk="1" hangingPunct="1"/>
            <a:r>
              <a:rPr lang="en-US" altLang="en-US" dirty="0"/>
              <a:t>What advantage does a median filter have over a mean filter?</a:t>
            </a:r>
          </a:p>
          <a:p>
            <a:pPr eaLnBrk="1" hangingPunct="1"/>
            <a:r>
              <a:rPr lang="en-US" altLang="en-US" dirty="0"/>
              <a:t>Is a median filter a kind of convolution?</a:t>
            </a:r>
          </a:p>
          <a:p>
            <a:pPr marL="0" indent="0" eaLnBrk="1" hangingPunct="1">
              <a:buNone/>
            </a:pPr>
            <a:r>
              <a:rPr lang="en-US" altLang="en-US" i="1" dirty="0"/>
              <a:t>Secret: </a:t>
            </a:r>
            <a:r>
              <a:rPr lang="en-US" altLang="en-US" dirty="0"/>
              <a:t>Median filtering is sorting.</a:t>
            </a:r>
          </a:p>
          <a:p>
            <a:r>
              <a:rPr lang="en-US" altLang="en-US" dirty="0"/>
              <a:t>Is median filter linear?</a:t>
            </a:r>
          </a:p>
        </p:txBody>
      </p:sp>
      <p:sp>
        <p:nvSpPr>
          <p:cNvPr id="5" name="Text Box 5"/>
          <p:cNvSpPr txBox="1">
            <a:spLocks noChangeArrowheads="1"/>
          </p:cNvSpPr>
          <p:nvPr/>
        </p:nvSpPr>
        <p:spPr bwMode="auto">
          <a:xfrm>
            <a:off x="6934200" y="6544469"/>
            <a:ext cx="2374900" cy="274638"/>
          </a:xfrm>
          <a:prstGeom prst="rect">
            <a:avLst/>
          </a:prstGeom>
          <a:noFill/>
          <a:ln>
            <a:noFill/>
          </a:ln>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200" dirty="0">
                <a:solidFill>
                  <a:schemeClr val="bg1">
                    <a:lumMod val="50000"/>
                  </a:schemeClr>
                </a:solidFill>
              </a:rPr>
              <a:t>Steve Seitz, Steve </a:t>
            </a:r>
            <a:r>
              <a:rPr lang="en-US" altLang="en-US" sz="1200" dirty="0" err="1">
                <a:solidFill>
                  <a:schemeClr val="bg1">
                    <a:lumMod val="50000"/>
                  </a:schemeClr>
                </a:solidFill>
              </a:rPr>
              <a:t>Marschner</a:t>
            </a:r>
            <a:endParaRPr lang="en-US" altLang="en-US" sz="1200" dirty="0">
              <a:solidFill>
                <a:schemeClr val="bg1">
                  <a:lumMod val="50000"/>
                </a:schemeClr>
              </a:solidFill>
            </a:endParaRPr>
          </a:p>
        </p:txBody>
      </p:sp>
    </p:spTree>
    <p:extLst>
      <p:ext uri="{BB962C8B-B14F-4D97-AF65-F5344CB8AC3E}">
        <p14:creationId xmlns:p14="http://schemas.microsoft.com/office/powerpoint/2010/main" val="114403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0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70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70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0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 learned today?</a:t>
            </a:r>
          </a:p>
        </p:txBody>
      </p:sp>
      <p:sp>
        <p:nvSpPr>
          <p:cNvPr id="3" name="Content Placeholder 2"/>
          <p:cNvSpPr>
            <a:spLocks noGrp="1"/>
          </p:cNvSpPr>
          <p:nvPr>
            <p:ph idx="1"/>
          </p:nvPr>
        </p:nvSpPr>
        <p:spPr/>
        <p:txBody>
          <a:bodyPr/>
          <a:lstStyle/>
          <a:p>
            <a:r>
              <a:rPr lang="en-US" dirty="0"/>
              <a:t>Image histograms</a:t>
            </a:r>
          </a:p>
          <a:p>
            <a:r>
              <a:rPr lang="en-US" dirty="0"/>
              <a:t>Linear systems (filters)</a:t>
            </a:r>
          </a:p>
          <a:p>
            <a:r>
              <a:rPr lang="en-US" dirty="0"/>
              <a:t>Convolution and correlation</a:t>
            </a:r>
          </a:p>
          <a:p>
            <a:r>
              <a:rPr lang="en-US" dirty="0"/>
              <a:t>Gaussian filter</a:t>
            </a:r>
          </a:p>
          <a:p>
            <a:r>
              <a:rPr lang="en-US" dirty="0"/>
              <a:t>Median filter</a:t>
            </a:r>
          </a:p>
        </p:txBody>
      </p:sp>
      <p:sp>
        <p:nvSpPr>
          <p:cNvPr id="5" name="Slide Number Placeholder 4"/>
          <p:cNvSpPr>
            <a:spLocks noGrp="1"/>
          </p:cNvSpPr>
          <p:nvPr>
            <p:ph type="sldNum" sz="quarter" idx="12"/>
          </p:nvPr>
        </p:nvSpPr>
        <p:spPr/>
        <p:txBody>
          <a:bodyPr/>
          <a:lstStyle/>
          <a:p>
            <a:fld id="{CF7DC490-98B8-074B-BB30-37775A2447EF}" type="slidenum">
              <a:rPr lang="en-US" smtClean="0"/>
              <a:pPr/>
              <a:t>85</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6099120" y="3429000"/>
              <a:ext cx="360" cy="360"/>
            </p14:xfrm>
          </p:contentPart>
        </mc:Choice>
        <mc:Fallback xmlns="">
          <p:pic>
            <p:nvPicPr>
              <p:cNvPr id="6" name="Ink 5"/>
              <p:cNvPicPr/>
              <p:nvPr/>
            </p:nvPicPr>
            <p:blipFill>
              <a:blip r:embed="rId3"/>
              <a:stretch>
                <a:fillRect/>
              </a:stretch>
            </p:blipFill>
            <p:spPr>
              <a:xfrm>
                <a:off x="6089760" y="3419640"/>
                <a:ext cx="19080" cy="19080"/>
              </a:xfrm>
              <a:prstGeom prst="rect">
                <a:avLst/>
              </a:prstGeom>
            </p:spPr>
          </p:pic>
        </mc:Fallback>
      </mc:AlternateContent>
    </p:spTree>
    <p:extLst>
      <p:ext uri="{BB962C8B-B14F-4D97-AF65-F5344CB8AC3E}">
        <p14:creationId xmlns:p14="http://schemas.microsoft.com/office/powerpoint/2010/main" val="21585884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Bonus materials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59900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Unsharp</a:t>
            </a:r>
            <a:r>
              <a:rPr lang="en-US" dirty="0"/>
              <a:t> masking</a:t>
            </a:r>
          </a:p>
        </p:txBody>
      </p:sp>
      <p:sp>
        <p:nvSpPr>
          <p:cNvPr id="3" name="Content Placeholder 2"/>
          <p:cNvSpPr>
            <a:spLocks noGrp="1"/>
          </p:cNvSpPr>
          <p:nvPr>
            <p:ph idx="1"/>
          </p:nvPr>
        </p:nvSpPr>
        <p:spPr>
          <a:xfrm>
            <a:off x="628650" y="1672119"/>
            <a:ext cx="7886700" cy="4351338"/>
          </a:xfrm>
        </p:spPr>
        <p:txBody>
          <a:bodyPr/>
          <a:lstStyle/>
          <a:p>
            <a:r>
              <a:rPr lang="en-US" dirty="0"/>
              <a:t>The </a:t>
            </a:r>
            <a:r>
              <a:rPr lang="en-US" dirty="0" err="1"/>
              <a:t>unsharp</a:t>
            </a:r>
            <a:r>
              <a:rPr lang="en-US" dirty="0"/>
              <a:t> masking (filtering) is a simple sharpening operator through subtracting an </a:t>
            </a:r>
            <a:r>
              <a:rPr lang="en-US" dirty="0" err="1"/>
              <a:t>unsharp</a:t>
            </a:r>
            <a:r>
              <a:rPr lang="en-US" dirty="0"/>
              <a:t>, or smoothed, version of an image from the original image</a:t>
            </a:r>
          </a:p>
        </p:txBody>
      </p:sp>
      <p:pic>
        <p:nvPicPr>
          <p:cNvPr id="4" name="Picture 14" descr="low_p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583" y="3468465"/>
            <a:ext cx="239553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Lst>
        </p:spPr>
      </p:pic>
      <p:pic>
        <p:nvPicPr>
          <p:cNvPr id="5" name="Picture 15" descr="high_p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30" y="3468465"/>
            <a:ext cx="2395537"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Lst>
        </p:spPr>
      </p:pic>
      <p:pic>
        <p:nvPicPr>
          <p:cNvPr id="6" name="Picture 19" descr="inp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871" y="3468465"/>
            <a:ext cx="2401888" cy="2016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 name="TextBox 6"/>
          <p:cNvSpPr txBox="1"/>
          <p:nvPr/>
        </p:nvSpPr>
        <p:spPr>
          <a:xfrm>
            <a:off x="2927675" y="4025432"/>
            <a:ext cx="694143" cy="707886"/>
          </a:xfrm>
          <a:prstGeom prst="rect">
            <a:avLst/>
          </a:prstGeom>
          <a:noFill/>
        </p:spPr>
        <p:txBody>
          <a:bodyPr wrap="square" rtlCol="0">
            <a:spAutoFit/>
          </a:bodyPr>
          <a:lstStyle/>
          <a:p>
            <a:r>
              <a:rPr lang="en-US" sz="4000" dirty="0"/>
              <a:t>=</a:t>
            </a:r>
          </a:p>
        </p:txBody>
      </p:sp>
      <p:sp>
        <p:nvSpPr>
          <p:cNvPr id="8" name="TextBox 7"/>
          <p:cNvSpPr txBox="1"/>
          <p:nvPr/>
        </p:nvSpPr>
        <p:spPr>
          <a:xfrm>
            <a:off x="6054320" y="4025432"/>
            <a:ext cx="694143" cy="707886"/>
          </a:xfrm>
          <a:prstGeom prst="rect">
            <a:avLst/>
          </a:prstGeom>
          <a:noFill/>
        </p:spPr>
        <p:txBody>
          <a:bodyPr wrap="square" rtlCol="0">
            <a:spAutoFit/>
          </a:bodyPr>
          <a:lstStyle/>
          <a:p>
            <a:r>
              <a:rPr lang="en-US" sz="4000" dirty="0"/>
              <a:t>-</a:t>
            </a:r>
          </a:p>
        </p:txBody>
      </p:sp>
    </p:spTree>
    <p:extLst>
      <p:ext uri="{BB962C8B-B14F-4D97-AF65-F5344CB8AC3E}">
        <p14:creationId xmlns:p14="http://schemas.microsoft.com/office/powerpoint/2010/main" val="15262283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Bilateral filtering</a:t>
            </a:r>
          </a:p>
        </p:txBody>
      </p:sp>
      <p:sp>
        <p:nvSpPr>
          <p:cNvPr id="7" name="Content Placeholder 6"/>
          <p:cNvSpPr>
            <a:spLocks noGrp="1"/>
          </p:cNvSpPr>
          <p:nvPr>
            <p:ph idx="1"/>
          </p:nvPr>
        </p:nvSpPr>
        <p:spPr>
          <a:xfrm>
            <a:off x="628650" y="5199399"/>
            <a:ext cx="7886700" cy="977564"/>
          </a:xfrm>
        </p:spPr>
        <p:txBody>
          <a:bodyPr/>
          <a:lstStyle/>
          <a:p>
            <a:r>
              <a:rPr lang="en-US" dirty="0"/>
              <a:t>Bilateral filter tries to smooth image but still </a:t>
            </a:r>
            <a:r>
              <a:rPr lang="en-US" dirty="0">
                <a:solidFill>
                  <a:srgbClr val="FF0000"/>
                </a:solidFill>
              </a:rPr>
              <a:t>preserve</a:t>
            </a:r>
            <a:r>
              <a:rPr lang="en-US" dirty="0"/>
              <a:t> edges</a:t>
            </a:r>
          </a:p>
        </p:txBody>
      </p:sp>
      <p:pic>
        <p:nvPicPr>
          <p:cNvPr id="4" name="Picture 5" descr="b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991" y="1581334"/>
            <a:ext cx="3580843" cy="300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5" name="Picture 14" descr="low_p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739" y="1563794"/>
            <a:ext cx="3600270" cy="3022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Lst>
        </p:spPr>
      </p:pic>
      <p:sp>
        <p:nvSpPr>
          <p:cNvPr id="6" name="TextBox 5"/>
          <p:cNvSpPr txBox="1"/>
          <p:nvPr/>
        </p:nvSpPr>
        <p:spPr>
          <a:xfrm>
            <a:off x="4338394" y="2856666"/>
            <a:ext cx="527282" cy="461665"/>
          </a:xfrm>
          <a:prstGeom prst="rect">
            <a:avLst/>
          </a:prstGeom>
          <a:noFill/>
        </p:spPr>
        <p:txBody>
          <a:bodyPr wrap="square" rtlCol="0">
            <a:spAutoFit/>
          </a:bodyPr>
          <a:lstStyle/>
          <a:p>
            <a:r>
              <a:rPr lang="en-US" sz="2400" dirty="0"/>
              <a:t>vs</a:t>
            </a:r>
          </a:p>
        </p:txBody>
      </p:sp>
    </p:spTree>
    <p:extLst>
      <p:ext uri="{BB962C8B-B14F-4D97-AF65-F5344CB8AC3E}">
        <p14:creationId xmlns:p14="http://schemas.microsoft.com/office/powerpoint/2010/main" val="26401796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9050"/>
            <a:ext cx="8223250" cy="6902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29700" name="Text Box 4"/>
          <p:cNvSpPr txBox="1">
            <a:spLocks noChangeArrowheads="1"/>
          </p:cNvSpPr>
          <p:nvPr/>
        </p:nvSpPr>
        <p:spPr bwMode="auto">
          <a:xfrm>
            <a:off x="4402138" y="377825"/>
            <a:ext cx="4056062" cy="1309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50000"/>
                    </a:srgbClr>
                  </a:outerShdw>
                </a:effectLst>
              </a14:hiddenEffects>
            </a:ext>
          </a:extLst>
        </p:spPr>
        <p:txBody>
          <a:bodyPr wrap="none">
            <a:spAutoFit/>
          </a:bodyPr>
          <a:lstStyle/>
          <a:p>
            <a:pPr algn="r">
              <a:defRPr/>
            </a:pPr>
            <a:r>
              <a:rPr lang="en-US" sz="2400" b="1">
                <a:solidFill>
                  <a:srgbClr val="000000"/>
                </a:solidFill>
                <a:latin typeface="Arial" charset="0"/>
                <a:ea typeface="ＭＳ Ｐゴシック" charset="0"/>
              </a:rPr>
              <a:t>increasing texture</a:t>
            </a:r>
            <a:br>
              <a:rPr lang="en-US" sz="2400" b="1">
                <a:solidFill>
                  <a:srgbClr val="000000"/>
                </a:solidFill>
                <a:latin typeface="Arial" charset="0"/>
                <a:ea typeface="ＭＳ Ｐゴシック" charset="0"/>
              </a:rPr>
            </a:br>
            <a:r>
              <a:rPr lang="en-US" sz="2400" b="1">
                <a:solidFill>
                  <a:srgbClr val="000000"/>
                </a:solidFill>
                <a:latin typeface="Arial" charset="0"/>
                <a:ea typeface="ＭＳ Ｐゴシック" charset="0"/>
              </a:rPr>
              <a:t>with Gaussian convolution</a:t>
            </a:r>
            <a:br>
              <a:rPr lang="en-US" sz="2400" b="1">
                <a:solidFill>
                  <a:srgbClr val="FFFF00"/>
                </a:solidFill>
                <a:latin typeface="Arial" charset="0"/>
                <a:ea typeface="ＭＳ Ｐゴシック" charset="0"/>
              </a:rPr>
            </a:br>
            <a:r>
              <a:rPr lang="en-US" sz="3200">
                <a:solidFill>
                  <a:srgbClr val="000000"/>
                </a:solidFill>
                <a:latin typeface="Arial Black" charset="0"/>
                <a:ea typeface="ＭＳ Ｐゴシック" charset="0"/>
              </a:rPr>
              <a:t>H A L O S</a:t>
            </a:r>
          </a:p>
        </p:txBody>
      </p:sp>
    </p:spTree>
    <p:extLst>
      <p:ext uri="{BB962C8B-B14F-4D97-AF65-F5344CB8AC3E}">
        <p14:creationId xmlns:p14="http://schemas.microsoft.com/office/powerpoint/2010/main" val="2209131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1123" name="Group 3"/>
          <p:cNvGraphicFramePr>
            <a:graphicFrameLocks noGrp="1"/>
          </p:cNvGraphicFramePr>
          <p:nvPr/>
        </p:nvGraphicFramePr>
        <p:xfrm>
          <a:off x="711200" y="2287588"/>
          <a:ext cx="3556000" cy="3424238"/>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r h="341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9"/>
                  </a:ext>
                </a:extLst>
              </a:tr>
            </a:tbl>
          </a:graphicData>
        </a:graphic>
      </p:graphicFrame>
      <p:graphicFrame>
        <p:nvGraphicFramePr>
          <p:cNvPr id="261247" name="Group 127"/>
          <p:cNvGraphicFramePr>
            <a:graphicFrameLocks noGrp="1"/>
          </p:cNvGraphicFramePr>
          <p:nvPr/>
        </p:nvGraphicFramePr>
        <p:xfrm>
          <a:off x="4724400" y="2286000"/>
          <a:ext cx="3581400" cy="3429002"/>
        </p:xfrm>
        <a:graphic>
          <a:graphicData uri="http://schemas.openxmlformats.org/drawingml/2006/table">
            <a:tbl>
              <a:tblPr/>
              <a:tblGrid>
                <a:gridCol w="358775">
                  <a:extLst>
                    <a:ext uri="{9D8B030D-6E8A-4147-A177-3AD203B41FA5}">
                      <a16:colId xmlns:a16="http://schemas.microsoft.com/office/drawing/2014/main" val="20000"/>
                    </a:ext>
                  </a:extLst>
                </a:gridCol>
                <a:gridCol w="358775">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8775">
                  <a:extLst>
                    <a:ext uri="{9D8B030D-6E8A-4147-A177-3AD203B41FA5}">
                      <a16:colId xmlns:a16="http://schemas.microsoft.com/office/drawing/2014/main" val="20003"/>
                    </a:ext>
                  </a:extLst>
                </a:gridCol>
                <a:gridCol w="358775">
                  <a:extLst>
                    <a:ext uri="{9D8B030D-6E8A-4147-A177-3AD203B41FA5}">
                      <a16:colId xmlns:a16="http://schemas.microsoft.com/office/drawing/2014/main" val="20004"/>
                    </a:ext>
                  </a:extLst>
                </a:gridCol>
                <a:gridCol w="358775">
                  <a:extLst>
                    <a:ext uri="{9D8B030D-6E8A-4147-A177-3AD203B41FA5}">
                      <a16:colId xmlns:a16="http://schemas.microsoft.com/office/drawing/2014/main" val="20005"/>
                    </a:ext>
                  </a:extLst>
                </a:gridCol>
                <a:gridCol w="358775">
                  <a:extLst>
                    <a:ext uri="{9D8B030D-6E8A-4147-A177-3AD203B41FA5}">
                      <a16:colId xmlns:a16="http://schemas.microsoft.com/office/drawing/2014/main" val="20006"/>
                    </a:ext>
                  </a:extLst>
                </a:gridCol>
                <a:gridCol w="355600">
                  <a:extLst>
                    <a:ext uri="{9D8B030D-6E8A-4147-A177-3AD203B41FA5}">
                      <a16:colId xmlns:a16="http://schemas.microsoft.com/office/drawing/2014/main" val="20007"/>
                    </a:ext>
                  </a:extLst>
                </a:gridCol>
                <a:gridCol w="358775">
                  <a:extLst>
                    <a:ext uri="{9D8B030D-6E8A-4147-A177-3AD203B41FA5}">
                      <a16:colId xmlns:a16="http://schemas.microsoft.com/office/drawing/2014/main" val="20008"/>
                    </a:ext>
                  </a:extLst>
                </a:gridCol>
                <a:gridCol w="358775">
                  <a:extLst>
                    <a:ext uri="{9D8B030D-6E8A-4147-A177-3AD203B41FA5}">
                      <a16:colId xmlns:a16="http://schemas.microsoft.com/office/drawing/2014/main" val="20009"/>
                    </a:ext>
                  </a:extLst>
                </a:gridCol>
              </a:tblGrid>
              <a:tr h="328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900" b="0" i="0" u="none" strike="noStrike" cap="none" normalizeH="0" baseline="0">
                        <a:ln>
                          <a:noFill/>
                        </a:ln>
                        <a:solidFill>
                          <a:schemeClr val="tx1"/>
                        </a:solidFill>
                        <a:effectLst/>
                        <a:latin typeface="Futura Bk BT" pitchFamily="34" charset="0"/>
                      </a:endParaRP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61371" name="Rectangle 251"/>
          <p:cNvSpPr>
            <a:spLocks noChangeArrowheads="1"/>
          </p:cNvSpPr>
          <p:nvPr/>
        </p:nvSpPr>
        <p:spPr bwMode="auto">
          <a:xfrm>
            <a:off x="5105400" y="2590800"/>
            <a:ext cx="365125" cy="381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261500" name="Group 380"/>
          <p:cNvGraphicFramePr>
            <a:graphicFrameLocks noGrp="1"/>
          </p:cNvGraphicFramePr>
          <p:nvPr/>
        </p:nvGraphicFramePr>
        <p:xfrm>
          <a:off x="711200" y="2287588"/>
          <a:ext cx="3556000" cy="3471863"/>
        </p:xfrm>
        <a:graphic>
          <a:graphicData uri="http://schemas.openxmlformats.org/drawingml/2006/table">
            <a:tbl>
              <a:tblPr/>
              <a:tblGrid>
                <a:gridCol w="355600">
                  <a:extLst>
                    <a:ext uri="{9D8B030D-6E8A-4147-A177-3AD203B41FA5}">
                      <a16:colId xmlns:a16="http://schemas.microsoft.com/office/drawing/2014/main" val="20000"/>
                    </a:ext>
                  </a:extLst>
                </a:gridCol>
                <a:gridCol w="355600">
                  <a:extLst>
                    <a:ext uri="{9D8B030D-6E8A-4147-A177-3AD203B41FA5}">
                      <a16:colId xmlns:a16="http://schemas.microsoft.com/office/drawing/2014/main" val="20001"/>
                    </a:ext>
                  </a:extLst>
                </a:gridCol>
                <a:gridCol w="355600">
                  <a:extLst>
                    <a:ext uri="{9D8B030D-6E8A-4147-A177-3AD203B41FA5}">
                      <a16:colId xmlns:a16="http://schemas.microsoft.com/office/drawing/2014/main" val="20002"/>
                    </a:ext>
                  </a:extLst>
                </a:gridCol>
                <a:gridCol w="355600">
                  <a:extLst>
                    <a:ext uri="{9D8B030D-6E8A-4147-A177-3AD203B41FA5}">
                      <a16:colId xmlns:a16="http://schemas.microsoft.com/office/drawing/2014/main" val="20003"/>
                    </a:ext>
                  </a:extLst>
                </a:gridCol>
                <a:gridCol w="355600">
                  <a:extLst>
                    <a:ext uri="{9D8B030D-6E8A-4147-A177-3AD203B41FA5}">
                      <a16:colId xmlns:a16="http://schemas.microsoft.com/office/drawing/2014/main" val="20004"/>
                    </a:ext>
                  </a:extLst>
                </a:gridCol>
                <a:gridCol w="355600">
                  <a:extLst>
                    <a:ext uri="{9D8B030D-6E8A-4147-A177-3AD203B41FA5}">
                      <a16:colId xmlns:a16="http://schemas.microsoft.com/office/drawing/2014/main" val="20005"/>
                    </a:ext>
                  </a:extLst>
                </a:gridCol>
                <a:gridCol w="355600">
                  <a:extLst>
                    <a:ext uri="{9D8B030D-6E8A-4147-A177-3AD203B41FA5}">
                      <a16:colId xmlns:a16="http://schemas.microsoft.com/office/drawing/2014/main" val="20006"/>
                    </a:ext>
                  </a:extLst>
                </a:gridCol>
                <a:gridCol w="369888">
                  <a:extLst>
                    <a:ext uri="{9D8B030D-6E8A-4147-A177-3AD203B41FA5}">
                      <a16:colId xmlns:a16="http://schemas.microsoft.com/office/drawing/2014/main" val="20007"/>
                    </a:ext>
                  </a:extLst>
                </a:gridCol>
                <a:gridCol w="341312">
                  <a:extLst>
                    <a:ext uri="{9D8B030D-6E8A-4147-A177-3AD203B41FA5}">
                      <a16:colId xmlns:a16="http://schemas.microsoft.com/office/drawing/2014/main" val="20008"/>
                    </a:ext>
                  </a:extLst>
                </a:gridCol>
                <a:gridCol w="355600">
                  <a:extLst>
                    <a:ext uri="{9D8B030D-6E8A-4147-A177-3AD203B41FA5}">
                      <a16:colId xmlns:a16="http://schemas.microsoft.com/office/drawing/2014/main" val="20009"/>
                    </a:ext>
                  </a:extLst>
                </a:gridCol>
              </a:tblGrid>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0"/>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1"/>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2"/>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3"/>
                  </a:ext>
                </a:extLst>
              </a:tr>
              <a:tr h="3889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4"/>
                  </a:ext>
                </a:extLst>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5"/>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6"/>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7"/>
                  </a:ext>
                </a:extLst>
              </a:tr>
              <a:tr h="342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90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8F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8"/>
                  </a:ext>
                </a:extLst>
              </a:tr>
              <a:tr h="339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0" i="0" u="none" strike="noStrike" cap="none" normalizeH="0" baseline="0">
                          <a:ln>
                            <a:noFill/>
                          </a:ln>
                          <a:solidFill>
                            <a:schemeClr val="tx1"/>
                          </a:solidFill>
                          <a:effectLst/>
                          <a:latin typeface="Futura Bk BT" pitchFamily="34" charset="0"/>
                        </a:rPr>
                        <a:t>0</a:t>
                      </a:r>
                    </a:p>
                  </a:txBody>
                  <a:tcPr marL="0" marR="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4D4D4D"/>
                    </a:solidFill>
                  </a:tcPr>
                </a:tc>
                <a:extLst>
                  <a:ext uri="{0D108BD9-81ED-4DB2-BD59-A6C34878D82A}">
                    <a16:rowId xmlns:a16="http://schemas.microsoft.com/office/drawing/2014/main" val="10009"/>
                  </a:ext>
                </a:extLst>
              </a:tr>
            </a:tbl>
          </a:graphicData>
        </a:graphic>
      </p:graphicFrame>
      <p:sp>
        <p:nvSpPr>
          <p:cNvPr id="261495" name="Rectangle 375"/>
          <p:cNvSpPr>
            <a:spLocks noChangeArrowheads="1"/>
          </p:cNvSpPr>
          <p:nvPr/>
        </p:nvSpPr>
        <p:spPr bwMode="auto">
          <a:xfrm>
            <a:off x="685800" y="2286000"/>
            <a:ext cx="1066800" cy="990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sp>
        <p:nvSpPr>
          <p:cNvPr id="36213" name="Text Box 376"/>
          <p:cNvSpPr txBox="1">
            <a:spLocks noChangeArrowheads="1"/>
          </p:cNvSpPr>
          <p:nvPr/>
        </p:nvSpPr>
        <p:spPr bwMode="auto">
          <a:xfrm>
            <a:off x="7762875" y="6550025"/>
            <a:ext cx="1381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400" dirty="0">
                <a:solidFill>
                  <a:schemeClr val="bg1">
                    <a:lumMod val="50000"/>
                  </a:schemeClr>
                </a:solidFill>
              </a:rPr>
              <a:t>Credit: S. Seitz</a:t>
            </a:r>
          </a:p>
        </p:txBody>
      </p:sp>
      <p:sp>
        <p:nvSpPr>
          <p:cNvPr id="261499" name="Rectangle 379"/>
          <p:cNvSpPr>
            <a:spLocks noChangeArrowheads="1"/>
          </p:cNvSpPr>
          <p:nvPr/>
        </p:nvSpPr>
        <p:spPr bwMode="auto">
          <a:xfrm>
            <a:off x="5181600" y="2667000"/>
            <a:ext cx="152400" cy="228600"/>
          </a:xfrm>
          <a:prstGeom prst="rect">
            <a:avLst/>
          </a:prstGeom>
          <a:solidFill>
            <a:schemeClr val="bg1"/>
          </a:solidFill>
          <a:ln>
            <a:noFill/>
          </a:ln>
          <a:extLst>
            <a:ext uri="{91240B29-F687-4F45-9708-019B960494DF}">
              <a14:hiddenLine xmlns:a14="http://schemas.microsoft.com/office/drawing/2010/main" w="63500">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solidFill>
                <a:prstClr val="black"/>
              </a:solidFill>
            </a:endParaRPr>
          </a:p>
        </p:txBody>
      </p:sp>
      <p:graphicFrame>
        <p:nvGraphicFramePr>
          <p:cNvPr id="36216" name="Object 3"/>
          <p:cNvGraphicFramePr>
            <a:graphicFrameLocks noChangeAspect="1"/>
          </p:cNvGraphicFramePr>
          <p:nvPr/>
        </p:nvGraphicFramePr>
        <p:xfrm>
          <a:off x="5708650" y="1238250"/>
          <a:ext cx="1509713" cy="935038"/>
        </p:xfrm>
        <a:graphic>
          <a:graphicData uri="http://schemas.openxmlformats.org/presentationml/2006/ole">
            <mc:AlternateContent xmlns:mc="http://schemas.openxmlformats.org/markup-compatibility/2006">
              <mc:Choice xmlns:v="urn:schemas-microsoft-com:vml" Requires="v">
                <p:oleObj spid="_x0000_s11510" name="Equation" r:id="rId5" imgW="330057" imgH="203112" progId="Equation.3">
                  <p:embed/>
                </p:oleObj>
              </mc:Choice>
              <mc:Fallback>
                <p:oleObj name="Equation" r:id="rId5" imgW="330057" imgH="203112"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08650" y="1238250"/>
                        <a:ext cx="1509713"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217" name="Object 4"/>
          <p:cNvGraphicFramePr>
            <a:graphicFrameLocks noChangeAspect="1"/>
          </p:cNvGraphicFramePr>
          <p:nvPr>
            <p:extLst/>
          </p:nvPr>
        </p:nvGraphicFramePr>
        <p:xfrm>
          <a:off x="1679575" y="1295400"/>
          <a:ext cx="1452563" cy="936625"/>
        </p:xfrm>
        <a:graphic>
          <a:graphicData uri="http://schemas.openxmlformats.org/presentationml/2006/ole">
            <mc:AlternateContent xmlns:mc="http://schemas.openxmlformats.org/markup-compatibility/2006">
              <mc:Choice xmlns:v="urn:schemas-microsoft-com:vml" Requires="v">
                <p:oleObj spid="_x0000_s11511" name="Equation" r:id="rId7" imgW="317160" imgH="203040" progId="Equation.3">
                  <p:embed/>
                </p:oleObj>
              </mc:Choice>
              <mc:Fallback>
                <p:oleObj name="Equation" r:id="rId7" imgW="317160" imgH="203040" progId="Equation.3">
                  <p:embed/>
                  <p:pic>
                    <p:nvPicPr>
                      <p:cNvPr id="0" name=""/>
                      <p:cNvPicPr>
                        <a:picLocks noChangeAspect="1" noChangeArrowheads="1"/>
                      </p:cNvPicPr>
                      <p:nvPr/>
                    </p:nvPicPr>
                    <p:blipFill>
                      <a:blip r:embed="rId8"/>
                      <a:srcRect/>
                      <a:stretch>
                        <a:fillRect/>
                      </a:stretch>
                    </p:blipFill>
                    <p:spPr bwMode="auto">
                      <a:xfrm>
                        <a:off x="1679575" y="1295400"/>
                        <a:ext cx="1452563"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16"/>
          <p:cNvSpPr txBox="1">
            <a:spLocks noChangeArrowheads="1"/>
          </p:cNvSpPr>
          <p:nvPr/>
        </p:nvSpPr>
        <p:spPr>
          <a:xfrm>
            <a:off x="457200" y="0"/>
            <a:ext cx="8229600" cy="1143000"/>
          </a:xfrm>
          <a:prstGeom prst="rect">
            <a:avLst/>
          </a:prstGeom>
          <a:noFill/>
        </p:spPr>
        <p:txBody>
          <a:bodyPr/>
          <a:lstStyle/>
          <a:p>
            <a:pPr>
              <a:defRPr/>
            </a:pPr>
            <a:r>
              <a:rPr lang="en-US" sz="3600" dirty="0">
                <a:solidFill>
                  <a:prstClr val="black"/>
                </a:solidFill>
                <a:latin typeface="Calibri"/>
                <a:cs typeface="Arial" panose="020B0604020202020204" pitchFamily="34" charset="0"/>
              </a:rPr>
              <a:t>Image filtering</a:t>
            </a:r>
          </a:p>
        </p:txBody>
      </p:sp>
      <p:grpSp>
        <p:nvGrpSpPr>
          <p:cNvPr id="36219" name="Group 4"/>
          <p:cNvGrpSpPr>
            <a:grpSpLocks noChangeAspect="1"/>
          </p:cNvGrpSpPr>
          <p:nvPr/>
        </p:nvGrpSpPr>
        <p:grpSpPr bwMode="auto">
          <a:xfrm>
            <a:off x="7543800" y="304800"/>
            <a:ext cx="1143000" cy="973138"/>
            <a:chOff x="3799" y="2064"/>
            <a:chExt cx="1433" cy="1136"/>
          </a:xfrm>
        </p:grpSpPr>
        <p:grpSp>
          <p:nvGrpSpPr>
            <p:cNvPr id="36221" name="Group 5"/>
            <p:cNvGrpSpPr>
              <a:grpSpLocks/>
            </p:cNvGrpSpPr>
            <p:nvPr/>
          </p:nvGrpSpPr>
          <p:grpSpPr bwMode="auto">
            <a:xfrm>
              <a:off x="4080" y="2064"/>
              <a:ext cx="1152" cy="1136"/>
              <a:chOff x="144" y="144"/>
              <a:chExt cx="1152" cy="1136"/>
            </a:xfrm>
          </p:grpSpPr>
          <p:sp>
            <p:nvSpPr>
              <p:cNvPr id="36223" name="Rectangle 6"/>
              <p:cNvSpPr>
                <a:spLocks noChangeArrowheads="1"/>
              </p:cNvSpPr>
              <p:nvPr/>
            </p:nvSpPr>
            <p:spPr bwMode="auto">
              <a:xfrm>
                <a:off x="912"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24" name="Rectangle 7"/>
              <p:cNvSpPr>
                <a:spLocks noChangeArrowheads="1"/>
              </p:cNvSpPr>
              <p:nvPr/>
            </p:nvSpPr>
            <p:spPr bwMode="auto">
              <a:xfrm>
                <a:off x="528"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25" name="Rectangle 8"/>
              <p:cNvSpPr>
                <a:spLocks noChangeArrowheads="1"/>
              </p:cNvSpPr>
              <p:nvPr/>
            </p:nvSpPr>
            <p:spPr bwMode="auto">
              <a:xfrm>
                <a:off x="144" y="901"/>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26" name="Rectangle 9"/>
              <p:cNvSpPr>
                <a:spLocks noChangeArrowheads="1"/>
              </p:cNvSpPr>
              <p:nvPr/>
            </p:nvSpPr>
            <p:spPr bwMode="auto">
              <a:xfrm>
                <a:off x="912"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27" name="Rectangle 10"/>
              <p:cNvSpPr>
                <a:spLocks noChangeArrowheads="1"/>
              </p:cNvSpPr>
              <p:nvPr/>
            </p:nvSpPr>
            <p:spPr bwMode="auto">
              <a:xfrm>
                <a:off x="528"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28" name="Rectangle 11"/>
              <p:cNvSpPr>
                <a:spLocks noChangeArrowheads="1"/>
              </p:cNvSpPr>
              <p:nvPr/>
            </p:nvSpPr>
            <p:spPr bwMode="auto">
              <a:xfrm>
                <a:off x="144" y="523"/>
                <a:ext cx="384" cy="37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29" name="Rectangle 12"/>
              <p:cNvSpPr>
                <a:spLocks noChangeArrowheads="1"/>
              </p:cNvSpPr>
              <p:nvPr/>
            </p:nvSpPr>
            <p:spPr bwMode="auto">
              <a:xfrm>
                <a:off x="912"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30" name="Rectangle 13"/>
              <p:cNvSpPr>
                <a:spLocks noChangeArrowheads="1"/>
              </p:cNvSpPr>
              <p:nvPr/>
            </p:nvSpPr>
            <p:spPr bwMode="auto">
              <a:xfrm>
                <a:off x="528"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31" name="Rectangle 14"/>
              <p:cNvSpPr>
                <a:spLocks noChangeArrowheads="1"/>
              </p:cNvSpPr>
              <p:nvPr/>
            </p:nvSpPr>
            <p:spPr bwMode="auto">
              <a:xfrm>
                <a:off x="144" y="144"/>
                <a:ext cx="384" cy="379"/>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pPr>
                <a:r>
                  <a:rPr lang="en-US" altLang="en-US" sz="1200">
                    <a:solidFill>
                      <a:prstClr val="black"/>
                    </a:solidFill>
                  </a:rPr>
                  <a:t>1</a:t>
                </a:r>
              </a:p>
            </p:txBody>
          </p:sp>
          <p:sp>
            <p:nvSpPr>
              <p:cNvPr id="36232" name="Line 15"/>
              <p:cNvSpPr>
                <a:spLocks noChangeShapeType="1"/>
              </p:cNvSpPr>
              <p:nvPr/>
            </p:nvSpPr>
            <p:spPr bwMode="auto">
              <a:xfrm>
                <a:off x="144" y="144"/>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233" name="Line 16"/>
              <p:cNvSpPr>
                <a:spLocks noChangeShapeType="1"/>
              </p:cNvSpPr>
              <p:nvPr/>
            </p:nvSpPr>
            <p:spPr bwMode="auto">
              <a:xfrm>
                <a:off x="144" y="523"/>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234" name="Line 17"/>
              <p:cNvSpPr>
                <a:spLocks noChangeShapeType="1"/>
              </p:cNvSpPr>
              <p:nvPr/>
            </p:nvSpPr>
            <p:spPr bwMode="auto">
              <a:xfrm>
                <a:off x="144" y="901"/>
                <a:ext cx="115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235" name="Line 18"/>
              <p:cNvSpPr>
                <a:spLocks noChangeShapeType="1"/>
              </p:cNvSpPr>
              <p:nvPr/>
            </p:nvSpPr>
            <p:spPr bwMode="auto">
              <a:xfrm>
                <a:off x="144" y="1280"/>
                <a:ext cx="1152"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236" name="Line 19"/>
              <p:cNvSpPr>
                <a:spLocks noChangeShapeType="1"/>
              </p:cNvSpPr>
              <p:nvPr/>
            </p:nvSpPr>
            <p:spPr bwMode="auto">
              <a:xfrm>
                <a:off x="144"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237" name="Line 20"/>
              <p:cNvSpPr>
                <a:spLocks noChangeShapeType="1"/>
              </p:cNvSpPr>
              <p:nvPr/>
            </p:nvSpPr>
            <p:spPr bwMode="auto">
              <a:xfrm>
                <a:off x="528"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238" name="Line 21"/>
              <p:cNvSpPr>
                <a:spLocks noChangeShapeType="1"/>
              </p:cNvSpPr>
              <p:nvPr/>
            </p:nvSpPr>
            <p:spPr bwMode="auto">
              <a:xfrm>
                <a:off x="912" y="144"/>
                <a:ext cx="0" cy="11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sp>
            <p:nvSpPr>
              <p:cNvPr id="36239" name="Line 22"/>
              <p:cNvSpPr>
                <a:spLocks noChangeShapeType="1"/>
              </p:cNvSpPr>
              <p:nvPr/>
            </p:nvSpPr>
            <p:spPr bwMode="auto">
              <a:xfrm>
                <a:off x="1296" y="144"/>
                <a:ext cx="0" cy="1136"/>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lIns="0" tIns="0" rIns="0" bIns="0" anchor="ctr" anchorCtr="1"/>
              <a:lstStyle/>
              <a:p>
                <a:endParaRPr lang="en-US">
                  <a:solidFill>
                    <a:prstClr val="black"/>
                  </a:solidFill>
                  <a:latin typeface="Arial" panose="020B0604020202020204" pitchFamily="34" charset="0"/>
                  <a:cs typeface="Arial" panose="020B0604020202020204" pitchFamily="34" charset="0"/>
                </a:endParaRPr>
              </a:p>
            </p:txBody>
          </p:sp>
        </p:grpSp>
        <p:pic>
          <p:nvPicPr>
            <p:cNvPr id="36222" name="Picture 23" descr="txp_fig"/>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 y="2352"/>
              <a:ext cx="192"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6220" name="Object 26"/>
          <p:cNvGraphicFramePr>
            <a:graphicFrameLocks noChangeAspect="1"/>
          </p:cNvGraphicFramePr>
          <p:nvPr>
            <p:extLst/>
          </p:nvPr>
        </p:nvGraphicFramePr>
        <p:xfrm>
          <a:off x="6442075" y="533400"/>
          <a:ext cx="1092200" cy="563563"/>
        </p:xfrm>
        <a:graphic>
          <a:graphicData uri="http://schemas.openxmlformats.org/presentationml/2006/ole">
            <mc:AlternateContent xmlns:mc="http://schemas.openxmlformats.org/markup-compatibility/2006">
              <mc:Choice xmlns:v="urn:schemas-microsoft-com:vml" Requires="v">
                <p:oleObj spid="_x0000_s11512" name="Equation" r:id="rId10" imgW="393480" imgH="203040" progId="Equation.3">
                  <p:embed/>
                </p:oleObj>
              </mc:Choice>
              <mc:Fallback>
                <p:oleObj name="Equation" r:id="rId10" imgW="393480" imgH="203040" progId="Equation.3">
                  <p:embed/>
                  <p:pic>
                    <p:nvPicPr>
                      <p:cNvPr id="0" name=""/>
                      <p:cNvPicPr>
                        <a:picLocks noChangeAspect="1" noChangeArrowheads="1"/>
                      </p:cNvPicPr>
                      <p:nvPr/>
                    </p:nvPicPr>
                    <p:blipFill>
                      <a:blip r:embed="rId11"/>
                      <a:srcRect/>
                      <a:stretch>
                        <a:fillRect/>
                      </a:stretch>
                    </p:blipFill>
                    <p:spPr bwMode="auto">
                      <a:xfrm>
                        <a:off x="6442075" y="533400"/>
                        <a:ext cx="1092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5"/>
          <p:cNvGraphicFramePr>
            <a:graphicFrameLocks noChangeAspect="1"/>
          </p:cNvGraphicFramePr>
          <p:nvPr>
            <p:extLst/>
          </p:nvPr>
        </p:nvGraphicFramePr>
        <p:xfrm>
          <a:off x="1866900" y="5943600"/>
          <a:ext cx="5027613" cy="874713"/>
        </p:xfrm>
        <a:graphic>
          <a:graphicData uri="http://schemas.openxmlformats.org/presentationml/2006/ole">
            <mc:AlternateContent xmlns:mc="http://schemas.openxmlformats.org/markup-compatibility/2006">
              <mc:Choice xmlns:v="urn:schemas-microsoft-com:vml" Requires="v">
                <p:oleObj spid="_x0000_s11513" name="Equation" r:id="rId12" imgW="2044440" imgH="355320" progId="Equation.3">
                  <p:embed/>
                </p:oleObj>
              </mc:Choice>
              <mc:Fallback>
                <p:oleObj name="Equation" r:id="rId12" imgW="2044440" imgH="355320" progId="Equation.3">
                  <p:embed/>
                  <p:pic>
                    <p:nvPicPr>
                      <p:cNvPr id="0" name=""/>
                      <p:cNvPicPr>
                        <a:picLocks noChangeAspect="1" noChangeArrowheads="1"/>
                      </p:cNvPicPr>
                      <p:nvPr/>
                    </p:nvPicPr>
                    <p:blipFill>
                      <a:blip r:embed="rId13"/>
                      <a:srcRect/>
                      <a:stretch>
                        <a:fillRect/>
                      </a:stretch>
                    </p:blipFill>
                    <p:spPr bwMode="auto">
                      <a:xfrm>
                        <a:off x="1866900" y="5943600"/>
                        <a:ext cx="5027613"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23132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14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1371"/>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2614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371" grpId="0" animBg="1"/>
      <p:bldP spid="261495" grpId="0" animBg="1"/>
      <p:bldP spid="26149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descr="hi_t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0638"/>
            <a:ext cx="8223250" cy="690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
        <p:nvSpPr>
          <p:cNvPr id="30724" name="Text Box 4"/>
          <p:cNvSpPr txBox="1">
            <a:spLocks noChangeArrowheads="1"/>
          </p:cNvSpPr>
          <p:nvPr/>
        </p:nvSpPr>
        <p:spPr bwMode="auto">
          <a:xfrm>
            <a:off x="4960938" y="377825"/>
            <a:ext cx="3497262" cy="1309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50000"/>
                    </a:srgbClr>
                  </a:outerShdw>
                </a:effectLst>
              </a14:hiddenEffects>
            </a:ext>
          </a:extLst>
        </p:spPr>
        <p:txBody>
          <a:bodyPr wrap="none">
            <a:spAutoFit/>
          </a:bodyPr>
          <a:lstStyle/>
          <a:p>
            <a:pPr algn="r">
              <a:defRPr/>
            </a:pPr>
            <a:r>
              <a:rPr lang="en-US" sz="2400" b="1">
                <a:solidFill>
                  <a:srgbClr val="000000"/>
                </a:solidFill>
                <a:latin typeface="Arial" charset="0"/>
                <a:ea typeface="ＭＳ Ｐゴシック" charset="0"/>
              </a:rPr>
              <a:t>increasing texture</a:t>
            </a:r>
            <a:br>
              <a:rPr lang="en-US" sz="2400" b="1">
                <a:solidFill>
                  <a:srgbClr val="000000"/>
                </a:solidFill>
                <a:latin typeface="Arial" charset="0"/>
                <a:ea typeface="ＭＳ Ｐゴシック" charset="0"/>
              </a:rPr>
            </a:br>
            <a:r>
              <a:rPr lang="en-US" sz="2400" b="1">
                <a:solidFill>
                  <a:srgbClr val="000000"/>
                </a:solidFill>
                <a:latin typeface="Arial" charset="0"/>
                <a:ea typeface="ＭＳ Ｐゴシック" charset="0"/>
              </a:rPr>
              <a:t>with bilateral filter</a:t>
            </a:r>
            <a:br>
              <a:rPr lang="en-US" sz="2400" b="1">
                <a:solidFill>
                  <a:srgbClr val="FFFF00"/>
                </a:solidFill>
                <a:latin typeface="Arial" charset="0"/>
                <a:ea typeface="ＭＳ Ｐゴシック" charset="0"/>
              </a:rPr>
            </a:br>
            <a:r>
              <a:rPr lang="en-US" sz="3200">
                <a:solidFill>
                  <a:srgbClr val="000000"/>
                </a:solidFill>
                <a:latin typeface="Arial Black" charset="0"/>
                <a:ea typeface="ＭＳ Ｐゴシック" charset="0"/>
              </a:rPr>
              <a:t>N O   H A L O S</a:t>
            </a:r>
          </a:p>
        </p:txBody>
      </p:sp>
    </p:spTree>
    <p:extLst>
      <p:ext uri="{BB962C8B-B14F-4D97-AF65-F5344CB8AC3E}">
        <p14:creationId xmlns:p14="http://schemas.microsoft.com/office/powerpoint/2010/main" val="30109657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lum bright="18000"/>
            <a:extLst>
              <a:ext uri="{28A0092B-C50C-407E-A947-70E740481C1C}">
                <a14:useLocalDpi xmlns:a14="http://schemas.microsoft.com/office/drawing/2010/main" val="0"/>
              </a:ext>
            </a:extLst>
          </a:blip>
          <a:srcRect/>
          <a:stretch>
            <a:fillRect/>
          </a:stretch>
        </p:blipFill>
        <p:spPr bwMode="auto">
          <a:xfrm>
            <a:off x="741363" y="2354263"/>
            <a:ext cx="1981200" cy="100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6146" name="Picture 3" descr="inp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28800"/>
            <a:ext cx="5564188"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4" name="Group 4"/>
          <p:cNvGrpSpPr>
            <a:grpSpLocks/>
          </p:cNvGrpSpPr>
          <p:nvPr/>
        </p:nvGrpSpPr>
        <p:grpSpPr bwMode="auto">
          <a:xfrm>
            <a:off x="0" y="4475163"/>
            <a:ext cx="5562600" cy="1787525"/>
            <a:chOff x="288" y="2352"/>
            <a:chExt cx="2448" cy="787"/>
          </a:xfrm>
        </p:grpSpPr>
        <p:pic>
          <p:nvPicPr>
            <p:cNvPr id="6185" name="Picture 5" descr="w35"/>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398" y="2606"/>
              <a:ext cx="228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6" name="Picture 6" descr="inp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 y="2352"/>
              <a:ext cx="2448" cy="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Oval 7"/>
            <p:cNvSpPr>
              <a:spLocks noChangeArrowheads="1"/>
            </p:cNvSpPr>
            <p:nvPr/>
          </p:nvSpPr>
          <p:spPr bwMode="auto">
            <a:xfrm>
              <a:off x="1021" y="2552"/>
              <a:ext cx="46" cy="45"/>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sp>
        <p:nvSpPr>
          <p:cNvPr id="10248" name="Oval 8"/>
          <p:cNvSpPr>
            <a:spLocks noChangeArrowheads="1"/>
          </p:cNvSpPr>
          <p:nvPr/>
        </p:nvSpPr>
        <p:spPr bwMode="auto">
          <a:xfrm>
            <a:off x="1665288" y="2284413"/>
            <a:ext cx="104775" cy="1016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50" name="Rectangle 10"/>
          <p:cNvSpPr>
            <a:spLocks noChangeArrowheads="1"/>
          </p:cNvSpPr>
          <p:nvPr/>
        </p:nvSpPr>
        <p:spPr bwMode="auto">
          <a:xfrm>
            <a:off x="2895600" y="1600200"/>
            <a:ext cx="2667000" cy="52578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Arial" charset="0"/>
              <a:ea typeface="ＭＳ Ｐゴシック" charset="0"/>
            </a:endParaRPr>
          </a:p>
        </p:txBody>
      </p:sp>
      <p:sp>
        <p:nvSpPr>
          <p:cNvPr id="10251" name="Rectangle 11"/>
          <p:cNvSpPr>
            <a:spLocks noGrp="1" noChangeArrowheads="1"/>
          </p:cNvSpPr>
          <p:nvPr>
            <p:ph type="title"/>
          </p:nvPr>
        </p:nvSpPr>
        <p:spPr/>
        <p:txBody>
          <a:bodyPr/>
          <a:lstStyle/>
          <a:p>
            <a:pPr eaLnBrk="1" hangingPunct="1">
              <a:defRPr/>
            </a:pPr>
            <a:r>
              <a:rPr lang="en-US"/>
              <a:t>Definition</a:t>
            </a:r>
          </a:p>
        </p:txBody>
      </p:sp>
      <p:pic>
        <p:nvPicPr>
          <p:cNvPr id="10252" name="Picture 1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13125" y="4679950"/>
            <a:ext cx="5730875"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10253" name="Group 13"/>
          <p:cNvGrpSpPr>
            <a:grpSpLocks/>
          </p:cNvGrpSpPr>
          <p:nvPr/>
        </p:nvGrpSpPr>
        <p:grpSpPr bwMode="auto">
          <a:xfrm>
            <a:off x="5703888" y="4779963"/>
            <a:ext cx="1435100" cy="788987"/>
            <a:chOff x="3593" y="2450"/>
            <a:chExt cx="904" cy="497"/>
          </a:xfrm>
        </p:grpSpPr>
        <p:sp>
          <p:nvSpPr>
            <p:cNvPr id="10254" name="Rectangle 14"/>
            <p:cNvSpPr>
              <a:spLocks noChangeArrowheads="1"/>
            </p:cNvSpPr>
            <p:nvPr/>
          </p:nvSpPr>
          <p:spPr bwMode="auto">
            <a:xfrm>
              <a:off x="3593" y="2450"/>
              <a:ext cx="904" cy="245"/>
            </a:xfrm>
            <a:prstGeom prst="rect">
              <a:avLst/>
            </a:prstGeom>
            <a:noFill/>
            <a:ln w="38100">
              <a:solidFill>
                <a:srgbClr val="3366FF"/>
              </a:solidFill>
              <a:miter lim="800000"/>
              <a:headEnd/>
              <a:tailEnd/>
            </a:ln>
            <a:effectLst/>
            <a:extLst>
              <a:ext uri="{909E8E84-426E-40dd-AFC4-6F175D3DCCD1}">
                <a14:hiddenFill xmlns:a14="http://schemas.microsoft.com/office/drawing/2010/main" xmlns="">
                  <a:solidFill>
                    <a:srgbClr val="3366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55" name="Text Box 15"/>
            <p:cNvSpPr txBox="1">
              <a:spLocks noChangeArrowheads="1"/>
            </p:cNvSpPr>
            <p:nvPr/>
          </p:nvSpPr>
          <p:spPr bwMode="auto">
            <a:xfrm>
              <a:off x="3774" y="2697"/>
              <a:ext cx="542"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3366FF"/>
                  </a:solidFill>
                  <a:latin typeface="Arial" charset="0"/>
                  <a:ea typeface="ＭＳ Ｐゴシック" charset="0"/>
                </a:rPr>
                <a:t>space</a:t>
              </a:r>
            </a:p>
          </p:txBody>
        </p:sp>
      </p:grpSp>
      <p:grpSp>
        <p:nvGrpSpPr>
          <p:cNvPr id="10256" name="Group 16"/>
          <p:cNvGrpSpPr>
            <a:grpSpLocks/>
          </p:cNvGrpSpPr>
          <p:nvPr/>
        </p:nvGrpSpPr>
        <p:grpSpPr bwMode="auto">
          <a:xfrm>
            <a:off x="7181850" y="4779963"/>
            <a:ext cx="1546225" cy="788987"/>
            <a:chOff x="4524" y="2450"/>
            <a:chExt cx="974" cy="497"/>
          </a:xfrm>
        </p:grpSpPr>
        <p:sp>
          <p:nvSpPr>
            <p:cNvPr id="10257" name="Rectangle 17"/>
            <p:cNvSpPr>
              <a:spLocks noChangeArrowheads="1"/>
            </p:cNvSpPr>
            <p:nvPr/>
          </p:nvSpPr>
          <p:spPr bwMode="auto">
            <a:xfrm>
              <a:off x="4524" y="2450"/>
              <a:ext cx="974" cy="245"/>
            </a:xfrm>
            <a:prstGeom prst="rect">
              <a:avLst/>
            </a:prstGeom>
            <a:noFill/>
            <a:ln w="38100">
              <a:solidFill>
                <a:srgbClr val="99CC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58" name="Text Box 18"/>
            <p:cNvSpPr txBox="1">
              <a:spLocks noChangeArrowheads="1"/>
            </p:cNvSpPr>
            <p:nvPr/>
          </p:nvSpPr>
          <p:spPr bwMode="auto">
            <a:xfrm>
              <a:off x="4748" y="2697"/>
              <a:ext cx="525"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99CC00"/>
                  </a:solidFill>
                  <a:latin typeface="Arial" charset="0"/>
                  <a:ea typeface="ＭＳ Ｐゴシック" charset="0"/>
                </a:rPr>
                <a:t>range</a:t>
              </a:r>
            </a:p>
          </p:txBody>
        </p:sp>
      </p:grpSp>
      <p:grpSp>
        <p:nvGrpSpPr>
          <p:cNvPr id="10259" name="Group 19"/>
          <p:cNvGrpSpPr>
            <a:grpSpLocks/>
          </p:cNvGrpSpPr>
          <p:nvPr/>
        </p:nvGrpSpPr>
        <p:grpSpPr bwMode="auto">
          <a:xfrm>
            <a:off x="4102100" y="4624388"/>
            <a:ext cx="1695450" cy="1222375"/>
            <a:chOff x="2584" y="2352"/>
            <a:chExt cx="1068" cy="770"/>
          </a:xfrm>
        </p:grpSpPr>
        <p:sp>
          <p:nvSpPr>
            <p:cNvPr id="10260" name="Rectangle 20"/>
            <p:cNvSpPr>
              <a:spLocks noChangeArrowheads="1"/>
            </p:cNvSpPr>
            <p:nvPr/>
          </p:nvSpPr>
          <p:spPr bwMode="auto">
            <a:xfrm>
              <a:off x="2928" y="2352"/>
              <a:ext cx="381" cy="485"/>
            </a:xfrm>
            <a:prstGeom prst="rect">
              <a:avLst/>
            </a:prstGeom>
            <a:noFill/>
            <a:ln w="38100">
              <a:solidFill>
                <a:srgbClr val="FF66CC"/>
              </a:solidFill>
              <a:miter lim="800000"/>
              <a:headEnd/>
              <a:tailEnd/>
            </a:ln>
            <a:effectLst/>
            <a:extLst>
              <a:ext uri="{909E8E84-426E-40dd-AFC4-6F175D3DCCD1}">
                <a14:hiddenFill xmlns:a14="http://schemas.microsoft.com/office/drawing/2010/main" xmlns="">
                  <a:solidFill>
                    <a:srgbClr val="3366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61" name="Text Box 21"/>
            <p:cNvSpPr txBox="1">
              <a:spLocks noChangeArrowheads="1"/>
            </p:cNvSpPr>
            <p:nvPr/>
          </p:nvSpPr>
          <p:spPr bwMode="auto">
            <a:xfrm>
              <a:off x="2584" y="2872"/>
              <a:ext cx="1068"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FF66CC"/>
                  </a:solidFill>
                  <a:latin typeface="Arial" charset="0"/>
                  <a:ea typeface="ＭＳ Ｐゴシック" charset="0"/>
                </a:rPr>
                <a:t>normalization</a:t>
              </a:r>
            </a:p>
          </p:txBody>
        </p:sp>
      </p:grpSp>
      <p:pic>
        <p:nvPicPr>
          <p:cNvPr id="10262" name="Picture 2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0859" r="34570"/>
          <a:stretch>
            <a:fillRect/>
          </a:stretch>
        </p:blipFill>
        <p:spPr bwMode="auto">
          <a:xfrm>
            <a:off x="5181600" y="1905000"/>
            <a:ext cx="1981200"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6157" name="Group 23"/>
          <p:cNvGrpSpPr>
            <a:grpSpLocks/>
          </p:cNvGrpSpPr>
          <p:nvPr/>
        </p:nvGrpSpPr>
        <p:grpSpPr bwMode="auto">
          <a:xfrm>
            <a:off x="5703888" y="2005013"/>
            <a:ext cx="1435100" cy="788987"/>
            <a:chOff x="3593" y="2450"/>
            <a:chExt cx="904" cy="497"/>
          </a:xfrm>
        </p:grpSpPr>
        <p:sp>
          <p:nvSpPr>
            <p:cNvPr id="10264" name="Rectangle 24"/>
            <p:cNvSpPr>
              <a:spLocks noChangeArrowheads="1"/>
            </p:cNvSpPr>
            <p:nvPr/>
          </p:nvSpPr>
          <p:spPr bwMode="auto">
            <a:xfrm>
              <a:off x="3593" y="2450"/>
              <a:ext cx="904" cy="245"/>
            </a:xfrm>
            <a:prstGeom prst="rect">
              <a:avLst/>
            </a:prstGeom>
            <a:noFill/>
            <a:ln w="38100">
              <a:solidFill>
                <a:srgbClr val="3366FF"/>
              </a:solidFill>
              <a:miter lim="800000"/>
              <a:headEnd/>
              <a:tailEnd/>
            </a:ln>
            <a:effectLst/>
            <a:extLst>
              <a:ext uri="{909E8E84-426E-40dd-AFC4-6F175D3DCCD1}">
                <a14:hiddenFill xmlns:a14="http://schemas.microsoft.com/office/drawing/2010/main" xmlns="">
                  <a:solidFill>
                    <a:srgbClr val="3366FF"/>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65" name="Text Box 25"/>
            <p:cNvSpPr txBox="1">
              <a:spLocks noChangeArrowheads="1"/>
            </p:cNvSpPr>
            <p:nvPr/>
          </p:nvSpPr>
          <p:spPr bwMode="auto">
            <a:xfrm>
              <a:off x="3774" y="2697"/>
              <a:ext cx="542"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000">
                  <a:solidFill>
                    <a:srgbClr val="3366FF"/>
                  </a:solidFill>
                  <a:latin typeface="Arial" charset="0"/>
                  <a:ea typeface="ＭＳ Ｐゴシック" charset="0"/>
                </a:rPr>
                <a:t>space</a:t>
              </a:r>
            </a:p>
          </p:txBody>
        </p:sp>
      </p:grpSp>
      <p:pic>
        <p:nvPicPr>
          <p:cNvPr id="10266" name="Picture 26"/>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93074"/>
          <a:stretch>
            <a:fillRect/>
          </a:stretch>
        </p:blipFill>
        <p:spPr bwMode="auto">
          <a:xfrm>
            <a:off x="7162800" y="1905000"/>
            <a:ext cx="396875"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0267" name="Picture 27"/>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84044"/>
          <a:stretch>
            <a:fillRect/>
          </a:stretch>
        </p:blipFill>
        <p:spPr bwMode="auto">
          <a:xfrm>
            <a:off x="4179888" y="1905000"/>
            <a:ext cx="914400" cy="74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268" name="Text Box 28"/>
          <p:cNvSpPr txBox="1">
            <a:spLocks noChangeArrowheads="1"/>
          </p:cNvSpPr>
          <p:nvPr/>
        </p:nvSpPr>
        <p:spPr bwMode="auto">
          <a:xfrm>
            <a:off x="3540125" y="1447800"/>
            <a:ext cx="20669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400">
                <a:latin typeface="Arial" charset="0"/>
                <a:ea typeface="ＭＳ Ｐゴシック" charset="0"/>
              </a:rPr>
              <a:t>Gaussian blur</a:t>
            </a:r>
          </a:p>
        </p:txBody>
      </p:sp>
      <p:sp>
        <p:nvSpPr>
          <p:cNvPr id="10269" name="Text Box 29"/>
          <p:cNvSpPr txBox="1">
            <a:spLocks noChangeArrowheads="1"/>
          </p:cNvSpPr>
          <p:nvPr/>
        </p:nvSpPr>
        <p:spPr bwMode="auto">
          <a:xfrm>
            <a:off x="2820988" y="3733800"/>
            <a:ext cx="3498850" cy="731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sz="2400">
                <a:latin typeface="Arial" charset="0"/>
                <a:ea typeface="ＭＳ Ｐゴシック" charset="0"/>
              </a:rPr>
              <a:t>Bilateral filter</a:t>
            </a:r>
            <a:br>
              <a:rPr lang="en-US" sz="2400">
                <a:latin typeface="Arial" charset="0"/>
                <a:ea typeface="ＭＳ Ｐゴシック" charset="0"/>
              </a:rPr>
            </a:br>
            <a:r>
              <a:rPr lang="en-US">
                <a:solidFill>
                  <a:srgbClr val="808080"/>
                </a:solidFill>
                <a:latin typeface="Arial" charset="0"/>
                <a:ea typeface="ＭＳ Ｐゴシック" charset="0"/>
              </a:rPr>
              <a:t>[Aurich 95, Smith 97, Tomasi 98]</a:t>
            </a:r>
          </a:p>
        </p:txBody>
      </p:sp>
      <p:sp>
        <p:nvSpPr>
          <p:cNvPr id="10270" name="Rectangle 30"/>
          <p:cNvSpPr>
            <a:spLocks noChangeArrowheads="1"/>
          </p:cNvSpPr>
          <p:nvPr/>
        </p:nvSpPr>
        <p:spPr bwMode="auto">
          <a:xfrm>
            <a:off x="4454525" y="1925638"/>
            <a:ext cx="228600" cy="3048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71" name="Text Box 31"/>
          <p:cNvSpPr txBox="1">
            <a:spLocks noChangeArrowheads="1"/>
          </p:cNvSpPr>
          <p:nvPr/>
        </p:nvSpPr>
        <p:spPr bwMode="auto">
          <a:xfrm>
            <a:off x="4191000" y="2946400"/>
            <a:ext cx="4619625"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buFontTx/>
              <a:buChar char="•"/>
              <a:defRPr/>
            </a:pPr>
            <a:r>
              <a:rPr lang="en-US" sz="2000">
                <a:latin typeface="Arial" charset="0"/>
                <a:ea typeface="ＭＳ Ｐゴシック" charset="0"/>
              </a:rPr>
              <a:t> only spatial distance, intensity ignored</a:t>
            </a:r>
          </a:p>
        </p:txBody>
      </p:sp>
      <p:sp>
        <p:nvSpPr>
          <p:cNvPr id="10272" name="Text Box 32"/>
          <p:cNvSpPr txBox="1">
            <a:spLocks noChangeArrowheads="1"/>
          </p:cNvSpPr>
          <p:nvPr/>
        </p:nvSpPr>
        <p:spPr bwMode="auto">
          <a:xfrm>
            <a:off x="4191000" y="5999163"/>
            <a:ext cx="3433763"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buFontTx/>
              <a:buChar char="•"/>
              <a:defRPr/>
            </a:pPr>
            <a:r>
              <a:rPr lang="en-US" sz="2000">
                <a:latin typeface="Arial" charset="0"/>
                <a:ea typeface="ＭＳ Ｐゴシック" charset="0"/>
              </a:rPr>
              <a:t> spatial and range distances</a:t>
            </a:r>
          </a:p>
          <a:p>
            <a:pPr>
              <a:buFontTx/>
              <a:buChar char="•"/>
              <a:defRPr/>
            </a:pPr>
            <a:r>
              <a:rPr lang="en-US" sz="2000">
                <a:latin typeface="Arial" charset="0"/>
                <a:ea typeface="ＭＳ Ｐゴシック" charset="0"/>
              </a:rPr>
              <a:t> weights sum to 1</a:t>
            </a:r>
          </a:p>
        </p:txBody>
      </p:sp>
      <p:sp>
        <p:nvSpPr>
          <p:cNvPr id="10273" name="Line 33"/>
          <p:cNvSpPr>
            <a:spLocks noChangeShapeType="1"/>
          </p:cNvSpPr>
          <p:nvPr/>
        </p:nvSpPr>
        <p:spPr bwMode="auto">
          <a:xfrm>
            <a:off x="1066800" y="3624263"/>
            <a:ext cx="1295400" cy="0"/>
          </a:xfrm>
          <a:prstGeom prst="line">
            <a:avLst/>
          </a:prstGeom>
          <a:noFill/>
          <a:ln w="38100">
            <a:solidFill>
              <a:srgbClr val="3366FF"/>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74" name="Text Box 34"/>
          <p:cNvSpPr txBox="1">
            <a:spLocks noChangeArrowheads="1"/>
          </p:cNvSpPr>
          <p:nvPr/>
        </p:nvSpPr>
        <p:spPr bwMode="auto">
          <a:xfrm>
            <a:off x="1317625" y="3441700"/>
            <a:ext cx="793750" cy="36671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solidFill>
                  <a:srgbClr val="3366FF"/>
                </a:solidFill>
                <a:latin typeface="Arial" charset="0"/>
                <a:ea typeface="ＭＳ Ｐゴシック" charset="0"/>
              </a:rPr>
              <a:t>space</a:t>
            </a:r>
          </a:p>
        </p:txBody>
      </p:sp>
      <p:sp>
        <p:nvSpPr>
          <p:cNvPr id="10275" name="Line 35"/>
          <p:cNvSpPr>
            <a:spLocks noChangeShapeType="1"/>
          </p:cNvSpPr>
          <p:nvPr/>
        </p:nvSpPr>
        <p:spPr bwMode="auto">
          <a:xfrm>
            <a:off x="1066800" y="6272213"/>
            <a:ext cx="1295400" cy="0"/>
          </a:xfrm>
          <a:prstGeom prst="line">
            <a:avLst/>
          </a:prstGeom>
          <a:noFill/>
          <a:ln w="38100">
            <a:solidFill>
              <a:srgbClr val="3366FF"/>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76" name="Text Box 36"/>
          <p:cNvSpPr txBox="1">
            <a:spLocks noChangeArrowheads="1"/>
          </p:cNvSpPr>
          <p:nvPr/>
        </p:nvSpPr>
        <p:spPr bwMode="auto">
          <a:xfrm>
            <a:off x="1317625" y="6089650"/>
            <a:ext cx="793750" cy="36671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solidFill>
                  <a:srgbClr val="3366FF"/>
                </a:solidFill>
                <a:latin typeface="Arial" charset="0"/>
                <a:ea typeface="ＭＳ Ｐゴシック" charset="0"/>
              </a:rPr>
              <a:t>space</a:t>
            </a:r>
          </a:p>
        </p:txBody>
      </p:sp>
      <p:sp>
        <p:nvSpPr>
          <p:cNvPr id="10277" name="Line 37"/>
          <p:cNvSpPr>
            <a:spLocks noChangeShapeType="1"/>
          </p:cNvSpPr>
          <p:nvPr/>
        </p:nvSpPr>
        <p:spPr bwMode="auto">
          <a:xfrm rot="5400000">
            <a:off x="2293144" y="5274469"/>
            <a:ext cx="1295400" cy="1588"/>
          </a:xfrm>
          <a:prstGeom prst="line">
            <a:avLst/>
          </a:prstGeom>
          <a:noFill/>
          <a:ln w="38100">
            <a:solidFill>
              <a:srgbClr val="99CC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78" name="Text Box 38"/>
          <p:cNvSpPr txBox="1">
            <a:spLocks noChangeArrowheads="1"/>
          </p:cNvSpPr>
          <p:nvPr/>
        </p:nvSpPr>
        <p:spPr bwMode="auto">
          <a:xfrm rot="5400000">
            <a:off x="2556669" y="5091907"/>
            <a:ext cx="768350" cy="366712"/>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solidFill>
                  <a:srgbClr val="99CC00"/>
                </a:solidFill>
                <a:latin typeface="Arial" charset="0"/>
                <a:ea typeface="ＭＳ Ｐゴシック" charset="0"/>
              </a:rPr>
              <a:t>range</a:t>
            </a:r>
          </a:p>
        </p:txBody>
      </p:sp>
      <p:sp>
        <p:nvSpPr>
          <p:cNvPr id="10279" name="Text Box 39"/>
          <p:cNvSpPr txBox="1">
            <a:spLocks noChangeArrowheads="1"/>
          </p:cNvSpPr>
          <p:nvPr/>
        </p:nvSpPr>
        <p:spPr bwMode="auto">
          <a:xfrm>
            <a:off x="1670050" y="1919288"/>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rgbClr val="000000"/>
                </a:solidFill>
                <a:latin typeface="Times New Roman" charset="0"/>
                <a:ea typeface="ＭＳ Ｐゴシック" charset="0"/>
              </a:rPr>
              <a:t>p</a:t>
            </a:r>
          </a:p>
        </p:txBody>
      </p:sp>
      <p:sp>
        <p:nvSpPr>
          <p:cNvPr id="10280" name="Text Box 40"/>
          <p:cNvSpPr txBox="1">
            <a:spLocks noChangeArrowheads="1"/>
          </p:cNvSpPr>
          <p:nvPr/>
        </p:nvSpPr>
        <p:spPr bwMode="auto">
          <a:xfrm>
            <a:off x="1676400" y="4586288"/>
            <a:ext cx="3111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rgbClr val="000000"/>
                </a:solidFill>
                <a:latin typeface="Times New Roman" charset="0"/>
                <a:ea typeface="ＭＳ Ｐゴシック" charset="0"/>
              </a:rPr>
              <a:t>p</a:t>
            </a:r>
          </a:p>
        </p:txBody>
      </p:sp>
      <p:sp>
        <p:nvSpPr>
          <p:cNvPr id="10281" name="Text Box 41"/>
          <p:cNvSpPr txBox="1">
            <a:spLocks noChangeArrowheads="1"/>
          </p:cNvSpPr>
          <p:nvPr/>
        </p:nvSpPr>
        <p:spPr bwMode="auto">
          <a:xfrm>
            <a:off x="1143000" y="2590800"/>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rgbClr val="000000"/>
                </a:solidFill>
                <a:latin typeface="Times New Roman" charset="0"/>
                <a:ea typeface="ＭＳ Ｐゴシック" charset="0"/>
              </a:rPr>
              <a:t>q</a:t>
            </a:r>
          </a:p>
        </p:txBody>
      </p:sp>
      <p:sp>
        <p:nvSpPr>
          <p:cNvPr id="10282" name="Oval 42"/>
          <p:cNvSpPr>
            <a:spLocks noChangeArrowheads="1"/>
          </p:cNvSpPr>
          <p:nvPr/>
        </p:nvSpPr>
        <p:spPr bwMode="auto">
          <a:xfrm>
            <a:off x="1352550" y="2952750"/>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83" name="Oval 43"/>
          <p:cNvSpPr>
            <a:spLocks noChangeArrowheads="1"/>
          </p:cNvSpPr>
          <p:nvPr/>
        </p:nvSpPr>
        <p:spPr bwMode="auto">
          <a:xfrm>
            <a:off x="1352550" y="5610225"/>
            <a:ext cx="76200" cy="762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284" name="Text Box 44"/>
          <p:cNvSpPr txBox="1">
            <a:spLocks noChangeArrowheads="1"/>
          </p:cNvSpPr>
          <p:nvPr/>
        </p:nvSpPr>
        <p:spPr bwMode="auto">
          <a:xfrm>
            <a:off x="1143000" y="5257800"/>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b="1">
                <a:solidFill>
                  <a:srgbClr val="000000"/>
                </a:solidFill>
                <a:latin typeface="Times New Roman" charset="0"/>
                <a:ea typeface="ＭＳ Ｐゴシック" charset="0"/>
              </a:rPr>
              <a:t>q</a:t>
            </a:r>
          </a:p>
        </p:txBody>
      </p:sp>
    </p:spTree>
    <p:custDataLst>
      <p:tags r:id="rId1"/>
    </p:custDataLst>
    <p:extLst>
      <p:ext uri="{BB962C8B-B14F-4D97-AF65-F5344CB8AC3E}">
        <p14:creationId xmlns:p14="http://schemas.microsoft.com/office/powerpoint/2010/main" val="1534480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8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28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2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9" grpId="0"/>
      <p:bldP spid="10272" grpId="0"/>
      <p:bldP spid="10276" grpId="0" animBg="1"/>
      <p:bldP spid="10278" grpId="0" animBg="1"/>
      <p:bldP spid="10280" grpId="0"/>
      <p:bldP spid="10283" grpId="0" animBg="1"/>
      <p:bldP spid="1028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a:t>Example on a Real Image</a:t>
            </a:r>
          </a:p>
        </p:txBody>
      </p:sp>
      <p:sp>
        <p:nvSpPr>
          <p:cNvPr id="34819" name="Rectangle 3"/>
          <p:cNvSpPr>
            <a:spLocks noGrp="1" noChangeArrowheads="1"/>
          </p:cNvSpPr>
          <p:nvPr>
            <p:ph type="body" idx="1"/>
          </p:nvPr>
        </p:nvSpPr>
        <p:spPr>
          <a:xfrm>
            <a:off x="457200" y="1600200"/>
            <a:ext cx="8229600" cy="1219200"/>
          </a:xfrm>
        </p:spPr>
        <p:txBody>
          <a:bodyPr/>
          <a:lstStyle/>
          <a:p>
            <a:pPr eaLnBrk="1" hangingPunct="1">
              <a:defRPr/>
            </a:pPr>
            <a:r>
              <a:rPr lang="en-US" dirty="0"/>
              <a:t>Kernels can have complex, spatially varying shapes</a:t>
            </a:r>
          </a:p>
          <a:p>
            <a:pPr eaLnBrk="1" hangingPunct="1">
              <a:defRPr/>
            </a:pPr>
            <a:r>
              <a:rPr lang="en-US" dirty="0"/>
              <a:t>Linear? Shift-invariant?</a:t>
            </a:r>
          </a:p>
        </p:txBody>
      </p:sp>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00400"/>
            <a:ext cx="2108200" cy="3214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34821" name="Text Box 5"/>
          <p:cNvSpPr txBox="1">
            <a:spLocks noChangeArrowheads="1"/>
          </p:cNvSpPr>
          <p:nvPr/>
        </p:nvSpPr>
        <p:spPr bwMode="auto">
          <a:xfrm>
            <a:off x="685800" y="2819400"/>
            <a:ext cx="7175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rebuchet MS" charset="0"/>
                <a:ea typeface="ＭＳ Ｐゴシック" charset="0"/>
              </a:rPr>
              <a:t>input</a:t>
            </a:r>
          </a:p>
        </p:txBody>
      </p:sp>
      <p:grpSp>
        <p:nvGrpSpPr>
          <p:cNvPr id="7173" name="Group 6"/>
          <p:cNvGrpSpPr>
            <a:grpSpLocks/>
          </p:cNvGrpSpPr>
          <p:nvPr/>
        </p:nvGrpSpPr>
        <p:grpSpPr bwMode="auto">
          <a:xfrm>
            <a:off x="6654800" y="2819400"/>
            <a:ext cx="2108200" cy="3595688"/>
            <a:chOff x="4192" y="1776"/>
            <a:chExt cx="1328" cy="2265"/>
          </a:xfrm>
        </p:grpSpPr>
        <p:pic>
          <p:nvPicPr>
            <p:cNvPr id="7192" name="Picture 7" descr="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2" y="2016"/>
              <a:ext cx="1328" cy="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8"/>
            <p:cNvSpPr txBox="1">
              <a:spLocks noChangeArrowheads="1"/>
            </p:cNvSpPr>
            <p:nvPr/>
          </p:nvSpPr>
          <p:spPr bwMode="auto">
            <a:xfrm>
              <a:off x="4192" y="1776"/>
              <a:ext cx="545"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latin typeface="Trebuchet MS" charset="0"/>
                  <a:ea typeface="ＭＳ Ｐゴシック" charset="0"/>
                </a:rPr>
                <a:t>output</a:t>
              </a:r>
            </a:p>
          </p:txBody>
        </p:sp>
      </p:grpSp>
      <p:grpSp>
        <p:nvGrpSpPr>
          <p:cNvPr id="7174" name="Group 9"/>
          <p:cNvGrpSpPr>
            <a:grpSpLocks/>
          </p:cNvGrpSpPr>
          <p:nvPr/>
        </p:nvGrpSpPr>
        <p:grpSpPr bwMode="auto">
          <a:xfrm>
            <a:off x="2209800" y="3200400"/>
            <a:ext cx="3505200" cy="838200"/>
            <a:chOff x="1392" y="2016"/>
            <a:chExt cx="2208" cy="528"/>
          </a:xfrm>
        </p:grpSpPr>
        <p:pic>
          <p:nvPicPr>
            <p:cNvPr id="7187" name="Picture 10" descr="BIG_kernel_sky_183x3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2016"/>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8" name="Picture 11" descr="BIG_sky_183x3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8" y="2016"/>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Rectangle 12"/>
            <p:cNvSpPr>
              <a:spLocks noChangeArrowheads="1"/>
            </p:cNvSpPr>
            <p:nvPr/>
          </p:nvSpPr>
          <p:spPr bwMode="auto">
            <a:xfrm>
              <a:off x="1392" y="2160"/>
              <a:ext cx="96" cy="96"/>
            </a:xfrm>
            <a:prstGeom prst="rect">
              <a:avLst/>
            </a:prstGeom>
            <a:noFill/>
            <a:ln w="38100">
              <a:solidFill>
                <a:srgbClr val="3366FF"/>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4829" name="Line 13"/>
            <p:cNvSpPr>
              <a:spLocks noChangeShapeType="1"/>
            </p:cNvSpPr>
            <p:nvPr/>
          </p:nvSpPr>
          <p:spPr bwMode="auto">
            <a:xfrm>
              <a:off x="1488" y="2208"/>
              <a:ext cx="576" cy="48"/>
            </a:xfrm>
            <a:prstGeom prst="line">
              <a:avLst/>
            </a:prstGeom>
            <a:noFill/>
            <a:ln w="38100">
              <a:solidFill>
                <a:srgbClr val="3366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4830" name="Text Box 14"/>
            <p:cNvSpPr txBox="1">
              <a:spLocks noChangeArrowheads="1"/>
            </p:cNvSpPr>
            <p:nvPr/>
          </p:nvSpPr>
          <p:spPr bwMode="auto">
            <a:xfrm>
              <a:off x="2729" y="2054"/>
              <a:ext cx="362"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New Roman" panose="02020603050405020304" pitchFamily="18" charset="0"/>
                  <a:sym typeface="Symbol" panose="05050102010706020507" pitchFamily="18" charset="2"/>
                </a:rPr>
                <a:t></a:t>
              </a:r>
            </a:p>
          </p:txBody>
        </p:sp>
      </p:grpSp>
      <p:grpSp>
        <p:nvGrpSpPr>
          <p:cNvPr id="7175" name="Group 15"/>
          <p:cNvGrpSpPr>
            <a:grpSpLocks/>
          </p:cNvGrpSpPr>
          <p:nvPr/>
        </p:nvGrpSpPr>
        <p:grpSpPr bwMode="auto">
          <a:xfrm>
            <a:off x="1828800" y="3505200"/>
            <a:ext cx="3886200" cy="1752600"/>
            <a:chOff x="1152" y="2208"/>
            <a:chExt cx="2448" cy="1104"/>
          </a:xfrm>
        </p:grpSpPr>
        <p:pic>
          <p:nvPicPr>
            <p:cNvPr id="7182" name="Picture 16" descr="BIG_roof_165x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8" y="2784"/>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17" descr="BIG_kernel_roof_165x3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72" y="2784"/>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4" name="Rectangle 18"/>
            <p:cNvSpPr>
              <a:spLocks noChangeArrowheads="1"/>
            </p:cNvSpPr>
            <p:nvPr/>
          </p:nvSpPr>
          <p:spPr bwMode="auto">
            <a:xfrm>
              <a:off x="1152" y="2208"/>
              <a:ext cx="96" cy="96"/>
            </a:xfrm>
            <a:prstGeom prst="rect">
              <a:avLst/>
            </a:prstGeom>
            <a:noFill/>
            <a:ln w="38100">
              <a:solidFill>
                <a:srgbClr val="00FF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34835" name="Line 19"/>
            <p:cNvSpPr>
              <a:spLocks noChangeShapeType="1"/>
            </p:cNvSpPr>
            <p:nvPr/>
          </p:nvSpPr>
          <p:spPr bwMode="auto">
            <a:xfrm>
              <a:off x="1248" y="2304"/>
              <a:ext cx="816" cy="72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endParaRPr>
            </a:p>
          </p:txBody>
        </p:sp>
        <p:sp>
          <p:nvSpPr>
            <p:cNvPr id="34836" name="Text Box 20"/>
            <p:cNvSpPr txBox="1">
              <a:spLocks noChangeArrowheads="1"/>
            </p:cNvSpPr>
            <p:nvPr/>
          </p:nvSpPr>
          <p:spPr bwMode="auto">
            <a:xfrm>
              <a:off x="2729" y="2822"/>
              <a:ext cx="362"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New Roman" panose="02020603050405020304" pitchFamily="18" charset="0"/>
                  <a:sym typeface="Symbol" panose="05050102010706020507" pitchFamily="18" charset="2"/>
                </a:rPr>
                <a:t></a:t>
              </a:r>
            </a:p>
          </p:txBody>
        </p:sp>
      </p:grpSp>
      <p:grpSp>
        <p:nvGrpSpPr>
          <p:cNvPr id="7176" name="Group 21"/>
          <p:cNvGrpSpPr>
            <a:grpSpLocks/>
          </p:cNvGrpSpPr>
          <p:nvPr/>
        </p:nvGrpSpPr>
        <p:grpSpPr bwMode="auto">
          <a:xfrm>
            <a:off x="1479550" y="4921250"/>
            <a:ext cx="4235450" cy="1479550"/>
            <a:chOff x="932" y="3100"/>
            <a:chExt cx="2668" cy="932"/>
          </a:xfrm>
        </p:grpSpPr>
        <p:pic>
          <p:nvPicPr>
            <p:cNvPr id="7177" name="Picture 22" descr="BIG_kernel_shadow_97x15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2" y="3504"/>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3" descr="BIG_shadow_97x1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8" y="3504"/>
              <a:ext cx="52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40" name="Line 24"/>
            <p:cNvSpPr>
              <a:spLocks noChangeShapeType="1"/>
            </p:cNvSpPr>
            <p:nvPr/>
          </p:nvSpPr>
          <p:spPr bwMode="auto">
            <a:xfrm>
              <a:off x="1028" y="3184"/>
              <a:ext cx="1036" cy="608"/>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17961" dir="2700000" algn="ctr" rotWithShape="0">
                      <a:srgbClr val="FF9933">
                        <a:gamma/>
                        <a:shade val="60000"/>
                        <a:invGamma/>
                        <a:alpha val="74998"/>
                      </a:srgbClr>
                    </a:outerShdw>
                  </a:effectLst>
                </a14:hiddenEffects>
              </a:ext>
            </a:extLst>
          </p:spPr>
          <p:txBody>
            <a:bodyPr/>
            <a:lstStyle/>
            <a:p>
              <a:pPr>
                <a:defRPr/>
              </a:pPr>
              <a:endParaRPr lang="en-US">
                <a:latin typeface="Arial" charset="0"/>
                <a:ea typeface="ＭＳ Ｐゴシック" charset="0"/>
              </a:endParaRPr>
            </a:p>
          </p:txBody>
        </p:sp>
        <p:sp>
          <p:nvSpPr>
            <p:cNvPr id="34841" name="Rectangle 25"/>
            <p:cNvSpPr>
              <a:spLocks noChangeArrowheads="1"/>
            </p:cNvSpPr>
            <p:nvPr/>
          </p:nvSpPr>
          <p:spPr bwMode="auto">
            <a:xfrm>
              <a:off x="932" y="3100"/>
              <a:ext cx="96" cy="96"/>
            </a:xfrm>
            <a:prstGeom prst="rect">
              <a:avLst/>
            </a:prstGeom>
            <a:noFill/>
            <a:ln w="38100">
              <a:solidFill>
                <a:srgbClr val="FF9933"/>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7961" dir="2700000" algn="ctr" rotWithShape="0">
                      <a:srgbClr val="FF9933">
                        <a:gamma/>
                        <a:shade val="60000"/>
                        <a:invGamma/>
                        <a:alpha val="74998"/>
                      </a:srgbClr>
                    </a:outerShdw>
                  </a:effectLst>
                </a14:hiddenEffects>
              </a:ext>
            </a:extLst>
          </p:spPr>
          <p:txBody>
            <a:bodyPr wrap="none" anchor="ctr"/>
            <a:lstStyle/>
            <a:p>
              <a:pPr>
                <a:defRPr/>
              </a:pPr>
              <a:endParaRPr lang="en-US">
                <a:latin typeface="Arial" charset="0"/>
                <a:ea typeface="ＭＳ Ｐゴシック" charset="0"/>
              </a:endParaRPr>
            </a:p>
          </p:txBody>
        </p:sp>
        <p:sp>
          <p:nvSpPr>
            <p:cNvPr id="34842" name="Text Box 26"/>
            <p:cNvSpPr txBox="1">
              <a:spLocks noChangeArrowheads="1"/>
            </p:cNvSpPr>
            <p:nvPr/>
          </p:nvSpPr>
          <p:spPr bwMode="auto">
            <a:xfrm>
              <a:off x="2729" y="3542"/>
              <a:ext cx="362" cy="4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a:latin typeface="Times New Roman" panose="02020603050405020304" pitchFamily="18" charset="0"/>
                  <a:sym typeface="Symbol" panose="05050102010706020507" pitchFamily="18" charset="2"/>
                </a:rPr>
                <a:t></a:t>
              </a:r>
            </a:p>
          </p:txBody>
        </p:sp>
      </p:grpSp>
    </p:spTree>
    <p:extLst>
      <p:ext uri="{BB962C8B-B14F-4D97-AF65-F5344CB8AC3E}">
        <p14:creationId xmlns:p14="http://schemas.microsoft.com/office/powerpoint/2010/main" val="1678956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4800"/>
              <a:t>Bilateral Filter is Expensive</a:t>
            </a:r>
          </a:p>
        </p:txBody>
      </p:sp>
      <p:sp>
        <p:nvSpPr>
          <p:cNvPr id="7171" name="Rectangle 3"/>
          <p:cNvSpPr>
            <a:spLocks noGrp="1" noChangeArrowheads="1"/>
          </p:cNvSpPr>
          <p:nvPr>
            <p:ph type="body" idx="1"/>
          </p:nvPr>
        </p:nvSpPr>
        <p:spPr>
          <a:xfrm>
            <a:off x="457200" y="1722438"/>
            <a:ext cx="8458200" cy="4525962"/>
          </a:xfrm>
        </p:spPr>
        <p:txBody>
          <a:bodyPr>
            <a:normAutofit lnSpcReduction="10000"/>
          </a:bodyPr>
          <a:lstStyle/>
          <a:p>
            <a:pPr eaLnBrk="1" hangingPunct="1">
              <a:lnSpc>
                <a:spcPct val="90000"/>
              </a:lnSpc>
            </a:pPr>
            <a:r>
              <a:rPr lang="en-US" altLang="en-US" dirty="0"/>
              <a:t>Brute-force computation is slow </a:t>
            </a:r>
            <a:br>
              <a:rPr lang="en-US" altLang="en-US" dirty="0"/>
            </a:br>
            <a:r>
              <a:rPr lang="en-US" altLang="en-US" dirty="0"/>
              <a:t>(several minutes)</a:t>
            </a:r>
          </a:p>
          <a:p>
            <a:pPr lvl="1" eaLnBrk="1" hangingPunct="1">
              <a:lnSpc>
                <a:spcPct val="90000"/>
              </a:lnSpc>
            </a:pPr>
            <a:r>
              <a:rPr lang="en-US" altLang="en-US" dirty="0"/>
              <a:t>Two nested for loops: </a:t>
            </a:r>
            <a:br>
              <a:rPr lang="en-US" altLang="en-US" dirty="0"/>
            </a:br>
            <a:r>
              <a:rPr lang="en-US" altLang="en-US" dirty="0"/>
              <a:t>		</a:t>
            </a:r>
            <a:r>
              <a:rPr lang="en-US" altLang="en-US" i="1" dirty="0"/>
              <a:t>for each pixel, look at all pixels</a:t>
            </a:r>
          </a:p>
          <a:p>
            <a:pPr lvl="1" eaLnBrk="1" hangingPunct="1">
              <a:lnSpc>
                <a:spcPct val="90000"/>
              </a:lnSpc>
            </a:pPr>
            <a:r>
              <a:rPr lang="en-US" altLang="en-US" dirty="0"/>
              <a:t>Non-linear, depends on image content </a:t>
            </a:r>
            <a:br>
              <a:rPr lang="en-US" altLang="en-US" dirty="0"/>
            </a:br>
            <a:r>
              <a:rPr lang="en-US" altLang="en-US" dirty="0">
                <a:sym typeface="Wingdings" panose="05000000000000000000" pitchFamily="2" charset="2"/>
              </a:rPr>
              <a:t></a:t>
            </a:r>
            <a:r>
              <a:rPr lang="en-US" altLang="en-US" dirty="0"/>
              <a:t> no FFT, no pre-computation…</a:t>
            </a:r>
          </a:p>
          <a:p>
            <a:pPr lvl="1" eaLnBrk="1" hangingPunct="1">
              <a:lnSpc>
                <a:spcPct val="90000"/>
              </a:lnSpc>
            </a:pPr>
            <a:endParaRPr lang="en-US" altLang="en-US" i="1" dirty="0"/>
          </a:p>
          <a:p>
            <a:pPr eaLnBrk="1" hangingPunct="1">
              <a:lnSpc>
                <a:spcPct val="90000"/>
              </a:lnSpc>
            </a:pPr>
            <a:r>
              <a:rPr lang="en-US" altLang="en-US" dirty="0"/>
              <a:t>Fast approximations exist </a:t>
            </a:r>
          </a:p>
          <a:p>
            <a:pPr lvl="1"/>
            <a:r>
              <a:rPr lang="en-US" altLang="en-US" dirty="0"/>
              <a:t>E.g., Durand 02, Weiss 06</a:t>
            </a:r>
          </a:p>
          <a:p>
            <a:pPr lvl="2"/>
            <a:r>
              <a:rPr lang="en-US" altLang="en-US" dirty="0"/>
              <a:t>Significant</a:t>
            </a:r>
            <a:r>
              <a:rPr lang="en-US" altLang="en-US" b="1" dirty="0"/>
              <a:t> loss of accuracy</a:t>
            </a:r>
          </a:p>
          <a:p>
            <a:pPr lvl="2">
              <a:buClr>
                <a:schemeClr val="tx1"/>
              </a:buClr>
            </a:pPr>
            <a:r>
              <a:rPr lang="en-US" altLang="en-US" sz="2000" b="1" dirty="0"/>
              <a:t>No formal understanding</a:t>
            </a:r>
            <a:r>
              <a:rPr lang="en-US" altLang="en-US" sz="2000" dirty="0"/>
              <a:t> of accuracy versus speed</a:t>
            </a:r>
          </a:p>
          <a:p>
            <a:pPr lvl="1">
              <a:buClr>
                <a:schemeClr val="tx1"/>
              </a:buClr>
            </a:pPr>
            <a:r>
              <a:rPr lang="en-US" altLang="en-US" dirty="0"/>
              <a:t>Better approximation (see this </a:t>
            </a:r>
            <a:r>
              <a:rPr lang="en-US" altLang="en-US" dirty="0">
                <a:hlinkClick r:id="rId3"/>
              </a:rPr>
              <a:t>paper</a:t>
            </a:r>
            <a:r>
              <a:rPr lang="en-US" altLang="en-US" dirty="0"/>
              <a:t>)</a:t>
            </a:r>
            <a:endParaRPr lang="en-US" altLang="en-US" sz="2400" dirty="0"/>
          </a:p>
        </p:txBody>
      </p:sp>
    </p:spTree>
    <p:custDataLst>
      <p:tags r:id="rId1"/>
    </p:custDataLst>
    <p:extLst>
      <p:ext uri="{BB962C8B-B14F-4D97-AF65-F5344CB8AC3E}">
        <p14:creationId xmlns:p14="http://schemas.microsoft.com/office/powerpoint/2010/main" val="9445082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 have learned today?</a:t>
            </a:r>
          </a:p>
        </p:txBody>
      </p:sp>
      <p:sp>
        <p:nvSpPr>
          <p:cNvPr id="3" name="Content Placeholder 2"/>
          <p:cNvSpPr>
            <a:spLocks noGrp="1"/>
          </p:cNvSpPr>
          <p:nvPr>
            <p:ph idx="1"/>
          </p:nvPr>
        </p:nvSpPr>
        <p:spPr/>
        <p:txBody>
          <a:bodyPr/>
          <a:lstStyle/>
          <a:p>
            <a:r>
              <a:rPr lang="en-US" dirty="0"/>
              <a:t>Image histograms</a:t>
            </a:r>
          </a:p>
          <a:p>
            <a:r>
              <a:rPr lang="en-US">
                <a:solidFill>
                  <a:schemeClr val="bg1">
                    <a:lumMod val="65000"/>
                  </a:schemeClr>
                </a:solidFill>
              </a:rPr>
              <a:t>Linear </a:t>
            </a:r>
            <a:r>
              <a:rPr lang="en-US" dirty="0">
                <a:solidFill>
                  <a:schemeClr val="bg1">
                    <a:lumMod val="65000"/>
                  </a:schemeClr>
                </a:solidFill>
              </a:rPr>
              <a:t>systems (filters)</a:t>
            </a:r>
          </a:p>
          <a:p>
            <a:r>
              <a:rPr lang="en-US" dirty="0">
                <a:solidFill>
                  <a:schemeClr val="bg1">
                    <a:lumMod val="65000"/>
                  </a:schemeClr>
                </a:solidFill>
              </a:rPr>
              <a:t>Convolution and correlation</a:t>
            </a:r>
          </a:p>
          <a:p>
            <a:r>
              <a:rPr lang="en-US" dirty="0">
                <a:solidFill>
                  <a:schemeClr val="bg1">
                    <a:lumMod val="65000"/>
                  </a:schemeClr>
                </a:solidFill>
              </a:rPr>
              <a:t>Gaussian filter</a:t>
            </a:r>
          </a:p>
          <a:p>
            <a:r>
              <a:rPr lang="en-US" dirty="0">
                <a:solidFill>
                  <a:schemeClr val="bg1">
                    <a:lumMod val="65000"/>
                  </a:schemeClr>
                </a:solidFill>
              </a:rPr>
              <a:t>Median filter</a:t>
            </a:r>
          </a:p>
        </p:txBody>
      </p:sp>
      <p:sp>
        <p:nvSpPr>
          <p:cNvPr id="5" name="Slide Number Placeholder 4"/>
          <p:cNvSpPr>
            <a:spLocks noGrp="1"/>
          </p:cNvSpPr>
          <p:nvPr>
            <p:ph type="sldNum" sz="quarter" idx="12"/>
          </p:nvPr>
        </p:nvSpPr>
        <p:spPr/>
        <p:txBody>
          <a:bodyPr/>
          <a:lstStyle/>
          <a:p>
            <a:fld id="{CF7DC490-98B8-074B-BB30-37775A2447EF}" type="slidenum">
              <a:rPr lang="en-US" smtClean="0"/>
              <a:pPr/>
              <a:t>94</a:t>
            </a:fld>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6099120" y="3429000"/>
              <a:ext cx="360" cy="360"/>
            </p14:xfrm>
          </p:contentPart>
        </mc:Choice>
        <mc:Fallback xmlns="">
          <p:pic>
            <p:nvPicPr>
              <p:cNvPr id="6" name="Ink 5"/>
              <p:cNvPicPr/>
              <p:nvPr/>
            </p:nvPicPr>
            <p:blipFill>
              <a:blip r:embed="rId3"/>
              <a:stretch>
                <a:fillRect/>
              </a:stretch>
            </p:blipFill>
            <p:spPr>
              <a:xfrm>
                <a:off x="6089760" y="3419640"/>
                <a:ext cx="19080" cy="19080"/>
              </a:xfrm>
              <a:prstGeom prst="rect">
                <a:avLst/>
              </a:prstGeom>
            </p:spPr>
          </p:pic>
        </mc:Fallback>
      </mc:AlternateContent>
    </p:spTree>
    <p:extLst>
      <p:ext uri="{BB962C8B-B14F-4D97-AF65-F5344CB8AC3E}">
        <p14:creationId xmlns:p14="http://schemas.microsoft.com/office/powerpoint/2010/main" val="220419192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sp>
        <p:nvSpPr>
          <p:cNvPr id="3" name="Content Placeholder 2"/>
          <p:cNvSpPr>
            <a:spLocks noGrp="1"/>
          </p:cNvSpPr>
          <p:nvPr>
            <p:ph idx="1"/>
          </p:nvPr>
        </p:nvSpPr>
        <p:spPr>
          <a:xfrm>
            <a:off x="457200" y="1600201"/>
            <a:ext cx="8229600" cy="1828800"/>
          </a:xfrm>
        </p:spPr>
        <p:txBody>
          <a:bodyPr/>
          <a:lstStyle/>
          <a:p>
            <a:r>
              <a:rPr lang="en-US" dirty="0"/>
              <a:t>Histogram of an image provides the frequency of the brightness (intensity) value in the image. </a:t>
            </a:r>
          </a:p>
          <a:p>
            <a:endParaRPr lang="en-US" dirty="0"/>
          </a:p>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95</a:t>
            </a:fld>
            <a:endParaRPr lang="en-US" dirty="0"/>
          </a:p>
        </p:txBody>
      </p:sp>
      <p:sp>
        <p:nvSpPr>
          <p:cNvPr id="6" name="TextBox 5"/>
          <p:cNvSpPr txBox="1"/>
          <p:nvPr/>
        </p:nvSpPr>
        <p:spPr>
          <a:xfrm>
            <a:off x="4742329" y="2925764"/>
            <a:ext cx="4267200" cy="2308324"/>
          </a:xfrm>
          <a:prstGeom prst="rect">
            <a:avLst/>
          </a:prstGeom>
          <a:solidFill>
            <a:schemeClr val="bg1">
              <a:lumMod val="85000"/>
            </a:schemeClr>
          </a:solidFill>
        </p:spPr>
        <p:txBody>
          <a:bodyPr wrap="square" rtlCol="0">
            <a:spAutoFit/>
          </a:bodyPr>
          <a:lstStyle/>
          <a:p>
            <a:r>
              <a:rPr lang="en-US" sz="2400" dirty="0" err="1"/>
              <a:t>def</a:t>
            </a:r>
            <a:r>
              <a:rPr lang="en-US" sz="2400" dirty="0"/>
              <a:t> histogram(</a:t>
            </a:r>
            <a:r>
              <a:rPr lang="en-US" sz="2400" dirty="0" err="1"/>
              <a:t>im</a:t>
            </a:r>
            <a:r>
              <a:rPr lang="en-US" sz="2400" dirty="0"/>
              <a:t>):</a:t>
            </a:r>
          </a:p>
          <a:p>
            <a:r>
              <a:rPr lang="en-US" sz="2400" dirty="0"/>
              <a:t>      h = </a:t>
            </a:r>
            <a:r>
              <a:rPr lang="en-US" sz="2400" dirty="0" err="1"/>
              <a:t>np.zeros</a:t>
            </a:r>
            <a:r>
              <a:rPr lang="en-US" sz="2400" dirty="0"/>
              <a:t>(255)</a:t>
            </a:r>
          </a:p>
          <a:p>
            <a:r>
              <a:rPr lang="en-US" sz="2400" dirty="0"/>
              <a:t>      for row in </a:t>
            </a:r>
            <a:r>
              <a:rPr lang="en-US" sz="2400" dirty="0" err="1"/>
              <a:t>im.shape</a:t>
            </a:r>
            <a:r>
              <a:rPr lang="en-US" sz="2400" dirty="0"/>
              <a:t>[0]:</a:t>
            </a:r>
          </a:p>
          <a:p>
            <a:r>
              <a:rPr lang="en-US" sz="2400" dirty="0"/>
              <a:t>            for col in </a:t>
            </a:r>
            <a:r>
              <a:rPr lang="en-US" sz="2400" dirty="0" err="1"/>
              <a:t>im.shape</a:t>
            </a:r>
            <a:r>
              <a:rPr lang="en-US" sz="2400" dirty="0"/>
              <a:t>[1]:</a:t>
            </a:r>
          </a:p>
          <a:p>
            <a:r>
              <a:rPr lang="en-US" sz="2400" dirty="0"/>
              <a:t>                 </a:t>
            </a:r>
            <a:r>
              <a:rPr lang="en-US" sz="2400" dirty="0" err="1"/>
              <a:t>val</a:t>
            </a:r>
            <a:r>
              <a:rPr lang="en-US" sz="2400" dirty="0"/>
              <a:t> = </a:t>
            </a:r>
            <a:r>
              <a:rPr lang="en-US" sz="2400" dirty="0" err="1"/>
              <a:t>im</a:t>
            </a:r>
            <a:r>
              <a:rPr lang="en-US" sz="2400" dirty="0"/>
              <a:t>[row, col]</a:t>
            </a:r>
          </a:p>
          <a:p>
            <a:r>
              <a:rPr lang="en-US" sz="2400" dirty="0"/>
              <a:t>                 h[</a:t>
            </a:r>
            <a:r>
              <a:rPr lang="en-US" sz="2400" dirty="0" err="1"/>
              <a:t>val</a:t>
            </a:r>
            <a:r>
              <a:rPr lang="en-US" sz="2400" dirty="0"/>
              <a:t>] += 1</a:t>
            </a:r>
          </a:p>
        </p:txBody>
      </p:sp>
      <p:sp>
        <p:nvSpPr>
          <p:cNvPr id="7" name="TextBox 6"/>
          <p:cNvSpPr txBox="1"/>
          <p:nvPr/>
        </p:nvSpPr>
        <p:spPr>
          <a:xfrm>
            <a:off x="304800" y="2925764"/>
            <a:ext cx="4267200" cy="3416320"/>
          </a:xfrm>
          <a:prstGeom prst="rect">
            <a:avLst/>
          </a:prstGeom>
          <a:solidFill>
            <a:schemeClr val="bg1">
              <a:lumMod val="85000"/>
            </a:schemeClr>
          </a:solidFill>
        </p:spPr>
        <p:txBody>
          <a:bodyPr wrap="square" rtlCol="0">
            <a:spAutoFit/>
          </a:bodyPr>
          <a:lstStyle/>
          <a:p>
            <a:r>
              <a:rPr lang="en-US" sz="2400" dirty="0"/>
              <a:t>function h=histogram(</a:t>
            </a:r>
            <a:r>
              <a:rPr lang="en-US" sz="2400" dirty="0" err="1"/>
              <a:t>im</a:t>
            </a:r>
            <a:r>
              <a:rPr lang="en-US" sz="2400" dirty="0"/>
              <a:t>)</a:t>
            </a:r>
          </a:p>
          <a:p>
            <a:r>
              <a:rPr lang="en-US" sz="2400" dirty="0"/>
              <a:t>      h=</a:t>
            </a:r>
            <a:r>
              <a:rPr lang="en-US" sz="2400" dirty="0" err="1"/>
              <a:t>zeros</a:t>
            </a:r>
            <a:r>
              <a:rPr lang="en-US" sz="2400" dirty="0"/>
              <a:t>(1,255);</a:t>
            </a:r>
          </a:p>
          <a:p>
            <a:r>
              <a:rPr lang="en-US" sz="2400" dirty="0"/>
              <a:t>      for row=1:size(im,1)</a:t>
            </a:r>
          </a:p>
          <a:p>
            <a:r>
              <a:rPr lang="en-US" sz="2400" dirty="0"/>
              <a:t>            for col=1:size(im,2)</a:t>
            </a:r>
          </a:p>
          <a:p>
            <a:r>
              <a:rPr lang="en-US" sz="2400" dirty="0"/>
              <a:t>                 </a:t>
            </a:r>
            <a:r>
              <a:rPr lang="en-US" sz="2400" dirty="0" err="1"/>
              <a:t>val</a:t>
            </a:r>
            <a:r>
              <a:rPr lang="en-US" sz="2400" dirty="0"/>
              <a:t> = </a:t>
            </a:r>
            <a:r>
              <a:rPr lang="en-US" sz="2400" dirty="0" err="1"/>
              <a:t>im</a:t>
            </a:r>
            <a:r>
              <a:rPr lang="en-US" sz="2400" dirty="0"/>
              <a:t>(</a:t>
            </a:r>
            <a:r>
              <a:rPr lang="en-US" sz="2400" dirty="0" err="1"/>
              <a:t>row,col</a:t>
            </a:r>
            <a:r>
              <a:rPr lang="en-US" sz="2400" dirty="0"/>
              <a:t>)+1;</a:t>
            </a:r>
          </a:p>
          <a:p>
            <a:r>
              <a:rPr lang="en-US" sz="2400" dirty="0"/>
              <a:t>                 h(</a:t>
            </a:r>
            <a:r>
              <a:rPr lang="en-US" sz="2400" dirty="0" err="1"/>
              <a:t>val</a:t>
            </a:r>
            <a:r>
              <a:rPr lang="en-US" sz="2400" dirty="0"/>
              <a:t>)=h(</a:t>
            </a:r>
            <a:r>
              <a:rPr lang="en-US" sz="2400" dirty="0" err="1"/>
              <a:t>val</a:t>
            </a:r>
            <a:r>
              <a:rPr lang="en-US" sz="2400" dirty="0"/>
              <a:t>)+1;</a:t>
            </a:r>
          </a:p>
          <a:p>
            <a:r>
              <a:rPr lang="en-US" sz="2400" dirty="0"/>
              <a:t>            end</a:t>
            </a:r>
          </a:p>
          <a:p>
            <a:r>
              <a:rPr lang="en-US" sz="2400" dirty="0"/>
              <a:t>      end</a:t>
            </a:r>
          </a:p>
          <a:p>
            <a:r>
              <a:rPr lang="en-US" sz="2400" dirty="0"/>
              <a:t>end</a:t>
            </a:r>
          </a:p>
        </p:txBody>
      </p:sp>
    </p:spTree>
    <p:extLst>
      <p:ext uri="{BB962C8B-B14F-4D97-AF65-F5344CB8AC3E}">
        <p14:creationId xmlns:p14="http://schemas.microsoft.com/office/powerpoint/2010/main" val="38043134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Histogram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24246"/>
            <a:ext cx="8229600" cy="4477870"/>
          </a:xfrm>
        </p:spPr>
      </p:pic>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CF7DC490-98B8-074B-BB30-37775A2447EF}" type="slidenum">
              <a:rPr lang="en-US" smtClean="0"/>
              <a:pPr/>
              <a:t>96</a:t>
            </a:fld>
            <a:endParaRPr lang="en-US" dirty="0"/>
          </a:p>
        </p:txBody>
      </p:sp>
      <p:sp>
        <p:nvSpPr>
          <p:cNvPr id="7" name="TextBox 6"/>
          <p:cNvSpPr txBox="1"/>
          <p:nvPr/>
        </p:nvSpPr>
        <p:spPr>
          <a:xfrm>
            <a:off x="6019801" y="6014503"/>
            <a:ext cx="3048000" cy="369332"/>
          </a:xfrm>
          <a:prstGeom prst="rect">
            <a:avLst/>
          </a:prstGeom>
          <a:noFill/>
        </p:spPr>
        <p:txBody>
          <a:bodyPr wrap="square" rtlCol="0">
            <a:spAutoFit/>
          </a:bodyPr>
          <a:lstStyle/>
          <a:p>
            <a:r>
              <a:rPr lang="en-US" dirty="0"/>
              <a:t>Slide credit</a:t>
            </a:r>
            <a:r>
              <a:rPr lang="en-US"/>
              <a:t>: Dr. </a:t>
            </a:r>
            <a:r>
              <a:rPr lang="en-US" dirty="0"/>
              <a:t>Mubarak Shah</a:t>
            </a:r>
          </a:p>
        </p:txBody>
      </p:sp>
    </p:spTree>
    <p:extLst>
      <p:ext uri="{BB962C8B-B14F-4D97-AF65-F5344CB8AC3E}">
        <p14:creationId xmlns:p14="http://schemas.microsoft.com/office/powerpoint/2010/main" val="352719119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883" y="221691"/>
            <a:ext cx="8085044" cy="1325563"/>
          </a:xfrm>
        </p:spPr>
        <p:txBody>
          <a:bodyPr/>
          <a:lstStyle/>
          <a:p>
            <a:r>
              <a:rPr lang="en-US" dirty="0"/>
              <a:t>A use case: histogram equalization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132" y="4274785"/>
            <a:ext cx="3536630" cy="247564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0525" y="1277052"/>
            <a:ext cx="6194676" cy="309213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427" y="4258427"/>
            <a:ext cx="3541528" cy="2479069"/>
          </a:xfrm>
          <a:prstGeom prst="rect">
            <a:avLst/>
          </a:prstGeom>
        </p:spPr>
      </p:pic>
    </p:spTree>
    <p:extLst>
      <p:ext uri="{BB962C8B-B14F-4D97-AF65-F5344CB8AC3E}">
        <p14:creationId xmlns:p14="http://schemas.microsoft.com/office/powerpoint/2010/main" val="38445751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i,j] = \sum_{u=-k}^{k} \sum_{v=-k}^{k} H[u,v] F[i+u,j+v]&#10;\]&#10;\end{document}&#10;"/>
  <p:tag name="EXTERNALNAME" val="Edittex"/>
  <p:tag name="BLEND" val="False"/>
  <p:tag name="TRANSPARENT" val="False"/>
  <p:tag name="KEEPFILES" val="False"/>
  <p:tag name="DEBUGPAUSE" val="False"/>
  <p:tag name="RESOLUTION" val="300"/>
  <p:tag name="BITMAPFORMAT" val="bmpmono"/>
  <p:tag name="DEBUGINTERACTIVE" val="True"/>
  <p:tag name="ORIGWIDTH" val="1473.25"/>
  <p:tag name="PICTUREFILESIZE" val="50190"/>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G = H \otimes F&#10;\]&#10;\end{document}&#10;"/>
  <p:tag name="EXTERNALNAME" val="Edittex"/>
  <p:tag name="BLEND" val="False"/>
  <p:tag name="TRANSPARENT" val="False"/>
  <p:tag name="BITMAPFORMAT" val="bmpmono"/>
  <p:tag name="DEBUGINTERACTIVE" val="True"/>
  <p:tag name="ORIGWIDTH" val="405"/>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 G_{\sigma} =  \frac{1}{2 \pi \sigma^{2}} e^{-\frac{(x^{2} + y^{2})}{2 \sigma^{2}}} \]&#10;\end{document}&#10;"/>
  <p:tag name="EXTERNALNAME" val="txp_fig"/>
  <p:tag name="BLEND" val="False"/>
  <p:tag name="TRANSPARENT" val="True"/>
  <p:tag name="KEEPFILES" val="False"/>
  <p:tag name="DEBUGPAUSE" val="False"/>
  <p:tag name="RESOLUTION" val="300"/>
  <p:tag name="TIMEOUT" val="(none)"/>
  <p:tag name="BOXWIDTH" val="348"/>
  <p:tag name="BOXHEIGHT" val="296"/>
  <p:tag name="BOXFONT" val="10"/>
  <p:tag name="BOXWRAP" val="False"/>
  <p:tag name="WORKAROUNDTRANSPARENCYBUG" val="False"/>
  <p:tag name="BITMAPFORMAT" val="bmpmono"/>
  <p:tag name="DEBUGINTERACTIVE" val="True"/>
  <p:tag name="ORIGWIDTH" val="194.875"/>
  <p:tag name="PICTUREFILESIZE" val="21694"/>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23.xml><?xml version="1.0" encoding="utf-8"?>
<p:tagLst xmlns:a="http://schemas.openxmlformats.org/drawingml/2006/main" xmlns:r="http://schemas.openxmlformats.org/officeDocument/2006/relationships" xmlns:p="http://schemas.openxmlformats.org/presentationml/2006/main">
  <p:tag name="TIMING" val="|33.8"/>
</p:tagLst>
</file>

<file path=ppt/tags/tag24.xml><?xml version="1.0" encoding="utf-8"?>
<p:tagLst xmlns:a="http://schemas.openxmlformats.org/drawingml/2006/main" xmlns:r="http://schemas.openxmlformats.org/officeDocument/2006/relationships" xmlns:p="http://schemas.openxmlformats.org/presentationml/2006/main">
  <p:tag name="TIMING" val="|22|34.9"/>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mall&#10;\[ \frac{1}{9} &#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2"/>
  <p:tag name="PICTUREFILESIZE" val="126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4123</TotalTime>
  <Words>4798</Words>
  <Application>Microsoft Office PowerPoint</Application>
  <PresentationFormat>On-screen Show (4:3)</PresentationFormat>
  <Paragraphs>2490</Paragraphs>
  <Slides>97</Slides>
  <Notes>38</Notes>
  <HiddenSlides>16</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97</vt:i4>
      </vt:variant>
    </vt:vector>
  </HeadingPairs>
  <TitlesOfParts>
    <vt:vector size="112" baseType="lpstr">
      <vt:lpstr>Arial</vt:lpstr>
      <vt:lpstr>Arial Black</vt:lpstr>
      <vt:lpstr>Calibri</vt:lpstr>
      <vt:lpstr>Calibri Light</vt:lpstr>
      <vt:lpstr>Cambria Math</vt:lpstr>
      <vt:lpstr>Courier</vt:lpstr>
      <vt:lpstr>Courier New</vt:lpstr>
      <vt:lpstr>Futura Bk BT</vt:lpstr>
      <vt:lpstr>Gill Sans</vt:lpstr>
      <vt:lpstr>Tahoma</vt:lpstr>
      <vt:lpstr>Times</vt:lpstr>
      <vt:lpstr>Times New Roman</vt:lpstr>
      <vt:lpstr>Trebuchet MS</vt:lpstr>
      <vt:lpstr>Office Theme</vt:lpstr>
      <vt:lpstr>Equation</vt:lpstr>
      <vt:lpstr>Image Filters</vt:lpstr>
      <vt:lpstr>Image resolution vs radiometric Resolution</vt:lpstr>
      <vt:lpstr>What we have learned today?</vt:lpstr>
      <vt:lpstr>Systems and Filters</vt:lpstr>
      <vt:lpstr>System and Filters</vt:lpstr>
      <vt:lpstr>PowerPoint Presentation</vt:lpstr>
      <vt:lpstr>Grayscale images as 2D signals</vt:lpstr>
      <vt:lpstr>Filter example #1: Box filter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Image filtering</vt:lpstr>
      <vt:lpstr>Linear filter</vt:lpstr>
      <vt:lpstr>Properties of systems</vt:lpstr>
      <vt:lpstr>Think-Pair-Share time</vt:lpstr>
      <vt:lpstr>1. Practice with linear filters</vt:lpstr>
      <vt:lpstr>1. Practice with linear filters</vt:lpstr>
      <vt:lpstr>2. Practice with linear filters</vt:lpstr>
      <vt:lpstr>2. Practice with linear filters</vt:lpstr>
      <vt:lpstr>3. Practice with linear filters</vt:lpstr>
      <vt:lpstr>3. Practice with linear filters</vt:lpstr>
      <vt:lpstr>4. Practice with linear filters</vt:lpstr>
      <vt:lpstr>4. Practice with linear filters</vt:lpstr>
      <vt:lpstr>4. Practice with linear filters</vt:lpstr>
      <vt:lpstr>Filter example #2: Image Segmentation</vt:lpstr>
      <vt:lpstr>Properties of systems</vt:lpstr>
      <vt:lpstr>Is the moving average system is shift invariant? </vt:lpstr>
      <vt:lpstr>Linear Systems (filters)</vt:lpstr>
      <vt:lpstr>What we have learned today?</vt:lpstr>
      <vt:lpstr>Correlation</vt:lpstr>
      <vt:lpstr>Convolution</vt:lpstr>
      <vt:lpstr>Where is convolution coming from?</vt:lpstr>
      <vt:lpstr>Commutative property</vt:lpstr>
      <vt:lpstr>Associative property</vt:lpstr>
      <vt:lpstr>What is (a∗b)_flip? </vt:lpstr>
      <vt:lpstr>Convolution properties</vt:lpstr>
      <vt:lpstr>Correlation and Convolution</vt:lpstr>
      <vt:lpstr>Key properties of Shift-invariance linear filters</vt:lpstr>
      <vt:lpstr>LSI (linear shift invariant) systems</vt:lpstr>
      <vt:lpstr>2D convolution example</vt:lpstr>
      <vt:lpstr>2D convolution example</vt:lpstr>
      <vt:lpstr>2D convolution example</vt:lpstr>
      <vt:lpstr>2D convolution example</vt:lpstr>
      <vt:lpstr>2D convolution example</vt:lpstr>
      <vt:lpstr>2D convolution example</vt:lpstr>
      <vt:lpstr>2D convolution example</vt:lpstr>
      <vt:lpstr>Image support and edge effect</vt:lpstr>
      <vt:lpstr>Image support and edge effect</vt:lpstr>
      <vt:lpstr>PowerPoint Presentation</vt:lpstr>
      <vt:lpstr>properties</vt:lpstr>
      <vt:lpstr>properties</vt:lpstr>
      <vt:lpstr>Convolution vs. (Cross) Correlation</vt:lpstr>
      <vt:lpstr>Convolution vs. (Cross) Correlation</vt:lpstr>
      <vt:lpstr>What we have learned today?</vt:lpstr>
      <vt:lpstr>PowerPoint Presentation</vt:lpstr>
      <vt:lpstr>PowerPoint Presentation</vt:lpstr>
      <vt:lpstr>PowerPoint Presentation</vt:lpstr>
      <vt:lpstr>Gaussian filters</vt:lpstr>
      <vt:lpstr>Separability of the Gaussian filter</vt:lpstr>
      <vt:lpstr>Separability example</vt:lpstr>
      <vt:lpstr>Separability</vt:lpstr>
      <vt:lpstr>Separability</vt:lpstr>
      <vt:lpstr>Practical matters</vt:lpstr>
      <vt:lpstr>What we have learned today?</vt:lpstr>
      <vt:lpstr>Median filters</vt:lpstr>
      <vt:lpstr>PowerPoint Presentation</vt:lpstr>
      <vt:lpstr>PowerPoint Presentation</vt:lpstr>
      <vt:lpstr>PowerPoint Presentation</vt:lpstr>
      <vt:lpstr>Median filters</vt:lpstr>
      <vt:lpstr>Noisy Jack – Salt and Pepper</vt:lpstr>
      <vt:lpstr>Mean Jack – 3 x 3 filter</vt:lpstr>
      <vt:lpstr>Very Mean Jack – 11 x 11 filter</vt:lpstr>
      <vt:lpstr>Noisy Jack – Salt and Pepper</vt:lpstr>
      <vt:lpstr>Median Jack – 3 x 3</vt:lpstr>
      <vt:lpstr>Very Median Jack – 11 x 11</vt:lpstr>
      <vt:lpstr>Median filters</vt:lpstr>
      <vt:lpstr>What we have learned today?</vt:lpstr>
      <vt:lpstr>Bonus materials</vt:lpstr>
      <vt:lpstr>Unsharp masking</vt:lpstr>
      <vt:lpstr>Bilateral filtering</vt:lpstr>
      <vt:lpstr>PowerPoint Presentation</vt:lpstr>
      <vt:lpstr>PowerPoint Presentation</vt:lpstr>
      <vt:lpstr>Definition</vt:lpstr>
      <vt:lpstr>Example on a Real Image</vt:lpstr>
      <vt:lpstr>Bilateral Filter is Expensive</vt:lpstr>
      <vt:lpstr>What we have learned today?</vt:lpstr>
      <vt:lpstr>Histogram</vt:lpstr>
      <vt:lpstr>Histogram</vt:lpstr>
      <vt:lpstr>A use case: histogram equalization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cheng</dc:creator>
  <cp:lastModifiedBy>Cheng, Samuel</cp:lastModifiedBy>
  <cp:revision>89</cp:revision>
  <dcterms:created xsi:type="dcterms:W3CDTF">2017-12-21T00:46:24Z</dcterms:created>
  <dcterms:modified xsi:type="dcterms:W3CDTF">2020-01-26T18:56:53Z</dcterms:modified>
</cp:coreProperties>
</file>